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Default Extension="jpeg" ContentType="image/jpeg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app.xml" ContentType="application/vnd.openxmlformats-officedocument.extended-properties+xml"/>
  <Default Extension="png" ContentType="image/png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docProps/core.xml" ContentType="application/vnd.openxmlformats-package.core-propertie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pdf" ContentType="application/pdf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92" d="100"/>
          <a:sy n="92" d="100"/>
        </p:scale>
        <p:origin x="-6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EDD691-CDFD-4E4E-8D1F-672B17AE7DB6}" type="datetimeFigureOut">
              <a:rPr lang="en-US" smtClean="0"/>
              <a:pPr/>
              <a:t>5/20/10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9DFA6B-99A5-AC4C-8D80-0A9697937A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461247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0" y="4953000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0" y="1572768"/>
            <a:ext cx="4910328" cy="2130552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3711388"/>
            <a:ext cx="4910328" cy="88696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5/20/10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E4600-0381-4CF3-88F2-7ED7D2E3F9C8}" type="slidenum">
              <a:rPr smtClean="0"/>
              <a:pPr/>
              <a:t>‹#›</a:t>
            </a:fld>
            <a:endParaRPr/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>
            <a:off x="121024" y="85165"/>
            <a:ext cx="4433047" cy="4433047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79294" y="112058"/>
            <a:ext cx="4201255" cy="4201255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5" name="Oval 34"/>
          <p:cNvSpPr/>
          <p:nvPr/>
        </p:nvSpPr>
        <p:spPr>
          <a:xfrm>
            <a:off x="264460" y="138952"/>
            <a:ext cx="3988777" cy="4056383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7" name="Oval 36"/>
          <p:cNvSpPr/>
          <p:nvPr/>
        </p:nvSpPr>
        <p:spPr>
          <a:xfrm>
            <a:off x="264460" y="138953"/>
            <a:ext cx="3897026" cy="3897026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127000" dist="63500" dir="162000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1178859"/>
            <a:ext cx="9144000" cy="45291"/>
            <a:chOff x="0" y="1613647"/>
            <a:chExt cx="9144000" cy="45291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0" y="5715000"/>
            <a:ext cx="9144000" cy="45291"/>
            <a:chOff x="0" y="1613647"/>
            <a:chExt cx="9144000" cy="45291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581400" cy="1252538"/>
          </a:xfrm>
        </p:spPr>
        <p:txBody>
          <a:bodyPr anchor="b">
            <a:normAutofit/>
          </a:bodyPr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895600"/>
            <a:ext cx="3581400" cy="2438400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A6A0B-D499-425D-9760-7E378B1D24E7}" type="datetime1">
              <a:rPr smtClean="0"/>
              <a:pPr/>
              <a:t>6/3/2007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4285131" y="1116106"/>
            <a:ext cx="4724400" cy="4724400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3386" y="1148001"/>
            <a:ext cx="4434840" cy="4434987"/>
          </a:xfrm>
          <a:prstGeom prst="ellipse">
            <a:avLst/>
          </a:prstGeom>
          <a:effectLst>
            <a:innerShdw blurRad="63500" dist="50800" dir="18900000">
              <a:prstClr val="black">
                <a:alpha val="30000"/>
              </a:prstClr>
            </a:inn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  <a:defRPr sz="1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B973-48D0-47D2-BD1A-81DAC74A0928}" type="datetime1">
              <a:rPr smtClean="0"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6500" y="609600"/>
            <a:ext cx="15875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629400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56499" y="6356350"/>
            <a:ext cx="1148229" cy="365125"/>
          </a:xfrm>
        </p:spPr>
        <p:txBody>
          <a:bodyPr/>
          <a:lstStyle/>
          <a:p>
            <a:fld id="{93714E26-7EC0-4FCC-8AD8-71E9EC27DEDB}" type="datetime1">
              <a:rPr smtClean="0"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  <p:grpSp>
        <p:nvGrpSpPr>
          <p:cNvPr id="7" name="Group 6"/>
          <p:cNvGrpSpPr/>
          <p:nvPr/>
        </p:nvGrpSpPr>
        <p:grpSpPr>
          <a:xfrm rot="5400000">
            <a:off x="4065260" y="3406355"/>
            <a:ext cx="6858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870FB-149D-4255-9221-CF258F891615}" type="datetime1">
              <a:rPr smtClean="0"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  <p:grpSp>
        <p:nvGrpSpPr>
          <p:cNvPr id="7" name="Group 10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>
            <a:off x="0" y="1461247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9"/>
          <p:cNvGrpSpPr/>
          <p:nvPr/>
        </p:nvGrpSpPr>
        <p:grpSpPr>
          <a:xfrm>
            <a:off x="0" y="4953000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65376" y="1573306"/>
            <a:ext cx="3653117" cy="2133600"/>
          </a:xfrm>
        </p:spPr>
        <p:txBody>
          <a:bodyPr anchor="b" anchorCtr="0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65376" y="3998259"/>
            <a:ext cx="3653117" cy="883024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C1EDB-CE87-4BA6-95D9-AD3AE9C734F7}" type="datetime1">
              <a:rPr smtClean="0"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 algn="ctr">
              <a:defRPr/>
            </a:lvl1pPr>
          </a:lstStyle>
          <a:p>
            <a:r>
              <a:rPr smtClean="0"/>
              <a:t>
              </a:t>
            </a:r>
            <a:endParaRPr/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134471" y="685800"/>
            <a:ext cx="5268049" cy="526804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Oval 16"/>
          <p:cNvSpPr/>
          <p:nvPr/>
        </p:nvSpPr>
        <p:spPr>
          <a:xfrm>
            <a:off x="229676" y="712694"/>
            <a:ext cx="4983480" cy="4983480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Picture Placeholder 24"/>
          <p:cNvSpPr>
            <a:spLocks noGrp="1"/>
          </p:cNvSpPr>
          <p:nvPr>
            <p:ph type="pic" sz="quarter" idx="13"/>
          </p:nvPr>
        </p:nvSpPr>
        <p:spPr>
          <a:xfrm>
            <a:off x="241232" y="716992"/>
            <a:ext cx="4906459" cy="4852935"/>
          </a:xfrm>
          <a:prstGeom prst="ellipse">
            <a:avLst/>
          </a:prstGeom>
          <a:effectLst>
            <a:innerShdw blurRad="63500" dist="50800" dir="16200000">
              <a:prstClr val="black">
                <a:alpha val="30000"/>
              </a:prstClr>
            </a:innerShdw>
          </a:effectLst>
        </p:spPr>
        <p:txBody>
          <a:bodyPr>
            <a:normAutofit/>
          </a:bodyPr>
          <a:lstStyle>
            <a:lvl1pPr algn="r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8013" cy="1362075"/>
          </a:xfrm>
        </p:spPr>
        <p:txBody>
          <a:bodyPr anchor="b" anchorCtr="0">
            <a:normAutofit/>
          </a:bodyPr>
          <a:lstStyle>
            <a:lvl1pPr algn="ctr">
              <a:defRPr sz="48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29013"/>
            <a:ext cx="8228013" cy="1347787"/>
          </a:xfrm>
        </p:spPr>
        <p:txBody>
          <a:bodyPr anchor="t" anchorCtr="0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5/20/10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  <p:grpSp>
        <p:nvGrpSpPr>
          <p:cNvPr id="7" name="Group 7"/>
          <p:cNvGrpSpPr/>
          <p:nvPr/>
        </p:nvGrpSpPr>
        <p:grpSpPr>
          <a:xfrm>
            <a:off x="0" y="1447800"/>
            <a:ext cx="9144000" cy="45291"/>
            <a:chOff x="0" y="1613647"/>
            <a:chExt cx="9144000" cy="45291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10"/>
          <p:cNvGrpSpPr/>
          <p:nvPr/>
        </p:nvGrpSpPr>
        <p:grpSpPr>
          <a:xfrm>
            <a:off x="0" y="4939553"/>
            <a:ext cx="9144000" cy="45291"/>
            <a:chOff x="0" y="1613647"/>
            <a:chExt cx="9144000" cy="45291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1"/>
            <a:ext cx="3931920" cy="398032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057401"/>
            <a:ext cx="3931920" cy="398032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52B54-BC1D-466E-98B4-B0082340936C}" type="datetime1">
              <a:rPr smtClean="0"/>
              <a:pPr/>
              <a:t>6/3/2007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  <p:grpSp>
        <p:nvGrpSpPr>
          <p:cNvPr id="8" name="Group 1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34670"/>
            <a:ext cx="3931920" cy="744071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14600"/>
            <a:ext cx="3931920" cy="35231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734670"/>
            <a:ext cx="3931920" cy="744071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514600"/>
            <a:ext cx="3931920" cy="35231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08C9F-E380-43A3-ADC1-0217F1EB7573}" type="datetime1">
              <a:rPr smtClean="0"/>
              <a:pPr/>
              <a:t>6/3/2007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0C791-6992-4CCF-A244-B250C8BB22F1}" type="datetime1">
              <a:rPr smtClean="0"/>
              <a:pPr/>
              <a:t>6/3/2007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  <p:grpSp>
        <p:nvGrpSpPr>
          <p:cNvPr id="6" name="Group 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20578-B892-4967-98F8-D0B4A045ADFD}" type="datetime1">
              <a:rPr smtClean="0"/>
              <a:pPr/>
              <a:t>6/3/2007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58906"/>
            <a:ext cx="3602039" cy="116205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3388" y="273051"/>
            <a:ext cx="4206240" cy="57785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1905001"/>
            <a:ext cx="3602039" cy="3733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CDF1B-54EC-4432-8649-0FE40DD46F86}" type="datetime1">
              <a:rPr smtClean="0"/>
              <a:pPr/>
              <a:t>6/3/2007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7401"/>
            <a:ext cx="8229600" cy="396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7112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C1EDB-CE87-4BA6-95D9-AD3AE9C734F7}" type="datetime1">
              <a:rPr smtClean="0"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smtClean="0"/>
              <a:t>
              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  <p:sldLayoutId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24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Wingdings" pitchFamily="2" charset="2"/>
        <a:buChar char=""/>
        <a:defRPr sz="22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20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Wingdings" pitchFamily="2" charset="2"/>
        <a:buChar char=""/>
        <a:defRPr sz="1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1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d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d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0728" y="1905000"/>
            <a:ext cx="8534400" cy="144780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l-GR" sz="3200" dirty="0" smtClean="0">
                <a:latin typeface="Arial"/>
                <a:cs typeface="Arial"/>
              </a:rPr>
              <a:t>Εργαστήριο  «Διαχείριση &amp; Ασφάλεια Δικτύων»</a:t>
            </a:r>
            <a:r>
              <a:rPr lang="el-GR" sz="3200" dirty="0" smtClean="0">
                <a:latin typeface="Arial"/>
                <a:cs typeface="Arial"/>
              </a:rPr>
              <a:t/>
            </a:r>
            <a:br>
              <a:rPr lang="el-GR" sz="3200" dirty="0" smtClean="0">
                <a:latin typeface="Arial"/>
                <a:cs typeface="Arial"/>
              </a:rPr>
            </a:br>
            <a:r>
              <a:rPr lang="el-GR" sz="2667" dirty="0" smtClean="0">
                <a:latin typeface="Arial"/>
                <a:cs typeface="Arial"/>
              </a:rPr>
              <a:t>Υποδομ</a:t>
            </a:r>
            <a:r>
              <a:rPr lang="el-GR" sz="2667" dirty="0" smtClean="0">
                <a:latin typeface="Arial"/>
                <a:cs typeface="Arial"/>
              </a:rPr>
              <a:t>ή Δημόσιου Κλειδιού</a:t>
            </a:r>
            <a:r>
              <a:rPr lang="en-US" sz="3200" dirty="0" smtClean="0">
                <a:latin typeface="Arial"/>
                <a:cs typeface="Arial"/>
              </a:rPr>
              <a:t/>
            </a:r>
            <a:br>
              <a:rPr lang="en-US" sz="3200" dirty="0" smtClean="0">
                <a:latin typeface="Arial"/>
                <a:cs typeface="Arial"/>
              </a:rPr>
            </a:b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5132832"/>
            <a:ext cx="4910328" cy="886968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>
                <a:latin typeface="Arial"/>
                <a:cs typeface="Arial"/>
              </a:rPr>
              <a:t>Διδάσκων</a:t>
            </a:r>
            <a:r>
              <a:rPr lang="en-US" dirty="0" smtClean="0">
                <a:latin typeface="Arial"/>
                <a:cs typeface="Arial"/>
              </a:rPr>
              <a:t>: </a:t>
            </a:r>
            <a:r>
              <a:rPr lang="en-US" dirty="0" err="1" smtClean="0">
                <a:latin typeface="Arial"/>
                <a:cs typeface="Arial"/>
              </a:rPr>
              <a:t>Δρ</a:t>
            </a:r>
            <a:r>
              <a:rPr lang="en-US" dirty="0" smtClean="0">
                <a:latin typeface="Arial"/>
                <a:cs typeface="Arial"/>
              </a:rPr>
              <a:t>. </a:t>
            </a:r>
            <a:r>
              <a:rPr lang="en-US" dirty="0" err="1" smtClean="0">
                <a:latin typeface="Arial"/>
                <a:cs typeface="Arial"/>
              </a:rPr>
              <a:t>Γενειατάκης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Δημήτρης</a:t>
            </a:r>
            <a:endParaRPr lang="en-US" dirty="0" smtClean="0">
              <a:latin typeface="Arial"/>
              <a:cs typeface="Arial"/>
            </a:endParaRPr>
          </a:p>
          <a:p>
            <a:r>
              <a:rPr lang="en-US" dirty="0" err="1">
                <a:latin typeface="Arial"/>
                <a:cs typeface="Arial"/>
              </a:rPr>
              <a:t>e</a:t>
            </a:r>
            <a:r>
              <a:rPr lang="en-US" dirty="0" err="1" smtClean="0">
                <a:latin typeface="Arial"/>
                <a:cs typeface="Arial"/>
              </a:rPr>
              <a:t>-mail:dgen@uop.gr</a:t>
            </a:r>
            <a:endParaRPr lang="en-US" dirty="0">
              <a:latin typeface="Arial"/>
              <a:cs typeface="Arial"/>
            </a:endParaRPr>
          </a:p>
        </p:txBody>
      </p:sp>
      <p:pic>
        <p:nvPicPr>
          <p:cNvPr id="4" name="Picture 5" descr="uoplogo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38100"/>
            <a:ext cx="152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581400" y="678359"/>
            <a:ext cx="4572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</a:pPr>
            <a:r>
              <a:rPr lang="el-GR" sz="2200" b="1" dirty="0" smtClean="0">
                <a:latin typeface="Arial"/>
                <a:cs typeface="Arial"/>
              </a:rPr>
              <a:t>Τμήμα Επιστήμης &amp;</a:t>
            </a:r>
            <a:r>
              <a:rPr lang="en-US" sz="2200" b="1" dirty="0" smtClean="0">
                <a:latin typeface="Arial"/>
                <a:cs typeface="Arial"/>
              </a:rPr>
              <a:t> </a:t>
            </a:r>
            <a:r>
              <a:rPr lang="el-GR" sz="2200" b="1" dirty="0" smtClean="0">
                <a:latin typeface="Arial"/>
                <a:cs typeface="Arial"/>
              </a:rPr>
              <a:t>Τεχνολ</a:t>
            </a:r>
            <a:r>
              <a:rPr lang="en-US" sz="2200" b="1" dirty="0" smtClean="0">
                <a:latin typeface="Arial"/>
                <a:cs typeface="Arial"/>
              </a:rPr>
              <a:t>.</a:t>
            </a:r>
            <a:r>
              <a:rPr lang="el-GR" sz="2200" b="1" dirty="0" smtClean="0">
                <a:latin typeface="Arial"/>
                <a:cs typeface="Arial"/>
              </a:rPr>
              <a:t> Τηλεπικοινωνιών  </a:t>
            </a:r>
            <a:endParaRPr lang="en-US" sz="2200" b="1" dirty="0">
              <a:latin typeface="Arial"/>
              <a:cs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48975" y="-49887"/>
            <a:ext cx="419962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2200" b="1" dirty="0" smtClean="0">
                <a:latin typeface="Arial"/>
                <a:cs typeface="Arial"/>
              </a:rPr>
              <a:t>Πανεπιστήμιο Πελοποννήσου</a:t>
            </a:r>
            <a:endParaRPr lang="el-GR" sz="2200" b="1" dirty="0">
              <a:latin typeface="Arial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Βασικές Λειτουργίες </a:t>
            </a:r>
            <a:r>
              <a:rPr lang="en-US" dirty="0" err="1" smtClean="0"/>
              <a:t>Openssl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Openssl</a:t>
            </a:r>
            <a:r>
              <a:rPr lang="en-US" dirty="0" smtClean="0"/>
              <a:t> des3 –</a:t>
            </a:r>
            <a:r>
              <a:rPr lang="en-US" dirty="0" err="1" smtClean="0"/>
              <a:t>d</a:t>
            </a:r>
            <a:r>
              <a:rPr lang="en-US" dirty="0" smtClean="0"/>
              <a:t> –in </a:t>
            </a:r>
            <a:r>
              <a:rPr lang="en-US" dirty="0" err="1" smtClean="0"/>
              <a:t>dgen.enc</a:t>
            </a:r>
            <a:r>
              <a:rPr lang="en-US" dirty="0" smtClean="0"/>
              <a:t> –out </a:t>
            </a:r>
            <a:r>
              <a:rPr lang="en-US" dirty="0" err="1" smtClean="0"/>
              <a:t>file.dec</a:t>
            </a:r>
            <a:endParaRPr lang="en-US" dirty="0" smtClean="0"/>
          </a:p>
          <a:p>
            <a:pPr lvl="1"/>
            <a:r>
              <a:rPr lang="el-GR" dirty="0" smtClean="0"/>
              <a:t>Αποκρυπτογραφε</a:t>
            </a:r>
            <a:r>
              <a:rPr lang="el-GR" dirty="0" smtClean="0"/>
              <a:t>ί το αρχείο </a:t>
            </a:r>
            <a:r>
              <a:rPr lang="en-US" dirty="0" err="1" smtClean="0"/>
              <a:t>dgen.enc</a:t>
            </a:r>
            <a:endParaRPr lang="en-US" dirty="0" smtClean="0"/>
          </a:p>
          <a:p>
            <a:r>
              <a:rPr lang="en-US" dirty="0" err="1" smtClean="0"/>
              <a:t>Openssl</a:t>
            </a:r>
            <a:r>
              <a:rPr lang="en-US" dirty="0" smtClean="0"/>
              <a:t> </a:t>
            </a:r>
            <a:r>
              <a:rPr lang="en-US" dirty="0" err="1" smtClean="0"/>
              <a:t>dgst</a:t>
            </a:r>
            <a:r>
              <a:rPr lang="en-US" dirty="0" smtClean="0"/>
              <a:t> –sha1–sign </a:t>
            </a:r>
            <a:r>
              <a:rPr lang="en-US" dirty="0" err="1" smtClean="0"/>
              <a:t>privkey.pem</a:t>
            </a:r>
            <a:r>
              <a:rPr lang="el-GR" dirty="0" smtClean="0"/>
              <a:t> –</a:t>
            </a:r>
            <a:r>
              <a:rPr lang="en-US" dirty="0" smtClean="0"/>
              <a:t>hex test –out </a:t>
            </a:r>
            <a:r>
              <a:rPr lang="en-US" dirty="0" err="1" smtClean="0"/>
              <a:t>test.sign</a:t>
            </a:r>
            <a:r>
              <a:rPr lang="en-US" dirty="0" smtClean="0"/>
              <a:t> test</a:t>
            </a:r>
          </a:p>
          <a:p>
            <a:pPr lvl="1"/>
            <a:r>
              <a:rPr lang="el-GR" dirty="0" smtClean="0"/>
              <a:t>Υπογρ</a:t>
            </a:r>
            <a:r>
              <a:rPr lang="el-GR" dirty="0" smtClean="0"/>
              <a:t>άφει ψηφιακά το αρχείο </a:t>
            </a:r>
            <a:r>
              <a:rPr lang="en-US" dirty="0" smtClean="0"/>
              <a:t>test</a:t>
            </a:r>
          </a:p>
          <a:p>
            <a:r>
              <a:rPr lang="en-US" dirty="0" err="1" smtClean="0"/>
              <a:t>Openssl</a:t>
            </a:r>
            <a:r>
              <a:rPr lang="en-US" dirty="0" smtClean="0"/>
              <a:t> </a:t>
            </a:r>
            <a:r>
              <a:rPr lang="en-US" dirty="0" err="1" smtClean="0"/>
              <a:t>dgst</a:t>
            </a:r>
            <a:r>
              <a:rPr lang="en-US" dirty="0" smtClean="0"/>
              <a:t> –sha1 –verify </a:t>
            </a:r>
            <a:r>
              <a:rPr lang="en-US" dirty="0" err="1" smtClean="0"/>
              <a:t>pubkey.pem</a:t>
            </a:r>
            <a:r>
              <a:rPr lang="en-US" dirty="0" smtClean="0"/>
              <a:t> –signature </a:t>
            </a:r>
            <a:r>
              <a:rPr lang="en-US" dirty="0" err="1" smtClean="0"/>
              <a:t>test.sign</a:t>
            </a:r>
            <a:r>
              <a:rPr lang="en-US" dirty="0" smtClean="0"/>
              <a:t> test</a:t>
            </a:r>
          </a:p>
          <a:p>
            <a:pPr lvl="1"/>
            <a:r>
              <a:rPr lang="el-GR" dirty="0" smtClean="0"/>
              <a:t>Επικυρώνει τη γνησιότητα της υπογραφής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Βασικ</a:t>
            </a:r>
            <a:r>
              <a:rPr lang="el-GR" dirty="0" smtClean="0"/>
              <a:t>ές Λειτουργίες </a:t>
            </a:r>
            <a:r>
              <a:rPr lang="en-US" dirty="0" err="1" smtClean="0"/>
              <a:t>Openssl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Openssl</a:t>
            </a:r>
            <a:r>
              <a:rPr lang="en-US" dirty="0" smtClean="0"/>
              <a:t> </a:t>
            </a:r>
            <a:r>
              <a:rPr lang="en-US" dirty="0" err="1" smtClean="0"/>
              <a:t>rsautl</a:t>
            </a:r>
            <a:r>
              <a:rPr lang="en-US" dirty="0" smtClean="0"/>
              <a:t> –encrypt –</a:t>
            </a:r>
            <a:r>
              <a:rPr lang="en-US" dirty="0" err="1" smtClean="0"/>
              <a:t>pubin</a:t>
            </a:r>
            <a:r>
              <a:rPr lang="en-US" dirty="0" smtClean="0"/>
              <a:t> </a:t>
            </a:r>
            <a:r>
              <a:rPr lang="en-US" dirty="0" err="1" smtClean="0"/>
              <a:t>inkey</a:t>
            </a:r>
            <a:r>
              <a:rPr lang="en-US" dirty="0" smtClean="0"/>
              <a:t> </a:t>
            </a:r>
            <a:r>
              <a:rPr lang="en-US" dirty="0" err="1" smtClean="0"/>
              <a:t>pubkey.pem</a:t>
            </a:r>
            <a:r>
              <a:rPr lang="en-US" dirty="0" smtClean="0"/>
              <a:t> –in test –out </a:t>
            </a:r>
            <a:r>
              <a:rPr lang="en-US" dirty="0" err="1" smtClean="0"/>
              <a:t>test.pub</a:t>
            </a:r>
            <a:endParaRPr lang="en-US" dirty="0" smtClean="0"/>
          </a:p>
          <a:p>
            <a:pPr lvl="1"/>
            <a:r>
              <a:rPr lang="el-GR" dirty="0" smtClean="0"/>
              <a:t>Κρυπτογρ</a:t>
            </a:r>
            <a:r>
              <a:rPr lang="el-GR" dirty="0" smtClean="0"/>
              <a:t>άφηση με το δημόσιο κλειδί</a:t>
            </a:r>
          </a:p>
          <a:p>
            <a:r>
              <a:rPr lang="en-US" dirty="0" err="1" smtClean="0"/>
              <a:t>Openssl</a:t>
            </a:r>
            <a:r>
              <a:rPr lang="en-US" dirty="0" smtClean="0"/>
              <a:t> </a:t>
            </a:r>
            <a:r>
              <a:rPr lang="en-US" dirty="0" err="1" smtClean="0"/>
              <a:t>rsautl</a:t>
            </a:r>
            <a:r>
              <a:rPr lang="en-US" dirty="0" smtClean="0"/>
              <a:t> –decrypt –</a:t>
            </a:r>
            <a:r>
              <a:rPr lang="en-US" dirty="0" err="1" smtClean="0"/>
              <a:t>inkey</a:t>
            </a:r>
            <a:r>
              <a:rPr lang="en-US" dirty="0" smtClean="0"/>
              <a:t> </a:t>
            </a:r>
            <a:r>
              <a:rPr lang="en-US" dirty="0" err="1" smtClean="0"/>
              <a:t>privkey.pem</a:t>
            </a:r>
            <a:r>
              <a:rPr lang="en-US" dirty="0" smtClean="0"/>
              <a:t> –in </a:t>
            </a:r>
            <a:r>
              <a:rPr lang="en-US" dirty="0" err="1" smtClean="0"/>
              <a:t>test.pub</a:t>
            </a:r>
            <a:r>
              <a:rPr lang="en-US" dirty="0" smtClean="0"/>
              <a:t> –out </a:t>
            </a:r>
            <a:r>
              <a:rPr lang="en-US" dirty="0" err="1" smtClean="0"/>
              <a:t>test.dec</a:t>
            </a:r>
            <a:endParaRPr lang="en-US" dirty="0" smtClean="0"/>
          </a:p>
          <a:p>
            <a:pPr lvl="1"/>
            <a:r>
              <a:rPr lang="el-GR" dirty="0" smtClean="0"/>
              <a:t>Αποκρυπτογράφηση με το ιδιωτικό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Ερωτ</a:t>
            </a:r>
            <a:r>
              <a:rPr lang="el-GR" dirty="0" smtClean="0"/>
              <a:t>ήσεις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6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 bwMode="auto">
          <a:xfrm>
            <a:off x="3581400" y="2209800"/>
            <a:ext cx="23622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2057400"/>
            <a:ext cx="5826125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000500" y="2133600"/>
            <a:ext cx="1066800" cy="762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ρίζα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628900" y="3429000"/>
            <a:ext cx="1371600" cy="762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Τομέας Α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219700" y="3429000"/>
            <a:ext cx="1371600" cy="762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Τομέας Β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>
            <a:stCxn id="4" idx="4"/>
            <a:endCxn id="5" idx="0"/>
          </p:cNvCxnSpPr>
          <p:nvPr/>
        </p:nvCxnSpPr>
        <p:spPr>
          <a:xfrm rot="5400000">
            <a:off x="3657600" y="2552700"/>
            <a:ext cx="533400" cy="1219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4" idx="4"/>
          </p:cNvCxnSpPr>
          <p:nvPr/>
        </p:nvCxnSpPr>
        <p:spPr>
          <a:xfrm rot="16200000" flipH="1">
            <a:off x="4876800" y="2552700"/>
            <a:ext cx="533400" cy="1219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1562100" y="4648200"/>
            <a:ext cx="6858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2400300" y="4648200"/>
            <a:ext cx="6858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314700" y="4648200"/>
            <a:ext cx="6858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334000" y="4648200"/>
            <a:ext cx="6858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6172200" y="4648200"/>
            <a:ext cx="6858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4" name="Straight Connector 13"/>
          <p:cNvCxnSpPr>
            <a:stCxn id="5" idx="4"/>
            <a:endCxn id="9" idx="0"/>
          </p:cNvCxnSpPr>
          <p:nvPr/>
        </p:nvCxnSpPr>
        <p:spPr>
          <a:xfrm rot="5400000">
            <a:off x="2381250" y="3714750"/>
            <a:ext cx="457200" cy="1409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5" idx="4"/>
            <a:endCxn id="10" idx="0"/>
          </p:cNvCxnSpPr>
          <p:nvPr/>
        </p:nvCxnSpPr>
        <p:spPr>
          <a:xfrm rot="5400000">
            <a:off x="2800350" y="4133850"/>
            <a:ext cx="457200" cy="571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5" idx="4"/>
            <a:endCxn id="11" idx="0"/>
          </p:cNvCxnSpPr>
          <p:nvPr/>
        </p:nvCxnSpPr>
        <p:spPr>
          <a:xfrm rot="16200000" flipH="1">
            <a:off x="3257550" y="4248150"/>
            <a:ext cx="457200" cy="3429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12" idx="0"/>
          </p:cNvCxnSpPr>
          <p:nvPr/>
        </p:nvCxnSpPr>
        <p:spPr>
          <a:xfrm rot="5400000">
            <a:off x="5619750" y="4248150"/>
            <a:ext cx="457200" cy="3429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13" idx="0"/>
          </p:cNvCxnSpPr>
          <p:nvPr/>
        </p:nvCxnSpPr>
        <p:spPr>
          <a:xfrm>
            <a:off x="6019800" y="4191000"/>
            <a:ext cx="49530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Αρχής Πιστοποίησης Με το </a:t>
            </a:r>
            <a:r>
              <a:rPr lang="en-US" dirty="0" err="1" smtClean="0"/>
              <a:t>Openssl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495799"/>
          </a:xfrm>
        </p:spPr>
        <p:txBody>
          <a:bodyPr>
            <a:normAutofit/>
          </a:bodyPr>
          <a:lstStyle/>
          <a:p>
            <a:r>
              <a:rPr lang="el-GR" dirty="0" smtClean="0"/>
              <a:t>Η αρχή πιστοποίησης θα πρέπει να αποθηκεύει τα στοιχεία που δημιουργεί</a:t>
            </a:r>
          </a:p>
          <a:p>
            <a:pPr lvl="1"/>
            <a:r>
              <a:rPr lang="el-GR" dirty="0" smtClean="0"/>
              <a:t>/</a:t>
            </a:r>
            <a:r>
              <a:rPr lang="en-US" dirty="0" smtClean="0"/>
              <a:t>opt/</a:t>
            </a:r>
            <a:r>
              <a:rPr lang="en-US" dirty="0" err="1" smtClean="0"/>
              <a:t>exampleca</a:t>
            </a:r>
            <a:endParaRPr lang="en-US" dirty="0" smtClean="0"/>
          </a:p>
          <a:p>
            <a:pPr lvl="3"/>
            <a:r>
              <a:rPr lang="en-US" dirty="0" err="1" smtClean="0"/>
              <a:t>Certs</a:t>
            </a:r>
            <a:endParaRPr lang="en-US" dirty="0" smtClean="0"/>
          </a:p>
          <a:p>
            <a:pPr lvl="3"/>
            <a:r>
              <a:rPr lang="en-US" dirty="0" smtClean="0"/>
              <a:t>Private</a:t>
            </a:r>
          </a:p>
          <a:p>
            <a:r>
              <a:rPr lang="el-GR" dirty="0" smtClean="0"/>
              <a:t>Σειριακός αριθμός πιστοποιητικού</a:t>
            </a:r>
          </a:p>
          <a:p>
            <a:pPr lvl="1"/>
            <a:r>
              <a:rPr lang="en-US" dirty="0" smtClean="0"/>
              <a:t>Echo  ‘01’ &gt;serial</a:t>
            </a:r>
          </a:p>
          <a:p>
            <a:r>
              <a:rPr lang="el-GR" dirty="0" smtClean="0"/>
              <a:t>Καταγραφή πιστοποιητικών 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Touch </a:t>
            </a:r>
            <a:r>
              <a:rPr lang="en-US" dirty="0" err="1" smtClean="0"/>
              <a:t>index.txt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Αρχικ</a:t>
            </a:r>
            <a:r>
              <a:rPr lang="el-GR" dirty="0" smtClean="0"/>
              <a:t>ή Διαμόρφωση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Από</a:t>
            </a:r>
            <a:r>
              <a:rPr lang="en-US" dirty="0" smtClean="0"/>
              <a:t> </a:t>
            </a:r>
            <a:r>
              <a:rPr lang="en-US" dirty="0" err="1" smtClean="0"/>
              <a:t>την</a:t>
            </a:r>
            <a:r>
              <a:rPr lang="en-US" dirty="0" smtClean="0"/>
              <a:t> </a:t>
            </a:r>
            <a:r>
              <a:rPr lang="en-US" dirty="0" err="1" smtClean="0"/>
              <a:t>ιστοσελίδα</a:t>
            </a:r>
            <a:r>
              <a:rPr lang="en-US" dirty="0" smtClean="0"/>
              <a:t> </a:t>
            </a:r>
            <a:r>
              <a:rPr lang="en-US" dirty="0" err="1" smtClean="0"/>
              <a:t>του</a:t>
            </a:r>
            <a:r>
              <a:rPr lang="en-US" dirty="0" smtClean="0"/>
              <a:t> </a:t>
            </a:r>
            <a:r>
              <a:rPr lang="en-US" dirty="0" err="1" smtClean="0"/>
              <a:t>μαθήματος</a:t>
            </a:r>
            <a:r>
              <a:rPr lang="en-US" dirty="0" smtClean="0"/>
              <a:t> </a:t>
            </a:r>
            <a:r>
              <a:rPr lang="en-US" dirty="0" err="1" smtClean="0"/>
              <a:t>κατεβάστε</a:t>
            </a:r>
            <a:r>
              <a:rPr lang="en-US" dirty="0" smtClean="0"/>
              <a:t> </a:t>
            </a:r>
            <a:r>
              <a:rPr lang="en-US" dirty="0" err="1" smtClean="0"/>
              <a:t>το</a:t>
            </a:r>
            <a:endParaRPr lang="en-US" dirty="0" smtClean="0"/>
          </a:p>
          <a:p>
            <a:pPr lvl="1"/>
            <a:r>
              <a:rPr lang="en-US" dirty="0" err="1" smtClean="0"/>
              <a:t>Openssl.cnf</a:t>
            </a:r>
            <a:endParaRPr lang="en-US" dirty="0" smtClean="0"/>
          </a:p>
          <a:p>
            <a:r>
              <a:rPr lang="en-US" dirty="0" err="1" smtClean="0"/>
              <a:t>Μετά</a:t>
            </a:r>
            <a:r>
              <a:rPr lang="en-US" dirty="0" smtClean="0"/>
              <a:t> </a:t>
            </a:r>
            <a:r>
              <a:rPr lang="en-US" dirty="0" err="1" smtClean="0"/>
              <a:t>τη</a:t>
            </a:r>
            <a:r>
              <a:rPr lang="en-US" dirty="0" smtClean="0"/>
              <a:t> </a:t>
            </a:r>
            <a:r>
              <a:rPr lang="en-US" dirty="0" err="1" smtClean="0"/>
              <a:t>διαμόρφωση</a:t>
            </a:r>
            <a:r>
              <a:rPr lang="en-US" dirty="0" smtClean="0"/>
              <a:t> </a:t>
            </a:r>
            <a:r>
              <a:rPr lang="en-US" dirty="0" err="1" smtClean="0"/>
              <a:t>του</a:t>
            </a:r>
            <a:r>
              <a:rPr lang="en-US" dirty="0" smtClean="0"/>
              <a:t> </a:t>
            </a:r>
            <a:r>
              <a:rPr lang="en-US" dirty="0" err="1" smtClean="0"/>
              <a:t>συστήματος</a:t>
            </a:r>
            <a:r>
              <a:rPr lang="en-US" dirty="0" smtClean="0"/>
              <a:t> </a:t>
            </a:r>
            <a:r>
              <a:rPr lang="en-US" dirty="0" err="1" smtClean="0"/>
              <a:t>είναι</a:t>
            </a:r>
            <a:r>
              <a:rPr lang="en-US" dirty="0" smtClean="0"/>
              <a:t> </a:t>
            </a:r>
            <a:r>
              <a:rPr lang="en-US" dirty="0" err="1" smtClean="0"/>
              <a:t>δυνατή</a:t>
            </a:r>
            <a:r>
              <a:rPr lang="en-US" dirty="0" smtClean="0"/>
              <a:t> </a:t>
            </a:r>
            <a:r>
              <a:rPr lang="en-US" dirty="0" err="1" smtClean="0"/>
              <a:t>η</a:t>
            </a:r>
            <a:r>
              <a:rPr lang="en-US" dirty="0" smtClean="0"/>
              <a:t> </a:t>
            </a:r>
            <a:r>
              <a:rPr lang="en-US" dirty="0" err="1" smtClean="0"/>
              <a:t>δημιουργία</a:t>
            </a:r>
            <a:r>
              <a:rPr lang="en-US" dirty="0" smtClean="0"/>
              <a:t> </a:t>
            </a:r>
            <a:r>
              <a:rPr lang="en-US" dirty="0" err="1" smtClean="0"/>
              <a:t>του</a:t>
            </a:r>
            <a:r>
              <a:rPr lang="en-US" dirty="0" smtClean="0"/>
              <a:t> </a:t>
            </a:r>
            <a:r>
              <a:rPr lang="en-US" dirty="0" err="1" smtClean="0"/>
              <a:t>πιστοποιητικού</a:t>
            </a:r>
            <a:r>
              <a:rPr lang="en-US" dirty="0" smtClean="0"/>
              <a:t> </a:t>
            </a:r>
            <a:r>
              <a:rPr lang="en-US" dirty="0" err="1" smtClean="0"/>
              <a:t>ρίζα</a:t>
            </a:r>
            <a:endParaRPr lang="en-US" dirty="0" smtClean="0"/>
          </a:p>
          <a:p>
            <a:r>
              <a:rPr lang="en-US" dirty="0" err="1" smtClean="0"/>
              <a:t>openssl</a:t>
            </a:r>
            <a:r>
              <a:rPr lang="en-US" dirty="0" smtClean="0"/>
              <a:t> </a:t>
            </a:r>
            <a:r>
              <a:rPr lang="en-US" dirty="0" err="1" smtClean="0"/>
              <a:t>req</a:t>
            </a:r>
            <a:r>
              <a:rPr lang="en-US" dirty="0" smtClean="0"/>
              <a:t> -x509 -</a:t>
            </a:r>
            <a:r>
              <a:rPr lang="en-US" dirty="0" err="1" smtClean="0"/>
              <a:t>newkey</a:t>
            </a:r>
            <a:r>
              <a:rPr lang="en-US" dirty="0" smtClean="0"/>
              <a:t> </a:t>
            </a:r>
            <a:r>
              <a:rPr lang="en-US" dirty="0" err="1" smtClean="0"/>
              <a:t>rsa</a:t>
            </a:r>
            <a:r>
              <a:rPr lang="en-US" dirty="0" smtClean="0"/>
              <a:t> -out </a:t>
            </a:r>
            <a:r>
              <a:rPr lang="en-US" dirty="0" err="1" smtClean="0"/>
              <a:t>cacert</a:t>
            </a:r>
            <a:r>
              <a:rPr lang="en-US" dirty="0" smtClean="0"/>
              <a:t> -</a:t>
            </a:r>
            <a:r>
              <a:rPr lang="en-US" dirty="0" err="1" smtClean="0"/>
              <a:t>outform</a:t>
            </a:r>
            <a:r>
              <a:rPr lang="en-US" dirty="0" smtClean="0"/>
              <a:t> PEM -</a:t>
            </a:r>
            <a:r>
              <a:rPr lang="en-US" dirty="0" err="1" smtClean="0"/>
              <a:t>config</a:t>
            </a:r>
            <a:r>
              <a:rPr lang="en-US" dirty="0" smtClean="0"/>
              <a:t> /opt/</a:t>
            </a:r>
            <a:r>
              <a:rPr lang="en-US" dirty="0" err="1" smtClean="0"/>
              <a:t>exampleca/openssl.cnf</a:t>
            </a:r>
            <a:endParaRPr lang="en-US" dirty="0" smtClean="0"/>
          </a:p>
          <a:p>
            <a:r>
              <a:rPr lang="en-US" dirty="0" err="1" smtClean="0"/>
              <a:t>openssl</a:t>
            </a:r>
            <a:r>
              <a:rPr lang="en-US" dirty="0" smtClean="0"/>
              <a:t> x509 -in </a:t>
            </a:r>
            <a:r>
              <a:rPr lang="en-US" dirty="0" err="1" smtClean="0"/>
              <a:t>cacert</a:t>
            </a:r>
            <a:r>
              <a:rPr lang="en-US" dirty="0" smtClean="0"/>
              <a:t> -text -</a:t>
            </a:r>
            <a:r>
              <a:rPr lang="en-US" dirty="0" err="1" smtClean="0"/>
              <a:t>noout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Δημιουργία Ψηφιακών Πιστοποιητικών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Αίτημα Δημιουργίας</a:t>
            </a:r>
          </a:p>
          <a:p>
            <a:pPr lvl="1"/>
            <a:r>
              <a:rPr lang="en-US" dirty="0" err="1" smtClean="0"/>
              <a:t>Openssl</a:t>
            </a:r>
            <a:r>
              <a:rPr lang="en-US" dirty="0" smtClean="0"/>
              <a:t> </a:t>
            </a:r>
            <a:r>
              <a:rPr lang="en-US" dirty="0" err="1" smtClean="0"/>
              <a:t>req</a:t>
            </a:r>
            <a:r>
              <a:rPr lang="en-US" dirty="0" smtClean="0"/>
              <a:t> –</a:t>
            </a:r>
            <a:r>
              <a:rPr lang="en-US" dirty="0" err="1" smtClean="0"/>
              <a:t>newkey</a:t>
            </a:r>
            <a:r>
              <a:rPr lang="en-US" dirty="0" smtClean="0"/>
              <a:t> rsa:1024 –</a:t>
            </a:r>
            <a:r>
              <a:rPr lang="en-US" dirty="0" err="1" smtClean="0"/>
              <a:t>keyout</a:t>
            </a:r>
            <a:r>
              <a:rPr lang="en-US" dirty="0" smtClean="0"/>
              <a:t> </a:t>
            </a:r>
            <a:r>
              <a:rPr lang="en-US" dirty="0" err="1" smtClean="0"/>
              <a:t>testkey.pem</a:t>
            </a:r>
            <a:r>
              <a:rPr lang="en-US" dirty="0" smtClean="0"/>
              <a:t> –</a:t>
            </a:r>
            <a:r>
              <a:rPr lang="en-US" dirty="0" err="1" smtClean="0"/>
              <a:t>keyfrom</a:t>
            </a:r>
            <a:r>
              <a:rPr lang="en-US" dirty="0" smtClean="0"/>
              <a:t> PEM –out </a:t>
            </a:r>
            <a:r>
              <a:rPr lang="en-US" dirty="0" err="1" smtClean="0"/>
              <a:t>testreq.pem</a:t>
            </a:r>
            <a:r>
              <a:rPr lang="en-US" dirty="0" smtClean="0"/>
              <a:t> –</a:t>
            </a:r>
            <a:r>
              <a:rPr lang="en-US" dirty="0" err="1" smtClean="0"/>
              <a:t>outform</a:t>
            </a:r>
            <a:r>
              <a:rPr lang="en-US" dirty="0" smtClean="0"/>
              <a:t> PEM</a:t>
            </a:r>
          </a:p>
          <a:p>
            <a:pPr lvl="3"/>
            <a:r>
              <a:rPr lang="en-US" dirty="0" err="1" smtClean="0"/>
              <a:t>Testreq.pem</a:t>
            </a:r>
            <a:endParaRPr lang="en-US" dirty="0" smtClean="0"/>
          </a:p>
          <a:p>
            <a:pPr lvl="3"/>
            <a:r>
              <a:rPr lang="en-US" dirty="0" err="1" smtClean="0"/>
              <a:t>Teskey.pem</a:t>
            </a:r>
            <a:endParaRPr lang="el-GR" dirty="0" smtClean="0"/>
          </a:p>
          <a:p>
            <a:r>
              <a:rPr lang="el-GR" dirty="0" smtClean="0"/>
              <a:t>Ανάγνωση Αιτήματος</a:t>
            </a:r>
            <a:endParaRPr lang="en-US" dirty="0" smtClean="0"/>
          </a:p>
          <a:p>
            <a:pPr lvl="1"/>
            <a:r>
              <a:rPr lang="en-US" dirty="0" err="1" smtClean="0"/>
              <a:t>openssl</a:t>
            </a:r>
            <a:r>
              <a:rPr lang="en-US" dirty="0" smtClean="0"/>
              <a:t> </a:t>
            </a:r>
            <a:r>
              <a:rPr lang="en-US" dirty="0" err="1" smtClean="0"/>
              <a:t>req</a:t>
            </a:r>
            <a:r>
              <a:rPr lang="en-US" dirty="0" smtClean="0"/>
              <a:t> -in </a:t>
            </a:r>
            <a:r>
              <a:rPr lang="en-US" dirty="0" err="1" smtClean="0"/>
              <a:t>testreq.pem</a:t>
            </a:r>
            <a:r>
              <a:rPr lang="en-US" dirty="0" smtClean="0"/>
              <a:t> -text –</a:t>
            </a:r>
            <a:r>
              <a:rPr lang="en-US" dirty="0" err="1" smtClean="0"/>
              <a:t>noout</a:t>
            </a:r>
            <a:endParaRPr lang="el-GR" dirty="0" smtClean="0"/>
          </a:p>
          <a:p>
            <a:r>
              <a:rPr lang="en-US" dirty="0" smtClean="0"/>
              <a:t>cp </a:t>
            </a:r>
            <a:r>
              <a:rPr lang="en-US" dirty="0" err="1" smtClean="0"/>
              <a:t>testreq.pem</a:t>
            </a:r>
            <a:r>
              <a:rPr lang="en-US" dirty="0" smtClean="0"/>
              <a:t> /opt/</a:t>
            </a:r>
            <a:r>
              <a:rPr lang="en-US" dirty="0" err="1" smtClean="0"/>
              <a:t>exampleca</a:t>
            </a:r>
            <a:r>
              <a:rPr lang="en-US" dirty="0" smtClean="0"/>
              <a:t>/</a:t>
            </a:r>
            <a:endParaRPr lang="el-GR" dirty="0" smtClean="0"/>
          </a:p>
          <a:p>
            <a:r>
              <a:rPr lang="en-US" dirty="0" err="1" smtClean="0"/>
              <a:t>Openssl</a:t>
            </a:r>
            <a:r>
              <a:rPr lang="en-US" dirty="0" smtClean="0"/>
              <a:t> ca –in </a:t>
            </a:r>
            <a:r>
              <a:rPr lang="en-US" dirty="0" err="1" smtClean="0"/>
              <a:t>testreq.pem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</a:t>
            </a:r>
            <a:r>
              <a:rPr lang="el-GR" dirty="0" smtClean="0"/>
              <a:t>άκληση Πιστοποιητικών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Cp certs/01.pem </a:t>
            </a:r>
            <a:r>
              <a:rPr lang="en-US" dirty="0" err="1" smtClean="0"/>
              <a:t>testcert.pem</a:t>
            </a:r>
            <a:endParaRPr lang="en-US" dirty="0" smtClean="0"/>
          </a:p>
          <a:p>
            <a:r>
              <a:rPr lang="en-US" dirty="0" err="1" smtClean="0"/>
              <a:t>Openssl</a:t>
            </a:r>
            <a:r>
              <a:rPr lang="en-US" dirty="0" smtClean="0"/>
              <a:t> ca –revoke </a:t>
            </a:r>
            <a:r>
              <a:rPr lang="en-US" dirty="0" err="1" smtClean="0"/>
              <a:t>testcert.pem</a:t>
            </a:r>
            <a:r>
              <a:rPr lang="en-US" dirty="0" smtClean="0"/>
              <a:t> –</a:t>
            </a:r>
            <a:r>
              <a:rPr lang="en-US" dirty="0" err="1" smtClean="0"/>
              <a:t>config</a:t>
            </a:r>
            <a:r>
              <a:rPr lang="en-US" dirty="0" smtClean="0"/>
              <a:t> /opt/</a:t>
            </a:r>
            <a:r>
              <a:rPr lang="en-US" dirty="0" err="1" smtClean="0"/>
              <a:t>exampleca/openssl.cnf</a:t>
            </a:r>
            <a:endParaRPr lang="en-US" dirty="0" smtClean="0"/>
          </a:p>
          <a:p>
            <a:r>
              <a:rPr lang="en-US" dirty="0" err="1" smtClean="0"/>
              <a:t>Openssl</a:t>
            </a:r>
            <a:r>
              <a:rPr lang="en-US" dirty="0" smtClean="0"/>
              <a:t> ca –</a:t>
            </a:r>
            <a:r>
              <a:rPr lang="en-US" dirty="0" err="1" smtClean="0"/>
              <a:t>gencrl</a:t>
            </a:r>
            <a:r>
              <a:rPr lang="en-US" dirty="0" smtClean="0"/>
              <a:t> –out </a:t>
            </a:r>
            <a:r>
              <a:rPr lang="en-US" dirty="0" err="1" smtClean="0"/>
              <a:t>exampleca.crf</a:t>
            </a:r>
            <a:r>
              <a:rPr lang="en-US" dirty="0" smtClean="0"/>
              <a:t> –</a:t>
            </a:r>
            <a:r>
              <a:rPr lang="en-US" dirty="0" err="1" smtClean="0"/>
              <a:t>config</a:t>
            </a:r>
            <a:r>
              <a:rPr lang="en-US" dirty="0" smtClean="0"/>
              <a:t> /</a:t>
            </a:r>
            <a:r>
              <a:rPr lang="en-US" dirty="0" err="1" smtClean="0"/>
              <a:t>optexampleca/openssl.cnf</a:t>
            </a:r>
            <a:endParaRPr lang="en-US" dirty="0" smtClean="0"/>
          </a:p>
          <a:p>
            <a:r>
              <a:rPr lang="en-US" dirty="0" err="1" smtClean="0"/>
              <a:t>Openssl</a:t>
            </a:r>
            <a:r>
              <a:rPr lang="en-US" dirty="0" smtClean="0"/>
              <a:t> </a:t>
            </a:r>
            <a:r>
              <a:rPr lang="en-US" dirty="0" err="1" smtClean="0"/>
              <a:t>crl</a:t>
            </a:r>
            <a:r>
              <a:rPr lang="en-US" dirty="0" smtClean="0"/>
              <a:t> –in </a:t>
            </a:r>
            <a:r>
              <a:rPr lang="en-US" dirty="0" err="1" smtClean="0"/>
              <a:t>exampleca.crl</a:t>
            </a:r>
            <a:r>
              <a:rPr lang="en-US" dirty="0" smtClean="0"/>
              <a:t> –</a:t>
            </a:r>
            <a:r>
              <a:rPr lang="en-US" dirty="0" err="1" smtClean="0"/>
              <a:t>noout</a:t>
            </a:r>
            <a:r>
              <a:rPr lang="en-US" dirty="0" smtClean="0"/>
              <a:t> –</a:t>
            </a:r>
            <a:r>
              <a:rPr lang="en-US" dirty="0" err="1" smtClean="0"/>
              <a:t>CAfile</a:t>
            </a:r>
            <a:r>
              <a:rPr lang="en-US" dirty="0" smtClean="0"/>
              <a:t> </a:t>
            </a:r>
            <a:r>
              <a:rPr lang="en-US" dirty="0" err="1" smtClean="0"/>
              <a:t>cacert.pem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Ερωτ</a:t>
            </a:r>
            <a:r>
              <a:rPr lang="el-GR" dirty="0" smtClean="0"/>
              <a:t>ήσεις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6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 bwMode="auto">
          <a:xfrm>
            <a:off x="3581400" y="2209800"/>
            <a:ext cx="23622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Βασικ</a:t>
            </a:r>
            <a:r>
              <a:rPr lang="el-GR" dirty="0" smtClean="0"/>
              <a:t>ές Λειτουργίες </a:t>
            </a:r>
            <a:r>
              <a:rPr lang="en-US" dirty="0" err="1" smtClean="0"/>
              <a:t>Openssl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Openssl</a:t>
            </a:r>
            <a:r>
              <a:rPr lang="en-US" dirty="0" smtClean="0"/>
              <a:t> </a:t>
            </a:r>
            <a:r>
              <a:rPr lang="en-US" dirty="0" err="1" smtClean="0"/>
              <a:t>genrsa</a:t>
            </a:r>
            <a:r>
              <a:rPr lang="en-US" dirty="0" smtClean="0"/>
              <a:t> –out </a:t>
            </a:r>
            <a:r>
              <a:rPr lang="en-US" dirty="0" err="1" smtClean="0"/>
              <a:t>privkey.pem</a:t>
            </a:r>
            <a:r>
              <a:rPr lang="en-US" dirty="0" smtClean="0"/>
              <a:t> 2048</a:t>
            </a:r>
          </a:p>
          <a:p>
            <a:pPr lvl="1"/>
            <a:r>
              <a:rPr lang="el-GR" dirty="0" smtClean="0"/>
              <a:t>Δημιουργ</a:t>
            </a:r>
            <a:r>
              <a:rPr lang="el-GR" dirty="0" smtClean="0"/>
              <a:t>ία ιδιωτικού κλειδιού μήκους 2048 </a:t>
            </a:r>
            <a:r>
              <a:rPr lang="en-US" dirty="0" smtClean="0"/>
              <a:t>bits</a:t>
            </a:r>
            <a:endParaRPr lang="en-US" dirty="0" smtClean="0"/>
          </a:p>
          <a:p>
            <a:r>
              <a:rPr lang="en-US" dirty="0" err="1" smtClean="0"/>
              <a:t>Openssl</a:t>
            </a:r>
            <a:r>
              <a:rPr lang="en-US" dirty="0" smtClean="0"/>
              <a:t> </a:t>
            </a:r>
            <a:r>
              <a:rPr lang="en-US" dirty="0" err="1" smtClean="0"/>
              <a:t>rsa</a:t>
            </a:r>
            <a:r>
              <a:rPr lang="en-US" dirty="0" smtClean="0"/>
              <a:t> –in </a:t>
            </a:r>
            <a:r>
              <a:rPr lang="en-US" dirty="0" err="1" smtClean="0"/>
              <a:t>privkey.pem</a:t>
            </a:r>
            <a:r>
              <a:rPr lang="en-US" dirty="0" smtClean="0"/>
              <a:t> –</a:t>
            </a:r>
            <a:r>
              <a:rPr lang="en-US" dirty="0" err="1" smtClean="0"/>
              <a:t>pubout</a:t>
            </a:r>
            <a:r>
              <a:rPr lang="en-US" dirty="0" smtClean="0"/>
              <a:t> –out </a:t>
            </a:r>
            <a:r>
              <a:rPr lang="en-US" dirty="0" err="1" smtClean="0"/>
              <a:t>pubkey.pem</a:t>
            </a:r>
            <a:endParaRPr lang="en-US" dirty="0" smtClean="0"/>
          </a:p>
          <a:p>
            <a:pPr lvl="1"/>
            <a:r>
              <a:rPr lang="el-GR" dirty="0" smtClean="0"/>
              <a:t>Δημιουργ</a:t>
            </a:r>
            <a:r>
              <a:rPr lang="el-GR" dirty="0" smtClean="0"/>
              <a:t>ία δημόσιου κλειδιού από το ιδιωτικό</a:t>
            </a:r>
          </a:p>
          <a:p>
            <a:r>
              <a:rPr lang="en-US" dirty="0" err="1" smtClean="0"/>
              <a:t>Openssl</a:t>
            </a:r>
            <a:r>
              <a:rPr lang="en-US" dirty="0" smtClean="0"/>
              <a:t> </a:t>
            </a:r>
            <a:r>
              <a:rPr lang="en-US" dirty="0" err="1" smtClean="0"/>
              <a:t>dgst</a:t>
            </a:r>
            <a:r>
              <a:rPr lang="en-US" dirty="0" smtClean="0"/>
              <a:t> –md5 </a:t>
            </a:r>
            <a:r>
              <a:rPr lang="en-US" dirty="0" err="1" smtClean="0"/>
              <a:t>privkey.pem</a:t>
            </a:r>
            <a:r>
              <a:rPr lang="en-US" dirty="0" smtClean="0"/>
              <a:t> </a:t>
            </a:r>
            <a:endParaRPr lang="el-GR" dirty="0" smtClean="0"/>
          </a:p>
          <a:p>
            <a:pPr lvl="1"/>
            <a:r>
              <a:rPr lang="el-GR" dirty="0" smtClean="0"/>
              <a:t>Δημιουργία σύνοψης του αρχείου </a:t>
            </a:r>
            <a:r>
              <a:rPr lang="en-US" dirty="0" err="1" smtClean="0"/>
              <a:t>privkey.pem</a:t>
            </a:r>
            <a:endParaRPr lang="en-US" dirty="0" smtClean="0"/>
          </a:p>
          <a:p>
            <a:r>
              <a:rPr lang="en-US" dirty="0" err="1" smtClean="0"/>
              <a:t>Openssl</a:t>
            </a:r>
            <a:r>
              <a:rPr lang="en-US" dirty="0" smtClean="0"/>
              <a:t> des3 –in </a:t>
            </a:r>
            <a:r>
              <a:rPr lang="en-US" dirty="0" err="1" smtClean="0"/>
              <a:t>dgen.txt</a:t>
            </a:r>
            <a:r>
              <a:rPr lang="en-US" dirty="0" smtClean="0"/>
              <a:t> –out </a:t>
            </a:r>
            <a:r>
              <a:rPr lang="en-US" dirty="0" err="1" smtClean="0"/>
              <a:t>dgen.enc</a:t>
            </a:r>
            <a:endParaRPr lang="en-US" dirty="0" smtClean="0"/>
          </a:p>
          <a:p>
            <a:pPr lvl="1"/>
            <a:r>
              <a:rPr lang="el-GR" dirty="0" smtClean="0"/>
              <a:t>Κρυπτογραφεί το αρχείο </a:t>
            </a:r>
            <a:r>
              <a:rPr lang="en-US" dirty="0" err="1" smtClean="0"/>
              <a:t>dgen.txt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Focus">
  <a:themeElements>
    <a:clrScheme name="Focus">
      <a:dk1>
        <a:sysClr val="windowText" lastClr="000000"/>
      </a:dk1>
      <a:lt1>
        <a:sysClr val="window" lastClr="FFFFFF"/>
      </a:lt1>
      <a:dk2>
        <a:srgbClr val="0064E2"/>
      </a:dk2>
      <a:lt2>
        <a:srgbClr val="B5D2F5"/>
      </a:lt2>
      <a:accent1>
        <a:srgbClr val="FFB91D"/>
      </a:accent1>
      <a:accent2>
        <a:srgbClr val="F97817"/>
      </a:accent2>
      <a:accent3>
        <a:srgbClr val="6DE304"/>
      </a:accent3>
      <a:accent4>
        <a:srgbClr val="FF0000"/>
      </a:accent4>
      <a:accent5>
        <a:srgbClr val="732BEA"/>
      </a:accent5>
      <a:accent6>
        <a:srgbClr val="C913AD"/>
      </a:accent6>
      <a:hlink>
        <a:srgbClr val="FFE400"/>
      </a:hlink>
      <a:folHlink>
        <a:srgbClr val="A3EC62"/>
      </a:folHlink>
    </a:clrScheme>
    <a:fontScheme name="Focus">
      <a:majorFont>
        <a:latin typeface="Corbel"/>
        <a:ea typeface=""/>
        <a:cs typeface=""/>
        <a:font script="Jpan" typeface="ＭＳ ゴシック"/>
      </a:majorFont>
      <a:minorFont>
        <a:latin typeface="Corbel"/>
        <a:ea typeface=""/>
        <a:cs typeface=""/>
        <a:font script="Jpan" typeface="ＭＳ ゴシック"/>
      </a:minorFont>
    </a:fontScheme>
    <a:fmtScheme name="Focus">
      <a:fillStyleLst>
        <a:solidFill>
          <a:schemeClr val="phClr"/>
        </a:solidFill>
        <a:solidFill>
          <a:schemeClr val="phClr"/>
        </a:solidFill>
        <a:solidFill>
          <a:schemeClr val="phClr">
            <a:satMod val="150000"/>
          </a:schemeClr>
        </a:soli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101600" dist="63500" dir="4200000" algn="br" rotWithShape="0">
              <a:srgbClr val="000000">
                <a:alpha val="50000"/>
              </a:srgbClr>
            </a:outerShdw>
          </a:effectLst>
        </a:effectStyle>
        <a:effectStyle>
          <a:effectLst>
            <a:glow rad="101600">
              <a:schemeClr val="lt1"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soft" dir="r">
              <a:rot lat="0" lon="0" rev="5400000"/>
            </a:lightRig>
          </a:scene3d>
          <a:sp3d prstMaterial="softmetal">
            <a:bevelT w="31750" h="63500"/>
          </a:sp3d>
        </a:effectStyle>
      </a:effectStyleLst>
      <a:bgFillStyleLst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Focus.thmx</Template>
  <TotalTime>1081</TotalTime>
  <Words>363</Words>
  <Application>Microsoft Macintosh PowerPoint</Application>
  <PresentationFormat>On-screen Show (4:3)</PresentationFormat>
  <Paragraphs>60</Paragraphs>
  <Slides>12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Focus</vt:lpstr>
      <vt:lpstr>Εργαστήριο  «Διαχείριση &amp; Ασφάλεια Δικτύων» Υποδομή Δημόσιου Κλειδιού </vt:lpstr>
      <vt:lpstr>Slide 2</vt:lpstr>
      <vt:lpstr>Slide 3</vt:lpstr>
      <vt:lpstr>Αρχής Πιστοποίησης Με το Openssl</vt:lpstr>
      <vt:lpstr>Αρχική Διαμόρφωση</vt:lpstr>
      <vt:lpstr>Δημιουργία Ψηφιακών Πιστοποιητικών</vt:lpstr>
      <vt:lpstr>Ανάκληση Πιστοποιητικών</vt:lpstr>
      <vt:lpstr>Ερωτήσεις</vt:lpstr>
      <vt:lpstr>Βασικές Λειτουργίες Openssl</vt:lpstr>
      <vt:lpstr>Βασικές Λειτουργίες Openssl</vt:lpstr>
      <vt:lpstr>Βασικές Λειτουργίες Openssl</vt:lpstr>
      <vt:lpstr>Ερωτήσεις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Περίγραμμα Θεματικών Ενοτήτων</dc:title>
  <dc:creator>Dimitris Geneiatakis</dc:creator>
  <cp:lastModifiedBy>Dimitris Geneiatakis</cp:lastModifiedBy>
  <cp:revision>219</cp:revision>
  <dcterms:created xsi:type="dcterms:W3CDTF">2010-05-20T15:14:35Z</dcterms:created>
  <dcterms:modified xsi:type="dcterms:W3CDTF">2010-05-20T16:53:05Z</dcterms:modified>
</cp:coreProperties>
</file>