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9" r:id="rId4"/>
    <p:sldId id="369" r:id="rId5"/>
    <p:sldId id="368" r:id="rId6"/>
    <p:sldId id="371" r:id="rId7"/>
    <p:sldId id="373" r:id="rId8"/>
    <p:sldId id="374" r:id="rId9"/>
    <p:sldId id="375" r:id="rId10"/>
    <p:sldId id="376" r:id="rId11"/>
    <p:sldId id="377" r:id="rId12"/>
    <p:sldId id="378" r:id="rId13"/>
    <p:sldId id="379" r:id="rId14"/>
    <p:sldId id="381" r:id="rId15"/>
    <p:sldId id="383" r:id="rId16"/>
    <p:sldId id="384" r:id="rId17"/>
    <p:sldId id="385" r:id="rId18"/>
    <p:sldId id="386" r:id="rId19"/>
    <p:sldId id="382" r:id="rId20"/>
    <p:sldId id="387" r:id="rId21"/>
    <p:sldId id="341" r:id="rId22"/>
    <p:sldId id="284" r:id="rId2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8" d="100"/>
          <a:sy n="88" d="100"/>
        </p:scale>
        <p:origin x="1334"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A224C17-69AC-42B9-8672-74DB4A05A960}" type="datetimeFigureOut">
              <a:rPr lang="el-GR" smtClean="0"/>
              <a:t>20/5/2020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383DC96E-58FB-4D4B-B7D6-280ECDDC6424}" type="slidenum">
              <a:rPr lang="el-GR" smtClean="0"/>
              <a:t>‹#›</a:t>
            </a:fld>
            <a:endParaRPr lang="el-GR"/>
          </a:p>
        </p:txBody>
      </p:sp>
    </p:spTree>
    <p:extLst>
      <p:ext uri="{BB962C8B-B14F-4D97-AF65-F5344CB8AC3E}">
        <p14:creationId xmlns:p14="http://schemas.microsoft.com/office/powerpoint/2010/main" val="1393518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A224C17-69AC-42B9-8672-74DB4A05A960}" type="datetimeFigureOut">
              <a:rPr lang="el-GR" smtClean="0"/>
              <a:t>20/5/2020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383DC96E-58FB-4D4B-B7D6-280ECDDC6424}" type="slidenum">
              <a:rPr lang="el-GR" smtClean="0"/>
              <a:t>‹#›</a:t>
            </a:fld>
            <a:endParaRPr lang="el-GR"/>
          </a:p>
        </p:txBody>
      </p:sp>
    </p:spTree>
    <p:extLst>
      <p:ext uri="{BB962C8B-B14F-4D97-AF65-F5344CB8AC3E}">
        <p14:creationId xmlns:p14="http://schemas.microsoft.com/office/powerpoint/2010/main" val="19455523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A224C17-69AC-42B9-8672-74DB4A05A960}" type="datetimeFigureOut">
              <a:rPr lang="el-GR" smtClean="0"/>
              <a:t>20/5/2020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383DC96E-58FB-4D4B-B7D6-280ECDDC6424}" type="slidenum">
              <a:rPr lang="el-GR" smtClean="0"/>
              <a:t>‹#›</a:t>
            </a:fld>
            <a:endParaRPr lang="el-GR"/>
          </a:p>
        </p:txBody>
      </p:sp>
    </p:spTree>
    <p:extLst>
      <p:ext uri="{BB962C8B-B14F-4D97-AF65-F5344CB8AC3E}">
        <p14:creationId xmlns:p14="http://schemas.microsoft.com/office/powerpoint/2010/main" val="23845526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A224C17-69AC-42B9-8672-74DB4A05A960}" type="datetimeFigureOut">
              <a:rPr lang="el-GR" smtClean="0"/>
              <a:t>20/5/2020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383DC96E-58FB-4D4B-B7D6-280ECDDC6424}" type="slidenum">
              <a:rPr lang="el-GR" smtClean="0"/>
              <a:t>‹#›</a:t>
            </a:fld>
            <a:endParaRPr lang="el-GR"/>
          </a:p>
        </p:txBody>
      </p:sp>
    </p:spTree>
    <p:extLst>
      <p:ext uri="{BB962C8B-B14F-4D97-AF65-F5344CB8AC3E}">
        <p14:creationId xmlns:p14="http://schemas.microsoft.com/office/powerpoint/2010/main" val="38227338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A224C17-69AC-42B9-8672-74DB4A05A960}" type="datetimeFigureOut">
              <a:rPr lang="el-GR" smtClean="0"/>
              <a:t>20/5/2020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383DC96E-58FB-4D4B-B7D6-280ECDDC6424}" type="slidenum">
              <a:rPr lang="el-GR" smtClean="0"/>
              <a:t>‹#›</a:t>
            </a:fld>
            <a:endParaRPr lang="el-GR"/>
          </a:p>
        </p:txBody>
      </p:sp>
    </p:spTree>
    <p:extLst>
      <p:ext uri="{BB962C8B-B14F-4D97-AF65-F5344CB8AC3E}">
        <p14:creationId xmlns:p14="http://schemas.microsoft.com/office/powerpoint/2010/main" val="1025692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A224C17-69AC-42B9-8672-74DB4A05A960}" type="datetimeFigureOut">
              <a:rPr lang="el-GR" smtClean="0"/>
              <a:t>20/5/2020</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383DC96E-58FB-4D4B-B7D6-280ECDDC6424}" type="slidenum">
              <a:rPr lang="el-GR" smtClean="0"/>
              <a:t>‹#›</a:t>
            </a:fld>
            <a:endParaRPr lang="el-GR"/>
          </a:p>
        </p:txBody>
      </p:sp>
    </p:spTree>
    <p:extLst>
      <p:ext uri="{BB962C8B-B14F-4D97-AF65-F5344CB8AC3E}">
        <p14:creationId xmlns:p14="http://schemas.microsoft.com/office/powerpoint/2010/main" val="33409839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A224C17-69AC-42B9-8672-74DB4A05A960}" type="datetimeFigureOut">
              <a:rPr lang="el-GR" smtClean="0"/>
              <a:t>20/5/2020</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383DC96E-58FB-4D4B-B7D6-280ECDDC6424}" type="slidenum">
              <a:rPr lang="el-GR" smtClean="0"/>
              <a:t>‹#›</a:t>
            </a:fld>
            <a:endParaRPr lang="el-GR"/>
          </a:p>
        </p:txBody>
      </p:sp>
    </p:spTree>
    <p:extLst>
      <p:ext uri="{BB962C8B-B14F-4D97-AF65-F5344CB8AC3E}">
        <p14:creationId xmlns:p14="http://schemas.microsoft.com/office/powerpoint/2010/main" val="13226720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A224C17-69AC-42B9-8672-74DB4A05A960}" type="datetimeFigureOut">
              <a:rPr lang="el-GR" smtClean="0"/>
              <a:t>20/5/2020</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383DC96E-58FB-4D4B-B7D6-280ECDDC6424}" type="slidenum">
              <a:rPr lang="el-GR" smtClean="0"/>
              <a:t>‹#›</a:t>
            </a:fld>
            <a:endParaRPr lang="el-GR"/>
          </a:p>
        </p:txBody>
      </p:sp>
    </p:spTree>
    <p:extLst>
      <p:ext uri="{BB962C8B-B14F-4D97-AF65-F5344CB8AC3E}">
        <p14:creationId xmlns:p14="http://schemas.microsoft.com/office/powerpoint/2010/main" val="9457416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224C17-69AC-42B9-8672-74DB4A05A960}" type="datetimeFigureOut">
              <a:rPr lang="el-GR" smtClean="0"/>
              <a:t>20/5/2020</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383DC96E-58FB-4D4B-B7D6-280ECDDC6424}" type="slidenum">
              <a:rPr lang="el-GR" smtClean="0"/>
              <a:t>‹#›</a:t>
            </a:fld>
            <a:endParaRPr lang="el-GR"/>
          </a:p>
        </p:txBody>
      </p:sp>
    </p:spTree>
    <p:extLst>
      <p:ext uri="{BB962C8B-B14F-4D97-AF65-F5344CB8AC3E}">
        <p14:creationId xmlns:p14="http://schemas.microsoft.com/office/powerpoint/2010/main" val="30748797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A224C17-69AC-42B9-8672-74DB4A05A960}" type="datetimeFigureOut">
              <a:rPr lang="el-GR" smtClean="0"/>
              <a:t>20/5/2020</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383DC96E-58FB-4D4B-B7D6-280ECDDC6424}" type="slidenum">
              <a:rPr lang="el-GR" smtClean="0"/>
              <a:t>‹#›</a:t>
            </a:fld>
            <a:endParaRPr lang="el-GR"/>
          </a:p>
        </p:txBody>
      </p:sp>
    </p:spTree>
    <p:extLst>
      <p:ext uri="{BB962C8B-B14F-4D97-AF65-F5344CB8AC3E}">
        <p14:creationId xmlns:p14="http://schemas.microsoft.com/office/powerpoint/2010/main" val="42853323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A224C17-69AC-42B9-8672-74DB4A05A960}" type="datetimeFigureOut">
              <a:rPr lang="el-GR" smtClean="0"/>
              <a:t>20/5/2020</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383DC96E-58FB-4D4B-B7D6-280ECDDC6424}" type="slidenum">
              <a:rPr lang="el-GR" smtClean="0"/>
              <a:t>‹#›</a:t>
            </a:fld>
            <a:endParaRPr lang="el-GR"/>
          </a:p>
        </p:txBody>
      </p:sp>
    </p:spTree>
    <p:extLst>
      <p:ext uri="{BB962C8B-B14F-4D97-AF65-F5344CB8AC3E}">
        <p14:creationId xmlns:p14="http://schemas.microsoft.com/office/powerpoint/2010/main" val="1974332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224C17-69AC-42B9-8672-74DB4A05A960}" type="datetimeFigureOut">
              <a:rPr lang="el-GR" smtClean="0"/>
              <a:t>20/5/2020</a:t>
            </a:fld>
            <a:endParaRPr lang="el-G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83DC96E-58FB-4D4B-B7D6-280ECDDC6424}" type="slidenum">
              <a:rPr lang="el-GR" smtClean="0"/>
              <a:t>‹#›</a:t>
            </a:fld>
            <a:endParaRPr lang="el-GR"/>
          </a:p>
        </p:txBody>
      </p:sp>
    </p:spTree>
    <p:extLst>
      <p:ext uri="{BB962C8B-B14F-4D97-AF65-F5344CB8AC3E}">
        <p14:creationId xmlns:p14="http://schemas.microsoft.com/office/powerpoint/2010/main" val="277140934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www.youtube.com/watch?v=kTClSU_md10" TargetMode="External"/><Relationship Id="rId2" Type="http://schemas.openxmlformats.org/officeDocument/2006/relationships/hyperlink" Target="https://www.youtube.com/watch?v=XOupbmSx27A" TargetMode="External"/><Relationship Id="rId1" Type="http://schemas.openxmlformats.org/officeDocument/2006/relationships/slideLayout" Target="../slideLayouts/slideLayout2.xml"/><Relationship Id="rId4" Type="http://schemas.openxmlformats.org/officeDocument/2006/relationships/hyperlink" Target="https://www.youtube.com/watch?v=Jnk8d19yA68" TargetMode="Externa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B45B97-2F3E-44E7-A7E1-4509E5D2F517}"/>
              </a:ext>
            </a:extLst>
          </p:cNvPr>
          <p:cNvSpPr>
            <a:spLocks noGrp="1"/>
          </p:cNvSpPr>
          <p:nvPr>
            <p:ph type="ctrTitle"/>
          </p:nvPr>
        </p:nvSpPr>
        <p:spPr>
          <a:xfrm>
            <a:off x="775252" y="0"/>
            <a:ext cx="7772400" cy="2387600"/>
          </a:xfrm>
        </p:spPr>
        <p:txBody>
          <a:bodyPr>
            <a:normAutofit/>
          </a:bodyPr>
          <a:lstStyle/>
          <a:p>
            <a:r>
              <a:rPr lang="el-GR" sz="3000" b="1" dirty="0"/>
              <a:t>Μάθημα </a:t>
            </a:r>
            <a:r>
              <a:rPr lang="en-US" sz="3000" b="1" dirty="0" smtClean="0"/>
              <a:t>15</a:t>
            </a:r>
            <a:r>
              <a:rPr lang="el-GR" sz="3000" b="1" dirty="0" smtClean="0"/>
              <a:t>: </a:t>
            </a:r>
            <a:r>
              <a:rPr lang="el-GR" sz="3000" b="1" dirty="0"/>
              <a:t>Αξιολόγηση εκπαιδευόμενων</a:t>
            </a:r>
          </a:p>
        </p:txBody>
      </p:sp>
      <p:sp>
        <p:nvSpPr>
          <p:cNvPr id="3" name="Subtitle 2">
            <a:extLst>
              <a:ext uri="{FF2B5EF4-FFF2-40B4-BE49-F238E27FC236}">
                <a16:creationId xmlns:a16="http://schemas.microsoft.com/office/drawing/2014/main" id="{15C547C0-5228-404B-9B05-EA50391EDC40}"/>
              </a:ext>
            </a:extLst>
          </p:cNvPr>
          <p:cNvSpPr>
            <a:spLocks noGrp="1"/>
          </p:cNvSpPr>
          <p:nvPr>
            <p:ph type="subTitle" idx="1"/>
          </p:nvPr>
        </p:nvSpPr>
        <p:spPr>
          <a:xfrm>
            <a:off x="1232452" y="3917156"/>
            <a:ext cx="6858000" cy="1241822"/>
          </a:xfrm>
        </p:spPr>
        <p:txBody>
          <a:bodyPr/>
          <a:lstStyle/>
          <a:p>
            <a:r>
              <a:rPr lang="el-GR" altLang="el-GR" dirty="0"/>
              <a:t>Αρχές Σχεδιασμού Εκπαιδευτικών Προγραμμάτων</a:t>
            </a:r>
          </a:p>
          <a:p>
            <a:r>
              <a:rPr lang="el-GR" altLang="el-GR" dirty="0" err="1"/>
              <a:t>Κ.Δημόπουλος</a:t>
            </a:r>
            <a:endParaRPr lang="el-GR" altLang="el-GR" dirty="0"/>
          </a:p>
          <a:p>
            <a:endParaRPr lang="el-GR" dirty="0"/>
          </a:p>
        </p:txBody>
      </p:sp>
    </p:spTree>
    <p:extLst>
      <p:ext uri="{BB962C8B-B14F-4D97-AF65-F5344CB8AC3E}">
        <p14:creationId xmlns:p14="http://schemas.microsoft.com/office/powerpoint/2010/main" val="3973176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350ECC-FF6E-4C0D-8F6A-E65C1EDE8F88}"/>
              </a:ext>
            </a:extLst>
          </p:cNvPr>
          <p:cNvSpPr>
            <a:spLocks noGrp="1"/>
          </p:cNvSpPr>
          <p:nvPr>
            <p:ph type="title"/>
          </p:nvPr>
        </p:nvSpPr>
        <p:spPr/>
        <p:txBody>
          <a:bodyPr/>
          <a:lstStyle/>
          <a:p>
            <a:r>
              <a:rPr lang="el-GR" b="1" dirty="0"/>
              <a:t>Βασικά χαρακτηριστικά της αυθεντικής </a:t>
            </a:r>
            <a:r>
              <a:rPr lang="el-GR" b="1"/>
              <a:t>αξιολόγησης (Β)</a:t>
            </a:r>
            <a:endParaRPr lang="el-GR" b="1" dirty="0"/>
          </a:p>
        </p:txBody>
      </p:sp>
      <p:sp>
        <p:nvSpPr>
          <p:cNvPr id="3" name="Content Placeholder 2">
            <a:extLst>
              <a:ext uri="{FF2B5EF4-FFF2-40B4-BE49-F238E27FC236}">
                <a16:creationId xmlns:a16="http://schemas.microsoft.com/office/drawing/2014/main" id="{DB0462F0-0136-40B8-B489-A281DA628DA7}"/>
              </a:ext>
            </a:extLst>
          </p:cNvPr>
          <p:cNvSpPr>
            <a:spLocks noGrp="1"/>
          </p:cNvSpPr>
          <p:nvPr>
            <p:ph idx="1"/>
          </p:nvPr>
        </p:nvSpPr>
        <p:spPr/>
        <p:txBody>
          <a:bodyPr>
            <a:normAutofit fontScale="77500" lnSpcReduction="20000"/>
          </a:bodyPr>
          <a:lstStyle/>
          <a:p>
            <a:pPr lvl="0"/>
            <a:r>
              <a:rPr lang="el-GR" dirty="0"/>
              <a:t>Αφορά σύνθετες δραστηριότητες που αναδεικνύουν </a:t>
            </a:r>
            <a:r>
              <a:rPr lang="el-GR" b="1" dirty="0"/>
              <a:t>το δημιουργικό τρόπο σκέψης </a:t>
            </a:r>
            <a:r>
              <a:rPr lang="el-GR" dirty="0"/>
              <a:t>του εκπαιδευόμενου και την εφαρμογή των γνώσεων που έχει αποκτήσει σε αυθεντικές καταστάσεις. </a:t>
            </a:r>
          </a:p>
          <a:p>
            <a:pPr lvl="0"/>
            <a:r>
              <a:rPr lang="el-GR" dirty="0"/>
              <a:t>Δίνει έμφαση στο στοχασμό και την κριτική ανάλυση τόσο των προϊόντων της μάθησης όσο και των σύνθετων διαδικασιών μάθησης. Επεκτείνεται δηλαδή πέρα από την αξιολόγηση της </a:t>
            </a:r>
            <a:r>
              <a:rPr lang="el-GR" b="1" dirty="0"/>
              <a:t>δηλωτικής γνώσης</a:t>
            </a:r>
            <a:r>
              <a:rPr lang="el-GR" dirty="0"/>
              <a:t>, τον έλεγχο δηλαδή της συγκράτησης και απομνημόνευσης πληροφοριών, στη </a:t>
            </a:r>
            <a:r>
              <a:rPr lang="el-GR" b="1" dirty="0"/>
              <a:t>διαδικαστική γνώση</a:t>
            </a:r>
            <a:r>
              <a:rPr lang="el-GR" dirty="0"/>
              <a:t> και την </a:t>
            </a:r>
            <a:r>
              <a:rPr lang="el-GR" b="1" dirty="0"/>
              <a:t>επίλυση προβλήματος</a:t>
            </a:r>
            <a:r>
              <a:rPr lang="el-GR" dirty="0"/>
              <a:t>, παρωθώντας το μαθητή σε συσχετισμούς δεδομένων και τεκμηριωμένη δράση.</a:t>
            </a:r>
          </a:p>
          <a:p>
            <a:r>
              <a:rPr lang="el-GR" dirty="0"/>
              <a:t>Χαρακτηρίζεται από </a:t>
            </a:r>
            <a:r>
              <a:rPr lang="el-GR" b="1" dirty="0"/>
              <a:t>ευελιξία και προσαρμοστικότητα ανάλογη με τις κατά περίπτωση ανάγκες</a:t>
            </a:r>
            <a:r>
              <a:rPr lang="el-GR" dirty="0"/>
              <a:t> (γνωστικό αντικείμενο, μαθησιακοί στόχοι, ιδιαίτερα χαρακτηριστικά του μαθητή: γνωστικό υπόβαθρο, στυλ μάθησης).</a:t>
            </a:r>
          </a:p>
          <a:p>
            <a:pPr lvl="0"/>
            <a:endParaRPr lang="el-GR" dirty="0"/>
          </a:p>
          <a:p>
            <a:endParaRPr lang="el-GR" dirty="0"/>
          </a:p>
        </p:txBody>
      </p:sp>
    </p:spTree>
    <p:extLst>
      <p:ext uri="{BB962C8B-B14F-4D97-AF65-F5344CB8AC3E}">
        <p14:creationId xmlns:p14="http://schemas.microsoft.com/office/powerpoint/2010/main" val="3710143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350ECC-FF6E-4C0D-8F6A-E65C1EDE8F88}"/>
              </a:ext>
            </a:extLst>
          </p:cNvPr>
          <p:cNvSpPr>
            <a:spLocks noGrp="1"/>
          </p:cNvSpPr>
          <p:nvPr>
            <p:ph type="title"/>
          </p:nvPr>
        </p:nvSpPr>
        <p:spPr/>
        <p:txBody>
          <a:bodyPr/>
          <a:lstStyle/>
          <a:p>
            <a:r>
              <a:rPr lang="el-GR" b="1" dirty="0"/>
              <a:t>Βασικά χαρακτηριστικά της αυθεντικής αξιολόγησης (Γ)</a:t>
            </a:r>
          </a:p>
        </p:txBody>
      </p:sp>
      <p:sp>
        <p:nvSpPr>
          <p:cNvPr id="3" name="Content Placeholder 2">
            <a:extLst>
              <a:ext uri="{FF2B5EF4-FFF2-40B4-BE49-F238E27FC236}">
                <a16:creationId xmlns:a16="http://schemas.microsoft.com/office/drawing/2014/main" id="{DB0462F0-0136-40B8-B489-A281DA628DA7}"/>
              </a:ext>
            </a:extLst>
          </p:cNvPr>
          <p:cNvSpPr>
            <a:spLocks noGrp="1"/>
          </p:cNvSpPr>
          <p:nvPr>
            <p:ph idx="1"/>
          </p:nvPr>
        </p:nvSpPr>
        <p:spPr/>
        <p:txBody>
          <a:bodyPr>
            <a:normAutofit fontScale="92500" lnSpcReduction="10000"/>
          </a:bodyPr>
          <a:lstStyle/>
          <a:p>
            <a:pPr lvl="0"/>
            <a:r>
              <a:rPr lang="el-GR" dirty="0"/>
              <a:t>Πραγματοποιείται με τεχνικές οι οποίες διαφοροποιούνται ανάλογα με τους στόχους και το περιεχόμενο της μαθησιακής διαδικασίας.</a:t>
            </a:r>
          </a:p>
          <a:p>
            <a:pPr lvl="0"/>
            <a:r>
              <a:rPr lang="el-GR" dirty="0"/>
              <a:t>Αποτελεί μηχανισμό </a:t>
            </a:r>
            <a:r>
              <a:rPr lang="el-GR" b="1" dirty="0"/>
              <a:t>συνεχούς ανατροφοδότησης </a:t>
            </a:r>
            <a:r>
              <a:rPr lang="el-GR" dirty="0"/>
              <a:t>του </a:t>
            </a:r>
            <a:r>
              <a:rPr lang="el-GR" dirty="0" err="1"/>
              <a:t>εκπαιδευόεμνου</a:t>
            </a:r>
            <a:r>
              <a:rPr lang="el-GR" dirty="0"/>
              <a:t>.</a:t>
            </a:r>
          </a:p>
          <a:p>
            <a:pPr lvl="0"/>
            <a:r>
              <a:rPr lang="el-GR" dirty="0"/>
              <a:t>Καθίσταται κτήμα του εκπαιδευόμενου επειδή του παρέχει τη δυνατότητα να την παρακολουθεί, να τη </a:t>
            </a:r>
            <a:r>
              <a:rPr lang="el-GR" dirty="0" err="1"/>
              <a:t>συνδιαμορφώνει</a:t>
            </a:r>
            <a:r>
              <a:rPr lang="el-GR" dirty="0"/>
              <a:t> και να έχει λόγο για τα αποτελέσματά της. Μέσα σ’ αυτό το πλαίσιο ο εκπαιδευόμενος έχει πρωταγωνιστικό ρόλο και είναι αυτός που κυρίως ενδιαφέρεται για την αξιολόγησή του. </a:t>
            </a:r>
          </a:p>
          <a:p>
            <a:pPr lvl="0"/>
            <a:endParaRPr lang="el-GR" dirty="0"/>
          </a:p>
          <a:p>
            <a:endParaRPr lang="el-GR" dirty="0"/>
          </a:p>
        </p:txBody>
      </p:sp>
    </p:spTree>
    <p:extLst>
      <p:ext uri="{BB962C8B-B14F-4D97-AF65-F5344CB8AC3E}">
        <p14:creationId xmlns:p14="http://schemas.microsoft.com/office/powerpoint/2010/main" val="21081347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2AAFD9-0005-4DBF-9969-D858A7F62E8E}"/>
              </a:ext>
            </a:extLst>
          </p:cNvPr>
          <p:cNvSpPr>
            <a:spLocks noGrp="1"/>
          </p:cNvSpPr>
          <p:nvPr>
            <p:ph type="title"/>
          </p:nvPr>
        </p:nvSpPr>
        <p:spPr/>
        <p:txBody>
          <a:bodyPr/>
          <a:lstStyle/>
          <a:p>
            <a:r>
              <a:rPr lang="el-GR" b="1" dirty="0"/>
              <a:t>Βασικές τεχνικές και μέσα αξιολόγησης (Α)</a:t>
            </a:r>
          </a:p>
        </p:txBody>
      </p:sp>
      <p:sp>
        <p:nvSpPr>
          <p:cNvPr id="3" name="Content Placeholder 2">
            <a:extLst>
              <a:ext uri="{FF2B5EF4-FFF2-40B4-BE49-F238E27FC236}">
                <a16:creationId xmlns:a16="http://schemas.microsoft.com/office/drawing/2014/main" id="{F660115B-8D1F-4B3B-BADE-C623BC1488F3}"/>
              </a:ext>
            </a:extLst>
          </p:cNvPr>
          <p:cNvSpPr>
            <a:spLocks noGrp="1"/>
          </p:cNvSpPr>
          <p:nvPr>
            <p:ph idx="1"/>
          </p:nvPr>
        </p:nvSpPr>
        <p:spPr/>
        <p:txBody>
          <a:bodyPr>
            <a:normAutofit fontScale="92500" lnSpcReduction="10000"/>
          </a:bodyPr>
          <a:lstStyle/>
          <a:p>
            <a:pPr>
              <a:lnSpc>
                <a:spcPct val="80000"/>
              </a:lnSpc>
            </a:pPr>
            <a:r>
              <a:rPr lang="el-GR" altLang="el-GR" b="1" dirty="0"/>
              <a:t>Φύλλο εργασίας:</a:t>
            </a:r>
            <a:r>
              <a:rPr lang="el-GR" altLang="el-GR" dirty="0"/>
              <a:t> Περιλαμβάνει κλειστού τύπου ερωτήσεις (π.χ. ερωτήσεις πολλαπλής επιλογής), ερωτήσεις σύντομης απάντησης ή σύντομες ασκήσεις. Χρησιμοποιείται για τον έλεγχο της εμπέδωσης βασικών γνώσεων.</a:t>
            </a:r>
          </a:p>
          <a:p>
            <a:pPr marL="0" indent="0">
              <a:lnSpc>
                <a:spcPct val="80000"/>
              </a:lnSpc>
              <a:buNone/>
            </a:pPr>
            <a:endParaRPr lang="el-GR" altLang="el-GR" dirty="0"/>
          </a:p>
          <a:p>
            <a:pPr>
              <a:lnSpc>
                <a:spcPct val="80000"/>
              </a:lnSpc>
            </a:pPr>
            <a:r>
              <a:rPr lang="el-GR" altLang="el-GR" b="1" dirty="0"/>
              <a:t>Δομημένη παρατήρηση από τον εκπαιδευτή</a:t>
            </a:r>
            <a:r>
              <a:rPr lang="el-GR" altLang="el-GR" dirty="0"/>
              <a:t> των εκπαιδευομένων στη διάρκεια της διδακτικής διαδικασίας Η παρατήρηση μπορεί να πραγματοποιηθεί και έμμεσα, μέσω μιας βιντεοσκόπησης. Έμφαση δίνεται σε εκδηλώσεις που υποδεικνύουν μάθηση εκ μέρους των εκπαιδευόμενων (απαντήσεις σε ερωτήσεις, σχόλια, παρατηρήσεις, απορίες, </a:t>
            </a:r>
            <a:r>
              <a:rPr lang="el-GR" altLang="el-GR" dirty="0" err="1"/>
              <a:t>κλπ</a:t>
            </a:r>
            <a:r>
              <a:rPr lang="el-GR" altLang="el-GR" dirty="0"/>
              <a:t>). </a:t>
            </a:r>
            <a:endParaRPr lang="el-GR" dirty="0"/>
          </a:p>
        </p:txBody>
      </p:sp>
    </p:spTree>
    <p:extLst>
      <p:ext uri="{BB962C8B-B14F-4D97-AF65-F5344CB8AC3E}">
        <p14:creationId xmlns:p14="http://schemas.microsoft.com/office/powerpoint/2010/main" val="35157527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2AAFD9-0005-4DBF-9969-D858A7F62E8E}"/>
              </a:ext>
            </a:extLst>
          </p:cNvPr>
          <p:cNvSpPr>
            <a:spLocks noGrp="1"/>
          </p:cNvSpPr>
          <p:nvPr>
            <p:ph type="title"/>
          </p:nvPr>
        </p:nvSpPr>
        <p:spPr/>
        <p:txBody>
          <a:bodyPr/>
          <a:lstStyle/>
          <a:p>
            <a:r>
              <a:rPr lang="el-GR" b="1" dirty="0"/>
              <a:t>Βασικές τεχνικές και μέσα αξιολόγησης (Β)</a:t>
            </a:r>
          </a:p>
        </p:txBody>
      </p:sp>
      <p:sp>
        <p:nvSpPr>
          <p:cNvPr id="3" name="Content Placeholder 2">
            <a:extLst>
              <a:ext uri="{FF2B5EF4-FFF2-40B4-BE49-F238E27FC236}">
                <a16:creationId xmlns:a16="http://schemas.microsoft.com/office/drawing/2014/main" id="{F660115B-8D1F-4B3B-BADE-C623BC1488F3}"/>
              </a:ext>
            </a:extLst>
          </p:cNvPr>
          <p:cNvSpPr>
            <a:spLocks noGrp="1"/>
          </p:cNvSpPr>
          <p:nvPr>
            <p:ph idx="1"/>
          </p:nvPr>
        </p:nvSpPr>
        <p:spPr/>
        <p:txBody>
          <a:bodyPr>
            <a:normAutofit fontScale="92500" lnSpcReduction="10000"/>
          </a:bodyPr>
          <a:lstStyle/>
          <a:p>
            <a:pPr>
              <a:lnSpc>
                <a:spcPct val="80000"/>
              </a:lnSpc>
            </a:pPr>
            <a:r>
              <a:rPr lang="el-GR" altLang="el-GR" b="1" dirty="0"/>
              <a:t>Εκπόνηση μιας ομαδικής ή ατομικής εργασίας</a:t>
            </a:r>
            <a:r>
              <a:rPr lang="el-GR" altLang="el-GR" dirty="0"/>
              <a:t> από τους εκπαιδευομένους. Η αξιολόγηση συνοδεύεται από συγκεκριμένα κριτήρια υπό τη μορφή </a:t>
            </a:r>
            <a:r>
              <a:rPr lang="el-GR" altLang="el-GR" b="1" dirty="0"/>
              <a:t>ρουμπρίκας αξιολόγησης </a:t>
            </a:r>
            <a:r>
              <a:rPr lang="el-GR" altLang="el-GR" dirty="0"/>
              <a:t>(βλέπε σχετικά επόμενη διαφάνεια).</a:t>
            </a:r>
          </a:p>
          <a:p>
            <a:pPr>
              <a:lnSpc>
                <a:spcPct val="80000"/>
              </a:lnSpc>
            </a:pPr>
            <a:endParaRPr lang="el-GR" altLang="el-GR" dirty="0"/>
          </a:p>
          <a:p>
            <a:pPr>
              <a:lnSpc>
                <a:spcPct val="80000"/>
              </a:lnSpc>
            </a:pPr>
            <a:r>
              <a:rPr lang="el-GR" altLang="el-GR" dirty="0"/>
              <a:t>Τήρηση </a:t>
            </a:r>
            <a:r>
              <a:rPr lang="el-GR" altLang="el-GR" b="1" dirty="0" err="1"/>
              <a:t>αναστοχαστικού</a:t>
            </a:r>
            <a:r>
              <a:rPr lang="el-GR" altLang="el-GR" b="1" dirty="0"/>
              <a:t> ημερολογίου </a:t>
            </a:r>
            <a:r>
              <a:rPr lang="el-GR" altLang="el-GR" dirty="0"/>
              <a:t>από τους εκπαιδευομένους για την πορεία της μάθησής τους, και τις δυσκολίες τους, και τη συνεχή επικοινωνία μέσω αυτού με τον εκπαιδευτή.</a:t>
            </a:r>
          </a:p>
          <a:p>
            <a:pPr>
              <a:lnSpc>
                <a:spcPct val="80000"/>
              </a:lnSpc>
            </a:pPr>
            <a:endParaRPr lang="el-GR" altLang="el-GR" dirty="0"/>
          </a:p>
          <a:p>
            <a:pPr>
              <a:lnSpc>
                <a:spcPct val="80000"/>
              </a:lnSpc>
            </a:pPr>
            <a:r>
              <a:rPr lang="el-GR" altLang="el-GR" b="1" dirty="0"/>
              <a:t>Φάκελος επιλεγμένων εργασιών (</a:t>
            </a:r>
            <a:r>
              <a:rPr lang="el-GR" altLang="el-GR" b="1" dirty="0" err="1"/>
              <a:t>portfolio</a:t>
            </a:r>
            <a:r>
              <a:rPr lang="el-GR" altLang="el-GR" b="1" dirty="0"/>
              <a:t>). </a:t>
            </a:r>
            <a:r>
              <a:rPr lang="el-GR" altLang="el-GR" dirty="0"/>
              <a:t>Ο φάκελος αυτός μπορεί να αξιολογηθεί από τον εκπαιδευτή.</a:t>
            </a:r>
          </a:p>
          <a:p>
            <a:pPr>
              <a:lnSpc>
                <a:spcPct val="80000"/>
              </a:lnSpc>
            </a:pPr>
            <a:endParaRPr lang="el-GR" altLang="el-GR" dirty="0"/>
          </a:p>
          <a:p>
            <a:pPr>
              <a:lnSpc>
                <a:spcPct val="80000"/>
              </a:lnSpc>
            </a:pPr>
            <a:endParaRPr lang="el-GR" altLang="el-GR" dirty="0"/>
          </a:p>
          <a:p>
            <a:pPr>
              <a:lnSpc>
                <a:spcPct val="80000"/>
              </a:lnSpc>
            </a:pPr>
            <a:endParaRPr lang="el-GR" altLang="el-GR" dirty="0"/>
          </a:p>
          <a:p>
            <a:pPr>
              <a:lnSpc>
                <a:spcPct val="80000"/>
              </a:lnSpc>
            </a:pPr>
            <a:endParaRPr lang="el-GR" altLang="el-GR" dirty="0"/>
          </a:p>
          <a:p>
            <a:pPr>
              <a:lnSpc>
                <a:spcPct val="80000"/>
              </a:lnSpc>
            </a:pPr>
            <a:endParaRPr lang="el-GR" altLang="el-GR" dirty="0"/>
          </a:p>
          <a:p>
            <a:endParaRPr lang="el-GR" dirty="0"/>
          </a:p>
        </p:txBody>
      </p:sp>
    </p:spTree>
    <p:extLst>
      <p:ext uri="{BB962C8B-B14F-4D97-AF65-F5344CB8AC3E}">
        <p14:creationId xmlns:p14="http://schemas.microsoft.com/office/powerpoint/2010/main" val="10783969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96F90F-3465-4C47-A751-47D60C1F9AA2}"/>
              </a:ext>
            </a:extLst>
          </p:cNvPr>
          <p:cNvSpPr>
            <a:spLocks noGrp="1"/>
          </p:cNvSpPr>
          <p:nvPr>
            <p:ph type="title"/>
          </p:nvPr>
        </p:nvSpPr>
        <p:spPr/>
        <p:txBody>
          <a:bodyPr/>
          <a:lstStyle/>
          <a:p>
            <a:r>
              <a:rPr lang="el-GR" b="1" dirty="0"/>
              <a:t>Τι είναι ο φάκελος εργασιών (</a:t>
            </a:r>
            <a:r>
              <a:rPr lang="en-US" b="1" dirty="0"/>
              <a:t>portfolio)</a:t>
            </a:r>
            <a:r>
              <a:rPr lang="el-GR" b="1" dirty="0"/>
              <a:t>;</a:t>
            </a:r>
          </a:p>
        </p:txBody>
      </p:sp>
      <p:sp>
        <p:nvSpPr>
          <p:cNvPr id="3" name="Content Placeholder 2">
            <a:extLst>
              <a:ext uri="{FF2B5EF4-FFF2-40B4-BE49-F238E27FC236}">
                <a16:creationId xmlns:a16="http://schemas.microsoft.com/office/drawing/2014/main" id="{FB91E455-46E6-42AE-A3B1-03C61F11D4F4}"/>
              </a:ext>
            </a:extLst>
          </p:cNvPr>
          <p:cNvSpPr>
            <a:spLocks noGrp="1"/>
          </p:cNvSpPr>
          <p:nvPr>
            <p:ph idx="1"/>
          </p:nvPr>
        </p:nvSpPr>
        <p:spPr>
          <a:xfrm>
            <a:off x="628650" y="2047105"/>
            <a:ext cx="7886700" cy="3969381"/>
          </a:xfrm>
        </p:spPr>
        <p:txBody>
          <a:bodyPr>
            <a:normAutofit fontScale="70000" lnSpcReduction="20000"/>
          </a:bodyPr>
          <a:lstStyle/>
          <a:p>
            <a:r>
              <a:rPr lang="el-GR" dirty="0"/>
              <a:t>Οι </a:t>
            </a:r>
            <a:r>
              <a:rPr lang="el-GR" dirty="0" err="1"/>
              <a:t>Arter</a:t>
            </a:r>
            <a:r>
              <a:rPr lang="el-GR" dirty="0"/>
              <a:t> &amp; </a:t>
            </a:r>
            <a:r>
              <a:rPr lang="el-GR" dirty="0" err="1"/>
              <a:t>Spandel</a:t>
            </a:r>
            <a:r>
              <a:rPr lang="el-GR" dirty="0"/>
              <a:t>, (1992) ορίζουν ως Φ.Ε. τη «συστηματική συλλογή των εργασιών του εκπαιδευόμενου, η οποία διηγείται την ιστορία των προσπαθειών, της προόδου και των επιτυχιών του σε ένα ή περισσότερους τομείς («</a:t>
            </a:r>
            <a:r>
              <a:rPr lang="en-US" dirty="0"/>
              <a:t>areas</a:t>
            </a:r>
            <a:r>
              <a:rPr lang="el-GR" dirty="0"/>
              <a:t>»). </a:t>
            </a:r>
          </a:p>
          <a:p>
            <a:endParaRPr lang="el-GR" dirty="0"/>
          </a:p>
          <a:p>
            <a:r>
              <a:rPr lang="el-GR" dirty="0"/>
              <a:t>Ο Φ.Ε. περιλαμβάνει απαραιτήτως τα εξής στοιχεία:</a:t>
            </a:r>
          </a:p>
          <a:p>
            <a:pPr marL="385763" indent="-385763">
              <a:buFont typeface="+mj-lt"/>
              <a:buAutoNum type="arabicPeriod"/>
            </a:pPr>
            <a:r>
              <a:rPr lang="el-GR" dirty="0"/>
              <a:t>Συμμετοχή του εκπαιδευόμενου στην επιλογή των περιεχομένων του </a:t>
            </a:r>
            <a:r>
              <a:rPr lang="en-US" dirty="0"/>
              <a:t>portfolio</a:t>
            </a:r>
            <a:endParaRPr lang="el-GR" dirty="0"/>
          </a:p>
          <a:p>
            <a:pPr marL="385763" indent="-385763">
              <a:buFont typeface="+mj-lt"/>
              <a:buAutoNum type="arabicPeriod"/>
            </a:pPr>
            <a:r>
              <a:rPr lang="el-GR" dirty="0"/>
              <a:t>Τις οδηγίες για την επιλογή των «έργων»</a:t>
            </a:r>
          </a:p>
          <a:p>
            <a:pPr marL="385763" indent="-385763">
              <a:buFont typeface="+mj-lt"/>
              <a:buAutoNum type="arabicPeriod"/>
            </a:pPr>
            <a:r>
              <a:rPr lang="el-GR" dirty="0"/>
              <a:t>Τα κριτήρια για την αξιολόγηση και αποδείξεις της δυνατότητας του εκπαιδευόμενου για στοχασμό των δυνατοτήτων του (</a:t>
            </a:r>
            <a:r>
              <a:rPr lang="en-US" dirty="0"/>
              <a:t>self</a:t>
            </a:r>
            <a:r>
              <a:rPr lang="el-GR" dirty="0"/>
              <a:t>-</a:t>
            </a:r>
            <a:r>
              <a:rPr lang="en-US" dirty="0"/>
              <a:t>reflection</a:t>
            </a:r>
            <a:r>
              <a:rPr lang="el-GR" dirty="0"/>
              <a:t>)</a:t>
            </a:r>
          </a:p>
          <a:p>
            <a:pPr marL="385763" indent="-385763">
              <a:buFont typeface="+mj-lt"/>
              <a:buAutoNum type="arabicPeriod"/>
            </a:pPr>
            <a:r>
              <a:rPr lang="el-GR" dirty="0"/>
              <a:t>Την εξελικτική πορεία του προγραμματισμού, του στοχασμού, της αυτοκριτικής και της </a:t>
            </a:r>
            <a:r>
              <a:rPr lang="el-GR" dirty="0" err="1"/>
              <a:t>αυτορύθμισής</a:t>
            </a:r>
            <a:r>
              <a:rPr lang="el-GR" dirty="0"/>
              <a:t> του </a:t>
            </a:r>
            <a:r>
              <a:rPr lang="el-GR" dirty="0" err="1"/>
              <a:t>εκπαιδευόμενιυ</a:t>
            </a:r>
            <a:endParaRPr lang="el-GR" dirty="0"/>
          </a:p>
          <a:p>
            <a:pPr marL="385763" indent="-385763">
              <a:buFont typeface="+mj-lt"/>
              <a:buAutoNum type="arabicPeriod"/>
            </a:pPr>
            <a:endParaRPr lang="el-GR" dirty="0"/>
          </a:p>
          <a:p>
            <a:pPr marL="385763" indent="-385763">
              <a:buFont typeface="+mj-lt"/>
              <a:buAutoNum type="arabicPeriod"/>
            </a:pPr>
            <a:endParaRPr lang="el-GR" dirty="0"/>
          </a:p>
        </p:txBody>
      </p:sp>
    </p:spTree>
    <p:extLst>
      <p:ext uri="{BB962C8B-B14F-4D97-AF65-F5344CB8AC3E}">
        <p14:creationId xmlns:p14="http://schemas.microsoft.com/office/powerpoint/2010/main" val="41429334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0C3DEC-DCB5-4E23-A606-F59520E90645}"/>
              </a:ext>
            </a:extLst>
          </p:cNvPr>
          <p:cNvSpPr>
            <a:spLocks noGrp="1"/>
          </p:cNvSpPr>
          <p:nvPr>
            <p:ph type="title"/>
          </p:nvPr>
        </p:nvSpPr>
        <p:spPr/>
        <p:txBody>
          <a:bodyPr/>
          <a:lstStyle/>
          <a:p>
            <a:r>
              <a:rPr lang="el-GR" b="1" dirty="0"/>
              <a:t>Ποιος κάνει την αξιολόγηση;</a:t>
            </a:r>
          </a:p>
        </p:txBody>
      </p:sp>
      <p:sp>
        <p:nvSpPr>
          <p:cNvPr id="3" name="Content Placeholder 2">
            <a:extLst>
              <a:ext uri="{FF2B5EF4-FFF2-40B4-BE49-F238E27FC236}">
                <a16:creationId xmlns:a16="http://schemas.microsoft.com/office/drawing/2014/main" id="{DD8D747D-7696-4D49-9664-EFDD56019819}"/>
              </a:ext>
            </a:extLst>
          </p:cNvPr>
          <p:cNvSpPr>
            <a:spLocks noGrp="1"/>
          </p:cNvSpPr>
          <p:nvPr>
            <p:ph idx="1"/>
          </p:nvPr>
        </p:nvSpPr>
        <p:spPr/>
        <p:txBody>
          <a:bodyPr>
            <a:normAutofit fontScale="92500" lnSpcReduction="20000"/>
          </a:bodyPr>
          <a:lstStyle/>
          <a:p>
            <a:r>
              <a:rPr lang="el-GR" dirty="0"/>
              <a:t>Ο εκπαιδευτής</a:t>
            </a:r>
          </a:p>
          <a:p>
            <a:endParaRPr lang="el-GR" dirty="0"/>
          </a:p>
          <a:p>
            <a:r>
              <a:rPr lang="el-GR" dirty="0"/>
              <a:t>Ο ένας εκπαιδευόμενος μπορεί να αξιολογεί τον άλλο με βάση συγκεκριμένα κριτήρια (</a:t>
            </a:r>
            <a:r>
              <a:rPr lang="el-GR" b="1" dirty="0" err="1"/>
              <a:t>ετεροαξιολόγηση</a:t>
            </a:r>
            <a:r>
              <a:rPr lang="el-GR" dirty="0"/>
              <a:t>, αξιολόγηση από ομότιμους)</a:t>
            </a:r>
          </a:p>
          <a:p>
            <a:endParaRPr lang="el-GR" dirty="0"/>
          </a:p>
          <a:p>
            <a:r>
              <a:rPr lang="el-GR" dirty="0"/>
              <a:t>Ο ίδιος ο εκπαιδευόμενος </a:t>
            </a:r>
            <a:r>
              <a:rPr lang="el-GR" b="1" dirty="0"/>
              <a:t>(</a:t>
            </a:r>
            <a:r>
              <a:rPr lang="el-GR" b="1" dirty="0" err="1"/>
              <a:t>αυτοαξιολόγηση</a:t>
            </a:r>
            <a:r>
              <a:rPr lang="el-GR" b="1" dirty="0"/>
              <a:t>): </a:t>
            </a:r>
            <a:r>
              <a:rPr lang="el-GR" altLang="el-GR" dirty="0"/>
              <a:t>Η γνώση των κριτηρίων αξιολόγησης και η εφαρμογή τους στο πλαίσιο της </a:t>
            </a:r>
            <a:r>
              <a:rPr lang="el-GR" altLang="el-GR" dirty="0" err="1"/>
              <a:t>αυτοαξιολόγησης</a:t>
            </a:r>
            <a:r>
              <a:rPr lang="el-GR" altLang="el-GR" dirty="0"/>
              <a:t> είναι πολύ σημαντικό στοιχείο </a:t>
            </a:r>
            <a:r>
              <a:rPr lang="el-GR" altLang="el-GR" b="1" dirty="0" err="1"/>
              <a:t>αυτορύθμισης</a:t>
            </a:r>
            <a:r>
              <a:rPr lang="el-GR" altLang="el-GR" b="1" dirty="0"/>
              <a:t> της μάθησης</a:t>
            </a:r>
            <a:r>
              <a:rPr lang="el-GR" altLang="el-GR" dirty="0"/>
              <a:t> των ενηλίκων και απόκτησης </a:t>
            </a:r>
            <a:r>
              <a:rPr lang="el-GR" altLang="el-GR" b="1" dirty="0" err="1"/>
              <a:t>μεταγνώσης</a:t>
            </a:r>
            <a:r>
              <a:rPr lang="el-GR" altLang="el-GR" dirty="0"/>
              <a:t> (επίγνωσης της μαθησιακής τους πορείας).</a:t>
            </a:r>
          </a:p>
          <a:p>
            <a:endParaRPr lang="el-GR" b="1" dirty="0"/>
          </a:p>
        </p:txBody>
      </p:sp>
    </p:spTree>
    <p:extLst>
      <p:ext uri="{BB962C8B-B14F-4D97-AF65-F5344CB8AC3E}">
        <p14:creationId xmlns:p14="http://schemas.microsoft.com/office/powerpoint/2010/main" val="22468118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DEEFA3-BC3E-4DCB-9440-81CF1ECF91F1}"/>
              </a:ext>
            </a:extLst>
          </p:cNvPr>
          <p:cNvSpPr>
            <a:spLocks noGrp="1"/>
          </p:cNvSpPr>
          <p:nvPr>
            <p:ph type="title"/>
          </p:nvPr>
        </p:nvSpPr>
        <p:spPr/>
        <p:txBody>
          <a:bodyPr/>
          <a:lstStyle/>
          <a:p>
            <a:r>
              <a:rPr lang="el-GR" b="1" dirty="0"/>
              <a:t>Τι είδους πληροφορίες παρέχει η αξιολόγηση των εκπαιδευόμενων;</a:t>
            </a:r>
          </a:p>
        </p:txBody>
      </p:sp>
      <p:sp>
        <p:nvSpPr>
          <p:cNvPr id="3" name="Content Placeholder 2">
            <a:extLst>
              <a:ext uri="{FF2B5EF4-FFF2-40B4-BE49-F238E27FC236}">
                <a16:creationId xmlns:a16="http://schemas.microsoft.com/office/drawing/2014/main" id="{FEF7CC8B-1385-49F0-AFE3-6A9CCB264420}"/>
              </a:ext>
            </a:extLst>
          </p:cNvPr>
          <p:cNvSpPr>
            <a:spLocks noGrp="1"/>
          </p:cNvSpPr>
          <p:nvPr>
            <p:ph idx="1"/>
          </p:nvPr>
        </p:nvSpPr>
        <p:spPr/>
        <p:txBody>
          <a:bodyPr>
            <a:normAutofit fontScale="92500" lnSpcReduction="20000"/>
          </a:bodyPr>
          <a:lstStyle/>
          <a:p>
            <a:r>
              <a:rPr lang="el-GR" b="1" dirty="0"/>
              <a:t>Αριθμητικά σκορ </a:t>
            </a:r>
            <a:r>
              <a:rPr lang="el-GR" dirty="0"/>
              <a:t>με βάση μια </a:t>
            </a:r>
            <a:r>
              <a:rPr lang="el-GR" dirty="0" err="1"/>
              <a:t>προδιαμορφωμένη</a:t>
            </a:r>
            <a:r>
              <a:rPr lang="el-GR" dirty="0"/>
              <a:t> κλίμακα βαθμολόγησης (π.χ. 65%) (ποσοτική αξιολόγηση)</a:t>
            </a:r>
          </a:p>
          <a:p>
            <a:endParaRPr lang="el-GR" dirty="0"/>
          </a:p>
          <a:p>
            <a:r>
              <a:rPr lang="el-GR" dirty="0"/>
              <a:t>Ποιοτικές περιγραφές διαβαθμισμένου χαρακτήρα με βάση κάποια </a:t>
            </a:r>
            <a:r>
              <a:rPr lang="el-GR" b="1" dirty="0" err="1"/>
              <a:t>προδιαμορφωμένα</a:t>
            </a:r>
            <a:r>
              <a:rPr lang="el-GR" b="1" dirty="0"/>
              <a:t> διαβαθμισμένα κριτήρια οι οποίες μπορούν να αντιστοιχούν σε κάποια ποσοτική αποτίμηση </a:t>
            </a:r>
            <a:r>
              <a:rPr lang="el-GR" dirty="0"/>
              <a:t>(ρουμπρίκα αξιολόγησης-</a:t>
            </a:r>
            <a:r>
              <a:rPr lang="el-GR" dirty="0" err="1"/>
              <a:t>βλ.επόμενη</a:t>
            </a:r>
            <a:r>
              <a:rPr lang="el-GR" dirty="0"/>
              <a:t> διαφάνεια).</a:t>
            </a:r>
          </a:p>
          <a:p>
            <a:endParaRPr lang="el-GR" dirty="0"/>
          </a:p>
          <a:p>
            <a:endParaRPr lang="el-GR" dirty="0"/>
          </a:p>
          <a:p>
            <a:r>
              <a:rPr lang="el-GR" dirty="0"/>
              <a:t>Ποιοτικές περιγραφές με βάση κάποια κριτήρια (ελεύθερη περιγραφή-</a:t>
            </a:r>
            <a:r>
              <a:rPr lang="el-GR" dirty="0" err="1"/>
              <a:t>βλ.επόμενη</a:t>
            </a:r>
            <a:r>
              <a:rPr lang="el-GR" dirty="0"/>
              <a:t> διαφάνεια)</a:t>
            </a:r>
          </a:p>
        </p:txBody>
      </p:sp>
    </p:spTree>
    <p:extLst>
      <p:ext uri="{BB962C8B-B14F-4D97-AF65-F5344CB8AC3E}">
        <p14:creationId xmlns:p14="http://schemas.microsoft.com/office/powerpoint/2010/main" val="12538971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C8A942-BE33-455E-943B-9871CB596A2F}"/>
              </a:ext>
            </a:extLst>
          </p:cNvPr>
          <p:cNvSpPr>
            <a:spLocks noGrp="1"/>
          </p:cNvSpPr>
          <p:nvPr>
            <p:ph type="title"/>
          </p:nvPr>
        </p:nvSpPr>
        <p:spPr/>
        <p:txBody>
          <a:bodyPr/>
          <a:lstStyle/>
          <a:p>
            <a:r>
              <a:rPr lang="el-GR" b="1" dirty="0"/>
              <a:t>Παράδειγμα μιας ρουμπρίκας αξιολόγησης</a:t>
            </a:r>
          </a:p>
        </p:txBody>
      </p:sp>
      <p:sp>
        <p:nvSpPr>
          <p:cNvPr id="3" name="Content Placeholder 2">
            <a:extLst>
              <a:ext uri="{FF2B5EF4-FFF2-40B4-BE49-F238E27FC236}">
                <a16:creationId xmlns:a16="http://schemas.microsoft.com/office/drawing/2014/main" id="{A41FEA10-84C9-494B-80FC-2B17717C0253}"/>
              </a:ext>
            </a:extLst>
          </p:cNvPr>
          <p:cNvSpPr>
            <a:spLocks noGrp="1"/>
          </p:cNvSpPr>
          <p:nvPr>
            <p:ph idx="1"/>
          </p:nvPr>
        </p:nvSpPr>
        <p:spPr>
          <a:xfrm>
            <a:off x="628650" y="1909945"/>
            <a:ext cx="7886700" cy="3263504"/>
          </a:xfrm>
        </p:spPr>
        <p:txBody>
          <a:bodyPr>
            <a:normAutofit/>
          </a:bodyPr>
          <a:lstStyle/>
          <a:p>
            <a:r>
              <a:rPr lang="el-GR" sz="1500" dirty="0"/>
              <a:t>Σε μια εργασία μια ομάδα εκπαιδευόμενων αξιολογείται με βάση το βαθμό συνεργασίας τους, </a:t>
            </a:r>
            <a:r>
              <a:rPr lang="el-GR" sz="1500" u="sng" dirty="0"/>
              <a:t>τη λειτουργικότητα μιας λύσης που προτείνουν σε ένα πρόβλημα που τίθεται καθώς και τον τρόπο της παρουσίασης της λύσης τους. Με βάση αυτά τα τρία κριτήρια διαμορφώνεται η ακόλουθη ρουμπρίκα αξιολόγησης</a:t>
            </a:r>
            <a:r>
              <a:rPr lang="el-GR" sz="1500" dirty="0"/>
              <a:t>.</a:t>
            </a:r>
          </a:p>
        </p:txBody>
      </p:sp>
      <p:graphicFrame>
        <p:nvGraphicFramePr>
          <p:cNvPr id="4" name="Table 3">
            <a:extLst>
              <a:ext uri="{FF2B5EF4-FFF2-40B4-BE49-F238E27FC236}">
                <a16:creationId xmlns:a16="http://schemas.microsoft.com/office/drawing/2014/main" id="{C50D1118-DE12-4AD9-98F0-99D1EAE5EEF8}"/>
              </a:ext>
            </a:extLst>
          </p:cNvPr>
          <p:cNvGraphicFramePr>
            <a:graphicFrameLocks noGrp="1"/>
          </p:cNvGraphicFramePr>
          <p:nvPr>
            <p:extLst>
              <p:ext uri="{D42A27DB-BD31-4B8C-83A1-F6EECF244321}">
                <p14:modId xmlns:p14="http://schemas.microsoft.com/office/powerpoint/2010/main" val="807800189"/>
              </p:ext>
            </p:extLst>
          </p:nvPr>
        </p:nvGraphicFramePr>
        <p:xfrm>
          <a:off x="628650" y="2787089"/>
          <a:ext cx="7886700" cy="2964749"/>
        </p:xfrm>
        <a:graphic>
          <a:graphicData uri="http://schemas.openxmlformats.org/drawingml/2006/table">
            <a:tbl>
              <a:tblPr firstRow="1" bandRow="1">
                <a:tableStyleId>{5C22544A-7EE6-4342-B048-85BDC9FD1C3A}</a:tableStyleId>
              </a:tblPr>
              <a:tblGrid>
                <a:gridCol w="2557682">
                  <a:extLst>
                    <a:ext uri="{9D8B030D-6E8A-4147-A177-3AD203B41FA5}">
                      <a16:colId xmlns:a16="http://schemas.microsoft.com/office/drawing/2014/main" val="3733114379"/>
                    </a:ext>
                  </a:extLst>
                </a:gridCol>
                <a:gridCol w="5329018">
                  <a:extLst>
                    <a:ext uri="{9D8B030D-6E8A-4147-A177-3AD203B41FA5}">
                      <a16:colId xmlns:a16="http://schemas.microsoft.com/office/drawing/2014/main" val="3447919709"/>
                    </a:ext>
                  </a:extLst>
                </a:gridCol>
              </a:tblGrid>
              <a:tr h="261070">
                <a:tc>
                  <a:txBody>
                    <a:bodyPr/>
                    <a:lstStyle/>
                    <a:p>
                      <a:pPr algn="ctr"/>
                      <a:r>
                        <a:rPr lang="el-GR" sz="1000" dirty="0"/>
                        <a:t>Βαθμολογία (επίπεδο)</a:t>
                      </a:r>
                    </a:p>
                  </a:txBody>
                  <a:tcPr marL="68580" marR="68580" marT="34290" marB="34290"/>
                </a:tc>
                <a:tc>
                  <a:txBody>
                    <a:bodyPr/>
                    <a:lstStyle/>
                    <a:p>
                      <a:pPr algn="ctr"/>
                      <a:r>
                        <a:rPr lang="el-GR" sz="1000" dirty="0"/>
                        <a:t>Περιγραφή</a:t>
                      </a:r>
                    </a:p>
                  </a:txBody>
                  <a:tcPr marL="68580" marR="68580" marT="34290" marB="34290"/>
                </a:tc>
                <a:extLst>
                  <a:ext uri="{0D108BD9-81ED-4DB2-BD59-A6C34878D82A}">
                    <a16:rowId xmlns:a16="http://schemas.microsoft.com/office/drawing/2014/main" val="2012945114"/>
                  </a:ext>
                </a:extLst>
              </a:tr>
              <a:tr h="836853">
                <a:tc>
                  <a:txBody>
                    <a:bodyPr/>
                    <a:lstStyle/>
                    <a:p>
                      <a:pPr algn="ctr"/>
                      <a:r>
                        <a:rPr lang="el-GR" sz="1000" b="1" dirty="0"/>
                        <a:t>1</a:t>
                      </a:r>
                    </a:p>
                  </a:txBody>
                  <a:tcPr marL="68580" marR="68580" marT="34290" marB="34290"/>
                </a:tc>
                <a:tc>
                  <a:txBody>
                    <a:bodyPr/>
                    <a:lstStyle/>
                    <a:p>
                      <a:pPr algn="ctr"/>
                      <a:r>
                        <a:rPr lang="el-GR" sz="1000" dirty="0"/>
                        <a:t>Τα μέλη της ομάδας δούλεψαν σε μεγάλο βαθμό ατομικά, η λύση που τελικά δόθηκε δεν λειτουργεί στην πράξη και η παρουσίασή της ήταν απολύτως στοιχειώδης (δεν έγινε κατανοητή από όσους την παρακολούθησαν) (εφαρμογή 2 τουλάχιστον από τα 3 κριτήρια)</a:t>
                      </a:r>
                    </a:p>
                  </a:txBody>
                  <a:tcPr marL="68580" marR="68580" marT="34290" marB="34290"/>
                </a:tc>
                <a:extLst>
                  <a:ext uri="{0D108BD9-81ED-4DB2-BD59-A6C34878D82A}">
                    <a16:rowId xmlns:a16="http://schemas.microsoft.com/office/drawing/2014/main" val="1804779546"/>
                  </a:ext>
                </a:extLst>
              </a:tr>
              <a:tr h="836853">
                <a:tc>
                  <a:txBody>
                    <a:bodyPr/>
                    <a:lstStyle/>
                    <a:p>
                      <a:pPr algn="ctr"/>
                      <a:r>
                        <a:rPr lang="el-GR" sz="1000" b="1" dirty="0"/>
                        <a:t>2</a:t>
                      </a:r>
                    </a:p>
                  </a:txBody>
                  <a:tcPr marL="68580" marR="68580" marT="34290" marB="34290"/>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l-GR" sz="1000" dirty="0"/>
                        <a:t>Τα μέλη της ομάδας δούλεψαν σε κάποιο βαθμό συλλογικά, η λύση που τελικά δόθηκε εν μέρει λειτουργεί στην πράξη και η παρουσίασή της ήταν μέτρια (άφησε κενά στην κατανόηση όσων την παρακολούθησαν) (εφαρμογή 2 τουλάχιστον από τα 3 κριτήρια)</a:t>
                      </a:r>
                    </a:p>
                  </a:txBody>
                  <a:tcPr marL="68580" marR="68580" marT="34290" marB="34290"/>
                </a:tc>
                <a:extLst>
                  <a:ext uri="{0D108BD9-81ED-4DB2-BD59-A6C34878D82A}">
                    <a16:rowId xmlns:a16="http://schemas.microsoft.com/office/drawing/2014/main" val="39206137"/>
                  </a:ext>
                </a:extLst>
              </a:tr>
              <a:tr h="1029973">
                <a:tc>
                  <a:txBody>
                    <a:bodyPr/>
                    <a:lstStyle/>
                    <a:p>
                      <a:pPr algn="ctr"/>
                      <a:r>
                        <a:rPr lang="el-GR" sz="1000" b="1" dirty="0"/>
                        <a:t>3</a:t>
                      </a:r>
                    </a:p>
                  </a:txBody>
                  <a:tcPr marL="68580" marR="68580" marT="34290" marB="34290"/>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l-GR" sz="1000" dirty="0"/>
                        <a:t>Τα μέλη της ομάδας δούλεψαν σε μεγάλο βαθμό συλλογικά, η λύση που τελικά δόθηκε λειτουργεί πλήρως στην πράξη και η παρουσίασή της ήταν πολύ καλή (δεν άφησε κενά στην κατανόηση όσων την παρακολούθησαν) (εφαρμογή 2 τουλάχιστον από τα 3 κριτήρια)</a:t>
                      </a:r>
                    </a:p>
                    <a:p>
                      <a:endParaRPr lang="el-GR" sz="1000" dirty="0"/>
                    </a:p>
                  </a:txBody>
                  <a:tcPr marL="68580" marR="68580" marT="34290" marB="34290"/>
                </a:tc>
                <a:extLst>
                  <a:ext uri="{0D108BD9-81ED-4DB2-BD59-A6C34878D82A}">
                    <a16:rowId xmlns:a16="http://schemas.microsoft.com/office/drawing/2014/main" val="3344192843"/>
                  </a:ext>
                </a:extLst>
              </a:tr>
            </a:tbl>
          </a:graphicData>
        </a:graphic>
      </p:graphicFrame>
    </p:spTree>
    <p:extLst>
      <p:ext uri="{BB962C8B-B14F-4D97-AF65-F5344CB8AC3E}">
        <p14:creationId xmlns:p14="http://schemas.microsoft.com/office/powerpoint/2010/main" val="40667268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DEEFA3-BC3E-4DCB-9440-81CF1ECF91F1}"/>
              </a:ext>
            </a:extLst>
          </p:cNvPr>
          <p:cNvSpPr>
            <a:spLocks noGrp="1"/>
          </p:cNvSpPr>
          <p:nvPr>
            <p:ph type="title"/>
          </p:nvPr>
        </p:nvSpPr>
        <p:spPr/>
        <p:txBody>
          <a:bodyPr/>
          <a:lstStyle/>
          <a:p>
            <a:r>
              <a:rPr lang="el-GR" b="1" dirty="0"/>
              <a:t>Παράδειγμα μιας ποιοτικής αξιολόγησης</a:t>
            </a:r>
          </a:p>
        </p:txBody>
      </p:sp>
      <p:sp>
        <p:nvSpPr>
          <p:cNvPr id="3" name="Content Placeholder 2">
            <a:extLst>
              <a:ext uri="{FF2B5EF4-FFF2-40B4-BE49-F238E27FC236}">
                <a16:creationId xmlns:a16="http://schemas.microsoft.com/office/drawing/2014/main" id="{FEF7CC8B-1385-49F0-AFE3-6A9CCB264420}"/>
              </a:ext>
            </a:extLst>
          </p:cNvPr>
          <p:cNvSpPr>
            <a:spLocks noGrp="1"/>
          </p:cNvSpPr>
          <p:nvPr>
            <p:ph idx="1"/>
          </p:nvPr>
        </p:nvSpPr>
        <p:spPr/>
        <p:txBody>
          <a:bodyPr>
            <a:normAutofit/>
          </a:bodyPr>
          <a:lstStyle/>
          <a:p>
            <a:pPr marL="0" indent="0">
              <a:buNone/>
            </a:pPr>
            <a:r>
              <a:rPr lang="el-GR" dirty="0"/>
              <a:t>Σε ένα πρόγραμμα εκμάθησης Ελληνικών σε ενήλικους μετανάστες:</a:t>
            </a:r>
          </a:p>
          <a:p>
            <a:endParaRPr lang="el-GR" i="1" dirty="0"/>
          </a:p>
          <a:p>
            <a:pPr marL="0" indent="0">
              <a:buNone/>
            </a:pPr>
            <a:r>
              <a:rPr lang="el-GR" i="1" dirty="0"/>
              <a:t>Ο </a:t>
            </a:r>
            <a:r>
              <a:rPr lang="en-US" i="1" dirty="0"/>
              <a:t>Abdul </a:t>
            </a:r>
            <a:r>
              <a:rPr lang="el-GR" i="1" dirty="0"/>
              <a:t>έχει κάνει σημαντική πρόοδο στην ανάγνωση κειμένων. Διαβάζει εκφραστικά, αλλά κάπου κάπου κομπιάζει. Δείχνει να κατανοεί τα νοήματα των κειμένων. Στο μεταξύ στα γραπτά κείμενά του δεν παρουσιάζει πολλά ορθογραφικά λάθη. Στον προφορικό λόγο δείχνει κάποια διστακτικότητα εξωτερίκευσης των σκέψεων του. </a:t>
            </a:r>
            <a:endParaRPr lang="el-GR" dirty="0"/>
          </a:p>
        </p:txBody>
      </p:sp>
    </p:spTree>
    <p:extLst>
      <p:ext uri="{BB962C8B-B14F-4D97-AF65-F5344CB8AC3E}">
        <p14:creationId xmlns:p14="http://schemas.microsoft.com/office/powerpoint/2010/main" val="42400973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5CA199-0E3A-4F87-BCEE-D1820E8009C4}"/>
              </a:ext>
            </a:extLst>
          </p:cNvPr>
          <p:cNvSpPr>
            <a:spLocks noGrp="1"/>
          </p:cNvSpPr>
          <p:nvPr>
            <p:ph type="title"/>
          </p:nvPr>
        </p:nvSpPr>
        <p:spPr/>
        <p:txBody>
          <a:bodyPr/>
          <a:lstStyle/>
          <a:p>
            <a:r>
              <a:rPr lang="el-GR" b="1" dirty="0"/>
              <a:t>Βασικά χαρακτηριστικά της αξιολόγησης </a:t>
            </a:r>
          </a:p>
        </p:txBody>
      </p:sp>
      <p:sp>
        <p:nvSpPr>
          <p:cNvPr id="3" name="Content Placeholder 2">
            <a:extLst>
              <a:ext uri="{FF2B5EF4-FFF2-40B4-BE49-F238E27FC236}">
                <a16:creationId xmlns:a16="http://schemas.microsoft.com/office/drawing/2014/main" id="{E82A7A89-8B1F-4BA4-AA46-659ABD0A321E}"/>
              </a:ext>
            </a:extLst>
          </p:cNvPr>
          <p:cNvSpPr>
            <a:spLocks noGrp="1"/>
          </p:cNvSpPr>
          <p:nvPr>
            <p:ph idx="1"/>
          </p:nvPr>
        </p:nvSpPr>
        <p:spPr/>
        <p:txBody>
          <a:bodyPr>
            <a:normAutofit fontScale="70000" lnSpcReduction="20000"/>
          </a:bodyPr>
          <a:lstStyle/>
          <a:p>
            <a:pPr>
              <a:lnSpc>
                <a:spcPct val="80000"/>
              </a:lnSpc>
            </a:pPr>
            <a:r>
              <a:rPr lang="el-GR" altLang="el-GR" b="1" dirty="0"/>
              <a:t>Εγκυρότητα </a:t>
            </a:r>
            <a:r>
              <a:rPr lang="el-GR" altLang="el-GR" dirty="0"/>
              <a:t>(</a:t>
            </a:r>
            <a:r>
              <a:rPr lang="en-US" altLang="el-GR" dirty="0"/>
              <a:t>validity):</a:t>
            </a:r>
            <a:r>
              <a:rPr lang="el-GR" altLang="el-GR" dirty="0"/>
              <a:t> όταν ελέγχει αυτό που αρχικά έχει τεθεί ως στόχος ελέγχου. Με την εγκυρότητα της αξιολόγησης προσδιορίζουμε το πόσο καλά μετρά μια αξιολογική διαδικασία αυτό που στοχεύει να αποτιμήσει.</a:t>
            </a:r>
            <a:endParaRPr lang="en-US" altLang="el-GR" dirty="0"/>
          </a:p>
          <a:p>
            <a:pPr>
              <a:lnSpc>
                <a:spcPct val="80000"/>
              </a:lnSpc>
            </a:pPr>
            <a:r>
              <a:rPr lang="el-GR" altLang="el-GR" b="1" dirty="0"/>
              <a:t>Αξιοπιστία</a:t>
            </a:r>
            <a:r>
              <a:rPr lang="el-GR" altLang="el-GR" dirty="0"/>
              <a:t> (</a:t>
            </a:r>
            <a:r>
              <a:rPr lang="en-US" altLang="el-GR" dirty="0"/>
              <a:t>reliability):</a:t>
            </a:r>
            <a:r>
              <a:rPr lang="el-GR" altLang="el-GR" dirty="0"/>
              <a:t> όταν δείχνει σταθερότητα και ακρίβεια στις μετρήσεις της και κατά συνέπεια δίνει το ίδιο ή περίπου το ίδιο αποτέλεσμα όσες φορές επαναληφθεί, σε διαφορετικά δηλαδή χρονικά διαστήματα και κάτω από τις ίδιες συνθήκες.</a:t>
            </a:r>
            <a:endParaRPr lang="en-US" altLang="el-GR" dirty="0"/>
          </a:p>
          <a:p>
            <a:pPr>
              <a:lnSpc>
                <a:spcPct val="80000"/>
              </a:lnSpc>
            </a:pPr>
            <a:r>
              <a:rPr lang="el-GR" altLang="el-GR" b="1" dirty="0"/>
              <a:t>Αντικειμενικότητα</a:t>
            </a:r>
            <a:r>
              <a:rPr lang="el-GR" altLang="el-GR" dirty="0"/>
              <a:t> </a:t>
            </a:r>
            <a:r>
              <a:rPr lang="en-US" altLang="el-GR" dirty="0"/>
              <a:t>(objectivity):</a:t>
            </a:r>
            <a:r>
              <a:rPr lang="el-GR" altLang="el-GR" dirty="0"/>
              <a:t> όταν παραμένει ανεπηρέαστη από παράγοντες μη σχετικούς</a:t>
            </a:r>
            <a:r>
              <a:rPr lang="el-GR" altLang="el-GR" i="1" dirty="0"/>
              <a:t> </a:t>
            </a:r>
            <a:r>
              <a:rPr lang="el-GR" altLang="el-GR" dirty="0"/>
              <a:t>με τη διαδικασία της αξιολόγησης (Καψάλης, 2003). Ένα παράδειγμα αποτελεί ο μη έμπειρος ή όχι καλά εκπαιδευμένος </a:t>
            </a:r>
            <a:r>
              <a:rPr lang="el-GR" altLang="el-GR" dirty="0" err="1"/>
              <a:t>αξιολογητής</a:t>
            </a:r>
            <a:r>
              <a:rPr lang="el-GR" altLang="el-GR" dirty="0"/>
              <a:t> ο οποίος μπορεί να υποπέσει σε σφάλματα εκτίμησης λόγω στερεοτυπικών αντιλήψεων, προσδοκίας για τον αξιολογούμενο κ.ά.</a:t>
            </a:r>
            <a:endParaRPr lang="en-US" altLang="el-GR" dirty="0"/>
          </a:p>
          <a:p>
            <a:pPr>
              <a:lnSpc>
                <a:spcPct val="80000"/>
              </a:lnSpc>
            </a:pPr>
            <a:r>
              <a:rPr lang="el-GR" altLang="el-GR" b="1" dirty="0"/>
              <a:t>Συστηματικότητα</a:t>
            </a:r>
            <a:r>
              <a:rPr lang="el-GR" altLang="el-GR" dirty="0"/>
              <a:t>: Μια αξιολογική διαδικασία είναι συστηματική όταν: α) έχουν προκαθοριστεί ο σκοπός και το αντικείμενο με σαφήνεια, β) αξιοποιούνται μέσα και τεχνικές με γνώμονα το σκοπό, γ) πραγματοποιείται από ενημερωμένους </a:t>
            </a:r>
            <a:r>
              <a:rPr lang="el-GR" altLang="el-GR" dirty="0" err="1"/>
              <a:t>αξιολογητές</a:t>
            </a:r>
            <a:r>
              <a:rPr lang="el-GR" altLang="el-GR" dirty="0"/>
              <a:t>, δ) δεν αποτελεί αυτοσκοπό, ε) αποτελεί δυναμική διαδικασία, </a:t>
            </a:r>
            <a:r>
              <a:rPr lang="el-GR" altLang="el-GR" dirty="0" err="1"/>
              <a:t>στ</a:t>
            </a:r>
            <a:r>
              <a:rPr lang="el-GR" altLang="el-GR" dirty="0"/>
              <a:t>) έχει διαγνωστική και προγνωστική αξία (Δημητρόπουλος, 2003).</a:t>
            </a:r>
          </a:p>
          <a:p>
            <a:endParaRPr lang="el-GR" dirty="0"/>
          </a:p>
        </p:txBody>
      </p:sp>
    </p:spTree>
    <p:extLst>
      <p:ext uri="{BB962C8B-B14F-4D97-AF65-F5344CB8AC3E}">
        <p14:creationId xmlns:p14="http://schemas.microsoft.com/office/powerpoint/2010/main" val="40435720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024646-EA1F-4BC4-80BA-6B23DB1B7F99}"/>
              </a:ext>
            </a:extLst>
          </p:cNvPr>
          <p:cNvSpPr>
            <a:spLocks noGrp="1"/>
          </p:cNvSpPr>
          <p:nvPr>
            <p:ph type="title"/>
          </p:nvPr>
        </p:nvSpPr>
        <p:spPr/>
        <p:txBody>
          <a:bodyPr/>
          <a:lstStyle/>
          <a:p>
            <a:r>
              <a:rPr lang="el-GR" b="1" dirty="0"/>
              <a:t>Στόχοι και δομή του μαθήματος</a:t>
            </a:r>
          </a:p>
        </p:txBody>
      </p:sp>
      <p:sp>
        <p:nvSpPr>
          <p:cNvPr id="3" name="Content Placeholder 2">
            <a:extLst>
              <a:ext uri="{FF2B5EF4-FFF2-40B4-BE49-F238E27FC236}">
                <a16:creationId xmlns:a16="http://schemas.microsoft.com/office/drawing/2014/main" id="{7DADD115-44CD-4F70-99A4-129D34253D5A}"/>
              </a:ext>
            </a:extLst>
          </p:cNvPr>
          <p:cNvSpPr>
            <a:spLocks noGrp="1"/>
          </p:cNvSpPr>
          <p:nvPr>
            <p:ph idx="1"/>
          </p:nvPr>
        </p:nvSpPr>
        <p:spPr>
          <a:xfrm>
            <a:off x="628650" y="1690689"/>
            <a:ext cx="7886700" cy="4445068"/>
          </a:xfrm>
        </p:spPr>
        <p:txBody>
          <a:bodyPr>
            <a:normAutofit fontScale="77500" lnSpcReduction="20000"/>
          </a:bodyPr>
          <a:lstStyle/>
          <a:p>
            <a:pPr marL="0" indent="0">
              <a:lnSpc>
                <a:spcPct val="80000"/>
              </a:lnSpc>
              <a:buNone/>
            </a:pPr>
            <a:r>
              <a:rPr lang="el-GR" altLang="el-GR" dirty="0"/>
              <a:t>Στόχοι του μαθήματος είναι:</a:t>
            </a:r>
          </a:p>
          <a:p>
            <a:pPr>
              <a:lnSpc>
                <a:spcPct val="80000"/>
              </a:lnSpc>
            </a:pPr>
            <a:r>
              <a:rPr lang="el-GR" altLang="el-GR" dirty="0"/>
              <a:t>Η κατανόηση της σημασίας της αξιολόγησης των επιτευγμάτων των εκπαιδευόμενων σε ένα εκπαιδευτικό πρόγραμμα</a:t>
            </a:r>
          </a:p>
          <a:p>
            <a:pPr>
              <a:lnSpc>
                <a:spcPct val="80000"/>
              </a:lnSpc>
            </a:pPr>
            <a:r>
              <a:rPr lang="el-GR" altLang="el-GR" dirty="0"/>
              <a:t>Η παρουσίαση των βασικών κριτικών που υπάρχουν σχετικά με το ρόλο της αξιολόγησης των εκπαιδευόμενων</a:t>
            </a:r>
          </a:p>
          <a:p>
            <a:pPr>
              <a:lnSpc>
                <a:spcPct val="80000"/>
              </a:lnSpc>
            </a:pPr>
            <a:r>
              <a:rPr lang="el-GR" dirty="0"/>
              <a:t>Η διάκριση των εννοιών «μέτρηση», «εκτίμηση», «διόρθωση», «βαθμολογία» και «εξέταση» σε μια αξιολογική διαδικασία</a:t>
            </a:r>
          </a:p>
          <a:p>
            <a:pPr>
              <a:lnSpc>
                <a:spcPct val="80000"/>
              </a:lnSpc>
            </a:pPr>
            <a:r>
              <a:rPr lang="el-GR" dirty="0"/>
              <a:t>Η κατανόηση της σημασίας των τεχνικών «Αυθεντικής Αξιολόγησης» με στόχο τον μετασχηματισμό της εκπαίδευσης και αξιοποιεί τέτοιες τεχνικές που ευνοούν την ανάπτυξη γνωστικών, </a:t>
            </a:r>
            <a:r>
              <a:rPr lang="el-GR" dirty="0" err="1"/>
              <a:t>μεταγνωστικών</a:t>
            </a:r>
            <a:r>
              <a:rPr lang="el-GR" dirty="0"/>
              <a:t>, κοινωνικών, και επικοινωνιακών δεξιοτήτων</a:t>
            </a:r>
          </a:p>
          <a:p>
            <a:pPr>
              <a:lnSpc>
                <a:spcPct val="80000"/>
              </a:lnSpc>
            </a:pPr>
            <a:r>
              <a:rPr lang="el-GR" altLang="el-GR" dirty="0"/>
              <a:t>Ο προσδιορισμός των βασικών τεχνικών και μέσων αποτίμησης των μαθησιακών αποτελεσμάτων των εκπαιδευόμενων ανάλογα με την προσέγγιση που υιοθετείται κάθε φορά</a:t>
            </a:r>
          </a:p>
          <a:p>
            <a:pPr>
              <a:lnSpc>
                <a:spcPct val="80000"/>
              </a:lnSpc>
            </a:pPr>
            <a:r>
              <a:rPr lang="el-GR" altLang="el-GR" dirty="0"/>
              <a:t>Η αναγνώριση ειδικά της σημασίας της </a:t>
            </a:r>
            <a:r>
              <a:rPr lang="el-GR" altLang="el-GR" dirty="0" err="1"/>
              <a:t>αυτοαξιολόγησης</a:t>
            </a:r>
            <a:endParaRPr lang="el-GR" altLang="el-GR" dirty="0"/>
          </a:p>
          <a:p>
            <a:pPr>
              <a:lnSpc>
                <a:spcPct val="80000"/>
              </a:lnSpc>
            </a:pPr>
            <a:endParaRPr lang="el-GR" altLang="el-GR" dirty="0"/>
          </a:p>
          <a:p>
            <a:endParaRPr lang="el-GR" altLang="el-GR" dirty="0"/>
          </a:p>
          <a:p>
            <a:pPr marL="0" indent="0">
              <a:buNone/>
            </a:pPr>
            <a:endParaRPr lang="el-GR" altLang="el-GR" dirty="0"/>
          </a:p>
          <a:p>
            <a:endParaRPr lang="el-GR" altLang="el-GR" dirty="0"/>
          </a:p>
          <a:p>
            <a:endParaRPr lang="el-GR" dirty="0"/>
          </a:p>
        </p:txBody>
      </p:sp>
    </p:spTree>
    <p:extLst>
      <p:ext uri="{BB962C8B-B14F-4D97-AF65-F5344CB8AC3E}">
        <p14:creationId xmlns:p14="http://schemas.microsoft.com/office/powerpoint/2010/main" val="302875528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40A40C-778C-41F7-84F0-3B3A3085A401}"/>
              </a:ext>
            </a:extLst>
          </p:cNvPr>
          <p:cNvSpPr>
            <a:spLocks noGrp="1"/>
          </p:cNvSpPr>
          <p:nvPr>
            <p:ph type="title"/>
          </p:nvPr>
        </p:nvSpPr>
        <p:spPr/>
        <p:txBody>
          <a:bodyPr>
            <a:normAutofit fontScale="90000"/>
          </a:bodyPr>
          <a:lstStyle/>
          <a:p>
            <a:r>
              <a:rPr lang="el-GR" b="1" dirty="0"/>
              <a:t>Οι τάσεις στην αξιολόγηση των εκπαιδευόμενων στο πεδίο της Εκπαίδευσης Ενηλίκων</a:t>
            </a:r>
          </a:p>
        </p:txBody>
      </p:sp>
      <p:sp>
        <p:nvSpPr>
          <p:cNvPr id="3" name="Content Placeholder 2">
            <a:extLst>
              <a:ext uri="{FF2B5EF4-FFF2-40B4-BE49-F238E27FC236}">
                <a16:creationId xmlns:a16="http://schemas.microsoft.com/office/drawing/2014/main" id="{94AD9766-6925-41FC-90F0-DE64DFB15FF0}"/>
              </a:ext>
            </a:extLst>
          </p:cNvPr>
          <p:cNvSpPr>
            <a:spLocks noGrp="1"/>
          </p:cNvSpPr>
          <p:nvPr>
            <p:ph idx="1"/>
          </p:nvPr>
        </p:nvSpPr>
        <p:spPr>
          <a:xfrm>
            <a:off x="628650" y="2141536"/>
            <a:ext cx="7886700" cy="4351338"/>
          </a:xfrm>
        </p:spPr>
        <p:txBody>
          <a:bodyPr>
            <a:normAutofit fontScale="92500" lnSpcReduction="10000"/>
          </a:bodyPr>
          <a:lstStyle/>
          <a:p>
            <a:pPr>
              <a:lnSpc>
                <a:spcPct val="80000"/>
              </a:lnSpc>
            </a:pPr>
            <a:r>
              <a:rPr lang="el-GR" altLang="el-GR" dirty="0"/>
              <a:t>Όσο η εκπαίδευση ενηλίκων θεσμοποιείται περισσότερο και όσο συνδέεται περισσότερο με τον πυλώνα της </a:t>
            </a:r>
            <a:r>
              <a:rPr lang="el-GR" altLang="el-GR" b="1" dirty="0"/>
              <a:t>επαγγελματικής εκπαίδευσης και κατάρτισης</a:t>
            </a:r>
            <a:r>
              <a:rPr lang="el-GR" altLang="el-GR" dirty="0"/>
              <a:t> τόσο προσεγγίζει μοντέλα πιο </a:t>
            </a:r>
            <a:r>
              <a:rPr lang="el-GR" altLang="el-GR" b="1" dirty="0"/>
              <a:t>κλειστών, ποσοτικών και εξωτερικού τύπου</a:t>
            </a:r>
            <a:r>
              <a:rPr lang="el-GR" altLang="el-GR" dirty="0"/>
              <a:t> αξιολογήσεων των μαθησιακών αποτελεσμάτων.</a:t>
            </a:r>
          </a:p>
          <a:p>
            <a:pPr>
              <a:lnSpc>
                <a:spcPct val="80000"/>
              </a:lnSpc>
            </a:pPr>
            <a:endParaRPr lang="el-GR" altLang="el-GR" dirty="0"/>
          </a:p>
          <a:p>
            <a:pPr>
              <a:lnSpc>
                <a:spcPct val="80000"/>
              </a:lnSpc>
            </a:pPr>
            <a:r>
              <a:rPr lang="el-GR" altLang="el-GR" dirty="0"/>
              <a:t>Ο πυλώνας της Εκπαίδευσης Ενηλίκων που αφορά τη </a:t>
            </a:r>
            <a:r>
              <a:rPr lang="el-GR" altLang="el-GR" b="1" dirty="0"/>
              <a:t>Γενική Εκπαίδευση Ενηλίκων (μη τυπική και άτυπη εκπαίδευση)</a:t>
            </a:r>
            <a:r>
              <a:rPr lang="el-GR" altLang="el-GR" dirty="0"/>
              <a:t> εξακολουθεί να εφαρμόζει περισσότερο </a:t>
            </a:r>
            <a:r>
              <a:rPr lang="el-GR" altLang="el-GR" b="1" dirty="0"/>
              <a:t>ανοικτά, ποιοτικά και πιο συμμετοχικά</a:t>
            </a:r>
            <a:r>
              <a:rPr lang="el-GR" altLang="el-GR" dirty="0"/>
              <a:t> μοντέλα αξιολόγησης των μαθησιακών αποτελεσμάτων (μοντέλα αυθεντικής αξιολόγησης).</a:t>
            </a:r>
          </a:p>
          <a:p>
            <a:endParaRPr lang="el-GR" dirty="0"/>
          </a:p>
        </p:txBody>
      </p:sp>
    </p:spTree>
    <p:extLst>
      <p:ext uri="{BB962C8B-B14F-4D97-AF65-F5344CB8AC3E}">
        <p14:creationId xmlns:p14="http://schemas.microsoft.com/office/powerpoint/2010/main" val="22099439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5D9E01-0F38-44C9-8149-DD2ADC9D9CE8}"/>
              </a:ext>
            </a:extLst>
          </p:cNvPr>
          <p:cNvSpPr>
            <a:spLocks noGrp="1"/>
          </p:cNvSpPr>
          <p:nvPr>
            <p:ph type="title"/>
          </p:nvPr>
        </p:nvSpPr>
        <p:spPr/>
        <p:txBody>
          <a:bodyPr/>
          <a:lstStyle/>
          <a:p>
            <a:r>
              <a:rPr lang="el-GR" b="1" dirty="0"/>
              <a:t>Χρήσιμα βίντεο</a:t>
            </a:r>
          </a:p>
        </p:txBody>
      </p:sp>
      <p:sp>
        <p:nvSpPr>
          <p:cNvPr id="3" name="Content Placeholder 2">
            <a:extLst>
              <a:ext uri="{FF2B5EF4-FFF2-40B4-BE49-F238E27FC236}">
                <a16:creationId xmlns:a16="http://schemas.microsoft.com/office/drawing/2014/main" id="{BB387466-4402-43C4-AEE7-96BC7F90107A}"/>
              </a:ext>
            </a:extLst>
          </p:cNvPr>
          <p:cNvSpPr>
            <a:spLocks noGrp="1"/>
          </p:cNvSpPr>
          <p:nvPr>
            <p:ph idx="1"/>
          </p:nvPr>
        </p:nvSpPr>
        <p:spPr/>
        <p:txBody>
          <a:bodyPr>
            <a:normAutofit fontScale="92500"/>
          </a:bodyPr>
          <a:lstStyle/>
          <a:p>
            <a:pPr marL="0" indent="0">
              <a:buNone/>
            </a:pPr>
            <a:r>
              <a:rPr lang="en-US" b="1" dirty="0"/>
              <a:t>Differences between traditional and authentic assessment</a:t>
            </a:r>
            <a:endParaRPr lang="en-US" b="1" dirty="0">
              <a:hlinkClick r:id="rId2"/>
            </a:endParaRPr>
          </a:p>
          <a:p>
            <a:r>
              <a:rPr lang="en-US" dirty="0">
                <a:hlinkClick r:id="rId2"/>
              </a:rPr>
              <a:t>https://www.youtube.com/watch?v=XOupbmSx27A</a:t>
            </a:r>
            <a:endParaRPr lang="en-US" dirty="0"/>
          </a:p>
          <a:p>
            <a:pPr marL="0" indent="0">
              <a:buNone/>
            </a:pPr>
            <a:endParaRPr lang="en-US" dirty="0"/>
          </a:p>
          <a:p>
            <a:pPr marL="0" indent="0">
              <a:buNone/>
            </a:pPr>
            <a:r>
              <a:rPr lang="en-US" b="1" dirty="0"/>
              <a:t>Students’ portfolio</a:t>
            </a:r>
          </a:p>
          <a:p>
            <a:r>
              <a:rPr lang="en-US" dirty="0">
                <a:hlinkClick r:id="rId3"/>
              </a:rPr>
              <a:t>https://www.youtube.com/watch?v=kTClSU_md10</a:t>
            </a:r>
            <a:endParaRPr lang="en-US" dirty="0"/>
          </a:p>
          <a:p>
            <a:endParaRPr lang="en-US" dirty="0"/>
          </a:p>
          <a:p>
            <a:pPr marL="0" indent="0">
              <a:buNone/>
            </a:pPr>
            <a:r>
              <a:rPr lang="en-US" b="1" dirty="0"/>
              <a:t>Develop a rubric</a:t>
            </a:r>
          </a:p>
          <a:p>
            <a:r>
              <a:rPr lang="en-US" dirty="0">
                <a:hlinkClick r:id="rId4"/>
              </a:rPr>
              <a:t>https://www.youtube.com/watch?v=Jnk8d19yA68</a:t>
            </a:r>
            <a:endParaRPr lang="en-US" dirty="0"/>
          </a:p>
          <a:p>
            <a:pPr marL="0" indent="0">
              <a:buNone/>
            </a:pPr>
            <a:endParaRPr lang="en-US" dirty="0"/>
          </a:p>
          <a:p>
            <a:endParaRPr lang="el-GR" dirty="0"/>
          </a:p>
          <a:p>
            <a:endParaRPr lang="el-GR" dirty="0"/>
          </a:p>
          <a:p>
            <a:pPr marL="0" indent="0">
              <a:buNone/>
            </a:pPr>
            <a:endParaRPr lang="el-GR" dirty="0"/>
          </a:p>
        </p:txBody>
      </p:sp>
    </p:spTree>
    <p:extLst>
      <p:ext uri="{BB962C8B-B14F-4D97-AF65-F5344CB8AC3E}">
        <p14:creationId xmlns:p14="http://schemas.microsoft.com/office/powerpoint/2010/main" val="309065470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E64739-50CB-466E-88EE-2DE7A74D2775}"/>
              </a:ext>
            </a:extLst>
          </p:cNvPr>
          <p:cNvSpPr>
            <a:spLocks noGrp="1"/>
          </p:cNvSpPr>
          <p:nvPr>
            <p:ph type="title"/>
          </p:nvPr>
        </p:nvSpPr>
        <p:spPr/>
        <p:txBody>
          <a:bodyPr/>
          <a:lstStyle/>
          <a:p>
            <a:pPr algn="ctr"/>
            <a:r>
              <a:rPr lang="el-GR" b="1" dirty="0"/>
              <a:t>Δραστηριότητα 10</a:t>
            </a:r>
          </a:p>
        </p:txBody>
      </p:sp>
      <p:sp>
        <p:nvSpPr>
          <p:cNvPr id="3" name="Content Placeholder 2">
            <a:extLst>
              <a:ext uri="{FF2B5EF4-FFF2-40B4-BE49-F238E27FC236}">
                <a16:creationId xmlns:a16="http://schemas.microsoft.com/office/drawing/2014/main" id="{6E91D402-86F3-4E1D-99C2-16E39A7B2362}"/>
              </a:ext>
            </a:extLst>
          </p:cNvPr>
          <p:cNvSpPr>
            <a:spLocks noGrp="1"/>
          </p:cNvSpPr>
          <p:nvPr>
            <p:ph idx="1"/>
          </p:nvPr>
        </p:nvSpPr>
        <p:spPr/>
        <p:txBody>
          <a:bodyPr>
            <a:normAutofit/>
          </a:bodyPr>
          <a:lstStyle/>
          <a:p>
            <a:pPr marL="0" indent="0">
              <a:buNone/>
            </a:pPr>
            <a:r>
              <a:rPr lang="el-GR" dirty="0"/>
              <a:t>Να προτείνετε μια διαδικασία αξιολόγησης των μαθησιακών επιτευγμάτων των εκπαιδευόμενων σε ένα πρόγραμμα και να σχεδιάσετε ένα μικρό δείγμα του αντίστοιχου εργαλείου αξιολόγησης</a:t>
            </a:r>
          </a:p>
          <a:p>
            <a:endParaRPr lang="el-GR" dirty="0"/>
          </a:p>
          <a:p>
            <a:endParaRPr lang="en-US" dirty="0"/>
          </a:p>
          <a:p>
            <a:pPr marL="0" indent="0">
              <a:buNone/>
            </a:pPr>
            <a:endParaRPr lang="en-US" dirty="0"/>
          </a:p>
        </p:txBody>
      </p:sp>
    </p:spTree>
    <p:extLst>
      <p:ext uri="{BB962C8B-B14F-4D97-AF65-F5344CB8AC3E}">
        <p14:creationId xmlns:p14="http://schemas.microsoft.com/office/powerpoint/2010/main" val="8967308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AA14F0-DD30-4102-8C75-C227C836AAB7}"/>
              </a:ext>
            </a:extLst>
          </p:cNvPr>
          <p:cNvSpPr>
            <a:spLocks noGrp="1"/>
          </p:cNvSpPr>
          <p:nvPr>
            <p:ph type="title"/>
          </p:nvPr>
        </p:nvSpPr>
        <p:spPr>
          <a:xfrm>
            <a:off x="458391" y="870214"/>
            <a:ext cx="8298747" cy="994172"/>
          </a:xfrm>
        </p:spPr>
        <p:txBody>
          <a:bodyPr>
            <a:normAutofit fontScale="90000"/>
          </a:bodyPr>
          <a:lstStyle/>
          <a:p>
            <a:r>
              <a:rPr lang="el-GR" b="1" dirty="0"/>
              <a:t>Η σημασία της αξιολόγησης των επιτευγμάτων των εκπαιδευόμενων</a:t>
            </a:r>
          </a:p>
        </p:txBody>
      </p:sp>
      <p:sp>
        <p:nvSpPr>
          <p:cNvPr id="3" name="Content Placeholder 2">
            <a:extLst>
              <a:ext uri="{FF2B5EF4-FFF2-40B4-BE49-F238E27FC236}">
                <a16:creationId xmlns:a16="http://schemas.microsoft.com/office/drawing/2014/main" id="{B78524F1-F96F-402C-85B7-E16C415F1059}"/>
              </a:ext>
            </a:extLst>
          </p:cNvPr>
          <p:cNvSpPr>
            <a:spLocks noGrp="1"/>
          </p:cNvSpPr>
          <p:nvPr>
            <p:ph idx="1"/>
          </p:nvPr>
        </p:nvSpPr>
        <p:spPr>
          <a:xfrm>
            <a:off x="636984" y="2339779"/>
            <a:ext cx="7886700" cy="3263504"/>
          </a:xfrm>
        </p:spPr>
        <p:txBody>
          <a:bodyPr>
            <a:normAutofit fontScale="77500" lnSpcReduction="20000"/>
          </a:bodyPr>
          <a:lstStyle/>
          <a:p>
            <a:r>
              <a:rPr lang="el-GR" dirty="0"/>
              <a:t>Αποτελεί μια διαδικασία συλλογής έγκυρων, αξιόπιστων και χρήσιμων πληροφοριών και δεδομένων σχετικά με το τι έχουν καταφέρει οι εκπαιδευόμενοι ως αποτέλεσμα της συμμετοχής τους σε ένα εκπαιδευτικό πρόγραμμα.</a:t>
            </a:r>
          </a:p>
          <a:p>
            <a:endParaRPr lang="el-GR" dirty="0"/>
          </a:p>
          <a:p>
            <a:r>
              <a:rPr lang="el-GR" dirty="0"/>
              <a:t>Επεκτείνεται στην εξήγηση και στην ερμηνεία των αποτελεσμάτων που προκύπτουν.</a:t>
            </a:r>
          </a:p>
          <a:p>
            <a:pPr marL="0" indent="0">
              <a:buNone/>
            </a:pPr>
            <a:endParaRPr lang="el-GR" dirty="0"/>
          </a:p>
          <a:p>
            <a:r>
              <a:rPr lang="el-GR" dirty="0"/>
              <a:t>Συμπληρώνεται και συνδυάζεται με διαδικασίες τεκμηριωμένης ανατροφοδότησης με σκοπό τον εμπλουτισμό και τον επαναπροσδιορισμό του εκπαιδευτικού έργου.</a:t>
            </a:r>
          </a:p>
          <a:p>
            <a:endParaRPr lang="el-GR" dirty="0"/>
          </a:p>
        </p:txBody>
      </p:sp>
      <p:sp>
        <p:nvSpPr>
          <p:cNvPr id="4" name="Rectangle 3">
            <a:extLst>
              <a:ext uri="{FF2B5EF4-FFF2-40B4-BE49-F238E27FC236}">
                <a16:creationId xmlns:a16="http://schemas.microsoft.com/office/drawing/2014/main" id="{70241ADC-E385-4CBF-BBFE-0728784D4FE7}"/>
              </a:ext>
            </a:extLst>
          </p:cNvPr>
          <p:cNvSpPr txBox="1">
            <a:spLocks noChangeArrowheads="1"/>
          </p:cNvSpPr>
          <p:nvPr/>
        </p:nvSpPr>
        <p:spPr>
          <a:xfrm>
            <a:off x="458391" y="2294335"/>
            <a:ext cx="7465237" cy="3349228"/>
          </a:xfrm>
          <a:prstGeom prst="rect">
            <a:avLst/>
          </a:prstGeom>
        </p:spPr>
        <p:txBody>
          <a:bodyPr vert="horz" lIns="68580" tIns="34290" rIns="68580" bIns="3429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80000"/>
              </a:lnSpc>
            </a:pPr>
            <a:endParaRPr lang="el-GR" altLang="el-GR" sz="1050" dirty="0"/>
          </a:p>
          <a:p>
            <a:pPr>
              <a:lnSpc>
                <a:spcPct val="80000"/>
              </a:lnSpc>
            </a:pPr>
            <a:endParaRPr lang="el-GR" altLang="el-GR" sz="1050" dirty="0"/>
          </a:p>
          <a:p>
            <a:pPr>
              <a:lnSpc>
                <a:spcPct val="80000"/>
              </a:lnSpc>
            </a:pPr>
            <a:endParaRPr lang="el-GR" altLang="el-GR" sz="1050" dirty="0"/>
          </a:p>
          <a:p>
            <a:pPr>
              <a:lnSpc>
                <a:spcPct val="80000"/>
              </a:lnSpc>
            </a:pPr>
            <a:endParaRPr lang="en-US" altLang="el-GR" sz="1050" dirty="0"/>
          </a:p>
          <a:p>
            <a:pPr>
              <a:lnSpc>
                <a:spcPct val="80000"/>
              </a:lnSpc>
            </a:pPr>
            <a:endParaRPr lang="en-US" altLang="el-GR" sz="1050" dirty="0"/>
          </a:p>
          <a:p>
            <a:pPr>
              <a:lnSpc>
                <a:spcPct val="80000"/>
              </a:lnSpc>
            </a:pPr>
            <a:endParaRPr lang="el-GR" altLang="el-GR" sz="1050" dirty="0"/>
          </a:p>
          <a:p>
            <a:pPr>
              <a:lnSpc>
                <a:spcPct val="80000"/>
              </a:lnSpc>
            </a:pPr>
            <a:endParaRPr lang="el-GR" altLang="el-GR" sz="1050" dirty="0"/>
          </a:p>
          <a:p>
            <a:pPr>
              <a:lnSpc>
                <a:spcPct val="80000"/>
              </a:lnSpc>
            </a:pPr>
            <a:endParaRPr lang="el-GR" altLang="el-GR" sz="1050" dirty="0"/>
          </a:p>
        </p:txBody>
      </p:sp>
      <p:sp>
        <p:nvSpPr>
          <p:cNvPr id="7" name="Rectangle 3">
            <a:extLst>
              <a:ext uri="{FF2B5EF4-FFF2-40B4-BE49-F238E27FC236}">
                <a16:creationId xmlns:a16="http://schemas.microsoft.com/office/drawing/2014/main" id="{9C6D328E-F599-4B0A-B976-399084046C76}"/>
              </a:ext>
            </a:extLst>
          </p:cNvPr>
          <p:cNvSpPr txBox="1">
            <a:spLocks noChangeArrowheads="1"/>
          </p:cNvSpPr>
          <p:nvPr/>
        </p:nvSpPr>
        <p:spPr>
          <a:xfrm>
            <a:off x="458392" y="2294335"/>
            <a:ext cx="7380830" cy="3432572"/>
          </a:xfrm>
          <a:prstGeom prst="rect">
            <a:avLst/>
          </a:prstGeom>
        </p:spPr>
        <p:txBody>
          <a:bodyPr vert="horz" lIns="68580" tIns="34290" rIns="68580" bIns="3429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80000"/>
              </a:lnSpc>
            </a:pPr>
            <a:endParaRPr lang="el-GR" altLang="el-GR" sz="1200" dirty="0"/>
          </a:p>
          <a:p>
            <a:pPr>
              <a:lnSpc>
                <a:spcPct val="80000"/>
              </a:lnSpc>
            </a:pPr>
            <a:endParaRPr lang="el-GR" altLang="el-GR" sz="1200" dirty="0"/>
          </a:p>
          <a:p>
            <a:pPr>
              <a:lnSpc>
                <a:spcPct val="80000"/>
              </a:lnSpc>
            </a:pPr>
            <a:endParaRPr lang="el-GR" altLang="el-GR" sz="1200" dirty="0"/>
          </a:p>
          <a:p>
            <a:pPr>
              <a:lnSpc>
                <a:spcPct val="80000"/>
              </a:lnSpc>
            </a:pPr>
            <a:endParaRPr lang="en-US" altLang="el-GR" sz="1200" dirty="0"/>
          </a:p>
          <a:p>
            <a:pPr>
              <a:lnSpc>
                <a:spcPct val="80000"/>
              </a:lnSpc>
            </a:pPr>
            <a:endParaRPr lang="en-US" altLang="el-GR" sz="1200" dirty="0"/>
          </a:p>
          <a:p>
            <a:pPr>
              <a:lnSpc>
                <a:spcPct val="80000"/>
              </a:lnSpc>
            </a:pPr>
            <a:endParaRPr lang="el-GR" altLang="el-GR" sz="1200" dirty="0"/>
          </a:p>
          <a:p>
            <a:pPr>
              <a:lnSpc>
                <a:spcPct val="80000"/>
              </a:lnSpc>
            </a:pPr>
            <a:endParaRPr lang="el-GR" altLang="el-GR" sz="1200" dirty="0"/>
          </a:p>
        </p:txBody>
      </p:sp>
    </p:spTree>
    <p:extLst>
      <p:ext uri="{BB962C8B-B14F-4D97-AF65-F5344CB8AC3E}">
        <p14:creationId xmlns:p14="http://schemas.microsoft.com/office/powerpoint/2010/main" val="41010419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A928E6-BFAE-4BAE-80C0-E8268F3010C8}"/>
              </a:ext>
            </a:extLst>
          </p:cNvPr>
          <p:cNvSpPr>
            <a:spLocks noGrp="1"/>
          </p:cNvSpPr>
          <p:nvPr>
            <p:ph type="title"/>
          </p:nvPr>
        </p:nvSpPr>
        <p:spPr/>
        <p:txBody>
          <a:bodyPr/>
          <a:lstStyle/>
          <a:p>
            <a:r>
              <a:rPr lang="el-GR" b="1" dirty="0"/>
              <a:t>Διάκριση της έννοιας της αξιολόγησης από άλλες συναφείς</a:t>
            </a:r>
          </a:p>
        </p:txBody>
      </p:sp>
      <p:sp>
        <p:nvSpPr>
          <p:cNvPr id="3" name="Content Placeholder 2">
            <a:extLst>
              <a:ext uri="{FF2B5EF4-FFF2-40B4-BE49-F238E27FC236}">
                <a16:creationId xmlns:a16="http://schemas.microsoft.com/office/drawing/2014/main" id="{ACDB4F51-EB9C-4DB0-AE79-91082029F9EA}"/>
              </a:ext>
            </a:extLst>
          </p:cNvPr>
          <p:cNvSpPr>
            <a:spLocks noGrp="1"/>
          </p:cNvSpPr>
          <p:nvPr>
            <p:ph idx="1"/>
          </p:nvPr>
        </p:nvSpPr>
        <p:spPr/>
        <p:txBody>
          <a:bodyPr>
            <a:normAutofit fontScale="92500" lnSpcReduction="20000"/>
          </a:bodyPr>
          <a:lstStyle/>
          <a:p>
            <a:r>
              <a:rPr lang="el-GR" dirty="0"/>
              <a:t>Άλλες συναφείς με την αξιολόγηση των εκπαιδευόμενων έννοιες είναι αυτές της «μέτρησης», «βαθμολόγησης» ή «εκτίμησης».</a:t>
            </a:r>
          </a:p>
          <a:p>
            <a:endParaRPr lang="el-GR" dirty="0"/>
          </a:p>
          <a:p>
            <a:r>
              <a:rPr lang="el-GR" dirty="0"/>
              <a:t>Ο όρος όμως «αξιολόγηση» είναι πιο περιεκτικός από όλους τους παραπάνω και τους συμπεριλαμβάνει. </a:t>
            </a:r>
          </a:p>
          <a:p>
            <a:endParaRPr lang="el-GR" dirty="0"/>
          </a:p>
          <a:p>
            <a:r>
              <a:rPr lang="el-GR" dirty="0"/>
              <a:t>Γενικά, με τον όρο «αξιολόγηση» θεωρούμε την με επιστημονική τεχνογνωσία και μεθοδολογία αποτίμηση της λειτουργικότητας και αποτελεσματικότητας όλων των παραμέτρων του εκπαιδευτικού έργου, από τις προϋποθέσεις έως τα αποτελέσματά του (Ξωχέλλης, 2006). </a:t>
            </a:r>
          </a:p>
        </p:txBody>
      </p:sp>
    </p:spTree>
    <p:extLst>
      <p:ext uri="{BB962C8B-B14F-4D97-AF65-F5344CB8AC3E}">
        <p14:creationId xmlns:p14="http://schemas.microsoft.com/office/powerpoint/2010/main" val="40916783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F2A3B1-A639-4A21-A323-1A2C29463843}"/>
              </a:ext>
            </a:extLst>
          </p:cNvPr>
          <p:cNvSpPr>
            <a:spLocks noGrp="1"/>
          </p:cNvSpPr>
          <p:nvPr>
            <p:ph type="title"/>
          </p:nvPr>
        </p:nvSpPr>
        <p:spPr/>
        <p:txBody>
          <a:bodyPr/>
          <a:lstStyle/>
          <a:p>
            <a:r>
              <a:rPr lang="el-GR" b="1" dirty="0"/>
              <a:t>Κριτικές στη διαδικασία αξιολόγησης των εκπαιδευόμενων</a:t>
            </a:r>
          </a:p>
        </p:txBody>
      </p:sp>
      <p:sp>
        <p:nvSpPr>
          <p:cNvPr id="3" name="Content Placeholder 2">
            <a:extLst>
              <a:ext uri="{FF2B5EF4-FFF2-40B4-BE49-F238E27FC236}">
                <a16:creationId xmlns:a16="http://schemas.microsoft.com/office/drawing/2014/main" id="{B5A2EC9B-1578-4AD8-B7C2-6D346D370003}"/>
              </a:ext>
            </a:extLst>
          </p:cNvPr>
          <p:cNvSpPr>
            <a:spLocks noGrp="1"/>
          </p:cNvSpPr>
          <p:nvPr>
            <p:ph idx="1"/>
          </p:nvPr>
        </p:nvSpPr>
        <p:spPr/>
        <p:txBody>
          <a:bodyPr>
            <a:normAutofit fontScale="77500" lnSpcReduction="20000"/>
          </a:bodyPr>
          <a:lstStyle/>
          <a:p>
            <a:pPr marL="0" indent="0">
              <a:buNone/>
            </a:pPr>
            <a:r>
              <a:rPr lang="el-GR" dirty="0"/>
              <a:t>Κατά καιρούς διατυπώνονται διάφορες ενστάσεις για τη διαδικασία της αξιολόγησης των εκπαιδευόμενων. Αυτές οι ενστάσεις ανάλογα με την αφετηρία τους μπορούν να ομαδοποιηθούν σε τρεις κατηγορίες:</a:t>
            </a:r>
          </a:p>
          <a:p>
            <a:r>
              <a:rPr lang="el-GR" b="1" dirty="0"/>
              <a:t>Εκπαιδευτικές: </a:t>
            </a:r>
            <a:r>
              <a:rPr lang="el-GR" dirty="0"/>
              <a:t>Η αξιολόγηση του εκπαιδευόμενου αποτελεί ένα σημαντικό παράγοντα που οδηγεί στη διατάραξη της εκπαιδευτικής σχέσης ανάμεσα σε αυτόν και τον εκπαιδευτή, ο οποίος αναλαμβάνει το ρόλο του </a:t>
            </a:r>
            <a:r>
              <a:rPr lang="el-GR" dirty="0" err="1"/>
              <a:t>αξιολογητή</a:t>
            </a:r>
            <a:r>
              <a:rPr lang="el-GR" dirty="0"/>
              <a:t>. </a:t>
            </a:r>
          </a:p>
          <a:p>
            <a:r>
              <a:rPr lang="el-GR" b="1" dirty="0"/>
              <a:t>Ψυχολογικές: </a:t>
            </a:r>
            <a:r>
              <a:rPr lang="el-GR" dirty="0"/>
              <a:t>Η ψυχολογική ένταση των εξετάσεων, ο φόβος για πιθανή αποτυχία  μειώνει την αυτοπεποίθηση του εκπαιδευόμενου και του στερεί τη χαρά για μάθηση.</a:t>
            </a:r>
          </a:p>
          <a:p>
            <a:r>
              <a:rPr lang="el-GR" b="1" dirty="0"/>
              <a:t>Κοινωνιολογικές: </a:t>
            </a:r>
            <a:r>
              <a:rPr lang="el-GR" dirty="0"/>
              <a:t>Η αξιολόγηση καταλήγει σε ταξινόμηση των εκπαιδευόμενων, σε μια διαδικασία που ευνοεί τους κοινωνικά ευνοημένους και αδικεί τους κοινωνικά αδικημένους. </a:t>
            </a:r>
          </a:p>
          <a:p>
            <a:endParaRPr lang="el-GR" b="1" dirty="0"/>
          </a:p>
        </p:txBody>
      </p:sp>
    </p:spTree>
    <p:extLst>
      <p:ext uri="{BB962C8B-B14F-4D97-AF65-F5344CB8AC3E}">
        <p14:creationId xmlns:p14="http://schemas.microsoft.com/office/powerpoint/2010/main" val="22489721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AE2489-9AE4-4FD4-A389-3CDC07709578}"/>
              </a:ext>
            </a:extLst>
          </p:cNvPr>
          <p:cNvSpPr>
            <a:spLocks noGrp="1"/>
          </p:cNvSpPr>
          <p:nvPr>
            <p:ph type="title"/>
          </p:nvPr>
        </p:nvSpPr>
        <p:spPr/>
        <p:txBody>
          <a:bodyPr>
            <a:noAutofit/>
          </a:bodyPr>
          <a:lstStyle/>
          <a:p>
            <a:r>
              <a:rPr lang="el-GR" sz="3200" b="1" dirty="0"/>
              <a:t>Διάκριση της αξιολόγησης ανάλογα με τη φάση του εκπαιδευτικού προγράμματος στην οποία υλοποιείται (και άρα τη λειτουργία της)</a:t>
            </a:r>
          </a:p>
        </p:txBody>
      </p:sp>
      <p:sp>
        <p:nvSpPr>
          <p:cNvPr id="3" name="Content Placeholder 2">
            <a:extLst>
              <a:ext uri="{FF2B5EF4-FFF2-40B4-BE49-F238E27FC236}">
                <a16:creationId xmlns:a16="http://schemas.microsoft.com/office/drawing/2014/main" id="{217D37F5-A895-4D82-AE83-C47D3BEEF09D}"/>
              </a:ext>
            </a:extLst>
          </p:cNvPr>
          <p:cNvSpPr>
            <a:spLocks noGrp="1"/>
          </p:cNvSpPr>
          <p:nvPr>
            <p:ph idx="1"/>
          </p:nvPr>
        </p:nvSpPr>
        <p:spPr>
          <a:xfrm>
            <a:off x="628650" y="2384730"/>
            <a:ext cx="7886700" cy="3263504"/>
          </a:xfrm>
        </p:spPr>
        <p:txBody>
          <a:bodyPr>
            <a:normAutofit fontScale="62500" lnSpcReduction="20000"/>
          </a:bodyPr>
          <a:lstStyle/>
          <a:p>
            <a:r>
              <a:rPr lang="el-GR" dirty="0"/>
              <a:t>Η </a:t>
            </a:r>
            <a:r>
              <a:rPr lang="el-GR" b="1" dirty="0"/>
              <a:t>αρχική ή διαγνωστική αξιολόγηση</a:t>
            </a:r>
            <a:r>
              <a:rPr lang="el-GR" dirty="0"/>
              <a:t> (</a:t>
            </a:r>
            <a:r>
              <a:rPr lang="en-US" dirty="0"/>
              <a:t>diagnostic assessment</a:t>
            </a:r>
            <a:r>
              <a:rPr lang="el-GR" dirty="0"/>
              <a:t>) πραγματοποιείται κατά το πρώτο χρονικό διάστημα ενός εκπαιδευτικού προγράμματος και περιλαμβάνει όλες εκείνες τις δοκιμασίες που αποσκοπούν να προσδιορίσουν το επίπεδο γνώσεων των εκπαιδευόμενων, τις αντιλήψεις και τις ιδέες τους, τις δυνατότητες και τις δεξιότητές τους σε ένα συγκεκριμένο γνωστικό αντικείμενο. </a:t>
            </a:r>
          </a:p>
          <a:p>
            <a:r>
              <a:rPr lang="el-GR" dirty="0"/>
              <a:t>Η </a:t>
            </a:r>
            <a:r>
              <a:rPr lang="el-GR" b="1" dirty="0"/>
              <a:t>διαμορφωτική αξιολόγηση </a:t>
            </a:r>
            <a:r>
              <a:rPr lang="el-GR" dirty="0"/>
              <a:t>(</a:t>
            </a:r>
            <a:r>
              <a:rPr lang="el-GR" dirty="0" err="1"/>
              <a:t>formative</a:t>
            </a:r>
            <a:r>
              <a:rPr lang="el-GR" dirty="0"/>
              <a:t> </a:t>
            </a:r>
            <a:r>
              <a:rPr lang="el-GR" dirty="0" err="1"/>
              <a:t>assessment</a:t>
            </a:r>
            <a:r>
              <a:rPr lang="el-GR" dirty="0"/>
              <a:t>)</a:t>
            </a:r>
            <a:r>
              <a:rPr lang="el-GR" b="1" dirty="0"/>
              <a:t> </a:t>
            </a:r>
            <a:r>
              <a:rPr lang="el-GR" dirty="0"/>
              <a:t>πραγματοποιείται ταυτόχρονα με τη διδακτική μαθησιακή διαδικασία και σε όλη τη διάρκειά της. Λειτουργεί ως μηχανισμός ανατροφοδότησης τόσο των εκπαιδευόμενων όσο και του εκπαιδευτή. Ανιχνεύονται τυχόν αδυναμίες και ελλείψεις, ενώ ο εκπαιδευτής με βάση τα προηγούμενα επανασχεδιάζει κατάλληλες διδακτικές παρεμβάσεις με στόχο τη βελτίωση της διδακτικής διαδικασίας. </a:t>
            </a:r>
          </a:p>
          <a:p>
            <a:r>
              <a:rPr lang="el-GR" dirty="0"/>
              <a:t>Η</a:t>
            </a:r>
            <a:r>
              <a:rPr lang="el-GR" b="1" dirty="0"/>
              <a:t> τελική αξιολόγηση </a:t>
            </a:r>
            <a:r>
              <a:rPr lang="el-GR" dirty="0"/>
              <a:t>(</a:t>
            </a:r>
            <a:r>
              <a:rPr lang="en-US" dirty="0"/>
              <a:t>summative </a:t>
            </a:r>
            <a:r>
              <a:rPr lang="el-GR" dirty="0" err="1"/>
              <a:t>assessment</a:t>
            </a:r>
            <a:r>
              <a:rPr lang="el-GR" dirty="0"/>
              <a:t>) πραγματοποιείται μετά την ολοκλήρωση της διδακτικής διαδικασίας και παρέχει στον εκπαιδευτή τη δυνατότητα αποτίμησης των αποτελεσμάτων που έχει επιφέρει στους </a:t>
            </a:r>
            <a:r>
              <a:rPr lang="el-GR" dirty="0" err="1"/>
              <a:t>εκπαιδευόεμνους</a:t>
            </a:r>
            <a:r>
              <a:rPr lang="el-GR" dirty="0"/>
              <a:t> η εκπαιδευτική παρέμβαση. </a:t>
            </a:r>
          </a:p>
        </p:txBody>
      </p:sp>
    </p:spTree>
    <p:extLst>
      <p:ext uri="{BB962C8B-B14F-4D97-AF65-F5344CB8AC3E}">
        <p14:creationId xmlns:p14="http://schemas.microsoft.com/office/powerpoint/2010/main" val="12611362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A8F9FA-7360-47EF-9AE3-9AB530B78E03}"/>
              </a:ext>
            </a:extLst>
          </p:cNvPr>
          <p:cNvSpPr>
            <a:spLocks noGrp="1"/>
          </p:cNvSpPr>
          <p:nvPr>
            <p:ph type="title"/>
          </p:nvPr>
        </p:nvSpPr>
        <p:spPr>
          <a:xfrm>
            <a:off x="628650" y="437323"/>
            <a:ext cx="8098735" cy="1382368"/>
          </a:xfrm>
        </p:spPr>
        <p:txBody>
          <a:bodyPr>
            <a:normAutofit/>
          </a:bodyPr>
          <a:lstStyle/>
          <a:p>
            <a:r>
              <a:rPr lang="el-GR" sz="3600" b="1" dirty="0"/>
              <a:t>Διάκριση της αξιολόγησης ανάλογα με το είδος της πληροφορίας που συλλέγει</a:t>
            </a:r>
            <a:endParaRPr lang="el-GR" sz="3600" dirty="0"/>
          </a:p>
        </p:txBody>
      </p:sp>
      <p:sp>
        <p:nvSpPr>
          <p:cNvPr id="3" name="Content Placeholder 2">
            <a:extLst>
              <a:ext uri="{FF2B5EF4-FFF2-40B4-BE49-F238E27FC236}">
                <a16:creationId xmlns:a16="http://schemas.microsoft.com/office/drawing/2014/main" id="{E870DB3C-3532-484C-90BD-486FC4F48A1F}"/>
              </a:ext>
            </a:extLst>
          </p:cNvPr>
          <p:cNvSpPr>
            <a:spLocks noGrp="1"/>
          </p:cNvSpPr>
          <p:nvPr>
            <p:ph idx="1"/>
          </p:nvPr>
        </p:nvSpPr>
        <p:spPr/>
        <p:txBody>
          <a:bodyPr>
            <a:normAutofit lnSpcReduction="10000"/>
          </a:bodyPr>
          <a:lstStyle/>
          <a:p>
            <a:r>
              <a:rPr lang="el-GR" altLang="el-GR" b="1" dirty="0"/>
              <a:t>Ποσοτική:</a:t>
            </a:r>
            <a:r>
              <a:rPr lang="el-GR" altLang="el-GR" dirty="0"/>
              <a:t> Η επίδοση εκφράζεται ποσοτικά με βάση μια βαθμολογική κλίμακα (συνδέεται με ένα </a:t>
            </a:r>
            <a:r>
              <a:rPr lang="el-GR" altLang="el-GR" b="1" dirty="0"/>
              <a:t>ψυχομετρικό μοντέλο </a:t>
            </a:r>
            <a:r>
              <a:rPr lang="el-GR" altLang="el-GR" dirty="0"/>
              <a:t>επίτευξης </a:t>
            </a:r>
            <a:r>
              <a:rPr lang="el-GR" altLang="el-GR" dirty="0" err="1"/>
              <a:t>προδιαμορφωμένων</a:t>
            </a:r>
            <a:r>
              <a:rPr lang="el-GR" altLang="el-GR" dirty="0"/>
              <a:t> μαθησιακών στόχων). </a:t>
            </a:r>
          </a:p>
          <a:p>
            <a:pPr>
              <a:buNone/>
            </a:pPr>
            <a:endParaRPr lang="en-US" altLang="el-GR" dirty="0"/>
          </a:p>
          <a:p>
            <a:r>
              <a:rPr lang="el-GR" altLang="el-GR" b="1" dirty="0"/>
              <a:t>Ποιοτική ή περιγραφική αξιολόγηση: </a:t>
            </a:r>
            <a:r>
              <a:rPr lang="el-GR" altLang="el-GR" dirty="0"/>
              <a:t>Περιγράφει με ποιοτικό (λεκτικό) τρόπο τα δυνατά και τα αδύναμα στοιχεία του εκπαιδευόμενου ενώ μπορεί να περιλαμβάνει και προτάσεις/οδηγίες για τη βελτίωσή τους (συνδέεται με την έννοια της </a:t>
            </a:r>
            <a:r>
              <a:rPr lang="el-GR" altLang="el-GR" b="1" dirty="0"/>
              <a:t>αυθεντικής αξιολόγησης</a:t>
            </a:r>
            <a:r>
              <a:rPr lang="el-GR" altLang="el-GR" dirty="0"/>
              <a:t>).</a:t>
            </a:r>
          </a:p>
          <a:p>
            <a:endParaRPr lang="el-GR" dirty="0"/>
          </a:p>
        </p:txBody>
      </p:sp>
    </p:spTree>
    <p:extLst>
      <p:ext uri="{BB962C8B-B14F-4D97-AF65-F5344CB8AC3E}">
        <p14:creationId xmlns:p14="http://schemas.microsoft.com/office/powerpoint/2010/main" val="531376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EAB15E-94A0-4351-8333-A80C90592A46}"/>
              </a:ext>
            </a:extLst>
          </p:cNvPr>
          <p:cNvSpPr>
            <a:spLocks noGrp="1"/>
          </p:cNvSpPr>
          <p:nvPr>
            <p:ph type="title"/>
          </p:nvPr>
        </p:nvSpPr>
        <p:spPr/>
        <p:txBody>
          <a:bodyPr/>
          <a:lstStyle/>
          <a:p>
            <a:r>
              <a:rPr lang="el-GR" b="1" dirty="0"/>
              <a:t>Τι είναι η αυθεντική αξιολόγηση των εκπαιδευόμενων;</a:t>
            </a:r>
          </a:p>
        </p:txBody>
      </p:sp>
      <p:sp>
        <p:nvSpPr>
          <p:cNvPr id="3" name="Content Placeholder 2">
            <a:extLst>
              <a:ext uri="{FF2B5EF4-FFF2-40B4-BE49-F238E27FC236}">
                <a16:creationId xmlns:a16="http://schemas.microsoft.com/office/drawing/2014/main" id="{A903024F-6C58-4199-B339-F7CF083DF7A0}"/>
              </a:ext>
            </a:extLst>
          </p:cNvPr>
          <p:cNvSpPr>
            <a:spLocks noGrp="1"/>
          </p:cNvSpPr>
          <p:nvPr>
            <p:ph idx="1"/>
          </p:nvPr>
        </p:nvSpPr>
        <p:spPr/>
        <p:txBody>
          <a:bodyPr>
            <a:normAutofit fontScale="85000" lnSpcReduction="20000"/>
          </a:bodyPr>
          <a:lstStyle/>
          <a:p>
            <a:r>
              <a:rPr lang="el-GR" dirty="0"/>
              <a:t>Στη βιβλιογραφία η νέα αυτή προσέγγιση αποτυπώνεται ως </a:t>
            </a:r>
            <a:r>
              <a:rPr lang="el-GR" b="1" dirty="0"/>
              <a:t>«Αυθεντική Αξιολόγηση» </a:t>
            </a:r>
            <a:r>
              <a:rPr lang="el-GR" dirty="0"/>
              <a:t>(</a:t>
            </a:r>
            <a:r>
              <a:rPr lang="el-GR" dirty="0" err="1"/>
              <a:t>authentic</a:t>
            </a:r>
            <a:r>
              <a:rPr lang="el-GR" dirty="0"/>
              <a:t> </a:t>
            </a:r>
            <a:r>
              <a:rPr lang="el-GR" dirty="0" err="1"/>
              <a:t>assessment</a:t>
            </a:r>
            <a:r>
              <a:rPr lang="el-GR" dirty="0"/>
              <a:t>), η οποία επικεντρώνεται σε ένα μοντέλο όπου  ο εκπαιδευόμενος εκλαμβάνεται ως «όλον», ως «</a:t>
            </a:r>
            <a:r>
              <a:rPr lang="en-US" dirty="0"/>
              <a:t> </a:t>
            </a:r>
            <a:r>
              <a:rPr lang="el-GR" dirty="0"/>
              <a:t>πρόσωπο που μαθαίνει» (Δημητρόπουλος, 2003 · </a:t>
            </a:r>
            <a:r>
              <a:rPr lang="el-GR" dirty="0" err="1"/>
              <a:t>Κοσμόπουλος</a:t>
            </a:r>
            <a:r>
              <a:rPr lang="el-GR" dirty="0"/>
              <a:t>, 1983) και στο οποίο η επίδοση δεν αποτελεί παρά μόνο μια διάσταση. Η αξιολόγηση πραγματοποιείται μέσα σε </a:t>
            </a:r>
            <a:r>
              <a:rPr lang="el-GR" b="1" dirty="0"/>
              <a:t>αυθεντικές συνθήκες </a:t>
            </a:r>
            <a:r>
              <a:rPr lang="el-GR" dirty="0"/>
              <a:t>με έμφαση στην </a:t>
            </a:r>
            <a:r>
              <a:rPr lang="el-GR" b="1" dirty="0"/>
              <a:t>ενεργή και βιωματική μάθηση</a:t>
            </a:r>
            <a:r>
              <a:rPr lang="el-GR" dirty="0"/>
              <a:t>, την επικοινωνία και συνεργασία εκπαιδευτή και εκπαιδευόμενων, την εμπλοκή των τελευταίων στην αξιολογική διαδικασία (</a:t>
            </a:r>
            <a:r>
              <a:rPr lang="el-GR" dirty="0" err="1"/>
              <a:t>ΜacBeath</a:t>
            </a:r>
            <a:r>
              <a:rPr lang="el-GR" dirty="0"/>
              <a:t>, 2001) με στόχο την κατάκτηση της γνώσης. </a:t>
            </a:r>
          </a:p>
          <a:p>
            <a:endParaRPr lang="el-GR" dirty="0"/>
          </a:p>
          <a:p>
            <a:r>
              <a:rPr lang="el-GR" dirty="0"/>
              <a:t>Η αξιολόγηση </a:t>
            </a:r>
            <a:r>
              <a:rPr lang="el-GR" u="sng" dirty="0"/>
              <a:t>της</a:t>
            </a:r>
            <a:r>
              <a:rPr lang="el-GR" dirty="0"/>
              <a:t> μάθησης γίνεται αξιολόγηση </a:t>
            </a:r>
            <a:r>
              <a:rPr lang="el-GR" u="sng" dirty="0"/>
              <a:t>για</a:t>
            </a:r>
            <a:r>
              <a:rPr lang="el-GR" dirty="0"/>
              <a:t> μάθηση.</a:t>
            </a:r>
          </a:p>
          <a:p>
            <a:endParaRPr lang="el-GR" dirty="0"/>
          </a:p>
        </p:txBody>
      </p:sp>
    </p:spTree>
    <p:extLst>
      <p:ext uri="{BB962C8B-B14F-4D97-AF65-F5344CB8AC3E}">
        <p14:creationId xmlns:p14="http://schemas.microsoft.com/office/powerpoint/2010/main" val="3388579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350ECC-FF6E-4C0D-8F6A-E65C1EDE8F88}"/>
              </a:ext>
            </a:extLst>
          </p:cNvPr>
          <p:cNvSpPr>
            <a:spLocks noGrp="1"/>
          </p:cNvSpPr>
          <p:nvPr>
            <p:ph type="title"/>
          </p:nvPr>
        </p:nvSpPr>
        <p:spPr/>
        <p:txBody>
          <a:bodyPr/>
          <a:lstStyle/>
          <a:p>
            <a:r>
              <a:rPr lang="el-GR" b="1" dirty="0"/>
              <a:t>Βασικά χαρακτηριστικά της αυθεντικής αξιολόγησης (Α)</a:t>
            </a:r>
          </a:p>
        </p:txBody>
      </p:sp>
      <p:sp>
        <p:nvSpPr>
          <p:cNvPr id="3" name="Content Placeholder 2">
            <a:extLst>
              <a:ext uri="{FF2B5EF4-FFF2-40B4-BE49-F238E27FC236}">
                <a16:creationId xmlns:a16="http://schemas.microsoft.com/office/drawing/2014/main" id="{DB0462F0-0136-40B8-B489-A281DA628DA7}"/>
              </a:ext>
            </a:extLst>
          </p:cNvPr>
          <p:cNvSpPr>
            <a:spLocks noGrp="1"/>
          </p:cNvSpPr>
          <p:nvPr>
            <p:ph idx="1"/>
          </p:nvPr>
        </p:nvSpPr>
        <p:spPr/>
        <p:txBody>
          <a:bodyPr>
            <a:normAutofit fontScale="92500" lnSpcReduction="20000"/>
          </a:bodyPr>
          <a:lstStyle/>
          <a:p>
            <a:pPr lvl="0"/>
            <a:r>
              <a:rPr lang="el-GR" dirty="0"/>
              <a:t>Αποτελεί </a:t>
            </a:r>
            <a:r>
              <a:rPr lang="el-GR" b="1" dirty="0"/>
              <a:t>εγγενές στοιχείο της διδακτικής – μαθησιακής διαδικασίας </a:t>
            </a:r>
            <a:r>
              <a:rPr lang="el-GR" dirty="0"/>
              <a:t>και όχι μια απομονωμένη, αποσπασματική ενέργεια που απλά ακολουθεί μετά την ολοκλήρωση της διδασκαλίας.</a:t>
            </a:r>
          </a:p>
          <a:p>
            <a:pPr lvl="0"/>
            <a:r>
              <a:rPr lang="el-GR" dirty="0"/>
              <a:t>Χρησιμοποιείται για να αξιολογηθεί ο εκπαιδευόμενος </a:t>
            </a:r>
            <a:r>
              <a:rPr lang="el-GR" b="1" dirty="0"/>
              <a:t>συγκρινόμενος μόνο με την προηγούμενη προσπάθειά του </a:t>
            </a:r>
            <a:r>
              <a:rPr lang="el-GR" dirty="0"/>
              <a:t>και όχι με τις προσπάθειες των υπόλοιπων εκπαιδευόμενων.</a:t>
            </a:r>
          </a:p>
          <a:p>
            <a:pPr lvl="0"/>
            <a:r>
              <a:rPr lang="el-GR" dirty="0"/>
              <a:t>Αποτελεί τη συστηματική διαδικασία διερεύνησης και αποτίμησης του «τι γνωρίζει», «τι καταλαβαίνει» και «τι είναι ικανός να κάνει» ο εκπαιδευόμενος μέσα σε ένα πλαίσιο το οποίο απαιτεί την </a:t>
            </a:r>
            <a:r>
              <a:rPr lang="el-GR" b="1" dirty="0"/>
              <a:t>ενεργό συμμετοχή</a:t>
            </a:r>
            <a:r>
              <a:rPr lang="el-GR" dirty="0"/>
              <a:t> του.</a:t>
            </a:r>
          </a:p>
          <a:p>
            <a:endParaRPr lang="el-GR" dirty="0"/>
          </a:p>
        </p:txBody>
      </p:sp>
    </p:spTree>
    <p:extLst>
      <p:ext uri="{BB962C8B-B14F-4D97-AF65-F5344CB8AC3E}">
        <p14:creationId xmlns:p14="http://schemas.microsoft.com/office/powerpoint/2010/main" val="360795597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6648</TotalTime>
  <Words>1946</Words>
  <Application>Microsoft Office PowerPoint</Application>
  <PresentationFormat>Προβολή στην οθόνη (4:3)</PresentationFormat>
  <Paragraphs>138</Paragraphs>
  <Slides>22</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22</vt:i4>
      </vt:variant>
    </vt:vector>
  </HeadingPairs>
  <TitlesOfParts>
    <vt:vector size="26" baseType="lpstr">
      <vt:lpstr>Arial</vt:lpstr>
      <vt:lpstr>Calibri</vt:lpstr>
      <vt:lpstr>Calibri Light</vt:lpstr>
      <vt:lpstr>Office Theme</vt:lpstr>
      <vt:lpstr>Μάθημα 15: Αξιολόγηση εκπαιδευόμενων</vt:lpstr>
      <vt:lpstr>Στόχοι και δομή του μαθήματος</vt:lpstr>
      <vt:lpstr>Η σημασία της αξιολόγησης των επιτευγμάτων των εκπαιδευόμενων</vt:lpstr>
      <vt:lpstr>Διάκριση της έννοιας της αξιολόγησης από άλλες συναφείς</vt:lpstr>
      <vt:lpstr>Κριτικές στη διαδικασία αξιολόγησης των εκπαιδευόμενων</vt:lpstr>
      <vt:lpstr>Διάκριση της αξιολόγησης ανάλογα με τη φάση του εκπαιδευτικού προγράμματος στην οποία υλοποιείται (και άρα τη λειτουργία της)</vt:lpstr>
      <vt:lpstr>Διάκριση της αξιολόγησης ανάλογα με το είδος της πληροφορίας που συλλέγει</vt:lpstr>
      <vt:lpstr>Τι είναι η αυθεντική αξιολόγηση των εκπαιδευόμενων;</vt:lpstr>
      <vt:lpstr>Βασικά χαρακτηριστικά της αυθεντικής αξιολόγησης (Α)</vt:lpstr>
      <vt:lpstr>Βασικά χαρακτηριστικά της αυθεντικής αξιολόγησης (Β)</vt:lpstr>
      <vt:lpstr>Βασικά χαρακτηριστικά της αυθεντικής αξιολόγησης (Γ)</vt:lpstr>
      <vt:lpstr>Βασικές τεχνικές και μέσα αξιολόγησης (Α)</vt:lpstr>
      <vt:lpstr>Βασικές τεχνικές και μέσα αξιολόγησης (Β)</vt:lpstr>
      <vt:lpstr>Τι είναι ο φάκελος εργασιών (portfolio);</vt:lpstr>
      <vt:lpstr>Ποιος κάνει την αξιολόγηση;</vt:lpstr>
      <vt:lpstr>Τι είδους πληροφορίες παρέχει η αξιολόγηση των εκπαιδευόμενων;</vt:lpstr>
      <vt:lpstr>Παράδειγμα μιας ρουμπρίκας αξιολόγησης</vt:lpstr>
      <vt:lpstr>Παράδειγμα μιας ποιοτικής αξιολόγησης</vt:lpstr>
      <vt:lpstr>Βασικά χαρακτηριστικά της αξιολόγησης </vt:lpstr>
      <vt:lpstr>Οι τάσεις στην αξιολόγηση των εκπαιδευόμενων στο πεδίο της Εκπαίδευσης Ενηλίκων</vt:lpstr>
      <vt:lpstr>Χρήσιμα βίντεο</vt:lpstr>
      <vt:lpstr>Δραστηριότητα 10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Θεματική Ενότητα 1: Η σημασία της Εκπαίδευσης Ενηλίκων στις σύγχρονες κοινωνικές συνθήκες</dc:title>
  <dc:creator>kostas</dc:creator>
  <cp:lastModifiedBy>Kostas Dimopoulos</cp:lastModifiedBy>
  <cp:revision>121</cp:revision>
  <dcterms:created xsi:type="dcterms:W3CDTF">2018-03-09T22:15:01Z</dcterms:created>
  <dcterms:modified xsi:type="dcterms:W3CDTF">2020-05-20T11:21:53Z</dcterms:modified>
</cp:coreProperties>
</file>