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s/slide22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s/slide11.xml" ContentType="application/vnd.openxmlformats-officedocument.presentationml.slide+xml"/>
  <Override PartName="/ppt/presentation.xml" ContentType="application/vnd.openxmlformats-officedocument.presentationml.presentation.main+xml"/>
  <Override PartName="/ppt/slides/slide25.xml" ContentType="application/vnd.openxmlformats-officedocument.presentationml.slide+xml"/>
  <Override PartName="/ppt/charts/chart2.xml" ContentType="application/vnd.openxmlformats-officedocument.drawingml.chart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charts/chart1.xml" ContentType="application/vnd.openxmlformats-officedocument.drawingml.chart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Default Extension="jpeg" ContentType="image/jpeg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Default Extension="bin" ContentType="application/vnd.openxmlformats-officedocument.presentationml.printerSettings"/>
  <Override PartName="/ppt/slides/slide6.xml" ContentType="application/vnd.openxmlformats-officedocument.presentationml.slide+xml"/>
  <Default Extension="rels" ContentType="application/vnd.openxmlformats-package.relationships+xml"/>
  <Override PartName="/ppt/slideLayouts/slideLayout6.xml" ContentType="application/vnd.openxmlformats-officedocument.presentationml.slideLayout+xml"/>
  <Default Extension="pdf" ContentType="application/pd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32"/>
  </p:notesMasterIdLst>
  <p:handoutMasterIdLst>
    <p:handoutMasterId r:id="rId33"/>
  </p:handoutMasterIdLst>
  <p:sldIdLst>
    <p:sldId id="256" r:id="rId2"/>
    <p:sldId id="489" r:id="rId3"/>
    <p:sldId id="490" r:id="rId4"/>
    <p:sldId id="517" r:id="rId5"/>
    <p:sldId id="491" r:id="rId6"/>
    <p:sldId id="494" r:id="rId7"/>
    <p:sldId id="492" r:id="rId8"/>
    <p:sldId id="495" r:id="rId9"/>
    <p:sldId id="497" r:id="rId10"/>
    <p:sldId id="501" r:id="rId11"/>
    <p:sldId id="502" r:id="rId12"/>
    <p:sldId id="500" r:id="rId13"/>
    <p:sldId id="499" r:id="rId14"/>
    <p:sldId id="496" r:id="rId15"/>
    <p:sldId id="505" r:id="rId16"/>
    <p:sldId id="506" r:id="rId17"/>
    <p:sldId id="507" r:id="rId18"/>
    <p:sldId id="508" r:id="rId19"/>
    <p:sldId id="504" r:id="rId20"/>
    <p:sldId id="509" r:id="rId21"/>
    <p:sldId id="510" r:id="rId22"/>
    <p:sldId id="511" r:id="rId23"/>
    <p:sldId id="512" r:id="rId24"/>
    <p:sldId id="513" r:id="rId25"/>
    <p:sldId id="514" r:id="rId26"/>
    <p:sldId id="493" r:id="rId27"/>
    <p:sldId id="515" r:id="rId28"/>
    <p:sldId id="516" r:id="rId29"/>
    <p:sldId id="503" r:id="rId30"/>
    <p:sldId id="488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55" d="100"/>
          <a:sy n="55" d="100"/>
        </p:scale>
        <p:origin x="-1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37" Type="http://schemas.openxmlformats.org/officeDocument/2006/relationships/theme" Target="theme/theme1.xml"/><Relationship Id="rId3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33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dgen:Users:dgen:Desktop:Work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dgen:Users:dgen:Desktop:Work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5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25.0</c:v>
                </c:pt>
                <c:pt idx="1">
                  <c:v>26.0</c:v>
                </c:pt>
                <c:pt idx="2">
                  <c:v>27.0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9.765625E6</c:v>
                </c:pt>
                <c:pt idx="1">
                  <c:v>1.1881376E7</c:v>
                </c:pt>
                <c:pt idx="2">
                  <c:v>1.4348907E7</c:v>
                </c:pt>
              </c:numCache>
            </c:numRef>
          </c:val>
        </c:ser>
        <c:marker val="1"/>
        <c:axId val="471140792"/>
        <c:axId val="471234584"/>
      </c:lineChart>
      <c:catAx>
        <c:axId val="471140792"/>
        <c:scaling>
          <c:orientation val="minMax"/>
        </c:scaling>
        <c:axPos val="b"/>
        <c:numFmt formatCode="General" sourceLinked="1"/>
        <c:tickLblPos val="nextTo"/>
        <c:crossAx val="471234584"/>
        <c:crosses val="autoZero"/>
        <c:auto val="1"/>
        <c:lblAlgn val="ctr"/>
        <c:lblOffset val="100"/>
      </c:catAx>
      <c:valAx>
        <c:axId val="471234584"/>
        <c:scaling>
          <c:orientation val="minMax"/>
        </c:scaling>
        <c:axPos val="l"/>
        <c:majorGridlines/>
        <c:numFmt formatCode="General" sourceLinked="1"/>
        <c:tickLblPos val="nextTo"/>
        <c:crossAx val="47114079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25</c:v>
                </c:pt>
              </c:strCache>
            </c:strRef>
          </c:tx>
          <c:cat>
            <c:numRef>
              <c:f>Sheet1!$B$1:$C$1</c:f>
              <c:numCache>
                <c:formatCode>General</c:formatCode>
                <c:ptCount val="2"/>
                <c:pt idx="0">
                  <c:v>5.0</c:v>
                </c:pt>
                <c:pt idx="1">
                  <c:v>6.0</c:v>
                </c:pt>
              </c:numCache>
            </c:numRef>
          </c:cat>
          <c:val>
            <c:numRef>
              <c:f>Sheet1!$B$2:$C$2</c:f>
              <c:numCache>
                <c:formatCode>General</c:formatCode>
                <c:ptCount val="2"/>
                <c:pt idx="0">
                  <c:v>9.765625E6</c:v>
                </c:pt>
                <c:pt idx="1">
                  <c:v>2.44140625E8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26</c:v>
                </c:pt>
              </c:strCache>
            </c:strRef>
          </c:tx>
          <c:cat>
            <c:numRef>
              <c:f>Sheet1!$B$1:$C$1</c:f>
              <c:numCache>
                <c:formatCode>General</c:formatCode>
                <c:ptCount val="2"/>
                <c:pt idx="0">
                  <c:v>5.0</c:v>
                </c:pt>
                <c:pt idx="1">
                  <c:v>6.0</c:v>
                </c:pt>
              </c:numCache>
            </c:numRef>
          </c:cat>
          <c:val>
            <c:numRef>
              <c:f>Sheet1!$B$3:$C$3</c:f>
              <c:numCache>
                <c:formatCode>General</c:formatCode>
                <c:ptCount val="2"/>
                <c:pt idx="0">
                  <c:v>1.1881376E7</c:v>
                </c:pt>
                <c:pt idx="1">
                  <c:v>3.08915776E8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27</c:v>
                </c:pt>
              </c:strCache>
            </c:strRef>
          </c:tx>
          <c:cat>
            <c:numRef>
              <c:f>Sheet1!$B$1:$C$1</c:f>
              <c:numCache>
                <c:formatCode>General</c:formatCode>
                <c:ptCount val="2"/>
                <c:pt idx="0">
                  <c:v>5.0</c:v>
                </c:pt>
                <c:pt idx="1">
                  <c:v>6.0</c:v>
                </c:pt>
              </c:numCache>
            </c:numRef>
          </c:cat>
          <c:val>
            <c:numRef>
              <c:f>Sheet1!$B$4:$C$4</c:f>
              <c:numCache>
                <c:formatCode>General</c:formatCode>
                <c:ptCount val="2"/>
                <c:pt idx="0">
                  <c:v>1.4348907E7</c:v>
                </c:pt>
                <c:pt idx="1">
                  <c:v>3.87420489E8</c:v>
                </c:pt>
              </c:numCache>
            </c:numRef>
          </c:val>
        </c:ser>
        <c:marker val="1"/>
        <c:axId val="471149912"/>
        <c:axId val="471110296"/>
      </c:lineChart>
      <c:catAx>
        <c:axId val="471149912"/>
        <c:scaling>
          <c:orientation val="minMax"/>
        </c:scaling>
        <c:axPos val="b"/>
        <c:numFmt formatCode="General" sourceLinked="1"/>
        <c:tickLblPos val="nextTo"/>
        <c:crossAx val="471110296"/>
        <c:crosses val="autoZero"/>
        <c:auto val="1"/>
        <c:lblAlgn val="ctr"/>
        <c:lblOffset val="100"/>
      </c:catAx>
      <c:valAx>
        <c:axId val="471110296"/>
        <c:scaling>
          <c:orientation val="minMax"/>
        </c:scaling>
        <c:axPos val="l"/>
        <c:majorGridlines/>
        <c:numFmt formatCode="General" sourceLinked="1"/>
        <c:tickLblPos val="nextTo"/>
        <c:crossAx val="471149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3007874015748"/>
          <c:y val="0.00405365995917177"/>
          <c:w val="0.0955635545556805"/>
          <c:h val="0.25115157480315"/>
        </c:manualLayout>
      </c:layout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B931C-C92E-6D43-9193-C90AF43A6459}" type="datetimeFigureOut">
              <a:rPr lang="en-US" smtClean="0"/>
              <a:pPr/>
              <a:t>5/28/10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08C51-A5D4-A840-B1C2-F601CDE78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05C96-CB59-CB43-A02A-B8D5AA1996AD}" type="datetimeFigureOut">
              <a:rPr lang="en-US" smtClean="0"/>
              <a:pPr/>
              <a:t>5/28/10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7B667-B3A5-5D4F-9406-EB3149061E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7B667-B3A5-5D4F-9406-EB3149061EA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7B667-B3A5-5D4F-9406-EB3149061EA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Τυχαίος αριθμός χρησιμοποιείται για να μην υπάρχουν 2 συνθηματικά με το ίδιο κρυπτογράφημα...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7B667-B3A5-5D4F-9406-EB3149061EA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7B667-B3A5-5D4F-9406-EB3149061EA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5/28/10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600-0381-4CF3-88F2-7ED7D2E3F9C8}" type="slidenum">
              <a:rPr smtClean="0"/>
              <a:pPr/>
              <a:t>‹#›</a:t>
            </a:fld>
            <a:endParaRPr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6A0B-D499-425D-9760-7E378B1D24E7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B973-48D0-47D2-BD1A-81DAC74A0928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93714E26-7EC0-4FCC-8AD8-71E9EC27DEDB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870FB-149D-4255-9221-CF258F891615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5" descr="uoplogo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350838"/>
            <a:ext cx="1143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smtClean="0"/>
              <a:t>
              </a:t>
            </a:r>
            <a:endParaRPr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5/28/10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2B54-BC1D-466E-98B4-B0082340936C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8C9F-E380-43A3-ADC1-0217F1EB7573}" type="datetime1">
              <a:rPr smtClean="0"/>
              <a:pPr/>
              <a:t>6/3/2007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C791-6992-4CCF-A244-B250C8BB22F1}" type="datetime1">
              <a:rPr smtClean="0"/>
              <a:pPr/>
              <a:t>6/3/2007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0578-B892-4967-98F8-D0B4A045ADFD}" type="datetime1">
              <a:rPr smtClean="0"/>
              <a:pPr/>
              <a:t>6/3/2007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DF1B-54EC-4432-8649-0FE40DD46F86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d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df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728" y="1905000"/>
            <a:ext cx="8534400" cy="1447800"/>
          </a:xfrm>
        </p:spPr>
        <p:txBody>
          <a:bodyPr anchor="ctr">
            <a:normAutofit/>
          </a:bodyPr>
          <a:lstStyle/>
          <a:p>
            <a:pPr algn="ctr"/>
            <a:r>
              <a:rPr lang="el-GR" sz="3200" dirty="0" smtClean="0">
                <a:latin typeface="Arial"/>
                <a:cs typeface="Arial"/>
              </a:rPr>
              <a:t>Μηχανισμοί Αυθεντικοποίησης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5132832"/>
            <a:ext cx="4910328" cy="886968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latin typeface="Arial"/>
                <a:cs typeface="Arial"/>
              </a:rPr>
              <a:t>Διδάσκων</a:t>
            </a:r>
            <a:r>
              <a:rPr lang="en-US" dirty="0" smtClean="0">
                <a:latin typeface="Arial"/>
                <a:cs typeface="Arial"/>
              </a:rPr>
              <a:t>: </a:t>
            </a:r>
            <a:r>
              <a:rPr lang="en-US" dirty="0" err="1" smtClean="0">
                <a:latin typeface="Arial"/>
                <a:cs typeface="Arial"/>
              </a:rPr>
              <a:t>Δρ</a:t>
            </a:r>
            <a:r>
              <a:rPr lang="en-US" dirty="0" smtClean="0">
                <a:latin typeface="Arial"/>
                <a:cs typeface="Arial"/>
              </a:rPr>
              <a:t>. </a:t>
            </a:r>
            <a:r>
              <a:rPr lang="en-US" dirty="0" err="1" smtClean="0">
                <a:latin typeface="Arial"/>
                <a:cs typeface="Arial"/>
              </a:rPr>
              <a:t>Γενειατάκης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Δημήτρης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e</a:t>
            </a:r>
            <a:r>
              <a:rPr lang="en-US" dirty="0" err="1" smtClean="0">
                <a:latin typeface="Arial"/>
                <a:cs typeface="Arial"/>
              </a:rPr>
              <a:t>-mail:dgen@uop.gr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5" descr="uoplogo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15240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81400" y="678359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l-GR" sz="2200" b="1" dirty="0" smtClean="0">
                <a:latin typeface="Arial"/>
                <a:cs typeface="Arial"/>
              </a:rPr>
              <a:t>Τμήμα Επιστήμης &amp;</a:t>
            </a:r>
            <a:r>
              <a:rPr lang="en-US" sz="2200" b="1" dirty="0" smtClean="0">
                <a:latin typeface="Arial"/>
                <a:cs typeface="Arial"/>
              </a:rPr>
              <a:t> </a:t>
            </a:r>
            <a:r>
              <a:rPr lang="el-GR" sz="2200" b="1" dirty="0" smtClean="0">
                <a:latin typeface="Arial"/>
                <a:cs typeface="Arial"/>
              </a:rPr>
              <a:t>Τεχνολ</a:t>
            </a:r>
            <a:r>
              <a:rPr lang="en-US" sz="2200" b="1" dirty="0" smtClean="0">
                <a:latin typeface="Arial"/>
                <a:cs typeface="Arial"/>
              </a:rPr>
              <a:t>.</a:t>
            </a:r>
            <a:r>
              <a:rPr lang="el-GR" sz="2200" b="1" dirty="0" smtClean="0">
                <a:latin typeface="Arial"/>
                <a:cs typeface="Arial"/>
              </a:rPr>
              <a:t> Τηλεπικοινωνιών  </a:t>
            </a:r>
            <a:endParaRPr lang="en-US" sz="2200" b="1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48975" y="-49887"/>
            <a:ext cx="419962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200" b="1" dirty="0" smtClean="0">
                <a:latin typeface="Arial"/>
                <a:cs typeface="Arial"/>
              </a:rPr>
              <a:t>Πανεπιστήμιο Πελοποννήσου</a:t>
            </a:r>
            <a:endParaRPr lang="el-GR" sz="2200" b="1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Αριθμός Συνδιασμών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1999" y="2743200"/>
          <a:ext cx="6969353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4811"/>
                <a:gridCol w="1544590"/>
                <a:gridCol w="1832113"/>
                <a:gridCol w="2317839"/>
              </a:tblGrid>
              <a:tr h="4191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Verdana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Verdana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Verdana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</a:tr>
              <a:tr h="419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Verdana"/>
                        </a:rPr>
                        <a:t>25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Verdana"/>
                        </a:rPr>
                        <a:t>9765625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Verdana"/>
                        </a:rPr>
                        <a:t>244140625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Verdana"/>
                        </a:rPr>
                        <a:t>6103515625</a:t>
                      </a:r>
                    </a:p>
                  </a:txBody>
                  <a:tcPr marL="12700" marR="12700" marT="12700" marB="0" anchor="b"/>
                </a:tc>
              </a:tr>
              <a:tr h="419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Verdana"/>
                        </a:rPr>
                        <a:t>26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Verdana"/>
                        </a:rPr>
                        <a:t>11881376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Verdana"/>
                        </a:rPr>
                        <a:t>308915776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Verdana"/>
                        </a:rPr>
                        <a:t>8031810176</a:t>
                      </a:r>
                    </a:p>
                  </a:txBody>
                  <a:tcPr marL="12700" marR="12700" marT="12700" marB="0" anchor="b"/>
                </a:tc>
              </a:tr>
              <a:tr h="419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Verdana"/>
                        </a:rPr>
                        <a:t>27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Verdana"/>
                        </a:rPr>
                        <a:t>14348907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Verdana"/>
                        </a:rPr>
                        <a:t>387420489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Verdana"/>
                        </a:rPr>
                        <a:t>10460353203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Αριθμός Συνδιασμών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066800" y="2438400"/>
          <a:ext cx="66294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Αριθμός Συνδιασμών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685800" y="2209800"/>
          <a:ext cx="7620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Απαιτούμενος Χρόνος Εξαντλητικής Αναζήτησης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209800"/>
          <a:ext cx="8458200" cy="2740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967"/>
                <a:gridCol w="2051835"/>
                <a:gridCol w="2317421"/>
                <a:gridCol w="1639977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000000"/>
                          </a:solidFill>
                        </a:rPr>
                        <a:t>Αλφάβητο</a:t>
                      </a:r>
                      <a:r>
                        <a:rPr lang="el-GR" dirty="0" smtClean="0">
                          <a:solidFill>
                            <a:srgbClr val="000000"/>
                          </a:solidFill>
                          <a:latin typeface="Wingdings"/>
                          <a:ea typeface="Wingdings"/>
                          <a:cs typeface="Wingdings"/>
                        </a:rPr>
                        <a:t></a:t>
                      </a:r>
                      <a:endParaRPr lang="el-GR" dirty="0" smtClean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el-GR" dirty="0" smtClean="0">
                          <a:solidFill>
                            <a:srgbClr val="000000"/>
                          </a:solidFill>
                        </a:rPr>
                        <a:t>/αριθμός γραμμάτων συνθηματ.</a:t>
                      </a:r>
                      <a:r>
                        <a:rPr lang="el-GR" dirty="0" smtClean="0">
                          <a:solidFill>
                            <a:srgbClr val="000000"/>
                          </a:solidFill>
                          <a:latin typeface="Wingdings"/>
                          <a:ea typeface="Wingdings"/>
                          <a:cs typeface="Wingdings"/>
                        </a:rPr>
                        <a:t></a:t>
                      </a:r>
                      <a:endParaRPr lang="el-GR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000000"/>
                          </a:solidFill>
                        </a:rPr>
                        <a:t>26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000000"/>
                          </a:solidFill>
                        </a:rPr>
                        <a:t>36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000000"/>
                          </a:solidFill>
                        </a:rPr>
                        <a:t>62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0,67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3,4 ώρες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51 ώρες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17ώρες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120 ώρες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130 ημέρες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19 ημέρες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180 ημέρες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1400 χρόνια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1,3 χρόνια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18 χρόνια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5,3*10^6 χρόνια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Συνθηματικά στο </a:t>
            </a:r>
            <a:r>
              <a:rPr lang="en-US" dirty="0" smtClean="0"/>
              <a:t>Unix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Τα</a:t>
            </a:r>
            <a:r>
              <a:rPr lang="en-US" dirty="0" smtClean="0"/>
              <a:t> </a:t>
            </a:r>
            <a:r>
              <a:rPr lang="en-US" dirty="0" err="1" smtClean="0"/>
              <a:t>συνθηματικά</a:t>
            </a:r>
            <a:r>
              <a:rPr lang="en-US" dirty="0" smtClean="0"/>
              <a:t> </a:t>
            </a:r>
            <a:r>
              <a:rPr lang="en-US" dirty="0" err="1" smtClean="0"/>
              <a:t>στο</a:t>
            </a:r>
            <a:r>
              <a:rPr lang="en-US" dirty="0" smtClean="0"/>
              <a:t> </a:t>
            </a:r>
            <a:r>
              <a:rPr lang="en-US" dirty="0" err="1" smtClean="0"/>
              <a:t>σύστημα</a:t>
            </a:r>
            <a:r>
              <a:rPr lang="en-US" dirty="0" smtClean="0"/>
              <a:t> UNIX </a:t>
            </a:r>
            <a:r>
              <a:rPr lang="en-US" dirty="0" err="1" smtClean="0"/>
              <a:t>αποθηκεύονται</a:t>
            </a:r>
            <a:r>
              <a:rPr lang="en-US" dirty="0" smtClean="0"/>
              <a:t> </a:t>
            </a:r>
            <a:r>
              <a:rPr lang="en-US" dirty="0" err="1" smtClean="0"/>
              <a:t>σε</a:t>
            </a:r>
            <a:r>
              <a:rPr lang="en-US" dirty="0" smtClean="0"/>
              <a:t> </a:t>
            </a:r>
            <a:r>
              <a:rPr lang="en-US" dirty="0" err="1" smtClean="0"/>
              <a:t>κρυπτογραφημένη</a:t>
            </a:r>
            <a:r>
              <a:rPr lang="en-US" dirty="0" smtClean="0"/>
              <a:t> </a:t>
            </a:r>
            <a:r>
              <a:rPr lang="en-US" dirty="0" err="1" smtClean="0"/>
              <a:t>μορφή</a:t>
            </a:r>
            <a:endParaRPr lang="en-US" dirty="0" smtClean="0"/>
          </a:p>
          <a:p>
            <a:r>
              <a:rPr lang="en-US" dirty="0" err="1" smtClean="0"/>
              <a:t>Χρήση</a:t>
            </a:r>
            <a:r>
              <a:rPr lang="en-US" dirty="0" smtClean="0"/>
              <a:t> </a:t>
            </a:r>
            <a:r>
              <a:rPr lang="en-US" dirty="0" err="1" smtClean="0"/>
              <a:t>ενός</a:t>
            </a:r>
            <a:r>
              <a:rPr lang="en-US" dirty="0" smtClean="0"/>
              <a:t> </a:t>
            </a:r>
            <a:r>
              <a:rPr lang="en-US" dirty="0" err="1" smtClean="0"/>
              <a:t>τυχαίου</a:t>
            </a:r>
            <a:r>
              <a:rPr lang="en-US" dirty="0" smtClean="0"/>
              <a:t> </a:t>
            </a:r>
            <a:r>
              <a:rPr lang="en-US" dirty="0" err="1" smtClean="0"/>
              <a:t>αριθμού</a:t>
            </a:r>
            <a:r>
              <a:rPr lang="en-US" dirty="0" smtClean="0"/>
              <a:t> </a:t>
            </a:r>
            <a:r>
              <a:rPr lang="en-US" dirty="0" err="1" smtClean="0"/>
              <a:t>σε</a:t>
            </a:r>
            <a:r>
              <a:rPr lang="en-US" dirty="0" smtClean="0"/>
              <a:t> </a:t>
            </a:r>
            <a:r>
              <a:rPr lang="en-US" dirty="0" err="1" smtClean="0"/>
              <a:t>συνδιασμό</a:t>
            </a:r>
            <a:r>
              <a:rPr lang="en-US" dirty="0" smtClean="0"/>
              <a:t> </a:t>
            </a:r>
            <a:r>
              <a:rPr lang="en-US" dirty="0" err="1" smtClean="0"/>
              <a:t>με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συνθηματικό</a:t>
            </a:r>
            <a:r>
              <a:rPr lang="en-US" dirty="0" smtClean="0"/>
              <a:t> </a:t>
            </a:r>
            <a:r>
              <a:rPr lang="en-US" dirty="0" err="1" smtClean="0"/>
              <a:t>λαμβάνονται</a:t>
            </a:r>
            <a:r>
              <a:rPr lang="en-US" dirty="0" smtClean="0"/>
              <a:t> </a:t>
            </a:r>
            <a:r>
              <a:rPr lang="en-US" dirty="0" err="1" smtClean="0"/>
              <a:t>ως</a:t>
            </a:r>
            <a:r>
              <a:rPr lang="en-US" dirty="0" smtClean="0"/>
              <a:t> </a:t>
            </a:r>
            <a:r>
              <a:rPr lang="en-US" dirty="0" err="1" smtClean="0"/>
              <a:t>είσοδος</a:t>
            </a:r>
            <a:r>
              <a:rPr lang="en-US" dirty="0" smtClean="0"/>
              <a:t> </a:t>
            </a:r>
            <a:r>
              <a:rPr lang="en-US" dirty="0" err="1" smtClean="0"/>
              <a:t>στη</a:t>
            </a:r>
            <a:r>
              <a:rPr lang="en-US" dirty="0" smtClean="0"/>
              <a:t> </a:t>
            </a:r>
            <a:r>
              <a:rPr lang="en-US" dirty="0" err="1" smtClean="0"/>
              <a:t>μονόδρομη</a:t>
            </a:r>
            <a:r>
              <a:rPr lang="en-US" dirty="0" smtClean="0"/>
              <a:t> </a:t>
            </a:r>
            <a:r>
              <a:rPr lang="en-US" dirty="0" err="1" smtClean="0"/>
              <a:t>συνάρτηση</a:t>
            </a:r>
            <a:r>
              <a:rPr lang="en-US" dirty="0" smtClean="0"/>
              <a:t>,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αποτέλεσμα</a:t>
            </a:r>
            <a:r>
              <a:rPr lang="en-US" dirty="0" smtClean="0"/>
              <a:t> </a:t>
            </a:r>
            <a:r>
              <a:rPr lang="en-US" dirty="0" err="1" smtClean="0"/>
              <a:t>αποθηκεύεται</a:t>
            </a:r>
            <a:r>
              <a:rPr lang="en-US" dirty="0" smtClean="0"/>
              <a:t> </a:t>
            </a:r>
            <a:r>
              <a:rPr lang="en-US" dirty="0" err="1" smtClean="0"/>
              <a:t>στο</a:t>
            </a:r>
            <a:r>
              <a:rPr lang="en-US" dirty="0" smtClean="0"/>
              <a:t> </a:t>
            </a:r>
            <a:r>
              <a:rPr lang="en-US" dirty="0" err="1" smtClean="0"/>
              <a:t>κατάλληλο</a:t>
            </a:r>
            <a:r>
              <a:rPr lang="en-US" dirty="0" smtClean="0"/>
              <a:t> </a:t>
            </a:r>
            <a:r>
              <a:rPr lang="en-US" dirty="0" err="1" smtClean="0"/>
              <a:t>αρχείο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Χρήση</a:t>
            </a:r>
            <a:r>
              <a:rPr lang="en-US" dirty="0" smtClean="0"/>
              <a:t> </a:t>
            </a:r>
            <a:r>
              <a:rPr lang="en-US" dirty="0" err="1" smtClean="0"/>
              <a:t>Συνθηματικών</a:t>
            </a:r>
            <a:r>
              <a:rPr lang="en-US" dirty="0" smtClean="0"/>
              <a:t> </a:t>
            </a:r>
            <a:r>
              <a:rPr lang="en-US" dirty="0" err="1" smtClean="0"/>
              <a:t>στο</a:t>
            </a:r>
            <a:r>
              <a:rPr lang="en-US" dirty="0" smtClean="0"/>
              <a:t> UNIX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3429000"/>
            <a:ext cx="1295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 smtClean="0">
                <a:solidFill>
                  <a:schemeClr val="tx1"/>
                </a:solidFill>
              </a:rPr>
              <a:t>Μονόδρομη Συνάρτηση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723900" y="30861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1332706" y="30853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2209800"/>
            <a:ext cx="990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Τυχαίος</a:t>
            </a:r>
          </a:p>
          <a:p>
            <a:r>
              <a:rPr lang="el-GR" sz="1600" dirty="0" smtClean="0"/>
              <a:t>αριθμός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236220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συνθηματικό</a:t>
            </a:r>
            <a:endParaRPr lang="en-US" sz="16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362200" y="37338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267200" y="3205481"/>
          <a:ext cx="4648200" cy="1303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400"/>
                <a:gridCol w="1549400"/>
                <a:gridCol w="15494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000000"/>
                          </a:solidFill>
                        </a:rPr>
                        <a:t>Όνομα Χρήστη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000000"/>
                          </a:solidFill>
                        </a:rPr>
                        <a:t>Τυχαίος Αριθμός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000000"/>
                          </a:solidFill>
                        </a:rPr>
                        <a:t>Αποτέλσμα Συνάρτησης Σύνοψης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Χρήση</a:t>
            </a:r>
            <a:r>
              <a:rPr lang="en-US" dirty="0" smtClean="0"/>
              <a:t> </a:t>
            </a:r>
            <a:r>
              <a:rPr lang="en-US" dirty="0" err="1" smtClean="0"/>
              <a:t>Συνθηματικών</a:t>
            </a:r>
            <a:r>
              <a:rPr lang="en-US" dirty="0" smtClean="0"/>
              <a:t> </a:t>
            </a:r>
            <a:r>
              <a:rPr lang="en-US" dirty="0" err="1" smtClean="0"/>
              <a:t>στο</a:t>
            </a:r>
            <a:r>
              <a:rPr lang="en-US" dirty="0" smtClean="0"/>
              <a:t> UNIX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67200" y="2286000"/>
          <a:ext cx="4648200" cy="1303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400"/>
                <a:gridCol w="1549400"/>
                <a:gridCol w="15494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000000"/>
                          </a:solidFill>
                        </a:rPr>
                        <a:t>Όνομα Χρήστη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000000"/>
                          </a:solidFill>
                        </a:rPr>
                        <a:t>Τυχαίος Αριθμός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000000"/>
                          </a:solidFill>
                        </a:rPr>
                        <a:t>Αποτέλσμα Συνάρτησης Σύνοψης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28800" y="2438400"/>
            <a:ext cx="12192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Σύστημα Αυθ.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85800" y="27432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236220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συνθηματικό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2709446"/>
            <a:ext cx="1600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Όνομα </a:t>
            </a:r>
          </a:p>
          <a:p>
            <a:r>
              <a:rPr lang="el-GR" sz="1600" dirty="0" smtClean="0"/>
              <a:t>Χρήστη</a:t>
            </a:r>
            <a:endParaRPr lang="en-US" sz="1600" dirty="0"/>
          </a:p>
        </p:txBody>
      </p:sp>
      <p:cxnSp>
        <p:nvCxnSpPr>
          <p:cNvPr id="9" name="Elbow Connector 8"/>
          <p:cNvCxnSpPr>
            <a:stCxn id="5" idx="3"/>
          </p:cNvCxnSpPr>
          <p:nvPr/>
        </p:nvCxnSpPr>
        <p:spPr>
          <a:xfrm>
            <a:off x="3048000" y="2819400"/>
            <a:ext cx="1219200" cy="47482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Left Brace 9"/>
          <p:cNvSpPr/>
          <p:nvPr/>
        </p:nvSpPr>
        <p:spPr>
          <a:xfrm rot="16200000">
            <a:off x="6360160" y="3012441"/>
            <a:ext cx="462280" cy="144779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943600" y="4116388"/>
            <a:ext cx="1219200" cy="6850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rgbClr val="000000"/>
                </a:solidFill>
              </a:rPr>
              <a:t>Συνάρτ. Σύνοψης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200" y="2514600"/>
            <a:ext cx="1600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Όνομα </a:t>
            </a:r>
          </a:p>
          <a:p>
            <a:r>
              <a:rPr lang="el-GR" sz="1600" dirty="0" smtClean="0"/>
              <a:t>Χρήστη</a:t>
            </a:r>
            <a:endParaRPr lang="en-US" sz="1600" dirty="0"/>
          </a:p>
        </p:txBody>
      </p:sp>
      <p:cxnSp>
        <p:nvCxnSpPr>
          <p:cNvPr id="13" name="Shape 12"/>
          <p:cNvCxnSpPr>
            <a:stCxn id="5" idx="2"/>
            <a:endCxn id="11" idx="1"/>
          </p:cNvCxnSpPr>
          <p:nvPr/>
        </p:nvCxnSpPr>
        <p:spPr>
          <a:xfrm rot="16200000" flipH="1">
            <a:off x="3561755" y="2077045"/>
            <a:ext cx="1258491" cy="35052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67000" y="4081046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συνθηματικό</a:t>
            </a:r>
            <a:endParaRPr lang="en-US" sz="1600" dirty="0"/>
          </a:p>
        </p:txBody>
      </p:sp>
      <p:cxnSp>
        <p:nvCxnSpPr>
          <p:cNvPr id="15" name="Straight Arrow Connector 14"/>
          <p:cNvCxnSpPr>
            <a:stCxn id="11" idx="2"/>
          </p:cNvCxnSpPr>
          <p:nvPr/>
        </p:nvCxnSpPr>
        <p:spPr>
          <a:xfrm rot="5400000">
            <a:off x="6210697" y="5143897"/>
            <a:ext cx="6850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943601" y="5487194"/>
            <a:ext cx="1219199" cy="5326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rgbClr val="000000"/>
                </a:solidFill>
              </a:rPr>
              <a:t>Σύγκριση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7" name="Elbow Connector 28"/>
          <p:cNvCxnSpPr>
            <a:endCxn id="16" idx="3"/>
          </p:cNvCxnSpPr>
          <p:nvPr/>
        </p:nvCxnSpPr>
        <p:spPr>
          <a:xfrm rot="5400000">
            <a:off x="6645711" y="4093408"/>
            <a:ext cx="2177178" cy="11430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Χρήση Συνθηματικών στο </a:t>
            </a:r>
            <a:r>
              <a:rPr lang="en-US" dirty="0" smtClean="0"/>
              <a:t>UNIX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686800" cy="3962400"/>
          </a:xfrm>
        </p:spPr>
        <p:txBody>
          <a:bodyPr/>
          <a:lstStyle/>
          <a:p>
            <a:r>
              <a:rPr lang="el-GR" dirty="0" smtClean="0"/>
              <a:t>Μια παραλλαγή είναι η κρυπτογράφηση ενός συγκεκριμένου κειμένου με το συνθηματικό του χρήστη να θεωρείται το κλειδί</a:t>
            </a:r>
            <a:endParaRPr lang="en-US" dirty="0" smtClean="0"/>
          </a:p>
          <a:p>
            <a:r>
              <a:rPr lang="el-GR" dirty="0" smtClean="0"/>
              <a:t>Παράδειγμα εγγραφής </a:t>
            </a:r>
            <a:r>
              <a:rPr lang="el-GR" sz="1800" dirty="0" smtClean="0"/>
              <a:t>nickname:password_hash:UserID:GroupID:Complete_Name:home_dir:shell_bin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Αναγκαιότητα Χρήση του Τυχαίου Αριθμού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Αποτρέπει</a:t>
            </a:r>
            <a:r>
              <a:rPr lang="en-US" dirty="0" smtClean="0"/>
              <a:t> </a:t>
            </a:r>
            <a:r>
              <a:rPr lang="en-US" dirty="0" err="1" smtClean="0"/>
              <a:t>την</a:t>
            </a:r>
            <a:r>
              <a:rPr lang="en-US" dirty="0" smtClean="0"/>
              <a:t> </a:t>
            </a:r>
            <a:r>
              <a:rPr lang="en-US" dirty="0" err="1" smtClean="0"/>
              <a:t>αποτύπωση</a:t>
            </a:r>
            <a:r>
              <a:rPr lang="en-US" dirty="0" smtClean="0"/>
              <a:t> </a:t>
            </a:r>
            <a:r>
              <a:rPr lang="en-US" dirty="0" err="1" smtClean="0"/>
              <a:t>των</a:t>
            </a:r>
            <a:r>
              <a:rPr lang="en-US" dirty="0" smtClean="0"/>
              <a:t> </a:t>
            </a:r>
            <a:r>
              <a:rPr lang="en-US" dirty="0" err="1" smtClean="0"/>
              <a:t>ίδιων</a:t>
            </a:r>
            <a:r>
              <a:rPr lang="en-US" dirty="0" smtClean="0"/>
              <a:t> </a:t>
            </a:r>
            <a:r>
              <a:rPr lang="en-US" dirty="0" err="1" smtClean="0"/>
              <a:t>συνθηματικών</a:t>
            </a:r>
            <a:r>
              <a:rPr lang="en-US" dirty="0" smtClean="0"/>
              <a:t> </a:t>
            </a:r>
            <a:r>
              <a:rPr lang="en-US" dirty="0" err="1" smtClean="0"/>
              <a:t>με</a:t>
            </a:r>
            <a:r>
              <a:rPr lang="en-US" dirty="0" smtClean="0"/>
              <a:t> </a:t>
            </a:r>
            <a:r>
              <a:rPr lang="en-US" dirty="0" err="1" smtClean="0"/>
              <a:t>τον</a:t>
            </a:r>
            <a:r>
              <a:rPr lang="en-US" dirty="0" smtClean="0"/>
              <a:t> </a:t>
            </a:r>
            <a:r>
              <a:rPr lang="en-US" dirty="0" err="1" smtClean="0"/>
              <a:t>ίδιο</a:t>
            </a:r>
            <a:r>
              <a:rPr lang="en-US" dirty="0" smtClean="0"/>
              <a:t> </a:t>
            </a:r>
            <a:r>
              <a:rPr lang="en-US" dirty="0" err="1" smtClean="0"/>
              <a:t>τρόπο</a:t>
            </a:r>
            <a:endParaRPr lang="en-US" dirty="0" smtClean="0"/>
          </a:p>
          <a:p>
            <a:r>
              <a:rPr lang="en-US" dirty="0" err="1" smtClean="0"/>
              <a:t>Αυξάνει</a:t>
            </a:r>
            <a:r>
              <a:rPr lang="en-US" dirty="0" smtClean="0"/>
              <a:t> </a:t>
            </a:r>
            <a:r>
              <a:rPr lang="en-US" dirty="0" err="1" smtClean="0"/>
              <a:t>τη</a:t>
            </a:r>
            <a:r>
              <a:rPr lang="en-US" dirty="0" smtClean="0"/>
              <a:t> </a:t>
            </a:r>
            <a:r>
              <a:rPr lang="en-US" dirty="0" err="1" smtClean="0"/>
              <a:t>δυσκολία</a:t>
            </a:r>
            <a:r>
              <a:rPr lang="en-US" dirty="0" smtClean="0"/>
              <a:t> </a:t>
            </a:r>
            <a:r>
              <a:rPr lang="en-US" dirty="0" err="1" smtClean="0"/>
              <a:t>για</a:t>
            </a:r>
            <a:r>
              <a:rPr lang="en-US" dirty="0" smtClean="0"/>
              <a:t> </a:t>
            </a:r>
            <a:r>
              <a:rPr lang="en-US" dirty="0" err="1" smtClean="0"/>
              <a:t>την</a:t>
            </a:r>
            <a:r>
              <a:rPr lang="en-US" dirty="0" smtClean="0"/>
              <a:t> </a:t>
            </a:r>
            <a:r>
              <a:rPr lang="en-US" dirty="0" err="1" smtClean="0"/>
              <a:t>εύρεση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συνθηματικού</a:t>
            </a:r>
            <a:r>
              <a:rPr lang="en-US" dirty="0" smtClean="0"/>
              <a:t> </a:t>
            </a:r>
            <a:r>
              <a:rPr lang="en-US" dirty="0" err="1" smtClean="0"/>
              <a:t>κατά</a:t>
            </a:r>
            <a:r>
              <a:rPr lang="en-US" dirty="0" smtClean="0"/>
              <a:t> 2^b bits</a:t>
            </a:r>
          </a:p>
          <a:p>
            <a:r>
              <a:rPr lang="el-GR" dirty="0" smtClean="0"/>
              <a:t>Παρέχει προστασία από επιθέσεις λεξικού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Ενίσχυση των Συνθηματικών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Επιπρόσθετη καθυστέρηση για κάθε ανεπιτυχή προσπάθεια</a:t>
            </a:r>
          </a:p>
          <a:p>
            <a:r>
              <a:rPr lang="el-GR" dirty="0" smtClean="0"/>
              <a:t>Χρήση </a:t>
            </a:r>
            <a:r>
              <a:rPr lang="en-US" dirty="0" smtClean="0"/>
              <a:t>salt </a:t>
            </a:r>
            <a:endParaRPr lang="el-GR" dirty="0" smtClean="0"/>
          </a:p>
          <a:p>
            <a:pPr lvl="2"/>
            <a:r>
              <a:rPr lang="el-GR" dirty="0" smtClean="0"/>
              <a:t>Δημιουργεί επιπρόσθετο χώρο αναζήτησης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Αυθεντικοποίηση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Είναι η </a:t>
            </a:r>
            <a:r>
              <a:rPr lang="el-GR" dirty="0" smtClean="0"/>
              <a:t>διαδικασία</a:t>
            </a:r>
            <a:endParaRPr lang="en-US" dirty="0" smtClean="0"/>
          </a:p>
          <a:p>
            <a:pPr lvl="1"/>
            <a:r>
              <a:rPr lang="el-GR" dirty="0" smtClean="0"/>
              <a:t> </a:t>
            </a:r>
            <a:r>
              <a:rPr lang="el-GR" dirty="0" smtClean="0"/>
              <a:t>κατα την οποία μια οντότητα αποδικνύει σε μια άλλη την «κατοχή» μιας συγκεκριμένης ταυτότητας</a:t>
            </a:r>
            <a:endParaRPr lang="el-GR" dirty="0" smtClean="0"/>
          </a:p>
          <a:p>
            <a:pPr lvl="1"/>
            <a:r>
              <a:rPr lang="el-GR" dirty="0" smtClean="0"/>
              <a:t>επίτευξης </a:t>
            </a:r>
            <a:r>
              <a:rPr lang="el-GR" dirty="0" smtClean="0"/>
              <a:t>εμπιστοσύνης σε μια οντότητα</a:t>
            </a:r>
          </a:p>
          <a:p>
            <a:r>
              <a:rPr lang="el-GR" dirty="0" smtClean="0"/>
              <a:t>Ο λόγος ύπαρξης μηχανισμών αυθεντικοποίησης οφείλεται στο γεγονός ότι ηλεκτρονικές οντότητες ισχυρίζονται την κατοχή «ταυτοτήτων» οι οποίες στην πραγματικότητα δεν συσχετίζονται με αυτές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Χρήση Συνθηματικών στα </a:t>
            </a:r>
            <a:r>
              <a:rPr lang="en-US" dirty="0" smtClean="0"/>
              <a:t>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Αποθηκεύονται σε μια βάση δεδομένων στο </a:t>
            </a:r>
            <a:r>
              <a:rPr lang="en-US" dirty="0" smtClean="0"/>
              <a:t>registry </a:t>
            </a:r>
            <a:endParaRPr lang="el-GR" dirty="0" smtClean="0"/>
          </a:p>
          <a:p>
            <a:pPr lvl="1"/>
            <a:r>
              <a:rPr lang="en-US" dirty="0" smtClean="0"/>
              <a:t>Security Accounts Manager</a:t>
            </a:r>
          </a:p>
          <a:p>
            <a:r>
              <a:rPr lang="en-US" dirty="0" smtClean="0"/>
              <a:t>LM Hash (LAN Manager) </a:t>
            </a:r>
          </a:p>
          <a:p>
            <a:r>
              <a:rPr lang="en-US" dirty="0" smtClean="0"/>
              <a:t>NTLM Hash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 Hash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199"/>
          </a:xfrm>
        </p:spPr>
        <p:txBody>
          <a:bodyPr/>
          <a:lstStyle/>
          <a:p>
            <a:r>
              <a:rPr lang="el-GR" dirty="0" smtClean="0"/>
              <a:t>Το συνθηματικό του χρήστη μετασχηματίζεται σε κεφαλαία </a:t>
            </a:r>
          </a:p>
          <a:p>
            <a:r>
              <a:rPr lang="el-GR" dirty="0" smtClean="0"/>
              <a:t>Το μήκος του πρέπει να είναι 14 χαρακτήρες. </a:t>
            </a:r>
          </a:p>
          <a:p>
            <a:pPr lvl="1"/>
            <a:r>
              <a:rPr lang="el-GR" dirty="0" smtClean="0"/>
              <a:t>Σε αντίθετη περίπτωση προστίθεται ο απαραίτητος αριθμός χαρακτήρων </a:t>
            </a:r>
          </a:p>
          <a:p>
            <a:r>
              <a:rPr lang="el-GR" dirty="0" smtClean="0"/>
              <a:t>Τα στοιχεία αυτά χρησιμοποιούνται για τη </a:t>
            </a:r>
            <a:r>
              <a:rPr lang="en-US" dirty="0" smtClean="0"/>
              <a:t>“</a:t>
            </a:r>
            <a:r>
              <a:rPr lang="el-GR" dirty="0" smtClean="0"/>
              <a:t>δημιουργία</a:t>
            </a:r>
            <a:r>
              <a:rPr lang="en-US" dirty="0" smtClean="0"/>
              <a:t>”</a:t>
            </a:r>
            <a:r>
              <a:rPr lang="el-GR" dirty="0" smtClean="0"/>
              <a:t> των δύο κλειδιών </a:t>
            </a:r>
            <a:r>
              <a:rPr lang="en-US" dirty="0" smtClean="0"/>
              <a:t>DES</a:t>
            </a:r>
          </a:p>
          <a:p>
            <a:r>
              <a:rPr lang="el-GR" dirty="0" smtClean="0"/>
              <a:t>Κρυπτογράφηση «</a:t>
            </a:r>
            <a:r>
              <a:rPr lang="en-US" dirty="0" smtClean="0"/>
              <a:t>KGS!@#$%</a:t>
            </a:r>
            <a:r>
              <a:rPr lang="el-GR" dirty="0" smtClean="0"/>
              <a:t>»</a:t>
            </a:r>
          </a:p>
          <a:p>
            <a:pPr lvl="1"/>
            <a:r>
              <a:rPr lang="el-GR" dirty="0" smtClean="0"/>
              <a:t>Το αποτέλεσμα είναι το </a:t>
            </a:r>
            <a:r>
              <a:rPr lang="en-US" dirty="0" smtClean="0"/>
              <a:t>LM Hash</a:t>
            </a:r>
            <a:endParaRPr lang="el-G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 Hash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3416538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3416538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33500" y="3416538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66900" y="3416538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62200" y="3416538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600" y="3416538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90900" y="3416538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924300" y="3416538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762500" y="3416538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295900" y="3416538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791200" y="3416538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324600" y="3416538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19900" y="3416538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353300" y="3416538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48600" y="3416538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382000" y="3416538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676650" y="1905000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Συνθηματικό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2399506" y="2274332"/>
            <a:ext cx="3926682" cy="775256"/>
            <a:chOff x="2399506" y="2274332"/>
            <a:chExt cx="3926682" cy="775256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2400300" y="2274332"/>
              <a:ext cx="39243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>
              <a:off x="2013466" y="2661166"/>
              <a:ext cx="77366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5400000">
              <a:off x="5938560" y="2661960"/>
              <a:ext cx="77366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1828800" y="3004066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Τμήμα 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545138" y="2971800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Τμήμα 2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1937663" y="4413369"/>
            <a:ext cx="92686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5863551" y="4413369"/>
            <a:ext cx="92686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295400" y="4877594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Κλειδί μήκους 56 </a:t>
            </a:r>
            <a:r>
              <a:rPr lang="en-US" dirty="0" smtClean="0"/>
              <a:t>bits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762500" y="4877594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Κλειδί μήκους 56 </a:t>
            </a:r>
            <a:r>
              <a:rPr lang="en-US" dirty="0" smtClean="0"/>
              <a:t>bits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2362200" y="5320744"/>
            <a:ext cx="3926682" cy="775256"/>
            <a:chOff x="2399506" y="2274332"/>
            <a:chExt cx="3926682" cy="775256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2400300" y="2274332"/>
              <a:ext cx="39243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5400000">
              <a:off x="2013466" y="2661166"/>
              <a:ext cx="77366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5400000">
              <a:off x="5938560" y="2661960"/>
              <a:ext cx="77366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2781300" y="5486400"/>
            <a:ext cx="3162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Κρυπτογράφηση KGS!@#$%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524000" y="6096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Τμήμα 1 8 </a:t>
            </a:r>
            <a:r>
              <a:rPr lang="en-US" dirty="0" smtClean="0"/>
              <a:t>Bytes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506244" y="6096000"/>
            <a:ext cx="1847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Τμήμα 2</a:t>
            </a:r>
            <a:r>
              <a:rPr lang="en-US" dirty="0" smtClean="0"/>
              <a:t> 8 Bytes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Digest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Στα αρχικα στάδια ανάπτυξης εφαρμογών</a:t>
            </a:r>
            <a:r>
              <a:rPr lang="en-US" dirty="0" smtClean="0"/>
              <a:t> </a:t>
            </a:r>
            <a:r>
              <a:rPr lang="el-GR" dirty="0" smtClean="0"/>
              <a:t>σο διαδίκτυο η αυθεντικοποίηση πραγματοποιόταν με την αποστολή των συνθηματικών</a:t>
            </a:r>
          </a:p>
          <a:p>
            <a:r>
              <a:rPr lang="el-GR" dirty="0" smtClean="0"/>
              <a:t>Σε πολλές περιπτώσεις η υποκλοπη τους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Digest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599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Πρωτόκολλο</a:t>
            </a:r>
            <a:r>
              <a:rPr lang="en-US" dirty="0" smtClean="0"/>
              <a:t> </a:t>
            </a:r>
            <a:r>
              <a:rPr lang="en-US" dirty="0" err="1" smtClean="0"/>
              <a:t>βασισμένο</a:t>
            </a:r>
            <a:r>
              <a:rPr lang="en-US" dirty="0" smtClean="0"/>
              <a:t> </a:t>
            </a:r>
            <a:r>
              <a:rPr lang="en-US" dirty="0" err="1" smtClean="0"/>
              <a:t>στην</a:t>
            </a:r>
            <a:r>
              <a:rPr lang="en-US" dirty="0" smtClean="0"/>
              <a:t> </a:t>
            </a:r>
            <a:r>
              <a:rPr lang="en-US" dirty="0" err="1" smtClean="0"/>
              <a:t>ιδέα</a:t>
            </a:r>
            <a:r>
              <a:rPr lang="en-US" dirty="0" smtClean="0"/>
              <a:t> </a:t>
            </a:r>
            <a:r>
              <a:rPr lang="en-US" dirty="0" err="1" smtClean="0"/>
              <a:t>πρόκλησης-απάντησης</a:t>
            </a:r>
            <a:r>
              <a:rPr lang="en-US" dirty="0" smtClean="0"/>
              <a:t> (challenge-response)</a:t>
            </a:r>
          </a:p>
          <a:p>
            <a:r>
              <a:rPr lang="el-GR" dirty="0" smtClean="0"/>
              <a:t>Αίτημα για πρόσβαση</a:t>
            </a:r>
          </a:p>
          <a:p>
            <a:r>
              <a:rPr lang="en-US" dirty="0" err="1" smtClean="0"/>
              <a:t>Πρόκληση</a:t>
            </a:r>
            <a:r>
              <a:rPr lang="en-US" dirty="0" smtClean="0"/>
              <a:t> = </a:t>
            </a:r>
            <a:r>
              <a:rPr lang="en-US" dirty="0" err="1" smtClean="0"/>
              <a:t>τυχαίος</a:t>
            </a:r>
            <a:r>
              <a:rPr lang="en-US" dirty="0" smtClean="0"/>
              <a:t> </a:t>
            </a:r>
            <a:r>
              <a:rPr lang="en-US" dirty="0" err="1" smtClean="0"/>
              <a:t>αριθμός</a:t>
            </a:r>
            <a:r>
              <a:rPr lang="el-GR" dirty="0" smtClean="0"/>
              <a:t> </a:t>
            </a:r>
            <a:endParaRPr lang="en-US" dirty="0" smtClean="0"/>
          </a:p>
          <a:p>
            <a:r>
              <a:rPr lang="en-US" dirty="0" err="1" smtClean="0"/>
              <a:t>Απάντηση</a:t>
            </a:r>
            <a:r>
              <a:rPr lang="en-US" dirty="0" smtClean="0"/>
              <a:t> = </a:t>
            </a:r>
            <a:r>
              <a:rPr lang="en-US" dirty="0" err="1" smtClean="0"/>
              <a:t>συνθηματικό</a:t>
            </a:r>
            <a:r>
              <a:rPr lang="en-US" dirty="0" smtClean="0"/>
              <a:t> + </a:t>
            </a:r>
            <a:r>
              <a:rPr lang="en-US" dirty="0" err="1" smtClean="0"/>
              <a:t>τυχαίος</a:t>
            </a:r>
            <a:r>
              <a:rPr lang="en-US" dirty="0" smtClean="0"/>
              <a:t> </a:t>
            </a:r>
            <a:r>
              <a:rPr lang="en-US" dirty="0" err="1" smtClean="0"/>
              <a:t>αριθμός</a:t>
            </a:r>
            <a:endParaRPr lang="en-US" dirty="0" smtClean="0"/>
          </a:p>
          <a:p>
            <a:pPr lvl="1"/>
            <a:r>
              <a:rPr lang="en-US" dirty="0" smtClean="0"/>
              <a:t>A1=MD5(user:realm:pass)</a:t>
            </a:r>
          </a:p>
          <a:p>
            <a:pPr lvl="1"/>
            <a:r>
              <a:rPr lang="en-US" dirty="0" smtClean="0"/>
              <a:t>A2=MD5(“method”:request-uri)</a:t>
            </a:r>
          </a:p>
          <a:p>
            <a:r>
              <a:rPr lang="en-US" dirty="0" err="1" smtClean="0"/>
              <a:t>Απάντηση</a:t>
            </a:r>
            <a:r>
              <a:rPr lang="en-US" dirty="0" smtClean="0"/>
              <a:t>=MD5(A1:nonce:A2)</a:t>
            </a:r>
            <a:endParaRPr lang="el-GR" dirty="0" smtClean="0"/>
          </a:p>
          <a:p>
            <a:r>
              <a:rPr lang="el-GR" dirty="0" smtClean="0"/>
              <a:t>Πρόσβαση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Digest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562100" y="3847306"/>
            <a:ext cx="2362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4153694" y="3847306"/>
            <a:ext cx="2362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20194" y="3047206"/>
            <a:ext cx="23614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2820194" y="3580606"/>
            <a:ext cx="23614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820194" y="4114006"/>
            <a:ext cx="23614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2819401" y="4722017"/>
            <a:ext cx="23614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29000" y="2667000"/>
            <a:ext cx="1447800" cy="380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Αίτημα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429000" y="3201989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Τυχαίος Αριθμός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429000" y="3723721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Διαπιεστευτήρια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429000" y="4352685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Πρόσβαση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Επιθέσεις σε Συνθηματικά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Επιθέσεις επανάληψης </a:t>
            </a:r>
          </a:p>
          <a:p>
            <a:pPr lvl="1"/>
            <a:r>
              <a:rPr lang="el-GR" dirty="0" smtClean="0"/>
              <a:t>Υποκλοπή συνθηματικών </a:t>
            </a:r>
          </a:p>
          <a:p>
            <a:r>
              <a:rPr lang="el-GR" dirty="0" smtClean="0"/>
              <a:t>Έυρεση συνθηματικών </a:t>
            </a:r>
          </a:p>
          <a:p>
            <a:pPr lvl="1"/>
            <a:r>
              <a:rPr lang="el-GR" dirty="0" smtClean="0"/>
              <a:t>Χρήση προκαθορισμών συνθηματικών</a:t>
            </a:r>
          </a:p>
          <a:p>
            <a:pPr lvl="1"/>
            <a:r>
              <a:rPr lang="el-GR" dirty="0" smtClean="0"/>
              <a:t>Εξαντλητική αναζήτηση</a:t>
            </a:r>
            <a:r>
              <a:rPr lang="en-US" dirty="0" smtClean="0"/>
              <a:t> (exhaustive search)</a:t>
            </a:r>
            <a:endParaRPr lang="el-GR" dirty="0" smtClean="0"/>
          </a:p>
          <a:p>
            <a:pPr lvl="1"/>
            <a:r>
              <a:rPr lang="el-GR" dirty="0" smtClean="0"/>
              <a:t>Επιθέσεις λεξικού </a:t>
            </a:r>
            <a:r>
              <a:rPr lang="en-US" dirty="0" smtClean="0"/>
              <a:t>(dictionary attacks)</a:t>
            </a:r>
          </a:p>
          <a:p>
            <a:pPr lvl="1"/>
            <a:r>
              <a:rPr lang="el-GR" dirty="0" smtClean="0"/>
              <a:t>Κοινωνική μηχανική</a:t>
            </a:r>
          </a:p>
          <a:p>
            <a:pPr lvl="1"/>
            <a:r>
              <a:rPr lang="en-US" dirty="0" smtClean="0"/>
              <a:t>Key logger</a:t>
            </a:r>
            <a:endParaRPr lang="el-GR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Εξαντλητική Αναζήτηση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Αναζήτηση όλων των πιθανών συνθηματικών</a:t>
            </a:r>
          </a:p>
          <a:p>
            <a:r>
              <a:rPr lang="el-GR" dirty="0" smtClean="0"/>
              <a:t>Πραγματοποιείται </a:t>
            </a:r>
            <a:r>
              <a:rPr lang="en-US" dirty="0" smtClean="0"/>
              <a:t>off-line </a:t>
            </a:r>
            <a:endParaRPr lang="el-GR" dirty="0" smtClean="0"/>
          </a:p>
          <a:p>
            <a:r>
              <a:rPr lang="el-GR" dirty="0" smtClean="0"/>
              <a:t>Η επιτυχία της επίθεσης εξαρτάται από τον αριθμό των δοκιμών που πρέπει να πραγματοποιηθούν για να υπάρξει «ταίριασμα» με την κρυπτογραφημένη μορφή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Επιθέσεις Λεξικού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επιτιθέμενος σε αυτήν την περίπτωση</a:t>
            </a:r>
          </a:p>
          <a:p>
            <a:pPr lvl="1"/>
            <a:r>
              <a:rPr lang="el-GR" dirty="0" smtClean="0"/>
              <a:t> έχει υπολογίσει για μια σειρά συνθηματικών την αντίστοιχη κρυπτογράφηση</a:t>
            </a:r>
          </a:p>
          <a:p>
            <a:pPr lvl="1"/>
            <a:r>
              <a:rPr lang="el-GR" dirty="0" smtClean="0"/>
              <a:t>Πραγματοποιεί αναζήτηση στο αρχείο που έχει υποκλέψει για τον εντοπισμό κοινών εγγραφών</a:t>
            </a:r>
            <a:endParaRPr lang="en-US" dirty="0" smtClean="0"/>
          </a:p>
          <a:p>
            <a:pPr lvl="1"/>
            <a:r>
              <a:rPr lang="el-GR" dirty="0" smtClean="0"/>
              <a:t>Απομακρύνει τον παράγοντα χρόνο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Εργαλεία Ανάκτησης Συνθηματικών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Cain &amp; Abel</a:t>
            </a:r>
          </a:p>
          <a:p>
            <a:r>
              <a:rPr lang="en-US" dirty="0" smtClean="0"/>
              <a:t>John the Ripper password cracker</a:t>
            </a:r>
          </a:p>
          <a:p>
            <a:r>
              <a:rPr lang="en-US" dirty="0" smtClean="0"/>
              <a:t>L0phtcrack</a:t>
            </a:r>
          </a:p>
          <a:p>
            <a:r>
              <a:rPr lang="en-US" dirty="0" err="1" smtClean="0"/>
              <a:t>RainbowCrack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Μηχανισμοί  Αυθεντικοποίησης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Κάτι</a:t>
            </a:r>
            <a:r>
              <a:rPr lang="en-US" dirty="0" smtClean="0"/>
              <a:t>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γνωρίζεις</a:t>
            </a:r>
            <a:r>
              <a:rPr lang="en-US" dirty="0" smtClean="0"/>
              <a:t> (</a:t>
            </a:r>
            <a:r>
              <a:rPr lang="en-US" dirty="0" err="1" smtClean="0"/>
              <a:t>π.χ</a:t>
            </a:r>
            <a:r>
              <a:rPr lang="en-US" dirty="0" smtClean="0"/>
              <a:t> </a:t>
            </a:r>
            <a:r>
              <a:rPr lang="en-US" dirty="0" err="1" smtClean="0"/>
              <a:t>συνθηματικά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Κάτι</a:t>
            </a:r>
            <a:r>
              <a:rPr lang="en-US" dirty="0" smtClean="0"/>
              <a:t>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κατέχεις</a:t>
            </a:r>
            <a:r>
              <a:rPr lang="en-US" dirty="0" smtClean="0"/>
              <a:t> (</a:t>
            </a:r>
            <a:r>
              <a:rPr lang="en-US" dirty="0" err="1" smtClean="0"/>
              <a:t>π.χ</a:t>
            </a:r>
            <a:r>
              <a:rPr lang="en-US" dirty="0" smtClean="0"/>
              <a:t> </a:t>
            </a:r>
            <a:r>
              <a:rPr lang="en-US" dirty="0" err="1" smtClean="0"/>
              <a:t>έξυπνη</a:t>
            </a:r>
            <a:r>
              <a:rPr lang="en-US" dirty="0" smtClean="0"/>
              <a:t> </a:t>
            </a:r>
            <a:r>
              <a:rPr lang="en-US" dirty="0" err="1" smtClean="0"/>
              <a:t>κάρτα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Κάτι</a:t>
            </a:r>
            <a:r>
              <a:rPr lang="en-US" dirty="0" smtClean="0"/>
              <a:t>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σε</a:t>
            </a:r>
            <a:r>
              <a:rPr lang="en-US" dirty="0" smtClean="0"/>
              <a:t> </a:t>
            </a:r>
            <a:r>
              <a:rPr lang="en-US" dirty="0" err="1" smtClean="0"/>
              <a:t>χαρακτηρίζει</a:t>
            </a:r>
            <a:r>
              <a:rPr lang="en-US" dirty="0" smtClean="0"/>
              <a:t> «</a:t>
            </a:r>
            <a:r>
              <a:rPr lang="en-US" dirty="0" err="1" smtClean="0"/>
              <a:t>φυσικά</a:t>
            </a:r>
            <a:r>
              <a:rPr lang="en-US" dirty="0" smtClean="0"/>
              <a:t>»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Ερώτησεις</a:t>
            </a:r>
            <a:endParaRPr lang="en-US" dirty="0"/>
          </a:p>
        </p:txBody>
      </p:sp>
      <p:pic>
        <p:nvPicPr>
          <p:cNvPr id="4" name="Content Placeholder 6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581400" y="2209800"/>
            <a:ext cx="2362200" cy="304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Διαβ</a:t>
            </a:r>
            <a:r>
              <a:rPr lang="el-GR" dirty="0" smtClean="0"/>
              <a:t>άθμιση Ασφάλειας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«Ισχυρ</a:t>
            </a:r>
            <a:r>
              <a:rPr lang="el-GR" dirty="0" smtClean="0"/>
              <a:t>ός» μηχανισμός : </a:t>
            </a:r>
            <a:r>
              <a:rPr lang="en-US" dirty="0" err="1" smtClean="0"/>
              <a:t>Κάτι</a:t>
            </a:r>
            <a:r>
              <a:rPr lang="en-US" dirty="0" smtClean="0"/>
              <a:t>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σε</a:t>
            </a:r>
            <a:r>
              <a:rPr lang="en-US" dirty="0" smtClean="0"/>
              <a:t> </a:t>
            </a:r>
            <a:r>
              <a:rPr lang="en-US" dirty="0" err="1" smtClean="0"/>
              <a:t>χαρακτηρίζει</a:t>
            </a:r>
            <a:endParaRPr lang="el-GR" dirty="0" smtClean="0"/>
          </a:p>
          <a:p>
            <a:r>
              <a:rPr lang="el-GR" dirty="0" smtClean="0"/>
              <a:t>«Μεσαίος» μηχανισμός : Κάτι που «κατέχεις»</a:t>
            </a:r>
          </a:p>
          <a:p>
            <a:r>
              <a:rPr lang="el-GR" smtClean="0"/>
              <a:t>«Χαλαρός» </a:t>
            </a:r>
            <a:r>
              <a:rPr lang="el-GR" dirty="0" smtClean="0"/>
              <a:t>μηχανισμός : Κάτι που γνωρίζεις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Συνθηματικών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Τα συστήματα αυθεντικοποίησης με χρήση συνθηματικών εντάσσονται στην κατηγορία των συμμετρικών συστημάτων</a:t>
            </a:r>
          </a:p>
          <a:p>
            <a:r>
              <a:rPr lang="el-GR" dirty="0" smtClean="0"/>
              <a:t>Οι επικοινωνούντες οντότητες διαμοιράζονται ένα συνθηματικό για την αυθεντικοποίησης της μιάς από τις δύο οντότητες</a:t>
            </a:r>
          </a:p>
          <a:p>
            <a:r>
              <a:rPr lang="el-GR" dirty="0" smtClean="0"/>
              <a:t>Χρησιμοποιούν</a:t>
            </a:r>
          </a:p>
          <a:p>
            <a:pPr lvl="1"/>
            <a:r>
              <a:rPr lang="el-GR" dirty="0" smtClean="0"/>
              <a:t>Όνομα χρήστη (ο ισχυρισμός της ταυτότητας μιας οντότητας)</a:t>
            </a:r>
          </a:p>
          <a:p>
            <a:pPr lvl="1"/>
            <a:r>
              <a:rPr lang="el-GR" dirty="0" smtClean="0"/>
              <a:t>Συνθηματικό (επικυρώνει τον ισχυρισμό)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Γενική Αρχιτεκτονική</a:t>
            </a:r>
            <a:endParaRPr lang="en-US" dirty="0"/>
          </a:p>
        </p:txBody>
      </p:sp>
      <p:pic>
        <p:nvPicPr>
          <p:cNvPr id="4" name="Content Placeholder 6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045200" y="3289300"/>
            <a:ext cx="1803400" cy="16637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1143000" y="3340100"/>
            <a:ext cx="1295400" cy="130810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2743200" y="3773269"/>
            <a:ext cx="3124200" cy="646331"/>
            <a:chOff x="2743200" y="3316069"/>
            <a:chExt cx="3302000" cy="646331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743200" y="3657600"/>
              <a:ext cx="330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124200" y="3316069"/>
              <a:ext cx="1905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 smtClean="0"/>
                <a:t>Συνθηματικό όνομα χρήστη</a:t>
              </a:r>
              <a:endParaRPr lang="en-US" dirty="0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2743200" y="2806700"/>
            <a:ext cx="3124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24200" y="2438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Αίτημα Πρόσβασης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2743200" y="3352800"/>
            <a:ext cx="3124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124200" y="2983468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Αίτημα Εξουσιοδοτημένης Πρόσβασης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2743201" y="4951411"/>
            <a:ext cx="3124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124200" y="45836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Παροχή Πρόσβασης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Τεχνικές Αποθήκευσης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συνθηματικά αποθηκεύονται είτε σε </a:t>
            </a:r>
          </a:p>
          <a:p>
            <a:pPr lvl="1"/>
            <a:r>
              <a:rPr lang="el-GR" dirty="0" smtClean="0"/>
              <a:t>Καθαρή μορφή</a:t>
            </a:r>
          </a:p>
          <a:p>
            <a:pPr lvl="1"/>
            <a:r>
              <a:rPr lang="el-GR" dirty="0" smtClean="0"/>
              <a:t>Σε κρυπτογραφημένη</a:t>
            </a:r>
            <a:endParaRPr lang="en-US" dirty="0" smtClean="0"/>
          </a:p>
          <a:p>
            <a:pPr lvl="3"/>
            <a:r>
              <a:rPr lang="el-GR" dirty="0" smtClean="0"/>
              <a:t>Συμμετρικός αλγόριθμος κρυπτογράφησης</a:t>
            </a:r>
          </a:p>
          <a:p>
            <a:pPr lvl="1"/>
            <a:r>
              <a:rPr lang="el-GR" dirty="0" smtClean="0"/>
              <a:t>Χρήση «αποτυπώματος» σύνοψης</a:t>
            </a:r>
            <a:endParaRPr lang="en-US" dirty="0" smtClean="0"/>
          </a:p>
          <a:p>
            <a:r>
              <a:rPr lang="el-GR" dirty="0" smtClean="0"/>
              <a:t>Ο μηχανισμός αυθεντικοποίησης εξαρτάται από τον τρόπο αποθήκευσης των συνθηματικών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Τεχνικές Αποθήκευσης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057400"/>
          <a:ext cx="8229600" cy="1150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Όνομα</a:t>
                      </a:r>
                      <a:r>
                        <a:rPr lang="el-GR" baseline="0" dirty="0" smtClean="0"/>
                        <a:t> Χρήστη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Συνθηματικό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123456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Gkar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567890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7200" y="3802380"/>
          <a:ext cx="8229600" cy="1150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Όνομα</a:t>
                      </a:r>
                      <a:r>
                        <a:rPr lang="el-GR" baseline="0" dirty="0" smtClean="0"/>
                        <a:t> Χρήστη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Συνθηματικό</a:t>
                      </a:r>
                      <a:r>
                        <a:rPr lang="en-US" dirty="0" smtClean="0"/>
                        <a:t>- </a:t>
                      </a:r>
                      <a:r>
                        <a:rPr lang="el-GR" dirty="0" smtClean="0"/>
                        <a:t>Συναρτήσεις Σύνοψης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f447b20a7fcbf53a5d5be013ea0b15af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Gkar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a515eb6876ce741827c147a9c3434ded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Κανόνες Σύνταξης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71999"/>
          </a:xfrm>
        </p:spPr>
        <p:txBody>
          <a:bodyPr>
            <a:normAutofit/>
          </a:bodyPr>
          <a:lstStyle/>
          <a:p>
            <a:r>
              <a:rPr lang="el-GR" dirty="0" smtClean="0"/>
              <a:t>Σε ορισμένα συστήματα προτείνονται συγκεκριμένοι κανόνες σύνταξης συνθηματικών</a:t>
            </a:r>
          </a:p>
          <a:p>
            <a:pPr lvl="1"/>
            <a:r>
              <a:rPr lang="el-GR" dirty="0" smtClean="0"/>
              <a:t>Π.χ μήκος συνθηματικού, κεφαλαία,μικρά</a:t>
            </a:r>
            <a:endParaRPr lang="en-US" dirty="0" smtClean="0"/>
          </a:p>
          <a:p>
            <a:pPr lvl="1"/>
            <a:r>
              <a:rPr lang="el-GR" dirty="0" smtClean="0"/>
              <a:t>Χρονική διάρκεια</a:t>
            </a:r>
          </a:p>
          <a:p>
            <a:r>
              <a:rPr lang="el-GR" dirty="0" smtClean="0"/>
              <a:t>Στόχος είναι η άυξηση της «εντροπίας» του συνθηματικού</a:t>
            </a:r>
            <a:endParaRPr lang="en-US" dirty="0" smtClean="0"/>
          </a:p>
          <a:p>
            <a:pPr lvl="1"/>
            <a:r>
              <a:rPr lang="el-GR" dirty="0" smtClean="0"/>
              <a:t>Για παράδειγμα όταν ένα σύστημα έχει συνθηματικά μήκους 5 χαρακτήρων χρησιμοποιώντας ένα αλφάβητο 26 χαρακτήρων τότε ο αριθμός των πιθανών συνθηματικών είναι 26^5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4852</TotalTime>
  <Words>821</Words>
  <Application>Microsoft Macintosh PowerPoint</Application>
  <PresentationFormat>On-screen Show (4:3)</PresentationFormat>
  <Paragraphs>200</Paragraphs>
  <Slides>30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Focus</vt:lpstr>
      <vt:lpstr>Μηχανισμοί Αυθεντικοποίησης </vt:lpstr>
      <vt:lpstr>Αυθεντικοποίηση</vt:lpstr>
      <vt:lpstr>Μηχανισμοί  Αυθεντικοποίησης</vt:lpstr>
      <vt:lpstr>Διαβάθμιση Ασφάλειας</vt:lpstr>
      <vt:lpstr>Χρήση Συνθηματικών</vt:lpstr>
      <vt:lpstr>Γενική Αρχιτεκτονική</vt:lpstr>
      <vt:lpstr>Τεχνικές Αποθήκευσης</vt:lpstr>
      <vt:lpstr>Τεχνικές Αποθήκευσης</vt:lpstr>
      <vt:lpstr>Κανόνες Σύνταξης</vt:lpstr>
      <vt:lpstr>Αριθμός Συνδιασμών</vt:lpstr>
      <vt:lpstr>Αριθμός Συνδιασμών</vt:lpstr>
      <vt:lpstr>Αριθμός Συνδιασμών</vt:lpstr>
      <vt:lpstr>Απαιτούμενος Χρόνος Εξαντλητικής Αναζήτησης</vt:lpstr>
      <vt:lpstr>Συνθηματικά στο Unix</vt:lpstr>
      <vt:lpstr>Χρήση Συνθηματικών στο UNIX</vt:lpstr>
      <vt:lpstr>Χρήση Συνθηματικών στο UNIX</vt:lpstr>
      <vt:lpstr>Χρήση Συνθηματικών στο UNIX</vt:lpstr>
      <vt:lpstr>Αναγκαιότητα Χρήση του Τυχαίου Αριθμού</vt:lpstr>
      <vt:lpstr>Ενίσχυση των Συνθηματικών</vt:lpstr>
      <vt:lpstr>Χρήση Συνθηματικών στα Windows</vt:lpstr>
      <vt:lpstr>LM Hash</vt:lpstr>
      <vt:lpstr>LM Hash</vt:lpstr>
      <vt:lpstr>HTTP Digest</vt:lpstr>
      <vt:lpstr>HTTP Digest</vt:lpstr>
      <vt:lpstr>HTTP Digest</vt:lpstr>
      <vt:lpstr>Επιθέσεις σε Συνθηματικά</vt:lpstr>
      <vt:lpstr>Εξαντλητική Αναζήτηση</vt:lpstr>
      <vt:lpstr>Επιθέσεις Λεξικού</vt:lpstr>
      <vt:lpstr>Εργαλεία Ανάκτησης Συνθηματικών</vt:lpstr>
      <vt:lpstr>Ερώτησεις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Περίγραμμα Θεματικών Ενοτήτων</dc:title>
  <dc:creator>Dimitris Geneiatakis</dc:creator>
  <cp:lastModifiedBy>Dimitris Geneiatakis</cp:lastModifiedBy>
  <cp:revision>881</cp:revision>
  <dcterms:created xsi:type="dcterms:W3CDTF">2010-05-28T12:33:19Z</dcterms:created>
  <dcterms:modified xsi:type="dcterms:W3CDTF">2010-05-28T12:48:29Z</dcterms:modified>
</cp:coreProperties>
</file>