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s/slide22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charts/chart1.xml" ContentType="application/vnd.openxmlformats-officedocument.drawingml.chart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Default Extension="jpeg" ContentType="image/jpeg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Default Extension="pdf" ContentType="application/pd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2"/>
  </p:notesMasterIdLst>
  <p:handoutMasterIdLst>
    <p:handoutMasterId r:id="rId33"/>
  </p:handoutMasterIdLst>
  <p:sldIdLst>
    <p:sldId id="256" r:id="rId2"/>
    <p:sldId id="489" r:id="rId3"/>
    <p:sldId id="490" r:id="rId4"/>
    <p:sldId id="517" r:id="rId5"/>
    <p:sldId id="491" r:id="rId6"/>
    <p:sldId id="494" r:id="rId7"/>
    <p:sldId id="492" r:id="rId8"/>
    <p:sldId id="495" r:id="rId9"/>
    <p:sldId id="497" r:id="rId10"/>
    <p:sldId id="501" r:id="rId11"/>
    <p:sldId id="502" r:id="rId12"/>
    <p:sldId id="500" r:id="rId13"/>
    <p:sldId id="499" r:id="rId14"/>
    <p:sldId id="496" r:id="rId15"/>
    <p:sldId id="505" r:id="rId16"/>
    <p:sldId id="506" r:id="rId17"/>
    <p:sldId id="507" r:id="rId18"/>
    <p:sldId id="508" r:id="rId19"/>
    <p:sldId id="504" r:id="rId20"/>
    <p:sldId id="509" r:id="rId21"/>
    <p:sldId id="510" r:id="rId22"/>
    <p:sldId id="511" r:id="rId23"/>
    <p:sldId id="512" r:id="rId24"/>
    <p:sldId id="513" r:id="rId25"/>
    <p:sldId id="514" r:id="rId26"/>
    <p:sldId id="493" r:id="rId27"/>
    <p:sldId id="515" r:id="rId28"/>
    <p:sldId id="516" r:id="rId29"/>
    <p:sldId id="503" r:id="rId30"/>
    <p:sldId id="48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55" d="100"/>
          <a:sy n="55" d="100"/>
        </p:scale>
        <p:origin x="-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3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dgen:Users:dgen:Desktop:Work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dgen:Users:dgen:Desktop:Work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5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25.0</c:v>
                </c:pt>
                <c:pt idx="1">
                  <c:v>26.0</c:v>
                </c:pt>
                <c:pt idx="2">
                  <c:v>27.0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9.765625E6</c:v>
                </c:pt>
                <c:pt idx="1">
                  <c:v>1.1881376E7</c:v>
                </c:pt>
                <c:pt idx="2">
                  <c:v>1.4348907E7</c:v>
                </c:pt>
              </c:numCache>
            </c:numRef>
          </c:val>
        </c:ser>
        <c:marker val="1"/>
        <c:axId val="471140792"/>
        <c:axId val="471234584"/>
      </c:lineChart>
      <c:catAx>
        <c:axId val="471140792"/>
        <c:scaling>
          <c:orientation val="minMax"/>
        </c:scaling>
        <c:axPos val="b"/>
        <c:numFmt formatCode="General" sourceLinked="1"/>
        <c:tickLblPos val="nextTo"/>
        <c:crossAx val="471234584"/>
        <c:crosses val="autoZero"/>
        <c:auto val="1"/>
        <c:lblAlgn val="ctr"/>
        <c:lblOffset val="100"/>
      </c:catAx>
      <c:valAx>
        <c:axId val="471234584"/>
        <c:scaling>
          <c:orientation val="minMax"/>
        </c:scaling>
        <c:axPos val="l"/>
        <c:majorGridlines/>
        <c:numFmt formatCode="General" sourceLinked="1"/>
        <c:tickLblPos val="nextTo"/>
        <c:crossAx val="4711407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25</c:v>
                </c:pt>
              </c:strCache>
            </c:strRef>
          </c:tx>
          <c:cat>
            <c:numRef>
              <c:f>Sheet1!$B$1:$C$1</c:f>
              <c:numCache>
                <c:formatCode>General</c:formatCode>
                <c:ptCount val="2"/>
                <c:pt idx="0">
                  <c:v>5.0</c:v>
                </c:pt>
                <c:pt idx="1">
                  <c:v>6.0</c:v>
                </c:pt>
              </c:numCache>
            </c:numRef>
          </c:cat>
          <c:val>
            <c:numRef>
              <c:f>Sheet1!$B$2:$C$2</c:f>
              <c:numCache>
                <c:formatCode>General</c:formatCode>
                <c:ptCount val="2"/>
                <c:pt idx="0">
                  <c:v>9.765625E6</c:v>
                </c:pt>
                <c:pt idx="1">
                  <c:v>2.44140625E8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26</c:v>
                </c:pt>
              </c:strCache>
            </c:strRef>
          </c:tx>
          <c:cat>
            <c:numRef>
              <c:f>Sheet1!$B$1:$C$1</c:f>
              <c:numCache>
                <c:formatCode>General</c:formatCode>
                <c:ptCount val="2"/>
                <c:pt idx="0">
                  <c:v>5.0</c:v>
                </c:pt>
                <c:pt idx="1">
                  <c:v>6.0</c:v>
                </c:pt>
              </c:numCache>
            </c:numRef>
          </c:cat>
          <c:val>
            <c:numRef>
              <c:f>Sheet1!$B$3:$C$3</c:f>
              <c:numCache>
                <c:formatCode>General</c:formatCode>
                <c:ptCount val="2"/>
                <c:pt idx="0">
                  <c:v>1.1881376E7</c:v>
                </c:pt>
                <c:pt idx="1">
                  <c:v>3.08915776E8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27</c:v>
                </c:pt>
              </c:strCache>
            </c:strRef>
          </c:tx>
          <c:cat>
            <c:numRef>
              <c:f>Sheet1!$B$1:$C$1</c:f>
              <c:numCache>
                <c:formatCode>General</c:formatCode>
                <c:ptCount val="2"/>
                <c:pt idx="0">
                  <c:v>5.0</c:v>
                </c:pt>
                <c:pt idx="1">
                  <c:v>6.0</c:v>
                </c:pt>
              </c:numCache>
            </c:numRef>
          </c:cat>
          <c:val>
            <c:numRef>
              <c:f>Sheet1!$B$4:$C$4</c:f>
              <c:numCache>
                <c:formatCode>General</c:formatCode>
                <c:ptCount val="2"/>
                <c:pt idx="0">
                  <c:v>1.4348907E7</c:v>
                </c:pt>
                <c:pt idx="1">
                  <c:v>3.87420489E8</c:v>
                </c:pt>
              </c:numCache>
            </c:numRef>
          </c:val>
        </c:ser>
        <c:marker val="1"/>
        <c:axId val="471149912"/>
        <c:axId val="471110296"/>
      </c:lineChart>
      <c:catAx>
        <c:axId val="471149912"/>
        <c:scaling>
          <c:orientation val="minMax"/>
        </c:scaling>
        <c:axPos val="b"/>
        <c:numFmt formatCode="General" sourceLinked="1"/>
        <c:tickLblPos val="nextTo"/>
        <c:crossAx val="471110296"/>
        <c:crosses val="autoZero"/>
        <c:auto val="1"/>
        <c:lblAlgn val="ctr"/>
        <c:lblOffset val="100"/>
      </c:catAx>
      <c:valAx>
        <c:axId val="471110296"/>
        <c:scaling>
          <c:orientation val="minMax"/>
        </c:scaling>
        <c:axPos val="l"/>
        <c:majorGridlines/>
        <c:numFmt formatCode="General" sourceLinked="1"/>
        <c:tickLblPos val="nextTo"/>
        <c:crossAx val="471149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3007874015748"/>
          <c:y val="0.00405365995917177"/>
          <c:w val="0.0955635545556805"/>
          <c:h val="0.25115157480315"/>
        </c:manualLayout>
      </c:layout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5/28/10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5/28/10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Τυχαίος αριθμός χρησιμοποιείται για να μην υπάρχουν 2 συνθηματικά με το ίδιο κρυπτογράφημα...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5/28/10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d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df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Μηχανισμοί Αυθεντικοποίησης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Συνδιασμών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1999" y="2743200"/>
          <a:ext cx="6969353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811"/>
                <a:gridCol w="1544590"/>
                <a:gridCol w="1832113"/>
                <a:gridCol w="2317839"/>
              </a:tblGrid>
              <a:tr h="4191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</a:tr>
              <a:tr h="4191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25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9765625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244140625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6103515625</a:t>
                      </a:r>
                    </a:p>
                  </a:txBody>
                  <a:tcPr marL="12700" marR="12700" marT="12700" marB="0" anchor="b"/>
                </a:tc>
              </a:tr>
              <a:tr h="4191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26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11881376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308915776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8031810176</a:t>
                      </a:r>
                    </a:p>
                  </a:txBody>
                  <a:tcPr marL="12700" marR="12700" marT="12700" marB="0" anchor="b"/>
                </a:tc>
              </a:tr>
              <a:tr h="4191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27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14348907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Verdana"/>
                        </a:rPr>
                        <a:t>387420489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Verdana"/>
                        </a:rPr>
                        <a:t>10460353203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Συνδιασμών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66800" y="2438400"/>
          <a:ext cx="6629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Συνδιασμών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2209800"/>
          <a:ext cx="7620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Απαιτούμενος Χρόνος Εξαντλητικής Αναζήτησης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209800"/>
          <a:ext cx="8458200" cy="2740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967"/>
                <a:gridCol w="2051835"/>
                <a:gridCol w="2317421"/>
                <a:gridCol w="1639977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Αλφάβητο</a:t>
                      </a:r>
                      <a:r>
                        <a:rPr lang="el-GR" dirty="0" smtClean="0">
                          <a:solidFill>
                            <a:srgbClr val="000000"/>
                          </a:solidFill>
                          <a:latin typeface="Wingdings"/>
                          <a:ea typeface="Wingdings"/>
                          <a:cs typeface="Wingdings"/>
                        </a:rPr>
                        <a:t></a:t>
                      </a:r>
                      <a:endParaRPr lang="el-GR" dirty="0" smtClean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/αριθμός γραμμάτων συνθηματ.</a:t>
                      </a:r>
                      <a:r>
                        <a:rPr lang="el-GR" dirty="0" smtClean="0">
                          <a:solidFill>
                            <a:srgbClr val="000000"/>
                          </a:solidFill>
                          <a:latin typeface="Wingdings"/>
                          <a:ea typeface="Wingdings"/>
                          <a:cs typeface="Wingdings"/>
                        </a:rPr>
                        <a:t></a:t>
                      </a:r>
                      <a:endParaRPr lang="el-GR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26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36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62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0,67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3,4 ώρες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51 ώρες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17ώρες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120 ώρες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130 ημέρες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19 ημέρες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180 ημέρες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1400 χρόνια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1,3 χρόνια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18 χρόνια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5,3*10^6 χρόνια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Συνθηματικά στο </a:t>
            </a:r>
            <a:r>
              <a:rPr lang="en-US" dirty="0" smtClean="0"/>
              <a:t>Unix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συνθηματικά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σύστημα</a:t>
            </a:r>
            <a:r>
              <a:rPr lang="en-US" dirty="0" smtClean="0"/>
              <a:t> UNIX </a:t>
            </a:r>
            <a:r>
              <a:rPr lang="en-US" dirty="0" err="1" smtClean="0"/>
              <a:t>αποθηκεύονται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κρυπτογραφημένη</a:t>
            </a:r>
            <a:r>
              <a:rPr lang="en-US" dirty="0" smtClean="0"/>
              <a:t> </a:t>
            </a:r>
            <a:r>
              <a:rPr lang="en-US" dirty="0" err="1" smtClean="0"/>
              <a:t>μορφή</a:t>
            </a:r>
            <a:endParaRPr lang="en-US" dirty="0" smtClean="0"/>
          </a:p>
          <a:p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ενός</a:t>
            </a:r>
            <a:r>
              <a:rPr lang="en-US" dirty="0" smtClean="0"/>
              <a:t> </a:t>
            </a:r>
            <a:r>
              <a:rPr lang="en-US" dirty="0" err="1" smtClean="0"/>
              <a:t>τυχαίου</a:t>
            </a:r>
            <a:r>
              <a:rPr lang="en-US" dirty="0" smtClean="0"/>
              <a:t> </a:t>
            </a:r>
            <a:r>
              <a:rPr lang="en-US" dirty="0" err="1" smtClean="0"/>
              <a:t>αριθμού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συνδιασμό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συνθηματικό</a:t>
            </a:r>
            <a:r>
              <a:rPr lang="en-US" dirty="0" smtClean="0"/>
              <a:t> </a:t>
            </a:r>
            <a:r>
              <a:rPr lang="en-US" dirty="0" err="1" smtClean="0"/>
              <a:t>λαμβάνονται</a:t>
            </a:r>
            <a:r>
              <a:rPr lang="en-US" dirty="0" smtClean="0"/>
              <a:t> </a:t>
            </a:r>
            <a:r>
              <a:rPr lang="en-US" dirty="0" err="1" smtClean="0"/>
              <a:t>ως</a:t>
            </a:r>
            <a:r>
              <a:rPr lang="en-US" dirty="0" smtClean="0"/>
              <a:t> </a:t>
            </a:r>
            <a:r>
              <a:rPr lang="en-US" dirty="0" err="1" smtClean="0"/>
              <a:t>είσοδος</a:t>
            </a:r>
            <a:r>
              <a:rPr lang="en-US" dirty="0" smtClean="0"/>
              <a:t> </a:t>
            </a:r>
            <a:r>
              <a:rPr lang="en-US" dirty="0" err="1" smtClean="0"/>
              <a:t>στη</a:t>
            </a:r>
            <a:r>
              <a:rPr lang="en-US" dirty="0" smtClean="0"/>
              <a:t> </a:t>
            </a:r>
            <a:r>
              <a:rPr lang="en-US" dirty="0" err="1" smtClean="0"/>
              <a:t>μονόδρομη</a:t>
            </a:r>
            <a:r>
              <a:rPr lang="en-US" dirty="0" smtClean="0"/>
              <a:t> </a:t>
            </a:r>
            <a:r>
              <a:rPr lang="en-US" dirty="0" err="1" smtClean="0"/>
              <a:t>συνάρτηση</a:t>
            </a:r>
            <a:r>
              <a:rPr lang="en-US" dirty="0" smtClean="0"/>
              <a:t>,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αποτέλεσμα</a:t>
            </a:r>
            <a:r>
              <a:rPr lang="en-US" dirty="0" smtClean="0"/>
              <a:t> </a:t>
            </a:r>
            <a:r>
              <a:rPr lang="en-US" dirty="0" err="1" smtClean="0"/>
              <a:t>αποθηκεύεται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κατάλληλο</a:t>
            </a:r>
            <a:r>
              <a:rPr lang="en-US" dirty="0" smtClean="0"/>
              <a:t> </a:t>
            </a:r>
            <a:r>
              <a:rPr lang="en-US" dirty="0" err="1" smtClean="0"/>
              <a:t>αρχείο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Συνθηματικών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UNIX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4290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>
                <a:solidFill>
                  <a:schemeClr val="tx1"/>
                </a:solidFill>
              </a:rPr>
              <a:t>Μονόδρομη Συνάρτηση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723900" y="3086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1332706" y="30853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209800"/>
            <a:ext cx="99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Τυχαίος</a:t>
            </a:r>
          </a:p>
          <a:p>
            <a:r>
              <a:rPr lang="el-GR" sz="1600" dirty="0" smtClean="0"/>
              <a:t>αριθμός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συνθηματικό</a:t>
            </a:r>
            <a:endParaRPr lang="en-US" sz="16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362200" y="3733800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267200" y="3205481"/>
          <a:ext cx="4648200" cy="1303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549400"/>
                <a:gridCol w="1549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Όνομα Χρήστη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Τυχαίος Αριθμός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Αποτέλσμα Συνάρτησης Σύνοψης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Συνθηματικών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UNIX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2286000"/>
          <a:ext cx="4648200" cy="1303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549400"/>
                <a:gridCol w="1549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Όνομα Χρήστη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Τυχαίος Αριθμός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Αποτέλσμα Συνάρτησης Σύνοψης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828800" y="2438400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Σύστημα Αυθ.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85800" y="2743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συνθηματικό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2709446"/>
            <a:ext cx="1600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Όνομα </a:t>
            </a:r>
          </a:p>
          <a:p>
            <a:r>
              <a:rPr lang="el-GR" sz="1600" dirty="0" smtClean="0"/>
              <a:t>Χρήστη</a:t>
            </a:r>
            <a:endParaRPr lang="en-US" sz="1600" dirty="0"/>
          </a:p>
        </p:txBody>
      </p:sp>
      <p:cxnSp>
        <p:nvCxnSpPr>
          <p:cNvPr id="9" name="Elbow Connector 8"/>
          <p:cNvCxnSpPr>
            <a:stCxn id="5" idx="3"/>
          </p:cNvCxnSpPr>
          <p:nvPr/>
        </p:nvCxnSpPr>
        <p:spPr>
          <a:xfrm>
            <a:off x="3048000" y="2819400"/>
            <a:ext cx="1219200" cy="4748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 rot="16200000">
            <a:off x="6360160" y="3012441"/>
            <a:ext cx="462280" cy="144779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3600" y="4116388"/>
            <a:ext cx="1219200" cy="6850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rgbClr val="000000"/>
                </a:solidFill>
              </a:rPr>
              <a:t>Συνάρτ. Σύνοψης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514600"/>
            <a:ext cx="1600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Όνομα </a:t>
            </a:r>
          </a:p>
          <a:p>
            <a:r>
              <a:rPr lang="el-GR" sz="1600" dirty="0" smtClean="0"/>
              <a:t>Χρήστη</a:t>
            </a:r>
            <a:endParaRPr lang="en-US" sz="1600" dirty="0"/>
          </a:p>
        </p:txBody>
      </p:sp>
      <p:cxnSp>
        <p:nvCxnSpPr>
          <p:cNvPr id="13" name="Shape 12"/>
          <p:cNvCxnSpPr>
            <a:stCxn id="5" idx="2"/>
            <a:endCxn id="11" idx="1"/>
          </p:cNvCxnSpPr>
          <p:nvPr/>
        </p:nvCxnSpPr>
        <p:spPr>
          <a:xfrm rot="16200000" flipH="1">
            <a:off x="3561755" y="2077045"/>
            <a:ext cx="1258491" cy="35052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67000" y="408104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συνθηματικό</a:t>
            </a:r>
            <a:endParaRPr lang="en-US" sz="1600" dirty="0"/>
          </a:p>
        </p:txBody>
      </p:sp>
      <p:cxnSp>
        <p:nvCxnSpPr>
          <p:cNvPr id="15" name="Straight Arrow Connector 14"/>
          <p:cNvCxnSpPr>
            <a:stCxn id="11" idx="2"/>
          </p:cNvCxnSpPr>
          <p:nvPr/>
        </p:nvCxnSpPr>
        <p:spPr>
          <a:xfrm rot="5400000">
            <a:off x="6210697" y="5143897"/>
            <a:ext cx="6850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943601" y="5487194"/>
            <a:ext cx="1219199" cy="5326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rgbClr val="000000"/>
                </a:solidFill>
              </a:rPr>
              <a:t>Σύγκριση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7" name="Elbow Connector 28"/>
          <p:cNvCxnSpPr>
            <a:endCxn id="16" idx="3"/>
          </p:cNvCxnSpPr>
          <p:nvPr/>
        </p:nvCxnSpPr>
        <p:spPr>
          <a:xfrm rot="5400000">
            <a:off x="6645711" y="4093408"/>
            <a:ext cx="2177178" cy="1143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Χρήση Συνθηματικών στο </a:t>
            </a:r>
            <a:r>
              <a:rPr lang="en-US" dirty="0" smtClean="0"/>
              <a:t>UNIX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686800" cy="3962400"/>
          </a:xfrm>
        </p:spPr>
        <p:txBody>
          <a:bodyPr/>
          <a:lstStyle/>
          <a:p>
            <a:r>
              <a:rPr lang="el-GR" dirty="0" smtClean="0"/>
              <a:t>Μια παραλλαγή είναι η κρυπτογράφηση ενός συγκεκριμένου κειμένου με το συνθηματικό του χρήστη να θεωρείται το κλειδί</a:t>
            </a:r>
            <a:endParaRPr lang="en-US" dirty="0" smtClean="0"/>
          </a:p>
          <a:p>
            <a:r>
              <a:rPr lang="el-GR" dirty="0" smtClean="0"/>
              <a:t>Παράδειγμα εγγραφής </a:t>
            </a:r>
            <a:r>
              <a:rPr lang="el-GR" sz="1800" dirty="0" smtClean="0"/>
              <a:t>nickname:password_hash:UserID:GroupID:Complete_Name:home_dir:shell_bin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Αναγκαιότητα Χρήση του Τυχαίου Αριθμού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Αποτρέπει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αποτύπωση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ίδιων</a:t>
            </a:r>
            <a:r>
              <a:rPr lang="en-US" dirty="0" smtClean="0"/>
              <a:t> </a:t>
            </a:r>
            <a:r>
              <a:rPr lang="en-US" dirty="0" err="1" smtClean="0"/>
              <a:t>συνθηματικών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ίδιο</a:t>
            </a:r>
            <a:r>
              <a:rPr lang="en-US" dirty="0" smtClean="0"/>
              <a:t> </a:t>
            </a:r>
            <a:r>
              <a:rPr lang="en-US" dirty="0" err="1" smtClean="0"/>
              <a:t>τρόπο</a:t>
            </a:r>
            <a:endParaRPr lang="en-US" dirty="0" smtClean="0"/>
          </a:p>
          <a:p>
            <a:r>
              <a:rPr lang="en-US" dirty="0" err="1" smtClean="0"/>
              <a:t>Αυξάνει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δυσκολία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εύρεση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συνθηματικού</a:t>
            </a:r>
            <a:r>
              <a:rPr lang="en-US" dirty="0" smtClean="0"/>
              <a:t> </a:t>
            </a:r>
            <a:r>
              <a:rPr lang="en-US" dirty="0" err="1" smtClean="0"/>
              <a:t>κατά</a:t>
            </a:r>
            <a:r>
              <a:rPr lang="en-US" dirty="0" smtClean="0"/>
              <a:t> 2^b bits</a:t>
            </a:r>
          </a:p>
          <a:p>
            <a:r>
              <a:rPr lang="el-GR" dirty="0" smtClean="0"/>
              <a:t>Παρέχει προστασία από επιθέσεις λεξικού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Ενίσχυση των Συνθηματικών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Επιπρόσθετη καθυστέρηση για κάθε ανεπιτυχή προσπάθεια</a:t>
            </a:r>
          </a:p>
          <a:p>
            <a:r>
              <a:rPr lang="el-GR" dirty="0" smtClean="0"/>
              <a:t>Χρήση </a:t>
            </a:r>
            <a:r>
              <a:rPr lang="en-US" dirty="0" smtClean="0"/>
              <a:t>salt </a:t>
            </a:r>
            <a:endParaRPr lang="el-GR" dirty="0" smtClean="0"/>
          </a:p>
          <a:p>
            <a:pPr lvl="2"/>
            <a:r>
              <a:rPr lang="el-GR" dirty="0" smtClean="0"/>
              <a:t>Δημιουργεί επιπρόσθετο χώρο αναζήτησης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Αυθεντικοποίηση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Είναι η </a:t>
            </a:r>
            <a:r>
              <a:rPr lang="el-GR" dirty="0" smtClean="0"/>
              <a:t>διαδικασία</a:t>
            </a:r>
            <a:endParaRPr lang="en-US" dirty="0" smtClean="0"/>
          </a:p>
          <a:p>
            <a:pPr lvl="1"/>
            <a:r>
              <a:rPr lang="el-GR" dirty="0" smtClean="0"/>
              <a:t> </a:t>
            </a:r>
            <a:r>
              <a:rPr lang="el-GR" dirty="0" smtClean="0"/>
              <a:t>κατα την οποία μια οντότητα αποδικνύει σε μια άλλη την «κατοχή» μιας συγκεκριμένης ταυτότητας</a:t>
            </a:r>
            <a:endParaRPr lang="el-GR" dirty="0" smtClean="0"/>
          </a:p>
          <a:p>
            <a:pPr lvl="1"/>
            <a:r>
              <a:rPr lang="el-GR" dirty="0" smtClean="0"/>
              <a:t>επίτευξης </a:t>
            </a:r>
            <a:r>
              <a:rPr lang="el-GR" dirty="0" smtClean="0"/>
              <a:t>εμπιστοσύνης σε μια οντότητα</a:t>
            </a:r>
          </a:p>
          <a:p>
            <a:r>
              <a:rPr lang="el-GR" dirty="0" smtClean="0"/>
              <a:t>Ο λόγος ύπαρξης μηχανισμών αυθεντικοποίησης οφείλεται στο γεγονός ότι ηλεκτρονικές οντότητες ισχυρίζονται την κατοχή «ταυτοτήτων» οι οποίες στην πραγματικότητα δεν συσχετίζονται με αυτές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Χρήση Συνθηματικών στα </a:t>
            </a:r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Αποθηκεύονται σε μια βάση δεδομένων στο </a:t>
            </a:r>
            <a:r>
              <a:rPr lang="en-US" dirty="0" smtClean="0"/>
              <a:t>registry </a:t>
            </a:r>
            <a:endParaRPr lang="el-GR" dirty="0" smtClean="0"/>
          </a:p>
          <a:p>
            <a:pPr lvl="1"/>
            <a:r>
              <a:rPr lang="en-US" dirty="0" smtClean="0"/>
              <a:t>Security Accounts Manager</a:t>
            </a:r>
          </a:p>
          <a:p>
            <a:r>
              <a:rPr lang="en-US" dirty="0" smtClean="0"/>
              <a:t>LM Hash (LAN Manager) </a:t>
            </a:r>
          </a:p>
          <a:p>
            <a:r>
              <a:rPr lang="en-US" dirty="0" smtClean="0"/>
              <a:t>NTLM Hash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 Hash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199"/>
          </a:xfrm>
        </p:spPr>
        <p:txBody>
          <a:bodyPr/>
          <a:lstStyle/>
          <a:p>
            <a:r>
              <a:rPr lang="el-GR" dirty="0" smtClean="0"/>
              <a:t>Το συνθηματικό του χρήστη μετασχηματίζεται σε κεφαλαία </a:t>
            </a:r>
          </a:p>
          <a:p>
            <a:r>
              <a:rPr lang="el-GR" dirty="0" smtClean="0"/>
              <a:t>Το μήκος του πρέπει να είναι 14 χαρακτήρες. </a:t>
            </a:r>
          </a:p>
          <a:p>
            <a:pPr lvl="1"/>
            <a:r>
              <a:rPr lang="el-GR" dirty="0" smtClean="0"/>
              <a:t>Σε αντίθετη περίπτωση προστίθεται ο απαραίτητος αριθμός χαρακτήρων </a:t>
            </a:r>
          </a:p>
          <a:p>
            <a:r>
              <a:rPr lang="el-GR" dirty="0" smtClean="0"/>
              <a:t>Τα στοιχεία αυτά χρησιμοποιούνται για τη </a:t>
            </a:r>
            <a:r>
              <a:rPr lang="en-US" dirty="0" smtClean="0"/>
              <a:t>“</a:t>
            </a:r>
            <a:r>
              <a:rPr lang="el-GR" dirty="0" smtClean="0"/>
              <a:t>δημιουργία</a:t>
            </a:r>
            <a:r>
              <a:rPr lang="en-US" dirty="0" smtClean="0"/>
              <a:t>”</a:t>
            </a:r>
            <a:r>
              <a:rPr lang="el-GR" dirty="0" smtClean="0"/>
              <a:t> των δύο κλειδιών </a:t>
            </a:r>
            <a:r>
              <a:rPr lang="en-US" dirty="0" smtClean="0"/>
              <a:t>DES</a:t>
            </a:r>
          </a:p>
          <a:p>
            <a:r>
              <a:rPr lang="el-GR" dirty="0" smtClean="0"/>
              <a:t>Κρυπτογράφηση «</a:t>
            </a:r>
            <a:r>
              <a:rPr lang="en-US" dirty="0" smtClean="0"/>
              <a:t>KGS!@#$%</a:t>
            </a:r>
            <a:r>
              <a:rPr lang="el-GR" dirty="0" smtClean="0"/>
              <a:t>»</a:t>
            </a:r>
          </a:p>
          <a:p>
            <a:pPr lvl="1"/>
            <a:r>
              <a:rPr lang="el-GR" dirty="0" smtClean="0"/>
              <a:t>Το αποτέλεσμα είναι το </a:t>
            </a:r>
            <a:r>
              <a:rPr lang="en-US" dirty="0" smtClean="0"/>
              <a:t>LM Hash</a:t>
            </a: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 Hash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335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669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622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956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909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243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7625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959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912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246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199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3533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8486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382000" y="3416538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676650" y="1905000"/>
            <a:ext cx="156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Συνθηματικό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2399506" y="2274332"/>
            <a:ext cx="3926682" cy="775256"/>
            <a:chOff x="2399506" y="2274332"/>
            <a:chExt cx="3926682" cy="775256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2400300" y="2274332"/>
              <a:ext cx="39243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2013466" y="2661166"/>
              <a:ext cx="77366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5938560" y="2661960"/>
              <a:ext cx="77366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828800" y="3004066"/>
            <a:ext cx="156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Τμήμα 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45138" y="2971800"/>
            <a:ext cx="156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Τμήμα 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1937663" y="4413369"/>
            <a:ext cx="92686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5863551" y="4413369"/>
            <a:ext cx="92686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95400" y="487759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 μήκους 56 </a:t>
            </a:r>
            <a:r>
              <a:rPr lang="en-US" dirty="0" smtClean="0"/>
              <a:t>bits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762500" y="487759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 μήκους 56 </a:t>
            </a:r>
            <a:r>
              <a:rPr lang="en-US" dirty="0" smtClean="0"/>
              <a:t>bits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2362200" y="5320744"/>
            <a:ext cx="3926682" cy="775256"/>
            <a:chOff x="2399506" y="2274332"/>
            <a:chExt cx="3926682" cy="77525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2400300" y="2274332"/>
              <a:ext cx="39243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>
              <a:off x="2013466" y="2661166"/>
              <a:ext cx="77366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>
              <a:off x="5938560" y="2661960"/>
              <a:ext cx="77366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2781300" y="5486400"/>
            <a:ext cx="316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Κρυπτογράφηση KGS!@#$%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524000" y="6096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Τμήμα 1 8 </a:t>
            </a:r>
            <a:r>
              <a:rPr lang="en-US" dirty="0" smtClean="0"/>
              <a:t>Bytes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506244" y="6096000"/>
            <a:ext cx="1847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Τμήμα 2</a:t>
            </a:r>
            <a:r>
              <a:rPr lang="en-US" dirty="0" smtClean="0"/>
              <a:t> 8 Bytes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Digest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Στα αρχικα στάδια ανάπτυξης εφαρμογών</a:t>
            </a:r>
            <a:r>
              <a:rPr lang="en-US" dirty="0" smtClean="0"/>
              <a:t> </a:t>
            </a:r>
            <a:r>
              <a:rPr lang="el-GR" dirty="0" smtClean="0"/>
              <a:t>σο διαδίκτυο η αυθεντικοποίηση πραγματοποιόταν με την αποστολή των συνθηματικών</a:t>
            </a:r>
          </a:p>
          <a:p>
            <a:r>
              <a:rPr lang="el-GR" dirty="0" smtClean="0"/>
              <a:t>Σε πολλές περιπτώσεις η υποκλοπη τους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Digest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59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Πρωτόκολλο</a:t>
            </a:r>
            <a:r>
              <a:rPr lang="en-US" dirty="0" smtClean="0"/>
              <a:t> </a:t>
            </a:r>
            <a:r>
              <a:rPr lang="en-US" dirty="0" err="1" smtClean="0"/>
              <a:t>βασισμένο</a:t>
            </a:r>
            <a:r>
              <a:rPr lang="en-US" dirty="0" smtClean="0"/>
              <a:t> </a:t>
            </a:r>
            <a:r>
              <a:rPr lang="en-US" dirty="0" err="1" smtClean="0"/>
              <a:t>στην</a:t>
            </a:r>
            <a:r>
              <a:rPr lang="en-US" dirty="0" smtClean="0"/>
              <a:t> </a:t>
            </a:r>
            <a:r>
              <a:rPr lang="en-US" dirty="0" err="1" smtClean="0"/>
              <a:t>ιδέα</a:t>
            </a:r>
            <a:r>
              <a:rPr lang="en-US" dirty="0" smtClean="0"/>
              <a:t> </a:t>
            </a:r>
            <a:r>
              <a:rPr lang="en-US" dirty="0" err="1" smtClean="0"/>
              <a:t>πρόκλησης-απάντησης</a:t>
            </a:r>
            <a:r>
              <a:rPr lang="en-US" dirty="0" smtClean="0"/>
              <a:t> (challenge-response)</a:t>
            </a:r>
          </a:p>
          <a:p>
            <a:r>
              <a:rPr lang="el-GR" dirty="0" smtClean="0"/>
              <a:t>Αίτημα για πρόσβαση</a:t>
            </a:r>
          </a:p>
          <a:p>
            <a:r>
              <a:rPr lang="en-US" dirty="0" err="1" smtClean="0"/>
              <a:t>Πρόκληση</a:t>
            </a:r>
            <a:r>
              <a:rPr lang="en-US" dirty="0" smtClean="0"/>
              <a:t> = </a:t>
            </a:r>
            <a:r>
              <a:rPr lang="en-US" dirty="0" err="1" smtClean="0"/>
              <a:t>τυχαίος</a:t>
            </a:r>
            <a:r>
              <a:rPr lang="en-US" dirty="0" smtClean="0"/>
              <a:t> </a:t>
            </a:r>
            <a:r>
              <a:rPr lang="en-US" dirty="0" err="1" smtClean="0"/>
              <a:t>αριθμός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n-US" dirty="0" err="1" smtClean="0"/>
              <a:t>Απάντηση</a:t>
            </a:r>
            <a:r>
              <a:rPr lang="en-US" dirty="0" smtClean="0"/>
              <a:t> = </a:t>
            </a:r>
            <a:r>
              <a:rPr lang="en-US" dirty="0" err="1" smtClean="0"/>
              <a:t>συνθηματικό</a:t>
            </a:r>
            <a:r>
              <a:rPr lang="en-US" dirty="0" smtClean="0"/>
              <a:t> + </a:t>
            </a:r>
            <a:r>
              <a:rPr lang="en-US" dirty="0" err="1" smtClean="0"/>
              <a:t>τυχαίος</a:t>
            </a:r>
            <a:r>
              <a:rPr lang="en-US" dirty="0" smtClean="0"/>
              <a:t> </a:t>
            </a:r>
            <a:r>
              <a:rPr lang="en-US" dirty="0" err="1" smtClean="0"/>
              <a:t>αριθμός</a:t>
            </a:r>
            <a:endParaRPr lang="en-US" dirty="0" smtClean="0"/>
          </a:p>
          <a:p>
            <a:pPr lvl="1"/>
            <a:r>
              <a:rPr lang="en-US" dirty="0" smtClean="0"/>
              <a:t>A1=MD5(user:realm:pass)</a:t>
            </a:r>
          </a:p>
          <a:p>
            <a:pPr lvl="1"/>
            <a:r>
              <a:rPr lang="en-US" dirty="0" smtClean="0"/>
              <a:t>A2=MD5(“method”:request-uri)</a:t>
            </a:r>
          </a:p>
          <a:p>
            <a:r>
              <a:rPr lang="en-US" dirty="0" err="1" smtClean="0"/>
              <a:t>Απάντηση</a:t>
            </a:r>
            <a:r>
              <a:rPr lang="en-US" dirty="0" smtClean="0"/>
              <a:t>=MD5(A1:nonce:A2)</a:t>
            </a:r>
            <a:endParaRPr lang="el-GR" dirty="0" smtClean="0"/>
          </a:p>
          <a:p>
            <a:r>
              <a:rPr lang="el-GR" dirty="0" smtClean="0"/>
              <a:t>Πρόσβαση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Digest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562100" y="3847306"/>
            <a:ext cx="2362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4153694" y="3847306"/>
            <a:ext cx="2362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20194" y="3047206"/>
            <a:ext cx="2361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2820194" y="3580606"/>
            <a:ext cx="2361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20194" y="4114006"/>
            <a:ext cx="2361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2819401" y="4722017"/>
            <a:ext cx="2361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29000" y="2667000"/>
            <a:ext cx="1447800" cy="380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Αίτημα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429000" y="3201989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Τυχαίος Αριθμός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29000" y="372372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Διαπιεστευτήρια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00" y="4352685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Πρόσβαση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Επιθέσεις σε Συνθηματικά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Επιθέσεις επανάληψης </a:t>
            </a:r>
          </a:p>
          <a:p>
            <a:pPr lvl="1"/>
            <a:r>
              <a:rPr lang="el-GR" dirty="0" smtClean="0"/>
              <a:t>Υποκλοπή συνθηματικών </a:t>
            </a:r>
          </a:p>
          <a:p>
            <a:r>
              <a:rPr lang="el-GR" dirty="0" smtClean="0"/>
              <a:t>Έυρεση συνθηματικών </a:t>
            </a:r>
          </a:p>
          <a:p>
            <a:pPr lvl="1"/>
            <a:r>
              <a:rPr lang="el-GR" dirty="0" smtClean="0"/>
              <a:t>Χρήση προκαθορισμών συνθηματικών</a:t>
            </a:r>
          </a:p>
          <a:p>
            <a:pPr lvl="1"/>
            <a:r>
              <a:rPr lang="el-GR" dirty="0" smtClean="0"/>
              <a:t>Εξαντλητική αναζήτηση</a:t>
            </a:r>
            <a:r>
              <a:rPr lang="en-US" dirty="0" smtClean="0"/>
              <a:t> (exhaustive search)</a:t>
            </a:r>
            <a:endParaRPr lang="el-GR" dirty="0" smtClean="0"/>
          </a:p>
          <a:p>
            <a:pPr lvl="1"/>
            <a:r>
              <a:rPr lang="el-GR" dirty="0" smtClean="0"/>
              <a:t>Επιθέσεις λεξικού </a:t>
            </a:r>
            <a:r>
              <a:rPr lang="en-US" dirty="0" smtClean="0"/>
              <a:t>(dictionary attacks)</a:t>
            </a:r>
          </a:p>
          <a:p>
            <a:pPr lvl="1"/>
            <a:r>
              <a:rPr lang="el-GR" dirty="0" smtClean="0"/>
              <a:t>Κοινωνική μηχανική</a:t>
            </a:r>
          </a:p>
          <a:p>
            <a:pPr lvl="1"/>
            <a:r>
              <a:rPr lang="en-US" dirty="0" smtClean="0"/>
              <a:t>Key logger</a:t>
            </a:r>
            <a:endParaRPr lang="el-GR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Εξαντλητική Αναζήτηση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Αναζήτηση όλων των πιθανών συνθηματικών</a:t>
            </a:r>
          </a:p>
          <a:p>
            <a:r>
              <a:rPr lang="el-GR" dirty="0" smtClean="0"/>
              <a:t>Πραγματοποιείται </a:t>
            </a:r>
            <a:r>
              <a:rPr lang="en-US" dirty="0" smtClean="0"/>
              <a:t>off-line </a:t>
            </a:r>
            <a:endParaRPr lang="el-GR" dirty="0" smtClean="0"/>
          </a:p>
          <a:p>
            <a:r>
              <a:rPr lang="el-GR" dirty="0" smtClean="0"/>
              <a:t>Η επιτυχία της επίθεσης εξαρτάται από τον αριθμό των δοκιμών που πρέπει να πραγματοποιηθούν για να υπάρξει «ταίριασμα» με την κρυπτογραφημένη μορφή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Επιθέσεις Λεξικού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επιτιθέμενος σε αυτήν την περίπτωση</a:t>
            </a:r>
          </a:p>
          <a:p>
            <a:pPr lvl="1"/>
            <a:r>
              <a:rPr lang="el-GR" dirty="0" smtClean="0"/>
              <a:t> έχει υπολογίσει για μια σειρά συνθηματικών την αντίστοιχη κρυπτογράφηση</a:t>
            </a:r>
          </a:p>
          <a:p>
            <a:pPr lvl="1"/>
            <a:r>
              <a:rPr lang="el-GR" dirty="0" smtClean="0"/>
              <a:t>Πραγματοποιεί αναζήτηση στο αρχείο που έχει υποκλέψει για τον εντοπισμό κοινών εγγραφών</a:t>
            </a:r>
            <a:endParaRPr lang="en-US" dirty="0" smtClean="0"/>
          </a:p>
          <a:p>
            <a:pPr lvl="1"/>
            <a:r>
              <a:rPr lang="el-GR" dirty="0" smtClean="0"/>
              <a:t>Απομακρύνει τον παράγοντα χρόνο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Εργαλεία Ανάκτησης Συνθηματικών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Cain &amp; Abel</a:t>
            </a:r>
          </a:p>
          <a:p>
            <a:r>
              <a:rPr lang="en-US" dirty="0" smtClean="0"/>
              <a:t>John the Ripper password cracker</a:t>
            </a:r>
          </a:p>
          <a:p>
            <a:r>
              <a:rPr lang="en-US" dirty="0" smtClean="0"/>
              <a:t>L0phtcrack</a:t>
            </a:r>
          </a:p>
          <a:p>
            <a:r>
              <a:rPr lang="en-US" dirty="0" err="1" smtClean="0"/>
              <a:t>RainbowCrack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Μηχανισμοί  Αυθεντικοποίησης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Κάτι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γνωρίζεις</a:t>
            </a:r>
            <a:r>
              <a:rPr lang="en-US" dirty="0" smtClean="0"/>
              <a:t> (</a:t>
            </a:r>
            <a:r>
              <a:rPr lang="en-US" dirty="0" err="1" smtClean="0"/>
              <a:t>π.χ</a:t>
            </a:r>
            <a:r>
              <a:rPr lang="en-US" dirty="0" smtClean="0"/>
              <a:t> </a:t>
            </a:r>
            <a:r>
              <a:rPr lang="en-US" dirty="0" err="1" smtClean="0"/>
              <a:t>συνθηματικά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Κάτι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κατέχεις</a:t>
            </a:r>
            <a:r>
              <a:rPr lang="en-US" dirty="0" smtClean="0"/>
              <a:t> (</a:t>
            </a:r>
            <a:r>
              <a:rPr lang="en-US" dirty="0" err="1" smtClean="0"/>
              <a:t>π.χ</a:t>
            </a:r>
            <a:r>
              <a:rPr lang="en-US" dirty="0" smtClean="0"/>
              <a:t> </a:t>
            </a:r>
            <a:r>
              <a:rPr lang="en-US" dirty="0" err="1" smtClean="0"/>
              <a:t>έξυπνη</a:t>
            </a:r>
            <a:r>
              <a:rPr lang="en-US" dirty="0" smtClean="0"/>
              <a:t> </a:t>
            </a:r>
            <a:r>
              <a:rPr lang="en-US" dirty="0" err="1" smtClean="0"/>
              <a:t>κάρτα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Κάτι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χαρακτηρίζει</a:t>
            </a:r>
            <a:r>
              <a:rPr lang="en-US" dirty="0" smtClean="0"/>
              <a:t> «</a:t>
            </a:r>
            <a:r>
              <a:rPr lang="en-US" dirty="0" err="1" smtClean="0"/>
              <a:t>φυσικά</a:t>
            </a:r>
            <a:r>
              <a:rPr lang="en-US" dirty="0" smtClean="0"/>
              <a:t>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Ερώτησεις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581400" y="2209800"/>
            <a:ext cx="2362200" cy="304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Διαβ</a:t>
            </a:r>
            <a:r>
              <a:rPr lang="el-GR" dirty="0" smtClean="0"/>
              <a:t>άθμιση Ασφάλειας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«Ισχυρ</a:t>
            </a:r>
            <a:r>
              <a:rPr lang="el-GR" dirty="0" smtClean="0"/>
              <a:t>ός» μηχανισμός : </a:t>
            </a:r>
            <a:r>
              <a:rPr lang="en-US" dirty="0" err="1" smtClean="0"/>
              <a:t>Κάτι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χαρακτηρίζει</a:t>
            </a:r>
            <a:endParaRPr lang="el-GR" dirty="0" smtClean="0"/>
          </a:p>
          <a:p>
            <a:r>
              <a:rPr lang="el-GR" dirty="0" smtClean="0"/>
              <a:t>«Μεσαίος» μηχανισμός : Κάτι που «κατέχεις»</a:t>
            </a:r>
          </a:p>
          <a:p>
            <a:r>
              <a:rPr lang="el-GR" smtClean="0"/>
              <a:t>«Χαλαρός» </a:t>
            </a:r>
            <a:r>
              <a:rPr lang="el-GR" dirty="0" smtClean="0"/>
              <a:t>μηχανισμός : Κάτι που γνωρίζεις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Χρήση Συνθηματικών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Τα συστήματα αυθεντικοποίησης με χρήση συνθηματικών εντάσσονται στην κατηγορία των συμμετρικών συστημάτων</a:t>
            </a:r>
          </a:p>
          <a:p>
            <a:r>
              <a:rPr lang="el-GR" dirty="0" smtClean="0"/>
              <a:t>Οι επικοινωνούντες οντότητες διαμοιράζονται ένα συνθηματικό για την αυθεντικοποίησης της μιάς από τις δύο οντότητες</a:t>
            </a:r>
          </a:p>
          <a:p>
            <a:r>
              <a:rPr lang="el-GR" dirty="0" smtClean="0"/>
              <a:t>Χρησιμοποιούν</a:t>
            </a:r>
          </a:p>
          <a:p>
            <a:pPr lvl="1"/>
            <a:r>
              <a:rPr lang="el-GR" dirty="0" smtClean="0"/>
              <a:t>Όνομα χρήστη (ο ισχυρισμός της ταυτότητας μιας οντότητας)</a:t>
            </a:r>
          </a:p>
          <a:p>
            <a:pPr lvl="1"/>
            <a:r>
              <a:rPr lang="el-GR" dirty="0" smtClean="0"/>
              <a:t>Συνθηματικό (επικυρώνει τον ισχυρισμό)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Γενική Αρχιτεκτονική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045200" y="3289300"/>
            <a:ext cx="1803400" cy="16637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1143000" y="3340100"/>
            <a:ext cx="1295400" cy="13081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743200" y="3773269"/>
            <a:ext cx="3124200" cy="646331"/>
            <a:chOff x="2743200" y="3316069"/>
            <a:chExt cx="3302000" cy="646331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743200" y="3657600"/>
              <a:ext cx="330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124200" y="3316069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/>
                <a:t>Συνθηματικό όνομα χρήστη</a:t>
              </a:r>
              <a:endParaRPr lang="en-US" dirty="0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2743200" y="28067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243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Αίτημα Πρόσβασης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2743200" y="33528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2983468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Αίτημα Εξουσιοδοτημένης Πρόσβασης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743201" y="4951411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24200" y="4583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Παροχή Πρόσβασης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Τεχνικές Αποθήκευσης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συνθηματικά αποθηκεύονται είτε σε </a:t>
            </a:r>
          </a:p>
          <a:p>
            <a:pPr lvl="1"/>
            <a:r>
              <a:rPr lang="el-GR" dirty="0" smtClean="0"/>
              <a:t>Καθαρή μορφή</a:t>
            </a:r>
          </a:p>
          <a:p>
            <a:pPr lvl="1"/>
            <a:r>
              <a:rPr lang="el-GR" dirty="0" smtClean="0"/>
              <a:t>Σε κρυπτογραφημένη</a:t>
            </a:r>
            <a:endParaRPr lang="en-US" dirty="0" smtClean="0"/>
          </a:p>
          <a:p>
            <a:pPr lvl="3"/>
            <a:r>
              <a:rPr lang="el-GR" dirty="0" smtClean="0"/>
              <a:t>Συμμετρικός αλγόριθμος κρυπτογράφησης</a:t>
            </a:r>
          </a:p>
          <a:p>
            <a:pPr lvl="1"/>
            <a:r>
              <a:rPr lang="el-GR" dirty="0" smtClean="0"/>
              <a:t>Χρήση «αποτυπώματος» σύνοψης</a:t>
            </a:r>
            <a:endParaRPr lang="en-US" dirty="0" smtClean="0"/>
          </a:p>
          <a:p>
            <a:r>
              <a:rPr lang="el-GR" dirty="0" smtClean="0"/>
              <a:t>Ο μηχανισμός αυθεντικοποίησης εξαρτάται από τον τρόπο αποθήκευσης των συνθηματικών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Τεχνικές Αποθήκευσης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115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Όνομα</a:t>
                      </a:r>
                      <a:r>
                        <a:rPr lang="el-GR" baseline="0" dirty="0" smtClean="0"/>
                        <a:t> Χρήστη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Συνθηματικό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123456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Gkar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567890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3802380"/>
          <a:ext cx="8229600" cy="115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Όνομα</a:t>
                      </a:r>
                      <a:r>
                        <a:rPr lang="el-GR" baseline="0" dirty="0" smtClean="0"/>
                        <a:t> Χρήστη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Συνθηματικό</a:t>
                      </a:r>
                      <a:r>
                        <a:rPr lang="en-US" dirty="0" smtClean="0"/>
                        <a:t>- </a:t>
                      </a:r>
                      <a:r>
                        <a:rPr lang="el-GR" dirty="0" smtClean="0"/>
                        <a:t>Συναρτήσεις Σύνοψης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f447b20a7fcbf53a5d5be013ea0b15af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Gkar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a515eb6876ce741827c147a9c3434ded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Κανόνες Σύνταξης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1999"/>
          </a:xfrm>
        </p:spPr>
        <p:txBody>
          <a:bodyPr>
            <a:normAutofit/>
          </a:bodyPr>
          <a:lstStyle/>
          <a:p>
            <a:r>
              <a:rPr lang="el-GR" dirty="0" smtClean="0"/>
              <a:t>Σε ορισμένα συστήματα προτείνονται συγκεκριμένοι κανόνες σύνταξης συνθηματικών</a:t>
            </a:r>
          </a:p>
          <a:p>
            <a:pPr lvl="1"/>
            <a:r>
              <a:rPr lang="el-GR" dirty="0" smtClean="0"/>
              <a:t>Π.χ μήκος συνθηματικού, κεφαλαία,μικρά</a:t>
            </a:r>
            <a:endParaRPr lang="en-US" dirty="0" smtClean="0"/>
          </a:p>
          <a:p>
            <a:pPr lvl="1"/>
            <a:r>
              <a:rPr lang="el-GR" dirty="0" smtClean="0"/>
              <a:t>Χρονική διάρκεια</a:t>
            </a:r>
          </a:p>
          <a:p>
            <a:r>
              <a:rPr lang="el-GR" dirty="0" smtClean="0"/>
              <a:t>Στόχος είναι η άυξηση της «εντροπίας» του συνθηματικού</a:t>
            </a:r>
            <a:endParaRPr lang="en-US" dirty="0" smtClean="0"/>
          </a:p>
          <a:p>
            <a:pPr lvl="1"/>
            <a:r>
              <a:rPr lang="el-GR" dirty="0" smtClean="0"/>
              <a:t>Για παράδειγμα όταν ένα σύστημα έχει συνθηματικά μήκους 5 χαρακτήρων χρησιμοποιώντας ένα αλφάβητο 26 χαρακτήρων τότε ο αριθμός των πιθανών συνθηματικών είναι 26^5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4852</TotalTime>
  <Words>821</Words>
  <Application>Microsoft Macintosh PowerPoint</Application>
  <PresentationFormat>On-screen Show (4:3)</PresentationFormat>
  <Paragraphs>200</Paragraphs>
  <Slides>30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Focus</vt:lpstr>
      <vt:lpstr>Μηχανισμοί Αυθεντικοποίησης </vt:lpstr>
      <vt:lpstr>Αυθεντικοποίηση</vt:lpstr>
      <vt:lpstr>Μηχανισμοί  Αυθεντικοποίησης</vt:lpstr>
      <vt:lpstr>Διαβάθμιση Ασφάλειας</vt:lpstr>
      <vt:lpstr>Χρήση Συνθηματικών</vt:lpstr>
      <vt:lpstr>Γενική Αρχιτεκτονική</vt:lpstr>
      <vt:lpstr>Τεχνικές Αποθήκευσης</vt:lpstr>
      <vt:lpstr>Τεχνικές Αποθήκευσης</vt:lpstr>
      <vt:lpstr>Κανόνες Σύνταξης</vt:lpstr>
      <vt:lpstr>Αριθμός Συνδιασμών</vt:lpstr>
      <vt:lpstr>Αριθμός Συνδιασμών</vt:lpstr>
      <vt:lpstr>Αριθμός Συνδιασμών</vt:lpstr>
      <vt:lpstr>Απαιτούμενος Χρόνος Εξαντλητικής Αναζήτησης</vt:lpstr>
      <vt:lpstr>Συνθηματικά στο Unix</vt:lpstr>
      <vt:lpstr>Χρήση Συνθηματικών στο UNIX</vt:lpstr>
      <vt:lpstr>Χρήση Συνθηματικών στο UNIX</vt:lpstr>
      <vt:lpstr>Χρήση Συνθηματικών στο UNIX</vt:lpstr>
      <vt:lpstr>Αναγκαιότητα Χρήση του Τυχαίου Αριθμού</vt:lpstr>
      <vt:lpstr>Ενίσχυση των Συνθηματικών</vt:lpstr>
      <vt:lpstr>Χρήση Συνθηματικών στα Windows</vt:lpstr>
      <vt:lpstr>LM Hash</vt:lpstr>
      <vt:lpstr>LM Hash</vt:lpstr>
      <vt:lpstr>HTTP Digest</vt:lpstr>
      <vt:lpstr>HTTP Digest</vt:lpstr>
      <vt:lpstr>HTTP Digest</vt:lpstr>
      <vt:lpstr>Επιθέσεις σε Συνθηματικά</vt:lpstr>
      <vt:lpstr>Εξαντλητική Αναζήτηση</vt:lpstr>
      <vt:lpstr>Επιθέσεις Λεξικού</vt:lpstr>
      <vt:lpstr>Εργαλεία Ανάκτησης Συνθηματικών</vt:lpstr>
      <vt:lpstr>Ερώτησεις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881</cp:revision>
  <dcterms:created xsi:type="dcterms:W3CDTF">2010-05-28T12:33:19Z</dcterms:created>
  <dcterms:modified xsi:type="dcterms:W3CDTF">2010-05-28T12:48:29Z</dcterms:modified>
</cp:coreProperties>
</file>