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8" r:id="rId9"/>
    <p:sldId id="269" r:id="rId10"/>
    <p:sldId id="259" r:id="rId11"/>
    <p:sldId id="261" r:id="rId12"/>
    <p:sldId id="260" r:id="rId13"/>
    <p:sldId id="262" r:id="rId14"/>
    <p:sldId id="263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031BE-58E2-4F4F-8E7C-A5F34E307CE1}" type="datetimeFigureOut">
              <a:rPr lang="el-GR" smtClean="0"/>
              <a:pPr/>
              <a:t>24/11/2014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2DF3-ECCE-44B2-A918-91BD1D10D22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yas-net.us7.list-manage.com/track/click?u=4e44c62110e3148b3b6c4f1b5&amp;id=5d13a078ee&amp;e=823642b4a3" TargetMode="External"/><Relationship Id="rId2" Type="http://schemas.openxmlformats.org/officeDocument/2006/relationships/hyperlink" Target="http://dyas-net.us7.list-manage.com/track/click?u=4e44c62110e3148b3b6c4f1b5&amp;id=ac17677ea5&amp;e=823642b4a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yas-net.us7.list-manage1.com/track/click?u=4e44c62110e3148b3b6c4f1b5&amp;id=653a54a7de&amp;e=823642b4a3" TargetMode="External"/><Relationship Id="rId2" Type="http://schemas.openxmlformats.org/officeDocument/2006/relationships/hyperlink" Target="http://dyas-net.us7.list-manage.com/track/click?u=4e44c62110e3148b3b6c4f1b5&amp;id=021f472bed&amp;e=823642b4a3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 ψηφιακές ανθρωπιστικές επιστήμες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b="1" dirty="0" smtClean="0"/>
              <a:t>Digital humanities</a:t>
            </a:r>
          </a:p>
          <a:p>
            <a:pPr algn="r"/>
            <a:r>
              <a:rPr lang="en-US" b="1" dirty="0" smtClean="0"/>
              <a:t>Digital pedagogy</a:t>
            </a:r>
            <a:endParaRPr lang="el-G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. Πχ</a:t>
            </a:r>
            <a:r>
              <a:rPr lang="en-US" dirty="0" smtClean="0"/>
              <a:t>. </a:t>
            </a:r>
            <a:r>
              <a:rPr lang="el-GR" dirty="0" smtClean="0"/>
              <a:t>Το</a:t>
            </a:r>
            <a:r>
              <a:rPr lang="el-GR" u="sng" dirty="0" smtClean="0">
                <a:hlinkClick r:id="rId2"/>
              </a:rPr>
              <a:t> Πανεπιστήμιο της Λειψίας</a:t>
            </a:r>
            <a:r>
              <a:rPr lang="el-GR" dirty="0" smtClean="0"/>
              <a:t> διοργανώνει το</a:t>
            </a:r>
            <a:r>
              <a:rPr lang="en-US" u="sng" dirty="0" smtClean="0">
                <a:hlinkClick r:id="rId3"/>
              </a:rPr>
              <a:t> Joint Culture &amp; Technology and CLARIN-D Summer School "Digital Humanities &amp; Language Resources</a:t>
            </a:r>
            <a:r>
              <a:rPr lang="en-US" u="sng" dirty="0" smtClean="0">
                <a:hlinkClick r:id="rId3"/>
              </a:rPr>
              <a:t>"</a:t>
            </a:r>
            <a:endParaRPr lang="el-G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θερινά σχολεία</a:t>
            </a:r>
            <a:r>
              <a:rPr lang="en-US" dirty="0" smtClean="0"/>
              <a:t>: 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n-US" u="sng" dirty="0" smtClean="0">
                <a:hlinkClick r:id="rId2"/>
              </a:rPr>
              <a:t>Visual Analysis with Digital Tools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u="sng" dirty="0" smtClean="0">
                <a:hlinkClick r:id="rId3"/>
              </a:rPr>
              <a:t>DARIAH International Digital Humanities Summer School </a:t>
            </a:r>
            <a:endParaRPr lang="en-US" u="sng" dirty="0" smtClean="0"/>
          </a:p>
          <a:p>
            <a:r>
              <a:rPr lang="en-US" u="sng" dirty="0" err="1" smtClean="0"/>
              <a:t>DHoxSS</a:t>
            </a:r>
            <a:r>
              <a:rPr lang="en-US" u="sng" dirty="0" smtClean="0"/>
              <a:t>   Oxford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Ψηφιακή χρήση για ανάγκες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ανθρωπιστικής επιστήμης </a:t>
            </a:r>
            <a:endParaRPr lang="en-US" dirty="0" smtClean="0"/>
          </a:p>
          <a:p>
            <a:r>
              <a:rPr lang="el-GR" dirty="0"/>
              <a:t>δ</a:t>
            </a:r>
            <a:r>
              <a:rPr lang="el-GR" dirty="0" smtClean="0"/>
              <a:t>ιδασκαλίας</a:t>
            </a:r>
            <a:endParaRPr lang="en-US" dirty="0" smtClean="0"/>
          </a:p>
          <a:p>
            <a:r>
              <a:rPr lang="el-GR" dirty="0" smtClean="0"/>
              <a:t>δια </a:t>
            </a:r>
            <a:r>
              <a:rPr lang="el-GR" dirty="0"/>
              <a:t>βίου </a:t>
            </a:r>
            <a:r>
              <a:rPr lang="el-GR" dirty="0" smtClean="0"/>
              <a:t>μάθησης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</a:t>
            </a:r>
            <a:r>
              <a:rPr lang="el-GR" dirty="0" smtClean="0"/>
              <a:t>: ποικιλία ηλεκτρονικών μέσων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που </a:t>
            </a:r>
            <a:r>
              <a:rPr lang="el-GR" dirty="0"/>
              <a:t>περιλαμβάνουν ακουστικά, γραφικά, κείμενο και </a:t>
            </a:r>
            <a:r>
              <a:rPr lang="el-GR" dirty="0" smtClean="0"/>
              <a:t>βίντεο, </a:t>
            </a:r>
            <a:endParaRPr lang="en-US" dirty="0" smtClean="0"/>
          </a:p>
          <a:p>
            <a:r>
              <a:rPr lang="el-GR" dirty="0" smtClean="0"/>
              <a:t>λιγότερο </a:t>
            </a:r>
            <a:r>
              <a:rPr lang="el-GR" dirty="0"/>
              <a:t>κείμενο κεντρικές και </a:t>
            </a:r>
            <a:r>
              <a:rPr lang="el-GR" dirty="0" smtClean="0"/>
              <a:t>γραμμικές λειτουργίες.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 smtClean="0"/>
              <a:t>Προγράμματα </a:t>
            </a:r>
            <a:r>
              <a:rPr lang="en-US" sz="2800" b="1" dirty="0" smtClean="0"/>
              <a:t>DH</a:t>
            </a:r>
            <a:r>
              <a:rPr lang="el-GR" sz="2800" b="1" dirty="0" smtClean="0"/>
              <a:t>: νέο </a:t>
            </a:r>
            <a:r>
              <a:rPr lang="el-GR" sz="2800" b="1" dirty="0"/>
              <a:t>μοντέλο μάθησης, που θέτει τη συνεργασία πάνω από τη μεμονωμένη ατομική προσπάθεια.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/>
              <a:t>χρησιμοποιούν ψηφιακά εργαλεία, συλλογές και </a:t>
            </a:r>
            <a:r>
              <a:rPr lang="el-GR" dirty="0" smtClean="0"/>
              <a:t>τεχνικές</a:t>
            </a:r>
            <a:endParaRPr lang="el-GR" dirty="0"/>
          </a:p>
          <a:p>
            <a:r>
              <a:rPr lang="el-GR" dirty="0" smtClean="0"/>
              <a:t>απαρτίζονται από: αρχειοθέτες</a:t>
            </a:r>
            <a:r>
              <a:rPr lang="el-GR" dirty="0"/>
              <a:t>, συντηρητές, βιβλιοθηκονόμους, </a:t>
            </a:r>
            <a:r>
              <a:rPr lang="el-GR" dirty="0" smtClean="0"/>
              <a:t>πανεπιστημιακούς, ερευνητές επιστήμονες </a:t>
            </a:r>
            <a:r>
              <a:rPr lang="el-GR" dirty="0"/>
              <a:t>και φοιτητές.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Προγράμματα </a:t>
            </a:r>
            <a:r>
              <a:rPr lang="en-US" dirty="0" smtClean="0"/>
              <a:t>DH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ερευνητικά ερωτήματα που εξερευνώνται μέσω </a:t>
            </a:r>
            <a:endParaRPr lang="en-US" dirty="0" smtClean="0"/>
          </a:p>
          <a:p>
            <a:pPr lvl="1"/>
            <a:r>
              <a:rPr lang="el-GR" dirty="0" smtClean="0"/>
              <a:t>της </a:t>
            </a:r>
            <a:r>
              <a:rPr lang="el-GR" dirty="0"/>
              <a:t>ανάλυσης, </a:t>
            </a:r>
            <a:endParaRPr lang="en-US" dirty="0" smtClean="0"/>
          </a:p>
          <a:p>
            <a:pPr lvl="1"/>
            <a:r>
              <a:rPr lang="el-GR" dirty="0" smtClean="0"/>
              <a:t>της </a:t>
            </a:r>
            <a:r>
              <a:rPr lang="el-GR" dirty="0"/>
              <a:t>κριτικής </a:t>
            </a:r>
            <a:endParaRPr lang="en-US" dirty="0" smtClean="0"/>
          </a:p>
          <a:p>
            <a:pPr lvl="1"/>
            <a:r>
              <a:rPr lang="el-GR" dirty="0" smtClean="0"/>
              <a:t>και </a:t>
            </a:r>
            <a:r>
              <a:rPr lang="el-GR" dirty="0"/>
              <a:t>της ερμηνείας των πρωτογενών πηγών </a:t>
            </a:r>
            <a:endParaRPr lang="en-US" dirty="0" smtClean="0"/>
          </a:p>
          <a:p>
            <a:pPr lvl="2"/>
            <a:r>
              <a:rPr lang="el-GR" dirty="0" smtClean="0"/>
              <a:t>σε </a:t>
            </a:r>
            <a:r>
              <a:rPr lang="el-GR" dirty="0"/>
              <a:t>αρχεία, σπάνιες βιβλιοθήκες  και μουσεία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ε</a:t>
            </a:r>
            <a:r>
              <a:rPr lang="el-GR" dirty="0" smtClean="0"/>
              <a:t>ξερεύνηση </a:t>
            </a:r>
          </a:p>
          <a:p>
            <a:pPr lvl="1"/>
            <a:r>
              <a:rPr lang="el-GR" dirty="0" smtClean="0"/>
              <a:t>μεγάλων βάσεων δεδομένων,</a:t>
            </a:r>
          </a:p>
          <a:p>
            <a:pPr lvl="1"/>
            <a:r>
              <a:rPr lang="el-GR" dirty="0" smtClean="0"/>
              <a:t>πρωτότυπων </a:t>
            </a:r>
            <a:r>
              <a:rPr lang="el-GR" dirty="0"/>
              <a:t>ιστορικών πηγών που περικλείουν  τα ήχο, κείμενο, βίντεο και γραφικά υλικά.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παραγωγή νέων και </a:t>
            </a:r>
            <a:r>
              <a:rPr lang="el-GR" dirty="0" err="1"/>
              <a:t>πολυεπίπεδων</a:t>
            </a:r>
            <a:r>
              <a:rPr lang="el-GR" dirty="0"/>
              <a:t> γνώσεων μέσω μεθοδολογιών που στηρίζονται σε τεχνολογίες όπως </a:t>
            </a:r>
            <a:endParaRPr lang="el-GR" dirty="0" smtClean="0"/>
          </a:p>
          <a:p>
            <a:pPr lvl="1"/>
            <a:r>
              <a:rPr lang="el-GR" dirty="0" smtClean="0"/>
              <a:t>η </a:t>
            </a:r>
            <a:r>
              <a:rPr lang="el-GR" dirty="0"/>
              <a:t>ψηφιακή εκδοτική, </a:t>
            </a:r>
            <a:endParaRPr lang="el-GR" dirty="0" smtClean="0"/>
          </a:p>
          <a:p>
            <a:pPr lvl="1"/>
            <a:r>
              <a:rPr lang="el-GR" dirty="0" smtClean="0"/>
              <a:t>η </a:t>
            </a:r>
            <a:r>
              <a:rPr lang="el-GR" dirty="0" err="1"/>
              <a:t>κειμενική</a:t>
            </a:r>
            <a:r>
              <a:rPr lang="el-GR" dirty="0"/>
              <a:t> κωδικοποίηση και </a:t>
            </a:r>
            <a:r>
              <a:rPr lang="el-GR" dirty="0" err="1"/>
              <a:t>ετικετοποίηση</a:t>
            </a:r>
            <a:r>
              <a:rPr lang="el-GR" dirty="0"/>
              <a:t> </a:t>
            </a:r>
            <a:endParaRPr lang="el-GR" dirty="0" smtClean="0"/>
          </a:p>
          <a:p>
            <a:pPr lvl="1"/>
            <a:r>
              <a:rPr lang="el-GR" dirty="0" smtClean="0"/>
              <a:t>και </a:t>
            </a:r>
            <a:r>
              <a:rPr lang="el-GR" dirty="0"/>
              <a:t>τα εργαλεία </a:t>
            </a:r>
            <a:r>
              <a:rPr lang="el-GR" dirty="0" err="1"/>
              <a:t>οπτικοποίησης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Κίνητρα χρήσης </a:t>
            </a:r>
            <a:r>
              <a:rPr lang="en-US" dirty="0" smtClean="0"/>
              <a:t>DH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b="1" dirty="0"/>
              <a:t>αρχειοθέτες , οι βιβλιοθηκονόμοι και οι συντηρητές μουσείων  </a:t>
            </a:r>
            <a:r>
              <a:rPr lang="el-GR" dirty="0"/>
              <a:t>αναλαμβάνουν ερευνητικά ψηφιακά προγράμματα για να αυξήσουν την ζήτηση και την  πρόσβαση στις συλλογές τους.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b="1" dirty="0"/>
              <a:t>επιστήμονες </a:t>
            </a:r>
            <a:r>
              <a:rPr lang="el-GR" b="1" dirty="0" smtClean="0"/>
              <a:t>ειδικοί </a:t>
            </a:r>
            <a:r>
              <a:rPr lang="el-GR" b="1" dirty="0"/>
              <a:t>και οι φοιτητές </a:t>
            </a:r>
            <a:r>
              <a:rPr lang="el-GR" dirty="0"/>
              <a:t>των </a:t>
            </a:r>
            <a:r>
              <a:rPr lang="el-GR" dirty="0" smtClean="0"/>
              <a:t>ανθρωπιστικών </a:t>
            </a:r>
            <a:r>
              <a:rPr lang="el-GR" dirty="0"/>
              <a:t>και κοινωνικών επιστημών θέλουν να διευκολύνουν  νέες μεθόδους έρευνας και αναζήτησης.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συμβολή </a:t>
            </a:r>
            <a:r>
              <a:rPr lang="en-US" dirty="0" smtClean="0"/>
              <a:t>DH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Ταυτόχρονη χρήση πηγών μία ή περισσότερες φορές ή η δυνατότητα πολλαπλών θεάσεων μίας πηγής</a:t>
            </a:r>
          </a:p>
          <a:p>
            <a:r>
              <a:rPr lang="el-GR" dirty="0"/>
              <a:t>Οι χρήστες ρυθμίζουν την κλίμακα υλικών με λειτουργίες </a:t>
            </a:r>
            <a:r>
              <a:rPr lang="el-GR" dirty="0" err="1"/>
              <a:t>ζουμαρίσματος</a:t>
            </a:r>
            <a:endParaRPr lang="el-GR" dirty="0"/>
          </a:p>
          <a:p>
            <a:r>
              <a:rPr lang="el-GR" dirty="0"/>
              <a:t>Οι χρήστες </a:t>
            </a:r>
            <a:r>
              <a:rPr lang="el-GR" dirty="0" smtClean="0"/>
              <a:t>τροποποιούν </a:t>
            </a:r>
            <a:r>
              <a:rPr lang="el-GR" dirty="0"/>
              <a:t>και συγχωνεύουν ψηφιακά αντικείμενα</a:t>
            </a:r>
          </a:p>
          <a:p>
            <a:r>
              <a:rPr lang="el-GR" dirty="0"/>
              <a:t>Χρησιμοποιούν μέσα και μεθοδολογίες που </a:t>
            </a:r>
            <a:r>
              <a:rPr lang="el-GR" dirty="0" smtClean="0"/>
              <a:t>δε </a:t>
            </a:r>
            <a:r>
              <a:rPr lang="el-GR" dirty="0"/>
              <a:t>βασίζονται στην εκτύπωση</a:t>
            </a:r>
          </a:p>
          <a:p>
            <a:r>
              <a:rPr lang="el-GR" dirty="0"/>
              <a:t>Ενασχόληση με </a:t>
            </a:r>
            <a:r>
              <a:rPr lang="el-GR" dirty="0" err="1" smtClean="0"/>
              <a:t>υπο</a:t>
            </a:r>
            <a:r>
              <a:rPr lang="el-GR" dirty="0" smtClean="0"/>
              <a:t>-προβεβλημένα ή α-</a:t>
            </a:r>
            <a:r>
              <a:rPr lang="el-GR" dirty="0" err="1" smtClean="0"/>
              <a:t>πρόβλεπτα</a:t>
            </a:r>
            <a:r>
              <a:rPr lang="el-GR" dirty="0" smtClean="0"/>
              <a:t> πεδία </a:t>
            </a:r>
            <a:r>
              <a:rPr lang="el-GR" dirty="0"/>
              <a:t>μελέτης</a:t>
            </a:r>
          </a:p>
          <a:p>
            <a:r>
              <a:rPr lang="el-GR" dirty="0"/>
              <a:t>Ευκολότερη πρόσβαση σε </a:t>
            </a:r>
            <a:r>
              <a:rPr lang="el-GR" dirty="0" smtClean="0"/>
              <a:t>σπάνιες, μοναδικές </a:t>
            </a:r>
            <a:r>
              <a:rPr lang="el-GR" dirty="0"/>
              <a:t>και </a:t>
            </a:r>
            <a:r>
              <a:rPr lang="el-GR" dirty="0" smtClean="0"/>
              <a:t>ευαίσθητες </a:t>
            </a:r>
            <a:r>
              <a:rPr lang="el-GR" dirty="0"/>
              <a:t>πρωτογενείς πηγές σε  αρχεία και τμήματα με σπάνια βιβλία.</a:t>
            </a:r>
          </a:p>
          <a:p>
            <a:r>
              <a:rPr lang="el-GR" dirty="0"/>
              <a:t>Συνύπαρξη πολλαπλών μονοπατιών μέσα σε ένα αποθετήριο και </a:t>
            </a:r>
            <a:r>
              <a:rPr lang="el-GR" dirty="0" smtClean="0"/>
              <a:t>επίδραση </a:t>
            </a:r>
            <a:r>
              <a:rPr lang="el-GR" dirty="0"/>
              <a:t>στην επιστημονική μελέτη και την κινητικότητα </a:t>
            </a:r>
            <a:r>
              <a:rPr lang="el-GR"/>
              <a:t>της </a:t>
            </a:r>
            <a:r>
              <a:rPr lang="el-GR" smtClean="0"/>
              <a:t>γνώσης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Από τα πιο διακεκριμένα κέντρα είναι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Center for Digital Humanities (UCLA), </a:t>
            </a:r>
            <a:endParaRPr lang="en-US" dirty="0" smtClean="0"/>
          </a:p>
          <a:p>
            <a:r>
              <a:rPr lang="en-US" dirty="0" smtClean="0"/>
              <a:t>Centre </a:t>
            </a:r>
            <a:r>
              <a:rPr lang="en-US" dirty="0"/>
              <a:t>for Digital Humanities (Ryerson), </a:t>
            </a:r>
            <a:endParaRPr lang="en-US" dirty="0" smtClean="0"/>
          </a:p>
          <a:p>
            <a:r>
              <a:rPr lang="en-US" dirty="0" smtClean="0"/>
              <a:t>Digital Humanities </a:t>
            </a:r>
            <a:r>
              <a:rPr lang="en-US" dirty="0"/>
              <a:t>(McGill), </a:t>
            </a:r>
            <a:endParaRPr lang="en-US" dirty="0" smtClean="0"/>
          </a:p>
          <a:p>
            <a:r>
              <a:rPr lang="en-US" dirty="0" smtClean="0"/>
              <a:t>Digital </a:t>
            </a:r>
            <a:r>
              <a:rPr lang="en-US" dirty="0"/>
              <a:t>Humanities (Western), </a:t>
            </a:r>
            <a:endParaRPr lang="en-US" dirty="0" smtClean="0"/>
          </a:p>
          <a:p>
            <a:r>
              <a:rPr lang="en-US" dirty="0" smtClean="0"/>
              <a:t>Humanities </a:t>
            </a:r>
            <a:r>
              <a:rPr lang="en-US" dirty="0"/>
              <a:t>Media &amp; </a:t>
            </a:r>
            <a:r>
              <a:rPr lang="en-US" dirty="0" smtClean="0"/>
              <a:t>Computing (McMaster),</a:t>
            </a:r>
          </a:p>
          <a:p>
            <a:r>
              <a:rPr lang="en-US" dirty="0" smtClean="0"/>
              <a:t> </a:t>
            </a:r>
            <a:r>
              <a:rPr lang="en-US" dirty="0"/>
              <a:t>Illinois Center for Computing in Humanities Arts and Social </a:t>
            </a:r>
            <a:r>
              <a:rPr lang="en-US" dirty="0" smtClean="0"/>
              <a:t>Science(UIUC),</a:t>
            </a:r>
          </a:p>
          <a:p>
            <a:r>
              <a:rPr lang="en-US" dirty="0" smtClean="0"/>
              <a:t>Maryland </a:t>
            </a:r>
            <a:r>
              <a:rPr lang="en-US" dirty="0"/>
              <a:t>Inst. for Technology in the Humanities </a:t>
            </a:r>
            <a:r>
              <a:rPr lang="en-US" dirty="0" smtClean="0"/>
              <a:t>(U </a:t>
            </a:r>
            <a:r>
              <a:rPr lang="en-US" dirty="0"/>
              <a:t>of </a:t>
            </a:r>
            <a:r>
              <a:rPr lang="en-US" dirty="0" smtClean="0"/>
              <a:t>MD), </a:t>
            </a:r>
          </a:p>
          <a:p>
            <a:r>
              <a:rPr lang="en-US" dirty="0" smtClean="0"/>
              <a:t>MATIRX </a:t>
            </a:r>
            <a:r>
              <a:rPr lang="en-US" dirty="0"/>
              <a:t>(</a:t>
            </a:r>
            <a:r>
              <a:rPr lang="en-US" dirty="0" err="1" smtClean="0"/>
              <a:t>MichiganState</a:t>
            </a:r>
            <a:r>
              <a:rPr lang="en-US" dirty="0"/>
              <a:t>), </a:t>
            </a:r>
            <a:endParaRPr lang="en-US" dirty="0" smtClean="0"/>
          </a:p>
          <a:p>
            <a:r>
              <a:rPr lang="en-US" dirty="0" smtClean="0"/>
              <a:t>Orlando </a:t>
            </a:r>
            <a:r>
              <a:rPr lang="en-US" dirty="0"/>
              <a:t>Project (U of Alberta), </a:t>
            </a:r>
            <a:endParaRPr lang="en-US" dirty="0" smtClean="0"/>
          </a:p>
          <a:p>
            <a:r>
              <a:rPr lang="en-US" dirty="0" smtClean="0"/>
              <a:t>CHNM </a:t>
            </a:r>
            <a:r>
              <a:rPr lang="en-US" dirty="0"/>
              <a:t>(George Mason), and Scholars’ Lab (U of VA).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2D05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404</Words>
  <Application>Microsoft Office PowerPoint</Application>
  <PresentationFormat>Προβολή στην οθόνη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Οι ψηφιακές ανθρωπιστικές επιστήμες </vt:lpstr>
      <vt:lpstr>Ψηφιακή χρήση για ανάγκες</vt:lpstr>
      <vt:lpstr>DH: ποικιλία ηλεκτρονικών μέσων </vt:lpstr>
      <vt:lpstr>Προγράμματα DH: νέο μοντέλο μάθησης, που θέτει τη συνεργασία πάνω από τη μεμονωμένη ατομική προσπάθεια. </vt:lpstr>
      <vt:lpstr>Προγράμματα DH</vt:lpstr>
      <vt:lpstr>Διαφάνεια 6</vt:lpstr>
      <vt:lpstr>Κίνητρα χρήσης DH</vt:lpstr>
      <vt:lpstr>συμβολή DH</vt:lpstr>
      <vt:lpstr>Από τα πιο διακεκριμένα κέντρα είναι </vt:lpstr>
      <vt:lpstr>Διαφάνεια 10</vt:lpstr>
      <vt:lpstr>θερινά σχολεία:  </vt:lpstr>
      <vt:lpstr>Διαφάνεια 12</vt:lpstr>
      <vt:lpstr>Διαφάνεια 13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ψηφιακές ανθρωπιστικές επιστήμες</dc:title>
  <dc:creator>maria</dc:creator>
  <cp:lastModifiedBy>maria</cp:lastModifiedBy>
  <cp:revision>5</cp:revision>
  <dcterms:created xsi:type="dcterms:W3CDTF">2014-11-21T22:23:34Z</dcterms:created>
  <dcterms:modified xsi:type="dcterms:W3CDTF">2014-11-24T17:15:02Z</dcterms:modified>
</cp:coreProperties>
</file>