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diagrams/layout2.xml" ContentType="application/vnd.openxmlformats-officedocument.drawingml.diagramLayout+xml"/>
  <Override PartName="/ppt/slides/slide8.xml" ContentType="application/vnd.openxmlformats-officedocument.presentationml.slide+xml"/>
  <Override PartName="/ppt/slides/slide49.xml" ContentType="application/vnd.openxmlformats-officedocument.presentationml.slide+xml"/>
  <Override PartName="/ppt/diagrams/data1.xml" ContentType="application/vnd.openxmlformats-officedocument.drawingml.diagramData+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3" r:id="rId16"/>
    <p:sldId id="272" r:id="rId17"/>
    <p:sldId id="270" r:id="rId18"/>
    <p:sldId id="271"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5" r:id="rId49"/>
    <p:sldId id="304" r:id="rId50"/>
    <p:sldId id="306" r:id="rId51"/>
    <p:sldId id="307" r:id="rId52"/>
    <p:sldId id="308" r:id="rId53"/>
    <p:sldId id="309" r:id="rId54"/>
    <p:sldId id="310" r:id="rId55"/>
    <p:sldId id="311" r:id="rId56"/>
    <p:sldId id="312" r:id="rId57"/>
    <p:sldId id="313" r:id="rId58"/>
    <p:sldId id="314" r:id="rId59"/>
    <p:sldId id="316" r:id="rId60"/>
    <p:sldId id="317" r:id="rId61"/>
    <p:sldId id="318" r:id="rId62"/>
    <p:sldId id="319" r:id="rId63"/>
    <p:sldId id="320" r:id="rId64"/>
    <p:sldId id="321" r:id="rId65"/>
    <p:sldId id="322" r:id="rId66"/>
    <p:sldId id="323" r:id="rId67"/>
    <p:sldId id="324" r:id="rId6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454246-73D0-4321-87E8-91A1B03112F5}"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el-GR"/>
        </a:p>
      </dgm:t>
    </dgm:pt>
    <dgm:pt modelId="{B9B79AF3-AF52-47F7-A905-B83607339D2B}">
      <dgm:prSet custT="1"/>
      <dgm:spPr/>
      <dgm:t>
        <a:bodyPr/>
        <a:lstStyle/>
        <a:p>
          <a:pPr rtl="0"/>
          <a:r>
            <a:rPr lang="el-GR" sz="1800" dirty="0" smtClean="0"/>
            <a:t>Δανία</a:t>
          </a:r>
          <a:r>
            <a:rPr lang="el-GR" sz="900" dirty="0" smtClean="0"/>
            <a:t>,</a:t>
          </a:r>
          <a:endParaRPr lang="el-GR" sz="900" dirty="0"/>
        </a:p>
      </dgm:t>
    </dgm:pt>
    <dgm:pt modelId="{39511E86-A5D7-41FA-AF8E-D18BACCE77A9}" type="sibTrans" cxnId="{E7B347AF-5C81-4B3D-B629-6675F9C93603}">
      <dgm:prSet/>
      <dgm:spPr/>
      <dgm:t>
        <a:bodyPr/>
        <a:lstStyle/>
        <a:p>
          <a:endParaRPr lang="el-GR"/>
        </a:p>
      </dgm:t>
    </dgm:pt>
    <dgm:pt modelId="{315C0221-FBB8-40C9-8074-95CFFC70B797}" type="parTrans" cxnId="{E7B347AF-5C81-4B3D-B629-6675F9C93603}">
      <dgm:prSet/>
      <dgm:spPr/>
      <dgm:t>
        <a:bodyPr/>
        <a:lstStyle/>
        <a:p>
          <a:endParaRPr lang="el-GR"/>
        </a:p>
      </dgm:t>
    </dgm:pt>
    <dgm:pt modelId="{37AB46F7-D81A-4FAC-8EFC-313BB3977D34}">
      <dgm:prSet custT="1"/>
      <dgm:spPr/>
      <dgm:t>
        <a:bodyPr/>
        <a:lstStyle/>
        <a:p>
          <a:pPr rtl="0"/>
          <a:r>
            <a:rPr lang="el-GR" sz="1800" dirty="0" smtClean="0"/>
            <a:t>Λουξεμβούργο </a:t>
          </a:r>
          <a:endParaRPr lang="el-GR" sz="1800" dirty="0"/>
        </a:p>
      </dgm:t>
    </dgm:pt>
    <dgm:pt modelId="{E9CF2482-1AF3-46DB-95F5-740DE9E73E7F}" type="sibTrans" cxnId="{49DB2414-5C5F-4F32-9B61-32F73DD49EDC}">
      <dgm:prSet/>
      <dgm:spPr/>
      <dgm:t>
        <a:bodyPr/>
        <a:lstStyle/>
        <a:p>
          <a:endParaRPr lang="el-GR"/>
        </a:p>
      </dgm:t>
    </dgm:pt>
    <dgm:pt modelId="{85F3CD60-9CA9-4472-8B36-8383FD36918F}" type="parTrans" cxnId="{49DB2414-5C5F-4F32-9B61-32F73DD49EDC}">
      <dgm:prSet/>
      <dgm:spPr/>
      <dgm:t>
        <a:bodyPr/>
        <a:lstStyle/>
        <a:p>
          <a:endParaRPr lang="el-GR"/>
        </a:p>
      </dgm:t>
    </dgm:pt>
    <dgm:pt modelId="{609313EA-723B-42C9-8C20-59554F635758}">
      <dgm:prSet custT="1"/>
      <dgm:spPr/>
      <dgm:t>
        <a:bodyPr/>
        <a:lstStyle/>
        <a:p>
          <a:pPr algn="just" rtl="0"/>
          <a:r>
            <a:rPr lang="el-GR" sz="1800" b="1" dirty="0" smtClean="0">
              <a:solidFill>
                <a:schemeClr val="tx1"/>
              </a:solidFill>
            </a:rPr>
            <a:t>Στατικό υβριδικό  μοντέλο </a:t>
          </a:r>
          <a:r>
            <a:rPr lang="el-GR" sz="1800" dirty="0" smtClean="0"/>
            <a:t>(συνδυασμός ιστορικού  20%</a:t>
          </a:r>
        </a:p>
        <a:p>
          <a:pPr algn="just" rtl="0"/>
          <a:r>
            <a:rPr lang="el-GR" sz="1800" dirty="0" smtClean="0"/>
            <a:t>&amp; περιφερειακού 80%)</a:t>
          </a:r>
          <a:endParaRPr lang="el-GR" sz="1800" dirty="0"/>
        </a:p>
      </dgm:t>
    </dgm:pt>
    <dgm:pt modelId="{49E75A7D-4E58-4496-86D7-C1494D7D032D}" type="sibTrans" cxnId="{D79E73B5-EB39-49C9-9A24-ACE85360C197}">
      <dgm:prSet/>
      <dgm:spPr/>
      <dgm:t>
        <a:bodyPr/>
        <a:lstStyle/>
        <a:p>
          <a:endParaRPr lang="el-GR"/>
        </a:p>
      </dgm:t>
    </dgm:pt>
    <dgm:pt modelId="{E0EF38A6-7ED5-4BE1-B614-511A56217D10}" type="parTrans" cxnId="{D79E73B5-EB39-49C9-9A24-ACE85360C197}">
      <dgm:prSet/>
      <dgm:spPr/>
      <dgm:t>
        <a:bodyPr/>
        <a:lstStyle/>
        <a:p>
          <a:endParaRPr lang="el-GR"/>
        </a:p>
      </dgm:t>
    </dgm:pt>
    <dgm:pt modelId="{3E993A69-4F9A-42F9-8D98-C502CC8A3386}">
      <dgm:prSet/>
      <dgm:spPr/>
      <dgm:t>
        <a:bodyPr/>
        <a:lstStyle/>
        <a:p>
          <a:pPr rtl="0"/>
          <a:r>
            <a:rPr lang="el-GR" dirty="0" smtClean="0"/>
            <a:t>Βόρεια Ιρλανδία</a:t>
          </a:r>
          <a:endParaRPr lang="el-GR" dirty="0"/>
        </a:p>
      </dgm:t>
    </dgm:pt>
    <dgm:pt modelId="{1D0110F2-D3BC-42D4-A485-E3842414CEC1}" type="sibTrans" cxnId="{8F136EAE-D4AE-4B0C-B442-CBBE9E77A306}">
      <dgm:prSet/>
      <dgm:spPr/>
      <dgm:t>
        <a:bodyPr/>
        <a:lstStyle/>
        <a:p>
          <a:endParaRPr lang="el-GR"/>
        </a:p>
      </dgm:t>
    </dgm:pt>
    <dgm:pt modelId="{607795FE-B8AF-41D3-9187-99E5E90259D0}" type="parTrans" cxnId="{8F136EAE-D4AE-4B0C-B442-CBBE9E77A306}">
      <dgm:prSet/>
      <dgm:spPr/>
      <dgm:t>
        <a:bodyPr/>
        <a:lstStyle/>
        <a:p>
          <a:endParaRPr lang="el-GR"/>
        </a:p>
      </dgm:t>
    </dgm:pt>
    <dgm:pt modelId="{9F9698CE-DE89-4203-A0A6-D8A696130778}">
      <dgm:prSet custT="1"/>
      <dgm:spPr/>
      <dgm:t>
        <a:bodyPr/>
        <a:lstStyle/>
        <a:p>
          <a:pPr rtl="0"/>
          <a:r>
            <a:rPr lang="el-GR" sz="1800" dirty="0" smtClean="0"/>
            <a:t>Φινλανδία </a:t>
          </a:r>
          <a:endParaRPr lang="el-GR" sz="1800" dirty="0"/>
        </a:p>
      </dgm:t>
    </dgm:pt>
    <dgm:pt modelId="{41457BD2-C9D3-4D25-889B-58002AE50E75}" type="sibTrans" cxnId="{11F41CB8-4242-4537-8E9A-F06EC5C3C9F2}">
      <dgm:prSet/>
      <dgm:spPr/>
      <dgm:t>
        <a:bodyPr/>
        <a:lstStyle/>
        <a:p>
          <a:endParaRPr lang="el-GR"/>
        </a:p>
      </dgm:t>
    </dgm:pt>
    <dgm:pt modelId="{DDE63680-C9D0-4476-B006-6864C7561D3F}" type="parTrans" cxnId="{11F41CB8-4242-4537-8E9A-F06EC5C3C9F2}">
      <dgm:prSet/>
      <dgm:spPr/>
      <dgm:t>
        <a:bodyPr/>
        <a:lstStyle/>
        <a:p>
          <a:endParaRPr lang="el-GR"/>
        </a:p>
      </dgm:t>
    </dgm:pt>
    <dgm:pt modelId="{6AF0AFDE-8CBB-4998-A7D5-AC30D8864F07}">
      <dgm:prSet custT="1"/>
      <dgm:spPr/>
      <dgm:t>
        <a:bodyPr/>
        <a:lstStyle/>
        <a:p>
          <a:pPr rtl="0"/>
          <a:r>
            <a:rPr lang="el-GR" sz="1800" dirty="0" smtClean="0"/>
            <a:t>Σουηδία</a:t>
          </a:r>
          <a:r>
            <a:rPr lang="el-GR" sz="900" dirty="0" smtClean="0"/>
            <a:t>, </a:t>
          </a:r>
          <a:endParaRPr lang="el-GR" sz="900" dirty="0"/>
        </a:p>
      </dgm:t>
    </dgm:pt>
    <dgm:pt modelId="{4BDC4E40-AFEF-49D6-B481-08BE3259F934}" type="sibTrans" cxnId="{1AD0D1C5-58D8-42AC-8C65-4185C5907758}">
      <dgm:prSet/>
      <dgm:spPr/>
      <dgm:t>
        <a:bodyPr/>
        <a:lstStyle/>
        <a:p>
          <a:endParaRPr lang="el-GR"/>
        </a:p>
      </dgm:t>
    </dgm:pt>
    <dgm:pt modelId="{6DB92EAB-CC4A-48D8-8F5F-0691A558B27C}" type="parTrans" cxnId="{1AD0D1C5-58D8-42AC-8C65-4185C5907758}">
      <dgm:prSet/>
      <dgm:spPr/>
      <dgm:t>
        <a:bodyPr/>
        <a:lstStyle/>
        <a:p>
          <a:endParaRPr lang="el-GR"/>
        </a:p>
      </dgm:t>
    </dgm:pt>
    <dgm:pt modelId="{780D99C3-3BBD-4624-920A-882613DCE5ED}" type="pres">
      <dgm:prSet presAssocID="{54454246-73D0-4321-87E8-91A1B03112F5}" presName="composite" presStyleCnt="0">
        <dgm:presLayoutVars>
          <dgm:chMax val="5"/>
          <dgm:dir/>
          <dgm:animLvl val="ctr"/>
          <dgm:resizeHandles val="exact"/>
        </dgm:presLayoutVars>
      </dgm:prSet>
      <dgm:spPr/>
    </dgm:pt>
    <dgm:pt modelId="{0F166208-2047-44F2-A642-D1913A4B558F}" type="pres">
      <dgm:prSet presAssocID="{54454246-73D0-4321-87E8-91A1B03112F5}" presName="cycle" presStyleCnt="0"/>
      <dgm:spPr/>
    </dgm:pt>
    <dgm:pt modelId="{ECA817CB-6A59-40BB-A368-4774CD9E0BB9}" type="pres">
      <dgm:prSet presAssocID="{54454246-73D0-4321-87E8-91A1B03112F5}" presName="centerShape" presStyleCnt="0"/>
      <dgm:spPr/>
    </dgm:pt>
    <dgm:pt modelId="{B311B1B0-5E07-4872-BDE4-EB7F6D58614B}" type="pres">
      <dgm:prSet presAssocID="{54454246-73D0-4321-87E8-91A1B03112F5}" presName="connSite" presStyleLbl="node1" presStyleIdx="0" presStyleCnt="7"/>
      <dgm:spPr/>
    </dgm:pt>
    <dgm:pt modelId="{321FDD52-3CF4-4CE4-819B-46C3C2A4763B}" type="pres">
      <dgm:prSet presAssocID="{54454246-73D0-4321-87E8-91A1B03112F5}" presName="visible" presStyleLbl="node1" presStyleIdx="0" presStyleCnt="7"/>
      <dgm:spPr/>
    </dgm:pt>
    <dgm:pt modelId="{5EBD2668-2AD6-41F5-8A4A-CF97872ED7F3}" type="pres">
      <dgm:prSet presAssocID="{315C0221-FBB8-40C9-8074-95CFFC70B797}" presName="Name25" presStyleLbl="parChTrans1D1" presStyleIdx="0" presStyleCnt="6"/>
      <dgm:spPr/>
    </dgm:pt>
    <dgm:pt modelId="{74D1056C-AD2B-4606-90AD-63A15508EFE7}" type="pres">
      <dgm:prSet presAssocID="{B9B79AF3-AF52-47F7-A905-B83607339D2B}" presName="node" presStyleCnt="0"/>
      <dgm:spPr/>
    </dgm:pt>
    <dgm:pt modelId="{109CCB1D-5DF9-4A82-90C1-58F66055F572}" type="pres">
      <dgm:prSet presAssocID="{B9B79AF3-AF52-47F7-A905-B83607339D2B}" presName="parentNode" presStyleLbl="node1" presStyleIdx="1" presStyleCnt="7" custScaleX="256626" custLinFactNeighborX="28412" custLinFactNeighborY="98386">
        <dgm:presLayoutVars>
          <dgm:chMax val="1"/>
          <dgm:bulletEnabled val="1"/>
        </dgm:presLayoutVars>
      </dgm:prSet>
      <dgm:spPr/>
      <dgm:t>
        <a:bodyPr/>
        <a:lstStyle/>
        <a:p>
          <a:endParaRPr lang="el-GR"/>
        </a:p>
      </dgm:t>
    </dgm:pt>
    <dgm:pt modelId="{BB363808-475B-4AE6-9042-0033E7DB5305}" type="pres">
      <dgm:prSet presAssocID="{B9B79AF3-AF52-47F7-A905-B83607339D2B}" presName="childNode" presStyleLbl="revTx" presStyleIdx="0" presStyleCnt="0">
        <dgm:presLayoutVars>
          <dgm:bulletEnabled val="1"/>
        </dgm:presLayoutVars>
      </dgm:prSet>
      <dgm:spPr/>
    </dgm:pt>
    <dgm:pt modelId="{C8434150-DB1B-41EA-BE08-01FAF3F6C81B}" type="pres">
      <dgm:prSet presAssocID="{85F3CD60-9CA9-4472-8B36-8383FD36918F}" presName="Name25" presStyleLbl="parChTrans1D1" presStyleIdx="1" presStyleCnt="6"/>
      <dgm:spPr/>
    </dgm:pt>
    <dgm:pt modelId="{0822CC27-66CC-4587-B117-3A0BF0C7DC6F}" type="pres">
      <dgm:prSet presAssocID="{37AB46F7-D81A-4FAC-8EFC-313BB3977D34}" presName="node" presStyleCnt="0"/>
      <dgm:spPr/>
    </dgm:pt>
    <dgm:pt modelId="{D276F400-81D3-4DE5-97F7-B88D49BD5BEB}" type="pres">
      <dgm:prSet presAssocID="{37AB46F7-D81A-4FAC-8EFC-313BB3977D34}" presName="parentNode" presStyleLbl="node1" presStyleIdx="2" presStyleCnt="7" custScaleX="289719" custLinFactY="23609" custLinFactNeighborX="19207" custLinFactNeighborY="100000">
        <dgm:presLayoutVars>
          <dgm:chMax val="1"/>
          <dgm:bulletEnabled val="1"/>
        </dgm:presLayoutVars>
      </dgm:prSet>
      <dgm:spPr/>
      <dgm:t>
        <a:bodyPr/>
        <a:lstStyle/>
        <a:p>
          <a:endParaRPr lang="el-GR"/>
        </a:p>
      </dgm:t>
    </dgm:pt>
    <dgm:pt modelId="{C1FC918F-FBA5-495E-8CFD-9FA69ABB5103}" type="pres">
      <dgm:prSet presAssocID="{37AB46F7-D81A-4FAC-8EFC-313BB3977D34}" presName="childNode" presStyleLbl="revTx" presStyleIdx="0" presStyleCnt="0">
        <dgm:presLayoutVars>
          <dgm:bulletEnabled val="1"/>
        </dgm:presLayoutVars>
      </dgm:prSet>
      <dgm:spPr/>
    </dgm:pt>
    <dgm:pt modelId="{696939FD-6578-479C-ABD5-3E4573418AE6}" type="pres">
      <dgm:prSet presAssocID="{6DB92EAB-CC4A-48D8-8F5F-0691A558B27C}" presName="Name25" presStyleLbl="parChTrans1D1" presStyleIdx="2" presStyleCnt="6"/>
      <dgm:spPr/>
    </dgm:pt>
    <dgm:pt modelId="{14CF64A4-18A3-46F2-9A5C-E8AAF8614FDA}" type="pres">
      <dgm:prSet presAssocID="{6AF0AFDE-8CBB-4998-A7D5-AC30D8864F07}" presName="node" presStyleCnt="0"/>
      <dgm:spPr/>
    </dgm:pt>
    <dgm:pt modelId="{154A366B-192B-4265-89C3-F3571959CF76}" type="pres">
      <dgm:prSet presAssocID="{6AF0AFDE-8CBB-4998-A7D5-AC30D8864F07}" presName="parentNode" presStyleLbl="node1" presStyleIdx="3" presStyleCnt="7" custScaleX="217253" custScaleY="70395" custLinFactY="28222" custLinFactNeighborX="6857" custLinFactNeighborY="100000">
        <dgm:presLayoutVars>
          <dgm:chMax val="1"/>
          <dgm:bulletEnabled val="1"/>
        </dgm:presLayoutVars>
      </dgm:prSet>
      <dgm:spPr/>
      <dgm:t>
        <a:bodyPr/>
        <a:lstStyle/>
        <a:p>
          <a:endParaRPr lang="el-GR"/>
        </a:p>
      </dgm:t>
    </dgm:pt>
    <dgm:pt modelId="{A0BE8E80-CCAD-49C3-A353-FED347D535E5}" type="pres">
      <dgm:prSet presAssocID="{6AF0AFDE-8CBB-4998-A7D5-AC30D8864F07}" presName="childNode" presStyleLbl="revTx" presStyleIdx="0" presStyleCnt="0">
        <dgm:presLayoutVars>
          <dgm:bulletEnabled val="1"/>
        </dgm:presLayoutVars>
      </dgm:prSet>
      <dgm:spPr/>
    </dgm:pt>
    <dgm:pt modelId="{8122DBFA-8EA6-419D-BB4B-CE79B586173C}" type="pres">
      <dgm:prSet presAssocID="{DDE63680-C9D0-4476-B006-6864C7561D3F}" presName="Name25" presStyleLbl="parChTrans1D1" presStyleIdx="3" presStyleCnt="6"/>
      <dgm:spPr/>
    </dgm:pt>
    <dgm:pt modelId="{56E93E15-6EFD-4273-ACD6-76F810A20E6A}" type="pres">
      <dgm:prSet presAssocID="{9F9698CE-DE89-4203-A0A6-D8A696130778}" presName="node" presStyleCnt="0"/>
      <dgm:spPr/>
    </dgm:pt>
    <dgm:pt modelId="{2458631C-6C73-4764-9D24-D8F2CC178229}" type="pres">
      <dgm:prSet presAssocID="{9F9698CE-DE89-4203-A0A6-D8A696130778}" presName="parentNode" presStyleLbl="node1" presStyleIdx="4" presStyleCnt="7" custScaleX="222889" custScaleY="89936" custLinFactY="41188" custLinFactNeighborX="-29395" custLinFactNeighborY="100000">
        <dgm:presLayoutVars>
          <dgm:chMax val="1"/>
          <dgm:bulletEnabled val="1"/>
        </dgm:presLayoutVars>
      </dgm:prSet>
      <dgm:spPr/>
      <dgm:t>
        <a:bodyPr/>
        <a:lstStyle/>
        <a:p>
          <a:endParaRPr lang="el-GR"/>
        </a:p>
      </dgm:t>
    </dgm:pt>
    <dgm:pt modelId="{C4214C05-0C20-4BFA-964C-D4CBA2B04501}" type="pres">
      <dgm:prSet presAssocID="{9F9698CE-DE89-4203-A0A6-D8A696130778}" presName="childNode" presStyleLbl="revTx" presStyleIdx="0" presStyleCnt="0">
        <dgm:presLayoutVars>
          <dgm:bulletEnabled val="1"/>
        </dgm:presLayoutVars>
      </dgm:prSet>
      <dgm:spPr/>
    </dgm:pt>
    <dgm:pt modelId="{B5A5C938-67BE-49F5-83F9-F6473B009751}" type="pres">
      <dgm:prSet presAssocID="{607795FE-B8AF-41D3-9187-99E5E90259D0}" presName="Name25" presStyleLbl="parChTrans1D1" presStyleIdx="4" presStyleCnt="6"/>
      <dgm:spPr/>
    </dgm:pt>
    <dgm:pt modelId="{61822B33-6F4C-466E-A6AD-B0DD3273E3A4}" type="pres">
      <dgm:prSet presAssocID="{3E993A69-4F9A-42F9-8D98-C502CC8A3386}" presName="node" presStyleCnt="0"/>
      <dgm:spPr/>
    </dgm:pt>
    <dgm:pt modelId="{5C1AC439-7391-422D-98E6-5E627B61D74D}" type="pres">
      <dgm:prSet presAssocID="{3E993A69-4F9A-42F9-8D98-C502CC8A3386}" presName="parentNode" presStyleLbl="node1" presStyleIdx="5" presStyleCnt="7" custScaleX="289367" custLinFactX="-100000" custLinFactNeighborX="-153796" custLinFactNeighborY="96351">
        <dgm:presLayoutVars>
          <dgm:chMax val="1"/>
          <dgm:bulletEnabled val="1"/>
        </dgm:presLayoutVars>
      </dgm:prSet>
      <dgm:spPr/>
      <dgm:t>
        <a:bodyPr/>
        <a:lstStyle/>
        <a:p>
          <a:endParaRPr lang="el-GR"/>
        </a:p>
      </dgm:t>
    </dgm:pt>
    <dgm:pt modelId="{F525F877-3CAF-4BC3-9F8F-8C6440BF07E2}" type="pres">
      <dgm:prSet presAssocID="{3E993A69-4F9A-42F9-8D98-C502CC8A3386}" presName="childNode" presStyleLbl="revTx" presStyleIdx="0" presStyleCnt="0">
        <dgm:presLayoutVars>
          <dgm:bulletEnabled val="1"/>
        </dgm:presLayoutVars>
      </dgm:prSet>
      <dgm:spPr/>
    </dgm:pt>
    <dgm:pt modelId="{922879CF-E144-4FB2-A8EB-8D9946D97213}" type="pres">
      <dgm:prSet presAssocID="{E0EF38A6-7ED5-4BE1-B614-511A56217D10}" presName="Name25" presStyleLbl="parChTrans1D1" presStyleIdx="5" presStyleCnt="6"/>
      <dgm:spPr/>
    </dgm:pt>
    <dgm:pt modelId="{E545248C-E343-4AC3-BB6D-C77E603A2E63}" type="pres">
      <dgm:prSet presAssocID="{609313EA-723B-42C9-8C20-59554F635758}" presName="node" presStyleCnt="0"/>
      <dgm:spPr/>
    </dgm:pt>
    <dgm:pt modelId="{3B1EAD9F-6D84-4E1D-AC09-8A82E4C57D38}" type="pres">
      <dgm:prSet presAssocID="{609313EA-723B-42C9-8C20-59554F635758}" presName="parentNode" presStyleLbl="node1" presStyleIdx="6" presStyleCnt="7" custScaleX="286859" custScaleY="392252" custLinFactX="-100000" custLinFactY="-105220" custLinFactNeighborX="-115754" custLinFactNeighborY="-200000">
        <dgm:presLayoutVars>
          <dgm:chMax val="1"/>
          <dgm:bulletEnabled val="1"/>
        </dgm:presLayoutVars>
      </dgm:prSet>
      <dgm:spPr/>
      <dgm:t>
        <a:bodyPr/>
        <a:lstStyle/>
        <a:p>
          <a:endParaRPr lang="el-GR"/>
        </a:p>
      </dgm:t>
    </dgm:pt>
    <dgm:pt modelId="{309325AB-B2F2-41F1-BBCC-39329729DE01}" type="pres">
      <dgm:prSet presAssocID="{609313EA-723B-42C9-8C20-59554F635758}" presName="childNode" presStyleLbl="revTx" presStyleIdx="0" presStyleCnt="0">
        <dgm:presLayoutVars>
          <dgm:bulletEnabled val="1"/>
        </dgm:presLayoutVars>
      </dgm:prSet>
      <dgm:spPr/>
    </dgm:pt>
  </dgm:ptLst>
  <dgm:cxnLst>
    <dgm:cxn modelId="{B5D3FBFF-E722-4874-AE14-BE0BEEDF2E9F}" type="presOf" srcId="{DDE63680-C9D0-4476-B006-6864C7561D3F}" destId="{8122DBFA-8EA6-419D-BB4B-CE79B586173C}" srcOrd="0" destOrd="0" presId="urn:microsoft.com/office/officeart/2005/8/layout/radial2"/>
    <dgm:cxn modelId="{D79E73B5-EB39-49C9-9A24-ACE85360C197}" srcId="{54454246-73D0-4321-87E8-91A1B03112F5}" destId="{609313EA-723B-42C9-8C20-59554F635758}" srcOrd="5" destOrd="0" parTransId="{E0EF38A6-7ED5-4BE1-B614-511A56217D10}" sibTransId="{49E75A7D-4E58-4496-86D7-C1494D7D032D}"/>
    <dgm:cxn modelId="{70202CE2-CE5C-456B-9B9E-69C24A195B48}" type="presOf" srcId="{609313EA-723B-42C9-8C20-59554F635758}" destId="{3B1EAD9F-6D84-4E1D-AC09-8A82E4C57D38}" srcOrd="0" destOrd="0" presId="urn:microsoft.com/office/officeart/2005/8/layout/radial2"/>
    <dgm:cxn modelId="{660F516B-D1C4-4AB5-B6E7-B4B2B11DDF19}" type="presOf" srcId="{3E993A69-4F9A-42F9-8D98-C502CC8A3386}" destId="{5C1AC439-7391-422D-98E6-5E627B61D74D}" srcOrd="0" destOrd="0" presId="urn:microsoft.com/office/officeart/2005/8/layout/radial2"/>
    <dgm:cxn modelId="{47B16FDC-9C4C-4EE7-AAB4-4E7E0D2D5EB8}" type="presOf" srcId="{B9B79AF3-AF52-47F7-A905-B83607339D2B}" destId="{109CCB1D-5DF9-4A82-90C1-58F66055F572}" srcOrd="0" destOrd="0" presId="urn:microsoft.com/office/officeart/2005/8/layout/radial2"/>
    <dgm:cxn modelId="{33E5C3D5-3BBE-48AD-BE4A-26A62525317A}" type="presOf" srcId="{E0EF38A6-7ED5-4BE1-B614-511A56217D10}" destId="{922879CF-E144-4FB2-A8EB-8D9946D97213}" srcOrd="0" destOrd="0" presId="urn:microsoft.com/office/officeart/2005/8/layout/radial2"/>
    <dgm:cxn modelId="{EF286B2C-EAE3-4C87-B256-F2C3F312BBD9}" type="presOf" srcId="{85F3CD60-9CA9-4472-8B36-8383FD36918F}" destId="{C8434150-DB1B-41EA-BE08-01FAF3F6C81B}" srcOrd="0" destOrd="0" presId="urn:microsoft.com/office/officeart/2005/8/layout/radial2"/>
    <dgm:cxn modelId="{E7B347AF-5C81-4B3D-B629-6675F9C93603}" srcId="{54454246-73D0-4321-87E8-91A1B03112F5}" destId="{B9B79AF3-AF52-47F7-A905-B83607339D2B}" srcOrd="0" destOrd="0" parTransId="{315C0221-FBB8-40C9-8074-95CFFC70B797}" sibTransId="{39511E86-A5D7-41FA-AF8E-D18BACCE77A9}"/>
    <dgm:cxn modelId="{1AD0D1C5-58D8-42AC-8C65-4185C5907758}" srcId="{54454246-73D0-4321-87E8-91A1B03112F5}" destId="{6AF0AFDE-8CBB-4998-A7D5-AC30D8864F07}" srcOrd="2" destOrd="0" parTransId="{6DB92EAB-CC4A-48D8-8F5F-0691A558B27C}" sibTransId="{4BDC4E40-AFEF-49D6-B481-08BE3259F934}"/>
    <dgm:cxn modelId="{FA8B9B70-CD58-4CA2-8A66-F1F1F8B23DFC}" type="presOf" srcId="{9F9698CE-DE89-4203-A0A6-D8A696130778}" destId="{2458631C-6C73-4764-9D24-D8F2CC178229}" srcOrd="0" destOrd="0" presId="urn:microsoft.com/office/officeart/2005/8/layout/radial2"/>
    <dgm:cxn modelId="{30683A92-3D6B-44F2-A74D-4078DDD01BD3}" type="presOf" srcId="{6DB92EAB-CC4A-48D8-8F5F-0691A558B27C}" destId="{696939FD-6578-479C-ABD5-3E4573418AE6}" srcOrd="0" destOrd="0" presId="urn:microsoft.com/office/officeart/2005/8/layout/radial2"/>
    <dgm:cxn modelId="{8F136EAE-D4AE-4B0C-B442-CBBE9E77A306}" srcId="{54454246-73D0-4321-87E8-91A1B03112F5}" destId="{3E993A69-4F9A-42F9-8D98-C502CC8A3386}" srcOrd="4" destOrd="0" parTransId="{607795FE-B8AF-41D3-9187-99E5E90259D0}" sibTransId="{1D0110F2-D3BC-42D4-A485-E3842414CEC1}"/>
    <dgm:cxn modelId="{11F41CB8-4242-4537-8E9A-F06EC5C3C9F2}" srcId="{54454246-73D0-4321-87E8-91A1B03112F5}" destId="{9F9698CE-DE89-4203-A0A6-D8A696130778}" srcOrd="3" destOrd="0" parTransId="{DDE63680-C9D0-4476-B006-6864C7561D3F}" sibTransId="{41457BD2-C9D3-4D25-889B-58002AE50E75}"/>
    <dgm:cxn modelId="{B5954AAE-C46B-492D-A806-8ED4E6863CE1}" type="presOf" srcId="{37AB46F7-D81A-4FAC-8EFC-313BB3977D34}" destId="{D276F400-81D3-4DE5-97F7-B88D49BD5BEB}" srcOrd="0" destOrd="0" presId="urn:microsoft.com/office/officeart/2005/8/layout/radial2"/>
    <dgm:cxn modelId="{49DB2414-5C5F-4F32-9B61-32F73DD49EDC}" srcId="{54454246-73D0-4321-87E8-91A1B03112F5}" destId="{37AB46F7-D81A-4FAC-8EFC-313BB3977D34}" srcOrd="1" destOrd="0" parTransId="{85F3CD60-9CA9-4472-8B36-8383FD36918F}" sibTransId="{E9CF2482-1AF3-46DB-95F5-740DE9E73E7F}"/>
    <dgm:cxn modelId="{06817FCA-4D2F-4BE0-BBB4-F0CBE2FD65FD}" type="presOf" srcId="{6AF0AFDE-8CBB-4998-A7D5-AC30D8864F07}" destId="{154A366B-192B-4265-89C3-F3571959CF76}" srcOrd="0" destOrd="0" presId="urn:microsoft.com/office/officeart/2005/8/layout/radial2"/>
    <dgm:cxn modelId="{FC163B83-31BF-4415-B8EA-83D4ACCF90EE}" type="presOf" srcId="{607795FE-B8AF-41D3-9187-99E5E90259D0}" destId="{B5A5C938-67BE-49F5-83F9-F6473B009751}" srcOrd="0" destOrd="0" presId="urn:microsoft.com/office/officeart/2005/8/layout/radial2"/>
    <dgm:cxn modelId="{068EFB36-950C-490C-89AE-EAB9EFD6EA59}" type="presOf" srcId="{54454246-73D0-4321-87E8-91A1B03112F5}" destId="{780D99C3-3BBD-4624-920A-882613DCE5ED}" srcOrd="0" destOrd="0" presId="urn:microsoft.com/office/officeart/2005/8/layout/radial2"/>
    <dgm:cxn modelId="{F370C132-B6B4-42FF-86B8-14EE5EA93B0D}" type="presOf" srcId="{315C0221-FBB8-40C9-8074-95CFFC70B797}" destId="{5EBD2668-2AD6-41F5-8A4A-CF97872ED7F3}" srcOrd="0" destOrd="0" presId="urn:microsoft.com/office/officeart/2005/8/layout/radial2"/>
    <dgm:cxn modelId="{3B9A581E-52CB-4B5E-A4FC-5493980BCBFB}" type="presParOf" srcId="{780D99C3-3BBD-4624-920A-882613DCE5ED}" destId="{0F166208-2047-44F2-A642-D1913A4B558F}" srcOrd="0" destOrd="0" presId="urn:microsoft.com/office/officeart/2005/8/layout/radial2"/>
    <dgm:cxn modelId="{AFFE132D-9245-4BDD-AE76-15558D1510EB}" type="presParOf" srcId="{0F166208-2047-44F2-A642-D1913A4B558F}" destId="{ECA817CB-6A59-40BB-A368-4774CD9E0BB9}" srcOrd="0" destOrd="0" presId="urn:microsoft.com/office/officeart/2005/8/layout/radial2"/>
    <dgm:cxn modelId="{D8C71288-8A50-4D3D-8B3D-88D2EB12450E}" type="presParOf" srcId="{ECA817CB-6A59-40BB-A368-4774CD9E0BB9}" destId="{B311B1B0-5E07-4872-BDE4-EB7F6D58614B}" srcOrd="0" destOrd="0" presId="urn:microsoft.com/office/officeart/2005/8/layout/radial2"/>
    <dgm:cxn modelId="{4727B53F-2C64-4D09-A95B-484F2C02BD54}" type="presParOf" srcId="{ECA817CB-6A59-40BB-A368-4774CD9E0BB9}" destId="{321FDD52-3CF4-4CE4-819B-46C3C2A4763B}" srcOrd="1" destOrd="0" presId="urn:microsoft.com/office/officeart/2005/8/layout/radial2"/>
    <dgm:cxn modelId="{3A3ABDE8-E9CB-4938-9B36-68B58149909E}" type="presParOf" srcId="{0F166208-2047-44F2-A642-D1913A4B558F}" destId="{5EBD2668-2AD6-41F5-8A4A-CF97872ED7F3}" srcOrd="1" destOrd="0" presId="urn:microsoft.com/office/officeart/2005/8/layout/radial2"/>
    <dgm:cxn modelId="{8BC60B23-E5A0-4B06-937C-E037284C7FB0}" type="presParOf" srcId="{0F166208-2047-44F2-A642-D1913A4B558F}" destId="{74D1056C-AD2B-4606-90AD-63A15508EFE7}" srcOrd="2" destOrd="0" presId="urn:microsoft.com/office/officeart/2005/8/layout/radial2"/>
    <dgm:cxn modelId="{E4185A70-F962-482B-BC2E-31939F4D403D}" type="presParOf" srcId="{74D1056C-AD2B-4606-90AD-63A15508EFE7}" destId="{109CCB1D-5DF9-4A82-90C1-58F66055F572}" srcOrd="0" destOrd="0" presId="urn:microsoft.com/office/officeart/2005/8/layout/radial2"/>
    <dgm:cxn modelId="{86DFA925-167E-41F0-88C5-E6661AFC3F5A}" type="presParOf" srcId="{74D1056C-AD2B-4606-90AD-63A15508EFE7}" destId="{BB363808-475B-4AE6-9042-0033E7DB5305}" srcOrd="1" destOrd="0" presId="urn:microsoft.com/office/officeart/2005/8/layout/radial2"/>
    <dgm:cxn modelId="{05F6925E-A18C-42CA-A3C9-713D203E7D79}" type="presParOf" srcId="{0F166208-2047-44F2-A642-D1913A4B558F}" destId="{C8434150-DB1B-41EA-BE08-01FAF3F6C81B}" srcOrd="3" destOrd="0" presId="urn:microsoft.com/office/officeart/2005/8/layout/radial2"/>
    <dgm:cxn modelId="{E65C7C1E-B4B3-4514-9623-D9723C7D0E03}" type="presParOf" srcId="{0F166208-2047-44F2-A642-D1913A4B558F}" destId="{0822CC27-66CC-4587-B117-3A0BF0C7DC6F}" srcOrd="4" destOrd="0" presId="urn:microsoft.com/office/officeart/2005/8/layout/radial2"/>
    <dgm:cxn modelId="{9F0E1193-D49B-4748-B48C-268EDCCC1851}" type="presParOf" srcId="{0822CC27-66CC-4587-B117-3A0BF0C7DC6F}" destId="{D276F400-81D3-4DE5-97F7-B88D49BD5BEB}" srcOrd="0" destOrd="0" presId="urn:microsoft.com/office/officeart/2005/8/layout/radial2"/>
    <dgm:cxn modelId="{38C8D45F-F214-43C3-BBD3-8897BBC98C1E}" type="presParOf" srcId="{0822CC27-66CC-4587-B117-3A0BF0C7DC6F}" destId="{C1FC918F-FBA5-495E-8CFD-9FA69ABB5103}" srcOrd="1" destOrd="0" presId="urn:microsoft.com/office/officeart/2005/8/layout/radial2"/>
    <dgm:cxn modelId="{5A67C1A4-8919-4F82-936B-35EA3651E3BD}" type="presParOf" srcId="{0F166208-2047-44F2-A642-D1913A4B558F}" destId="{696939FD-6578-479C-ABD5-3E4573418AE6}" srcOrd="5" destOrd="0" presId="urn:microsoft.com/office/officeart/2005/8/layout/radial2"/>
    <dgm:cxn modelId="{6B6598C1-CB25-4D89-A3B5-58CFFE2CC8EA}" type="presParOf" srcId="{0F166208-2047-44F2-A642-D1913A4B558F}" destId="{14CF64A4-18A3-46F2-9A5C-E8AAF8614FDA}" srcOrd="6" destOrd="0" presId="urn:microsoft.com/office/officeart/2005/8/layout/radial2"/>
    <dgm:cxn modelId="{43B46E70-D473-4990-9384-A9D9DCA05FF3}" type="presParOf" srcId="{14CF64A4-18A3-46F2-9A5C-E8AAF8614FDA}" destId="{154A366B-192B-4265-89C3-F3571959CF76}" srcOrd="0" destOrd="0" presId="urn:microsoft.com/office/officeart/2005/8/layout/radial2"/>
    <dgm:cxn modelId="{E7967AE3-D4C1-4739-804A-50CE5E7ABAF9}" type="presParOf" srcId="{14CF64A4-18A3-46F2-9A5C-E8AAF8614FDA}" destId="{A0BE8E80-CCAD-49C3-A353-FED347D535E5}" srcOrd="1" destOrd="0" presId="urn:microsoft.com/office/officeart/2005/8/layout/radial2"/>
    <dgm:cxn modelId="{9A3454DE-FF0B-46E3-86C1-FCB35EB8329C}" type="presParOf" srcId="{0F166208-2047-44F2-A642-D1913A4B558F}" destId="{8122DBFA-8EA6-419D-BB4B-CE79B586173C}" srcOrd="7" destOrd="0" presId="urn:microsoft.com/office/officeart/2005/8/layout/radial2"/>
    <dgm:cxn modelId="{26B4C20D-92BE-4B08-A7AC-5FFDA10E60AB}" type="presParOf" srcId="{0F166208-2047-44F2-A642-D1913A4B558F}" destId="{56E93E15-6EFD-4273-ACD6-76F810A20E6A}" srcOrd="8" destOrd="0" presId="urn:microsoft.com/office/officeart/2005/8/layout/radial2"/>
    <dgm:cxn modelId="{92A3DA1D-82A6-4C45-A216-A1240A94488C}" type="presParOf" srcId="{56E93E15-6EFD-4273-ACD6-76F810A20E6A}" destId="{2458631C-6C73-4764-9D24-D8F2CC178229}" srcOrd="0" destOrd="0" presId="urn:microsoft.com/office/officeart/2005/8/layout/radial2"/>
    <dgm:cxn modelId="{A633851D-6EF6-454B-A9D2-09F7742EAB63}" type="presParOf" srcId="{56E93E15-6EFD-4273-ACD6-76F810A20E6A}" destId="{C4214C05-0C20-4BFA-964C-D4CBA2B04501}" srcOrd="1" destOrd="0" presId="urn:microsoft.com/office/officeart/2005/8/layout/radial2"/>
    <dgm:cxn modelId="{C94B2267-84B9-4186-8E8F-F7F989AD454E}" type="presParOf" srcId="{0F166208-2047-44F2-A642-D1913A4B558F}" destId="{B5A5C938-67BE-49F5-83F9-F6473B009751}" srcOrd="9" destOrd="0" presId="urn:microsoft.com/office/officeart/2005/8/layout/radial2"/>
    <dgm:cxn modelId="{6AC2B34C-FD08-495C-BC15-C2DC2A42B614}" type="presParOf" srcId="{0F166208-2047-44F2-A642-D1913A4B558F}" destId="{61822B33-6F4C-466E-A6AD-B0DD3273E3A4}" srcOrd="10" destOrd="0" presId="urn:microsoft.com/office/officeart/2005/8/layout/radial2"/>
    <dgm:cxn modelId="{E7EEEA9D-BA15-4BC0-8246-3AB4AD28D12B}" type="presParOf" srcId="{61822B33-6F4C-466E-A6AD-B0DD3273E3A4}" destId="{5C1AC439-7391-422D-98E6-5E627B61D74D}" srcOrd="0" destOrd="0" presId="urn:microsoft.com/office/officeart/2005/8/layout/radial2"/>
    <dgm:cxn modelId="{F788DA5A-2C7F-4C27-9251-1A452D6F9A71}" type="presParOf" srcId="{61822B33-6F4C-466E-A6AD-B0DD3273E3A4}" destId="{F525F877-3CAF-4BC3-9F8F-8C6440BF07E2}" srcOrd="1" destOrd="0" presId="urn:microsoft.com/office/officeart/2005/8/layout/radial2"/>
    <dgm:cxn modelId="{51BD4EA3-498B-4367-92DD-A4163221C39A}" type="presParOf" srcId="{0F166208-2047-44F2-A642-D1913A4B558F}" destId="{922879CF-E144-4FB2-A8EB-8D9946D97213}" srcOrd="11" destOrd="0" presId="urn:microsoft.com/office/officeart/2005/8/layout/radial2"/>
    <dgm:cxn modelId="{EF771284-EEAE-43E8-850B-6D58852B53CA}" type="presParOf" srcId="{0F166208-2047-44F2-A642-D1913A4B558F}" destId="{E545248C-E343-4AC3-BB6D-C77E603A2E63}" srcOrd="12" destOrd="0" presId="urn:microsoft.com/office/officeart/2005/8/layout/radial2"/>
    <dgm:cxn modelId="{BD632701-FD26-458A-B96D-CAC3CC3746BB}" type="presParOf" srcId="{E545248C-E343-4AC3-BB6D-C77E603A2E63}" destId="{3B1EAD9F-6D84-4E1D-AC09-8A82E4C57D38}" srcOrd="0" destOrd="0" presId="urn:microsoft.com/office/officeart/2005/8/layout/radial2"/>
    <dgm:cxn modelId="{D3327F00-2FFE-431D-A823-F93D3351ED05}" type="presParOf" srcId="{E545248C-E343-4AC3-BB6D-C77E603A2E63}" destId="{309325AB-B2F2-41F1-BBCC-39329729DE01}" srcOrd="1" destOrd="0" presId="urn:microsoft.com/office/officeart/2005/8/layout/radial2"/>
  </dgm:cxnLst>
  <dgm:bg/>
  <dgm:whole/>
</dgm:dataModel>
</file>

<file path=ppt/diagrams/data2.xml><?xml version="1.0" encoding="utf-8"?>
<dgm:dataModel xmlns:dgm="http://schemas.openxmlformats.org/drawingml/2006/diagram" xmlns:a="http://schemas.openxmlformats.org/drawingml/2006/main">
  <dgm:ptLst>
    <dgm:pt modelId="{6D669EC0-5B15-4AC3-AB5D-88A533A653AF}" type="doc">
      <dgm:prSet loTypeId="urn:microsoft.com/office/officeart/2005/8/layout/radial2" loCatId="relationship" qsTypeId="urn:microsoft.com/office/officeart/2005/8/quickstyle/simple1" qsCatId="simple" csTypeId="urn:microsoft.com/office/officeart/2005/8/colors/accent1_2" csCatId="accent1" phldr="1"/>
      <dgm:spPr/>
      <dgm:t>
        <a:bodyPr/>
        <a:lstStyle/>
        <a:p>
          <a:endParaRPr lang="el-GR"/>
        </a:p>
      </dgm:t>
    </dgm:pt>
    <dgm:pt modelId="{CFA0E7D6-0A9A-4FCC-A54B-FF5F86A59FAC}">
      <dgm:prSet/>
      <dgm:spPr/>
      <dgm:t>
        <a:bodyPr/>
        <a:lstStyle/>
        <a:p>
          <a:pPr rtl="0"/>
          <a:r>
            <a:rPr lang="el-GR" dirty="0" smtClean="0"/>
            <a:t>Γερμανία </a:t>
          </a:r>
          <a:endParaRPr lang="el-GR" dirty="0"/>
        </a:p>
      </dgm:t>
    </dgm:pt>
    <dgm:pt modelId="{EA727D39-BD39-4905-8E02-1E5220BB4755}" type="parTrans" cxnId="{CEA0400E-F91F-4DF4-BDD4-42B085FEBD0B}">
      <dgm:prSet/>
      <dgm:spPr/>
      <dgm:t>
        <a:bodyPr/>
        <a:lstStyle/>
        <a:p>
          <a:endParaRPr lang="el-GR"/>
        </a:p>
      </dgm:t>
    </dgm:pt>
    <dgm:pt modelId="{F4604457-BEE5-491D-A974-BD942140A70D}" type="sibTrans" cxnId="{CEA0400E-F91F-4DF4-BDD4-42B085FEBD0B}">
      <dgm:prSet/>
      <dgm:spPr/>
      <dgm:t>
        <a:bodyPr/>
        <a:lstStyle/>
        <a:p>
          <a:endParaRPr lang="el-GR"/>
        </a:p>
      </dgm:t>
    </dgm:pt>
    <dgm:pt modelId="{ADF673F5-AADE-4E96-9602-3E439D3A87CB}">
      <dgm:prSet/>
      <dgm:spPr/>
      <dgm:t>
        <a:bodyPr/>
        <a:lstStyle/>
        <a:p>
          <a:pPr rtl="0"/>
          <a:r>
            <a:rPr lang="el-GR" dirty="0" smtClean="0"/>
            <a:t>Ην. Βασίλειο</a:t>
          </a:r>
          <a:endParaRPr lang="el-GR" dirty="0"/>
        </a:p>
      </dgm:t>
    </dgm:pt>
    <dgm:pt modelId="{BD759209-E51A-4298-9D98-7D76605607FA}" type="parTrans" cxnId="{E9377221-2DDA-4123-B370-585E1AF615BB}">
      <dgm:prSet/>
      <dgm:spPr/>
      <dgm:t>
        <a:bodyPr/>
        <a:lstStyle/>
        <a:p>
          <a:endParaRPr lang="el-GR"/>
        </a:p>
      </dgm:t>
    </dgm:pt>
    <dgm:pt modelId="{5CC7D8B4-18B0-4819-8153-E034797C5D19}" type="sibTrans" cxnId="{E9377221-2DDA-4123-B370-585E1AF615BB}">
      <dgm:prSet/>
      <dgm:spPr/>
      <dgm:t>
        <a:bodyPr/>
        <a:lstStyle/>
        <a:p>
          <a:endParaRPr lang="el-GR"/>
        </a:p>
      </dgm:t>
    </dgm:pt>
    <dgm:pt modelId="{53809122-22F7-46EC-B81F-60002EC41E64}">
      <dgm:prSet custT="1"/>
      <dgm:spPr/>
      <dgm:t>
        <a:bodyPr/>
        <a:lstStyle/>
        <a:p>
          <a:pPr algn="l"/>
          <a:r>
            <a:rPr lang="el-GR" sz="1400" dirty="0" smtClean="0"/>
            <a:t>Δυναμικό υβριδικό μοντέλο (συνδυασμός </a:t>
          </a:r>
          <a:r>
            <a:rPr lang="el-GR" sz="1400" b="1" dirty="0" smtClean="0">
              <a:solidFill>
                <a:schemeClr val="tx1"/>
              </a:solidFill>
            </a:rPr>
            <a:t>αλλά με προοδευτική  αύξηση του ποσοστού που αναλογεί στο περιφερειακό μοντέλο)</a:t>
          </a:r>
          <a:endParaRPr lang="el-GR" sz="1400" b="1" dirty="0">
            <a:solidFill>
              <a:schemeClr val="tx1"/>
            </a:solidFill>
          </a:endParaRPr>
        </a:p>
      </dgm:t>
    </dgm:pt>
    <dgm:pt modelId="{B11D1C5D-FC48-4A7E-97E5-7CBB0F4505F0}" type="parTrans" cxnId="{F69C131C-32AB-48A3-AD50-DBF52A513728}">
      <dgm:prSet/>
      <dgm:spPr/>
      <dgm:t>
        <a:bodyPr/>
        <a:lstStyle/>
        <a:p>
          <a:endParaRPr lang="el-GR"/>
        </a:p>
      </dgm:t>
    </dgm:pt>
    <dgm:pt modelId="{4338E3EF-BF51-462F-92D0-E65F649CD41D}" type="sibTrans" cxnId="{F69C131C-32AB-48A3-AD50-DBF52A513728}">
      <dgm:prSet/>
      <dgm:spPr/>
      <dgm:t>
        <a:bodyPr/>
        <a:lstStyle/>
        <a:p>
          <a:endParaRPr lang="el-GR"/>
        </a:p>
      </dgm:t>
    </dgm:pt>
    <dgm:pt modelId="{97D19390-F189-4BB7-912C-B2577D0190B4}" type="pres">
      <dgm:prSet presAssocID="{6D669EC0-5B15-4AC3-AB5D-88A533A653AF}" presName="composite" presStyleCnt="0">
        <dgm:presLayoutVars>
          <dgm:chMax val="5"/>
          <dgm:dir/>
          <dgm:animLvl val="ctr"/>
          <dgm:resizeHandles val="exact"/>
        </dgm:presLayoutVars>
      </dgm:prSet>
      <dgm:spPr/>
    </dgm:pt>
    <dgm:pt modelId="{44D7295C-6B3E-4FD3-A29F-EEE034AC1700}" type="pres">
      <dgm:prSet presAssocID="{6D669EC0-5B15-4AC3-AB5D-88A533A653AF}" presName="cycle" presStyleCnt="0"/>
      <dgm:spPr/>
    </dgm:pt>
    <dgm:pt modelId="{A784E863-BCF7-4EA4-9828-1F8FDF1D313F}" type="pres">
      <dgm:prSet presAssocID="{6D669EC0-5B15-4AC3-AB5D-88A533A653AF}" presName="centerShape" presStyleCnt="0"/>
      <dgm:spPr/>
    </dgm:pt>
    <dgm:pt modelId="{975F6E85-E610-4851-82B7-CF369F2E004A}" type="pres">
      <dgm:prSet presAssocID="{6D669EC0-5B15-4AC3-AB5D-88A533A653AF}" presName="connSite" presStyleLbl="node1" presStyleIdx="0" presStyleCnt="4"/>
      <dgm:spPr/>
    </dgm:pt>
    <dgm:pt modelId="{CA8EFD6B-7A54-4D98-8A2F-A8F7F2D66593}" type="pres">
      <dgm:prSet presAssocID="{6D669EC0-5B15-4AC3-AB5D-88A533A653AF}" presName="visible" presStyleLbl="node1" presStyleIdx="0" presStyleCnt="4" custLinFactNeighborX="-4246" custLinFactNeighborY="-699"/>
      <dgm:spPr/>
    </dgm:pt>
    <dgm:pt modelId="{18BD9BC6-6525-46D0-A826-B81AF110CA41}" type="pres">
      <dgm:prSet presAssocID="{EA727D39-BD39-4905-8E02-1E5220BB4755}" presName="Name25" presStyleLbl="parChTrans1D1" presStyleIdx="0" presStyleCnt="3"/>
      <dgm:spPr/>
    </dgm:pt>
    <dgm:pt modelId="{57702B1D-A78D-46C0-8446-81E58C5316CD}" type="pres">
      <dgm:prSet presAssocID="{CFA0E7D6-0A9A-4FCC-A54B-FF5F86A59FAC}" presName="node" presStyleCnt="0"/>
      <dgm:spPr/>
    </dgm:pt>
    <dgm:pt modelId="{BD260ED8-D9A8-49A6-B42A-743591A050B4}" type="pres">
      <dgm:prSet presAssocID="{CFA0E7D6-0A9A-4FCC-A54B-FF5F86A59FAC}" presName="parentNode" presStyleLbl="node1" presStyleIdx="1" presStyleCnt="4" custLinFactNeighborX="41377" custLinFactNeighborY="67201">
        <dgm:presLayoutVars>
          <dgm:chMax val="1"/>
          <dgm:bulletEnabled val="1"/>
        </dgm:presLayoutVars>
      </dgm:prSet>
      <dgm:spPr/>
    </dgm:pt>
    <dgm:pt modelId="{0C4DE476-4BF2-4743-A584-73858384C1A6}" type="pres">
      <dgm:prSet presAssocID="{CFA0E7D6-0A9A-4FCC-A54B-FF5F86A59FAC}" presName="childNode" presStyleLbl="revTx" presStyleIdx="0" presStyleCnt="0">
        <dgm:presLayoutVars>
          <dgm:bulletEnabled val="1"/>
        </dgm:presLayoutVars>
      </dgm:prSet>
      <dgm:spPr/>
    </dgm:pt>
    <dgm:pt modelId="{6AA065BA-ED75-4280-9D99-2558338914D4}" type="pres">
      <dgm:prSet presAssocID="{BD759209-E51A-4298-9D98-7D76605607FA}" presName="Name25" presStyleLbl="parChTrans1D1" presStyleIdx="1" presStyleCnt="3"/>
      <dgm:spPr/>
    </dgm:pt>
    <dgm:pt modelId="{CEB6797F-F6E6-4306-BD06-58A320F3FCF3}" type="pres">
      <dgm:prSet presAssocID="{ADF673F5-AADE-4E96-9602-3E439D3A87CB}" presName="node" presStyleCnt="0"/>
      <dgm:spPr/>
    </dgm:pt>
    <dgm:pt modelId="{9C6C8F54-261F-4ECF-BE25-C6093885EBAB}" type="pres">
      <dgm:prSet presAssocID="{ADF673F5-AADE-4E96-9602-3E439D3A87CB}" presName="parentNode" presStyleLbl="node1" presStyleIdx="2" presStyleCnt="4" custLinFactNeighborX="-915" custLinFactNeighborY="83081">
        <dgm:presLayoutVars>
          <dgm:chMax val="1"/>
          <dgm:bulletEnabled val="1"/>
        </dgm:presLayoutVars>
      </dgm:prSet>
      <dgm:spPr/>
    </dgm:pt>
    <dgm:pt modelId="{93696112-58C9-455B-98E4-3B14EFB501E1}" type="pres">
      <dgm:prSet presAssocID="{ADF673F5-AADE-4E96-9602-3E439D3A87CB}" presName="childNode" presStyleLbl="revTx" presStyleIdx="0" presStyleCnt="0">
        <dgm:presLayoutVars>
          <dgm:bulletEnabled val="1"/>
        </dgm:presLayoutVars>
      </dgm:prSet>
      <dgm:spPr/>
    </dgm:pt>
    <dgm:pt modelId="{6D1817BF-14AD-4849-BE20-049AEED7015E}" type="pres">
      <dgm:prSet presAssocID="{B11D1C5D-FC48-4A7E-97E5-7CBB0F4505F0}" presName="Name25" presStyleLbl="parChTrans1D1" presStyleIdx="2" presStyleCnt="3"/>
      <dgm:spPr/>
    </dgm:pt>
    <dgm:pt modelId="{7622A20C-AA25-49B0-97C3-4C172F0F7505}" type="pres">
      <dgm:prSet presAssocID="{53809122-22F7-46EC-B81F-60002EC41E64}" presName="node" presStyleCnt="0"/>
      <dgm:spPr/>
    </dgm:pt>
    <dgm:pt modelId="{2925CD38-50DB-4BDB-AB6E-7360A1A4DEB6}" type="pres">
      <dgm:prSet presAssocID="{53809122-22F7-46EC-B81F-60002EC41E64}" presName="parentNode" presStyleLbl="node1" presStyleIdx="3" presStyleCnt="4" custScaleX="172268" custScaleY="165136" custLinFactX="-35655" custLinFactY="-23250" custLinFactNeighborX="-100000" custLinFactNeighborY="-100000">
        <dgm:presLayoutVars>
          <dgm:chMax val="1"/>
          <dgm:bulletEnabled val="1"/>
        </dgm:presLayoutVars>
      </dgm:prSet>
      <dgm:spPr/>
      <dgm:t>
        <a:bodyPr/>
        <a:lstStyle/>
        <a:p>
          <a:endParaRPr lang="el-GR"/>
        </a:p>
      </dgm:t>
    </dgm:pt>
    <dgm:pt modelId="{A889A2C6-D9A7-47E4-B316-DD3FC03EBA33}" type="pres">
      <dgm:prSet presAssocID="{53809122-22F7-46EC-B81F-60002EC41E64}" presName="childNode" presStyleLbl="revTx" presStyleIdx="0" presStyleCnt="0">
        <dgm:presLayoutVars>
          <dgm:bulletEnabled val="1"/>
        </dgm:presLayoutVars>
      </dgm:prSet>
      <dgm:spPr/>
    </dgm:pt>
  </dgm:ptLst>
  <dgm:cxnLst>
    <dgm:cxn modelId="{4C571BD2-CECF-4C15-A0F6-BAA9B73E5F0F}" type="presOf" srcId="{CFA0E7D6-0A9A-4FCC-A54B-FF5F86A59FAC}" destId="{BD260ED8-D9A8-49A6-B42A-743591A050B4}" srcOrd="0" destOrd="0" presId="urn:microsoft.com/office/officeart/2005/8/layout/radial2"/>
    <dgm:cxn modelId="{A61E463F-FA30-48E6-A3FD-C517C7222336}" type="presOf" srcId="{EA727D39-BD39-4905-8E02-1E5220BB4755}" destId="{18BD9BC6-6525-46D0-A826-B81AF110CA41}" srcOrd="0" destOrd="0" presId="urn:microsoft.com/office/officeart/2005/8/layout/radial2"/>
    <dgm:cxn modelId="{CEA0400E-F91F-4DF4-BDD4-42B085FEBD0B}" srcId="{6D669EC0-5B15-4AC3-AB5D-88A533A653AF}" destId="{CFA0E7D6-0A9A-4FCC-A54B-FF5F86A59FAC}" srcOrd="0" destOrd="0" parTransId="{EA727D39-BD39-4905-8E02-1E5220BB4755}" sibTransId="{F4604457-BEE5-491D-A974-BD942140A70D}"/>
    <dgm:cxn modelId="{A6E6FC7A-4783-4544-9628-B68CBCC9A796}" type="presOf" srcId="{6D669EC0-5B15-4AC3-AB5D-88A533A653AF}" destId="{97D19390-F189-4BB7-912C-B2577D0190B4}" srcOrd="0" destOrd="0" presId="urn:microsoft.com/office/officeart/2005/8/layout/radial2"/>
    <dgm:cxn modelId="{E9377221-2DDA-4123-B370-585E1AF615BB}" srcId="{6D669EC0-5B15-4AC3-AB5D-88A533A653AF}" destId="{ADF673F5-AADE-4E96-9602-3E439D3A87CB}" srcOrd="1" destOrd="0" parTransId="{BD759209-E51A-4298-9D98-7D76605607FA}" sibTransId="{5CC7D8B4-18B0-4819-8153-E034797C5D19}"/>
    <dgm:cxn modelId="{D66528E4-074A-4B83-8894-2B4302CCF8E2}" type="presOf" srcId="{ADF673F5-AADE-4E96-9602-3E439D3A87CB}" destId="{9C6C8F54-261F-4ECF-BE25-C6093885EBAB}" srcOrd="0" destOrd="0" presId="urn:microsoft.com/office/officeart/2005/8/layout/radial2"/>
    <dgm:cxn modelId="{25351575-34D9-4837-A95D-64A921D337D3}" type="presOf" srcId="{B11D1C5D-FC48-4A7E-97E5-7CBB0F4505F0}" destId="{6D1817BF-14AD-4849-BE20-049AEED7015E}" srcOrd="0" destOrd="0" presId="urn:microsoft.com/office/officeart/2005/8/layout/radial2"/>
    <dgm:cxn modelId="{0474E253-28CF-4B4F-82CE-74D46E4B5425}" type="presOf" srcId="{BD759209-E51A-4298-9D98-7D76605607FA}" destId="{6AA065BA-ED75-4280-9D99-2558338914D4}" srcOrd="0" destOrd="0" presId="urn:microsoft.com/office/officeart/2005/8/layout/radial2"/>
    <dgm:cxn modelId="{F69C131C-32AB-48A3-AD50-DBF52A513728}" srcId="{6D669EC0-5B15-4AC3-AB5D-88A533A653AF}" destId="{53809122-22F7-46EC-B81F-60002EC41E64}" srcOrd="2" destOrd="0" parTransId="{B11D1C5D-FC48-4A7E-97E5-7CBB0F4505F0}" sibTransId="{4338E3EF-BF51-462F-92D0-E65F649CD41D}"/>
    <dgm:cxn modelId="{3674FC59-887A-4E00-BA99-C5DF1729FE52}" type="presOf" srcId="{53809122-22F7-46EC-B81F-60002EC41E64}" destId="{2925CD38-50DB-4BDB-AB6E-7360A1A4DEB6}" srcOrd="0" destOrd="0" presId="urn:microsoft.com/office/officeart/2005/8/layout/radial2"/>
    <dgm:cxn modelId="{776D03AE-667F-4A82-8CEE-B3209DB48701}" type="presParOf" srcId="{97D19390-F189-4BB7-912C-B2577D0190B4}" destId="{44D7295C-6B3E-4FD3-A29F-EEE034AC1700}" srcOrd="0" destOrd="0" presId="urn:microsoft.com/office/officeart/2005/8/layout/radial2"/>
    <dgm:cxn modelId="{81B17969-B9C1-4DA5-845A-1028F14C2A2B}" type="presParOf" srcId="{44D7295C-6B3E-4FD3-A29F-EEE034AC1700}" destId="{A784E863-BCF7-4EA4-9828-1F8FDF1D313F}" srcOrd="0" destOrd="0" presId="urn:microsoft.com/office/officeart/2005/8/layout/radial2"/>
    <dgm:cxn modelId="{0D8EE115-68B0-4D15-9791-BB0F686A5FFA}" type="presParOf" srcId="{A784E863-BCF7-4EA4-9828-1F8FDF1D313F}" destId="{975F6E85-E610-4851-82B7-CF369F2E004A}" srcOrd="0" destOrd="0" presId="urn:microsoft.com/office/officeart/2005/8/layout/radial2"/>
    <dgm:cxn modelId="{8C3ADFC7-4F13-4F31-911F-3A6837214185}" type="presParOf" srcId="{A784E863-BCF7-4EA4-9828-1F8FDF1D313F}" destId="{CA8EFD6B-7A54-4D98-8A2F-A8F7F2D66593}" srcOrd="1" destOrd="0" presId="urn:microsoft.com/office/officeart/2005/8/layout/radial2"/>
    <dgm:cxn modelId="{077AD85A-B5CC-4B02-85F8-D4B5074F7FD6}" type="presParOf" srcId="{44D7295C-6B3E-4FD3-A29F-EEE034AC1700}" destId="{18BD9BC6-6525-46D0-A826-B81AF110CA41}" srcOrd="1" destOrd="0" presId="urn:microsoft.com/office/officeart/2005/8/layout/radial2"/>
    <dgm:cxn modelId="{9950378A-5C43-45CD-AE70-B9B7F10F900C}" type="presParOf" srcId="{44D7295C-6B3E-4FD3-A29F-EEE034AC1700}" destId="{57702B1D-A78D-46C0-8446-81E58C5316CD}" srcOrd="2" destOrd="0" presId="urn:microsoft.com/office/officeart/2005/8/layout/radial2"/>
    <dgm:cxn modelId="{F6005436-7DD5-4103-903C-F93CEE1B6222}" type="presParOf" srcId="{57702B1D-A78D-46C0-8446-81E58C5316CD}" destId="{BD260ED8-D9A8-49A6-B42A-743591A050B4}" srcOrd="0" destOrd="0" presId="urn:microsoft.com/office/officeart/2005/8/layout/radial2"/>
    <dgm:cxn modelId="{C36314D3-BCF6-40B9-838B-295EE54B8121}" type="presParOf" srcId="{57702B1D-A78D-46C0-8446-81E58C5316CD}" destId="{0C4DE476-4BF2-4743-A584-73858384C1A6}" srcOrd="1" destOrd="0" presId="urn:microsoft.com/office/officeart/2005/8/layout/radial2"/>
    <dgm:cxn modelId="{D30691BC-5F24-4545-A4E7-926521A5C809}" type="presParOf" srcId="{44D7295C-6B3E-4FD3-A29F-EEE034AC1700}" destId="{6AA065BA-ED75-4280-9D99-2558338914D4}" srcOrd="3" destOrd="0" presId="urn:microsoft.com/office/officeart/2005/8/layout/radial2"/>
    <dgm:cxn modelId="{773BAA56-ADED-4BF4-BE66-1FF2EA7E3B80}" type="presParOf" srcId="{44D7295C-6B3E-4FD3-A29F-EEE034AC1700}" destId="{CEB6797F-F6E6-4306-BD06-58A320F3FCF3}" srcOrd="4" destOrd="0" presId="urn:microsoft.com/office/officeart/2005/8/layout/radial2"/>
    <dgm:cxn modelId="{2A255DA2-CD49-47F1-B8A5-B1163E24FE76}" type="presParOf" srcId="{CEB6797F-F6E6-4306-BD06-58A320F3FCF3}" destId="{9C6C8F54-261F-4ECF-BE25-C6093885EBAB}" srcOrd="0" destOrd="0" presId="urn:microsoft.com/office/officeart/2005/8/layout/radial2"/>
    <dgm:cxn modelId="{72F58B51-2360-4D0B-AFDB-25368CC6091B}" type="presParOf" srcId="{CEB6797F-F6E6-4306-BD06-58A320F3FCF3}" destId="{93696112-58C9-455B-98E4-3B14EFB501E1}" srcOrd="1" destOrd="0" presId="urn:microsoft.com/office/officeart/2005/8/layout/radial2"/>
    <dgm:cxn modelId="{9A3B9592-4721-4D4D-9A69-77A1EAEF2E44}" type="presParOf" srcId="{44D7295C-6B3E-4FD3-A29F-EEE034AC1700}" destId="{6D1817BF-14AD-4849-BE20-049AEED7015E}" srcOrd="5" destOrd="0" presId="urn:microsoft.com/office/officeart/2005/8/layout/radial2"/>
    <dgm:cxn modelId="{DC49CB11-02B7-49D3-8122-6C8BABC8DBA6}" type="presParOf" srcId="{44D7295C-6B3E-4FD3-A29F-EEE034AC1700}" destId="{7622A20C-AA25-49B0-97C3-4C172F0F7505}" srcOrd="6" destOrd="0" presId="urn:microsoft.com/office/officeart/2005/8/layout/radial2"/>
    <dgm:cxn modelId="{3856DDD1-3340-416D-BE2D-C53EDC6C430A}" type="presParOf" srcId="{7622A20C-AA25-49B0-97C3-4C172F0F7505}" destId="{2925CD38-50DB-4BDB-AB6E-7360A1A4DEB6}" srcOrd="0" destOrd="0" presId="urn:microsoft.com/office/officeart/2005/8/layout/radial2"/>
    <dgm:cxn modelId="{A02C1771-71B4-400C-A898-35BEF879F74B}" type="presParOf" srcId="{7622A20C-AA25-49B0-97C3-4C172F0F7505}" destId="{A889A2C6-D9A7-47E4-B316-DD3FC03EBA33}" srcOrd="1" destOrd="0" presId="urn:microsoft.com/office/officeart/2005/8/layout/radial2"/>
  </dgm:cxnLst>
  <dgm:bg/>
  <dgm:whole/>
</dgm:dataModel>
</file>

<file path=ppt/diagrams/layout1.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radial2">
  <dgm:title val=""/>
  <dgm:desc val=""/>
  <dgm:catLst>
    <dgm:cat type="relationship" pri="20000"/>
    <dgm:cat type="convert" pri="9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animLvl val="ctr"/>
      <dgm:resizeHandles val="exact"/>
    </dgm:varLst>
    <dgm:alg type="composite"/>
    <dgm:shape xmlns:r="http://schemas.openxmlformats.org/officeDocument/2006/relationships" r:blip="">
      <dgm:adjLst/>
    </dgm:shape>
    <dgm:presOf/>
    <dgm:constrLst>
      <dgm:constr type="w" for="ch" forName="cycle" refType="w"/>
      <dgm:constr type="h" for="ch" forName="cycle" refType="h"/>
    </dgm:constrLst>
    <dgm:ruleLst/>
    <dgm:layoutNode name="cycle">
      <dgm:choose name="Name0">
        <dgm:if name="Name1" func="var" arg="dir" op="equ" val="norm">
          <dgm:choose name="Name2">
            <dgm:if name="Name3" axis="ch" ptType="node" func="cnt" op="lte" val="1">
              <dgm:alg type="cycle">
                <dgm:param type="stAng" val="90"/>
                <dgm:param type="spanAng" val="360"/>
                <dgm:param type="ctrShpMap" val="fNode"/>
              </dgm:alg>
            </dgm:if>
            <dgm:if name="Name4" axis="ch" ptType="node" func="cnt" op="equ" val="2">
              <dgm:alg type="cycle">
                <dgm:param type="stAng" val="70"/>
                <dgm:param type="spanAng" val="40"/>
                <dgm:param type="ctrShpMap" val="fNode"/>
              </dgm:alg>
            </dgm:if>
            <dgm:if name="Name5" axis="ch" ptType="node" func="cnt" op="equ" val="3">
              <dgm:alg type="cycle">
                <dgm:param type="stAng" val="60"/>
                <dgm:param type="spanAng" val="60"/>
                <dgm:param type="ctrShpMap" val="fNode"/>
              </dgm:alg>
            </dgm:if>
            <dgm:else name="Name6">
              <dgm:alg type="cycle">
                <dgm:param type="stAng" val="45"/>
                <dgm:param type="spanAng" val="90"/>
                <dgm:param type="ctrShpMap" val="fNode"/>
              </dgm:alg>
            </dgm:else>
          </dgm:choose>
        </dgm:if>
        <dgm:else name="Name7">
          <dgm:choose name="Name8">
            <dgm:if name="Name9" axis="ch" ptType="node" func="cnt" op="lte" val="1">
              <dgm:alg type="cycle">
                <dgm:param type="stAng" val="-90"/>
                <dgm:param type="spanAng" val="-360"/>
                <dgm:param type="ctrShpMap" val="fNode"/>
              </dgm:alg>
            </dgm:if>
            <dgm:if name="Name10" axis="ch" ptType="node" func="cnt" op="equ" val="2">
              <dgm:alg type="cycle">
                <dgm:param type="stAng" val="-70"/>
                <dgm:param type="spanAng" val="-40"/>
                <dgm:param type="ctrShpMap" val="fNode"/>
              </dgm:alg>
            </dgm:if>
            <dgm:if name="Name11" axis="ch" ptType="node" func="cnt" op="equ" val="3">
              <dgm:alg type="cycle">
                <dgm:param type="stAng" val="-60"/>
                <dgm:param type="spanAng" val="-60"/>
                <dgm:param type="ctrShpMap" val="fNode"/>
              </dgm:alg>
            </dgm:if>
            <dgm:else name="Name12">
              <dgm:alg type="cycle">
                <dgm:param type="stAng" val="-45"/>
                <dgm:param type="spanAng" val="-90"/>
                <dgm:param type="ctrShpMap" val="fNode"/>
              </dgm:alg>
            </dgm:else>
          </dgm:choose>
        </dgm:else>
      </dgm:choose>
      <dgm:shape xmlns:r="http://schemas.openxmlformats.org/officeDocument/2006/relationships" r:blip="">
        <dgm:adjLst/>
      </dgm:shape>
      <dgm:presOf/>
      <dgm:constrLst>
        <dgm:constr type="sp" val="20"/>
        <dgm:constr type="w" for="ch" forName="centerShape" refType="w"/>
        <dgm:constr type="w" for="ch" forName="node" refType="w" refFor="ch" refForName="centerShape" fact="1.5"/>
        <dgm:constr type="sibSp" refType="w" refFor="ch" refForName="centerShape" op="equ" fact="0.08"/>
        <dgm:constr type="primFontSz" for="des" forName="parentNode" op="equ" val="65"/>
        <dgm:constr type="secFontSz" for="des" forName="childNode" op="equ" val="65"/>
      </dgm:constrLst>
      <dgm:ruleLst/>
      <dgm:choose name="Name13">
        <dgm:if name="Name14" axis="ch" ptType="node" hideLastTrans="0" func="cnt" op="gte" val="1">
          <dgm:layoutNode name="centerShape" styleLbl="node0">
            <dgm:alg type="composite"/>
            <dgm:shape xmlns:r="http://schemas.openxmlformats.org/officeDocument/2006/relationships" r:blip="">
              <dgm:adjLst/>
            </dgm:shape>
            <dgm:presOf axis="ch" ptType="node" cnt="1"/>
            <dgm:constrLst>
              <dgm:constr type="w" for="ch" forName="connSite" refType="w" fact="0.7"/>
              <dgm:constr type="h" for="ch" forName="connSite" refType="w" fact="0.7"/>
              <dgm:constr type="ctrX" for="ch" forName="connSite" refType="w" fact="0.5"/>
              <dgm:constr type="ctrY" for="ch" forName="connSite" refType="h" fact="0.5"/>
              <dgm:constr type="w" for="ch" forName="visible" refType="w"/>
              <dgm:constr type="h" for="ch" forName="visible" refType="w"/>
              <dgm:constr type="ctrX" for="ch" forName="visible" refType="w" fact="0.5"/>
              <dgm:constr type="ctrY" for="ch" forName="visible" refType="h" fact="0.5"/>
            </dgm:constrLst>
            <dgm:ruleLst/>
            <dgm:layoutNode name="connSite">
              <dgm:alg type="sp"/>
              <dgm:shape xmlns:r="http://schemas.openxmlformats.org/officeDocument/2006/relationships" type="ellipse" r:blip="" hideGeom="1">
                <dgm:adjLst/>
              </dgm:shape>
              <dgm:presOf/>
              <dgm:constrLst/>
              <dgm:ruleLst/>
            </dgm:layoutNode>
            <dgm:layoutNode name="visible">
              <dgm:alg type="sp"/>
              <dgm:shape xmlns:r="http://schemas.openxmlformats.org/officeDocument/2006/relationships" type="ellipse" r:blip="" blipPhldr="1">
                <dgm:adjLst/>
              </dgm:shape>
              <dgm:presOf/>
              <dgm:constrLst/>
              <dgm:ruleLst/>
            </dgm:layoutNode>
          </dgm:layoutNode>
        </dgm:if>
        <dgm:else name="Name15"/>
      </dgm:choose>
      <dgm:forEach name="Name16" axis="ch">
        <dgm:forEach name="Name17" axis="self" ptType="node">
          <dgm:layoutNode name="node">
            <dgm:alg type="composite"/>
            <dgm:shape xmlns:r="http://schemas.openxmlformats.org/officeDocument/2006/relationships" r:blip="">
              <dgm:adjLst/>
            </dgm:shape>
            <dgm:presOf/>
            <dgm:choose name="Name18">
              <dgm:if name="Name19" func="var" arg="dir" op="equ" val="norm">
                <dgm:constrLst>
                  <dgm:constr type="t" for="ch" forName="parentNode"/>
                  <dgm:constr type="l" for="ch" forName="parentNode"/>
                  <dgm:constr type="w" for="ch" forName="parentNode" refType="w" fact="0.4"/>
                  <dgm:constr type="h" for="ch" forName="parentNode" refType="w" refFor="ch" refForName="parentNode" op="equ"/>
                  <dgm:constr type="ctrY" for="ch" forName="childNode" refType="h" refFor="ch" refForName="parentNode" fact="0.5"/>
                  <dgm:constr type="l" for="ch" forName="childNode" refType="w" refFor="ch" refForName="parentNode" op="equ" fact="1.1"/>
                  <dgm:constr type="w" for="ch" forName="childNode" refType="w" fact="0.6"/>
                  <dgm:constr type="h" for="ch" forName="childNode" refType="h" refFor="ch" refForName="parentNode"/>
                </dgm:constrLst>
              </dgm:if>
              <dgm:else name="Name20">
                <dgm:constrLst>
                  <dgm:constr type="t" for="ch" forName="parentNode"/>
                  <dgm:constr type="r" for="ch" forName="parentNode" refType="w"/>
                  <dgm:constr type="w" for="ch" forName="parentNode" refType="w" fact="0.4"/>
                  <dgm:constr type="h" for="ch" forName="parentNode" refType="w" refFor="ch" refForName="parentNode" op="equ"/>
                  <dgm:constr type="ctrY" for="ch" forName="childNode" refType="h" refFor="ch" refForName="parentNode" fact="0.5"/>
                  <dgm:constr type="l" for="ch" forName="childNode"/>
                  <dgm:constr type="w" for="ch" forName="childNode" refType="w" fact="0.6"/>
                  <dgm:constr type="h" for="ch" forName="childNode" refType="h" refFor="ch" refForName="parentNode"/>
                </dgm:constrLst>
              </dgm:else>
            </dgm:choose>
            <dgm:ruleLst/>
            <dgm:layoutNode name="parentNode" styleLbl="node1">
              <dgm:varLst>
                <dgm:chMax val="1"/>
                <dgm:bulletEnabled val="1"/>
              </dgm:varLst>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childNode" styleLbl="revTx" moveWith="parentNode">
              <dgm:varLst>
                <dgm:bulletEnabled val="1"/>
              </dgm:varLst>
              <dgm:alg type="tx">
                <dgm:param type="txAnchorVertCh" val="mid"/>
                <dgm:param type="stBulletLvl" val="1"/>
              </dgm:alg>
              <dgm:choose name="Name21">
                <dgm:if name="Name22" axis="ch" ptType="node" func="cnt" op="gte" val="1">
                  <dgm:shape xmlns:r="http://schemas.openxmlformats.org/officeDocument/2006/relationships" type="rect" r:blip="">
                    <dgm:adjLst/>
                  </dgm:shape>
                </dgm:if>
                <dgm:else name="Name23">
                  <dgm:shape xmlns:r="http://schemas.openxmlformats.org/officeDocument/2006/relationships" type="rect" r:blip="" hideGeom="1">
                    <dgm:adjLst/>
                  </dgm:shape>
                </dgm:else>
              </dgm:choose>
              <dgm:presOf axis="des" ptType="node"/>
              <dgm:constrLst>
                <dgm:constr type="tMarg"/>
                <dgm:constr type="bMarg"/>
                <dgm:constr type="lMarg"/>
                <dgm:constr type="rMarg"/>
              </dgm:constrLst>
              <dgm:ruleLst>
                <dgm:rule type="secFontSz" val="5" fact="NaN" max="NaN"/>
              </dgm:ruleLst>
            </dgm:layoutNode>
          </dgm:layoutNode>
        </dgm:forEach>
        <dgm:forEach name="Name24" axis="self" ptType="parTrans" cnt="1">
          <dgm:layoutNode name="Name25">
            <dgm:alg type="conn">
              <dgm:param type="dim" val="1D"/>
              <dgm:param type="endSty" val="noArr"/>
              <dgm:param type="begPts" val="auto"/>
              <dgm:param type="endPts" val="auto"/>
              <dgm:param type="srcNode" val="connSite"/>
              <dgm:param type="dstNode" val="parentNode"/>
            </dgm:alg>
            <dgm:shape xmlns:r="http://schemas.openxmlformats.org/officeDocument/2006/relationships" type="conn" r:blip="" zOrderOff="-99">
              <dgm:adjLst/>
            </dgm:shape>
            <dgm:presOf axis="self"/>
            <dgm:constrLst>
              <dgm:constr type="connDist"/>
              <dgm:constr type="w" val="1"/>
              <dgm:constr type="h" val="5"/>
              <dgm:constr type="begPad"/>
              <dgm:constr type="endPad"/>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C751F7B2-5283-4914-8DE9-76C2EF3654C3}" type="datetimeFigureOut">
              <a:rPr lang="el-GR" smtClean="0"/>
              <a:t>20/4/2015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7300861-5620-454E-B0ED-EFB45C26DD88}" type="slidenum">
              <a:rPr lang="el-GR" smtClean="0"/>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751F7B2-5283-4914-8DE9-76C2EF3654C3}" type="datetimeFigureOut">
              <a:rPr lang="el-GR" smtClean="0"/>
              <a:t>20/4/2015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7300861-5620-454E-B0ED-EFB45C26DD88}"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751F7B2-5283-4914-8DE9-76C2EF3654C3}" type="datetimeFigureOut">
              <a:rPr lang="el-GR" smtClean="0"/>
              <a:t>20/4/2015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7300861-5620-454E-B0ED-EFB45C26DD88}"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C751F7B2-5283-4914-8DE9-76C2EF3654C3}" type="datetimeFigureOut">
              <a:rPr lang="el-GR" smtClean="0"/>
              <a:t>20/4/2015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7300861-5620-454E-B0ED-EFB45C26DD88}"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C751F7B2-5283-4914-8DE9-76C2EF3654C3}" type="datetimeFigureOut">
              <a:rPr lang="el-GR" smtClean="0"/>
              <a:t>20/4/2015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7300861-5620-454E-B0ED-EFB45C26DD88}" type="slidenum">
              <a:rPr lang="el-GR" smtClean="0"/>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C751F7B2-5283-4914-8DE9-76C2EF3654C3}" type="datetimeFigureOut">
              <a:rPr lang="el-GR" smtClean="0"/>
              <a:t>20/4/2015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7300861-5620-454E-B0ED-EFB45C26DD88}"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C751F7B2-5283-4914-8DE9-76C2EF3654C3}" type="datetimeFigureOut">
              <a:rPr lang="el-GR" smtClean="0"/>
              <a:t>20/4/2015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97300861-5620-454E-B0ED-EFB45C26DD88}"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C751F7B2-5283-4914-8DE9-76C2EF3654C3}" type="datetimeFigureOut">
              <a:rPr lang="el-GR" smtClean="0"/>
              <a:t>20/4/2015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97300861-5620-454E-B0ED-EFB45C26DD88}"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C751F7B2-5283-4914-8DE9-76C2EF3654C3}" type="datetimeFigureOut">
              <a:rPr lang="el-GR" smtClean="0"/>
              <a:t>20/4/2015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97300861-5620-454E-B0ED-EFB45C26DD88}"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751F7B2-5283-4914-8DE9-76C2EF3654C3}" type="datetimeFigureOut">
              <a:rPr lang="el-GR" smtClean="0"/>
              <a:t>20/4/2015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7300861-5620-454E-B0ED-EFB45C26DD88}"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C751F7B2-5283-4914-8DE9-76C2EF3654C3}" type="datetimeFigureOut">
              <a:rPr lang="el-GR" smtClean="0"/>
              <a:t>20/4/2015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7300861-5620-454E-B0ED-EFB45C26DD88}"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51F7B2-5283-4914-8DE9-76C2EF3654C3}" type="datetimeFigureOut">
              <a:rPr lang="el-GR" smtClean="0"/>
              <a:t>20/4/2015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00861-5620-454E-B0ED-EFB45C26DD88}" type="slidenum">
              <a:rPr lang="el-GR" smtClean="0"/>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user\Desktop\kap.jpg"/>
          <p:cNvPicPr>
            <a:picLocks noChangeAspect="1" noChangeArrowheads="1"/>
          </p:cNvPicPr>
          <p:nvPr/>
        </p:nvPicPr>
        <p:blipFill>
          <a:blip r:embed="rId2"/>
          <a:srcRect/>
          <a:stretch>
            <a:fillRect/>
          </a:stretch>
        </p:blipFill>
        <p:spPr bwMode="auto">
          <a:xfrm>
            <a:off x="857224" y="428604"/>
            <a:ext cx="7286676" cy="6000776"/>
          </a:xfrm>
          <a:prstGeom prst="rect">
            <a:avLst/>
          </a:prstGeom>
          <a:noFill/>
        </p:spPr>
      </p:pic>
      <p:sp>
        <p:nvSpPr>
          <p:cNvPr id="6" name="1 - Τίτλος"/>
          <p:cNvSpPr>
            <a:spLocks noGrp="1"/>
          </p:cNvSpPr>
          <p:nvPr>
            <p:ph type="ctrTitle"/>
          </p:nvPr>
        </p:nvSpPr>
        <p:spPr/>
        <p:txBody>
          <a:bodyPr/>
          <a:lstStyle/>
          <a:p>
            <a:r>
              <a:rPr lang="el-GR" dirty="0" smtClean="0"/>
              <a:t>Κοινή Αγροτική Πολιτική</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l"/>
            <a:r>
              <a:rPr lang="el-GR" sz="2400" b="1" dirty="0" smtClean="0"/>
              <a:t>Δύο κύρια προβλήματα της ΚΑΠ..</a:t>
            </a:r>
            <a:endParaRPr lang="el-GR" sz="2400" b="1" dirty="0"/>
          </a:p>
        </p:txBody>
      </p:sp>
      <p:sp>
        <p:nvSpPr>
          <p:cNvPr id="3" name="2 - Θέση περιεχομένου"/>
          <p:cNvSpPr>
            <a:spLocks noGrp="1"/>
          </p:cNvSpPr>
          <p:nvPr>
            <p:ph idx="1"/>
          </p:nvPr>
        </p:nvSpPr>
        <p:spPr/>
        <p:txBody>
          <a:bodyPr/>
          <a:lstStyle/>
          <a:p>
            <a:endParaRPr lang="el-GR" dirty="0"/>
          </a:p>
          <a:p>
            <a:pPr marL="457200" indent="-457200" algn="just">
              <a:buFont typeface="+mj-lt"/>
              <a:buAutoNum type="arabicPeriod"/>
            </a:pPr>
            <a:r>
              <a:rPr lang="el-GR" sz="2000" dirty="0"/>
              <a:t>Απαράδεκτα πλεονάσματα που δεν μπορούσαν να διατεθούν τόσο στην εσωτερική όσο και στην εξωτερική αγορά, ακόμη και με τις επιδοτούμενες τιμές, </a:t>
            </a:r>
          </a:p>
          <a:p>
            <a:pPr marL="457200" indent="-457200">
              <a:buFont typeface="+mj-lt"/>
              <a:buAutoNum type="arabicPeriod"/>
            </a:pPr>
            <a:endParaRPr lang="el-GR" sz="2000" dirty="0"/>
          </a:p>
          <a:p>
            <a:pPr marL="457200" indent="-457200">
              <a:buFont typeface="+mj-lt"/>
              <a:buAutoNum type="arabicPeriod"/>
            </a:pPr>
            <a:r>
              <a:rPr lang="el-GR" sz="2000" dirty="0"/>
              <a:t>Η απορρόφηση όλο και υψηλότερων δημοσιονομικών πόρων από τον κοινοτικό προϋπολογισμό για την εξυπηρέτηση του συστήματος. </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00042"/>
            <a:ext cx="8229600" cy="5626121"/>
          </a:xfrm>
        </p:spPr>
        <p:txBody>
          <a:bodyPr>
            <a:normAutofit/>
          </a:bodyPr>
          <a:lstStyle/>
          <a:p>
            <a:pPr algn="just">
              <a:buNone/>
            </a:pPr>
            <a:r>
              <a:rPr lang="el-GR" sz="2000" dirty="0" smtClean="0"/>
              <a:t>      </a:t>
            </a:r>
          </a:p>
          <a:p>
            <a:pPr algn="just">
              <a:buNone/>
            </a:pPr>
            <a:r>
              <a:rPr lang="el-GR" sz="2000" dirty="0"/>
              <a:t> </a:t>
            </a:r>
            <a:r>
              <a:rPr lang="el-GR" sz="2000" dirty="0" smtClean="0"/>
              <a:t>     Άρχισε </a:t>
            </a:r>
            <a:r>
              <a:rPr lang="el-GR" sz="2000" dirty="0"/>
              <a:t>να γίνεται αντιληπτό ότι το ίδιο το σύστημα ενεθάρρυνε την </a:t>
            </a:r>
            <a:r>
              <a:rPr lang="el-GR" sz="2000" dirty="0" err="1"/>
              <a:t>υπερ</a:t>
            </a:r>
            <a:r>
              <a:rPr lang="el-GR" sz="2000" dirty="0"/>
              <a:t>-παραγωγή, ενώ με δεδομένους τους πόρους του προϋπολογισμού, η υψηλή απαίτηση δαπανών για την ΚΑΠ δεν επέτρεπε την ανάπτυξη και χρηματοδότηση άλλων κοινών πολιτικών. </a:t>
            </a:r>
            <a:endParaRPr lang="el-GR" sz="2000" dirty="0" smtClean="0"/>
          </a:p>
          <a:p>
            <a:pPr algn="just">
              <a:buNone/>
            </a:pPr>
            <a:endParaRPr lang="el-GR" sz="2000" dirty="0"/>
          </a:p>
          <a:p>
            <a:pPr algn="just">
              <a:buNone/>
            </a:pPr>
            <a:r>
              <a:rPr lang="el-GR" sz="2000" dirty="0" smtClean="0"/>
              <a:t>       Επιπλέον </a:t>
            </a:r>
            <a:r>
              <a:rPr lang="el-GR" sz="2000" dirty="0"/>
              <a:t>και κυριότερο, διαπιστώθηκε ότι </a:t>
            </a:r>
            <a:r>
              <a:rPr lang="el-GR" sz="2000" b="1" i="1" u="sng" dirty="0"/>
              <a:t>η οριζόντια εφαρμογή του μηχανισμού στήριξης των τιμών </a:t>
            </a:r>
            <a:r>
              <a:rPr lang="el-GR" sz="2000" dirty="0"/>
              <a:t>είχε ως αποτέλεσμα την υποβάθμιση του ρόλου των διαρθρωτικών ανεπαρκειών στην διαμόρφωση του εισοδήματος και την ταχεία επιδείνωση των </a:t>
            </a:r>
            <a:r>
              <a:rPr lang="el-GR" sz="2000" dirty="0" err="1"/>
              <a:t>ενδο</a:t>
            </a:r>
            <a:r>
              <a:rPr lang="el-GR" sz="2000" dirty="0"/>
              <a:t>-τομεακών εισοδηματικών ανισοτήτων μεταξύ των διάφορων </a:t>
            </a:r>
            <a:r>
              <a:rPr lang="el-GR" sz="2000" dirty="0" smtClean="0"/>
              <a:t>περιοχών </a:t>
            </a:r>
            <a:r>
              <a:rPr lang="el-GR" sz="2000" dirty="0"/>
              <a:t>της </a:t>
            </a:r>
            <a:r>
              <a:rPr lang="el-GR" sz="2000" dirty="0" smtClean="0"/>
              <a:t>Κοινότητας</a:t>
            </a:r>
            <a:r>
              <a:rPr lang="el-GR" sz="2000" dirty="0"/>
              <a:t>. </a:t>
            </a:r>
            <a:endParaRPr lang="el-GR" sz="2000" dirty="0" smtClean="0"/>
          </a:p>
          <a:p>
            <a:pPr algn="just">
              <a:buNone/>
            </a:pPr>
            <a:r>
              <a:rPr lang="el-GR" sz="2000" dirty="0" smtClean="0"/>
              <a:t>    </a:t>
            </a:r>
          </a:p>
          <a:p>
            <a:pPr algn="just">
              <a:buNone/>
            </a:pPr>
            <a:r>
              <a:rPr lang="el-GR" sz="2000" dirty="0" smtClean="0"/>
              <a:t> Άμεση απόρροια των παραπάνω ήταν η υιοθέτηση από το έτος 1979 διάφορων περιορισμών </a:t>
            </a:r>
            <a:r>
              <a:rPr lang="el-GR" sz="2000" dirty="0"/>
              <a:t>στη χορήγηση των ενισχύσεων (ποσοστώσεις στην παραγωγή, όρια στην παρέμβαση, στις νέες φυτεύσεις ή επεκτάσεις, κλπ) οπότε η ΚΑΠ εισήλθε στην εποχή των </a:t>
            </a:r>
            <a:r>
              <a:rPr lang="el-GR" sz="2000" b="1" i="1" u="sng" dirty="0"/>
              <a:t>διάφορων </a:t>
            </a:r>
            <a:r>
              <a:rPr lang="el-GR" sz="2000" b="1" i="1" u="sng" dirty="0" smtClean="0"/>
              <a:t>αναμορφώσεων</a:t>
            </a:r>
            <a:r>
              <a:rPr lang="el-GR" sz="2000" dirty="0" smtClean="0"/>
              <a:t>.</a:t>
            </a:r>
            <a:endParaRPr lang="el-GR"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57166"/>
            <a:ext cx="8229600" cy="5768997"/>
          </a:xfrm>
        </p:spPr>
        <p:txBody>
          <a:bodyPr>
            <a:normAutofit/>
          </a:bodyPr>
          <a:lstStyle/>
          <a:p>
            <a:pPr algn="just">
              <a:buNone/>
            </a:pPr>
            <a:r>
              <a:rPr lang="el-GR" sz="2000" dirty="0"/>
              <a:t> </a:t>
            </a:r>
            <a:r>
              <a:rPr lang="el-GR" sz="2000" dirty="0" smtClean="0"/>
              <a:t>Η ΚΑΠ </a:t>
            </a:r>
            <a:r>
              <a:rPr lang="el-GR" sz="2000" dirty="0"/>
              <a:t>εξελίχθηκε σταδιακά από μια </a:t>
            </a:r>
            <a:r>
              <a:rPr lang="el-GR" sz="2000" b="1" i="1" u="sng" dirty="0"/>
              <a:t>πολιτική επικεντρωμένη στην οργάνωση των γεωργικών αγορών και τη στήριξη των τιμών </a:t>
            </a:r>
            <a:r>
              <a:rPr lang="el-GR" sz="2000" dirty="0"/>
              <a:t>ως τα τέλη της δεκαετίας του ΄80, σε ένα πιο </a:t>
            </a:r>
            <a:r>
              <a:rPr lang="el-GR" sz="2000" b="1" i="1" u="sng" dirty="0"/>
              <a:t>γενικευμένο σύστημα άμεσων ενισχύσεων το 1993</a:t>
            </a:r>
            <a:r>
              <a:rPr lang="el-GR" sz="2000" dirty="0"/>
              <a:t>, ανάλογα με το παραγόμενο προϊόν (ανά στρέμμα, ανά κιλό παραγωγής ή ανά κεφαλή παραγωγικού ζώου), </a:t>
            </a:r>
            <a:r>
              <a:rPr lang="el-GR" sz="2000" b="1" i="1" u="sng" dirty="0"/>
              <a:t>με στόχο την αμεσότερη στήριξη του γεωργικού εισοδήματος,</a:t>
            </a:r>
            <a:r>
              <a:rPr lang="el-GR" sz="2000" dirty="0"/>
              <a:t> για να καταλήξει, με την </a:t>
            </a:r>
            <a:r>
              <a:rPr lang="el-GR" sz="2000" dirty="0" err="1"/>
              <a:t>Agenda</a:t>
            </a:r>
            <a:r>
              <a:rPr lang="el-GR" sz="2000" dirty="0"/>
              <a:t> 2000 (όπως αποφασίστηκε το 1999 στη «Συμφωνία του Βερολίνου»), στην ανάδειξη της «Αγροτικής Ανάπτυξης» ως του δεύτερου πυλώνα της. </a:t>
            </a:r>
            <a:endParaRPr lang="el-GR" sz="2000" dirty="0" smtClean="0"/>
          </a:p>
          <a:p>
            <a:pPr algn="just">
              <a:buNone/>
            </a:pPr>
            <a:endParaRPr lang="el-GR" sz="2000" dirty="0"/>
          </a:p>
          <a:p>
            <a:pPr algn="just">
              <a:buNone/>
            </a:pPr>
            <a:r>
              <a:rPr lang="el-GR" sz="2000" dirty="0" smtClean="0"/>
              <a:t>Τέλος</a:t>
            </a:r>
            <a:r>
              <a:rPr lang="el-GR" sz="2000" dirty="0"/>
              <a:t>, με τις μεταρρυθμίσεις της προηγούμενης 10ετίας, η πρώτη φάση των οποίων αποφασίστηκε τον Ιούνιο 2003 (επί ελληνικής Προεδρίας στην Ε.Ε.) ενόψει της διεύρυνσης, επήλθε μία </a:t>
            </a:r>
            <a:r>
              <a:rPr lang="el-GR" sz="2000" b="1" dirty="0"/>
              <a:t>ριζική μεταβολή του τρόπου στήριξης της κοινοτικής, κατά συνέπεια και της </a:t>
            </a:r>
            <a:r>
              <a:rPr lang="el-GR" sz="2000" b="1" dirty="0" smtClean="0"/>
              <a:t>ελληνικής </a:t>
            </a:r>
            <a:r>
              <a:rPr lang="el-GR" sz="2000" b="1" dirty="0"/>
              <a:t>γεωργίας. </a:t>
            </a:r>
            <a:endParaRPr lang="el-GR" sz="2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00042"/>
            <a:ext cx="8229600" cy="5626121"/>
          </a:xfrm>
        </p:spPr>
        <p:txBody>
          <a:bodyPr>
            <a:normAutofit/>
          </a:bodyPr>
          <a:lstStyle/>
          <a:p>
            <a:pPr algn="just"/>
            <a:r>
              <a:rPr lang="el-GR" sz="2000" dirty="0"/>
              <a:t>Βασικότερη μεταβολή που επέφερε η μεταρρύθμιση του 2003 στο μέχρι τότε σύστημα στήριξης της ΚΑΠ, αποτελεί η θέσπιση του συστήματος της </a:t>
            </a:r>
            <a:r>
              <a:rPr lang="el-GR" sz="2000" b="1" dirty="0"/>
              <a:t>Ενιαίας Αποδεσμευμένης Ενίσχυσης (ΕΑΕ) σε επίπεδο γεωργικής εκμετάλλευσης, στη θέση των προηγούμενων επιμέρους και κατά προϊόν άμεσων ή </a:t>
            </a:r>
            <a:r>
              <a:rPr lang="el-GR" sz="2000" b="1" dirty="0" smtClean="0"/>
              <a:t>έμμεσων </a:t>
            </a:r>
            <a:r>
              <a:rPr lang="el-GR" sz="2000" b="1" dirty="0"/>
              <a:t>ενισχύσεων στον παραγωγό </a:t>
            </a:r>
            <a:r>
              <a:rPr lang="el-GR" sz="2000" b="1" dirty="0" smtClean="0"/>
              <a:t>.</a:t>
            </a:r>
          </a:p>
          <a:p>
            <a:pPr algn="just"/>
            <a:r>
              <a:rPr lang="el-GR" sz="2000" dirty="0" smtClean="0"/>
              <a:t>Η μεταβολή αυτή επέτρεψε </a:t>
            </a:r>
            <a:r>
              <a:rPr lang="el-GR" sz="2000" dirty="0"/>
              <a:t>στους βασικούς διαπραγματευτές στη GATT (μετέπειτα, Π.Ο.Ε.) να καταλήξουν, στο τέλος του 1993, στη γεωργική συμφωνία του Γύρου Ουρουγουάης, βάσει της οποίας τα γεωργικά προϊόντα εντάχθηκαν στους βασικούς κανόνες του διεθνούς εμπορίου, με συγκεκριμένες </a:t>
            </a:r>
            <a:r>
              <a:rPr lang="el-GR" sz="2000" b="1" dirty="0"/>
              <a:t>δεσμεύσεις σταδιακής μείωσης (για την εξαετή περίοδο ισχύος της Συμφωνίας 1995-2000), σε τρία επίπεδα</a:t>
            </a:r>
            <a:r>
              <a:rPr lang="el-GR" sz="2000" b="1" dirty="0" smtClean="0"/>
              <a:t>:</a:t>
            </a:r>
          </a:p>
          <a:p>
            <a:pPr algn="just">
              <a:buFont typeface="Wingdings" pitchFamily="2" charset="2"/>
              <a:buChar char="ü"/>
            </a:pPr>
            <a:r>
              <a:rPr lang="el-GR" sz="2000" b="1" dirty="0" smtClean="0"/>
              <a:t> </a:t>
            </a:r>
            <a:r>
              <a:rPr lang="el-GR" sz="2000" b="1" dirty="0"/>
              <a:t>εσωτερική στήριξη, </a:t>
            </a:r>
            <a:endParaRPr lang="el-GR" sz="2000" b="1" dirty="0" smtClean="0"/>
          </a:p>
          <a:p>
            <a:pPr algn="just">
              <a:buFont typeface="Wingdings" pitchFamily="2" charset="2"/>
              <a:buChar char="ü"/>
            </a:pPr>
            <a:r>
              <a:rPr lang="el-GR" sz="2000" b="1" dirty="0" smtClean="0"/>
              <a:t>προστασία </a:t>
            </a:r>
            <a:r>
              <a:rPr lang="el-GR" sz="2000" b="1" dirty="0"/>
              <a:t>στα σύνορα</a:t>
            </a:r>
            <a:r>
              <a:rPr lang="el-GR" sz="2000" b="1" dirty="0" smtClean="0"/>
              <a:t>,</a:t>
            </a:r>
          </a:p>
          <a:p>
            <a:pPr algn="just">
              <a:buFont typeface="Wingdings" pitchFamily="2" charset="2"/>
              <a:buChar char="ü"/>
            </a:pPr>
            <a:r>
              <a:rPr lang="el-GR" sz="2000" b="1" dirty="0" smtClean="0"/>
              <a:t> </a:t>
            </a:r>
            <a:r>
              <a:rPr lang="el-GR" sz="2000" b="1" dirty="0"/>
              <a:t>εξαγωγικές ενισχύσεις. </a:t>
            </a:r>
            <a:endParaRPr lang="el-GR"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Οι λόγοι που οδήγησαν στην ολική μεταρρύθμιση της ΚΑΠ</a:t>
            </a:r>
            <a:endParaRPr lang="el-GR" sz="2400" b="1" dirty="0"/>
          </a:p>
        </p:txBody>
      </p:sp>
      <p:sp>
        <p:nvSpPr>
          <p:cNvPr id="3" name="2 - Θέση περιεχομένου"/>
          <p:cNvSpPr>
            <a:spLocks noGrp="1"/>
          </p:cNvSpPr>
          <p:nvPr>
            <p:ph idx="1"/>
          </p:nvPr>
        </p:nvSpPr>
        <p:spPr>
          <a:xfrm>
            <a:off x="428596" y="1285860"/>
            <a:ext cx="8229600" cy="4811715"/>
          </a:xfrm>
        </p:spPr>
        <p:txBody>
          <a:bodyPr>
            <a:noAutofit/>
          </a:bodyPr>
          <a:lstStyle/>
          <a:p>
            <a:endParaRPr lang="el-GR" sz="2000" dirty="0"/>
          </a:p>
          <a:p>
            <a:pPr marL="457200" indent="-457200" algn="just">
              <a:buFont typeface="+mj-lt"/>
              <a:buAutoNum type="arabicPeriod"/>
            </a:pPr>
            <a:r>
              <a:rPr lang="el-GR" sz="2000" dirty="0"/>
              <a:t>Η χρηματοδότηση της ΚΑΠ συνεπάγεται ένα </a:t>
            </a:r>
            <a:r>
              <a:rPr lang="el-GR" sz="2000" b="1" i="1" u="sng" dirty="0"/>
              <a:t>υψηλό δημοσιονομικό κόστος για τον κοινοτικό προϋπολογισμό,</a:t>
            </a:r>
            <a:r>
              <a:rPr lang="el-GR" sz="2000" dirty="0"/>
              <a:t> κυρίως μετά την ενσωμάτωση της γεωργίας και </a:t>
            </a:r>
            <a:r>
              <a:rPr lang="el-GR" sz="2000" dirty="0" smtClean="0"/>
              <a:t>των </a:t>
            </a:r>
            <a:r>
              <a:rPr lang="el-GR" sz="2000" dirty="0"/>
              <a:t>νέων μελών από την τελευταία διεύρυνση, αλλά και την προοπτική των μελλοντικών διευρύνσεων (Δυτικά Βαλκάνια, Τουρκία), λαμβανομένης υπόψη της εσαεί δημοσιονομικής στενότητας και κυρίως της πλήρους απροθυμίας των εταίρων να «προικοδοτήσουν» τον κοινοτικό προϋπολογισμό με πρόσθετους πόρους. </a:t>
            </a:r>
          </a:p>
          <a:p>
            <a:pPr marL="457200" indent="-457200" algn="just">
              <a:buFont typeface="+mj-lt"/>
              <a:buAutoNum type="arabicPeriod"/>
            </a:pPr>
            <a:r>
              <a:rPr lang="el-GR" sz="2000" dirty="0" smtClean="0"/>
              <a:t>Η </a:t>
            </a:r>
            <a:r>
              <a:rPr lang="el-GR" sz="2000" b="1" i="1" u="sng" dirty="0"/>
              <a:t>συνεχιζόμενη μείωση του αριθμού των απασχολουμένων αποκλειστικά με την γεωργία</a:t>
            </a:r>
            <a:r>
              <a:rPr lang="el-GR" sz="2000" dirty="0"/>
              <a:t>, αλλά και η κοινωνική, οικονομική, πολιτική και πολιτιστική σημασία διατήρησης του αγροτικού πληθυσμού στην ύπαιθρο, ενέτειναν τις πιέσεις για τη δημιουργία εναλλακτικών πηγών εισοδήματος και απασχόλησης στις αγροτικές περιοχές, με την όλο και μεγαλύτερη ενδυνάμωση του </a:t>
            </a:r>
            <a:r>
              <a:rPr lang="el-GR" sz="2000" b="1" u="sng" dirty="0"/>
              <a:t>Β΄ πυλώνα της ΚΑΠ</a:t>
            </a:r>
            <a:r>
              <a:rPr lang="el-GR" sz="2000" dirty="0"/>
              <a:t>. </a:t>
            </a:r>
          </a:p>
          <a:p>
            <a:pPr marL="457200" indent="-457200" algn="just">
              <a:buNone/>
            </a:pPr>
            <a:endParaRPr lang="el-GR"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28604"/>
            <a:ext cx="8229600" cy="5697559"/>
          </a:xfrm>
        </p:spPr>
        <p:txBody>
          <a:bodyPr>
            <a:normAutofit/>
          </a:bodyPr>
          <a:lstStyle/>
          <a:p>
            <a:endParaRPr lang="el-GR" dirty="0"/>
          </a:p>
          <a:p>
            <a:pPr marL="514350" indent="-514350" algn="just">
              <a:buFont typeface="+mj-lt"/>
              <a:buAutoNum type="arabicPeriod" startAt="3"/>
            </a:pPr>
            <a:r>
              <a:rPr lang="el-GR" sz="2000" dirty="0"/>
              <a:t>Η αυξανόμενη πίεση για </a:t>
            </a:r>
            <a:r>
              <a:rPr lang="el-GR" sz="2000" b="1" i="1" u="sng" dirty="0"/>
              <a:t>μία γεωργία περισσότερο φιλική στο περιβάλλον</a:t>
            </a:r>
            <a:r>
              <a:rPr lang="el-GR" sz="2000" i="1" dirty="0"/>
              <a:t>, η θεσμική υποχρέωση για προώθηση της βιώσιμης ανάπτυξης, αλλά και η ανάγκη ενδυνάμωσης </a:t>
            </a:r>
            <a:r>
              <a:rPr lang="el-GR" sz="2000" b="1" u="sng" dirty="0"/>
              <a:t>της υγιεινής ασφάλειας και της ποιότητας των τροφίμων, </a:t>
            </a:r>
            <a:r>
              <a:rPr lang="el-GR" sz="2000" i="1" dirty="0"/>
              <a:t>αποτελούν παράγοντες που ωθούν στην ανάγκη δραστικών αλλαγών στα μέχρι τώρα πρότυπα παραγωγής και κατανάλωσης των γεωργικών προϊόντων. </a:t>
            </a:r>
          </a:p>
          <a:p>
            <a:pPr marL="514350" indent="-514350" algn="just">
              <a:buFont typeface="+mj-lt"/>
              <a:buAutoNum type="arabicPeriod" startAt="3"/>
            </a:pPr>
            <a:r>
              <a:rPr lang="el-GR" sz="2000" dirty="0" smtClean="0"/>
              <a:t> </a:t>
            </a:r>
            <a:r>
              <a:rPr lang="el-GR" sz="2000" dirty="0"/>
              <a:t>Οι πολυμερείς γεωργικές διαπραγματεύσεις στα πλαίσια του ΠΟΕ που ξεκίνησαν μετά το πέρας ισχύος της Συμφωνίας του Γύρου Ουρουγουάης και εξακολουθούν να διεξάγονται ως νέος «Γύρος </a:t>
            </a:r>
            <a:r>
              <a:rPr lang="el-GR" sz="2000" dirty="0" err="1"/>
              <a:t>Doha</a:t>
            </a:r>
            <a:r>
              <a:rPr lang="el-GR" sz="2000" dirty="0"/>
              <a:t>» από τον Οκτώβριο 2001, αναμένεται να οδηγήσουν σε πρόσθετες δεσμεύσεις και στα τρία επίπεδα που αναφέρθηκαν παραπάνω, στην κατεύθυνση περαιτέρω </a:t>
            </a:r>
            <a:r>
              <a:rPr lang="el-GR" sz="2000" b="1" u="sng" dirty="0"/>
              <a:t>φιλελευθεροποίησης του γεωργικού εμπορίου. </a:t>
            </a:r>
          </a:p>
          <a:p>
            <a:endParaRPr lang="el-GR" b="1" u="sng"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857232"/>
            <a:ext cx="8229600" cy="5268931"/>
          </a:xfrm>
        </p:spPr>
        <p:txBody>
          <a:bodyPr>
            <a:normAutofit/>
          </a:bodyPr>
          <a:lstStyle/>
          <a:p>
            <a:pPr marL="457200" indent="-457200" algn="just">
              <a:buFont typeface="+mj-lt"/>
              <a:buAutoNum type="arabicPeriod" startAt="5"/>
            </a:pPr>
            <a:r>
              <a:rPr lang="el-GR" sz="2000" dirty="0" smtClean="0"/>
              <a:t> Η διεύρυνση της Ευρωπαϊκής Ένωσης,</a:t>
            </a:r>
          </a:p>
          <a:p>
            <a:pPr marL="457200" indent="-457200" algn="just">
              <a:buFont typeface="+mj-lt"/>
              <a:buAutoNum type="arabicPeriod" startAt="5"/>
            </a:pPr>
            <a:r>
              <a:rPr lang="el-GR" sz="2000" dirty="0" smtClean="0"/>
              <a:t> Οι διαπραγματεύσεις στον Παγκόσμιο Οργανισμό Εμπορίου, </a:t>
            </a:r>
          </a:p>
          <a:p>
            <a:pPr marL="457200" indent="-457200" algn="just">
              <a:buFont typeface="+mj-lt"/>
              <a:buAutoNum type="arabicPeriod" startAt="5"/>
            </a:pPr>
            <a:r>
              <a:rPr lang="el-GR" sz="2000" dirty="0" smtClean="0"/>
              <a:t>Οι αυξημένες απαιτήσεις των ευρωπαίων φορολογουμένων για διαφάνεια και έλεγχο των δαπανών του κοινοτικού προϋπολογισμού, </a:t>
            </a:r>
          </a:p>
          <a:p>
            <a:pPr marL="457200" indent="-457200" algn="just">
              <a:buFont typeface="+mj-lt"/>
              <a:buAutoNum type="arabicPeriod" startAt="5"/>
            </a:pPr>
            <a:r>
              <a:rPr lang="el-GR" sz="2000" dirty="0" smtClean="0"/>
              <a:t>Οι απαιτήσεις των καταναλωτών για ασφαλή τρόφιμα και</a:t>
            </a:r>
          </a:p>
          <a:p>
            <a:pPr marL="457200" indent="-457200" algn="just">
              <a:buFont typeface="+mj-lt"/>
              <a:buAutoNum type="arabicPeriod" startAt="5"/>
            </a:pPr>
            <a:r>
              <a:rPr lang="el-GR" sz="2000" dirty="0" smtClean="0"/>
              <a:t> Η  όλο και μεγαλύτερη ευαισθητοποίηση των πολιτών σε θέματα προστασίας του περιβάλλοντος </a:t>
            </a:r>
          </a:p>
          <a:p>
            <a:pPr marL="457200" indent="-457200" algn="just">
              <a:buFont typeface="+mj-lt"/>
              <a:buAutoNum type="arabicPeriod" startAt="5"/>
            </a:pPr>
            <a:r>
              <a:rPr lang="el-GR" sz="2000" dirty="0" smtClean="0"/>
              <a:t>Βασικός προσανατολισμός των τελικών αποφάσεων υπήρξε ο καθορισμός των δημοσιονομικών οροφών στις γεωργικές δαπάνες, εντός του συνολικού δημοσιονομικού πλαισίου μέχρι το 2006</a:t>
            </a:r>
            <a:endParaRPr lang="el-GR" sz="20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lgn="just">
              <a:buNone/>
            </a:pPr>
            <a:r>
              <a:rPr lang="el-GR" sz="2000" dirty="0" smtClean="0"/>
              <a:t>      Η αναθεώρηση επομένως της ΚΑΠ και η σχετική προσαρμογή των ΚΟΑ προσδιορίστηκε από την επιδίωξη να </a:t>
            </a:r>
            <a:r>
              <a:rPr lang="el-GR" sz="2000" b="1" i="1" u="sng" dirty="0" smtClean="0"/>
              <a:t>διασφαλιστεί η τήρηση των δημοσιονομικών οροφών.</a:t>
            </a:r>
            <a:r>
              <a:rPr lang="el-GR" sz="2000" dirty="0" smtClean="0"/>
              <a:t> Κατά συνέπεια, το κύριο στοιχείο της αναθεώρησης συνδέθηκε άρρηκτα με τις </a:t>
            </a:r>
            <a:r>
              <a:rPr lang="el-GR" sz="2000" b="1" i="1" u="sng" dirty="0" smtClean="0"/>
              <a:t>δημοσιονομικές προοπτικές της ΕΕ, που καθόρισαν και την "σταθεροποίηση" των γεωργικών δαπανών</a:t>
            </a:r>
            <a:r>
              <a:rPr lang="el-GR" sz="2000" dirty="0" smtClean="0"/>
              <a:t>. Η Συμφωνία, μάλιστα, προέβλεψε την </a:t>
            </a:r>
            <a:r>
              <a:rPr lang="el-GR" sz="2000" i="1" dirty="0" smtClean="0"/>
              <a:t>ενδιάμεση επανεξέταση κατά το 2002-2003 των αποφάσεων του Βερολίνου, προκειμένου να διασφαλιστεί ότι, με τις ρυθμίσεις που έχουν προβλεφθεί και εν όψει της προσεχούς διεύρυνσης, η "σταθεροποίηση" δεν κινδυνεύει να ανατραπεί.</a:t>
            </a:r>
            <a:endParaRPr lang="el-GR" sz="20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Τα κύρια στοιχεία της αναθεώρησης του 2003</a:t>
            </a:r>
            <a:endParaRPr lang="el-GR" sz="2400" b="1" dirty="0"/>
          </a:p>
        </p:txBody>
      </p:sp>
      <p:sp>
        <p:nvSpPr>
          <p:cNvPr id="3" name="2 - Θέση περιεχομένου"/>
          <p:cNvSpPr>
            <a:spLocks noGrp="1"/>
          </p:cNvSpPr>
          <p:nvPr>
            <p:ph idx="1"/>
          </p:nvPr>
        </p:nvSpPr>
        <p:spPr/>
        <p:txBody>
          <a:bodyPr>
            <a:normAutofit/>
          </a:bodyPr>
          <a:lstStyle/>
          <a:p>
            <a:pPr marL="514350" indent="-514350" algn="just">
              <a:buFont typeface="+mj-lt"/>
              <a:buAutoNum type="arabicPeriod"/>
            </a:pPr>
            <a:r>
              <a:rPr lang="el-GR" sz="2000" dirty="0"/>
              <a:t>Η </a:t>
            </a:r>
            <a:r>
              <a:rPr lang="el-GR" sz="2000" b="1" i="1" u="sng" dirty="0">
                <a:solidFill>
                  <a:srgbClr val="C00000"/>
                </a:solidFill>
              </a:rPr>
              <a:t>Ενιαία Αποδεσμευμένη </a:t>
            </a:r>
            <a:r>
              <a:rPr lang="el-GR" sz="2000" b="1" i="1" u="sng" dirty="0" smtClean="0">
                <a:solidFill>
                  <a:srgbClr val="C00000"/>
                </a:solidFill>
              </a:rPr>
              <a:t>Ενίσχυση (ΕΑΕ) </a:t>
            </a:r>
            <a:r>
              <a:rPr lang="el-GR" sz="2000" dirty="0"/>
              <a:t>περιλαμβάνει το σύνολο των άμεσων ενισχύσεων που εισέπραξε κατά μέσον όρο ο παραγωγός καθεμιάς εκμετάλλευσης </a:t>
            </a:r>
            <a:r>
              <a:rPr lang="el-GR" sz="2000" dirty="0" smtClean="0"/>
              <a:t>μια </a:t>
            </a:r>
            <a:r>
              <a:rPr lang="el-GR" sz="2000" dirty="0"/>
              <a:t>συγκεκριμένη </a:t>
            </a:r>
            <a:r>
              <a:rPr lang="el-GR" sz="2000" b="1" i="1" u="sng" dirty="0" smtClean="0"/>
              <a:t>περίοδο </a:t>
            </a:r>
            <a:r>
              <a:rPr lang="el-GR" sz="2000" b="1" i="1" u="sng" dirty="0"/>
              <a:t>αναφοράς. (Κατά κανόνα, την τριετία 2000-2002, ή την τετραετία 1999-2002 για το ελαιόλαδο, την τετραετία 2000, 2001, 2002 &amp; 2005 για τα ζαχαρότευτλα, την τριετία 2003-05 για τα οπωροκηπευτικά). </a:t>
            </a:r>
            <a:endParaRPr lang="el-GR" sz="2000" b="1" i="1" u="sng" dirty="0" smtClean="0"/>
          </a:p>
          <a:p>
            <a:pPr marL="514350" indent="-514350" algn="just">
              <a:buNone/>
            </a:pPr>
            <a:r>
              <a:rPr lang="el-GR" sz="2000" dirty="0" smtClean="0"/>
              <a:t>Συνεπώς μιλάμε για αποδέσμευση των ενισχύσεων (</a:t>
            </a:r>
            <a:r>
              <a:rPr lang="en-US" sz="2000" dirty="0" smtClean="0"/>
              <a:t>decoupling) </a:t>
            </a:r>
            <a:r>
              <a:rPr lang="el-GR" sz="2000" dirty="0" smtClean="0"/>
              <a:t>από την παραγωγή και αντικατάσταση από μια ενιαία ενίσχυση ανά εκμετάλλευση κατανεμημένη σε δικαιώματα πληρωμής </a:t>
            </a:r>
            <a:r>
              <a:rPr lang="en-US" sz="2000" dirty="0"/>
              <a:t>(</a:t>
            </a:r>
            <a:r>
              <a:rPr lang="en-US" sz="2000" dirty="0" smtClean="0"/>
              <a:t>entitlements) </a:t>
            </a:r>
            <a:r>
              <a:rPr lang="el-GR" sz="2000" dirty="0" smtClean="0"/>
              <a:t>ανά εκτάριο βάσει ιστορικών στοιχείων  που ελάμβανε  μέχρι τότε η κάθε εκμετάλλευση. </a:t>
            </a:r>
            <a:endParaRPr lang="el-GR"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1800" b="1" u="sng" dirty="0"/>
              <a:t>Η Ελλάδα επέλεξε να εφαρμόσει το «ιστορικό μοντέλο», όπως συνοπτικά περιγράφηκε παραπάνω. Ωστόσο, τα Κράτη μέλη έχουν τη δυνατότητα να επιλέξουν, αντί του μοντέλου της ιστορικής περιόδου, το μοντέλο της λεγόμενης </a:t>
            </a:r>
            <a:r>
              <a:rPr lang="el-GR" sz="1800" b="1" i="1" u="sng" dirty="0"/>
              <a:t>«περιφερειακής εφαρμογής» της ΕΑΕ. </a:t>
            </a:r>
            <a:endParaRPr lang="el-GR" sz="1800" dirty="0"/>
          </a:p>
        </p:txBody>
      </p:sp>
      <p:sp>
        <p:nvSpPr>
          <p:cNvPr id="3" name="2 - Θέση περιεχομένου"/>
          <p:cNvSpPr>
            <a:spLocks noGrp="1"/>
          </p:cNvSpPr>
          <p:nvPr>
            <p:ph idx="1"/>
          </p:nvPr>
        </p:nvSpPr>
        <p:spPr/>
        <p:txBody>
          <a:bodyPr>
            <a:normAutofit/>
          </a:bodyPr>
          <a:lstStyle/>
          <a:p>
            <a:pPr algn="just">
              <a:buNone/>
            </a:pPr>
            <a:r>
              <a:rPr lang="el-GR" sz="2000" dirty="0" smtClean="0"/>
              <a:t> Στο περιφερειακό μοντέλο δεν </a:t>
            </a:r>
            <a:r>
              <a:rPr lang="el-GR" sz="2000" dirty="0"/>
              <a:t>γίνεται ατομικός υπολογισμός </a:t>
            </a:r>
            <a:r>
              <a:rPr lang="el-GR" sz="2000" b="1" dirty="0"/>
              <a:t>της αξίας των δικαιωμάτων ανά δικαιούχο,</a:t>
            </a:r>
            <a:r>
              <a:rPr lang="el-GR" sz="2000" dirty="0"/>
              <a:t> ανάλογα με τα ποσά αναφοράς και την έκταση αναφοράς που του αναλογούν. </a:t>
            </a:r>
            <a:r>
              <a:rPr lang="el-GR" sz="2000" b="1" dirty="0"/>
              <a:t>Υπολογίζεται το πηλίκο του συνόλου των ενισχύσεων που καταβλήθηκαν κατά την ιστορική περίοδο σε κάθε περιφέρεια </a:t>
            </a:r>
            <a:r>
              <a:rPr lang="el-GR" sz="2000" dirty="0"/>
              <a:t>(π.χ. Θεσσαλία), </a:t>
            </a:r>
            <a:r>
              <a:rPr lang="el-GR" sz="2000" b="1" dirty="0">
                <a:solidFill>
                  <a:srgbClr val="C00000"/>
                </a:solidFill>
              </a:rPr>
              <a:t>διά</a:t>
            </a:r>
            <a:r>
              <a:rPr lang="el-GR" sz="2000" dirty="0"/>
              <a:t> </a:t>
            </a:r>
            <a:r>
              <a:rPr lang="el-GR" sz="2000" b="1" dirty="0"/>
              <a:t>του συνόλου των εκταρίων (της χρησιμοποιούμενης γεωργικής γης) της περιφέρειας, που επιδοτήθηκαν κατά την ίδια περίοδο 2000-2002.</a:t>
            </a:r>
            <a:r>
              <a:rPr lang="el-GR" sz="2000" dirty="0"/>
              <a:t> Δηλαδή, τα επιμέρους ατομικά δικαιώματα της ίδιας περιφέρειας θα έχουν την ίδια αξία (€/</a:t>
            </a:r>
            <a:r>
              <a:rPr lang="el-GR" sz="2000" dirty="0" err="1"/>
              <a:t>εκτάρι</a:t>
            </a:r>
            <a:r>
              <a:rPr lang="el-GR" sz="2000" dirty="0"/>
              <a:t>ο). Στην περίπτωση αυτή, εννοείται ότι </a:t>
            </a:r>
            <a:r>
              <a:rPr lang="el-GR" sz="2000" b="1" i="1" u="sng" dirty="0"/>
              <a:t>όλοι οι παραγωγοί της περιφέρειας είναι δικαιούχοι της ΕΑΕ ανεξάρτητα από το τί παρήγαγαν κατά την περίοδο αναφοράς. </a:t>
            </a:r>
            <a:endParaRPr lang="el-GR"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Η Κοινή Αγροτική Πολιτική</a:t>
            </a:r>
            <a:endParaRPr lang="el-GR" sz="2400" b="1" dirty="0"/>
          </a:p>
        </p:txBody>
      </p:sp>
      <p:sp>
        <p:nvSpPr>
          <p:cNvPr id="3" name="2 - Θέση περιεχομένου"/>
          <p:cNvSpPr>
            <a:spLocks noGrp="1"/>
          </p:cNvSpPr>
          <p:nvPr>
            <p:ph idx="1"/>
          </p:nvPr>
        </p:nvSpPr>
        <p:spPr/>
        <p:txBody>
          <a:bodyPr>
            <a:normAutofit lnSpcReduction="10000"/>
          </a:bodyPr>
          <a:lstStyle/>
          <a:p>
            <a:pPr algn="just">
              <a:buFont typeface="Wingdings" pitchFamily="2" charset="2"/>
              <a:buChar char="Ø"/>
            </a:pPr>
            <a:r>
              <a:rPr lang="el-GR" sz="2000" dirty="0" smtClean="0"/>
              <a:t>Οι </a:t>
            </a:r>
            <a:r>
              <a:rPr lang="el-GR" sz="2000" dirty="0"/>
              <a:t>απαρχές της </a:t>
            </a:r>
            <a:r>
              <a:rPr lang="el-GR" sz="2000" b="1" dirty="0"/>
              <a:t>Κοινής Αγροτικής Πολιτικής (ΚΑΠ) τοποθετούνται ιστορικά στις πρώτες συζητήσεις των ιδρυτικών μελών της Ευρωπαϊκής Οικονομικής Κοινότητας (ΕΟΚ), κατά την διαμόρφωση ακόμη του </a:t>
            </a:r>
            <a:r>
              <a:rPr lang="el-GR" sz="2000" b="1" dirty="0" smtClean="0"/>
              <a:t>Γάλλο-Γερμανικού </a:t>
            </a:r>
            <a:r>
              <a:rPr lang="el-GR" sz="2000" b="1" dirty="0"/>
              <a:t>άξονα. </a:t>
            </a:r>
            <a:endParaRPr lang="el-GR" sz="2000" b="1" dirty="0" smtClean="0"/>
          </a:p>
          <a:p>
            <a:pPr algn="just">
              <a:buFont typeface="Wingdings" pitchFamily="2" charset="2"/>
              <a:buChar char="Ø"/>
            </a:pPr>
            <a:r>
              <a:rPr lang="el-GR" sz="2000" dirty="0" smtClean="0"/>
              <a:t> Η ΚΑΠ προέκυψε λόγω της ανάγκης εξασφάλισης τροφίμων του πληθυσμού μετά το καταστροφικό Β’ παγκόσμιο πόλεμο αλλά και λόγω της ανάγκης αλλαγών της ζωής της υπαίθρου αλλά και της βελτίωσης του επιπέδου ζωής του αγροτικού πληθυσμού.</a:t>
            </a:r>
          </a:p>
          <a:p>
            <a:pPr algn="just">
              <a:buFont typeface="Wingdings" pitchFamily="2" charset="2"/>
              <a:buChar char="Ø"/>
            </a:pPr>
            <a:r>
              <a:rPr lang="el-GR" sz="2000" dirty="0" smtClean="0"/>
              <a:t> Η ένταξη των γεωργικών προϊόντων στις γενικές αρχές της κοινής αγοράς αλλά και η θέσπιση ειδικών κανόνων ανταγωνισμού για τη γεωργία  σήμαινε την εξαρχής υιοθέτηση μιας ΚΑΠ για τη γεωργία.</a:t>
            </a:r>
          </a:p>
          <a:p>
            <a:pPr algn="just">
              <a:buFont typeface="Wingdings" pitchFamily="2" charset="2"/>
              <a:buChar char="Ø"/>
            </a:pPr>
            <a:r>
              <a:rPr lang="el-GR" sz="2000" dirty="0" smtClean="0"/>
              <a:t>Με τον όρο </a:t>
            </a:r>
            <a:r>
              <a:rPr lang="el-GR" sz="2000" b="1" u="sng" dirty="0" smtClean="0"/>
              <a:t>γενικές αρχές </a:t>
            </a:r>
            <a:r>
              <a:rPr lang="el-GR" sz="2000" dirty="0" smtClean="0"/>
              <a:t>εννοούμε τη δημιουργία ενός συστήματος  που θα εξασφάλιζε την ελεύθερη κυκλοφορία των γεωργικών προϊόντων  και την εφαρμογή  </a:t>
            </a:r>
            <a:r>
              <a:rPr lang="el-GR" sz="2000" b="1" u="sng" dirty="0" smtClean="0"/>
              <a:t>Κοινού Εξωτερικού Δασμολογίου</a:t>
            </a:r>
            <a:r>
              <a:rPr lang="el-GR" sz="2000" dirty="0" smtClean="0"/>
              <a:t> στο εμπόριο των γεωργικών παραγόντων με τρίτες χώρες.</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Πλεονεκτήματα περιφερειακού μοντέλου </a:t>
            </a:r>
            <a:endParaRPr lang="el-GR" sz="2400" b="1" dirty="0"/>
          </a:p>
        </p:txBody>
      </p:sp>
      <p:sp>
        <p:nvSpPr>
          <p:cNvPr id="3" name="2 - Θέση περιεχομένου"/>
          <p:cNvSpPr>
            <a:spLocks noGrp="1"/>
          </p:cNvSpPr>
          <p:nvPr>
            <p:ph idx="1"/>
          </p:nvPr>
        </p:nvSpPr>
        <p:spPr>
          <a:xfrm>
            <a:off x="457200" y="1285860"/>
            <a:ext cx="8229600" cy="4840303"/>
          </a:xfrm>
        </p:spPr>
        <p:txBody>
          <a:bodyPr>
            <a:normAutofit/>
          </a:bodyPr>
          <a:lstStyle/>
          <a:p>
            <a:pPr>
              <a:buNone/>
            </a:pPr>
            <a:endParaRPr lang="el-GR" dirty="0"/>
          </a:p>
          <a:p>
            <a:pPr marL="514350" indent="-514350" algn="just">
              <a:buFont typeface="+mj-lt"/>
              <a:buAutoNum type="arabicPeriod"/>
            </a:pPr>
            <a:r>
              <a:rPr lang="el-GR" sz="2200" dirty="0"/>
              <a:t>Σαφώς λιγότερες διοικητικές και οικονομικές δυσκολίες στην εφαρμογή του, </a:t>
            </a:r>
          </a:p>
          <a:p>
            <a:pPr marL="514350" indent="-514350" algn="just">
              <a:buFont typeface="+mj-lt"/>
              <a:buAutoNum type="arabicPeriod"/>
            </a:pPr>
            <a:r>
              <a:rPr lang="el-GR" sz="2200" dirty="0" smtClean="0"/>
              <a:t> </a:t>
            </a:r>
            <a:r>
              <a:rPr lang="el-GR" sz="2200" dirty="0"/>
              <a:t>Εξομάλυνση των </a:t>
            </a:r>
            <a:r>
              <a:rPr lang="el-GR" sz="2200" b="1" dirty="0"/>
              <a:t>εισοδηματικών διαφορών </a:t>
            </a:r>
            <a:r>
              <a:rPr lang="el-GR" sz="2200" dirty="0"/>
              <a:t>μεταξύ των αγροτών, δικαιούχων </a:t>
            </a:r>
            <a:r>
              <a:rPr lang="el-GR" sz="2200" dirty="0" err="1"/>
              <a:t>εκτατικής</a:t>
            </a:r>
            <a:r>
              <a:rPr lang="el-GR" sz="2200" dirty="0"/>
              <a:t> αποδεσμευμένης ενίσχυσης, </a:t>
            </a:r>
          </a:p>
          <a:p>
            <a:pPr marL="514350" indent="-514350" algn="just">
              <a:buFont typeface="+mj-lt"/>
              <a:buAutoNum type="arabicPeriod"/>
            </a:pPr>
            <a:r>
              <a:rPr lang="el-GR" sz="2200" dirty="0" smtClean="0"/>
              <a:t> </a:t>
            </a:r>
            <a:r>
              <a:rPr lang="el-GR" sz="2200" dirty="0"/>
              <a:t>Δημιουργούνται περισσότερες δυνατότητες για </a:t>
            </a:r>
            <a:r>
              <a:rPr lang="el-GR" sz="2200" dirty="0" smtClean="0"/>
              <a:t>μια </a:t>
            </a:r>
            <a:r>
              <a:rPr lang="el-GR" sz="2200" dirty="0"/>
              <a:t>πιο </a:t>
            </a:r>
            <a:r>
              <a:rPr lang="el-GR" sz="2200" b="1" dirty="0"/>
              <a:t>μακροχρόνια νομιμοποίηση των ενισχύσεων</a:t>
            </a:r>
            <a:r>
              <a:rPr lang="el-GR" sz="2200" dirty="0"/>
              <a:t>, πολύ πέραν του 2013, </a:t>
            </a:r>
          </a:p>
          <a:p>
            <a:pPr marL="514350" indent="-514350" algn="just">
              <a:buFont typeface="+mj-lt"/>
              <a:buAutoNum type="arabicPeriod"/>
            </a:pPr>
            <a:r>
              <a:rPr lang="el-GR" sz="2200" dirty="0" smtClean="0"/>
              <a:t> </a:t>
            </a:r>
            <a:r>
              <a:rPr lang="el-GR" sz="2200" dirty="0"/>
              <a:t>Αποφεύγεται ο κίνδυνος μετατροπής των δικαιωμάτων σε «χρηματιστηριακό» είδος (δηλαδή να γίνονται αγοραπωλησίες χωρίς την ανάλογη έκταση). </a:t>
            </a:r>
          </a:p>
          <a:p>
            <a:endParaRPr lang="el-G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7 - Θέση περιεχομένου"/>
          <p:cNvGraphicFramePr>
            <a:graphicFrameLocks noGrp="1"/>
          </p:cNvGraphicFramePr>
          <p:nvPr>
            <p:ph idx="1"/>
          </p:nvPr>
        </p:nvGraphicFramePr>
        <p:xfrm>
          <a:off x="357158" y="642918"/>
          <a:ext cx="8229600" cy="54118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Θέση περιεχομένου"/>
          <p:cNvGraphicFramePr>
            <a:graphicFrameLocks noGrp="1"/>
          </p:cNvGraphicFramePr>
          <p:nvPr>
            <p:ph idx="1"/>
          </p:nvPr>
        </p:nvGraphicFramePr>
        <p:xfrm>
          <a:off x="457200" y="785794"/>
          <a:ext cx="8229600" cy="534036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642918"/>
            <a:ext cx="8229600" cy="5483245"/>
          </a:xfrm>
        </p:spPr>
        <p:txBody>
          <a:bodyPr>
            <a:normAutofit/>
          </a:bodyPr>
          <a:lstStyle/>
          <a:p>
            <a:pPr algn="just">
              <a:buFont typeface="Wingdings" pitchFamily="2" charset="2"/>
              <a:buChar char="Ø"/>
            </a:pPr>
            <a:r>
              <a:rPr lang="el-GR" sz="2000" dirty="0" smtClean="0"/>
              <a:t> Είναι φανερό ότι το </a:t>
            </a:r>
            <a:r>
              <a:rPr lang="el-GR" sz="2000" dirty="0"/>
              <a:t>περιφερειακό μοντέλο επέλεξαν οι χώρες εκείνες που έχουν μια </a:t>
            </a:r>
            <a:r>
              <a:rPr lang="el-GR" sz="2000" b="1" dirty="0"/>
              <a:t>σχετικά ομοιόμορφη παραγωγική βάση, κι επομένως, οι διαφορές στην αξία των ατομικών δικαιωμάτων, που θα προέκυπταν από τους διαφορετικούς υπολογισμούς των δύο μοντέλων, δεν θα </a:t>
            </a:r>
            <a:r>
              <a:rPr lang="el-GR" sz="2000" b="1" dirty="0" smtClean="0"/>
              <a:t>ήταν </a:t>
            </a:r>
            <a:r>
              <a:rPr lang="el-GR" sz="2000" b="1" dirty="0"/>
              <a:t>ιδιαίτερα αιχμηρές.</a:t>
            </a:r>
            <a:r>
              <a:rPr lang="el-GR" sz="2000" dirty="0"/>
              <a:t> </a:t>
            </a:r>
            <a:endParaRPr lang="el-GR" sz="2000" dirty="0" smtClean="0"/>
          </a:p>
          <a:p>
            <a:pPr algn="just">
              <a:buFont typeface="Wingdings" pitchFamily="2" charset="2"/>
              <a:buChar char="Ø"/>
            </a:pPr>
            <a:r>
              <a:rPr lang="el-GR" sz="2000" dirty="0" smtClean="0"/>
              <a:t>Αυτό </a:t>
            </a:r>
            <a:r>
              <a:rPr lang="el-GR" sz="2000" dirty="0"/>
              <a:t>δεν ισχύει στις χώρες του Νότου και ασφαλώς στην περίπτωση της χώρας μας, όπου η αναγωγή σε ανά εκτάριο ενίσχυση μεταξύ π.χ. βάμβακος, καπνού, και σιτηρών, θα διέφεραν πολύ, πράγμα που θα συνεπαγόταν </a:t>
            </a:r>
            <a:r>
              <a:rPr lang="el-GR" sz="2000" b="1" dirty="0"/>
              <a:t>έντονη αναδιανομή των ενισχύσεων μεταξύ παραγωγών ή/και κλάδων παραγωγής.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2. Εθνικό </a:t>
            </a:r>
            <a:r>
              <a:rPr lang="el-GR" sz="2400" b="1" dirty="0"/>
              <a:t>Α</a:t>
            </a:r>
            <a:r>
              <a:rPr lang="el-GR" sz="2400" b="1" dirty="0" smtClean="0"/>
              <a:t>πόθεμα Δικαιωμάτων </a:t>
            </a:r>
            <a:endParaRPr lang="el-GR" sz="2400" b="1" dirty="0"/>
          </a:p>
        </p:txBody>
      </p:sp>
      <p:sp>
        <p:nvSpPr>
          <p:cNvPr id="3" name="2 - Θέση περιεχομένου"/>
          <p:cNvSpPr>
            <a:spLocks noGrp="1"/>
          </p:cNvSpPr>
          <p:nvPr>
            <p:ph idx="1"/>
          </p:nvPr>
        </p:nvSpPr>
        <p:spPr/>
        <p:txBody>
          <a:bodyPr>
            <a:normAutofit/>
          </a:bodyPr>
          <a:lstStyle/>
          <a:p>
            <a:pPr algn="just">
              <a:buFont typeface="Wingdings" pitchFamily="2" charset="2"/>
              <a:buChar char="Ø"/>
            </a:pPr>
            <a:r>
              <a:rPr lang="el-GR" sz="2000" dirty="0"/>
              <a:t>Κάθε κράτος μέλος έχει τη δυνατότητα να συστήσει Εθνικό Απόθεμα Δικαιωμάτων, προκειμένου να αντιμετωπίσει ειδικές περιπτώσεις, όπως, </a:t>
            </a:r>
            <a:r>
              <a:rPr lang="el-GR" sz="2000" b="1" dirty="0"/>
              <a:t>οι νέοι και οι νεοεισερχόμενοι στο επάγγελμα αγρότες, οι οποίοι άρχισαν τη γεωργική τους δραστηριότητα από το 2002 και μετά </a:t>
            </a:r>
            <a:r>
              <a:rPr lang="el-GR" sz="2000" dirty="0"/>
              <a:t>(κι επομένως δεν ελάμβαναν άμεσες ενισχύσεις κατά την ιστορική περίοδο), καθώς και για την κάλυψη περιπτώσεων ανωτέρας βίας (θάνατος ή μακροχρόνια ασθένεια γεωργού, φυσικές καταστροφές, κλπ). </a:t>
            </a:r>
            <a:endParaRPr lang="el-GR" sz="2000" dirty="0" smtClean="0"/>
          </a:p>
          <a:p>
            <a:pPr algn="just">
              <a:buFont typeface="Wingdings" pitchFamily="2" charset="2"/>
              <a:buChar char="Ø"/>
            </a:pPr>
            <a:r>
              <a:rPr lang="el-GR" sz="2000" dirty="0" smtClean="0"/>
              <a:t>Για </a:t>
            </a:r>
            <a:r>
              <a:rPr lang="el-GR" sz="2000" dirty="0"/>
              <a:t>τη σύσταση του Εθνικού Αποθέματος, το κράτος μέλος μπορεί να προβεί (Άρθρο 42 του Καν. 1782/2003) σε παρακράτηση μέχρι και του </a:t>
            </a:r>
            <a:r>
              <a:rPr lang="el-GR" sz="2000" b="1" dirty="0"/>
              <a:t>3% του συνολικού αριθμού των δικαιωμάτων, αναλογικά από κάθε παραγωγό.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00042"/>
            <a:ext cx="8229600" cy="5626121"/>
          </a:xfrm>
        </p:spPr>
        <p:txBody>
          <a:bodyPr>
            <a:normAutofit/>
          </a:bodyPr>
          <a:lstStyle/>
          <a:p>
            <a:pPr algn="just">
              <a:buFont typeface="Wingdings" pitchFamily="2" charset="2"/>
              <a:buChar char="Ø"/>
            </a:pPr>
            <a:r>
              <a:rPr lang="el-GR" sz="2000" dirty="0"/>
              <a:t>Στη χώρα μας αποφασίστηκε παρακράτηση </a:t>
            </a:r>
            <a:r>
              <a:rPr lang="el-GR" sz="2000" b="1" dirty="0"/>
              <a:t>2%</a:t>
            </a:r>
            <a:r>
              <a:rPr lang="el-GR" sz="2000" dirty="0"/>
              <a:t> της αξίας των δικαιωμάτων του κάθε παραγωγού. </a:t>
            </a:r>
            <a:endParaRPr lang="el-GR" sz="2000" dirty="0" smtClean="0"/>
          </a:p>
          <a:p>
            <a:pPr algn="just">
              <a:buFont typeface="Wingdings" pitchFamily="2" charset="2"/>
              <a:buChar char="Ø"/>
            </a:pPr>
            <a:r>
              <a:rPr lang="el-GR" sz="2000" dirty="0" smtClean="0"/>
              <a:t>Με </a:t>
            </a:r>
            <a:r>
              <a:rPr lang="el-GR" sz="2000" dirty="0"/>
              <a:t>Υπουργική Απόφαση (ΦΕΚ 422/07.04.06) καθορίστηκαν οι δικαιούχοι και οι όροι κατανομής των δικαιωμάτων που προέκυψαν από το Εθνικό Απόθεμα που σχηματίστηκε</a:t>
            </a:r>
            <a:r>
              <a:rPr lang="el-GR" sz="2000" dirty="0" smtClean="0"/>
              <a:t>.</a:t>
            </a:r>
          </a:p>
          <a:p>
            <a:pPr algn="just">
              <a:buFont typeface="Wingdings" pitchFamily="2" charset="2"/>
              <a:buChar char="Ø"/>
            </a:pPr>
            <a:r>
              <a:rPr lang="el-GR" sz="2000" dirty="0" smtClean="0"/>
              <a:t> </a:t>
            </a:r>
            <a:r>
              <a:rPr lang="el-GR" sz="2000" dirty="0"/>
              <a:t>Η αξία του κάθε δικαιώματος προερχόμενου από το Εθνικό Απόθεμα προσδιορίστηκε </a:t>
            </a:r>
            <a:r>
              <a:rPr lang="el-GR" sz="2000" b="1" dirty="0"/>
              <a:t>σε 750 € το καθένα και διανεμήθηκε κυρίως στους νέους αγρότες, μετά από αίτησή τους.</a:t>
            </a:r>
            <a:r>
              <a:rPr lang="el-GR" sz="2000" dirty="0"/>
              <a:t> Ο αριθμός των δικαιωμάτων ανά δικαιούχο, που διατέθηκε από το Εθνικό Απόθεμα, ήταν μέχρι </a:t>
            </a:r>
            <a:r>
              <a:rPr lang="el-GR" sz="2000" b="1" dirty="0"/>
              <a:t>7</a:t>
            </a:r>
            <a:r>
              <a:rPr lang="el-GR" sz="2000" dirty="0"/>
              <a:t> </a:t>
            </a:r>
            <a:r>
              <a:rPr lang="el-GR" sz="2000" b="1" dirty="0"/>
              <a:t>δικαιώματα για τους νέους αγρότες </a:t>
            </a:r>
            <a:r>
              <a:rPr lang="el-GR" sz="2000" dirty="0"/>
              <a:t>που εισήλθαν στο επάγγελμα μετά την περίοδο αναφοράς και πληρούσαν όλες τις προϋποθέσεις. Επιπλέον </a:t>
            </a:r>
            <a:r>
              <a:rPr lang="el-GR" sz="2000" b="1" dirty="0"/>
              <a:t>2 δικαιώματα έλαβαν όσοι ενεργοποιήθηκαν σε ορεινές και προβληματικές περιοχές,</a:t>
            </a:r>
            <a:r>
              <a:rPr lang="el-GR" sz="2000" dirty="0"/>
              <a:t> ενώ για τους αγρότες με πάνω από 4 μέλη οικογένειας, διανεμήθηκε </a:t>
            </a:r>
            <a:r>
              <a:rPr lang="el-GR" sz="2000" b="1" dirty="0"/>
              <a:t>1 επιπλέον δικαίωμα.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Εξαιρέσεις  από την πλήρη αποσύνδεση </a:t>
            </a:r>
            <a:br>
              <a:rPr lang="el-GR" sz="2400" b="1" dirty="0" smtClean="0"/>
            </a:br>
            <a:r>
              <a:rPr lang="el-GR" sz="2400" b="1" dirty="0" smtClean="0"/>
              <a:t>1.Μερική αποσύνδεση </a:t>
            </a:r>
            <a:endParaRPr lang="el-GR" sz="2400" b="1" dirty="0"/>
          </a:p>
        </p:txBody>
      </p:sp>
      <p:sp>
        <p:nvSpPr>
          <p:cNvPr id="3" name="2 - Θέση περιεχομένου"/>
          <p:cNvSpPr>
            <a:spLocks noGrp="1"/>
          </p:cNvSpPr>
          <p:nvPr>
            <p:ph idx="1"/>
          </p:nvPr>
        </p:nvSpPr>
        <p:spPr/>
        <p:txBody>
          <a:bodyPr>
            <a:normAutofit fontScale="25000" lnSpcReduction="20000"/>
          </a:bodyPr>
          <a:lstStyle/>
          <a:p>
            <a:pPr marL="457200" indent="-457200" algn="just">
              <a:buFont typeface="Wingdings" pitchFamily="2" charset="2"/>
              <a:buChar char="Ø"/>
            </a:pPr>
            <a:r>
              <a:rPr lang="el-GR" sz="8000" dirty="0" smtClean="0"/>
              <a:t>Εν </a:t>
            </a:r>
            <a:r>
              <a:rPr lang="el-GR" sz="8000" dirty="0" err="1"/>
              <a:t>είδει</a:t>
            </a:r>
            <a:r>
              <a:rPr lang="el-GR" sz="8000" dirty="0"/>
              <a:t> μάλιστα μεταβατικών μάλλον ρυθμίσεων, δόθηκε η δυνατότητα στα κράτη μέλη να επιλέξουν </a:t>
            </a:r>
            <a:r>
              <a:rPr lang="el-GR" sz="8000" b="1" dirty="0"/>
              <a:t>σε ορισμένες περιπτώσεις και σε συγκεκριμένα όρια την </a:t>
            </a:r>
            <a:r>
              <a:rPr lang="el-GR" sz="8000" b="1" dirty="0" smtClean="0"/>
              <a:t>εφαρμογή </a:t>
            </a:r>
            <a:r>
              <a:rPr lang="el-GR" sz="8000" b="1" dirty="0"/>
              <a:t>μερικής αντί της ολικής αποδέσμευσης, </a:t>
            </a:r>
            <a:r>
              <a:rPr lang="el-GR" sz="8000" dirty="0"/>
              <a:t>καθώς και εφαρμογή ειδικών καθεστώτων για τη </a:t>
            </a:r>
            <a:r>
              <a:rPr lang="el-GR" sz="8000" dirty="0" err="1"/>
              <a:t>στοχευμένη</a:t>
            </a:r>
            <a:r>
              <a:rPr lang="el-GR" sz="8000" dirty="0"/>
              <a:t> στήριξη ορισμένων «ευαίσθητων» παραγωγικών </a:t>
            </a:r>
            <a:r>
              <a:rPr lang="el-GR" sz="8000" dirty="0" smtClean="0"/>
              <a:t>τομέων.</a:t>
            </a:r>
          </a:p>
          <a:p>
            <a:pPr marL="457200" indent="-457200" algn="just">
              <a:buFont typeface="Wingdings" pitchFamily="2" charset="2"/>
              <a:buChar char="Ø"/>
            </a:pPr>
            <a:endParaRPr lang="el-GR" sz="8000" dirty="0"/>
          </a:p>
          <a:p>
            <a:pPr marL="457200" indent="-457200" algn="just">
              <a:buFont typeface="Wingdings" pitchFamily="2" charset="2"/>
              <a:buChar char="Ø"/>
            </a:pPr>
            <a:r>
              <a:rPr lang="el-GR" sz="8000" dirty="0" smtClean="0"/>
              <a:t>Το μέρος της ενίσχυσης που είναι συνδεδεμένο με την παραγωγή, θα καταβάλλεται υπό την προϋπόθεση, ότι ο παραγωγός θα συνεχίσει την παραγωγή των συγκεκριμένων προϊόντων.</a:t>
            </a:r>
          </a:p>
          <a:p>
            <a:pPr marL="457200" indent="-457200" algn="just">
              <a:buFont typeface="Wingdings" pitchFamily="2" charset="2"/>
              <a:buChar char="Ø"/>
            </a:pPr>
            <a:endParaRPr lang="el-GR" sz="8000" dirty="0" smtClean="0"/>
          </a:p>
          <a:p>
            <a:pPr marL="457200" indent="-457200" algn="just">
              <a:buFont typeface="Wingdings" pitchFamily="2" charset="2"/>
              <a:buChar char="Ø"/>
            </a:pPr>
            <a:r>
              <a:rPr lang="el-GR" sz="8000" dirty="0"/>
              <a:t>Μετά από έναν ευρύτατο διάλογο με όλους τους εμπλεκόμενους φορείς και με την σύμφωνη γνώμη της μέγιστης πλειοψηφίας των Ελλήνων παραγωγών, όπως εκφράστηκε μέσα από τους φορείς τους, </a:t>
            </a:r>
            <a:r>
              <a:rPr lang="el-GR" sz="8000" b="1" i="1" u="sng" dirty="0"/>
              <a:t>η Ελλάδα επέλεξε να εφαρμόσει την πλήρη αποσύνδεση στο σύνολο των προϊόντων, με μόνη εξαίρεση τους σπόρους σποράς, για τους οποίους η χορηγούμενη ενίσχυση παραμένει συνδεδεμένη 100% με την συγκεκριμένη παραγωγή</a:t>
            </a:r>
            <a:r>
              <a:rPr lang="el-GR" sz="8000" b="1" i="1" u="sng" dirty="0" smtClean="0"/>
              <a:t>.</a:t>
            </a:r>
          </a:p>
          <a:p>
            <a:pPr marL="457200" indent="-457200">
              <a:buFont typeface="Wingdings" pitchFamily="2" charset="2"/>
              <a:buChar char="Ø"/>
            </a:pPr>
            <a:endParaRPr lang="el-GR" sz="8000" b="1" i="1" u="sng" dirty="0"/>
          </a:p>
          <a:p>
            <a:pPr marL="457200" indent="-457200">
              <a:buNone/>
            </a:pPr>
            <a:r>
              <a:rPr lang="el-GR" sz="8000" b="1" i="1" u="sng" dirty="0" smtClean="0"/>
              <a:t> </a:t>
            </a:r>
            <a:endParaRPr lang="el-GR" sz="8000" b="1" i="1" u="sng" dirty="0"/>
          </a:p>
          <a:p>
            <a:pPr marL="514350" indent="-514350">
              <a:buFont typeface="Wingdings" pitchFamily="2" charset="2"/>
              <a:buChar char="Ø"/>
            </a:pPr>
            <a:endParaRPr lang="el-GR" sz="4200" dirty="0"/>
          </a:p>
          <a:p>
            <a:pPr marL="514350" indent="-514350">
              <a:buFont typeface="Wingdings" pitchFamily="2" charset="2"/>
              <a:buChar char="Ø"/>
            </a:pPr>
            <a:endParaRPr lang="el-GR"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normAutofit/>
          </a:bodyPr>
          <a:lstStyle/>
          <a:p>
            <a:pPr algn="just">
              <a:buFont typeface="Wingdings" pitchFamily="2" charset="2"/>
              <a:buChar char="Ø"/>
            </a:pPr>
            <a:r>
              <a:rPr lang="el-GR" sz="2000" dirty="0" smtClean="0"/>
              <a:t>Πιο συγκεκριμένα </a:t>
            </a:r>
            <a:r>
              <a:rPr lang="el-GR" sz="2000" dirty="0" smtClean="0"/>
              <a:t> στον τομέα των οπωροκηπευτικών, η Ελλάδα επέλεξε τελικώς να παρακρατηθεί και να δοθεί ως μερική σύνδεση, για μεν την </a:t>
            </a:r>
            <a:r>
              <a:rPr lang="el-GR" sz="2000" b="1" i="1" dirty="0" smtClean="0"/>
              <a:t>βιομηχανική τομάτα το 30% της συνιστώσας του εθνικού ανωτάτου ορίου για μια μεταβατική τριετία (</a:t>
            </a:r>
            <a:r>
              <a:rPr lang="el-GR" sz="2000" b="1" i="1" u="sng" dirty="0" smtClean="0"/>
              <a:t>έως την 31.12.2010) για δε τα μεταποιημένα εσπεριδοειδή (προς </a:t>
            </a:r>
            <a:r>
              <a:rPr lang="el-GR" sz="2000" b="1" i="1" u="sng" dirty="0" err="1" smtClean="0"/>
              <a:t>χυμοποίηση</a:t>
            </a:r>
            <a:r>
              <a:rPr lang="el-GR" sz="2000" b="1" i="1" u="sng" dirty="0" smtClean="0"/>
              <a:t>) το 60% της συνιστώσας που αντιστοιχεί στο προϊόν για όλη την μεταβατική πενταετία, έως την 31.12.2012.] </a:t>
            </a:r>
            <a:endParaRPr lang="el-GR" sz="2000" dirty="0" smtClean="0"/>
          </a:p>
          <a:p>
            <a:endParaRPr lang="el-GR"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2. Ποιοτικό παρακράτημα</a:t>
            </a:r>
            <a:endParaRPr lang="el-GR" sz="2400" b="1" dirty="0"/>
          </a:p>
        </p:txBody>
      </p:sp>
      <p:sp>
        <p:nvSpPr>
          <p:cNvPr id="3" name="2 - Θέση περιεχομένου"/>
          <p:cNvSpPr>
            <a:spLocks noGrp="1"/>
          </p:cNvSpPr>
          <p:nvPr>
            <p:ph idx="1"/>
          </p:nvPr>
        </p:nvSpPr>
        <p:spPr/>
        <p:txBody>
          <a:bodyPr>
            <a:normAutofit fontScale="70000" lnSpcReduction="20000"/>
          </a:bodyPr>
          <a:lstStyle/>
          <a:p>
            <a:pPr algn="just"/>
            <a:r>
              <a:rPr lang="el-GR" dirty="0"/>
              <a:t>Βάσει του άρθρου 69 του Καν. 1782/2003, τα κράτη μέλη έχουν τη δυνατότητα να παρακρατούν </a:t>
            </a:r>
            <a:r>
              <a:rPr lang="el-GR" b="1" dirty="0"/>
              <a:t>έως και 10% του συνολικού ποσού των ενισχύσεων που αντιστοιχεί σε κάθε τομέα προϊόντος </a:t>
            </a:r>
            <a:r>
              <a:rPr lang="el-GR" dirty="0"/>
              <a:t>(ως συνιστώσα του Εθνικού Ανωτάτου Ορίου), προκειμένου το ποσό αυτό να διατίθεται για τη χορήγηση πρόσθετων ενισχύσεων στον ίδιο τομέα, για συγκεκριμένους τύπους γεωργίας που αποσκοπούν είτε στη βελτίωση της ποιότητας ή/και της εμπορίας των προϊόντων του τομέα είτε στην προστασία ή βελτίωση του περιβάλλοντος. </a:t>
            </a:r>
          </a:p>
          <a:p>
            <a:pPr algn="just"/>
            <a:r>
              <a:rPr lang="el-GR" dirty="0"/>
              <a:t>Επομένως, το λεγόμενο και ποιοτικό παρακράτημα, </a:t>
            </a:r>
            <a:r>
              <a:rPr lang="el-GR" b="1" dirty="0"/>
              <a:t>εξαιρείται στην ουσία από την αποδέσμευση </a:t>
            </a:r>
            <a:r>
              <a:rPr lang="el-GR" dirty="0"/>
              <a:t>και, εφόσον χορηγείται ως πρόσθετη ενίσχυση στην παραγωγή συγκεκριμένου προϊόντος, λειτουργεί πρακτικά </a:t>
            </a:r>
            <a:r>
              <a:rPr lang="el-GR" dirty="0" smtClean="0"/>
              <a:t>ως </a:t>
            </a:r>
            <a:r>
              <a:rPr lang="el-GR" dirty="0"/>
              <a:t>ένα ακόμη είδος «δεσμευμένης» ενίσχυσης. </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l"/>
            <a:r>
              <a:rPr lang="el-GR" sz="2400" b="1" dirty="0" smtClean="0"/>
              <a:t>Η Ελλάδα κάνει  ευρύτατη χρήση  της δυνατότητας ποιοτικού παρακρατήματος..</a:t>
            </a:r>
            <a:endParaRPr lang="el-GR" sz="2400" b="1" dirty="0"/>
          </a:p>
        </p:txBody>
      </p:sp>
      <p:sp>
        <p:nvSpPr>
          <p:cNvPr id="3" name="2 - Θέση περιεχομένου"/>
          <p:cNvSpPr>
            <a:spLocks noGrp="1"/>
          </p:cNvSpPr>
          <p:nvPr>
            <p:ph idx="1"/>
          </p:nvPr>
        </p:nvSpPr>
        <p:spPr/>
        <p:txBody>
          <a:bodyPr>
            <a:normAutofit/>
          </a:bodyPr>
          <a:lstStyle/>
          <a:p>
            <a:pPr marL="514350" indent="-514350" algn="just">
              <a:buFont typeface="Wingdings" pitchFamily="2" charset="2"/>
              <a:buChar char="ü"/>
            </a:pPr>
            <a:r>
              <a:rPr lang="el-GR" sz="2400" dirty="0"/>
              <a:t>10% από την συνιστώσα των </a:t>
            </a:r>
            <a:r>
              <a:rPr lang="el-GR" sz="2400" dirty="0" err="1"/>
              <a:t>αροτραίων</a:t>
            </a:r>
            <a:r>
              <a:rPr lang="el-GR" sz="2400" dirty="0"/>
              <a:t> καλλιεργειών </a:t>
            </a:r>
            <a:endParaRPr lang="el-GR" sz="2400" dirty="0" smtClean="0"/>
          </a:p>
          <a:p>
            <a:pPr marL="514350" indent="-514350" algn="just">
              <a:buNone/>
            </a:pPr>
            <a:r>
              <a:rPr lang="el-GR" sz="2400" dirty="0" smtClean="0"/>
              <a:t>(= </a:t>
            </a:r>
            <a:r>
              <a:rPr lang="el-GR" sz="2400" dirty="0"/>
              <a:t>47,3 εκατ. €</a:t>
            </a:r>
            <a:r>
              <a:rPr lang="el-GR" sz="2400" dirty="0" smtClean="0"/>
              <a:t>),</a:t>
            </a:r>
          </a:p>
          <a:p>
            <a:pPr marL="514350" indent="-514350" algn="just">
              <a:buFont typeface="Wingdings" pitchFamily="2" charset="2"/>
              <a:buChar char="ü"/>
            </a:pPr>
            <a:r>
              <a:rPr lang="el-GR" sz="2400" dirty="0" smtClean="0"/>
              <a:t> </a:t>
            </a:r>
            <a:r>
              <a:rPr lang="el-GR" sz="2400" dirty="0"/>
              <a:t>10% από τον τομέα βοείου κρέατος (= 8,8 εκατ. €), </a:t>
            </a:r>
            <a:endParaRPr lang="el-GR" sz="2400" dirty="0" smtClean="0"/>
          </a:p>
          <a:p>
            <a:pPr marL="514350" indent="-514350" algn="just">
              <a:buFont typeface="Wingdings" pitchFamily="2" charset="2"/>
              <a:buChar char="ü"/>
            </a:pPr>
            <a:r>
              <a:rPr lang="el-GR" sz="2400" dirty="0" smtClean="0"/>
              <a:t>5</a:t>
            </a:r>
            <a:r>
              <a:rPr lang="el-GR" sz="2400" dirty="0"/>
              <a:t>% από τον τομέα των αιγοπροβάτων (= 12,6 εκατ. €</a:t>
            </a:r>
            <a:r>
              <a:rPr lang="el-GR" sz="2400" dirty="0" smtClean="0"/>
              <a:t>),</a:t>
            </a:r>
          </a:p>
          <a:p>
            <a:pPr marL="514350" indent="-514350" algn="just">
              <a:buFont typeface="Wingdings" pitchFamily="2" charset="2"/>
              <a:buChar char="ü"/>
            </a:pPr>
            <a:r>
              <a:rPr lang="el-GR" sz="2400" dirty="0" smtClean="0"/>
              <a:t> </a:t>
            </a:r>
            <a:r>
              <a:rPr lang="el-GR" sz="2400" dirty="0"/>
              <a:t>4% από τον τομέα του ελαιολάδου (= 22,2 εκατ. €</a:t>
            </a:r>
            <a:r>
              <a:rPr lang="el-GR" sz="2400" dirty="0" smtClean="0"/>
              <a:t>),</a:t>
            </a:r>
          </a:p>
          <a:p>
            <a:pPr marL="514350" indent="-514350" algn="just">
              <a:buFont typeface="Wingdings" pitchFamily="2" charset="2"/>
              <a:buChar char="ü"/>
            </a:pPr>
            <a:r>
              <a:rPr lang="el-GR" sz="2400" dirty="0" smtClean="0"/>
              <a:t> </a:t>
            </a:r>
            <a:r>
              <a:rPr lang="el-GR" sz="2400" dirty="0"/>
              <a:t>2% από τον τομέα του καπνού (= 7,5 εκατ. €) </a:t>
            </a:r>
            <a:r>
              <a:rPr lang="el-GR" sz="2400" dirty="0" smtClean="0"/>
              <a:t>και</a:t>
            </a:r>
          </a:p>
          <a:p>
            <a:pPr marL="514350" indent="-514350" algn="just">
              <a:buFont typeface="Wingdings" pitchFamily="2" charset="2"/>
              <a:buChar char="ü"/>
            </a:pPr>
            <a:r>
              <a:rPr lang="el-GR" sz="2400" dirty="0" smtClean="0"/>
              <a:t> </a:t>
            </a:r>
            <a:r>
              <a:rPr lang="el-GR" sz="2400" dirty="0"/>
              <a:t>10% από τον τομέα της ζάχαρης (=2,9 εκατ. € από το 2009 και μετά).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57166"/>
            <a:ext cx="8229600" cy="5768997"/>
          </a:xfrm>
        </p:spPr>
        <p:txBody>
          <a:bodyPr>
            <a:normAutofit/>
          </a:bodyPr>
          <a:lstStyle/>
          <a:p>
            <a:pPr algn="just">
              <a:buFont typeface="Wingdings" pitchFamily="2" charset="2"/>
              <a:buChar char="Ø"/>
            </a:pPr>
            <a:r>
              <a:rPr lang="el-GR" sz="2000" dirty="0" smtClean="0"/>
              <a:t>Οι δε </a:t>
            </a:r>
            <a:r>
              <a:rPr lang="el-GR" sz="2000" b="1" u="sng" dirty="0" smtClean="0"/>
              <a:t>ειδικοί κανόνες ανταγωνισμού </a:t>
            </a:r>
            <a:r>
              <a:rPr lang="el-GR" sz="2000" dirty="0" smtClean="0"/>
              <a:t>προέκυψαν από την ανάγκη  υιοθέτησης κοινών μέτρων για τη σωστή στήριξη των γεωργικών εισοδημάτων και την προστασία των γεωργικών αγορών από  αποσταθεροποιητικούς εξωκοινοτικούς παράγοντες.</a:t>
            </a:r>
          </a:p>
          <a:p>
            <a:pPr algn="just">
              <a:buNone/>
            </a:pPr>
            <a:endParaRPr lang="el-GR" sz="2000" dirty="0" smtClean="0"/>
          </a:p>
          <a:p>
            <a:pPr algn="just">
              <a:buNone/>
            </a:pPr>
            <a:endParaRPr lang="el-GR" sz="2000" dirty="0"/>
          </a:p>
          <a:p>
            <a:pPr algn="ctr">
              <a:buNone/>
            </a:pPr>
            <a:r>
              <a:rPr lang="el-GR" sz="2000" b="1" dirty="0" smtClean="0">
                <a:solidFill>
                  <a:srgbClr val="C00000"/>
                </a:solidFill>
              </a:rPr>
              <a:t>Η ενιαία εσωτερική αγορά – κοινοτική προτίμηση- χρηματοδοτική αλληλεγγύη  αποτέλεσαν τις θεμελιώδεις αρχές της ΚΑΠ.</a:t>
            </a:r>
            <a:endParaRPr lang="el-GR" sz="2000" b="1" dirty="0">
              <a:solidFill>
                <a:srgbClr val="C00000"/>
              </a:solidFill>
            </a:endParaRPr>
          </a:p>
          <a:p>
            <a:pPr algn="ctr">
              <a:buNone/>
            </a:pPr>
            <a:endParaRPr lang="el-GR" sz="2000" b="1" dirty="0">
              <a:solidFill>
                <a:srgbClr val="C00000"/>
              </a:solidFill>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Πολλαπλή συμμόρφωση (</a:t>
            </a:r>
            <a:r>
              <a:rPr lang="en-US" sz="2400" b="1" dirty="0" smtClean="0"/>
              <a:t>Cross Compliance)</a:t>
            </a:r>
            <a:endParaRPr lang="el-GR" sz="2400" b="1" dirty="0"/>
          </a:p>
        </p:txBody>
      </p:sp>
      <p:sp>
        <p:nvSpPr>
          <p:cNvPr id="3" name="2 - Θέση περιεχομένου"/>
          <p:cNvSpPr>
            <a:spLocks noGrp="1"/>
          </p:cNvSpPr>
          <p:nvPr>
            <p:ph idx="1"/>
          </p:nvPr>
        </p:nvSpPr>
        <p:spPr/>
        <p:txBody>
          <a:bodyPr>
            <a:normAutofit/>
          </a:bodyPr>
          <a:lstStyle/>
          <a:p>
            <a:pPr algn="just">
              <a:buFont typeface="Wingdings" pitchFamily="2" charset="2"/>
              <a:buChar char="Ø"/>
            </a:pPr>
            <a:r>
              <a:rPr lang="el-GR" sz="2000" dirty="0"/>
              <a:t>Πρωταρχικός σκοπός της Πολλαπλής Συμμόρφωσης είναι </a:t>
            </a:r>
            <a:r>
              <a:rPr lang="el-GR" sz="2000" i="1" u="sng" dirty="0"/>
              <a:t>η βελτίωση της </a:t>
            </a:r>
            <a:r>
              <a:rPr lang="el-GR" sz="2000" i="1" u="sng" dirty="0" err="1"/>
              <a:t>αειφορικότητας</a:t>
            </a:r>
            <a:r>
              <a:rPr lang="el-GR" sz="2000" i="1" u="sng" dirty="0"/>
              <a:t> της γεωργίας </a:t>
            </a:r>
            <a:r>
              <a:rPr lang="el-GR" sz="2000" dirty="0"/>
              <a:t>σε ευρωπαϊκό επίπεδο και </a:t>
            </a:r>
            <a:r>
              <a:rPr lang="el-GR" sz="2000" i="1" u="sng" dirty="0"/>
              <a:t>η συμμόρφωση της νέας ΚΑΠ με τις απαιτήσεις της σύγχρονης κοινωνίας και των καταναλωτών </a:t>
            </a:r>
            <a:r>
              <a:rPr lang="en-US" sz="2000" i="1" u="sng" dirty="0" smtClean="0"/>
              <a:t>.</a:t>
            </a:r>
          </a:p>
          <a:p>
            <a:endParaRPr lang="el-GR" sz="2000" dirty="0"/>
          </a:p>
          <a:p>
            <a:pPr algn="just">
              <a:buFont typeface="Wingdings" pitchFamily="2" charset="2"/>
              <a:buChar char="Ø"/>
            </a:pPr>
            <a:r>
              <a:rPr lang="el-GR" sz="2000" dirty="0"/>
              <a:t>Η </a:t>
            </a:r>
            <a:r>
              <a:rPr lang="el-GR" sz="2000" b="1" i="1" dirty="0"/>
              <a:t>«πολλαπλή συμμόρφωση» (</a:t>
            </a:r>
            <a:r>
              <a:rPr lang="el-GR" sz="2000" b="1" i="1" dirty="0" err="1"/>
              <a:t>cross</a:t>
            </a:r>
            <a:r>
              <a:rPr lang="el-GR" sz="2000" b="1" i="1" dirty="0"/>
              <a:t>-</a:t>
            </a:r>
            <a:r>
              <a:rPr lang="el-GR" sz="2000" b="1" i="1" dirty="0" err="1"/>
              <a:t>compliance</a:t>
            </a:r>
            <a:r>
              <a:rPr lang="el-GR" sz="2000" b="1" i="1" dirty="0"/>
              <a:t>), </a:t>
            </a:r>
            <a:r>
              <a:rPr lang="el-GR" sz="2000" i="1" dirty="0"/>
              <a:t>δηλαδή η σύνδεση των ενισχύσεων με την υποχρέωση των παραγωγών να τηρούν συγκεκριμένα κριτήρια και κανονιστικά πρότυπα σε </a:t>
            </a:r>
            <a:r>
              <a:rPr lang="el-GR" sz="2000" i="1" dirty="0" err="1"/>
              <a:t>ό,τι</a:t>
            </a:r>
            <a:r>
              <a:rPr lang="el-GR" sz="2000" i="1" dirty="0"/>
              <a:t> αφορά την προστασία του περιβάλλοντος, την υγιεινή &amp; ασφάλεια τροφίμων, καθώς και την ευζωία των ζώων στην εκμετάλλευση. Η μη τήρηση των εν λόγω κριτηρίων συνεπάγεται μείωση των ενισχύσεων βάσει αναλογικότητας. </a:t>
            </a:r>
          </a:p>
          <a:p>
            <a:pPr algn="just">
              <a:buFont typeface="Wingdings" pitchFamily="2" charset="2"/>
              <a:buChar char="Ø"/>
            </a:pPr>
            <a:endParaRPr lang="el-GR" sz="2000" i="1" u="sng"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l"/>
            <a:r>
              <a:rPr lang="el-GR" sz="2700" b="1" dirty="0" smtClean="0"/>
              <a:t>Υποχρεώσεις γεωργών στο πλαίσιο της Πολλαπλής συμμόρφωσης</a:t>
            </a:r>
            <a:r>
              <a:rPr lang="el-GR" dirty="0" smtClean="0"/>
              <a:t>..</a:t>
            </a:r>
            <a:endParaRPr lang="el-GR" dirty="0"/>
          </a:p>
        </p:txBody>
      </p:sp>
      <p:sp>
        <p:nvSpPr>
          <p:cNvPr id="3" name="2 - Θέση περιεχομένου"/>
          <p:cNvSpPr>
            <a:spLocks noGrp="1"/>
          </p:cNvSpPr>
          <p:nvPr>
            <p:ph idx="1"/>
          </p:nvPr>
        </p:nvSpPr>
        <p:spPr/>
        <p:txBody>
          <a:bodyPr>
            <a:normAutofit fontScale="70000" lnSpcReduction="20000"/>
          </a:bodyPr>
          <a:lstStyle/>
          <a:p>
            <a:pPr algn="just"/>
            <a:endParaRPr lang="el-GR" dirty="0"/>
          </a:p>
          <a:p>
            <a:pPr marL="514350" indent="-514350" algn="just">
              <a:buFont typeface="Wingdings" pitchFamily="2" charset="2"/>
              <a:buChar char="ü"/>
            </a:pPr>
            <a:r>
              <a:rPr lang="el-GR" dirty="0"/>
              <a:t>Στην προστασία των εδαφών και των υπόγειων υδάτων από την υπερβολική χρήση φυτοφαρμάκων και λιπασμάτων, </a:t>
            </a:r>
          </a:p>
          <a:p>
            <a:pPr marL="514350" indent="-514350" algn="just">
              <a:buFont typeface="Wingdings" pitchFamily="2" charset="2"/>
              <a:buChar char="ü"/>
            </a:pPr>
            <a:r>
              <a:rPr lang="el-GR" dirty="0" smtClean="0"/>
              <a:t> </a:t>
            </a:r>
            <a:r>
              <a:rPr lang="el-GR" dirty="0"/>
              <a:t>Στην προστασία των οικοσυστημάτων και των περιοχών </a:t>
            </a:r>
            <a:r>
              <a:rPr lang="el-GR" dirty="0" err="1"/>
              <a:t>Natura</a:t>
            </a:r>
            <a:r>
              <a:rPr lang="el-GR" dirty="0"/>
              <a:t> 2000, </a:t>
            </a:r>
          </a:p>
          <a:p>
            <a:pPr marL="514350" indent="-514350" algn="just">
              <a:buFont typeface="Wingdings" pitchFamily="2" charset="2"/>
              <a:buChar char="ü"/>
            </a:pPr>
            <a:r>
              <a:rPr lang="el-GR" dirty="0" smtClean="0"/>
              <a:t>Στην </a:t>
            </a:r>
            <a:r>
              <a:rPr lang="el-GR" dirty="0"/>
              <a:t>αποφυγή της </a:t>
            </a:r>
            <a:r>
              <a:rPr lang="el-GR" dirty="0" err="1"/>
              <a:t>νιτρορύπανσης</a:t>
            </a:r>
            <a:r>
              <a:rPr lang="el-GR" dirty="0"/>
              <a:t> γεωργικής προέλευσης, </a:t>
            </a:r>
          </a:p>
          <a:p>
            <a:pPr marL="514350" indent="-514350" algn="just">
              <a:buFont typeface="Wingdings" pitchFamily="2" charset="2"/>
              <a:buChar char="ü"/>
            </a:pPr>
            <a:r>
              <a:rPr lang="el-GR" dirty="0" smtClean="0"/>
              <a:t>Στην </a:t>
            </a:r>
            <a:r>
              <a:rPr lang="el-GR" dirty="0"/>
              <a:t>ορθή εφαρμογή της ιλύος από εγκαταστάσεις καθαρισμού λυμάτων, </a:t>
            </a:r>
          </a:p>
          <a:p>
            <a:pPr marL="514350" indent="-514350" algn="just">
              <a:buFont typeface="Wingdings" pitchFamily="2" charset="2"/>
              <a:buChar char="ü"/>
            </a:pPr>
            <a:r>
              <a:rPr lang="el-GR" dirty="0" smtClean="0"/>
              <a:t>Στην </a:t>
            </a:r>
            <a:r>
              <a:rPr lang="el-GR" dirty="0"/>
              <a:t>πιστή τήρηση των κανόνων για την αναγνώριση, καταγραφή και σήμανση των ζώων και των προϊόντων τους, </a:t>
            </a:r>
          </a:p>
          <a:p>
            <a:pPr marL="514350" indent="-514350" algn="just">
              <a:buFont typeface="Wingdings" pitchFamily="2" charset="2"/>
              <a:buChar char="ü"/>
            </a:pPr>
            <a:r>
              <a:rPr lang="el-GR" dirty="0" smtClean="0"/>
              <a:t> </a:t>
            </a:r>
            <a:r>
              <a:rPr lang="el-GR" dirty="0"/>
              <a:t>Στην υποχρέωση άμεσης κοινοποίησης των ασθενειών των ζώων αν και όποτε εκδηλωθούν σε ένα κοπάδι, </a:t>
            </a:r>
          </a:p>
          <a:p>
            <a:pPr marL="514350" indent="-514350" algn="just">
              <a:buFont typeface="Wingdings" pitchFamily="2" charset="2"/>
              <a:buChar char="ü"/>
            </a:pPr>
            <a:r>
              <a:rPr lang="el-GR" dirty="0" smtClean="0"/>
              <a:t> Στην </a:t>
            </a:r>
            <a:r>
              <a:rPr lang="el-GR" dirty="0"/>
              <a:t>διατήρηση καλών συνθηκών διαβίωσης των ζώων σύμφωνα με τα κοινοτικά κανονιστικά πρότυπα </a:t>
            </a:r>
          </a:p>
          <a:p>
            <a:endParaRPr lang="el-GR"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57166"/>
            <a:ext cx="8229600" cy="5768997"/>
          </a:xfrm>
        </p:spPr>
        <p:txBody>
          <a:bodyPr>
            <a:normAutofit/>
          </a:bodyPr>
          <a:lstStyle/>
          <a:p>
            <a:pPr marL="457200" indent="-457200" algn="just">
              <a:buFont typeface="Wingdings" pitchFamily="2" charset="2"/>
              <a:buChar char="ü"/>
            </a:pPr>
            <a:r>
              <a:rPr lang="el-GR" sz="2400" dirty="0"/>
              <a:t>Η Πολλαπλή Συμμόρφωση περιλαμβάνει το σύνολο των παραπάνω υποχρεώσεων. </a:t>
            </a:r>
            <a:r>
              <a:rPr lang="el-GR" sz="2400" b="1" dirty="0"/>
              <a:t>Ελλιπής τήρηση από τον γεωργό </a:t>
            </a:r>
            <a:r>
              <a:rPr lang="el-GR" sz="2400" b="1" dirty="0" smtClean="0"/>
              <a:t>μιας </a:t>
            </a:r>
            <a:r>
              <a:rPr lang="el-GR" sz="2400" b="1" dirty="0"/>
              <a:t>ή περισσότερων υποχρεώσεων, συνεπάγεται περικοπές των ενισχύσεων. </a:t>
            </a:r>
            <a:endParaRPr lang="el-GR" sz="2400" b="1" dirty="0" smtClean="0"/>
          </a:p>
          <a:p>
            <a:pPr marL="457200" indent="-457200" algn="just">
              <a:buFont typeface="Wingdings" pitchFamily="2" charset="2"/>
              <a:buChar char="ü"/>
            </a:pPr>
            <a:r>
              <a:rPr lang="el-GR" sz="2400" dirty="0" smtClean="0"/>
              <a:t>Το </a:t>
            </a:r>
            <a:r>
              <a:rPr lang="el-GR" sz="2400" b="1" dirty="0"/>
              <a:t>25%</a:t>
            </a:r>
            <a:r>
              <a:rPr lang="el-GR" sz="2400" dirty="0"/>
              <a:t> των περικοπών παραμένει στο ίδιο το κράτος μέλος και το υπόλοιπο επιστρέφει στον κοινοτικό προϋπολογισμό. </a:t>
            </a:r>
            <a:endParaRPr lang="el-GR" sz="2400" dirty="0" smtClean="0"/>
          </a:p>
          <a:p>
            <a:pPr marL="457200" indent="-457200" algn="just">
              <a:buFont typeface="Wingdings" pitchFamily="2" charset="2"/>
              <a:buChar char="ü"/>
            </a:pPr>
            <a:r>
              <a:rPr lang="el-GR" sz="2400" dirty="0"/>
              <a:t>Στη χώρα μας, οι κυρώσεις κυμαίνονται από </a:t>
            </a:r>
            <a:r>
              <a:rPr lang="el-GR" sz="2400" b="1" dirty="0"/>
              <a:t>1% έως 3% </a:t>
            </a:r>
            <a:r>
              <a:rPr lang="el-GR" sz="2400" dirty="0"/>
              <a:t>κατά τομέα υποχρεώσεων και εφόσον υπάρχουν παραβάσεις σε περισσότερους τομείς, αθροίζονται και το ποσοστό μπορεί να ανέλθει έως 5</a:t>
            </a:r>
            <a:r>
              <a:rPr lang="el-GR" sz="2400" dirty="0" smtClean="0"/>
              <a:t>%.</a:t>
            </a:r>
          </a:p>
          <a:p>
            <a:pPr marL="457200" indent="-457200" algn="just">
              <a:buFont typeface="Wingdings" pitchFamily="2" charset="2"/>
              <a:buChar char="ü"/>
            </a:pPr>
            <a:r>
              <a:rPr lang="el-GR" sz="2400" dirty="0" smtClean="0"/>
              <a:t> </a:t>
            </a:r>
            <a:r>
              <a:rPr lang="el-GR" sz="2400" dirty="0"/>
              <a:t>Στην περίπτωση επανάληψης της παράβασης, τα ποσοστά αυτά </a:t>
            </a:r>
            <a:r>
              <a:rPr lang="el-GR" sz="2400" dirty="0" smtClean="0"/>
              <a:t>τριπλασιάζονται. </a:t>
            </a:r>
          </a:p>
          <a:p>
            <a:pPr marL="457200" indent="-457200" algn="just">
              <a:buFont typeface="Wingdings" pitchFamily="2" charset="2"/>
              <a:buChar char="ü"/>
            </a:pPr>
            <a:r>
              <a:rPr lang="el-GR" sz="2400" dirty="0" smtClean="0"/>
              <a:t>Σε </a:t>
            </a:r>
            <a:r>
              <a:rPr lang="el-GR" sz="2400" dirty="0"/>
              <a:t>ακραίες περιπτώσεις, η κύρωση μπορεί να φτάσει και το 100% των ενισχύσεων.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Σύστημα Γεωργικών Συμβούλων</a:t>
            </a:r>
            <a:endParaRPr lang="el-GR" sz="2400" b="1" dirty="0"/>
          </a:p>
        </p:txBody>
      </p:sp>
      <p:sp>
        <p:nvSpPr>
          <p:cNvPr id="3" name="2 - Θέση περιεχομένου"/>
          <p:cNvSpPr>
            <a:spLocks noGrp="1"/>
          </p:cNvSpPr>
          <p:nvPr>
            <p:ph idx="1"/>
          </p:nvPr>
        </p:nvSpPr>
        <p:spPr/>
        <p:txBody>
          <a:bodyPr>
            <a:normAutofit fontScale="70000" lnSpcReduction="20000"/>
          </a:bodyPr>
          <a:lstStyle/>
          <a:p>
            <a:pPr algn="just"/>
            <a:r>
              <a:rPr lang="el-GR" dirty="0"/>
              <a:t>Με σκοπό την υποβοήθηση των εκμεταλλεύσεων να προσαρμοστούν κυρίως στις </a:t>
            </a:r>
            <a:r>
              <a:rPr lang="el-GR" b="1" dirty="0"/>
              <a:t>νέες απαιτήσεις της πολλαπλής συμμόρφωσης, </a:t>
            </a:r>
            <a:r>
              <a:rPr lang="el-GR" dirty="0"/>
              <a:t>αλλά ενδεχομένως και στην αντιμετώπιση ευρύτερων πτυχών, όπως ανάπτυξης </a:t>
            </a:r>
            <a:r>
              <a:rPr lang="el-GR" dirty="0" smtClean="0"/>
              <a:t>δραστηριοτήτων, </a:t>
            </a:r>
            <a:r>
              <a:rPr lang="el-GR" dirty="0"/>
              <a:t>επενδύσεων, καινοτομιών, λογιστικού εκσυγχρονισμού κλπ, τα κράτη μέλη υποχρεούνται να συστήσουν ένα Σύστημα Γεωργικών Συμβουλών προς τους αγρότες, το αργότερο μέχρι 1.1.2007. </a:t>
            </a:r>
          </a:p>
          <a:p>
            <a:pPr algn="just"/>
            <a:r>
              <a:rPr lang="el-GR" dirty="0"/>
              <a:t>Η συμμετοχή των αγροτών στο σύστημα είναι </a:t>
            </a:r>
            <a:r>
              <a:rPr lang="el-GR" b="1" dirty="0"/>
              <a:t>προαιρετική</a:t>
            </a:r>
            <a:r>
              <a:rPr lang="el-GR" dirty="0"/>
              <a:t>. Οι ίδιοι αναλαμβάνουν το κόστος παροχής συμβουλών από τους φορείς υλοποίησης, για το οποίο επιδοτούνται για μια 5ετία, μέχρι και 80% του κόστους αυτού, εντασσόμενοι σε ένα νέο μέτρο αγροτικής ανάπτυξης (του Β΄ πυλώνα της ΚΑΠ), το οποίο τίθεται σε εφαρμογή από το 2007 και μετά. </a:t>
            </a:r>
          </a:p>
          <a:p>
            <a:pPr algn="just"/>
            <a:r>
              <a:rPr lang="el-GR" dirty="0"/>
              <a:t>Για την ένταξη αγροτών στο μέτρο, τα κράτη μέλη υποχρεούνται να </a:t>
            </a:r>
            <a:r>
              <a:rPr lang="el-GR" dirty="0" smtClean="0"/>
              <a:t>δώσουν </a:t>
            </a:r>
            <a:r>
              <a:rPr lang="el-GR" dirty="0"/>
              <a:t>προτεραιότητα </a:t>
            </a:r>
            <a:r>
              <a:rPr lang="el-GR" b="1" dirty="0"/>
              <a:t>στους αγρότες που εισπράττουν πάνω από 15.000 € σε άμεσες ενισχύσεις. </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2400" b="1" dirty="0" smtClean="0"/>
              <a:t>Διαφοροποίηση</a:t>
            </a:r>
            <a:r>
              <a:rPr lang="el-GR" dirty="0" smtClean="0"/>
              <a:t> </a:t>
            </a:r>
            <a:r>
              <a:rPr lang="el-GR" sz="2400" b="1" dirty="0" smtClean="0"/>
              <a:t>(</a:t>
            </a:r>
            <a:r>
              <a:rPr lang="en-US" sz="2400" b="1" dirty="0"/>
              <a:t>m</a:t>
            </a:r>
            <a:r>
              <a:rPr lang="en-US" sz="2400" b="1" dirty="0" smtClean="0"/>
              <a:t>odulation)</a:t>
            </a:r>
            <a:endParaRPr lang="el-GR" sz="2400" b="1" dirty="0"/>
          </a:p>
        </p:txBody>
      </p:sp>
      <p:sp>
        <p:nvSpPr>
          <p:cNvPr id="3" name="2 - Θέση περιεχομένου"/>
          <p:cNvSpPr>
            <a:spLocks noGrp="1"/>
          </p:cNvSpPr>
          <p:nvPr>
            <p:ph idx="1"/>
          </p:nvPr>
        </p:nvSpPr>
        <p:spPr/>
        <p:txBody>
          <a:bodyPr>
            <a:normAutofit/>
          </a:bodyPr>
          <a:lstStyle/>
          <a:p>
            <a:pPr algn="just">
              <a:buFont typeface="Wingdings" pitchFamily="2" charset="2"/>
              <a:buChar char="ü"/>
            </a:pPr>
            <a:r>
              <a:rPr lang="el-GR" sz="2000" dirty="0"/>
              <a:t>Λαμβανομένου υπόψη ότι οι διαθέσιμοι πόροι του κοινοτικού Γεωργικού Ταμείου είναι δεδομένοι </a:t>
            </a:r>
            <a:r>
              <a:rPr lang="el-GR" sz="2000" dirty="0" smtClean="0"/>
              <a:t>η </a:t>
            </a:r>
            <a:r>
              <a:rPr lang="el-GR" sz="2000" dirty="0"/>
              <a:t>μεταρρύθμιση προβλέπει μια διαδικασία ενίσχυσης του Β΄ πυλώνα της ΚΑΠ (Αγροτική Ανάπτυξη), με μεταφορά πόρων από τον Α΄ πυλώνα. </a:t>
            </a:r>
            <a:r>
              <a:rPr lang="el-GR" sz="2000" b="1" dirty="0"/>
              <a:t>Η διαδικασία αυτή ονομάζεται «διαφοροποίηση». </a:t>
            </a:r>
            <a:endParaRPr lang="el-GR" sz="2000" b="1" dirty="0" smtClean="0"/>
          </a:p>
          <a:p>
            <a:pPr algn="just">
              <a:buFont typeface="Wingdings" pitchFamily="2" charset="2"/>
              <a:buChar char="ü"/>
            </a:pPr>
            <a:endParaRPr lang="el-GR" sz="2000" b="1" dirty="0"/>
          </a:p>
          <a:p>
            <a:pPr algn="just">
              <a:buFont typeface="Wingdings" pitchFamily="2" charset="2"/>
              <a:buChar char="ü"/>
            </a:pPr>
            <a:r>
              <a:rPr lang="el-GR" sz="2000" dirty="0"/>
              <a:t>Στο πλαίσιο αυτό, από το σύνολο της ΕΑΕ και των λοιπών άμεσων ενισχύσεων που αντιστοιχεί σε κάθε αγρότη, παρακρατείται ένα μικρό ποσοστό, </a:t>
            </a:r>
            <a:r>
              <a:rPr lang="el-GR" sz="2000" b="1" dirty="0"/>
              <a:t>από 3% το 2005, σε 4% το 2006 και 5% το 2007 και εφεξής</a:t>
            </a:r>
            <a:r>
              <a:rPr lang="el-GR" sz="2000" dirty="0"/>
              <a:t>. Σημειώνεται ότι η αρχική πρόταση της Ευρωπαϊκής Επιτροπής (η οποία όμως δεν έγινε δεκτή από τα κράτη μέλη το 2003), ήταν το ποσοστό αυτό να ανέλθει σταδιακά έως και </a:t>
            </a:r>
            <a:r>
              <a:rPr lang="el-GR" sz="2000" b="1" dirty="0"/>
              <a:t>19% των άμεσων ενισχύσεων</a:t>
            </a:r>
            <a:r>
              <a:rPr lang="el-GR" sz="2000" dirty="0"/>
              <a:t>. </a:t>
            </a:r>
            <a:endParaRPr lang="el-GR" sz="2000" b="1"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00042"/>
            <a:ext cx="8229600" cy="5626121"/>
          </a:xfrm>
        </p:spPr>
        <p:txBody>
          <a:bodyPr>
            <a:normAutofit/>
          </a:bodyPr>
          <a:lstStyle/>
          <a:p>
            <a:pPr algn="just">
              <a:buFont typeface="Wingdings" pitchFamily="2" charset="2"/>
              <a:buChar char="ü"/>
            </a:pPr>
            <a:r>
              <a:rPr lang="el-GR" sz="2400" b="1" dirty="0"/>
              <a:t>Για το ποσό των παρακρατήσεων που αντιστοιχεί μέχρι 5.000 € κατά δικαιούχο, οι παρακρατήσεις επιστρέφονται. Σύμφωνα με τα διαθέσιμα στατιστικά στοιχεία, στη χώρα μας, το μέγιστο ποσοστό (μέχρι και 85%) των αγροτικών μας εκμεταλλεύσεων, εντάσσεται σε αυτή την κατηγορία. </a:t>
            </a:r>
          </a:p>
          <a:p>
            <a:pPr algn="just">
              <a:buFont typeface="Wingdings" pitchFamily="2" charset="2"/>
              <a:buChar char="ü"/>
            </a:pPr>
            <a:r>
              <a:rPr lang="el-GR" sz="2400" dirty="0"/>
              <a:t>Το 80% των εξοικονομούμενων πόρων επιστρέφει στο ίδιο κράτος μέλος, ενώ το υπόλοιπο 20% ανακατανέμεται μεταξύ των κρατών μελών βάσει κριτηρίων συνοχής (δείκτες γεωργικής έκτασης, γεωργικής απασχόλησης και κατά κεφαλήν ΑΕΠ σε αγοραστική δύναμη</a:t>
            </a:r>
            <a:r>
              <a:rPr lang="el-GR" sz="2400" dirty="0" smtClean="0"/>
              <a:t>).</a:t>
            </a:r>
          </a:p>
          <a:p>
            <a:pPr algn="just">
              <a:buFont typeface="Wingdings" pitchFamily="2" charset="2"/>
              <a:buChar char="ü"/>
            </a:pPr>
            <a:r>
              <a:rPr lang="el-GR" sz="2400" dirty="0" smtClean="0"/>
              <a:t> </a:t>
            </a:r>
            <a:r>
              <a:rPr lang="el-GR" sz="2400" dirty="0"/>
              <a:t>Λόγω ακριβώς αυτών των κριτηρίων, η Ελλάδα ευνοείται από αυτή την ανακατανομή, επιστρέφονται δηλαδή ποσά πολύ μεγαλύτερα από αυτά που τελικώς παρακρατήθηκαν</a:t>
            </a:r>
            <a:r>
              <a:rPr lang="el-GR" dirty="0"/>
              <a:t>.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a:t>Οι εξοικονομούμενοι πόροι διατίθενται για την χρηματοδότηση πρόσθετων μέτρων αγροτικής ανάπτυξης: </a:t>
            </a:r>
          </a:p>
        </p:txBody>
      </p:sp>
      <p:sp>
        <p:nvSpPr>
          <p:cNvPr id="3" name="2 - Θέση περιεχομένου"/>
          <p:cNvSpPr>
            <a:spLocks noGrp="1"/>
          </p:cNvSpPr>
          <p:nvPr>
            <p:ph idx="1"/>
          </p:nvPr>
        </p:nvSpPr>
        <p:spPr/>
        <p:txBody>
          <a:bodyPr>
            <a:normAutofit/>
          </a:bodyPr>
          <a:lstStyle/>
          <a:p>
            <a:pPr algn="just">
              <a:buFont typeface="Wingdings" pitchFamily="2" charset="2"/>
              <a:buChar char="ü"/>
            </a:pPr>
            <a:r>
              <a:rPr lang="el-GR" sz="2200" dirty="0" smtClean="0"/>
              <a:t>Νέα </a:t>
            </a:r>
            <a:r>
              <a:rPr lang="el-GR" sz="2200" dirty="0"/>
              <a:t>κίνητρα (σε μεμονωμένους παραγωγούς ή Οργανώσεις Παραγωγών) για βελτίωση της ποιότητας των παραγόμενων προϊόντων, όπως πιστοποίηση ποιότητας, δραστηριότητες προώθησης κλπ. </a:t>
            </a:r>
          </a:p>
          <a:p>
            <a:pPr algn="just">
              <a:buFont typeface="Wingdings" pitchFamily="2" charset="2"/>
              <a:buChar char="ü"/>
            </a:pPr>
            <a:r>
              <a:rPr lang="el-GR" sz="2200" dirty="0" smtClean="0"/>
              <a:t>Παροχή </a:t>
            </a:r>
            <a:r>
              <a:rPr lang="el-GR" sz="2200" dirty="0"/>
              <a:t>στήριξης στους αγρότες για την τήρηση των προτύπων πολλαπλής συμμόρφωσης και τη χρήση της υπηρεσίας παροχής συμβουλών, </a:t>
            </a:r>
          </a:p>
          <a:p>
            <a:pPr algn="just">
              <a:buFont typeface="Wingdings" pitchFamily="2" charset="2"/>
              <a:buChar char="ü"/>
            </a:pPr>
            <a:r>
              <a:rPr lang="el-GR" sz="2200" dirty="0" smtClean="0"/>
              <a:t> </a:t>
            </a:r>
            <a:r>
              <a:rPr lang="el-GR" sz="2200" dirty="0"/>
              <a:t>Νέα μέτρα για την καλή διαβίωση των ζώων, με την ένταξή τους στο </a:t>
            </a:r>
            <a:r>
              <a:rPr lang="el-GR" sz="2200" dirty="0" err="1"/>
              <a:t>αγρο</a:t>
            </a:r>
            <a:r>
              <a:rPr lang="el-GR" sz="2200" dirty="0"/>
              <a:t>-περιβαλλοντικό πακέτο ή/και πρόβλεψη νέων </a:t>
            </a:r>
            <a:r>
              <a:rPr lang="el-GR" sz="2200" dirty="0" smtClean="0"/>
              <a:t>πριμοδοτήσεων</a:t>
            </a:r>
            <a:endParaRPr lang="el-GR" sz="2200"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Οι γεωργικές διαπραγματεύσεις στο πλαίσιο του  ΠΟΕ</a:t>
            </a:r>
            <a:endParaRPr lang="el-GR" sz="2400" b="1" dirty="0"/>
          </a:p>
        </p:txBody>
      </p:sp>
      <p:sp>
        <p:nvSpPr>
          <p:cNvPr id="3" name="2 - Θέση περιεχομένου"/>
          <p:cNvSpPr>
            <a:spLocks noGrp="1"/>
          </p:cNvSpPr>
          <p:nvPr>
            <p:ph idx="1"/>
          </p:nvPr>
        </p:nvSpPr>
        <p:spPr/>
        <p:txBody>
          <a:bodyPr>
            <a:normAutofit/>
          </a:bodyPr>
          <a:lstStyle/>
          <a:p>
            <a:pPr algn="just">
              <a:buNone/>
            </a:pPr>
            <a:r>
              <a:rPr lang="el-GR" sz="2200" dirty="0"/>
              <a:t>Υπενθυμίζεται ότι με τη Συμφωνία του Γύρου Ουρουγουάης, οι γεωργικές πολιτικές και οι επιδοτήσεις τέθηκαν υπό διεθνείς κανόνες και πειθαρχίες του ΠΟΕ και είχαν αναληφθεί συγκεκριμένες δεσμεύσεις μείωσης σε τρία επίπεδα: </a:t>
            </a:r>
          </a:p>
          <a:p>
            <a:pPr algn="just"/>
            <a:r>
              <a:rPr lang="el-GR" sz="2200" b="1" i="1" dirty="0"/>
              <a:t>Πρόσβαση στην αγορά </a:t>
            </a:r>
            <a:r>
              <a:rPr lang="el-GR" sz="2200" dirty="0"/>
              <a:t>(</a:t>
            </a:r>
            <a:r>
              <a:rPr lang="el-GR" sz="2200" dirty="0" err="1"/>
              <a:t>Δασμοποίηση</a:t>
            </a:r>
            <a:r>
              <a:rPr lang="el-GR" sz="2200" dirty="0"/>
              <a:t> των μη δασμολογικών μέτρων και μείωση δασμών κατά 36%). </a:t>
            </a:r>
          </a:p>
          <a:p>
            <a:pPr algn="just"/>
            <a:r>
              <a:rPr lang="el-GR" sz="2200" b="1" i="1" dirty="0"/>
              <a:t>Εσωτερική Στήριξη </a:t>
            </a:r>
            <a:r>
              <a:rPr lang="el-GR" sz="2200" dirty="0"/>
              <a:t>(Μείωση των επιδοτήσεων που συνιστούν το «Συνολικό Μέτρο Στήριξης» κατά 20%). </a:t>
            </a:r>
          </a:p>
          <a:p>
            <a:pPr algn="just"/>
            <a:r>
              <a:rPr lang="el-GR" sz="2200" b="1" i="1" dirty="0"/>
              <a:t>Ανταγωνισμός εξαγωγών </a:t>
            </a:r>
            <a:r>
              <a:rPr lang="el-GR" sz="2200" dirty="0"/>
              <a:t>(Μείωση των επιδοτούμενων εξαγωγών κατά 21% σε όγκο και κατά 36% σε αξία επιδοτήσεων ανά κατηγορία προϊόντων). </a:t>
            </a:r>
          </a:p>
          <a:p>
            <a:endParaRPr lang="el-G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Κατάταξη επιδοτήσεων σε 3 κατηγορίες</a:t>
            </a:r>
            <a:endParaRPr lang="el-GR" sz="2400" b="1" dirty="0"/>
          </a:p>
        </p:txBody>
      </p:sp>
      <p:sp>
        <p:nvSpPr>
          <p:cNvPr id="3" name="2 - Θέση περιεχομένου"/>
          <p:cNvSpPr>
            <a:spLocks noGrp="1"/>
          </p:cNvSpPr>
          <p:nvPr>
            <p:ph idx="1"/>
          </p:nvPr>
        </p:nvSpPr>
        <p:spPr/>
        <p:txBody>
          <a:bodyPr>
            <a:normAutofit fontScale="70000" lnSpcReduction="20000"/>
          </a:bodyPr>
          <a:lstStyle/>
          <a:p>
            <a:endParaRPr lang="el-GR" dirty="0"/>
          </a:p>
          <a:p>
            <a:pPr marL="514350" indent="-514350" algn="just">
              <a:buFont typeface="+mj-lt"/>
              <a:buAutoNum type="arabicPeriod"/>
            </a:pPr>
            <a:r>
              <a:rPr lang="el-GR" dirty="0"/>
              <a:t>Σε αυτές που θεωρούνται κατεξοχήν στρεβλωτικές για την παραγωγή και το εμπόριο και πρέπει να ελαχιστοποιηθούν μέχρι την σταδιακή εξάλειψή τους (π.χ. επιδοτήσεις τιμών, παρέμβασης, παραγωγής και λοιπά παρόμοια μέτρα που περιλαμβάνονται στο λεγόμενο </a:t>
            </a:r>
            <a:r>
              <a:rPr lang="el-GR" b="1" i="1" dirty="0"/>
              <a:t>«κεχριμπαρένιο κουτί»), </a:t>
            </a:r>
          </a:p>
          <a:p>
            <a:pPr marL="514350" indent="-514350" algn="just">
              <a:buFont typeface="+mj-lt"/>
              <a:buAutoNum type="arabicPeriod"/>
            </a:pPr>
            <a:r>
              <a:rPr lang="el-GR" dirty="0" smtClean="0"/>
              <a:t>Σε </a:t>
            </a:r>
            <a:r>
              <a:rPr lang="el-GR" dirty="0"/>
              <a:t>αυτές που επιτρέπονται υπό ορισμένους όμως όρους και μέχρις ορισμένου ορίου (όπως οι κατά προϊόν άμεσες ενισχύσεις και οι ελλειμματικές πληρωμές, που περιλαμβάνονται στο </a:t>
            </a:r>
            <a:r>
              <a:rPr lang="el-GR" b="1" i="1" dirty="0"/>
              <a:t>«γαλάζιο κουτί»), </a:t>
            </a:r>
          </a:p>
          <a:p>
            <a:pPr marL="514350" indent="-514350" algn="just">
              <a:buFont typeface="+mj-lt"/>
              <a:buAutoNum type="arabicPeriod"/>
            </a:pPr>
            <a:r>
              <a:rPr lang="el-GR" dirty="0" smtClean="0"/>
              <a:t>Σε </a:t>
            </a:r>
            <a:r>
              <a:rPr lang="el-GR" dirty="0"/>
              <a:t>αυτές που θεωρούνται ουδέτερες ή/και επηρεάζουν ελάχιστα το διεθνές εμπόριο (όπως οι αποδεσμευμένες ενισχύσεις, τα μέτρα αγροτικής ανάπτυξης, οι ενισχύσεις προστασίας του περιβάλλοντος και άλλα παρόμοια μέτρα που περιλαμβάνονται στο </a:t>
            </a:r>
            <a:r>
              <a:rPr lang="el-GR" b="1" i="1" dirty="0"/>
              <a:t>«πράσινο κουτί»). </a:t>
            </a:r>
          </a:p>
          <a:p>
            <a:pPr>
              <a:buNone/>
            </a:pPr>
            <a:endParaRPr lang="el-G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Στόχοι του Γύρου </a:t>
            </a:r>
            <a:r>
              <a:rPr lang="en-US" sz="2400" b="1" dirty="0" smtClean="0"/>
              <a:t>Doha</a:t>
            </a:r>
            <a:endParaRPr lang="el-GR" sz="2400" b="1" dirty="0"/>
          </a:p>
        </p:txBody>
      </p:sp>
      <p:sp>
        <p:nvSpPr>
          <p:cNvPr id="3" name="2 - Θέση περιεχομένου"/>
          <p:cNvSpPr>
            <a:spLocks noGrp="1"/>
          </p:cNvSpPr>
          <p:nvPr>
            <p:ph idx="1"/>
          </p:nvPr>
        </p:nvSpPr>
        <p:spPr/>
        <p:txBody>
          <a:bodyPr>
            <a:normAutofit/>
          </a:bodyPr>
          <a:lstStyle/>
          <a:p>
            <a:endParaRPr lang="el-GR" dirty="0"/>
          </a:p>
          <a:p>
            <a:pPr algn="just">
              <a:buFont typeface="Wingdings" pitchFamily="2" charset="2"/>
              <a:buChar char="ü"/>
            </a:pPr>
            <a:r>
              <a:rPr lang="el-GR" sz="2000" dirty="0"/>
              <a:t>Ουσιαστικές και σημαντικές βελτιώσεις στο επίπεδο πρόσβασης στις </a:t>
            </a:r>
            <a:r>
              <a:rPr lang="el-GR" sz="2000" dirty="0" smtClean="0"/>
              <a:t>αγορές</a:t>
            </a:r>
            <a:r>
              <a:rPr lang="en-US" sz="2000" dirty="0" smtClean="0"/>
              <a:t>,</a:t>
            </a:r>
          </a:p>
          <a:p>
            <a:pPr algn="just">
              <a:buFont typeface="Wingdings" pitchFamily="2" charset="2"/>
              <a:buChar char="ü"/>
            </a:pPr>
            <a:r>
              <a:rPr lang="el-GR" sz="2000" dirty="0" smtClean="0"/>
              <a:t>Μείωση </a:t>
            </a:r>
            <a:r>
              <a:rPr lang="el-GR" sz="2000" dirty="0"/>
              <a:t>μέχρις εξαλείψεως όλων των μορφών εξαγωγικών επιδοτήσεων, </a:t>
            </a:r>
          </a:p>
          <a:p>
            <a:pPr algn="just">
              <a:buFont typeface="Wingdings" pitchFamily="2" charset="2"/>
              <a:buChar char="ü"/>
            </a:pPr>
            <a:r>
              <a:rPr lang="el-GR" sz="2000" dirty="0" smtClean="0"/>
              <a:t> </a:t>
            </a:r>
            <a:r>
              <a:rPr lang="el-GR" sz="2000" dirty="0"/>
              <a:t>Σημαντικές μειώσεις στα μέτρα εγχώριας στήριξης που στρεβλώνουν το διεθνές εμπόριο («κεχριμπαρένιου» και «γαλάζιου» κουτιού). </a:t>
            </a:r>
          </a:p>
          <a:p>
            <a:pPr>
              <a:buNone/>
            </a:pPr>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Με βάση τις προηγούμενες αρχές..</a:t>
            </a:r>
            <a:endParaRPr lang="el-GR" sz="2400" b="1" dirty="0"/>
          </a:p>
        </p:txBody>
      </p:sp>
      <p:sp>
        <p:nvSpPr>
          <p:cNvPr id="3" name="2 - Θέση περιεχομένου"/>
          <p:cNvSpPr>
            <a:spLocks noGrp="1"/>
          </p:cNvSpPr>
          <p:nvPr>
            <p:ph idx="1"/>
          </p:nvPr>
        </p:nvSpPr>
        <p:spPr/>
        <p:txBody>
          <a:bodyPr>
            <a:normAutofit/>
          </a:bodyPr>
          <a:lstStyle/>
          <a:p>
            <a:pPr marL="457200" indent="-457200" algn="just">
              <a:buFont typeface="+mj-lt"/>
              <a:buAutoNum type="arabicPeriod"/>
            </a:pPr>
            <a:r>
              <a:rPr lang="el-GR" sz="2000" dirty="0" smtClean="0"/>
              <a:t> </a:t>
            </a:r>
            <a:r>
              <a:rPr lang="el-GR" sz="2000" dirty="0"/>
              <a:t>Έχει καταστεί και εξακολουθεί να είναι η πιο ολοκληρωμένη Κοινή Πολιτική της ΕΕ. Αν και πρωτίστως αποτελεί μία πολιτική επί της αγοράς των γεωργικών προϊόντων, οι κανόνες της διέπουν ολόκληρο τον αγροτικό τομέα, τόσο </a:t>
            </a:r>
            <a:r>
              <a:rPr lang="el-GR" sz="2000" b="1" u="sng" dirty="0"/>
              <a:t>ως προς την λειτουργία των γεωργικών αγορών </a:t>
            </a:r>
            <a:r>
              <a:rPr lang="el-GR" sz="2000" dirty="0"/>
              <a:t>(από την παραγωγή της πρώτης </a:t>
            </a:r>
            <a:r>
              <a:rPr lang="el-GR" sz="2000" dirty="0" err="1" smtClean="0"/>
              <a:t>ύλης…….μέχρι</a:t>
            </a:r>
            <a:r>
              <a:rPr lang="el-GR" sz="2000" dirty="0" smtClean="0"/>
              <a:t> </a:t>
            </a:r>
            <a:r>
              <a:rPr lang="el-GR" sz="2000" dirty="0"/>
              <a:t>τον τελικό καταναλωτή) </a:t>
            </a:r>
            <a:r>
              <a:rPr lang="el-GR" sz="2000" b="1" u="sng" dirty="0"/>
              <a:t>όσο και ως προς τις αγροτικές δομές. </a:t>
            </a:r>
            <a:endParaRPr lang="el-GR" sz="2000" b="1" u="sng" dirty="0" smtClean="0"/>
          </a:p>
          <a:p>
            <a:pPr marL="457200" indent="-457200" algn="just">
              <a:buFont typeface="+mj-lt"/>
              <a:buAutoNum type="arabicPeriod"/>
            </a:pPr>
            <a:endParaRPr lang="el-GR" sz="2000" b="1" u="sng" dirty="0"/>
          </a:p>
          <a:p>
            <a:pPr marL="457200" indent="-457200" algn="just">
              <a:buFont typeface="+mj-lt"/>
              <a:buAutoNum type="arabicPeriod"/>
            </a:pPr>
            <a:r>
              <a:rPr lang="el-GR" sz="2000" dirty="0"/>
              <a:t>θεωρείται </a:t>
            </a:r>
            <a:r>
              <a:rPr lang="el-GR" sz="2000" dirty="0" smtClean="0"/>
              <a:t> </a:t>
            </a:r>
            <a:r>
              <a:rPr lang="el-GR" sz="2000" dirty="0"/>
              <a:t>η σημαντικότερη τομεακή πολιτική της Ένωσης από </a:t>
            </a:r>
            <a:r>
              <a:rPr lang="el-GR" sz="2000" b="1" i="1" dirty="0"/>
              <a:t>θεσμικής, κανονιστικής και δημοσιονομικής κυρίως πλευράς.</a:t>
            </a:r>
            <a:r>
              <a:rPr lang="el-GR" sz="2000" dirty="0"/>
              <a:t> Πέραν του 50% του λεγόμενου «κοινοτικού κεκτημένου» αναφέρεται στη νομοθεσία της ΚΑΠ, ενώ η εφαρμογή της εξακολουθεί να απορροφά το μεγαλύτερο μέρος των πόρων του κοινοτικού προϋπολογισμού, έστω και με φθίνουσα πορεία, από 80% στις αρχές της δεκαετίας του 1970, σε 70% το 1980, 45% το 2000 και περίπου 40% το 2010. </a:t>
            </a:r>
            <a:endParaRPr lang="el-GR" sz="2000" b="1" u="sng"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857232"/>
            <a:ext cx="8229600" cy="5268931"/>
          </a:xfrm>
        </p:spPr>
        <p:txBody>
          <a:bodyPr>
            <a:normAutofit/>
          </a:bodyPr>
          <a:lstStyle/>
          <a:p>
            <a:pPr algn="just">
              <a:buNone/>
            </a:pPr>
            <a:r>
              <a:rPr lang="en-US" sz="2000" dirty="0" smtClean="0"/>
              <a:t>      </a:t>
            </a:r>
            <a:r>
              <a:rPr lang="el-GR" sz="2000" dirty="0" smtClean="0"/>
              <a:t>Οι </a:t>
            </a:r>
            <a:r>
              <a:rPr lang="el-GR" sz="2000" dirty="0"/>
              <a:t>μέχρι τώρα διαπραγματεύσεις υπήρξαν εξαιρετικά δύσκολες, εξαιτίας κυρίως του γεγονότος ότι, για μία ακόμη φορά, </a:t>
            </a:r>
            <a:r>
              <a:rPr lang="el-GR" sz="2000" b="1" dirty="0"/>
              <a:t>η ΚΑΠ βρέθηκε στο στόχαστρο τόσο των αναπτυγμένων χωρών</a:t>
            </a:r>
            <a:r>
              <a:rPr lang="el-GR" sz="2000" dirty="0"/>
              <a:t> (ΗΠΑ, Αυστραλία, Ν. Ζηλανδία, Καναδάς), </a:t>
            </a:r>
            <a:r>
              <a:rPr lang="el-GR" sz="2000" b="1" dirty="0"/>
              <a:t>όσο και αναπτυσσόμενων χωρών με δυναμικό και άκρως ανταγωνιστικό γεωργικό τομέα</a:t>
            </a:r>
            <a:r>
              <a:rPr lang="el-GR" sz="2000" dirty="0"/>
              <a:t> (Βραζιλία, Αργεντινή, Χιλή, Κίνα, Ινδία, κλπ), </a:t>
            </a:r>
            <a:r>
              <a:rPr lang="el-GR" sz="2000" b="1" dirty="0"/>
              <a:t>καθώς ακόμη και λιγότερο αναπτυγμένων χωρών της Αφρικής</a:t>
            </a:r>
            <a:r>
              <a:rPr lang="el-GR" sz="2000" dirty="0"/>
              <a:t>. Η κύρια «κατηγορία» που αντιμετώπισε η Ένωση ήταν ότι, τόσο τα συγκεκριμένα μέτρα στήριξης και προστασίας που προβλέπει η ΚΑΠ όσο και η συνολική δημοσιονομική κάλυψη που παρέχει μέσω αυτής στους κοινοτικούς αγρότες, </a:t>
            </a:r>
            <a:r>
              <a:rPr lang="el-GR" sz="2000" b="1" dirty="0"/>
              <a:t>δημιουργούν άνισους όρους ανταγωνισμού στις διεθνείς αγορές, ενώ οδηγούν στη δημιουργία τεχνητών πλεονασμάτων τα οποία, αφενός αμφισβητούν μερίδια αγοράς</a:t>
            </a:r>
            <a:r>
              <a:rPr lang="el-GR" sz="2000" dirty="0"/>
              <a:t> (που άλλοτε ανήκαν σε άλλες πιο ανταγωνιστικές χώρες παραγωγής γεωργικών προϊόντων) κι </a:t>
            </a:r>
            <a:r>
              <a:rPr lang="el-GR" sz="2000" b="1" dirty="0"/>
              <a:t>αφετέρου συμπιέζουν τις διεθνείς τιμές προς τα κάτω, συμβάλλοντας έτσι στη διαιώνιση της παγκόσμιας </a:t>
            </a:r>
            <a:r>
              <a:rPr lang="el-GR" sz="2000" b="1" dirty="0" smtClean="0"/>
              <a:t>φτώχ</a:t>
            </a:r>
            <a:r>
              <a:rPr lang="el-GR" sz="2000" b="1" dirty="0"/>
              <a:t>ε</a:t>
            </a:r>
            <a:r>
              <a:rPr lang="el-GR" sz="2000" b="1" dirty="0" smtClean="0"/>
              <a:t>ιας</a:t>
            </a:r>
            <a:r>
              <a:rPr lang="el-GR" sz="2000" dirty="0"/>
              <a:t>. </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357158" y="571480"/>
            <a:ext cx="8229600" cy="5411807"/>
          </a:xfrm>
        </p:spPr>
        <p:txBody>
          <a:bodyPr>
            <a:normAutofit/>
          </a:bodyPr>
          <a:lstStyle/>
          <a:p>
            <a:pPr algn="just">
              <a:buFont typeface="Wingdings" pitchFamily="2" charset="2"/>
              <a:buChar char="ü"/>
            </a:pPr>
            <a:r>
              <a:rPr lang="el-GR" sz="2400" dirty="0"/>
              <a:t>Μετά από αλλεπάλληλες αποτυχίες στις προσπάθειες που καταβλήθηκαν για να βρεθεί </a:t>
            </a:r>
            <a:r>
              <a:rPr lang="el-GR" sz="2400" dirty="0" smtClean="0"/>
              <a:t>μια </a:t>
            </a:r>
            <a:r>
              <a:rPr lang="el-GR" sz="2400" dirty="0"/>
              <a:t>κοινή συνισταμένη στις αντιτιθέμενες θέσεις των βασικών διαπραγματευτών, το αρχικό χρονοδιάγραμμα που προέβλεπε, η τελική συμφωνία να έχει επιτευχθεί μέχρι το τέλος του 2004, δεν στάθηκε δυνατό να τηρηθεί</a:t>
            </a:r>
            <a:r>
              <a:rPr lang="el-GR" sz="2400" dirty="0" smtClean="0"/>
              <a:t>.</a:t>
            </a:r>
          </a:p>
          <a:p>
            <a:pPr algn="just">
              <a:buFont typeface="Wingdings" pitchFamily="2" charset="2"/>
              <a:buChar char="ü"/>
            </a:pPr>
            <a:r>
              <a:rPr lang="el-GR" sz="2400" dirty="0" smtClean="0"/>
              <a:t> </a:t>
            </a:r>
            <a:r>
              <a:rPr lang="el-GR" sz="2400" dirty="0"/>
              <a:t>Οι συνεχείς μεταθέσεις του χρονοδιαγράμματος οφείλονταν κυρίως στην αδυναμία να συμφωνηθούν οι λεγόμενες </a:t>
            </a:r>
            <a:r>
              <a:rPr lang="el-GR" sz="2400" b="1" i="1" dirty="0"/>
              <a:t>«διαπραγματευτικές λεπτομέρειες» (</a:t>
            </a:r>
            <a:r>
              <a:rPr lang="el-GR" sz="2400" b="1" i="1" dirty="0" err="1"/>
              <a:t>modalities</a:t>
            </a:r>
            <a:r>
              <a:rPr lang="el-GR" sz="2400" b="1" i="1" dirty="0"/>
              <a:t>)</a:t>
            </a:r>
            <a:r>
              <a:rPr lang="el-GR" sz="2400" dirty="0"/>
              <a:t>, για τον προσδιορισμό, δηλαδή, των ευρύτερων παραμέτρων, εντός των οποίων θα πρέπει να μειωθούν η εγχώρια στήριξη και οι εξαγωγικές επιδοτήσεις και να αυξηθεί η πρόσβαση στην αγορά. </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Ο «έλεγχος υγείας» (</a:t>
            </a:r>
            <a:r>
              <a:rPr lang="en-US" sz="2400" b="1" dirty="0" smtClean="0"/>
              <a:t>Health check) </a:t>
            </a:r>
            <a:r>
              <a:rPr lang="el-GR" sz="2400" b="1" dirty="0" smtClean="0"/>
              <a:t>της ΚΑΠ</a:t>
            </a:r>
            <a:endParaRPr lang="el-GR" sz="2400" b="1" dirty="0"/>
          </a:p>
        </p:txBody>
      </p:sp>
      <p:sp>
        <p:nvSpPr>
          <p:cNvPr id="3" name="2 - Θέση περιεχομένου"/>
          <p:cNvSpPr>
            <a:spLocks noGrp="1"/>
          </p:cNvSpPr>
          <p:nvPr>
            <p:ph idx="1"/>
          </p:nvPr>
        </p:nvSpPr>
        <p:spPr/>
        <p:txBody>
          <a:bodyPr>
            <a:normAutofit/>
          </a:bodyPr>
          <a:lstStyle/>
          <a:p>
            <a:pPr algn="just">
              <a:buFont typeface="Wingdings" pitchFamily="2" charset="2"/>
              <a:buChar char="Ø"/>
            </a:pPr>
            <a:r>
              <a:rPr lang="el-GR" sz="2000" dirty="0" smtClean="0"/>
              <a:t> Η αναθεώρηση ολοκληρώθηκε το 2008 με τις αποφάσεις του λεγόμενου Ελέγχου Υγείας της ΚΑΠ.</a:t>
            </a:r>
            <a:endParaRPr lang="el-GR" sz="2000" dirty="0" smtClean="0"/>
          </a:p>
          <a:p>
            <a:pPr algn="just">
              <a:buFont typeface="Wingdings" pitchFamily="2" charset="2"/>
              <a:buChar char="Ø"/>
            </a:pPr>
            <a:r>
              <a:rPr lang="el-GR" sz="2000" dirty="0" smtClean="0"/>
              <a:t> Έχει </a:t>
            </a:r>
            <a:r>
              <a:rPr lang="el-GR" sz="2000" dirty="0"/>
              <a:t>γίνει, πάντως, εξαρχής σαφές ότι ο «έλεγχος υγείας» δεν πρόκειται να ασχοληθεί με </a:t>
            </a:r>
            <a:r>
              <a:rPr lang="el-GR" sz="2000" b="1" dirty="0"/>
              <a:t>θέματα δημοσιονομικού χαρακτήρα, </a:t>
            </a:r>
            <a:r>
              <a:rPr lang="el-GR" sz="2000" dirty="0"/>
              <a:t>όπως π.χ. ο προϋπολογισμός των Γεωργικών </a:t>
            </a:r>
            <a:r>
              <a:rPr lang="el-GR" sz="2000" dirty="0" smtClean="0"/>
              <a:t>Ταμείων. </a:t>
            </a:r>
          </a:p>
          <a:p>
            <a:pPr algn="just">
              <a:buFont typeface="Wingdings" pitchFamily="2" charset="2"/>
              <a:buChar char="Ø"/>
            </a:pPr>
            <a:r>
              <a:rPr lang="el-GR" sz="2000" dirty="0" smtClean="0"/>
              <a:t> Είναι </a:t>
            </a:r>
            <a:r>
              <a:rPr lang="el-GR" sz="2000" dirty="0"/>
              <a:t>όμως εξίσου σαφές ότι ο «έλεγχος υγείας» θα αποτελέσει τον ακρογωνιαίο λίθο για την μελλοντική χρηματοδότηση και γενικά τον προσανατολισμό της ΚΑΠ μετά το 2013, στο πλαίσιο των μελλοντικών Δημοσιονομικών Προοπτικών που προσδιορίζονται για το διάστημα 2013-2020. </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428604"/>
            <a:ext cx="8229600" cy="928686"/>
          </a:xfrm>
        </p:spPr>
        <p:txBody>
          <a:bodyPr>
            <a:normAutofit/>
          </a:bodyPr>
          <a:lstStyle/>
          <a:p>
            <a:r>
              <a:rPr lang="el-GR" sz="2400" b="1" dirty="0" smtClean="0"/>
              <a:t>Η έκθεση κινείται σε τρεις βασικούς άξονες: </a:t>
            </a:r>
            <a:br>
              <a:rPr lang="el-GR" sz="2400" b="1" dirty="0" smtClean="0"/>
            </a:br>
            <a:endParaRPr lang="el-GR" sz="2400" b="1" dirty="0"/>
          </a:p>
        </p:txBody>
      </p:sp>
      <p:sp>
        <p:nvSpPr>
          <p:cNvPr id="3" name="2 - Θέση περιεχομένου"/>
          <p:cNvSpPr>
            <a:spLocks noGrp="1"/>
          </p:cNvSpPr>
          <p:nvPr>
            <p:ph idx="1"/>
          </p:nvPr>
        </p:nvSpPr>
        <p:spPr/>
        <p:txBody>
          <a:bodyPr>
            <a:normAutofit/>
          </a:bodyPr>
          <a:lstStyle/>
          <a:p>
            <a:pPr algn="just"/>
            <a:r>
              <a:rPr lang="el-GR" sz="2400" dirty="0" smtClean="0"/>
              <a:t>Με </a:t>
            </a:r>
            <a:r>
              <a:rPr lang="el-GR" sz="2400" dirty="0"/>
              <a:t>ποιο τρόπο η ΕΑΕ (Ενιαία Αποδεσμευμένη Ενίσχυση) θα γίνει περισσότερο αποτελεσματική, αποδοτική και απλή. </a:t>
            </a:r>
          </a:p>
          <a:p>
            <a:pPr algn="just"/>
            <a:r>
              <a:rPr lang="el-GR" sz="2400" dirty="0"/>
              <a:t>Πώς θα βελτιωθεί ο προσανατολισμός των αγροτικών προϊόντων στην αγορά, λαμβανομένης υπόψη της παγκοσμιοποίησης. </a:t>
            </a:r>
          </a:p>
          <a:p>
            <a:pPr algn="just"/>
            <a:r>
              <a:rPr lang="el-GR" sz="2400" dirty="0"/>
              <a:t>Πώς θα αντιμετωπιστούν οι νέες μεγάλες προκλήσεις που προκύπτουν από τις κλιματικές αλλαγές (ασφάλιση από φυσικές καταστροφές, κλπ) μέχρι τα </a:t>
            </a:r>
            <a:r>
              <a:rPr lang="el-GR" sz="2400" dirty="0" err="1"/>
              <a:t>βιοκαύσιμα</a:t>
            </a:r>
            <a:r>
              <a:rPr lang="el-GR" sz="2400" dirty="0"/>
              <a:t> και τη διαχείριση των υδατικών πόρων. </a:t>
            </a:r>
          </a:p>
          <a:p>
            <a:endParaRPr lang="el-G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1. Διαφοροποίηση(</a:t>
            </a:r>
            <a:r>
              <a:rPr lang="en-US" sz="2400" b="1" dirty="0" smtClean="0"/>
              <a:t>modulation)</a:t>
            </a:r>
            <a:endParaRPr lang="el-GR" sz="2400" b="1" dirty="0"/>
          </a:p>
        </p:txBody>
      </p:sp>
      <p:sp>
        <p:nvSpPr>
          <p:cNvPr id="3" name="2 - Θέση περιεχομένου"/>
          <p:cNvSpPr>
            <a:spLocks noGrp="1"/>
          </p:cNvSpPr>
          <p:nvPr>
            <p:ph idx="1"/>
          </p:nvPr>
        </p:nvSpPr>
        <p:spPr/>
        <p:txBody>
          <a:bodyPr>
            <a:normAutofit/>
          </a:bodyPr>
          <a:lstStyle/>
          <a:p>
            <a:pPr algn="just"/>
            <a:r>
              <a:rPr lang="el-GR" sz="2000" dirty="0"/>
              <a:t>Κατά την Επιτροπή, η χρηματοδότηση των αναγκαίων μέτρων για την αντιμετώπιση των νέων προκλήσεων θα πρέπει να προέλθει από τον </a:t>
            </a:r>
            <a:r>
              <a:rPr lang="el-GR" sz="2000" dirty="0" err="1"/>
              <a:t>β΄</a:t>
            </a:r>
            <a:r>
              <a:rPr lang="el-GR" sz="2000" dirty="0"/>
              <a:t> πυλώνα της ΚΑΠ, στο πλαίσιο της πολιτικής για την Αγροτική Ανάπτυξη. Λόγω όμως της ανεπάρκειας των πόρων του Β΄ πυλώνα, η </a:t>
            </a:r>
            <a:r>
              <a:rPr lang="el-GR" sz="2000" dirty="0" err="1"/>
              <a:t>Commission</a:t>
            </a:r>
            <a:r>
              <a:rPr lang="el-GR" sz="2000" dirty="0"/>
              <a:t> ευνοεί την υποχρεωτική μεταφορά πόρων από τον Α’ στο Β’ πυλώνα, με αύξηση του σημερινού ποσοστού της υποχρεωτικής διαφοροποίησης, </a:t>
            </a:r>
            <a:r>
              <a:rPr lang="el-GR" sz="2000" b="1" dirty="0"/>
              <a:t>από 5% σε 13% το 2013 (αυξάνοντας δηλαδή το ποσοστό της </a:t>
            </a:r>
            <a:r>
              <a:rPr lang="el-GR" sz="2000" b="1" dirty="0" smtClean="0"/>
              <a:t>υποχρεωτικής </a:t>
            </a:r>
            <a:r>
              <a:rPr lang="el-GR" sz="2000" b="1" dirty="0"/>
              <a:t>διαφοροποίησης κατά 2% ετησίως </a:t>
            </a:r>
            <a:r>
              <a:rPr lang="el-GR" sz="2000" b="1" dirty="0" smtClean="0"/>
              <a:t>από </a:t>
            </a:r>
            <a:r>
              <a:rPr lang="el-GR" sz="2000" b="1" dirty="0"/>
              <a:t>2010 και μετά). </a:t>
            </a:r>
            <a:endParaRPr lang="el-GR" sz="2000" b="1" dirty="0" smtClean="0"/>
          </a:p>
          <a:p>
            <a:pPr algn="just"/>
            <a:r>
              <a:rPr lang="el-GR" sz="2000" dirty="0"/>
              <a:t>Έστω και αν η ατέλεια των 5000 € ανά εκμετάλλευση, βάσει της οποίας η μεγάλη πλειοψηφία των Ελλήνων παραγωγών δεν θίγεται άμεσα από την διαφοροποίηση, οι επιπτώσεις </a:t>
            </a:r>
            <a:r>
              <a:rPr lang="el-GR" sz="2000" b="1" dirty="0"/>
              <a:t>στο ετήσιο γεωργικό εισόδημα αλλά και στα δημοσιονομικά δεδομένα της χώρας δεν θα είναι ευκαταφρόνητες</a:t>
            </a:r>
            <a:r>
              <a:rPr lang="el-GR" sz="2000" dirty="0"/>
              <a:t>. </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Παρά την ανάγκη εξεύρεσης πόρων για την περαιτέρω ενίσχυση του β’ πυλώνα, θα πρέπει να εκτιμηθεί ότι:</a:t>
            </a:r>
            <a:endParaRPr lang="el-GR" sz="2400" b="1" dirty="0"/>
          </a:p>
        </p:txBody>
      </p:sp>
      <p:sp>
        <p:nvSpPr>
          <p:cNvPr id="3" name="2 - Θέση περιεχομένου"/>
          <p:cNvSpPr>
            <a:spLocks noGrp="1"/>
          </p:cNvSpPr>
          <p:nvPr>
            <p:ph idx="1"/>
          </p:nvPr>
        </p:nvSpPr>
        <p:spPr/>
        <p:txBody>
          <a:bodyPr>
            <a:normAutofit fontScale="62500" lnSpcReduction="20000"/>
          </a:bodyPr>
          <a:lstStyle/>
          <a:p>
            <a:endParaRPr lang="el-GR" dirty="0"/>
          </a:p>
          <a:p>
            <a:pPr marL="571500" indent="-571500" algn="just">
              <a:buFont typeface="+mj-lt"/>
              <a:buAutoNum type="romanUcPeriod"/>
            </a:pPr>
            <a:r>
              <a:rPr lang="el-GR" dirty="0"/>
              <a:t>Οι δύο πυλώνες της ΚΑΠ </a:t>
            </a:r>
            <a:r>
              <a:rPr lang="el-GR" b="1" dirty="0"/>
              <a:t>είναι συμπληρωματικοί και όχι ανταγωνιστικοί </a:t>
            </a:r>
            <a:r>
              <a:rPr lang="el-GR" dirty="0"/>
              <a:t>μεταξύ τους, και κατά συνέπεια, δεν μπορεί ο ένας να αναπτύσσεται σε βάρος του άλλου. </a:t>
            </a:r>
          </a:p>
          <a:p>
            <a:pPr marL="571500" indent="-571500" algn="just">
              <a:buFont typeface="+mj-lt"/>
              <a:buAutoNum type="romanUcPeriod"/>
            </a:pPr>
            <a:r>
              <a:rPr lang="el-GR" dirty="0" smtClean="0"/>
              <a:t> Η </a:t>
            </a:r>
            <a:r>
              <a:rPr lang="el-GR" dirty="0"/>
              <a:t>σημερινή ανεπάρκεια πόρων στον β’ πυλώνα οφείλεται αποκλειστικά στους χειρισμούς που προηγήθηκαν των αποφάσεων κορυφής για τις δημοσιονομικές προοπτικές που τελούν σε ισχύ μέχρι και το 2013. Κατά συνέπεια, η περαιτέρω ενίσχυση του β’ πυλώνα, εφόσον κρίνεται πράγματι αναγκαία, θα πρέπει να αποτελέσει αντικείμενο των </a:t>
            </a:r>
            <a:r>
              <a:rPr lang="el-GR" b="1" dirty="0"/>
              <a:t>επόμενων δημοσιονομικών προοπτικών μετά το 2013, ώστε να προβλεφθεί γενναία χρηματοδότηση, πέραν και εκτός του α’ πυλώνα. </a:t>
            </a:r>
          </a:p>
          <a:p>
            <a:pPr marL="571500" indent="-571500" algn="just">
              <a:buFont typeface="+mj-lt"/>
              <a:buAutoNum type="romanUcPeriod"/>
            </a:pPr>
            <a:r>
              <a:rPr lang="el-GR" dirty="0" smtClean="0"/>
              <a:t>Πέραν </a:t>
            </a:r>
            <a:r>
              <a:rPr lang="el-GR" dirty="0"/>
              <a:t>της ισχύουσας παρακράτησης του 5% των άμεσων ενισχύσεων υπέρ του β’ πυλώνα, η Ελλάδα έχει ήδη συμβάλλει δυσανάλογα και μάλιστα σε βάρος του γεωργικού εισοδήματος, με μεταφορά επιπλέον πόρων από τον α’ στον β’ πυλώνα </a:t>
            </a:r>
            <a:r>
              <a:rPr lang="el-GR" b="1" dirty="0"/>
              <a:t>(50% των ενισχύσεων καπνού από το 2010, 18 εκατ. € από το βαμβάκι από το 2006 και μετά). </a:t>
            </a:r>
          </a:p>
          <a:p>
            <a:endParaRPr lang="el-GR"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85728"/>
            <a:ext cx="8229600" cy="1143000"/>
          </a:xfrm>
        </p:spPr>
        <p:txBody>
          <a:bodyPr>
            <a:normAutofit fontScale="90000"/>
          </a:bodyPr>
          <a:lstStyle/>
          <a:p>
            <a:r>
              <a:rPr lang="el-GR" dirty="0"/>
              <a:t/>
            </a:r>
            <a:br>
              <a:rPr lang="el-GR" dirty="0"/>
            </a:br>
            <a:r>
              <a:rPr lang="el-GR" sz="2700" dirty="0" smtClean="0"/>
              <a:t>2. </a:t>
            </a:r>
            <a:r>
              <a:rPr lang="el-GR" sz="2700" b="1" dirty="0" smtClean="0"/>
              <a:t>Θέσπιση </a:t>
            </a:r>
            <a:r>
              <a:rPr lang="el-GR" sz="2700" b="1" dirty="0"/>
              <a:t>ανώτατου και κατώτατου κατωφλίου (</a:t>
            </a:r>
            <a:r>
              <a:rPr lang="el-GR" sz="2700" b="1" dirty="0" err="1"/>
              <a:t>capping</a:t>
            </a:r>
            <a:r>
              <a:rPr lang="el-GR" sz="2700" b="1" dirty="0"/>
              <a:t>) στις άμεσες ενισχύσεις ανά εκμετάλλευση </a:t>
            </a:r>
            <a:r>
              <a:rPr lang="el-GR" b="1" u="sng" dirty="0"/>
              <a:t/>
            </a:r>
            <a:br>
              <a:rPr lang="el-GR" b="1" u="sng" dirty="0"/>
            </a:br>
            <a:endParaRPr lang="el-GR" dirty="0"/>
          </a:p>
        </p:txBody>
      </p:sp>
      <p:sp>
        <p:nvSpPr>
          <p:cNvPr id="3" name="2 - Θέση περιεχομένου"/>
          <p:cNvSpPr>
            <a:spLocks noGrp="1"/>
          </p:cNvSpPr>
          <p:nvPr>
            <p:ph idx="1"/>
          </p:nvPr>
        </p:nvSpPr>
        <p:spPr/>
        <p:txBody>
          <a:bodyPr>
            <a:normAutofit/>
          </a:bodyPr>
          <a:lstStyle/>
          <a:p>
            <a:pPr algn="just"/>
            <a:r>
              <a:rPr lang="el-GR" sz="2000" dirty="0"/>
              <a:t>Είναι πολύ πιθανόν ότι η πρόταση αύξησης της υποχρεωτικής διαφοροποίησης θα συνδυαστεί με πρόταση θέσπισης ανώτατου κατωφλίου στο σύνολο των ενισχύσεων που καταβάλλονται σε μεγάλες εκμεταλλεύσεις</a:t>
            </a:r>
            <a:r>
              <a:rPr lang="el-GR" sz="2000" dirty="0" smtClean="0"/>
              <a:t>.</a:t>
            </a:r>
          </a:p>
          <a:p>
            <a:pPr algn="just"/>
            <a:r>
              <a:rPr lang="el-GR" sz="2000" dirty="0" smtClean="0"/>
              <a:t>Η </a:t>
            </a:r>
            <a:r>
              <a:rPr lang="el-GR" sz="2000" dirty="0"/>
              <a:t>Επιτροπή εμφανίζεται να προκρίνει, αφενός </a:t>
            </a:r>
            <a:r>
              <a:rPr lang="el-GR" sz="2000" b="1" dirty="0"/>
              <a:t>την κλιμάκωση των περικοπών</a:t>
            </a:r>
            <a:r>
              <a:rPr lang="el-GR" sz="2000" dirty="0"/>
              <a:t> (10% στις εκμεταλλεύσεις που εισπράττουν ΕΑΕ από €100.000 - €200.000, </a:t>
            </a:r>
            <a:r>
              <a:rPr lang="el-GR" sz="2000" dirty="0" smtClean="0"/>
              <a:t>25</a:t>
            </a:r>
            <a:r>
              <a:rPr lang="el-GR" sz="2000" dirty="0"/>
              <a:t>% από €200.000 - €300.000 και 45% για πάνω από €300.000) και αφετέρου, </a:t>
            </a:r>
            <a:r>
              <a:rPr lang="el-GR" sz="2000" b="1" dirty="0"/>
              <a:t>την επιστροφή των εξοικονομήσεων στο ίδιο το κράτος μέλος από το οποίο προήλθαν, για την αντιμετώπιση προβλημάτων τους, είτε στο πλαίσιο του Β΄ πυλώνα τους είτε στο πλαίσιο ενός αναθεωρημένου άρθρου 69 του Κανονισμού 1782/03</a:t>
            </a:r>
            <a:r>
              <a:rPr lang="el-GR" sz="2000" b="1" dirty="0" smtClean="0"/>
              <a:t>.</a:t>
            </a:r>
          </a:p>
          <a:p>
            <a:pPr algn="just"/>
            <a:endParaRPr lang="el-GR" sz="2000" b="1"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428604"/>
            <a:ext cx="8229600" cy="5697559"/>
          </a:xfrm>
        </p:spPr>
        <p:txBody>
          <a:bodyPr>
            <a:normAutofit lnSpcReduction="10000"/>
          </a:bodyPr>
          <a:lstStyle/>
          <a:p>
            <a:pPr algn="just"/>
            <a:r>
              <a:rPr lang="el-GR" sz="2400" dirty="0"/>
              <a:t>Η</a:t>
            </a:r>
            <a:r>
              <a:rPr lang="el-GR" sz="2400" dirty="0" smtClean="0"/>
              <a:t> </a:t>
            </a:r>
            <a:r>
              <a:rPr lang="el-GR" sz="2400" dirty="0"/>
              <a:t>δυνατότητα της </a:t>
            </a:r>
            <a:r>
              <a:rPr lang="el-GR" sz="2400" b="1" dirty="0"/>
              <a:t>κλιμακωτής περικοπής των ενισχύσεων σε συνάρτηση με το μέγεθός τους,</a:t>
            </a:r>
            <a:r>
              <a:rPr lang="el-GR" sz="2400" dirty="0"/>
              <a:t> θα ήταν ιδιαίτερα επιθυμητή, </a:t>
            </a:r>
            <a:r>
              <a:rPr lang="el-GR" sz="2400" b="1" dirty="0"/>
              <a:t>υπό την προϋπόθεση ότι οι εξοικονομούμενοι πόροι πιστώνονται στον κοινοτικό προϋπολογισμό υπέρ των δύο Γεωργικών Ταμείων,</a:t>
            </a:r>
            <a:r>
              <a:rPr lang="el-GR" sz="2400" dirty="0"/>
              <a:t> απομακρύνοντας έτσι το ενδεχόμενο της επιβολής </a:t>
            </a:r>
            <a:r>
              <a:rPr lang="el-GR" sz="2400" dirty="0" smtClean="0"/>
              <a:t>μιας </a:t>
            </a:r>
            <a:r>
              <a:rPr lang="el-GR" sz="2400" dirty="0"/>
              <a:t>οριζόντιας δημοσιονομικής πειθαρχίας με περικοπές σε μικρούς και μεγάλους </a:t>
            </a:r>
            <a:r>
              <a:rPr lang="el-GR" sz="2400" dirty="0" smtClean="0"/>
              <a:t>παραγωγούς.</a:t>
            </a:r>
          </a:p>
          <a:p>
            <a:pPr algn="just"/>
            <a:r>
              <a:rPr lang="el-GR" sz="2400" dirty="0"/>
              <a:t>Από την άλλη πλευρά, </a:t>
            </a:r>
            <a:r>
              <a:rPr lang="el-GR" sz="2400" b="1" dirty="0"/>
              <a:t>το ενδεχόμενο θέσπισης ενός κατώτατου ορίου έκτασης </a:t>
            </a:r>
            <a:r>
              <a:rPr lang="el-GR" sz="2400" dirty="0"/>
              <a:t>την οποία θα πρέπει να έχει στην κατοχή του ο δικαιούχος για να λάβει κοινοτική ενίσχυση (σημερινό όριο, 3 στρέμματα), μπορεί να λειτουργήσει ως κίνητρο </a:t>
            </a:r>
            <a:r>
              <a:rPr lang="el-GR" sz="2400" dirty="0" smtClean="0"/>
              <a:t>συνένωσης </a:t>
            </a:r>
            <a:r>
              <a:rPr lang="el-GR" sz="2400" dirty="0"/>
              <a:t>των ιδιαίτερα μικρών εκμεταλλεύσεων, </a:t>
            </a:r>
            <a:r>
              <a:rPr lang="el-GR" sz="2400" b="1" dirty="0"/>
              <a:t>αλλά θα είναι αρνητικό για την Ελλάδα, η οποία διακρίνεται για το ιδιαίτερα μικρό μέσο μέγεθος των γεωργικών της εκμεταλλεύσεων.</a:t>
            </a: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3. Ολική  έναντι Μερικής Αποδέσμευσης</a:t>
            </a:r>
            <a:endParaRPr lang="el-GR" sz="2400" b="1" dirty="0"/>
          </a:p>
        </p:txBody>
      </p:sp>
      <p:sp>
        <p:nvSpPr>
          <p:cNvPr id="3" name="2 - Θέση περιεχομένου"/>
          <p:cNvSpPr>
            <a:spLocks noGrp="1"/>
          </p:cNvSpPr>
          <p:nvPr>
            <p:ph idx="1"/>
          </p:nvPr>
        </p:nvSpPr>
        <p:spPr/>
        <p:txBody>
          <a:bodyPr>
            <a:normAutofit/>
          </a:bodyPr>
          <a:lstStyle/>
          <a:p>
            <a:pPr algn="just"/>
            <a:r>
              <a:rPr lang="el-GR" sz="2000" dirty="0"/>
              <a:t>Είναι σαφές ότι η Επιτροπή </a:t>
            </a:r>
            <a:r>
              <a:rPr lang="el-GR" sz="2000" b="1" dirty="0"/>
              <a:t>ευνοεί την γενίκευση της ολικής αποδέσμευσης</a:t>
            </a:r>
            <a:r>
              <a:rPr lang="el-GR" sz="2000" dirty="0"/>
              <a:t> σε όσους τομείς εξακολουθεί να ισχύει αυτή η δυνατότητα βάσει των υφιστάμενων </a:t>
            </a:r>
            <a:r>
              <a:rPr lang="el-GR" sz="2000" dirty="0" smtClean="0"/>
              <a:t>κανονισμών. </a:t>
            </a:r>
          </a:p>
          <a:p>
            <a:pPr algn="just"/>
            <a:r>
              <a:rPr lang="el-GR" sz="2000" dirty="0"/>
              <a:t>Προφανώς, για την Ελλάδα, η οποία επέλεξε εξαρχής την εφαρμογή πλήρους αποδέσμευσης σχεδόν σε όλους τους τομείς, δεν υφίσταται θέμα στο σημείο αυτό. Στον βαθμό, όμως, που επικρατήσει η λογική των </a:t>
            </a:r>
            <a:r>
              <a:rPr lang="el-GR" sz="2000" b="1" dirty="0"/>
              <a:t>«εξαιρέσεων» στον τομέα του </a:t>
            </a:r>
            <a:r>
              <a:rPr lang="el-GR" sz="2000" b="1" dirty="0" smtClean="0"/>
              <a:t>βοείου</a:t>
            </a:r>
            <a:r>
              <a:rPr lang="el-GR" sz="2000" b="1" dirty="0"/>
              <a:t>, η χώρα μας θα μπορούσε να επαναθέσει το θέμα του καπνού </a:t>
            </a:r>
            <a:r>
              <a:rPr lang="el-GR" sz="2000" dirty="0"/>
              <a:t>και της μεταφοράς στον </a:t>
            </a:r>
            <a:r>
              <a:rPr lang="el-GR" sz="2000" dirty="0" err="1"/>
              <a:t>β΄</a:t>
            </a:r>
            <a:r>
              <a:rPr lang="el-GR" sz="2000" dirty="0"/>
              <a:t> πυλώνα (από το 2010 και μετά) του 50% των ενισχύσεων που του αναλογούν, επικαλούμενη ότι οι περιοχές παραγωγής του προϊόντος έχουν τα ίδια χαρακτηριστικά (αποκλειστική καλλιέργεια και σημαντική η οικονομική του σημασία σε υποβαθμισμένες περιοχές).</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4. </a:t>
            </a:r>
            <a:r>
              <a:rPr lang="el-GR" sz="2400" b="1" dirty="0" err="1" smtClean="0"/>
              <a:t>Περιφερειοποίηση</a:t>
            </a:r>
            <a:r>
              <a:rPr lang="el-GR" sz="2400" b="1" dirty="0" smtClean="0"/>
              <a:t> της  Ενιαίας Ενίσχυσης και Πολλαπλή συμμόρφωση</a:t>
            </a:r>
            <a:endParaRPr lang="el-GR" sz="2400" b="1" dirty="0"/>
          </a:p>
        </p:txBody>
      </p:sp>
      <p:sp>
        <p:nvSpPr>
          <p:cNvPr id="3" name="2 - Θέση περιεχομένου"/>
          <p:cNvSpPr>
            <a:spLocks noGrp="1"/>
          </p:cNvSpPr>
          <p:nvPr>
            <p:ph idx="1"/>
          </p:nvPr>
        </p:nvSpPr>
        <p:spPr/>
        <p:txBody>
          <a:bodyPr>
            <a:normAutofit/>
          </a:bodyPr>
          <a:lstStyle/>
          <a:p>
            <a:pPr marL="457200" indent="-457200" algn="just">
              <a:buFont typeface="Wingdings" pitchFamily="2" charset="2"/>
              <a:buChar char="ü"/>
            </a:pPr>
            <a:r>
              <a:rPr lang="el-GR" sz="2000" dirty="0"/>
              <a:t>Η Επιτροπή φαίνεται ότι θα θέσει υπό συζήτηση την επανεξέταση του ιστορικού μοντέλου έναντι του περιφερειακού, προκρίνοντας το δεύτερο ή συνδυασμό των δύο </a:t>
            </a:r>
            <a:r>
              <a:rPr lang="el-GR" sz="2000" dirty="0" smtClean="0"/>
              <a:t>μοντέλων.</a:t>
            </a:r>
          </a:p>
          <a:p>
            <a:pPr marL="457200" indent="-457200" algn="just">
              <a:buFont typeface="Wingdings" pitchFamily="2" charset="2"/>
              <a:buChar char="ü"/>
            </a:pPr>
            <a:r>
              <a:rPr lang="el-GR" sz="2000" dirty="0"/>
              <a:t>Η Επιτροπή θα εξακολουθήσει να εξετάζει, όχι μόνο την απλοποίηση του συστήματος, αλλά και την αποτελεσματικότητα των εφαρμοζόμενων </a:t>
            </a:r>
            <a:r>
              <a:rPr lang="el-GR" sz="2000" b="1" i="1" dirty="0"/>
              <a:t>πρακτικών και ελέγχων για την ορθή εφαρμογή του καθεστώτος, προσαρμόζοντας τις κανονιστικές απαιτήσεις και τις ορθές γεωργικές και περιβαλλοντικές πρακτικές, ώστε να είναι ευθέως σχετικές με τους στόχους της πολλαπλής συμμόρφωσης. </a:t>
            </a:r>
          </a:p>
          <a:p>
            <a:pPr marL="457200" indent="-457200" algn="just">
              <a:buFont typeface="Wingdings" pitchFamily="2" charset="2"/>
              <a:buChar char="ü"/>
            </a:pPr>
            <a:r>
              <a:rPr lang="el-GR" sz="2000" dirty="0"/>
              <a:t>Λαμβανομένης υπόψη της σημασίας της περιβαλλοντικής κυρίως διάστασης της πολλαπλής συμμόρφωσης, τόσο για το εσωτερικό της Ένωσης όσο και για την προβολή της στο διεθνές επίπεδο, η Επιτροπή είναι βέβαιο ότι θα εντείνει τις πιέσεις προς τα κράτη μέλη για ενίσχυση των εθνικών μηχανισμών διαχείρισης και ελέγχου του συστήματος.</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500042"/>
            <a:ext cx="8229600" cy="5626121"/>
          </a:xfrm>
        </p:spPr>
        <p:txBody>
          <a:bodyPr>
            <a:normAutofit/>
          </a:bodyPr>
          <a:lstStyle/>
          <a:p>
            <a:pPr marL="514350" indent="-514350" algn="just">
              <a:buAutoNum type="arabicPeriod" startAt="3"/>
            </a:pPr>
            <a:r>
              <a:rPr lang="el-GR" sz="2000" dirty="0" smtClean="0"/>
              <a:t>Η </a:t>
            </a:r>
            <a:r>
              <a:rPr lang="el-GR" sz="2000" dirty="0"/>
              <a:t>θέσπιση και εξέλιξή της υπήρξε και εξακολουθεί να είναι το ισχυρότερο </a:t>
            </a:r>
            <a:r>
              <a:rPr lang="el-GR" sz="2000" b="1" dirty="0"/>
              <a:t>"θεμέλιο" </a:t>
            </a:r>
            <a:r>
              <a:rPr lang="el-GR" sz="2000" dirty="0"/>
              <a:t>αυτής καθαυτής της Ευρωπαϊκής ολοκλήρωσης. Και τούτο διότι, σημαντικοί σταθμοί στην ενοποιητική διαδικασία συνδέθηκαν άμεσα ή έμμεσα, πάντως αποφασιστικά, με την ενσωμάτωση της </a:t>
            </a:r>
            <a:r>
              <a:rPr lang="el-GR" sz="2000" dirty="0" smtClean="0"/>
              <a:t>ΚΑΠ.  (η </a:t>
            </a:r>
            <a:r>
              <a:rPr lang="el-GR" sz="2000" dirty="0"/>
              <a:t>λειτουργία της προϋποθέτει ότι κατεξοχήν παραδοσιακές και κρίσιμες εξουσίες και αρμοδιότητες των εθνικών Αρχών σε ένα ολόκληρο παραγωγικό τομέα εκχωρούνται στα κοινοτικά </a:t>
            </a:r>
            <a:r>
              <a:rPr lang="el-GR" sz="2000" dirty="0" smtClean="0"/>
              <a:t>Όργανα). </a:t>
            </a:r>
          </a:p>
          <a:p>
            <a:pPr marL="514350" indent="-514350" algn="just">
              <a:buAutoNum type="arabicPeriod" startAt="3"/>
            </a:pPr>
            <a:endParaRPr lang="el-GR" sz="2000" dirty="0"/>
          </a:p>
          <a:p>
            <a:pPr marL="514350" indent="-514350" algn="ctr">
              <a:buNone/>
            </a:pPr>
            <a:r>
              <a:rPr lang="el-GR" sz="2000" b="1" dirty="0" smtClean="0">
                <a:solidFill>
                  <a:srgbClr val="C00000"/>
                </a:solidFill>
              </a:rPr>
              <a:t>Η ΚΑΠ συνδέεται άμεσα ή έμμεσα με όλες σχεδόν τις τομεακές πολιτικές της ΕΚ όπως,</a:t>
            </a:r>
            <a:r>
              <a:rPr lang="el-GR" sz="2000" b="1" dirty="0">
                <a:solidFill>
                  <a:srgbClr val="C00000"/>
                </a:solidFill>
              </a:rPr>
              <a:t> </a:t>
            </a:r>
            <a:endParaRPr lang="el-GR" sz="2000" b="1" dirty="0" smtClean="0">
              <a:solidFill>
                <a:srgbClr val="C00000"/>
              </a:solidFill>
            </a:endParaRPr>
          </a:p>
          <a:p>
            <a:pPr marL="514350" indent="-514350" algn="ctr">
              <a:buFont typeface="Wingdings" pitchFamily="2" charset="2"/>
              <a:buChar char="ü"/>
            </a:pPr>
            <a:r>
              <a:rPr lang="el-GR" sz="2000" b="1" dirty="0" smtClean="0">
                <a:solidFill>
                  <a:srgbClr val="C00000"/>
                </a:solidFill>
              </a:rPr>
              <a:t>Οικονομική </a:t>
            </a:r>
            <a:r>
              <a:rPr lang="el-GR" sz="2000" b="1" dirty="0">
                <a:solidFill>
                  <a:srgbClr val="C00000"/>
                </a:solidFill>
              </a:rPr>
              <a:t>&amp; Κοινωνική Συνοχή</a:t>
            </a:r>
            <a:r>
              <a:rPr lang="el-GR" sz="2000" b="1" dirty="0" smtClean="0">
                <a:solidFill>
                  <a:srgbClr val="C00000"/>
                </a:solidFill>
              </a:rPr>
              <a:t>,</a:t>
            </a:r>
          </a:p>
          <a:p>
            <a:pPr marL="514350" indent="-514350" algn="ctr">
              <a:buFont typeface="Wingdings" pitchFamily="2" charset="2"/>
              <a:buChar char="ü"/>
            </a:pPr>
            <a:r>
              <a:rPr lang="el-GR" sz="2000" b="1" dirty="0" smtClean="0">
                <a:solidFill>
                  <a:srgbClr val="C00000"/>
                </a:solidFill>
              </a:rPr>
              <a:t> </a:t>
            </a:r>
            <a:r>
              <a:rPr lang="el-GR" sz="2000" b="1" dirty="0">
                <a:solidFill>
                  <a:srgbClr val="C00000"/>
                </a:solidFill>
              </a:rPr>
              <a:t>Διαρθρωτική &amp; Περιφερειακή Πολιτική, </a:t>
            </a:r>
            <a:endParaRPr lang="el-GR" sz="2000" b="1" dirty="0" smtClean="0">
              <a:solidFill>
                <a:srgbClr val="C00000"/>
              </a:solidFill>
            </a:endParaRPr>
          </a:p>
          <a:p>
            <a:pPr marL="514350" indent="-514350" algn="ctr">
              <a:buFont typeface="Wingdings" pitchFamily="2" charset="2"/>
              <a:buChar char="ü"/>
            </a:pPr>
            <a:r>
              <a:rPr lang="el-GR" sz="2000" b="1" dirty="0" smtClean="0">
                <a:solidFill>
                  <a:srgbClr val="C00000"/>
                </a:solidFill>
              </a:rPr>
              <a:t>Προστασία </a:t>
            </a:r>
            <a:r>
              <a:rPr lang="el-GR" sz="2000" b="1" dirty="0">
                <a:solidFill>
                  <a:srgbClr val="C00000"/>
                </a:solidFill>
              </a:rPr>
              <a:t>της Υγείας &amp; ποιότητας ζωής των </a:t>
            </a:r>
            <a:r>
              <a:rPr lang="el-GR" sz="2000" b="1" dirty="0" smtClean="0">
                <a:solidFill>
                  <a:srgbClr val="C00000"/>
                </a:solidFill>
              </a:rPr>
              <a:t>καταναλωτών, </a:t>
            </a:r>
          </a:p>
          <a:p>
            <a:pPr marL="514350" indent="-514350" algn="ctr">
              <a:buFont typeface="Wingdings" pitchFamily="2" charset="2"/>
              <a:buChar char="ü"/>
            </a:pPr>
            <a:r>
              <a:rPr lang="el-GR" sz="2000" b="1" dirty="0" smtClean="0">
                <a:solidFill>
                  <a:srgbClr val="C00000"/>
                </a:solidFill>
              </a:rPr>
              <a:t>περιβάλλον, </a:t>
            </a:r>
          </a:p>
          <a:p>
            <a:pPr marL="514350" indent="-514350" algn="ctr">
              <a:buFont typeface="Wingdings" pitchFamily="2" charset="2"/>
              <a:buChar char="ü"/>
            </a:pPr>
            <a:r>
              <a:rPr lang="el-GR" sz="2000" b="1" dirty="0" smtClean="0">
                <a:solidFill>
                  <a:srgbClr val="C00000"/>
                </a:solidFill>
              </a:rPr>
              <a:t>διεθνές εμπόριο κλπ.).</a:t>
            </a:r>
            <a:endParaRPr lang="el-GR" sz="2000" b="1" dirty="0">
              <a:solidFill>
                <a:srgbClr val="C00000"/>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a:t/>
            </a:r>
            <a:br>
              <a:rPr lang="el-GR" dirty="0"/>
            </a:br>
            <a:r>
              <a:rPr lang="el-GR" sz="2700" b="1" dirty="0"/>
              <a:t>Το μέλλον της ΚΑΠ προς το 2020 </a:t>
            </a:r>
            <a:r>
              <a:rPr lang="el-GR" b="1" i="1" dirty="0"/>
              <a:t/>
            </a:r>
            <a:br>
              <a:rPr lang="el-GR" b="1" i="1" dirty="0"/>
            </a:br>
            <a:endParaRPr lang="el-GR" dirty="0"/>
          </a:p>
        </p:txBody>
      </p:sp>
      <p:sp>
        <p:nvSpPr>
          <p:cNvPr id="3" name="2 - Θέση περιεχομένου"/>
          <p:cNvSpPr>
            <a:spLocks noGrp="1"/>
          </p:cNvSpPr>
          <p:nvPr>
            <p:ph idx="1"/>
          </p:nvPr>
        </p:nvSpPr>
        <p:spPr/>
        <p:txBody>
          <a:bodyPr>
            <a:normAutofit/>
          </a:bodyPr>
          <a:lstStyle/>
          <a:p>
            <a:pPr algn="just"/>
            <a:r>
              <a:rPr lang="el-GR" sz="2000" dirty="0" smtClean="0"/>
              <a:t>Η </a:t>
            </a:r>
            <a:r>
              <a:rPr lang="el-GR" sz="2000" dirty="0"/>
              <a:t>ΚΑΠ σήμερα θεωρείται ότι είναι </a:t>
            </a:r>
            <a:r>
              <a:rPr lang="el-GR" sz="2000" b="1" dirty="0"/>
              <a:t>ριζικά αναμορφωμένη, αποτελεσματικότερη και πιο ισορροπημένη</a:t>
            </a:r>
            <a:r>
              <a:rPr lang="el-GR" sz="2000" dirty="0"/>
              <a:t> σε περιφερειακό και περιβαλλοντικό επίπεδο, ενώ συμβάλει στην </a:t>
            </a:r>
            <a:r>
              <a:rPr lang="el-GR" sz="2000" b="1" dirty="0"/>
              <a:t>σταθεροποίηση</a:t>
            </a:r>
            <a:r>
              <a:rPr lang="el-GR" sz="2000" dirty="0"/>
              <a:t> του </a:t>
            </a:r>
            <a:r>
              <a:rPr lang="el-GR" sz="2000" dirty="0" err="1"/>
              <a:t>ενωσιακού</a:t>
            </a:r>
            <a:r>
              <a:rPr lang="el-GR" sz="2000" dirty="0"/>
              <a:t> προϋπολογισμού</a:t>
            </a:r>
            <a:r>
              <a:rPr lang="el-GR" sz="2000" dirty="0" smtClean="0"/>
              <a:t>.</a:t>
            </a:r>
          </a:p>
          <a:p>
            <a:pPr algn="just"/>
            <a:r>
              <a:rPr lang="el-GR" sz="2000" dirty="0"/>
              <a:t>Ωστόσο, σε μια ιδιαίτερα ασταθή περίοδο ανακατατάξεων διεθνώς, έχουν εμφανιστεί </a:t>
            </a:r>
            <a:r>
              <a:rPr lang="el-GR" sz="2000" b="1" dirty="0"/>
              <a:t>νέες οικονομικές, περιβαλλοντικές και περιφερειακές προκλήσεις, </a:t>
            </a:r>
            <a:r>
              <a:rPr lang="el-GR" sz="2000" dirty="0"/>
              <a:t>η αντιμετώπιση των οποίων απαιτεί μια νέα μεταρρύθμιση της </a:t>
            </a:r>
            <a:r>
              <a:rPr lang="el-GR" sz="2000" dirty="0" smtClean="0"/>
              <a:t>ΚΑΠ.</a:t>
            </a:r>
          </a:p>
          <a:p>
            <a:pPr algn="just"/>
            <a:r>
              <a:rPr lang="el-GR" sz="2000" dirty="0" smtClean="0"/>
              <a:t> Έντονη η </a:t>
            </a:r>
            <a:r>
              <a:rPr lang="el-GR" sz="2000" dirty="0"/>
              <a:t>ανάγκη εξασφάλισης της </a:t>
            </a:r>
            <a:r>
              <a:rPr lang="el-GR" sz="2000" b="1" dirty="0"/>
              <a:t>επισιτιστικής ασφάλειας </a:t>
            </a:r>
            <a:r>
              <a:rPr lang="el-GR" sz="2000" dirty="0"/>
              <a:t>στην Ευρώπη και στον κόσμο, οι επιπτώσεις από τις έντονες διακυμάνσεις των τιμών που παρατηρούνται στην εσωτερική και διεθνή αγορά, αλλά και η παρούσα </a:t>
            </a:r>
            <a:r>
              <a:rPr lang="el-GR" sz="2000" b="1" dirty="0"/>
              <a:t>οικονομική κρίση </a:t>
            </a:r>
            <a:r>
              <a:rPr lang="el-GR" sz="2000" dirty="0"/>
              <a:t>που μαστίζει λίγο ως πολύ όλα τα κράτη μέλη και την ΕΕ στο σύνολό της.</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928670"/>
            <a:ext cx="8229600" cy="5197493"/>
          </a:xfrm>
        </p:spPr>
        <p:txBody>
          <a:bodyPr>
            <a:normAutofit/>
          </a:bodyPr>
          <a:lstStyle/>
          <a:p>
            <a:pPr algn="just"/>
            <a:r>
              <a:rPr lang="el-GR" sz="2000" dirty="0"/>
              <a:t>Στις </a:t>
            </a:r>
            <a:r>
              <a:rPr lang="el-GR" sz="2000" b="1" dirty="0"/>
              <a:t>περιβαλλοντικές προκλήσεις </a:t>
            </a:r>
            <a:r>
              <a:rPr lang="el-GR" sz="2000" dirty="0"/>
              <a:t>καθοριστικής σημασίας είναι οι αναμενόμενες επιπτώσεις από τη ραγδαία μεταβολή των κλιματικών συνθηκών, οι οποίες καθιστούν αναγκαία τη λήψη μέτρων για τη δραστική μείωση των εκπομπών αερίων θερμοκηπίου (GHG), την υποβάθμιση του εδάφους, την ποιότητα του νερού και του αέρα, την προστασία των βιοτόπων και της βιοποικιλότητας. </a:t>
            </a:r>
            <a:endParaRPr lang="el-GR" sz="2000" dirty="0" smtClean="0"/>
          </a:p>
          <a:p>
            <a:pPr algn="just"/>
            <a:endParaRPr lang="el-GR" sz="2000" dirty="0"/>
          </a:p>
          <a:p>
            <a:pPr algn="just">
              <a:buNone/>
            </a:pPr>
            <a:endParaRPr lang="el-GR" sz="2000" dirty="0"/>
          </a:p>
          <a:p>
            <a:pPr algn="just"/>
            <a:r>
              <a:rPr lang="el-GR" sz="2000" dirty="0"/>
              <a:t>Στις περιφερειακές προκλήσεις, θα πρέπει να ληφθούν υπόψη τόσο ο </a:t>
            </a:r>
            <a:r>
              <a:rPr lang="el-GR" sz="2000" b="1" dirty="0"/>
              <a:t>δυναμισμός των αγροτικών περιφερειών όσο και η διαφοροποίηση της γεωργίας μεταξύ των κρατών μελών</a:t>
            </a:r>
            <a:r>
              <a:rPr lang="el-GR" sz="2000" b="1" dirty="0" smtClean="0"/>
              <a:t>.</a:t>
            </a:r>
          </a:p>
          <a:p>
            <a:pPr algn="just"/>
            <a:endParaRPr lang="el-GR" sz="2000" b="1" dirty="0"/>
          </a:p>
          <a:p>
            <a:pPr algn="just">
              <a:buNone/>
            </a:pPr>
            <a:endParaRPr lang="el-GR" sz="2000" b="1"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857232"/>
            <a:ext cx="8229600" cy="5268931"/>
          </a:xfrm>
        </p:spPr>
        <p:txBody>
          <a:bodyPr>
            <a:normAutofit lnSpcReduction="10000"/>
          </a:bodyPr>
          <a:lstStyle/>
          <a:p>
            <a:pPr algn="just">
              <a:buNone/>
            </a:pPr>
            <a:r>
              <a:rPr lang="el-GR" sz="2000" b="1" dirty="0"/>
              <a:t>Κατά την Επιτροπή, οι στόχοι μιας νέας μεταρρύθμισης επικεντρώνονται: </a:t>
            </a:r>
            <a:endParaRPr lang="el-GR" sz="2000" b="1" dirty="0" smtClean="0"/>
          </a:p>
          <a:p>
            <a:pPr algn="just">
              <a:buNone/>
            </a:pPr>
            <a:endParaRPr lang="el-GR" sz="2000" b="1" dirty="0"/>
          </a:p>
          <a:p>
            <a:pPr algn="just">
              <a:buNone/>
            </a:pPr>
            <a:r>
              <a:rPr lang="el-GR" sz="2000" dirty="0"/>
              <a:t>1) Στη βιώσιμη παραγωγή τροφίμων και διασφάλιση της επισιτιστικής ασφάλειας, </a:t>
            </a:r>
          </a:p>
          <a:p>
            <a:pPr algn="just">
              <a:buNone/>
            </a:pPr>
            <a:r>
              <a:rPr lang="el-GR" sz="2000" dirty="0"/>
              <a:t>2) Στην αειφόρο διαχείριση των φυσικών πόρων και κλιματική δράση, και </a:t>
            </a:r>
          </a:p>
          <a:p>
            <a:pPr algn="just">
              <a:buNone/>
            </a:pPr>
            <a:r>
              <a:rPr lang="el-GR" sz="2000" dirty="0"/>
              <a:t>3) Στην ισόρροπη περιφερειακή ανάπτυξη. </a:t>
            </a:r>
          </a:p>
          <a:p>
            <a:pPr algn="just">
              <a:buNone/>
            </a:pPr>
            <a:endParaRPr lang="el-GR" sz="2400" dirty="0" smtClean="0"/>
          </a:p>
          <a:p>
            <a:pPr algn="just">
              <a:buNone/>
            </a:pPr>
            <a:r>
              <a:rPr lang="el-GR" sz="2000" b="1" dirty="0" smtClean="0"/>
              <a:t>Πώς μπορούν να επιτευχθούν οι παραπάνω στόχοι;</a:t>
            </a:r>
          </a:p>
          <a:p>
            <a:pPr algn="just"/>
            <a:r>
              <a:rPr lang="el-GR" sz="2000" dirty="0" smtClean="0"/>
              <a:t>Παροχή εισοδηματικής στήριξης στους </a:t>
            </a:r>
            <a:r>
              <a:rPr lang="el-GR" sz="2000" i="1" dirty="0" smtClean="0"/>
              <a:t>«ενεργούς» αγρότες. </a:t>
            </a:r>
          </a:p>
          <a:p>
            <a:pPr algn="just"/>
            <a:r>
              <a:rPr lang="el-GR" sz="2000" dirty="0" smtClean="0"/>
              <a:t> Δικαιότερη </a:t>
            </a:r>
            <a:r>
              <a:rPr lang="el-GR" sz="2000" b="1" dirty="0" smtClean="0"/>
              <a:t>κατανομή των άμεσων ενισχύσεων </a:t>
            </a:r>
            <a:r>
              <a:rPr lang="el-GR" sz="2000" dirty="0" smtClean="0"/>
              <a:t>μεταξύ των κρατών μελών και μεταξύ των γεωργών.</a:t>
            </a:r>
          </a:p>
          <a:p>
            <a:pPr algn="just"/>
            <a:r>
              <a:rPr lang="el-GR" sz="2000" dirty="0" smtClean="0"/>
              <a:t>Περαιτέρω «πρασίνισμα» της ΚΑΠ, με περιβαλλοντικό προσανατολισμό των άμεσων ενισχύσεων (υποχρεωτικές για τους παραγωγούς δράσεις, πέραν και πλέον των προτύπων που περιέχονται στις υποχρεώσεις της πολλαπλής συμμόρφωσης, προκειμένου να δικαιούνται το σύνολο των ενισχύσεων. </a:t>
            </a:r>
          </a:p>
          <a:p>
            <a:pPr algn="just">
              <a:buNone/>
            </a:pPr>
            <a:endParaRPr lang="el-GR" sz="2000" b="1" dirty="0"/>
          </a:p>
          <a:p>
            <a:pPr>
              <a:buNone/>
            </a:pPr>
            <a:endParaRPr lang="el-G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57166"/>
            <a:ext cx="8229600" cy="5768997"/>
          </a:xfrm>
        </p:spPr>
        <p:txBody>
          <a:bodyPr>
            <a:normAutofit fontScale="40000" lnSpcReduction="20000"/>
          </a:bodyPr>
          <a:lstStyle/>
          <a:p>
            <a:endParaRPr lang="el-GR" dirty="0"/>
          </a:p>
          <a:p>
            <a:pPr algn="just"/>
            <a:r>
              <a:rPr lang="el-GR" sz="7400" dirty="0" smtClean="0"/>
              <a:t>Καθορισμό </a:t>
            </a:r>
            <a:r>
              <a:rPr lang="el-GR" sz="7400" b="1" dirty="0"/>
              <a:t>ανωτάτου ορίου στην καταβολή των ενισχύσεων </a:t>
            </a:r>
            <a:r>
              <a:rPr lang="el-GR" sz="7400" dirty="0"/>
              <a:t>ανά εκμετάλλευση με παράλληλη πρόσθετη βοήθεια στις μικρές γεωργικές εκμεταλλεύσεις. </a:t>
            </a:r>
          </a:p>
          <a:p>
            <a:pPr algn="just"/>
            <a:r>
              <a:rPr lang="el-GR" sz="7400" dirty="0" smtClean="0"/>
              <a:t>Περισσότερη </a:t>
            </a:r>
            <a:r>
              <a:rPr lang="el-GR" sz="7400" dirty="0"/>
              <a:t>έμφαση στις </a:t>
            </a:r>
            <a:r>
              <a:rPr lang="el-GR" sz="7400" b="1" dirty="0"/>
              <a:t>περιβαλλοντικές δράσεις του β’ πυλώνα</a:t>
            </a:r>
            <a:r>
              <a:rPr lang="el-GR" sz="7400" dirty="0"/>
              <a:t>, στην αναδιάρθρωση και στην καινοτομία, στην κλιματικής αλλαγή αλλά και στις τοπικές πρωτοβουλίες. </a:t>
            </a:r>
          </a:p>
          <a:p>
            <a:pPr algn="just"/>
            <a:r>
              <a:rPr lang="el-GR" sz="7400" dirty="0" smtClean="0"/>
              <a:t> </a:t>
            </a:r>
            <a:r>
              <a:rPr lang="el-GR" sz="7400" dirty="0"/>
              <a:t>Θέσπιση νέων εργαλείων διαχείρισης κινδύνου και σταθεροποίησης του γεωργικού εισοδήματος. </a:t>
            </a:r>
          </a:p>
          <a:p>
            <a:pPr algn="just"/>
            <a:r>
              <a:rPr lang="el-GR" sz="7400" dirty="0" smtClean="0"/>
              <a:t>Νέα </a:t>
            </a:r>
            <a:r>
              <a:rPr lang="el-GR" sz="7400" dirty="0"/>
              <a:t>κριτήρια κατανομής των πόρων του β’ πυλώνα, με καλύτερο συντονισμό και συνέργειες των δράσεών του με άλλες </a:t>
            </a:r>
            <a:r>
              <a:rPr lang="el-GR" sz="7400" dirty="0" err="1"/>
              <a:t>Ενωσιακές</a:t>
            </a:r>
            <a:r>
              <a:rPr lang="el-GR" sz="7400" dirty="0"/>
              <a:t> πολιτικές. </a:t>
            </a:r>
          </a:p>
          <a:p>
            <a:endParaRPr lang="el-GR" sz="74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Προοπτικές για την κοινοτική γεωργία</a:t>
            </a:r>
            <a:endParaRPr lang="el-GR" sz="2400" b="1" dirty="0"/>
          </a:p>
        </p:txBody>
      </p:sp>
      <p:sp>
        <p:nvSpPr>
          <p:cNvPr id="3" name="2 - Θέση περιεχομένου"/>
          <p:cNvSpPr>
            <a:spLocks noGrp="1"/>
          </p:cNvSpPr>
          <p:nvPr>
            <p:ph idx="1"/>
          </p:nvPr>
        </p:nvSpPr>
        <p:spPr/>
        <p:txBody>
          <a:bodyPr>
            <a:normAutofit/>
          </a:bodyPr>
          <a:lstStyle/>
          <a:p>
            <a:pPr algn="just">
              <a:buFont typeface="Wingdings" pitchFamily="2" charset="2"/>
              <a:buChar char="Ø"/>
            </a:pPr>
            <a:r>
              <a:rPr lang="el-GR" sz="2000" dirty="0"/>
              <a:t>Παρά τη μείωση των πόρων του προϋπολογισμού από </a:t>
            </a:r>
            <a:r>
              <a:rPr lang="el-GR" sz="2000" b="1" dirty="0"/>
              <a:t>1,24% σε 1% </a:t>
            </a:r>
            <a:r>
              <a:rPr lang="el-GR" sz="2000" dirty="0"/>
              <a:t>του Α.Ε.Ε. που επήλθε με τις αποφάσεις Κορυφής το 2005, η δημοσιονομική στενότητα για το σύνολο του κοινοτικού προϋπολογισμού παραμένει </a:t>
            </a:r>
            <a:r>
              <a:rPr lang="el-GR" sz="2000" dirty="0" smtClean="0"/>
              <a:t>γεγονός.</a:t>
            </a:r>
          </a:p>
          <a:p>
            <a:pPr algn="just">
              <a:buFont typeface="Wingdings" pitchFamily="2" charset="2"/>
              <a:buChar char="Ø"/>
            </a:pPr>
            <a:r>
              <a:rPr lang="el-GR" sz="2000" dirty="0"/>
              <a:t>το θέμα της χρηματοδότησης της ΚΑΠ στο επίκεντρο του ενδιαφέροντος των κρατών μελών για το μέλλον και τις προοπτικές της κοινοτικής γεωργίας</a:t>
            </a:r>
            <a:r>
              <a:rPr lang="el-GR" sz="2000" dirty="0" smtClean="0"/>
              <a:t>.</a:t>
            </a:r>
          </a:p>
          <a:p>
            <a:pPr algn="just">
              <a:buFont typeface="Wingdings" pitchFamily="2" charset="2"/>
              <a:buChar char="Ø"/>
            </a:pPr>
            <a:r>
              <a:rPr lang="el-GR" sz="2000" dirty="0"/>
              <a:t>Στο μεγαλύτερο μέρος της, η </a:t>
            </a:r>
            <a:r>
              <a:rPr lang="el-GR" sz="2000" b="1" dirty="0"/>
              <a:t>κοινοτική γεωργία με τις υφιστάμενες γεωφυσικές, οικονομικές και κοινωνικές δομές</a:t>
            </a:r>
            <a:r>
              <a:rPr lang="el-GR" sz="2000" dirty="0"/>
              <a:t>, δεν μπορεί να είναι ανταγωνιστική στο σημερινό επίπεδο των διεθνών τιμών, όσο τουλάχιστον η διαμόρφωσή τους θα στηρίζεται </a:t>
            </a:r>
            <a:r>
              <a:rPr lang="el-GR" sz="2000" b="1" dirty="0"/>
              <a:t>αποκλειστικά στην αμοιβή των συντελεστών παραγωγής και δεν θα ενσωματώνει άλλους </a:t>
            </a:r>
            <a:r>
              <a:rPr lang="el-GR" sz="2000" b="1" dirty="0" err="1"/>
              <a:t>κοινωνικο</a:t>
            </a:r>
            <a:r>
              <a:rPr lang="el-GR" sz="2000" b="1" dirty="0"/>
              <a:t>-οικονομικούς παράγοντες κόστους όπως την παιδική εργασία, τον βαθμό ασφαλιστικής κάλυψης, την περιβαλλοντική </a:t>
            </a:r>
            <a:r>
              <a:rPr lang="el-GR" sz="2000" b="1" dirty="0" smtClean="0"/>
              <a:t>ζημιά.</a:t>
            </a:r>
            <a:endParaRPr lang="el-GR" sz="2000" b="1"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57166"/>
            <a:ext cx="8229600" cy="5768997"/>
          </a:xfrm>
        </p:spPr>
        <p:txBody>
          <a:bodyPr>
            <a:normAutofit lnSpcReduction="10000"/>
          </a:bodyPr>
          <a:lstStyle/>
          <a:p>
            <a:pPr algn="just">
              <a:buFont typeface="Wingdings" pitchFamily="2" charset="2"/>
              <a:buChar char="Ø"/>
            </a:pPr>
            <a:r>
              <a:rPr lang="el-GR" sz="2000" b="1" dirty="0" smtClean="0"/>
              <a:t>Η κοινοτική γεωργία  εξακολουθεί να παίζει ουσιώδη ρόλο:</a:t>
            </a:r>
          </a:p>
          <a:p>
            <a:pPr algn="just"/>
            <a:endParaRPr lang="el-GR" sz="2000" dirty="0"/>
          </a:p>
          <a:p>
            <a:pPr algn="just"/>
            <a:r>
              <a:rPr lang="el-GR" sz="2000" dirty="0"/>
              <a:t>Παρέχει διατροφική ασφάλεια σε τοπικούς ιδίως πληθυσμούς </a:t>
            </a:r>
          </a:p>
          <a:p>
            <a:pPr algn="just"/>
            <a:r>
              <a:rPr lang="el-GR" sz="2000" dirty="0" smtClean="0"/>
              <a:t> </a:t>
            </a:r>
            <a:r>
              <a:rPr lang="el-GR" sz="2000" dirty="0"/>
              <a:t>Διατηρεί ζωντανές τις τοπικές κοινότητες </a:t>
            </a:r>
          </a:p>
          <a:p>
            <a:pPr algn="just"/>
            <a:r>
              <a:rPr lang="el-GR" sz="2000" dirty="0" smtClean="0"/>
              <a:t>Συντηρεί </a:t>
            </a:r>
            <a:r>
              <a:rPr lang="el-GR" sz="2000" dirty="0"/>
              <a:t>πολύτιμους φυσικούς εδαφικούς πόρους </a:t>
            </a:r>
            <a:endParaRPr lang="el-GR" sz="2000" dirty="0" smtClean="0"/>
          </a:p>
          <a:p>
            <a:endParaRPr lang="el-GR" sz="2000" b="1" dirty="0"/>
          </a:p>
          <a:p>
            <a:pPr>
              <a:buFont typeface="Wingdings" pitchFamily="2" charset="2"/>
              <a:buChar char="Ø"/>
            </a:pPr>
            <a:r>
              <a:rPr lang="el-GR" sz="2000" b="1" dirty="0" smtClean="0"/>
              <a:t>Ανάδειξη νέων μορφών στήριξης όπως</a:t>
            </a:r>
            <a:r>
              <a:rPr lang="el-GR" sz="2000" dirty="0" smtClean="0"/>
              <a:t>:</a:t>
            </a:r>
            <a:endParaRPr lang="el-GR" sz="2000" dirty="0"/>
          </a:p>
          <a:p>
            <a:pPr algn="just"/>
            <a:r>
              <a:rPr lang="el-GR" sz="2000" dirty="0"/>
              <a:t>Εισοδηματική </a:t>
            </a:r>
          </a:p>
          <a:p>
            <a:pPr algn="just"/>
            <a:r>
              <a:rPr lang="el-GR" sz="2000" dirty="0" smtClean="0"/>
              <a:t> </a:t>
            </a:r>
            <a:r>
              <a:rPr lang="el-GR" sz="2000" dirty="0"/>
              <a:t>Σύνδεση με περιβάλλον, αντιμετώπιση των επιπτώσεων της κλιματικής αλλαγής </a:t>
            </a:r>
          </a:p>
          <a:p>
            <a:pPr algn="just"/>
            <a:r>
              <a:rPr lang="el-GR" sz="2000" dirty="0" smtClean="0"/>
              <a:t>Ενίσχυση </a:t>
            </a:r>
            <a:r>
              <a:rPr lang="el-GR" sz="2000" dirty="0"/>
              <a:t>αγοραστικής αξίας τροφίμων (αναβάθμιση και προώθηση της ποιότητας των παραγόμενων προϊόντων, ολοκληρωμένη διαχείριση, ενίσχυση των προτύπων, βιολογική γεωργία, Προϊόντα Ονομασίας Προέλευσης και Γεωγραφικών Ενδείξεων) ενώ τελεί υπό </a:t>
            </a:r>
            <a:r>
              <a:rPr lang="el-GR" sz="2000" dirty="0" smtClean="0"/>
              <a:t>διαμόρφωση </a:t>
            </a:r>
            <a:r>
              <a:rPr lang="el-GR" sz="2000" dirty="0"/>
              <a:t>η αντιμετώπιση της δυσλειτουργίας στην αλυσίδα εφοδιασμού των τροφίμων </a:t>
            </a:r>
          </a:p>
          <a:p>
            <a:pPr algn="just"/>
            <a:r>
              <a:rPr lang="el-GR" sz="2000" baseline="0" dirty="0" smtClean="0"/>
              <a:t> </a:t>
            </a:r>
            <a:r>
              <a:rPr lang="el-GR" sz="2000" dirty="0"/>
              <a:t>Αγροτική Ανάπτυξη, Επενδύσεις. </a:t>
            </a:r>
          </a:p>
          <a:p>
            <a:endParaRPr lang="el-GR" sz="2000" dirty="0" smtClean="0"/>
          </a:p>
          <a:p>
            <a:pPr>
              <a:buFont typeface="Wingdings" pitchFamily="2" charset="2"/>
              <a:buChar char="Ø"/>
            </a:pPr>
            <a:endParaRPr lang="el-GR" sz="2000" dirty="0"/>
          </a:p>
          <a:p>
            <a:pPr>
              <a:buFont typeface="Wingdings" pitchFamily="2" charset="2"/>
              <a:buChar char="ü"/>
            </a:pPr>
            <a:endParaRPr lang="el-GR" sz="2000" dirty="0" smtClean="0"/>
          </a:p>
          <a:p>
            <a:pPr>
              <a:buNone/>
            </a:pPr>
            <a:endParaRPr lang="el-GR" sz="2000"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Ελληνική γεωργία &amp; ΚΑΠ</a:t>
            </a:r>
            <a:endParaRPr lang="el-GR" sz="2400" b="1" dirty="0"/>
          </a:p>
        </p:txBody>
      </p:sp>
      <p:sp>
        <p:nvSpPr>
          <p:cNvPr id="3" name="2 - Θέση περιεχομένου"/>
          <p:cNvSpPr>
            <a:spLocks noGrp="1"/>
          </p:cNvSpPr>
          <p:nvPr>
            <p:ph idx="1"/>
          </p:nvPr>
        </p:nvSpPr>
        <p:spPr/>
        <p:txBody>
          <a:bodyPr>
            <a:normAutofit fontScale="85000" lnSpcReduction="10000"/>
          </a:bodyPr>
          <a:lstStyle/>
          <a:p>
            <a:pPr marL="514350" indent="-514350" algn="just">
              <a:buFont typeface="+mj-lt"/>
              <a:buAutoNum type="romanUcPeriod"/>
            </a:pPr>
            <a:r>
              <a:rPr lang="el-GR" sz="2000" dirty="0"/>
              <a:t>Εν συντομία, η ενσωμάτωση αυτή είχε σημαντικές θετικές επιπτώσεις αλλά μακροχρόνια σημειώθηκαν και πολλά αρνητικά αποτελέσματα για την ελληνική γεωργία (</a:t>
            </a:r>
            <a:r>
              <a:rPr lang="el-GR" sz="2000" b="1" dirty="0"/>
              <a:t>στρεβλωτική ανασύνθεση της παραγωγικής μας βάσης, απομόνωση των παραγωγών από τις δυνάμεις της αγοράς, τάσεις αύξησης του εμπορικού </a:t>
            </a:r>
            <a:r>
              <a:rPr lang="el-GR" sz="2000" b="1" dirty="0" smtClean="0"/>
              <a:t>ελλείμματος </a:t>
            </a:r>
            <a:r>
              <a:rPr lang="el-GR" sz="2000" b="1" dirty="0"/>
              <a:t>γεωργικών προϊόντων</a:t>
            </a:r>
            <a:r>
              <a:rPr lang="el-GR" sz="2000" dirty="0" smtClean="0"/>
              <a:t>).</a:t>
            </a:r>
          </a:p>
          <a:p>
            <a:pPr marL="514350" indent="-514350" algn="just">
              <a:buFont typeface="+mj-lt"/>
              <a:buAutoNum type="romanUcPeriod"/>
            </a:pPr>
            <a:r>
              <a:rPr lang="el-GR" sz="2000" dirty="0" smtClean="0"/>
              <a:t>Η </a:t>
            </a:r>
            <a:r>
              <a:rPr lang="el-GR" sz="2000" dirty="0"/>
              <a:t>ελληνική γεωργία ήταν ο τομέας που ωφελήθηκε περισσότερο από την ένταξη</a:t>
            </a:r>
            <a:r>
              <a:rPr lang="el-GR" sz="2000" dirty="0" smtClean="0"/>
              <a:t>.</a:t>
            </a:r>
          </a:p>
          <a:p>
            <a:pPr marL="514350" indent="-514350" algn="just">
              <a:buFont typeface="+mj-lt"/>
              <a:buAutoNum type="romanUcPeriod"/>
            </a:pPr>
            <a:r>
              <a:rPr lang="el-GR" sz="2000" dirty="0" smtClean="0"/>
              <a:t>Η </a:t>
            </a:r>
            <a:r>
              <a:rPr lang="el-GR" sz="2000" dirty="0"/>
              <a:t>ελληνική γεωργία θα </a:t>
            </a:r>
            <a:r>
              <a:rPr lang="el-GR" sz="2000" b="1" dirty="0"/>
              <a:t>μπορούσε να έχει ωφεληθεί πολύ περισσότερο</a:t>
            </a:r>
            <a:r>
              <a:rPr lang="el-GR" sz="2000" dirty="0"/>
              <a:t>, αν η αγροτική κοινωνία είχε προετοιμαστεί κατάλληλα από την Πολιτεία ώστε να είναι σε θέση να αναλαμβάνει πρωτοβουλίες, να είναι «πιο ανοιχτή» στις αλλαγές και να μπορεί να ανταποκρίνεται θετικά και έγκαιρα στις προσαρμοστικές ανάγκες και πιέσεις που εμφανίστηκαν μέσα σε μια 30ετία. </a:t>
            </a:r>
            <a:endParaRPr lang="el-GR" sz="2000" dirty="0" smtClean="0"/>
          </a:p>
          <a:p>
            <a:pPr marL="514350" indent="-514350" algn="just">
              <a:buNone/>
            </a:pPr>
            <a:r>
              <a:rPr lang="el-GR" sz="2000" dirty="0" smtClean="0"/>
              <a:t>Δεν </a:t>
            </a:r>
            <a:r>
              <a:rPr lang="el-GR" sz="2000" dirty="0"/>
              <a:t>είναι τυχαίο, για παράδειγμα, ότι η Ελλάδα, μέσα στην παγίδα του «ελληνοκεντρισμού» της και της στενά δημοσιονομικής της οπτικής, δεν μπόρεσε να αναδειχτεί ως «διαμορφωτής» της πολιτικής στα θέματα της ΚΑΠ αλλά παρέμεινε σχεδόν πάντα παθητικός δέκτης των πολιτικών που διαμορφώνονταν στις Βρυξέλλες. Και τούτο, παρά το ότι ήταν η χώρα με τη μεγαλύτερη, μεταξύ των 15 παλαιών εταίρων, κατανομή του γεωργικού τομέα στην οικονομία </a:t>
            </a:r>
            <a:r>
              <a:rPr lang="el-GR" sz="2000" dirty="0" smtClean="0"/>
              <a:t>της.</a:t>
            </a:r>
            <a:endParaRPr lang="el-GR" sz="2000"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Σημαντικές πολιτικές διαστάσεις στο άμεσο μέλλον από νέα μεταρρύθμιση της ΚΑΠ</a:t>
            </a:r>
            <a:endParaRPr lang="el-GR" sz="2400" b="1" dirty="0"/>
          </a:p>
        </p:txBody>
      </p:sp>
      <p:sp>
        <p:nvSpPr>
          <p:cNvPr id="3" name="2 - Θέση περιεχομένου"/>
          <p:cNvSpPr>
            <a:spLocks noGrp="1"/>
          </p:cNvSpPr>
          <p:nvPr>
            <p:ph idx="1"/>
          </p:nvPr>
        </p:nvSpPr>
        <p:spPr>
          <a:xfrm>
            <a:off x="457200" y="1428736"/>
            <a:ext cx="8229600" cy="4697427"/>
          </a:xfrm>
        </p:spPr>
        <p:txBody>
          <a:bodyPr>
            <a:normAutofit lnSpcReduction="10000"/>
          </a:bodyPr>
          <a:lstStyle/>
          <a:p>
            <a:pPr algn="just">
              <a:buFont typeface="Wingdings" pitchFamily="2" charset="2"/>
              <a:buChar char="Ø"/>
            </a:pPr>
            <a:r>
              <a:rPr lang="el-GR" sz="2000" dirty="0"/>
              <a:t>Η</a:t>
            </a:r>
            <a:r>
              <a:rPr lang="el-GR" sz="2000" dirty="0" smtClean="0"/>
              <a:t> </a:t>
            </a:r>
            <a:r>
              <a:rPr lang="el-GR" sz="2000" dirty="0"/>
              <a:t>γενίκευση της συγχρηματοδότησης θα έχει σοβαρές δημοσιονομικές επιπτώσεις για τον εθνικό προϋπολογισμό, με τις επακόλουθες πολιτικές διαστάσεις μιας τέτοιας εξέλιξης. </a:t>
            </a:r>
            <a:endParaRPr lang="el-GR" sz="2000" dirty="0" smtClean="0"/>
          </a:p>
          <a:p>
            <a:pPr algn="just">
              <a:buFont typeface="Wingdings" pitchFamily="2" charset="2"/>
              <a:buChar char="Ø"/>
            </a:pPr>
            <a:endParaRPr lang="el-GR" sz="2000" dirty="0"/>
          </a:p>
          <a:p>
            <a:pPr algn="just">
              <a:buFont typeface="Wingdings" pitchFamily="2" charset="2"/>
              <a:buChar char="Ø"/>
            </a:pPr>
            <a:r>
              <a:rPr lang="el-GR" sz="2000" dirty="0"/>
              <a:t>Από την πρώτη κιόλας εφαρμογή της Ενιαίας Αποδεσμευμένης Ενίσχυσης έγινε φανερό ότι τελικώς η αγορά είναι εκείνη που προσδιορίζει τη μορφή αναδιάρθρωσης των καλλιεργειών και όχι οι </a:t>
            </a:r>
            <a:r>
              <a:rPr lang="el-GR" sz="2000" dirty="0" err="1"/>
              <a:t>κρατικο</a:t>
            </a:r>
            <a:r>
              <a:rPr lang="el-GR" sz="2000" dirty="0"/>
              <a:t>-διοικητικοί σχεδιασμοί και παρεμβάσεις, όπως λανθασμένα επιχειρούνταν για πολλές δεκαετίες. </a:t>
            </a:r>
          </a:p>
          <a:p>
            <a:pPr algn="just"/>
            <a:endParaRPr lang="el-GR" sz="2000" dirty="0"/>
          </a:p>
          <a:p>
            <a:pPr algn="just">
              <a:buFont typeface="Wingdings" pitchFamily="2" charset="2"/>
              <a:buChar char="Ø"/>
            </a:pPr>
            <a:r>
              <a:rPr lang="el-GR" sz="2000" dirty="0"/>
              <a:t>Η εφαρμογή της νέας ΚΑΠ κάνει, υπό προϋποθέσεις, ευκολότερη και αποτελεσματικότερη την ανάδειξη των όποιων συγκριτικών πλεονεκτημάτων διαθέτει η ελληνική γεωργία, πράγμα που θα έχει ευεργετικές επιπτώσεις στην ενίσχυση της ανταγωνιστικότητας του τομέα. </a:t>
            </a:r>
          </a:p>
          <a:p>
            <a:pPr algn="just">
              <a:buFont typeface="Wingdings" pitchFamily="2" charset="2"/>
              <a:buChar char="Ø"/>
            </a:pPr>
            <a:endParaRPr lang="el-GR" sz="2000" dirty="0"/>
          </a:p>
          <a:p>
            <a:pPr algn="just">
              <a:buFont typeface="Wingdings" pitchFamily="2" charset="2"/>
              <a:buChar char="Ø"/>
            </a:pPr>
            <a:endParaRPr lang="el-GR" sz="20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357166"/>
            <a:ext cx="8229600" cy="5768997"/>
          </a:xfrm>
        </p:spPr>
        <p:txBody>
          <a:bodyPr>
            <a:normAutofit fontScale="92500" lnSpcReduction="20000"/>
          </a:bodyPr>
          <a:lstStyle/>
          <a:p>
            <a:endParaRPr lang="el-GR" dirty="0"/>
          </a:p>
          <a:p>
            <a:pPr algn="just">
              <a:buFont typeface="Wingdings" pitchFamily="2" charset="2"/>
              <a:buChar char="Ø"/>
            </a:pPr>
            <a:r>
              <a:rPr lang="el-GR" sz="2200" dirty="0" smtClean="0"/>
              <a:t>Ένα </a:t>
            </a:r>
            <a:r>
              <a:rPr lang="el-GR" sz="2200" dirty="0"/>
              <a:t>από τα σοβαρότερα αποτελέσματα θα είναι η </a:t>
            </a:r>
            <a:r>
              <a:rPr lang="el-GR" sz="2200" b="1" dirty="0"/>
              <a:t>περαιτέρω αύξηση των εισαγωγών από τρίτες χώρες στην Ένωση και συνεπώς στην Ελλάδα</a:t>
            </a:r>
            <a:r>
              <a:rPr lang="el-GR" sz="2200" dirty="0"/>
              <a:t>, με τις συνακόλουθες δυσμενείς επιπτώσεις στο ούτως ή άλλως αρνητικό μας γεωργικό εμπορικό ισοζύγιο. </a:t>
            </a:r>
            <a:endParaRPr lang="el-GR" sz="2200" dirty="0" smtClean="0"/>
          </a:p>
          <a:p>
            <a:pPr algn="just">
              <a:buFont typeface="Wingdings" pitchFamily="2" charset="2"/>
              <a:buChar char="Ø"/>
            </a:pPr>
            <a:r>
              <a:rPr lang="el-GR" sz="2200" dirty="0" smtClean="0"/>
              <a:t>Όμως</a:t>
            </a:r>
            <a:r>
              <a:rPr lang="el-GR" sz="2200" dirty="0"/>
              <a:t>, θα υπάρξει εξίσου και έδαφος δημιουργίας ευκαιριών σε αγορές τρίτων χωρών και για τα ελληνικά προϊόντα αιχμής, αρκεί να δημιουργηθεί ένας </a:t>
            </a:r>
            <a:r>
              <a:rPr lang="el-GR" sz="2200" b="1" dirty="0"/>
              <a:t>«αέρας εξωστρέφειας» των παραγωγών</a:t>
            </a:r>
            <a:r>
              <a:rPr lang="el-GR" sz="2200" dirty="0"/>
              <a:t> μας σε επιχειρηματική βάση με την πολιτεία να συνδράμει με θεσμούς και μηχανισμούς για την δημιουργία υποδομών διακίνησης, εμπορίας, ανάδειξης και προώθησης των ποιοτικών ελληνικών προϊόντων στις ξένες αγορές. </a:t>
            </a:r>
            <a:endParaRPr lang="el-GR" sz="2200" dirty="0" smtClean="0"/>
          </a:p>
          <a:p>
            <a:pPr algn="just">
              <a:buFont typeface="Wingdings" pitchFamily="2" charset="2"/>
              <a:buChar char="Ø"/>
            </a:pPr>
            <a:r>
              <a:rPr lang="el-GR" sz="2200" dirty="0" smtClean="0"/>
              <a:t>Από </a:t>
            </a:r>
            <a:r>
              <a:rPr lang="el-GR" sz="2200" dirty="0"/>
              <a:t>πλευράς συνολικής στήριξης του αγροτικού μας τομέα, πολλά θα εξαρτηθούν από την μορφή και το περιεχόμενο που θα λάβουν οι, δυσοίωνες μέχρι στιγμής, </a:t>
            </a:r>
            <a:r>
              <a:rPr lang="el-GR" sz="2200" b="1" dirty="0"/>
              <a:t>νέες Δημοσιονομικές Προοπτικές, για την περίοδο μετά το 2013 (πιθανότατα μέχρι το 2020). </a:t>
            </a:r>
          </a:p>
          <a:p>
            <a:pPr algn="just">
              <a:buFont typeface="Wingdings" pitchFamily="2" charset="2"/>
              <a:buChar char="Ø"/>
            </a:pPr>
            <a:r>
              <a:rPr lang="el-GR" sz="2200" dirty="0" smtClean="0"/>
              <a:t> </a:t>
            </a:r>
            <a:r>
              <a:rPr lang="el-GR" sz="2200" dirty="0"/>
              <a:t>Τέλος, επισημαίνεται η επιτακτική ανάγκη διαμόρφωσης μιας συγκροτημένης Εθνικής Στρατηγικής αειφόρου ανάπτυξης για μια μελλοντική γεωργία </a:t>
            </a:r>
            <a:r>
              <a:rPr lang="el-GR" sz="2200" b="1" dirty="0"/>
              <a:t>χωρίς το δεκανίκι των επιδοτήσεων στο (όχι και πολύ) απώτερο μέλλον. </a:t>
            </a:r>
          </a:p>
          <a:p>
            <a:pPr algn="just">
              <a:buFont typeface="Wingdings" pitchFamily="2" charset="2"/>
              <a:buChar char="Ø"/>
            </a:pPr>
            <a:endParaRPr lang="el-GR" sz="2000" dirty="0"/>
          </a:p>
          <a:p>
            <a:endParaRPr lang="el-GR"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Κόστος της Νέας ΚΑΠ</a:t>
            </a:r>
            <a:endParaRPr lang="el-GR" sz="2400" dirty="0"/>
          </a:p>
        </p:txBody>
      </p:sp>
      <p:sp>
        <p:nvSpPr>
          <p:cNvPr id="3" name="2 - Θέση περιεχομένου"/>
          <p:cNvSpPr>
            <a:spLocks noGrp="1"/>
          </p:cNvSpPr>
          <p:nvPr>
            <p:ph idx="1"/>
          </p:nvPr>
        </p:nvSpPr>
        <p:spPr/>
        <p:txBody>
          <a:bodyPr/>
          <a:lstStyle/>
          <a:p>
            <a:pPr>
              <a:buNone/>
            </a:pPr>
            <a:r>
              <a:rPr lang="el-GR" sz="2000" dirty="0" smtClean="0"/>
              <a:t>Το συνολικό κόστος της νέας ΚΑΠ σε όρους βιωσιμότητας διακρίνεται σε:</a:t>
            </a:r>
          </a:p>
          <a:p>
            <a:pPr>
              <a:buNone/>
            </a:pPr>
            <a:endParaRPr lang="el-GR" sz="2000" dirty="0" smtClean="0"/>
          </a:p>
          <a:p>
            <a:pPr>
              <a:buFont typeface="Wingdings" pitchFamily="2" charset="2"/>
              <a:buChar char="Ø"/>
            </a:pPr>
            <a:r>
              <a:rPr lang="el-GR" sz="2000" dirty="0" smtClean="0"/>
              <a:t>Χρηματοοικονομικό κόστος</a:t>
            </a:r>
          </a:p>
          <a:p>
            <a:pPr>
              <a:buFont typeface="Wingdings" pitchFamily="2" charset="2"/>
              <a:buChar char="Ø"/>
            </a:pPr>
            <a:r>
              <a:rPr lang="el-GR" sz="2000" dirty="0" smtClean="0"/>
              <a:t>Κοινωνικό Κόστος </a:t>
            </a:r>
          </a:p>
          <a:p>
            <a:pPr>
              <a:buFont typeface="Wingdings" pitchFamily="2" charset="2"/>
              <a:buChar char="Ø"/>
            </a:pPr>
            <a:r>
              <a:rPr lang="el-GR" sz="2000" dirty="0" smtClean="0"/>
              <a:t>Περιβαλλοντικό κόστος</a:t>
            </a:r>
          </a:p>
          <a:p>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Οι στόχοι της ΚΑΠ</a:t>
            </a:r>
            <a:endParaRPr lang="el-GR" sz="2400" b="1" dirty="0"/>
          </a:p>
        </p:txBody>
      </p:sp>
      <p:sp>
        <p:nvSpPr>
          <p:cNvPr id="3" name="2 - Θέση περιεχομένου"/>
          <p:cNvSpPr>
            <a:spLocks noGrp="1"/>
          </p:cNvSpPr>
          <p:nvPr>
            <p:ph idx="1"/>
          </p:nvPr>
        </p:nvSpPr>
        <p:spPr/>
        <p:txBody>
          <a:bodyPr>
            <a:normAutofit/>
          </a:bodyPr>
          <a:lstStyle/>
          <a:p>
            <a:pPr algn="just">
              <a:buNone/>
            </a:pPr>
            <a:r>
              <a:rPr lang="el-GR" sz="2000" dirty="0" smtClean="0"/>
              <a:t>     Οι στόχοι και οι βασικοί προσανατολισμοί  της ΚΑΠ όπως προβλεπόταν από την Συνθήκη της Ρώμης έχουν τη νομική τους βάση στα άρθρα 38-44 της Συνθήκης της Λισαβόνας. Στο άρθρο 39 διατυπώνονται οι 5 αρχικοί στόχοι της ΚΑΠ:</a:t>
            </a:r>
          </a:p>
          <a:p>
            <a:pPr algn="just">
              <a:buNone/>
            </a:pPr>
            <a:endParaRPr lang="el-GR" sz="2000" dirty="0" smtClean="0"/>
          </a:p>
          <a:p>
            <a:pPr marL="457200" indent="-457200" algn="just">
              <a:buFont typeface="+mj-lt"/>
              <a:buAutoNum type="arabicPeriod"/>
            </a:pPr>
            <a:r>
              <a:rPr lang="el-GR" sz="2000" dirty="0" smtClean="0"/>
              <a:t>Βελτίωση της γεωργικής παραγωγικότητας και αποτελεσματικότητας</a:t>
            </a:r>
          </a:p>
          <a:p>
            <a:pPr marL="457200" indent="-457200" algn="just">
              <a:buFont typeface="+mj-lt"/>
              <a:buAutoNum type="arabicPeriod"/>
            </a:pPr>
            <a:r>
              <a:rPr lang="el-GR" sz="2000" dirty="0" smtClean="0"/>
              <a:t>Αύξηση των εισοδημάτων των αγροτών</a:t>
            </a:r>
          </a:p>
          <a:p>
            <a:pPr marL="457200" indent="-457200" algn="just">
              <a:buFont typeface="+mj-lt"/>
              <a:buAutoNum type="arabicPeriod"/>
            </a:pPr>
            <a:r>
              <a:rPr lang="el-GR" sz="2000" dirty="0" smtClean="0"/>
              <a:t>Σταθεροποίηση των αγορών</a:t>
            </a:r>
          </a:p>
          <a:p>
            <a:pPr marL="457200" indent="-457200" algn="just">
              <a:buFont typeface="+mj-lt"/>
              <a:buAutoNum type="arabicPeriod"/>
            </a:pPr>
            <a:r>
              <a:rPr lang="el-GR" sz="2000" dirty="0" smtClean="0"/>
              <a:t>Εγγύηση της διαθεσιμότητας της παραγωγής </a:t>
            </a:r>
          </a:p>
          <a:p>
            <a:pPr marL="457200" indent="-457200" algn="just">
              <a:buFont typeface="+mj-lt"/>
              <a:buAutoNum type="arabicPeriod"/>
            </a:pPr>
            <a:r>
              <a:rPr lang="el-GR" sz="2000" dirty="0" smtClean="0"/>
              <a:t>Εξασφάλιση λογικών τιμών για τους καταναλωτές</a:t>
            </a:r>
          </a:p>
          <a:p>
            <a:pPr marL="457200" indent="-457200" algn="just">
              <a:buNone/>
            </a:pPr>
            <a:endParaRPr lang="el-GR" sz="20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latin typeface="+mn-lt"/>
              </a:rPr>
              <a:t>Χρηματοοικονομικό Κόστος</a:t>
            </a:r>
            <a:endParaRPr lang="el-GR" sz="2400" dirty="0">
              <a:latin typeface="+mn-lt"/>
            </a:endParaRPr>
          </a:p>
        </p:txBody>
      </p:sp>
      <p:sp>
        <p:nvSpPr>
          <p:cNvPr id="3" name="2 - Θέση περιεχομένου"/>
          <p:cNvSpPr>
            <a:spLocks noGrp="1"/>
          </p:cNvSpPr>
          <p:nvPr>
            <p:ph idx="1"/>
          </p:nvPr>
        </p:nvSpPr>
        <p:spPr/>
        <p:txBody>
          <a:bodyPr>
            <a:normAutofit fontScale="25000" lnSpcReduction="20000"/>
          </a:bodyPr>
          <a:lstStyle/>
          <a:p>
            <a:pPr algn="just">
              <a:lnSpc>
                <a:spcPct val="90000"/>
              </a:lnSpc>
              <a:buFont typeface="Wingdings" pitchFamily="2" charset="2"/>
              <a:buChar char="ü"/>
            </a:pPr>
            <a:r>
              <a:rPr lang="el-GR" sz="8000" dirty="0" smtClean="0"/>
              <a:t>Η οικονομική ανάλυση ακόμα και κάτω από τις πιο συντηρητικές εκτιμήσεις δείχνει ότι η </a:t>
            </a:r>
            <a:r>
              <a:rPr lang="el-GR" sz="8000" b="1" dirty="0" smtClean="0"/>
              <a:t>ΚΑΠ θα αφήσει την Ευρωπαϊκή οικονομία κατά 100 δις ευρώ φτωχότερη</a:t>
            </a:r>
            <a:r>
              <a:rPr lang="el-GR" sz="8000" dirty="0" smtClean="0"/>
              <a:t> μετά την νέα περίοδο χρηματοδότησης (2007-2013)</a:t>
            </a:r>
          </a:p>
          <a:p>
            <a:pPr algn="just">
              <a:lnSpc>
                <a:spcPct val="90000"/>
              </a:lnSpc>
              <a:buFont typeface="Wingdings" pitchFamily="2" charset="2"/>
              <a:buChar char="ü"/>
            </a:pPr>
            <a:r>
              <a:rPr lang="el-GR" sz="8000" dirty="0" smtClean="0"/>
              <a:t>Το κόστος για τους πολίτες είναι υψηλότερο. Σύμφωνα με τον ΟΟΣΑ αυτό ανέρχεται σε </a:t>
            </a:r>
            <a:r>
              <a:rPr lang="el-GR" sz="8000" b="1" dirty="0" smtClean="0"/>
              <a:t>100 δις ευρώ το χρόνο</a:t>
            </a:r>
            <a:r>
              <a:rPr lang="el-GR" sz="8000" dirty="0" smtClean="0"/>
              <a:t>, από τα οποία τα μισά επιβαρύνουν τους φορολογούμενους και τα υπόλοιπα τους καταναλωτές λόγω υψηλότερων τιμών στα τρόφιμα</a:t>
            </a:r>
            <a:r>
              <a:rPr lang="el-GR" sz="8000" b="1" i="1" u="sng" dirty="0" smtClean="0"/>
              <a:t>. Για μία ευρωπαϊκή οικογένεια 4 μελών αυτό αντιστοιχεί σε 950ευρώ το χρόνο</a:t>
            </a:r>
            <a:r>
              <a:rPr lang="el-GR" sz="8000" dirty="0" smtClean="0"/>
              <a:t>.</a:t>
            </a:r>
          </a:p>
          <a:p>
            <a:pPr algn="just">
              <a:lnSpc>
                <a:spcPct val="90000"/>
              </a:lnSpc>
              <a:buFont typeface="Wingdings" pitchFamily="2" charset="2"/>
              <a:buChar char="ü"/>
            </a:pPr>
            <a:r>
              <a:rPr lang="el-GR" sz="8000" dirty="0" smtClean="0"/>
              <a:t>Έχει υπολογιστεί ότι η ΚΑΠ ισοδυναμεί με έναν φόρο προστιθέμενης αξίας στα τρόφιμα ίσο </a:t>
            </a:r>
            <a:r>
              <a:rPr lang="el-GR" sz="8000" b="1" dirty="0" smtClean="0"/>
              <a:t>με 15 %</a:t>
            </a:r>
          </a:p>
          <a:p>
            <a:pPr algn="just">
              <a:lnSpc>
                <a:spcPct val="90000"/>
              </a:lnSpc>
              <a:buFont typeface="Wingdings" pitchFamily="2" charset="2"/>
              <a:buChar char="ü"/>
            </a:pPr>
            <a:r>
              <a:rPr lang="el-GR" sz="8000" dirty="0" smtClean="0"/>
              <a:t>Αν αφαιρεθεί η ενίσχυση της τιμής ο πληθωρισμός θα μειωνόταν στην Ευρώπη κατά </a:t>
            </a:r>
            <a:r>
              <a:rPr lang="el-GR" sz="8000" b="1" dirty="0" smtClean="0"/>
              <a:t>0.9 %</a:t>
            </a:r>
          </a:p>
          <a:p>
            <a:pPr algn="just">
              <a:lnSpc>
                <a:spcPct val="90000"/>
              </a:lnSpc>
              <a:buFont typeface="Wingdings" pitchFamily="2" charset="2"/>
              <a:buChar char="ü"/>
            </a:pPr>
            <a:r>
              <a:rPr lang="el-GR" sz="8000" dirty="0" smtClean="0"/>
              <a:t>Το ένα τέταρτο της ενίσχυσης τιμής χάνεται λόγω οικονομικών αναποτελεσματικοτήτων. Περισσότερο από το ένα τρίτο καταλήγει στους προμηθευτές πρώτων υλών (γεωργικά μηχανήματα, φυτοφάρμακα, εντομοκτόνα)</a:t>
            </a:r>
          </a:p>
          <a:p>
            <a:pPr algn="just">
              <a:lnSpc>
                <a:spcPct val="90000"/>
              </a:lnSpc>
              <a:buFont typeface="Wingdings" pitchFamily="2" charset="2"/>
              <a:buChar char="ü"/>
            </a:pPr>
            <a:r>
              <a:rPr lang="el-GR" sz="8000" dirty="0" smtClean="0"/>
              <a:t>Μέχρι και το 90% των πληρωμών καταλήγει στον ιδιοκτήτη της αγροτικής γης ο οποίος μπορεί να μην είναι και ο αγρότης. Στην Γαλλία όπου το ποσοστό ενοικίασης γης είναι υψηλό, λιγότερο από το 20% των πληρωμών φθάνει στον αγρότη.</a:t>
            </a:r>
          </a:p>
          <a:p>
            <a:pPr algn="just"/>
            <a:endParaRPr lang="el-GR" dirty="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Grp="1" noChangeAspect="1" noChangeArrowheads="1"/>
          </p:cNvPicPr>
          <p:nvPr>
            <p:ph idx="1"/>
          </p:nvPr>
        </p:nvPicPr>
        <p:blipFill>
          <a:blip r:embed="rId2"/>
          <a:srcRect/>
          <a:stretch>
            <a:fillRect/>
          </a:stretch>
        </p:blipFill>
        <p:spPr bwMode="auto">
          <a:xfrm>
            <a:off x="642910" y="500042"/>
            <a:ext cx="7786742" cy="5786478"/>
          </a:xfrm>
          <a:prstGeom prst="rect">
            <a:avLst/>
          </a:prstGeom>
          <a:noFill/>
          <a:ln w="9525">
            <a:noFill/>
            <a:miter lim="800000"/>
            <a:headEnd/>
            <a:tailEnd/>
          </a:ln>
          <a:effectLst/>
        </p:spPr>
      </p:pic>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Κοινωνικό Κόστος</a:t>
            </a:r>
            <a:endParaRPr lang="el-GR" sz="2400" b="1" dirty="0"/>
          </a:p>
        </p:txBody>
      </p:sp>
      <p:sp>
        <p:nvSpPr>
          <p:cNvPr id="3" name="2 - Θέση περιεχομένου"/>
          <p:cNvSpPr>
            <a:spLocks noGrp="1"/>
          </p:cNvSpPr>
          <p:nvPr>
            <p:ph idx="1"/>
          </p:nvPr>
        </p:nvSpPr>
        <p:spPr/>
        <p:txBody>
          <a:bodyPr>
            <a:normAutofit fontScale="70000" lnSpcReduction="20000"/>
          </a:bodyPr>
          <a:lstStyle/>
          <a:p>
            <a:pPr algn="just"/>
            <a:r>
              <a:rPr lang="el-GR" dirty="0" smtClean="0">
                <a:latin typeface="Times New Roman" pitchFamily="18" charset="0"/>
              </a:rPr>
              <a:t>Τα 50 δις ευρώ κόστος που η ΚΑΠ συνεπάγεται για τους καταναλωτές προκύπτει </a:t>
            </a:r>
            <a:r>
              <a:rPr lang="el-GR" b="1" dirty="0" smtClean="0">
                <a:latin typeface="Times New Roman" pitchFamily="18" charset="0"/>
              </a:rPr>
              <a:t>από υψηλότερες τιμές για τα τρόφιμα και έτσι επιβαρύνει δυσανάλογα τις φτωχότερες κοινωνικές τάξεις </a:t>
            </a:r>
            <a:r>
              <a:rPr lang="el-GR" dirty="0" smtClean="0">
                <a:latin typeface="Times New Roman" pitchFamily="18" charset="0"/>
              </a:rPr>
              <a:t>οι οποίες ξοδεύουν μεγαλύτερο μέρος του εισοδήματός τους σε τρόφιμα.</a:t>
            </a:r>
            <a:endParaRPr lang="en-GB" dirty="0" smtClean="0">
              <a:latin typeface="Times New Roman" pitchFamily="18" charset="0"/>
            </a:endParaRPr>
          </a:p>
          <a:p>
            <a:pPr algn="just"/>
            <a:endParaRPr lang="el-GR" dirty="0" smtClean="0">
              <a:latin typeface="Times New Roman" pitchFamily="18" charset="0"/>
            </a:endParaRPr>
          </a:p>
          <a:p>
            <a:pPr algn="just"/>
            <a:r>
              <a:rPr lang="el-GR" dirty="0" smtClean="0">
                <a:latin typeface="Times New Roman" pitchFamily="18" charset="0"/>
              </a:rPr>
              <a:t>Η ΚΑΠ </a:t>
            </a:r>
            <a:r>
              <a:rPr lang="el-GR" b="1" dirty="0" smtClean="0">
                <a:latin typeface="Times New Roman" pitchFamily="18" charset="0"/>
              </a:rPr>
              <a:t>δεν ανταποκρίνεται </a:t>
            </a:r>
            <a:r>
              <a:rPr lang="el-GR" dirty="0" smtClean="0">
                <a:latin typeface="Times New Roman" pitchFamily="18" charset="0"/>
              </a:rPr>
              <a:t>στις ανάγκες των νέων </a:t>
            </a:r>
            <a:r>
              <a:rPr lang="el-GR" dirty="0" err="1" smtClean="0">
                <a:latin typeface="Times New Roman" pitchFamily="18" charset="0"/>
              </a:rPr>
              <a:t>κρατών–μελών</a:t>
            </a:r>
            <a:r>
              <a:rPr lang="el-GR" dirty="0" smtClean="0">
                <a:latin typeface="Times New Roman" pitchFamily="18" charset="0"/>
              </a:rPr>
              <a:t> για ανασυγκρότηση και εκσυγχρονισμό της γεωργίας και βελτίωση των αγροτικών υποδομών και υπηρεσιών.</a:t>
            </a:r>
          </a:p>
          <a:p>
            <a:pPr algn="just"/>
            <a:endParaRPr lang="en-GB" dirty="0" smtClean="0">
              <a:latin typeface="Times New Roman" pitchFamily="18" charset="0"/>
            </a:endParaRPr>
          </a:p>
          <a:p>
            <a:pPr algn="just"/>
            <a:r>
              <a:rPr lang="el-GR" dirty="0" smtClean="0">
                <a:latin typeface="Times New Roman" pitchFamily="18" charset="0"/>
              </a:rPr>
              <a:t>Η ενίσχυση των αγροτών </a:t>
            </a:r>
            <a:r>
              <a:rPr lang="el-GR" b="1" dirty="0" smtClean="0">
                <a:latin typeface="Times New Roman" pitchFamily="18" charset="0"/>
              </a:rPr>
              <a:t>δεν λαμβάνει υπόψη το εισόδημα και τον πλούτο του αγροτικού νοικοκυριού σε σύγκριση με άλλες κοινωνικές  ομάδες. </a:t>
            </a:r>
            <a:r>
              <a:rPr lang="el-GR" dirty="0" smtClean="0">
                <a:latin typeface="Times New Roman" pitchFamily="18" charset="0"/>
              </a:rPr>
              <a:t>Σε πολλές χώρες το εισόδημα του αγροτικού νοικοκυριού είναι κατά πολύ υψηλότερο από το μέσο εισόδημα.</a:t>
            </a:r>
          </a:p>
          <a:p>
            <a:endParaRPr lang="el-GR"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Περιβαλλοντικό Κόστος</a:t>
            </a:r>
            <a:endParaRPr lang="el-GR" sz="2400" b="1" dirty="0"/>
          </a:p>
        </p:txBody>
      </p:sp>
      <p:sp>
        <p:nvSpPr>
          <p:cNvPr id="3" name="2 - Θέση περιεχομένου"/>
          <p:cNvSpPr>
            <a:spLocks noGrp="1"/>
          </p:cNvSpPr>
          <p:nvPr>
            <p:ph idx="1"/>
          </p:nvPr>
        </p:nvSpPr>
        <p:spPr/>
        <p:txBody>
          <a:bodyPr>
            <a:noAutofit/>
          </a:bodyPr>
          <a:lstStyle/>
          <a:p>
            <a:pPr algn="just">
              <a:lnSpc>
                <a:spcPct val="90000"/>
              </a:lnSpc>
            </a:pPr>
            <a:r>
              <a:rPr lang="el-GR" sz="2000" dirty="0" smtClean="0"/>
              <a:t>Η εντατικοποίηση της γεωργίας στην Ευρώπη τα τελευταία 20-30 χρόνια έχει </a:t>
            </a:r>
            <a:r>
              <a:rPr lang="el-GR" sz="2000" b="1" dirty="0" smtClean="0"/>
              <a:t>προκαλέσει σημαντικά περιβαλλοντικά προβλήματα </a:t>
            </a:r>
            <a:r>
              <a:rPr lang="el-GR" sz="2000" dirty="0" smtClean="0"/>
              <a:t>όπως μόλυνση των υδάτων, </a:t>
            </a:r>
            <a:r>
              <a:rPr lang="el-GR" sz="2000" dirty="0" err="1" smtClean="0"/>
              <a:t>υπερεξάντληση</a:t>
            </a:r>
            <a:r>
              <a:rPr lang="el-GR" sz="2000" dirty="0" smtClean="0"/>
              <a:t> των υπόγειων </a:t>
            </a:r>
            <a:r>
              <a:rPr lang="el-GR" sz="2000" dirty="0" err="1" smtClean="0"/>
              <a:t>υδροφορέων</a:t>
            </a:r>
            <a:r>
              <a:rPr lang="el-GR" sz="2000" dirty="0" smtClean="0"/>
              <a:t> για άρδευση και καταστροφή της άγριας φύσης και της βιοποικιλότητας όπως αποδεικνύεται από την μείωση των αγροτικών πουλιών </a:t>
            </a:r>
            <a:r>
              <a:rPr lang="en-US" sz="2000" dirty="0" smtClean="0"/>
              <a:t>(farmland bird populations) </a:t>
            </a:r>
            <a:r>
              <a:rPr lang="el-GR" sz="2000" dirty="0" smtClean="0"/>
              <a:t>στην Ευρώπη.</a:t>
            </a:r>
            <a:endParaRPr lang="en-US" sz="2000" dirty="0" smtClean="0"/>
          </a:p>
          <a:p>
            <a:pPr algn="just">
              <a:lnSpc>
                <a:spcPct val="90000"/>
              </a:lnSpc>
            </a:pPr>
            <a:r>
              <a:rPr lang="el-GR" sz="2000" dirty="0" smtClean="0"/>
              <a:t>Ο καθαρισμός του νερού από την μόλυνση που προσκαλείται από την γεωργία έχει εκτιμηθεί </a:t>
            </a:r>
            <a:r>
              <a:rPr lang="el-GR" sz="2000" b="1" dirty="0" smtClean="0"/>
              <a:t>σε </a:t>
            </a:r>
            <a:r>
              <a:rPr lang="el-GR" sz="2000" b="1" dirty="0" smtClean="0">
                <a:cs typeface="Times New Roman" pitchFamily="18" charset="0"/>
              </a:rPr>
              <a:t>₤ 211 εκατομμύρια το χρόνο για το ΗΒ</a:t>
            </a:r>
            <a:r>
              <a:rPr lang="el-GR" sz="2000" dirty="0" smtClean="0">
                <a:cs typeface="Times New Roman" pitchFamily="18" charset="0"/>
              </a:rPr>
              <a:t>, ένα ακόμα κόστος το οποίο τελικά επιβαρύνει τους καταναλωτές </a:t>
            </a:r>
            <a:r>
              <a:rPr lang="el-GR" sz="2000" b="1" dirty="0" smtClean="0">
                <a:cs typeface="Times New Roman" pitchFamily="18" charset="0"/>
              </a:rPr>
              <a:t>στον λογαριασμό του νερού τους.</a:t>
            </a:r>
          </a:p>
          <a:p>
            <a:pPr algn="just">
              <a:lnSpc>
                <a:spcPct val="90000"/>
              </a:lnSpc>
            </a:pPr>
            <a:r>
              <a:rPr lang="el-GR" sz="2000" dirty="0" smtClean="0">
                <a:cs typeface="Times New Roman" pitchFamily="18" charset="0"/>
              </a:rPr>
              <a:t>Η </a:t>
            </a:r>
            <a:r>
              <a:rPr lang="el-GR" sz="2000" b="1" dirty="0" smtClean="0">
                <a:cs typeface="Times New Roman" pitchFamily="18" charset="0"/>
              </a:rPr>
              <a:t>εντατικοποίηση αυτή της γεωργίας </a:t>
            </a:r>
            <a:r>
              <a:rPr lang="el-GR" sz="2000" dirty="0" smtClean="0">
                <a:cs typeface="Times New Roman" pitchFamily="18" charset="0"/>
              </a:rPr>
              <a:t>οφείλεται στις υψηλές ενισχύσεις που προβλέπει η ΚΑΠ</a:t>
            </a:r>
            <a:r>
              <a:rPr lang="en-GB" sz="2000" dirty="0" smtClean="0">
                <a:cs typeface="Times New Roman" pitchFamily="18" charset="0"/>
              </a:rPr>
              <a:t>.</a:t>
            </a:r>
            <a:endParaRPr lang="el-GR" sz="2000" dirty="0" smtClean="0">
              <a:cs typeface="Times New Roman" pitchFamily="18" charset="0"/>
            </a:endParaRPr>
          </a:p>
          <a:p>
            <a:pPr algn="just">
              <a:lnSpc>
                <a:spcPct val="90000"/>
              </a:lnSpc>
            </a:pPr>
            <a:r>
              <a:rPr lang="el-GR" sz="2000" dirty="0" smtClean="0">
                <a:cs typeface="Times New Roman" pitchFamily="18" charset="0"/>
              </a:rPr>
              <a:t>Η </a:t>
            </a:r>
            <a:r>
              <a:rPr lang="el-GR" sz="2000" b="1" dirty="0" smtClean="0">
                <a:cs typeface="Times New Roman" pitchFamily="18" charset="0"/>
              </a:rPr>
              <a:t>πολλαπλή συμμόρφωση </a:t>
            </a:r>
            <a:r>
              <a:rPr lang="el-GR" sz="2000" dirty="0" smtClean="0">
                <a:cs typeface="Times New Roman" pitchFamily="18" charset="0"/>
              </a:rPr>
              <a:t>που προβλέπει η νέα ΚΑΠ δεν επαρκεί για την διασφάλιση της προστασίας του περιβάλλοντος.</a:t>
            </a:r>
          </a:p>
          <a:p>
            <a:pPr algn="just"/>
            <a:endParaRPr lang="el-GR" sz="2000" dirty="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Αρχές για βιώσιμη αγροτική ανάπτυξη στην Ευρώπη</a:t>
            </a:r>
            <a:endParaRPr lang="el-GR" sz="2400" b="1" dirty="0"/>
          </a:p>
        </p:txBody>
      </p:sp>
      <p:sp>
        <p:nvSpPr>
          <p:cNvPr id="3" name="2 - Θέση περιεχομένου"/>
          <p:cNvSpPr>
            <a:spLocks noGrp="1"/>
          </p:cNvSpPr>
          <p:nvPr>
            <p:ph idx="1"/>
          </p:nvPr>
        </p:nvSpPr>
        <p:spPr/>
        <p:txBody>
          <a:bodyPr>
            <a:normAutofit fontScale="77500" lnSpcReduction="20000"/>
          </a:bodyPr>
          <a:lstStyle/>
          <a:p>
            <a:pPr algn="just">
              <a:buNone/>
            </a:pPr>
            <a:r>
              <a:rPr lang="el-GR" sz="2900" b="1" dirty="0" smtClean="0"/>
              <a:t>Για να είναι βιώσιμη η γεωργία θα πρέπει να αναληφθούν μέτρα ώστε αυτός ο τομέας της ευρωπαϊκής οικονομίας:</a:t>
            </a:r>
          </a:p>
          <a:p>
            <a:pPr algn="just"/>
            <a:r>
              <a:rPr lang="el-GR" sz="2900" dirty="0" smtClean="0"/>
              <a:t>Να είναι ανταγωνιστικός στις διεθνείς αγορές χωρίς να στηρίζεται σε επιδοτήσεις και προστατευτισμό.</a:t>
            </a:r>
          </a:p>
          <a:p>
            <a:pPr algn="just"/>
            <a:r>
              <a:rPr lang="el-GR" sz="2900" dirty="0" smtClean="0"/>
              <a:t>Να εξασφαλίζει ποιότητα και ασφάλεια στα τελικά προϊόντα και να επιδοτείται από τον φορολογούμενο μόνο για την παραγωγή κοινωνικών ωφελειών που οι αγορές δεν μπορούν να εξασφαλίζουν.</a:t>
            </a:r>
          </a:p>
          <a:p>
            <a:pPr algn="just"/>
            <a:r>
              <a:rPr lang="el-GR" sz="2900" dirty="0" smtClean="0"/>
              <a:t>Να προστατεύει το περιβάλλον και την άγρια φύση και να μην προκαλεί μόλυνση.</a:t>
            </a:r>
          </a:p>
          <a:p>
            <a:pPr algn="just"/>
            <a:r>
              <a:rPr lang="el-GR" sz="2900" dirty="0" smtClean="0"/>
              <a:t>Να ανταποκρίνεται στις ανάγκες των σύγχρονων αγροτικών κοινωνιών.</a:t>
            </a:r>
          </a:p>
          <a:p>
            <a:pPr algn="just"/>
            <a:r>
              <a:rPr lang="el-GR" sz="2900" dirty="0" smtClean="0"/>
              <a:t>Να μην είναι στρεβλωτικός για το παγκόσμιο εμπόριο και την παγκόσμια οικονομία. </a:t>
            </a:r>
          </a:p>
          <a:p>
            <a:endParaRPr lang="el-GR"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Επίδραση του προστατευτισμού στις αναπτυσσόμενες χώρες</a:t>
            </a:r>
            <a:endParaRPr lang="el-GR" sz="2400" b="1" dirty="0"/>
          </a:p>
        </p:txBody>
      </p:sp>
      <p:sp>
        <p:nvSpPr>
          <p:cNvPr id="3" name="2 - Θέση περιεχομένου"/>
          <p:cNvSpPr>
            <a:spLocks noGrp="1"/>
          </p:cNvSpPr>
          <p:nvPr>
            <p:ph idx="1"/>
          </p:nvPr>
        </p:nvSpPr>
        <p:spPr/>
        <p:txBody>
          <a:bodyPr>
            <a:normAutofit fontScale="77500" lnSpcReduction="20000"/>
          </a:bodyPr>
          <a:lstStyle/>
          <a:p>
            <a:pPr algn="just"/>
            <a:r>
              <a:rPr lang="el-GR" sz="2900" dirty="0" smtClean="0"/>
              <a:t>Περισσότερα από τα μισά οφέλη για τις αναπτυσσόμενες χώρες από την φιλελευθεροποίηση της γεωργίας στις πλούσιες χώρες</a:t>
            </a:r>
            <a:r>
              <a:rPr lang="en-GB" sz="2900" dirty="0" smtClean="0"/>
              <a:t>,</a:t>
            </a:r>
            <a:r>
              <a:rPr lang="el-GR" sz="2900" dirty="0" smtClean="0"/>
              <a:t> θα προέρχονταν από την φιλελευθεροποίηση της ευρωπαϊκής γεωργίας.</a:t>
            </a:r>
          </a:p>
          <a:p>
            <a:pPr algn="just"/>
            <a:r>
              <a:rPr lang="el-GR" sz="2900" dirty="0" smtClean="0"/>
              <a:t>Λόγω της γεωγραφικής της θέσης η ΕΕ δέχεται ήδη ένα πολύ </a:t>
            </a:r>
            <a:r>
              <a:rPr lang="el-GR" sz="2900" b="1" dirty="0" smtClean="0"/>
              <a:t>μεγαλύτερο μέρος εισαγωγών από χώρες χαμηλού εισοδήματος σε σχέση με άλλες εμπορικές δυνάμεις.</a:t>
            </a:r>
            <a:r>
              <a:rPr lang="el-GR" sz="2900" dirty="0" smtClean="0"/>
              <a:t> Παρόλα αυτά η ΕΕ είναι υψηλότερα στον δείκτη προστατευτισμού  της παγκόσμιας τράπεζας σε σχέση με τις ΗΠΑ και τον Καναδά.</a:t>
            </a:r>
          </a:p>
          <a:p>
            <a:pPr algn="just"/>
            <a:r>
              <a:rPr lang="el-GR" sz="2900" dirty="0" smtClean="0"/>
              <a:t>Οι περισσότερες αναπτυσσόμενες χώρες θα επωφεληθούν άμεσα από την απελευθέρωση του αγροτικού τομέα στις χώρες της ΕΕ και του ΟΟΣΑ. Τα οφέλη θα διαφέρουν ανάλογα </a:t>
            </a:r>
            <a:r>
              <a:rPr lang="el-GR" sz="2900" b="1" dirty="0" smtClean="0"/>
              <a:t>με την οικονομική υποδομή, τους θεσμούς και την κοινωνική προστασία που επικρατούν σε κάθε αναπτυσσόμενη χώρα.</a:t>
            </a:r>
            <a:r>
              <a:rPr lang="el-GR" sz="2900" dirty="0" smtClean="0"/>
              <a:t> </a:t>
            </a:r>
            <a:r>
              <a:rPr lang="el-GR" sz="2900" b="1" i="1" u="sng" dirty="0" smtClean="0"/>
              <a:t>Με την μετάβαση στο ελεύθερο εμπόριο κάθε χώρα θα παράγει το προϊόν στο οποίο έχει συγκριτικό πλεονέκτημα.</a:t>
            </a:r>
          </a:p>
          <a:p>
            <a:endParaRPr lang="el-GR"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dirty="0" smtClean="0"/>
              <a:t>Ενδεικτική βιβλιογραφία</a:t>
            </a:r>
            <a:endParaRPr lang="el-GR" sz="2400" dirty="0"/>
          </a:p>
        </p:txBody>
      </p:sp>
      <p:sp>
        <p:nvSpPr>
          <p:cNvPr id="3" name="2 - Θέση περιεχομένου"/>
          <p:cNvSpPr>
            <a:spLocks noGrp="1"/>
          </p:cNvSpPr>
          <p:nvPr>
            <p:ph idx="1"/>
          </p:nvPr>
        </p:nvSpPr>
        <p:spPr/>
        <p:txBody>
          <a:bodyPr>
            <a:normAutofit fontScale="25000" lnSpcReduction="20000"/>
          </a:bodyPr>
          <a:lstStyle/>
          <a:p>
            <a:endParaRPr lang="el-GR" dirty="0"/>
          </a:p>
          <a:p>
            <a:pPr algn="just"/>
            <a:r>
              <a:rPr lang="el-GR" sz="8000" dirty="0"/>
              <a:t>Γεωργίου Γιώργος Α. (2002), </a:t>
            </a:r>
            <a:r>
              <a:rPr lang="el-GR" sz="8000" i="1" dirty="0"/>
              <a:t>«Το Δημοσιονομικό Σύστημα της Ε.Ε. και ο Κοινοτικός Προϋπολογισμός». </a:t>
            </a:r>
            <a:r>
              <a:rPr lang="el-GR" sz="8000" i="1" dirty="0" err="1"/>
              <a:t>Εκδ</a:t>
            </a:r>
            <a:r>
              <a:rPr lang="el-GR" sz="8000" i="1" dirty="0"/>
              <a:t>. Αντ. Ν. </a:t>
            </a:r>
            <a:r>
              <a:rPr lang="el-GR" sz="8000" i="1" dirty="0" err="1"/>
              <a:t>Σάκκουλα</a:t>
            </a:r>
            <a:r>
              <a:rPr lang="el-GR" sz="8000" i="1" dirty="0"/>
              <a:t>, Αθήνα, ISBN 960-15-0800-7 </a:t>
            </a:r>
          </a:p>
          <a:p>
            <a:pPr algn="just"/>
            <a:r>
              <a:rPr lang="el-GR" sz="8000" dirty="0" err="1"/>
              <a:t>􀂃</a:t>
            </a:r>
            <a:r>
              <a:rPr lang="el-GR" sz="8000" dirty="0"/>
              <a:t> </a:t>
            </a:r>
            <a:r>
              <a:rPr lang="el-GR" sz="8000" dirty="0" err="1"/>
              <a:t>Ιωακειμίδης</a:t>
            </a:r>
            <a:r>
              <a:rPr lang="el-GR" sz="8000" dirty="0"/>
              <a:t> Π.Κ. (1998), «Ευρωπαϊκή Ένωση και Ελληνικό Κράτος – Οι Επιπτώσεις από τη Συμμετοχή στην Ενοποιητική Διαδικασία», ΘΕΜΕΛΙΟ, Αθήνα, ISBN: 960-310-233-4 </a:t>
            </a:r>
          </a:p>
          <a:p>
            <a:pPr algn="just"/>
            <a:r>
              <a:rPr lang="el-GR" sz="8000" dirty="0" err="1"/>
              <a:t>􀂃</a:t>
            </a:r>
            <a:r>
              <a:rPr lang="el-GR" sz="8000" dirty="0"/>
              <a:t> </a:t>
            </a:r>
            <a:r>
              <a:rPr lang="el-GR" sz="8000" dirty="0" err="1"/>
              <a:t>Κασίμης</a:t>
            </a:r>
            <a:r>
              <a:rPr lang="el-GR" sz="8000" dirty="0"/>
              <a:t> Χ. &amp; Λ. </a:t>
            </a:r>
            <a:r>
              <a:rPr lang="el-GR" sz="8000" dirty="0" err="1"/>
              <a:t>Λουλούδης</a:t>
            </a:r>
            <a:r>
              <a:rPr lang="el-GR" sz="8000" dirty="0"/>
              <a:t> (</a:t>
            </a:r>
            <a:r>
              <a:rPr lang="el-GR" sz="8000" dirty="0" err="1"/>
              <a:t>επιμ</a:t>
            </a:r>
            <a:r>
              <a:rPr lang="el-GR" sz="8000" dirty="0"/>
              <a:t>.) (1999), </a:t>
            </a:r>
            <a:r>
              <a:rPr lang="el-GR" sz="8000" i="1" dirty="0"/>
              <a:t>«Ύπαιθρος Χώρα», ΠΛΕΘΡΟΝ / ΕΚΚΕ, Αθήνα, ISBN: 960-348-085-1. </a:t>
            </a:r>
          </a:p>
          <a:p>
            <a:pPr algn="just"/>
            <a:r>
              <a:rPr lang="el-GR" sz="8000" dirty="0" err="1"/>
              <a:t>􀂃</a:t>
            </a:r>
            <a:r>
              <a:rPr lang="el-GR" sz="8000" dirty="0"/>
              <a:t> </a:t>
            </a:r>
            <a:r>
              <a:rPr lang="el-GR" sz="8000" dirty="0" err="1"/>
              <a:t>Λούλουδης</a:t>
            </a:r>
            <a:r>
              <a:rPr lang="el-GR" sz="8000" dirty="0"/>
              <a:t> Λεωνίδας, Νίκος </a:t>
            </a:r>
            <a:r>
              <a:rPr lang="el-GR" sz="8000" dirty="0" err="1"/>
              <a:t>Μπεόπουλος</a:t>
            </a:r>
            <a:r>
              <a:rPr lang="el-GR" sz="8000" dirty="0"/>
              <a:t>, Ανδρέας </a:t>
            </a:r>
            <a:r>
              <a:rPr lang="el-GR" sz="8000" dirty="0" err="1"/>
              <a:t>Τρούμπης</a:t>
            </a:r>
            <a:r>
              <a:rPr lang="el-GR" sz="8000" dirty="0"/>
              <a:t> (</a:t>
            </a:r>
            <a:r>
              <a:rPr lang="el-GR" sz="8000" dirty="0" err="1"/>
              <a:t>Επιμ</a:t>
            </a:r>
            <a:r>
              <a:rPr lang="el-GR" sz="8000" dirty="0"/>
              <a:t>.) (2005), </a:t>
            </a:r>
            <a:r>
              <a:rPr lang="el-GR" sz="8000" i="1" dirty="0"/>
              <a:t>«Το Αγροτικό Τοπίο. Το παλίμψηστο αιώνων γεωργικού μόχθου». Επιστημονικό Συμπόσιο στο Κτήμα Μερκούρη, </a:t>
            </a:r>
            <a:r>
              <a:rPr lang="el-GR" sz="8000" i="1" dirty="0" err="1"/>
              <a:t>Κορακοχώρι</a:t>
            </a:r>
            <a:r>
              <a:rPr lang="el-GR" sz="8000" i="1" dirty="0"/>
              <a:t> Ηλείας. Αθήνα, ISBN: 960-87023-1-3 </a:t>
            </a:r>
          </a:p>
          <a:p>
            <a:pPr algn="just"/>
            <a:r>
              <a:rPr lang="el-GR" sz="8000" dirty="0" err="1"/>
              <a:t>􀂃</a:t>
            </a:r>
            <a:r>
              <a:rPr lang="el-GR" sz="8000" dirty="0"/>
              <a:t> </a:t>
            </a:r>
            <a:r>
              <a:rPr lang="el-GR" sz="8000" dirty="0" err="1"/>
              <a:t>Λουλούδης</a:t>
            </a:r>
            <a:r>
              <a:rPr lang="el-GR" sz="8000" dirty="0"/>
              <a:t> Λεωνίδας, Β. Γεωργιάδου &amp; Γ. Σταυρακάκης (1999), «Φύση, Κοινωνία, Επιστήμη, στην Εποχή των «Τρελλών Αγελάδων». Διακινδύνευση και Αβεβαιότητα», ΝΕΦΕΛΗ, Αθήνα </a:t>
            </a:r>
            <a:r>
              <a:rPr lang="el-GR" sz="8000" dirty="0" err="1"/>
              <a:t>Μπεριάτος</a:t>
            </a:r>
            <a:r>
              <a:rPr lang="el-GR" sz="8000" dirty="0"/>
              <a:t> Η. &amp; Δ. </a:t>
            </a:r>
            <a:r>
              <a:rPr lang="el-GR" sz="8000" dirty="0" err="1"/>
              <a:t>Ψαλτόπουλος</a:t>
            </a:r>
            <a:r>
              <a:rPr lang="el-GR" sz="8000" dirty="0"/>
              <a:t> (</a:t>
            </a:r>
            <a:r>
              <a:rPr lang="el-GR" sz="8000" dirty="0" err="1"/>
              <a:t>Επιμ</a:t>
            </a:r>
            <a:r>
              <a:rPr lang="el-GR" sz="8000" dirty="0"/>
              <a:t>.) (2003), «Περιβάλλον και Ανάπτυξη της Υπαίθρου», Θεμέλιο, Αθήνα, ISBN 960-310-296-2 </a:t>
            </a:r>
          </a:p>
          <a:p>
            <a:endParaRPr lang="el-GR" sz="8000"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928670"/>
            <a:ext cx="8229600" cy="5197493"/>
          </a:xfrm>
        </p:spPr>
        <p:txBody>
          <a:bodyPr>
            <a:normAutofit fontScale="92500" lnSpcReduction="10000"/>
          </a:bodyPr>
          <a:lstStyle/>
          <a:p>
            <a:endParaRPr lang="el-GR" sz="2400" dirty="0"/>
          </a:p>
          <a:p>
            <a:pPr algn="just"/>
            <a:r>
              <a:rPr lang="el-GR" sz="2200" dirty="0" smtClean="0"/>
              <a:t>Κωνσταντίνος </a:t>
            </a:r>
            <a:r>
              <a:rPr lang="el-GR" sz="2200" dirty="0" err="1" smtClean="0"/>
              <a:t>Κριμπάς</a:t>
            </a:r>
            <a:r>
              <a:rPr lang="el-GR" sz="2200" dirty="0" smtClean="0"/>
              <a:t> </a:t>
            </a:r>
            <a:r>
              <a:rPr lang="el-GR" sz="2200" dirty="0"/>
              <a:t>&amp; </a:t>
            </a:r>
            <a:r>
              <a:rPr lang="el-GR" sz="2200" dirty="0" smtClean="0"/>
              <a:t>Λεωνίδας </a:t>
            </a:r>
            <a:r>
              <a:rPr lang="el-GR" sz="2200" dirty="0" err="1" smtClean="0"/>
              <a:t>Λουλούδης</a:t>
            </a:r>
            <a:r>
              <a:rPr lang="el-GR" sz="2200" dirty="0" smtClean="0"/>
              <a:t> </a:t>
            </a:r>
            <a:r>
              <a:rPr lang="el-GR" sz="2200" dirty="0"/>
              <a:t>(</a:t>
            </a:r>
            <a:r>
              <a:rPr lang="el-GR" sz="2200" dirty="0" err="1"/>
              <a:t>Επιμ</a:t>
            </a:r>
            <a:r>
              <a:rPr lang="el-GR" sz="2200" dirty="0"/>
              <a:t>.) «Ελληνική Γεωργία και Αγροτική Πολιτική» , έκδοση Ακαδημίας Αθηνών, 2008, σελ. 27-50. </a:t>
            </a:r>
            <a:endParaRPr lang="el-GR" sz="2200" dirty="0" smtClean="0"/>
          </a:p>
          <a:p>
            <a:pPr algn="just"/>
            <a:r>
              <a:rPr lang="el-GR" sz="2200" dirty="0" smtClean="0"/>
              <a:t>Παύλος </a:t>
            </a:r>
            <a:r>
              <a:rPr lang="el-GR" sz="2200" dirty="0" err="1" smtClean="0"/>
              <a:t>Πέζαρος</a:t>
            </a:r>
            <a:r>
              <a:rPr lang="el-GR" sz="2200" dirty="0" smtClean="0"/>
              <a:t>, </a:t>
            </a:r>
            <a:r>
              <a:rPr lang="el-GR" sz="2200" dirty="0"/>
              <a:t>Τριμηνιαία Πολιτική &amp; Οικονομική Επιθεώρηση «Διεθνής και Ευρωπαϊκή Πολιτική», </a:t>
            </a:r>
            <a:r>
              <a:rPr lang="el-GR" sz="2200" dirty="0" err="1"/>
              <a:t>εκδ</a:t>
            </a:r>
            <a:r>
              <a:rPr lang="el-GR" sz="2200" dirty="0"/>
              <a:t>. ΠΑΠΑΖΗΣΗΣ </a:t>
            </a:r>
            <a:endParaRPr lang="el-GR" sz="2200" dirty="0" smtClean="0"/>
          </a:p>
          <a:p>
            <a:pPr algn="just">
              <a:lnSpc>
                <a:spcPct val="80000"/>
              </a:lnSpc>
            </a:pPr>
            <a:r>
              <a:rPr lang="el-GR" sz="2200" dirty="0" smtClean="0"/>
              <a:t>OECD (2004), ‘</a:t>
            </a:r>
            <a:r>
              <a:rPr lang="el-GR" sz="2200" dirty="0" err="1" smtClean="0"/>
              <a:t>Analysis</a:t>
            </a:r>
            <a:r>
              <a:rPr lang="el-GR" sz="2200" dirty="0" smtClean="0"/>
              <a:t> </a:t>
            </a:r>
            <a:r>
              <a:rPr lang="el-GR" sz="2200" dirty="0" err="1" smtClean="0"/>
              <a:t>of</a:t>
            </a:r>
            <a:r>
              <a:rPr lang="el-GR" sz="2200" dirty="0" smtClean="0"/>
              <a:t> </a:t>
            </a:r>
            <a:r>
              <a:rPr lang="el-GR" sz="2200" dirty="0" err="1" smtClean="0"/>
              <a:t>the</a:t>
            </a:r>
            <a:r>
              <a:rPr lang="el-GR" sz="2200" dirty="0" smtClean="0"/>
              <a:t> 2003 CAP </a:t>
            </a:r>
            <a:r>
              <a:rPr lang="el-GR" sz="2200" dirty="0" err="1" smtClean="0"/>
              <a:t>Reform</a:t>
            </a:r>
            <a:r>
              <a:rPr lang="el-GR" sz="2200" dirty="0" smtClean="0"/>
              <a:t>’, </a:t>
            </a:r>
            <a:r>
              <a:rPr lang="el-GR" sz="2200" dirty="0" err="1" smtClean="0"/>
              <a:t>Paris</a:t>
            </a:r>
            <a:endParaRPr lang="el-GR" sz="2200" dirty="0" smtClean="0"/>
          </a:p>
          <a:p>
            <a:pPr algn="just">
              <a:lnSpc>
                <a:spcPct val="80000"/>
              </a:lnSpc>
            </a:pPr>
            <a:r>
              <a:rPr lang="en-US" sz="2200" dirty="0" smtClean="0"/>
              <a:t>Department for Environment Food and Rural Affairs (2005), ‘A Vision for the Common Agricultural Policy’</a:t>
            </a:r>
          </a:p>
          <a:p>
            <a:pPr algn="just">
              <a:lnSpc>
                <a:spcPct val="80000"/>
              </a:lnSpc>
            </a:pPr>
            <a:r>
              <a:rPr lang="en-US" sz="2200" dirty="0" smtClean="0"/>
              <a:t>European Commission (2004), ‘CAP reform, accomplishing sustainable agriculture: the Tobacco, olive oil, cotton , sugar and hops sectors’</a:t>
            </a:r>
          </a:p>
          <a:p>
            <a:pPr algn="just">
              <a:lnSpc>
                <a:spcPct val="80000"/>
              </a:lnSpc>
            </a:pPr>
            <a:r>
              <a:rPr lang="el-GR" sz="2200" dirty="0" err="1" smtClean="0"/>
              <a:t>European</a:t>
            </a:r>
            <a:r>
              <a:rPr lang="el-GR" sz="2200" dirty="0" smtClean="0"/>
              <a:t> </a:t>
            </a:r>
            <a:r>
              <a:rPr lang="el-GR" sz="2200" dirty="0" err="1" smtClean="0"/>
              <a:t>Commission</a:t>
            </a:r>
            <a:r>
              <a:rPr lang="en-US" sz="2200" dirty="0" smtClean="0"/>
              <a:t>, </a:t>
            </a:r>
            <a:r>
              <a:rPr lang="el-GR" sz="2200" dirty="0" err="1" smtClean="0"/>
              <a:t>Directorate</a:t>
            </a:r>
            <a:r>
              <a:rPr lang="el-GR" sz="2200" dirty="0" smtClean="0"/>
              <a:t>-</a:t>
            </a:r>
            <a:r>
              <a:rPr lang="el-GR" sz="2200" dirty="0" err="1" smtClean="0"/>
              <a:t>General</a:t>
            </a:r>
            <a:r>
              <a:rPr lang="el-GR" sz="2200" dirty="0" smtClean="0"/>
              <a:t> </a:t>
            </a:r>
            <a:r>
              <a:rPr lang="el-GR" sz="2200" dirty="0" err="1" smtClean="0"/>
              <a:t>for</a:t>
            </a:r>
            <a:r>
              <a:rPr lang="el-GR" sz="2200" dirty="0" smtClean="0"/>
              <a:t> </a:t>
            </a:r>
            <a:r>
              <a:rPr lang="el-GR" sz="2200" dirty="0" err="1" smtClean="0"/>
              <a:t>Agriculture</a:t>
            </a:r>
            <a:r>
              <a:rPr lang="en-US" sz="2200" dirty="0" smtClean="0"/>
              <a:t> (2003), ‘</a:t>
            </a:r>
            <a:r>
              <a:rPr lang="el-GR" sz="2200" dirty="0" err="1" smtClean="0"/>
              <a:t>Reform</a:t>
            </a:r>
            <a:r>
              <a:rPr lang="el-GR" sz="2200" dirty="0" smtClean="0"/>
              <a:t> </a:t>
            </a:r>
            <a:r>
              <a:rPr lang="el-GR" sz="2200" dirty="0" err="1" smtClean="0"/>
              <a:t>of</a:t>
            </a:r>
            <a:r>
              <a:rPr lang="el-GR" sz="2200" dirty="0" smtClean="0"/>
              <a:t> </a:t>
            </a:r>
            <a:r>
              <a:rPr lang="el-GR" sz="2200" dirty="0" err="1" smtClean="0"/>
              <a:t>the</a:t>
            </a:r>
            <a:r>
              <a:rPr lang="en-US" sz="2200" dirty="0" smtClean="0"/>
              <a:t> </a:t>
            </a:r>
            <a:r>
              <a:rPr lang="el-GR" sz="2200" dirty="0" err="1" smtClean="0"/>
              <a:t>Common</a:t>
            </a:r>
            <a:r>
              <a:rPr lang="el-GR" sz="2200" dirty="0" smtClean="0"/>
              <a:t> </a:t>
            </a:r>
            <a:r>
              <a:rPr lang="el-GR" sz="2200" dirty="0" err="1" smtClean="0"/>
              <a:t>agricultural</a:t>
            </a:r>
            <a:r>
              <a:rPr lang="el-GR" sz="2200" dirty="0" smtClean="0"/>
              <a:t> </a:t>
            </a:r>
            <a:r>
              <a:rPr lang="el-GR" sz="2200" dirty="0" err="1" smtClean="0"/>
              <a:t>policy</a:t>
            </a:r>
            <a:r>
              <a:rPr lang="en-US" sz="2200" dirty="0" smtClean="0"/>
              <a:t>: </a:t>
            </a:r>
            <a:r>
              <a:rPr lang="el-GR" sz="2200" dirty="0" smtClean="0"/>
              <a:t>A </a:t>
            </a:r>
            <a:r>
              <a:rPr lang="el-GR" sz="2200" dirty="0" err="1" smtClean="0"/>
              <a:t>long</a:t>
            </a:r>
            <a:r>
              <a:rPr lang="en-US" sz="2200" dirty="0" smtClean="0"/>
              <a:t> </a:t>
            </a:r>
            <a:r>
              <a:rPr lang="el-GR" sz="2200" dirty="0" err="1" smtClean="0"/>
              <a:t>term</a:t>
            </a:r>
            <a:r>
              <a:rPr lang="el-GR" sz="2200" dirty="0" smtClean="0"/>
              <a:t> </a:t>
            </a:r>
            <a:r>
              <a:rPr lang="el-GR" sz="2200" dirty="0" err="1" smtClean="0"/>
              <a:t>perspective</a:t>
            </a:r>
            <a:r>
              <a:rPr lang="en-US" sz="2200" dirty="0" smtClean="0"/>
              <a:t> f</a:t>
            </a:r>
            <a:r>
              <a:rPr lang="el-GR" sz="2200" dirty="0" err="1" smtClean="0"/>
              <a:t>or</a:t>
            </a:r>
            <a:r>
              <a:rPr lang="el-GR" sz="2200" dirty="0" smtClean="0"/>
              <a:t> </a:t>
            </a:r>
            <a:r>
              <a:rPr lang="el-GR" sz="2200" dirty="0" err="1" smtClean="0"/>
              <a:t>sustainable</a:t>
            </a:r>
            <a:r>
              <a:rPr lang="el-GR" sz="2200" dirty="0" smtClean="0"/>
              <a:t> </a:t>
            </a:r>
            <a:r>
              <a:rPr lang="el-GR" sz="2200" dirty="0" err="1" smtClean="0"/>
              <a:t>agriculture</a:t>
            </a:r>
            <a:r>
              <a:rPr lang="en-US" sz="2200" dirty="0" smtClean="0"/>
              <a:t>’</a:t>
            </a:r>
          </a:p>
          <a:p>
            <a:pPr algn="just">
              <a:lnSpc>
                <a:spcPct val="80000"/>
              </a:lnSpc>
            </a:pPr>
            <a:r>
              <a:rPr lang="en-GB" sz="2200" dirty="0" err="1" smtClean="0"/>
              <a:t>Koundouri</a:t>
            </a:r>
            <a:r>
              <a:rPr lang="en-GB" sz="2200" dirty="0" smtClean="0"/>
              <a:t>, P., et al., 2009. The effects of EU agricultural policy changes on farmers' risk attitudes </a:t>
            </a:r>
            <a:r>
              <a:rPr lang="en-GB" sz="2200" i="1" dirty="0" smtClean="0"/>
              <a:t>European Review of Agricultural Economics</a:t>
            </a:r>
            <a:r>
              <a:rPr lang="en-GB" sz="2200" dirty="0" smtClean="0"/>
              <a:t>. </a:t>
            </a:r>
            <a:r>
              <a:rPr lang="en-GB" sz="2200" dirty="0" err="1" smtClean="0"/>
              <a:t>doi</a:t>
            </a:r>
            <a:r>
              <a:rPr lang="en-GB" sz="2200" dirty="0" smtClean="0"/>
              <a:t>: 10.1093/</a:t>
            </a:r>
            <a:r>
              <a:rPr lang="en-GB" sz="2200" dirty="0" err="1" smtClean="0"/>
              <a:t>erae</a:t>
            </a:r>
            <a:r>
              <a:rPr lang="en-GB" sz="2200" dirty="0" smtClean="0"/>
              <a:t>/jbp003</a:t>
            </a:r>
          </a:p>
          <a:p>
            <a:pPr algn="just">
              <a:lnSpc>
                <a:spcPct val="80000"/>
              </a:lnSpc>
            </a:pPr>
            <a:r>
              <a:rPr lang="en-GB" sz="2200" dirty="0" err="1" smtClean="0"/>
              <a:t>Koundouri</a:t>
            </a:r>
            <a:r>
              <a:rPr lang="en-GB" sz="2200" dirty="0" smtClean="0"/>
              <a:t>, P., et al., 2006. Technology Adoption Under Production Risk: Theory and Application to Irrigation Technology.</a:t>
            </a:r>
            <a:r>
              <a:rPr lang="en-GB" sz="2200" i="1" dirty="0" smtClean="0"/>
              <a:t> American Journal of Agricultural Economics, </a:t>
            </a:r>
            <a:r>
              <a:rPr lang="en-GB" sz="2200" dirty="0" smtClean="0"/>
              <a:t>88(3) August: 657-670.</a:t>
            </a:r>
            <a:r>
              <a:rPr lang="el-GR" sz="2200" dirty="0" smtClean="0"/>
              <a:t> </a:t>
            </a:r>
          </a:p>
          <a:p>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85794"/>
            <a:ext cx="8229600" cy="5340369"/>
          </a:xfrm>
        </p:spPr>
        <p:txBody>
          <a:bodyPr>
            <a:normAutofit/>
          </a:bodyPr>
          <a:lstStyle/>
          <a:p>
            <a:pPr algn="just">
              <a:buNone/>
            </a:pPr>
            <a:r>
              <a:rPr lang="el-GR" sz="2000" dirty="0" smtClean="0"/>
              <a:t>      Στο άρθρο 39  όμως γίνεται λόγος, ότι για την εφαρμογή της ΚΑΠ είναι ιδιαίτερα σημαντικό να λαμβάνονται υπόψη:</a:t>
            </a:r>
          </a:p>
          <a:p>
            <a:pPr algn="just">
              <a:buNone/>
            </a:pPr>
            <a:endParaRPr lang="el-GR" sz="2000" dirty="0"/>
          </a:p>
          <a:p>
            <a:pPr algn="just">
              <a:buFont typeface="Wingdings" pitchFamily="2" charset="2"/>
              <a:buChar char="§"/>
            </a:pPr>
            <a:r>
              <a:rPr lang="el-GR" sz="2000" dirty="0" smtClean="0"/>
              <a:t>Οι διαρθρωτικές και φυσικές ανισότητες μεταξύ των διαφόρων περιοχών δηλ. οι κοινωνικές παράμετροι  της γεωργίας</a:t>
            </a:r>
          </a:p>
          <a:p>
            <a:pPr algn="just">
              <a:buFont typeface="Wingdings" pitchFamily="2" charset="2"/>
              <a:buChar char="§"/>
            </a:pPr>
            <a:r>
              <a:rPr lang="el-GR" sz="2000" dirty="0" smtClean="0"/>
              <a:t>Οι ανάγκες κατάλληλων προσαρμογών</a:t>
            </a:r>
          </a:p>
          <a:p>
            <a:pPr algn="just">
              <a:buFont typeface="Wingdings" pitchFamily="2" charset="2"/>
              <a:buChar char="§"/>
            </a:pPr>
            <a:r>
              <a:rPr lang="el-GR" sz="2000" dirty="0" smtClean="0"/>
              <a:t>Το γεγονός ότι η γεωργία αποτελεί έναν τομέα στενά συνδεμένο με την Ευρωπαϊκή οικονομία στο σύνολο της.</a:t>
            </a:r>
            <a:endParaRPr lang="el-GR" sz="20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400" b="1" dirty="0" smtClean="0"/>
              <a:t>Σύντομο ιστορικό </a:t>
            </a:r>
            <a:endParaRPr lang="el-GR" sz="2400" b="1" dirty="0"/>
          </a:p>
        </p:txBody>
      </p:sp>
      <p:sp>
        <p:nvSpPr>
          <p:cNvPr id="3" name="2 - Θέση περιεχομένου"/>
          <p:cNvSpPr>
            <a:spLocks noGrp="1"/>
          </p:cNvSpPr>
          <p:nvPr>
            <p:ph idx="1"/>
          </p:nvPr>
        </p:nvSpPr>
        <p:spPr/>
        <p:txBody>
          <a:bodyPr>
            <a:normAutofit/>
          </a:bodyPr>
          <a:lstStyle/>
          <a:p>
            <a:pPr algn="just">
              <a:buNone/>
            </a:pPr>
            <a:r>
              <a:rPr lang="el-GR" sz="2000" i="1" dirty="0"/>
              <a:t>Η αρχική εναρμόνιση των προηγούμενων εθνικών πολιτικών στη γεωργία επιτεύχθηκε με την θέσπιση (βάσει του άρθρου 34) </a:t>
            </a:r>
            <a:r>
              <a:rPr lang="el-GR" sz="2000" b="1" i="1" dirty="0"/>
              <a:t>μίας Κοινής Οργάνωσης των γεωργικών Αγορών (ΚΟΑ),</a:t>
            </a:r>
            <a:r>
              <a:rPr lang="el-GR" sz="2000" i="1" dirty="0"/>
              <a:t> αρχικά και μέχρι πρόσφατα (2005) για κάθε ένα από τα καλυπτόμενα προϊόντα ή τομέα προϊόντων</a:t>
            </a:r>
            <a:r>
              <a:rPr lang="el-GR" sz="2000" i="1" dirty="0" smtClean="0"/>
              <a:t>. </a:t>
            </a:r>
            <a:r>
              <a:rPr lang="el-GR" sz="2000" i="1" dirty="0"/>
              <a:t>Κάθε ΚΟΑ περιέλαβε "το σύνολο των μέτρων που απαιτούνται για την επίτευξη των στόχων, ιδιαίτερα, </a:t>
            </a:r>
            <a:endParaRPr lang="el-GR" sz="2000" i="1" dirty="0" smtClean="0"/>
          </a:p>
          <a:p>
            <a:pPr algn="just">
              <a:buFont typeface="Wingdings" pitchFamily="2" charset="2"/>
              <a:buChar char="Ø"/>
            </a:pPr>
            <a:r>
              <a:rPr lang="el-GR" sz="2000" i="1" dirty="0" smtClean="0"/>
              <a:t>κανονισμούς </a:t>
            </a:r>
            <a:r>
              <a:rPr lang="el-GR" sz="2000" i="1" dirty="0"/>
              <a:t>τιμών, </a:t>
            </a:r>
            <a:endParaRPr lang="el-GR" sz="2000" i="1" dirty="0" smtClean="0"/>
          </a:p>
          <a:p>
            <a:pPr algn="just">
              <a:buFont typeface="Wingdings" pitchFamily="2" charset="2"/>
              <a:buChar char="Ø"/>
            </a:pPr>
            <a:r>
              <a:rPr lang="el-GR" sz="2000" i="1" dirty="0" smtClean="0"/>
              <a:t>ενισχύσεις </a:t>
            </a:r>
            <a:r>
              <a:rPr lang="el-GR" sz="2000" i="1" dirty="0"/>
              <a:t>παραγωγής, </a:t>
            </a:r>
            <a:endParaRPr lang="el-GR" sz="2000" i="1" dirty="0" smtClean="0"/>
          </a:p>
          <a:p>
            <a:pPr algn="just">
              <a:buFont typeface="Wingdings" pitchFamily="2" charset="2"/>
              <a:buChar char="Ø"/>
            </a:pPr>
            <a:r>
              <a:rPr lang="el-GR" sz="2000" i="1" dirty="0" smtClean="0"/>
              <a:t>εμπορίας</a:t>
            </a:r>
            <a:r>
              <a:rPr lang="el-GR" sz="2000" i="1" dirty="0"/>
              <a:t>, αποθήκευσης και λοιπές διευθετήσεις, </a:t>
            </a:r>
            <a:endParaRPr lang="el-GR" sz="2000" i="1" dirty="0" smtClean="0"/>
          </a:p>
          <a:p>
            <a:pPr algn="just">
              <a:buFont typeface="Wingdings" pitchFamily="2" charset="2"/>
              <a:buChar char="Ø"/>
            </a:pPr>
            <a:r>
              <a:rPr lang="el-GR" sz="2000" i="1" dirty="0" smtClean="0"/>
              <a:t>κοινό </a:t>
            </a:r>
            <a:r>
              <a:rPr lang="el-GR" sz="2000" i="1" dirty="0"/>
              <a:t>μηχανισμό για την σταθεροποίηση των εισαγωγών και </a:t>
            </a:r>
            <a:r>
              <a:rPr lang="el-GR" sz="2000" i="1" dirty="0" smtClean="0"/>
              <a:t>εξαγωγών, </a:t>
            </a:r>
          </a:p>
          <a:p>
            <a:pPr algn="just">
              <a:buFont typeface="Wingdings" pitchFamily="2" charset="2"/>
              <a:buChar char="Ø"/>
            </a:pPr>
            <a:r>
              <a:rPr lang="el-GR" sz="2000" i="1" dirty="0" smtClean="0"/>
              <a:t>ενώ </a:t>
            </a:r>
            <a:r>
              <a:rPr lang="el-GR" sz="2000" i="1" dirty="0"/>
              <a:t>κάθε πολιτική επί των κοινών τιμών θα έπρεπε να </a:t>
            </a:r>
            <a:r>
              <a:rPr lang="el-GR" sz="2000" i="1" dirty="0" smtClean="0"/>
              <a:t>βασίζεται </a:t>
            </a:r>
            <a:r>
              <a:rPr lang="el-GR" sz="2000" i="1" dirty="0"/>
              <a:t>σε κοινά κριτήρια και παρόμοιες μεθόδους </a:t>
            </a:r>
            <a:r>
              <a:rPr lang="el-GR" sz="2000" i="1" dirty="0" smtClean="0"/>
              <a:t>υπολογισμού</a:t>
            </a:r>
            <a:r>
              <a:rPr lang="el-GR" sz="2000" i="1" dirty="0"/>
              <a:t>.</a:t>
            </a:r>
            <a:endParaRPr lang="el-GR"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457200" y="714356"/>
            <a:ext cx="8229600" cy="5411807"/>
          </a:xfrm>
        </p:spPr>
        <p:txBody>
          <a:bodyPr>
            <a:normAutofit/>
          </a:bodyPr>
          <a:lstStyle/>
          <a:p>
            <a:pPr algn="just">
              <a:buNone/>
            </a:pPr>
            <a:r>
              <a:rPr lang="el-GR" sz="2000" dirty="0" smtClean="0"/>
              <a:t>     </a:t>
            </a:r>
          </a:p>
          <a:p>
            <a:pPr algn="just">
              <a:buFont typeface="Wingdings" pitchFamily="2" charset="2"/>
              <a:buChar char="Ø"/>
            </a:pPr>
            <a:r>
              <a:rPr lang="el-GR" sz="2000" dirty="0"/>
              <a:t>Τα </a:t>
            </a:r>
            <a:r>
              <a:rPr lang="el-GR" sz="2000" i="1" dirty="0"/>
              <a:t>σιτηρά ήταν η πρώτη ομάδα προϊόντων που υπήχθη στους κανόνες της ΚΟΑ το 1962. </a:t>
            </a:r>
            <a:endParaRPr lang="el-GR" sz="2000" i="1" dirty="0" smtClean="0"/>
          </a:p>
          <a:p>
            <a:pPr algn="just">
              <a:buFont typeface="Wingdings" pitchFamily="2" charset="2"/>
              <a:buChar char="Ø"/>
            </a:pPr>
            <a:r>
              <a:rPr lang="el-GR" sz="2000" dirty="0"/>
              <a:t>Το 1966 αποφασίστηκαν κοινές τιμές για το γάλα και τα γαλακτοκομικά, το βόειο κρέας, την ζάχαρη, το ρύζι, το ελαιόλαδο και τους </a:t>
            </a:r>
            <a:r>
              <a:rPr lang="el-GR" sz="2000" dirty="0" err="1"/>
              <a:t>ελαιούχους</a:t>
            </a:r>
            <a:r>
              <a:rPr lang="el-GR" sz="2000" dirty="0"/>
              <a:t> σπόρους. </a:t>
            </a:r>
            <a:endParaRPr lang="el-GR" sz="2000" dirty="0" smtClean="0"/>
          </a:p>
          <a:p>
            <a:pPr algn="just">
              <a:buFont typeface="Wingdings" pitchFamily="2" charset="2"/>
              <a:buChar char="Ø"/>
            </a:pPr>
            <a:r>
              <a:rPr lang="el-GR" sz="2000" dirty="0" smtClean="0"/>
              <a:t> Το 1968 θεωρείται το πρώτο έτος κατά το οποίο η ΚΑΠ τέθηκε σε πλήρη λειτουργία, έτος κατά το οποίο τα περισσότερα εθνικά μέτρα στήριξης αποσύρθηκαν και αντικαταστάθηκαν βαθμιαία από το κοινοτικό σύστημα</a:t>
            </a:r>
            <a:endParaRPr lang="el-GR" sz="2000" dirty="0"/>
          </a:p>
          <a:p>
            <a:pPr algn="just">
              <a:buFont typeface="Wingdings" pitchFamily="2" charset="2"/>
              <a:buChar char="Ø"/>
            </a:pPr>
            <a:r>
              <a:rPr lang="el-GR" sz="2000" dirty="0" smtClean="0"/>
              <a:t>Η </a:t>
            </a:r>
            <a:r>
              <a:rPr lang="el-GR" sz="2000" b="1" dirty="0"/>
              <a:t>στήριξη του γεωργικού εισοδήματος </a:t>
            </a:r>
            <a:r>
              <a:rPr lang="el-GR" sz="2000" dirty="0"/>
              <a:t>εξασφαλιζόταν μέσα από ένα </a:t>
            </a:r>
            <a:r>
              <a:rPr lang="el-GR" sz="2000" i="1" dirty="0"/>
              <a:t>σύστημα στήριξης των τιμών </a:t>
            </a:r>
            <a:r>
              <a:rPr lang="el-GR" sz="2000" i="1" dirty="0" smtClean="0"/>
              <a:t>μέσω δηλαδή κοινών εγγυημένων τιμών για τα κύρια προϊόντα. </a:t>
            </a:r>
            <a:r>
              <a:rPr lang="el-GR" sz="2000" dirty="0" smtClean="0"/>
              <a:t> </a:t>
            </a:r>
            <a:endParaRPr lang="el-GR" sz="20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554</TotalTime>
  <Words>7281</Words>
  <Application>Microsoft Office PowerPoint</Application>
  <PresentationFormat>Προβολή στην οθόνη (4:3)</PresentationFormat>
  <Paragraphs>315</Paragraphs>
  <Slides>67</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67</vt:i4>
      </vt:variant>
    </vt:vector>
  </HeadingPairs>
  <TitlesOfParts>
    <vt:vector size="68" baseType="lpstr">
      <vt:lpstr>Θέμα του Office</vt:lpstr>
      <vt:lpstr>Κοινή Αγροτική Πολιτική</vt:lpstr>
      <vt:lpstr>Η Κοινή Αγροτική Πολιτική</vt:lpstr>
      <vt:lpstr>Διαφάνεια 3</vt:lpstr>
      <vt:lpstr>Με βάση τις προηγούμενες αρχές..</vt:lpstr>
      <vt:lpstr>Διαφάνεια 5</vt:lpstr>
      <vt:lpstr>Οι στόχοι της ΚΑΠ</vt:lpstr>
      <vt:lpstr>Διαφάνεια 7</vt:lpstr>
      <vt:lpstr>Σύντομο ιστορικό </vt:lpstr>
      <vt:lpstr>Διαφάνεια 9</vt:lpstr>
      <vt:lpstr>Δύο κύρια προβλήματα της ΚΑΠ..</vt:lpstr>
      <vt:lpstr>Διαφάνεια 11</vt:lpstr>
      <vt:lpstr>Διαφάνεια 12</vt:lpstr>
      <vt:lpstr>Διαφάνεια 13</vt:lpstr>
      <vt:lpstr>Οι λόγοι που οδήγησαν στην ολική μεταρρύθμιση της ΚΑΠ</vt:lpstr>
      <vt:lpstr>Διαφάνεια 15</vt:lpstr>
      <vt:lpstr>Διαφάνεια 16</vt:lpstr>
      <vt:lpstr>Διαφάνεια 17</vt:lpstr>
      <vt:lpstr>Τα κύρια στοιχεία της αναθεώρησης του 2003</vt:lpstr>
      <vt:lpstr>Η Ελλάδα επέλεξε να εφαρμόσει το «ιστορικό μοντέλο», όπως συνοπτικά περιγράφηκε παραπάνω. Ωστόσο, τα Κράτη μέλη έχουν τη δυνατότητα να επιλέξουν, αντί του μοντέλου της ιστορικής περιόδου, το μοντέλο της λεγόμενης «περιφερειακής εφαρμογής» της ΕΑΕ. </vt:lpstr>
      <vt:lpstr>Πλεονεκτήματα περιφερειακού μοντέλου </vt:lpstr>
      <vt:lpstr>Διαφάνεια 21</vt:lpstr>
      <vt:lpstr>Διαφάνεια 22</vt:lpstr>
      <vt:lpstr>Διαφάνεια 23</vt:lpstr>
      <vt:lpstr>2. Εθνικό Απόθεμα Δικαιωμάτων </vt:lpstr>
      <vt:lpstr>Διαφάνεια 25</vt:lpstr>
      <vt:lpstr>Εξαιρέσεις  από την πλήρη αποσύνδεση  1.Μερική αποσύνδεση </vt:lpstr>
      <vt:lpstr>Διαφάνεια 27</vt:lpstr>
      <vt:lpstr>2. Ποιοτικό παρακράτημα</vt:lpstr>
      <vt:lpstr>Η Ελλάδα κάνει  ευρύτατη χρήση  της δυνατότητας ποιοτικού παρακρατήματος..</vt:lpstr>
      <vt:lpstr>Πολλαπλή συμμόρφωση (Cross Compliance)</vt:lpstr>
      <vt:lpstr>Υποχρεώσεις γεωργών στο πλαίσιο της Πολλαπλής συμμόρφωσης..</vt:lpstr>
      <vt:lpstr>Διαφάνεια 32</vt:lpstr>
      <vt:lpstr>Σύστημα Γεωργικών Συμβούλων</vt:lpstr>
      <vt:lpstr>Διαφοροποίηση (modulation)</vt:lpstr>
      <vt:lpstr>Διαφάνεια 35</vt:lpstr>
      <vt:lpstr>Οι εξοικονομούμενοι πόροι διατίθενται για την χρηματοδότηση πρόσθετων μέτρων αγροτικής ανάπτυξης: </vt:lpstr>
      <vt:lpstr>Οι γεωργικές διαπραγματεύσεις στο πλαίσιο του  ΠΟΕ</vt:lpstr>
      <vt:lpstr>Κατάταξη επιδοτήσεων σε 3 κατηγορίες</vt:lpstr>
      <vt:lpstr>Στόχοι του Γύρου Doha</vt:lpstr>
      <vt:lpstr>Διαφάνεια 40</vt:lpstr>
      <vt:lpstr>Διαφάνεια 41</vt:lpstr>
      <vt:lpstr>Ο «έλεγχος υγείας» (Health check) της ΚΑΠ</vt:lpstr>
      <vt:lpstr>Η έκθεση κινείται σε τρεις βασικούς άξονες:  </vt:lpstr>
      <vt:lpstr>1. Διαφοροποίηση(modulation)</vt:lpstr>
      <vt:lpstr>Παρά την ανάγκη εξεύρεσης πόρων για την περαιτέρω ενίσχυση του β’ πυλώνα, θα πρέπει να εκτιμηθεί ότι:</vt:lpstr>
      <vt:lpstr> 2. Θέσπιση ανώτατου και κατώτατου κατωφλίου (capping) στις άμεσες ενισχύσεις ανά εκμετάλλευση  </vt:lpstr>
      <vt:lpstr>Διαφάνεια 47</vt:lpstr>
      <vt:lpstr>3. Ολική  έναντι Μερικής Αποδέσμευσης</vt:lpstr>
      <vt:lpstr>4. Περιφερειοποίηση της  Ενιαίας Ενίσχυσης και Πολλαπλή συμμόρφωση</vt:lpstr>
      <vt:lpstr> Το μέλλον της ΚΑΠ προς το 2020  </vt:lpstr>
      <vt:lpstr>Διαφάνεια 51</vt:lpstr>
      <vt:lpstr>Διαφάνεια 52</vt:lpstr>
      <vt:lpstr>Διαφάνεια 53</vt:lpstr>
      <vt:lpstr>Προοπτικές για την κοινοτική γεωργία</vt:lpstr>
      <vt:lpstr>Διαφάνεια 55</vt:lpstr>
      <vt:lpstr>Ελληνική γεωργία &amp; ΚΑΠ</vt:lpstr>
      <vt:lpstr>Σημαντικές πολιτικές διαστάσεις στο άμεσο μέλλον από νέα μεταρρύθμιση της ΚΑΠ</vt:lpstr>
      <vt:lpstr>Διαφάνεια 58</vt:lpstr>
      <vt:lpstr>Κόστος της Νέας ΚΑΠ</vt:lpstr>
      <vt:lpstr>Χρηματοοικονομικό Κόστος</vt:lpstr>
      <vt:lpstr>Διαφάνεια 61</vt:lpstr>
      <vt:lpstr>Κοινωνικό Κόστος</vt:lpstr>
      <vt:lpstr>Περιβαλλοντικό Κόστος</vt:lpstr>
      <vt:lpstr>Αρχές για βιώσιμη αγροτική ανάπτυξη στην Ευρώπη</vt:lpstr>
      <vt:lpstr>Επίδραση του προστατευτισμού στις αναπτυσσόμενες χώρες</vt:lpstr>
      <vt:lpstr>Ενδεικτική βιβλιογραφία</vt:lpstr>
      <vt:lpstr>Διαφάνεια 67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Κοινή Αγροτική Πολιτική</dc:title>
  <dc:creator>user</dc:creator>
  <cp:lastModifiedBy>user</cp:lastModifiedBy>
  <cp:revision>41</cp:revision>
  <dcterms:created xsi:type="dcterms:W3CDTF">2015-04-20T10:44:50Z</dcterms:created>
  <dcterms:modified xsi:type="dcterms:W3CDTF">2015-04-20T19:58:58Z</dcterms:modified>
</cp:coreProperties>
</file>