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92" r:id="rId3"/>
    <p:sldId id="320" r:id="rId4"/>
    <p:sldId id="332" r:id="rId5"/>
    <p:sldId id="324" r:id="rId6"/>
    <p:sldId id="328" r:id="rId7"/>
    <p:sldId id="329" r:id="rId8"/>
    <p:sldId id="330" r:id="rId9"/>
    <p:sldId id="326" r:id="rId10"/>
    <p:sldId id="327" r:id="rId11"/>
    <p:sldId id="321" r:id="rId12"/>
    <p:sldId id="334" r:id="rId13"/>
    <p:sldId id="333" r:id="rId14"/>
    <p:sldId id="323" r:id="rId15"/>
    <p:sldId id="335" r:id="rId16"/>
    <p:sldId id="322" r:id="rId17"/>
    <p:sldId id="337" r:id="rId18"/>
    <p:sldId id="339" r:id="rId19"/>
    <p:sldId id="338" r:id="rId20"/>
    <p:sldId id="34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s koutsampelas" initials="ck" lastIdx="1" clrIdx="0">
    <p:extLst>
      <p:ext uri="{19B8F6BF-5375-455C-9EA6-DF929625EA0E}">
        <p15:presenceInfo xmlns:p15="http://schemas.microsoft.com/office/powerpoint/2012/main" userId="3a6b06193111f8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924" autoAdjust="0"/>
  </p:normalViewPr>
  <p:slideViewPr>
    <p:cSldViewPr>
      <p:cViewPr varScale="1">
        <p:scale>
          <a:sx n="89" d="100"/>
          <a:sy n="89" d="100"/>
        </p:scale>
        <p:origin x="13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l-GR" sz="1600" dirty="0" smtClean="0"/>
              <a:t>Μέσο μέγεθος της τάξης στην πρωτοβάθμια</a:t>
            </a:r>
            <a:r>
              <a:rPr lang="el-GR" sz="1600" baseline="0" dirty="0" smtClean="0"/>
              <a:t> εκπαίδευση στις χώρες του ΟΟΣΑ </a:t>
            </a:r>
            <a:r>
              <a:rPr lang="en-GB" sz="1600" dirty="0" smtClean="0"/>
              <a:t>(</a:t>
            </a:r>
            <a:r>
              <a:rPr lang="en-GB" sz="1600" dirty="0"/>
              <a:t>2000, 2008)</a:t>
            </a:r>
          </a:p>
        </c:rich>
      </c:tx>
      <c:layout>
        <c:manualLayout>
          <c:xMode val="edge"/>
          <c:yMode val="edge"/>
          <c:x val="0.12383457542259771"/>
          <c:y val="6.08876163206871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099737532808399E-2"/>
          <c:y val="0.18684711286089239"/>
          <c:w val="0.90288448959652912"/>
          <c:h val="0.5350348589238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'[eag-2010-graph183-en.xls]Data C_D2.1'!$F$13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6769C3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'[eag-2010-graph183-en.xls]Data C_D2.1'!$L$14:$L$50</c:f>
              <c:strCache>
                <c:ptCount val="37"/>
                <c:pt idx="0">
                  <c:v>Chile</c:v>
                </c:pt>
                <c:pt idx="1">
                  <c:v>Korea</c:v>
                </c:pt>
                <c:pt idx="2">
                  <c:v>Japan</c:v>
                </c:pt>
                <c:pt idx="3">
                  <c:v>Israel</c:v>
                </c:pt>
                <c:pt idx="4">
                  <c:v>Turkey</c:v>
                </c:pt>
                <c:pt idx="5">
                  <c:v>Brazil</c:v>
                </c:pt>
                <c:pt idx="6">
                  <c:v>United Kingdom</c:v>
                </c:pt>
                <c:pt idx="7">
                  <c:v>Ireland1</c:v>
                </c:pt>
                <c:pt idx="8">
                  <c:v>Australia</c:v>
                </c:pt>
                <c:pt idx="9">
                  <c:v>United States</c:v>
                </c:pt>
                <c:pt idx="10">
                  <c:v>France</c:v>
                </c:pt>
                <c:pt idx="11">
                  <c:v>Germany2</c:v>
                </c:pt>
                <c:pt idx="12">
                  <c:v>Hungary</c:v>
                </c:pt>
                <c:pt idx="13">
                  <c:v>Spain</c:v>
                </c:pt>
                <c:pt idx="14">
                  <c:v>Belgium (Fr.)</c:v>
                </c:pt>
                <c:pt idx="15">
                  <c:v>Czech Republic</c:v>
                </c:pt>
                <c:pt idx="16">
                  <c:v>Mexico</c:v>
                </c:pt>
                <c:pt idx="17">
                  <c:v>Finland</c:v>
                </c:pt>
                <c:pt idx="18">
                  <c:v>Denmark</c:v>
                </c:pt>
                <c:pt idx="19">
                  <c:v>Switzerland1</c:v>
                </c:pt>
                <c:pt idx="20">
                  <c:v>Austria</c:v>
                </c:pt>
                <c:pt idx="21">
                  <c:v>Slovak Republic</c:v>
                </c:pt>
                <c:pt idx="22">
                  <c:v>Poland</c:v>
                </c:pt>
                <c:pt idx="23">
                  <c:v>Portugal</c:v>
                </c:pt>
                <c:pt idx="24">
                  <c:v>Italy</c:v>
                </c:pt>
                <c:pt idx="25">
                  <c:v>Slovenia</c:v>
                </c:pt>
                <c:pt idx="26">
                  <c:v>Estonia</c:v>
                </c:pt>
                <c:pt idx="27">
                  <c:v>Iceland</c:v>
                </c:pt>
                <c:pt idx="28">
                  <c:v>Greece</c:v>
                </c:pt>
                <c:pt idx="29">
                  <c:v>Luxembourg</c:v>
                </c:pt>
                <c:pt idx="30">
                  <c:v>Russian Federation</c:v>
                </c:pt>
                <c:pt idx="31">
                  <c:v>Norway</c:v>
                </c:pt>
                <c:pt idx="32">
                  <c:v>Canada</c:v>
                </c:pt>
                <c:pt idx="33">
                  <c:v>New Zealand</c:v>
                </c:pt>
                <c:pt idx="34">
                  <c:v>Sweden</c:v>
                </c:pt>
                <c:pt idx="35">
                  <c:v>Belgium</c:v>
                </c:pt>
                <c:pt idx="36">
                  <c:v>Netherlands</c:v>
                </c:pt>
              </c:strCache>
            </c:strRef>
          </c:cat>
          <c:val>
            <c:numRef>
              <c:f>'[eag-2010-graph183-en.xls]Data C_D2.1'!$F$14:$F$44</c:f>
              <c:numCache>
                <c:formatCode>[=0]0.0\ \ ;[&lt;0.05]\ "n.   ";0.0\ \ \ ;@\ \ \ </c:formatCode>
                <c:ptCount val="31"/>
                <c:pt idx="0">
                  <c:v>30.322873182668779</c:v>
                </c:pt>
                <c:pt idx="1">
                  <c:v>29.960511300664166</c:v>
                </c:pt>
                <c:pt idx="2">
                  <c:v>28.074017471593734</c:v>
                </c:pt>
                <c:pt idx="3">
                  <c:v>27.568512427520261</c:v>
                </c:pt>
                <c:pt idx="4">
                  <c:v>27.043040553891792</c:v>
                </c:pt>
                <c:pt idx="5">
                  <c:v>25.53579487238942</c:v>
                </c:pt>
                <c:pt idx="6">
                  <c:v>24.596353506992688</c:v>
                </c:pt>
                <c:pt idx="7">
                  <c:v>24.332011187388762</c:v>
                </c:pt>
                <c:pt idx="8">
                  <c:v>23.734708571840013</c:v>
                </c:pt>
                <c:pt idx="9">
                  <c:v>23.3</c:v>
                </c:pt>
                <c:pt idx="10">
                  <c:v>22.725290150872841</c:v>
                </c:pt>
                <c:pt idx="11">
                  <c:v>21.949414124353424</c:v>
                </c:pt>
                <c:pt idx="12">
                  <c:v>21.247121983617447</c:v>
                </c:pt>
                <c:pt idx="13">
                  <c:v>21.025255620423831</c:v>
                </c:pt>
                <c:pt idx="14">
                  <c:v>20.170954907161804</c:v>
                </c:pt>
                <c:pt idx="15">
                  <c:v>19.942516760282661</c:v>
                </c:pt>
                <c:pt idx="16">
                  <c:v>19.799460363612781</c:v>
                </c:pt>
                <c:pt idx="17">
                  <c:v>19.786010124252186</c:v>
                </c:pt>
                <c:pt idx="18">
                  <c:v>19.566729085480034</c:v>
                </c:pt>
                <c:pt idx="19">
                  <c:v>19.462881355932204</c:v>
                </c:pt>
                <c:pt idx="20">
                  <c:v>19.33184584178499</c:v>
                </c:pt>
                <c:pt idx="21">
                  <c:v>19.313270618321308</c:v>
                </c:pt>
                <c:pt idx="22">
                  <c:v>19.032836263221217</c:v>
                </c:pt>
                <c:pt idx="23">
                  <c:v>18.752709203362055</c:v>
                </c:pt>
                <c:pt idx="24">
                  <c:v>18.683122094640233</c:v>
                </c:pt>
                <c:pt idx="25">
                  <c:v>18.45701951951952</c:v>
                </c:pt>
                <c:pt idx="26">
                  <c:v>18.267762326169407</c:v>
                </c:pt>
                <c:pt idx="27">
                  <c:v>17.908218356328735</c:v>
                </c:pt>
                <c:pt idx="28">
                  <c:v>16.821574452283699</c:v>
                </c:pt>
                <c:pt idx="29">
                  <c:v>15.737632508833922</c:v>
                </c:pt>
                <c:pt idx="30">
                  <c:v>15.714019152677453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62706592"/>
        <c:axId val="862709312"/>
      </c:barChart>
      <c:lineChart>
        <c:grouping val="standard"/>
        <c:varyColors val="0"/>
        <c:ser>
          <c:idx val="1"/>
          <c:order val="1"/>
          <c:tx>
            <c:strRef>
              <c:f>'[eag-2010-graph183-en.xls]Data C_D2.1'!$G$13</c:f>
              <c:strCache>
                <c:ptCount val="1"/>
                <c:pt idx="0">
                  <c:v>2000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7"/>
            <c:spPr>
              <a:solidFill>
                <a:schemeClr val="tx1"/>
              </a:solidFill>
            </c:spPr>
          </c:marker>
          <c:val>
            <c:numRef>
              <c:f>'[eag-2010-graph183-en.xls]Data C_D2.1'!$G$14:$G$44</c:f>
              <c:numCache>
                <c:formatCode>[=0]0.0\ \ ;[&lt;0.05]\ "n.   ";0.0\ \ \ ;@\ \ \ </c:formatCode>
                <c:ptCount val="31"/>
                <c:pt idx="1">
                  <c:v>36.543697747727165</c:v>
                </c:pt>
                <c:pt idx="2">
                  <c:v>28.962608323942021</c:v>
                </c:pt>
                <c:pt idx="3">
                  <c:v>26.71258540886048</c:v>
                </c:pt>
                <c:pt idx="4">
                  <c:v>30.598371836097343</c:v>
                </c:pt>
                <c:pt idx="5">
                  <c:v>25.8</c:v>
                </c:pt>
                <c:pt idx="6">
                  <c:v>25.904545454545456</c:v>
                </c:pt>
                <c:pt idx="7">
                  <c:v>24.828367725481105</c:v>
                </c:pt>
                <c:pt idx="8">
                  <c:v>25.041956096422737</c:v>
                </c:pt>
                <c:pt idx="9">
                  <c:v>21.1</c:v>
                </c:pt>
                <c:pt idx="10">
                  <c:v>22.599333984725519</c:v>
                </c:pt>
                <c:pt idx="11">
                  <c:v>22.408087555778522</c:v>
                </c:pt>
                <c:pt idx="12">
                  <c:v>21.188950033017829</c:v>
                </c:pt>
                <c:pt idx="13">
                  <c:v>21.093576248087423</c:v>
                </c:pt>
                <c:pt idx="14">
                  <c:v>20.544541709577754</c:v>
                </c:pt>
                <c:pt idx="15">
                  <c:v>20.338557598309734</c:v>
                </c:pt>
                <c:pt idx="16">
                  <c:v>20.968447077602097</c:v>
                </c:pt>
                <c:pt idx="18">
                  <c:v>19</c:v>
                </c:pt>
                <c:pt idx="19">
                  <c:v>20.221091348818462</c:v>
                </c:pt>
                <c:pt idx="20">
                  <c:v>20.030384595475958</c:v>
                </c:pt>
                <c:pt idx="21">
                  <c:v>21.436646894876009</c:v>
                </c:pt>
                <c:pt idx="22">
                  <c:v>21.225609689800269</c:v>
                </c:pt>
                <c:pt idx="23">
                  <c:v>20.490045477513895</c:v>
                </c:pt>
                <c:pt idx="24">
                  <c:v>18.226064877925872</c:v>
                </c:pt>
                <c:pt idx="27">
                  <c:v>16.934065934065934</c:v>
                </c:pt>
                <c:pt idx="28">
                  <c:v>17.887598403370664</c:v>
                </c:pt>
                <c:pt idx="29">
                  <c:v>15.74866569626395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2706592"/>
        <c:axId val="862709312"/>
      </c:lineChart>
      <c:catAx>
        <c:axId val="86270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2709312"/>
        <c:crosses val="autoZero"/>
        <c:auto val="1"/>
        <c:lblAlgn val="ctr"/>
        <c:lblOffset val="100"/>
        <c:noMultiLvlLbl val="0"/>
      </c:catAx>
      <c:valAx>
        <c:axId val="862709312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2706592"/>
        <c:crosses val="autoZero"/>
        <c:crossBetween val="between"/>
        <c:majorUnit val="10"/>
      </c:valAx>
      <c:spPr>
        <a:solidFill>
          <a:schemeClr val="bg1">
            <a:lumMod val="75000"/>
          </a:schemeClr>
        </a:solidFill>
        <a:effectLst>
          <a:outerShdw blurRad="50800" dist="50800" dir="5400000" algn="ctr" rotWithShape="0">
            <a:schemeClr val="bg1">
              <a:lumMod val="75000"/>
            </a:schemeClr>
          </a:outerShdw>
        </a:effectLst>
      </c:spPr>
    </c:plotArea>
    <c:legend>
      <c:legendPos val="r"/>
      <c:legendEntry>
        <c:idx val="0"/>
        <c:txPr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297029055578579"/>
          <c:y val="0.90969221620734908"/>
          <c:w val="0.40410748129188567"/>
          <c:h val="6.3224500703968289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49221D-D3C7-4A42-B91B-1057E68B374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74C04C6-DFC8-43BD-9699-1AAB13850882}">
      <dgm:prSet phldrT="[Text]" custT="1"/>
      <dgm:spPr/>
      <dgm:t>
        <a:bodyPr/>
        <a:lstStyle/>
        <a:p>
          <a:r>
            <a:rPr lang="el-GR" sz="2000" b="0" dirty="0" smtClean="0">
              <a:solidFill>
                <a:schemeClr val="tx1"/>
              </a:solidFill>
            </a:rPr>
            <a:t>Μαθητές</a:t>
          </a:r>
          <a:endParaRPr lang="en-GB" sz="2400" b="0" dirty="0">
            <a:solidFill>
              <a:schemeClr val="tx1"/>
            </a:solidFill>
          </a:endParaRPr>
        </a:p>
      </dgm:t>
    </dgm:pt>
    <dgm:pt modelId="{5079CB91-1F66-43FF-B72F-33D3E0C08D2D}" type="parTrans" cxnId="{A7B66773-775D-4EAA-A6B0-D149FA72019A}">
      <dgm:prSet/>
      <dgm:spPr/>
      <dgm:t>
        <a:bodyPr/>
        <a:lstStyle/>
        <a:p>
          <a:endParaRPr lang="en-GB"/>
        </a:p>
      </dgm:t>
    </dgm:pt>
    <dgm:pt modelId="{79DFBEF9-B5C3-4EA2-BAAA-8D3BCE138466}" type="sibTrans" cxnId="{A7B66773-775D-4EAA-A6B0-D149FA72019A}">
      <dgm:prSet/>
      <dgm:spPr/>
      <dgm:t>
        <a:bodyPr/>
        <a:lstStyle/>
        <a:p>
          <a:endParaRPr lang="en-GB"/>
        </a:p>
      </dgm:t>
    </dgm:pt>
    <dgm:pt modelId="{3D1311D8-274E-459E-8820-D2D4C88E0C75}">
      <dgm:prSet phldrT="[Text]" custT="1"/>
      <dgm:spPr/>
      <dgm:t>
        <a:bodyPr/>
        <a:lstStyle/>
        <a:p>
          <a:r>
            <a:rPr lang="el-GR" sz="1800" dirty="0" smtClean="0">
              <a:solidFill>
                <a:schemeClr val="tx1"/>
              </a:solidFill>
            </a:rPr>
            <a:t>Μικρές τάξεις (13-17 παιδιά)</a:t>
          </a:r>
          <a:endParaRPr lang="en-GB" sz="1800" dirty="0">
            <a:solidFill>
              <a:schemeClr val="tx1"/>
            </a:solidFill>
          </a:endParaRPr>
        </a:p>
      </dgm:t>
    </dgm:pt>
    <dgm:pt modelId="{00905BDB-7015-4F11-B92C-CAF014C9CB13}" type="parTrans" cxnId="{9D7A18D7-ED73-4EE4-AD85-B6A2B1CCFDBB}">
      <dgm:prSet/>
      <dgm:spPr/>
      <dgm:t>
        <a:bodyPr/>
        <a:lstStyle/>
        <a:p>
          <a:endParaRPr lang="en-GB"/>
        </a:p>
      </dgm:t>
    </dgm:pt>
    <dgm:pt modelId="{99765701-BAAE-40FC-91AA-376630B29D0A}" type="sibTrans" cxnId="{9D7A18D7-ED73-4EE4-AD85-B6A2B1CCFDBB}">
      <dgm:prSet/>
      <dgm:spPr/>
      <dgm:t>
        <a:bodyPr/>
        <a:lstStyle/>
        <a:p>
          <a:endParaRPr lang="en-GB"/>
        </a:p>
      </dgm:t>
    </dgm:pt>
    <dgm:pt modelId="{A4D05E55-F836-4980-857F-A7FDE4F5713A}">
      <dgm:prSet phldrT="[Text]" custT="1"/>
      <dgm:spPr/>
      <dgm:t>
        <a:bodyPr/>
        <a:lstStyle/>
        <a:p>
          <a:r>
            <a:rPr lang="el-GR" sz="1800" dirty="0" smtClean="0">
              <a:solidFill>
                <a:schemeClr val="tx1"/>
              </a:solidFill>
            </a:rPr>
            <a:t>Κανονικές τάξεις (22-25 παιδιά)</a:t>
          </a:r>
          <a:endParaRPr lang="en-GB" sz="1800" dirty="0">
            <a:solidFill>
              <a:schemeClr val="tx1"/>
            </a:solidFill>
          </a:endParaRPr>
        </a:p>
      </dgm:t>
    </dgm:pt>
    <dgm:pt modelId="{48759D51-E1C1-41E6-A99D-BA0FF1BE5BC9}" type="parTrans" cxnId="{0ACD2207-ED05-4E7F-BB95-79D277A26550}">
      <dgm:prSet/>
      <dgm:spPr/>
      <dgm:t>
        <a:bodyPr/>
        <a:lstStyle/>
        <a:p>
          <a:endParaRPr lang="en-GB"/>
        </a:p>
      </dgm:t>
    </dgm:pt>
    <dgm:pt modelId="{DC36E0BF-D6F2-4A6E-AD4C-334279C8AD9E}" type="sibTrans" cxnId="{0ACD2207-ED05-4E7F-BB95-79D277A26550}">
      <dgm:prSet/>
      <dgm:spPr/>
      <dgm:t>
        <a:bodyPr/>
        <a:lstStyle/>
        <a:p>
          <a:endParaRPr lang="en-GB"/>
        </a:p>
      </dgm:t>
    </dgm:pt>
    <dgm:pt modelId="{47365C44-14A0-43CC-BE3F-10EC143D6931}">
      <dgm:prSet phldrT="[Text]" custT="1"/>
      <dgm:spPr/>
      <dgm:t>
        <a:bodyPr/>
        <a:lstStyle/>
        <a:p>
          <a:r>
            <a:rPr lang="el-GR" sz="1800" dirty="0" smtClean="0">
              <a:solidFill>
                <a:schemeClr val="tx1"/>
              </a:solidFill>
            </a:rPr>
            <a:t>Κανονικές τάξεις +βοηθός διδασκαλίας</a:t>
          </a:r>
          <a:endParaRPr lang="en-GB" sz="1800" dirty="0">
            <a:solidFill>
              <a:schemeClr val="tx1"/>
            </a:solidFill>
          </a:endParaRPr>
        </a:p>
      </dgm:t>
    </dgm:pt>
    <dgm:pt modelId="{CAD928E6-E9DA-4F7E-A11A-18F34B318B38}" type="parTrans" cxnId="{9D67C05D-2195-4385-B332-1DF4852606F7}">
      <dgm:prSet/>
      <dgm:spPr/>
      <dgm:t>
        <a:bodyPr/>
        <a:lstStyle/>
        <a:p>
          <a:endParaRPr lang="en-GB"/>
        </a:p>
      </dgm:t>
    </dgm:pt>
    <dgm:pt modelId="{0058854F-CB6C-41D8-A7B3-A12E24FD45AE}" type="sibTrans" cxnId="{9D67C05D-2195-4385-B332-1DF4852606F7}">
      <dgm:prSet/>
      <dgm:spPr/>
      <dgm:t>
        <a:bodyPr/>
        <a:lstStyle/>
        <a:p>
          <a:endParaRPr lang="en-GB"/>
        </a:p>
      </dgm:t>
    </dgm:pt>
    <dgm:pt modelId="{A5B995F5-34F6-4070-81C6-8113FDB0F226}" type="pres">
      <dgm:prSet presAssocID="{5C49221D-D3C7-4A42-B91B-1057E68B37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3C53DF24-7AC6-4F45-8B88-588D0E915872}" type="pres">
      <dgm:prSet presAssocID="{B74C04C6-DFC8-43BD-9699-1AAB13850882}" presName="hierRoot1" presStyleCnt="0">
        <dgm:presLayoutVars>
          <dgm:hierBranch val="init"/>
        </dgm:presLayoutVars>
      </dgm:prSet>
      <dgm:spPr/>
    </dgm:pt>
    <dgm:pt modelId="{D6B9BAE6-1F8E-41B9-BDCA-18B5942BD288}" type="pres">
      <dgm:prSet presAssocID="{B74C04C6-DFC8-43BD-9699-1AAB13850882}" presName="rootComposite1" presStyleCnt="0"/>
      <dgm:spPr/>
    </dgm:pt>
    <dgm:pt modelId="{0AFA0E0F-91D0-4DC7-B246-050D8264DAF7}" type="pres">
      <dgm:prSet presAssocID="{B74C04C6-DFC8-43BD-9699-1AAB1385088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40A6DC2-939B-4A91-94C1-DC49F87CD953}" type="pres">
      <dgm:prSet presAssocID="{B74C04C6-DFC8-43BD-9699-1AAB13850882}" presName="rootConnector1" presStyleLbl="node1" presStyleIdx="0" presStyleCnt="0"/>
      <dgm:spPr/>
      <dgm:t>
        <a:bodyPr/>
        <a:lstStyle/>
        <a:p>
          <a:endParaRPr lang="en-GB"/>
        </a:p>
      </dgm:t>
    </dgm:pt>
    <dgm:pt modelId="{97D04EDB-7F96-4C59-81A1-5B259670D85C}" type="pres">
      <dgm:prSet presAssocID="{B74C04C6-DFC8-43BD-9699-1AAB13850882}" presName="hierChild2" presStyleCnt="0"/>
      <dgm:spPr/>
    </dgm:pt>
    <dgm:pt modelId="{5353E19D-14AE-48CF-A5C7-D57B4EF4042E}" type="pres">
      <dgm:prSet presAssocID="{00905BDB-7015-4F11-B92C-CAF014C9CB13}" presName="Name37" presStyleLbl="parChTrans1D2" presStyleIdx="0" presStyleCnt="3"/>
      <dgm:spPr/>
      <dgm:t>
        <a:bodyPr/>
        <a:lstStyle/>
        <a:p>
          <a:endParaRPr lang="en-GB"/>
        </a:p>
      </dgm:t>
    </dgm:pt>
    <dgm:pt modelId="{6469CE1D-AD76-4C1F-A230-528487983374}" type="pres">
      <dgm:prSet presAssocID="{3D1311D8-274E-459E-8820-D2D4C88E0C75}" presName="hierRoot2" presStyleCnt="0">
        <dgm:presLayoutVars>
          <dgm:hierBranch val="init"/>
        </dgm:presLayoutVars>
      </dgm:prSet>
      <dgm:spPr/>
    </dgm:pt>
    <dgm:pt modelId="{6085EED1-D07E-4A22-906B-46D0DE48496C}" type="pres">
      <dgm:prSet presAssocID="{3D1311D8-274E-459E-8820-D2D4C88E0C75}" presName="rootComposite" presStyleCnt="0"/>
      <dgm:spPr/>
    </dgm:pt>
    <dgm:pt modelId="{7BD0E4D5-7090-4776-8D4D-9115A20C3FD5}" type="pres">
      <dgm:prSet presAssocID="{3D1311D8-274E-459E-8820-D2D4C88E0C7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B9B78AD-91CC-4A3E-BE16-CE1BAC9877A1}" type="pres">
      <dgm:prSet presAssocID="{3D1311D8-274E-459E-8820-D2D4C88E0C75}" presName="rootConnector" presStyleLbl="node2" presStyleIdx="0" presStyleCnt="3"/>
      <dgm:spPr/>
      <dgm:t>
        <a:bodyPr/>
        <a:lstStyle/>
        <a:p>
          <a:endParaRPr lang="en-GB"/>
        </a:p>
      </dgm:t>
    </dgm:pt>
    <dgm:pt modelId="{7BA82BE8-43A6-4982-B9D6-31FBA7EF2842}" type="pres">
      <dgm:prSet presAssocID="{3D1311D8-274E-459E-8820-D2D4C88E0C75}" presName="hierChild4" presStyleCnt="0"/>
      <dgm:spPr/>
    </dgm:pt>
    <dgm:pt modelId="{37276468-152A-4E4F-A139-DC7B597E2330}" type="pres">
      <dgm:prSet presAssocID="{3D1311D8-274E-459E-8820-D2D4C88E0C75}" presName="hierChild5" presStyleCnt="0"/>
      <dgm:spPr/>
    </dgm:pt>
    <dgm:pt modelId="{ED58454C-EB60-4440-800D-42AD4B327FB2}" type="pres">
      <dgm:prSet presAssocID="{48759D51-E1C1-41E6-A99D-BA0FF1BE5BC9}" presName="Name37" presStyleLbl="parChTrans1D2" presStyleIdx="1" presStyleCnt="3"/>
      <dgm:spPr/>
      <dgm:t>
        <a:bodyPr/>
        <a:lstStyle/>
        <a:p>
          <a:endParaRPr lang="en-GB"/>
        </a:p>
      </dgm:t>
    </dgm:pt>
    <dgm:pt modelId="{FED8C87D-251F-49F6-AE7C-2D0B1D5CF691}" type="pres">
      <dgm:prSet presAssocID="{A4D05E55-F836-4980-857F-A7FDE4F5713A}" presName="hierRoot2" presStyleCnt="0">
        <dgm:presLayoutVars>
          <dgm:hierBranch val="init"/>
        </dgm:presLayoutVars>
      </dgm:prSet>
      <dgm:spPr/>
    </dgm:pt>
    <dgm:pt modelId="{9CEEFE27-D2B3-41F7-B0B8-46F5AF42EEB5}" type="pres">
      <dgm:prSet presAssocID="{A4D05E55-F836-4980-857F-A7FDE4F5713A}" presName="rootComposite" presStyleCnt="0"/>
      <dgm:spPr/>
    </dgm:pt>
    <dgm:pt modelId="{729E2AB5-00E4-4172-B679-9FB206CBD2FA}" type="pres">
      <dgm:prSet presAssocID="{A4D05E55-F836-4980-857F-A7FDE4F5713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CF5A0FF-D758-48AF-BD72-213C3A1788E6}" type="pres">
      <dgm:prSet presAssocID="{A4D05E55-F836-4980-857F-A7FDE4F5713A}" presName="rootConnector" presStyleLbl="node2" presStyleIdx="1" presStyleCnt="3"/>
      <dgm:spPr/>
      <dgm:t>
        <a:bodyPr/>
        <a:lstStyle/>
        <a:p>
          <a:endParaRPr lang="en-GB"/>
        </a:p>
      </dgm:t>
    </dgm:pt>
    <dgm:pt modelId="{46E33A1B-A0D9-4397-9A99-683CB075CCE0}" type="pres">
      <dgm:prSet presAssocID="{A4D05E55-F836-4980-857F-A7FDE4F5713A}" presName="hierChild4" presStyleCnt="0"/>
      <dgm:spPr/>
    </dgm:pt>
    <dgm:pt modelId="{36C78F81-A120-4C9F-8B9B-E6ABD52C18BB}" type="pres">
      <dgm:prSet presAssocID="{A4D05E55-F836-4980-857F-A7FDE4F5713A}" presName="hierChild5" presStyleCnt="0"/>
      <dgm:spPr/>
    </dgm:pt>
    <dgm:pt modelId="{112FA146-FBC1-4405-83D6-F0AB527D4CAD}" type="pres">
      <dgm:prSet presAssocID="{CAD928E6-E9DA-4F7E-A11A-18F34B318B38}" presName="Name37" presStyleLbl="parChTrans1D2" presStyleIdx="2" presStyleCnt="3"/>
      <dgm:spPr/>
      <dgm:t>
        <a:bodyPr/>
        <a:lstStyle/>
        <a:p>
          <a:endParaRPr lang="en-GB"/>
        </a:p>
      </dgm:t>
    </dgm:pt>
    <dgm:pt modelId="{9BC2CEA4-5775-4A8F-ADA3-05700DF7A18E}" type="pres">
      <dgm:prSet presAssocID="{47365C44-14A0-43CC-BE3F-10EC143D6931}" presName="hierRoot2" presStyleCnt="0">
        <dgm:presLayoutVars>
          <dgm:hierBranch val="init"/>
        </dgm:presLayoutVars>
      </dgm:prSet>
      <dgm:spPr/>
    </dgm:pt>
    <dgm:pt modelId="{EDC05BB1-7891-417C-B944-1B73C601B751}" type="pres">
      <dgm:prSet presAssocID="{47365C44-14A0-43CC-BE3F-10EC143D6931}" presName="rootComposite" presStyleCnt="0"/>
      <dgm:spPr/>
    </dgm:pt>
    <dgm:pt modelId="{05173EFE-B6C0-495E-9E36-B34EFF29F978}" type="pres">
      <dgm:prSet presAssocID="{47365C44-14A0-43CC-BE3F-10EC143D693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53F8682-8718-42EE-93CE-080F763423B9}" type="pres">
      <dgm:prSet presAssocID="{47365C44-14A0-43CC-BE3F-10EC143D6931}" presName="rootConnector" presStyleLbl="node2" presStyleIdx="2" presStyleCnt="3"/>
      <dgm:spPr/>
      <dgm:t>
        <a:bodyPr/>
        <a:lstStyle/>
        <a:p>
          <a:endParaRPr lang="en-GB"/>
        </a:p>
      </dgm:t>
    </dgm:pt>
    <dgm:pt modelId="{7363EBA3-C455-46F0-A2C5-5B1EFA86FECF}" type="pres">
      <dgm:prSet presAssocID="{47365C44-14A0-43CC-BE3F-10EC143D6931}" presName="hierChild4" presStyleCnt="0"/>
      <dgm:spPr/>
    </dgm:pt>
    <dgm:pt modelId="{26AE1309-3F40-4C7E-BC93-41C241095F1D}" type="pres">
      <dgm:prSet presAssocID="{47365C44-14A0-43CC-BE3F-10EC143D6931}" presName="hierChild5" presStyleCnt="0"/>
      <dgm:spPr/>
    </dgm:pt>
    <dgm:pt modelId="{57CB95CE-ECF5-43AB-A98D-A64C93DD0591}" type="pres">
      <dgm:prSet presAssocID="{B74C04C6-DFC8-43BD-9699-1AAB13850882}" presName="hierChild3" presStyleCnt="0"/>
      <dgm:spPr/>
    </dgm:pt>
  </dgm:ptLst>
  <dgm:cxnLst>
    <dgm:cxn modelId="{FE292023-C6EC-45E2-8F24-754CEAD5E6C3}" type="presOf" srcId="{A4D05E55-F836-4980-857F-A7FDE4F5713A}" destId="{CCF5A0FF-D758-48AF-BD72-213C3A1788E6}" srcOrd="1" destOrd="0" presId="urn:microsoft.com/office/officeart/2005/8/layout/orgChart1"/>
    <dgm:cxn modelId="{A7B66773-775D-4EAA-A6B0-D149FA72019A}" srcId="{5C49221D-D3C7-4A42-B91B-1057E68B3749}" destId="{B74C04C6-DFC8-43BD-9699-1AAB13850882}" srcOrd="0" destOrd="0" parTransId="{5079CB91-1F66-43FF-B72F-33D3E0C08D2D}" sibTransId="{79DFBEF9-B5C3-4EA2-BAAA-8D3BCE138466}"/>
    <dgm:cxn modelId="{F773ACA9-3A87-4AAB-B97D-592689DCE51E}" type="presOf" srcId="{B74C04C6-DFC8-43BD-9699-1AAB13850882}" destId="{840A6DC2-939B-4A91-94C1-DC49F87CD953}" srcOrd="1" destOrd="0" presId="urn:microsoft.com/office/officeart/2005/8/layout/orgChart1"/>
    <dgm:cxn modelId="{9D67C05D-2195-4385-B332-1DF4852606F7}" srcId="{B74C04C6-DFC8-43BD-9699-1AAB13850882}" destId="{47365C44-14A0-43CC-BE3F-10EC143D6931}" srcOrd="2" destOrd="0" parTransId="{CAD928E6-E9DA-4F7E-A11A-18F34B318B38}" sibTransId="{0058854F-CB6C-41D8-A7B3-A12E24FD45AE}"/>
    <dgm:cxn modelId="{676960FA-EE3E-4596-BE8F-D647D20FC663}" type="presOf" srcId="{5C49221D-D3C7-4A42-B91B-1057E68B3749}" destId="{A5B995F5-34F6-4070-81C6-8113FDB0F226}" srcOrd="0" destOrd="0" presId="urn:microsoft.com/office/officeart/2005/8/layout/orgChart1"/>
    <dgm:cxn modelId="{9F994788-4DD4-4850-83FA-B5FE12F59D7C}" type="presOf" srcId="{47365C44-14A0-43CC-BE3F-10EC143D6931}" destId="{05173EFE-B6C0-495E-9E36-B34EFF29F978}" srcOrd="0" destOrd="0" presId="urn:microsoft.com/office/officeart/2005/8/layout/orgChart1"/>
    <dgm:cxn modelId="{04341F91-C268-405E-B5EB-E56860BF3656}" type="presOf" srcId="{CAD928E6-E9DA-4F7E-A11A-18F34B318B38}" destId="{112FA146-FBC1-4405-83D6-F0AB527D4CAD}" srcOrd="0" destOrd="0" presId="urn:microsoft.com/office/officeart/2005/8/layout/orgChart1"/>
    <dgm:cxn modelId="{00986579-01AD-4CCD-BBD3-0EB9734E9E61}" type="presOf" srcId="{00905BDB-7015-4F11-B92C-CAF014C9CB13}" destId="{5353E19D-14AE-48CF-A5C7-D57B4EF4042E}" srcOrd="0" destOrd="0" presId="urn:microsoft.com/office/officeart/2005/8/layout/orgChart1"/>
    <dgm:cxn modelId="{3FF045D4-9FC0-4A21-AA81-9ECD3E654139}" type="presOf" srcId="{B74C04C6-DFC8-43BD-9699-1AAB13850882}" destId="{0AFA0E0F-91D0-4DC7-B246-050D8264DAF7}" srcOrd="0" destOrd="0" presId="urn:microsoft.com/office/officeart/2005/8/layout/orgChart1"/>
    <dgm:cxn modelId="{E57018DB-B4D0-4A86-8701-AD968B997E87}" type="presOf" srcId="{3D1311D8-274E-459E-8820-D2D4C88E0C75}" destId="{7BD0E4D5-7090-4776-8D4D-9115A20C3FD5}" srcOrd="0" destOrd="0" presId="urn:microsoft.com/office/officeart/2005/8/layout/orgChart1"/>
    <dgm:cxn modelId="{288FF70C-BD37-4223-B2A1-F0E790E20F0E}" type="presOf" srcId="{47365C44-14A0-43CC-BE3F-10EC143D6931}" destId="{653F8682-8718-42EE-93CE-080F763423B9}" srcOrd="1" destOrd="0" presId="urn:microsoft.com/office/officeart/2005/8/layout/orgChart1"/>
    <dgm:cxn modelId="{7E482E76-2483-4E22-8B68-A438D276A949}" type="presOf" srcId="{48759D51-E1C1-41E6-A99D-BA0FF1BE5BC9}" destId="{ED58454C-EB60-4440-800D-42AD4B327FB2}" srcOrd="0" destOrd="0" presId="urn:microsoft.com/office/officeart/2005/8/layout/orgChart1"/>
    <dgm:cxn modelId="{0ACD2207-ED05-4E7F-BB95-79D277A26550}" srcId="{B74C04C6-DFC8-43BD-9699-1AAB13850882}" destId="{A4D05E55-F836-4980-857F-A7FDE4F5713A}" srcOrd="1" destOrd="0" parTransId="{48759D51-E1C1-41E6-A99D-BA0FF1BE5BC9}" sibTransId="{DC36E0BF-D6F2-4A6E-AD4C-334279C8AD9E}"/>
    <dgm:cxn modelId="{21569350-2743-44AF-B93E-3E3D4742DC78}" type="presOf" srcId="{A4D05E55-F836-4980-857F-A7FDE4F5713A}" destId="{729E2AB5-00E4-4172-B679-9FB206CBD2FA}" srcOrd="0" destOrd="0" presId="urn:microsoft.com/office/officeart/2005/8/layout/orgChart1"/>
    <dgm:cxn modelId="{A90C2EAA-1F15-43C5-AFB3-D6AC2ECDC5FC}" type="presOf" srcId="{3D1311D8-274E-459E-8820-D2D4C88E0C75}" destId="{9B9B78AD-91CC-4A3E-BE16-CE1BAC9877A1}" srcOrd="1" destOrd="0" presId="urn:microsoft.com/office/officeart/2005/8/layout/orgChart1"/>
    <dgm:cxn modelId="{9D7A18D7-ED73-4EE4-AD85-B6A2B1CCFDBB}" srcId="{B74C04C6-DFC8-43BD-9699-1AAB13850882}" destId="{3D1311D8-274E-459E-8820-D2D4C88E0C75}" srcOrd="0" destOrd="0" parTransId="{00905BDB-7015-4F11-B92C-CAF014C9CB13}" sibTransId="{99765701-BAAE-40FC-91AA-376630B29D0A}"/>
    <dgm:cxn modelId="{97CF3699-6D1D-48F1-AF40-759B286CDC61}" type="presParOf" srcId="{A5B995F5-34F6-4070-81C6-8113FDB0F226}" destId="{3C53DF24-7AC6-4F45-8B88-588D0E915872}" srcOrd="0" destOrd="0" presId="urn:microsoft.com/office/officeart/2005/8/layout/orgChart1"/>
    <dgm:cxn modelId="{24B129B3-E348-4097-AED8-6B11E25B2681}" type="presParOf" srcId="{3C53DF24-7AC6-4F45-8B88-588D0E915872}" destId="{D6B9BAE6-1F8E-41B9-BDCA-18B5942BD288}" srcOrd="0" destOrd="0" presId="urn:microsoft.com/office/officeart/2005/8/layout/orgChart1"/>
    <dgm:cxn modelId="{F788B62C-D8D0-43FC-897A-3733F3785CAB}" type="presParOf" srcId="{D6B9BAE6-1F8E-41B9-BDCA-18B5942BD288}" destId="{0AFA0E0F-91D0-4DC7-B246-050D8264DAF7}" srcOrd="0" destOrd="0" presId="urn:microsoft.com/office/officeart/2005/8/layout/orgChart1"/>
    <dgm:cxn modelId="{226622B8-01C0-439C-800B-D11763849888}" type="presParOf" srcId="{D6B9BAE6-1F8E-41B9-BDCA-18B5942BD288}" destId="{840A6DC2-939B-4A91-94C1-DC49F87CD953}" srcOrd="1" destOrd="0" presId="urn:microsoft.com/office/officeart/2005/8/layout/orgChart1"/>
    <dgm:cxn modelId="{7D247D34-BD20-4825-AE96-A2FBF2A97DD0}" type="presParOf" srcId="{3C53DF24-7AC6-4F45-8B88-588D0E915872}" destId="{97D04EDB-7F96-4C59-81A1-5B259670D85C}" srcOrd="1" destOrd="0" presId="urn:microsoft.com/office/officeart/2005/8/layout/orgChart1"/>
    <dgm:cxn modelId="{DDBAA68B-AC26-49AC-BA18-699C770340E5}" type="presParOf" srcId="{97D04EDB-7F96-4C59-81A1-5B259670D85C}" destId="{5353E19D-14AE-48CF-A5C7-D57B4EF4042E}" srcOrd="0" destOrd="0" presId="urn:microsoft.com/office/officeart/2005/8/layout/orgChart1"/>
    <dgm:cxn modelId="{FC70BEA8-6D8E-4774-A491-CDDBBDCC8F1E}" type="presParOf" srcId="{97D04EDB-7F96-4C59-81A1-5B259670D85C}" destId="{6469CE1D-AD76-4C1F-A230-528487983374}" srcOrd="1" destOrd="0" presId="urn:microsoft.com/office/officeart/2005/8/layout/orgChart1"/>
    <dgm:cxn modelId="{ED3AEE1D-00E8-4553-9A76-DEA42026E5C7}" type="presParOf" srcId="{6469CE1D-AD76-4C1F-A230-528487983374}" destId="{6085EED1-D07E-4A22-906B-46D0DE48496C}" srcOrd="0" destOrd="0" presId="urn:microsoft.com/office/officeart/2005/8/layout/orgChart1"/>
    <dgm:cxn modelId="{BA73F838-C61F-4FA2-AEB2-D65EDDB7C886}" type="presParOf" srcId="{6085EED1-D07E-4A22-906B-46D0DE48496C}" destId="{7BD0E4D5-7090-4776-8D4D-9115A20C3FD5}" srcOrd="0" destOrd="0" presId="urn:microsoft.com/office/officeart/2005/8/layout/orgChart1"/>
    <dgm:cxn modelId="{C946CA41-C31E-42ED-AD58-55E487510F75}" type="presParOf" srcId="{6085EED1-D07E-4A22-906B-46D0DE48496C}" destId="{9B9B78AD-91CC-4A3E-BE16-CE1BAC9877A1}" srcOrd="1" destOrd="0" presId="urn:microsoft.com/office/officeart/2005/8/layout/orgChart1"/>
    <dgm:cxn modelId="{8E67C4CF-9B33-42F6-B5F0-B2A61BC879C3}" type="presParOf" srcId="{6469CE1D-AD76-4C1F-A230-528487983374}" destId="{7BA82BE8-43A6-4982-B9D6-31FBA7EF2842}" srcOrd="1" destOrd="0" presId="urn:microsoft.com/office/officeart/2005/8/layout/orgChart1"/>
    <dgm:cxn modelId="{D11CCEBF-7766-411F-A64D-736ABF5E5E84}" type="presParOf" srcId="{6469CE1D-AD76-4C1F-A230-528487983374}" destId="{37276468-152A-4E4F-A139-DC7B597E2330}" srcOrd="2" destOrd="0" presId="urn:microsoft.com/office/officeart/2005/8/layout/orgChart1"/>
    <dgm:cxn modelId="{D684614A-908C-4361-99F1-02714FA53470}" type="presParOf" srcId="{97D04EDB-7F96-4C59-81A1-5B259670D85C}" destId="{ED58454C-EB60-4440-800D-42AD4B327FB2}" srcOrd="2" destOrd="0" presId="urn:microsoft.com/office/officeart/2005/8/layout/orgChart1"/>
    <dgm:cxn modelId="{456A4967-8AFA-4143-AAE0-417CCCE7AF31}" type="presParOf" srcId="{97D04EDB-7F96-4C59-81A1-5B259670D85C}" destId="{FED8C87D-251F-49F6-AE7C-2D0B1D5CF691}" srcOrd="3" destOrd="0" presId="urn:microsoft.com/office/officeart/2005/8/layout/orgChart1"/>
    <dgm:cxn modelId="{023848A3-F64C-4998-A452-AB9A4E706798}" type="presParOf" srcId="{FED8C87D-251F-49F6-AE7C-2D0B1D5CF691}" destId="{9CEEFE27-D2B3-41F7-B0B8-46F5AF42EEB5}" srcOrd="0" destOrd="0" presId="urn:microsoft.com/office/officeart/2005/8/layout/orgChart1"/>
    <dgm:cxn modelId="{8FEE6BA0-328B-4DBA-91A9-E94E3F9C7135}" type="presParOf" srcId="{9CEEFE27-D2B3-41F7-B0B8-46F5AF42EEB5}" destId="{729E2AB5-00E4-4172-B679-9FB206CBD2FA}" srcOrd="0" destOrd="0" presId="urn:microsoft.com/office/officeart/2005/8/layout/orgChart1"/>
    <dgm:cxn modelId="{72F9E778-188F-4ABF-9153-556A0E7A2444}" type="presParOf" srcId="{9CEEFE27-D2B3-41F7-B0B8-46F5AF42EEB5}" destId="{CCF5A0FF-D758-48AF-BD72-213C3A1788E6}" srcOrd="1" destOrd="0" presId="urn:microsoft.com/office/officeart/2005/8/layout/orgChart1"/>
    <dgm:cxn modelId="{787D6145-EF8C-4BDA-96DB-AADA946B0E33}" type="presParOf" srcId="{FED8C87D-251F-49F6-AE7C-2D0B1D5CF691}" destId="{46E33A1B-A0D9-4397-9A99-683CB075CCE0}" srcOrd="1" destOrd="0" presId="urn:microsoft.com/office/officeart/2005/8/layout/orgChart1"/>
    <dgm:cxn modelId="{DD569E06-3F71-412C-954F-29004A424409}" type="presParOf" srcId="{FED8C87D-251F-49F6-AE7C-2D0B1D5CF691}" destId="{36C78F81-A120-4C9F-8B9B-E6ABD52C18BB}" srcOrd="2" destOrd="0" presId="urn:microsoft.com/office/officeart/2005/8/layout/orgChart1"/>
    <dgm:cxn modelId="{3E02CA53-AC31-47FF-A0FF-03D6771AAF86}" type="presParOf" srcId="{97D04EDB-7F96-4C59-81A1-5B259670D85C}" destId="{112FA146-FBC1-4405-83D6-F0AB527D4CAD}" srcOrd="4" destOrd="0" presId="urn:microsoft.com/office/officeart/2005/8/layout/orgChart1"/>
    <dgm:cxn modelId="{E6B01A08-CFEC-4BBC-8AA9-6CF971128C3A}" type="presParOf" srcId="{97D04EDB-7F96-4C59-81A1-5B259670D85C}" destId="{9BC2CEA4-5775-4A8F-ADA3-05700DF7A18E}" srcOrd="5" destOrd="0" presId="urn:microsoft.com/office/officeart/2005/8/layout/orgChart1"/>
    <dgm:cxn modelId="{F7835E1C-038C-4BA6-9B9F-F6442A65FCAB}" type="presParOf" srcId="{9BC2CEA4-5775-4A8F-ADA3-05700DF7A18E}" destId="{EDC05BB1-7891-417C-B944-1B73C601B751}" srcOrd="0" destOrd="0" presId="urn:microsoft.com/office/officeart/2005/8/layout/orgChart1"/>
    <dgm:cxn modelId="{82251285-352F-48CD-9880-65D775C384D2}" type="presParOf" srcId="{EDC05BB1-7891-417C-B944-1B73C601B751}" destId="{05173EFE-B6C0-495E-9E36-B34EFF29F978}" srcOrd="0" destOrd="0" presId="urn:microsoft.com/office/officeart/2005/8/layout/orgChart1"/>
    <dgm:cxn modelId="{F24E3D04-42EB-4964-824A-2C4D1AAEF479}" type="presParOf" srcId="{EDC05BB1-7891-417C-B944-1B73C601B751}" destId="{653F8682-8718-42EE-93CE-080F763423B9}" srcOrd="1" destOrd="0" presId="urn:microsoft.com/office/officeart/2005/8/layout/orgChart1"/>
    <dgm:cxn modelId="{72C6ECDF-4A1C-4C13-B97A-C14D670844C4}" type="presParOf" srcId="{9BC2CEA4-5775-4A8F-ADA3-05700DF7A18E}" destId="{7363EBA3-C455-46F0-A2C5-5B1EFA86FECF}" srcOrd="1" destOrd="0" presId="urn:microsoft.com/office/officeart/2005/8/layout/orgChart1"/>
    <dgm:cxn modelId="{AC22936B-3793-4972-B9C0-B4E66DE11481}" type="presParOf" srcId="{9BC2CEA4-5775-4A8F-ADA3-05700DF7A18E}" destId="{26AE1309-3F40-4C7E-BC93-41C241095F1D}" srcOrd="2" destOrd="0" presId="urn:microsoft.com/office/officeart/2005/8/layout/orgChart1"/>
    <dgm:cxn modelId="{49F99B4D-011C-492E-B60D-58DD1FE438AE}" type="presParOf" srcId="{3C53DF24-7AC6-4F45-8B88-588D0E915872}" destId="{57CB95CE-ECF5-43AB-A98D-A64C93DD05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3400"/>
            <a:ext cx="6248400" cy="45720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z="1800"/>
              <a:t>Economic analysis -- in general, a comparison of benefits and costs</a:t>
            </a:r>
          </a:p>
          <a:p>
            <a:pPr>
              <a:buFontTx/>
              <a:buChar char="•"/>
            </a:pPr>
            <a:r>
              <a:rPr lang="en-US" altLang="en-US" sz="1800"/>
              <a:t>Can consider the costs from private or social point of view</a:t>
            </a:r>
          </a:p>
          <a:p>
            <a:pPr>
              <a:buFontTx/>
              <a:buChar char="•"/>
            </a:pPr>
            <a:r>
              <a:rPr lang="en-US" altLang="en-US" sz="1800"/>
              <a:t>Private -- analyzed in order to understand and predict how individuals will behave</a:t>
            </a:r>
          </a:p>
          <a:p>
            <a:pPr>
              <a:buFontTx/>
              <a:buChar char="•"/>
            </a:pPr>
            <a:r>
              <a:rPr lang="en-US" altLang="en-US" sz="1800"/>
              <a:t>Social may differ</a:t>
            </a:r>
          </a:p>
          <a:p>
            <a:pPr lvl="1">
              <a:buFontTx/>
              <a:buChar char="•"/>
            </a:pPr>
            <a:r>
              <a:rPr lang="en-US" altLang="en-US" sz="1800"/>
              <a:t>because of subsidies -- costs to society often greater than costs to the individual</a:t>
            </a:r>
          </a:p>
          <a:p>
            <a:pPr lvl="1">
              <a:buFontTx/>
              <a:buChar char="•"/>
            </a:pPr>
            <a:r>
              <a:rPr lang="en-US" altLang="en-US" sz="1800"/>
              <a:t>because of externalities (market failures) -- benefits to society may be be larger (or smaller) than benefits to individual</a:t>
            </a:r>
          </a:p>
          <a:p>
            <a:pPr>
              <a:buFontTx/>
              <a:buChar char="•"/>
            </a:pPr>
            <a:r>
              <a:rPr lang="en-US" altLang="en-US" sz="1800"/>
              <a:t>Comparison of private and social rates of return often used to justify government interventions (or lack thereof)</a:t>
            </a:r>
          </a:p>
          <a:p>
            <a:pPr>
              <a:buFontTx/>
              <a:buChar char="•"/>
            </a:pPr>
            <a:r>
              <a:rPr lang="en-US" altLang="en-US" sz="1800"/>
              <a:t>Start here by considering private benefits and costs</a:t>
            </a:r>
          </a:p>
        </p:txBody>
      </p:sp>
    </p:spTree>
    <p:extLst>
      <p:ext uri="{BB962C8B-B14F-4D97-AF65-F5344CB8AC3E}">
        <p14:creationId xmlns:p14="http://schemas.microsoft.com/office/powerpoint/2010/main" val="3510965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F97-9767-44D8-BA0B-49CCED138928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8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8925-65F7-47EE-A89A-1CD391FF648A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9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47FA-94A6-4B3E-BA08-7E3B62A3EB89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3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04F5-B4E0-4246-80B2-C9FC2AC0C0FB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1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2240-FF4E-4313-8AEC-7B373AAA19CD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6A75-1719-4AE2-8D5F-5362A3958119}" type="datetime1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4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E189-0461-4D5B-8C89-6CC8E9DD3CF6}" type="datetime1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8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F1EC-489B-41E1-A47C-D783BB6AD15C}" type="datetime1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6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878F-C09B-4DD1-B48D-BAC0D1DD20C5}" type="datetime1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9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63A0-00F0-42B4-B051-F3BD774AE861}" type="datetime1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8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05C9-930F-4DBD-BFF7-103CB23A4E80}" type="datetime1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1A34-E407-487C-98F9-B3557DD9F78B}" type="datetime1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078037"/>
          </a:xfrm>
        </p:spPr>
        <p:txBody>
          <a:bodyPr>
            <a:normAutofit/>
          </a:bodyPr>
          <a:lstStyle/>
          <a:p>
            <a:r>
              <a:rPr lang="el-GR" b="1" dirty="0"/>
              <a:t>Ο</a:t>
            </a:r>
            <a:r>
              <a:rPr lang="el-GR" b="1" dirty="0" smtClean="0"/>
              <a:t>ικονομικά της εκπαίδευσης</a:t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sz="4000" dirty="0"/>
              <a:t>8</a:t>
            </a:r>
            <a:r>
              <a:rPr lang="el-GR" sz="4000" baseline="30000" dirty="0" smtClean="0"/>
              <a:t>Η</a:t>
            </a:r>
            <a:r>
              <a:rPr lang="el-GR" sz="4000" dirty="0" smtClean="0"/>
              <a:t> διάλεξη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Τμήμα Κοινωνικής και Εκπαιδευτικής Πολιτικής</a:t>
            </a:r>
          </a:p>
          <a:p>
            <a:endParaRPr lang="el-GR" dirty="0" smtClean="0"/>
          </a:p>
          <a:p>
            <a:r>
              <a:rPr lang="el-GR" dirty="0" smtClean="0"/>
              <a:t>Ακαδημαϊκό έτος 2019-2020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3"/>
          </a:xfrm>
        </p:spPr>
        <p:txBody>
          <a:bodyPr>
            <a:normAutofit/>
          </a:bodyPr>
          <a:lstStyle/>
          <a:p>
            <a:pPr algn="ctr"/>
            <a:r>
              <a:rPr lang="el-GR" sz="2400" dirty="0" smtClean="0"/>
              <a:t>Μέγεθος της τάξης στο ελληνικό εκπαιδευτικό σύστημα και διεθνείς συγκρίσεις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385205"/>
              </p:ext>
            </p:extLst>
          </p:nvPr>
        </p:nvGraphicFramePr>
        <p:xfrm>
          <a:off x="628650" y="1371600"/>
          <a:ext cx="782955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2171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3"/>
          </a:xfrm>
        </p:spPr>
        <p:txBody>
          <a:bodyPr/>
          <a:lstStyle/>
          <a:p>
            <a:pPr algn="ctr"/>
            <a:r>
              <a:rPr lang="el-GR" dirty="0" smtClean="0"/>
              <a:t>Εμπειρικά Ευρήματα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98475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300" dirty="0" smtClean="0"/>
              <a:t>Οι γονείς και οι εκπαιδευτικοί συστηματικά υποστηρίζουν ότι οι μεγάλες τάξεις δυσχεραίνουν τη διαδικασία της μάθησης.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300" dirty="0" smtClean="0"/>
              <a:t>Ωστόσο οι ερευνητές δεν έχουν φθάσει σε ένα συναινετικό συμπέρασμα όσον αφορά τα οφέλη των μικρότερων τάξεων.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2300" dirty="0" smtClean="0"/>
              <a:t>Δύο βασικές μεθοδολογικές προσεγγίσεις για τη διερεύνηση της επίπτωσης του μεγέθους της τάξης: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-GR" sz="2000" dirty="0" smtClean="0"/>
              <a:t> Πειραματικές μέθοδοι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-GR" sz="2000" dirty="0" smtClean="0"/>
              <a:t> Συλλογή δεδομένων από δείγμα σχολείων και στατιστική   επεξεργασία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73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81000"/>
            <a:ext cx="7886700" cy="609600"/>
          </a:xfrm>
        </p:spPr>
        <p:txBody>
          <a:bodyPr>
            <a:noAutofit/>
          </a:bodyPr>
          <a:lstStyle/>
          <a:p>
            <a:pPr algn="ctr"/>
            <a:r>
              <a:rPr lang="el-GR" sz="2200" b="1" dirty="0" smtClean="0"/>
              <a:t>Μέθοδοι εμπειρικής διερεύνησης της σχέσης μεταξύ μεγέθους τάξης και μαθητικών επιδόσεων</a:t>
            </a:r>
            <a:endParaRPr lang="en-GB" sz="2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082" y="1215390"/>
            <a:ext cx="3868340" cy="533400"/>
          </a:xfrm>
        </p:spPr>
        <p:txBody>
          <a:bodyPr>
            <a:normAutofit/>
          </a:bodyPr>
          <a:lstStyle/>
          <a:p>
            <a:pPr algn="ctr"/>
            <a:r>
              <a:rPr lang="el-GR" sz="2000" dirty="0" smtClean="0"/>
              <a:t>Πειραματικές μέθοδοι</a:t>
            </a:r>
            <a:endParaRPr lang="en-GB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973580"/>
            <a:ext cx="3868340" cy="4132263"/>
          </a:xfrm>
        </p:spPr>
        <p:txBody>
          <a:bodyPr>
            <a:normAutofit/>
          </a:bodyPr>
          <a:lstStyle/>
          <a:p>
            <a:r>
              <a:rPr lang="el-GR" sz="1900" dirty="0" smtClean="0"/>
              <a:t>Τα παιδιά κατανέμονται τυχαία σε μικρές-μεγάλες τάξεις.</a:t>
            </a:r>
          </a:p>
          <a:p>
            <a:r>
              <a:rPr lang="el-GR" sz="1900" dirty="0" smtClean="0"/>
              <a:t>Οι ερευνητές καταγράφουν τα μαθησιακά αποτελέσματα με τη χρήση τυποποιημένων τεστ.</a:t>
            </a:r>
          </a:p>
          <a:p>
            <a:r>
              <a:rPr lang="el-GR" sz="1900" dirty="0" smtClean="0"/>
              <a:t>Πιο αξιόπιστα αποτελέσματα</a:t>
            </a:r>
          </a:p>
          <a:p>
            <a:r>
              <a:rPr lang="el-GR" sz="1900" dirty="0" smtClean="0"/>
              <a:t>Μεγάλο κόστος εκπόνησης πειραμάτων.</a:t>
            </a:r>
          </a:p>
          <a:p>
            <a:r>
              <a:rPr lang="el-GR" sz="1900" dirty="0" smtClean="0"/>
              <a:t>Πρακτικές δυσκολίες.</a:t>
            </a:r>
            <a:endParaRPr lang="en-GB" sz="19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599" y="1295401"/>
            <a:ext cx="3887391" cy="533399"/>
          </a:xfrm>
        </p:spPr>
        <p:txBody>
          <a:bodyPr>
            <a:noAutofit/>
          </a:bodyPr>
          <a:lstStyle/>
          <a:p>
            <a:pPr algn="ctr"/>
            <a:r>
              <a:rPr lang="el-GR" dirty="0" smtClean="0"/>
              <a:t>Συλλογή δεδομένων από αντιπροσωπευτικά δείγματα μαθητών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1935480"/>
            <a:ext cx="3887391" cy="42989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1880" dirty="0" smtClean="0"/>
              <a:t>Οι ερευνητές συλλέγουν στατιστικά δεδομένα από πραγματικά σχολεία.</a:t>
            </a:r>
          </a:p>
          <a:p>
            <a:pPr>
              <a:lnSpc>
                <a:spcPct val="100000"/>
              </a:lnSpc>
            </a:pPr>
            <a:r>
              <a:rPr lang="el-GR" sz="1880" dirty="0" smtClean="0"/>
              <a:t>Καταγράφουν μεταβλητές όπως: το μέγεθος της τάξης, μαθητικές επιδόσεις, κοινωνικοοικονομικά χαρακτηριστικά των παιδιών, κ.α.</a:t>
            </a:r>
          </a:p>
          <a:p>
            <a:pPr>
              <a:lnSpc>
                <a:spcPct val="100000"/>
              </a:lnSpc>
            </a:pPr>
            <a:r>
              <a:rPr lang="el-GR" sz="1880" dirty="0" smtClean="0"/>
              <a:t>Εφαρμογή εξειδικευμένων στατιστικών μοντέλων (πχ. γραμμική παλινδρόμηση με τη χρήση βοηθητικών μεταβλητών)</a:t>
            </a:r>
          </a:p>
          <a:p>
            <a:pPr>
              <a:lnSpc>
                <a:spcPct val="100000"/>
              </a:lnSpc>
            </a:pPr>
            <a:r>
              <a:rPr lang="el-GR" sz="1880" dirty="0" smtClean="0"/>
              <a:t>Δύσκολο να τεκμηριωθεί σχέση αιτιότητας μεταξύ μεγέθους τάξης και αποτελεσμάτων.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3"/>
          </a:xfrm>
        </p:spPr>
        <p:txBody>
          <a:bodyPr/>
          <a:lstStyle/>
          <a:p>
            <a:pPr algn="ctr"/>
            <a:r>
              <a:rPr lang="el-GR" b="1" dirty="0" smtClean="0">
                <a:latin typeface="+mn-lt"/>
              </a:rPr>
              <a:t>Το πείραμα </a:t>
            </a:r>
            <a:r>
              <a:rPr lang="en-GB" b="1" dirty="0" smtClean="0">
                <a:latin typeface="+mn-lt"/>
              </a:rPr>
              <a:t>STAR 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90855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n-GB" sz="2400" dirty="0"/>
              <a:t>STAR (Student/Teacher Achievement Ratio)</a:t>
            </a:r>
            <a:r>
              <a:rPr lang="el-GR" sz="2400" dirty="0"/>
              <a:t> πείραμα στο </a:t>
            </a:r>
            <a:r>
              <a:rPr lang="en-GB" sz="2400" dirty="0"/>
              <a:t>Tennessee</a:t>
            </a:r>
            <a:r>
              <a:rPr lang="el-GR" sz="2400" dirty="0"/>
              <a:t> των Η.Π.Α (1985-1989).</a:t>
            </a:r>
            <a:endParaRPr lang="en-GB" sz="2400" dirty="0"/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Στο πείραμα συμμετείχαν 11.000 μαθητές από 80 σχολεία.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/>
              <a:t>Οι μαθητές κατανεμήθηκαν τυχαία σε τάξεις διαφορετικού μεγέθους για τα πρώτα 4 έτη της σχολικής ζωής τους (από το νηπιαγωγείο έως την τρίτη δημοτικού</a:t>
            </a:r>
            <a:r>
              <a:rPr lang="el-GR" sz="2400" dirty="0" smtClean="0"/>
              <a:t>).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Κίνητρο: Οι νομοθέτες έπρεπε να πειστούν με ισχυρά στοιχεία για την αποτελεσματικότητα των πολιτικών μείωσης του μεγέθους της τάξης προτού τις ψηφίσουν. 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400" dirty="0" smtClean="0"/>
              <a:t>Το συνολικό κόστος του προγράμματος έφθασε τα 12 εκατομύρια δολάρια (κυρίως εξαιτίας του αυξημένου μισθολογικού κόστους για την πρόσληψη περισσότερων δασκάλων).</a:t>
            </a:r>
            <a:endParaRPr lang="en-GB" sz="2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95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7406"/>
          </a:xfrm>
        </p:spPr>
        <p:txBody>
          <a:bodyPr/>
          <a:lstStyle/>
          <a:p>
            <a:pPr algn="ctr"/>
            <a:r>
              <a:rPr lang="en-GB" dirty="0" smtClean="0"/>
              <a:t>STAR Experiment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919582"/>
              </p:ext>
            </p:extLst>
          </p:nvPr>
        </p:nvGraphicFramePr>
        <p:xfrm>
          <a:off x="1143000" y="1981199"/>
          <a:ext cx="6781800" cy="2389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493883" y="5715000"/>
            <a:ext cx="2079500" cy="887350"/>
            <a:chOff x="2903599" y="1477235"/>
            <a:chExt cx="2079500" cy="1039750"/>
          </a:xfrm>
        </p:grpSpPr>
        <p:sp>
          <p:nvSpPr>
            <p:cNvPr id="9" name="Rectangle 8"/>
            <p:cNvSpPr/>
            <p:nvPr/>
          </p:nvSpPr>
          <p:spPr>
            <a:xfrm>
              <a:off x="2903599" y="1477235"/>
              <a:ext cx="2079500" cy="103975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903599" y="1477235"/>
              <a:ext cx="2079500" cy="10397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2000" kern="1200" dirty="0" smtClean="0">
                  <a:solidFill>
                    <a:schemeClr val="tx1"/>
                  </a:solidFill>
                </a:rPr>
                <a:t>Κανονικές τάξεις</a:t>
              </a:r>
              <a:endParaRPr lang="en-GB" sz="20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28650" y="5894686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 smtClean="0"/>
              <a:t>Μετά από 4 χρόνια όλοι οι μαθητές επέστρεψαν σε κανονικές τάξεις</a:t>
            </a:r>
            <a:endParaRPr lang="en-GB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86000" y="2186707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28700" y="167212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Τυχαία κατανομή μαθητών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62200" y="4370717"/>
            <a:ext cx="1600200" cy="1316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181600" y="4343400"/>
            <a:ext cx="1752600" cy="1344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58000" y="151423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Τυχαία κατανομή δασκάλων στις τάξεις</a:t>
            </a:r>
            <a:endParaRPr lang="en-GB" sz="160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5867400" y="2099005"/>
            <a:ext cx="1752600" cy="1002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533633" y="4445391"/>
            <a:ext cx="38367" cy="1255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86100" y="4602103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 smtClean="0"/>
              <a:t>Έλεγχος των μαθητικών επιδόσεων μέσω τυποποιημένων </a:t>
            </a:r>
            <a:r>
              <a:rPr lang="en-GB" sz="1200" dirty="0" smtClean="0"/>
              <a:t>test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125581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3"/>
          </a:xfrm>
        </p:spPr>
        <p:txBody>
          <a:bodyPr/>
          <a:lstStyle/>
          <a:p>
            <a:pPr algn="ctr"/>
            <a:r>
              <a:rPr lang="el-GR" b="1" dirty="0" smtClean="0"/>
              <a:t>Αποτελέσματα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98475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Συνολικά, οι μαθητές που φοίτησαν σε μικρές τάξεις παρουσίασαν καλύτερες επιδόσεις σε σύγκριση με μαθητές που φοίτησαν σε κανονικές τάξεις</a:t>
            </a:r>
            <a:r>
              <a:rPr lang="en-GB" dirty="0" smtClean="0"/>
              <a:t>.</a:t>
            </a:r>
            <a:endParaRPr lang="el-GR" dirty="0" smtClean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Οι βοηθοί διδασκαλίας και τα χαρακτηριστικά των δασκάλων δεν είχαν ιδιαίτερη επίδραση στις μαθητικές επιδόσεις.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Η θετική επίδραση της μικρής τάξης ήταν μεγαλύτερη στους μαθητές που προέρχονται από μειονότητες και από οικονομικά ασθενέστερες οικογένειες.</a:t>
            </a:r>
            <a:endParaRPr lang="en-GB" dirty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Σε μεταγενέστερη μελέτη </a:t>
            </a:r>
            <a:r>
              <a:rPr lang="el-GR" dirty="0"/>
              <a:t>(</a:t>
            </a:r>
            <a:r>
              <a:rPr lang="en-GB" dirty="0"/>
              <a:t>Krueger &amp; Whitmore, 2001) </a:t>
            </a:r>
            <a:r>
              <a:rPr lang="el-GR" dirty="0" smtClean="0"/>
              <a:t>βρέθηκε ότι οι μαθητές </a:t>
            </a:r>
            <a:r>
              <a:rPr lang="el-GR" dirty="0"/>
              <a:t>που φοίτησαν σε μικρότερες </a:t>
            </a:r>
            <a:r>
              <a:rPr lang="el-GR" dirty="0" smtClean="0"/>
              <a:t>τάξεις στα πλαίσια του πειράματος </a:t>
            </a:r>
            <a:r>
              <a:rPr lang="el-GR" dirty="0"/>
              <a:t>είχαν μεγαλύτερη πιθανότητα να συνεχίσουν τις σπουδές τους στο </a:t>
            </a:r>
            <a:r>
              <a:rPr lang="el-GR" dirty="0" smtClean="0"/>
              <a:t>κολλέγιο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l-GR" b="1" dirty="0" smtClean="0"/>
              <a:t>μακροχρόνιες επιδράσεις</a:t>
            </a:r>
            <a:r>
              <a:rPr lang="el-GR" dirty="0" smtClean="0"/>
              <a:t>).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3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270" y="533400"/>
            <a:ext cx="7886700" cy="655637"/>
          </a:xfrm>
        </p:spPr>
        <p:txBody>
          <a:bodyPr/>
          <a:lstStyle/>
          <a:p>
            <a:pPr algn="ctr"/>
            <a:r>
              <a:rPr lang="el-GR" b="1" dirty="0" smtClean="0"/>
              <a:t>Άλλα εμπειρικά ευρήματα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l-GR" dirty="0" smtClean="0"/>
              <a:t>Παρολαυτά, δεν υπάρχει απόλυτη συναίνεση στη βιβλιογραφία όσον αφορά τη σημασία των επιπτώσεων της μικρής τάξης στις μαθητικές επιδόσεις. </a:t>
            </a: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l-GR" dirty="0" smtClean="0"/>
              <a:t>Αρκετές μελέτες δεν βρήκαν </a:t>
            </a:r>
            <a:r>
              <a:rPr lang="el-GR" b="1" dirty="0" smtClean="0"/>
              <a:t>στατιστικά σημαντικές</a:t>
            </a:r>
            <a:r>
              <a:rPr lang="el-GR" dirty="0" smtClean="0"/>
              <a:t> επιδράσεις του μεγέθους της τάξης στα εκπαιδευτικά αποτελέσματα (πχ. </a:t>
            </a:r>
            <a:r>
              <a:rPr lang="en-GB" dirty="0" smtClean="0"/>
              <a:t>Hoxby, 200</a:t>
            </a:r>
            <a:r>
              <a:rPr lang="el-GR" dirty="0" smtClean="0"/>
              <a:t>0</a:t>
            </a:r>
            <a:r>
              <a:rPr lang="el-GR" dirty="0"/>
              <a:t> </a:t>
            </a:r>
            <a:r>
              <a:rPr lang="el-GR" dirty="0" smtClean="0"/>
              <a:t>στις Η.Π.Α, </a:t>
            </a:r>
            <a:r>
              <a:rPr lang="en-GB" dirty="0" smtClean="0"/>
              <a:t>Shafrir et al, 2006 </a:t>
            </a:r>
            <a:r>
              <a:rPr lang="el-GR" dirty="0" smtClean="0"/>
              <a:t>στο Ισραήλ, κτλ.)</a:t>
            </a:r>
            <a:endParaRPr lang="en-GB" dirty="0" smtClean="0"/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l-GR" dirty="0" smtClean="0"/>
              <a:t>Οι </a:t>
            </a:r>
            <a:r>
              <a:rPr lang="en-GB" dirty="0" smtClean="0"/>
              <a:t>Woessman &amp; West</a:t>
            </a:r>
            <a:r>
              <a:rPr lang="el-GR" dirty="0" smtClean="0"/>
              <a:t> (</a:t>
            </a:r>
            <a:r>
              <a:rPr lang="en-GB" dirty="0" smtClean="0"/>
              <a:t>200</a:t>
            </a:r>
            <a:r>
              <a:rPr lang="el-GR" dirty="0" smtClean="0"/>
              <a:t>6</a:t>
            </a:r>
            <a:r>
              <a:rPr lang="en-GB" dirty="0" smtClean="0"/>
              <a:t>)</a:t>
            </a:r>
            <a:r>
              <a:rPr lang="el-GR" dirty="0" smtClean="0"/>
              <a:t> αξιοποιούν στοιχεία από 11 διαφορετικές χώρες και βρίσκουν σημαντικές επιδράσεις μονάχα σε μερικές χώρες του δείγματος.</a:t>
            </a:r>
            <a:endParaRPr lang="en-GB" dirty="0" smtClean="0"/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l-GR" u="sng" dirty="0" smtClean="0"/>
              <a:t>Κριτική </a:t>
            </a:r>
            <a:r>
              <a:rPr lang="en-GB" u="sng" dirty="0" smtClean="0"/>
              <a:t>Eric Hanushek</a:t>
            </a:r>
            <a:r>
              <a:rPr lang="en-GB" dirty="0" smtClean="0"/>
              <a:t>: </a:t>
            </a:r>
            <a:r>
              <a:rPr lang="el-GR" dirty="0" smtClean="0"/>
              <a:t>η αξία του εκπαιδευτικού είναι αυτό που πραγματικά μετράει.</a:t>
            </a:r>
            <a:endParaRPr lang="en-GB" dirty="0" smtClean="0"/>
          </a:p>
          <a:p>
            <a:pPr algn="just">
              <a:lnSpc>
                <a:spcPct val="120000"/>
              </a:lnSpc>
            </a:pPr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7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/>
          <a:lstStyle/>
          <a:p>
            <a:pPr algn="ctr"/>
            <a:r>
              <a:rPr lang="el-GR" b="1" dirty="0" smtClean="0"/>
              <a:t>Συμπεράσματα Ι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518159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Η μείωση του μεγέθους της τάξης έχει κατά κύριο λόγο θετική επίδραση στα εκπαιδευτικά αποτελέσματα.</a:t>
            </a:r>
          </a:p>
          <a:p>
            <a:pPr algn="just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Επιπρόσθετα, ορισμένοι ερευνητές έχουν συσχετίσει τις μικρές τάξεις με μακροπρόθεσμες επιδράσεις στους μαθητές (πχ. αυξημένη πιθανότητα συνέχισης των σπουδών).</a:t>
            </a:r>
          </a:p>
          <a:p>
            <a:pPr algn="just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Επίσης, η θετική επίδραση της μείωσης του μεγέθους της τάξης είναι μεγαλύτερη:</a:t>
            </a:r>
          </a:p>
          <a:p>
            <a:pPr marL="742950" lvl="1" indent="-400050" algn="just">
              <a:lnSpc>
                <a:spcPct val="100000"/>
              </a:lnSpc>
              <a:spcAft>
                <a:spcPts val="400"/>
              </a:spcAft>
              <a:buFont typeface="+mj-lt"/>
              <a:buAutoNum type="romanUcPeriod"/>
            </a:pPr>
            <a:r>
              <a:rPr lang="el-GR" sz="2100" dirty="0" smtClean="0"/>
              <a:t>Στο δημοτικό σε σύγκριση με το γυμνάσιο και το λύκειο</a:t>
            </a:r>
          </a:p>
          <a:p>
            <a:pPr marL="685800" lvl="1" indent="-342900" algn="just">
              <a:lnSpc>
                <a:spcPct val="100000"/>
              </a:lnSpc>
              <a:spcAft>
                <a:spcPts val="400"/>
              </a:spcAft>
              <a:buFont typeface="+mj-lt"/>
              <a:buAutoNum type="romanUcPeriod"/>
            </a:pPr>
            <a:r>
              <a:rPr lang="el-GR" sz="2100" dirty="0" smtClean="0"/>
              <a:t>Σε μαθητές με χαμηλές επιδόσεις σε σύγκριση με μαθητές με υψηλές επιδόσεις</a:t>
            </a:r>
          </a:p>
          <a:p>
            <a:pPr marL="742950" lvl="1" indent="-400050" algn="just">
              <a:lnSpc>
                <a:spcPct val="100000"/>
              </a:lnSpc>
              <a:spcAft>
                <a:spcPts val="400"/>
              </a:spcAft>
              <a:buFont typeface="+mj-lt"/>
              <a:buAutoNum type="romanUcPeriod"/>
            </a:pPr>
            <a:r>
              <a:rPr lang="el-GR" sz="2100" dirty="0" smtClean="0"/>
              <a:t>Σε μαθητές που προέρχονται από ευάλωτες κοινωνικές ομάδες και χαμηλό κοινωνικοοικονομικό υπόβαθρο σε σύγκριση με τους υπόλοιπους</a:t>
            </a:r>
            <a:r>
              <a:rPr lang="el-GR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45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/>
          <a:lstStyle/>
          <a:p>
            <a:pPr algn="ctr"/>
            <a:r>
              <a:rPr lang="el-GR" b="1" dirty="0" smtClean="0"/>
              <a:t>Συμπεράσματα ΙΙ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5401"/>
            <a:ext cx="7886700" cy="488156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l-GR" sz="2200" dirty="0"/>
              <a:t>Ο αντίλογος είναι ότι πολλές φορές η </a:t>
            </a:r>
            <a:r>
              <a:rPr lang="el-GR" sz="2200" b="1" dirty="0" smtClean="0"/>
              <a:t>παρατηρούμενη θετική επίδραση</a:t>
            </a:r>
            <a:r>
              <a:rPr lang="el-GR" sz="2200" dirty="0" smtClean="0"/>
              <a:t> της μείωσης του μεγέθους της τάξης είναι σχετικά </a:t>
            </a:r>
            <a:r>
              <a:rPr lang="el-GR" sz="2200" dirty="0"/>
              <a:t>μικρή και δεν επαρκεί για να δικαιολογήσει τους επιπλέον οικονομικούς πόρους που απαιτούνται για να βελτιωθεί η αναλογία μαθητών προς δασκάλους</a:t>
            </a:r>
            <a:r>
              <a:rPr lang="el-GR" sz="2200" dirty="0" smtClean="0"/>
              <a:t>.</a:t>
            </a:r>
          </a:p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sz="2200" dirty="0" smtClean="0"/>
              <a:t>Υπό το πρίσμα αυτό, ορισμένοι ερευνητές προτείνουν ότι υπάρχουν καλύτερες εναλλακτικές χρήσεις των πόρων.</a:t>
            </a:r>
          </a:p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sz="2200" dirty="0" smtClean="0"/>
              <a:t>Ένας αντίλογος στον αντίλογο είναι η δυσκολία να συνεκτιμηθούν οι συνολικές θετικές επιδράσεις των μικρότερων τάξεων (οι περισσότερες μελέτες συνήθως εστιάζονται στις επιδόσεις των μαθητών σε τυποποιημένα τεστ - ενδέχεται όμως οι θετικές επιδράσεις να είναι ευρύτερες).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78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/>
          <a:lstStyle/>
          <a:p>
            <a:pPr algn="ctr"/>
            <a:r>
              <a:rPr lang="el-GR" b="1" dirty="0" smtClean="0"/>
              <a:t>Συμπεράσματα ΙΙΙ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5401"/>
            <a:ext cx="7886700" cy="488156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l-GR" sz="2400" dirty="0" smtClean="0"/>
              <a:t>Φαίνεται όμως ότι τα οφέλη της μικρότερης τάξης είναι γενικώς υψηλά όσον αφορά τα παιδιά που προέρχονται από ευάλωτες ομάδες.</a:t>
            </a:r>
          </a:p>
          <a:p>
            <a:pPr algn="just">
              <a:lnSpc>
                <a:spcPct val="120000"/>
              </a:lnSpc>
              <a:spcAft>
                <a:spcPts val="400"/>
              </a:spcAft>
            </a:pPr>
            <a:r>
              <a:rPr lang="el-GR" sz="2400" dirty="0" smtClean="0"/>
              <a:t>Συνεπώς, το επιχείρημα υπέρ της επένδυσης σε μικρότερες τάξεις ισχυροποιείται όταν ο στόχος είναι η μείωση των εκπαιδευτικών ανισοτήτων.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17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7085"/>
          </a:xfrm>
        </p:spPr>
        <p:txBody>
          <a:bodyPr/>
          <a:lstStyle/>
          <a:p>
            <a:r>
              <a:rPr lang="el-GR" b="1" dirty="0" smtClean="0"/>
              <a:t>Τι συζητήσαμε στην προηγούμενη διάλεξη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endParaRPr lang="el-GR" dirty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l-GR" dirty="0" smtClean="0"/>
              <a:t>Τι συζητήσαμε στην προηγούμενη διάλεξη: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Η </a:t>
            </a:r>
            <a:r>
              <a:rPr lang="el-GR" dirty="0"/>
              <a:t>συνάρτηση </a:t>
            </a:r>
            <a:r>
              <a:rPr lang="el-GR" dirty="0" smtClean="0"/>
              <a:t>αμοιβών </a:t>
            </a:r>
            <a:r>
              <a:rPr lang="el-GR" dirty="0"/>
              <a:t>του </a:t>
            </a:r>
            <a:r>
              <a:rPr lang="en-GB" dirty="0" smtClean="0"/>
              <a:t>Mincer</a:t>
            </a:r>
            <a:endParaRPr lang="el-GR" dirty="0" smtClean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Η ιδιωτική απόδοση της εκπαίδευσης και η σημασία της για την άσκηση εκπαιδευτικής πολιτικής.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Με αυτόν τον τρόπο ολοκληρώσαμε ζητήματα που αφορούν τη ζήτηση για εκπαίδευση.</a:t>
            </a:r>
            <a:endParaRPr lang="el-GR" dirty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l-GR" dirty="0" smtClean="0"/>
              <a:t>Στη σημερινή διάλεξη θα ξεκινήσουμε ζητήματα που άπτονται της παραγωγής της εκπαίδευσης: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Το μέγεθος της τάξης.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3"/>
          </a:xfrm>
        </p:spPr>
        <p:txBody>
          <a:bodyPr/>
          <a:lstStyle/>
          <a:p>
            <a:pPr algn="ctr"/>
            <a:r>
              <a:rPr lang="el-GR" b="1" dirty="0" smtClean="0"/>
              <a:t>Γενικότερο συμπέρασμα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7886700" cy="11429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Aft>
                <a:spcPts val="400"/>
              </a:spcAft>
              <a:buNone/>
            </a:pPr>
            <a:r>
              <a:rPr lang="el-GR" dirty="0" smtClean="0"/>
              <a:t>Η άσκηση της πολιτικής θα πρέπει να βασίζεται σε επιστημονικές αναλύσεις, σε δεδομένα και σε αξιολόγηση των εναλλακτικών επιλογών.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2590800"/>
            <a:ext cx="7886700" cy="19050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Aft>
                <a:spcPts val="400"/>
              </a:spcAft>
              <a:buNone/>
            </a:pPr>
            <a:r>
              <a:rPr lang="el-GR" sz="1950" dirty="0" smtClean="0"/>
              <a:t>«Προκειμένου να επιλέξουμε ανάμεσα στις διάφορες δυνατότητες, η διαίσθηση ή η </a:t>
            </a:r>
            <a:r>
              <a:rPr lang="en-GB" sz="1950" i="1" dirty="0" smtClean="0"/>
              <a:t>in abstracto</a:t>
            </a:r>
            <a:r>
              <a:rPr lang="en-GB" sz="1950" dirty="0" smtClean="0"/>
              <a:t> </a:t>
            </a:r>
            <a:r>
              <a:rPr lang="el-GR" sz="1950" dirty="0" smtClean="0"/>
              <a:t>συλλογιστική αποτελούν εξαιρετικά αβέβαιους οδηγούς. Μόνη λύση είναι να δοκιμάζονται με αυστηρό τρόπο οι ποίκιλες πολιτικές και να συγκρίνεται το κόστος καθώς και τα αποτελέσματα τους.» (</a:t>
            </a:r>
            <a:r>
              <a:rPr lang="en-GB" sz="1950" dirty="0" smtClean="0"/>
              <a:t>Duflo, 2010, p. 23).</a:t>
            </a:r>
            <a:endParaRPr lang="el-GR" sz="1950" dirty="0" smtClean="0"/>
          </a:p>
          <a:p>
            <a:pPr marL="0" indent="0" algn="just">
              <a:lnSpc>
                <a:spcPct val="120000"/>
              </a:lnSpc>
              <a:spcAft>
                <a:spcPts val="400"/>
              </a:spcAft>
              <a:buNone/>
            </a:pPr>
            <a:endParaRPr lang="en-GB" sz="1800" dirty="0" smtClean="0"/>
          </a:p>
          <a:p>
            <a:pPr marL="0" indent="0" algn="just">
              <a:lnSpc>
                <a:spcPct val="120000"/>
              </a:lnSpc>
              <a:spcAft>
                <a:spcPts val="400"/>
              </a:spcAft>
              <a:buNone/>
            </a:pPr>
            <a:r>
              <a:rPr lang="en-GB" sz="2000" dirty="0" smtClean="0"/>
              <a:t>Esther Duflo</a:t>
            </a:r>
          </a:p>
          <a:p>
            <a:pPr marL="0" indent="0" algn="just">
              <a:lnSpc>
                <a:spcPct val="120000"/>
              </a:lnSpc>
              <a:spcAft>
                <a:spcPts val="400"/>
              </a:spcAft>
              <a:buNone/>
            </a:pPr>
            <a:r>
              <a:rPr lang="el-GR" sz="2000" dirty="0" smtClean="0"/>
              <a:t>Νόμπελ Οικονομικών 2019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4794971"/>
            <a:ext cx="2923276" cy="150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69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l-GR" dirty="0" smtClean="0"/>
              <a:t>Η σημασία του μεγέθους της τάξης</a:t>
            </a:r>
            <a:br>
              <a:rPr lang="el-GR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7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701673"/>
          </a:xfrm>
        </p:spPr>
        <p:txBody>
          <a:bodyPr/>
          <a:lstStyle/>
          <a:p>
            <a:pPr algn="ctr"/>
            <a:r>
              <a:rPr lang="el-GR" dirty="0" smtClean="0"/>
              <a:t>Εισαγωγή και ιστορικές αναφορές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27136"/>
            <a:ext cx="7886700" cy="549434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el-GR" sz="2150" dirty="0" smtClean="0"/>
              <a:t>Παρόλο το σύγχρονο ακαδημαϊκό ενδιαφέρον για το ζήτημα, η επιλογή του μεγέθους της τάξης ενδιέφερε τους δασκάλους από αιώνες.</a:t>
            </a:r>
            <a:endParaRPr lang="en-GB" sz="2150" dirty="0" smtClean="0"/>
          </a:p>
          <a:p>
            <a:pPr algn="just">
              <a:lnSpc>
                <a:spcPct val="110000"/>
              </a:lnSpc>
            </a:pPr>
            <a:r>
              <a:rPr lang="en-GB" sz="2150" dirty="0" smtClean="0"/>
              <a:t>H </a:t>
            </a:r>
            <a:r>
              <a:rPr lang="el-GR" sz="2150" dirty="0" smtClean="0"/>
              <a:t>πρώτη αναφορά του ζητήματος βρίσκεται πιθανότατα στον Ισοκράτη (</a:t>
            </a:r>
            <a:r>
              <a:rPr lang="en-GB" sz="2150" dirty="0" smtClean="0"/>
              <a:t>4</a:t>
            </a:r>
            <a:r>
              <a:rPr lang="el-GR" sz="2150" baseline="30000" dirty="0" smtClean="0"/>
              <a:t>ος</a:t>
            </a:r>
            <a:r>
              <a:rPr lang="el-GR" sz="2150" dirty="0" smtClean="0"/>
              <a:t> αιώνας π.χ.), ο οποίος δίδασκε σε πολύ μικρές τάξεις (Ρητορική Σχολή του Ισοκράτη).</a:t>
            </a:r>
          </a:p>
          <a:p>
            <a:pPr algn="just">
              <a:lnSpc>
                <a:spcPct val="110000"/>
              </a:lnSpc>
            </a:pPr>
            <a:r>
              <a:rPr lang="el-GR" sz="2150" dirty="0" smtClean="0"/>
              <a:t>Μια από τις πιο παλιές αναφορές στο θέμα βρίσκεται στο Βαβυλωνιακό Ταλμούδ (6</a:t>
            </a:r>
            <a:r>
              <a:rPr lang="el-GR" sz="2150" baseline="30000" dirty="0" smtClean="0"/>
              <a:t>ος</a:t>
            </a:r>
            <a:r>
              <a:rPr lang="el-GR" sz="2150" dirty="0" smtClean="0"/>
              <a:t> αιώνας μ.χ.).</a:t>
            </a:r>
          </a:p>
          <a:p>
            <a:pPr algn="just">
              <a:lnSpc>
                <a:spcPct val="110000"/>
              </a:lnSpc>
            </a:pPr>
            <a:r>
              <a:rPr lang="el-GR" sz="2150" dirty="0" smtClean="0"/>
              <a:t>Ο Ραβίνος </a:t>
            </a:r>
            <a:r>
              <a:rPr lang="el-GR" sz="2150" dirty="0"/>
              <a:t>φιλόσοφος Μαϊμωνίδης </a:t>
            </a:r>
            <a:r>
              <a:rPr lang="el-GR" sz="2150" dirty="0" smtClean="0"/>
              <a:t>(12</a:t>
            </a:r>
            <a:r>
              <a:rPr lang="el-GR" sz="2150" baseline="30000" dirty="0" smtClean="0"/>
              <a:t>ος</a:t>
            </a:r>
            <a:r>
              <a:rPr lang="el-GR" sz="2150" dirty="0" smtClean="0"/>
              <a:t> αιώνας μ.χ.) προτείνει ρητά ότι</a:t>
            </a:r>
            <a:r>
              <a:rPr lang="en-GB" sz="2150" dirty="0" smtClean="0"/>
              <a:t>: </a:t>
            </a:r>
            <a:r>
              <a:rPr lang="el-GR" sz="2150" dirty="0" smtClean="0"/>
              <a:t>«</a:t>
            </a:r>
            <a:r>
              <a:rPr lang="el-GR" sz="2150" i="1" dirty="0" smtClean="0"/>
              <a:t>Είκοσι παιδιά πρέπει να αναθέτονται σε έναν δάσκαλο. Αν ο αριθμός ξεπερνάει το είκοσι αλλά παραμένει λιγότερο από 40, ο δάσκαλος θα πρέπει να έχει ένα βοηθό. Αν το νούμερο ξεπερνάει το 40, τότε δύο δάσκαλοι θα πρέπει να αναλαμβάνουν</a:t>
            </a:r>
            <a:r>
              <a:rPr lang="el-GR" sz="2150" dirty="0" smtClean="0"/>
              <a:t>»</a:t>
            </a:r>
            <a:endParaRPr lang="en-GB" sz="21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02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3"/>
          </a:xfrm>
        </p:spPr>
        <p:txBody>
          <a:bodyPr/>
          <a:lstStyle/>
          <a:p>
            <a:pPr algn="ctr"/>
            <a:r>
              <a:rPr lang="el-GR" dirty="0" smtClean="0"/>
              <a:t>Εισαγωγή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5060951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Σήμερα, το ζήτημα της ιδανικής αναλογίας μαθητών ανά δάσκαλο έχει απασχολήσει σε μεγάλο βαθμό τόσο την εκπαιδευτική έρευνα όσο και τους σχεδιαστές εκπαιδευτικής πολιτικής.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Πολιτικές </a:t>
            </a:r>
            <a:r>
              <a:rPr lang="el-GR" sz="2200" dirty="0"/>
              <a:t>μείωσης του μεγέθους της τάξης (Class-Size Reduction, CSR): από τις πιο πολυσυζητημένες εκπαιδευτικές </a:t>
            </a:r>
            <a:r>
              <a:rPr lang="el-GR" sz="2200" dirty="0" smtClean="0"/>
              <a:t>μεταρρυθμίσεις.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Ενώ, ο μέγιστος αριθμός μαθητών ανά τάξη καθορίζεται στις περισσότερες χώρες από τη νομοθεσία (πχ. Ελλάδα: 25 μαθητές, Προεδρικό Διάταγμα 79/2017).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Το ζήτημα έχει κατά βάση δύο διαστάσεις: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Την</a:t>
            </a:r>
            <a:r>
              <a:rPr lang="el-GR" sz="2200" b="1" dirty="0" smtClean="0"/>
              <a:t> παιδαγωγική-εκπαιδευτική</a:t>
            </a:r>
            <a:r>
              <a:rPr lang="el-GR" sz="2200" dirty="0" smtClean="0"/>
              <a:t> και την </a:t>
            </a:r>
            <a:r>
              <a:rPr lang="el-GR" sz="2200" b="1" dirty="0" smtClean="0"/>
              <a:t>οικονομική</a:t>
            </a:r>
            <a:r>
              <a:rPr lang="el-GR" sz="2200" dirty="0" smtClean="0"/>
              <a:t> διάσταση.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9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149348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lang="el-GR" dirty="0" smtClean="0"/>
              <a:t>Παιδαγωγική διάσταση: </a:t>
            </a:r>
            <a:br>
              <a:rPr lang="el-GR" dirty="0" smtClean="0"/>
            </a:br>
            <a:r>
              <a:rPr lang="el-GR" sz="2400" dirty="0" smtClean="0"/>
              <a:t>Μικρή </a:t>
            </a:r>
            <a:r>
              <a:rPr lang="en-GB" sz="2400" dirty="0" smtClean="0"/>
              <a:t>vs </a:t>
            </a:r>
            <a:r>
              <a:rPr lang="el-GR" sz="2400" dirty="0" smtClean="0"/>
              <a:t>Μεγάλη τάξη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r>
              <a:rPr lang="el-GR" sz="2000" dirty="0" smtClean="0"/>
              <a:t>Πλεονεκτήματα της μικρής τάξης</a:t>
            </a:r>
            <a:endParaRPr lang="en-GB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Εξατομικευμένη προσέγγιση δασκάλου</a:t>
            </a:r>
          </a:p>
          <a:p>
            <a:r>
              <a:rPr lang="el-GR" dirty="0" smtClean="0"/>
              <a:t>Αυξημένη αλληλεπίδραση μεταξύ δασκάλου-μαθητών</a:t>
            </a:r>
          </a:p>
          <a:p>
            <a:r>
              <a:rPr lang="el-GR" dirty="0" smtClean="0"/>
              <a:t>Διευκολύνεται ο συμμετοχικός διάλογος δασκάλου-μαθητή</a:t>
            </a:r>
          </a:p>
          <a:p>
            <a:r>
              <a:rPr lang="el-GR" dirty="0" smtClean="0"/>
              <a:t>Πιο ήρεμο και οργανωμένο σχολικό περιβάλλον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ctr">
            <a:normAutofit/>
          </a:bodyPr>
          <a:lstStyle/>
          <a:p>
            <a:r>
              <a:rPr lang="el-GR" sz="2000" dirty="0" smtClean="0"/>
              <a:t>Μειονεκτήματα της μεγάλης τάξης</a:t>
            </a:r>
            <a:endParaRPr lang="en-GB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Περισσότερα προβλήματα πειθαρχίας</a:t>
            </a:r>
          </a:p>
          <a:p>
            <a:r>
              <a:rPr lang="el-GR" dirty="0" smtClean="0"/>
              <a:t>Μεγαλύτερη πιθανότητα αποδιοργάνωσης της τάξης</a:t>
            </a:r>
          </a:p>
          <a:p>
            <a:r>
              <a:rPr lang="el-GR" dirty="0" smtClean="0"/>
              <a:t>Περισσότερα προβλήματα σε σχέση με τη διαχείριση μαθητών με διαφορετικές ικανότητες</a:t>
            </a:r>
          </a:p>
          <a:p>
            <a:r>
              <a:rPr lang="el-GR" dirty="0" smtClean="0"/>
              <a:t>Μειωμένη αλληλεπίδραση μεταξύ δασκάλου-μαθητών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1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3"/>
          </a:xfrm>
        </p:spPr>
        <p:txBody>
          <a:bodyPr/>
          <a:lstStyle/>
          <a:p>
            <a:pPr algn="ctr"/>
            <a:r>
              <a:rPr lang="el-GR" dirty="0" smtClean="0"/>
              <a:t>Οικονομική διάσταση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337" y="1295400"/>
            <a:ext cx="7886700" cy="46482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dirty="0" smtClean="0"/>
              <a:t>Οι πολιτικές </a:t>
            </a:r>
            <a:r>
              <a:rPr lang="el-GR" dirty="0"/>
              <a:t>μείωσης του μεγέθους της τάξης </a:t>
            </a:r>
            <a:r>
              <a:rPr lang="el-GR" dirty="0" smtClean="0"/>
              <a:t>συνεπάγονται </a:t>
            </a:r>
            <a:r>
              <a:rPr lang="el-GR" u="sng" dirty="0" smtClean="0"/>
              <a:t>σημαντικό</a:t>
            </a:r>
            <a:r>
              <a:rPr lang="el-GR" dirty="0" smtClean="0"/>
              <a:t> </a:t>
            </a:r>
            <a:r>
              <a:rPr lang="el-GR" u="sng" dirty="0" smtClean="0"/>
              <a:t>οικονομικό κόστος</a:t>
            </a:r>
            <a:r>
              <a:rPr lang="el-GR" dirty="0" smtClean="0"/>
              <a:t>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b="1" dirty="0" smtClean="0"/>
              <a:t>Άμεσο κόστος</a:t>
            </a:r>
            <a:r>
              <a:rPr lang="el-GR" dirty="0" smtClean="0"/>
              <a:t>: Για να μειωθεί η αναλογία μαθητών ανά δάσκαλο θα πρέπει να αυξηθεί ο αριθμός των δασκάλων (αυξημένο μισθολογικό κόστος).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l-GR" b="1" dirty="0" smtClean="0"/>
              <a:t>Έμμεσο κόστος</a:t>
            </a:r>
            <a:r>
              <a:rPr lang="el-GR" dirty="0" smtClean="0"/>
              <a:t>: Υπάρχει κόστος ευκαιρίας. Οι οικονομικοί πόροι που απαιτούνται για τη βελτίωση της αναλογίας μαθητών ανά δάσκαλο μπορούν να χρησιμοποιηθούν με διαφορετικό τρόπο (πχ. </a:t>
            </a:r>
            <a:r>
              <a:rPr lang="el-GR" dirty="0"/>
              <a:t>β</a:t>
            </a:r>
            <a:r>
              <a:rPr lang="el-GR" dirty="0" smtClean="0"/>
              <a:t>ελτίωση της ποιότητας της διδασκαλίας – καλύτεροι δάσκαλοι- σύμφωνα με τον </a:t>
            </a:r>
            <a:r>
              <a:rPr lang="en-GB" dirty="0" smtClean="0"/>
              <a:t>Eric Hanushek).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54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622987"/>
            <a:ext cx="8077200" cy="477837"/>
          </a:xfrm>
          <a:noFill/>
          <a:ln/>
        </p:spPr>
        <p:txBody>
          <a:bodyPr>
            <a:normAutofit fontScale="90000"/>
          </a:bodyPr>
          <a:lstStyle/>
          <a:p>
            <a:pPr algn="ctr"/>
            <a:r>
              <a:rPr lang="el-GR" altLang="en-US" sz="3600" b="1" dirty="0" smtClean="0"/>
              <a:t>Σύγκριση οφέλους και κόστους</a:t>
            </a:r>
            <a:endParaRPr lang="en-US" altLang="en-US" sz="36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87525"/>
            <a:ext cx="8812213" cy="4765675"/>
          </a:xfrm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</a:pPr>
            <a:endParaRPr lang="en-US" altLang="en-US" dirty="0"/>
          </a:p>
          <a:p>
            <a:pPr algn="ctr">
              <a:buFont typeface="Monotype Sorts" pitchFamily="2" charset="2"/>
              <a:buNone/>
            </a:pPr>
            <a:endParaRPr lang="en-US" altLang="en-US" dirty="0"/>
          </a:p>
          <a:p>
            <a:pPr algn="ctr">
              <a:buFont typeface="Monotype Sorts" pitchFamily="2" charset="2"/>
              <a:buNone/>
            </a:pPr>
            <a:endParaRPr lang="en-US" altLang="en-US" dirty="0"/>
          </a:p>
          <a:p>
            <a:pPr>
              <a:buFont typeface="Monotype Sorts" pitchFamily="2" charset="2"/>
              <a:buNone/>
            </a:pPr>
            <a:r>
              <a:rPr lang="en-US" altLang="en-US" dirty="0"/>
              <a:t>  				</a:t>
            </a:r>
            <a:r>
              <a:rPr lang="el-GR" altLang="en-US" dirty="0" smtClean="0"/>
              <a:t>Όφελος</a:t>
            </a:r>
            <a:r>
              <a:rPr lang="en-US" altLang="en-US" dirty="0"/>
              <a:t>	</a:t>
            </a:r>
            <a:r>
              <a:rPr lang="el-GR" altLang="en-US" dirty="0" smtClean="0"/>
              <a:t>                                                         Κόστος</a:t>
            </a:r>
            <a:endParaRPr lang="en-US" altLang="en-US" sz="2800" dirty="0"/>
          </a:p>
        </p:txBody>
      </p:sp>
      <p:sp>
        <p:nvSpPr>
          <p:cNvPr id="7172" name="Freeform 4"/>
          <p:cNvSpPr>
            <a:spLocks/>
          </p:cNvSpPr>
          <p:nvPr/>
        </p:nvSpPr>
        <p:spPr bwMode="auto">
          <a:xfrm>
            <a:off x="4376738" y="2613025"/>
            <a:ext cx="211137" cy="1912938"/>
          </a:xfrm>
          <a:custGeom>
            <a:avLst/>
            <a:gdLst>
              <a:gd name="T0" fmla="*/ 132 w 133"/>
              <a:gd name="T1" fmla="*/ 1204 h 1205"/>
              <a:gd name="T2" fmla="*/ 132 w 133"/>
              <a:gd name="T3" fmla="*/ 0 h 1205"/>
              <a:gd name="T4" fmla="*/ 0 w 133"/>
              <a:gd name="T5" fmla="*/ 0 h 1205"/>
              <a:gd name="T6" fmla="*/ 0 w 133"/>
              <a:gd name="T7" fmla="*/ 1204 h 1205"/>
              <a:gd name="T8" fmla="*/ 132 w 133"/>
              <a:gd name="T9" fmla="*/ 1204 h 1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3" h="1205">
                <a:moveTo>
                  <a:pt x="132" y="1204"/>
                </a:moveTo>
                <a:lnTo>
                  <a:pt x="132" y="0"/>
                </a:lnTo>
                <a:lnTo>
                  <a:pt x="0" y="0"/>
                </a:lnTo>
                <a:lnTo>
                  <a:pt x="0" y="1204"/>
                </a:lnTo>
                <a:lnTo>
                  <a:pt x="132" y="1204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endParaRPr lang="en-GB"/>
          </a:p>
        </p:txBody>
      </p:sp>
      <p:sp>
        <p:nvSpPr>
          <p:cNvPr id="7173" name="Freeform 5"/>
          <p:cNvSpPr>
            <a:spLocks/>
          </p:cNvSpPr>
          <p:nvPr/>
        </p:nvSpPr>
        <p:spPr bwMode="auto">
          <a:xfrm>
            <a:off x="6002338" y="3208338"/>
            <a:ext cx="1898650" cy="890587"/>
          </a:xfrm>
          <a:custGeom>
            <a:avLst/>
            <a:gdLst>
              <a:gd name="T0" fmla="*/ 553 w 1196"/>
              <a:gd name="T1" fmla="*/ 8 h 561"/>
              <a:gd name="T2" fmla="*/ 539 w 1196"/>
              <a:gd name="T3" fmla="*/ 8 h 561"/>
              <a:gd name="T4" fmla="*/ 1179 w 1196"/>
              <a:gd name="T5" fmla="*/ 558 h 561"/>
              <a:gd name="T6" fmla="*/ 1186 w 1196"/>
              <a:gd name="T7" fmla="*/ 555 h 561"/>
              <a:gd name="T8" fmla="*/ 10 w 1196"/>
              <a:gd name="T9" fmla="*/ 555 h 561"/>
              <a:gd name="T10" fmla="*/ 16 w 1196"/>
              <a:gd name="T11" fmla="*/ 558 h 561"/>
              <a:gd name="T12" fmla="*/ 553 w 1196"/>
              <a:gd name="T13" fmla="*/ 8 h 561"/>
              <a:gd name="T14" fmla="*/ 545 w 1196"/>
              <a:gd name="T15" fmla="*/ 0 h 561"/>
              <a:gd name="T16" fmla="*/ 0 w 1196"/>
              <a:gd name="T17" fmla="*/ 560 h 561"/>
              <a:gd name="T18" fmla="*/ 1195 w 1196"/>
              <a:gd name="T19" fmla="*/ 560 h 561"/>
              <a:gd name="T20" fmla="*/ 545 w 1196"/>
              <a:gd name="T21" fmla="*/ 0 h 561"/>
              <a:gd name="T22" fmla="*/ 553 w 1196"/>
              <a:gd name="T23" fmla="*/ 8 h 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96" h="561">
                <a:moveTo>
                  <a:pt x="553" y="8"/>
                </a:moveTo>
                <a:lnTo>
                  <a:pt x="539" y="8"/>
                </a:lnTo>
                <a:lnTo>
                  <a:pt x="1179" y="558"/>
                </a:lnTo>
                <a:lnTo>
                  <a:pt x="1186" y="555"/>
                </a:lnTo>
                <a:lnTo>
                  <a:pt x="10" y="555"/>
                </a:lnTo>
                <a:lnTo>
                  <a:pt x="16" y="558"/>
                </a:lnTo>
                <a:lnTo>
                  <a:pt x="553" y="8"/>
                </a:lnTo>
                <a:lnTo>
                  <a:pt x="545" y="0"/>
                </a:lnTo>
                <a:lnTo>
                  <a:pt x="0" y="560"/>
                </a:lnTo>
                <a:lnTo>
                  <a:pt x="1195" y="560"/>
                </a:lnTo>
                <a:lnTo>
                  <a:pt x="545" y="0"/>
                </a:lnTo>
                <a:lnTo>
                  <a:pt x="553" y="8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4" name="Freeform 6"/>
          <p:cNvSpPr>
            <a:spLocks/>
          </p:cNvSpPr>
          <p:nvPr/>
        </p:nvSpPr>
        <p:spPr bwMode="auto">
          <a:xfrm>
            <a:off x="6867525" y="2337308"/>
            <a:ext cx="26988" cy="869950"/>
          </a:xfrm>
          <a:custGeom>
            <a:avLst/>
            <a:gdLst>
              <a:gd name="T0" fmla="*/ 0 w 17"/>
              <a:gd name="T1" fmla="*/ 0 h 548"/>
              <a:gd name="T2" fmla="*/ 4 w 17"/>
              <a:gd name="T3" fmla="*/ 547 h 548"/>
              <a:gd name="T4" fmla="*/ 16 w 17"/>
              <a:gd name="T5" fmla="*/ 547 h 548"/>
              <a:gd name="T6" fmla="*/ 12 w 17"/>
              <a:gd name="T7" fmla="*/ 0 h 548"/>
              <a:gd name="T8" fmla="*/ 0 w 17"/>
              <a:gd name="T9" fmla="*/ 0 h 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548">
                <a:moveTo>
                  <a:pt x="0" y="0"/>
                </a:moveTo>
                <a:lnTo>
                  <a:pt x="4" y="547"/>
                </a:lnTo>
                <a:lnTo>
                  <a:pt x="16" y="547"/>
                </a:lnTo>
                <a:lnTo>
                  <a:pt x="12" y="0"/>
                </a:lnTo>
                <a:lnTo>
                  <a:pt x="0" y="0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5" name="Freeform 7"/>
          <p:cNvSpPr>
            <a:spLocks/>
          </p:cNvSpPr>
          <p:nvPr/>
        </p:nvSpPr>
        <p:spPr bwMode="auto">
          <a:xfrm>
            <a:off x="5548313" y="4305300"/>
            <a:ext cx="2703512" cy="49213"/>
          </a:xfrm>
          <a:custGeom>
            <a:avLst/>
            <a:gdLst>
              <a:gd name="T0" fmla="*/ 1702 w 1703"/>
              <a:gd name="T1" fmla="*/ 26 h 31"/>
              <a:gd name="T2" fmla="*/ 1702 w 1703"/>
              <a:gd name="T3" fmla="*/ 0 h 31"/>
              <a:gd name="T4" fmla="*/ 0 w 1703"/>
              <a:gd name="T5" fmla="*/ 2 h 31"/>
              <a:gd name="T6" fmla="*/ 0 w 1703"/>
              <a:gd name="T7" fmla="*/ 30 h 31"/>
              <a:gd name="T8" fmla="*/ 1702 w 1703"/>
              <a:gd name="T9" fmla="*/ 26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3" h="31">
                <a:moveTo>
                  <a:pt x="1702" y="26"/>
                </a:moveTo>
                <a:lnTo>
                  <a:pt x="1702" y="0"/>
                </a:lnTo>
                <a:lnTo>
                  <a:pt x="0" y="2"/>
                </a:lnTo>
                <a:lnTo>
                  <a:pt x="0" y="30"/>
                </a:lnTo>
                <a:lnTo>
                  <a:pt x="1702" y="26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6" name="Freeform 8"/>
          <p:cNvSpPr>
            <a:spLocks/>
          </p:cNvSpPr>
          <p:nvPr/>
        </p:nvSpPr>
        <p:spPr bwMode="auto">
          <a:xfrm>
            <a:off x="5946775" y="4165600"/>
            <a:ext cx="2092325" cy="69850"/>
          </a:xfrm>
          <a:custGeom>
            <a:avLst/>
            <a:gdLst>
              <a:gd name="T0" fmla="*/ 1317 w 1318"/>
              <a:gd name="T1" fmla="*/ 41 h 44"/>
              <a:gd name="T2" fmla="*/ 1317 w 1318"/>
              <a:gd name="T3" fmla="*/ 0 h 44"/>
              <a:gd name="T4" fmla="*/ 0 w 1318"/>
              <a:gd name="T5" fmla="*/ 2 h 44"/>
              <a:gd name="T6" fmla="*/ 0 w 1318"/>
              <a:gd name="T7" fmla="*/ 43 h 44"/>
              <a:gd name="T8" fmla="*/ 1317 w 1318"/>
              <a:gd name="T9" fmla="*/ 41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18" h="44">
                <a:moveTo>
                  <a:pt x="1317" y="41"/>
                </a:moveTo>
                <a:lnTo>
                  <a:pt x="1317" y="0"/>
                </a:lnTo>
                <a:lnTo>
                  <a:pt x="0" y="2"/>
                </a:lnTo>
                <a:lnTo>
                  <a:pt x="0" y="43"/>
                </a:lnTo>
                <a:lnTo>
                  <a:pt x="1317" y="41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7" name="Freeform 9"/>
          <p:cNvSpPr>
            <a:spLocks/>
          </p:cNvSpPr>
          <p:nvPr/>
        </p:nvSpPr>
        <p:spPr bwMode="auto">
          <a:xfrm>
            <a:off x="6119813" y="4443413"/>
            <a:ext cx="1522412" cy="74612"/>
          </a:xfrm>
          <a:custGeom>
            <a:avLst/>
            <a:gdLst>
              <a:gd name="T0" fmla="*/ 953 w 959"/>
              <a:gd name="T1" fmla="*/ 0 h 47"/>
              <a:gd name="T2" fmla="*/ 0 w 959"/>
              <a:gd name="T3" fmla="*/ 2 h 47"/>
              <a:gd name="T4" fmla="*/ 8 w 959"/>
              <a:gd name="T5" fmla="*/ 10 h 47"/>
              <a:gd name="T6" fmla="*/ 16 w 959"/>
              <a:gd name="T7" fmla="*/ 18 h 47"/>
              <a:gd name="T8" fmla="*/ 31 w 959"/>
              <a:gd name="T9" fmla="*/ 26 h 47"/>
              <a:gd name="T10" fmla="*/ 47 w 959"/>
              <a:gd name="T11" fmla="*/ 32 h 47"/>
              <a:gd name="T12" fmla="*/ 67 w 959"/>
              <a:gd name="T13" fmla="*/ 38 h 47"/>
              <a:gd name="T14" fmla="*/ 85 w 959"/>
              <a:gd name="T15" fmla="*/ 42 h 47"/>
              <a:gd name="T16" fmla="*/ 106 w 959"/>
              <a:gd name="T17" fmla="*/ 45 h 47"/>
              <a:gd name="T18" fmla="*/ 127 w 959"/>
              <a:gd name="T19" fmla="*/ 46 h 47"/>
              <a:gd name="T20" fmla="*/ 127 w 959"/>
              <a:gd name="T21" fmla="*/ 44 h 47"/>
              <a:gd name="T22" fmla="*/ 831 w 959"/>
              <a:gd name="T23" fmla="*/ 44 h 47"/>
              <a:gd name="T24" fmla="*/ 850 w 959"/>
              <a:gd name="T25" fmla="*/ 44 h 47"/>
              <a:gd name="T26" fmla="*/ 871 w 959"/>
              <a:gd name="T27" fmla="*/ 40 h 47"/>
              <a:gd name="T28" fmla="*/ 892 w 959"/>
              <a:gd name="T29" fmla="*/ 36 h 47"/>
              <a:gd name="T30" fmla="*/ 914 w 959"/>
              <a:gd name="T31" fmla="*/ 30 h 47"/>
              <a:gd name="T32" fmla="*/ 932 w 959"/>
              <a:gd name="T33" fmla="*/ 24 h 47"/>
              <a:gd name="T34" fmla="*/ 946 w 959"/>
              <a:gd name="T35" fmla="*/ 17 h 47"/>
              <a:gd name="T36" fmla="*/ 956 w 959"/>
              <a:gd name="T37" fmla="*/ 8 h 47"/>
              <a:gd name="T38" fmla="*/ 958 w 959"/>
              <a:gd name="T39" fmla="*/ 0 h 47"/>
              <a:gd name="T40" fmla="*/ 953 w 959"/>
              <a:gd name="T41" fmla="*/ 0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59" h="47">
                <a:moveTo>
                  <a:pt x="953" y="0"/>
                </a:moveTo>
                <a:lnTo>
                  <a:pt x="0" y="2"/>
                </a:lnTo>
                <a:lnTo>
                  <a:pt x="8" y="10"/>
                </a:lnTo>
                <a:lnTo>
                  <a:pt x="16" y="18"/>
                </a:lnTo>
                <a:lnTo>
                  <a:pt x="31" y="26"/>
                </a:lnTo>
                <a:lnTo>
                  <a:pt x="47" y="32"/>
                </a:lnTo>
                <a:lnTo>
                  <a:pt x="67" y="38"/>
                </a:lnTo>
                <a:lnTo>
                  <a:pt x="85" y="42"/>
                </a:lnTo>
                <a:lnTo>
                  <a:pt x="106" y="45"/>
                </a:lnTo>
                <a:lnTo>
                  <a:pt x="127" y="46"/>
                </a:lnTo>
                <a:lnTo>
                  <a:pt x="127" y="44"/>
                </a:lnTo>
                <a:lnTo>
                  <a:pt x="831" y="44"/>
                </a:lnTo>
                <a:lnTo>
                  <a:pt x="850" y="44"/>
                </a:lnTo>
                <a:lnTo>
                  <a:pt x="871" y="40"/>
                </a:lnTo>
                <a:lnTo>
                  <a:pt x="892" y="36"/>
                </a:lnTo>
                <a:lnTo>
                  <a:pt x="914" y="30"/>
                </a:lnTo>
                <a:lnTo>
                  <a:pt x="932" y="24"/>
                </a:lnTo>
                <a:lnTo>
                  <a:pt x="946" y="17"/>
                </a:lnTo>
                <a:lnTo>
                  <a:pt x="956" y="8"/>
                </a:lnTo>
                <a:lnTo>
                  <a:pt x="958" y="0"/>
                </a:lnTo>
                <a:lnTo>
                  <a:pt x="953" y="0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8" name="Freeform 10"/>
          <p:cNvSpPr>
            <a:spLocks/>
          </p:cNvSpPr>
          <p:nvPr/>
        </p:nvSpPr>
        <p:spPr bwMode="auto">
          <a:xfrm>
            <a:off x="6656388" y="2166938"/>
            <a:ext cx="430212" cy="161925"/>
          </a:xfrm>
          <a:custGeom>
            <a:avLst/>
            <a:gdLst>
              <a:gd name="T0" fmla="*/ 88 w 271"/>
              <a:gd name="T1" fmla="*/ 98 h 102"/>
              <a:gd name="T2" fmla="*/ 116 w 271"/>
              <a:gd name="T3" fmla="*/ 101 h 102"/>
              <a:gd name="T4" fmla="*/ 142 w 271"/>
              <a:gd name="T5" fmla="*/ 101 h 102"/>
              <a:gd name="T6" fmla="*/ 170 w 271"/>
              <a:gd name="T7" fmla="*/ 99 h 102"/>
              <a:gd name="T8" fmla="*/ 193 w 271"/>
              <a:gd name="T9" fmla="*/ 96 h 102"/>
              <a:gd name="T10" fmla="*/ 216 w 271"/>
              <a:gd name="T11" fmla="*/ 91 h 102"/>
              <a:gd name="T12" fmla="*/ 235 w 271"/>
              <a:gd name="T13" fmla="*/ 84 h 102"/>
              <a:gd name="T14" fmla="*/ 251 w 271"/>
              <a:gd name="T15" fmla="*/ 76 h 102"/>
              <a:gd name="T16" fmla="*/ 262 w 271"/>
              <a:gd name="T17" fmla="*/ 67 h 102"/>
              <a:gd name="T18" fmla="*/ 270 w 271"/>
              <a:gd name="T19" fmla="*/ 56 h 102"/>
              <a:gd name="T20" fmla="*/ 270 w 271"/>
              <a:gd name="T21" fmla="*/ 47 h 102"/>
              <a:gd name="T22" fmla="*/ 265 w 271"/>
              <a:gd name="T23" fmla="*/ 37 h 102"/>
              <a:gd name="T24" fmla="*/ 256 w 271"/>
              <a:gd name="T25" fmla="*/ 28 h 102"/>
              <a:gd name="T26" fmla="*/ 241 w 271"/>
              <a:gd name="T27" fmla="*/ 20 h 102"/>
              <a:gd name="T28" fmla="*/ 223 w 271"/>
              <a:gd name="T29" fmla="*/ 13 h 102"/>
              <a:gd name="T30" fmla="*/ 203 w 271"/>
              <a:gd name="T31" fmla="*/ 7 h 102"/>
              <a:gd name="T32" fmla="*/ 177 w 271"/>
              <a:gd name="T33" fmla="*/ 2 h 102"/>
              <a:gd name="T34" fmla="*/ 151 w 271"/>
              <a:gd name="T35" fmla="*/ 0 h 102"/>
              <a:gd name="T36" fmla="*/ 125 w 271"/>
              <a:gd name="T37" fmla="*/ 0 h 102"/>
              <a:gd name="T38" fmla="*/ 100 w 271"/>
              <a:gd name="T39" fmla="*/ 2 h 102"/>
              <a:gd name="T40" fmla="*/ 74 w 271"/>
              <a:gd name="T41" fmla="*/ 5 h 102"/>
              <a:gd name="T42" fmla="*/ 53 w 271"/>
              <a:gd name="T43" fmla="*/ 10 h 102"/>
              <a:gd name="T44" fmla="*/ 35 w 271"/>
              <a:gd name="T45" fmla="*/ 17 h 102"/>
              <a:gd name="T46" fmla="*/ 19 w 271"/>
              <a:gd name="T47" fmla="*/ 25 h 102"/>
              <a:gd name="T48" fmla="*/ 7 w 271"/>
              <a:gd name="T49" fmla="*/ 34 h 102"/>
              <a:gd name="T50" fmla="*/ 0 w 271"/>
              <a:gd name="T51" fmla="*/ 45 h 102"/>
              <a:gd name="T52" fmla="*/ 0 w 271"/>
              <a:gd name="T53" fmla="*/ 55 h 102"/>
              <a:gd name="T54" fmla="*/ 5 w 271"/>
              <a:gd name="T55" fmla="*/ 64 h 102"/>
              <a:gd name="T56" fmla="*/ 14 w 271"/>
              <a:gd name="T57" fmla="*/ 74 h 102"/>
              <a:gd name="T58" fmla="*/ 26 w 271"/>
              <a:gd name="T59" fmla="*/ 81 h 102"/>
              <a:gd name="T60" fmla="*/ 45 w 271"/>
              <a:gd name="T61" fmla="*/ 89 h 102"/>
              <a:gd name="T62" fmla="*/ 66 w 271"/>
              <a:gd name="T63" fmla="*/ 94 h 102"/>
              <a:gd name="T64" fmla="*/ 88 w 271"/>
              <a:gd name="T65" fmla="*/ 98 h 102"/>
              <a:gd name="T66" fmla="*/ 88 w 271"/>
              <a:gd name="T67" fmla="*/ 97 h 102"/>
              <a:gd name="T68" fmla="*/ 88 w 271"/>
              <a:gd name="T69" fmla="*/ 98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71" h="102">
                <a:moveTo>
                  <a:pt x="88" y="98"/>
                </a:moveTo>
                <a:lnTo>
                  <a:pt x="116" y="101"/>
                </a:lnTo>
                <a:lnTo>
                  <a:pt x="142" y="101"/>
                </a:lnTo>
                <a:lnTo>
                  <a:pt x="170" y="99"/>
                </a:lnTo>
                <a:lnTo>
                  <a:pt x="193" y="96"/>
                </a:lnTo>
                <a:lnTo>
                  <a:pt x="216" y="91"/>
                </a:lnTo>
                <a:lnTo>
                  <a:pt x="235" y="84"/>
                </a:lnTo>
                <a:lnTo>
                  <a:pt x="251" y="76"/>
                </a:lnTo>
                <a:lnTo>
                  <a:pt x="262" y="67"/>
                </a:lnTo>
                <a:lnTo>
                  <a:pt x="270" y="56"/>
                </a:lnTo>
                <a:lnTo>
                  <a:pt x="270" y="47"/>
                </a:lnTo>
                <a:lnTo>
                  <a:pt x="265" y="37"/>
                </a:lnTo>
                <a:lnTo>
                  <a:pt x="256" y="28"/>
                </a:lnTo>
                <a:lnTo>
                  <a:pt x="241" y="20"/>
                </a:lnTo>
                <a:lnTo>
                  <a:pt x="223" y="13"/>
                </a:lnTo>
                <a:lnTo>
                  <a:pt x="203" y="7"/>
                </a:lnTo>
                <a:lnTo>
                  <a:pt x="177" y="2"/>
                </a:lnTo>
                <a:lnTo>
                  <a:pt x="151" y="0"/>
                </a:lnTo>
                <a:lnTo>
                  <a:pt x="125" y="0"/>
                </a:lnTo>
                <a:lnTo>
                  <a:pt x="100" y="2"/>
                </a:lnTo>
                <a:lnTo>
                  <a:pt x="74" y="5"/>
                </a:lnTo>
                <a:lnTo>
                  <a:pt x="53" y="10"/>
                </a:lnTo>
                <a:lnTo>
                  <a:pt x="35" y="17"/>
                </a:lnTo>
                <a:lnTo>
                  <a:pt x="19" y="25"/>
                </a:lnTo>
                <a:lnTo>
                  <a:pt x="7" y="34"/>
                </a:lnTo>
                <a:lnTo>
                  <a:pt x="0" y="45"/>
                </a:lnTo>
                <a:lnTo>
                  <a:pt x="0" y="55"/>
                </a:lnTo>
                <a:lnTo>
                  <a:pt x="5" y="64"/>
                </a:lnTo>
                <a:lnTo>
                  <a:pt x="14" y="74"/>
                </a:lnTo>
                <a:lnTo>
                  <a:pt x="26" y="81"/>
                </a:lnTo>
                <a:lnTo>
                  <a:pt x="45" y="89"/>
                </a:lnTo>
                <a:lnTo>
                  <a:pt x="66" y="94"/>
                </a:lnTo>
                <a:lnTo>
                  <a:pt x="88" y="98"/>
                </a:lnTo>
                <a:lnTo>
                  <a:pt x="88" y="97"/>
                </a:lnTo>
                <a:lnTo>
                  <a:pt x="88" y="98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9" name="Freeform 11"/>
          <p:cNvSpPr>
            <a:spLocks/>
          </p:cNvSpPr>
          <p:nvPr/>
        </p:nvSpPr>
        <p:spPr bwMode="auto">
          <a:xfrm>
            <a:off x="2011363" y="2222500"/>
            <a:ext cx="428625" cy="160338"/>
          </a:xfrm>
          <a:custGeom>
            <a:avLst/>
            <a:gdLst>
              <a:gd name="T0" fmla="*/ 125 w 270"/>
              <a:gd name="T1" fmla="*/ 100 h 101"/>
              <a:gd name="T2" fmla="*/ 97 w 270"/>
              <a:gd name="T3" fmla="*/ 98 h 101"/>
              <a:gd name="T4" fmla="*/ 72 w 270"/>
              <a:gd name="T5" fmla="*/ 95 h 101"/>
              <a:gd name="T6" fmla="*/ 48 w 270"/>
              <a:gd name="T7" fmla="*/ 90 h 101"/>
              <a:gd name="T8" fmla="*/ 30 w 270"/>
              <a:gd name="T9" fmla="*/ 84 h 101"/>
              <a:gd name="T10" fmla="*/ 16 w 270"/>
              <a:gd name="T11" fmla="*/ 75 h 101"/>
              <a:gd name="T12" fmla="*/ 5 w 270"/>
              <a:gd name="T13" fmla="*/ 67 h 101"/>
              <a:gd name="T14" fmla="*/ 0 w 270"/>
              <a:gd name="T15" fmla="*/ 56 h 101"/>
              <a:gd name="T16" fmla="*/ 0 w 270"/>
              <a:gd name="T17" fmla="*/ 46 h 101"/>
              <a:gd name="T18" fmla="*/ 5 w 270"/>
              <a:gd name="T19" fmla="*/ 37 h 101"/>
              <a:gd name="T20" fmla="*/ 13 w 270"/>
              <a:gd name="T21" fmla="*/ 27 h 101"/>
              <a:gd name="T22" fmla="*/ 28 w 270"/>
              <a:gd name="T23" fmla="*/ 20 h 101"/>
              <a:gd name="T24" fmla="*/ 44 w 270"/>
              <a:gd name="T25" fmla="*/ 13 h 101"/>
              <a:gd name="T26" fmla="*/ 65 w 270"/>
              <a:gd name="T27" fmla="*/ 7 h 101"/>
              <a:gd name="T28" fmla="*/ 90 w 270"/>
              <a:gd name="T29" fmla="*/ 2 h 101"/>
              <a:gd name="T30" fmla="*/ 116 w 270"/>
              <a:gd name="T31" fmla="*/ 0 h 101"/>
              <a:gd name="T32" fmla="*/ 144 w 270"/>
              <a:gd name="T33" fmla="*/ 0 h 101"/>
              <a:gd name="T34" fmla="*/ 169 w 270"/>
              <a:gd name="T35" fmla="*/ 2 h 101"/>
              <a:gd name="T36" fmla="*/ 195 w 270"/>
              <a:gd name="T37" fmla="*/ 5 h 101"/>
              <a:gd name="T38" fmla="*/ 216 w 270"/>
              <a:gd name="T39" fmla="*/ 11 h 101"/>
              <a:gd name="T40" fmla="*/ 235 w 270"/>
              <a:gd name="T41" fmla="*/ 18 h 101"/>
              <a:gd name="T42" fmla="*/ 251 w 270"/>
              <a:gd name="T43" fmla="*/ 26 h 101"/>
              <a:gd name="T44" fmla="*/ 262 w 270"/>
              <a:gd name="T45" fmla="*/ 34 h 101"/>
              <a:gd name="T46" fmla="*/ 269 w 270"/>
              <a:gd name="T47" fmla="*/ 44 h 101"/>
              <a:gd name="T48" fmla="*/ 269 w 270"/>
              <a:gd name="T49" fmla="*/ 54 h 101"/>
              <a:gd name="T50" fmla="*/ 264 w 270"/>
              <a:gd name="T51" fmla="*/ 64 h 101"/>
              <a:gd name="T52" fmla="*/ 256 w 270"/>
              <a:gd name="T53" fmla="*/ 73 h 101"/>
              <a:gd name="T54" fmla="*/ 241 w 270"/>
              <a:gd name="T55" fmla="*/ 82 h 101"/>
              <a:gd name="T56" fmla="*/ 222 w 270"/>
              <a:gd name="T57" fmla="*/ 89 h 101"/>
              <a:gd name="T58" fmla="*/ 202 w 270"/>
              <a:gd name="T59" fmla="*/ 94 h 101"/>
              <a:gd name="T60" fmla="*/ 176 w 270"/>
              <a:gd name="T61" fmla="*/ 98 h 101"/>
              <a:gd name="T62" fmla="*/ 151 w 270"/>
              <a:gd name="T63" fmla="*/ 100 h 101"/>
              <a:gd name="T64" fmla="*/ 121 w 270"/>
              <a:gd name="T65" fmla="*/ 100 h 101"/>
              <a:gd name="T66" fmla="*/ 125 w 270"/>
              <a:gd name="T67" fmla="*/ 100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270" h="101">
                <a:moveTo>
                  <a:pt x="125" y="100"/>
                </a:moveTo>
                <a:lnTo>
                  <a:pt x="97" y="98"/>
                </a:lnTo>
                <a:lnTo>
                  <a:pt x="72" y="95"/>
                </a:lnTo>
                <a:lnTo>
                  <a:pt x="48" y="90"/>
                </a:lnTo>
                <a:lnTo>
                  <a:pt x="30" y="84"/>
                </a:lnTo>
                <a:lnTo>
                  <a:pt x="16" y="75"/>
                </a:lnTo>
                <a:lnTo>
                  <a:pt x="5" y="67"/>
                </a:lnTo>
                <a:lnTo>
                  <a:pt x="0" y="56"/>
                </a:lnTo>
                <a:lnTo>
                  <a:pt x="0" y="46"/>
                </a:lnTo>
                <a:lnTo>
                  <a:pt x="5" y="37"/>
                </a:lnTo>
                <a:lnTo>
                  <a:pt x="13" y="27"/>
                </a:lnTo>
                <a:lnTo>
                  <a:pt x="28" y="20"/>
                </a:lnTo>
                <a:lnTo>
                  <a:pt x="44" y="13"/>
                </a:lnTo>
                <a:lnTo>
                  <a:pt x="65" y="7"/>
                </a:lnTo>
                <a:lnTo>
                  <a:pt x="90" y="2"/>
                </a:lnTo>
                <a:lnTo>
                  <a:pt x="116" y="0"/>
                </a:lnTo>
                <a:lnTo>
                  <a:pt x="144" y="0"/>
                </a:lnTo>
                <a:lnTo>
                  <a:pt x="169" y="2"/>
                </a:lnTo>
                <a:lnTo>
                  <a:pt x="195" y="5"/>
                </a:lnTo>
                <a:lnTo>
                  <a:pt x="216" y="11"/>
                </a:lnTo>
                <a:lnTo>
                  <a:pt x="235" y="18"/>
                </a:lnTo>
                <a:lnTo>
                  <a:pt x="251" y="26"/>
                </a:lnTo>
                <a:lnTo>
                  <a:pt x="262" y="34"/>
                </a:lnTo>
                <a:lnTo>
                  <a:pt x="269" y="44"/>
                </a:lnTo>
                <a:lnTo>
                  <a:pt x="269" y="54"/>
                </a:lnTo>
                <a:lnTo>
                  <a:pt x="264" y="64"/>
                </a:lnTo>
                <a:lnTo>
                  <a:pt x="256" y="73"/>
                </a:lnTo>
                <a:lnTo>
                  <a:pt x="241" y="82"/>
                </a:lnTo>
                <a:lnTo>
                  <a:pt x="222" y="89"/>
                </a:lnTo>
                <a:lnTo>
                  <a:pt x="202" y="94"/>
                </a:lnTo>
                <a:lnTo>
                  <a:pt x="176" y="98"/>
                </a:lnTo>
                <a:lnTo>
                  <a:pt x="151" y="100"/>
                </a:lnTo>
                <a:lnTo>
                  <a:pt x="121" y="100"/>
                </a:lnTo>
                <a:lnTo>
                  <a:pt x="125" y="100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0" name="Freeform 12"/>
          <p:cNvSpPr>
            <a:spLocks/>
          </p:cNvSpPr>
          <p:nvPr/>
        </p:nvSpPr>
        <p:spPr bwMode="auto">
          <a:xfrm>
            <a:off x="1371600" y="3233738"/>
            <a:ext cx="1895475" cy="887412"/>
          </a:xfrm>
          <a:custGeom>
            <a:avLst/>
            <a:gdLst>
              <a:gd name="T0" fmla="*/ 553 w 1194"/>
              <a:gd name="T1" fmla="*/ 8 h 559"/>
              <a:gd name="T2" fmla="*/ 538 w 1194"/>
              <a:gd name="T3" fmla="*/ 8 h 559"/>
              <a:gd name="T4" fmla="*/ 1177 w 1194"/>
              <a:gd name="T5" fmla="*/ 556 h 559"/>
              <a:gd name="T6" fmla="*/ 1183 w 1194"/>
              <a:gd name="T7" fmla="*/ 553 h 559"/>
              <a:gd name="T8" fmla="*/ 10 w 1194"/>
              <a:gd name="T9" fmla="*/ 553 h 559"/>
              <a:gd name="T10" fmla="*/ 16 w 1194"/>
              <a:gd name="T11" fmla="*/ 556 h 559"/>
              <a:gd name="T12" fmla="*/ 553 w 1194"/>
              <a:gd name="T13" fmla="*/ 8 h 559"/>
              <a:gd name="T14" fmla="*/ 546 w 1194"/>
              <a:gd name="T15" fmla="*/ 0 h 559"/>
              <a:gd name="T16" fmla="*/ 0 w 1194"/>
              <a:gd name="T17" fmla="*/ 558 h 559"/>
              <a:gd name="T18" fmla="*/ 1193 w 1194"/>
              <a:gd name="T19" fmla="*/ 558 h 559"/>
              <a:gd name="T20" fmla="*/ 546 w 1194"/>
              <a:gd name="T21" fmla="*/ 0 h 559"/>
              <a:gd name="T22" fmla="*/ 553 w 1194"/>
              <a:gd name="T23" fmla="*/ 8 h 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94" h="559">
                <a:moveTo>
                  <a:pt x="553" y="8"/>
                </a:moveTo>
                <a:lnTo>
                  <a:pt x="538" y="8"/>
                </a:lnTo>
                <a:lnTo>
                  <a:pt x="1177" y="556"/>
                </a:lnTo>
                <a:lnTo>
                  <a:pt x="1183" y="553"/>
                </a:lnTo>
                <a:lnTo>
                  <a:pt x="10" y="553"/>
                </a:lnTo>
                <a:lnTo>
                  <a:pt x="16" y="556"/>
                </a:lnTo>
                <a:lnTo>
                  <a:pt x="553" y="8"/>
                </a:lnTo>
                <a:lnTo>
                  <a:pt x="546" y="0"/>
                </a:lnTo>
                <a:lnTo>
                  <a:pt x="0" y="558"/>
                </a:lnTo>
                <a:lnTo>
                  <a:pt x="1193" y="558"/>
                </a:lnTo>
                <a:lnTo>
                  <a:pt x="546" y="0"/>
                </a:lnTo>
                <a:lnTo>
                  <a:pt x="553" y="8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1" name="Freeform 13"/>
          <p:cNvSpPr>
            <a:spLocks/>
          </p:cNvSpPr>
          <p:nvPr/>
        </p:nvSpPr>
        <p:spPr bwMode="auto">
          <a:xfrm>
            <a:off x="2235993" y="2397126"/>
            <a:ext cx="26987" cy="866775"/>
          </a:xfrm>
          <a:custGeom>
            <a:avLst/>
            <a:gdLst>
              <a:gd name="T0" fmla="*/ 0 w 17"/>
              <a:gd name="T1" fmla="*/ 0 h 546"/>
              <a:gd name="T2" fmla="*/ 4 w 17"/>
              <a:gd name="T3" fmla="*/ 545 h 546"/>
              <a:gd name="T4" fmla="*/ 16 w 17"/>
              <a:gd name="T5" fmla="*/ 545 h 546"/>
              <a:gd name="T6" fmla="*/ 12 w 17"/>
              <a:gd name="T7" fmla="*/ 0 h 546"/>
              <a:gd name="T8" fmla="*/ 0 w 17"/>
              <a:gd name="T9" fmla="*/ 0 h 5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546">
                <a:moveTo>
                  <a:pt x="0" y="0"/>
                </a:moveTo>
                <a:lnTo>
                  <a:pt x="4" y="545"/>
                </a:lnTo>
                <a:lnTo>
                  <a:pt x="16" y="545"/>
                </a:lnTo>
                <a:lnTo>
                  <a:pt x="12" y="0"/>
                </a:lnTo>
                <a:lnTo>
                  <a:pt x="0" y="0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2" name="Freeform 14"/>
          <p:cNvSpPr>
            <a:spLocks/>
          </p:cNvSpPr>
          <p:nvPr/>
        </p:nvSpPr>
        <p:spPr bwMode="auto">
          <a:xfrm>
            <a:off x="841375" y="4325938"/>
            <a:ext cx="2700338" cy="50800"/>
          </a:xfrm>
          <a:custGeom>
            <a:avLst/>
            <a:gdLst>
              <a:gd name="T0" fmla="*/ 1700 w 1701"/>
              <a:gd name="T1" fmla="*/ 27 h 32"/>
              <a:gd name="T2" fmla="*/ 1700 w 1701"/>
              <a:gd name="T3" fmla="*/ 0 h 32"/>
              <a:gd name="T4" fmla="*/ 0 w 1701"/>
              <a:gd name="T5" fmla="*/ 3 h 32"/>
              <a:gd name="T6" fmla="*/ 0 w 1701"/>
              <a:gd name="T7" fmla="*/ 31 h 32"/>
              <a:gd name="T8" fmla="*/ 1700 w 1701"/>
              <a:gd name="T9" fmla="*/ 2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1" h="32">
                <a:moveTo>
                  <a:pt x="1700" y="27"/>
                </a:moveTo>
                <a:lnTo>
                  <a:pt x="1700" y="0"/>
                </a:lnTo>
                <a:lnTo>
                  <a:pt x="0" y="3"/>
                </a:lnTo>
                <a:lnTo>
                  <a:pt x="0" y="31"/>
                </a:lnTo>
                <a:lnTo>
                  <a:pt x="1700" y="27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3" name="Freeform 15"/>
          <p:cNvSpPr>
            <a:spLocks/>
          </p:cNvSpPr>
          <p:nvPr/>
        </p:nvSpPr>
        <p:spPr bwMode="auto">
          <a:xfrm>
            <a:off x="1239838" y="4187825"/>
            <a:ext cx="2097087" cy="69850"/>
          </a:xfrm>
          <a:custGeom>
            <a:avLst/>
            <a:gdLst>
              <a:gd name="T0" fmla="*/ 1320 w 1321"/>
              <a:gd name="T1" fmla="*/ 41 h 44"/>
              <a:gd name="T2" fmla="*/ 1315 w 1321"/>
              <a:gd name="T3" fmla="*/ 0 h 44"/>
              <a:gd name="T4" fmla="*/ 0 w 1321"/>
              <a:gd name="T5" fmla="*/ 3 h 44"/>
              <a:gd name="T6" fmla="*/ 0 w 1321"/>
              <a:gd name="T7" fmla="*/ 43 h 44"/>
              <a:gd name="T8" fmla="*/ 1320 w 1321"/>
              <a:gd name="T9" fmla="*/ 41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1" h="44">
                <a:moveTo>
                  <a:pt x="1320" y="41"/>
                </a:moveTo>
                <a:lnTo>
                  <a:pt x="1315" y="0"/>
                </a:lnTo>
                <a:lnTo>
                  <a:pt x="0" y="3"/>
                </a:lnTo>
                <a:lnTo>
                  <a:pt x="0" y="43"/>
                </a:lnTo>
                <a:lnTo>
                  <a:pt x="1320" y="41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4" name="Freeform 16"/>
          <p:cNvSpPr>
            <a:spLocks/>
          </p:cNvSpPr>
          <p:nvPr/>
        </p:nvSpPr>
        <p:spPr bwMode="auto">
          <a:xfrm>
            <a:off x="1485900" y="4465638"/>
            <a:ext cx="1527175" cy="76200"/>
          </a:xfrm>
          <a:custGeom>
            <a:avLst/>
            <a:gdLst>
              <a:gd name="T0" fmla="*/ 961 w 962"/>
              <a:gd name="T1" fmla="*/ 0 h 48"/>
              <a:gd name="T2" fmla="*/ 0 w 962"/>
              <a:gd name="T3" fmla="*/ 2 h 48"/>
              <a:gd name="T4" fmla="*/ 5 w 962"/>
              <a:gd name="T5" fmla="*/ 2 h 48"/>
              <a:gd name="T6" fmla="*/ 10 w 962"/>
              <a:gd name="T7" fmla="*/ 10 h 48"/>
              <a:gd name="T8" fmla="*/ 19 w 962"/>
              <a:gd name="T9" fmla="*/ 18 h 48"/>
              <a:gd name="T10" fmla="*/ 33 w 962"/>
              <a:gd name="T11" fmla="*/ 26 h 48"/>
              <a:gd name="T12" fmla="*/ 49 w 962"/>
              <a:gd name="T13" fmla="*/ 33 h 48"/>
              <a:gd name="T14" fmla="*/ 69 w 962"/>
              <a:gd name="T15" fmla="*/ 39 h 48"/>
              <a:gd name="T16" fmla="*/ 90 w 962"/>
              <a:gd name="T17" fmla="*/ 43 h 48"/>
              <a:gd name="T18" fmla="*/ 113 w 962"/>
              <a:gd name="T19" fmla="*/ 46 h 48"/>
              <a:gd name="T20" fmla="*/ 134 w 962"/>
              <a:gd name="T21" fmla="*/ 47 h 48"/>
              <a:gd name="T22" fmla="*/ 129 w 962"/>
              <a:gd name="T23" fmla="*/ 47 h 48"/>
              <a:gd name="T24" fmla="*/ 831 w 962"/>
              <a:gd name="T25" fmla="*/ 45 h 48"/>
              <a:gd name="T26" fmla="*/ 837 w 962"/>
              <a:gd name="T27" fmla="*/ 45 h 48"/>
              <a:gd name="T28" fmla="*/ 855 w 962"/>
              <a:gd name="T29" fmla="*/ 44 h 48"/>
              <a:gd name="T30" fmla="*/ 873 w 962"/>
              <a:gd name="T31" fmla="*/ 41 h 48"/>
              <a:gd name="T32" fmla="*/ 894 w 962"/>
              <a:gd name="T33" fmla="*/ 37 h 48"/>
              <a:gd name="T34" fmla="*/ 916 w 962"/>
              <a:gd name="T35" fmla="*/ 32 h 48"/>
              <a:gd name="T36" fmla="*/ 935 w 962"/>
              <a:gd name="T37" fmla="*/ 25 h 48"/>
              <a:gd name="T38" fmla="*/ 948 w 962"/>
              <a:gd name="T39" fmla="*/ 17 h 48"/>
              <a:gd name="T40" fmla="*/ 958 w 962"/>
              <a:gd name="T41" fmla="*/ 9 h 48"/>
              <a:gd name="T42" fmla="*/ 961 w 962"/>
              <a:gd name="T43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62" h="48">
                <a:moveTo>
                  <a:pt x="961" y="0"/>
                </a:moveTo>
                <a:lnTo>
                  <a:pt x="0" y="2"/>
                </a:lnTo>
                <a:lnTo>
                  <a:pt x="5" y="2"/>
                </a:lnTo>
                <a:lnTo>
                  <a:pt x="10" y="10"/>
                </a:lnTo>
                <a:lnTo>
                  <a:pt x="19" y="18"/>
                </a:lnTo>
                <a:lnTo>
                  <a:pt x="33" y="26"/>
                </a:lnTo>
                <a:lnTo>
                  <a:pt x="49" y="33"/>
                </a:lnTo>
                <a:lnTo>
                  <a:pt x="69" y="39"/>
                </a:lnTo>
                <a:lnTo>
                  <a:pt x="90" y="43"/>
                </a:lnTo>
                <a:lnTo>
                  <a:pt x="113" y="46"/>
                </a:lnTo>
                <a:lnTo>
                  <a:pt x="134" y="47"/>
                </a:lnTo>
                <a:lnTo>
                  <a:pt x="129" y="47"/>
                </a:lnTo>
                <a:lnTo>
                  <a:pt x="831" y="45"/>
                </a:lnTo>
                <a:lnTo>
                  <a:pt x="837" y="45"/>
                </a:lnTo>
                <a:lnTo>
                  <a:pt x="855" y="44"/>
                </a:lnTo>
                <a:lnTo>
                  <a:pt x="873" y="41"/>
                </a:lnTo>
                <a:lnTo>
                  <a:pt x="894" y="37"/>
                </a:lnTo>
                <a:lnTo>
                  <a:pt x="916" y="32"/>
                </a:lnTo>
                <a:lnTo>
                  <a:pt x="935" y="25"/>
                </a:lnTo>
                <a:lnTo>
                  <a:pt x="948" y="17"/>
                </a:lnTo>
                <a:lnTo>
                  <a:pt x="958" y="9"/>
                </a:lnTo>
                <a:lnTo>
                  <a:pt x="961" y="0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5" name="Freeform 17"/>
          <p:cNvSpPr>
            <a:spLocks/>
          </p:cNvSpPr>
          <p:nvPr/>
        </p:nvSpPr>
        <p:spPr bwMode="auto">
          <a:xfrm>
            <a:off x="4319588" y="1844675"/>
            <a:ext cx="331787" cy="122238"/>
          </a:xfrm>
          <a:custGeom>
            <a:avLst/>
            <a:gdLst>
              <a:gd name="T0" fmla="*/ 106 w 209"/>
              <a:gd name="T1" fmla="*/ 2 h 77"/>
              <a:gd name="T2" fmla="*/ 127 w 209"/>
              <a:gd name="T3" fmla="*/ 3 h 77"/>
              <a:gd name="T4" fmla="*/ 146 w 209"/>
              <a:gd name="T5" fmla="*/ 5 h 77"/>
              <a:gd name="T6" fmla="*/ 164 w 209"/>
              <a:gd name="T7" fmla="*/ 8 h 77"/>
              <a:gd name="T8" fmla="*/ 178 w 209"/>
              <a:gd name="T9" fmla="*/ 13 h 77"/>
              <a:gd name="T10" fmla="*/ 191 w 209"/>
              <a:gd name="T11" fmla="*/ 18 h 77"/>
              <a:gd name="T12" fmla="*/ 200 w 209"/>
              <a:gd name="T13" fmla="*/ 25 h 77"/>
              <a:gd name="T14" fmla="*/ 205 w 209"/>
              <a:gd name="T15" fmla="*/ 31 h 77"/>
              <a:gd name="T16" fmla="*/ 208 w 209"/>
              <a:gd name="T17" fmla="*/ 39 h 77"/>
              <a:gd name="T18" fmla="*/ 205 w 209"/>
              <a:gd name="T19" fmla="*/ 46 h 77"/>
              <a:gd name="T20" fmla="*/ 200 w 209"/>
              <a:gd name="T21" fmla="*/ 53 h 77"/>
              <a:gd name="T22" fmla="*/ 191 w 209"/>
              <a:gd name="T23" fmla="*/ 60 h 77"/>
              <a:gd name="T24" fmla="*/ 164 w 209"/>
              <a:gd name="T25" fmla="*/ 70 h 77"/>
              <a:gd name="T26" fmla="*/ 146 w 209"/>
              <a:gd name="T27" fmla="*/ 74 h 77"/>
              <a:gd name="T28" fmla="*/ 127 w 209"/>
              <a:gd name="T29" fmla="*/ 75 h 77"/>
              <a:gd name="T30" fmla="*/ 106 w 209"/>
              <a:gd name="T31" fmla="*/ 76 h 77"/>
              <a:gd name="T32" fmla="*/ 85 w 209"/>
              <a:gd name="T33" fmla="*/ 75 h 77"/>
              <a:gd name="T34" fmla="*/ 64 w 209"/>
              <a:gd name="T35" fmla="*/ 74 h 77"/>
              <a:gd name="T36" fmla="*/ 45 w 209"/>
              <a:gd name="T37" fmla="*/ 70 h 77"/>
              <a:gd name="T38" fmla="*/ 18 w 209"/>
              <a:gd name="T39" fmla="*/ 60 h 77"/>
              <a:gd name="T40" fmla="*/ 9 w 209"/>
              <a:gd name="T41" fmla="*/ 53 h 77"/>
              <a:gd name="T42" fmla="*/ 2 w 209"/>
              <a:gd name="T43" fmla="*/ 46 h 77"/>
              <a:gd name="T44" fmla="*/ 0 w 209"/>
              <a:gd name="T45" fmla="*/ 39 h 77"/>
              <a:gd name="T46" fmla="*/ 2 w 209"/>
              <a:gd name="T47" fmla="*/ 31 h 77"/>
              <a:gd name="T48" fmla="*/ 9 w 209"/>
              <a:gd name="T49" fmla="*/ 25 h 77"/>
              <a:gd name="T50" fmla="*/ 18 w 209"/>
              <a:gd name="T51" fmla="*/ 18 h 77"/>
              <a:gd name="T52" fmla="*/ 32 w 209"/>
              <a:gd name="T53" fmla="*/ 13 h 77"/>
              <a:gd name="T54" fmla="*/ 45 w 209"/>
              <a:gd name="T55" fmla="*/ 8 h 77"/>
              <a:gd name="T56" fmla="*/ 64 w 209"/>
              <a:gd name="T57" fmla="*/ 5 h 77"/>
              <a:gd name="T58" fmla="*/ 85 w 209"/>
              <a:gd name="T59" fmla="*/ 3 h 77"/>
              <a:gd name="T60" fmla="*/ 106 w 209"/>
              <a:gd name="T61" fmla="*/ 2 h 77"/>
              <a:gd name="T62" fmla="*/ 101 w 209"/>
              <a:gd name="T63" fmla="*/ 0 h 77"/>
              <a:gd name="T64" fmla="*/ 106 w 209"/>
              <a:gd name="T65" fmla="*/ 2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09" h="77">
                <a:moveTo>
                  <a:pt x="106" y="2"/>
                </a:moveTo>
                <a:lnTo>
                  <a:pt x="127" y="3"/>
                </a:lnTo>
                <a:lnTo>
                  <a:pt x="146" y="5"/>
                </a:lnTo>
                <a:lnTo>
                  <a:pt x="164" y="8"/>
                </a:lnTo>
                <a:lnTo>
                  <a:pt x="178" y="13"/>
                </a:lnTo>
                <a:lnTo>
                  <a:pt x="191" y="18"/>
                </a:lnTo>
                <a:lnTo>
                  <a:pt x="200" y="25"/>
                </a:lnTo>
                <a:lnTo>
                  <a:pt x="205" y="31"/>
                </a:lnTo>
                <a:lnTo>
                  <a:pt x="208" y="39"/>
                </a:lnTo>
                <a:lnTo>
                  <a:pt x="205" y="46"/>
                </a:lnTo>
                <a:lnTo>
                  <a:pt x="200" y="53"/>
                </a:lnTo>
                <a:lnTo>
                  <a:pt x="191" y="60"/>
                </a:lnTo>
                <a:lnTo>
                  <a:pt x="164" y="70"/>
                </a:lnTo>
                <a:lnTo>
                  <a:pt x="146" y="74"/>
                </a:lnTo>
                <a:lnTo>
                  <a:pt x="127" y="75"/>
                </a:lnTo>
                <a:lnTo>
                  <a:pt x="106" y="76"/>
                </a:lnTo>
                <a:lnTo>
                  <a:pt x="85" y="75"/>
                </a:lnTo>
                <a:lnTo>
                  <a:pt x="64" y="74"/>
                </a:lnTo>
                <a:lnTo>
                  <a:pt x="45" y="70"/>
                </a:lnTo>
                <a:lnTo>
                  <a:pt x="18" y="60"/>
                </a:lnTo>
                <a:lnTo>
                  <a:pt x="9" y="53"/>
                </a:lnTo>
                <a:lnTo>
                  <a:pt x="2" y="46"/>
                </a:lnTo>
                <a:lnTo>
                  <a:pt x="0" y="39"/>
                </a:lnTo>
                <a:lnTo>
                  <a:pt x="2" y="31"/>
                </a:lnTo>
                <a:lnTo>
                  <a:pt x="9" y="25"/>
                </a:lnTo>
                <a:lnTo>
                  <a:pt x="18" y="18"/>
                </a:lnTo>
                <a:lnTo>
                  <a:pt x="32" y="13"/>
                </a:lnTo>
                <a:lnTo>
                  <a:pt x="45" y="8"/>
                </a:lnTo>
                <a:lnTo>
                  <a:pt x="64" y="5"/>
                </a:lnTo>
                <a:lnTo>
                  <a:pt x="85" y="3"/>
                </a:lnTo>
                <a:lnTo>
                  <a:pt x="106" y="2"/>
                </a:lnTo>
                <a:lnTo>
                  <a:pt x="101" y="0"/>
                </a:lnTo>
                <a:lnTo>
                  <a:pt x="106" y="2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6" name="Freeform 18"/>
          <p:cNvSpPr>
            <a:spLocks/>
          </p:cNvSpPr>
          <p:nvPr/>
        </p:nvSpPr>
        <p:spPr bwMode="auto">
          <a:xfrm>
            <a:off x="4035425" y="2160588"/>
            <a:ext cx="898525" cy="525462"/>
          </a:xfrm>
          <a:custGeom>
            <a:avLst/>
            <a:gdLst>
              <a:gd name="T0" fmla="*/ 280 w 566"/>
              <a:gd name="T1" fmla="*/ 330 h 331"/>
              <a:gd name="T2" fmla="*/ 236 w 566"/>
              <a:gd name="T3" fmla="*/ 329 h 331"/>
              <a:gd name="T4" fmla="*/ 195 w 566"/>
              <a:gd name="T5" fmla="*/ 328 h 331"/>
              <a:gd name="T6" fmla="*/ 160 w 566"/>
              <a:gd name="T7" fmla="*/ 324 h 331"/>
              <a:gd name="T8" fmla="*/ 130 w 566"/>
              <a:gd name="T9" fmla="*/ 320 h 331"/>
              <a:gd name="T10" fmla="*/ 101 w 566"/>
              <a:gd name="T11" fmla="*/ 313 h 331"/>
              <a:gd name="T12" fmla="*/ 78 w 566"/>
              <a:gd name="T13" fmla="*/ 307 h 331"/>
              <a:gd name="T14" fmla="*/ 54 w 566"/>
              <a:gd name="T15" fmla="*/ 297 h 331"/>
              <a:gd name="T16" fmla="*/ 36 w 566"/>
              <a:gd name="T17" fmla="*/ 287 h 331"/>
              <a:gd name="T18" fmla="*/ 21 w 566"/>
              <a:gd name="T19" fmla="*/ 276 h 331"/>
              <a:gd name="T20" fmla="*/ 10 w 566"/>
              <a:gd name="T21" fmla="*/ 265 h 331"/>
              <a:gd name="T22" fmla="*/ 3 w 566"/>
              <a:gd name="T23" fmla="*/ 254 h 331"/>
              <a:gd name="T24" fmla="*/ 0 w 566"/>
              <a:gd name="T25" fmla="*/ 243 h 331"/>
              <a:gd name="T26" fmla="*/ 3 w 566"/>
              <a:gd name="T27" fmla="*/ 219 h 331"/>
              <a:gd name="T28" fmla="*/ 16 w 566"/>
              <a:gd name="T29" fmla="*/ 195 h 331"/>
              <a:gd name="T30" fmla="*/ 26 w 566"/>
              <a:gd name="T31" fmla="*/ 181 h 331"/>
              <a:gd name="T32" fmla="*/ 38 w 566"/>
              <a:gd name="T33" fmla="*/ 167 h 331"/>
              <a:gd name="T34" fmla="*/ 68 w 566"/>
              <a:gd name="T35" fmla="*/ 137 h 331"/>
              <a:gd name="T36" fmla="*/ 106 w 566"/>
              <a:gd name="T37" fmla="*/ 106 h 331"/>
              <a:gd name="T38" fmla="*/ 143 w 566"/>
              <a:gd name="T39" fmla="*/ 79 h 331"/>
              <a:gd name="T40" fmla="*/ 169 w 566"/>
              <a:gd name="T41" fmla="*/ 62 h 331"/>
              <a:gd name="T42" fmla="*/ 200 w 566"/>
              <a:gd name="T43" fmla="*/ 43 h 331"/>
              <a:gd name="T44" fmla="*/ 238 w 566"/>
              <a:gd name="T45" fmla="*/ 22 h 331"/>
              <a:gd name="T46" fmla="*/ 280 w 566"/>
              <a:gd name="T47" fmla="*/ 0 h 331"/>
              <a:gd name="T48" fmla="*/ 327 w 566"/>
              <a:gd name="T49" fmla="*/ 22 h 331"/>
              <a:gd name="T50" fmla="*/ 365 w 566"/>
              <a:gd name="T51" fmla="*/ 43 h 331"/>
              <a:gd name="T52" fmla="*/ 398 w 566"/>
              <a:gd name="T53" fmla="*/ 62 h 331"/>
              <a:gd name="T54" fmla="*/ 424 w 566"/>
              <a:gd name="T55" fmla="*/ 79 h 331"/>
              <a:gd name="T56" fmla="*/ 456 w 566"/>
              <a:gd name="T57" fmla="*/ 106 h 331"/>
              <a:gd name="T58" fmla="*/ 494 w 566"/>
              <a:gd name="T59" fmla="*/ 137 h 331"/>
              <a:gd name="T60" fmla="*/ 525 w 566"/>
              <a:gd name="T61" fmla="*/ 167 h 331"/>
              <a:gd name="T62" fmla="*/ 551 w 566"/>
              <a:gd name="T63" fmla="*/ 195 h 331"/>
              <a:gd name="T64" fmla="*/ 562 w 566"/>
              <a:gd name="T65" fmla="*/ 219 h 331"/>
              <a:gd name="T66" fmla="*/ 565 w 566"/>
              <a:gd name="T67" fmla="*/ 243 h 331"/>
              <a:gd name="T68" fmla="*/ 560 w 566"/>
              <a:gd name="T69" fmla="*/ 254 h 331"/>
              <a:gd name="T70" fmla="*/ 552 w 566"/>
              <a:gd name="T71" fmla="*/ 265 h 331"/>
              <a:gd name="T72" fmla="*/ 541 w 566"/>
              <a:gd name="T73" fmla="*/ 276 h 331"/>
              <a:gd name="T74" fmla="*/ 525 w 566"/>
              <a:gd name="T75" fmla="*/ 287 h 331"/>
              <a:gd name="T76" fmla="*/ 508 w 566"/>
              <a:gd name="T77" fmla="*/ 297 h 331"/>
              <a:gd name="T78" fmla="*/ 487 w 566"/>
              <a:gd name="T79" fmla="*/ 307 h 331"/>
              <a:gd name="T80" fmla="*/ 464 w 566"/>
              <a:gd name="T81" fmla="*/ 313 h 331"/>
              <a:gd name="T82" fmla="*/ 438 w 566"/>
              <a:gd name="T83" fmla="*/ 320 h 331"/>
              <a:gd name="T84" fmla="*/ 405 w 566"/>
              <a:gd name="T85" fmla="*/ 324 h 331"/>
              <a:gd name="T86" fmla="*/ 370 w 566"/>
              <a:gd name="T87" fmla="*/ 328 h 331"/>
              <a:gd name="T88" fmla="*/ 329 w 566"/>
              <a:gd name="T89" fmla="*/ 329 h 331"/>
              <a:gd name="T90" fmla="*/ 285 w 566"/>
              <a:gd name="T91" fmla="*/ 330 h 331"/>
              <a:gd name="T92" fmla="*/ 280 w 566"/>
              <a:gd name="T93" fmla="*/ 328 h 331"/>
              <a:gd name="T94" fmla="*/ 275 w 566"/>
              <a:gd name="T95" fmla="*/ 328 h 331"/>
              <a:gd name="T96" fmla="*/ 280 w 566"/>
              <a:gd name="T97" fmla="*/ 33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66" h="331">
                <a:moveTo>
                  <a:pt x="280" y="330"/>
                </a:moveTo>
                <a:lnTo>
                  <a:pt x="236" y="329"/>
                </a:lnTo>
                <a:lnTo>
                  <a:pt x="195" y="328"/>
                </a:lnTo>
                <a:lnTo>
                  <a:pt x="160" y="324"/>
                </a:lnTo>
                <a:lnTo>
                  <a:pt x="130" y="320"/>
                </a:lnTo>
                <a:lnTo>
                  <a:pt x="101" y="313"/>
                </a:lnTo>
                <a:lnTo>
                  <a:pt x="78" y="307"/>
                </a:lnTo>
                <a:lnTo>
                  <a:pt x="54" y="297"/>
                </a:lnTo>
                <a:lnTo>
                  <a:pt x="36" y="287"/>
                </a:lnTo>
                <a:lnTo>
                  <a:pt x="21" y="276"/>
                </a:lnTo>
                <a:lnTo>
                  <a:pt x="10" y="265"/>
                </a:lnTo>
                <a:lnTo>
                  <a:pt x="3" y="254"/>
                </a:lnTo>
                <a:lnTo>
                  <a:pt x="0" y="243"/>
                </a:lnTo>
                <a:lnTo>
                  <a:pt x="3" y="219"/>
                </a:lnTo>
                <a:lnTo>
                  <a:pt x="16" y="195"/>
                </a:lnTo>
                <a:lnTo>
                  <a:pt x="26" y="181"/>
                </a:lnTo>
                <a:lnTo>
                  <a:pt x="38" y="167"/>
                </a:lnTo>
                <a:lnTo>
                  <a:pt x="68" y="137"/>
                </a:lnTo>
                <a:lnTo>
                  <a:pt x="106" y="106"/>
                </a:lnTo>
                <a:lnTo>
                  <a:pt x="143" y="79"/>
                </a:lnTo>
                <a:lnTo>
                  <a:pt x="169" y="62"/>
                </a:lnTo>
                <a:lnTo>
                  <a:pt x="200" y="43"/>
                </a:lnTo>
                <a:lnTo>
                  <a:pt x="238" y="22"/>
                </a:lnTo>
                <a:lnTo>
                  <a:pt x="280" y="0"/>
                </a:lnTo>
                <a:lnTo>
                  <a:pt x="327" y="22"/>
                </a:lnTo>
                <a:lnTo>
                  <a:pt x="365" y="43"/>
                </a:lnTo>
                <a:lnTo>
                  <a:pt x="398" y="62"/>
                </a:lnTo>
                <a:lnTo>
                  <a:pt x="424" y="79"/>
                </a:lnTo>
                <a:lnTo>
                  <a:pt x="456" y="106"/>
                </a:lnTo>
                <a:lnTo>
                  <a:pt x="494" y="137"/>
                </a:lnTo>
                <a:lnTo>
                  <a:pt x="525" y="167"/>
                </a:lnTo>
                <a:lnTo>
                  <a:pt x="551" y="195"/>
                </a:lnTo>
                <a:lnTo>
                  <a:pt x="562" y="219"/>
                </a:lnTo>
                <a:lnTo>
                  <a:pt x="565" y="243"/>
                </a:lnTo>
                <a:lnTo>
                  <a:pt x="560" y="254"/>
                </a:lnTo>
                <a:lnTo>
                  <a:pt x="552" y="265"/>
                </a:lnTo>
                <a:lnTo>
                  <a:pt x="541" y="276"/>
                </a:lnTo>
                <a:lnTo>
                  <a:pt x="525" y="287"/>
                </a:lnTo>
                <a:lnTo>
                  <a:pt x="508" y="297"/>
                </a:lnTo>
                <a:lnTo>
                  <a:pt x="487" y="307"/>
                </a:lnTo>
                <a:lnTo>
                  <a:pt x="464" y="313"/>
                </a:lnTo>
                <a:lnTo>
                  <a:pt x="438" y="320"/>
                </a:lnTo>
                <a:lnTo>
                  <a:pt x="405" y="324"/>
                </a:lnTo>
                <a:lnTo>
                  <a:pt x="370" y="328"/>
                </a:lnTo>
                <a:lnTo>
                  <a:pt x="329" y="329"/>
                </a:lnTo>
                <a:lnTo>
                  <a:pt x="285" y="330"/>
                </a:lnTo>
                <a:lnTo>
                  <a:pt x="280" y="328"/>
                </a:lnTo>
                <a:lnTo>
                  <a:pt x="275" y="328"/>
                </a:lnTo>
                <a:lnTo>
                  <a:pt x="280" y="330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endParaRPr lang="en-GB"/>
          </a:p>
        </p:txBody>
      </p:sp>
      <p:sp>
        <p:nvSpPr>
          <p:cNvPr id="7187" name="Freeform 19"/>
          <p:cNvSpPr>
            <a:spLocks/>
          </p:cNvSpPr>
          <p:nvPr/>
        </p:nvSpPr>
        <p:spPr bwMode="auto">
          <a:xfrm>
            <a:off x="4167188" y="4694238"/>
            <a:ext cx="603250" cy="573087"/>
          </a:xfrm>
          <a:custGeom>
            <a:avLst/>
            <a:gdLst>
              <a:gd name="T0" fmla="*/ 190 w 380"/>
              <a:gd name="T1" fmla="*/ 360 h 361"/>
              <a:gd name="T2" fmla="*/ 209 w 380"/>
              <a:gd name="T3" fmla="*/ 359 h 361"/>
              <a:gd name="T4" fmla="*/ 230 w 380"/>
              <a:gd name="T5" fmla="*/ 357 h 361"/>
              <a:gd name="T6" fmla="*/ 248 w 380"/>
              <a:gd name="T7" fmla="*/ 352 h 361"/>
              <a:gd name="T8" fmla="*/ 264 w 380"/>
              <a:gd name="T9" fmla="*/ 346 h 361"/>
              <a:gd name="T10" fmla="*/ 281 w 380"/>
              <a:gd name="T11" fmla="*/ 338 h 361"/>
              <a:gd name="T12" fmla="*/ 298 w 380"/>
              <a:gd name="T13" fmla="*/ 329 h 361"/>
              <a:gd name="T14" fmla="*/ 311 w 380"/>
              <a:gd name="T15" fmla="*/ 319 h 361"/>
              <a:gd name="T16" fmla="*/ 325 w 380"/>
              <a:gd name="T17" fmla="*/ 307 h 361"/>
              <a:gd name="T18" fmla="*/ 348 w 380"/>
              <a:gd name="T19" fmla="*/ 280 h 361"/>
              <a:gd name="T20" fmla="*/ 365 w 380"/>
              <a:gd name="T21" fmla="*/ 249 h 361"/>
              <a:gd name="T22" fmla="*/ 374 w 380"/>
              <a:gd name="T23" fmla="*/ 215 h 361"/>
              <a:gd name="T24" fmla="*/ 379 w 380"/>
              <a:gd name="T25" fmla="*/ 179 h 361"/>
              <a:gd name="T26" fmla="*/ 374 w 380"/>
              <a:gd name="T27" fmla="*/ 143 h 361"/>
              <a:gd name="T28" fmla="*/ 365 w 380"/>
              <a:gd name="T29" fmla="*/ 110 h 361"/>
              <a:gd name="T30" fmla="*/ 348 w 380"/>
              <a:gd name="T31" fmla="*/ 80 h 361"/>
              <a:gd name="T32" fmla="*/ 325 w 380"/>
              <a:gd name="T33" fmla="*/ 53 h 361"/>
              <a:gd name="T34" fmla="*/ 311 w 380"/>
              <a:gd name="T35" fmla="*/ 41 h 361"/>
              <a:gd name="T36" fmla="*/ 298 w 380"/>
              <a:gd name="T37" fmla="*/ 31 h 361"/>
              <a:gd name="T38" fmla="*/ 281 w 380"/>
              <a:gd name="T39" fmla="*/ 22 h 361"/>
              <a:gd name="T40" fmla="*/ 264 w 380"/>
              <a:gd name="T41" fmla="*/ 14 h 361"/>
              <a:gd name="T42" fmla="*/ 248 w 380"/>
              <a:gd name="T43" fmla="*/ 8 h 361"/>
              <a:gd name="T44" fmla="*/ 230 w 380"/>
              <a:gd name="T45" fmla="*/ 3 h 361"/>
              <a:gd name="T46" fmla="*/ 209 w 380"/>
              <a:gd name="T47" fmla="*/ 1 h 361"/>
              <a:gd name="T48" fmla="*/ 190 w 380"/>
              <a:gd name="T49" fmla="*/ 0 h 361"/>
              <a:gd name="T50" fmla="*/ 171 w 380"/>
              <a:gd name="T51" fmla="*/ 1 h 361"/>
              <a:gd name="T52" fmla="*/ 150 w 380"/>
              <a:gd name="T53" fmla="*/ 3 h 361"/>
              <a:gd name="T54" fmla="*/ 131 w 380"/>
              <a:gd name="T55" fmla="*/ 8 h 361"/>
              <a:gd name="T56" fmla="*/ 115 w 380"/>
              <a:gd name="T57" fmla="*/ 14 h 361"/>
              <a:gd name="T58" fmla="*/ 99 w 380"/>
              <a:gd name="T59" fmla="*/ 22 h 361"/>
              <a:gd name="T60" fmla="*/ 82 w 380"/>
              <a:gd name="T61" fmla="*/ 31 h 361"/>
              <a:gd name="T62" fmla="*/ 68 w 380"/>
              <a:gd name="T63" fmla="*/ 41 h 361"/>
              <a:gd name="T64" fmla="*/ 55 w 380"/>
              <a:gd name="T65" fmla="*/ 53 h 361"/>
              <a:gd name="T66" fmla="*/ 33 w 380"/>
              <a:gd name="T67" fmla="*/ 80 h 361"/>
              <a:gd name="T68" fmla="*/ 14 w 380"/>
              <a:gd name="T69" fmla="*/ 110 h 361"/>
              <a:gd name="T70" fmla="*/ 5 w 380"/>
              <a:gd name="T71" fmla="*/ 143 h 361"/>
              <a:gd name="T72" fmla="*/ 0 w 380"/>
              <a:gd name="T73" fmla="*/ 179 h 361"/>
              <a:gd name="T74" fmla="*/ 5 w 380"/>
              <a:gd name="T75" fmla="*/ 215 h 361"/>
              <a:gd name="T76" fmla="*/ 14 w 380"/>
              <a:gd name="T77" fmla="*/ 249 h 361"/>
              <a:gd name="T78" fmla="*/ 33 w 380"/>
              <a:gd name="T79" fmla="*/ 280 h 361"/>
              <a:gd name="T80" fmla="*/ 55 w 380"/>
              <a:gd name="T81" fmla="*/ 307 h 361"/>
              <a:gd name="T82" fmla="*/ 68 w 380"/>
              <a:gd name="T83" fmla="*/ 319 h 361"/>
              <a:gd name="T84" fmla="*/ 82 w 380"/>
              <a:gd name="T85" fmla="*/ 329 h 361"/>
              <a:gd name="T86" fmla="*/ 99 w 380"/>
              <a:gd name="T87" fmla="*/ 338 h 361"/>
              <a:gd name="T88" fmla="*/ 115 w 380"/>
              <a:gd name="T89" fmla="*/ 346 h 361"/>
              <a:gd name="T90" fmla="*/ 131 w 380"/>
              <a:gd name="T91" fmla="*/ 352 h 361"/>
              <a:gd name="T92" fmla="*/ 150 w 380"/>
              <a:gd name="T93" fmla="*/ 357 h 361"/>
              <a:gd name="T94" fmla="*/ 171 w 380"/>
              <a:gd name="T95" fmla="*/ 359 h 361"/>
              <a:gd name="T96" fmla="*/ 190 w 380"/>
              <a:gd name="T97" fmla="*/ 360 h 361"/>
              <a:gd name="T98" fmla="*/ 185 w 380"/>
              <a:gd name="T99" fmla="*/ 358 h 361"/>
              <a:gd name="T100" fmla="*/ 190 w 380"/>
              <a:gd name="T101" fmla="*/ 360 h 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80" h="361">
                <a:moveTo>
                  <a:pt x="190" y="360"/>
                </a:moveTo>
                <a:lnTo>
                  <a:pt x="209" y="359"/>
                </a:lnTo>
                <a:lnTo>
                  <a:pt x="230" y="357"/>
                </a:lnTo>
                <a:lnTo>
                  <a:pt x="248" y="352"/>
                </a:lnTo>
                <a:lnTo>
                  <a:pt x="264" y="346"/>
                </a:lnTo>
                <a:lnTo>
                  <a:pt x="281" y="338"/>
                </a:lnTo>
                <a:lnTo>
                  <a:pt x="298" y="329"/>
                </a:lnTo>
                <a:lnTo>
                  <a:pt x="311" y="319"/>
                </a:lnTo>
                <a:lnTo>
                  <a:pt x="325" y="307"/>
                </a:lnTo>
                <a:lnTo>
                  <a:pt x="348" y="280"/>
                </a:lnTo>
                <a:lnTo>
                  <a:pt x="365" y="249"/>
                </a:lnTo>
                <a:lnTo>
                  <a:pt x="374" y="215"/>
                </a:lnTo>
                <a:lnTo>
                  <a:pt x="379" y="179"/>
                </a:lnTo>
                <a:lnTo>
                  <a:pt x="374" y="143"/>
                </a:lnTo>
                <a:lnTo>
                  <a:pt x="365" y="110"/>
                </a:lnTo>
                <a:lnTo>
                  <a:pt x="348" y="80"/>
                </a:lnTo>
                <a:lnTo>
                  <a:pt x="325" y="53"/>
                </a:lnTo>
                <a:lnTo>
                  <a:pt x="311" y="41"/>
                </a:lnTo>
                <a:lnTo>
                  <a:pt x="298" y="31"/>
                </a:lnTo>
                <a:lnTo>
                  <a:pt x="281" y="22"/>
                </a:lnTo>
                <a:lnTo>
                  <a:pt x="264" y="14"/>
                </a:lnTo>
                <a:lnTo>
                  <a:pt x="248" y="8"/>
                </a:lnTo>
                <a:lnTo>
                  <a:pt x="230" y="3"/>
                </a:lnTo>
                <a:lnTo>
                  <a:pt x="209" y="1"/>
                </a:lnTo>
                <a:lnTo>
                  <a:pt x="190" y="0"/>
                </a:lnTo>
                <a:lnTo>
                  <a:pt x="171" y="1"/>
                </a:lnTo>
                <a:lnTo>
                  <a:pt x="150" y="3"/>
                </a:lnTo>
                <a:lnTo>
                  <a:pt x="131" y="8"/>
                </a:lnTo>
                <a:lnTo>
                  <a:pt x="115" y="14"/>
                </a:lnTo>
                <a:lnTo>
                  <a:pt x="99" y="22"/>
                </a:lnTo>
                <a:lnTo>
                  <a:pt x="82" y="31"/>
                </a:lnTo>
                <a:lnTo>
                  <a:pt x="68" y="41"/>
                </a:lnTo>
                <a:lnTo>
                  <a:pt x="55" y="53"/>
                </a:lnTo>
                <a:lnTo>
                  <a:pt x="33" y="80"/>
                </a:lnTo>
                <a:lnTo>
                  <a:pt x="14" y="110"/>
                </a:lnTo>
                <a:lnTo>
                  <a:pt x="5" y="143"/>
                </a:lnTo>
                <a:lnTo>
                  <a:pt x="0" y="179"/>
                </a:lnTo>
                <a:lnTo>
                  <a:pt x="5" y="215"/>
                </a:lnTo>
                <a:lnTo>
                  <a:pt x="14" y="249"/>
                </a:lnTo>
                <a:lnTo>
                  <a:pt x="33" y="280"/>
                </a:lnTo>
                <a:lnTo>
                  <a:pt x="55" y="307"/>
                </a:lnTo>
                <a:lnTo>
                  <a:pt x="68" y="319"/>
                </a:lnTo>
                <a:lnTo>
                  <a:pt x="82" y="329"/>
                </a:lnTo>
                <a:lnTo>
                  <a:pt x="99" y="338"/>
                </a:lnTo>
                <a:lnTo>
                  <a:pt x="115" y="346"/>
                </a:lnTo>
                <a:lnTo>
                  <a:pt x="131" y="352"/>
                </a:lnTo>
                <a:lnTo>
                  <a:pt x="150" y="357"/>
                </a:lnTo>
                <a:lnTo>
                  <a:pt x="171" y="359"/>
                </a:lnTo>
                <a:lnTo>
                  <a:pt x="190" y="360"/>
                </a:lnTo>
                <a:lnTo>
                  <a:pt x="185" y="358"/>
                </a:lnTo>
                <a:lnTo>
                  <a:pt x="190" y="360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endParaRPr lang="en-GB"/>
          </a:p>
        </p:txBody>
      </p:sp>
      <p:sp>
        <p:nvSpPr>
          <p:cNvPr id="7188" name="Freeform 20"/>
          <p:cNvSpPr>
            <a:spLocks/>
          </p:cNvSpPr>
          <p:nvPr/>
        </p:nvSpPr>
        <p:spPr bwMode="auto">
          <a:xfrm>
            <a:off x="4260850" y="5291138"/>
            <a:ext cx="428625" cy="158750"/>
          </a:xfrm>
          <a:custGeom>
            <a:avLst/>
            <a:gdLst>
              <a:gd name="T0" fmla="*/ 93 w 270"/>
              <a:gd name="T1" fmla="*/ 97 h 100"/>
              <a:gd name="T2" fmla="*/ 119 w 270"/>
              <a:gd name="T3" fmla="*/ 99 h 100"/>
              <a:gd name="T4" fmla="*/ 146 w 270"/>
              <a:gd name="T5" fmla="*/ 99 h 100"/>
              <a:gd name="T6" fmla="*/ 172 w 270"/>
              <a:gd name="T7" fmla="*/ 97 h 100"/>
              <a:gd name="T8" fmla="*/ 195 w 270"/>
              <a:gd name="T9" fmla="*/ 94 h 100"/>
              <a:gd name="T10" fmla="*/ 216 w 270"/>
              <a:gd name="T11" fmla="*/ 89 h 100"/>
              <a:gd name="T12" fmla="*/ 237 w 270"/>
              <a:gd name="T13" fmla="*/ 83 h 100"/>
              <a:gd name="T14" fmla="*/ 251 w 270"/>
              <a:gd name="T15" fmla="*/ 75 h 100"/>
              <a:gd name="T16" fmla="*/ 262 w 270"/>
              <a:gd name="T17" fmla="*/ 66 h 100"/>
              <a:gd name="T18" fmla="*/ 269 w 270"/>
              <a:gd name="T19" fmla="*/ 56 h 100"/>
              <a:gd name="T20" fmla="*/ 269 w 270"/>
              <a:gd name="T21" fmla="*/ 47 h 100"/>
              <a:gd name="T22" fmla="*/ 265 w 270"/>
              <a:gd name="T23" fmla="*/ 37 h 100"/>
              <a:gd name="T24" fmla="*/ 258 w 270"/>
              <a:gd name="T25" fmla="*/ 28 h 100"/>
              <a:gd name="T26" fmla="*/ 244 w 270"/>
              <a:gd name="T27" fmla="*/ 19 h 100"/>
              <a:gd name="T28" fmla="*/ 225 w 270"/>
              <a:gd name="T29" fmla="*/ 13 h 100"/>
              <a:gd name="T30" fmla="*/ 204 w 270"/>
              <a:gd name="T31" fmla="*/ 6 h 100"/>
              <a:gd name="T32" fmla="*/ 182 w 270"/>
              <a:gd name="T33" fmla="*/ 2 h 100"/>
              <a:gd name="T34" fmla="*/ 153 w 270"/>
              <a:gd name="T35" fmla="*/ 0 h 100"/>
              <a:gd name="T36" fmla="*/ 127 w 270"/>
              <a:gd name="T37" fmla="*/ 0 h 100"/>
              <a:gd name="T38" fmla="*/ 100 w 270"/>
              <a:gd name="T39" fmla="*/ 2 h 100"/>
              <a:gd name="T40" fmla="*/ 77 w 270"/>
              <a:gd name="T41" fmla="*/ 6 h 100"/>
              <a:gd name="T42" fmla="*/ 53 w 270"/>
              <a:gd name="T43" fmla="*/ 11 h 100"/>
              <a:gd name="T44" fmla="*/ 35 w 270"/>
              <a:gd name="T45" fmla="*/ 18 h 100"/>
              <a:gd name="T46" fmla="*/ 19 w 270"/>
              <a:gd name="T47" fmla="*/ 25 h 100"/>
              <a:gd name="T48" fmla="*/ 7 w 270"/>
              <a:gd name="T49" fmla="*/ 34 h 100"/>
              <a:gd name="T50" fmla="*/ 0 w 270"/>
              <a:gd name="T51" fmla="*/ 44 h 100"/>
              <a:gd name="T52" fmla="*/ 0 w 270"/>
              <a:gd name="T53" fmla="*/ 53 h 100"/>
              <a:gd name="T54" fmla="*/ 5 w 270"/>
              <a:gd name="T55" fmla="*/ 62 h 100"/>
              <a:gd name="T56" fmla="*/ 14 w 270"/>
              <a:gd name="T57" fmla="*/ 71 h 100"/>
              <a:gd name="T58" fmla="*/ 28 w 270"/>
              <a:gd name="T59" fmla="*/ 80 h 100"/>
              <a:gd name="T60" fmla="*/ 47 w 270"/>
              <a:gd name="T61" fmla="*/ 86 h 100"/>
              <a:gd name="T62" fmla="*/ 67 w 270"/>
              <a:gd name="T63" fmla="*/ 93 h 100"/>
              <a:gd name="T64" fmla="*/ 93 w 270"/>
              <a:gd name="T65" fmla="*/ 97 h 100"/>
              <a:gd name="T66" fmla="*/ 88 w 270"/>
              <a:gd name="T67" fmla="*/ 97 h 100"/>
              <a:gd name="T68" fmla="*/ 93 w 270"/>
              <a:gd name="T69" fmla="*/ 97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70" h="100">
                <a:moveTo>
                  <a:pt x="93" y="97"/>
                </a:moveTo>
                <a:lnTo>
                  <a:pt x="119" y="99"/>
                </a:lnTo>
                <a:lnTo>
                  <a:pt x="146" y="99"/>
                </a:lnTo>
                <a:lnTo>
                  <a:pt x="172" y="97"/>
                </a:lnTo>
                <a:lnTo>
                  <a:pt x="195" y="94"/>
                </a:lnTo>
                <a:lnTo>
                  <a:pt x="216" y="89"/>
                </a:lnTo>
                <a:lnTo>
                  <a:pt x="237" y="83"/>
                </a:lnTo>
                <a:lnTo>
                  <a:pt x="251" y="75"/>
                </a:lnTo>
                <a:lnTo>
                  <a:pt x="262" y="66"/>
                </a:lnTo>
                <a:lnTo>
                  <a:pt x="269" y="56"/>
                </a:lnTo>
                <a:lnTo>
                  <a:pt x="269" y="47"/>
                </a:lnTo>
                <a:lnTo>
                  <a:pt x="265" y="37"/>
                </a:lnTo>
                <a:lnTo>
                  <a:pt x="258" y="28"/>
                </a:lnTo>
                <a:lnTo>
                  <a:pt x="244" y="19"/>
                </a:lnTo>
                <a:lnTo>
                  <a:pt x="225" y="13"/>
                </a:lnTo>
                <a:lnTo>
                  <a:pt x="204" y="6"/>
                </a:lnTo>
                <a:lnTo>
                  <a:pt x="182" y="2"/>
                </a:lnTo>
                <a:lnTo>
                  <a:pt x="153" y="0"/>
                </a:lnTo>
                <a:lnTo>
                  <a:pt x="127" y="0"/>
                </a:lnTo>
                <a:lnTo>
                  <a:pt x="100" y="2"/>
                </a:lnTo>
                <a:lnTo>
                  <a:pt x="77" y="6"/>
                </a:lnTo>
                <a:lnTo>
                  <a:pt x="53" y="11"/>
                </a:lnTo>
                <a:lnTo>
                  <a:pt x="35" y="18"/>
                </a:lnTo>
                <a:lnTo>
                  <a:pt x="19" y="25"/>
                </a:lnTo>
                <a:lnTo>
                  <a:pt x="7" y="34"/>
                </a:lnTo>
                <a:lnTo>
                  <a:pt x="0" y="44"/>
                </a:lnTo>
                <a:lnTo>
                  <a:pt x="0" y="53"/>
                </a:lnTo>
                <a:lnTo>
                  <a:pt x="5" y="62"/>
                </a:lnTo>
                <a:lnTo>
                  <a:pt x="14" y="71"/>
                </a:lnTo>
                <a:lnTo>
                  <a:pt x="28" y="80"/>
                </a:lnTo>
                <a:lnTo>
                  <a:pt x="47" y="86"/>
                </a:lnTo>
                <a:lnTo>
                  <a:pt x="67" y="93"/>
                </a:lnTo>
                <a:lnTo>
                  <a:pt x="93" y="97"/>
                </a:lnTo>
                <a:lnTo>
                  <a:pt x="88" y="97"/>
                </a:lnTo>
                <a:lnTo>
                  <a:pt x="93" y="97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9" name="Freeform 21"/>
          <p:cNvSpPr>
            <a:spLocks/>
          </p:cNvSpPr>
          <p:nvPr/>
        </p:nvSpPr>
        <p:spPr bwMode="auto">
          <a:xfrm>
            <a:off x="4260850" y="4557713"/>
            <a:ext cx="428625" cy="160337"/>
          </a:xfrm>
          <a:custGeom>
            <a:avLst/>
            <a:gdLst>
              <a:gd name="T0" fmla="*/ 93 w 270"/>
              <a:gd name="T1" fmla="*/ 98 h 101"/>
              <a:gd name="T2" fmla="*/ 119 w 270"/>
              <a:gd name="T3" fmla="*/ 100 h 101"/>
              <a:gd name="T4" fmla="*/ 146 w 270"/>
              <a:gd name="T5" fmla="*/ 100 h 101"/>
              <a:gd name="T6" fmla="*/ 172 w 270"/>
              <a:gd name="T7" fmla="*/ 98 h 101"/>
              <a:gd name="T8" fmla="*/ 195 w 270"/>
              <a:gd name="T9" fmla="*/ 95 h 101"/>
              <a:gd name="T10" fmla="*/ 216 w 270"/>
              <a:gd name="T11" fmla="*/ 90 h 101"/>
              <a:gd name="T12" fmla="*/ 237 w 270"/>
              <a:gd name="T13" fmla="*/ 84 h 101"/>
              <a:gd name="T14" fmla="*/ 251 w 270"/>
              <a:gd name="T15" fmla="*/ 76 h 101"/>
              <a:gd name="T16" fmla="*/ 262 w 270"/>
              <a:gd name="T17" fmla="*/ 67 h 101"/>
              <a:gd name="T18" fmla="*/ 269 w 270"/>
              <a:gd name="T19" fmla="*/ 56 h 101"/>
              <a:gd name="T20" fmla="*/ 269 w 270"/>
              <a:gd name="T21" fmla="*/ 47 h 101"/>
              <a:gd name="T22" fmla="*/ 265 w 270"/>
              <a:gd name="T23" fmla="*/ 38 h 101"/>
              <a:gd name="T24" fmla="*/ 258 w 270"/>
              <a:gd name="T25" fmla="*/ 28 h 101"/>
              <a:gd name="T26" fmla="*/ 244 w 270"/>
              <a:gd name="T27" fmla="*/ 20 h 101"/>
              <a:gd name="T28" fmla="*/ 225 w 270"/>
              <a:gd name="T29" fmla="*/ 13 h 101"/>
              <a:gd name="T30" fmla="*/ 204 w 270"/>
              <a:gd name="T31" fmla="*/ 7 h 101"/>
              <a:gd name="T32" fmla="*/ 182 w 270"/>
              <a:gd name="T33" fmla="*/ 2 h 101"/>
              <a:gd name="T34" fmla="*/ 153 w 270"/>
              <a:gd name="T35" fmla="*/ 0 h 101"/>
              <a:gd name="T36" fmla="*/ 127 w 270"/>
              <a:gd name="T37" fmla="*/ 0 h 101"/>
              <a:gd name="T38" fmla="*/ 100 w 270"/>
              <a:gd name="T39" fmla="*/ 2 h 101"/>
              <a:gd name="T40" fmla="*/ 77 w 270"/>
              <a:gd name="T41" fmla="*/ 6 h 101"/>
              <a:gd name="T42" fmla="*/ 53 w 270"/>
              <a:gd name="T43" fmla="*/ 11 h 101"/>
              <a:gd name="T44" fmla="*/ 35 w 270"/>
              <a:gd name="T45" fmla="*/ 18 h 101"/>
              <a:gd name="T46" fmla="*/ 19 w 270"/>
              <a:gd name="T47" fmla="*/ 26 h 101"/>
              <a:gd name="T48" fmla="*/ 7 w 270"/>
              <a:gd name="T49" fmla="*/ 35 h 101"/>
              <a:gd name="T50" fmla="*/ 0 w 270"/>
              <a:gd name="T51" fmla="*/ 45 h 101"/>
              <a:gd name="T52" fmla="*/ 0 w 270"/>
              <a:gd name="T53" fmla="*/ 55 h 101"/>
              <a:gd name="T54" fmla="*/ 5 w 270"/>
              <a:gd name="T55" fmla="*/ 64 h 101"/>
              <a:gd name="T56" fmla="*/ 14 w 270"/>
              <a:gd name="T57" fmla="*/ 73 h 101"/>
              <a:gd name="T58" fmla="*/ 28 w 270"/>
              <a:gd name="T59" fmla="*/ 81 h 101"/>
              <a:gd name="T60" fmla="*/ 47 w 270"/>
              <a:gd name="T61" fmla="*/ 88 h 101"/>
              <a:gd name="T62" fmla="*/ 67 w 270"/>
              <a:gd name="T63" fmla="*/ 94 h 101"/>
              <a:gd name="T64" fmla="*/ 93 w 270"/>
              <a:gd name="T65" fmla="*/ 98 h 101"/>
              <a:gd name="T66" fmla="*/ 88 w 270"/>
              <a:gd name="T67" fmla="*/ 98 h 101"/>
              <a:gd name="T68" fmla="*/ 93 w 270"/>
              <a:gd name="T69" fmla="*/ 98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70" h="101">
                <a:moveTo>
                  <a:pt x="93" y="98"/>
                </a:moveTo>
                <a:lnTo>
                  <a:pt x="119" y="100"/>
                </a:lnTo>
                <a:lnTo>
                  <a:pt x="146" y="100"/>
                </a:lnTo>
                <a:lnTo>
                  <a:pt x="172" y="98"/>
                </a:lnTo>
                <a:lnTo>
                  <a:pt x="195" y="95"/>
                </a:lnTo>
                <a:lnTo>
                  <a:pt x="216" y="90"/>
                </a:lnTo>
                <a:lnTo>
                  <a:pt x="237" y="84"/>
                </a:lnTo>
                <a:lnTo>
                  <a:pt x="251" y="76"/>
                </a:lnTo>
                <a:lnTo>
                  <a:pt x="262" y="67"/>
                </a:lnTo>
                <a:lnTo>
                  <a:pt x="269" y="56"/>
                </a:lnTo>
                <a:lnTo>
                  <a:pt x="269" y="47"/>
                </a:lnTo>
                <a:lnTo>
                  <a:pt x="265" y="38"/>
                </a:lnTo>
                <a:lnTo>
                  <a:pt x="258" y="28"/>
                </a:lnTo>
                <a:lnTo>
                  <a:pt x="244" y="20"/>
                </a:lnTo>
                <a:lnTo>
                  <a:pt x="225" y="13"/>
                </a:lnTo>
                <a:lnTo>
                  <a:pt x="204" y="7"/>
                </a:lnTo>
                <a:lnTo>
                  <a:pt x="182" y="2"/>
                </a:lnTo>
                <a:lnTo>
                  <a:pt x="153" y="0"/>
                </a:lnTo>
                <a:lnTo>
                  <a:pt x="127" y="0"/>
                </a:lnTo>
                <a:lnTo>
                  <a:pt x="100" y="2"/>
                </a:lnTo>
                <a:lnTo>
                  <a:pt x="77" y="6"/>
                </a:lnTo>
                <a:lnTo>
                  <a:pt x="53" y="11"/>
                </a:lnTo>
                <a:lnTo>
                  <a:pt x="35" y="18"/>
                </a:lnTo>
                <a:lnTo>
                  <a:pt x="19" y="26"/>
                </a:lnTo>
                <a:lnTo>
                  <a:pt x="7" y="35"/>
                </a:lnTo>
                <a:lnTo>
                  <a:pt x="0" y="45"/>
                </a:lnTo>
                <a:lnTo>
                  <a:pt x="0" y="55"/>
                </a:lnTo>
                <a:lnTo>
                  <a:pt x="5" y="64"/>
                </a:lnTo>
                <a:lnTo>
                  <a:pt x="14" y="73"/>
                </a:lnTo>
                <a:lnTo>
                  <a:pt x="28" y="81"/>
                </a:lnTo>
                <a:lnTo>
                  <a:pt x="47" y="88"/>
                </a:lnTo>
                <a:lnTo>
                  <a:pt x="67" y="94"/>
                </a:lnTo>
                <a:lnTo>
                  <a:pt x="93" y="98"/>
                </a:lnTo>
                <a:lnTo>
                  <a:pt x="88" y="98"/>
                </a:lnTo>
                <a:lnTo>
                  <a:pt x="93" y="98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90" name="Freeform 22"/>
          <p:cNvSpPr>
            <a:spLocks/>
          </p:cNvSpPr>
          <p:nvPr/>
        </p:nvSpPr>
        <p:spPr bwMode="auto">
          <a:xfrm>
            <a:off x="3281363" y="5516563"/>
            <a:ext cx="2590800" cy="123825"/>
          </a:xfrm>
          <a:custGeom>
            <a:avLst/>
            <a:gdLst>
              <a:gd name="T0" fmla="*/ 1631 w 1632"/>
              <a:gd name="T1" fmla="*/ 0 h 78"/>
              <a:gd name="T2" fmla="*/ 1631 w 1632"/>
              <a:gd name="T3" fmla="*/ 77 h 78"/>
              <a:gd name="T4" fmla="*/ 0 w 1632"/>
              <a:gd name="T5" fmla="*/ 77 h 78"/>
              <a:gd name="T6" fmla="*/ 0 w 1632"/>
              <a:gd name="T7" fmla="*/ 0 h 78"/>
              <a:gd name="T8" fmla="*/ 1631 w 1632"/>
              <a:gd name="T9" fmla="*/ 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32" h="78">
                <a:moveTo>
                  <a:pt x="1631" y="0"/>
                </a:moveTo>
                <a:lnTo>
                  <a:pt x="1631" y="77"/>
                </a:lnTo>
                <a:lnTo>
                  <a:pt x="0" y="77"/>
                </a:lnTo>
                <a:lnTo>
                  <a:pt x="0" y="0"/>
                </a:lnTo>
                <a:lnTo>
                  <a:pt x="1631" y="0"/>
                </a:lnTo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endParaRPr lang="en-GB"/>
          </a:p>
        </p:txBody>
      </p:sp>
      <p:sp>
        <p:nvSpPr>
          <p:cNvPr id="7191" name="Freeform 23"/>
          <p:cNvSpPr>
            <a:spLocks/>
          </p:cNvSpPr>
          <p:nvPr/>
        </p:nvSpPr>
        <p:spPr bwMode="auto">
          <a:xfrm>
            <a:off x="2654300" y="5721350"/>
            <a:ext cx="3567113" cy="114300"/>
          </a:xfrm>
          <a:custGeom>
            <a:avLst/>
            <a:gdLst>
              <a:gd name="T0" fmla="*/ 2246 w 2247"/>
              <a:gd name="T1" fmla="*/ 0 h 72"/>
              <a:gd name="T2" fmla="*/ 2246 w 2247"/>
              <a:gd name="T3" fmla="*/ 71 h 72"/>
              <a:gd name="T4" fmla="*/ 0 w 2247"/>
              <a:gd name="T5" fmla="*/ 71 h 72"/>
              <a:gd name="T6" fmla="*/ 0 w 2247"/>
              <a:gd name="T7" fmla="*/ 0 h 72"/>
              <a:gd name="T8" fmla="*/ 2246 w 2247"/>
              <a:gd name="T9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47" h="72">
                <a:moveTo>
                  <a:pt x="2246" y="0"/>
                </a:moveTo>
                <a:lnTo>
                  <a:pt x="2246" y="71"/>
                </a:lnTo>
                <a:lnTo>
                  <a:pt x="0" y="71"/>
                </a:lnTo>
                <a:lnTo>
                  <a:pt x="0" y="0"/>
                </a:lnTo>
                <a:lnTo>
                  <a:pt x="2246" y="0"/>
                </a:lnTo>
              </a:path>
            </a:pathLst>
          </a:custGeom>
          <a:solidFill>
            <a:srgbClr val="B265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flipV="1">
            <a:off x="2368550" y="2136774"/>
            <a:ext cx="4108450" cy="317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7145" y="4690819"/>
            <a:ext cx="34660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 smtClean="0"/>
              <a:t>1. Καλύτερα μαθησιακά αποτελέσματα</a:t>
            </a:r>
            <a:endParaRPr lang="en-GB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6045481" y="4704987"/>
            <a:ext cx="2919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 smtClean="0"/>
              <a:t>1. Αυξημένο μισθολογικό κόστος</a:t>
            </a:r>
            <a:endParaRPr lang="en-GB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6041701" y="5026557"/>
            <a:ext cx="2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/>
              <a:t>2</a:t>
            </a:r>
            <a:r>
              <a:rPr lang="el-GR" sz="1600" dirty="0" smtClean="0"/>
              <a:t>. Κόστος ευκαιρίας των πόρων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89565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10" y="228600"/>
            <a:ext cx="7886700" cy="685800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/>
              <a:t>Ορισμός και μέτρηση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510" y="1219200"/>
            <a:ext cx="7886700" cy="5029200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6400" dirty="0" smtClean="0"/>
              <a:t>Το μέγεθος της τάξης είναι ο αριθμός των μαθητών σε μια τάξη για τους οποίους είναι υπεύθυνος ο δάσκαλος.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6400" dirty="0" smtClean="0"/>
              <a:t>Πολλές φορές, σε μελέτες και εκθέσεις οργανισμών χρησιμοποιείται </a:t>
            </a:r>
            <a:r>
              <a:rPr lang="el-GR" sz="6400" dirty="0" smtClean="0"/>
              <a:t>προσεγγιστικά </a:t>
            </a:r>
            <a:r>
              <a:rPr lang="el-GR" sz="6400" dirty="0" smtClean="0"/>
              <a:t>του </a:t>
            </a:r>
            <a:r>
              <a:rPr lang="el-GR" sz="6400" dirty="0" smtClean="0"/>
              <a:t>μέσου μεγέθους της τάξης ο λόγος μαθητών-δασκάλων (</a:t>
            </a:r>
            <a:r>
              <a:rPr lang="en-GB" sz="6400" dirty="0" smtClean="0"/>
              <a:t>pupil-teacher ratio).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sz="6400" dirty="0" smtClean="0"/>
              <a:t>Τα δύο μεγέθη όμως μπορεί να διαφέρουν και γενικά χρειάζεται προσοχή στην ερμηνεία αυτών των ποσοτικών δεικτών.</a:t>
            </a:r>
            <a:endParaRPr lang="en-GB" sz="6400" dirty="0" smtClean="0"/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r>
              <a:rPr lang="el-GR" sz="6400" dirty="0" smtClean="0"/>
              <a:t>Κανένα ποσοτικό μέτρο δεν είναι τέλειο!</a:t>
            </a:r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r>
              <a:rPr lang="el-GR" sz="6400" dirty="0" smtClean="0"/>
              <a:t>Πχ. Το μέγεθος της τάξης μπορεί να διαφέρει όχι μόνο από σχολείο σε σχολείο αλλά και εντός του ίδιου σχολείου.</a:t>
            </a:r>
          </a:p>
          <a:p>
            <a:pPr algn="just">
              <a:lnSpc>
                <a:spcPct val="120000"/>
              </a:lnSpc>
              <a:spcAft>
                <a:spcPts val="300"/>
              </a:spcAft>
            </a:pPr>
            <a:r>
              <a:rPr lang="el-GR" sz="6400" dirty="0" smtClean="0"/>
              <a:t>Πολλές φορές ο παρονομαστής του λόγου μαθητών-δασκάλων μπορεί να περιλαμβάνει προσωπικό δίχως διδακτικά καθήκοντα.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1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20691</TotalTime>
  <Words>1528</Words>
  <Application>Microsoft Office PowerPoint</Application>
  <PresentationFormat>On-screen Show (4:3)</PresentationFormat>
  <Paragraphs>148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Monotype Sorts</vt:lpstr>
      <vt:lpstr>Office Theme</vt:lpstr>
      <vt:lpstr>Οικονομικά της εκπαίδευσης  8Η διάλεξη</vt:lpstr>
      <vt:lpstr>Τι συζητήσαμε στην προηγούμενη διάλεξη</vt:lpstr>
      <vt:lpstr>Η σημασία του μεγέθους της τάξης </vt:lpstr>
      <vt:lpstr>Εισαγωγή και ιστορικές αναφορές</vt:lpstr>
      <vt:lpstr>Εισαγωγή</vt:lpstr>
      <vt:lpstr>Παιδαγωγική διάσταση:  Μικρή vs Μεγάλη τάξη</vt:lpstr>
      <vt:lpstr>Οικονομική διάσταση</vt:lpstr>
      <vt:lpstr>Σύγκριση οφέλους και κόστους</vt:lpstr>
      <vt:lpstr>Ορισμός και μέτρηση</vt:lpstr>
      <vt:lpstr>Μέγεθος της τάξης στο ελληνικό εκπαιδευτικό σύστημα και διεθνείς συγκρίσεις</vt:lpstr>
      <vt:lpstr>Εμπειρικά Ευρήματα</vt:lpstr>
      <vt:lpstr>Μέθοδοι εμπειρικής διερεύνησης της σχέσης μεταξύ μεγέθους τάξης και μαθητικών επιδόσεων</vt:lpstr>
      <vt:lpstr>Το πείραμα STAR </vt:lpstr>
      <vt:lpstr>STAR Experiment</vt:lpstr>
      <vt:lpstr>Αποτελέσματα</vt:lpstr>
      <vt:lpstr>Άλλα εμπειρικά ευρήματα</vt:lpstr>
      <vt:lpstr>Συμπεράσματα Ι</vt:lpstr>
      <vt:lpstr>Συμπεράσματα ΙΙ</vt:lpstr>
      <vt:lpstr>Συμπεράσματα ΙΙΙ</vt:lpstr>
      <vt:lpstr>Γενικότερο συμπέρασμα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459</cp:revision>
  <dcterms:created xsi:type="dcterms:W3CDTF">2006-08-16T00:00:00Z</dcterms:created>
  <dcterms:modified xsi:type="dcterms:W3CDTF">2019-11-27T18:53:05Z</dcterms:modified>
</cp:coreProperties>
</file>