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81" r:id="rId1"/>
  </p:sldMasterIdLst>
  <p:notesMasterIdLst>
    <p:notesMasterId r:id="rId21"/>
  </p:notesMasterIdLst>
  <p:sldIdLst>
    <p:sldId id="336" r:id="rId2"/>
    <p:sldId id="462" r:id="rId3"/>
    <p:sldId id="463" r:id="rId4"/>
    <p:sldId id="464" r:id="rId5"/>
    <p:sldId id="465" r:id="rId6"/>
    <p:sldId id="466" r:id="rId7"/>
    <p:sldId id="467" r:id="rId8"/>
    <p:sldId id="468" r:id="rId9"/>
    <p:sldId id="469" r:id="rId10"/>
    <p:sldId id="470" r:id="rId11"/>
    <p:sldId id="471" r:id="rId12"/>
    <p:sldId id="472" r:id="rId13"/>
    <p:sldId id="473" r:id="rId14"/>
    <p:sldId id="474" r:id="rId15"/>
    <p:sldId id="475" r:id="rId16"/>
    <p:sldId id="477" r:id="rId17"/>
    <p:sldId id="476" r:id="rId18"/>
    <p:sldId id="478" r:id="rId19"/>
    <p:sldId id="480"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66"/>
    <a:srgbClr val="99FF33"/>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1" autoAdjust="0"/>
    <p:restoredTop sz="94660"/>
  </p:normalViewPr>
  <p:slideViewPr>
    <p:cSldViewPr snapToGrid="0">
      <p:cViewPr varScale="1">
        <p:scale>
          <a:sx n="88" d="100"/>
          <a:sy n="88" d="100"/>
        </p:scale>
        <p:origin x="355" y="62"/>
      </p:cViewPr>
      <p:guideLst>
        <p:guide orient="horz" pos="2160"/>
        <p:guide pos="3840"/>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39F67DA-B1D0-4B5D-92F3-94B0DAC9A4C0}" type="datetimeFigureOut">
              <a:rPr lang="el-GR" smtClean="0"/>
              <a:pPr/>
              <a:t>24/2/2020</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15B91A-367F-436A-94F1-8F24C58EA27F}" type="slidenum">
              <a:rPr lang="el-GR" smtClean="0"/>
              <a:pPr/>
              <a:t>‹#›</a:t>
            </a:fld>
            <a:endParaRPr lang="el-GR"/>
          </a:p>
        </p:txBody>
      </p:sp>
    </p:spTree>
    <p:extLst>
      <p:ext uri="{BB962C8B-B14F-4D97-AF65-F5344CB8AC3E}">
        <p14:creationId xmlns:p14="http://schemas.microsoft.com/office/powerpoint/2010/main" val="20972158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F415B91A-367F-436A-94F1-8F24C58EA27F}" type="slidenum">
              <a:rPr lang="el-GR" smtClean="0">
                <a:solidFill>
                  <a:prstClr val="black"/>
                </a:solidFill>
              </a:rPr>
              <a:pPr/>
              <a:t>1</a:t>
            </a:fld>
            <a:endParaRPr lang="el-GR">
              <a:solidFill>
                <a:prstClr val="black"/>
              </a:solidFill>
            </a:endParaRPr>
          </a:p>
        </p:txBody>
      </p:sp>
    </p:spTree>
    <p:extLst>
      <p:ext uri="{BB962C8B-B14F-4D97-AF65-F5344CB8AC3E}">
        <p14:creationId xmlns:p14="http://schemas.microsoft.com/office/powerpoint/2010/main" val="35643277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F415B91A-367F-436A-94F1-8F24C58EA27F}" type="slidenum">
              <a:rPr lang="el-GR" smtClean="0">
                <a:solidFill>
                  <a:prstClr val="black"/>
                </a:solidFill>
              </a:rPr>
              <a:pPr/>
              <a:t>10</a:t>
            </a:fld>
            <a:endParaRPr lang="el-GR">
              <a:solidFill>
                <a:prstClr val="black"/>
              </a:solidFill>
            </a:endParaRPr>
          </a:p>
        </p:txBody>
      </p:sp>
    </p:spTree>
    <p:extLst>
      <p:ext uri="{BB962C8B-B14F-4D97-AF65-F5344CB8AC3E}">
        <p14:creationId xmlns:p14="http://schemas.microsoft.com/office/powerpoint/2010/main" val="15979204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F415B91A-367F-436A-94F1-8F24C58EA27F}" type="slidenum">
              <a:rPr lang="el-GR" smtClean="0">
                <a:solidFill>
                  <a:prstClr val="black"/>
                </a:solidFill>
              </a:rPr>
              <a:pPr/>
              <a:t>11</a:t>
            </a:fld>
            <a:endParaRPr lang="el-GR">
              <a:solidFill>
                <a:prstClr val="black"/>
              </a:solidFill>
            </a:endParaRPr>
          </a:p>
        </p:txBody>
      </p:sp>
    </p:spTree>
    <p:extLst>
      <p:ext uri="{BB962C8B-B14F-4D97-AF65-F5344CB8AC3E}">
        <p14:creationId xmlns:p14="http://schemas.microsoft.com/office/powerpoint/2010/main" val="15979204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F415B91A-367F-436A-94F1-8F24C58EA27F}" type="slidenum">
              <a:rPr lang="el-GR" smtClean="0">
                <a:solidFill>
                  <a:prstClr val="black"/>
                </a:solidFill>
              </a:rPr>
              <a:pPr/>
              <a:t>12</a:t>
            </a:fld>
            <a:endParaRPr lang="el-GR">
              <a:solidFill>
                <a:prstClr val="black"/>
              </a:solidFill>
            </a:endParaRPr>
          </a:p>
        </p:txBody>
      </p:sp>
    </p:spTree>
    <p:extLst>
      <p:ext uri="{BB962C8B-B14F-4D97-AF65-F5344CB8AC3E}">
        <p14:creationId xmlns:p14="http://schemas.microsoft.com/office/powerpoint/2010/main" val="15979204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F415B91A-367F-436A-94F1-8F24C58EA27F}" type="slidenum">
              <a:rPr lang="el-GR" smtClean="0">
                <a:solidFill>
                  <a:prstClr val="black"/>
                </a:solidFill>
              </a:rPr>
              <a:pPr/>
              <a:t>13</a:t>
            </a:fld>
            <a:endParaRPr lang="el-GR">
              <a:solidFill>
                <a:prstClr val="black"/>
              </a:solidFill>
            </a:endParaRPr>
          </a:p>
        </p:txBody>
      </p:sp>
    </p:spTree>
    <p:extLst>
      <p:ext uri="{BB962C8B-B14F-4D97-AF65-F5344CB8AC3E}">
        <p14:creationId xmlns:p14="http://schemas.microsoft.com/office/powerpoint/2010/main" val="15979204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F415B91A-367F-436A-94F1-8F24C58EA27F}" type="slidenum">
              <a:rPr lang="el-GR" smtClean="0">
                <a:solidFill>
                  <a:prstClr val="black"/>
                </a:solidFill>
              </a:rPr>
              <a:pPr/>
              <a:t>14</a:t>
            </a:fld>
            <a:endParaRPr lang="el-GR">
              <a:solidFill>
                <a:prstClr val="black"/>
              </a:solidFill>
            </a:endParaRPr>
          </a:p>
        </p:txBody>
      </p:sp>
    </p:spTree>
    <p:extLst>
      <p:ext uri="{BB962C8B-B14F-4D97-AF65-F5344CB8AC3E}">
        <p14:creationId xmlns:p14="http://schemas.microsoft.com/office/powerpoint/2010/main" val="15979204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F415B91A-367F-436A-94F1-8F24C58EA27F}" type="slidenum">
              <a:rPr lang="el-GR" smtClean="0">
                <a:solidFill>
                  <a:prstClr val="black"/>
                </a:solidFill>
              </a:rPr>
              <a:pPr/>
              <a:t>15</a:t>
            </a:fld>
            <a:endParaRPr lang="el-GR">
              <a:solidFill>
                <a:prstClr val="black"/>
              </a:solidFill>
            </a:endParaRPr>
          </a:p>
        </p:txBody>
      </p:sp>
    </p:spTree>
    <p:extLst>
      <p:ext uri="{BB962C8B-B14F-4D97-AF65-F5344CB8AC3E}">
        <p14:creationId xmlns:p14="http://schemas.microsoft.com/office/powerpoint/2010/main" val="31788152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F415B91A-367F-436A-94F1-8F24C58EA27F}" type="slidenum">
              <a:rPr lang="el-GR" smtClean="0">
                <a:solidFill>
                  <a:prstClr val="black"/>
                </a:solidFill>
              </a:rPr>
              <a:pPr/>
              <a:t>16</a:t>
            </a:fld>
            <a:endParaRPr lang="el-GR">
              <a:solidFill>
                <a:prstClr val="black"/>
              </a:solidFill>
            </a:endParaRPr>
          </a:p>
        </p:txBody>
      </p:sp>
    </p:spTree>
    <p:extLst>
      <p:ext uri="{BB962C8B-B14F-4D97-AF65-F5344CB8AC3E}">
        <p14:creationId xmlns:p14="http://schemas.microsoft.com/office/powerpoint/2010/main" val="400337910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F415B91A-367F-436A-94F1-8F24C58EA27F}" type="slidenum">
              <a:rPr lang="el-GR" smtClean="0">
                <a:solidFill>
                  <a:prstClr val="black"/>
                </a:solidFill>
              </a:rPr>
              <a:pPr/>
              <a:t>17</a:t>
            </a:fld>
            <a:endParaRPr lang="el-GR">
              <a:solidFill>
                <a:prstClr val="black"/>
              </a:solidFill>
            </a:endParaRPr>
          </a:p>
        </p:txBody>
      </p:sp>
    </p:spTree>
    <p:extLst>
      <p:ext uri="{BB962C8B-B14F-4D97-AF65-F5344CB8AC3E}">
        <p14:creationId xmlns:p14="http://schemas.microsoft.com/office/powerpoint/2010/main" val="217136447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F415B91A-367F-436A-94F1-8F24C58EA27F}" type="slidenum">
              <a:rPr lang="el-GR" smtClean="0">
                <a:solidFill>
                  <a:prstClr val="black"/>
                </a:solidFill>
              </a:rPr>
              <a:pPr/>
              <a:t>18</a:t>
            </a:fld>
            <a:endParaRPr lang="el-GR">
              <a:solidFill>
                <a:prstClr val="black"/>
              </a:solidFill>
            </a:endParaRPr>
          </a:p>
        </p:txBody>
      </p:sp>
    </p:spTree>
    <p:extLst>
      <p:ext uri="{BB962C8B-B14F-4D97-AF65-F5344CB8AC3E}">
        <p14:creationId xmlns:p14="http://schemas.microsoft.com/office/powerpoint/2010/main" val="249848888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F415B91A-367F-436A-94F1-8F24C58EA27F}" type="slidenum">
              <a:rPr lang="el-GR" smtClean="0">
                <a:solidFill>
                  <a:prstClr val="black"/>
                </a:solidFill>
              </a:rPr>
              <a:pPr/>
              <a:t>19</a:t>
            </a:fld>
            <a:endParaRPr lang="el-GR">
              <a:solidFill>
                <a:prstClr val="black"/>
              </a:solidFill>
            </a:endParaRPr>
          </a:p>
        </p:txBody>
      </p:sp>
    </p:spTree>
    <p:extLst>
      <p:ext uri="{BB962C8B-B14F-4D97-AF65-F5344CB8AC3E}">
        <p14:creationId xmlns:p14="http://schemas.microsoft.com/office/powerpoint/2010/main" val="42517535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F415B91A-367F-436A-94F1-8F24C58EA27F}" type="slidenum">
              <a:rPr lang="el-GR" smtClean="0">
                <a:solidFill>
                  <a:prstClr val="black"/>
                </a:solidFill>
              </a:rPr>
              <a:pPr/>
              <a:t>2</a:t>
            </a:fld>
            <a:endParaRPr lang="el-GR">
              <a:solidFill>
                <a:prstClr val="black"/>
              </a:solidFill>
            </a:endParaRPr>
          </a:p>
        </p:txBody>
      </p:sp>
    </p:spTree>
    <p:extLst>
      <p:ext uri="{BB962C8B-B14F-4D97-AF65-F5344CB8AC3E}">
        <p14:creationId xmlns:p14="http://schemas.microsoft.com/office/powerpoint/2010/main" val="36316857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F415B91A-367F-436A-94F1-8F24C58EA27F}" type="slidenum">
              <a:rPr lang="el-GR" smtClean="0">
                <a:solidFill>
                  <a:prstClr val="black"/>
                </a:solidFill>
              </a:rPr>
              <a:pPr/>
              <a:t>3</a:t>
            </a:fld>
            <a:endParaRPr lang="el-GR">
              <a:solidFill>
                <a:prstClr val="black"/>
              </a:solidFill>
            </a:endParaRPr>
          </a:p>
        </p:txBody>
      </p:sp>
    </p:spTree>
    <p:extLst>
      <p:ext uri="{BB962C8B-B14F-4D97-AF65-F5344CB8AC3E}">
        <p14:creationId xmlns:p14="http://schemas.microsoft.com/office/powerpoint/2010/main" val="31726992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F415B91A-367F-436A-94F1-8F24C58EA27F}" type="slidenum">
              <a:rPr lang="el-GR" smtClean="0">
                <a:solidFill>
                  <a:prstClr val="black"/>
                </a:solidFill>
              </a:rPr>
              <a:pPr/>
              <a:t>4</a:t>
            </a:fld>
            <a:endParaRPr lang="el-GR">
              <a:solidFill>
                <a:prstClr val="black"/>
              </a:solidFill>
            </a:endParaRPr>
          </a:p>
        </p:txBody>
      </p:sp>
    </p:spTree>
    <p:extLst>
      <p:ext uri="{BB962C8B-B14F-4D97-AF65-F5344CB8AC3E}">
        <p14:creationId xmlns:p14="http://schemas.microsoft.com/office/powerpoint/2010/main" val="13869650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F415B91A-367F-436A-94F1-8F24C58EA27F}" type="slidenum">
              <a:rPr lang="el-GR" smtClean="0">
                <a:solidFill>
                  <a:prstClr val="black"/>
                </a:solidFill>
              </a:rPr>
              <a:pPr/>
              <a:t>5</a:t>
            </a:fld>
            <a:endParaRPr lang="el-GR">
              <a:solidFill>
                <a:prstClr val="black"/>
              </a:solidFill>
            </a:endParaRPr>
          </a:p>
        </p:txBody>
      </p:sp>
    </p:spTree>
    <p:extLst>
      <p:ext uri="{BB962C8B-B14F-4D97-AF65-F5344CB8AC3E}">
        <p14:creationId xmlns:p14="http://schemas.microsoft.com/office/powerpoint/2010/main" val="25406342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F415B91A-367F-436A-94F1-8F24C58EA27F}" type="slidenum">
              <a:rPr lang="el-GR" smtClean="0">
                <a:solidFill>
                  <a:prstClr val="black"/>
                </a:solidFill>
              </a:rPr>
              <a:pPr/>
              <a:t>6</a:t>
            </a:fld>
            <a:endParaRPr lang="el-GR">
              <a:solidFill>
                <a:prstClr val="black"/>
              </a:solidFill>
            </a:endParaRPr>
          </a:p>
        </p:txBody>
      </p:sp>
    </p:spTree>
    <p:extLst>
      <p:ext uri="{BB962C8B-B14F-4D97-AF65-F5344CB8AC3E}">
        <p14:creationId xmlns:p14="http://schemas.microsoft.com/office/powerpoint/2010/main" val="21314732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F415B91A-367F-436A-94F1-8F24C58EA27F}" type="slidenum">
              <a:rPr lang="el-GR" smtClean="0">
                <a:solidFill>
                  <a:prstClr val="black"/>
                </a:solidFill>
              </a:rPr>
              <a:pPr/>
              <a:t>7</a:t>
            </a:fld>
            <a:endParaRPr lang="el-GR">
              <a:solidFill>
                <a:prstClr val="black"/>
              </a:solidFill>
            </a:endParaRPr>
          </a:p>
        </p:txBody>
      </p:sp>
    </p:spTree>
    <p:extLst>
      <p:ext uri="{BB962C8B-B14F-4D97-AF65-F5344CB8AC3E}">
        <p14:creationId xmlns:p14="http://schemas.microsoft.com/office/powerpoint/2010/main" val="5448730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F415B91A-367F-436A-94F1-8F24C58EA27F}" type="slidenum">
              <a:rPr lang="el-GR" smtClean="0">
                <a:solidFill>
                  <a:prstClr val="black"/>
                </a:solidFill>
              </a:rPr>
              <a:pPr/>
              <a:t>8</a:t>
            </a:fld>
            <a:endParaRPr lang="el-GR">
              <a:solidFill>
                <a:prstClr val="black"/>
              </a:solidFill>
            </a:endParaRPr>
          </a:p>
        </p:txBody>
      </p:sp>
    </p:spTree>
    <p:extLst>
      <p:ext uri="{BB962C8B-B14F-4D97-AF65-F5344CB8AC3E}">
        <p14:creationId xmlns:p14="http://schemas.microsoft.com/office/powerpoint/2010/main" val="15979204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F415B91A-367F-436A-94F1-8F24C58EA27F}" type="slidenum">
              <a:rPr lang="el-GR" smtClean="0">
                <a:solidFill>
                  <a:prstClr val="black"/>
                </a:solidFill>
              </a:rPr>
              <a:pPr/>
              <a:t>9</a:t>
            </a:fld>
            <a:endParaRPr lang="el-GR">
              <a:solidFill>
                <a:prstClr val="black"/>
              </a:solidFill>
            </a:endParaRPr>
          </a:p>
        </p:txBody>
      </p:sp>
    </p:spTree>
    <p:extLst>
      <p:ext uri="{BB962C8B-B14F-4D97-AF65-F5344CB8AC3E}">
        <p14:creationId xmlns:p14="http://schemas.microsoft.com/office/powerpoint/2010/main" val="15979204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smtClean="0"/>
              <a:t>Στυλ κύριου τίτλου</a:t>
            </a:r>
            <a:endParaRPr lang="el-G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42DC1550-1E27-44F5-BC40-11466A9E695F}" type="datetime1">
              <a:rPr lang="en-US" smtClean="0"/>
              <a:pPr/>
              <a:t>2/24/2020</a:t>
            </a:fld>
            <a:endParaRPr lang="en-US" dirty="0"/>
          </a:p>
        </p:txBody>
      </p:sp>
      <p:sp>
        <p:nvSpPr>
          <p:cNvPr id="5" name="Θέση υποσέλιδου 4"/>
          <p:cNvSpPr>
            <a:spLocks noGrp="1"/>
          </p:cNvSpPr>
          <p:nvPr>
            <p:ph type="ftr" sz="quarter" idx="11"/>
          </p:nvPr>
        </p:nvSpPr>
        <p:spPr/>
        <p:txBody>
          <a:bodyPr/>
          <a:lstStyle/>
          <a:p>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877048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F455C409-9411-4E85-9F05-C7A406CFC18F}" type="datetime1">
              <a:rPr lang="en-US" smtClean="0"/>
              <a:pPr/>
              <a:t>2/24/2020</a:t>
            </a:fld>
            <a:endParaRPr lang="en-US" dirty="0"/>
          </a:p>
        </p:txBody>
      </p:sp>
      <p:sp>
        <p:nvSpPr>
          <p:cNvPr id="5" name="Θέση υποσέλιδου 4"/>
          <p:cNvSpPr>
            <a:spLocks noGrp="1"/>
          </p:cNvSpPr>
          <p:nvPr>
            <p:ph type="ftr" sz="quarter" idx="11"/>
          </p:nvPr>
        </p:nvSpPr>
        <p:spPr/>
        <p:txBody>
          <a:bodyPr/>
          <a:lstStyle/>
          <a:p>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822160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A240FFD5-8D4B-4333-98AB-12860A3F61A8}" type="datetime1">
              <a:rPr lang="en-US" smtClean="0"/>
              <a:pPr/>
              <a:t>2/24/2020</a:t>
            </a:fld>
            <a:endParaRPr lang="en-US" dirty="0"/>
          </a:p>
        </p:txBody>
      </p:sp>
      <p:sp>
        <p:nvSpPr>
          <p:cNvPr id="5" name="Θέση υποσέλιδου 4"/>
          <p:cNvSpPr>
            <a:spLocks noGrp="1"/>
          </p:cNvSpPr>
          <p:nvPr>
            <p:ph type="ftr" sz="quarter" idx="11"/>
          </p:nvPr>
        </p:nvSpPr>
        <p:spPr/>
        <p:txBody>
          <a:bodyPr/>
          <a:lstStyle/>
          <a:p>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740153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634F4CD9-85CA-4E77-8DDB-36F05A28A74C}" type="datetime1">
              <a:rPr lang="en-US" smtClean="0"/>
              <a:pPr/>
              <a:t>2/24/2020</a:t>
            </a:fld>
            <a:endParaRPr lang="en-US" dirty="0"/>
          </a:p>
        </p:txBody>
      </p:sp>
      <p:sp>
        <p:nvSpPr>
          <p:cNvPr id="5" name="Θέση υποσέλιδου 4"/>
          <p:cNvSpPr>
            <a:spLocks noGrp="1"/>
          </p:cNvSpPr>
          <p:nvPr>
            <p:ph type="ftr" sz="quarter" idx="11"/>
          </p:nvPr>
        </p:nvSpPr>
        <p:spPr/>
        <p:txBody>
          <a:bodyPr/>
          <a:lstStyle/>
          <a:p>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593786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DBD5F803-4F62-4D65-B3A1-E50A04328289}" type="datetime1">
              <a:rPr lang="en-US" smtClean="0"/>
              <a:pPr/>
              <a:t>2/24/2020</a:t>
            </a:fld>
            <a:endParaRPr lang="en-US" dirty="0"/>
          </a:p>
        </p:txBody>
      </p:sp>
      <p:sp>
        <p:nvSpPr>
          <p:cNvPr id="5" name="Θέση υποσέλιδου 4"/>
          <p:cNvSpPr>
            <a:spLocks noGrp="1"/>
          </p:cNvSpPr>
          <p:nvPr>
            <p:ph type="ftr" sz="quarter" idx="11"/>
          </p:nvPr>
        </p:nvSpPr>
        <p:spPr/>
        <p:txBody>
          <a:bodyPr/>
          <a:lstStyle/>
          <a:p>
            <a:endParaRPr lang="en-US" dirty="0"/>
          </a:p>
        </p:txBody>
      </p:sp>
      <p:sp>
        <p:nvSpPr>
          <p:cNvPr id="6" name="Θέση αριθμού διαφάνειας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532369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838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6172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F334B8BA-B3E6-4589-A9B0-5D002F2C2EAC}" type="datetime1">
              <a:rPr lang="en-US" smtClean="0"/>
              <a:pPr/>
              <a:t>2/24/2020</a:t>
            </a:fld>
            <a:endParaRPr lang="en-US" dirty="0"/>
          </a:p>
        </p:txBody>
      </p:sp>
      <p:sp>
        <p:nvSpPr>
          <p:cNvPr id="6" name="Θέση υποσέλιδου 5"/>
          <p:cNvSpPr>
            <a:spLocks noGrp="1"/>
          </p:cNvSpPr>
          <p:nvPr>
            <p:ph type="ftr" sz="quarter" idx="11"/>
          </p:nvPr>
        </p:nvSpPr>
        <p:spPr/>
        <p:txBody>
          <a:bodyPr/>
          <a:lstStyle/>
          <a:p>
            <a:endParaRPr lang="en-US" dirty="0"/>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48467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6E89FC61-D508-44B4-856D-40EEEC28C40D}" type="datetime1">
              <a:rPr lang="en-US" smtClean="0"/>
              <a:pPr/>
              <a:t>2/24/2020</a:t>
            </a:fld>
            <a:endParaRPr lang="en-US" dirty="0"/>
          </a:p>
        </p:txBody>
      </p:sp>
      <p:sp>
        <p:nvSpPr>
          <p:cNvPr id="8" name="Θέση υποσέλιδου 7"/>
          <p:cNvSpPr>
            <a:spLocks noGrp="1"/>
          </p:cNvSpPr>
          <p:nvPr>
            <p:ph type="ftr" sz="quarter" idx="11"/>
          </p:nvPr>
        </p:nvSpPr>
        <p:spPr/>
        <p:txBody>
          <a:bodyPr/>
          <a:lstStyle/>
          <a:p>
            <a:endParaRPr lang="en-US" dirty="0"/>
          </a:p>
        </p:txBody>
      </p:sp>
      <p:sp>
        <p:nvSpPr>
          <p:cNvPr id="9" name="Θέση αριθμού διαφάνειας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305843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7FBF5A05-8736-488F-BCCB-5CF73BE9CC06}" type="datetime1">
              <a:rPr lang="en-US" smtClean="0"/>
              <a:pPr/>
              <a:t>2/24/2020</a:t>
            </a:fld>
            <a:endParaRPr lang="en-US" dirty="0"/>
          </a:p>
        </p:txBody>
      </p:sp>
      <p:sp>
        <p:nvSpPr>
          <p:cNvPr id="4" name="Θέση υποσέλιδου 3"/>
          <p:cNvSpPr>
            <a:spLocks noGrp="1"/>
          </p:cNvSpPr>
          <p:nvPr>
            <p:ph type="ftr" sz="quarter" idx="11"/>
          </p:nvPr>
        </p:nvSpPr>
        <p:spPr/>
        <p:txBody>
          <a:bodyPr/>
          <a:lstStyle/>
          <a:p>
            <a:endParaRPr lang="en-US" dirty="0"/>
          </a:p>
        </p:txBody>
      </p:sp>
      <p:sp>
        <p:nvSpPr>
          <p:cNvPr id="5" name="Θέση αριθμού διαφάνειας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06727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2A646135-19A3-4BDE-9DA1-02ABEEC08843}" type="datetime1">
              <a:rPr lang="en-US" smtClean="0"/>
              <a:pPr/>
              <a:t>2/24/2020</a:t>
            </a:fld>
            <a:endParaRPr lang="en-US" dirty="0"/>
          </a:p>
        </p:txBody>
      </p:sp>
      <p:sp>
        <p:nvSpPr>
          <p:cNvPr id="3" name="Θέση υποσέλιδου 2"/>
          <p:cNvSpPr>
            <a:spLocks noGrp="1"/>
          </p:cNvSpPr>
          <p:nvPr>
            <p:ph type="ftr" sz="quarter" idx="11"/>
          </p:nvPr>
        </p:nvSpPr>
        <p:spPr/>
        <p:txBody>
          <a:bodyPr/>
          <a:lstStyle/>
          <a:p>
            <a:endParaRPr lang="en-US" dirty="0"/>
          </a:p>
        </p:txBody>
      </p:sp>
      <p:sp>
        <p:nvSpPr>
          <p:cNvPr id="4" name="Θέση αριθμού διαφάνειας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061207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5A7FF34F-FD74-4D44-A2C7-68E55295288B}" type="datetime1">
              <a:rPr lang="en-US" smtClean="0"/>
              <a:pPr/>
              <a:t>2/24/2020</a:t>
            </a:fld>
            <a:endParaRPr lang="en-US" dirty="0"/>
          </a:p>
        </p:txBody>
      </p:sp>
      <p:sp>
        <p:nvSpPr>
          <p:cNvPr id="6" name="Θέση υποσέλιδου 5"/>
          <p:cNvSpPr>
            <a:spLocks noGrp="1"/>
          </p:cNvSpPr>
          <p:nvPr>
            <p:ph type="ftr" sz="quarter" idx="11"/>
          </p:nvPr>
        </p:nvSpPr>
        <p:spPr/>
        <p:txBody>
          <a:bodyPr/>
          <a:lstStyle/>
          <a:p>
            <a:endParaRPr lang="en-US" dirty="0"/>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460915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E9086801-30A2-450B-8498-9F2257CCB19F}" type="datetime1">
              <a:rPr lang="en-US" smtClean="0"/>
              <a:pPr/>
              <a:t>2/24/2020</a:t>
            </a:fld>
            <a:endParaRPr lang="en-US" dirty="0"/>
          </a:p>
        </p:txBody>
      </p:sp>
      <p:sp>
        <p:nvSpPr>
          <p:cNvPr id="6" name="Θέση υποσέλιδου 5"/>
          <p:cNvSpPr>
            <a:spLocks noGrp="1"/>
          </p:cNvSpPr>
          <p:nvPr>
            <p:ph type="ftr" sz="quarter" idx="11"/>
          </p:nvPr>
        </p:nvSpPr>
        <p:spPr/>
        <p:txBody>
          <a:bodyPr/>
          <a:lstStyle/>
          <a:p>
            <a:endParaRPr lang="en-US" dirty="0"/>
          </a:p>
        </p:txBody>
      </p:sp>
      <p:sp>
        <p:nvSpPr>
          <p:cNvPr id="7" name="Θέση αριθμού διαφάνειας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494430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5D6A4C-5CCA-4000-B434-9B51A844BC54}" type="datetime1">
              <a:rPr lang="en-US" smtClean="0"/>
              <a:pPr/>
              <a:t>2/24/2020</a:t>
            </a:fld>
            <a:endParaRPr lang="en-US" dirty="0"/>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82367500"/>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 id="2147483691" r:id="rId10"/>
    <p:sldLayoutId id="2147483692"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7.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7.xml"/><Relationship Id="rId6" Type="http://schemas.openxmlformats.org/officeDocument/2006/relationships/image" Target="../media/image9.jpeg"/><Relationship Id="rId5" Type="http://schemas.openxmlformats.org/officeDocument/2006/relationships/image" Target="../media/image8.png"/><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Τίτλος 1"/>
          <p:cNvSpPr>
            <a:spLocks noGrp="1"/>
          </p:cNvSpPr>
          <p:nvPr>
            <p:ph type="ctrTitle"/>
          </p:nvPr>
        </p:nvSpPr>
        <p:spPr>
          <a:xfrm>
            <a:off x="1" y="131763"/>
            <a:ext cx="12192000" cy="681037"/>
          </a:xfrm>
          <a:solidFill>
            <a:schemeClr val="accent1">
              <a:lumMod val="75000"/>
            </a:schemeClr>
          </a:solidFill>
        </p:spPr>
        <p:txBody>
          <a:bodyPr>
            <a:noAutofit/>
          </a:bodyPr>
          <a:lstStyle/>
          <a:p>
            <a:r>
              <a:rPr lang="el-GR" sz="3600" b="1" i="1" dirty="0" smtClean="0">
                <a:solidFill>
                  <a:schemeClr val="bg1"/>
                </a:solidFill>
              </a:rPr>
              <a:t>Το Ευρωπαϊκό Φαινόμενο:</a:t>
            </a:r>
            <a:r>
              <a:rPr lang="en-US" sz="3600" b="1" i="1" dirty="0">
                <a:solidFill>
                  <a:schemeClr val="bg1"/>
                </a:solidFill>
              </a:rPr>
              <a:t> </a:t>
            </a:r>
            <a:r>
              <a:rPr lang="el-GR" sz="3600" b="1" i="1" cap="none" dirty="0" smtClean="0">
                <a:solidFill>
                  <a:srgbClr val="FFFF00"/>
                </a:solidFill>
              </a:rPr>
              <a:t>Ιστορία, Θεσμοί Πολιτικές</a:t>
            </a:r>
            <a:endParaRPr lang="el-GR" sz="3600" b="1" i="1" cap="none" dirty="0">
              <a:solidFill>
                <a:srgbClr val="FFFF00"/>
              </a:solidFill>
            </a:endParaRPr>
          </a:p>
        </p:txBody>
      </p:sp>
      <p:pic>
        <p:nvPicPr>
          <p:cNvPr id="7" name="Εικόνα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9351" y="991648"/>
            <a:ext cx="5297899" cy="5607031"/>
          </a:xfrm>
          <a:prstGeom prst="rect">
            <a:avLst/>
          </a:prstGeom>
        </p:spPr>
      </p:pic>
      <p:pic>
        <p:nvPicPr>
          <p:cNvPr id="8" name="Εικόνα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73949" y="5827154"/>
            <a:ext cx="2743200" cy="771525"/>
          </a:xfrm>
          <a:prstGeom prst="rect">
            <a:avLst/>
          </a:prstGeom>
        </p:spPr>
      </p:pic>
      <p:pic>
        <p:nvPicPr>
          <p:cNvPr id="10" name="Εικόνα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802562" y="4617660"/>
            <a:ext cx="2085975" cy="1200150"/>
          </a:xfrm>
          <a:prstGeom prst="rect">
            <a:avLst/>
          </a:prstGeom>
        </p:spPr>
      </p:pic>
      <p:sp>
        <p:nvSpPr>
          <p:cNvPr id="4" name="TextBox 3"/>
          <p:cNvSpPr txBox="1"/>
          <p:nvPr/>
        </p:nvSpPr>
        <p:spPr>
          <a:xfrm>
            <a:off x="5803900" y="1930400"/>
            <a:ext cx="6121400" cy="1200329"/>
          </a:xfrm>
          <a:prstGeom prst="rect">
            <a:avLst/>
          </a:prstGeom>
          <a:noFill/>
        </p:spPr>
        <p:txBody>
          <a:bodyPr wrap="square" rtlCol="0">
            <a:spAutoFit/>
          </a:bodyPr>
          <a:lstStyle/>
          <a:p>
            <a:pPr algn="ctr"/>
            <a:r>
              <a:rPr lang="el-GR" sz="2400" b="1" dirty="0" smtClean="0">
                <a:solidFill>
                  <a:srgbClr val="FFFF00"/>
                </a:solidFill>
              </a:rPr>
              <a:t>Κεφάλαιο </a:t>
            </a:r>
            <a:r>
              <a:rPr lang="en-US" sz="2400" b="1" dirty="0" smtClean="0">
                <a:solidFill>
                  <a:srgbClr val="FFFF00"/>
                </a:solidFill>
              </a:rPr>
              <a:t>1</a:t>
            </a:r>
            <a:r>
              <a:rPr lang="el-GR" sz="2400" b="1" dirty="0">
                <a:solidFill>
                  <a:srgbClr val="FFFF00"/>
                </a:solidFill>
              </a:rPr>
              <a:t>9</a:t>
            </a:r>
            <a:r>
              <a:rPr lang="el-GR" sz="2400" b="1" baseline="30000" dirty="0" smtClean="0">
                <a:solidFill>
                  <a:srgbClr val="FFFF00"/>
                </a:solidFill>
              </a:rPr>
              <a:t>ο</a:t>
            </a:r>
            <a:endParaRPr lang="el-GR" sz="2400" b="1" dirty="0" smtClean="0">
              <a:solidFill>
                <a:srgbClr val="FFFF00"/>
              </a:solidFill>
            </a:endParaRPr>
          </a:p>
          <a:p>
            <a:pPr algn="ctr"/>
            <a:endParaRPr lang="el-GR" sz="2400" b="1" dirty="0" smtClean="0">
              <a:solidFill>
                <a:srgbClr val="FFFF00"/>
              </a:solidFill>
            </a:endParaRPr>
          </a:p>
          <a:p>
            <a:pPr algn="ctr"/>
            <a:r>
              <a:rPr lang="el-GR" sz="2400" b="1" dirty="0" smtClean="0">
                <a:solidFill>
                  <a:srgbClr val="FFFF00"/>
                </a:solidFill>
              </a:rPr>
              <a:t>Η Περιβαλλοντική Πολιτική</a:t>
            </a:r>
          </a:p>
        </p:txBody>
      </p:sp>
    </p:spTree>
    <p:extLst>
      <p:ext uri="{BB962C8B-B14F-4D97-AF65-F5344CB8AC3E}">
        <p14:creationId xmlns:p14="http://schemas.microsoft.com/office/powerpoint/2010/main" val="618265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Θέση υποσέλιδου 1"/>
          <p:cNvSpPr>
            <a:spLocks noGrp="1"/>
          </p:cNvSpPr>
          <p:nvPr>
            <p:ph type="ftr" sz="quarter" idx="11"/>
          </p:nvPr>
        </p:nvSpPr>
        <p:spPr>
          <a:xfrm>
            <a:off x="4038600" y="6198795"/>
            <a:ext cx="4114800" cy="522680"/>
          </a:xfrm>
        </p:spPr>
        <p:txBody>
          <a:bodyPr/>
          <a:lstStyle/>
          <a:p>
            <a:r>
              <a:rPr lang="el-GR" sz="1800" b="1" dirty="0" smtClean="0">
                <a:solidFill>
                  <a:srgbClr val="FFFF00"/>
                </a:solidFill>
              </a:rPr>
              <a:t>Παναγιώτης </a:t>
            </a:r>
            <a:r>
              <a:rPr lang="el-GR" sz="1800" b="1" dirty="0" err="1" smtClean="0">
                <a:solidFill>
                  <a:srgbClr val="FFFF00"/>
                </a:solidFill>
              </a:rPr>
              <a:t>Λιαργκόβας</a:t>
            </a:r>
            <a:endParaRPr lang="el-GR" sz="1800" b="1" dirty="0" smtClean="0">
              <a:solidFill>
                <a:srgbClr val="FFFF00"/>
              </a:solidFill>
            </a:endParaRPr>
          </a:p>
          <a:p>
            <a:r>
              <a:rPr lang="el-GR" sz="1800" b="1" dirty="0" smtClean="0">
                <a:solidFill>
                  <a:srgbClr val="FFFF00"/>
                </a:solidFill>
              </a:rPr>
              <a:t>Χρήστος Παπαγεωργίου</a:t>
            </a:r>
            <a:endParaRPr lang="en-US" sz="1800" b="1" dirty="0">
              <a:solidFill>
                <a:srgbClr val="FFFF00"/>
              </a:solidFill>
            </a:endParaRPr>
          </a:p>
        </p:txBody>
      </p:sp>
      <p:sp>
        <p:nvSpPr>
          <p:cNvPr id="3" name="Θέση αριθμού διαφάνειας 2"/>
          <p:cNvSpPr>
            <a:spLocks noGrp="1"/>
          </p:cNvSpPr>
          <p:nvPr>
            <p:ph type="sldNum" sz="quarter" idx="12"/>
          </p:nvPr>
        </p:nvSpPr>
        <p:spPr/>
        <p:txBody>
          <a:bodyPr/>
          <a:lstStyle/>
          <a:p>
            <a:fld id="{D57F1E4F-1CFF-5643-939E-217C01CDF565}" type="slidenum">
              <a:rPr lang="en-US" smtClean="0">
                <a:solidFill>
                  <a:srgbClr val="FFFF00"/>
                </a:solidFill>
              </a:rPr>
              <a:pPr/>
              <a:t>10</a:t>
            </a:fld>
            <a:endParaRPr lang="en-US" dirty="0">
              <a:solidFill>
                <a:srgbClr val="FFFF00"/>
              </a:solidFill>
            </a:endParaRPr>
          </a:p>
        </p:txBody>
      </p:sp>
      <p:sp>
        <p:nvSpPr>
          <p:cNvPr id="4" name="TextBox 3"/>
          <p:cNvSpPr txBox="1"/>
          <p:nvPr/>
        </p:nvSpPr>
        <p:spPr>
          <a:xfrm>
            <a:off x="0" y="0"/>
            <a:ext cx="12192000" cy="523220"/>
          </a:xfrm>
          <a:prstGeom prst="rect">
            <a:avLst/>
          </a:prstGeom>
          <a:noFill/>
        </p:spPr>
        <p:txBody>
          <a:bodyPr wrap="square" rtlCol="0">
            <a:spAutoFit/>
          </a:bodyPr>
          <a:lstStyle/>
          <a:p>
            <a:pPr algn="ctr"/>
            <a:r>
              <a:rPr lang="el-GR" sz="2800" b="1" i="1" dirty="0" smtClean="0">
                <a:solidFill>
                  <a:prstClr val="white"/>
                </a:solidFill>
                <a:latin typeface="Calibri Light" panose="020F0302020204030204"/>
              </a:rPr>
              <a:t>Το Ευρωπαϊκό Φαινόμενο: </a:t>
            </a:r>
            <a:r>
              <a:rPr lang="el-GR" sz="2800" b="1" i="1" dirty="0" smtClean="0">
                <a:solidFill>
                  <a:srgbClr val="FFFF00"/>
                </a:solidFill>
                <a:latin typeface="Calibri Light" panose="020F0302020204030204"/>
              </a:rPr>
              <a:t>Ιστορία, Θεσμοί Πολιτικές</a:t>
            </a:r>
          </a:p>
        </p:txBody>
      </p:sp>
      <p:sp>
        <p:nvSpPr>
          <p:cNvPr id="6" name="Ορθογώνιο 5"/>
          <p:cNvSpPr/>
          <p:nvPr/>
        </p:nvSpPr>
        <p:spPr>
          <a:xfrm>
            <a:off x="0" y="392707"/>
            <a:ext cx="12192000" cy="461665"/>
          </a:xfrm>
          <a:prstGeom prst="rect">
            <a:avLst/>
          </a:prstGeom>
        </p:spPr>
        <p:txBody>
          <a:bodyPr wrap="square">
            <a:spAutoFit/>
          </a:bodyPr>
          <a:lstStyle/>
          <a:p>
            <a:pPr algn="ctr"/>
            <a:r>
              <a:rPr lang="en-US" sz="2400" b="1" kern="0" dirty="0" smtClean="0">
                <a:solidFill>
                  <a:srgbClr val="FFFF00"/>
                </a:solidFill>
                <a:ea typeface="Microsoft JhengHei" panose="020B0604030504040204" pitchFamily="34" charset="-120"/>
                <a:cs typeface="Arial" panose="020B0604020202020204" pitchFamily="34" charset="0"/>
              </a:rPr>
              <a:t>1</a:t>
            </a:r>
            <a:r>
              <a:rPr lang="el-GR" sz="2400" b="1" kern="0" dirty="0">
                <a:solidFill>
                  <a:srgbClr val="FFFF00"/>
                </a:solidFill>
                <a:ea typeface="Microsoft JhengHei" panose="020B0604030504040204" pitchFamily="34" charset="-120"/>
                <a:cs typeface="Arial" panose="020B0604020202020204" pitchFamily="34" charset="0"/>
              </a:rPr>
              <a:t>9</a:t>
            </a:r>
            <a:r>
              <a:rPr lang="el-GR" sz="2400" b="1" kern="0" dirty="0" smtClean="0">
                <a:solidFill>
                  <a:srgbClr val="FFFF00"/>
                </a:solidFill>
                <a:ea typeface="Microsoft JhengHei" panose="020B0604030504040204" pitchFamily="34" charset="-120"/>
                <a:cs typeface="Arial" panose="020B0604020202020204" pitchFamily="34" charset="0"/>
              </a:rPr>
              <a:t>. Η Περιβαλλοντική Πολιτική</a:t>
            </a:r>
            <a:endParaRPr lang="el-GR" sz="2400" b="1" kern="0" dirty="0">
              <a:solidFill>
                <a:srgbClr val="FFFF00"/>
              </a:solidFill>
              <a:ea typeface="Microsoft JhengHei" panose="020B0604030504040204" pitchFamily="34" charset="-120"/>
              <a:cs typeface="Arial" panose="020B0604020202020204" pitchFamily="34" charset="0"/>
            </a:endParaRPr>
          </a:p>
        </p:txBody>
      </p:sp>
      <p:pic>
        <p:nvPicPr>
          <p:cNvPr id="23" name="Εικόνα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67793" y="6198794"/>
            <a:ext cx="2146300" cy="622491"/>
          </a:xfrm>
          <a:prstGeom prst="rect">
            <a:avLst/>
          </a:prstGeom>
        </p:spPr>
      </p:pic>
      <p:sp>
        <p:nvSpPr>
          <p:cNvPr id="24" name="TextBox 23"/>
          <p:cNvSpPr txBox="1"/>
          <p:nvPr/>
        </p:nvSpPr>
        <p:spPr>
          <a:xfrm>
            <a:off x="284106" y="1310617"/>
            <a:ext cx="11653893" cy="400110"/>
          </a:xfrm>
          <a:prstGeom prst="rect">
            <a:avLst/>
          </a:prstGeom>
          <a:noFill/>
        </p:spPr>
        <p:txBody>
          <a:bodyPr wrap="square" rtlCol="0">
            <a:spAutoFit/>
          </a:bodyPr>
          <a:lstStyle/>
          <a:p>
            <a:r>
              <a:rPr lang="el-GR" sz="2000" b="1" dirty="0" smtClean="0">
                <a:solidFill>
                  <a:srgbClr val="FFFF00"/>
                </a:solidFill>
                <a:cs typeface="Times New Roman" panose="02020603050405020304" pitchFamily="18" charset="0"/>
              </a:rPr>
              <a:t>Τα </a:t>
            </a:r>
            <a:r>
              <a:rPr lang="el-GR" sz="2000" b="1" i="1" dirty="0">
                <a:solidFill>
                  <a:srgbClr val="FFFF00"/>
                </a:solidFill>
                <a:cs typeface="Times New Roman" panose="02020603050405020304" pitchFamily="18" charset="0"/>
              </a:rPr>
              <a:t>Προγράμματα Δράσης για το Περιβάλλον</a:t>
            </a:r>
          </a:p>
        </p:txBody>
      </p:sp>
      <p:sp>
        <p:nvSpPr>
          <p:cNvPr id="25" name="TextBox 24"/>
          <p:cNvSpPr txBox="1"/>
          <p:nvPr/>
        </p:nvSpPr>
        <p:spPr>
          <a:xfrm>
            <a:off x="4680000" y="1728000"/>
            <a:ext cx="7277099" cy="4524315"/>
          </a:xfrm>
          <a:prstGeom prst="rect">
            <a:avLst/>
          </a:prstGeom>
          <a:noFill/>
        </p:spPr>
        <p:txBody>
          <a:bodyPr wrap="square" rtlCol="0">
            <a:spAutoFit/>
          </a:bodyPr>
          <a:lstStyle/>
          <a:p>
            <a:r>
              <a:rPr lang="el-GR" b="1" dirty="0" smtClean="0">
                <a:solidFill>
                  <a:srgbClr val="FFFF00"/>
                </a:solidFill>
              </a:rPr>
              <a:t>Το </a:t>
            </a:r>
            <a:r>
              <a:rPr lang="el-GR" b="1" i="1" dirty="0" smtClean="0">
                <a:solidFill>
                  <a:srgbClr val="FFFF00"/>
                </a:solidFill>
              </a:rPr>
              <a:t>Τέταρτο Πρόγραμμα </a:t>
            </a:r>
            <a:r>
              <a:rPr lang="el-GR" b="1" i="1" dirty="0">
                <a:solidFill>
                  <a:srgbClr val="FFFF00"/>
                </a:solidFill>
              </a:rPr>
              <a:t>Δράσης για το Περιβάλλον </a:t>
            </a:r>
            <a:r>
              <a:rPr lang="el-GR" b="1" dirty="0" smtClean="0">
                <a:solidFill>
                  <a:srgbClr val="FFFF00"/>
                </a:solidFill>
              </a:rPr>
              <a:t>1987 </a:t>
            </a:r>
            <a:r>
              <a:rPr lang="el-GR" b="1" dirty="0">
                <a:solidFill>
                  <a:srgbClr val="FFFF00"/>
                </a:solidFill>
              </a:rPr>
              <a:t>- </a:t>
            </a:r>
            <a:r>
              <a:rPr lang="el-GR" b="1" dirty="0" smtClean="0">
                <a:solidFill>
                  <a:srgbClr val="FFFF00"/>
                </a:solidFill>
              </a:rPr>
              <a:t>1992</a:t>
            </a:r>
          </a:p>
          <a:p>
            <a:pPr marL="285750" indent="-285750" algn="just"/>
            <a:r>
              <a:rPr lang="el-GR" b="1" dirty="0" smtClean="0">
                <a:solidFill>
                  <a:srgbClr val="FFFF00"/>
                </a:solidFill>
              </a:rPr>
              <a:t>Δίκτυο </a:t>
            </a:r>
            <a:r>
              <a:rPr lang="en-US" b="1" dirty="0" err="1" smtClean="0">
                <a:solidFill>
                  <a:srgbClr val="FFFF00"/>
                </a:solidFill>
              </a:rPr>
              <a:t>Natura</a:t>
            </a:r>
            <a:r>
              <a:rPr lang="en-US" b="1" dirty="0" smtClean="0">
                <a:solidFill>
                  <a:srgbClr val="FFFF00"/>
                </a:solidFill>
              </a:rPr>
              <a:t> 2000</a:t>
            </a:r>
            <a:endParaRPr lang="el-GR" b="1" dirty="0" smtClean="0">
              <a:solidFill>
                <a:srgbClr val="FFFF00"/>
              </a:solidFill>
            </a:endParaRPr>
          </a:p>
          <a:p>
            <a:pPr marL="285750" indent="-285750" algn="just">
              <a:buFont typeface="Arial" panose="020B0604020202020204" pitchFamily="34" charset="0"/>
              <a:buChar char="•"/>
            </a:pPr>
            <a:r>
              <a:rPr lang="el-GR" b="1" dirty="0" smtClean="0">
                <a:solidFill>
                  <a:schemeClr val="bg1"/>
                </a:solidFill>
              </a:rPr>
              <a:t>Το Μάιο του 1992 ιδρύθηκε το πανευρωπαϊκό </a:t>
            </a:r>
            <a:r>
              <a:rPr lang="el-GR" b="1" dirty="0" smtClean="0">
                <a:solidFill>
                  <a:srgbClr val="FFFF00"/>
                </a:solidFill>
              </a:rPr>
              <a:t>δίκτυο </a:t>
            </a:r>
            <a:r>
              <a:rPr lang="en-US" b="1" dirty="0" err="1" smtClean="0">
                <a:solidFill>
                  <a:srgbClr val="FFFF00"/>
                </a:solidFill>
              </a:rPr>
              <a:t>Natura</a:t>
            </a:r>
            <a:r>
              <a:rPr lang="el-GR" b="1" dirty="0" smtClean="0">
                <a:solidFill>
                  <a:srgbClr val="FFFF00"/>
                </a:solidFill>
              </a:rPr>
              <a:t> 2000 </a:t>
            </a:r>
            <a:r>
              <a:rPr lang="el-GR" b="1" dirty="0" smtClean="0">
                <a:solidFill>
                  <a:schemeClr val="bg1"/>
                </a:solidFill>
              </a:rPr>
              <a:t>(Φύση 2000) για την προστασία της φύσης, με βάση την Οδηγία για τα άγρια πτηνά του 1979, η οποία απαιτούσε τη δημιουργία </a:t>
            </a:r>
            <a:r>
              <a:rPr lang="el-GR" b="1" dirty="0" smtClean="0">
                <a:solidFill>
                  <a:srgbClr val="FFFF00"/>
                </a:solidFill>
              </a:rPr>
              <a:t>Ειδικών Ζωνών Προστασίας </a:t>
            </a:r>
            <a:r>
              <a:rPr lang="el-GR" b="1" dirty="0" smtClean="0">
                <a:solidFill>
                  <a:schemeClr val="bg1"/>
                </a:solidFill>
              </a:rPr>
              <a:t>(ΕΖΠ) της </a:t>
            </a:r>
            <a:r>
              <a:rPr lang="el-GR" b="1" dirty="0" err="1" smtClean="0">
                <a:solidFill>
                  <a:schemeClr val="bg1"/>
                </a:solidFill>
              </a:rPr>
              <a:t>ορνιθοπανίδας</a:t>
            </a:r>
            <a:r>
              <a:rPr lang="el-GR" b="1" dirty="0" smtClean="0">
                <a:solidFill>
                  <a:schemeClr val="bg1"/>
                </a:solidFill>
              </a:rPr>
              <a:t>, και συμπληρωνόταν με την Οδηγία για τους </a:t>
            </a:r>
            <a:r>
              <a:rPr lang="el-GR" b="1" dirty="0" err="1" smtClean="0">
                <a:solidFill>
                  <a:schemeClr val="bg1"/>
                </a:solidFill>
              </a:rPr>
              <a:t>οικοτόπους</a:t>
            </a:r>
            <a:r>
              <a:rPr lang="el-GR" b="1" dirty="0" smtClean="0">
                <a:solidFill>
                  <a:schemeClr val="bg1"/>
                </a:solidFill>
              </a:rPr>
              <a:t> του 1992, η οποία απαιτούσε τη δημιουργία </a:t>
            </a:r>
            <a:r>
              <a:rPr lang="el-GR" b="1" dirty="0" smtClean="0">
                <a:solidFill>
                  <a:srgbClr val="FFFF00"/>
                </a:solidFill>
              </a:rPr>
              <a:t>Ειδικών Ζωνών Διατήρησης </a:t>
            </a:r>
            <a:r>
              <a:rPr lang="el-GR" b="1" dirty="0" smtClean="0">
                <a:solidFill>
                  <a:schemeClr val="bg1"/>
                </a:solidFill>
              </a:rPr>
              <a:t>(ΑΖΔ) για τα υπόλοιπα είδη και το περιβάλλον. Από κοινού αυτές οι ζώνες δημιουργούν τις περιοχές του δικτύου </a:t>
            </a:r>
            <a:r>
              <a:rPr lang="en-US" b="1" dirty="0" err="1" smtClean="0">
                <a:solidFill>
                  <a:schemeClr val="bg1"/>
                </a:solidFill>
              </a:rPr>
              <a:t>Natura</a:t>
            </a:r>
            <a:r>
              <a:rPr lang="el-GR" b="1" dirty="0" smtClean="0">
                <a:solidFill>
                  <a:schemeClr val="bg1"/>
                </a:solidFill>
              </a:rPr>
              <a:t> 2000.</a:t>
            </a:r>
          </a:p>
          <a:p>
            <a:pPr marL="285750" indent="-285750" algn="just"/>
            <a:r>
              <a:rPr lang="el-GR" b="1" dirty="0" smtClean="0">
                <a:solidFill>
                  <a:srgbClr val="FFFF00"/>
                </a:solidFill>
              </a:rPr>
              <a:t>Το οικολογικό σήμα</a:t>
            </a:r>
            <a:endParaRPr lang="en-US" b="1" dirty="0" smtClean="0">
              <a:solidFill>
                <a:srgbClr val="FFFF00"/>
              </a:solidFill>
            </a:endParaRPr>
          </a:p>
          <a:p>
            <a:pPr marL="285750" indent="-285750" algn="just">
              <a:buFont typeface="Arial" panose="020B0604020202020204" pitchFamily="34" charset="0"/>
              <a:buChar char="•"/>
            </a:pPr>
            <a:r>
              <a:rPr lang="el-GR" b="1" dirty="0" smtClean="0">
                <a:solidFill>
                  <a:schemeClr val="bg1"/>
                </a:solidFill>
              </a:rPr>
              <a:t>Με Κανονισμό της ΕΟΚ θεσπίστηκε το 1992 το </a:t>
            </a:r>
            <a:r>
              <a:rPr lang="el-GR" b="1" dirty="0" smtClean="0">
                <a:solidFill>
                  <a:srgbClr val="FFFF00"/>
                </a:solidFill>
              </a:rPr>
              <a:t>οικολογικό σήμα</a:t>
            </a:r>
            <a:r>
              <a:rPr lang="el-GR" b="1" dirty="0" smtClean="0">
                <a:solidFill>
                  <a:schemeClr val="bg1"/>
                </a:solidFill>
              </a:rPr>
              <a:t>, για προϊόντα και υπηρεσίες που έχουν τις καλύτερες επιδόσεις, βάσει περιβαλλοντικών κριτηρίων σε όλη τη διάρκεια του κύκλου ζωής τους, Απονέμεται από το </a:t>
            </a:r>
            <a:r>
              <a:rPr lang="el-GR" b="1" dirty="0" smtClean="0">
                <a:solidFill>
                  <a:srgbClr val="FFFF00"/>
                </a:solidFill>
              </a:rPr>
              <a:t>Συμβούλιο Οικολογικής Σήμανσης </a:t>
            </a:r>
            <a:r>
              <a:rPr lang="el-GR" b="1" dirty="0" smtClean="0">
                <a:solidFill>
                  <a:schemeClr val="bg1"/>
                </a:solidFill>
              </a:rPr>
              <a:t>της ΕΕ και υποστηρίζεται από την Επιτροπή και τα κράτη-μέλη της ΕΕ και του ΕΟΧ. </a:t>
            </a:r>
            <a:endParaRPr lang="el-GR" dirty="0" smtClean="0"/>
          </a:p>
        </p:txBody>
      </p:sp>
      <p:pic>
        <p:nvPicPr>
          <p:cNvPr id="14" name="Εικόνα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2199" y="6141646"/>
            <a:ext cx="2532007" cy="712126"/>
          </a:xfrm>
          <a:prstGeom prst="rect">
            <a:avLst/>
          </a:prstGeom>
        </p:spPr>
      </p:pic>
      <p:sp>
        <p:nvSpPr>
          <p:cNvPr id="5" name="Ορθογώνιο 4"/>
          <p:cNvSpPr/>
          <p:nvPr/>
        </p:nvSpPr>
        <p:spPr>
          <a:xfrm>
            <a:off x="152400" y="3017043"/>
            <a:ext cx="4760148" cy="738664"/>
          </a:xfrm>
          <a:prstGeom prst="rect">
            <a:avLst/>
          </a:prstGeom>
        </p:spPr>
        <p:txBody>
          <a:bodyPr wrap="square">
            <a:spAutoFit/>
          </a:bodyPr>
          <a:lstStyle/>
          <a:p>
            <a:pPr marL="93663" algn="ctr"/>
            <a:r>
              <a:rPr lang="el-GR" sz="1400" b="1" dirty="0" smtClean="0">
                <a:solidFill>
                  <a:srgbClr val="FFFF00"/>
                </a:solidFill>
              </a:rPr>
              <a:t>Το έμβλημα του </a:t>
            </a:r>
            <a:r>
              <a:rPr lang="el-GR" sz="1400" b="1" dirty="0" smtClean="0">
                <a:solidFill>
                  <a:schemeClr val="bg1"/>
                </a:solidFill>
              </a:rPr>
              <a:t>δικτύου </a:t>
            </a:r>
            <a:r>
              <a:rPr lang="en-US" sz="1400" b="1" dirty="0" err="1" smtClean="0">
                <a:solidFill>
                  <a:schemeClr val="bg1"/>
                </a:solidFill>
              </a:rPr>
              <a:t>Natura</a:t>
            </a:r>
            <a:r>
              <a:rPr lang="el-GR" sz="1400" b="1" dirty="0" smtClean="0">
                <a:solidFill>
                  <a:schemeClr val="bg1"/>
                </a:solidFill>
              </a:rPr>
              <a:t> 2000</a:t>
            </a:r>
          </a:p>
          <a:p>
            <a:pPr marL="93663" algn="just"/>
            <a:endParaRPr lang="el-GR" sz="1400" b="1" dirty="0" smtClean="0">
              <a:solidFill>
                <a:srgbClr val="FFFF00"/>
              </a:solidFill>
            </a:endParaRPr>
          </a:p>
          <a:p>
            <a:pPr marL="93663" algn="just"/>
            <a:endParaRPr lang="el-GR" sz="1400" b="1" dirty="0">
              <a:solidFill>
                <a:srgbClr val="FFFF00"/>
              </a:solidFill>
            </a:endParaRPr>
          </a:p>
        </p:txBody>
      </p:sp>
      <p:pic>
        <p:nvPicPr>
          <p:cNvPr id="12" name="11 - Εικόνα"/>
          <p:cNvPicPr/>
          <p:nvPr/>
        </p:nvPicPr>
        <p:blipFill>
          <a:blip r:embed="rId5" cstate="print">
            <a:extLst>
              <a:ext uri="{28A0092B-C50C-407E-A947-70E740481C1C}">
                <a14:useLocalDpi xmlns:a14="http://schemas.microsoft.com/office/drawing/2010/main" val="0"/>
              </a:ext>
            </a:extLst>
          </a:blip>
          <a:stretch>
            <a:fillRect/>
          </a:stretch>
        </p:blipFill>
        <p:spPr>
          <a:xfrm>
            <a:off x="1502881" y="1743029"/>
            <a:ext cx="2091194" cy="1272209"/>
          </a:xfrm>
          <a:prstGeom prst="rect">
            <a:avLst/>
          </a:prstGeom>
        </p:spPr>
      </p:pic>
      <p:pic>
        <p:nvPicPr>
          <p:cNvPr id="13" name="53 - Εικόνα" descr="ypir_oikol_sima.jpg"/>
          <p:cNvPicPr/>
          <p:nvPr/>
        </p:nvPicPr>
        <p:blipFill>
          <a:blip r:embed="rId6" cstate="print"/>
          <a:stretch>
            <a:fillRect/>
          </a:stretch>
        </p:blipFill>
        <p:spPr>
          <a:xfrm>
            <a:off x="1895605" y="3525888"/>
            <a:ext cx="1356525" cy="2075291"/>
          </a:xfrm>
          <a:prstGeom prst="rect">
            <a:avLst/>
          </a:prstGeom>
        </p:spPr>
      </p:pic>
      <p:sp>
        <p:nvSpPr>
          <p:cNvPr id="15" name="14 - Ορθογώνιο"/>
          <p:cNvSpPr/>
          <p:nvPr/>
        </p:nvSpPr>
        <p:spPr>
          <a:xfrm>
            <a:off x="1660397" y="5631934"/>
            <a:ext cx="1702004" cy="307777"/>
          </a:xfrm>
          <a:prstGeom prst="rect">
            <a:avLst/>
          </a:prstGeom>
        </p:spPr>
        <p:txBody>
          <a:bodyPr wrap="none">
            <a:spAutoFit/>
          </a:bodyPr>
          <a:lstStyle/>
          <a:p>
            <a:pPr algn="ctr"/>
            <a:r>
              <a:rPr lang="el-GR" sz="1400" b="1" dirty="0" smtClean="0">
                <a:solidFill>
                  <a:srgbClr val="FFFF00"/>
                </a:solidFill>
              </a:rPr>
              <a:t>Το </a:t>
            </a:r>
            <a:r>
              <a:rPr lang="el-GR" sz="1400" b="1" dirty="0" smtClean="0">
                <a:solidFill>
                  <a:schemeClr val="bg1"/>
                </a:solidFill>
              </a:rPr>
              <a:t>οικολογικό σήμα</a:t>
            </a:r>
            <a:endParaRPr lang="el-GR" sz="1400" b="1" dirty="0">
              <a:solidFill>
                <a:srgbClr val="FFFF00"/>
              </a:solidFill>
            </a:endParaRPr>
          </a:p>
        </p:txBody>
      </p:sp>
    </p:spTree>
    <p:extLst>
      <p:ext uri="{BB962C8B-B14F-4D97-AF65-F5344CB8AC3E}">
        <p14:creationId xmlns:p14="http://schemas.microsoft.com/office/powerpoint/2010/main" val="41923549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Θέση υποσέλιδου 1"/>
          <p:cNvSpPr>
            <a:spLocks noGrp="1"/>
          </p:cNvSpPr>
          <p:nvPr>
            <p:ph type="ftr" sz="quarter" idx="11"/>
          </p:nvPr>
        </p:nvSpPr>
        <p:spPr>
          <a:xfrm>
            <a:off x="4038600" y="6198795"/>
            <a:ext cx="4114800" cy="522680"/>
          </a:xfrm>
        </p:spPr>
        <p:txBody>
          <a:bodyPr/>
          <a:lstStyle/>
          <a:p>
            <a:r>
              <a:rPr lang="el-GR" sz="1800" b="1" dirty="0" smtClean="0">
                <a:solidFill>
                  <a:srgbClr val="FFFF00"/>
                </a:solidFill>
              </a:rPr>
              <a:t>Παναγιώτης </a:t>
            </a:r>
            <a:r>
              <a:rPr lang="el-GR" sz="1800" b="1" dirty="0" err="1" smtClean="0">
                <a:solidFill>
                  <a:srgbClr val="FFFF00"/>
                </a:solidFill>
              </a:rPr>
              <a:t>Λιαργκόβας</a:t>
            </a:r>
            <a:endParaRPr lang="el-GR" sz="1800" b="1" dirty="0" smtClean="0">
              <a:solidFill>
                <a:srgbClr val="FFFF00"/>
              </a:solidFill>
            </a:endParaRPr>
          </a:p>
          <a:p>
            <a:r>
              <a:rPr lang="el-GR" sz="1800" b="1" dirty="0" smtClean="0">
                <a:solidFill>
                  <a:srgbClr val="FFFF00"/>
                </a:solidFill>
              </a:rPr>
              <a:t>Χρήστος Παπαγεωργίου</a:t>
            </a:r>
            <a:endParaRPr lang="en-US" sz="1800" b="1" dirty="0">
              <a:solidFill>
                <a:srgbClr val="FFFF00"/>
              </a:solidFill>
            </a:endParaRPr>
          </a:p>
        </p:txBody>
      </p:sp>
      <p:sp>
        <p:nvSpPr>
          <p:cNvPr id="3" name="Θέση αριθμού διαφάνειας 2"/>
          <p:cNvSpPr>
            <a:spLocks noGrp="1"/>
          </p:cNvSpPr>
          <p:nvPr>
            <p:ph type="sldNum" sz="quarter" idx="12"/>
          </p:nvPr>
        </p:nvSpPr>
        <p:spPr/>
        <p:txBody>
          <a:bodyPr/>
          <a:lstStyle/>
          <a:p>
            <a:fld id="{D57F1E4F-1CFF-5643-939E-217C01CDF565}" type="slidenum">
              <a:rPr lang="en-US" smtClean="0">
                <a:solidFill>
                  <a:srgbClr val="FFFF00"/>
                </a:solidFill>
              </a:rPr>
              <a:pPr/>
              <a:t>11</a:t>
            </a:fld>
            <a:endParaRPr lang="en-US" dirty="0">
              <a:solidFill>
                <a:srgbClr val="FFFF00"/>
              </a:solidFill>
            </a:endParaRPr>
          </a:p>
        </p:txBody>
      </p:sp>
      <p:sp>
        <p:nvSpPr>
          <p:cNvPr id="4" name="TextBox 3"/>
          <p:cNvSpPr txBox="1"/>
          <p:nvPr/>
        </p:nvSpPr>
        <p:spPr>
          <a:xfrm>
            <a:off x="0" y="0"/>
            <a:ext cx="12192000" cy="523220"/>
          </a:xfrm>
          <a:prstGeom prst="rect">
            <a:avLst/>
          </a:prstGeom>
          <a:noFill/>
        </p:spPr>
        <p:txBody>
          <a:bodyPr wrap="square" rtlCol="0">
            <a:spAutoFit/>
          </a:bodyPr>
          <a:lstStyle/>
          <a:p>
            <a:pPr algn="ctr"/>
            <a:r>
              <a:rPr lang="el-GR" sz="2800" b="1" i="1" dirty="0" smtClean="0">
                <a:solidFill>
                  <a:prstClr val="white"/>
                </a:solidFill>
                <a:latin typeface="Calibri Light" panose="020F0302020204030204"/>
              </a:rPr>
              <a:t>Το Ευρωπαϊκό Φαινόμενο: </a:t>
            </a:r>
            <a:r>
              <a:rPr lang="el-GR" sz="2800" b="1" i="1" dirty="0" smtClean="0">
                <a:solidFill>
                  <a:srgbClr val="FFFF00"/>
                </a:solidFill>
                <a:latin typeface="Calibri Light" panose="020F0302020204030204"/>
              </a:rPr>
              <a:t>Ιστορία, Θεσμοί Πολιτικές</a:t>
            </a:r>
          </a:p>
        </p:txBody>
      </p:sp>
      <p:sp>
        <p:nvSpPr>
          <p:cNvPr id="6" name="Ορθογώνιο 5"/>
          <p:cNvSpPr/>
          <p:nvPr/>
        </p:nvSpPr>
        <p:spPr>
          <a:xfrm>
            <a:off x="0" y="392707"/>
            <a:ext cx="12192000" cy="461665"/>
          </a:xfrm>
          <a:prstGeom prst="rect">
            <a:avLst/>
          </a:prstGeom>
        </p:spPr>
        <p:txBody>
          <a:bodyPr wrap="square">
            <a:spAutoFit/>
          </a:bodyPr>
          <a:lstStyle/>
          <a:p>
            <a:pPr algn="ctr"/>
            <a:r>
              <a:rPr lang="en-US" sz="2400" b="1" kern="0" dirty="0" smtClean="0">
                <a:solidFill>
                  <a:srgbClr val="FFFF00"/>
                </a:solidFill>
                <a:ea typeface="Microsoft JhengHei" panose="020B0604030504040204" pitchFamily="34" charset="-120"/>
                <a:cs typeface="Arial" panose="020B0604020202020204" pitchFamily="34" charset="0"/>
              </a:rPr>
              <a:t>1</a:t>
            </a:r>
            <a:r>
              <a:rPr lang="el-GR" sz="2400" b="1" kern="0" dirty="0">
                <a:solidFill>
                  <a:srgbClr val="FFFF00"/>
                </a:solidFill>
                <a:ea typeface="Microsoft JhengHei" panose="020B0604030504040204" pitchFamily="34" charset="-120"/>
                <a:cs typeface="Arial" panose="020B0604020202020204" pitchFamily="34" charset="0"/>
              </a:rPr>
              <a:t>9</a:t>
            </a:r>
            <a:r>
              <a:rPr lang="el-GR" sz="2400" b="1" kern="0" dirty="0" smtClean="0">
                <a:solidFill>
                  <a:srgbClr val="FFFF00"/>
                </a:solidFill>
                <a:ea typeface="Microsoft JhengHei" panose="020B0604030504040204" pitchFamily="34" charset="-120"/>
                <a:cs typeface="Arial" panose="020B0604020202020204" pitchFamily="34" charset="0"/>
              </a:rPr>
              <a:t>. Η Περιβαλλοντική Πολιτική</a:t>
            </a:r>
            <a:endParaRPr lang="el-GR" sz="2400" b="1" kern="0" dirty="0">
              <a:solidFill>
                <a:srgbClr val="FFFF00"/>
              </a:solidFill>
              <a:ea typeface="Microsoft JhengHei" panose="020B0604030504040204" pitchFamily="34" charset="-120"/>
              <a:cs typeface="Arial" panose="020B0604020202020204" pitchFamily="34" charset="0"/>
            </a:endParaRPr>
          </a:p>
        </p:txBody>
      </p:sp>
      <p:pic>
        <p:nvPicPr>
          <p:cNvPr id="23" name="Εικόνα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67793" y="6198794"/>
            <a:ext cx="2146300" cy="622491"/>
          </a:xfrm>
          <a:prstGeom prst="rect">
            <a:avLst/>
          </a:prstGeom>
        </p:spPr>
      </p:pic>
      <p:sp>
        <p:nvSpPr>
          <p:cNvPr id="24" name="TextBox 23"/>
          <p:cNvSpPr txBox="1"/>
          <p:nvPr/>
        </p:nvSpPr>
        <p:spPr>
          <a:xfrm>
            <a:off x="284106" y="1310617"/>
            <a:ext cx="11653893" cy="400110"/>
          </a:xfrm>
          <a:prstGeom prst="rect">
            <a:avLst/>
          </a:prstGeom>
          <a:noFill/>
        </p:spPr>
        <p:txBody>
          <a:bodyPr wrap="square" rtlCol="0">
            <a:spAutoFit/>
          </a:bodyPr>
          <a:lstStyle/>
          <a:p>
            <a:r>
              <a:rPr lang="el-GR" sz="2000" b="1" dirty="0" smtClean="0">
                <a:solidFill>
                  <a:srgbClr val="FFFF00"/>
                </a:solidFill>
                <a:cs typeface="Times New Roman" panose="02020603050405020304" pitchFamily="18" charset="0"/>
              </a:rPr>
              <a:t>Τα </a:t>
            </a:r>
            <a:r>
              <a:rPr lang="el-GR" sz="2000" b="1" i="1" dirty="0">
                <a:solidFill>
                  <a:srgbClr val="FFFF00"/>
                </a:solidFill>
                <a:cs typeface="Times New Roman" panose="02020603050405020304" pitchFamily="18" charset="0"/>
              </a:rPr>
              <a:t>Προγράμματα Δράσης για το Περιβάλλον</a:t>
            </a:r>
          </a:p>
        </p:txBody>
      </p:sp>
      <p:sp>
        <p:nvSpPr>
          <p:cNvPr id="25" name="TextBox 24"/>
          <p:cNvSpPr txBox="1"/>
          <p:nvPr/>
        </p:nvSpPr>
        <p:spPr>
          <a:xfrm>
            <a:off x="4680000" y="1728000"/>
            <a:ext cx="7277099" cy="4524315"/>
          </a:xfrm>
          <a:prstGeom prst="rect">
            <a:avLst/>
          </a:prstGeom>
          <a:noFill/>
        </p:spPr>
        <p:txBody>
          <a:bodyPr wrap="square" rtlCol="0">
            <a:spAutoFit/>
          </a:bodyPr>
          <a:lstStyle/>
          <a:p>
            <a:r>
              <a:rPr lang="el-GR" b="1" dirty="0" smtClean="0">
                <a:solidFill>
                  <a:srgbClr val="FFFF00"/>
                </a:solidFill>
              </a:rPr>
              <a:t>Το </a:t>
            </a:r>
            <a:r>
              <a:rPr lang="el-GR" b="1" i="1" dirty="0" smtClean="0">
                <a:solidFill>
                  <a:srgbClr val="FFFF00"/>
                </a:solidFill>
              </a:rPr>
              <a:t>Τέταρτο Πρόγραμμα </a:t>
            </a:r>
            <a:r>
              <a:rPr lang="el-GR" b="1" i="1" dirty="0">
                <a:solidFill>
                  <a:srgbClr val="FFFF00"/>
                </a:solidFill>
              </a:rPr>
              <a:t>Δράσης για το Περιβάλλον </a:t>
            </a:r>
            <a:r>
              <a:rPr lang="el-GR" b="1" dirty="0" smtClean="0">
                <a:solidFill>
                  <a:srgbClr val="FFFF00"/>
                </a:solidFill>
              </a:rPr>
              <a:t>1987 </a:t>
            </a:r>
            <a:r>
              <a:rPr lang="el-GR" b="1" dirty="0">
                <a:solidFill>
                  <a:srgbClr val="FFFF00"/>
                </a:solidFill>
              </a:rPr>
              <a:t>- </a:t>
            </a:r>
            <a:r>
              <a:rPr lang="el-GR" b="1" dirty="0" smtClean="0">
                <a:solidFill>
                  <a:srgbClr val="FFFF00"/>
                </a:solidFill>
              </a:rPr>
              <a:t>1992</a:t>
            </a:r>
          </a:p>
          <a:p>
            <a:pPr marL="285750" indent="-285750" algn="just"/>
            <a:r>
              <a:rPr lang="el-GR" b="1" dirty="0" smtClean="0">
                <a:solidFill>
                  <a:srgbClr val="FFFF00"/>
                </a:solidFill>
              </a:rPr>
              <a:t>Ευρωπαϊκός Οργανισμός Περιβάλλοντος </a:t>
            </a:r>
          </a:p>
          <a:p>
            <a:pPr marL="285750" indent="-285750" algn="just">
              <a:buFont typeface="Arial" pitchFamily="34" charset="0"/>
              <a:buChar char="•"/>
            </a:pPr>
            <a:r>
              <a:rPr lang="el-GR" b="1" dirty="0" smtClean="0">
                <a:solidFill>
                  <a:schemeClr val="bg1"/>
                </a:solidFill>
              </a:rPr>
              <a:t>Από τον Οκτώβριο του 1993 άρχισε να λειτουργεί ο Ευρωπαϊκός Οργανισμός Περιβάλλοντος (ΕΟΠ), με έδρα την Κοπεγχάγη, ο οποίος ιδρύθηκε με Κανονισμό της ΕΟΚ, και παρέχει πληροφορίες για το περιβάλλον, βοηθώντας τους εμπλεκόμενους στην ανάπτυξη, υιοθέτηση, εφαρμογή και αξιολόγηση της περιβαλλοντικής πολιτικής. </a:t>
            </a:r>
          </a:p>
          <a:p>
            <a:pPr marL="285750" indent="-285750" algn="just">
              <a:buFont typeface="Arial" pitchFamily="34" charset="0"/>
              <a:buChar char="•"/>
            </a:pPr>
            <a:r>
              <a:rPr lang="el-GR" b="1" dirty="0" smtClean="0">
                <a:solidFill>
                  <a:schemeClr val="bg1"/>
                </a:solidFill>
              </a:rPr>
              <a:t>Το 1993, εισήχθη με Κανονισμό της ΕΟΚ το Σύστημα Οικολογικής Διαχείρισης και Οικολογικού Ελέγχου (</a:t>
            </a:r>
            <a:r>
              <a:rPr lang="el-GR" b="1" dirty="0" err="1" smtClean="0">
                <a:solidFill>
                  <a:schemeClr val="bg1"/>
                </a:solidFill>
              </a:rPr>
              <a:t>Eco</a:t>
            </a:r>
            <a:r>
              <a:rPr lang="el-GR" b="1" dirty="0" smtClean="0">
                <a:solidFill>
                  <a:schemeClr val="bg1"/>
                </a:solidFill>
              </a:rPr>
              <a:t> </a:t>
            </a:r>
            <a:r>
              <a:rPr lang="el-GR" b="1" dirty="0" err="1" smtClean="0">
                <a:solidFill>
                  <a:schemeClr val="bg1"/>
                </a:solidFill>
              </a:rPr>
              <a:t>Management</a:t>
            </a:r>
            <a:r>
              <a:rPr lang="el-GR" b="1" dirty="0" smtClean="0">
                <a:solidFill>
                  <a:schemeClr val="bg1"/>
                </a:solidFill>
              </a:rPr>
              <a:t> </a:t>
            </a:r>
            <a:r>
              <a:rPr lang="el-GR" b="1" dirty="0" err="1" smtClean="0">
                <a:solidFill>
                  <a:schemeClr val="bg1"/>
                </a:solidFill>
              </a:rPr>
              <a:t>and</a:t>
            </a:r>
            <a:r>
              <a:rPr lang="el-GR" b="1" dirty="0" smtClean="0">
                <a:solidFill>
                  <a:schemeClr val="bg1"/>
                </a:solidFill>
              </a:rPr>
              <a:t> </a:t>
            </a:r>
            <a:r>
              <a:rPr lang="el-GR" b="1" dirty="0" err="1" smtClean="0">
                <a:solidFill>
                  <a:schemeClr val="bg1"/>
                </a:solidFill>
              </a:rPr>
              <a:t>Audit</a:t>
            </a:r>
            <a:r>
              <a:rPr lang="el-GR" b="1" dirty="0" smtClean="0">
                <a:solidFill>
                  <a:schemeClr val="bg1"/>
                </a:solidFill>
              </a:rPr>
              <a:t> </a:t>
            </a:r>
            <a:r>
              <a:rPr lang="el-GR" b="1" dirty="0" err="1" smtClean="0">
                <a:solidFill>
                  <a:schemeClr val="bg1"/>
                </a:solidFill>
              </a:rPr>
              <a:t>Scheme</a:t>
            </a:r>
            <a:r>
              <a:rPr lang="el-GR" b="1" dirty="0" smtClean="0">
                <a:solidFill>
                  <a:schemeClr val="bg1"/>
                </a:solidFill>
              </a:rPr>
              <a:t>, EMAS), ως εργαλείο εκπλήρωσης του στόχου της αειφόρου ανάπτυξης. Αρχικά περιοριζόταν για εταιρείες του βιομηχανικού τομέα. Αργότερα, το 2001, εκδόθηκε ο αναθεωρημένος Κανονισμός, με τον οποίο, ως </a:t>
            </a:r>
            <a:r>
              <a:rPr lang="en-US" b="1" dirty="0" smtClean="0">
                <a:solidFill>
                  <a:schemeClr val="bg1"/>
                </a:solidFill>
              </a:rPr>
              <a:t>EMAS II</a:t>
            </a:r>
            <a:r>
              <a:rPr lang="el-GR" b="1" dirty="0" smtClean="0">
                <a:solidFill>
                  <a:schemeClr val="bg1"/>
                </a:solidFill>
              </a:rPr>
              <a:t>, προοριζόταν για όλους τους κλάδους των οικονομικών δραστηριοτήτων, ενσωματώνοντας και το διεθνές σύστημα περιβαλλοντικής διαχείρισης EN ISO 14001. Τέλος, το 2009, αναθεωρήθηκε και πάλι το σύστημα, ως </a:t>
            </a:r>
            <a:r>
              <a:rPr lang="en-US" b="1" dirty="0" smtClean="0">
                <a:solidFill>
                  <a:schemeClr val="bg1"/>
                </a:solidFill>
              </a:rPr>
              <a:t>EMAS II</a:t>
            </a:r>
            <a:r>
              <a:rPr lang="el-GR" b="1" dirty="0" smtClean="0">
                <a:solidFill>
                  <a:schemeClr val="bg1"/>
                </a:solidFill>
              </a:rPr>
              <a:t>Ι, με νέο Κανονισμό.</a:t>
            </a:r>
          </a:p>
        </p:txBody>
      </p:sp>
      <p:pic>
        <p:nvPicPr>
          <p:cNvPr id="14" name="Εικόνα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2199" y="6141646"/>
            <a:ext cx="2532007" cy="712126"/>
          </a:xfrm>
          <a:prstGeom prst="rect">
            <a:avLst/>
          </a:prstGeom>
        </p:spPr>
      </p:pic>
      <p:sp>
        <p:nvSpPr>
          <p:cNvPr id="5" name="Ορθογώνιο 4"/>
          <p:cNvSpPr/>
          <p:nvPr/>
        </p:nvSpPr>
        <p:spPr>
          <a:xfrm>
            <a:off x="1540933" y="1738576"/>
            <a:ext cx="3310467" cy="2677656"/>
          </a:xfrm>
          <a:prstGeom prst="rect">
            <a:avLst/>
          </a:prstGeom>
        </p:spPr>
        <p:txBody>
          <a:bodyPr wrap="square">
            <a:spAutoFit/>
          </a:bodyPr>
          <a:lstStyle/>
          <a:p>
            <a:pPr marL="93663" algn="ctr"/>
            <a:r>
              <a:rPr lang="el-GR" sz="1400" b="1" dirty="0" smtClean="0">
                <a:solidFill>
                  <a:srgbClr val="FFFF00"/>
                </a:solidFill>
              </a:rPr>
              <a:t>Το έμβλημα του </a:t>
            </a:r>
            <a:r>
              <a:rPr lang="el-GR" sz="1400" b="1" dirty="0" smtClean="0">
                <a:solidFill>
                  <a:schemeClr val="bg1"/>
                </a:solidFill>
              </a:rPr>
              <a:t>Ευρωπαϊκού Οργανισμού Περιβάλλοντος </a:t>
            </a:r>
          </a:p>
          <a:p>
            <a:pPr marL="93663" algn="just"/>
            <a:r>
              <a:rPr lang="el-GR" sz="1400" b="1" dirty="0" smtClean="0">
                <a:solidFill>
                  <a:srgbClr val="FFFF00"/>
                </a:solidFill>
              </a:rPr>
              <a:t>Ο οργανισμός σήμερα διοικείται από Διοικητικό Συμβούλιο που αποτελείται από 33 εκπροσώπους των κρατών (28 κρατών-μελών της ΕΕ, 4 κρατών-μελών της ΕΖΕΣ και 1 εκπρόσωπο της Τουρκίας), έναν εκπρόσωπο της Επιτροπής και δύο επιστήμονες που διορίζονται από το Ευρωπαϊκό Κοινοβούλιο, ενώ επικουρείται από επιτροπή επιστημόνων</a:t>
            </a:r>
          </a:p>
        </p:txBody>
      </p:sp>
      <p:sp>
        <p:nvSpPr>
          <p:cNvPr id="15" name="14 - Ορθογώνιο"/>
          <p:cNvSpPr/>
          <p:nvPr/>
        </p:nvSpPr>
        <p:spPr>
          <a:xfrm>
            <a:off x="1583266" y="5200142"/>
            <a:ext cx="3302001" cy="523220"/>
          </a:xfrm>
          <a:prstGeom prst="rect">
            <a:avLst/>
          </a:prstGeom>
        </p:spPr>
        <p:txBody>
          <a:bodyPr wrap="square">
            <a:spAutoFit/>
          </a:bodyPr>
          <a:lstStyle/>
          <a:p>
            <a:pPr algn="ctr"/>
            <a:r>
              <a:rPr lang="el-GR" sz="1400" b="1" dirty="0" smtClean="0">
                <a:solidFill>
                  <a:srgbClr val="FFFF00"/>
                </a:solidFill>
              </a:rPr>
              <a:t>Το σήμα του </a:t>
            </a:r>
            <a:r>
              <a:rPr lang="el-GR" sz="1400" b="1" dirty="0" smtClean="0">
                <a:solidFill>
                  <a:schemeClr val="bg1"/>
                </a:solidFill>
              </a:rPr>
              <a:t>Συστήματος Οικολογικής Διαχείρισης και Οικολογικού Ελέγχου</a:t>
            </a:r>
            <a:endParaRPr lang="el-GR" sz="1400" b="1" dirty="0">
              <a:solidFill>
                <a:schemeClr val="bg1"/>
              </a:solidFill>
            </a:endParaRPr>
          </a:p>
        </p:txBody>
      </p:sp>
      <p:pic>
        <p:nvPicPr>
          <p:cNvPr id="16" name="50 - Εικόνα" descr="316px-EEA_agency_logo.svg.png"/>
          <p:cNvPicPr/>
          <p:nvPr/>
        </p:nvPicPr>
        <p:blipFill>
          <a:blip r:embed="rId5" cstate="print"/>
          <a:stretch>
            <a:fillRect/>
          </a:stretch>
        </p:blipFill>
        <p:spPr>
          <a:xfrm>
            <a:off x="101600" y="2152167"/>
            <a:ext cx="1486894" cy="1486894"/>
          </a:xfrm>
          <a:prstGeom prst="rect">
            <a:avLst/>
          </a:prstGeom>
          <a:solidFill>
            <a:schemeClr val="bg1"/>
          </a:solidFill>
        </p:spPr>
      </p:pic>
      <p:pic>
        <p:nvPicPr>
          <p:cNvPr id="17" name="48 - Εικόνα" descr="EMAS.jpg"/>
          <p:cNvPicPr/>
          <p:nvPr/>
        </p:nvPicPr>
        <p:blipFill>
          <a:blip r:embed="rId6" cstate="print"/>
          <a:stretch>
            <a:fillRect/>
          </a:stretch>
        </p:blipFill>
        <p:spPr>
          <a:xfrm>
            <a:off x="252311" y="4530918"/>
            <a:ext cx="1307244" cy="1606164"/>
          </a:xfrm>
          <a:prstGeom prst="rect">
            <a:avLst/>
          </a:prstGeom>
        </p:spPr>
      </p:pic>
    </p:spTree>
    <p:extLst>
      <p:ext uri="{BB962C8B-B14F-4D97-AF65-F5344CB8AC3E}">
        <p14:creationId xmlns:p14="http://schemas.microsoft.com/office/powerpoint/2010/main" val="41923549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Θέση υποσέλιδου 1"/>
          <p:cNvSpPr>
            <a:spLocks noGrp="1"/>
          </p:cNvSpPr>
          <p:nvPr>
            <p:ph type="ftr" sz="quarter" idx="11"/>
          </p:nvPr>
        </p:nvSpPr>
        <p:spPr>
          <a:xfrm>
            <a:off x="4038600" y="6198795"/>
            <a:ext cx="4114800" cy="522680"/>
          </a:xfrm>
        </p:spPr>
        <p:txBody>
          <a:bodyPr/>
          <a:lstStyle/>
          <a:p>
            <a:r>
              <a:rPr lang="el-GR" sz="1800" b="1" dirty="0" smtClean="0">
                <a:solidFill>
                  <a:srgbClr val="FFFF00"/>
                </a:solidFill>
              </a:rPr>
              <a:t>Παναγιώτης </a:t>
            </a:r>
            <a:r>
              <a:rPr lang="el-GR" sz="1800" b="1" dirty="0" err="1" smtClean="0">
                <a:solidFill>
                  <a:srgbClr val="FFFF00"/>
                </a:solidFill>
              </a:rPr>
              <a:t>Λιαργκόβας</a:t>
            </a:r>
            <a:endParaRPr lang="el-GR" sz="1800" b="1" dirty="0" smtClean="0">
              <a:solidFill>
                <a:srgbClr val="FFFF00"/>
              </a:solidFill>
            </a:endParaRPr>
          </a:p>
          <a:p>
            <a:r>
              <a:rPr lang="el-GR" sz="1800" b="1" dirty="0" smtClean="0">
                <a:solidFill>
                  <a:srgbClr val="FFFF00"/>
                </a:solidFill>
              </a:rPr>
              <a:t>Χρήστος Παπαγεωργίου</a:t>
            </a:r>
            <a:endParaRPr lang="en-US" sz="1800" b="1" dirty="0">
              <a:solidFill>
                <a:srgbClr val="FFFF00"/>
              </a:solidFill>
            </a:endParaRPr>
          </a:p>
        </p:txBody>
      </p:sp>
      <p:sp>
        <p:nvSpPr>
          <p:cNvPr id="3" name="Θέση αριθμού διαφάνειας 2"/>
          <p:cNvSpPr>
            <a:spLocks noGrp="1"/>
          </p:cNvSpPr>
          <p:nvPr>
            <p:ph type="sldNum" sz="quarter" idx="12"/>
          </p:nvPr>
        </p:nvSpPr>
        <p:spPr/>
        <p:txBody>
          <a:bodyPr/>
          <a:lstStyle/>
          <a:p>
            <a:fld id="{D57F1E4F-1CFF-5643-939E-217C01CDF565}" type="slidenum">
              <a:rPr lang="en-US" smtClean="0">
                <a:solidFill>
                  <a:srgbClr val="FFFF00"/>
                </a:solidFill>
              </a:rPr>
              <a:pPr/>
              <a:t>12</a:t>
            </a:fld>
            <a:endParaRPr lang="en-US" dirty="0">
              <a:solidFill>
                <a:srgbClr val="FFFF00"/>
              </a:solidFill>
            </a:endParaRPr>
          </a:p>
        </p:txBody>
      </p:sp>
      <p:sp>
        <p:nvSpPr>
          <p:cNvPr id="4" name="TextBox 3"/>
          <p:cNvSpPr txBox="1"/>
          <p:nvPr/>
        </p:nvSpPr>
        <p:spPr>
          <a:xfrm>
            <a:off x="0" y="0"/>
            <a:ext cx="12192000" cy="523220"/>
          </a:xfrm>
          <a:prstGeom prst="rect">
            <a:avLst/>
          </a:prstGeom>
          <a:noFill/>
        </p:spPr>
        <p:txBody>
          <a:bodyPr wrap="square" rtlCol="0">
            <a:spAutoFit/>
          </a:bodyPr>
          <a:lstStyle/>
          <a:p>
            <a:pPr algn="ctr"/>
            <a:r>
              <a:rPr lang="el-GR" sz="2800" b="1" i="1" dirty="0" smtClean="0">
                <a:solidFill>
                  <a:prstClr val="white"/>
                </a:solidFill>
                <a:latin typeface="Calibri Light" panose="020F0302020204030204"/>
              </a:rPr>
              <a:t>Το Ευρωπαϊκό Φαινόμενο: </a:t>
            </a:r>
            <a:r>
              <a:rPr lang="el-GR" sz="2800" b="1" i="1" dirty="0" smtClean="0">
                <a:solidFill>
                  <a:srgbClr val="FFFF00"/>
                </a:solidFill>
                <a:latin typeface="Calibri Light" panose="020F0302020204030204"/>
              </a:rPr>
              <a:t>Ιστορία, Θεσμοί Πολιτικές</a:t>
            </a:r>
          </a:p>
        </p:txBody>
      </p:sp>
      <p:sp>
        <p:nvSpPr>
          <p:cNvPr id="6" name="Ορθογώνιο 5"/>
          <p:cNvSpPr/>
          <p:nvPr/>
        </p:nvSpPr>
        <p:spPr>
          <a:xfrm>
            <a:off x="0" y="392707"/>
            <a:ext cx="12192000" cy="461665"/>
          </a:xfrm>
          <a:prstGeom prst="rect">
            <a:avLst/>
          </a:prstGeom>
        </p:spPr>
        <p:txBody>
          <a:bodyPr wrap="square">
            <a:spAutoFit/>
          </a:bodyPr>
          <a:lstStyle/>
          <a:p>
            <a:pPr algn="ctr"/>
            <a:r>
              <a:rPr lang="en-US" sz="2400" b="1" kern="0" dirty="0" smtClean="0">
                <a:solidFill>
                  <a:srgbClr val="FFFF00"/>
                </a:solidFill>
                <a:ea typeface="Microsoft JhengHei" panose="020B0604030504040204" pitchFamily="34" charset="-120"/>
                <a:cs typeface="Arial" panose="020B0604020202020204" pitchFamily="34" charset="0"/>
              </a:rPr>
              <a:t>1</a:t>
            </a:r>
            <a:r>
              <a:rPr lang="el-GR" sz="2400" b="1" kern="0" dirty="0">
                <a:solidFill>
                  <a:srgbClr val="FFFF00"/>
                </a:solidFill>
                <a:ea typeface="Microsoft JhengHei" panose="020B0604030504040204" pitchFamily="34" charset="-120"/>
                <a:cs typeface="Arial" panose="020B0604020202020204" pitchFamily="34" charset="0"/>
              </a:rPr>
              <a:t>9</a:t>
            </a:r>
            <a:r>
              <a:rPr lang="el-GR" sz="2400" b="1" kern="0" dirty="0" smtClean="0">
                <a:solidFill>
                  <a:srgbClr val="FFFF00"/>
                </a:solidFill>
                <a:ea typeface="Microsoft JhengHei" panose="020B0604030504040204" pitchFamily="34" charset="-120"/>
                <a:cs typeface="Arial" panose="020B0604020202020204" pitchFamily="34" charset="0"/>
              </a:rPr>
              <a:t>. Η Περιβαλλοντική Πολιτική</a:t>
            </a:r>
            <a:endParaRPr lang="el-GR" sz="2400" b="1" kern="0" dirty="0">
              <a:solidFill>
                <a:srgbClr val="FFFF00"/>
              </a:solidFill>
              <a:ea typeface="Microsoft JhengHei" panose="020B0604030504040204" pitchFamily="34" charset="-120"/>
              <a:cs typeface="Arial" panose="020B0604020202020204" pitchFamily="34" charset="0"/>
            </a:endParaRPr>
          </a:p>
        </p:txBody>
      </p:sp>
      <p:pic>
        <p:nvPicPr>
          <p:cNvPr id="23" name="Εικόνα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67793" y="6198794"/>
            <a:ext cx="2146300" cy="622491"/>
          </a:xfrm>
          <a:prstGeom prst="rect">
            <a:avLst/>
          </a:prstGeom>
        </p:spPr>
      </p:pic>
      <p:sp>
        <p:nvSpPr>
          <p:cNvPr id="24" name="TextBox 23"/>
          <p:cNvSpPr txBox="1"/>
          <p:nvPr/>
        </p:nvSpPr>
        <p:spPr>
          <a:xfrm>
            <a:off x="284106" y="1310617"/>
            <a:ext cx="11653893" cy="400110"/>
          </a:xfrm>
          <a:prstGeom prst="rect">
            <a:avLst/>
          </a:prstGeom>
          <a:noFill/>
        </p:spPr>
        <p:txBody>
          <a:bodyPr wrap="square" rtlCol="0">
            <a:spAutoFit/>
          </a:bodyPr>
          <a:lstStyle/>
          <a:p>
            <a:r>
              <a:rPr lang="el-GR" sz="2000" b="1" dirty="0" smtClean="0">
                <a:solidFill>
                  <a:srgbClr val="FFFF00"/>
                </a:solidFill>
                <a:cs typeface="Times New Roman" panose="02020603050405020304" pitchFamily="18" charset="0"/>
              </a:rPr>
              <a:t>Τα </a:t>
            </a:r>
            <a:r>
              <a:rPr lang="el-GR" sz="2000" b="1" i="1" dirty="0">
                <a:solidFill>
                  <a:srgbClr val="FFFF00"/>
                </a:solidFill>
                <a:cs typeface="Times New Roman" panose="02020603050405020304" pitchFamily="18" charset="0"/>
              </a:rPr>
              <a:t>Προγράμματα Δράσης για το Περιβάλλον</a:t>
            </a:r>
          </a:p>
        </p:txBody>
      </p:sp>
      <p:sp>
        <p:nvSpPr>
          <p:cNvPr id="25" name="TextBox 24"/>
          <p:cNvSpPr txBox="1"/>
          <p:nvPr/>
        </p:nvSpPr>
        <p:spPr>
          <a:xfrm>
            <a:off x="4680000" y="1728000"/>
            <a:ext cx="7277099" cy="3970318"/>
          </a:xfrm>
          <a:prstGeom prst="rect">
            <a:avLst/>
          </a:prstGeom>
          <a:noFill/>
        </p:spPr>
        <p:txBody>
          <a:bodyPr wrap="square" rtlCol="0">
            <a:spAutoFit/>
          </a:bodyPr>
          <a:lstStyle/>
          <a:p>
            <a:r>
              <a:rPr lang="el-GR" b="1" dirty="0" smtClean="0">
                <a:solidFill>
                  <a:srgbClr val="FFFF00"/>
                </a:solidFill>
              </a:rPr>
              <a:t>Το </a:t>
            </a:r>
            <a:r>
              <a:rPr lang="el-GR" b="1" i="1" dirty="0" smtClean="0">
                <a:solidFill>
                  <a:srgbClr val="FFFF00"/>
                </a:solidFill>
              </a:rPr>
              <a:t>Τέταρτο Πρόγραμμα </a:t>
            </a:r>
            <a:r>
              <a:rPr lang="el-GR" b="1" i="1" dirty="0">
                <a:solidFill>
                  <a:srgbClr val="FFFF00"/>
                </a:solidFill>
              </a:rPr>
              <a:t>Δράσης για το Περιβάλλον </a:t>
            </a:r>
            <a:r>
              <a:rPr lang="el-GR" b="1" dirty="0" smtClean="0">
                <a:solidFill>
                  <a:srgbClr val="FFFF00"/>
                </a:solidFill>
              </a:rPr>
              <a:t>1987 </a:t>
            </a:r>
            <a:r>
              <a:rPr lang="el-GR" b="1" dirty="0">
                <a:solidFill>
                  <a:srgbClr val="FFFF00"/>
                </a:solidFill>
              </a:rPr>
              <a:t>- </a:t>
            </a:r>
            <a:r>
              <a:rPr lang="el-GR" b="1" dirty="0" smtClean="0">
                <a:solidFill>
                  <a:srgbClr val="FFFF00"/>
                </a:solidFill>
              </a:rPr>
              <a:t>1992</a:t>
            </a:r>
          </a:p>
          <a:p>
            <a:pPr marL="285750" indent="-285750" algn="just"/>
            <a:r>
              <a:rPr lang="el-GR" b="1" dirty="0" smtClean="0">
                <a:solidFill>
                  <a:srgbClr val="FFFF00"/>
                </a:solidFill>
              </a:rPr>
              <a:t>Σε Παγκόσμιο Επίπεδο</a:t>
            </a:r>
          </a:p>
          <a:p>
            <a:pPr marL="285750" indent="-285750" algn="just">
              <a:buFont typeface="Arial" pitchFamily="34" charset="0"/>
              <a:buChar char="•"/>
            </a:pPr>
            <a:r>
              <a:rPr lang="el-GR" b="1" dirty="0" smtClean="0">
                <a:solidFill>
                  <a:schemeClr val="bg1"/>
                </a:solidFill>
              </a:rPr>
              <a:t>Από τις 3 έως τις 14 Ιουνίου του 1992 πραγματοποιήθηκε στο </a:t>
            </a:r>
            <a:r>
              <a:rPr lang="en-US" b="1" dirty="0" smtClean="0">
                <a:solidFill>
                  <a:schemeClr val="bg1"/>
                </a:solidFill>
              </a:rPr>
              <a:t>Rio de Janeiro </a:t>
            </a:r>
            <a:r>
              <a:rPr lang="el-GR" b="1" dirty="0" smtClean="0">
                <a:solidFill>
                  <a:schemeClr val="bg1"/>
                </a:solidFill>
              </a:rPr>
              <a:t>της Βραζιλίας η </a:t>
            </a:r>
            <a:r>
              <a:rPr lang="el-GR" b="1" dirty="0" smtClean="0">
                <a:solidFill>
                  <a:srgbClr val="FFFF00"/>
                </a:solidFill>
              </a:rPr>
              <a:t>Διεθνής Διάσκεψη για το Περιβάλλον, υπό την αιγίδα των Ηνωμένων Εθνών</a:t>
            </a:r>
            <a:r>
              <a:rPr lang="el-GR" b="1" dirty="0" smtClean="0">
                <a:solidFill>
                  <a:schemeClr val="bg1"/>
                </a:solidFill>
              </a:rPr>
              <a:t>. </a:t>
            </a:r>
          </a:p>
          <a:p>
            <a:pPr marL="285750" indent="-285750" algn="just">
              <a:buFont typeface="Arial" pitchFamily="34" charset="0"/>
              <a:buChar char="•"/>
            </a:pPr>
            <a:r>
              <a:rPr lang="el-GR" b="1" dirty="0" smtClean="0">
                <a:solidFill>
                  <a:schemeClr val="bg1"/>
                </a:solidFill>
              </a:rPr>
              <a:t>Ανάμεσα στα θέματα της Διάσκεψης ήταν η αειφόρος ανάπτυξη, η βελτίωση των συνθηκών διαβίωσης των κατοίκων του πλανήτη, η ορθολογική διαχείριση των φυσικών πόρων, η ρύπανση της ατμόσφαιρας, των υδάτων και του εδάφους, τα τοξικά και ραδιενεργά απόβλητα, το φαινόμενο της κλιματικής αλλαγής κ.ά.. Ειδικότερα, αναγνωρίστηκε ότι «</a:t>
            </a:r>
            <a:r>
              <a:rPr lang="el-GR" b="1" i="1" dirty="0" smtClean="0">
                <a:solidFill>
                  <a:schemeClr val="bg1"/>
                </a:solidFill>
              </a:rPr>
              <a:t>πρέπει να σταθεροποιηθεί η συγκέντρωση των αερίων του φαινομένου του θερμοκηπίου στην ατμόσφαιρα σε ένα επίπεδο που δεν θα επηρεάζει το κλίμα</a:t>
            </a:r>
            <a:r>
              <a:rPr lang="el-GR" b="1" dirty="0" smtClean="0">
                <a:solidFill>
                  <a:schemeClr val="bg1"/>
                </a:solidFill>
              </a:rPr>
              <a:t>». </a:t>
            </a:r>
          </a:p>
          <a:p>
            <a:pPr marL="285750" indent="-285750" algn="just">
              <a:buFont typeface="Arial" pitchFamily="34" charset="0"/>
              <a:buChar char="•"/>
            </a:pPr>
            <a:endParaRPr lang="el-GR" b="1" dirty="0" smtClean="0">
              <a:solidFill>
                <a:schemeClr val="bg1"/>
              </a:solidFill>
            </a:endParaRPr>
          </a:p>
        </p:txBody>
      </p:sp>
      <p:pic>
        <p:nvPicPr>
          <p:cNvPr id="14" name="Εικόνα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2199" y="6141646"/>
            <a:ext cx="2532007" cy="712126"/>
          </a:xfrm>
          <a:prstGeom prst="rect">
            <a:avLst/>
          </a:prstGeom>
        </p:spPr>
      </p:pic>
      <p:sp>
        <p:nvSpPr>
          <p:cNvPr id="5" name="Ορθογώνιο 4"/>
          <p:cNvSpPr/>
          <p:nvPr/>
        </p:nvSpPr>
        <p:spPr>
          <a:xfrm>
            <a:off x="1" y="1738576"/>
            <a:ext cx="4783666" cy="3323987"/>
          </a:xfrm>
          <a:prstGeom prst="rect">
            <a:avLst/>
          </a:prstGeom>
        </p:spPr>
        <p:txBody>
          <a:bodyPr wrap="square">
            <a:spAutoFit/>
          </a:bodyPr>
          <a:lstStyle/>
          <a:p>
            <a:pPr algn="just"/>
            <a:r>
              <a:rPr lang="el-GR" sz="1400" b="1" dirty="0" smtClean="0">
                <a:solidFill>
                  <a:srgbClr val="FFFF00"/>
                </a:solidFill>
              </a:rPr>
              <a:t>Η </a:t>
            </a:r>
            <a:r>
              <a:rPr lang="el-GR" sz="1400" b="1" dirty="0" smtClean="0">
                <a:solidFill>
                  <a:schemeClr val="bg1"/>
                </a:solidFill>
              </a:rPr>
              <a:t>Διεθνής Διάσκεψη για το Περιβάλλον </a:t>
            </a:r>
          </a:p>
          <a:p>
            <a:pPr marL="93663" indent="-84138" algn="just">
              <a:buFont typeface="Calibri" pitchFamily="34" charset="0"/>
              <a:buChar char="−"/>
            </a:pPr>
            <a:r>
              <a:rPr lang="el-GR" sz="1400" b="1" dirty="0" smtClean="0">
                <a:solidFill>
                  <a:srgbClr val="FFFF00"/>
                </a:solidFill>
              </a:rPr>
              <a:t>Από τα σημαντικότερα έγγραφα της Διάσκεψης υπήρξε η «</a:t>
            </a:r>
            <a:r>
              <a:rPr lang="el-GR" sz="1400" b="1" dirty="0" smtClean="0">
                <a:solidFill>
                  <a:schemeClr val="bg1"/>
                </a:solidFill>
              </a:rPr>
              <a:t>Ατζέντα 21</a:t>
            </a:r>
            <a:r>
              <a:rPr lang="el-GR" sz="1400" b="1" dirty="0" smtClean="0">
                <a:solidFill>
                  <a:srgbClr val="FFFF00"/>
                </a:solidFill>
              </a:rPr>
              <a:t>» η οποία συνίστατο από ένα σχέδιο δράσης για τον 21</a:t>
            </a:r>
            <a:r>
              <a:rPr lang="el-GR" sz="1400" b="1" baseline="30000" dirty="0" smtClean="0">
                <a:solidFill>
                  <a:srgbClr val="FFFF00"/>
                </a:solidFill>
              </a:rPr>
              <a:t>ο</a:t>
            </a:r>
            <a:r>
              <a:rPr lang="el-GR" sz="1400" b="1" dirty="0" smtClean="0">
                <a:solidFill>
                  <a:srgbClr val="FFFF00"/>
                </a:solidFill>
              </a:rPr>
              <a:t> αιώνα, χωρίς ωστόσο να είναι δεσμευτικό. </a:t>
            </a:r>
          </a:p>
          <a:p>
            <a:pPr marL="93663" indent="-84138" algn="just">
              <a:buFont typeface="Calibri" pitchFamily="34" charset="0"/>
              <a:buChar char="−"/>
            </a:pPr>
            <a:r>
              <a:rPr lang="el-GR" sz="1400" b="1" dirty="0" smtClean="0">
                <a:solidFill>
                  <a:srgbClr val="FFFF00"/>
                </a:solidFill>
              </a:rPr>
              <a:t>Ακόμη αναγνωρίστηκε και ενσωματώθηκε στην «Αρχή 15» της Διακήρυξης του Ρίο για το Περιβάλλον και την Ανάπτυξη η </a:t>
            </a:r>
            <a:r>
              <a:rPr lang="el-GR" sz="1400" b="1" i="1" dirty="0" smtClean="0">
                <a:solidFill>
                  <a:schemeClr val="bg1"/>
                </a:solidFill>
              </a:rPr>
              <a:t>Αρχή της Προφύλαξης</a:t>
            </a:r>
            <a:r>
              <a:rPr lang="el-GR" sz="1400" b="1" dirty="0" smtClean="0">
                <a:solidFill>
                  <a:schemeClr val="bg1"/>
                </a:solidFill>
              </a:rPr>
              <a:t> </a:t>
            </a:r>
            <a:r>
              <a:rPr lang="el-GR" sz="1400" b="1" dirty="0" smtClean="0">
                <a:solidFill>
                  <a:srgbClr val="FFFF00"/>
                </a:solidFill>
              </a:rPr>
              <a:t>που περιγράφεται ως εξής: «</a:t>
            </a:r>
            <a:r>
              <a:rPr lang="el-GR" sz="1400" b="1" i="1" dirty="0" smtClean="0">
                <a:solidFill>
                  <a:schemeClr val="bg1"/>
                </a:solidFill>
              </a:rPr>
              <a:t>Προκειμένου να προστατευθεί το περιβάλλον, η προσέγγιση βάσει της προφύλαξης πρέπει να εφαρμόζεται ευρέως από τα κράτη, ανάλογα με τις ικανότητές τους. Όπου υφίσταται απειλή για σοβαρή ή αμετάκλητη ζημία, η έλλειψη πλήρους επιστημονικής βεβαιότητας δεν μπορεί να χρησιμοποιείται ως λόγος για την αναβολή λήψης μέτρων αποτελεσματικών ως προς το κόστος, προκειμένου να προληφθεί η υποβάθμιση του περιβάλλοντος</a:t>
            </a:r>
            <a:r>
              <a:rPr lang="el-GR" sz="1400" b="1" dirty="0" smtClean="0">
                <a:solidFill>
                  <a:srgbClr val="FFFF00"/>
                </a:solidFill>
              </a:rPr>
              <a:t>».</a:t>
            </a:r>
            <a:endParaRPr lang="el-GR" sz="1400" b="1" dirty="0">
              <a:solidFill>
                <a:srgbClr val="FFFF00"/>
              </a:solidFill>
            </a:endParaRPr>
          </a:p>
        </p:txBody>
      </p:sp>
    </p:spTree>
    <p:extLst>
      <p:ext uri="{BB962C8B-B14F-4D97-AF65-F5344CB8AC3E}">
        <p14:creationId xmlns:p14="http://schemas.microsoft.com/office/powerpoint/2010/main" val="419235494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Θέση υποσέλιδου 1"/>
          <p:cNvSpPr>
            <a:spLocks noGrp="1"/>
          </p:cNvSpPr>
          <p:nvPr>
            <p:ph type="ftr" sz="quarter" idx="11"/>
          </p:nvPr>
        </p:nvSpPr>
        <p:spPr>
          <a:xfrm>
            <a:off x="4038600" y="6198795"/>
            <a:ext cx="4114800" cy="522680"/>
          </a:xfrm>
        </p:spPr>
        <p:txBody>
          <a:bodyPr/>
          <a:lstStyle/>
          <a:p>
            <a:r>
              <a:rPr lang="el-GR" sz="1800" b="1" dirty="0" smtClean="0">
                <a:solidFill>
                  <a:srgbClr val="FFFF00"/>
                </a:solidFill>
              </a:rPr>
              <a:t>Παναγιώτης </a:t>
            </a:r>
            <a:r>
              <a:rPr lang="el-GR" sz="1800" b="1" dirty="0" err="1" smtClean="0">
                <a:solidFill>
                  <a:srgbClr val="FFFF00"/>
                </a:solidFill>
              </a:rPr>
              <a:t>Λιαργκόβας</a:t>
            </a:r>
            <a:endParaRPr lang="el-GR" sz="1800" b="1" dirty="0" smtClean="0">
              <a:solidFill>
                <a:srgbClr val="FFFF00"/>
              </a:solidFill>
            </a:endParaRPr>
          </a:p>
          <a:p>
            <a:r>
              <a:rPr lang="el-GR" sz="1800" b="1" dirty="0" smtClean="0">
                <a:solidFill>
                  <a:srgbClr val="FFFF00"/>
                </a:solidFill>
              </a:rPr>
              <a:t>Χρήστος Παπαγεωργίου</a:t>
            </a:r>
            <a:endParaRPr lang="en-US" sz="1800" b="1" dirty="0">
              <a:solidFill>
                <a:srgbClr val="FFFF00"/>
              </a:solidFill>
            </a:endParaRPr>
          </a:p>
        </p:txBody>
      </p:sp>
      <p:sp>
        <p:nvSpPr>
          <p:cNvPr id="3" name="Θέση αριθμού διαφάνειας 2"/>
          <p:cNvSpPr>
            <a:spLocks noGrp="1"/>
          </p:cNvSpPr>
          <p:nvPr>
            <p:ph type="sldNum" sz="quarter" idx="12"/>
          </p:nvPr>
        </p:nvSpPr>
        <p:spPr/>
        <p:txBody>
          <a:bodyPr/>
          <a:lstStyle/>
          <a:p>
            <a:fld id="{D57F1E4F-1CFF-5643-939E-217C01CDF565}" type="slidenum">
              <a:rPr lang="en-US" smtClean="0">
                <a:solidFill>
                  <a:srgbClr val="FFFF00"/>
                </a:solidFill>
              </a:rPr>
              <a:pPr/>
              <a:t>13</a:t>
            </a:fld>
            <a:endParaRPr lang="en-US" dirty="0">
              <a:solidFill>
                <a:srgbClr val="FFFF00"/>
              </a:solidFill>
            </a:endParaRPr>
          </a:p>
        </p:txBody>
      </p:sp>
      <p:sp>
        <p:nvSpPr>
          <p:cNvPr id="4" name="TextBox 3"/>
          <p:cNvSpPr txBox="1"/>
          <p:nvPr/>
        </p:nvSpPr>
        <p:spPr>
          <a:xfrm>
            <a:off x="0" y="0"/>
            <a:ext cx="12192000" cy="523220"/>
          </a:xfrm>
          <a:prstGeom prst="rect">
            <a:avLst/>
          </a:prstGeom>
          <a:noFill/>
        </p:spPr>
        <p:txBody>
          <a:bodyPr wrap="square" rtlCol="0">
            <a:spAutoFit/>
          </a:bodyPr>
          <a:lstStyle/>
          <a:p>
            <a:pPr algn="ctr"/>
            <a:r>
              <a:rPr lang="el-GR" sz="2800" b="1" i="1" dirty="0" smtClean="0">
                <a:solidFill>
                  <a:prstClr val="white"/>
                </a:solidFill>
                <a:latin typeface="Calibri Light" panose="020F0302020204030204"/>
              </a:rPr>
              <a:t>Το Ευρωπαϊκό Φαινόμενο: </a:t>
            </a:r>
            <a:r>
              <a:rPr lang="el-GR" sz="2800" b="1" i="1" dirty="0" smtClean="0">
                <a:solidFill>
                  <a:srgbClr val="FFFF00"/>
                </a:solidFill>
                <a:latin typeface="Calibri Light" panose="020F0302020204030204"/>
              </a:rPr>
              <a:t>Ιστορία, Θεσμοί Πολιτικές</a:t>
            </a:r>
          </a:p>
        </p:txBody>
      </p:sp>
      <p:sp>
        <p:nvSpPr>
          <p:cNvPr id="6" name="Ορθογώνιο 5"/>
          <p:cNvSpPr/>
          <p:nvPr/>
        </p:nvSpPr>
        <p:spPr>
          <a:xfrm>
            <a:off x="0" y="392707"/>
            <a:ext cx="12192000" cy="461665"/>
          </a:xfrm>
          <a:prstGeom prst="rect">
            <a:avLst/>
          </a:prstGeom>
        </p:spPr>
        <p:txBody>
          <a:bodyPr wrap="square">
            <a:spAutoFit/>
          </a:bodyPr>
          <a:lstStyle/>
          <a:p>
            <a:pPr algn="ctr"/>
            <a:r>
              <a:rPr lang="en-US" sz="2400" b="1" kern="0" dirty="0" smtClean="0">
                <a:solidFill>
                  <a:srgbClr val="FFFF00"/>
                </a:solidFill>
                <a:ea typeface="Microsoft JhengHei" panose="020B0604030504040204" pitchFamily="34" charset="-120"/>
                <a:cs typeface="Arial" panose="020B0604020202020204" pitchFamily="34" charset="0"/>
              </a:rPr>
              <a:t>1</a:t>
            </a:r>
            <a:r>
              <a:rPr lang="el-GR" sz="2400" b="1" kern="0" dirty="0">
                <a:solidFill>
                  <a:srgbClr val="FFFF00"/>
                </a:solidFill>
                <a:ea typeface="Microsoft JhengHei" panose="020B0604030504040204" pitchFamily="34" charset="-120"/>
                <a:cs typeface="Arial" panose="020B0604020202020204" pitchFamily="34" charset="0"/>
              </a:rPr>
              <a:t>9</a:t>
            </a:r>
            <a:r>
              <a:rPr lang="el-GR" sz="2400" b="1" kern="0" dirty="0" smtClean="0">
                <a:solidFill>
                  <a:srgbClr val="FFFF00"/>
                </a:solidFill>
                <a:ea typeface="Microsoft JhengHei" panose="020B0604030504040204" pitchFamily="34" charset="-120"/>
                <a:cs typeface="Arial" panose="020B0604020202020204" pitchFamily="34" charset="0"/>
              </a:rPr>
              <a:t>. Η Περιβαλλοντική Πολιτική</a:t>
            </a:r>
            <a:endParaRPr lang="el-GR" sz="2400" b="1" kern="0" dirty="0">
              <a:solidFill>
                <a:srgbClr val="FFFF00"/>
              </a:solidFill>
              <a:ea typeface="Microsoft JhengHei" panose="020B0604030504040204" pitchFamily="34" charset="-120"/>
              <a:cs typeface="Arial" panose="020B0604020202020204" pitchFamily="34" charset="0"/>
            </a:endParaRPr>
          </a:p>
        </p:txBody>
      </p:sp>
      <p:pic>
        <p:nvPicPr>
          <p:cNvPr id="23" name="Εικόνα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67793" y="6198794"/>
            <a:ext cx="2146300" cy="622491"/>
          </a:xfrm>
          <a:prstGeom prst="rect">
            <a:avLst/>
          </a:prstGeom>
        </p:spPr>
      </p:pic>
      <p:sp>
        <p:nvSpPr>
          <p:cNvPr id="24" name="TextBox 23"/>
          <p:cNvSpPr txBox="1"/>
          <p:nvPr/>
        </p:nvSpPr>
        <p:spPr>
          <a:xfrm>
            <a:off x="284106" y="1310617"/>
            <a:ext cx="11653893" cy="400110"/>
          </a:xfrm>
          <a:prstGeom prst="rect">
            <a:avLst/>
          </a:prstGeom>
          <a:noFill/>
        </p:spPr>
        <p:txBody>
          <a:bodyPr wrap="square" rtlCol="0">
            <a:spAutoFit/>
          </a:bodyPr>
          <a:lstStyle/>
          <a:p>
            <a:r>
              <a:rPr lang="el-GR" sz="2000" b="1" dirty="0" smtClean="0">
                <a:solidFill>
                  <a:srgbClr val="FFFF00"/>
                </a:solidFill>
                <a:cs typeface="Times New Roman" panose="02020603050405020304" pitchFamily="18" charset="0"/>
              </a:rPr>
              <a:t>Τα </a:t>
            </a:r>
            <a:r>
              <a:rPr lang="el-GR" sz="2000" b="1" i="1" dirty="0">
                <a:solidFill>
                  <a:srgbClr val="FFFF00"/>
                </a:solidFill>
                <a:cs typeface="Times New Roman" panose="02020603050405020304" pitchFamily="18" charset="0"/>
              </a:rPr>
              <a:t>Προγράμματα Δράσης για το Περιβάλλον</a:t>
            </a:r>
          </a:p>
        </p:txBody>
      </p:sp>
      <p:sp>
        <p:nvSpPr>
          <p:cNvPr id="25" name="TextBox 24"/>
          <p:cNvSpPr txBox="1"/>
          <p:nvPr/>
        </p:nvSpPr>
        <p:spPr>
          <a:xfrm>
            <a:off x="4680000" y="1728000"/>
            <a:ext cx="7277099" cy="4801314"/>
          </a:xfrm>
          <a:prstGeom prst="rect">
            <a:avLst/>
          </a:prstGeom>
          <a:noFill/>
        </p:spPr>
        <p:txBody>
          <a:bodyPr wrap="square" rtlCol="0">
            <a:spAutoFit/>
          </a:bodyPr>
          <a:lstStyle/>
          <a:p>
            <a:r>
              <a:rPr lang="el-GR" b="1" dirty="0" smtClean="0">
                <a:solidFill>
                  <a:srgbClr val="FFFF00"/>
                </a:solidFill>
              </a:rPr>
              <a:t>Το </a:t>
            </a:r>
            <a:r>
              <a:rPr lang="el-GR" b="1" i="1" dirty="0" smtClean="0">
                <a:solidFill>
                  <a:srgbClr val="FFFF00"/>
                </a:solidFill>
              </a:rPr>
              <a:t>Πέμπτο</a:t>
            </a:r>
            <a:r>
              <a:rPr lang="el-GR" i="1" dirty="0" smtClean="0"/>
              <a:t> </a:t>
            </a:r>
            <a:r>
              <a:rPr lang="el-GR" b="1" i="1" dirty="0" smtClean="0">
                <a:solidFill>
                  <a:srgbClr val="FFFF00"/>
                </a:solidFill>
              </a:rPr>
              <a:t>Πρόγραμμα </a:t>
            </a:r>
            <a:r>
              <a:rPr lang="el-GR" b="1" i="1" dirty="0">
                <a:solidFill>
                  <a:srgbClr val="FFFF00"/>
                </a:solidFill>
              </a:rPr>
              <a:t>Δράσης για το Περιβάλλον </a:t>
            </a:r>
            <a:r>
              <a:rPr lang="el-GR" b="1" dirty="0" smtClean="0">
                <a:solidFill>
                  <a:srgbClr val="FFFF00"/>
                </a:solidFill>
              </a:rPr>
              <a:t>1993 </a:t>
            </a:r>
            <a:r>
              <a:rPr lang="el-GR" b="1" dirty="0">
                <a:solidFill>
                  <a:srgbClr val="FFFF00"/>
                </a:solidFill>
              </a:rPr>
              <a:t>- </a:t>
            </a:r>
            <a:r>
              <a:rPr lang="el-GR" b="1" dirty="0" smtClean="0">
                <a:solidFill>
                  <a:srgbClr val="FFFF00"/>
                </a:solidFill>
              </a:rPr>
              <a:t>2001</a:t>
            </a:r>
          </a:p>
          <a:p>
            <a:pPr marL="285750" indent="-285750" algn="just">
              <a:buFont typeface="Arial" pitchFamily="34" charset="0"/>
              <a:buChar char="•"/>
            </a:pPr>
            <a:r>
              <a:rPr lang="el-GR" b="1" dirty="0" smtClean="0">
                <a:solidFill>
                  <a:schemeClr val="bg1"/>
                </a:solidFill>
              </a:rPr>
              <a:t>Η </a:t>
            </a:r>
            <a:r>
              <a:rPr lang="el-GR" b="1" i="1" dirty="0" smtClean="0">
                <a:solidFill>
                  <a:schemeClr val="bg1"/>
                </a:solidFill>
              </a:rPr>
              <a:t>Συνθήκη για την Ευρωπαϊκή Ένωση</a:t>
            </a:r>
            <a:r>
              <a:rPr lang="el-GR" b="1" dirty="0" smtClean="0">
                <a:solidFill>
                  <a:schemeClr val="bg1"/>
                </a:solidFill>
              </a:rPr>
              <a:t> (ΣΕΕ) του 1991 συμπεριέλαβε την «</a:t>
            </a:r>
            <a:r>
              <a:rPr lang="el-GR" b="1" dirty="0" smtClean="0">
                <a:solidFill>
                  <a:srgbClr val="FFFF00"/>
                </a:solidFill>
              </a:rPr>
              <a:t>αρχή της προφύλαξης</a:t>
            </a:r>
            <a:r>
              <a:rPr lang="el-GR" b="1" dirty="0" smtClean="0">
                <a:solidFill>
                  <a:schemeClr val="bg1"/>
                </a:solidFill>
              </a:rPr>
              <a:t>», αναφέροντας ότι η περιβαλλοντική πολιτική «</a:t>
            </a:r>
            <a:r>
              <a:rPr lang="el-GR" b="1" i="1" dirty="0" smtClean="0">
                <a:solidFill>
                  <a:schemeClr val="bg1"/>
                </a:solidFill>
              </a:rPr>
              <a:t>στηρίζεται στις αρχές της προφύλαξης και της προληπτικής δράσης, της επανόρθωσης των καταστροφών τον περιβάλλοντος, κατά προτεραιότητα στην πηγή, καθώς και στην αρχή "</a:t>
            </a:r>
            <a:r>
              <a:rPr lang="el-GR" b="1" i="1" dirty="0" smtClean="0">
                <a:solidFill>
                  <a:srgbClr val="FFFF00"/>
                </a:solidFill>
              </a:rPr>
              <a:t>ο </a:t>
            </a:r>
            <a:r>
              <a:rPr lang="el-GR" b="1" i="1" dirty="0" err="1" smtClean="0">
                <a:solidFill>
                  <a:srgbClr val="FFFF00"/>
                </a:solidFill>
              </a:rPr>
              <a:t>ρυπαίνων</a:t>
            </a:r>
            <a:r>
              <a:rPr lang="el-GR" b="1" i="1" dirty="0" smtClean="0">
                <a:solidFill>
                  <a:srgbClr val="FFFF00"/>
                </a:solidFill>
              </a:rPr>
              <a:t> πληρώνει</a:t>
            </a:r>
            <a:r>
              <a:rPr lang="el-GR" b="1" i="1" dirty="0" smtClean="0">
                <a:solidFill>
                  <a:schemeClr val="bg1"/>
                </a:solidFill>
              </a:rPr>
              <a:t>".</a:t>
            </a:r>
            <a:r>
              <a:rPr lang="el-GR" b="1" dirty="0" smtClean="0">
                <a:solidFill>
                  <a:schemeClr val="bg1"/>
                </a:solidFill>
              </a:rPr>
              <a:t>», Ακόμη αναφέρει ότι η Κοινότητα έχει αποστολή «</a:t>
            </a:r>
            <a:r>
              <a:rPr lang="el-GR" b="1" i="1" dirty="0" smtClean="0">
                <a:solidFill>
                  <a:schemeClr val="bg1"/>
                </a:solidFill>
              </a:rPr>
              <a:t>[…] να προάγει την αρμονική και ισόρροπη ανάπτυξη των οικονομικών δραστηριοτήτων στο σύνολο της Κοινότητας, μια σταθερή και διαρκή [αειφόρο], μη πληθωριστική και σεβόμενη το περιβάλλον ανάπτυξη</a:t>
            </a:r>
            <a:r>
              <a:rPr lang="el-GR" b="1" dirty="0" smtClean="0">
                <a:solidFill>
                  <a:schemeClr val="bg1"/>
                </a:solidFill>
              </a:rPr>
              <a:t>».</a:t>
            </a:r>
          </a:p>
          <a:p>
            <a:pPr marL="285750" indent="-285750" algn="just">
              <a:buFont typeface="Arial" pitchFamily="34" charset="0"/>
              <a:buChar char="•"/>
            </a:pPr>
            <a:r>
              <a:rPr lang="el-GR" b="1" dirty="0" smtClean="0">
                <a:solidFill>
                  <a:schemeClr val="bg1"/>
                </a:solidFill>
              </a:rPr>
              <a:t>Με τα παραπάνω, και με εκφρασμένη την επιθυμία του Ευρωπαϊκού Συμβουλίου του Δουβλίνου του Ιουνίου 1990, καταρτίστηκε το </a:t>
            </a:r>
            <a:r>
              <a:rPr lang="el-GR" b="1" i="1" dirty="0" smtClean="0">
                <a:solidFill>
                  <a:srgbClr val="FFFF00"/>
                </a:solidFill>
              </a:rPr>
              <a:t>Πέμπτο Πρόγραμμα Δράσης για το Περιβάλλον και την Αειφόρο Ανάπτυξη</a:t>
            </a:r>
            <a:r>
              <a:rPr lang="el-GR" b="1" dirty="0" smtClean="0">
                <a:solidFill>
                  <a:schemeClr val="bg1"/>
                </a:solidFill>
              </a:rPr>
              <a:t>, της περιόδου 1993–2001, που εγκρίθηκε τον Φεβρουάριο 1993 από το Συμβούλιο των Υπουργών. Βασικό του στοιχείο ήταν ότι </a:t>
            </a:r>
            <a:r>
              <a:rPr lang="el-GR" b="1" dirty="0" smtClean="0">
                <a:solidFill>
                  <a:srgbClr val="FFFF00"/>
                </a:solidFill>
              </a:rPr>
              <a:t>η αρχή της «</a:t>
            </a:r>
            <a:r>
              <a:rPr lang="el-GR" b="1" dirty="0" err="1" smtClean="0">
                <a:solidFill>
                  <a:srgbClr val="FFFF00"/>
                </a:solidFill>
              </a:rPr>
              <a:t>αειφορίας</a:t>
            </a:r>
            <a:r>
              <a:rPr lang="el-GR" b="1" dirty="0" smtClean="0">
                <a:solidFill>
                  <a:srgbClr val="FFFF00"/>
                </a:solidFill>
              </a:rPr>
              <a:t>» αποτελεί στρατηγική για την περιβαλλοντική πολιτική</a:t>
            </a:r>
            <a:r>
              <a:rPr lang="el-GR" b="1" dirty="0" smtClean="0">
                <a:solidFill>
                  <a:schemeClr val="bg1"/>
                </a:solidFill>
              </a:rPr>
              <a:t>. </a:t>
            </a:r>
          </a:p>
          <a:p>
            <a:pPr marL="285750" indent="-285750" algn="just">
              <a:buFont typeface="Arial" pitchFamily="34" charset="0"/>
              <a:buChar char="•"/>
            </a:pPr>
            <a:endParaRPr lang="el-GR" b="1" dirty="0" smtClean="0">
              <a:solidFill>
                <a:schemeClr val="bg1"/>
              </a:solidFill>
            </a:endParaRPr>
          </a:p>
        </p:txBody>
      </p:sp>
      <p:pic>
        <p:nvPicPr>
          <p:cNvPr id="14" name="Εικόνα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2199" y="6141646"/>
            <a:ext cx="2532007" cy="712126"/>
          </a:xfrm>
          <a:prstGeom prst="rect">
            <a:avLst/>
          </a:prstGeom>
        </p:spPr>
      </p:pic>
      <p:sp>
        <p:nvSpPr>
          <p:cNvPr id="5" name="Ορθογώνιο 4"/>
          <p:cNvSpPr/>
          <p:nvPr/>
        </p:nvSpPr>
        <p:spPr>
          <a:xfrm>
            <a:off x="1" y="1738576"/>
            <a:ext cx="4783666" cy="4185761"/>
          </a:xfrm>
          <a:prstGeom prst="rect">
            <a:avLst/>
          </a:prstGeom>
        </p:spPr>
        <p:txBody>
          <a:bodyPr wrap="square">
            <a:spAutoFit/>
          </a:bodyPr>
          <a:lstStyle/>
          <a:p>
            <a:pPr algn="just"/>
            <a:r>
              <a:rPr lang="el-GR" sz="1400" b="1" dirty="0" smtClean="0">
                <a:solidFill>
                  <a:srgbClr val="FFFF00"/>
                </a:solidFill>
              </a:rPr>
              <a:t>Οι δύο κύριες αρχές του </a:t>
            </a:r>
            <a:r>
              <a:rPr lang="el-GR" sz="1400" b="1" i="1" dirty="0" smtClean="0">
                <a:solidFill>
                  <a:prstClr val="white"/>
                </a:solidFill>
              </a:rPr>
              <a:t>Πέμπτου Προγράμματος Δράσης</a:t>
            </a:r>
            <a:r>
              <a:rPr lang="el-GR" sz="1400" b="1" dirty="0" smtClean="0">
                <a:solidFill>
                  <a:srgbClr val="FFFF00"/>
                </a:solidFill>
              </a:rPr>
              <a:t>:</a:t>
            </a:r>
            <a:endParaRPr lang="el-GR" sz="1400" b="1" dirty="0" smtClean="0">
              <a:solidFill>
                <a:schemeClr val="bg1"/>
              </a:solidFill>
            </a:endParaRPr>
          </a:p>
          <a:p>
            <a:pPr marL="93663" algn="just"/>
            <a:r>
              <a:rPr lang="el-GR" sz="1400" b="1" dirty="0" smtClean="0">
                <a:solidFill>
                  <a:srgbClr val="FFFF00"/>
                </a:solidFill>
              </a:rPr>
              <a:t>α) </a:t>
            </a:r>
            <a:r>
              <a:rPr lang="el-GR" sz="1400" b="1" dirty="0">
                <a:solidFill>
                  <a:srgbClr val="FFFF00"/>
                </a:solidFill>
              </a:rPr>
              <a:t>Η</a:t>
            </a:r>
            <a:r>
              <a:rPr lang="el-GR" sz="1400" b="1" dirty="0" smtClean="0">
                <a:solidFill>
                  <a:srgbClr val="FFFF00"/>
                </a:solidFill>
              </a:rPr>
              <a:t> ενσωμάτωση των απαιτήσεων του περιβάλλοντος σε όλες τις άλλες πολιτικές, ιδίως σε εκείνες τις πολιτικές που προκαλούν περιβαλλοντική υποβάθμιση. </a:t>
            </a:r>
          </a:p>
          <a:p>
            <a:pPr marL="93663" algn="just"/>
            <a:r>
              <a:rPr lang="el-GR" sz="1400" b="1" dirty="0" smtClean="0">
                <a:solidFill>
                  <a:srgbClr val="FFFF00"/>
                </a:solidFill>
              </a:rPr>
              <a:t>β) </a:t>
            </a:r>
            <a:r>
              <a:rPr lang="el-GR" sz="1400" b="1" dirty="0">
                <a:solidFill>
                  <a:srgbClr val="FFFF00"/>
                </a:solidFill>
              </a:rPr>
              <a:t>Η</a:t>
            </a:r>
            <a:r>
              <a:rPr lang="el-GR" sz="1400" b="1" dirty="0" smtClean="0">
                <a:solidFill>
                  <a:srgbClr val="FFFF00"/>
                </a:solidFill>
              </a:rPr>
              <a:t> ανάπτυξη της «κοινής ευθύνης», που βασίζεται στη συναίνεση των εμπλεκομένων (κυβερνήσεων, βιομηχανίας και ευρύτερου κοινού) γύρω από τα λαμβανόμενα μέτρα. </a:t>
            </a:r>
          </a:p>
          <a:p>
            <a:pPr algn="just"/>
            <a:r>
              <a:rPr lang="el-GR" sz="1400" b="1" dirty="0" smtClean="0">
                <a:solidFill>
                  <a:srgbClr val="FFFF00"/>
                </a:solidFill>
              </a:rPr>
              <a:t>Κύριοι </a:t>
            </a:r>
            <a:r>
              <a:rPr lang="el-GR" sz="1400" b="1" dirty="0" smtClean="0">
                <a:solidFill>
                  <a:schemeClr val="bg1"/>
                </a:solidFill>
              </a:rPr>
              <a:t>τομείς δράσης </a:t>
            </a:r>
            <a:r>
              <a:rPr lang="el-GR" sz="1400" b="1" dirty="0" smtClean="0">
                <a:solidFill>
                  <a:srgbClr val="FFFF00"/>
                </a:solidFill>
              </a:rPr>
              <a:t>που καλύπτονται είναι:</a:t>
            </a:r>
          </a:p>
          <a:p>
            <a:pPr marL="93663" algn="just"/>
            <a:r>
              <a:rPr lang="el-GR" sz="1400" b="1" dirty="0" smtClean="0">
                <a:solidFill>
                  <a:srgbClr val="FFFF00"/>
                </a:solidFill>
              </a:rPr>
              <a:t>α) Εξέταση της αειφόρου ανάπτυξης ως ανάπτυξης που επιτρέπει κάλυψη των αναγκών των σημερινών γενεών χωρίς να διακυβεύεται αντίστοιχη δυνατότητα των μελλοντικών γενεών. </a:t>
            </a:r>
          </a:p>
          <a:p>
            <a:pPr marL="93663" algn="just"/>
            <a:r>
              <a:rPr lang="el-GR" sz="1400" b="1" dirty="0" smtClean="0">
                <a:solidFill>
                  <a:srgbClr val="FFFF00"/>
                </a:solidFill>
              </a:rPr>
              <a:t>β) Διατήρηση της ποιότητας ζωής. </a:t>
            </a:r>
          </a:p>
          <a:p>
            <a:pPr marL="93663" algn="just"/>
            <a:r>
              <a:rPr lang="el-GR" sz="1400" b="1" dirty="0" smtClean="0">
                <a:solidFill>
                  <a:srgbClr val="FFFF00"/>
                </a:solidFill>
              </a:rPr>
              <a:t>γ) Διατήρηση συνεχούς πρόσβασης στους φυσικούς πόρους. </a:t>
            </a:r>
          </a:p>
          <a:p>
            <a:pPr marL="93663" algn="just"/>
            <a:r>
              <a:rPr lang="el-GR" sz="1400" b="1" dirty="0" smtClean="0">
                <a:solidFill>
                  <a:srgbClr val="FFFF00"/>
                </a:solidFill>
              </a:rPr>
              <a:t>δ) Η αποφυγή μη αναστρέψιμης βλάβης στο περιβάλλον. </a:t>
            </a:r>
          </a:p>
          <a:p>
            <a:pPr algn="just"/>
            <a:r>
              <a:rPr lang="el-GR" sz="1400" b="1" dirty="0" smtClean="0">
                <a:solidFill>
                  <a:srgbClr val="FFFF00"/>
                </a:solidFill>
              </a:rPr>
              <a:t>Οι πολιτικές που επελέγησαν για την ενσωμάτωση των περιβαλλοντικών απαιτήσεων που α</a:t>
            </a:r>
            <a:r>
              <a:rPr lang="en-US" sz="1400" b="1" dirty="0" smtClean="0">
                <a:solidFill>
                  <a:srgbClr val="FFFF00"/>
                </a:solidFill>
              </a:rPr>
              <a:t>p</a:t>
            </a:r>
            <a:r>
              <a:rPr lang="el-GR" sz="1400" b="1" dirty="0" smtClean="0">
                <a:solidFill>
                  <a:srgbClr val="FFFF00"/>
                </a:solidFill>
              </a:rPr>
              <a:t>αιτούσε το πρόγραμμα δράσης ήταν στους τομείς ενέργειας, μεταφορών, τουρισμού, γεωργίας και βιομηχανίας.</a:t>
            </a:r>
          </a:p>
        </p:txBody>
      </p:sp>
    </p:spTree>
    <p:extLst>
      <p:ext uri="{BB962C8B-B14F-4D97-AF65-F5344CB8AC3E}">
        <p14:creationId xmlns:p14="http://schemas.microsoft.com/office/powerpoint/2010/main" val="419235494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Θέση υποσέλιδου 1"/>
          <p:cNvSpPr>
            <a:spLocks noGrp="1"/>
          </p:cNvSpPr>
          <p:nvPr>
            <p:ph type="ftr" sz="quarter" idx="11"/>
          </p:nvPr>
        </p:nvSpPr>
        <p:spPr>
          <a:xfrm>
            <a:off x="4038600" y="6198795"/>
            <a:ext cx="4114800" cy="522680"/>
          </a:xfrm>
        </p:spPr>
        <p:txBody>
          <a:bodyPr/>
          <a:lstStyle/>
          <a:p>
            <a:r>
              <a:rPr lang="el-GR" sz="1800" b="1" dirty="0" smtClean="0">
                <a:solidFill>
                  <a:srgbClr val="FFFF00"/>
                </a:solidFill>
              </a:rPr>
              <a:t>Παναγιώτης </a:t>
            </a:r>
            <a:r>
              <a:rPr lang="el-GR" sz="1800" b="1" dirty="0" err="1" smtClean="0">
                <a:solidFill>
                  <a:srgbClr val="FFFF00"/>
                </a:solidFill>
              </a:rPr>
              <a:t>Λιαργκόβας</a:t>
            </a:r>
            <a:endParaRPr lang="el-GR" sz="1800" b="1" dirty="0" smtClean="0">
              <a:solidFill>
                <a:srgbClr val="FFFF00"/>
              </a:solidFill>
            </a:endParaRPr>
          </a:p>
          <a:p>
            <a:r>
              <a:rPr lang="el-GR" sz="1800" b="1" dirty="0" smtClean="0">
                <a:solidFill>
                  <a:srgbClr val="FFFF00"/>
                </a:solidFill>
              </a:rPr>
              <a:t>Χρήστος Παπαγεωργίου</a:t>
            </a:r>
            <a:endParaRPr lang="en-US" sz="1800" b="1" dirty="0">
              <a:solidFill>
                <a:srgbClr val="FFFF00"/>
              </a:solidFill>
            </a:endParaRPr>
          </a:p>
        </p:txBody>
      </p:sp>
      <p:sp>
        <p:nvSpPr>
          <p:cNvPr id="3" name="Θέση αριθμού διαφάνειας 2"/>
          <p:cNvSpPr>
            <a:spLocks noGrp="1"/>
          </p:cNvSpPr>
          <p:nvPr>
            <p:ph type="sldNum" sz="quarter" idx="12"/>
          </p:nvPr>
        </p:nvSpPr>
        <p:spPr/>
        <p:txBody>
          <a:bodyPr/>
          <a:lstStyle/>
          <a:p>
            <a:fld id="{D57F1E4F-1CFF-5643-939E-217C01CDF565}" type="slidenum">
              <a:rPr lang="en-US" smtClean="0">
                <a:solidFill>
                  <a:srgbClr val="FFFF00"/>
                </a:solidFill>
              </a:rPr>
              <a:pPr/>
              <a:t>14</a:t>
            </a:fld>
            <a:endParaRPr lang="en-US" dirty="0">
              <a:solidFill>
                <a:srgbClr val="FFFF00"/>
              </a:solidFill>
            </a:endParaRPr>
          </a:p>
        </p:txBody>
      </p:sp>
      <p:sp>
        <p:nvSpPr>
          <p:cNvPr id="4" name="TextBox 3"/>
          <p:cNvSpPr txBox="1"/>
          <p:nvPr/>
        </p:nvSpPr>
        <p:spPr>
          <a:xfrm>
            <a:off x="0" y="0"/>
            <a:ext cx="12192000" cy="523220"/>
          </a:xfrm>
          <a:prstGeom prst="rect">
            <a:avLst/>
          </a:prstGeom>
          <a:noFill/>
        </p:spPr>
        <p:txBody>
          <a:bodyPr wrap="square" rtlCol="0">
            <a:spAutoFit/>
          </a:bodyPr>
          <a:lstStyle/>
          <a:p>
            <a:pPr algn="ctr"/>
            <a:r>
              <a:rPr lang="el-GR" sz="2800" b="1" i="1" dirty="0" smtClean="0">
                <a:solidFill>
                  <a:prstClr val="white"/>
                </a:solidFill>
                <a:latin typeface="Calibri Light" panose="020F0302020204030204"/>
              </a:rPr>
              <a:t>Το Ευρωπαϊκό Φαινόμενο: </a:t>
            </a:r>
            <a:r>
              <a:rPr lang="el-GR" sz="2800" b="1" i="1" dirty="0" smtClean="0">
                <a:solidFill>
                  <a:srgbClr val="FFFF00"/>
                </a:solidFill>
                <a:latin typeface="Calibri Light" panose="020F0302020204030204"/>
              </a:rPr>
              <a:t>Ιστορία, Θεσμοί Πολιτικές</a:t>
            </a:r>
          </a:p>
        </p:txBody>
      </p:sp>
      <p:sp>
        <p:nvSpPr>
          <p:cNvPr id="6" name="Ορθογώνιο 5"/>
          <p:cNvSpPr/>
          <p:nvPr/>
        </p:nvSpPr>
        <p:spPr>
          <a:xfrm>
            <a:off x="0" y="392707"/>
            <a:ext cx="12192000" cy="461665"/>
          </a:xfrm>
          <a:prstGeom prst="rect">
            <a:avLst/>
          </a:prstGeom>
        </p:spPr>
        <p:txBody>
          <a:bodyPr wrap="square">
            <a:spAutoFit/>
          </a:bodyPr>
          <a:lstStyle/>
          <a:p>
            <a:pPr algn="ctr"/>
            <a:r>
              <a:rPr lang="en-US" sz="2400" b="1" kern="0" dirty="0" smtClean="0">
                <a:solidFill>
                  <a:srgbClr val="FFFF00"/>
                </a:solidFill>
                <a:ea typeface="Microsoft JhengHei" panose="020B0604030504040204" pitchFamily="34" charset="-120"/>
                <a:cs typeface="Arial" panose="020B0604020202020204" pitchFamily="34" charset="0"/>
              </a:rPr>
              <a:t>1</a:t>
            </a:r>
            <a:r>
              <a:rPr lang="el-GR" sz="2400" b="1" kern="0" dirty="0">
                <a:solidFill>
                  <a:srgbClr val="FFFF00"/>
                </a:solidFill>
                <a:ea typeface="Microsoft JhengHei" panose="020B0604030504040204" pitchFamily="34" charset="-120"/>
                <a:cs typeface="Arial" panose="020B0604020202020204" pitchFamily="34" charset="0"/>
              </a:rPr>
              <a:t>9</a:t>
            </a:r>
            <a:r>
              <a:rPr lang="el-GR" sz="2400" b="1" kern="0" dirty="0" smtClean="0">
                <a:solidFill>
                  <a:srgbClr val="FFFF00"/>
                </a:solidFill>
                <a:ea typeface="Microsoft JhengHei" panose="020B0604030504040204" pitchFamily="34" charset="-120"/>
                <a:cs typeface="Arial" panose="020B0604020202020204" pitchFamily="34" charset="0"/>
              </a:rPr>
              <a:t>. Η Περιβαλλοντική Πολιτική</a:t>
            </a:r>
            <a:endParaRPr lang="el-GR" sz="2400" b="1" kern="0" dirty="0">
              <a:solidFill>
                <a:srgbClr val="FFFF00"/>
              </a:solidFill>
              <a:ea typeface="Microsoft JhengHei" panose="020B0604030504040204" pitchFamily="34" charset="-120"/>
              <a:cs typeface="Arial" panose="020B0604020202020204" pitchFamily="34" charset="0"/>
            </a:endParaRPr>
          </a:p>
        </p:txBody>
      </p:sp>
      <p:pic>
        <p:nvPicPr>
          <p:cNvPr id="23" name="Εικόνα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67793" y="6198794"/>
            <a:ext cx="2146300" cy="622491"/>
          </a:xfrm>
          <a:prstGeom prst="rect">
            <a:avLst/>
          </a:prstGeom>
        </p:spPr>
      </p:pic>
      <p:sp>
        <p:nvSpPr>
          <p:cNvPr id="24" name="TextBox 23"/>
          <p:cNvSpPr txBox="1"/>
          <p:nvPr/>
        </p:nvSpPr>
        <p:spPr>
          <a:xfrm>
            <a:off x="284106" y="1310617"/>
            <a:ext cx="11653893" cy="400110"/>
          </a:xfrm>
          <a:prstGeom prst="rect">
            <a:avLst/>
          </a:prstGeom>
          <a:noFill/>
        </p:spPr>
        <p:txBody>
          <a:bodyPr wrap="square" rtlCol="0">
            <a:spAutoFit/>
          </a:bodyPr>
          <a:lstStyle/>
          <a:p>
            <a:r>
              <a:rPr lang="el-GR" sz="2000" b="1" dirty="0" smtClean="0">
                <a:solidFill>
                  <a:srgbClr val="FFFF00"/>
                </a:solidFill>
                <a:cs typeface="Times New Roman" panose="02020603050405020304" pitchFamily="18" charset="0"/>
              </a:rPr>
              <a:t>Τα </a:t>
            </a:r>
            <a:r>
              <a:rPr lang="el-GR" sz="2000" b="1" i="1" dirty="0">
                <a:solidFill>
                  <a:srgbClr val="FFFF00"/>
                </a:solidFill>
                <a:cs typeface="Times New Roman" panose="02020603050405020304" pitchFamily="18" charset="0"/>
              </a:rPr>
              <a:t>Προγράμματα Δράσης για το Περιβάλλον</a:t>
            </a:r>
          </a:p>
        </p:txBody>
      </p:sp>
      <p:sp>
        <p:nvSpPr>
          <p:cNvPr id="25" name="TextBox 24"/>
          <p:cNvSpPr txBox="1"/>
          <p:nvPr/>
        </p:nvSpPr>
        <p:spPr>
          <a:xfrm>
            <a:off x="4680000" y="1728000"/>
            <a:ext cx="7277099" cy="3970318"/>
          </a:xfrm>
          <a:prstGeom prst="rect">
            <a:avLst/>
          </a:prstGeom>
          <a:noFill/>
        </p:spPr>
        <p:txBody>
          <a:bodyPr wrap="square" rtlCol="0">
            <a:spAutoFit/>
          </a:bodyPr>
          <a:lstStyle/>
          <a:p>
            <a:r>
              <a:rPr lang="el-GR" b="1" dirty="0" smtClean="0">
                <a:solidFill>
                  <a:srgbClr val="FFFF00"/>
                </a:solidFill>
              </a:rPr>
              <a:t>Το </a:t>
            </a:r>
            <a:r>
              <a:rPr lang="el-GR" b="1" i="1" dirty="0" smtClean="0">
                <a:solidFill>
                  <a:srgbClr val="FFFF00"/>
                </a:solidFill>
              </a:rPr>
              <a:t>Πέμπτο</a:t>
            </a:r>
            <a:r>
              <a:rPr lang="el-GR" i="1" dirty="0" smtClean="0"/>
              <a:t> </a:t>
            </a:r>
            <a:r>
              <a:rPr lang="el-GR" b="1" i="1" dirty="0" smtClean="0">
                <a:solidFill>
                  <a:srgbClr val="FFFF00"/>
                </a:solidFill>
              </a:rPr>
              <a:t>Πρόγραμμα </a:t>
            </a:r>
            <a:r>
              <a:rPr lang="el-GR" b="1" i="1" dirty="0">
                <a:solidFill>
                  <a:srgbClr val="FFFF00"/>
                </a:solidFill>
              </a:rPr>
              <a:t>Δράσης για το Περιβάλλον </a:t>
            </a:r>
            <a:r>
              <a:rPr lang="el-GR" b="1" dirty="0" smtClean="0">
                <a:solidFill>
                  <a:srgbClr val="FFFF00"/>
                </a:solidFill>
              </a:rPr>
              <a:t>1993 </a:t>
            </a:r>
            <a:r>
              <a:rPr lang="el-GR" b="1" dirty="0">
                <a:solidFill>
                  <a:srgbClr val="FFFF00"/>
                </a:solidFill>
              </a:rPr>
              <a:t>- </a:t>
            </a:r>
            <a:r>
              <a:rPr lang="el-GR" b="1" dirty="0" smtClean="0">
                <a:solidFill>
                  <a:srgbClr val="FFFF00"/>
                </a:solidFill>
              </a:rPr>
              <a:t>2001</a:t>
            </a:r>
          </a:p>
          <a:p>
            <a:pPr marL="285750" indent="-285750" algn="just"/>
            <a:r>
              <a:rPr lang="el-GR" b="1" dirty="0" smtClean="0">
                <a:solidFill>
                  <a:srgbClr val="FFFF00"/>
                </a:solidFill>
              </a:rPr>
              <a:t>Η </a:t>
            </a:r>
            <a:r>
              <a:rPr lang="el-GR" b="1" i="1" dirty="0" smtClean="0">
                <a:solidFill>
                  <a:srgbClr val="FFFF00"/>
                </a:solidFill>
              </a:rPr>
              <a:t>Λευκή Βίβλος </a:t>
            </a:r>
            <a:r>
              <a:rPr lang="el-GR" b="1" dirty="0" smtClean="0">
                <a:solidFill>
                  <a:srgbClr val="FFFF00"/>
                </a:solidFill>
              </a:rPr>
              <a:t>του 1993</a:t>
            </a:r>
          </a:p>
          <a:p>
            <a:pPr marL="285750" indent="-285750" algn="just">
              <a:buFont typeface="Arial" pitchFamily="34" charset="0"/>
              <a:buChar char="•"/>
            </a:pPr>
            <a:r>
              <a:rPr lang="el-GR" b="1" dirty="0" smtClean="0">
                <a:solidFill>
                  <a:schemeClr val="bg1"/>
                </a:solidFill>
              </a:rPr>
              <a:t>Το 1993 εκδόθηκε η </a:t>
            </a:r>
            <a:r>
              <a:rPr lang="el-GR" b="1" i="1" dirty="0" smtClean="0">
                <a:solidFill>
                  <a:srgbClr val="FFFF00"/>
                </a:solidFill>
              </a:rPr>
              <a:t>Λευκή Βίβλος </a:t>
            </a:r>
            <a:r>
              <a:rPr lang="el-GR" b="1" dirty="0">
                <a:solidFill>
                  <a:schemeClr val="bg1"/>
                </a:solidFill>
              </a:rPr>
              <a:t>με τίτλο «Οι προκλήσεις και η αντιμετώπισή τους για τη μετάβαση στον 21ο αιώνα</a:t>
            </a:r>
            <a:r>
              <a:rPr lang="el-GR" b="1" dirty="0" smtClean="0">
                <a:solidFill>
                  <a:schemeClr val="bg1"/>
                </a:solidFill>
              </a:rPr>
              <a:t>», </a:t>
            </a:r>
            <a:r>
              <a:rPr lang="el-GR" b="1" dirty="0">
                <a:solidFill>
                  <a:schemeClr val="bg1"/>
                </a:solidFill>
              </a:rPr>
              <a:t>για </a:t>
            </a:r>
            <a:r>
              <a:rPr lang="el-GR" b="1" dirty="0" smtClean="0">
                <a:solidFill>
                  <a:schemeClr val="bg1"/>
                </a:solidFill>
              </a:rPr>
              <a:t>την ανάπτυξη, την ανταγωνιστικότητα και την που εγκρίθηκε από το Ευρωπαϊκό Συμβούλιο των Βρυξελλών του Δεκεμβρίου 1993, που αναφερόταν σε μια «πράσινη» φορολογική μεταρρύθμιση που θα συνέβαλε να μετατεθεί η επιβάρυνση της φορολογίας από την εργασία στην ενέργεια και την κατανάλωση φυσικών πόρων. </a:t>
            </a:r>
          </a:p>
          <a:p>
            <a:pPr algn="just"/>
            <a:r>
              <a:rPr lang="el-GR" b="1" dirty="0" smtClean="0">
                <a:solidFill>
                  <a:srgbClr val="FFFF00"/>
                </a:solidFill>
              </a:rPr>
              <a:t>Οι </a:t>
            </a:r>
            <a:r>
              <a:rPr lang="el-GR" b="1" i="1" dirty="0" smtClean="0">
                <a:solidFill>
                  <a:srgbClr val="FFFF00"/>
                </a:solidFill>
              </a:rPr>
              <a:t>Συνθήκες του Άμστερνταμ </a:t>
            </a:r>
            <a:r>
              <a:rPr lang="el-GR" b="1" dirty="0" smtClean="0">
                <a:solidFill>
                  <a:srgbClr val="FFFF00"/>
                </a:solidFill>
              </a:rPr>
              <a:t>και </a:t>
            </a:r>
            <a:r>
              <a:rPr lang="el-GR" b="1" i="1" dirty="0" smtClean="0">
                <a:solidFill>
                  <a:srgbClr val="FFFF00"/>
                </a:solidFill>
              </a:rPr>
              <a:t>της Νίκαιας</a:t>
            </a:r>
          </a:p>
          <a:p>
            <a:pPr marL="285750" indent="-285750" algn="just">
              <a:buFont typeface="Arial" pitchFamily="34" charset="0"/>
              <a:buChar char="•"/>
            </a:pPr>
            <a:r>
              <a:rPr lang="el-GR" b="1" dirty="0" smtClean="0">
                <a:solidFill>
                  <a:schemeClr val="bg1"/>
                </a:solidFill>
              </a:rPr>
              <a:t>Η </a:t>
            </a:r>
            <a:r>
              <a:rPr lang="el-GR" b="1" i="1" dirty="0" smtClean="0">
                <a:solidFill>
                  <a:srgbClr val="FFFF00"/>
                </a:solidFill>
              </a:rPr>
              <a:t>Συνθήκη του Άμστερνταμ</a:t>
            </a:r>
            <a:r>
              <a:rPr lang="el-GR" b="1" dirty="0" smtClean="0">
                <a:solidFill>
                  <a:srgbClr val="FFFF00"/>
                </a:solidFill>
              </a:rPr>
              <a:t> </a:t>
            </a:r>
            <a:r>
              <a:rPr lang="el-GR" b="1" dirty="0" smtClean="0">
                <a:solidFill>
                  <a:schemeClr val="bg1"/>
                </a:solidFill>
              </a:rPr>
              <a:t>του 1997 κατοχύρωσε την αρχή της αειφόρου ανάπτυξης ως πρωταρχικό στόχο και την προστασία του περιβάλλοντος ως μία από τις απόλυτες προτεραιότητές της, </a:t>
            </a:r>
          </a:p>
          <a:p>
            <a:pPr marL="285750" indent="-285750" algn="just">
              <a:buFont typeface="Arial" pitchFamily="34" charset="0"/>
              <a:buChar char="•"/>
            </a:pPr>
            <a:r>
              <a:rPr lang="el-GR" b="1" dirty="0" smtClean="0">
                <a:solidFill>
                  <a:schemeClr val="bg1"/>
                </a:solidFill>
              </a:rPr>
              <a:t>Η </a:t>
            </a:r>
            <a:r>
              <a:rPr lang="el-GR" b="1" i="1" dirty="0" smtClean="0">
                <a:solidFill>
                  <a:srgbClr val="FFFF00"/>
                </a:solidFill>
              </a:rPr>
              <a:t>Συνθήκη της Νίκαιας</a:t>
            </a:r>
            <a:r>
              <a:rPr lang="el-GR" b="1" dirty="0" smtClean="0">
                <a:solidFill>
                  <a:srgbClr val="FFFF00"/>
                </a:solidFill>
              </a:rPr>
              <a:t> </a:t>
            </a:r>
            <a:r>
              <a:rPr lang="el-GR" b="1" dirty="0" smtClean="0">
                <a:solidFill>
                  <a:schemeClr val="bg1"/>
                </a:solidFill>
              </a:rPr>
              <a:t>του 2001 δεν επέφερε ιδιαίτερες μεταβολές. </a:t>
            </a:r>
          </a:p>
        </p:txBody>
      </p:sp>
      <p:pic>
        <p:nvPicPr>
          <p:cNvPr id="14" name="Εικόνα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2199" y="6141646"/>
            <a:ext cx="2532007" cy="712126"/>
          </a:xfrm>
          <a:prstGeom prst="rect">
            <a:avLst/>
          </a:prstGeom>
        </p:spPr>
      </p:pic>
      <p:sp>
        <p:nvSpPr>
          <p:cNvPr id="5" name="Ορθογώνιο 4"/>
          <p:cNvSpPr/>
          <p:nvPr/>
        </p:nvSpPr>
        <p:spPr>
          <a:xfrm>
            <a:off x="1" y="1738576"/>
            <a:ext cx="4783666" cy="2893100"/>
          </a:xfrm>
          <a:prstGeom prst="rect">
            <a:avLst/>
          </a:prstGeom>
        </p:spPr>
        <p:txBody>
          <a:bodyPr wrap="square">
            <a:spAutoFit/>
          </a:bodyPr>
          <a:lstStyle/>
          <a:p>
            <a:pPr algn="just"/>
            <a:r>
              <a:rPr lang="el-GR" sz="1400" b="1" dirty="0" smtClean="0">
                <a:solidFill>
                  <a:srgbClr val="FFFF00"/>
                </a:solidFill>
              </a:rPr>
              <a:t>Η </a:t>
            </a:r>
            <a:r>
              <a:rPr lang="el-GR" sz="1400" b="1" i="1" dirty="0" smtClean="0">
                <a:solidFill>
                  <a:schemeClr val="bg1"/>
                </a:solidFill>
              </a:rPr>
              <a:t>Λευκή Βίβλος </a:t>
            </a:r>
            <a:r>
              <a:rPr lang="el-GR" sz="1400" b="1" dirty="0" smtClean="0">
                <a:solidFill>
                  <a:srgbClr val="FFFF00"/>
                </a:solidFill>
              </a:rPr>
              <a:t>του 1993:</a:t>
            </a:r>
            <a:endParaRPr lang="el-GR" sz="1400" b="1" dirty="0" smtClean="0">
              <a:solidFill>
                <a:schemeClr val="bg1"/>
              </a:solidFill>
            </a:endParaRPr>
          </a:p>
          <a:p>
            <a:pPr marL="107950" indent="-107950" algn="just">
              <a:buFont typeface="Calibri" panose="020F0502020204030204" pitchFamily="34" charset="0"/>
              <a:buChar char="−"/>
            </a:pPr>
            <a:r>
              <a:rPr lang="el-GR" sz="1400" b="1" dirty="0">
                <a:solidFill>
                  <a:srgbClr val="FFFF00"/>
                </a:solidFill>
              </a:rPr>
              <a:t>Α</a:t>
            </a:r>
            <a:r>
              <a:rPr lang="el-GR" sz="1400" b="1" dirty="0" smtClean="0">
                <a:solidFill>
                  <a:srgbClr val="FFFF00"/>
                </a:solidFill>
              </a:rPr>
              <a:t>ναφερόταν </a:t>
            </a:r>
            <a:r>
              <a:rPr lang="el-GR" sz="1400" b="1" dirty="0">
                <a:solidFill>
                  <a:srgbClr val="FFFF00"/>
                </a:solidFill>
              </a:rPr>
              <a:t>ότι το ακολουθούμενο αναπτυξιακό μοντέλο βασίζεται στη βέλτιστη χρήση των δύο βασικότερων οικονομικών συντελεστών, δηλαδή της </a:t>
            </a:r>
            <a:r>
              <a:rPr lang="el-GR" sz="1400" b="1" dirty="0">
                <a:solidFill>
                  <a:schemeClr val="bg1"/>
                </a:solidFill>
              </a:rPr>
              <a:t>εργασίας</a:t>
            </a:r>
            <a:r>
              <a:rPr lang="el-GR" sz="1400" b="1" dirty="0">
                <a:solidFill>
                  <a:srgbClr val="FFFF00"/>
                </a:solidFill>
              </a:rPr>
              <a:t> και των </a:t>
            </a:r>
            <a:r>
              <a:rPr lang="el-GR" sz="1400" b="1" dirty="0">
                <a:solidFill>
                  <a:schemeClr val="bg1"/>
                </a:solidFill>
              </a:rPr>
              <a:t>φυσικών πόρων</a:t>
            </a:r>
            <a:r>
              <a:rPr lang="el-GR" sz="1400" b="1" dirty="0">
                <a:solidFill>
                  <a:srgbClr val="FFFF00"/>
                </a:solidFill>
              </a:rPr>
              <a:t>, με αποτέλεσμα αυξημένη ανεργία και καταστροφή του φυσικού περιβάλλοντος. </a:t>
            </a:r>
            <a:endParaRPr lang="el-GR" sz="1400" b="1" dirty="0" smtClean="0">
              <a:solidFill>
                <a:srgbClr val="FFFF00"/>
              </a:solidFill>
            </a:endParaRPr>
          </a:p>
          <a:p>
            <a:pPr marL="107950" indent="-107950" algn="just">
              <a:buFont typeface="Calibri" panose="020F0502020204030204" pitchFamily="34" charset="0"/>
              <a:buChar char="−"/>
            </a:pPr>
            <a:r>
              <a:rPr lang="el-GR" sz="1400" b="1" dirty="0" smtClean="0">
                <a:solidFill>
                  <a:srgbClr val="FFFF00"/>
                </a:solidFill>
              </a:rPr>
              <a:t>Σκόπιμο </a:t>
            </a:r>
            <a:r>
              <a:rPr lang="el-GR" sz="1400" b="1" dirty="0">
                <a:solidFill>
                  <a:srgbClr val="FFFF00"/>
                </a:solidFill>
              </a:rPr>
              <a:t>θα ήταν να αντιστραφούν οι </a:t>
            </a:r>
            <a:r>
              <a:rPr lang="el-GR" sz="1400" b="1" dirty="0" smtClean="0">
                <a:solidFill>
                  <a:srgbClr val="FFFF00"/>
                </a:solidFill>
              </a:rPr>
              <a:t>τάσεις, </a:t>
            </a:r>
            <a:r>
              <a:rPr lang="el-GR" sz="1400" b="1" dirty="0">
                <a:solidFill>
                  <a:srgbClr val="FFFF00"/>
                </a:solidFill>
              </a:rPr>
              <a:t>να αυξηθεί η απασχόληση και να μειωθεί η χρήση των φυσικών πόρων. Το μέσο επίτευξης αυτού του στόχου θα ήταν μια «πράσινη» φορολογική μεταρρύθμιση που θα συνέβαλε να μετατεθεί η επιβάρυνση της φορολογίας από την εργασία στην ενέργεια και την κατανάλωση φυσικών πόρων. </a:t>
            </a:r>
          </a:p>
          <a:p>
            <a:pPr algn="just"/>
            <a:endParaRPr lang="el-GR" sz="1400" b="1" dirty="0" smtClean="0">
              <a:solidFill>
                <a:srgbClr val="FFFF00"/>
              </a:solidFill>
            </a:endParaRPr>
          </a:p>
        </p:txBody>
      </p:sp>
    </p:spTree>
    <p:extLst>
      <p:ext uri="{BB962C8B-B14F-4D97-AF65-F5344CB8AC3E}">
        <p14:creationId xmlns:p14="http://schemas.microsoft.com/office/powerpoint/2010/main" val="419235494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Θέση υποσέλιδου 1"/>
          <p:cNvSpPr>
            <a:spLocks noGrp="1"/>
          </p:cNvSpPr>
          <p:nvPr>
            <p:ph type="ftr" sz="quarter" idx="11"/>
          </p:nvPr>
        </p:nvSpPr>
        <p:spPr>
          <a:xfrm>
            <a:off x="4038600" y="6198795"/>
            <a:ext cx="4114800" cy="522680"/>
          </a:xfrm>
        </p:spPr>
        <p:txBody>
          <a:bodyPr/>
          <a:lstStyle/>
          <a:p>
            <a:r>
              <a:rPr lang="el-GR" sz="1800" b="1" dirty="0" smtClean="0">
                <a:solidFill>
                  <a:srgbClr val="FFFF00"/>
                </a:solidFill>
              </a:rPr>
              <a:t>Παναγιώτης </a:t>
            </a:r>
            <a:r>
              <a:rPr lang="el-GR" sz="1800" b="1" dirty="0" err="1" smtClean="0">
                <a:solidFill>
                  <a:srgbClr val="FFFF00"/>
                </a:solidFill>
              </a:rPr>
              <a:t>Λιαργκόβας</a:t>
            </a:r>
            <a:endParaRPr lang="el-GR" sz="1800" b="1" dirty="0" smtClean="0">
              <a:solidFill>
                <a:srgbClr val="FFFF00"/>
              </a:solidFill>
            </a:endParaRPr>
          </a:p>
          <a:p>
            <a:r>
              <a:rPr lang="el-GR" sz="1800" b="1" dirty="0" smtClean="0">
                <a:solidFill>
                  <a:srgbClr val="FFFF00"/>
                </a:solidFill>
              </a:rPr>
              <a:t>Χρήστος Παπαγεωργίου</a:t>
            </a:r>
            <a:endParaRPr lang="en-US" sz="1800" b="1" dirty="0">
              <a:solidFill>
                <a:srgbClr val="FFFF00"/>
              </a:solidFill>
            </a:endParaRPr>
          </a:p>
        </p:txBody>
      </p:sp>
      <p:sp>
        <p:nvSpPr>
          <p:cNvPr id="3" name="Θέση αριθμού διαφάνειας 2"/>
          <p:cNvSpPr>
            <a:spLocks noGrp="1"/>
          </p:cNvSpPr>
          <p:nvPr>
            <p:ph type="sldNum" sz="quarter" idx="12"/>
          </p:nvPr>
        </p:nvSpPr>
        <p:spPr/>
        <p:txBody>
          <a:bodyPr/>
          <a:lstStyle/>
          <a:p>
            <a:fld id="{D57F1E4F-1CFF-5643-939E-217C01CDF565}" type="slidenum">
              <a:rPr lang="en-US" smtClean="0">
                <a:solidFill>
                  <a:srgbClr val="FFFF00"/>
                </a:solidFill>
              </a:rPr>
              <a:pPr/>
              <a:t>15</a:t>
            </a:fld>
            <a:endParaRPr lang="en-US" dirty="0">
              <a:solidFill>
                <a:srgbClr val="FFFF00"/>
              </a:solidFill>
            </a:endParaRPr>
          </a:p>
        </p:txBody>
      </p:sp>
      <p:sp>
        <p:nvSpPr>
          <p:cNvPr id="4" name="TextBox 3"/>
          <p:cNvSpPr txBox="1"/>
          <p:nvPr/>
        </p:nvSpPr>
        <p:spPr>
          <a:xfrm>
            <a:off x="0" y="0"/>
            <a:ext cx="12192000" cy="523220"/>
          </a:xfrm>
          <a:prstGeom prst="rect">
            <a:avLst/>
          </a:prstGeom>
          <a:noFill/>
        </p:spPr>
        <p:txBody>
          <a:bodyPr wrap="square" rtlCol="0">
            <a:spAutoFit/>
          </a:bodyPr>
          <a:lstStyle/>
          <a:p>
            <a:pPr algn="ctr"/>
            <a:r>
              <a:rPr lang="el-GR" sz="2800" b="1" i="1" dirty="0" smtClean="0">
                <a:solidFill>
                  <a:prstClr val="white"/>
                </a:solidFill>
                <a:latin typeface="Calibri Light" panose="020F0302020204030204"/>
              </a:rPr>
              <a:t>Το Ευρωπαϊκό Φαινόμενο: </a:t>
            </a:r>
            <a:r>
              <a:rPr lang="el-GR" sz="2800" b="1" i="1" dirty="0" smtClean="0">
                <a:solidFill>
                  <a:srgbClr val="FFFF00"/>
                </a:solidFill>
                <a:latin typeface="Calibri Light" panose="020F0302020204030204"/>
              </a:rPr>
              <a:t>Ιστορία, Θεσμοί Πολιτικές</a:t>
            </a:r>
          </a:p>
        </p:txBody>
      </p:sp>
      <p:sp>
        <p:nvSpPr>
          <p:cNvPr id="6" name="Ορθογώνιο 5"/>
          <p:cNvSpPr/>
          <p:nvPr/>
        </p:nvSpPr>
        <p:spPr>
          <a:xfrm>
            <a:off x="0" y="392707"/>
            <a:ext cx="12192000" cy="461665"/>
          </a:xfrm>
          <a:prstGeom prst="rect">
            <a:avLst/>
          </a:prstGeom>
        </p:spPr>
        <p:txBody>
          <a:bodyPr wrap="square">
            <a:spAutoFit/>
          </a:bodyPr>
          <a:lstStyle/>
          <a:p>
            <a:pPr algn="ctr"/>
            <a:r>
              <a:rPr lang="en-US" sz="2400" b="1" kern="0" dirty="0" smtClean="0">
                <a:solidFill>
                  <a:srgbClr val="FFFF00"/>
                </a:solidFill>
                <a:ea typeface="Microsoft JhengHei" panose="020B0604030504040204" pitchFamily="34" charset="-120"/>
                <a:cs typeface="Arial" panose="020B0604020202020204" pitchFamily="34" charset="0"/>
              </a:rPr>
              <a:t>1</a:t>
            </a:r>
            <a:r>
              <a:rPr lang="el-GR" sz="2400" b="1" kern="0" dirty="0">
                <a:solidFill>
                  <a:srgbClr val="FFFF00"/>
                </a:solidFill>
                <a:ea typeface="Microsoft JhengHei" panose="020B0604030504040204" pitchFamily="34" charset="-120"/>
                <a:cs typeface="Arial" panose="020B0604020202020204" pitchFamily="34" charset="0"/>
              </a:rPr>
              <a:t>9</a:t>
            </a:r>
            <a:r>
              <a:rPr lang="el-GR" sz="2400" b="1" kern="0" dirty="0" smtClean="0">
                <a:solidFill>
                  <a:srgbClr val="FFFF00"/>
                </a:solidFill>
                <a:ea typeface="Microsoft JhengHei" panose="020B0604030504040204" pitchFamily="34" charset="-120"/>
                <a:cs typeface="Arial" panose="020B0604020202020204" pitchFamily="34" charset="0"/>
              </a:rPr>
              <a:t>. Η Περιβαλλοντική Πολιτική</a:t>
            </a:r>
            <a:endParaRPr lang="el-GR" sz="2400" b="1" kern="0" dirty="0">
              <a:solidFill>
                <a:srgbClr val="FFFF00"/>
              </a:solidFill>
              <a:ea typeface="Microsoft JhengHei" panose="020B0604030504040204" pitchFamily="34" charset="-120"/>
              <a:cs typeface="Arial" panose="020B0604020202020204" pitchFamily="34" charset="0"/>
            </a:endParaRPr>
          </a:p>
        </p:txBody>
      </p:sp>
      <p:pic>
        <p:nvPicPr>
          <p:cNvPr id="23" name="Εικόνα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67793" y="6198794"/>
            <a:ext cx="2146300" cy="622491"/>
          </a:xfrm>
          <a:prstGeom prst="rect">
            <a:avLst/>
          </a:prstGeom>
        </p:spPr>
      </p:pic>
      <p:sp>
        <p:nvSpPr>
          <p:cNvPr id="24" name="TextBox 23"/>
          <p:cNvSpPr txBox="1"/>
          <p:nvPr/>
        </p:nvSpPr>
        <p:spPr>
          <a:xfrm>
            <a:off x="284106" y="1310617"/>
            <a:ext cx="11653893" cy="400110"/>
          </a:xfrm>
          <a:prstGeom prst="rect">
            <a:avLst/>
          </a:prstGeom>
          <a:noFill/>
        </p:spPr>
        <p:txBody>
          <a:bodyPr wrap="square" rtlCol="0">
            <a:spAutoFit/>
          </a:bodyPr>
          <a:lstStyle/>
          <a:p>
            <a:r>
              <a:rPr lang="el-GR" sz="2000" b="1" dirty="0" smtClean="0">
                <a:solidFill>
                  <a:srgbClr val="FFFF00"/>
                </a:solidFill>
                <a:cs typeface="Times New Roman" panose="02020603050405020304" pitchFamily="18" charset="0"/>
              </a:rPr>
              <a:t>Τα </a:t>
            </a:r>
            <a:r>
              <a:rPr lang="el-GR" sz="2000" b="1" i="1" dirty="0">
                <a:solidFill>
                  <a:srgbClr val="FFFF00"/>
                </a:solidFill>
                <a:cs typeface="Times New Roman" panose="02020603050405020304" pitchFamily="18" charset="0"/>
              </a:rPr>
              <a:t>Προγράμματα Δράσης για το Περιβάλλον</a:t>
            </a:r>
          </a:p>
        </p:txBody>
      </p:sp>
      <p:sp>
        <p:nvSpPr>
          <p:cNvPr id="25" name="TextBox 24"/>
          <p:cNvSpPr txBox="1"/>
          <p:nvPr/>
        </p:nvSpPr>
        <p:spPr>
          <a:xfrm>
            <a:off x="4680000" y="1728000"/>
            <a:ext cx="7277099" cy="4524315"/>
          </a:xfrm>
          <a:prstGeom prst="rect">
            <a:avLst/>
          </a:prstGeom>
          <a:noFill/>
        </p:spPr>
        <p:txBody>
          <a:bodyPr wrap="square" rtlCol="0">
            <a:spAutoFit/>
          </a:bodyPr>
          <a:lstStyle/>
          <a:p>
            <a:r>
              <a:rPr lang="el-GR" b="1" dirty="0" smtClean="0">
                <a:solidFill>
                  <a:srgbClr val="FFFF00"/>
                </a:solidFill>
              </a:rPr>
              <a:t>Το </a:t>
            </a:r>
            <a:r>
              <a:rPr lang="el-GR" b="1" i="1" dirty="0" smtClean="0">
                <a:solidFill>
                  <a:srgbClr val="FFFF00"/>
                </a:solidFill>
              </a:rPr>
              <a:t>Πέμπτο</a:t>
            </a:r>
            <a:r>
              <a:rPr lang="el-GR" i="1" dirty="0" smtClean="0">
                <a:solidFill>
                  <a:prstClr val="black"/>
                </a:solidFill>
              </a:rPr>
              <a:t> </a:t>
            </a:r>
            <a:r>
              <a:rPr lang="el-GR" b="1" i="1" dirty="0" smtClean="0">
                <a:solidFill>
                  <a:srgbClr val="FFFF00"/>
                </a:solidFill>
              </a:rPr>
              <a:t>Πρόγραμμα </a:t>
            </a:r>
            <a:r>
              <a:rPr lang="el-GR" b="1" i="1" dirty="0">
                <a:solidFill>
                  <a:srgbClr val="FFFF00"/>
                </a:solidFill>
              </a:rPr>
              <a:t>Δράσης για το Περιβάλλον </a:t>
            </a:r>
            <a:r>
              <a:rPr lang="el-GR" b="1" dirty="0" smtClean="0">
                <a:solidFill>
                  <a:srgbClr val="FFFF00"/>
                </a:solidFill>
              </a:rPr>
              <a:t>1993 </a:t>
            </a:r>
            <a:r>
              <a:rPr lang="el-GR" b="1" dirty="0">
                <a:solidFill>
                  <a:srgbClr val="FFFF00"/>
                </a:solidFill>
              </a:rPr>
              <a:t>- </a:t>
            </a:r>
            <a:r>
              <a:rPr lang="el-GR" b="1" dirty="0" smtClean="0">
                <a:solidFill>
                  <a:srgbClr val="FFFF00"/>
                </a:solidFill>
              </a:rPr>
              <a:t>2001</a:t>
            </a:r>
          </a:p>
          <a:p>
            <a:pPr marL="285750" indent="-285750" algn="just"/>
            <a:r>
              <a:rPr lang="el-GR" b="1" dirty="0" smtClean="0">
                <a:solidFill>
                  <a:srgbClr val="FFFF00"/>
                </a:solidFill>
              </a:rPr>
              <a:t>Η </a:t>
            </a:r>
            <a:r>
              <a:rPr lang="el-GR" b="1" i="1" dirty="0" smtClean="0">
                <a:solidFill>
                  <a:srgbClr val="FFFF00"/>
                </a:solidFill>
              </a:rPr>
              <a:t>Στρατηγική της Λισσαβόνας</a:t>
            </a:r>
          </a:p>
          <a:p>
            <a:pPr marL="285750" indent="-285750" algn="just">
              <a:buFont typeface="Arial" pitchFamily="34" charset="0"/>
              <a:buChar char="•"/>
            </a:pPr>
            <a:r>
              <a:rPr lang="el-GR" b="1" dirty="0" smtClean="0">
                <a:solidFill>
                  <a:schemeClr val="bg1"/>
                </a:solidFill>
              </a:rPr>
              <a:t>Η </a:t>
            </a:r>
            <a:r>
              <a:rPr lang="el-GR" b="1" i="1" dirty="0" smtClean="0">
                <a:solidFill>
                  <a:srgbClr val="FFFF00"/>
                </a:solidFill>
              </a:rPr>
              <a:t>Στρατηγική της Λισσαβόνας</a:t>
            </a:r>
            <a:r>
              <a:rPr lang="el-GR" b="1" dirty="0" smtClean="0">
                <a:solidFill>
                  <a:schemeClr val="bg1"/>
                </a:solidFill>
              </a:rPr>
              <a:t> του 2000, τόνισε τη σημασία της αποτελεσματικής λειτουργίας της ενιαίας εσωτερικής αγοράς, υπό προϋποθέσεις, ανάμεσα στις οποίες και η περιβαλλοντική προστασία, ενώ υπογράμμισε την ανάγκη αειφόρου οικονομικής μεγέθυνσης.</a:t>
            </a:r>
          </a:p>
          <a:p>
            <a:pPr algn="just"/>
            <a:r>
              <a:rPr lang="el-GR" b="1" dirty="0" smtClean="0">
                <a:solidFill>
                  <a:srgbClr val="FFFF00"/>
                </a:solidFill>
              </a:rPr>
              <a:t>Η </a:t>
            </a:r>
            <a:r>
              <a:rPr lang="el-GR" b="1" i="1" dirty="0" smtClean="0">
                <a:solidFill>
                  <a:srgbClr val="FFFF00"/>
                </a:solidFill>
              </a:rPr>
              <a:t>Πράσινη Βίβλος </a:t>
            </a:r>
            <a:r>
              <a:rPr lang="el-GR" b="1" dirty="0" smtClean="0">
                <a:solidFill>
                  <a:srgbClr val="FFFF00"/>
                </a:solidFill>
              </a:rPr>
              <a:t>του 2001</a:t>
            </a:r>
          </a:p>
          <a:p>
            <a:pPr marL="285750" indent="-285750" algn="just">
              <a:buFont typeface="Arial" pitchFamily="34" charset="0"/>
              <a:buChar char="•"/>
            </a:pPr>
            <a:r>
              <a:rPr lang="el-GR" b="1" dirty="0">
                <a:solidFill>
                  <a:schemeClr val="bg1"/>
                </a:solidFill>
              </a:rPr>
              <a:t>Ακόμη, το 2001 εκδόθηκε η </a:t>
            </a:r>
            <a:r>
              <a:rPr lang="el-GR" b="1" i="1" dirty="0">
                <a:solidFill>
                  <a:srgbClr val="FFFF00"/>
                </a:solidFill>
              </a:rPr>
              <a:t>Πράσινη Βίβλος </a:t>
            </a:r>
            <a:r>
              <a:rPr lang="el-GR" b="1" dirty="0">
                <a:solidFill>
                  <a:schemeClr val="bg1"/>
                </a:solidFill>
              </a:rPr>
              <a:t>για την Ολοκληρωμένη Πολιτική Προϊόντος (ΟΠΠ), </a:t>
            </a:r>
            <a:r>
              <a:rPr lang="el-GR" b="1" dirty="0" smtClean="0">
                <a:solidFill>
                  <a:schemeClr val="bg1"/>
                </a:solidFill>
              </a:rPr>
              <a:t>που υιοθετήθηκε τον Φεβρουάριο 2001 και πρότεινε </a:t>
            </a:r>
            <a:r>
              <a:rPr lang="el-GR" b="1" dirty="0">
                <a:solidFill>
                  <a:schemeClr val="bg1"/>
                </a:solidFill>
              </a:rPr>
              <a:t>μία στρατηγική για την ενίσχυση και την </a:t>
            </a:r>
            <a:r>
              <a:rPr lang="el-GR" b="1" dirty="0" err="1">
                <a:solidFill>
                  <a:schemeClr val="bg1"/>
                </a:solidFill>
              </a:rPr>
              <a:t>επανεστίαση</a:t>
            </a:r>
            <a:r>
              <a:rPr lang="el-GR" b="1" dirty="0">
                <a:solidFill>
                  <a:schemeClr val="bg1"/>
                </a:solidFill>
              </a:rPr>
              <a:t> σε περιβαλλοντικές πολιτικές με επίκεντρο τα </a:t>
            </a:r>
            <a:r>
              <a:rPr lang="el-GR" b="1" dirty="0" smtClean="0">
                <a:solidFill>
                  <a:schemeClr val="bg1"/>
                </a:solidFill>
              </a:rPr>
              <a:t>οικολογικά προϊόντα. </a:t>
            </a:r>
          </a:p>
          <a:p>
            <a:pPr algn="just"/>
            <a:r>
              <a:rPr lang="el-GR" b="1" dirty="0" smtClean="0">
                <a:solidFill>
                  <a:srgbClr val="FFFF00"/>
                </a:solidFill>
              </a:rPr>
              <a:t>Σε </a:t>
            </a:r>
            <a:r>
              <a:rPr lang="el-GR" b="1" dirty="0">
                <a:solidFill>
                  <a:srgbClr val="FFFF00"/>
                </a:solidFill>
              </a:rPr>
              <a:t>παγκόσμιο </a:t>
            </a:r>
            <a:r>
              <a:rPr lang="el-GR" b="1" dirty="0" smtClean="0">
                <a:solidFill>
                  <a:srgbClr val="FFFF00"/>
                </a:solidFill>
              </a:rPr>
              <a:t>επίπεδο</a:t>
            </a:r>
            <a:endParaRPr lang="el-GR" b="1" dirty="0" smtClean="0">
              <a:solidFill>
                <a:schemeClr val="bg1"/>
              </a:solidFill>
            </a:endParaRPr>
          </a:p>
          <a:p>
            <a:pPr marL="285750" indent="-285750" algn="just">
              <a:buFont typeface="Arial" pitchFamily="34" charset="0"/>
              <a:buChar char="•"/>
            </a:pPr>
            <a:r>
              <a:rPr lang="el-GR" b="1" dirty="0" smtClean="0">
                <a:solidFill>
                  <a:schemeClr val="bg1"/>
                </a:solidFill>
              </a:rPr>
              <a:t>Τον Δεκέμβριο 1997</a:t>
            </a:r>
            <a:r>
              <a:rPr lang="el-GR" b="1" dirty="0">
                <a:solidFill>
                  <a:schemeClr val="bg1"/>
                </a:solidFill>
              </a:rPr>
              <a:t>, υιοθετήθηκε στη διεθνή διάσκεψη του Κιότο στην Ιαπωνία </a:t>
            </a:r>
            <a:r>
              <a:rPr lang="el-GR" b="1" i="1" dirty="0">
                <a:solidFill>
                  <a:srgbClr val="FFFF00"/>
                </a:solidFill>
              </a:rPr>
              <a:t>Σχέδιο Πρωτοκόλλου </a:t>
            </a:r>
            <a:r>
              <a:rPr lang="el-GR" b="1" dirty="0">
                <a:solidFill>
                  <a:schemeClr val="bg1"/>
                </a:solidFill>
              </a:rPr>
              <a:t>για τις κλιματικές αλλαγές ως «οδικός χάρτης», στον οποίο περιλαμβάνονται τα απαραίτητα βήματα για τη μακροπρόθεσμη αντιμετώπιση της αλλαγής του </a:t>
            </a:r>
            <a:r>
              <a:rPr lang="el-GR" b="1" dirty="0" smtClean="0">
                <a:solidFill>
                  <a:schemeClr val="bg1"/>
                </a:solidFill>
              </a:rPr>
              <a:t>κλίματος.</a:t>
            </a:r>
            <a:endParaRPr lang="el-GR" b="1" dirty="0">
              <a:solidFill>
                <a:schemeClr val="bg1"/>
              </a:solidFill>
            </a:endParaRPr>
          </a:p>
        </p:txBody>
      </p:sp>
      <p:pic>
        <p:nvPicPr>
          <p:cNvPr id="14" name="Εικόνα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2199" y="6141646"/>
            <a:ext cx="2532007" cy="712126"/>
          </a:xfrm>
          <a:prstGeom prst="rect">
            <a:avLst/>
          </a:prstGeom>
        </p:spPr>
      </p:pic>
      <p:sp>
        <p:nvSpPr>
          <p:cNvPr id="5" name="Ορθογώνιο 4"/>
          <p:cNvSpPr/>
          <p:nvPr/>
        </p:nvSpPr>
        <p:spPr>
          <a:xfrm>
            <a:off x="1" y="1738576"/>
            <a:ext cx="4783666" cy="3539430"/>
          </a:xfrm>
          <a:prstGeom prst="rect">
            <a:avLst/>
          </a:prstGeom>
        </p:spPr>
        <p:txBody>
          <a:bodyPr wrap="square">
            <a:spAutoFit/>
          </a:bodyPr>
          <a:lstStyle/>
          <a:p>
            <a:pPr algn="just"/>
            <a:r>
              <a:rPr lang="el-GR" sz="1400" b="1" dirty="0">
                <a:solidFill>
                  <a:srgbClr val="FFFF00"/>
                </a:solidFill>
              </a:rPr>
              <a:t>Η</a:t>
            </a:r>
            <a:r>
              <a:rPr lang="el-GR" sz="1400" b="1" dirty="0" smtClean="0">
                <a:solidFill>
                  <a:srgbClr val="FFFF00"/>
                </a:solidFill>
              </a:rPr>
              <a:t> </a:t>
            </a:r>
            <a:r>
              <a:rPr lang="el-GR" sz="1400" b="1" i="1" dirty="0" smtClean="0">
                <a:solidFill>
                  <a:prstClr val="white"/>
                </a:solidFill>
              </a:rPr>
              <a:t>Πράσινη Βίβλος </a:t>
            </a:r>
            <a:r>
              <a:rPr lang="el-GR" sz="1400" b="1" dirty="0" smtClean="0">
                <a:solidFill>
                  <a:srgbClr val="FFFF00"/>
                </a:solidFill>
              </a:rPr>
              <a:t>του 2001:</a:t>
            </a:r>
            <a:endParaRPr lang="el-GR" sz="1400" b="1" dirty="0" smtClean="0">
              <a:solidFill>
                <a:prstClr val="white"/>
              </a:solidFill>
            </a:endParaRPr>
          </a:p>
          <a:p>
            <a:pPr marL="107950" indent="-107950" algn="just">
              <a:buFont typeface="Calibri" panose="020F0502020204030204" pitchFamily="34" charset="0"/>
              <a:buChar char="−"/>
            </a:pPr>
            <a:r>
              <a:rPr lang="el-GR" sz="1400" b="1" dirty="0">
                <a:solidFill>
                  <a:srgbClr val="FFFF00"/>
                </a:solidFill>
              </a:rPr>
              <a:t>Μεταξύ άλλων, η Βίβλος αναφέρεται στον οικολογικό σχεδιασμό των προϊόντων τα οποία θα πρέπει να παράγονται και να δημοσιεύονται πληροφορίες για τις περιβαλλοντικές επιπτώσεις τους καθ' όλη τη διάρκεια του κύκλου ζωής τους. </a:t>
            </a:r>
          </a:p>
          <a:p>
            <a:pPr algn="just"/>
            <a:r>
              <a:rPr lang="el-GR" sz="1400" b="1" dirty="0" smtClean="0">
                <a:solidFill>
                  <a:srgbClr val="FFFF00"/>
                </a:solidFill>
              </a:rPr>
              <a:t>Το </a:t>
            </a:r>
            <a:r>
              <a:rPr lang="el-GR" sz="1400" b="1" i="1" dirty="0" smtClean="0">
                <a:solidFill>
                  <a:schemeClr val="bg1"/>
                </a:solidFill>
              </a:rPr>
              <a:t>Σχέδιο Πρωτοκόλλου </a:t>
            </a:r>
            <a:r>
              <a:rPr lang="el-GR" sz="1400" b="1" dirty="0" smtClean="0">
                <a:solidFill>
                  <a:srgbClr val="FFFF00"/>
                </a:solidFill>
              </a:rPr>
              <a:t>του Κιότο</a:t>
            </a:r>
          </a:p>
          <a:p>
            <a:pPr marL="107950" indent="-107950" algn="just">
              <a:buFont typeface="Calibri" panose="020F0502020204030204" pitchFamily="34" charset="0"/>
              <a:buChar char="−"/>
            </a:pPr>
            <a:r>
              <a:rPr lang="el-GR" sz="1400" b="1" dirty="0" smtClean="0">
                <a:solidFill>
                  <a:srgbClr val="FFFF00"/>
                </a:solidFill>
              </a:rPr>
              <a:t>Σ’ αυτό περιλαμβάνονται </a:t>
            </a:r>
            <a:r>
              <a:rPr lang="el-GR" sz="1400" b="1" dirty="0">
                <a:solidFill>
                  <a:srgbClr val="FFFF00"/>
                </a:solidFill>
              </a:rPr>
              <a:t>τα απαραίτητα βήματα για τη μακροπρόθεσμη αντιμετώπιση της αλλαγής του κλίματος που προκαλείται λόγω της αύξησης των ανθρωπογενών εκπομπών αερίων του θερμοκηπίου. Το Πρωτόκολλο του Κιότο προβλέπει τη μείωση των εκπομπών έξι αερίων του θερμοκηπίου την περίοδο 2008 – 2012, σε ποσοστό 5,2%, σε σχέση µε τα επίπεδα του 1990.</a:t>
            </a:r>
          </a:p>
          <a:p>
            <a:pPr marL="107950" indent="-107950" algn="just">
              <a:buFont typeface="Calibri" panose="020F0502020204030204" pitchFamily="34" charset="0"/>
              <a:buChar char="−"/>
            </a:pPr>
            <a:endParaRPr lang="el-GR" sz="1400" b="1" dirty="0">
              <a:solidFill>
                <a:srgbClr val="FFFF00"/>
              </a:solidFill>
            </a:endParaRPr>
          </a:p>
          <a:p>
            <a:pPr algn="just"/>
            <a:endParaRPr lang="el-GR" sz="1400" b="1" dirty="0" smtClean="0">
              <a:solidFill>
                <a:srgbClr val="FFFF00"/>
              </a:solidFill>
            </a:endParaRPr>
          </a:p>
        </p:txBody>
      </p:sp>
    </p:spTree>
    <p:extLst>
      <p:ext uri="{BB962C8B-B14F-4D97-AF65-F5344CB8AC3E}">
        <p14:creationId xmlns:p14="http://schemas.microsoft.com/office/powerpoint/2010/main" val="238963265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Θέση υποσέλιδου 1"/>
          <p:cNvSpPr>
            <a:spLocks noGrp="1"/>
          </p:cNvSpPr>
          <p:nvPr>
            <p:ph type="ftr" sz="quarter" idx="11"/>
          </p:nvPr>
        </p:nvSpPr>
        <p:spPr>
          <a:xfrm>
            <a:off x="4038600" y="6198795"/>
            <a:ext cx="4114800" cy="522680"/>
          </a:xfrm>
        </p:spPr>
        <p:txBody>
          <a:bodyPr/>
          <a:lstStyle/>
          <a:p>
            <a:r>
              <a:rPr lang="el-GR" sz="1800" b="1" dirty="0" smtClean="0">
                <a:solidFill>
                  <a:srgbClr val="FFFF00"/>
                </a:solidFill>
              </a:rPr>
              <a:t>Παναγιώτης </a:t>
            </a:r>
            <a:r>
              <a:rPr lang="el-GR" sz="1800" b="1" dirty="0" err="1" smtClean="0">
                <a:solidFill>
                  <a:srgbClr val="FFFF00"/>
                </a:solidFill>
              </a:rPr>
              <a:t>Λιαργκόβας</a:t>
            </a:r>
            <a:endParaRPr lang="el-GR" sz="1800" b="1" dirty="0" smtClean="0">
              <a:solidFill>
                <a:srgbClr val="FFFF00"/>
              </a:solidFill>
            </a:endParaRPr>
          </a:p>
          <a:p>
            <a:r>
              <a:rPr lang="el-GR" sz="1800" b="1" dirty="0" smtClean="0">
                <a:solidFill>
                  <a:srgbClr val="FFFF00"/>
                </a:solidFill>
              </a:rPr>
              <a:t>Χρήστος Παπαγεωργίου</a:t>
            </a:r>
            <a:endParaRPr lang="en-US" sz="1800" b="1" dirty="0">
              <a:solidFill>
                <a:srgbClr val="FFFF00"/>
              </a:solidFill>
            </a:endParaRPr>
          </a:p>
        </p:txBody>
      </p:sp>
      <p:sp>
        <p:nvSpPr>
          <p:cNvPr id="3" name="Θέση αριθμού διαφάνειας 2"/>
          <p:cNvSpPr>
            <a:spLocks noGrp="1"/>
          </p:cNvSpPr>
          <p:nvPr>
            <p:ph type="sldNum" sz="quarter" idx="12"/>
          </p:nvPr>
        </p:nvSpPr>
        <p:spPr/>
        <p:txBody>
          <a:bodyPr/>
          <a:lstStyle/>
          <a:p>
            <a:fld id="{D57F1E4F-1CFF-5643-939E-217C01CDF565}" type="slidenum">
              <a:rPr lang="en-US" smtClean="0">
                <a:solidFill>
                  <a:srgbClr val="FFFF00"/>
                </a:solidFill>
              </a:rPr>
              <a:pPr/>
              <a:t>16</a:t>
            </a:fld>
            <a:endParaRPr lang="en-US" dirty="0">
              <a:solidFill>
                <a:srgbClr val="FFFF00"/>
              </a:solidFill>
            </a:endParaRPr>
          </a:p>
        </p:txBody>
      </p:sp>
      <p:sp>
        <p:nvSpPr>
          <p:cNvPr id="4" name="TextBox 3"/>
          <p:cNvSpPr txBox="1"/>
          <p:nvPr/>
        </p:nvSpPr>
        <p:spPr>
          <a:xfrm>
            <a:off x="0" y="0"/>
            <a:ext cx="12192000" cy="523220"/>
          </a:xfrm>
          <a:prstGeom prst="rect">
            <a:avLst/>
          </a:prstGeom>
          <a:noFill/>
        </p:spPr>
        <p:txBody>
          <a:bodyPr wrap="square" rtlCol="0">
            <a:spAutoFit/>
          </a:bodyPr>
          <a:lstStyle/>
          <a:p>
            <a:pPr algn="ctr"/>
            <a:r>
              <a:rPr lang="el-GR" sz="2800" b="1" i="1" dirty="0" smtClean="0">
                <a:solidFill>
                  <a:prstClr val="white"/>
                </a:solidFill>
                <a:latin typeface="Calibri Light" panose="020F0302020204030204"/>
              </a:rPr>
              <a:t>Το Ευρωπαϊκό Φαινόμενο: </a:t>
            </a:r>
            <a:r>
              <a:rPr lang="el-GR" sz="2800" b="1" i="1" dirty="0" smtClean="0">
                <a:solidFill>
                  <a:srgbClr val="FFFF00"/>
                </a:solidFill>
                <a:latin typeface="Calibri Light" panose="020F0302020204030204"/>
              </a:rPr>
              <a:t>Ιστορία, Θεσμοί Πολιτικές</a:t>
            </a:r>
          </a:p>
        </p:txBody>
      </p:sp>
      <p:sp>
        <p:nvSpPr>
          <p:cNvPr id="6" name="Ορθογώνιο 5"/>
          <p:cNvSpPr/>
          <p:nvPr/>
        </p:nvSpPr>
        <p:spPr>
          <a:xfrm>
            <a:off x="0" y="392707"/>
            <a:ext cx="12192000" cy="461665"/>
          </a:xfrm>
          <a:prstGeom prst="rect">
            <a:avLst/>
          </a:prstGeom>
        </p:spPr>
        <p:txBody>
          <a:bodyPr wrap="square">
            <a:spAutoFit/>
          </a:bodyPr>
          <a:lstStyle/>
          <a:p>
            <a:pPr algn="ctr"/>
            <a:r>
              <a:rPr lang="en-US" sz="2400" b="1" kern="0" dirty="0" smtClean="0">
                <a:solidFill>
                  <a:srgbClr val="FFFF00"/>
                </a:solidFill>
                <a:ea typeface="Microsoft JhengHei" panose="020B0604030504040204" pitchFamily="34" charset="-120"/>
                <a:cs typeface="Arial" panose="020B0604020202020204" pitchFamily="34" charset="0"/>
              </a:rPr>
              <a:t>1</a:t>
            </a:r>
            <a:r>
              <a:rPr lang="el-GR" sz="2400" b="1" kern="0" dirty="0">
                <a:solidFill>
                  <a:srgbClr val="FFFF00"/>
                </a:solidFill>
                <a:ea typeface="Microsoft JhengHei" panose="020B0604030504040204" pitchFamily="34" charset="-120"/>
                <a:cs typeface="Arial" panose="020B0604020202020204" pitchFamily="34" charset="0"/>
              </a:rPr>
              <a:t>9</a:t>
            </a:r>
            <a:r>
              <a:rPr lang="el-GR" sz="2400" b="1" kern="0" dirty="0" smtClean="0">
                <a:solidFill>
                  <a:srgbClr val="FFFF00"/>
                </a:solidFill>
                <a:ea typeface="Microsoft JhengHei" panose="020B0604030504040204" pitchFamily="34" charset="-120"/>
                <a:cs typeface="Arial" panose="020B0604020202020204" pitchFamily="34" charset="0"/>
              </a:rPr>
              <a:t>. Η Περιβαλλοντική Πολιτική</a:t>
            </a:r>
            <a:endParaRPr lang="el-GR" sz="2400" b="1" kern="0" dirty="0">
              <a:solidFill>
                <a:srgbClr val="FFFF00"/>
              </a:solidFill>
              <a:ea typeface="Microsoft JhengHei" panose="020B0604030504040204" pitchFamily="34" charset="-120"/>
              <a:cs typeface="Arial" panose="020B0604020202020204" pitchFamily="34" charset="0"/>
            </a:endParaRPr>
          </a:p>
        </p:txBody>
      </p:sp>
      <p:pic>
        <p:nvPicPr>
          <p:cNvPr id="23" name="Εικόνα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67793" y="6198794"/>
            <a:ext cx="2146300" cy="622491"/>
          </a:xfrm>
          <a:prstGeom prst="rect">
            <a:avLst/>
          </a:prstGeom>
        </p:spPr>
      </p:pic>
      <p:sp>
        <p:nvSpPr>
          <p:cNvPr id="24" name="TextBox 23"/>
          <p:cNvSpPr txBox="1"/>
          <p:nvPr/>
        </p:nvSpPr>
        <p:spPr>
          <a:xfrm>
            <a:off x="284106" y="1310617"/>
            <a:ext cx="11653893" cy="400110"/>
          </a:xfrm>
          <a:prstGeom prst="rect">
            <a:avLst/>
          </a:prstGeom>
          <a:noFill/>
        </p:spPr>
        <p:txBody>
          <a:bodyPr wrap="square" rtlCol="0">
            <a:spAutoFit/>
          </a:bodyPr>
          <a:lstStyle/>
          <a:p>
            <a:r>
              <a:rPr lang="el-GR" sz="2000" b="1" dirty="0" smtClean="0">
                <a:solidFill>
                  <a:srgbClr val="FFFF00"/>
                </a:solidFill>
                <a:cs typeface="Times New Roman" panose="02020603050405020304" pitchFamily="18" charset="0"/>
              </a:rPr>
              <a:t>Τα </a:t>
            </a:r>
            <a:r>
              <a:rPr lang="el-GR" sz="2000" b="1" i="1" dirty="0">
                <a:solidFill>
                  <a:srgbClr val="FFFF00"/>
                </a:solidFill>
                <a:cs typeface="Times New Roman" panose="02020603050405020304" pitchFamily="18" charset="0"/>
              </a:rPr>
              <a:t>Προγράμματα Δράσης για το Περιβάλλον</a:t>
            </a:r>
          </a:p>
        </p:txBody>
      </p:sp>
      <p:sp>
        <p:nvSpPr>
          <p:cNvPr id="25" name="TextBox 24"/>
          <p:cNvSpPr txBox="1"/>
          <p:nvPr/>
        </p:nvSpPr>
        <p:spPr>
          <a:xfrm>
            <a:off x="4680000" y="1728000"/>
            <a:ext cx="7277099" cy="3693319"/>
          </a:xfrm>
          <a:prstGeom prst="rect">
            <a:avLst/>
          </a:prstGeom>
          <a:noFill/>
        </p:spPr>
        <p:txBody>
          <a:bodyPr wrap="square" rtlCol="0">
            <a:spAutoFit/>
          </a:bodyPr>
          <a:lstStyle/>
          <a:p>
            <a:r>
              <a:rPr lang="el-GR" b="1" dirty="0" smtClean="0">
                <a:solidFill>
                  <a:srgbClr val="FFFF00"/>
                </a:solidFill>
              </a:rPr>
              <a:t>Το </a:t>
            </a:r>
            <a:r>
              <a:rPr lang="el-GR" b="1" i="1" dirty="0" smtClean="0">
                <a:solidFill>
                  <a:srgbClr val="FFFF00"/>
                </a:solidFill>
              </a:rPr>
              <a:t>Έκτο Πρόγραμμα </a:t>
            </a:r>
            <a:r>
              <a:rPr lang="el-GR" b="1" i="1" dirty="0">
                <a:solidFill>
                  <a:srgbClr val="FFFF00"/>
                </a:solidFill>
              </a:rPr>
              <a:t>Δράσης για το Περιβάλλον </a:t>
            </a:r>
            <a:r>
              <a:rPr lang="el-GR" b="1" dirty="0" smtClean="0">
                <a:solidFill>
                  <a:srgbClr val="FFFF00"/>
                </a:solidFill>
              </a:rPr>
              <a:t>2002 </a:t>
            </a:r>
            <a:r>
              <a:rPr lang="el-GR" b="1" dirty="0">
                <a:solidFill>
                  <a:srgbClr val="FFFF00"/>
                </a:solidFill>
              </a:rPr>
              <a:t>- </a:t>
            </a:r>
            <a:r>
              <a:rPr lang="el-GR" b="1" dirty="0" smtClean="0">
                <a:solidFill>
                  <a:srgbClr val="FFFF00"/>
                </a:solidFill>
              </a:rPr>
              <a:t>2012</a:t>
            </a:r>
          </a:p>
          <a:p>
            <a:pPr marL="285750" indent="-285750" algn="just">
              <a:buFont typeface="Arial" pitchFamily="34" charset="0"/>
              <a:buChar char="•"/>
            </a:pPr>
            <a:r>
              <a:rPr lang="el-GR" b="1" dirty="0" smtClean="0">
                <a:solidFill>
                  <a:prstClr val="white"/>
                </a:solidFill>
              </a:rPr>
              <a:t>Στον </a:t>
            </a:r>
            <a:r>
              <a:rPr lang="el-GR" b="1" dirty="0">
                <a:solidFill>
                  <a:prstClr val="white"/>
                </a:solidFill>
              </a:rPr>
              <a:t>απόηχο των συμπερασμάτων του Ευρωπαϊκού Συμβουλίου του </a:t>
            </a:r>
            <a:r>
              <a:rPr lang="el-GR" b="1" dirty="0" err="1">
                <a:solidFill>
                  <a:prstClr val="white"/>
                </a:solidFill>
              </a:rPr>
              <a:t>Göteborg</a:t>
            </a:r>
            <a:r>
              <a:rPr lang="el-GR" b="1" dirty="0">
                <a:solidFill>
                  <a:prstClr val="white"/>
                </a:solidFill>
              </a:rPr>
              <a:t>, </a:t>
            </a:r>
            <a:r>
              <a:rPr lang="el-GR" b="1" dirty="0" smtClean="0">
                <a:solidFill>
                  <a:prstClr val="white"/>
                </a:solidFill>
              </a:rPr>
              <a:t>του Ιουνίου 2001</a:t>
            </a:r>
            <a:r>
              <a:rPr lang="el-GR" b="1" dirty="0">
                <a:solidFill>
                  <a:prstClr val="white"/>
                </a:solidFill>
              </a:rPr>
              <a:t>, όπου τονίστηκε η σημασία της </a:t>
            </a:r>
            <a:r>
              <a:rPr lang="el-GR" b="1" dirty="0" err="1">
                <a:solidFill>
                  <a:prstClr val="white"/>
                </a:solidFill>
              </a:rPr>
              <a:t>αειφορίας</a:t>
            </a:r>
            <a:r>
              <a:rPr lang="el-GR" b="1" dirty="0">
                <a:solidFill>
                  <a:prstClr val="white"/>
                </a:solidFill>
              </a:rPr>
              <a:t> για την άσκηση της Περιβαλλοντικής Πολιτικής της ΕΕ, μέσω της </a:t>
            </a:r>
            <a:r>
              <a:rPr lang="el-GR" b="1" i="1" dirty="0">
                <a:solidFill>
                  <a:prstClr val="white"/>
                </a:solidFill>
              </a:rPr>
              <a:t>Στρατηγικής για την Αειφόρο Ανάπτυξη</a:t>
            </a:r>
            <a:r>
              <a:rPr lang="el-GR" b="1" dirty="0">
                <a:solidFill>
                  <a:prstClr val="white"/>
                </a:solidFill>
              </a:rPr>
              <a:t>, καταρτίστηκε το </a:t>
            </a:r>
            <a:r>
              <a:rPr lang="el-GR" b="1" i="1" dirty="0">
                <a:solidFill>
                  <a:srgbClr val="FFFF00"/>
                </a:solidFill>
              </a:rPr>
              <a:t>Έκτο Πρόγραμμα Δράσης για το Περιβάλλον, το Μέλλον μας, η Επιλογή μας</a:t>
            </a:r>
            <a:r>
              <a:rPr lang="el-GR" b="1" dirty="0">
                <a:solidFill>
                  <a:prstClr val="white"/>
                </a:solidFill>
              </a:rPr>
              <a:t>, για την περίοδο </a:t>
            </a:r>
            <a:r>
              <a:rPr lang="el-GR" b="1" dirty="0" smtClean="0">
                <a:solidFill>
                  <a:prstClr val="white"/>
                </a:solidFill>
              </a:rPr>
              <a:t>2002–2012</a:t>
            </a:r>
            <a:r>
              <a:rPr lang="el-GR" b="1" dirty="0">
                <a:solidFill>
                  <a:prstClr val="white"/>
                </a:solidFill>
              </a:rPr>
              <a:t>, που εγκρίθηκε </a:t>
            </a:r>
            <a:r>
              <a:rPr lang="el-GR" b="1" dirty="0" smtClean="0">
                <a:solidFill>
                  <a:prstClr val="white"/>
                </a:solidFill>
              </a:rPr>
              <a:t>τον Ιούλιο </a:t>
            </a:r>
            <a:r>
              <a:rPr lang="el-GR" b="1" dirty="0">
                <a:solidFill>
                  <a:prstClr val="white"/>
                </a:solidFill>
              </a:rPr>
              <a:t>2002 από το Συμβούλιο των Υπουργών της </a:t>
            </a:r>
            <a:r>
              <a:rPr lang="el-GR" b="1" dirty="0" smtClean="0">
                <a:solidFill>
                  <a:prstClr val="white"/>
                </a:solidFill>
              </a:rPr>
              <a:t>ΕΕ.</a:t>
            </a:r>
          </a:p>
          <a:p>
            <a:pPr marL="285750" indent="-285750" algn="just">
              <a:buFont typeface="Arial" pitchFamily="34" charset="0"/>
              <a:buChar char="•"/>
            </a:pPr>
            <a:r>
              <a:rPr lang="el-GR" b="1" dirty="0" smtClean="0">
                <a:solidFill>
                  <a:prstClr val="white"/>
                </a:solidFill>
              </a:rPr>
              <a:t>Παρότι </a:t>
            </a:r>
            <a:r>
              <a:rPr lang="el-GR" b="1" dirty="0">
                <a:solidFill>
                  <a:prstClr val="white"/>
                </a:solidFill>
              </a:rPr>
              <a:t>αποτελεί συνέχεια των </a:t>
            </a:r>
            <a:r>
              <a:rPr lang="el-GR" b="1" dirty="0" smtClean="0">
                <a:solidFill>
                  <a:prstClr val="white"/>
                </a:solidFill>
              </a:rPr>
              <a:t>προηγουμένων </a:t>
            </a:r>
            <a:r>
              <a:rPr lang="el-GR" b="1" dirty="0">
                <a:solidFill>
                  <a:prstClr val="white"/>
                </a:solidFill>
              </a:rPr>
              <a:t>προγραμμάτων, χαρακτηρίζεται από μια έντονη προτίμηση στην χρήση οικονομικών εργαλείων και εθελοντικών συμφωνιών παράλληλα με τον </a:t>
            </a:r>
            <a:r>
              <a:rPr lang="el-GR" b="1" dirty="0" err="1">
                <a:solidFill>
                  <a:prstClr val="white"/>
                </a:solidFill>
              </a:rPr>
              <a:t>εξορθολογισμό</a:t>
            </a:r>
            <a:r>
              <a:rPr lang="el-GR" b="1" dirty="0">
                <a:solidFill>
                  <a:prstClr val="white"/>
                </a:solidFill>
              </a:rPr>
              <a:t>, τον περιορισμό και την μείωση </a:t>
            </a:r>
            <a:r>
              <a:rPr lang="el-GR" b="1" dirty="0" smtClean="0">
                <a:solidFill>
                  <a:prstClr val="white"/>
                </a:solidFill>
              </a:rPr>
              <a:t>πολυπλοκότητας </a:t>
            </a:r>
            <a:r>
              <a:rPr lang="el-GR" b="1" dirty="0">
                <a:solidFill>
                  <a:prstClr val="white"/>
                </a:solidFill>
              </a:rPr>
              <a:t>και </a:t>
            </a:r>
            <a:r>
              <a:rPr lang="el-GR" b="1" dirty="0" smtClean="0">
                <a:solidFill>
                  <a:prstClr val="white"/>
                </a:solidFill>
              </a:rPr>
              <a:t>όγκου </a:t>
            </a:r>
            <a:r>
              <a:rPr lang="el-GR" b="1" dirty="0">
                <a:solidFill>
                  <a:prstClr val="white"/>
                </a:solidFill>
              </a:rPr>
              <a:t>των νομοθετικών ρυθμίσεων.</a:t>
            </a:r>
            <a:endParaRPr lang="el-GR" b="1" dirty="0" smtClean="0">
              <a:solidFill>
                <a:prstClr val="white"/>
              </a:solidFill>
            </a:endParaRPr>
          </a:p>
        </p:txBody>
      </p:sp>
      <p:pic>
        <p:nvPicPr>
          <p:cNvPr id="14" name="Εικόνα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2199" y="6141646"/>
            <a:ext cx="2532007" cy="712126"/>
          </a:xfrm>
          <a:prstGeom prst="rect">
            <a:avLst/>
          </a:prstGeom>
        </p:spPr>
      </p:pic>
      <p:sp>
        <p:nvSpPr>
          <p:cNvPr id="5" name="Ορθογώνιο 4"/>
          <p:cNvSpPr/>
          <p:nvPr/>
        </p:nvSpPr>
        <p:spPr>
          <a:xfrm>
            <a:off x="0" y="1738576"/>
            <a:ext cx="4825999" cy="4616648"/>
          </a:xfrm>
          <a:prstGeom prst="rect">
            <a:avLst/>
          </a:prstGeom>
        </p:spPr>
        <p:txBody>
          <a:bodyPr wrap="square">
            <a:spAutoFit/>
          </a:bodyPr>
          <a:lstStyle/>
          <a:p>
            <a:pPr algn="just"/>
            <a:r>
              <a:rPr lang="el-GR" sz="1400" b="1" dirty="0" smtClean="0">
                <a:solidFill>
                  <a:srgbClr val="FFFF00"/>
                </a:solidFill>
              </a:rPr>
              <a:t>Οι τομείς προτεραιότητας του </a:t>
            </a:r>
            <a:r>
              <a:rPr lang="el-GR" sz="1400" b="1" i="1" dirty="0" smtClean="0">
                <a:solidFill>
                  <a:prstClr val="white"/>
                </a:solidFill>
              </a:rPr>
              <a:t>Έκτου Προγράμματος Δράσης</a:t>
            </a:r>
            <a:r>
              <a:rPr lang="el-GR" sz="1400" b="1" dirty="0" smtClean="0">
                <a:solidFill>
                  <a:srgbClr val="FFFF00"/>
                </a:solidFill>
              </a:rPr>
              <a:t>:</a:t>
            </a:r>
            <a:endParaRPr lang="el-GR" sz="1400" b="1" dirty="0" smtClean="0">
              <a:solidFill>
                <a:prstClr val="white"/>
              </a:solidFill>
            </a:endParaRPr>
          </a:p>
          <a:p>
            <a:pPr marL="93663" algn="just"/>
            <a:r>
              <a:rPr lang="el-GR" sz="1400" b="1" dirty="0" smtClean="0">
                <a:solidFill>
                  <a:srgbClr val="FFFF00"/>
                </a:solidFill>
              </a:rPr>
              <a:t>α</a:t>
            </a:r>
            <a:r>
              <a:rPr lang="el-GR" sz="1400" b="1" dirty="0">
                <a:solidFill>
                  <a:srgbClr val="FFFF00"/>
                </a:solidFill>
              </a:rPr>
              <a:t>) Η</a:t>
            </a:r>
            <a:r>
              <a:rPr lang="el-GR" sz="1400" b="1" dirty="0" smtClean="0">
                <a:solidFill>
                  <a:srgbClr val="FFFF00"/>
                </a:solidFill>
              </a:rPr>
              <a:t> </a:t>
            </a:r>
            <a:r>
              <a:rPr lang="el-GR" sz="1400" b="1" dirty="0">
                <a:solidFill>
                  <a:srgbClr val="FFFF00"/>
                </a:solidFill>
              </a:rPr>
              <a:t>κλιματική αλλαγή</a:t>
            </a:r>
            <a:r>
              <a:rPr lang="el-GR" sz="1400" b="1" dirty="0" smtClean="0">
                <a:solidFill>
                  <a:srgbClr val="FFFF00"/>
                </a:solidFill>
              </a:rPr>
              <a:t>.</a:t>
            </a:r>
          </a:p>
          <a:p>
            <a:pPr marL="93663" algn="just"/>
            <a:r>
              <a:rPr lang="el-GR" sz="1400" b="1" dirty="0" smtClean="0">
                <a:solidFill>
                  <a:srgbClr val="FFFF00"/>
                </a:solidFill>
              </a:rPr>
              <a:t>β</a:t>
            </a:r>
            <a:r>
              <a:rPr lang="el-GR" sz="1400" b="1" dirty="0">
                <a:solidFill>
                  <a:srgbClr val="FFFF00"/>
                </a:solidFill>
              </a:rPr>
              <a:t>) Η</a:t>
            </a:r>
            <a:r>
              <a:rPr lang="el-GR" sz="1400" b="1" dirty="0" smtClean="0">
                <a:solidFill>
                  <a:srgbClr val="FFFF00"/>
                </a:solidFill>
              </a:rPr>
              <a:t> </a:t>
            </a:r>
            <a:r>
              <a:rPr lang="el-GR" sz="1400" b="1" dirty="0">
                <a:solidFill>
                  <a:srgbClr val="FFFF00"/>
                </a:solidFill>
              </a:rPr>
              <a:t>φύση και </a:t>
            </a:r>
            <a:r>
              <a:rPr lang="el-GR" sz="1400" b="1" dirty="0" smtClean="0">
                <a:solidFill>
                  <a:srgbClr val="FFFF00"/>
                </a:solidFill>
              </a:rPr>
              <a:t>η </a:t>
            </a:r>
            <a:r>
              <a:rPr lang="el-GR" sz="1400" b="1" dirty="0">
                <a:solidFill>
                  <a:srgbClr val="FFFF00"/>
                </a:solidFill>
              </a:rPr>
              <a:t>βιοποικιλότητα. </a:t>
            </a:r>
            <a:endParaRPr lang="el-GR" sz="1400" b="1" dirty="0" smtClean="0">
              <a:solidFill>
                <a:srgbClr val="FFFF00"/>
              </a:solidFill>
            </a:endParaRPr>
          </a:p>
          <a:p>
            <a:pPr marL="93663" algn="just"/>
            <a:r>
              <a:rPr lang="el-GR" sz="1400" b="1" dirty="0" smtClean="0">
                <a:solidFill>
                  <a:srgbClr val="FFFF00"/>
                </a:solidFill>
              </a:rPr>
              <a:t>γ) </a:t>
            </a:r>
            <a:r>
              <a:rPr lang="el-GR" sz="1400" b="1" dirty="0">
                <a:solidFill>
                  <a:srgbClr val="FFFF00"/>
                </a:solidFill>
              </a:rPr>
              <a:t>Το περιβάλλον, </a:t>
            </a:r>
            <a:r>
              <a:rPr lang="el-GR" sz="1400" b="1" dirty="0" smtClean="0">
                <a:solidFill>
                  <a:srgbClr val="FFFF00"/>
                </a:solidFill>
              </a:rPr>
              <a:t>η </a:t>
            </a:r>
            <a:r>
              <a:rPr lang="el-GR" sz="1400" b="1" dirty="0">
                <a:solidFill>
                  <a:srgbClr val="FFFF00"/>
                </a:solidFill>
              </a:rPr>
              <a:t>υγεία και </a:t>
            </a:r>
            <a:r>
              <a:rPr lang="el-GR" sz="1400" b="1" dirty="0" smtClean="0">
                <a:solidFill>
                  <a:srgbClr val="FFFF00"/>
                </a:solidFill>
              </a:rPr>
              <a:t>η </a:t>
            </a:r>
            <a:r>
              <a:rPr lang="el-GR" sz="1400" b="1" dirty="0">
                <a:solidFill>
                  <a:srgbClr val="FFFF00"/>
                </a:solidFill>
              </a:rPr>
              <a:t>ποιότητα ζωής.  </a:t>
            </a:r>
            <a:endParaRPr lang="el-GR" sz="1400" b="1" dirty="0" smtClean="0">
              <a:solidFill>
                <a:srgbClr val="FFFF00"/>
              </a:solidFill>
            </a:endParaRPr>
          </a:p>
          <a:p>
            <a:pPr marL="93663" algn="just"/>
            <a:r>
              <a:rPr lang="el-GR" sz="1400" b="1" dirty="0" smtClean="0">
                <a:solidFill>
                  <a:srgbClr val="FFFF00"/>
                </a:solidFill>
              </a:rPr>
              <a:t>δ</a:t>
            </a:r>
            <a:r>
              <a:rPr lang="el-GR" sz="1400" b="1" dirty="0">
                <a:solidFill>
                  <a:srgbClr val="FFFF00"/>
                </a:solidFill>
              </a:rPr>
              <a:t>) </a:t>
            </a:r>
            <a:r>
              <a:rPr lang="el-GR" sz="1400" b="1" dirty="0" smtClean="0">
                <a:solidFill>
                  <a:srgbClr val="FFFF00"/>
                </a:solidFill>
              </a:rPr>
              <a:t>Οι φυσικοί πόροι </a:t>
            </a:r>
            <a:r>
              <a:rPr lang="el-GR" sz="1400" b="1" dirty="0">
                <a:solidFill>
                  <a:srgbClr val="FFFF00"/>
                </a:solidFill>
              </a:rPr>
              <a:t>και απόβλητα. </a:t>
            </a:r>
          </a:p>
          <a:p>
            <a:pPr algn="just"/>
            <a:r>
              <a:rPr lang="el-GR" sz="1400" b="1" dirty="0" smtClean="0">
                <a:solidFill>
                  <a:srgbClr val="FFFF00"/>
                </a:solidFill>
              </a:rPr>
              <a:t>Το πρόγραμμα </a:t>
            </a:r>
            <a:r>
              <a:rPr lang="el-GR" sz="1400" b="1" dirty="0">
                <a:solidFill>
                  <a:srgbClr val="FFFF00"/>
                </a:solidFill>
              </a:rPr>
              <a:t>θέτει τις εξής</a:t>
            </a:r>
            <a:r>
              <a:rPr lang="el-GR" sz="1400" b="1" dirty="0">
                <a:solidFill>
                  <a:schemeClr val="bg1"/>
                </a:solidFill>
              </a:rPr>
              <a:t> </a:t>
            </a:r>
            <a:r>
              <a:rPr lang="el-GR" sz="1400" b="1" dirty="0" smtClean="0">
                <a:solidFill>
                  <a:schemeClr val="bg1"/>
                </a:solidFill>
              </a:rPr>
              <a:t>στρατηγικές </a:t>
            </a:r>
            <a:r>
              <a:rPr lang="el-GR" sz="1400" b="1" dirty="0">
                <a:solidFill>
                  <a:schemeClr val="bg1"/>
                </a:solidFill>
              </a:rPr>
              <a:t>προσεγγίσεις</a:t>
            </a:r>
            <a:r>
              <a:rPr lang="el-GR" sz="1400" b="1" dirty="0">
                <a:solidFill>
                  <a:srgbClr val="FFFF00"/>
                </a:solidFill>
              </a:rPr>
              <a:t>: </a:t>
            </a:r>
            <a:endParaRPr lang="el-GR" sz="1400" b="1" dirty="0" smtClean="0">
              <a:solidFill>
                <a:srgbClr val="FFFF00"/>
              </a:solidFill>
            </a:endParaRPr>
          </a:p>
          <a:p>
            <a:pPr marL="88900" algn="just"/>
            <a:r>
              <a:rPr lang="el-GR" sz="1400" b="1" dirty="0" smtClean="0">
                <a:solidFill>
                  <a:srgbClr val="FFFF00"/>
                </a:solidFill>
              </a:rPr>
              <a:t>α</a:t>
            </a:r>
            <a:r>
              <a:rPr lang="el-GR" sz="1400" b="1" dirty="0">
                <a:solidFill>
                  <a:srgbClr val="FFFF00"/>
                </a:solidFill>
              </a:rPr>
              <a:t>) Εκπόνηση </a:t>
            </a:r>
            <a:r>
              <a:rPr lang="el-GR" sz="1400" b="1" dirty="0" smtClean="0">
                <a:solidFill>
                  <a:srgbClr val="FFFF00"/>
                </a:solidFill>
              </a:rPr>
              <a:t>νέας </a:t>
            </a:r>
            <a:r>
              <a:rPr lang="el-GR" sz="1400" b="1" dirty="0" err="1" smtClean="0">
                <a:solidFill>
                  <a:srgbClr val="FFFF00"/>
                </a:solidFill>
              </a:rPr>
              <a:t>περιβαλλ</a:t>
            </a:r>
            <a:r>
              <a:rPr lang="el-GR" sz="1400" b="1" dirty="0" smtClean="0">
                <a:solidFill>
                  <a:srgbClr val="FFFF00"/>
                </a:solidFill>
              </a:rPr>
              <a:t>. νομοθεσίας, </a:t>
            </a:r>
            <a:r>
              <a:rPr lang="el-GR" sz="1400" b="1" dirty="0">
                <a:solidFill>
                  <a:srgbClr val="FFFF00"/>
                </a:solidFill>
              </a:rPr>
              <a:t>τροποποίηση </a:t>
            </a:r>
            <a:r>
              <a:rPr lang="el-GR" sz="1350" b="1" dirty="0" smtClean="0">
                <a:solidFill>
                  <a:srgbClr val="FFFF00"/>
                </a:solidFill>
              </a:rPr>
              <a:t>υφισταμένης και </a:t>
            </a:r>
            <a:r>
              <a:rPr lang="el-GR" sz="1400" b="1" dirty="0" smtClean="0">
                <a:solidFill>
                  <a:srgbClr val="FFFF00"/>
                </a:solidFill>
              </a:rPr>
              <a:t>αποτελεσματικότερη εφαρμογή της</a:t>
            </a:r>
          </a:p>
          <a:p>
            <a:pPr marL="88900" algn="just"/>
            <a:r>
              <a:rPr lang="el-GR" sz="1400" b="1" dirty="0">
                <a:solidFill>
                  <a:srgbClr val="FFFF00"/>
                </a:solidFill>
              </a:rPr>
              <a:t>β</a:t>
            </a:r>
            <a:r>
              <a:rPr lang="el-GR" sz="1400" b="1" dirty="0" smtClean="0">
                <a:solidFill>
                  <a:srgbClr val="FFFF00"/>
                </a:solidFill>
              </a:rPr>
              <a:t>) </a:t>
            </a:r>
            <a:r>
              <a:rPr lang="el-GR" sz="1400" b="1" dirty="0">
                <a:solidFill>
                  <a:srgbClr val="FFFF00"/>
                </a:solidFill>
              </a:rPr>
              <a:t>Ε</a:t>
            </a:r>
            <a:r>
              <a:rPr lang="el-GR" sz="1400" b="1" dirty="0" smtClean="0">
                <a:solidFill>
                  <a:srgbClr val="FFFF00"/>
                </a:solidFill>
              </a:rPr>
              <a:t>νσωμάτωση απαιτήσεων προστασίας περιβάλλοντος </a:t>
            </a:r>
            <a:r>
              <a:rPr lang="el-GR" sz="1400" b="1" dirty="0">
                <a:solidFill>
                  <a:srgbClr val="FFFF00"/>
                </a:solidFill>
              </a:rPr>
              <a:t>στην </a:t>
            </a:r>
            <a:r>
              <a:rPr lang="el-GR" sz="1400" b="1" dirty="0" smtClean="0">
                <a:solidFill>
                  <a:srgbClr val="FFFF00"/>
                </a:solidFill>
              </a:rPr>
              <a:t>προετοιμασία και εφαρμογή άλλων   πολιτικών </a:t>
            </a:r>
          </a:p>
          <a:p>
            <a:pPr marL="88900" algn="just"/>
            <a:r>
              <a:rPr lang="el-GR" sz="1400" b="1" dirty="0">
                <a:solidFill>
                  <a:srgbClr val="FFFF00"/>
                </a:solidFill>
              </a:rPr>
              <a:t>γ) Βελτίωση </a:t>
            </a:r>
            <a:r>
              <a:rPr lang="el-GR" sz="1400" b="1" dirty="0" smtClean="0">
                <a:solidFill>
                  <a:srgbClr val="FFFF00"/>
                </a:solidFill>
              </a:rPr>
              <a:t>συνεργασίας </a:t>
            </a:r>
            <a:r>
              <a:rPr lang="el-GR" sz="1400" b="1" dirty="0">
                <a:solidFill>
                  <a:srgbClr val="FFFF00"/>
                </a:solidFill>
              </a:rPr>
              <a:t>και </a:t>
            </a:r>
            <a:r>
              <a:rPr lang="el-GR" sz="1400" b="1" dirty="0" smtClean="0">
                <a:solidFill>
                  <a:srgbClr val="FFFF00"/>
                </a:solidFill>
              </a:rPr>
              <a:t>εταιρικών </a:t>
            </a:r>
            <a:r>
              <a:rPr lang="el-GR" sz="1400" b="1" dirty="0">
                <a:solidFill>
                  <a:srgbClr val="FFFF00"/>
                </a:solidFill>
              </a:rPr>
              <a:t>σχέσεων µε επιχειρήσεις και </a:t>
            </a:r>
            <a:r>
              <a:rPr lang="el-GR" sz="1400" b="1" dirty="0" smtClean="0">
                <a:solidFill>
                  <a:srgbClr val="FFFF00"/>
                </a:solidFill>
              </a:rPr>
              <a:t>φορείς </a:t>
            </a:r>
            <a:r>
              <a:rPr lang="el-GR" sz="1400" b="1" dirty="0">
                <a:solidFill>
                  <a:srgbClr val="FFFF00"/>
                </a:solidFill>
              </a:rPr>
              <a:t>εκπροσώπησής </a:t>
            </a:r>
            <a:r>
              <a:rPr lang="el-GR" sz="1400" b="1" dirty="0" smtClean="0">
                <a:solidFill>
                  <a:srgbClr val="FFFF00"/>
                </a:solidFill>
              </a:rPr>
              <a:t>τους, </a:t>
            </a:r>
            <a:r>
              <a:rPr lang="el-GR" sz="1400" b="1" dirty="0">
                <a:solidFill>
                  <a:srgbClr val="FFFF00"/>
                </a:solidFill>
              </a:rPr>
              <a:t>µε τη </a:t>
            </a:r>
            <a:r>
              <a:rPr lang="el-GR" sz="1400" b="1" dirty="0" smtClean="0">
                <a:solidFill>
                  <a:srgbClr val="FFFF00"/>
                </a:solidFill>
              </a:rPr>
              <a:t>συμμετοχή κοινωνικών εταίρων και καταναλωτών για βελτίωση των περιβαλλοντικών επιδόσεων </a:t>
            </a:r>
            <a:r>
              <a:rPr lang="el-GR" sz="1400" b="1" dirty="0">
                <a:solidFill>
                  <a:srgbClr val="FFFF00"/>
                </a:solidFill>
              </a:rPr>
              <a:t>των επιχειρήσεων και </a:t>
            </a:r>
            <a:r>
              <a:rPr lang="el-GR" sz="1400" b="1" dirty="0" smtClean="0">
                <a:solidFill>
                  <a:srgbClr val="FFFF00"/>
                </a:solidFill>
              </a:rPr>
              <a:t>την αειφόρο παραγωγή</a:t>
            </a:r>
            <a:endParaRPr lang="el-GR" sz="1400" b="1" dirty="0">
              <a:solidFill>
                <a:srgbClr val="FFFF00"/>
              </a:solidFill>
            </a:endParaRPr>
          </a:p>
          <a:p>
            <a:pPr marL="88900" algn="just"/>
            <a:r>
              <a:rPr lang="el-GR" sz="1400" b="1" dirty="0" smtClean="0">
                <a:solidFill>
                  <a:srgbClr val="FFFF00"/>
                </a:solidFill>
              </a:rPr>
              <a:t>δ) </a:t>
            </a:r>
            <a:r>
              <a:rPr lang="el-GR" sz="1400" b="1" dirty="0">
                <a:solidFill>
                  <a:srgbClr val="FFFF00"/>
                </a:solidFill>
              </a:rPr>
              <a:t>Καλύτερη ενημέρωση </a:t>
            </a:r>
            <a:r>
              <a:rPr lang="el-GR" sz="1400" b="1" dirty="0" smtClean="0">
                <a:solidFill>
                  <a:srgbClr val="FFFF00"/>
                </a:solidFill>
              </a:rPr>
              <a:t>πολιτών και καταναλωτών, </a:t>
            </a:r>
            <a:r>
              <a:rPr lang="el-GR" sz="1400" b="1" dirty="0">
                <a:solidFill>
                  <a:srgbClr val="FFFF00"/>
                </a:solidFill>
              </a:rPr>
              <a:t>για την προαγωγή καλύτερης κατανόησης των περιβαλλοντικών </a:t>
            </a:r>
            <a:r>
              <a:rPr lang="el-GR" sz="1400" b="1" dirty="0" smtClean="0">
                <a:solidFill>
                  <a:srgbClr val="FFFF00"/>
                </a:solidFill>
              </a:rPr>
              <a:t>θεμάτων, προκειμένου </a:t>
            </a:r>
            <a:r>
              <a:rPr lang="el-GR" sz="1400" b="1" dirty="0">
                <a:solidFill>
                  <a:srgbClr val="FFFF00"/>
                </a:solidFill>
              </a:rPr>
              <a:t>να επιτευχθούν </a:t>
            </a:r>
            <a:r>
              <a:rPr lang="el-GR" sz="1400" b="1" dirty="0" smtClean="0">
                <a:solidFill>
                  <a:srgbClr val="FFFF00"/>
                </a:solidFill>
              </a:rPr>
              <a:t>μορφές </a:t>
            </a:r>
            <a:r>
              <a:rPr lang="el-GR" sz="1400" b="1" dirty="0">
                <a:solidFill>
                  <a:srgbClr val="FFFF00"/>
                </a:solidFill>
              </a:rPr>
              <a:t>αειφόρου κατανάλωσης </a:t>
            </a:r>
            <a:endParaRPr lang="el-GR" sz="1400" b="1" dirty="0" smtClean="0">
              <a:solidFill>
                <a:srgbClr val="FFFF00"/>
              </a:solidFill>
            </a:endParaRPr>
          </a:p>
          <a:p>
            <a:pPr marL="88900" algn="just"/>
            <a:r>
              <a:rPr lang="el-GR" sz="1400" b="1" dirty="0" smtClean="0">
                <a:solidFill>
                  <a:srgbClr val="FFFF00"/>
                </a:solidFill>
              </a:rPr>
              <a:t>ε</a:t>
            </a:r>
            <a:r>
              <a:rPr lang="el-GR" sz="1400" b="1" dirty="0">
                <a:solidFill>
                  <a:srgbClr val="FFFF00"/>
                </a:solidFill>
              </a:rPr>
              <a:t>) Ενθάρρυνση και προαγωγή της αποτελεσματικής και αειφόρου χρήσης και διαχείρισης της γης και της θάλασσας</a:t>
            </a:r>
            <a:endParaRPr lang="el-GR" sz="1400" b="1" dirty="0" smtClean="0">
              <a:solidFill>
                <a:srgbClr val="FFFF00"/>
              </a:solidFill>
            </a:endParaRPr>
          </a:p>
        </p:txBody>
      </p:sp>
    </p:spTree>
    <p:extLst>
      <p:ext uri="{BB962C8B-B14F-4D97-AF65-F5344CB8AC3E}">
        <p14:creationId xmlns:p14="http://schemas.microsoft.com/office/powerpoint/2010/main" val="385208733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Θέση υποσέλιδου 1"/>
          <p:cNvSpPr>
            <a:spLocks noGrp="1"/>
          </p:cNvSpPr>
          <p:nvPr>
            <p:ph type="ftr" sz="quarter" idx="11"/>
          </p:nvPr>
        </p:nvSpPr>
        <p:spPr>
          <a:xfrm>
            <a:off x="4038600" y="6198795"/>
            <a:ext cx="4114800" cy="522680"/>
          </a:xfrm>
        </p:spPr>
        <p:txBody>
          <a:bodyPr/>
          <a:lstStyle/>
          <a:p>
            <a:r>
              <a:rPr lang="el-GR" sz="1800" b="1" dirty="0" smtClean="0">
                <a:solidFill>
                  <a:srgbClr val="FFFF00"/>
                </a:solidFill>
              </a:rPr>
              <a:t>Παναγιώτης </a:t>
            </a:r>
            <a:r>
              <a:rPr lang="el-GR" sz="1800" b="1" dirty="0" err="1" smtClean="0">
                <a:solidFill>
                  <a:srgbClr val="FFFF00"/>
                </a:solidFill>
              </a:rPr>
              <a:t>Λιαργκόβας</a:t>
            </a:r>
            <a:endParaRPr lang="el-GR" sz="1800" b="1" dirty="0" smtClean="0">
              <a:solidFill>
                <a:srgbClr val="FFFF00"/>
              </a:solidFill>
            </a:endParaRPr>
          </a:p>
          <a:p>
            <a:r>
              <a:rPr lang="el-GR" sz="1800" b="1" dirty="0" smtClean="0">
                <a:solidFill>
                  <a:srgbClr val="FFFF00"/>
                </a:solidFill>
              </a:rPr>
              <a:t>Χρήστος Παπαγεωργίου</a:t>
            </a:r>
            <a:endParaRPr lang="en-US" sz="1800" b="1" dirty="0">
              <a:solidFill>
                <a:srgbClr val="FFFF00"/>
              </a:solidFill>
            </a:endParaRPr>
          </a:p>
        </p:txBody>
      </p:sp>
      <p:sp>
        <p:nvSpPr>
          <p:cNvPr id="3" name="Θέση αριθμού διαφάνειας 2"/>
          <p:cNvSpPr>
            <a:spLocks noGrp="1"/>
          </p:cNvSpPr>
          <p:nvPr>
            <p:ph type="sldNum" sz="quarter" idx="12"/>
          </p:nvPr>
        </p:nvSpPr>
        <p:spPr/>
        <p:txBody>
          <a:bodyPr/>
          <a:lstStyle/>
          <a:p>
            <a:fld id="{D57F1E4F-1CFF-5643-939E-217C01CDF565}" type="slidenum">
              <a:rPr lang="en-US" smtClean="0">
                <a:solidFill>
                  <a:srgbClr val="FFFF00"/>
                </a:solidFill>
              </a:rPr>
              <a:pPr/>
              <a:t>17</a:t>
            </a:fld>
            <a:endParaRPr lang="en-US" dirty="0">
              <a:solidFill>
                <a:srgbClr val="FFFF00"/>
              </a:solidFill>
            </a:endParaRPr>
          </a:p>
        </p:txBody>
      </p:sp>
      <p:sp>
        <p:nvSpPr>
          <p:cNvPr id="4" name="TextBox 3"/>
          <p:cNvSpPr txBox="1"/>
          <p:nvPr/>
        </p:nvSpPr>
        <p:spPr>
          <a:xfrm>
            <a:off x="0" y="0"/>
            <a:ext cx="12192000" cy="523220"/>
          </a:xfrm>
          <a:prstGeom prst="rect">
            <a:avLst/>
          </a:prstGeom>
          <a:noFill/>
        </p:spPr>
        <p:txBody>
          <a:bodyPr wrap="square" rtlCol="0">
            <a:spAutoFit/>
          </a:bodyPr>
          <a:lstStyle/>
          <a:p>
            <a:pPr algn="ctr"/>
            <a:r>
              <a:rPr lang="el-GR" sz="2800" b="1" i="1" dirty="0" smtClean="0">
                <a:solidFill>
                  <a:prstClr val="white"/>
                </a:solidFill>
                <a:latin typeface="Calibri Light" panose="020F0302020204030204"/>
              </a:rPr>
              <a:t>Το Ευρωπαϊκό Φαινόμενο: </a:t>
            </a:r>
            <a:r>
              <a:rPr lang="el-GR" sz="2800" b="1" i="1" dirty="0" smtClean="0">
                <a:solidFill>
                  <a:srgbClr val="FFFF00"/>
                </a:solidFill>
                <a:latin typeface="Calibri Light" panose="020F0302020204030204"/>
              </a:rPr>
              <a:t>Ιστορία, Θεσμοί Πολιτικές</a:t>
            </a:r>
          </a:p>
        </p:txBody>
      </p:sp>
      <p:sp>
        <p:nvSpPr>
          <p:cNvPr id="6" name="Ορθογώνιο 5"/>
          <p:cNvSpPr/>
          <p:nvPr/>
        </p:nvSpPr>
        <p:spPr>
          <a:xfrm>
            <a:off x="0" y="392707"/>
            <a:ext cx="12192000" cy="461665"/>
          </a:xfrm>
          <a:prstGeom prst="rect">
            <a:avLst/>
          </a:prstGeom>
        </p:spPr>
        <p:txBody>
          <a:bodyPr wrap="square">
            <a:spAutoFit/>
          </a:bodyPr>
          <a:lstStyle/>
          <a:p>
            <a:pPr algn="ctr"/>
            <a:r>
              <a:rPr lang="en-US" sz="2400" b="1" kern="0" dirty="0" smtClean="0">
                <a:solidFill>
                  <a:srgbClr val="FFFF00"/>
                </a:solidFill>
                <a:ea typeface="Microsoft JhengHei" panose="020B0604030504040204" pitchFamily="34" charset="-120"/>
                <a:cs typeface="Arial" panose="020B0604020202020204" pitchFamily="34" charset="0"/>
              </a:rPr>
              <a:t>1</a:t>
            </a:r>
            <a:r>
              <a:rPr lang="el-GR" sz="2400" b="1" kern="0" dirty="0">
                <a:solidFill>
                  <a:srgbClr val="FFFF00"/>
                </a:solidFill>
                <a:ea typeface="Microsoft JhengHei" panose="020B0604030504040204" pitchFamily="34" charset="-120"/>
                <a:cs typeface="Arial" panose="020B0604020202020204" pitchFamily="34" charset="0"/>
              </a:rPr>
              <a:t>9</a:t>
            </a:r>
            <a:r>
              <a:rPr lang="el-GR" sz="2400" b="1" kern="0" dirty="0" smtClean="0">
                <a:solidFill>
                  <a:srgbClr val="FFFF00"/>
                </a:solidFill>
                <a:ea typeface="Microsoft JhengHei" panose="020B0604030504040204" pitchFamily="34" charset="-120"/>
                <a:cs typeface="Arial" panose="020B0604020202020204" pitchFamily="34" charset="0"/>
              </a:rPr>
              <a:t>. Η Περιβαλλοντική Πολιτική</a:t>
            </a:r>
            <a:endParaRPr lang="el-GR" sz="2400" b="1" kern="0" dirty="0">
              <a:solidFill>
                <a:srgbClr val="FFFF00"/>
              </a:solidFill>
              <a:ea typeface="Microsoft JhengHei" panose="020B0604030504040204" pitchFamily="34" charset="-120"/>
              <a:cs typeface="Arial" panose="020B0604020202020204" pitchFamily="34" charset="0"/>
            </a:endParaRPr>
          </a:p>
        </p:txBody>
      </p:sp>
      <p:pic>
        <p:nvPicPr>
          <p:cNvPr id="23" name="Εικόνα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67793" y="6198794"/>
            <a:ext cx="2146300" cy="622491"/>
          </a:xfrm>
          <a:prstGeom prst="rect">
            <a:avLst/>
          </a:prstGeom>
        </p:spPr>
      </p:pic>
      <p:sp>
        <p:nvSpPr>
          <p:cNvPr id="24" name="TextBox 23"/>
          <p:cNvSpPr txBox="1"/>
          <p:nvPr/>
        </p:nvSpPr>
        <p:spPr>
          <a:xfrm>
            <a:off x="284106" y="1310617"/>
            <a:ext cx="11653893" cy="400110"/>
          </a:xfrm>
          <a:prstGeom prst="rect">
            <a:avLst/>
          </a:prstGeom>
          <a:noFill/>
        </p:spPr>
        <p:txBody>
          <a:bodyPr wrap="square" rtlCol="0">
            <a:spAutoFit/>
          </a:bodyPr>
          <a:lstStyle/>
          <a:p>
            <a:r>
              <a:rPr lang="el-GR" sz="2000" b="1" dirty="0" smtClean="0">
                <a:solidFill>
                  <a:srgbClr val="FFFF00"/>
                </a:solidFill>
                <a:cs typeface="Times New Roman" panose="02020603050405020304" pitchFamily="18" charset="0"/>
              </a:rPr>
              <a:t>Τα </a:t>
            </a:r>
            <a:r>
              <a:rPr lang="el-GR" sz="2000" b="1" i="1" dirty="0">
                <a:solidFill>
                  <a:srgbClr val="FFFF00"/>
                </a:solidFill>
                <a:cs typeface="Times New Roman" panose="02020603050405020304" pitchFamily="18" charset="0"/>
              </a:rPr>
              <a:t>Προγράμματα Δράσης για το Περιβάλλον</a:t>
            </a:r>
          </a:p>
        </p:txBody>
      </p:sp>
      <p:sp>
        <p:nvSpPr>
          <p:cNvPr id="25" name="TextBox 24"/>
          <p:cNvSpPr txBox="1"/>
          <p:nvPr/>
        </p:nvSpPr>
        <p:spPr>
          <a:xfrm>
            <a:off x="4680000" y="1728000"/>
            <a:ext cx="7277099" cy="3970318"/>
          </a:xfrm>
          <a:prstGeom prst="rect">
            <a:avLst/>
          </a:prstGeom>
          <a:noFill/>
        </p:spPr>
        <p:txBody>
          <a:bodyPr wrap="square" rtlCol="0">
            <a:spAutoFit/>
          </a:bodyPr>
          <a:lstStyle/>
          <a:p>
            <a:r>
              <a:rPr lang="el-GR" b="1" dirty="0" smtClean="0">
                <a:solidFill>
                  <a:srgbClr val="FFFF00"/>
                </a:solidFill>
              </a:rPr>
              <a:t>Το </a:t>
            </a:r>
            <a:r>
              <a:rPr lang="el-GR" b="1" i="1" dirty="0" smtClean="0">
                <a:solidFill>
                  <a:srgbClr val="FFFF00"/>
                </a:solidFill>
              </a:rPr>
              <a:t>Έκτο Πρόγραμμα </a:t>
            </a:r>
            <a:r>
              <a:rPr lang="el-GR" b="1" i="1" dirty="0">
                <a:solidFill>
                  <a:srgbClr val="FFFF00"/>
                </a:solidFill>
              </a:rPr>
              <a:t>Δράσης για το Περιβάλλον </a:t>
            </a:r>
            <a:r>
              <a:rPr lang="el-GR" b="1" dirty="0" smtClean="0">
                <a:solidFill>
                  <a:srgbClr val="FFFF00"/>
                </a:solidFill>
              </a:rPr>
              <a:t>2002 </a:t>
            </a:r>
            <a:r>
              <a:rPr lang="el-GR" b="1" dirty="0">
                <a:solidFill>
                  <a:srgbClr val="FFFF00"/>
                </a:solidFill>
              </a:rPr>
              <a:t>- </a:t>
            </a:r>
            <a:r>
              <a:rPr lang="el-GR" b="1" dirty="0" smtClean="0">
                <a:solidFill>
                  <a:srgbClr val="FFFF00"/>
                </a:solidFill>
              </a:rPr>
              <a:t>2012</a:t>
            </a:r>
          </a:p>
          <a:p>
            <a:pPr algn="just"/>
            <a:r>
              <a:rPr lang="el-GR" b="1" dirty="0">
                <a:solidFill>
                  <a:srgbClr val="FFFF00"/>
                </a:solidFill>
              </a:rPr>
              <a:t>Η </a:t>
            </a:r>
            <a:r>
              <a:rPr lang="el-GR" b="1" i="1" dirty="0">
                <a:solidFill>
                  <a:srgbClr val="FFFF00"/>
                </a:solidFill>
              </a:rPr>
              <a:t>Συνθήκη της Λισσαβόνας </a:t>
            </a:r>
            <a:endParaRPr lang="el-GR" b="1" i="1" dirty="0" smtClean="0">
              <a:solidFill>
                <a:srgbClr val="FFFF00"/>
              </a:solidFill>
            </a:endParaRPr>
          </a:p>
          <a:p>
            <a:pPr marL="285750" indent="-285750" algn="just">
              <a:buFont typeface="Arial" pitchFamily="34" charset="0"/>
              <a:buChar char="•"/>
            </a:pPr>
            <a:r>
              <a:rPr lang="el-GR" b="1" dirty="0" smtClean="0">
                <a:solidFill>
                  <a:prstClr val="white"/>
                </a:solidFill>
              </a:rPr>
              <a:t>Η </a:t>
            </a:r>
            <a:r>
              <a:rPr lang="el-GR" b="1" i="1" dirty="0">
                <a:solidFill>
                  <a:srgbClr val="FFFF00"/>
                </a:solidFill>
              </a:rPr>
              <a:t>Συνθήκη της Λισσαβόνας </a:t>
            </a:r>
            <a:r>
              <a:rPr lang="el-GR" b="1" dirty="0">
                <a:solidFill>
                  <a:prstClr val="white"/>
                </a:solidFill>
              </a:rPr>
              <a:t>του 2007 επιβεβαιώνει την αποφασιστικότητα της ΕΕ για την επίτευξη υψηλού επιπέδου προστασίας και βελτίωσης της ποιότητας του περιβάλλοντος  και λαμβάνει υπόψη την ποικιλομορφία των καταστάσεων στις διάφορες περιοχές της ΕΕ. </a:t>
            </a:r>
            <a:endParaRPr lang="el-GR" b="1" dirty="0" smtClean="0">
              <a:solidFill>
                <a:prstClr val="white"/>
              </a:solidFill>
            </a:endParaRPr>
          </a:p>
          <a:p>
            <a:pPr algn="just"/>
            <a:r>
              <a:rPr lang="el-GR" b="1" dirty="0" smtClean="0">
                <a:solidFill>
                  <a:srgbClr val="FFFF00"/>
                </a:solidFill>
              </a:rPr>
              <a:t>Η </a:t>
            </a:r>
            <a:r>
              <a:rPr lang="el-GR" b="1" i="1" dirty="0">
                <a:solidFill>
                  <a:srgbClr val="FFFF00"/>
                </a:solidFill>
              </a:rPr>
              <a:t>Στρατηγική «Ευρώπη 2020» </a:t>
            </a:r>
          </a:p>
          <a:p>
            <a:pPr marL="285750" indent="-285750" algn="just">
              <a:buFont typeface="Arial" pitchFamily="34" charset="0"/>
              <a:buChar char="•"/>
            </a:pPr>
            <a:r>
              <a:rPr lang="el-GR" b="1" dirty="0">
                <a:solidFill>
                  <a:prstClr val="white"/>
                </a:solidFill>
              </a:rPr>
              <a:t>Περιβαλλοντικό προσανατολισμό είχε και η </a:t>
            </a:r>
            <a:r>
              <a:rPr lang="el-GR" b="1" i="1" dirty="0">
                <a:solidFill>
                  <a:srgbClr val="FFFF00"/>
                </a:solidFill>
              </a:rPr>
              <a:t>Στρατηγική «Ευρώπη 2020»</a:t>
            </a:r>
            <a:r>
              <a:rPr lang="el-GR" b="1" dirty="0">
                <a:solidFill>
                  <a:prstClr val="white"/>
                </a:solidFill>
              </a:rPr>
              <a:t> του 2010, η οποία καθόριζε τρεις προτεραιότητες, ανάμεσα στις οποίες ήταν και αυτή της κλιματικής αλλαγής και της ενεργειακής βιωσιμότητας. </a:t>
            </a:r>
            <a:endParaRPr lang="el-GR" b="1" dirty="0" smtClean="0">
              <a:solidFill>
                <a:prstClr val="white"/>
              </a:solidFill>
            </a:endParaRPr>
          </a:p>
          <a:p>
            <a:pPr marL="285750" indent="-285750" algn="just">
              <a:buFont typeface="Arial" pitchFamily="34" charset="0"/>
              <a:buChar char="•"/>
            </a:pPr>
            <a:r>
              <a:rPr lang="el-GR" b="1" dirty="0" smtClean="0">
                <a:solidFill>
                  <a:prstClr val="white"/>
                </a:solidFill>
              </a:rPr>
              <a:t>Καθόριζε επίσης </a:t>
            </a:r>
            <a:r>
              <a:rPr lang="el-GR" b="1" dirty="0">
                <a:solidFill>
                  <a:prstClr val="white"/>
                </a:solidFill>
              </a:rPr>
              <a:t>σ</a:t>
            </a:r>
            <a:r>
              <a:rPr lang="el-GR" b="1" dirty="0" smtClean="0">
                <a:solidFill>
                  <a:prstClr val="white"/>
                </a:solidFill>
              </a:rPr>
              <a:t>υγκεκριμένες εμβληματικές πρωτοβουλίες για την υλοποίησή τους.</a:t>
            </a:r>
          </a:p>
        </p:txBody>
      </p:sp>
      <p:pic>
        <p:nvPicPr>
          <p:cNvPr id="14" name="Εικόνα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2199" y="6141646"/>
            <a:ext cx="2532007" cy="712126"/>
          </a:xfrm>
          <a:prstGeom prst="rect">
            <a:avLst/>
          </a:prstGeom>
        </p:spPr>
      </p:pic>
      <p:sp>
        <p:nvSpPr>
          <p:cNvPr id="5" name="Ορθογώνιο 4"/>
          <p:cNvSpPr/>
          <p:nvPr/>
        </p:nvSpPr>
        <p:spPr>
          <a:xfrm>
            <a:off x="0" y="1738576"/>
            <a:ext cx="4825999" cy="5047536"/>
          </a:xfrm>
          <a:prstGeom prst="rect">
            <a:avLst/>
          </a:prstGeom>
        </p:spPr>
        <p:txBody>
          <a:bodyPr wrap="square">
            <a:spAutoFit/>
          </a:bodyPr>
          <a:lstStyle/>
          <a:p>
            <a:pPr algn="just"/>
            <a:r>
              <a:rPr lang="el-GR" sz="1400" b="1" dirty="0" smtClean="0">
                <a:solidFill>
                  <a:schemeClr val="bg1"/>
                </a:solidFill>
              </a:rPr>
              <a:t>Προβλέψεις</a:t>
            </a:r>
            <a:r>
              <a:rPr lang="el-GR" sz="1400" b="1" dirty="0" smtClean="0">
                <a:solidFill>
                  <a:srgbClr val="FFFF00"/>
                </a:solidFill>
              </a:rPr>
              <a:t> </a:t>
            </a:r>
            <a:r>
              <a:rPr lang="el-GR" sz="1400" b="1" i="1" dirty="0" smtClean="0">
                <a:solidFill>
                  <a:srgbClr val="FFFF00"/>
                </a:solidFill>
              </a:rPr>
              <a:t>Συνθήκης της Λισσαβόνας</a:t>
            </a:r>
          </a:p>
          <a:p>
            <a:pPr marL="107950" indent="-107950" algn="just">
              <a:buFont typeface="Calibri" panose="020F0502020204030204" pitchFamily="34" charset="0"/>
              <a:buChar char="−"/>
            </a:pPr>
            <a:r>
              <a:rPr lang="el-GR" sz="1400" b="1" i="1" dirty="0">
                <a:solidFill>
                  <a:srgbClr val="FFFF00"/>
                </a:solidFill>
              </a:rPr>
              <a:t>Στηρίζεται επίσης στις αρχές της προφύλαξης και της προληπτικής δράσης, της επανόρθωσης των καταστροφών του περιβάλλοντος, κατά προτεραιότητα στην πηγή, καθώς και στην αρχή "ο </a:t>
            </a:r>
            <a:r>
              <a:rPr lang="el-GR" sz="1400" b="1" i="1" dirty="0" err="1">
                <a:solidFill>
                  <a:srgbClr val="FFFF00"/>
                </a:solidFill>
              </a:rPr>
              <a:t>ρυπαίνων</a:t>
            </a:r>
            <a:r>
              <a:rPr lang="el-GR" sz="1400" b="1" i="1" dirty="0">
                <a:solidFill>
                  <a:srgbClr val="FFFF00"/>
                </a:solidFill>
              </a:rPr>
              <a:t> πληρώνει". </a:t>
            </a:r>
            <a:endParaRPr lang="el-GR" sz="1400" b="1" i="1" dirty="0" smtClean="0">
              <a:solidFill>
                <a:srgbClr val="FFFF00"/>
              </a:solidFill>
            </a:endParaRPr>
          </a:p>
          <a:p>
            <a:pPr marL="107950" indent="-107950" algn="just">
              <a:buFont typeface="Calibri" panose="020F0502020204030204" pitchFamily="34" charset="0"/>
              <a:buChar char="−"/>
            </a:pPr>
            <a:r>
              <a:rPr lang="el-GR" sz="1400" b="1" i="1" dirty="0">
                <a:solidFill>
                  <a:srgbClr val="FFFF00"/>
                </a:solidFill>
              </a:rPr>
              <a:t>Κ</a:t>
            </a:r>
            <a:r>
              <a:rPr lang="el-GR" sz="1400" b="1" i="1" dirty="0" smtClean="0">
                <a:solidFill>
                  <a:srgbClr val="FFFF00"/>
                </a:solidFill>
              </a:rPr>
              <a:t>άνει </a:t>
            </a:r>
            <a:r>
              <a:rPr lang="el-GR" sz="1400" b="1" i="1" dirty="0">
                <a:solidFill>
                  <a:srgbClr val="FFFF00"/>
                </a:solidFill>
              </a:rPr>
              <a:t>αναφορά στην κλιματική αλλαγή και στην ανάγκη προώθησης μέτρων </a:t>
            </a:r>
            <a:r>
              <a:rPr lang="el-GR" sz="1400" b="1" i="1" dirty="0" smtClean="0">
                <a:solidFill>
                  <a:srgbClr val="FFFF00"/>
                </a:solidFill>
              </a:rPr>
              <a:t>περιορισμού εκπομπής </a:t>
            </a:r>
            <a:r>
              <a:rPr lang="el-GR" sz="1400" b="1" i="1" dirty="0">
                <a:solidFill>
                  <a:srgbClr val="FFFF00"/>
                </a:solidFill>
              </a:rPr>
              <a:t>αερίων, ενώ συνδέει την προστασία </a:t>
            </a:r>
            <a:r>
              <a:rPr lang="el-GR" sz="1400" b="1" i="1" dirty="0" smtClean="0">
                <a:solidFill>
                  <a:srgbClr val="FFFF00"/>
                </a:solidFill>
              </a:rPr>
              <a:t>περιβάλλοντος </a:t>
            </a:r>
            <a:r>
              <a:rPr lang="el-GR" sz="1400" b="1" i="1" dirty="0">
                <a:solidFill>
                  <a:srgbClr val="FFFF00"/>
                </a:solidFill>
              </a:rPr>
              <a:t>με την ενεργειακή πολιτική και τη λήψη </a:t>
            </a:r>
            <a:r>
              <a:rPr lang="el-GR" sz="1400" b="1" i="1" dirty="0" smtClean="0">
                <a:solidFill>
                  <a:srgbClr val="FFFF00"/>
                </a:solidFill>
              </a:rPr>
              <a:t>μέτρων προστασίας φυσικών πόρων.</a:t>
            </a:r>
          </a:p>
          <a:p>
            <a:pPr algn="just"/>
            <a:r>
              <a:rPr lang="el-GR" sz="1400" b="1" i="1" dirty="0" smtClean="0">
                <a:solidFill>
                  <a:schemeClr val="bg1"/>
                </a:solidFill>
              </a:rPr>
              <a:t>Εμβληματικές πρωτοβουλίες </a:t>
            </a:r>
            <a:r>
              <a:rPr lang="el-GR" sz="1400" b="1" i="1" dirty="0" smtClean="0">
                <a:solidFill>
                  <a:srgbClr val="FFFF00"/>
                </a:solidFill>
              </a:rPr>
              <a:t>της Στρατηγικής </a:t>
            </a:r>
            <a:r>
              <a:rPr lang="el-GR" sz="1400" b="1" i="1" dirty="0">
                <a:solidFill>
                  <a:srgbClr val="FFFF00"/>
                </a:solidFill>
              </a:rPr>
              <a:t>«Ευρώπη 2020» </a:t>
            </a:r>
            <a:endParaRPr lang="el-GR" sz="1400" b="1" i="1" dirty="0" smtClean="0">
              <a:solidFill>
                <a:srgbClr val="FFFF00"/>
              </a:solidFill>
            </a:endParaRPr>
          </a:p>
          <a:p>
            <a:pPr marL="107950" indent="-107950" algn="just">
              <a:buFont typeface="Calibri" panose="020F0502020204030204" pitchFamily="34" charset="0"/>
              <a:buChar char="−"/>
            </a:pPr>
            <a:r>
              <a:rPr lang="el-GR" sz="1400" b="1" i="1" dirty="0" smtClean="0">
                <a:solidFill>
                  <a:srgbClr val="FFFF00"/>
                </a:solidFill>
              </a:rPr>
              <a:t>«</a:t>
            </a:r>
            <a:r>
              <a:rPr lang="el-GR" sz="1400" b="1" i="1" dirty="0">
                <a:solidFill>
                  <a:schemeClr val="bg1"/>
                </a:solidFill>
              </a:rPr>
              <a:t>Μια Ευρώπη που χρησιμοποιεί αποδοτικά τους πόρους</a:t>
            </a:r>
            <a:r>
              <a:rPr lang="el-GR" sz="1400" b="1" i="1" dirty="0">
                <a:solidFill>
                  <a:srgbClr val="FFFF00"/>
                </a:solidFill>
              </a:rPr>
              <a:t>» για να αποσυνδεθεί η οικονομική ανάπτυξη από τη χρήση πόρων και ενέργειας, να στηριχθεί η μετάβαση προς μια οικονομία χαμηλών εκπομπών άνθρακα </a:t>
            </a:r>
            <a:r>
              <a:rPr lang="el-GR" sz="1400" b="1" i="1" dirty="0" smtClean="0">
                <a:solidFill>
                  <a:srgbClr val="FFFF00"/>
                </a:solidFill>
              </a:rPr>
              <a:t>και </a:t>
            </a:r>
            <a:r>
              <a:rPr lang="el-GR" sz="1400" b="1" i="1" dirty="0">
                <a:solidFill>
                  <a:srgbClr val="FFFF00"/>
                </a:solidFill>
              </a:rPr>
              <a:t>διοξειδίου του </a:t>
            </a:r>
            <a:r>
              <a:rPr lang="el-GR" sz="1400" b="1" i="1" dirty="0" smtClean="0">
                <a:solidFill>
                  <a:srgbClr val="FFFF00"/>
                </a:solidFill>
              </a:rPr>
              <a:t>άνθρακα με </a:t>
            </a:r>
            <a:r>
              <a:rPr lang="el-GR" sz="1400" b="1" i="1" dirty="0">
                <a:solidFill>
                  <a:srgbClr val="FFFF00"/>
                </a:solidFill>
              </a:rPr>
              <a:t>χρήση ανανεώσιμων πηγών ενέργειας, </a:t>
            </a:r>
            <a:r>
              <a:rPr lang="el-GR" sz="1400" b="1" i="1" dirty="0" smtClean="0">
                <a:solidFill>
                  <a:srgbClr val="FFFF00"/>
                </a:solidFill>
              </a:rPr>
              <a:t>να </a:t>
            </a:r>
            <a:r>
              <a:rPr lang="el-GR" sz="1400" b="1" i="1" dirty="0">
                <a:solidFill>
                  <a:srgbClr val="FFFF00"/>
                </a:solidFill>
              </a:rPr>
              <a:t>ενισχυθεί η ανταγωνιστικότητα και </a:t>
            </a:r>
            <a:r>
              <a:rPr lang="el-GR" sz="1400" b="1" i="1" dirty="0" smtClean="0">
                <a:solidFill>
                  <a:srgbClr val="FFFF00"/>
                </a:solidFill>
              </a:rPr>
              <a:t>η </a:t>
            </a:r>
            <a:r>
              <a:rPr lang="el-GR" sz="1400" b="1" i="1" dirty="0">
                <a:solidFill>
                  <a:srgbClr val="FFFF00"/>
                </a:solidFill>
              </a:rPr>
              <a:t>ενεργειακή ασφάλεια. </a:t>
            </a:r>
            <a:endParaRPr lang="el-GR" sz="1400" b="1" i="1" dirty="0" smtClean="0">
              <a:solidFill>
                <a:srgbClr val="FFFF00"/>
              </a:solidFill>
            </a:endParaRPr>
          </a:p>
          <a:p>
            <a:pPr marL="107950" indent="-107950" algn="just">
              <a:buFont typeface="Calibri" panose="020F0502020204030204" pitchFamily="34" charset="0"/>
              <a:buChar char="−"/>
            </a:pPr>
            <a:r>
              <a:rPr lang="el-GR" sz="1400" b="1" i="1" dirty="0" smtClean="0">
                <a:solidFill>
                  <a:srgbClr val="FFFF00"/>
                </a:solidFill>
              </a:rPr>
              <a:t>«</a:t>
            </a:r>
            <a:r>
              <a:rPr lang="el-GR" sz="1400" b="1" i="1" dirty="0">
                <a:solidFill>
                  <a:schemeClr val="bg1"/>
                </a:solidFill>
              </a:rPr>
              <a:t>Μια βιομηχανική πολιτική για την εποχή της παγκοσμιοποίησης</a:t>
            </a:r>
            <a:r>
              <a:rPr lang="el-GR" sz="1400" b="1" i="1" dirty="0">
                <a:solidFill>
                  <a:srgbClr val="FFFF00"/>
                </a:solidFill>
              </a:rPr>
              <a:t>» </a:t>
            </a:r>
            <a:r>
              <a:rPr lang="el-GR" sz="1400" b="1" i="1" dirty="0" smtClean="0">
                <a:solidFill>
                  <a:srgbClr val="FFFF00"/>
                </a:solidFill>
              </a:rPr>
              <a:t>για μια </a:t>
            </a:r>
            <a:r>
              <a:rPr lang="el-GR" sz="1400" b="1" i="1" dirty="0">
                <a:solidFill>
                  <a:srgbClr val="FFFF00"/>
                </a:solidFill>
              </a:rPr>
              <a:t>σύγχρονη βιομηχανική πολιτική που θα προωθεί την ανταγωνιστικότητα, συμβάλλοντας στην αξιοποίηση των ευκαιριών που παρέχει η παγκοσμιοποίηση και η πράσινη οικονομία. </a:t>
            </a:r>
          </a:p>
          <a:p>
            <a:pPr algn="just"/>
            <a:endParaRPr lang="el-GR" sz="1400" b="1" i="1" dirty="0" smtClean="0">
              <a:solidFill>
                <a:srgbClr val="FFFF00"/>
              </a:solidFill>
            </a:endParaRPr>
          </a:p>
          <a:p>
            <a:pPr algn="just"/>
            <a:endParaRPr lang="el-GR" sz="1400" b="1" dirty="0" smtClean="0">
              <a:solidFill>
                <a:srgbClr val="FFFF00"/>
              </a:solidFill>
            </a:endParaRPr>
          </a:p>
        </p:txBody>
      </p:sp>
    </p:spTree>
    <p:extLst>
      <p:ext uri="{BB962C8B-B14F-4D97-AF65-F5344CB8AC3E}">
        <p14:creationId xmlns:p14="http://schemas.microsoft.com/office/powerpoint/2010/main" val="117589086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Θέση υποσέλιδου 1"/>
          <p:cNvSpPr>
            <a:spLocks noGrp="1"/>
          </p:cNvSpPr>
          <p:nvPr>
            <p:ph type="ftr" sz="quarter" idx="11"/>
          </p:nvPr>
        </p:nvSpPr>
        <p:spPr>
          <a:xfrm>
            <a:off x="4038600" y="6198795"/>
            <a:ext cx="4114800" cy="522680"/>
          </a:xfrm>
        </p:spPr>
        <p:txBody>
          <a:bodyPr/>
          <a:lstStyle/>
          <a:p>
            <a:r>
              <a:rPr lang="el-GR" sz="1800" b="1" dirty="0" smtClean="0">
                <a:solidFill>
                  <a:srgbClr val="FFFF00"/>
                </a:solidFill>
              </a:rPr>
              <a:t>Παναγιώτης </a:t>
            </a:r>
            <a:r>
              <a:rPr lang="el-GR" sz="1800" b="1" dirty="0" err="1" smtClean="0">
                <a:solidFill>
                  <a:srgbClr val="FFFF00"/>
                </a:solidFill>
              </a:rPr>
              <a:t>Λιαργκόβας</a:t>
            </a:r>
            <a:endParaRPr lang="el-GR" sz="1800" b="1" dirty="0" smtClean="0">
              <a:solidFill>
                <a:srgbClr val="FFFF00"/>
              </a:solidFill>
            </a:endParaRPr>
          </a:p>
          <a:p>
            <a:r>
              <a:rPr lang="el-GR" sz="1800" b="1" dirty="0" smtClean="0">
                <a:solidFill>
                  <a:srgbClr val="FFFF00"/>
                </a:solidFill>
              </a:rPr>
              <a:t>Χρήστος Παπαγεωργίου</a:t>
            </a:r>
            <a:endParaRPr lang="en-US" sz="1800" b="1" dirty="0">
              <a:solidFill>
                <a:srgbClr val="FFFF00"/>
              </a:solidFill>
            </a:endParaRPr>
          </a:p>
        </p:txBody>
      </p:sp>
      <p:sp>
        <p:nvSpPr>
          <p:cNvPr id="3" name="Θέση αριθμού διαφάνειας 2"/>
          <p:cNvSpPr>
            <a:spLocks noGrp="1"/>
          </p:cNvSpPr>
          <p:nvPr>
            <p:ph type="sldNum" sz="quarter" idx="12"/>
          </p:nvPr>
        </p:nvSpPr>
        <p:spPr/>
        <p:txBody>
          <a:bodyPr/>
          <a:lstStyle/>
          <a:p>
            <a:fld id="{D57F1E4F-1CFF-5643-939E-217C01CDF565}" type="slidenum">
              <a:rPr lang="en-US" smtClean="0">
                <a:solidFill>
                  <a:srgbClr val="FFFF00"/>
                </a:solidFill>
              </a:rPr>
              <a:pPr/>
              <a:t>18</a:t>
            </a:fld>
            <a:endParaRPr lang="en-US" dirty="0">
              <a:solidFill>
                <a:srgbClr val="FFFF00"/>
              </a:solidFill>
            </a:endParaRPr>
          </a:p>
        </p:txBody>
      </p:sp>
      <p:sp>
        <p:nvSpPr>
          <p:cNvPr id="4" name="TextBox 3"/>
          <p:cNvSpPr txBox="1"/>
          <p:nvPr/>
        </p:nvSpPr>
        <p:spPr>
          <a:xfrm>
            <a:off x="0" y="0"/>
            <a:ext cx="12192000" cy="523220"/>
          </a:xfrm>
          <a:prstGeom prst="rect">
            <a:avLst/>
          </a:prstGeom>
          <a:noFill/>
        </p:spPr>
        <p:txBody>
          <a:bodyPr wrap="square" rtlCol="0">
            <a:spAutoFit/>
          </a:bodyPr>
          <a:lstStyle/>
          <a:p>
            <a:pPr algn="ctr"/>
            <a:r>
              <a:rPr lang="el-GR" sz="2800" b="1" i="1" dirty="0" smtClean="0">
                <a:solidFill>
                  <a:prstClr val="white"/>
                </a:solidFill>
                <a:latin typeface="Calibri Light" panose="020F0302020204030204"/>
              </a:rPr>
              <a:t>Το Ευρωπαϊκό Φαινόμενο: </a:t>
            </a:r>
            <a:r>
              <a:rPr lang="el-GR" sz="2800" b="1" i="1" dirty="0" smtClean="0">
                <a:solidFill>
                  <a:srgbClr val="FFFF00"/>
                </a:solidFill>
                <a:latin typeface="Calibri Light" panose="020F0302020204030204"/>
              </a:rPr>
              <a:t>Ιστορία, Θεσμοί Πολιτικές</a:t>
            </a:r>
          </a:p>
        </p:txBody>
      </p:sp>
      <p:sp>
        <p:nvSpPr>
          <p:cNvPr id="6" name="Ορθογώνιο 5"/>
          <p:cNvSpPr/>
          <p:nvPr/>
        </p:nvSpPr>
        <p:spPr>
          <a:xfrm>
            <a:off x="0" y="392707"/>
            <a:ext cx="12192000" cy="461665"/>
          </a:xfrm>
          <a:prstGeom prst="rect">
            <a:avLst/>
          </a:prstGeom>
        </p:spPr>
        <p:txBody>
          <a:bodyPr wrap="square">
            <a:spAutoFit/>
          </a:bodyPr>
          <a:lstStyle/>
          <a:p>
            <a:pPr algn="ctr"/>
            <a:r>
              <a:rPr lang="en-US" sz="2400" b="1" kern="0" dirty="0" smtClean="0">
                <a:solidFill>
                  <a:srgbClr val="FFFF00"/>
                </a:solidFill>
                <a:ea typeface="Microsoft JhengHei" panose="020B0604030504040204" pitchFamily="34" charset="-120"/>
                <a:cs typeface="Arial" panose="020B0604020202020204" pitchFamily="34" charset="0"/>
              </a:rPr>
              <a:t>1</a:t>
            </a:r>
            <a:r>
              <a:rPr lang="el-GR" sz="2400" b="1" kern="0" dirty="0">
                <a:solidFill>
                  <a:srgbClr val="FFFF00"/>
                </a:solidFill>
                <a:ea typeface="Microsoft JhengHei" panose="020B0604030504040204" pitchFamily="34" charset="-120"/>
                <a:cs typeface="Arial" panose="020B0604020202020204" pitchFamily="34" charset="0"/>
              </a:rPr>
              <a:t>9</a:t>
            </a:r>
            <a:r>
              <a:rPr lang="el-GR" sz="2400" b="1" kern="0" dirty="0" smtClean="0">
                <a:solidFill>
                  <a:srgbClr val="FFFF00"/>
                </a:solidFill>
                <a:ea typeface="Microsoft JhengHei" panose="020B0604030504040204" pitchFamily="34" charset="-120"/>
                <a:cs typeface="Arial" panose="020B0604020202020204" pitchFamily="34" charset="0"/>
              </a:rPr>
              <a:t>. Η Περιβαλλοντική Πολιτική</a:t>
            </a:r>
            <a:endParaRPr lang="el-GR" sz="2400" b="1" kern="0" dirty="0">
              <a:solidFill>
                <a:srgbClr val="FFFF00"/>
              </a:solidFill>
              <a:ea typeface="Microsoft JhengHei" panose="020B0604030504040204" pitchFamily="34" charset="-120"/>
              <a:cs typeface="Arial" panose="020B0604020202020204" pitchFamily="34" charset="0"/>
            </a:endParaRPr>
          </a:p>
        </p:txBody>
      </p:sp>
      <p:pic>
        <p:nvPicPr>
          <p:cNvPr id="23" name="Εικόνα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67793" y="6198794"/>
            <a:ext cx="2146300" cy="622491"/>
          </a:xfrm>
          <a:prstGeom prst="rect">
            <a:avLst/>
          </a:prstGeom>
        </p:spPr>
      </p:pic>
      <p:sp>
        <p:nvSpPr>
          <p:cNvPr id="24" name="TextBox 23"/>
          <p:cNvSpPr txBox="1"/>
          <p:nvPr/>
        </p:nvSpPr>
        <p:spPr>
          <a:xfrm>
            <a:off x="284106" y="1310617"/>
            <a:ext cx="11653893" cy="400110"/>
          </a:xfrm>
          <a:prstGeom prst="rect">
            <a:avLst/>
          </a:prstGeom>
          <a:noFill/>
        </p:spPr>
        <p:txBody>
          <a:bodyPr wrap="square" rtlCol="0">
            <a:spAutoFit/>
          </a:bodyPr>
          <a:lstStyle/>
          <a:p>
            <a:r>
              <a:rPr lang="el-GR" sz="2000" b="1" dirty="0" smtClean="0">
                <a:solidFill>
                  <a:srgbClr val="FFFF00"/>
                </a:solidFill>
                <a:cs typeface="Times New Roman" panose="02020603050405020304" pitchFamily="18" charset="0"/>
              </a:rPr>
              <a:t>Τα </a:t>
            </a:r>
            <a:r>
              <a:rPr lang="el-GR" sz="2000" b="1" i="1" dirty="0">
                <a:solidFill>
                  <a:srgbClr val="FFFF00"/>
                </a:solidFill>
                <a:cs typeface="Times New Roman" panose="02020603050405020304" pitchFamily="18" charset="0"/>
              </a:rPr>
              <a:t>Προγράμματα Δράσης για το Περιβάλλον</a:t>
            </a:r>
          </a:p>
        </p:txBody>
      </p:sp>
      <p:sp>
        <p:nvSpPr>
          <p:cNvPr id="25" name="TextBox 24"/>
          <p:cNvSpPr txBox="1"/>
          <p:nvPr/>
        </p:nvSpPr>
        <p:spPr>
          <a:xfrm>
            <a:off x="4680000" y="1728000"/>
            <a:ext cx="7277099" cy="4524315"/>
          </a:xfrm>
          <a:prstGeom prst="rect">
            <a:avLst/>
          </a:prstGeom>
          <a:noFill/>
        </p:spPr>
        <p:txBody>
          <a:bodyPr wrap="square" rtlCol="0">
            <a:spAutoFit/>
          </a:bodyPr>
          <a:lstStyle/>
          <a:p>
            <a:r>
              <a:rPr lang="el-GR" b="1" dirty="0" smtClean="0">
                <a:solidFill>
                  <a:srgbClr val="FFFF00"/>
                </a:solidFill>
              </a:rPr>
              <a:t>Το </a:t>
            </a:r>
            <a:r>
              <a:rPr lang="el-GR" b="1" i="1" dirty="0" smtClean="0">
                <a:solidFill>
                  <a:srgbClr val="FFFF00"/>
                </a:solidFill>
              </a:rPr>
              <a:t>Έβδομο Πρόγραμμα </a:t>
            </a:r>
            <a:r>
              <a:rPr lang="el-GR" b="1" i="1" dirty="0">
                <a:solidFill>
                  <a:srgbClr val="FFFF00"/>
                </a:solidFill>
              </a:rPr>
              <a:t>Δράσης για το </a:t>
            </a:r>
            <a:r>
              <a:rPr lang="el-GR" b="1" i="1" dirty="0" smtClean="0">
                <a:solidFill>
                  <a:srgbClr val="FFFF00"/>
                </a:solidFill>
              </a:rPr>
              <a:t>Περιβάλλον </a:t>
            </a:r>
            <a:r>
              <a:rPr lang="el-GR" b="1" dirty="0" smtClean="0">
                <a:solidFill>
                  <a:srgbClr val="FFFF00"/>
                </a:solidFill>
              </a:rPr>
              <a:t>2013 </a:t>
            </a:r>
            <a:r>
              <a:rPr lang="el-GR" b="1" dirty="0">
                <a:solidFill>
                  <a:srgbClr val="FFFF00"/>
                </a:solidFill>
              </a:rPr>
              <a:t>- </a:t>
            </a:r>
            <a:r>
              <a:rPr lang="el-GR" b="1" dirty="0" smtClean="0">
                <a:solidFill>
                  <a:srgbClr val="FFFF00"/>
                </a:solidFill>
              </a:rPr>
              <a:t>2020</a:t>
            </a:r>
          </a:p>
          <a:p>
            <a:pPr marL="285750" indent="-285750" algn="just">
              <a:buFont typeface="Arial" panose="020B0604020202020204" pitchFamily="34" charset="0"/>
              <a:buChar char="•"/>
            </a:pPr>
            <a:r>
              <a:rPr lang="el-GR" b="1" dirty="0" smtClean="0">
                <a:solidFill>
                  <a:schemeClr val="bg1"/>
                </a:solidFill>
              </a:rPr>
              <a:t>Το </a:t>
            </a:r>
            <a:r>
              <a:rPr lang="el-GR" b="1" i="1" dirty="0">
                <a:solidFill>
                  <a:srgbClr val="FFFF00"/>
                </a:solidFill>
              </a:rPr>
              <a:t>Έβδομο Πρόγραμμα Δράσης για το Περιβάλλον Ζώντας Καλά Μέσα στα Όρια του Πλανήτη μας</a:t>
            </a:r>
            <a:r>
              <a:rPr lang="el-GR" b="1" dirty="0">
                <a:solidFill>
                  <a:schemeClr val="bg1"/>
                </a:solidFill>
              </a:rPr>
              <a:t>, για την περίοδο 2013 – 2020, εγκρίθηκε </a:t>
            </a:r>
            <a:r>
              <a:rPr lang="el-GR" b="1" dirty="0" smtClean="0">
                <a:solidFill>
                  <a:schemeClr val="bg1"/>
                </a:solidFill>
              </a:rPr>
              <a:t>τον Νοέμβριο 2013 </a:t>
            </a:r>
            <a:r>
              <a:rPr lang="el-GR" b="1" dirty="0">
                <a:solidFill>
                  <a:schemeClr val="bg1"/>
                </a:solidFill>
              </a:rPr>
              <a:t>από το Συμβούλιο των Υπουργών της </a:t>
            </a:r>
            <a:r>
              <a:rPr lang="el-GR" b="1" dirty="0" smtClean="0">
                <a:solidFill>
                  <a:schemeClr val="bg1"/>
                </a:solidFill>
              </a:rPr>
              <a:t>ΕΕ. </a:t>
            </a:r>
          </a:p>
          <a:p>
            <a:pPr marL="285750" indent="-285750" algn="just">
              <a:buFont typeface="Arial" panose="020B0604020202020204" pitchFamily="34" charset="0"/>
              <a:buChar char="•"/>
            </a:pPr>
            <a:r>
              <a:rPr lang="el-GR" b="1" dirty="0" smtClean="0">
                <a:solidFill>
                  <a:schemeClr val="bg1"/>
                </a:solidFill>
              </a:rPr>
              <a:t>Μέσω </a:t>
            </a:r>
            <a:r>
              <a:rPr lang="el-GR" b="1" dirty="0">
                <a:solidFill>
                  <a:schemeClr val="bg1"/>
                </a:solidFill>
              </a:rPr>
              <a:t>αυτού του προγράμματος, η ΕΕ προτίθεται να καταβάλει μεγαλύτερες προσπάθειες για την προστασία του φυσικού </a:t>
            </a:r>
            <a:r>
              <a:rPr lang="el-GR" b="1" dirty="0" smtClean="0">
                <a:solidFill>
                  <a:schemeClr val="bg1"/>
                </a:solidFill>
              </a:rPr>
              <a:t>κεφαλαίου</a:t>
            </a:r>
            <a:r>
              <a:rPr lang="el-GR" b="1" dirty="0">
                <a:solidFill>
                  <a:schemeClr val="bg1"/>
                </a:solidFill>
              </a:rPr>
              <a:t>, την τόνωση της ανάπτυξης και της καινοτομίας που χαρακτηρίζεται από αποδοτικότητα των πόρων και χαμηλών εκπομπών άνθρακα και προστατεύει την υγεία και την ευημερία των ανθρώπων </a:t>
            </a:r>
            <a:r>
              <a:rPr lang="el-GR" b="1" dirty="0" smtClean="0">
                <a:solidFill>
                  <a:schemeClr val="bg1"/>
                </a:solidFill>
              </a:rPr>
              <a:t>μέσα </a:t>
            </a:r>
            <a:r>
              <a:rPr lang="el-GR" b="1" dirty="0">
                <a:solidFill>
                  <a:schemeClr val="bg1"/>
                </a:solidFill>
              </a:rPr>
              <a:t>στα φυσικά όρια του πλανήτη. </a:t>
            </a:r>
            <a:endParaRPr lang="el-GR" b="1" dirty="0" smtClean="0">
              <a:solidFill>
                <a:schemeClr val="bg1"/>
              </a:solidFill>
            </a:endParaRPr>
          </a:p>
          <a:p>
            <a:pPr marL="285750" indent="-285750" algn="just">
              <a:buFont typeface="Arial" panose="020B0604020202020204" pitchFamily="34" charset="0"/>
              <a:buChar char="•"/>
            </a:pPr>
            <a:r>
              <a:rPr lang="el-GR" b="1" dirty="0" smtClean="0">
                <a:solidFill>
                  <a:schemeClr val="bg1"/>
                </a:solidFill>
              </a:rPr>
              <a:t>Το πρόγραμμα θέτει εννέα από τους οποίους: </a:t>
            </a:r>
          </a:p>
          <a:p>
            <a:pPr marL="742950" lvl="1" indent="-285750" algn="just">
              <a:buFont typeface="Arial" panose="020B0604020202020204" pitchFamily="34" charset="0"/>
              <a:buChar char="•"/>
            </a:pPr>
            <a:r>
              <a:rPr lang="el-GR" b="1" dirty="0">
                <a:solidFill>
                  <a:schemeClr val="bg1"/>
                </a:solidFill>
              </a:rPr>
              <a:t>Ο</a:t>
            </a:r>
            <a:r>
              <a:rPr lang="el-GR" b="1" dirty="0" smtClean="0">
                <a:solidFill>
                  <a:schemeClr val="bg1"/>
                </a:solidFill>
              </a:rPr>
              <a:t>ι τρεις πρώτοι θεωρούνται «</a:t>
            </a:r>
            <a:r>
              <a:rPr lang="el-GR" b="1" dirty="0" smtClean="0">
                <a:solidFill>
                  <a:srgbClr val="FFFF00"/>
                </a:solidFill>
              </a:rPr>
              <a:t>βασικοί</a:t>
            </a:r>
            <a:r>
              <a:rPr lang="el-GR" b="1" dirty="0" smtClean="0">
                <a:solidFill>
                  <a:schemeClr val="bg1"/>
                </a:solidFill>
              </a:rPr>
              <a:t>» και αφορούν στο φυσικό κεφάλαιο, τις ανθρακούχες εκπομπές και την υγεία των πολιτών.</a:t>
            </a:r>
          </a:p>
          <a:p>
            <a:pPr marL="742950" lvl="1" indent="-285750" algn="just">
              <a:buFont typeface="Arial" panose="020B0604020202020204" pitchFamily="34" charset="0"/>
              <a:buChar char="•"/>
            </a:pPr>
            <a:r>
              <a:rPr lang="el-GR" b="1" dirty="0" smtClean="0">
                <a:solidFill>
                  <a:schemeClr val="bg1"/>
                </a:solidFill>
              </a:rPr>
              <a:t>Οι επόμενοι </a:t>
            </a:r>
            <a:r>
              <a:rPr lang="el-GR" b="1" dirty="0">
                <a:solidFill>
                  <a:schemeClr val="bg1"/>
                </a:solidFill>
              </a:rPr>
              <a:t>τέσσερις </a:t>
            </a:r>
            <a:r>
              <a:rPr lang="el-GR" b="1" dirty="0" smtClean="0">
                <a:solidFill>
                  <a:schemeClr val="bg1"/>
                </a:solidFill>
              </a:rPr>
              <a:t>στόχοι θεωρούνται «</a:t>
            </a:r>
            <a:r>
              <a:rPr lang="el-GR" b="1" dirty="0" smtClean="0">
                <a:solidFill>
                  <a:srgbClr val="FFFF00"/>
                </a:solidFill>
              </a:rPr>
              <a:t>ενεργοί</a:t>
            </a:r>
            <a:r>
              <a:rPr lang="el-GR" b="1" dirty="0" smtClean="0">
                <a:solidFill>
                  <a:schemeClr val="bg1"/>
                </a:solidFill>
              </a:rPr>
              <a:t>» που θα </a:t>
            </a:r>
            <a:r>
              <a:rPr lang="el-GR" b="1" dirty="0">
                <a:solidFill>
                  <a:schemeClr val="bg1"/>
                </a:solidFill>
              </a:rPr>
              <a:t>βοηθήσουν την Ευρώπη να επιτύχει </a:t>
            </a:r>
            <a:r>
              <a:rPr lang="el-GR" b="1" dirty="0" smtClean="0">
                <a:solidFill>
                  <a:schemeClr val="bg1"/>
                </a:solidFill>
              </a:rPr>
              <a:t>τους βασικούς στόχους.</a:t>
            </a:r>
          </a:p>
          <a:p>
            <a:pPr marL="742950" lvl="1" indent="-285750" algn="just">
              <a:buFont typeface="Arial" panose="020B0604020202020204" pitchFamily="34" charset="0"/>
              <a:buChar char="•"/>
            </a:pPr>
            <a:r>
              <a:rPr lang="el-GR" b="1" dirty="0" smtClean="0">
                <a:solidFill>
                  <a:schemeClr val="bg1"/>
                </a:solidFill>
              </a:rPr>
              <a:t>Οι τελευταίοι δύο στόχοι θεωρούνται «</a:t>
            </a:r>
            <a:r>
              <a:rPr lang="el-GR" b="1" dirty="0" smtClean="0">
                <a:solidFill>
                  <a:srgbClr val="FFFF00"/>
                </a:solidFill>
              </a:rPr>
              <a:t>συμπληρωματικοί</a:t>
            </a:r>
            <a:r>
              <a:rPr lang="el-GR" b="1" dirty="0" smtClean="0">
                <a:solidFill>
                  <a:schemeClr val="bg1"/>
                </a:solidFill>
              </a:rPr>
              <a:t>».</a:t>
            </a:r>
          </a:p>
        </p:txBody>
      </p:sp>
      <p:pic>
        <p:nvPicPr>
          <p:cNvPr id="14" name="Εικόνα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2199" y="6141646"/>
            <a:ext cx="2532007" cy="712126"/>
          </a:xfrm>
          <a:prstGeom prst="rect">
            <a:avLst/>
          </a:prstGeom>
        </p:spPr>
      </p:pic>
      <p:sp>
        <p:nvSpPr>
          <p:cNvPr id="5" name="Ορθογώνιο 4"/>
          <p:cNvSpPr/>
          <p:nvPr/>
        </p:nvSpPr>
        <p:spPr>
          <a:xfrm>
            <a:off x="0" y="1738576"/>
            <a:ext cx="4825999" cy="4616648"/>
          </a:xfrm>
          <a:prstGeom prst="rect">
            <a:avLst/>
          </a:prstGeom>
        </p:spPr>
        <p:txBody>
          <a:bodyPr wrap="square">
            <a:spAutoFit/>
          </a:bodyPr>
          <a:lstStyle/>
          <a:p>
            <a:pPr algn="just"/>
            <a:r>
              <a:rPr lang="el-GR" sz="1400" b="1" dirty="0">
                <a:solidFill>
                  <a:srgbClr val="FFFF00"/>
                </a:solidFill>
              </a:rPr>
              <a:t>Οι </a:t>
            </a:r>
            <a:r>
              <a:rPr lang="el-GR" sz="1400" b="1" dirty="0" smtClean="0">
                <a:solidFill>
                  <a:srgbClr val="FFFF00"/>
                </a:solidFill>
              </a:rPr>
              <a:t>στόχοι του </a:t>
            </a:r>
            <a:r>
              <a:rPr lang="el-GR" sz="1400" b="1" i="1" dirty="0" smtClean="0">
                <a:solidFill>
                  <a:prstClr val="white"/>
                </a:solidFill>
              </a:rPr>
              <a:t>Έβδομου Προγράμματος </a:t>
            </a:r>
            <a:r>
              <a:rPr lang="el-GR" sz="1400" b="1" i="1" dirty="0">
                <a:solidFill>
                  <a:prstClr val="white"/>
                </a:solidFill>
              </a:rPr>
              <a:t>Δράσης</a:t>
            </a:r>
            <a:r>
              <a:rPr lang="el-GR" sz="1400" b="1" dirty="0">
                <a:solidFill>
                  <a:prstClr val="white"/>
                </a:solidFill>
              </a:rPr>
              <a:t>:</a:t>
            </a:r>
          </a:p>
          <a:p>
            <a:pPr marL="107950" indent="-107950" algn="just">
              <a:buFont typeface="Calibri" panose="020F0502020204030204" pitchFamily="34" charset="0"/>
              <a:buChar char="−"/>
            </a:pPr>
            <a:r>
              <a:rPr lang="el-GR" sz="1400" b="1" i="1" dirty="0" smtClean="0">
                <a:solidFill>
                  <a:srgbClr val="FFFF00"/>
                </a:solidFill>
              </a:rPr>
              <a:t>α</a:t>
            </a:r>
            <a:r>
              <a:rPr lang="el-GR" sz="1400" b="1" i="1" dirty="0">
                <a:solidFill>
                  <a:srgbClr val="FFFF00"/>
                </a:solidFill>
              </a:rPr>
              <a:t>) Η  προστασία, διατήρηση και ενίσχυση του φυσικού κεφαλαίου της ΕΕ, </a:t>
            </a:r>
            <a:endParaRPr lang="el-GR" sz="1400" b="1" i="1" dirty="0" smtClean="0">
              <a:solidFill>
                <a:srgbClr val="FFFF00"/>
              </a:solidFill>
            </a:endParaRPr>
          </a:p>
          <a:p>
            <a:pPr marL="107950" indent="-107950" algn="just">
              <a:buFont typeface="Calibri" panose="020F0502020204030204" pitchFamily="34" charset="0"/>
              <a:buChar char="−"/>
            </a:pPr>
            <a:r>
              <a:rPr lang="el-GR" sz="1400" b="1" i="1" dirty="0" smtClean="0">
                <a:solidFill>
                  <a:srgbClr val="FFFF00"/>
                </a:solidFill>
              </a:rPr>
              <a:t>β</a:t>
            </a:r>
            <a:r>
              <a:rPr lang="el-GR" sz="1400" b="1" i="1" dirty="0">
                <a:solidFill>
                  <a:srgbClr val="FFFF00"/>
                </a:solidFill>
              </a:rPr>
              <a:t>) Η μετατροπή της ΕΕ σε μια πράσινη και ανταγωνιστική οικονομία χαμηλών επιπέδων ανθρακούχων εκπομπών και αποδοτικής χρήσης των πόρων. </a:t>
            </a:r>
            <a:endParaRPr lang="el-GR" sz="1400" b="1" i="1" dirty="0" smtClean="0">
              <a:solidFill>
                <a:srgbClr val="FFFF00"/>
              </a:solidFill>
            </a:endParaRPr>
          </a:p>
          <a:p>
            <a:pPr marL="107950" indent="-107950" algn="just">
              <a:buFont typeface="Calibri" panose="020F0502020204030204" pitchFamily="34" charset="0"/>
              <a:buChar char="−"/>
            </a:pPr>
            <a:r>
              <a:rPr lang="el-GR" sz="1400" b="1" i="1" dirty="0" smtClean="0">
                <a:solidFill>
                  <a:srgbClr val="FFFF00"/>
                </a:solidFill>
              </a:rPr>
              <a:t>γ</a:t>
            </a:r>
            <a:r>
              <a:rPr lang="el-GR" sz="1400" b="1" i="1" dirty="0">
                <a:solidFill>
                  <a:srgbClr val="FFFF00"/>
                </a:solidFill>
              </a:rPr>
              <a:t>) Η προστασία των πολιτών της ΕΕ από περιβαλλοντικές πιέσεις και κινδύνους για την υγεία και την ευημερία. </a:t>
            </a:r>
            <a:endParaRPr lang="el-GR" sz="1400" b="1" i="1" dirty="0" smtClean="0">
              <a:solidFill>
                <a:srgbClr val="FFFF00"/>
              </a:solidFill>
            </a:endParaRPr>
          </a:p>
          <a:p>
            <a:pPr marL="107950" indent="-107950" algn="just">
              <a:buFont typeface="Calibri" panose="020F0502020204030204" pitchFamily="34" charset="0"/>
              <a:buChar char="−"/>
            </a:pPr>
            <a:r>
              <a:rPr lang="el-GR" sz="1400" b="1" i="1" dirty="0" smtClean="0">
                <a:solidFill>
                  <a:srgbClr val="FFFF00"/>
                </a:solidFill>
              </a:rPr>
              <a:t>δ</a:t>
            </a:r>
            <a:r>
              <a:rPr lang="el-GR" sz="1400" b="1" i="1" dirty="0">
                <a:solidFill>
                  <a:srgbClr val="FFFF00"/>
                </a:solidFill>
              </a:rPr>
              <a:t>) Η μεγιστοποίηση των οφελών της περιβαλλοντικής νομοθεσίας της Ένωσης μέσω βελτίωσης της εφαρμογής της. ε) Η βελτίωση της βάσης γνώσεων και των αποδεικτικών στοιχείων για την περιβαλλοντική πολιτική της ΕΕ. </a:t>
            </a:r>
            <a:endParaRPr lang="el-GR" sz="1400" b="1" i="1" dirty="0" smtClean="0">
              <a:solidFill>
                <a:srgbClr val="FFFF00"/>
              </a:solidFill>
            </a:endParaRPr>
          </a:p>
          <a:p>
            <a:pPr marL="107950" indent="-107950" algn="just">
              <a:buFont typeface="Calibri" panose="020F0502020204030204" pitchFamily="34" charset="0"/>
              <a:buChar char="−"/>
            </a:pPr>
            <a:r>
              <a:rPr lang="el-GR" sz="1400" b="1" i="1" dirty="0" err="1" smtClean="0">
                <a:solidFill>
                  <a:srgbClr val="FFFF00"/>
                </a:solidFill>
              </a:rPr>
              <a:t>στ</a:t>
            </a:r>
            <a:r>
              <a:rPr lang="el-GR" sz="1400" b="1" i="1" dirty="0">
                <a:solidFill>
                  <a:srgbClr val="FFFF00"/>
                </a:solidFill>
              </a:rPr>
              <a:t>) Η διασφάλιση των επενδύσεων στην περιβαλλοντική και την κλιματική πολιτική και η αντιμετώπιση του περιβαλλοντικού εξωτερικού κόστους. </a:t>
            </a:r>
            <a:endParaRPr lang="el-GR" sz="1400" b="1" i="1" dirty="0" smtClean="0">
              <a:solidFill>
                <a:srgbClr val="FFFF00"/>
              </a:solidFill>
            </a:endParaRPr>
          </a:p>
          <a:p>
            <a:pPr marL="107950" indent="-107950" algn="just">
              <a:buFont typeface="Calibri" panose="020F0502020204030204" pitchFamily="34" charset="0"/>
              <a:buChar char="−"/>
            </a:pPr>
            <a:r>
              <a:rPr lang="el-GR" sz="1400" b="1" i="1" dirty="0" smtClean="0">
                <a:solidFill>
                  <a:srgbClr val="FFFF00"/>
                </a:solidFill>
              </a:rPr>
              <a:t>ζ</a:t>
            </a:r>
            <a:r>
              <a:rPr lang="el-GR" sz="1400" b="1" i="1" dirty="0">
                <a:solidFill>
                  <a:srgbClr val="FFFF00"/>
                </a:solidFill>
              </a:rPr>
              <a:t>) Η βελτίωση της ενσωμάτωσης της περιβαλλοντικής διάστασης και </a:t>
            </a:r>
            <a:r>
              <a:rPr lang="el-GR" sz="1400" b="1" i="1" dirty="0" smtClean="0">
                <a:solidFill>
                  <a:srgbClr val="FFFF00"/>
                </a:solidFill>
              </a:rPr>
              <a:t>η συνοχή </a:t>
            </a:r>
            <a:r>
              <a:rPr lang="el-GR" sz="1400" b="1" i="1" dirty="0">
                <a:solidFill>
                  <a:srgbClr val="FFFF00"/>
                </a:solidFill>
              </a:rPr>
              <a:t>των διαμορφούμενων πολιτικών. </a:t>
            </a:r>
            <a:endParaRPr lang="el-GR" sz="1400" b="1" i="1" dirty="0" smtClean="0">
              <a:solidFill>
                <a:srgbClr val="FFFF00"/>
              </a:solidFill>
            </a:endParaRPr>
          </a:p>
          <a:p>
            <a:pPr marL="107950" indent="-107950" algn="just">
              <a:buFont typeface="Calibri" panose="020F0502020204030204" pitchFamily="34" charset="0"/>
              <a:buChar char="−"/>
            </a:pPr>
            <a:r>
              <a:rPr lang="el-GR" sz="1400" b="1" i="1" dirty="0" smtClean="0">
                <a:solidFill>
                  <a:srgbClr val="FFFF00"/>
                </a:solidFill>
              </a:rPr>
              <a:t>η</a:t>
            </a:r>
            <a:r>
              <a:rPr lang="el-GR" sz="1400" b="1" i="1" dirty="0">
                <a:solidFill>
                  <a:srgbClr val="FFFF00"/>
                </a:solidFill>
              </a:rPr>
              <a:t>) Η ενίσχυση της </a:t>
            </a:r>
            <a:r>
              <a:rPr lang="el-GR" sz="1400" b="1" i="1" dirty="0" err="1">
                <a:solidFill>
                  <a:srgbClr val="FFFF00"/>
                </a:solidFill>
              </a:rPr>
              <a:t>αειφορίας</a:t>
            </a:r>
            <a:r>
              <a:rPr lang="el-GR" sz="1400" b="1" i="1" dirty="0">
                <a:solidFill>
                  <a:srgbClr val="FFFF00"/>
                </a:solidFill>
              </a:rPr>
              <a:t> των πόλεων της ΕΕ. </a:t>
            </a:r>
            <a:endParaRPr lang="el-GR" sz="1400" b="1" i="1" dirty="0" smtClean="0">
              <a:solidFill>
                <a:srgbClr val="FFFF00"/>
              </a:solidFill>
            </a:endParaRPr>
          </a:p>
          <a:p>
            <a:pPr marL="107950" indent="-107950" algn="just">
              <a:buFont typeface="Calibri" panose="020F0502020204030204" pitchFamily="34" charset="0"/>
              <a:buChar char="−"/>
            </a:pPr>
            <a:r>
              <a:rPr lang="el-GR" sz="1400" b="1" i="1" dirty="0" smtClean="0">
                <a:solidFill>
                  <a:srgbClr val="FFFF00"/>
                </a:solidFill>
              </a:rPr>
              <a:t>θ</a:t>
            </a:r>
            <a:r>
              <a:rPr lang="el-GR" sz="1400" b="1" i="1" dirty="0">
                <a:solidFill>
                  <a:srgbClr val="FFFF00"/>
                </a:solidFill>
              </a:rPr>
              <a:t>) Η αύξηση της αποτελεσματικότητας της ΕΕ όσον αφορά στην αντιμετώπιση διεθνών περιβαλλοντικών και κλιματικών προκλήσεων.</a:t>
            </a:r>
            <a:endParaRPr lang="el-GR" sz="1400" b="1" dirty="0" smtClean="0">
              <a:solidFill>
                <a:srgbClr val="FFFF00"/>
              </a:solidFill>
            </a:endParaRPr>
          </a:p>
        </p:txBody>
      </p:sp>
    </p:spTree>
    <p:extLst>
      <p:ext uri="{BB962C8B-B14F-4D97-AF65-F5344CB8AC3E}">
        <p14:creationId xmlns:p14="http://schemas.microsoft.com/office/powerpoint/2010/main" val="283888805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Θέση υποσέλιδου 1"/>
          <p:cNvSpPr>
            <a:spLocks noGrp="1"/>
          </p:cNvSpPr>
          <p:nvPr>
            <p:ph type="ftr" sz="quarter" idx="11"/>
          </p:nvPr>
        </p:nvSpPr>
        <p:spPr>
          <a:xfrm>
            <a:off x="4038600" y="6198795"/>
            <a:ext cx="4114800" cy="522680"/>
          </a:xfrm>
        </p:spPr>
        <p:txBody>
          <a:bodyPr/>
          <a:lstStyle/>
          <a:p>
            <a:r>
              <a:rPr lang="el-GR" sz="1800" b="1" dirty="0" smtClean="0">
                <a:solidFill>
                  <a:srgbClr val="FFFF00"/>
                </a:solidFill>
              </a:rPr>
              <a:t>Παναγιώτης </a:t>
            </a:r>
            <a:r>
              <a:rPr lang="el-GR" sz="1800" b="1" dirty="0" err="1" smtClean="0">
                <a:solidFill>
                  <a:srgbClr val="FFFF00"/>
                </a:solidFill>
              </a:rPr>
              <a:t>Λιαργκόβας</a:t>
            </a:r>
            <a:endParaRPr lang="el-GR" sz="1800" b="1" dirty="0" smtClean="0">
              <a:solidFill>
                <a:srgbClr val="FFFF00"/>
              </a:solidFill>
            </a:endParaRPr>
          </a:p>
          <a:p>
            <a:r>
              <a:rPr lang="el-GR" sz="1800" b="1" dirty="0" smtClean="0">
                <a:solidFill>
                  <a:srgbClr val="FFFF00"/>
                </a:solidFill>
              </a:rPr>
              <a:t>Χρήστος Παπαγεωργίου</a:t>
            </a:r>
            <a:endParaRPr lang="en-US" sz="1800" b="1" dirty="0">
              <a:solidFill>
                <a:srgbClr val="FFFF00"/>
              </a:solidFill>
            </a:endParaRPr>
          </a:p>
        </p:txBody>
      </p:sp>
      <p:sp>
        <p:nvSpPr>
          <p:cNvPr id="3" name="Θέση αριθμού διαφάνειας 2"/>
          <p:cNvSpPr>
            <a:spLocks noGrp="1"/>
          </p:cNvSpPr>
          <p:nvPr>
            <p:ph type="sldNum" sz="quarter" idx="12"/>
          </p:nvPr>
        </p:nvSpPr>
        <p:spPr/>
        <p:txBody>
          <a:bodyPr/>
          <a:lstStyle/>
          <a:p>
            <a:fld id="{D57F1E4F-1CFF-5643-939E-217C01CDF565}" type="slidenum">
              <a:rPr lang="en-US" smtClean="0">
                <a:solidFill>
                  <a:srgbClr val="FFFF00"/>
                </a:solidFill>
              </a:rPr>
              <a:pPr/>
              <a:t>19</a:t>
            </a:fld>
            <a:endParaRPr lang="en-US" dirty="0">
              <a:solidFill>
                <a:srgbClr val="FFFF00"/>
              </a:solidFill>
            </a:endParaRPr>
          </a:p>
        </p:txBody>
      </p:sp>
      <p:sp>
        <p:nvSpPr>
          <p:cNvPr id="4" name="TextBox 3"/>
          <p:cNvSpPr txBox="1"/>
          <p:nvPr/>
        </p:nvSpPr>
        <p:spPr>
          <a:xfrm>
            <a:off x="0" y="0"/>
            <a:ext cx="12192000" cy="523220"/>
          </a:xfrm>
          <a:prstGeom prst="rect">
            <a:avLst/>
          </a:prstGeom>
          <a:noFill/>
        </p:spPr>
        <p:txBody>
          <a:bodyPr wrap="square" rtlCol="0">
            <a:spAutoFit/>
          </a:bodyPr>
          <a:lstStyle/>
          <a:p>
            <a:pPr algn="ctr"/>
            <a:r>
              <a:rPr lang="el-GR" sz="2800" b="1" i="1" dirty="0" smtClean="0">
                <a:solidFill>
                  <a:prstClr val="white"/>
                </a:solidFill>
                <a:latin typeface="Calibri Light" panose="020F0302020204030204"/>
              </a:rPr>
              <a:t>Το Ευρωπαϊκό Φαινόμενο: </a:t>
            </a:r>
            <a:r>
              <a:rPr lang="el-GR" sz="2800" b="1" i="1" dirty="0" smtClean="0">
                <a:solidFill>
                  <a:srgbClr val="FFFF00"/>
                </a:solidFill>
                <a:latin typeface="Calibri Light" panose="020F0302020204030204"/>
              </a:rPr>
              <a:t>Ιστορία, Θεσμοί Πολιτικές</a:t>
            </a:r>
          </a:p>
        </p:txBody>
      </p:sp>
      <p:sp>
        <p:nvSpPr>
          <p:cNvPr id="6" name="Ορθογώνιο 5"/>
          <p:cNvSpPr/>
          <p:nvPr/>
        </p:nvSpPr>
        <p:spPr>
          <a:xfrm>
            <a:off x="0" y="392707"/>
            <a:ext cx="12192000" cy="461665"/>
          </a:xfrm>
          <a:prstGeom prst="rect">
            <a:avLst/>
          </a:prstGeom>
        </p:spPr>
        <p:txBody>
          <a:bodyPr wrap="square">
            <a:spAutoFit/>
          </a:bodyPr>
          <a:lstStyle/>
          <a:p>
            <a:pPr algn="ctr"/>
            <a:r>
              <a:rPr lang="en-US" sz="2400" b="1" kern="0" dirty="0" smtClean="0">
                <a:solidFill>
                  <a:srgbClr val="FFFF00"/>
                </a:solidFill>
                <a:ea typeface="Microsoft JhengHei" panose="020B0604030504040204" pitchFamily="34" charset="-120"/>
                <a:cs typeface="Arial" panose="020B0604020202020204" pitchFamily="34" charset="0"/>
              </a:rPr>
              <a:t>1</a:t>
            </a:r>
            <a:r>
              <a:rPr lang="el-GR" sz="2400" b="1" kern="0" dirty="0">
                <a:solidFill>
                  <a:srgbClr val="FFFF00"/>
                </a:solidFill>
                <a:ea typeface="Microsoft JhengHei" panose="020B0604030504040204" pitchFamily="34" charset="-120"/>
                <a:cs typeface="Arial" panose="020B0604020202020204" pitchFamily="34" charset="0"/>
              </a:rPr>
              <a:t>9</a:t>
            </a:r>
            <a:r>
              <a:rPr lang="el-GR" sz="2400" b="1" kern="0" dirty="0" smtClean="0">
                <a:solidFill>
                  <a:srgbClr val="FFFF00"/>
                </a:solidFill>
                <a:ea typeface="Microsoft JhengHei" panose="020B0604030504040204" pitchFamily="34" charset="-120"/>
                <a:cs typeface="Arial" panose="020B0604020202020204" pitchFamily="34" charset="0"/>
              </a:rPr>
              <a:t>. Η Περιβαλλοντική Πολιτική</a:t>
            </a:r>
            <a:endParaRPr lang="el-GR" sz="2400" b="1" kern="0" dirty="0">
              <a:solidFill>
                <a:srgbClr val="FFFF00"/>
              </a:solidFill>
              <a:ea typeface="Microsoft JhengHei" panose="020B0604030504040204" pitchFamily="34" charset="-120"/>
              <a:cs typeface="Arial" panose="020B0604020202020204" pitchFamily="34" charset="0"/>
            </a:endParaRPr>
          </a:p>
        </p:txBody>
      </p:sp>
      <p:pic>
        <p:nvPicPr>
          <p:cNvPr id="23" name="Εικόνα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67793" y="6198794"/>
            <a:ext cx="2146300" cy="622491"/>
          </a:xfrm>
          <a:prstGeom prst="rect">
            <a:avLst/>
          </a:prstGeom>
        </p:spPr>
      </p:pic>
      <p:sp>
        <p:nvSpPr>
          <p:cNvPr id="24" name="TextBox 23"/>
          <p:cNvSpPr txBox="1"/>
          <p:nvPr/>
        </p:nvSpPr>
        <p:spPr>
          <a:xfrm>
            <a:off x="284106" y="1310617"/>
            <a:ext cx="11653893" cy="400110"/>
          </a:xfrm>
          <a:prstGeom prst="rect">
            <a:avLst/>
          </a:prstGeom>
          <a:noFill/>
        </p:spPr>
        <p:txBody>
          <a:bodyPr wrap="square" rtlCol="0">
            <a:spAutoFit/>
          </a:bodyPr>
          <a:lstStyle/>
          <a:p>
            <a:r>
              <a:rPr lang="el-GR" sz="2000" b="1" dirty="0" smtClean="0">
                <a:solidFill>
                  <a:srgbClr val="FFFF00"/>
                </a:solidFill>
                <a:cs typeface="Times New Roman" panose="02020603050405020304" pitchFamily="18" charset="0"/>
              </a:rPr>
              <a:t>Τα </a:t>
            </a:r>
            <a:r>
              <a:rPr lang="el-GR" sz="2000" b="1" i="1" dirty="0">
                <a:solidFill>
                  <a:srgbClr val="FFFF00"/>
                </a:solidFill>
                <a:cs typeface="Times New Roman" panose="02020603050405020304" pitchFamily="18" charset="0"/>
              </a:rPr>
              <a:t>Προγράμματα Δράσης για το Περιβάλλον</a:t>
            </a:r>
          </a:p>
        </p:txBody>
      </p:sp>
      <p:sp>
        <p:nvSpPr>
          <p:cNvPr id="25" name="TextBox 24"/>
          <p:cNvSpPr txBox="1"/>
          <p:nvPr/>
        </p:nvSpPr>
        <p:spPr>
          <a:xfrm>
            <a:off x="4680000" y="1728000"/>
            <a:ext cx="7277099" cy="4524315"/>
          </a:xfrm>
          <a:prstGeom prst="rect">
            <a:avLst/>
          </a:prstGeom>
          <a:noFill/>
        </p:spPr>
        <p:txBody>
          <a:bodyPr wrap="square" rtlCol="0">
            <a:spAutoFit/>
          </a:bodyPr>
          <a:lstStyle/>
          <a:p>
            <a:r>
              <a:rPr lang="el-GR" b="1" dirty="0">
                <a:solidFill>
                  <a:srgbClr val="FFFF00"/>
                </a:solidFill>
              </a:rPr>
              <a:t>Μία σύντομη αποτίμηση της Περιβαλλοντικής </a:t>
            </a:r>
            <a:r>
              <a:rPr lang="el-GR" b="1" dirty="0" smtClean="0">
                <a:solidFill>
                  <a:srgbClr val="FFFF00"/>
                </a:solidFill>
              </a:rPr>
              <a:t>Πολιτικής</a:t>
            </a:r>
          </a:p>
          <a:p>
            <a:pPr marL="285750" indent="-285750" algn="just">
              <a:buFont typeface="Arial" panose="020B0604020202020204" pitchFamily="34" charset="0"/>
              <a:buChar char="•"/>
            </a:pPr>
            <a:r>
              <a:rPr lang="el-GR" b="1" dirty="0">
                <a:solidFill>
                  <a:schemeClr val="bg1"/>
                </a:solidFill>
              </a:rPr>
              <a:t>Ε</a:t>
            </a:r>
            <a:r>
              <a:rPr lang="el-GR" b="1" dirty="0" smtClean="0">
                <a:solidFill>
                  <a:schemeClr val="bg1"/>
                </a:solidFill>
              </a:rPr>
              <a:t>πεκτάθηκε </a:t>
            </a:r>
            <a:r>
              <a:rPr lang="el-GR" b="1" dirty="0">
                <a:solidFill>
                  <a:schemeClr val="bg1"/>
                </a:solidFill>
              </a:rPr>
              <a:t>από την </a:t>
            </a:r>
            <a:r>
              <a:rPr lang="el-GR" b="1" dirty="0">
                <a:solidFill>
                  <a:srgbClr val="FFFF00"/>
                </a:solidFill>
              </a:rPr>
              <a:t>πρόληψη της ρύπανσης</a:t>
            </a:r>
            <a:r>
              <a:rPr lang="el-GR" b="1" dirty="0">
                <a:solidFill>
                  <a:schemeClr val="bg1"/>
                </a:solidFill>
              </a:rPr>
              <a:t>, τον </a:t>
            </a:r>
            <a:r>
              <a:rPr lang="el-GR" b="1" dirty="0">
                <a:solidFill>
                  <a:srgbClr val="FFFF00"/>
                </a:solidFill>
              </a:rPr>
              <a:t>καταμερισμό των ευθυνών</a:t>
            </a:r>
            <a:r>
              <a:rPr lang="el-GR" b="1" dirty="0">
                <a:solidFill>
                  <a:schemeClr val="bg1"/>
                </a:solidFill>
              </a:rPr>
              <a:t> και την </a:t>
            </a:r>
            <a:r>
              <a:rPr lang="el-GR" b="1" dirty="0">
                <a:solidFill>
                  <a:srgbClr val="FFFF00"/>
                </a:solidFill>
              </a:rPr>
              <a:t>προφύλαξη</a:t>
            </a:r>
            <a:r>
              <a:rPr lang="el-GR" b="1" dirty="0">
                <a:solidFill>
                  <a:schemeClr val="bg1"/>
                </a:solidFill>
              </a:rPr>
              <a:t>, στην  </a:t>
            </a:r>
            <a:r>
              <a:rPr lang="el-GR" b="1" dirty="0" err="1">
                <a:solidFill>
                  <a:srgbClr val="FFFF00"/>
                </a:solidFill>
              </a:rPr>
              <a:t>αειφορία</a:t>
            </a:r>
            <a:r>
              <a:rPr lang="el-GR" b="1" dirty="0">
                <a:solidFill>
                  <a:schemeClr val="bg1"/>
                </a:solidFill>
              </a:rPr>
              <a:t>, στοχεύοντας και στην </a:t>
            </a:r>
            <a:r>
              <a:rPr lang="el-GR" b="1" dirty="0">
                <a:solidFill>
                  <a:srgbClr val="FFFF00"/>
                </a:solidFill>
              </a:rPr>
              <a:t>αποτροπή της κλιματικής αλλαγής </a:t>
            </a:r>
            <a:r>
              <a:rPr lang="el-GR" b="1" dirty="0">
                <a:solidFill>
                  <a:schemeClr val="bg1"/>
                </a:solidFill>
              </a:rPr>
              <a:t>που προκύπτει από την εκπομπή αερίων που προκαλούν το φαινόμενο του θερμοκηπίου. </a:t>
            </a:r>
          </a:p>
          <a:p>
            <a:pPr marL="285750" indent="-285750" algn="just">
              <a:buFont typeface="Arial" panose="020B0604020202020204" pitchFamily="34" charset="0"/>
              <a:buChar char="•"/>
            </a:pPr>
            <a:r>
              <a:rPr lang="el-GR" b="1" dirty="0">
                <a:solidFill>
                  <a:schemeClr val="bg1"/>
                </a:solidFill>
              </a:rPr>
              <a:t>Π</a:t>
            </a:r>
            <a:r>
              <a:rPr lang="el-GR" b="1" dirty="0" smtClean="0">
                <a:solidFill>
                  <a:schemeClr val="bg1"/>
                </a:solidFill>
              </a:rPr>
              <a:t>ροστατεύει </a:t>
            </a:r>
            <a:r>
              <a:rPr lang="el-GR" b="1" dirty="0">
                <a:solidFill>
                  <a:schemeClr val="bg1"/>
                </a:solidFill>
              </a:rPr>
              <a:t>τους φυσικούς </a:t>
            </a:r>
            <a:r>
              <a:rPr lang="el-GR" b="1" dirty="0" err="1">
                <a:solidFill>
                  <a:schemeClr val="bg1"/>
                </a:solidFill>
              </a:rPr>
              <a:t>οικότοπους</a:t>
            </a:r>
            <a:r>
              <a:rPr lang="el-GR" b="1" dirty="0">
                <a:solidFill>
                  <a:schemeClr val="bg1"/>
                </a:solidFill>
              </a:rPr>
              <a:t>, την ατμόσφαιρα, τα νερά των πηγών, των λιμνών, των ποταμών, και των θαλασσών, διασφαλίζει την ορθή απόρριψη των αποβλήτων, βελτιώνει την τεχνογνωσία σχετικά με τις τοξικές χημικές ουσίες και βοηθά τις επιχειρήσεις να αναπτύξουν μεθόδους παραγωγής φιλικές προς το </a:t>
            </a:r>
            <a:r>
              <a:rPr lang="el-GR" b="1" dirty="0" smtClean="0">
                <a:solidFill>
                  <a:schemeClr val="bg1"/>
                </a:solidFill>
              </a:rPr>
              <a:t>περιβάλλον</a:t>
            </a:r>
          </a:p>
          <a:p>
            <a:pPr marL="285750" indent="-285750" algn="just">
              <a:buFont typeface="Arial" panose="020B0604020202020204" pitchFamily="34" charset="0"/>
              <a:buChar char="•"/>
            </a:pPr>
            <a:r>
              <a:rPr lang="el-GR" b="1" dirty="0" smtClean="0">
                <a:solidFill>
                  <a:schemeClr val="bg1"/>
                </a:solidFill>
              </a:rPr>
              <a:t>Σήμερα</a:t>
            </a:r>
            <a:r>
              <a:rPr lang="el-GR" b="1" dirty="0">
                <a:solidFill>
                  <a:schemeClr val="bg1"/>
                </a:solidFill>
              </a:rPr>
              <a:t>, η Περιβαλλοντική Πολιτική της ΕΕ </a:t>
            </a:r>
            <a:r>
              <a:rPr lang="el-GR" b="1" dirty="0">
                <a:solidFill>
                  <a:srgbClr val="FFFF00"/>
                </a:solidFill>
              </a:rPr>
              <a:t>συμβάλλει στην οικονομική μεγέθυνση με κανόνες </a:t>
            </a:r>
            <a:r>
              <a:rPr lang="el-GR" b="1" dirty="0" err="1">
                <a:solidFill>
                  <a:srgbClr val="FFFF00"/>
                </a:solidFill>
              </a:rPr>
              <a:t>αειφορίας</a:t>
            </a:r>
            <a:r>
              <a:rPr lang="el-GR" b="1" dirty="0">
                <a:solidFill>
                  <a:srgbClr val="FFFF00"/>
                </a:solidFill>
              </a:rPr>
              <a:t> και με φιλικότητα προς το περιβάλλον και τον άνθρωπο, προστατεύοντας τους φυσικούς πόρους </a:t>
            </a:r>
            <a:r>
              <a:rPr lang="el-GR" b="1" dirty="0" smtClean="0">
                <a:solidFill>
                  <a:srgbClr val="FFFF00"/>
                </a:solidFill>
              </a:rPr>
              <a:t>και </a:t>
            </a:r>
            <a:r>
              <a:rPr lang="el-GR" b="1" dirty="0">
                <a:solidFill>
                  <a:srgbClr val="FFFF00"/>
                </a:solidFill>
              </a:rPr>
              <a:t>διασφαλίζοντας την υγεία και την ευημερία των πολιτών της ΕΕ</a:t>
            </a:r>
            <a:r>
              <a:rPr lang="el-GR" b="1" dirty="0">
                <a:solidFill>
                  <a:schemeClr val="bg1"/>
                </a:solidFill>
              </a:rPr>
              <a:t>. </a:t>
            </a:r>
            <a:endParaRPr lang="el-GR" b="1" dirty="0" smtClean="0">
              <a:solidFill>
                <a:schemeClr val="bg1"/>
              </a:solidFill>
            </a:endParaRPr>
          </a:p>
          <a:p>
            <a:pPr marL="285750" indent="-285750" algn="just">
              <a:buFont typeface="Arial" panose="020B0604020202020204" pitchFamily="34" charset="0"/>
              <a:buChar char="•"/>
            </a:pPr>
            <a:r>
              <a:rPr lang="el-GR" b="1" dirty="0" smtClean="0">
                <a:solidFill>
                  <a:schemeClr val="bg1"/>
                </a:solidFill>
              </a:rPr>
              <a:t>Παράλληλα</a:t>
            </a:r>
            <a:r>
              <a:rPr lang="el-GR" b="1" dirty="0">
                <a:solidFill>
                  <a:schemeClr val="bg1"/>
                </a:solidFill>
              </a:rPr>
              <a:t>, συνεισφέρει μέσω της εκπαίδευσης στην ανάπτυξη περιβαλλοντικής συνείδησης και υπευθυνότητας.</a:t>
            </a:r>
          </a:p>
        </p:txBody>
      </p:sp>
      <p:pic>
        <p:nvPicPr>
          <p:cNvPr id="14" name="Εικόνα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2199" y="6141646"/>
            <a:ext cx="2532007" cy="712126"/>
          </a:xfrm>
          <a:prstGeom prst="rect">
            <a:avLst/>
          </a:prstGeom>
        </p:spPr>
      </p:pic>
      <p:sp>
        <p:nvSpPr>
          <p:cNvPr id="5" name="Ορθογώνιο 4"/>
          <p:cNvSpPr/>
          <p:nvPr/>
        </p:nvSpPr>
        <p:spPr>
          <a:xfrm>
            <a:off x="0" y="1738576"/>
            <a:ext cx="4825999" cy="2893100"/>
          </a:xfrm>
          <a:prstGeom prst="rect">
            <a:avLst/>
          </a:prstGeom>
        </p:spPr>
        <p:txBody>
          <a:bodyPr wrap="square">
            <a:spAutoFit/>
          </a:bodyPr>
          <a:lstStyle/>
          <a:p>
            <a:pPr algn="just"/>
            <a:r>
              <a:rPr lang="el-GR" sz="1400" b="1" dirty="0" smtClean="0">
                <a:solidFill>
                  <a:srgbClr val="FFFF00"/>
                </a:solidFill>
              </a:rPr>
              <a:t>Η συμβολή της ΕΕ στην προστασία του περιβάλλοντος</a:t>
            </a:r>
            <a:r>
              <a:rPr lang="el-GR" sz="1400" b="1" dirty="0" smtClean="0">
                <a:solidFill>
                  <a:prstClr val="white"/>
                </a:solidFill>
              </a:rPr>
              <a:t>:</a:t>
            </a:r>
            <a:endParaRPr lang="el-GR" sz="1400" b="1" dirty="0">
              <a:solidFill>
                <a:prstClr val="white"/>
              </a:solidFill>
            </a:endParaRPr>
          </a:p>
          <a:p>
            <a:pPr marL="107950" indent="-107950" algn="just">
              <a:buFont typeface="Calibri" panose="020F0502020204030204" pitchFamily="34" charset="0"/>
              <a:buChar char="−"/>
            </a:pPr>
            <a:r>
              <a:rPr lang="el-GR" sz="1400" b="1" i="1" dirty="0">
                <a:solidFill>
                  <a:srgbClr val="FFFF00"/>
                </a:solidFill>
              </a:rPr>
              <a:t>Η ΕΕ διαμορφώνει και υλοποιεί πολιτικές και στρατηγικές για το κλίμα, διαδραματίζοντας πρωταγωνιστικό ρόλο στις σχετικές διεθνείς διαπραγματεύσεις, ενώ έχει δεσμευτεί να εξασφαλίσει την επιτυχή εφαρμογή των συμφωνηθέντων σε διεθνές επίπεδο. </a:t>
            </a:r>
            <a:endParaRPr lang="el-GR" sz="1400" b="1" i="1" dirty="0" smtClean="0">
              <a:solidFill>
                <a:srgbClr val="FFFF00"/>
              </a:solidFill>
            </a:endParaRPr>
          </a:p>
          <a:p>
            <a:pPr marL="107950" indent="-107950" algn="just">
              <a:buFont typeface="Calibri" panose="020F0502020204030204" pitchFamily="34" charset="0"/>
              <a:buChar char="−"/>
            </a:pPr>
            <a:r>
              <a:rPr lang="el-GR" sz="1400" b="1" i="1" dirty="0">
                <a:solidFill>
                  <a:srgbClr val="FFFF00"/>
                </a:solidFill>
              </a:rPr>
              <a:t>Τ</a:t>
            </a:r>
            <a:r>
              <a:rPr lang="el-GR" sz="1400" b="1" i="1" dirty="0" smtClean="0">
                <a:solidFill>
                  <a:srgbClr val="FFFF00"/>
                </a:solidFill>
              </a:rPr>
              <a:t>α </a:t>
            </a:r>
            <a:r>
              <a:rPr lang="el-GR" sz="1400" b="1" i="1" dirty="0">
                <a:solidFill>
                  <a:srgbClr val="FFFF00"/>
                </a:solidFill>
              </a:rPr>
              <a:t>κράτη-μέλη της ΕΕ έχουν συμφωνήσει να επιτύχουν διάφορους στόχους κατά τα προσεχή έτη, ενώ η ΕΕ επιδιώκει να εξασφαλίσει ότι οι ανησυχίες για το κλίμα λαμβάνονται υπόψη και σε άλλους τομείς πολιτικής όπως στους τομείς μεταφορών και ενέργειας, προωθώντας παράλληλα και τεχνολογίες χαμηλών εκπομπών άνθρακα και κατάλληλα μέτρα προσαρμογής τους.</a:t>
            </a:r>
          </a:p>
        </p:txBody>
      </p:sp>
    </p:spTree>
    <p:extLst>
      <p:ext uri="{BB962C8B-B14F-4D97-AF65-F5344CB8AC3E}">
        <p14:creationId xmlns:p14="http://schemas.microsoft.com/office/powerpoint/2010/main" val="28804466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Θέση υποσέλιδου 1"/>
          <p:cNvSpPr>
            <a:spLocks noGrp="1"/>
          </p:cNvSpPr>
          <p:nvPr>
            <p:ph type="ftr" sz="quarter" idx="11"/>
          </p:nvPr>
        </p:nvSpPr>
        <p:spPr>
          <a:xfrm>
            <a:off x="4038600" y="6198795"/>
            <a:ext cx="4114800" cy="522680"/>
          </a:xfrm>
        </p:spPr>
        <p:txBody>
          <a:bodyPr/>
          <a:lstStyle/>
          <a:p>
            <a:r>
              <a:rPr lang="el-GR" sz="1800" b="1" dirty="0" smtClean="0">
                <a:solidFill>
                  <a:srgbClr val="FFFF00"/>
                </a:solidFill>
              </a:rPr>
              <a:t>Παναγιώτης </a:t>
            </a:r>
            <a:r>
              <a:rPr lang="el-GR" sz="1800" b="1" dirty="0" err="1" smtClean="0">
                <a:solidFill>
                  <a:srgbClr val="FFFF00"/>
                </a:solidFill>
              </a:rPr>
              <a:t>Λιαργκόβας</a:t>
            </a:r>
            <a:endParaRPr lang="el-GR" sz="1800" b="1" dirty="0" smtClean="0">
              <a:solidFill>
                <a:srgbClr val="FFFF00"/>
              </a:solidFill>
            </a:endParaRPr>
          </a:p>
          <a:p>
            <a:r>
              <a:rPr lang="el-GR" sz="1800" b="1" dirty="0" smtClean="0">
                <a:solidFill>
                  <a:srgbClr val="FFFF00"/>
                </a:solidFill>
              </a:rPr>
              <a:t>Χρήστος Παπαγεωργίου</a:t>
            </a:r>
            <a:endParaRPr lang="en-US" sz="1800" b="1" dirty="0">
              <a:solidFill>
                <a:srgbClr val="FFFF00"/>
              </a:solidFill>
            </a:endParaRPr>
          </a:p>
        </p:txBody>
      </p:sp>
      <p:sp>
        <p:nvSpPr>
          <p:cNvPr id="3" name="Θέση αριθμού διαφάνειας 2"/>
          <p:cNvSpPr>
            <a:spLocks noGrp="1"/>
          </p:cNvSpPr>
          <p:nvPr>
            <p:ph type="sldNum" sz="quarter" idx="12"/>
          </p:nvPr>
        </p:nvSpPr>
        <p:spPr/>
        <p:txBody>
          <a:bodyPr/>
          <a:lstStyle/>
          <a:p>
            <a:fld id="{D57F1E4F-1CFF-5643-939E-217C01CDF565}" type="slidenum">
              <a:rPr lang="en-US" smtClean="0">
                <a:solidFill>
                  <a:srgbClr val="FFFF00"/>
                </a:solidFill>
              </a:rPr>
              <a:pPr/>
              <a:t>2</a:t>
            </a:fld>
            <a:endParaRPr lang="en-US" dirty="0">
              <a:solidFill>
                <a:srgbClr val="FFFF00"/>
              </a:solidFill>
            </a:endParaRPr>
          </a:p>
        </p:txBody>
      </p:sp>
      <p:sp>
        <p:nvSpPr>
          <p:cNvPr id="4" name="TextBox 3"/>
          <p:cNvSpPr txBox="1"/>
          <p:nvPr/>
        </p:nvSpPr>
        <p:spPr>
          <a:xfrm>
            <a:off x="0" y="0"/>
            <a:ext cx="12192000" cy="523220"/>
          </a:xfrm>
          <a:prstGeom prst="rect">
            <a:avLst/>
          </a:prstGeom>
          <a:noFill/>
        </p:spPr>
        <p:txBody>
          <a:bodyPr wrap="square" rtlCol="0">
            <a:spAutoFit/>
          </a:bodyPr>
          <a:lstStyle/>
          <a:p>
            <a:pPr algn="ctr"/>
            <a:r>
              <a:rPr lang="el-GR" sz="2800" b="1" i="1" dirty="0" smtClean="0">
                <a:solidFill>
                  <a:prstClr val="white"/>
                </a:solidFill>
                <a:latin typeface="Calibri Light" panose="020F0302020204030204"/>
              </a:rPr>
              <a:t>Το Ευρωπαϊκό Φαινόμενο: </a:t>
            </a:r>
            <a:r>
              <a:rPr lang="el-GR" sz="2800" b="1" i="1" dirty="0" smtClean="0">
                <a:solidFill>
                  <a:srgbClr val="FFFF00"/>
                </a:solidFill>
                <a:latin typeface="Calibri Light" panose="020F0302020204030204"/>
              </a:rPr>
              <a:t>Ιστορία, Θεσμοί Πολιτικές</a:t>
            </a:r>
          </a:p>
        </p:txBody>
      </p:sp>
      <p:sp>
        <p:nvSpPr>
          <p:cNvPr id="6" name="Ορθογώνιο 5"/>
          <p:cNvSpPr/>
          <p:nvPr/>
        </p:nvSpPr>
        <p:spPr>
          <a:xfrm>
            <a:off x="0" y="392707"/>
            <a:ext cx="12192000" cy="461665"/>
          </a:xfrm>
          <a:prstGeom prst="rect">
            <a:avLst/>
          </a:prstGeom>
        </p:spPr>
        <p:txBody>
          <a:bodyPr wrap="square">
            <a:spAutoFit/>
          </a:bodyPr>
          <a:lstStyle/>
          <a:p>
            <a:pPr algn="ctr"/>
            <a:r>
              <a:rPr lang="en-US" sz="2400" b="1" kern="0" dirty="0" smtClean="0">
                <a:solidFill>
                  <a:srgbClr val="FFFF00"/>
                </a:solidFill>
                <a:ea typeface="Microsoft JhengHei" panose="020B0604030504040204" pitchFamily="34" charset="-120"/>
                <a:cs typeface="Arial" panose="020B0604020202020204" pitchFamily="34" charset="0"/>
              </a:rPr>
              <a:t>1</a:t>
            </a:r>
            <a:r>
              <a:rPr lang="el-GR" sz="2400" b="1" kern="0" dirty="0">
                <a:solidFill>
                  <a:srgbClr val="FFFF00"/>
                </a:solidFill>
                <a:ea typeface="Microsoft JhengHei" panose="020B0604030504040204" pitchFamily="34" charset="-120"/>
                <a:cs typeface="Arial" panose="020B0604020202020204" pitchFamily="34" charset="0"/>
              </a:rPr>
              <a:t>9</a:t>
            </a:r>
            <a:r>
              <a:rPr lang="el-GR" sz="2400" b="1" kern="0" dirty="0" smtClean="0">
                <a:solidFill>
                  <a:srgbClr val="FFFF00"/>
                </a:solidFill>
                <a:ea typeface="Microsoft JhengHei" panose="020B0604030504040204" pitchFamily="34" charset="-120"/>
                <a:cs typeface="Arial" panose="020B0604020202020204" pitchFamily="34" charset="0"/>
              </a:rPr>
              <a:t>. Η Περιβαλλοντική Πολιτική</a:t>
            </a:r>
            <a:endParaRPr lang="el-GR" sz="2400" b="1" kern="0" dirty="0">
              <a:solidFill>
                <a:srgbClr val="FFFF00"/>
              </a:solidFill>
              <a:ea typeface="Microsoft JhengHei" panose="020B0604030504040204" pitchFamily="34" charset="-120"/>
              <a:cs typeface="Arial" panose="020B0604020202020204" pitchFamily="34" charset="0"/>
            </a:endParaRPr>
          </a:p>
        </p:txBody>
      </p:sp>
      <p:pic>
        <p:nvPicPr>
          <p:cNvPr id="23" name="Εικόνα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67793" y="6198794"/>
            <a:ext cx="2146300" cy="622491"/>
          </a:xfrm>
          <a:prstGeom prst="rect">
            <a:avLst/>
          </a:prstGeom>
        </p:spPr>
      </p:pic>
      <p:sp>
        <p:nvSpPr>
          <p:cNvPr id="24" name="TextBox 23"/>
          <p:cNvSpPr txBox="1"/>
          <p:nvPr/>
        </p:nvSpPr>
        <p:spPr>
          <a:xfrm>
            <a:off x="284106" y="1310617"/>
            <a:ext cx="11653893" cy="400110"/>
          </a:xfrm>
          <a:prstGeom prst="rect">
            <a:avLst/>
          </a:prstGeom>
          <a:noFill/>
        </p:spPr>
        <p:txBody>
          <a:bodyPr wrap="square" rtlCol="0">
            <a:spAutoFit/>
          </a:bodyPr>
          <a:lstStyle/>
          <a:p>
            <a:r>
              <a:rPr lang="el-GR" sz="2000" b="1" dirty="0">
                <a:solidFill>
                  <a:srgbClr val="FFFF00"/>
                </a:solidFill>
                <a:cs typeface="Times New Roman" panose="02020603050405020304" pitchFamily="18" charset="0"/>
              </a:rPr>
              <a:t>Η </a:t>
            </a:r>
            <a:r>
              <a:rPr lang="el-GR" sz="2000" b="1" dirty="0" err="1">
                <a:solidFill>
                  <a:srgbClr val="FFFF00"/>
                </a:solidFill>
                <a:cs typeface="Times New Roman" panose="02020603050405020304" pitchFamily="18" charset="0"/>
              </a:rPr>
              <a:t>Η</a:t>
            </a:r>
            <a:r>
              <a:rPr lang="el-GR" sz="2000" b="1" dirty="0">
                <a:solidFill>
                  <a:srgbClr val="FFFF00"/>
                </a:solidFill>
                <a:cs typeface="Times New Roman" panose="02020603050405020304" pitchFamily="18" charset="0"/>
              </a:rPr>
              <a:t> προστασία του περιβάλλοντος ως </a:t>
            </a:r>
            <a:r>
              <a:rPr lang="el-GR" sz="2000" b="1" dirty="0" smtClean="0">
                <a:solidFill>
                  <a:srgbClr val="FFFF00"/>
                </a:solidFill>
                <a:cs typeface="Times New Roman" panose="02020603050405020304" pitchFamily="18" charset="0"/>
              </a:rPr>
              <a:t>προτεραιότητα</a:t>
            </a:r>
            <a:endParaRPr lang="el-GR" sz="2000" b="1" dirty="0">
              <a:solidFill>
                <a:srgbClr val="FFFF00"/>
              </a:solidFill>
              <a:cs typeface="Times New Roman" panose="02020603050405020304" pitchFamily="18" charset="0"/>
            </a:endParaRPr>
          </a:p>
        </p:txBody>
      </p:sp>
      <p:sp>
        <p:nvSpPr>
          <p:cNvPr id="25" name="TextBox 24"/>
          <p:cNvSpPr txBox="1"/>
          <p:nvPr/>
        </p:nvSpPr>
        <p:spPr>
          <a:xfrm>
            <a:off x="4680000" y="1728000"/>
            <a:ext cx="7277099" cy="4524315"/>
          </a:xfrm>
          <a:prstGeom prst="rect">
            <a:avLst/>
          </a:prstGeom>
          <a:noFill/>
        </p:spPr>
        <p:txBody>
          <a:bodyPr wrap="square" rtlCol="0">
            <a:spAutoFit/>
          </a:bodyPr>
          <a:lstStyle/>
          <a:p>
            <a:r>
              <a:rPr lang="el-GR" b="1" dirty="0" smtClean="0">
                <a:solidFill>
                  <a:srgbClr val="FFFF00"/>
                </a:solidFill>
              </a:rPr>
              <a:t>Η αναγκαιότητα μίας Περιβαλλοντικής </a:t>
            </a:r>
            <a:r>
              <a:rPr lang="el-GR" b="1" dirty="0">
                <a:solidFill>
                  <a:srgbClr val="FFFF00"/>
                </a:solidFill>
              </a:rPr>
              <a:t>Πολιτικής</a:t>
            </a:r>
            <a:endParaRPr lang="el-GR" b="1" dirty="0" smtClean="0">
              <a:solidFill>
                <a:srgbClr val="FFFF00"/>
              </a:solidFill>
            </a:endParaRPr>
          </a:p>
          <a:p>
            <a:pPr marL="285750" indent="-285750" algn="just">
              <a:buFont typeface="Arial" panose="020B0604020202020204" pitchFamily="34" charset="0"/>
              <a:buChar char="•"/>
            </a:pPr>
            <a:r>
              <a:rPr lang="el-GR" b="1" dirty="0" smtClean="0">
                <a:solidFill>
                  <a:schemeClr val="bg1"/>
                </a:solidFill>
              </a:rPr>
              <a:t>Ο </a:t>
            </a:r>
            <a:r>
              <a:rPr lang="el-GR" b="1" dirty="0">
                <a:solidFill>
                  <a:schemeClr val="bg1"/>
                </a:solidFill>
              </a:rPr>
              <a:t>περιφερειακός και </a:t>
            </a:r>
            <a:r>
              <a:rPr lang="el-GR" b="1" dirty="0" err="1">
                <a:solidFill>
                  <a:schemeClr val="bg1"/>
                </a:solidFill>
              </a:rPr>
              <a:t>υπερκρατικός</a:t>
            </a:r>
            <a:r>
              <a:rPr lang="el-GR" b="1" dirty="0">
                <a:solidFill>
                  <a:schemeClr val="bg1"/>
                </a:solidFill>
              </a:rPr>
              <a:t> χαρακτήρας των περιβαλλοντικών προβλημάτων και η ανάγκη μιας διακρατικής προσέγγισης για την επίλυσή τους, </a:t>
            </a:r>
            <a:r>
              <a:rPr lang="el-GR" b="1" dirty="0" smtClean="0">
                <a:solidFill>
                  <a:schemeClr val="bg1"/>
                </a:solidFill>
              </a:rPr>
              <a:t>είναι προφανή.</a:t>
            </a:r>
          </a:p>
          <a:p>
            <a:pPr marL="285750" indent="-285750" algn="just">
              <a:buFont typeface="Arial" panose="020B0604020202020204" pitchFamily="34" charset="0"/>
              <a:buChar char="•"/>
            </a:pPr>
            <a:r>
              <a:rPr lang="el-GR" b="1" dirty="0" smtClean="0">
                <a:solidFill>
                  <a:schemeClr val="bg1"/>
                </a:solidFill>
              </a:rPr>
              <a:t>Η </a:t>
            </a:r>
            <a:r>
              <a:rPr lang="el-GR" b="1" dirty="0">
                <a:solidFill>
                  <a:schemeClr val="bg1"/>
                </a:solidFill>
              </a:rPr>
              <a:t>αντίδραση των ΕΚ αρχικά ήταν ιδιαίτερα </a:t>
            </a:r>
            <a:r>
              <a:rPr lang="el-GR" b="1" dirty="0" smtClean="0">
                <a:solidFill>
                  <a:schemeClr val="bg1"/>
                </a:solidFill>
              </a:rPr>
              <a:t>χλιαρή λόγω απουσίας </a:t>
            </a:r>
            <a:r>
              <a:rPr lang="el-GR" b="1" dirty="0">
                <a:solidFill>
                  <a:schemeClr val="bg1"/>
                </a:solidFill>
              </a:rPr>
              <a:t>νομικής βάσης στη </a:t>
            </a:r>
            <a:r>
              <a:rPr lang="el-GR" b="1" i="1" dirty="0">
                <a:solidFill>
                  <a:schemeClr val="bg1"/>
                </a:solidFill>
              </a:rPr>
              <a:t>Συνθήκη της Ρώμης</a:t>
            </a:r>
            <a:r>
              <a:rPr lang="el-GR" b="1" dirty="0">
                <a:solidFill>
                  <a:schemeClr val="bg1"/>
                </a:solidFill>
              </a:rPr>
              <a:t>, για την άσκηση μίας ουσιαστικής Περιβαλλοντικής Πολιτικής. </a:t>
            </a:r>
            <a:endParaRPr lang="el-GR" b="1" dirty="0" smtClean="0">
              <a:solidFill>
                <a:schemeClr val="bg1"/>
              </a:solidFill>
            </a:endParaRPr>
          </a:p>
          <a:p>
            <a:pPr marL="285750" indent="-285750" algn="just">
              <a:buFont typeface="Arial" panose="020B0604020202020204" pitchFamily="34" charset="0"/>
              <a:buChar char="•"/>
            </a:pPr>
            <a:r>
              <a:rPr lang="el-GR" b="1" dirty="0" smtClean="0">
                <a:solidFill>
                  <a:schemeClr val="bg1"/>
                </a:solidFill>
              </a:rPr>
              <a:t>Ακόμη</a:t>
            </a:r>
            <a:r>
              <a:rPr lang="el-GR" b="1" dirty="0">
                <a:solidFill>
                  <a:schemeClr val="bg1"/>
                </a:solidFill>
              </a:rPr>
              <a:t>, οι κυρίαρχες οικονομικές αντιλήψεις περί διόγκωσης του κόστους σε περίπτωση εφαρμογής περιβαλλοντικών μέτρων σε Κοινοτικό επίπεδο αποτελούσαν εμπόδιο για την ανάπτυξη μίας κοινοτικής Περιβαλλοντικής Πολιτικής. </a:t>
            </a:r>
            <a:endParaRPr lang="el-GR" b="1" dirty="0" smtClean="0">
              <a:solidFill>
                <a:schemeClr val="bg1"/>
              </a:solidFill>
            </a:endParaRPr>
          </a:p>
          <a:p>
            <a:pPr marL="285750" indent="-285750" algn="just">
              <a:buFont typeface="Arial" panose="020B0604020202020204" pitchFamily="34" charset="0"/>
              <a:buChar char="•"/>
            </a:pPr>
            <a:r>
              <a:rPr lang="el-GR" b="1" dirty="0">
                <a:solidFill>
                  <a:schemeClr val="bg1"/>
                </a:solidFill>
              </a:rPr>
              <a:t>Ωστόσο, το </a:t>
            </a:r>
            <a:r>
              <a:rPr lang="el-GR" b="1" dirty="0" smtClean="0">
                <a:solidFill>
                  <a:schemeClr val="bg1"/>
                </a:solidFill>
              </a:rPr>
              <a:t>ενδιαφέρον για τα </a:t>
            </a:r>
            <a:r>
              <a:rPr lang="el-GR" b="1" dirty="0">
                <a:solidFill>
                  <a:schemeClr val="bg1"/>
                </a:solidFill>
              </a:rPr>
              <a:t>περιβαλλοντικά προβλήματα και η διαφαινόμενη ανάγκη διακρατικών συνεργασιών για την επίλυσή τους, συνέχισαν να αυξάνονται </a:t>
            </a:r>
            <a:r>
              <a:rPr lang="el-GR" b="1" dirty="0" smtClean="0">
                <a:solidFill>
                  <a:schemeClr val="bg1"/>
                </a:solidFill>
              </a:rPr>
              <a:t>στο </a:t>
            </a:r>
            <a:r>
              <a:rPr lang="el-GR" b="1" dirty="0">
                <a:solidFill>
                  <a:schemeClr val="bg1"/>
                </a:solidFill>
              </a:rPr>
              <a:t>εσωτερικό των ΕΚ, ενώ διεθνώς άρχισε να διογκώνεται μία οικολογική αντίληψη </a:t>
            </a:r>
            <a:r>
              <a:rPr lang="el-GR" b="1" dirty="0" smtClean="0">
                <a:solidFill>
                  <a:schemeClr val="bg1"/>
                </a:solidFill>
              </a:rPr>
              <a:t>εκφρασμένη από διεθνείς </a:t>
            </a:r>
            <a:r>
              <a:rPr lang="el-GR" b="1" dirty="0">
                <a:solidFill>
                  <a:schemeClr val="bg1"/>
                </a:solidFill>
              </a:rPr>
              <a:t>οργανισμούς για την προστασία του περιβάλλοντος. </a:t>
            </a:r>
            <a:endParaRPr lang="el-GR" b="1" dirty="0" smtClean="0">
              <a:solidFill>
                <a:schemeClr val="bg1"/>
              </a:solidFill>
            </a:endParaRPr>
          </a:p>
        </p:txBody>
      </p:sp>
      <p:pic>
        <p:nvPicPr>
          <p:cNvPr id="14" name="Εικόνα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2199" y="6141646"/>
            <a:ext cx="2532007" cy="712126"/>
          </a:xfrm>
          <a:prstGeom prst="rect">
            <a:avLst/>
          </a:prstGeom>
        </p:spPr>
      </p:pic>
      <p:sp>
        <p:nvSpPr>
          <p:cNvPr id="5" name="Ορθογώνιο 4"/>
          <p:cNvSpPr/>
          <p:nvPr/>
        </p:nvSpPr>
        <p:spPr>
          <a:xfrm>
            <a:off x="15052" y="1772443"/>
            <a:ext cx="4760148" cy="2462213"/>
          </a:xfrm>
          <a:prstGeom prst="rect">
            <a:avLst/>
          </a:prstGeom>
        </p:spPr>
        <p:txBody>
          <a:bodyPr wrap="square">
            <a:spAutoFit/>
          </a:bodyPr>
          <a:lstStyle/>
          <a:p>
            <a:pPr marL="93663" indent="-93663" algn="just"/>
            <a:r>
              <a:rPr lang="el-GR" sz="1400" b="1" dirty="0" smtClean="0">
                <a:solidFill>
                  <a:schemeClr val="bg1"/>
                </a:solidFill>
              </a:rPr>
              <a:t>Έννοιες συνυφασμένες με την περιβαλλοντική πολιτική </a:t>
            </a:r>
          </a:p>
          <a:p>
            <a:pPr algn="just"/>
            <a:r>
              <a:rPr lang="el-GR" sz="1400" b="1" dirty="0" smtClean="0">
                <a:solidFill>
                  <a:srgbClr val="FFFF00"/>
                </a:solidFill>
              </a:rPr>
              <a:t>Με το ξεκίνημα της άσκησης μίας κοινής Περιβαλλοντικής Πολιτικής, ιδιαίτερη ώθηση στον τρόπο αντιμετώπισής των περιβαλλοντικών προβλημάτων έδωσαν οι έννοιες: </a:t>
            </a:r>
          </a:p>
          <a:p>
            <a:pPr marL="107950" indent="-107950" algn="just">
              <a:buFont typeface="Calibri" panose="020F0502020204030204" pitchFamily="34" charset="0"/>
              <a:buChar char="−"/>
            </a:pPr>
            <a:r>
              <a:rPr lang="el-GR" sz="1400" b="1" dirty="0" smtClean="0">
                <a:solidFill>
                  <a:srgbClr val="FFFF00"/>
                </a:solidFill>
              </a:rPr>
              <a:t>της </a:t>
            </a:r>
            <a:r>
              <a:rPr lang="el-GR" sz="1400" b="1" dirty="0">
                <a:solidFill>
                  <a:srgbClr val="FFFF00"/>
                </a:solidFill>
              </a:rPr>
              <a:t>υπευθυνότητας, </a:t>
            </a:r>
            <a:endParaRPr lang="el-GR" sz="1400" b="1" dirty="0" smtClean="0">
              <a:solidFill>
                <a:srgbClr val="FFFF00"/>
              </a:solidFill>
            </a:endParaRPr>
          </a:p>
          <a:p>
            <a:pPr marL="107950" indent="-107950" algn="just">
              <a:buFont typeface="Calibri" panose="020F0502020204030204" pitchFamily="34" charset="0"/>
              <a:buChar char="−"/>
            </a:pPr>
            <a:r>
              <a:rPr lang="el-GR" sz="1400" b="1" dirty="0" smtClean="0">
                <a:solidFill>
                  <a:srgbClr val="FFFF00"/>
                </a:solidFill>
              </a:rPr>
              <a:t>της </a:t>
            </a:r>
            <a:r>
              <a:rPr lang="el-GR" sz="1400" b="1" dirty="0">
                <a:solidFill>
                  <a:srgbClr val="FFFF00"/>
                </a:solidFill>
              </a:rPr>
              <a:t>πρόληψης, </a:t>
            </a:r>
            <a:endParaRPr lang="el-GR" sz="1400" b="1" dirty="0" smtClean="0">
              <a:solidFill>
                <a:srgbClr val="FFFF00"/>
              </a:solidFill>
            </a:endParaRPr>
          </a:p>
          <a:p>
            <a:pPr marL="107950" indent="-107950" algn="just">
              <a:buFont typeface="Calibri" panose="020F0502020204030204" pitchFamily="34" charset="0"/>
              <a:buChar char="−"/>
            </a:pPr>
            <a:r>
              <a:rPr lang="el-GR" sz="1400" b="1" dirty="0" smtClean="0">
                <a:solidFill>
                  <a:srgbClr val="FFFF00"/>
                </a:solidFill>
              </a:rPr>
              <a:t>της </a:t>
            </a:r>
            <a:r>
              <a:rPr lang="el-GR" sz="1400" b="1" dirty="0" err="1">
                <a:solidFill>
                  <a:srgbClr val="FFFF00"/>
                </a:solidFill>
              </a:rPr>
              <a:t>αειφορίας</a:t>
            </a:r>
            <a:r>
              <a:rPr lang="el-GR" sz="1400" b="1" dirty="0">
                <a:solidFill>
                  <a:srgbClr val="FFFF00"/>
                </a:solidFill>
              </a:rPr>
              <a:t> και </a:t>
            </a:r>
            <a:endParaRPr lang="el-GR" sz="1400" b="1" dirty="0" smtClean="0">
              <a:solidFill>
                <a:srgbClr val="FFFF00"/>
              </a:solidFill>
            </a:endParaRPr>
          </a:p>
          <a:p>
            <a:pPr marL="107950" indent="-107950" algn="just">
              <a:buFont typeface="Calibri" panose="020F0502020204030204" pitchFamily="34" charset="0"/>
              <a:buChar char="−"/>
            </a:pPr>
            <a:r>
              <a:rPr lang="el-GR" sz="1400" b="1" dirty="0" smtClean="0">
                <a:solidFill>
                  <a:srgbClr val="FFFF00"/>
                </a:solidFill>
              </a:rPr>
              <a:t>της </a:t>
            </a:r>
            <a:r>
              <a:rPr lang="el-GR" sz="1400" b="1" dirty="0">
                <a:solidFill>
                  <a:srgbClr val="FFFF00"/>
                </a:solidFill>
              </a:rPr>
              <a:t>προφύλαξης, </a:t>
            </a:r>
            <a:endParaRPr lang="el-GR" sz="1400" b="1" dirty="0" smtClean="0">
              <a:solidFill>
                <a:srgbClr val="FFFF00"/>
              </a:solidFill>
            </a:endParaRPr>
          </a:p>
          <a:p>
            <a:pPr algn="just"/>
            <a:r>
              <a:rPr lang="el-GR" sz="1400" b="1" dirty="0" smtClean="0">
                <a:solidFill>
                  <a:srgbClr val="FFFF00"/>
                </a:solidFill>
              </a:rPr>
              <a:t>οι </a:t>
            </a:r>
            <a:r>
              <a:rPr lang="el-GR" sz="1400" b="1" dirty="0">
                <a:solidFill>
                  <a:srgbClr val="FFFF00"/>
                </a:solidFill>
              </a:rPr>
              <a:t>οποίες χρησιμοποιήθηκαν ως εργαλεία, με την εισαγωγή τους τόσο στις ίδιες τις συνθήκες των ΕΚ και της ΕΕ, όσο και στα προγράμματα </a:t>
            </a:r>
            <a:r>
              <a:rPr lang="el-GR" sz="1400" b="1" dirty="0" smtClean="0">
                <a:solidFill>
                  <a:srgbClr val="FFFF00"/>
                </a:solidFill>
              </a:rPr>
              <a:t>δράσης.</a:t>
            </a:r>
            <a:endParaRPr lang="el-GR" sz="1400" b="1" dirty="0">
              <a:solidFill>
                <a:srgbClr val="FFFF00"/>
              </a:solidFill>
            </a:endParaRPr>
          </a:p>
        </p:txBody>
      </p:sp>
    </p:spTree>
    <p:extLst>
      <p:ext uri="{BB962C8B-B14F-4D97-AF65-F5344CB8AC3E}">
        <p14:creationId xmlns:p14="http://schemas.microsoft.com/office/powerpoint/2010/main" val="37298415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Θέση υποσέλιδου 1"/>
          <p:cNvSpPr>
            <a:spLocks noGrp="1"/>
          </p:cNvSpPr>
          <p:nvPr>
            <p:ph type="ftr" sz="quarter" idx="11"/>
          </p:nvPr>
        </p:nvSpPr>
        <p:spPr>
          <a:xfrm>
            <a:off x="4038600" y="6198795"/>
            <a:ext cx="4114800" cy="522680"/>
          </a:xfrm>
        </p:spPr>
        <p:txBody>
          <a:bodyPr/>
          <a:lstStyle/>
          <a:p>
            <a:r>
              <a:rPr lang="el-GR" sz="1800" b="1" dirty="0" smtClean="0">
                <a:solidFill>
                  <a:srgbClr val="FFFF00"/>
                </a:solidFill>
              </a:rPr>
              <a:t>Παναγιώτης </a:t>
            </a:r>
            <a:r>
              <a:rPr lang="el-GR" sz="1800" b="1" dirty="0" err="1" smtClean="0">
                <a:solidFill>
                  <a:srgbClr val="FFFF00"/>
                </a:solidFill>
              </a:rPr>
              <a:t>Λιαργκόβας</a:t>
            </a:r>
            <a:endParaRPr lang="el-GR" sz="1800" b="1" dirty="0" smtClean="0">
              <a:solidFill>
                <a:srgbClr val="FFFF00"/>
              </a:solidFill>
            </a:endParaRPr>
          </a:p>
          <a:p>
            <a:r>
              <a:rPr lang="el-GR" sz="1800" b="1" dirty="0" smtClean="0">
                <a:solidFill>
                  <a:srgbClr val="FFFF00"/>
                </a:solidFill>
              </a:rPr>
              <a:t>Χρήστος Παπαγεωργίου</a:t>
            </a:r>
            <a:endParaRPr lang="en-US" sz="1800" b="1" dirty="0">
              <a:solidFill>
                <a:srgbClr val="FFFF00"/>
              </a:solidFill>
            </a:endParaRPr>
          </a:p>
        </p:txBody>
      </p:sp>
      <p:sp>
        <p:nvSpPr>
          <p:cNvPr id="3" name="Θέση αριθμού διαφάνειας 2"/>
          <p:cNvSpPr>
            <a:spLocks noGrp="1"/>
          </p:cNvSpPr>
          <p:nvPr>
            <p:ph type="sldNum" sz="quarter" idx="12"/>
          </p:nvPr>
        </p:nvSpPr>
        <p:spPr/>
        <p:txBody>
          <a:bodyPr/>
          <a:lstStyle/>
          <a:p>
            <a:fld id="{D57F1E4F-1CFF-5643-939E-217C01CDF565}" type="slidenum">
              <a:rPr lang="en-US" smtClean="0">
                <a:solidFill>
                  <a:srgbClr val="FFFF00"/>
                </a:solidFill>
              </a:rPr>
              <a:pPr/>
              <a:t>3</a:t>
            </a:fld>
            <a:endParaRPr lang="en-US" dirty="0">
              <a:solidFill>
                <a:srgbClr val="FFFF00"/>
              </a:solidFill>
            </a:endParaRPr>
          </a:p>
        </p:txBody>
      </p:sp>
      <p:sp>
        <p:nvSpPr>
          <p:cNvPr id="4" name="TextBox 3"/>
          <p:cNvSpPr txBox="1"/>
          <p:nvPr/>
        </p:nvSpPr>
        <p:spPr>
          <a:xfrm>
            <a:off x="0" y="0"/>
            <a:ext cx="12192000" cy="523220"/>
          </a:xfrm>
          <a:prstGeom prst="rect">
            <a:avLst/>
          </a:prstGeom>
          <a:noFill/>
        </p:spPr>
        <p:txBody>
          <a:bodyPr wrap="square" rtlCol="0">
            <a:spAutoFit/>
          </a:bodyPr>
          <a:lstStyle/>
          <a:p>
            <a:pPr algn="ctr"/>
            <a:r>
              <a:rPr lang="el-GR" sz="2800" b="1" i="1" dirty="0" smtClean="0">
                <a:solidFill>
                  <a:prstClr val="white"/>
                </a:solidFill>
                <a:latin typeface="Calibri Light" panose="020F0302020204030204"/>
              </a:rPr>
              <a:t>Το Ευρωπαϊκό Φαινόμενο: </a:t>
            </a:r>
            <a:r>
              <a:rPr lang="el-GR" sz="2800" b="1" i="1" dirty="0" smtClean="0">
                <a:solidFill>
                  <a:srgbClr val="FFFF00"/>
                </a:solidFill>
                <a:latin typeface="Calibri Light" panose="020F0302020204030204"/>
              </a:rPr>
              <a:t>Ιστορία, Θεσμοί Πολιτικές</a:t>
            </a:r>
          </a:p>
        </p:txBody>
      </p:sp>
      <p:sp>
        <p:nvSpPr>
          <p:cNvPr id="6" name="Ορθογώνιο 5"/>
          <p:cNvSpPr/>
          <p:nvPr/>
        </p:nvSpPr>
        <p:spPr>
          <a:xfrm>
            <a:off x="0" y="392707"/>
            <a:ext cx="12192000" cy="461665"/>
          </a:xfrm>
          <a:prstGeom prst="rect">
            <a:avLst/>
          </a:prstGeom>
        </p:spPr>
        <p:txBody>
          <a:bodyPr wrap="square">
            <a:spAutoFit/>
          </a:bodyPr>
          <a:lstStyle/>
          <a:p>
            <a:pPr algn="ctr"/>
            <a:r>
              <a:rPr lang="en-US" sz="2400" b="1" kern="0" dirty="0" smtClean="0">
                <a:solidFill>
                  <a:srgbClr val="FFFF00"/>
                </a:solidFill>
                <a:ea typeface="Microsoft JhengHei" panose="020B0604030504040204" pitchFamily="34" charset="-120"/>
                <a:cs typeface="Arial" panose="020B0604020202020204" pitchFamily="34" charset="0"/>
              </a:rPr>
              <a:t>1</a:t>
            </a:r>
            <a:r>
              <a:rPr lang="el-GR" sz="2400" b="1" kern="0" dirty="0">
                <a:solidFill>
                  <a:srgbClr val="FFFF00"/>
                </a:solidFill>
                <a:ea typeface="Microsoft JhengHei" panose="020B0604030504040204" pitchFamily="34" charset="-120"/>
                <a:cs typeface="Arial" panose="020B0604020202020204" pitchFamily="34" charset="0"/>
              </a:rPr>
              <a:t>9</a:t>
            </a:r>
            <a:r>
              <a:rPr lang="el-GR" sz="2400" b="1" kern="0" dirty="0" smtClean="0">
                <a:solidFill>
                  <a:srgbClr val="FFFF00"/>
                </a:solidFill>
                <a:ea typeface="Microsoft JhengHei" panose="020B0604030504040204" pitchFamily="34" charset="-120"/>
                <a:cs typeface="Arial" panose="020B0604020202020204" pitchFamily="34" charset="0"/>
              </a:rPr>
              <a:t>. Η Περιβαλλοντική Πολιτική</a:t>
            </a:r>
            <a:endParaRPr lang="el-GR" sz="2400" b="1" kern="0" dirty="0">
              <a:solidFill>
                <a:srgbClr val="FFFF00"/>
              </a:solidFill>
              <a:ea typeface="Microsoft JhengHei" panose="020B0604030504040204" pitchFamily="34" charset="-120"/>
              <a:cs typeface="Arial" panose="020B0604020202020204" pitchFamily="34" charset="0"/>
            </a:endParaRPr>
          </a:p>
        </p:txBody>
      </p:sp>
      <p:pic>
        <p:nvPicPr>
          <p:cNvPr id="23" name="Εικόνα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67793" y="6198794"/>
            <a:ext cx="2146300" cy="622491"/>
          </a:xfrm>
          <a:prstGeom prst="rect">
            <a:avLst/>
          </a:prstGeom>
        </p:spPr>
      </p:pic>
      <p:sp>
        <p:nvSpPr>
          <p:cNvPr id="24" name="TextBox 23"/>
          <p:cNvSpPr txBox="1"/>
          <p:nvPr/>
        </p:nvSpPr>
        <p:spPr>
          <a:xfrm>
            <a:off x="284106" y="1310617"/>
            <a:ext cx="11653893" cy="400110"/>
          </a:xfrm>
          <a:prstGeom prst="rect">
            <a:avLst/>
          </a:prstGeom>
          <a:noFill/>
        </p:spPr>
        <p:txBody>
          <a:bodyPr wrap="square" rtlCol="0">
            <a:spAutoFit/>
          </a:bodyPr>
          <a:lstStyle/>
          <a:p>
            <a:r>
              <a:rPr lang="el-GR" sz="2000" b="1" dirty="0" smtClean="0">
                <a:solidFill>
                  <a:srgbClr val="FFFF00"/>
                </a:solidFill>
                <a:cs typeface="Times New Roman" panose="02020603050405020304" pitchFamily="18" charset="0"/>
              </a:rPr>
              <a:t>Η </a:t>
            </a:r>
            <a:r>
              <a:rPr lang="el-GR" sz="2000" b="1" dirty="0">
                <a:solidFill>
                  <a:srgbClr val="FFFF00"/>
                </a:solidFill>
                <a:cs typeface="Times New Roman" panose="02020603050405020304" pitchFamily="18" charset="0"/>
              </a:rPr>
              <a:t>προστασία του περιβάλλοντος ως </a:t>
            </a:r>
            <a:r>
              <a:rPr lang="el-GR" sz="2000" b="1" dirty="0" smtClean="0">
                <a:solidFill>
                  <a:srgbClr val="FFFF00"/>
                </a:solidFill>
                <a:cs typeface="Times New Roman" panose="02020603050405020304" pitchFamily="18" charset="0"/>
              </a:rPr>
              <a:t>προτεραιότητα</a:t>
            </a:r>
            <a:endParaRPr lang="el-GR" sz="2000" b="1" dirty="0">
              <a:solidFill>
                <a:srgbClr val="FFFF00"/>
              </a:solidFill>
              <a:cs typeface="Times New Roman" panose="02020603050405020304" pitchFamily="18" charset="0"/>
            </a:endParaRPr>
          </a:p>
        </p:txBody>
      </p:sp>
      <p:sp>
        <p:nvSpPr>
          <p:cNvPr id="25" name="TextBox 24"/>
          <p:cNvSpPr txBox="1"/>
          <p:nvPr/>
        </p:nvSpPr>
        <p:spPr>
          <a:xfrm>
            <a:off x="4680000" y="1728000"/>
            <a:ext cx="7277099" cy="4524315"/>
          </a:xfrm>
          <a:prstGeom prst="rect">
            <a:avLst/>
          </a:prstGeom>
          <a:noFill/>
        </p:spPr>
        <p:txBody>
          <a:bodyPr wrap="square" rtlCol="0">
            <a:spAutoFit/>
          </a:bodyPr>
          <a:lstStyle/>
          <a:p>
            <a:r>
              <a:rPr lang="el-GR" b="1" dirty="0">
                <a:solidFill>
                  <a:srgbClr val="FFFF00"/>
                </a:solidFill>
              </a:rPr>
              <a:t>Τα πρώτα βήματα έως τη </a:t>
            </a:r>
            <a:r>
              <a:rPr lang="el-GR" b="1" i="1" dirty="0">
                <a:solidFill>
                  <a:srgbClr val="FFFF00"/>
                </a:solidFill>
              </a:rPr>
              <a:t>Συνδιάσκεψη της </a:t>
            </a:r>
            <a:r>
              <a:rPr lang="el-GR" b="1" i="1" dirty="0" smtClean="0">
                <a:solidFill>
                  <a:srgbClr val="FFFF00"/>
                </a:solidFill>
              </a:rPr>
              <a:t>Στοκχόλμης</a:t>
            </a:r>
          </a:p>
          <a:p>
            <a:pPr marL="285750" indent="-285750" algn="just">
              <a:buFont typeface="Arial" panose="020B0604020202020204" pitchFamily="34" charset="0"/>
              <a:buChar char="•"/>
            </a:pPr>
            <a:r>
              <a:rPr lang="el-GR" b="1" dirty="0" smtClean="0">
                <a:solidFill>
                  <a:prstClr val="white"/>
                </a:solidFill>
              </a:rPr>
              <a:t>Η </a:t>
            </a:r>
            <a:r>
              <a:rPr lang="el-GR" b="1" dirty="0">
                <a:solidFill>
                  <a:prstClr val="white"/>
                </a:solidFill>
              </a:rPr>
              <a:t>πρώτη περίοδος, της ευρωπαϊκής Περιβαλλοντικής Πολιτικής, ταυτίζεται με το χρονικό διάστημα από την ίδρυση της ΕΟΚ με τη Συνθήκη της Ρώμης του 1957 έως τη </a:t>
            </a:r>
            <a:r>
              <a:rPr lang="el-GR" b="1" dirty="0">
                <a:solidFill>
                  <a:srgbClr val="FFFF00"/>
                </a:solidFill>
              </a:rPr>
              <a:t>Συνδιάσκεψη του ΟΗΕ για το Περιβάλλον και την Ανάπτυξη</a:t>
            </a:r>
            <a:r>
              <a:rPr lang="el-GR" b="1" dirty="0">
                <a:solidFill>
                  <a:prstClr val="white"/>
                </a:solidFill>
              </a:rPr>
              <a:t>, στη Στοκχόλμη, στις 5 Ιουνίου του </a:t>
            </a:r>
            <a:r>
              <a:rPr lang="el-GR" b="1" dirty="0" smtClean="0">
                <a:solidFill>
                  <a:prstClr val="white"/>
                </a:solidFill>
              </a:rPr>
              <a:t>1972</a:t>
            </a:r>
            <a:r>
              <a:rPr lang="en-GB" b="1" dirty="0" smtClean="0">
                <a:solidFill>
                  <a:prstClr val="white"/>
                </a:solidFill>
              </a:rPr>
              <a:t>.</a:t>
            </a:r>
          </a:p>
          <a:p>
            <a:pPr marL="285750" indent="-285750" algn="just">
              <a:buFont typeface="Arial" panose="020B0604020202020204" pitchFamily="34" charset="0"/>
              <a:buChar char="•"/>
            </a:pPr>
            <a:r>
              <a:rPr lang="el-GR" b="1" dirty="0" smtClean="0">
                <a:solidFill>
                  <a:prstClr val="white"/>
                </a:solidFill>
              </a:rPr>
              <a:t>Υπό την </a:t>
            </a:r>
            <a:r>
              <a:rPr lang="el-GR" b="1" dirty="0">
                <a:solidFill>
                  <a:prstClr val="white"/>
                </a:solidFill>
              </a:rPr>
              <a:t>πίεση της κοινής γνώμης και των </a:t>
            </a:r>
            <a:r>
              <a:rPr lang="el-GR" b="1" dirty="0" smtClean="0">
                <a:solidFill>
                  <a:prstClr val="white"/>
                </a:solidFill>
              </a:rPr>
              <a:t>αναδυόμενων περιβαλλοντικών </a:t>
            </a:r>
            <a:r>
              <a:rPr lang="el-GR" b="1" dirty="0">
                <a:solidFill>
                  <a:prstClr val="white"/>
                </a:solidFill>
              </a:rPr>
              <a:t>οργανώσεων, τα κράτη-μέλη άρχισαν να διαμορφώνουν τη δική τους </a:t>
            </a:r>
            <a:r>
              <a:rPr lang="el-GR" b="1" dirty="0" smtClean="0">
                <a:solidFill>
                  <a:prstClr val="white"/>
                </a:solidFill>
              </a:rPr>
              <a:t>ξεχωριστή περιβαλλοντική </a:t>
            </a:r>
            <a:r>
              <a:rPr lang="el-GR" b="1" dirty="0">
                <a:solidFill>
                  <a:prstClr val="white"/>
                </a:solidFill>
              </a:rPr>
              <a:t>πολιτική. </a:t>
            </a:r>
            <a:endParaRPr lang="el-GR" b="1" dirty="0" smtClean="0">
              <a:solidFill>
                <a:prstClr val="white"/>
              </a:solidFill>
            </a:endParaRPr>
          </a:p>
          <a:p>
            <a:pPr marL="285750" indent="-285750" algn="just">
              <a:buFont typeface="Arial" panose="020B0604020202020204" pitchFamily="34" charset="0"/>
              <a:buChar char="•"/>
            </a:pPr>
            <a:r>
              <a:rPr lang="el-GR" b="1" dirty="0" smtClean="0">
                <a:solidFill>
                  <a:prstClr val="white"/>
                </a:solidFill>
              </a:rPr>
              <a:t>Οι Κοινότητες </a:t>
            </a:r>
            <a:r>
              <a:rPr lang="el-GR" b="1" dirty="0">
                <a:solidFill>
                  <a:prstClr val="white"/>
                </a:solidFill>
              </a:rPr>
              <a:t>άρχισαν να εκδίδουν οδηγίες με περιβαλλοντικό περιεχόμενο, </a:t>
            </a:r>
            <a:r>
              <a:rPr lang="el-GR" b="1" dirty="0" smtClean="0">
                <a:solidFill>
                  <a:prstClr val="white"/>
                </a:solidFill>
              </a:rPr>
              <a:t>που όμως </a:t>
            </a:r>
            <a:r>
              <a:rPr lang="el-GR" b="1" dirty="0">
                <a:solidFill>
                  <a:prstClr val="white"/>
                </a:solidFill>
              </a:rPr>
              <a:t>απέβλεπαν κυρίως στην εξάλειψη ορισμένων τεχνικών εμποδίων και στην καλύτερη λειτουργία της κοινής αγοράς. </a:t>
            </a:r>
            <a:endParaRPr lang="el-GR" b="1" dirty="0" smtClean="0">
              <a:solidFill>
                <a:prstClr val="white"/>
              </a:solidFill>
            </a:endParaRPr>
          </a:p>
          <a:p>
            <a:pPr marL="285750" indent="-285750" algn="just">
              <a:buFont typeface="Arial" panose="020B0604020202020204" pitchFamily="34" charset="0"/>
              <a:buChar char="•"/>
            </a:pPr>
            <a:r>
              <a:rPr lang="el-GR" b="1" dirty="0">
                <a:solidFill>
                  <a:prstClr val="white"/>
                </a:solidFill>
              </a:rPr>
              <a:t>Η </a:t>
            </a:r>
            <a:r>
              <a:rPr lang="el-GR" b="1" i="1" dirty="0">
                <a:solidFill>
                  <a:srgbClr val="FFFF00"/>
                </a:solidFill>
              </a:rPr>
              <a:t>Διακήρυξη των Ηνωμένων Εθνών για το Περιβάλλον και την Ανάπτυξη</a:t>
            </a:r>
            <a:r>
              <a:rPr lang="el-GR" b="1" dirty="0">
                <a:solidFill>
                  <a:prstClr val="white"/>
                </a:solidFill>
              </a:rPr>
              <a:t>, που συντάχθηκε στη Συνδιάσκεψη της Στοκχόλμης, </a:t>
            </a:r>
            <a:r>
              <a:rPr lang="el-GR" b="1" dirty="0" smtClean="0">
                <a:solidFill>
                  <a:prstClr val="white"/>
                </a:solidFill>
              </a:rPr>
              <a:t>ανέφερε ότι </a:t>
            </a:r>
            <a:r>
              <a:rPr lang="el-GR" b="1" dirty="0">
                <a:solidFill>
                  <a:prstClr val="white"/>
                </a:solidFill>
              </a:rPr>
              <a:t>οι </a:t>
            </a:r>
            <a:r>
              <a:rPr lang="el-GR" b="1" dirty="0" smtClean="0">
                <a:solidFill>
                  <a:schemeClr val="bg1"/>
                </a:solidFill>
              </a:rPr>
              <a:t>κατοχυρώσεις </a:t>
            </a:r>
            <a:r>
              <a:rPr lang="el-GR" b="1" dirty="0">
                <a:solidFill>
                  <a:schemeClr val="bg1"/>
                </a:solidFill>
              </a:rPr>
              <a:t>δικαιωμάτων των ανθρώπων και των λαών πρέπει απαραίτητα να συνοδεύονται και από την κατοχύρωση της δυνατότητάς τους να ζουν σε ένα υγιές και αρμονικό περιβάλλον. </a:t>
            </a:r>
            <a:endParaRPr lang="el-GR" b="1" dirty="0" smtClean="0">
              <a:solidFill>
                <a:schemeClr val="bg1"/>
              </a:solidFill>
            </a:endParaRPr>
          </a:p>
        </p:txBody>
      </p:sp>
      <p:pic>
        <p:nvPicPr>
          <p:cNvPr id="14" name="Εικόνα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2199" y="6141646"/>
            <a:ext cx="2532007" cy="712126"/>
          </a:xfrm>
          <a:prstGeom prst="rect">
            <a:avLst/>
          </a:prstGeom>
        </p:spPr>
      </p:pic>
      <p:sp>
        <p:nvSpPr>
          <p:cNvPr id="5" name="Ορθογώνιο 4"/>
          <p:cNvSpPr/>
          <p:nvPr/>
        </p:nvSpPr>
        <p:spPr>
          <a:xfrm>
            <a:off x="15052" y="1772443"/>
            <a:ext cx="4760148" cy="5047536"/>
          </a:xfrm>
          <a:prstGeom prst="rect">
            <a:avLst/>
          </a:prstGeom>
        </p:spPr>
        <p:txBody>
          <a:bodyPr wrap="square">
            <a:spAutoFit/>
          </a:bodyPr>
          <a:lstStyle/>
          <a:p>
            <a:pPr marL="93663" indent="-93663" algn="just"/>
            <a:r>
              <a:rPr lang="el-GR" sz="1400" b="1" dirty="0" smtClean="0">
                <a:solidFill>
                  <a:schemeClr val="bg1"/>
                </a:solidFill>
              </a:rPr>
              <a:t>Παραδείγματα οδηγιών </a:t>
            </a:r>
            <a:r>
              <a:rPr lang="el-GR" sz="1400" b="1" dirty="0" smtClean="0">
                <a:solidFill>
                  <a:srgbClr val="FFFF00"/>
                </a:solidFill>
              </a:rPr>
              <a:t>που εξέδωσε η ΕΟΚ μέχρι </a:t>
            </a:r>
            <a:r>
              <a:rPr lang="el-GR" sz="1400" b="1" dirty="0">
                <a:solidFill>
                  <a:srgbClr val="FFFF00"/>
                </a:solidFill>
              </a:rPr>
              <a:t>την Συνδιάσκεψη της </a:t>
            </a:r>
            <a:r>
              <a:rPr lang="el-GR" sz="1400" b="1" dirty="0" smtClean="0">
                <a:solidFill>
                  <a:srgbClr val="FFFF00"/>
                </a:solidFill>
              </a:rPr>
              <a:t>Στοκχόλμης:</a:t>
            </a:r>
          </a:p>
          <a:p>
            <a:pPr marL="107950" indent="-107950" algn="just">
              <a:buFont typeface="Calibri" panose="020F0502020204030204" pitchFamily="34" charset="0"/>
              <a:buChar char="−"/>
            </a:pPr>
            <a:r>
              <a:rPr lang="el-GR" sz="1400" b="1" dirty="0">
                <a:solidFill>
                  <a:srgbClr val="FFFF00"/>
                </a:solidFill>
              </a:rPr>
              <a:t>Τ</a:t>
            </a:r>
            <a:r>
              <a:rPr lang="el-GR" sz="1400" b="1" dirty="0" smtClean="0">
                <a:solidFill>
                  <a:srgbClr val="FFFF00"/>
                </a:solidFill>
              </a:rPr>
              <a:t>ο </a:t>
            </a:r>
            <a:r>
              <a:rPr lang="el-GR" sz="1400" b="1" dirty="0">
                <a:solidFill>
                  <a:srgbClr val="FFFF00"/>
                </a:solidFill>
              </a:rPr>
              <a:t>1959 θεσπίστηκε η Οδηγία της </a:t>
            </a:r>
            <a:r>
              <a:rPr lang="el-GR" sz="1400" b="1" dirty="0" smtClean="0">
                <a:solidFill>
                  <a:srgbClr val="FFFF00"/>
                </a:solidFill>
              </a:rPr>
              <a:t>ΕΚΑΕ </a:t>
            </a:r>
            <a:r>
              <a:rPr lang="el-GR" sz="1400" b="1" dirty="0">
                <a:solidFill>
                  <a:srgbClr val="FFFF00"/>
                </a:solidFill>
              </a:rPr>
              <a:t>για την προστασία των εργαζομένων σε χώρους </a:t>
            </a:r>
            <a:r>
              <a:rPr lang="el-GR" sz="1400" b="1" dirty="0" smtClean="0">
                <a:solidFill>
                  <a:srgbClr val="FFFF00"/>
                </a:solidFill>
              </a:rPr>
              <a:t>επικίνδυνης ακτινοβολίας. </a:t>
            </a:r>
          </a:p>
          <a:p>
            <a:pPr marL="107950" indent="-107950" algn="just">
              <a:buFont typeface="Calibri" panose="020F0502020204030204" pitchFamily="34" charset="0"/>
              <a:buChar char="−"/>
            </a:pPr>
            <a:r>
              <a:rPr lang="el-GR" sz="1400" b="1" dirty="0" smtClean="0">
                <a:solidFill>
                  <a:srgbClr val="FFFF00"/>
                </a:solidFill>
              </a:rPr>
              <a:t>Το 1967 θεσπίστηκε η Οδηγία της ΕΟΚ στον τομέα του περιβάλλοντος, που αφορούσε στην ταξινόμηση, τη συσκευασία και την επισήμανση των επικίνδυνων ουσιών.</a:t>
            </a:r>
          </a:p>
          <a:p>
            <a:pPr algn="just"/>
            <a:r>
              <a:rPr lang="el-GR" sz="1400" b="1" dirty="0" smtClean="0">
                <a:solidFill>
                  <a:srgbClr val="FFFF00"/>
                </a:solidFill>
              </a:rPr>
              <a:t>Η </a:t>
            </a:r>
            <a:r>
              <a:rPr lang="el-GR" sz="1400" b="1" i="1" dirty="0" smtClean="0">
                <a:solidFill>
                  <a:schemeClr val="bg1"/>
                </a:solidFill>
              </a:rPr>
              <a:t>Διακήρυξη </a:t>
            </a:r>
            <a:r>
              <a:rPr lang="el-GR" sz="1400" b="1" i="1" dirty="0">
                <a:solidFill>
                  <a:schemeClr val="bg1"/>
                </a:solidFill>
              </a:rPr>
              <a:t>των Ηνωμένων Εθνών για το Περιβάλλον και την Ανάπτυξη</a:t>
            </a:r>
            <a:endParaRPr lang="el-GR" sz="1400" b="1" i="1" dirty="0" smtClean="0">
              <a:solidFill>
                <a:schemeClr val="bg1"/>
              </a:solidFill>
            </a:endParaRPr>
          </a:p>
          <a:p>
            <a:pPr marL="107950" indent="-107950" algn="just">
              <a:buFont typeface="Calibri" panose="020F0502020204030204" pitchFamily="34" charset="0"/>
              <a:buChar char="−"/>
            </a:pPr>
            <a:r>
              <a:rPr lang="el-GR" sz="1400" b="1" dirty="0">
                <a:solidFill>
                  <a:srgbClr val="FFFF00"/>
                </a:solidFill>
              </a:rPr>
              <a:t>Α</a:t>
            </a:r>
            <a:r>
              <a:rPr lang="el-GR" sz="1400" b="1" dirty="0" smtClean="0">
                <a:solidFill>
                  <a:srgbClr val="FFFF00"/>
                </a:solidFill>
              </a:rPr>
              <a:t>ποτελεί κείμενο </a:t>
            </a:r>
            <a:r>
              <a:rPr lang="el-GR" sz="1400" b="1" dirty="0">
                <a:solidFill>
                  <a:srgbClr val="FFFF00"/>
                </a:solidFill>
              </a:rPr>
              <a:t>μη αναγκαστικού χαρακτήρα (</a:t>
            </a:r>
            <a:r>
              <a:rPr lang="el-GR" sz="1400" b="1" dirty="0" err="1">
                <a:solidFill>
                  <a:srgbClr val="FFFF00"/>
                </a:solidFill>
              </a:rPr>
              <a:t>soft</a:t>
            </a:r>
            <a:r>
              <a:rPr lang="el-GR" sz="1400" b="1" dirty="0">
                <a:solidFill>
                  <a:srgbClr val="FFFF00"/>
                </a:solidFill>
              </a:rPr>
              <a:t> </a:t>
            </a:r>
            <a:r>
              <a:rPr lang="el-GR" sz="1400" b="1" dirty="0" err="1">
                <a:solidFill>
                  <a:srgbClr val="FFFF00"/>
                </a:solidFill>
              </a:rPr>
              <a:t>law</a:t>
            </a:r>
            <a:r>
              <a:rPr lang="el-GR" sz="1400" b="1" dirty="0">
                <a:solidFill>
                  <a:srgbClr val="FFFF00"/>
                </a:solidFill>
              </a:rPr>
              <a:t>), </a:t>
            </a:r>
            <a:r>
              <a:rPr lang="el-GR" sz="1400" b="1" dirty="0" smtClean="0">
                <a:solidFill>
                  <a:srgbClr val="FFFF00"/>
                </a:solidFill>
              </a:rPr>
              <a:t>που αποτέλεσε όμως το </a:t>
            </a:r>
            <a:r>
              <a:rPr lang="el-GR" sz="1400" b="1" dirty="0">
                <a:solidFill>
                  <a:srgbClr val="FFFF00"/>
                </a:solidFill>
              </a:rPr>
              <a:t>έναυσμα για τη ανάπτυξη της περιβαλλοντικής πολιτικής διεθνώς, αφού ενεργοποίησε ορισμένες θεμελιώδεις αρχές του Δικαίου του Περιβάλλοντος και συνέβαλε στην αφύπνιση της διεθνούς κοινότητας για τα περιβαλλοντικά </a:t>
            </a:r>
            <a:r>
              <a:rPr lang="el-GR" sz="1400" b="1" dirty="0" smtClean="0">
                <a:solidFill>
                  <a:srgbClr val="FFFF00"/>
                </a:solidFill>
              </a:rPr>
              <a:t>προβλήματα.</a:t>
            </a:r>
            <a:endParaRPr lang="el-GR" sz="1400" b="1" dirty="0">
              <a:solidFill>
                <a:srgbClr val="FFFF00"/>
              </a:solidFill>
            </a:endParaRPr>
          </a:p>
          <a:p>
            <a:pPr algn="just"/>
            <a:r>
              <a:rPr lang="el-GR" sz="1400" b="1" dirty="0">
                <a:solidFill>
                  <a:srgbClr val="FFFF00"/>
                </a:solidFill>
              </a:rPr>
              <a:t>Ακόμη, η ολοκληρωμένη έκθεση των </a:t>
            </a:r>
            <a:r>
              <a:rPr lang="el-GR" sz="1400" b="1" dirty="0" err="1">
                <a:solidFill>
                  <a:srgbClr val="FFFF00"/>
                </a:solidFill>
              </a:rPr>
              <a:t>Donella</a:t>
            </a:r>
            <a:r>
              <a:rPr lang="el-GR" sz="1400" b="1" dirty="0">
                <a:solidFill>
                  <a:srgbClr val="FFFF00"/>
                </a:solidFill>
              </a:rPr>
              <a:t> </a:t>
            </a:r>
            <a:r>
              <a:rPr lang="el-GR" sz="1400" b="1" dirty="0" err="1">
                <a:solidFill>
                  <a:srgbClr val="FFFF00"/>
                </a:solidFill>
              </a:rPr>
              <a:t>Meadows</a:t>
            </a:r>
            <a:r>
              <a:rPr lang="el-GR" sz="1400" b="1" dirty="0">
                <a:solidFill>
                  <a:srgbClr val="FFFF00"/>
                </a:solidFill>
              </a:rPr>
              <a:t>, και συν. με τίτλο </a:t>
            </a:r>
            <a:r>
              <a:rPr lang="el-GR" sz="1400" b="1" i="1" dirty="0">
                <a:solidFill>
                  <a:schemeClr val="bg1"/>
                </a:solidFill>
              </a:rPr>
              <a:t>The </a:t>
            </a:r>
            <a:r>
              <a:rPr lang="el-GR" sz="1400" b="1" i="1" dirty="0" err="1">
                <a:solidFill>
                  <a:schemeClr val="bg1"/>
                </a:solidFill>
              </a:rPr>
              <a:t>Limits</a:t>
            </a:r>
            <a:r>
              <a:rPr lang="el-GR" sz="1400" b="1" i="1" dirty="0">
                <a:solidFill>
                  <a:schemeClr val="bg1"/>
                </a:solidFill>
              </a:rPr>
              <a:t> </a:t>
            </a:r>
            <a:r>
              <a:rPr lang="el-GR" sz="1400" b="1" i="1" dirty="0" err="1">
                <a:solidFill>
                  <a:schemeClr val="bg1"/>
                </a:solidFill>
              </a:rPr>
              <a:t>to</a:t>
            </a:r>
            <a:r>
              <a:rPr lang="el-GR" sz="1400" b="1" i="1" dirty="0">
                <a:solidFill>
                  <a:schemeClr val="bg1"/>
                </a:solidFill>
              </a:rPr>
              <a:t> </a:t>
            </a:r>
            <a:r>
              <a:rPr lang="el-GR" sz="1400" b="1" i="1" dirty="0" err="1">
                <a:solidFill>
                  <a:schemeClr val="bg1"/>
                </a:solidFill>
              </a:rPr>
              <a:t>Growth</a:t>
            </a:r>
            <a:r>
              <a:rPr lang="el-GR" sz="1400" b="1" i="1" dirty="0">
                <a:solidFill>
                  <a:schemeClr val="bg1"/>
                </a:solidFill>
              </a:rPr>
              <a:t> </a:t>
            </a:r>
            <a:r>
              <a:rPr lang="el-GR" sz="1400" b="1" dirty="0">
                <a:solidFill>
                  <a:srgbClr val="FFFF00"/>
                </a:solidFill>
              </a:rPr>
              <a:t>(Τα όρια της Μεγέθυνσης) που παρουσιάστηκε το 1972 στη Λέσχη της Ρώμης, έφερε στο προσκήνιο το θεμελιώδες ερώτημα περί της δυνατότητας συνεχούς οικονομικής μεγέθυνσης σε έναν κόσμο, στον οποίο οι φυσικοί πόροι είναι περιορισμένοι.</a:t>
            </a:r>
          </a:p>
          <a:p>
            <a:pPr marL="107950" indent="-107950" algn="just">
              <a:buFont typeface="Calibri" panose="020F0502020204030204" pitchFamily="34" charset="0"/>
              <a:buChar char="−"/>
            </a:pPr>
            <a:endParaRPr lang="el-GR" sz="1400" b="1" dirty="0">
              <a:solidFill>
                <a:srgbClr val="FFFF00"/>
              </a:solidFill>
            </a:endParaRPr>
          </a:p>
          <a:p>
            <a:pPr marL="107950" indent="-107950" algn="just">
              <a:buFont typeface="Calibri" panose="020F0502020204030204" pitchFamily="34" charset="0"/>
              <a:buChar char="−"/>
            </a:pPr>
            <a:endParaRPr lang="el-GR" sz="1400" b="1" dirty="0">
              <a:solidFill>
                <a:srgbClr val="FFFF00"/>
              </a:solidFill>
            </a:endParaRPr>
          </a:p>
        </p:txBody>
      </p:sp>
    </p:spTree>
    <p:extLst>
      <p:ext uri="{BB962C8B-B14F-4D97-AF65-F5344CB8AC3E}">
        <p14:creationId xmlns:p14="http://schemas.microsoft.com/office/powerpoint/2010/main" val="19171623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Θέση υποσέλιδου 1"/>
          <p:cNvSpPr>
            <a:spLocks noGrp="1"/>
          </p:cNvSpPr>
          <p:nvPr>
            <p:ph type="ftr" sz="quarter" idx="11"/>
          </p:nvPr>
        </p:nvSpPr>
        <p:spPr>
          <a:xfrm>
            <a:off x="4038600" y="6198795"/>
            <a:ext cx="4114800" cy="522680"/>
          </a:xfrm>
        </p:spPr>
        <p:txBody>
          <a:bodyPr/>
          <a:lstStyle/>
          <a:p>
            <a:r>
              <a:rPr lang="el-GR" sz="1800" b="1" dirty="0" smtClean="0">
                <a:solidFill>
                  <a:srgbClr val="FFFF00"/>
                </a:solidFill>
              </a:rPr>
              <a:t>Παναγιώτης </a:t>
            </a:r>
            <a:r>
              <a:rPr lang="el-GR" sz="1800" b="1" dirty="0" err="1" smtClean="0">
                <a:solidFill>
                  <a:srgbClr val="FFFF00"/>
                </a:solidFill>
              </a:rPr>
              <a:t>Λιαργκόβας</a:t>
            </a:r>
            <a:endParaRPr lang="el-GR" sz="1800" b="1" dirty="0" smtClean="0">
              <a:solidFill>
                <a:srgbClr val="FFFF00"/>
              </a:solidFill>
            </a:endParaRPr>
          </a:p>
          <a:p>
            <a:r>
              <a:rPr lang="el-GR" sz="1800" b="1" dirty="0" smtClean="0">
                <a:solidFill>
                  <a:srgbClr val="FFFF00"/>
                </a:solidFill>
              </a:rPr>
              <a:t>Χρήστος Παπαγεωργίου</a:t>
            </a:r>
            <a:endParaRPr lang="en-US" sz="1800" b="1" dirty="0">
              <a:solidFill>
                <a:srgbClr val="FFFF00"/>
              </a:solidFill>
            </a:endParaRPr>
          </a:p>
        </p:txBody>
      </p:sp>
      <p:sp>
        <p:nvSpPr>
          <p:cNvPr id="3" name="Θέση αριθμού διαφάνειας 2"/>
          <p:cNvSpPr>
            <a:spLocks noGrp="1"/>
          </p:cNvSpPr>
          <p:nvPr>
            <p:ph type="sldNum" sz="quarter" idx="12"/>
          </p:nvPr>
        </p:nvSpPr>
        <p:spPr/>
        <p:txBody>
          <a:bodyPr/>
          <a:lstStyle/>
          <a:p>
            <a:fld id="{D57F1E4F-1CFF-5643-939E-217C01CDF565}" type="slidenum">
              <a:rPr lang="en-US" smtClean="0">
                <a:solidFill>
                  <a:srgbClr val="FFFF00"/>
                </a:solidFill>
              </a:rPr>
              <a:pPr/>
              <a:t>4</a:t>
            </a:fld>
            <a:endParaRPr lang="en-US" dirty="0">
              <a:solidFill>
                <a:srgbClr val="FFFF00"/>
              </a:solidFill>
            </a:endParaRPr>
          </a:p>
        </p:txBody>
      </p:sp>
      <p:sp>
        <p:nvSpPr>
          <p:cNvPr id="4" name="TextBox 3"/>
          <p:cNvSpPr txBox="1"/>
          <p:nvPr/>
        </p:nvSpPr>
        <p:spPr>
          <a:xfrm>
            <a:off x="0" y="0"/>
            <a:ext cx="12192000" cy="523220"/>
          </a:xfrm>
          <a:prstGeom prst="rect">
            <a:avLst/>
          </a:prstGeom>
          <a:noFill/>
        </p:spPr>
        <p:txBody>
          <a:bodyPr wrap="square" rtlCol="0">
            <a:spAutoFit/>
          </a:bodyPr>
          <a:lstStyle/>
          <a:p>
            <a:pPr algn="ctr"/>
            <a:r>
              <a:rPr lang="el-GR" sz="2800" b="1" i="1" dirty="0" smtClean="0">
                <a:solidFill>
                  <a:prstClr val="white"/>
                </a:solidFill>
                <a:latin typeface="Calibri Light" panose="020F0302020204030204"/>
              </a:rPr>
              <a:t>Το Ευρωπαϊκό Φαινόμενο: </a:t>
            </a:r>
            <a:r>
              <a:rPr lang="el-GR" sz="2800" b="1" i="1" dirty="0" smtClean="0">
                <a:solidFill>
                  <a:srgbClr val="FFFF00"/>
                </a:solidFill>
                <a:latin typeface="Calibri Light" panose="020F0302020204030204"/>
              </a:rPr>
              <a:t>Ιστορία, Θεσμοί Πολιτικές</a:t>
            </a:r>
          </a:p>
        </p:txBody>
      </p:sp>
      <p:sp>
        <p:nvSpPr>
          <p:cNvPr id="6" name="Ορθογώνιο 5"/>
          <p:cNvSpPr/>
          <p:nvPr/>
        </p:nvSpPr>
        <p:spPr>
          <a:xfrm>
            <a:off x="0" y="392707"/>
            <a:ext cx="12192000" cy="461665"/>
          </a:xfrm>
          <a:prstGeom prst="rect">
            <a:avLst/>
          </a:prstGeom>
        </p:spPr>
        <p:txBody>
          <a:bodyPr wrap="square">
            <a:spAutoFit/>
          </a:bodyPr>
          <a:lstStyle/>
          <a:p>
            <a:pPr algn="ctr"/>
            <a:r>
              <a:rPr lang="en-US" sz="2400" b="1" kern="0" dirty="0" smtClean="0">
                <a:solidFill>
                  <a:srgbClr val="FFFF00"/>
                </a:solidFill>
                <a:ea typeface="Microsoft JhengHei" panose="020B0604030504040204" pitchFamily="34" charset="-120"/>
                <a:cs typeface="Arial" panose="020B0604020202020204" pitchFamily="34" charset="0"/>
              </a:rPr>
              <a:t>1</a:t>
            </a:r>
            <a:r>
              <a:rPr lang="el-GR" sz="2400" b="1" kern="0" dirty="0">
                <a:solidFill>
                  <a:srgbClr val="FFFF00"/>
                </a:solidFill>
                <a:ea typeface="Microsoft JhengHei" panose="020B0604030504040204" pitchFamily="34" charset="-120"/>
                <a:cs typeface="Arial" panose="020B0604020202020204" pitchFamily="34" charset="0"/>
              </a:rPr>
              <a:t>9</a:t>
            </a:r>
            <a:r>
              <a:rPr lang="el-GR" sz="2400" b="1" kern="0" dirty="0" smtClean="0">
                <a:solidFill>
                  <a:srgbClr val="FFFF00"/>
                </a:solidFill>
                <a:ea typeface="Microsoft JhengHei" panose="020B0604030504040204" pitchFamily="34" charset="-120"/>
                <a:cs typeface="Arial" panose="020B0604020202020204" pitchFamily="34" charset="0"/>
              </a:rPr>
              <a:t>. Η Περιβαλλοντική Πολιτική</a:t>
            </a:r>
            <a:endParaRPr lang="el-GR" sz="2400" b="1" kern="0" dirty="0">
              <a:solidFill>
                <a:srgbClr val="FFFF00"/>
              </a:solidFill>
              <a:ea typeface="Microsoft JhengHei" panose="020B0604030504040204" pitchFamily="34" charset="-120"/>
              <a:cs typeface="Arial" panose="020B0604020202020204" pitchFamily="34" charset="0"/>
            </a:endParaRPr>
          </a:p>
        </p:txBody>
      </p:sp>
      <p:pic>
        <p:nvPicPr>
          <p:cNvPr id="23" name="Εικόνα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67793" y="6198794"/>
            <a:ext cx="2146300" cy="622491"/>
          </a:xfrm>
          <a:prstGeom prst="rect">
            <a:avLst/>
          </a:prstGeom>
        </p:spPr>
      </p:pic>
      <p:sp>
        <p:nvSpPr>
          <p:cNvPr id="24" name="TextBox 23"/>
          <p:cNvSpPr txBox="1"/>
          <p:nvPr/>
        </p:nvSpPr>
        <p:spPr>
          <a:xfrm>
            <a:off x="284106" y="1310617"/>
            <a:ext cx="11653893" cy="400110"/>
          </a:xfrm>
          <a:prstGeom prst="rect">
            <a:avLst/>
          </a:prstGeom>
          <a:noFill/>
        </p:spPr>
        <p:txBody>
          <a:bodyPr wrap="square" rtlCol="0">
            <a:spAutoFit/>
          </a:bodyPr>
          <a:lstStyle/>
          <a:p>
            <a:r>
              <a:rPr lang="el-GR" sz="2000" b="1" dirty="0" smtClean="0">
                <a:solidFill>
                  <a:srgbClr val="FFFF00"/>
                </a:solidFill>
                <a:cs typeface="Times New Roman" panose="02020603050405020304" pitchFamily="18" charset="0"/>
              </a:rPr>
              <a:t>Τα </a:t>
            </a:r>
            <a:r>
              <a:rPr lang="el-GR" sz="2000" b="1" i="1" dirty="0">
                <a:solidFill>
                  <a:srgbClr val="FFFF00"/>
                </a:solidFill>
                <a:cs typeface="Times New Roman" panose="02020603050405020304" pitchFamily="18" charset="0"/>
              </a:rPr>
              <a:t>Προγράμματα Δράσης για το Περιβάλλον</a:t>
            </a:r>
          </a:p>
        </p:txBody>
      </p:sp>
      <p:sp>
        <p:nvSpPr>
          <p:cNvPr id="25" name="TextBox 24"/>
          <p:cNvSpPr txBox="1"/>
          <p:nvPr/>
        </p:nvSpPr>
        <p:spPr>
          <a:xfrm>
            <a:off x="4680000" y="1728000"/>
            <a:ext cx="7277099" cy="4524315"/>
          </a:xfrm>
          <a:prstGeom prst="rect">
            <a:avLst/>
          </a:prstGeom>
          <a:noFill/>
        </p:spPr>
        <p:txBody>
          <a:bodyPr wrap="square" rtlCol="0">
            <a:spAutoFit/>
          </a:bodyPr>
          <a:lstStyle/>
          <a:p>
            <a:r>
              <a:rPr lang="el-GR" b="1" dirty="0" smtClean="0">
                <a:solidFill>
                  <a:srgbClr val="FFFF00"/>
                </a:solidFill>
              </a:rPr>
              <a:t>Το </a:t>
            </a:r>
            <a:r>
              <a:rPr lang="el-GR" b="1" i="1" dirty="0">
                <a:solidFill>
                  <a:srgbClr val="FFFF00"/>
                </a:solidFill>
              </a:rPr>
              <a:t>Πρώτο Πρόγραμμα Δράσης για το Περιβάλλον </a:t>
            </a:r>
            <a:r>
              <a:rPr lang="el-GR" b="1" dirty="0">
                <a:solidFill>
                  <a:srgbClr val="FFFF00"/>
                </a:solidFill>
              </a:rPr>
              <a:t>1973 - </a:t>
            </a:r>
            <a:r>
              <a:rPr lang="el-GR" b="1" dirty="0" smtClean="0">
                <a:solidFill>
                  <a:srgbClr val="FFFF00"/>
                </a:solidFill>
              </a:rPr>
              <a:t>1976</a:t>
            </a:r>
            <a:endParaRPr lang="el-GR" b="1" i="1" dirty="0" smtClean="0">
              <a:solidFill>
                <a:srgbClr val="FFFF00"/>
              </a:solidFill>
            </a:endParaRPr>
          </a:p>
          <a:p>
            <a:pPr marL="285750" indent="-285750" algn="just">
              <a:buFont typeface="Arial" panose="020B0604020202020204" pitchFamily="34" charset="0"/>
              <a:buChar char="•"/>
            </a:pPr>
            <a:r>
              <a:rPr lang="el-GR" b="1" dirty="0" smtClean="0">
                <a:solidFill>
                  <a:prstClr val="white"/>
                </a:solidFill>
              </a:rPr>
              <a:t>Μετά </a:t>
            </a:r>
            <a:r>
              <a:rPr lang="el-GR" b="1" dirty="0">
                <a:solidFill>
                  <a:prstClr val="white"/>
                </a:solidFill>
              </a:rPr>
              <a:t>τη </a:t>
            </a:r>
            <a:r>
              <a:rPr lang="el-GR" b="1" dirty="0" smtClean="0">
                <a:solidFill>
                  <a:prstClr val="white"/>
                </a:solidFill>
              </a:rPr>
              <a:t>Συνδιάσκεψη ΟΗΕ για το Περιβάλλον και την Ανάπτυξη, στη Στοκχόλμη, τον Νοέμβριο 1973</a:t>
            </a:r>
            <a:r>
              <a:rPr lang="el-GR" b="1" dirty="0">
                <a:solidFill>
                  <a:prstClr val="white"/>
                </a:solidFill>
              </a:rPr>
              <a:t>, εγκρίθηκε από το Συμβούλιο των Υπουργών </a:t>
            </a:r>
            <a:r>
              <a:rPr lang="el-GR" b="1" dirty="0" smtClean="0">
                <a:solidFill>
                  <a:prstClr val="white"/>
                </a:solidFill>
              </a:rPr>
              <a:t>τον Δεκέμβριο</a:t>
            </a:r>
            <a:r>
              <a:rPr lang="el-GR" b="1" dirty="0">
                <a:solidFill>
                  <a:prstClr val="white"/>
                </a:solidFill>
              </a:rPr>
              <a:t> </a:t>
            </a:r>
            <a:r>
              <a:rPr lang="en-GB" b="1" dirty="0" smtClean="0">
                <a:solidFill>
                  <a:prstClr val="white"/>
                </a:solidFill>
              </a:rPr>
              <a:t>1973</a:t>
            </a:r>
            <a:r>
              <a:rPr lang="el-GR" b="1" dirty="0">
                <a:solidFill>
                  <a:prstClr val="white"/>
                </a:solidFill>
              </a:rPr>
              <a:t>,</a:t>
            </a:r>
            <a:r>
              <a:rPr lang="el-GR" b="1" dirty="0" smtClean="0">
                <a:solidFill>
                  <a:prstClr val="white"/>
                </a:solidFill>
              </a:rPr>
              <a:t> </a:t>
            </a:r>
            <a:r>
              <a:rPr lang="el-GR" b="1" dirty="0">
                <a:solidFill>
                  <a:prstClr val="white"/>
                </a:solidFill>
              </a:rPr>
              <a:t>το </a:t>
            </a:r>
            <a:r>
              <a:rPr lang="el-GR" b="1" i="1" dirty="0">
                <a:solidFill>
                  <a:srgbClr val="FFFF00"/>
                </a:solidFill>
              </a:rPr>
              <a:t>Πρώτο Πρόγραμμα Δράσης για το Περιβάλλον </a:t>
            </a:r>
            <a:r>
              <a:rPr lang="el-GR" b="1" dirty="0">
                <a:solidFill>
                  <a:prstClr val="white"/>
                </a:solidFill>
              </a:rPr>
              <a:t>για την περίοδο </a:t>
            </a:r>
            <a:r>
              <a:rPr lang="el-GR" b="1" dirty="0" smtClean="0">
                <a:solidFill>
                  <a:prstClr val="white"/>
                </a:solidFill>
              </a:rPr>
              <a:t>1973–1976</a:t>
            </a:r>
            <a:r>
              <a:rPr lang="el-GR" b="1" dirty="0">
                <a:solidFill>
                  <a:prstClr val="white"/>
                </a:solidFill>
              </a:rPr>
              <a:t>, ως απόρροια και της απόφασης της Συνόδου Κορυφής του Παρισιού </a:t>
            </a:r>
            <a:r>
              <a:rPr lang="el-GR" b="1" dirty="0" smtClean="0">
                <a:solidFill>
                  <a:prstClr val="white"/>
                </a:solidFill>
              </a:rPr>
              <a:t>του Οκτωβρίου 1972.</a:t>
            </a:r>
          </a:p>
          <a:p>
            <a:pPr marL="285750" indent="-285750" algn="just">
              <a:buFont typeface="Arial" panose="020B0604020202020204" pitchFamily="34" charset="0"/>
              <a:buChar char="•"/>
            </a:pPr>
            <a:r>
              <a:rPr lang="el-GR" b="1" dirty="0">
                <a:solidFill>
                  <a:prstClr val="white"/>
                </a:solidFill>
              </a:rPr>
              <a:t>Βασική αρχή </a:t>
            </a:r>
            <a:r>
              <a:rPr lang="el-GR" b="1" dirty="0" smtClean="0">
                <a:solidFill>
                  <a:prstClr val="white"/>
                </a:solidFill>
              </a:rPr>
              <a:t>του </a:t>
            </a:r>
            <a:r>
              <a:rPr lang="el-GR" b="1" dirty="0">
                <a:solidFill>
                  <a:prstClr val="white"/>
                </a:solidFill>
              </a:rPr>
              <a:t>προγράμματος ήταν ότι η πρόληψη είναι προτιμότερη από την θεραπεία και ότι οι περιβαλλοντικές επιπτώσεις πρέπει να λαμβάνονται υπόψη </a:t>
            </a:r>
            <a:r>
              <a:rPr lang="el-GR" b="1" dirty="0" smtClean="0">
                <a:solidFill>
                  <a:prstClr val="white"/>
                </a:solidFill>
              </a:rPr>
              <a:t>σε </a:t>
            </a:r>
            <a:r>
              <a:rPr lang="el-GR" b="1" dirty="0">
                <a:solidFill>
                  <a:prstClr val="white"/>
                </a:solidFill>
              </a:rPr>
              <a:t>πιο πρώιμο </a:t>
            </a:r>
            <a:r>
              <a:rPr lang="el-GR" b="1" dirty="0" smtClean="0">
                <a:solidFill>
                  <a:prstClr val="white"/>
                </a:solidFill>
              </a:rPr>
              <a:t>στάδιο. </a:t>
            </a:r>
            <a:endParaRPr lang="en-US" b="1" dirty="0" smtClean="0">
              <a:solidFill>
                <a:prstClr val="white"/>
              </a:solidFill>
            </a:endParaRPr>
          </a:p>
          <a:p>
            <a:pPr marL="285750" indent="-285750" algn="just">
              <a:buFont typeface="Arial" panose="020B0604020202020204" pitchFamily="34" charset="0"/>
              <a:buChar char="•"/>
            </a:pPr>
            <a:r>
              <a:rPr lang="el-GR" b="1" dirty="0" smtClean="0">
                <a:solidFill>
                  <a:prstClr val="white"/>
                </a:solidFill>
              </a:rPr>
              <a:t>Η προστασία </a:t>
            </a:r>
            <a:r>
              <a:rPr lang="el-GR" b="1" dirty="0">
                <a:solidFill>
                  <a:prstClr val="white"/>
                </a:solidFill>
              </a:rPr>
              <a:t>του περιβάλλοντος </a:t>
            </a:r>
            <a:r>
              <a:rPr lang="el-GR" b="1" dirty="0" smtClean="0">
                <a:solidFill>
                  <a:prstClr val="white"/>
                </a:solidFill>
              </a:rPr>
              <a:t>δεν είναι μόνον ευθύνη </a:t>
            </a:r>
            <a:r>
              <a:rPr lang="el-GR" b="1" dirty="0">
                <a:solidFill>
                  <a:prstClr val="white"/>
                </a:solidFill>
              </a:rPr>
              <a:t>των αρχών, </a:t>
            </a:r>
            <a:r>
              <a:rPr lang="el-GR" b="1" dirty="0" smtClean="0">
                <a:solidFill>
                  <a:prstClr val="white"/>
                </a:solidFill>
              </a:rPr>
              <a:t>αλλά υποχρέωση </a:t>
            </a:r>
            <a:r>
              <a:rPr lang="el-GR" b="1" dirty="0">
                <a:solidFill>
                  <a:prstClr val="white"/>
                </a:solidFill>
              </a:rPr>
              <a:t>του </a:t>
            </a:r>
            <a:r>
              <a:rPr lang="el-GR" b="1" dirty="0" smtClean="0">
                <a:solidFill>
                  <a:prstClr val="white"/>
                </a:solidFill>
              </a:rPr>
              <a:t>κάθε πολίτη. Συνεπώς </a:t>
            </a:r>
            <a:r>
              <a:rPr lang="el-GR" b="1" dirty="0">
                <a:solidFill>
                  <a:prstClr val="white"/>
                </a:solidFill>
              </a:rPr>
              <a:t>«ο </a:t>
            </a:r>
            <a:r>
              <a:rPr lang="el-GR" b="1" dirty="0" err="1">
                <a:solidFill>
                  <a:prstClr val="white"/>
                </a:solidFill>
              </a:rPr>
              <a:t>ρυπαίνων</a:t>
            </a:r>
            <a:r>
              <a:rPr lang="el-GR" b="1" dirty="0">
                <a:solidFill>
                  <a:prstClr val="white"/>
                </a:solidFill>
              </a:rPr>
              <a:t> </a:t>
            </a:r>
            <a:r>
              <a:rPr lang="el-GR" b="1" dirty="0" smtClean="0">
                <a:solidFill>
                  <a:prstClr val="white"/>
                </a:solidFill>
              </a:rPr>
              <a:t> </a:t>
            </a:r>
            <a:r>
              <a:rPr lang="el-GR" b="1" dirty="0">
                <a:solidFill>
                  <a:prstClr val="white"/>
                </a:solidFill>
              </a:rPr>
              <a:t>πληρώνει». </a:t>
            </a:r>
            <a:endParaRPr lang="en-US" b="1" dirty="0" smtClean="0">
              <a:solidFill>
                <a:prstClr val="white"/>
              </a:solidFill>
            </a:endParaRPr>
          </a:p>
          <a:p>
            <a:pPr marL="285750" indent="-285750" algn="just">
              <a:buFont typeface="Arial" panose="020B0604020202020204" pitchFamily="34" charset="0"/>
              <a:buChar char="•"/>
            </a:pPr>
            <a:r>
              <a:rPr lang="el-GR" b="1" dirty="0" smtClean="0">
                <a:solidFill>
                  <a:prstClr val="white"/>
                </a:solidFill>
              </a:rPr>
              <a:t>Η </a:t>
            </a:r>
            <a:r>
              <a:rPr lang="el-GR" b="1" dirty="0">
                <a:solidFill>
                  <a:prstClr val="white"/>
                </a:solidFill>
              </a:rPr>
              <a:t>περιβαλλοντική πολιτική της Κοινότητας θα πρέπει να λαμβάνει υπόψη τα συμφέροντα των αναπτυσσόμενων κρατών, </a:t>
            </a:r>
            <a:r>
              <a:rPr lang="el-GR" b="1" dirty="0" smtClean="0">
                <a:solidFill>
                  <a:prstClr val="white"/>
                </a:solidFill>
              </a:rPr>
              <a:t>για την πρόληψη των αρνητικών συνεπειών </a:t>
            </a:r>
            <a:r>
              <a:rPr lang="el-GR" b="1" dirty="0">
                <a:solidFill>
                  <a:prstClr val="white"/>
                </a:solidFill>
              </a:rPr>
              <a:t>της περιβαλλοντικής </a:t>
            </a:r>
            <a:r>
              <a:rPr lang="el-GR" b="1" dirty="0" smtClean="0">
                <a:solidFill>
                  <a:prstClr val="white"/>
                </a:solidFill>
              </a:rPr>
              <a:t>πολιτικής.</a:t>
            </a:r>
            <a:endParaRPr lang="el-GR" b="1" dirty="0" smtClean="0">
              <a:solidFill>
                <a:srgbClr val="FF0000"/>
              </a:solidFill>
            </a:endParaRPr>
          </a:p>
          <a:p>
            <a:pPr marL="285750" indent="-285750" algn="just">
              <a:buFont typeface="Arial" panose="020B0604020202020204" pitchFamily="34" charset="0"/>
              <a:buChar char="•"/>
            </a:pPr>
            <a:r>
              <a:rPr lang="el-GR" b="1" dirty="0" smtClean="0">
                <a:solidFill>
                  <a:schemeClr val="bg1"/>
                </a:solidFill>
              </a:rPr>
              <a:t>Τέθηκε το </a:t>
            </a:r>
            <a:r>
              <a:rPr lang="el-GR" b="1" dirty="0">
                <a:solidFill>
                  <a:schemeClr val="bg1"/>
                </a:solidFill>
              </a:rPr>
              <a:t>ζήτημα της «επικουρικότητας», δηλαδή της επιλογής του καταλληλότερου </a:t>
            </a:r>
            <a:r>
              <a:rPr lang="el-GR" b="1" dirty="0" smtClean="0">
                <a:solidFill>
                  <a:schemeClr val="bg1"/>
                </a:solidFill>
              </a:rPr>
              <a:t>επιπέδου λήψης αποτελεσματικών αποφάσεων.</a:t>
            </a:r>
          </a:p>
        </p:txBody>
      </p:sp>
      <p:pic>
        <p:nvPicPr>
          <p:cNvPr id="14" name="Εικόνα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2199" y="6141646"/>
            <a:ext cx="2532007" cy="712126"/>
          </a:xfrm>
          <a:prstGeom prst="rect">
            <a:avLst/>
          </a:prstGeom>
        </p:spPr>
      </p:pic>
      <p:sp>
        <p:nvSpPr>
          <p:cNvPr id="5" name="Ορθογώνιο 4"/>
          <p:cNvSpPr/>
          <p:nvPr/>
        </p:nvSpPr>
        <p:spPr>
          <a:xfrm>
            <a:off x="15052" y="1772443"/>
            <a:ext cx="4760148" cy="3970318"/>
          </a:xfrm>
          <a:prstGeom prst="rect">
            <a:avLst/>
          </a:prstGeom>
        </p:spPr>
        <p:txBody>
          <a:bodyPr wrap="square">
            <a:spAutoFit/>
          </a:bodyPr>
          <a:lstStyle/>
          <a:p>
            <a:pPr marL="93663" indent="-93663" algn="just"/>
            <a:r>
              <a:rPr lang="el-GR" sz="1400" b="1" dirty="0" smtClean="0">
                <a:solidFill>
                  <a:srgbClr val="FFFF00"/>
                </a:solidFill>
              </a:rPr>
              <a:t>Βασικοί Στόχοι του </a:t>
            </a:r>
            <a:r>
              <a:rPr lang="el-GR" sz="1400" b="1" i="1" dirty="0" smtClean="0">
                <a:solidFill>
                  <a:schemeClr val="bg1"/>
                </a:solidFill>
              </a:rPr>
              <a:t>Πρώτου Προγράμματος Δράσης</a:t>
            </a:r>
            <a:r>
              <a:rPr lang="el-GR" sz="1400" b="1" dirty="0" smtClean="0">
                <a:solidFill>
                  <a:srgbClr val="FFFF00"/>
                </a:solidFill>
              </a:rPr>
              <a:t>: </a:t>
            </a:r>
          </a:p>
          <a:p>
            <a:pPr marL="88900" algn="just"/>
            <a:r>
              <a:rPr lang="el-GR" sz="1400" b="1" dirty="0">
                <a:solidFill>
                  <a:srgbClr val="FFFF00"/>
                </a:solidFill>
              </a:rPr>
              <a:t>α) η πρόληψη, μείωση και κατά το δυνατόν εξάλειψη της ρύπανσης και των οχλήσεων, </a:t>
            </a:r>
            <a:endParaRPr lang="el-GR" sz="1400" b="1" dirty="0" smtClean="0">
              <a:solidFill>
                <a:srgbClr val="FFFF00"/>
              </a:solidFill>
            </a:endParaRPr>
          </a:p>
          <a:p>
            <a:pPr marL="88900" algn="just"/>
            <a:r>
              <a:rPr lang="el-GR" sz="1400" b="1" dirty="0" smtClean="0">
                <a:solidFill>
                  <a:srgbClr val="FFFF00"/>
                </a:solidFill>
              </a:rPr>
              <a:t>β</a:t>
            </a:r>
            <a:r>
              <a:rPr lang="el-GR" sz="1400" b="1" dirty="0">
                <a:solidFill>
                  <a:srgbClr val="FFFF00"/>
                </a:solidFill>
              </a:rPr>
              <a:t>) η διατήρηση ικανοποιητικής οικολογικής ισορροπίας και η διασφάλιση της προστασία της βιόσφαιρας, </a:t>
            </a:r>
            <a:endParaRPr lang="el-GR" sz="1400" b="1" dirty="0" smtClean="0">
              <a:solidFill>
                <a:srgbClr val="FFFF00"/>
              </a:solidFill>
            </a:endParaRPr>
          </a:p>
          <a:p>
            <a:pPr marL="88900" algn="just"/>
            <a:r>
              <a:rPr lang="el-GR" sz="1400" b="1" dirty="0" smtClean="0">
                <a:solidFill>
                  <a:srgbClr val="FFFF00"/>
                </a:solidFill>
              </a:rPr>
              <a:t>γ</a:t>
            </a:r>
            <a:r>
              <a:rPr lang="el-GR" sz="1400" b="1" dirty="0">
                <a:solidFill>
                  <a:srgbClr val="FFFF00"/>
                </a:solidFill>
              </a:rPr>
              <a:t>) η διασφάλιση της ορθής διαχείρισης και της αποφυγής οποιασδήποτε </a:t>
            </a:r>
            <a:r>
              <a:rPr lang="el-GR" sz="1400" b="1" dirty="0" err="1">
                <a:solidFill>
                  <a:srgbClr val="FFFF00"/>
                </a:solidFill>
              </a:rPr>
              <a:t>υπερεκμετάλλευσης</a:t>
            </a:r>
            <a:r>
              <a:rPr lang="el-GR" sz="1400" b="1" dirty="0">
                <a:solidFill>
                  <a:srgbClr val="FFFF00"/>
                </a:solidFill>
              </a:rPr>
              <a:t> των πόρων ή της φύσης που θα προκαλούσε σημαντικές ζημίες στην οικολογική ισορροπίας</a:t>
            </a:r>
            <a:r>
              <a:rPr lang="el-GR" sz="1400" b="1" dirty="0" smtClean="0">
                <a:solidFill>
                  <a:srgbClr val="FFFF00"/>
                </a:solidFill>
              </a:rPr>
              <a:t>,</a:t>
            </a:r>
          </a:p>
          <a:p>
            <a:pPr marL="88900" algn="just"/>
            <a:r>
              <a:rPr lang="el-GR" sz="1400" b="1" dirty="0" smtClean="0">
                <a:solidFill>
                  <a:srgbClr val="FFFF00"/>
                </a:solidFill>
              </a:rPr>
              <a:t>δ</a:t>
            </a:r>
            <a:r>
              <a:rPr lang="el-GR" sz="1400" b="1" dirty="0">
                <a:solidFill>
                  <a:srgbClr val="FFFF00"/>
                </a:solidFill>
              </a:rPr>
              <a:t>) η κατεύθυνση της ανάπτυξης σύμφωνα με ποιοτικές απαιτήσεις, ιδίως μέσω της βελτίωσης των συνθηκών εργασίας και των συνθηκών διαβίωσης, </a:t>
            </a:r>
            <a:endParaRPr lang="el-GR" sz="1400" b="1" dirty="0" smtClean="0">
              <a:solidFill>
                <a:srgbClr val="FFFF00"/>
              </a:solidFill>
            </a:endParaRPr>
          </a:p>
          <a:p>
            <a:pPr marL="88900" algn="just"/>
            <a:r>
              <a:rPr lang="el-GR" sz="1400" b="1" dirty="0" smtClean="0">
                <a:solidFill>
                  <a:srgbClr val="FFFF00"/>
                </a:solidFill>
              </a:rPr>
              <a:t>ε</a:t>
            </a:r>
            <a:r>
              <a:rPr lang="el-GR" sz="1400" b="1" dirty="0">
                <a:solidFill>
                  <a:srgbClr val="FFFF00"/>
                </a:solidFill>
              </a:rPr>
              <a:t>) η διασφάλιση ότι λαμβάνονται σε ικανοποιητικό βαθμό υπόψη οι περιβαλλοντικές πτυχές στον πολεοδομικό σχεδιασμό και τη χρήση της γης, </a:t>
            </a:r>
            <a:endParaRPr lang="el-GR" sz="1400" b="1" dirty="0" smtClean="0">
              <a:solidFill>
                <a:srgbClr val="FFFF00"/>
              </a:solidFill>
            </a:endParaRPr>
          </a:p>
          <a:p>
            <a:pPr marL="88900" algn="just"/>
            <a:r>
              <a:rPr lang="el-GR" sz="1400" b="1" dirty="0" err="1" smtClean="0">
                <a:solidFill>
                  <a:srgbClr val="FFFF00"/>
                </a:solidFill>
              </a:rPr>
              <a:t>στ</a:t>
            </a:r>
            <a:r>
              <a:rPr lang="el-GR" sz="1400" b="1" dirty="0">
                <a:solidFill>
                  <a:srgbClr val="FFFF00"/>
                </a:solidFill>
              </a:rPr>
              <a:t>) η επιδίωξη κοινών λύσεων σε περιβαλλοντικά προβλήματα με κράτη εκτός της Κοινότητας, ιδίως σε διεθνείς οργανισμούς.</a:t>
            </a:r>
          </a:p>
        </p:txBody>
      </p:sp>
    </p:spTree>
    <p:extLst>
      <p:ext uri="{BB962C8B-B14F-4D97-AF65-F5344CB8AC3E}">
        <p14:creationId xmlns:p14="http://schemas.microsoft.com/office/powerpoint/2010/main" val="14564833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Θέση υποσέλιδου 1"/>
          <p:cNvSpPr>
            <a:spLocks noGrp="1"/>
          </p:cNvSpPr>
          <p:nvPr>
            <p:ph type="ftr" sz="quarter" idx="11"/>
          </p:nvPr>
        </p:nvSpPr>
        <p:spPr>
          <a:xfrm>
            <a:off x="4038600" y="6198795"/>
            <a:ext cx="4114800" cy="522680"/>
          </a:xfrm>
        </p:spPr>
        <p:txBody>
          <a:bodyPr/>
          <a:lstStyle/>
          <a:p>
            <a:r>
              <a:rPr lang="el-GR" sz="1800" b="1" dirty="0" smtClean="0">
                <a:solidFill>
                  <a:srgbClr val="FFFF00"/>
                </a:solidFill>
              </a:rPr>
              <a:t>Παναγιώτης </a:t>
            </a:r>
            <a:r>
              <a:rPr lang="el-GR" sz="1800" b="1" dirty="0" err="1" smtClean="0">
                <a:solidFill>
                  <a:srgbClr val="FFFF00"/>
                </a:solidFill>
              </a:rPr>
              <a:t>Λιαργκόβας</a:t>
            </a:r>
            <a:endParaRPr lang="el-GR" sz="1800" b="1" dirty="0" smtClean="0">
              <a:solidFill>
                <a:srgbClr val="FFFF00"/>
              </a:solidFill>
            </a:endParaRPr>
          </a:p>
          <a:p>
            <a:r>
              <a:rPr lang="el-GR" sz="1800" b="1" dirty="0" smtClean="0">
                <a:solidFill>
                  <a:srgbClr val="FFFF00"/>
                </a:solidFill>
              </a:rPr>
              <a:t>Χρήστος Παπαγεωργίου</a:t>
            </a:r>
            <a:endParaRPr lang="en-US" sz="1800" b="1" dirty="0">
              <a:solidFill>
                <a:srgbClr val="FFFF00"/>
              </a:solidFill>
            </a:endParaRPr>
          </a:p>
        </p:txBody>
      </p:sp>
      <p:sp>
        <p:nvSpPr>
          <p:cNvPr id="3" name="Θέση αριθμού διαφάνειας 2"/>
          <p:cNvSpPr>
            <a:spLocks noGrp="1"/>
          </p:cNvSpPr>
          <p:nvPr>
            <p:ph type="sldNum" sz="quarter" idx="12"/>
          </p:nvPr>
        </p:nvSpPr>
        <p:spPr/>
        <p:txBody>
          <a:bodyPr/>
          <a:lstStyle/>
          <a:p>
            <a:fld id="{D57F1E4F-1CFF-5643-939E-217C01CDF565}" type="slidenum">
              <a:rPr lang="en-US" smtClean="0">
                <a:solidFill>
                  <a:srgbClr val="FFFF00"/>
                </a:solidFill>
              </a:rPr>
              <a:pPr/>
              <a:t>5</a:t>
            </a:fld>
            <a:endParaRPr lang="en-US" dirty="0">
              <a:solidFill>
                <a:srgbClr val="FFFF00"/>
              </a:solidFill>
            </a:endParaRPr>
          </a:p>
        </p:txBody>
      </p:sp>
      <p:sp>
        <p:nvSpPr>
          <p:cNvPr id="4" name="TextBox 3"/>
          <p:cNvSpPr txBox="1"/>
          <p:nvPr/>
        </p:nvSpPr>
        <p:spPr>
          <a:xfrm>
            <a:off x="0" y="0"/>
            <a:ext cx="12192000" cy="523220"/>
          </a:xfrm>
          <a:prstGeom prst="rect">
            <a:avLst/>
          </a:prstGeom>
          <a:noFill/>
        </p:spPr>
        <p:txBody>
          <a:bodyPr wrap="square" rtlCol="0">
            <a:spAutoFit/>
          </a:bodyPr>
          <a:lstStyle/>
          <a:p>
            <a:pPr algn="ctr"/>
            <a:r>
              <a:rPr lang="el-GR" sz="2800" b="1" i="1" dirty="0" smtClean="0">
                <a:solidFill>
                  <a:prstClr val="white"/>
                </a:solidFill>
                <a:latin typeface="Calibri Light" panose="020F0302020204030204"/>
              </a:rPr>
              <a:t>Το Ευρωπαϊκό Φαινόμενο: </a:t>
            </a:r>
            <a:r>
              <a:rPr lang="el-GR" sz="2800" b="1" i="1" dirty="0" smtClean="0">
                <a:solidFill>
                  <a:srgbClr val="FFFF00"/>
                </a:solidFill>
                <a:latin typeface="Calibri Light" panose="020F0302020204030204"/>
              </a:rPr>
              <a:t>Ιστορία, Θεσμοί Πολιτικές</a:t>
            </a:r>
          </a:p>
        </p:txBody>
      </p:sp>
      <p:sp>
        <p:nvSpPr>
          <p:cNvPr id="6" name="Ορθογώνιο 5"/>
          <p:cNvSpPr/>
          <p:nvPr/>
        </p:nvSpPr>
        <p:spPr>
          <a:xfrm>
            <a:off x="0" y="392707"/>
            <a:ext cx="12192000" cy="461665"/>
          </a:xfrm>
          <a:prstGeom prst="rect">
            <a:avLst/>
          </a:prstGeom>
        </p:spPr>
        <p:txBody>
          <a:bodyPr wrap="square">
            <a:spAutoFit/>
          </a:bodyPr>
          <a:lstStyle/>
          <a:p>
            <a:pPr algn="ctr"/>
            <a:r>
              <a:rPr lang="en-US" sz="2400" b="1" kern="0" dirty="0" smtClean="0">
                <a:solidFill>
                  <a:srgbClr val="FFFF00"/>
                </a:solidFill>
                <a:ea typeface="Microsoft JhengHei" panose="020B0604030504040204" pitchFamily="34" charset="-120"/>
                <a:cs typeface="Arial" panose="020B0604020202020204" pitchFamily="34" charset="0"/>
              </a:rPr>
              <a:t>1</a:t>
            </a:r>
            <a:r>
              <a:rPr lang="el-GR" sz="2400" b="1" kern="0" dirty="0">
                <a:solidFill>
                  <a:srgbClr val="FFFF00"/>
                </a:solidFill>
                <a:ea typeface="Microsoft JhengHei" panose="020B0604030504040204" pitchFamily="34" charset="-120"/>
                <a:cs typeface="Arial" panose="020B0604020202020204" pitchFamily="34" charset="0"/>
              </a:rPr>
              <a:t>9</a:t>
            </a:r>
            <a:r>
              <a:rPr lang="el-GR" sz="2400" b="1" kern="0" dirty="0" smtClean="0">
                <a:solidFill>
                  <a:srgbClr val="FFFF00"/>
                </a:solidFill>
                <a:ea typeface="Microsoft JhengHei" panose="020B0604030504040204" pitchFamily="34" charset="-120"/>
                <a:cs typeface="Arial" panose="020B0604020202020204" pitchFamily="34" charset="0"/>
              </a:rPr>
              <a:t>. Η Περιβαλλοντική Πολιτική</a:t>
            </a:r>
            <a:endParaRPr lang="el-GR" sz="2400" b="1" kern="0" dirty="0">
              <a:solidFill>
                <a:srgbClr val="FFFF00"/>
              </a:solidFill>
              <a:ea typeface="Microsoft JhengHei" panose="020B0604030504040204" pitchFamily="34" charset="-120"/>
              <a:cs typeface="Arial" panose="020B0604020202020204" pitchFamily="34" charset="0"/>
            </a:endParaRPr>
          </a:p>
        </p:txBody>
      </p:sp>
      <p:pic>
        <p:nvPicPr>
          <p:cNvPr id="23" name="Εικόνα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67793" y="6198794"/>
            <a:ext cx="2146300" cy="622491"/>
          </a:xfrm>
          <a:prstGeom prst="rect">
            <a:avLst/>
          </a:prstGeom>
        </p:spPr>
      </p:pic>
      <p:sp>
        <p:nvSpPr>
          <p:cNvPr id="24" name="TextBox 23"/>
          <p:cNvSpPr txBox="1"/>
          <p:nvPr/>
        </p:nvSpPr>
        <p:spPr>
          <a:xfrm>
            <a:off x="284106" y="1310617"/>
            <a:ext cx="11653893" cy="400110"/>
          </a:xfrm>
          <a:prstGeom prst="rect">
            <a:avLst/>
          </a:prstGeom>
          <a:noFill/>
        </p:spPr>
        <p:txBody>
          <a:bodyPr wrap="square" rtlCol="0">
            <a:spAutoFit/>
          </a:bodyPr>
          <a:lstStyle/>
          <a:p>
            <a:r>
              <a:rPr lang="el-GR" sz="2000" b="1" dirty="0" smtClean="0">
                <a:solidFill>
                  <a:srgbClr val="FFFF00"/>
                </a:solidFill>
                <a:cs typeface="Times New Roman" panose="02020603050405020304" pitchFamily="18" charset="0"/>
              </a:rPr>
              <a:t>Τα </a:t>
            </a:r>
            <a:r>
              <a:rPr lang="el-GR" sz="2000" b="1" i="1" dirty="0">
                <a:solidFill>
                  <a:srgbClr val="FFFF00"/>
                </a:solidFill>
                <a:cs typeface="Times New Roman" panose="02020603050405020304" pitchFamily="18" charset="0"/>
              </a:rPr>
              <a:t>Προγράμματα Δράσης για το Περιβάλλον</a:t>
            </a:r>
          </a:p>
        </p:txBody>
      </p:sp>
      <p:sp>
        <p:nvSpPr>
          <p:cNvPr id="25" name="TextBox 24"/>
          <p:cNvSpPr txBox="1"/>
          <p:nvPr/>
        </p:nvSpPr>
        <p:spPr>
          <a:xfrm>
            <a:off x="4680000" y="1728000"/>
            <a:ext cx="7277099" cy="3693319"/>
          </a:xfrm>
          <a:prstGeom prst="rect">
            <a:avLst/>
          </a:prstGeom>
          <a:noFill/>
        </p:spPr>
        <p:txBody>
          <a:bodyPr wrap="square" rtlCol="0">
            <a:spAutoFit/>
          </a:bodyPr>
          <a:lstStyle/>
          <a:p>
            <a:r>
              <a:rPr lang="el-GR" b="1" dirty="0" smtClean="0">
                <a:solidFill>
                  <a:srgbClr val="FFFF00"/>
                </a:solidFill>
              </a:rPr>
              <a:t>Το </a:t>
            </a:r>
            <a:r>
              <a:rPr lang="el-GR" b="1" i="1" dirty="0">
                <a:solidFill>
                  <a:srgbClr val="FFFF00"/>
                </a:solidFill>
              </a:rPr>
              <a:t>Πρώτο Πρόγραμμα Δράσης για το Περιβάλλον </a:t>
            </a:r>
            <a:r>
              <a:rPr lang="el-GR" b="1" dirty="0">
                <a:solidFill>
                  <a:srgbClr val="FFFF00"/>
                </a:solidFill>
              </a:rPr>
              <a:t>1973 - </a:t>
            </a:r>
            <a:r>
              <a:rPr lang="el-GR" b="1" dirty="0" smtClean="0">
                <a:solidFill>
                  <a:srgbClr val="FFFF00"/>
                </a:solidFill>
              </a:rPr>
              <a:t>1976</a:t>
            </a:r>
            <a:endParaRPr lang="el-GR" b="1" i="1" dirty="0" smtClean="0">
              <a:solidFill>
                <a:srgbClr val="FFFF00"/>
              </a:solidFill>
            </a:endParaRPr>
          </a:p>
          <a:p>
            <a:pPr marL="285750" indent="-285750" algn="just">
              <a:buFont typeface="Arial" panose="020B0604020202020204" pitchFamily="34" charset="0"/>
              <a:buChar char="•"/>
            </a:pPr>
            <a:r>
              <a:rPr lang="el-GR" b="1" dirty="0" smtClean="0">
                <a:solidFill>
                  <a:prstClr val="white"/>
                </a:solidFill>
              </a:rPr>
              <a:t>Το πρόγραμμα </a:t>
            </a:r>
            <a:r>
              <a:rPr lang="el-GR" b="1" dirty="0">
                <a:solidFill>
                  <a:prstClr val="white"/>
                </a:solidFill>
              </a:rPr>
              <a:t>προέβλεπε τη δημιουργία </a:t>
            </a:r>
            <a:r>
              <a:rPr lang="el-GR" b="1" dirty="0">
                <a:solidFill>
                  <a:srgbClr val="FFFF00"/>
                </a:solidFill>
              </a:rPr>
              <a:t>Ευρωπαϊκού Ιδρύματος για τη Βελτίωση των Συνθηκών Διαβίωσης και Εργασίας </a:t>
            </a:r>
            <a:r>
              <a:rPr lang="el-GR" b="1" dirty="0">
                <a:solidFill>
                  <a:prstClr val="white"/>
                </a:solidFill>
              </a:rPr>
              <a:t>(</a:t>
            </a:r>
            <a:r>
              <a:rPr lang="el-GR" b="1" dirty="0" err="1">
                <a:solidFill>
                  <a:prstClr val="white"/>
                </a:solidFill>
              </a:rPr>
              <a:t>Eurofound</a:t>
            </a:r>
            <a:r>
              <a:rPr lang="el-GR" b="1" dirty="0">
                <a:solidFill>
                  <a:prstClr val="white"/>
                </a:solidFill>
              </a:rPr>
              <a:t>). </a:t>
            </a:r>
            <a:endParaRPr lang="el-GR" b="1" dirty="0" smtClean="0">
              <a:solidFill>
                <a:prstClr val="white"/>
              </a:solidFill>
            </a:endParaRPr>
          </a:p>
          <a:p>
            <a:pPr marL="285750" indent="-285750" algn="just">
              <a:buFont typeface="Arial" panose="020B0604020202020204" pitchFamily="34" charset="0"/>
              <a:buChar char="•"/>
            </a:pPr>
            <a:r>
              <a:rPr lang="el-GR" b="1" dirty="0" smtClean="0">
                <a:solidFill>
                  <a:prstClr val="white"/>
                </a:solidFill>
              </a:rPr>
              <a:t>Το </a:t>
            </a:r>
            <a:r>
              <a:rPr lang="el-GR" b="1" dirty="0">
                <a:solidFill>
                  <a:prstClr val="white"/>
                </a:solidFill>
              </a:rPr>
              <a:t>ίδρυμα αυτό που δημιουργήθηκε με </a:t>
            </a:r>
            <a:r>
              <a:rPr lang="el-GR" b="1" dirty="0" smtClean="0">
                <a:solidFill>
                  <a:prstClr val="white"/>
                </a:solidFill>
              </a:rPr>
              <a:t>Κανονισμό </a:t>
            </a:r>
            <a:r>
              <a:rPr lang="el-GR" b="1" dirty="0">
                <a:solidFill>
                  <a:prstClr val="white"/>
                </a:solidFill>
              </a:rPr>
              <a:t>του Συμβουλίου των Υπουργών </a:t>
            </a:r>
            <a:r>
              <a:rPr lang="el-GR" b="1" dirty="0" smtClean="0">
                <a:solidFill>
                  <a:prstClr val="white"/>
                </a:solidFill>
              </a:rPr>
              <a:t>του Μαΐου 1975, </a:t>
            </a:r>
            <a:r>
              <a:rPr lang="el-GR" b="1" dirty="0">
                <a:solidFill>
                  <a:prstClr val="white"/>
                </a:solidFill>
              </a:rPr>
              <a:t>βρίσκεται στην Ιρλανδία, και παρέχει στοιχεία </a:t>
            </a:r>
            <a:r>
              <a:rPr lang="el-GR" b="1" dirty="0" smtClean="0">
                <a:solidFill>
                  <a:prstClr val="white"/>
                </a:solidFill>
              </a:rPr>
              <a:t>που </a:t>
            </a:r>
            <a:r>
              <a:rPr lang="el-GR" b="1" dirty="0">
                <a:solidFill>
                  <a:prstClr val="white"/>
                </a:solidFill>
              </a:rPr>
              <a:t>βασίζονται στην έρευνα με στόχο τη διαμόρφωση κοινωνικών και εργασιακών πολιτικών.  </a:t>
            </a:r>
            <a:endParaRPr lang="el-GR" b="1" dirty="0" smtClean="0">
              <a:solidFill>
                <a:prstClr val="white"/>
              </a:solidFill>
            </a:endParaRPr>
          </a:p>
          <a:p>
            <a:pPr marL="285750" indent="-285750" algn="just">
              <a:buFont typeface="Arial" panose="020B0604020202020204" pitchFamily="34" charset="0"/>
              <a:buChar char="•"/>
            </a:pPr>
            <a:r>
              <a:rPr lang="el-GR" b="1" dirty="0" smtClean="0">
                <a:solidFill>
                  <a:prstClr val="white"/>
                </a:solidFill>
              </a:rPr>
              <a:t>Απευθύνεται </a:t>
            </a:r>
            <a:r>
              <a:rPr lang="el-GR" b="1" dirty="0">
                <a:solidFill>
                  <a:prstClr val="white"/>
                </a:solidFill>
              </a:rPr>
              <a:t>στα όργανα της ΕΕ, σε εργοδότες σε επίπεδο ΕΕ, σε συνδικαλιστικές οργανώσεις σε επίπεδο ΕΕ, σε εθνικές κυβερνήσεις, σε εργοδοτικές και συνδικαλιστικές οργανώσεις, σε κοινοβούλια, καθώς και σε ερευνητικά ιδρύματα και πανεπιστήμια. Απώτερος σκοπός είναι να συμβάλει στο σχεδιασμό καλύτερων συνθηκών διαβίωσης και περιβάλλοντος εργασίας στην Ευρώπη.</a:t>
            </a:r>
            <a:endParaRPr lang="el-GR" b="1" dirty="0" smtClean="0">
              <a:solidFill>
                <a:prstClr val="white"/>
              </a:solidFill>
            </a:endParaRPr>
          </a:p>
        </p:txBody>
      </p:sp>
      <p:pic>
        <p:nvPicPr>
          <p:cNvPr id="14" name="Εικόνα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2199" y="6141646"/>
            <a:ext cx="2532007" cy="712126"/>
          </a:xfrm>
          <a:prstGeom prst="rect">
            <a:avLst/>
          </a:prstGeom>
        </p:spPr>
      </p:pic>
      <p:sp>
        <p:nvSpPr>
          <p:cNvPr id="5" name="Ορθογώνιο 4"/>
          <p:cNvSpPr/>
          <p:nvPr/>
        </p:nvSpPr>
        <p:spPr>
          <a:xfrm>
            <a:off x="431800" y="3547903"/>
            <a:ext cx="3860800" cy="523220"/>
          </a:xfrm>
          <a:prstGeom prst="rect">
            <a:avLst/>
          </a:prstGeom>
        </p:spPr>
        <p:txBody>
          <a:bodyPr wrap="square">
            <a:spAutoFit/>
          </a:bodyPr>
          <a:lstStyle/>
          <a:p>
            <a:pPr marL="1588" indent="-1588" algn="just"/>
            <a:r>
              <a:rPr lang="el-GR" sz="1400" b="1" dirty="0">
                <a:solidFill>
                  <a:srgbClr val="FFFF00"/>
                </a:solidFill>
              </a:rPr>
              <a:t>Το έμβλημα του </a:t>
            </a:r>
            <a:r>
              <a:rPr lang="el-GR" sz="1400" b="1" dirty="0">
                <a:solidFill>
                  <a:schemeClr val="bg1"/>
                </a:solidFill>
              </a:rPr>
              <a:t>Ευρωπαϊκού Ιδρύματος για τη Βελτίωση </a:t>
            </a:r>
            <a:r>
              <a:rPr lang="el-GR" sz="1400" b="1" dirty="0" smtClean="0">
                <a:solidFill>
                  <a:schemeClr val="bg1"/>
                </a:solidFill>
              </a:rPr>
              <a:t>των Συνθηκών </a:t>
            </a:r>
            <a:r>
              <a:rPr lang="el-GR" sz="1400" b="1" dirty="0">
                <a:solidFill>
                  <a:schemeClr val="bg1"/>
                </a:solidFill>
              </a:rPr>
              <a:t>Διαβίωσης και </a:t>
            </a:r>
            <a:r>
              <a:rPr lang="el-GR" sz="1400" b="1" dirty="0" smtClean="0">
                <a:solidFill>
                  <a:schemeClr val="bg1"/>
                </a:solidFill>
              </a:rPr>
              <a:t>Εργασίας</a:t>
            </a:r>
            <a:endParaRPr lang="el-GR" sz="1400" b="1" dirty="0">
              <a:solidFill>
                <a:srgbClr val="FFFF00"/>
              </a:solidFill>
            </a:endParaRPr>
          </a:p>
        </p:txBody>
      </p:sp>
      <p:pic>
        <p:nvPicPr>
          <p:cNvPr id="12" name="52 - Εικόνα" descr="eurofound.png"/>
          <p:cNvPicPr>
            <a:picLocks noChangeAspect="1"/>
          </p:cNvPicPr>
          <p:nvPr/>
        </p:nvPicPr>
        <p:blipFill>
          <a:blip r:embed="rId5" cstate="print"/>
          <a:stretch>
            <a:fillRect/>
          </a:stretch>
        </p:blipFill>
        <p:spPr>
          <a:xfrm>
            <a:off x="1359976" y="2335469"/>
            <a:ext cx="2143125" cy="1228725"/>
          </a:xfrm>
          <a:prstGeom prst="rect">
            <a:avLst/>
          </a:prstGeom>
          <a:solidFill>
            <a:schemeClr val="bg1"/>
          </a:solidFill>
        </p:spPr>
      </p:pic>
    </p:spTree>
    <p:extLst>
      <p:ext uri="{BB962C8B-B14F-4D97-AF65-F5344CB8AC3E}">
        <p14:creationId xmlns:p14="http://schemas.microsoft.com/office/powerpoint/2010/main" val="5688344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Θέση υποσέλιδου 1"/>
          <p:cNvSpPr>
            <a:spLocks noGrp="1"/>
          </p:cNvSpPr>
          <p:nvPr>
            <p:ph type="ftr" sz="quarter" idx="11"/>
          </p:nvPr>
        </p:nvSpPr>
        <p:spPr>
          <a:xfrm>
            <a:off x="4038600" y="6198795"/>
            <a:ext cx="4114800" cy="522680"/>
          </a:xfrm>
        </p:spPr>
        <p:txBody>
          <a:bodyPr/>
          <a:lstStyle/>
          <a:p>
            <a:r>
              <a:rPr lang="el-GR" sz="1800" b="1" dirty="0" smtClean="0">
                <a:solidFill>
                  <a:srgbClr val="FFFF00"/>
                </a:solidFill>
              </a:rPr>
              <a:t>Παναγιώτης </a:t>
            </a:r>
            <a:r>
              <a:rPr lang="el-GR" sz="1800" b="1" dirty="0" err="1" smtClean="0">
                <a:solidFill>
                  <a:srgbClr val="FFFF00"/>
                </a:solidFill>
              </a:rPr>
              <a:t>Λιαργκόβας</a:t>
            </a:r>
            <a:endParaRPr lang="el-GR" sz="1800" b="1" dirty="0" smtClean="0">
              <a:solidFill>
                <a:srgbClr val="FFFF00"/>
              </a:solidFill>
            </a:endParaRPr>
          </a:p>
          <a:p>
            <a:r>
              <a:rPr lang="el-GR" sz="1800" b="1" dirty="0" smtClean="0">
                <a:solidFill>
                  <a:srgbClr val="FFFF00"/>
                </a:solidFill>
              </a:rPr>
              <a:t>Χρήστος Παπαγεωργίου</a:t>
            </a:r>
            <a:endParaRPr lang="en-US" sz="1800" b="1" dirty="0">
              <a:solidFill>
                <a:srgbClr val="FFFF00"/>
              </a:solidFill>
            </a:endParaRPr>
          </a:p>
        </p:txBody>
      </p:sp>
      <p:sp>
        <p:nvSpPr>
          <p:cNvPr id="3" name="Θέση αριθμού διαφάνειας 2"/>
          <p:cNvSpPr>
            <a:spLocks noGrp="1"/>
          </p:cNvSpPr>
          <p:nvPr>
            <p:ph type="sldNum" sz="quarter" idx="12"/>
          </p:nvPr>
        </p:nvSpPr>
        <p:spPr/>
        <p:txBody>
          <a:bodyPr/>
          <a:lstStyle/>
          <a:p>
            <a:fld id="{D57F1E4F-1CFF-5643-939E-217C01CDF565}" type="slidenum">
              <a:rPr lang="en-US" smtClean="0">
                <a:solidFill>
                  <a:srgbClr val="FFFF00"/>
                </a:solidFill>
              </a:rPr>
              <a:pPr/>
              <a:t>6</a:t>
            </a:fld>
            <a:endParaRPr lang="en-US" dirty="0">
              <a:solidFill>
                <a:srgbClr val="FFFF00"/>
              </a:solidFill>
            </a:endParaRPr>
          </a:p>
        </p:txBody>
      </p:sp>
      <p:sp>
        <p:nvSpPr>
          <p:cNvPr id="4" name="TextBox 3"/>
          <p:cNvSpPr txBox="1"/>
          <p:nvPr/>
        </p:nvSpPr>
        <p:spPr>
          <a:xfrm>
            <a:off x="0" y="0"/>
            <a:ext cx="12192000" cy="523220"/>
          </a:xfrm>
          <a:prstGeom prst="rect">
            <a:avLst/>
          </a:prstGeom>
          <a:noFill/>
        </p:spPr>
        <p:txBody>
          <a:bodyPr wrap="square" rtlCol="0">
            <a:spAutoFit/>
          </a:bodyPr>
          <a:lstStyle/>
          <a:p>
            <a:pPr algn="ctr"/>
            <a:r>
              <a:rPr lang="el-GR" sz="2800" b="1" i="1" dirty="0" smtClean="0">
                <a:solidFill>
                  <a:prstClr val="white"/>
                </a:solidFill>
                <a:latin typeface="Calibri Light" panose="020F0302020204030204"/>
              </a:rPr>
              <a:t>Το Ευρωπαϊκό Φαινόμενο: </a:t>
            </a:r>
            <a:r>
              <a:rPr lang="el-GR" sz="2800" b="1" i="1" dirty="0" smtClean="0">
                <a:solidFill>
                  <a:srgbClr val="FFFF00"/>
                </a:solidFill>
                <a:latin typeface="Calibri Light" panose="020F0302020204030204"/>
              </a:rPr>
              <a:t>Ιστορία, Θεσμοί Πολιτικές</a:t>
            </a:r>
          </a:p>
        </p:txBody>
      </p:sp>
      <p:sp>
        <p:nvSpPr>
          <p:cNvPr id="6" name="Ορθογώνιο 5"/>
          <p:cNvSpPr/>
          <p:nvPr/>
        </p:nvSpPr>
        <p:spPr>
          <a:xfrm>
            <a:off x="0" y="392707"/>
            <a:ext cx="12192000" cy="461665"/>
          </a:xfrm>
          <a:prstGeom prst="rect">
            <a:avLst/>
          </a:prstGeom>
        </p:spPr>
        <p:txBody>
          <a:bodyPr wrap="square">
            <a:spAutoFit/>
          </a:bodyPr>
          <a:lstStyle/>
          <a:p>
            <a:pPr algn="ctr"/>
            <a:r>
              <a:rPr lang="en-US" sz="2400" b="1" kern="0" dirty="0" smtClean="0">
                <a:solidFill>
                  <a:srgbClr val="FFFF00"/>
                </a:solidFill>
                <a:ea typeface="Microsoft JhengHei" panose="020B0604030504040204" pitchFamily="34" charset="-120"/>
                <a:cs typeface="Arial" panose="020B0604020202020204" pitchFamily="34" charset="0"/>
              </a:rPr>
              <a:t>1</a:t>
            </a:r>
            <a:r>
              <a:rPr lang="el-GR" sz="2400" b="1" kern="0" dirty="0">
                <a:solidFill>
                  <a:srgbClr val="FFFF00"/>
                </a:solidFill>
                <a:ea typeface="Microsoft JhengHei" panose="020B0604030504040204" pitchFamily="34" charset="-120"/>
                <a:cs typeface="Arial" panose="020B0604020202020204" pitchFamily="34" charset="0"/>
              </a:rPr>
              <a:t>9</a:t>
            </a:r>
            <a:r>
              <a:rPr lang="el-GR" sz="2400" b="1" kern="0" dirty="0" smtClean="0">
                <a:solidFill>
                  <a:srgbClr val="FFFF00"/>
                </a:solidFill>
                <a:ea typeface="Microsoft JhengHei" panose="020B0604030504040204" pitchFamily="34" charset="-120"/>
                <a:cs typeface="Arial" panose="020B0604020202020204" pitchFamily="34" charset="0"/>
              </a:rPr>
              <a:t>. Η Περιβαλλοντική Πολιτική</a:t>
            </a:r>
            <a:endParaRPr lang="el-GR" sz="2400" b="1" kern="0" dirty="0">
              <a:solidFill>
                <a:srgbClr val="FFFF00"/>
              </a:solidFill>
              <a:ea typeface="Microsoft JhengHei" panose="020B0604030504040204" pitchFamily="34" charset="-120"/>
              <a:cs typeface="Arial" panose="020B0604020202020204" pitchFamily="34" charset="0"/>
            </a:endParaRPr>
          </a:p>
        </p:txBody>
      </p:sp>
      <p:pic>
        <p:nvPicPr>
          <p:cNvPr id="23" name="Εικόνα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67793" y="6198794"/>
            <a:ext cx="2146300" cy="622491"/>
          </a:xfrm>
          <a:prstGeom prst="rect">
            <a:avLst/>
          </a:prstGeom>
        </p:spPr>
      </p:pic>
      <p:sp>
        <p:nvSpPr>
          <p:cNvPr id="24" name="TextBox 23"/>
          <p:cNvSpPr txBox="1"/>
          <p:nvPr/>
        </p:nvSpPr>
        <p:spPr>
          <a:xfrm>
            <a:off x="284106" y="1310617"/>
            <a:ext cx="11653893" cy="400110"/>
          </a:xfrm>
          <a:prstGeom prst="rect">
            <a:avLst/>
          </a:prstGeom>
          <a:noFill/>
        </p:spPr>
        <p:txBody>
          <a:bodyPr wrap="square" rtlCol="0">
            <a:spAutoFit/>
          </a:bodyPr>
          <a:lstStyle/>
          <a:p>
            <a:r>
              <a:rPr lang="el-GR" sz="2000" b="1" dirty="0" smtClean="0">
                <a:solidFill>
                  <a:srgbClr val="FFFF00"/>
                </a:solidFill>
                <a:cs typeface="Times New Roman" panose="02020603050405020304" pitchFamily="18" charset="0"/>
              </a:rPr>
              <a:t>Τα </a:t>
            </a:r>
            <a:r>
              <a:rPr lang="el-GR" sz="2000" b="1" i="1" dirty="0">
                <a:solidFill>
                  <a:srgbClr val="FFFF00"/>
                </a:solidFill>
                <a:cs typeface="Times New Roman" panose="02020603050405020304" pitchFamily="18" charset="0"/>
              </a:rPr>
              <a:t>Προγράμματα Δράσης για το Περιβάλλον</a:t>
            </a:r>
          </a:p>
        </p:txBody>
      </p:sp>
      <p:sp>
        <p:nvSpPr>
          <p:cNvPr id="25" name="TextBox 24"/>
          <p:cNvSpPr txBox="1"/>
          <p:nvPr/>
        </p:nvSpPr>
        <p:spPr>
          <a:xfrm>
            <a:off x="4680000" y="1728000"/>
            <a:ext cx="7277099" cy="4247317"/>
          </a:xfrm>
          <a:prstGeom prst="rect">
            <a:avLst/>
          </a:prstGeom>
          <a:noFill/>
        </p:spPr>
        <p:txBody>
          <a:bodyPr wrap="square" rtlCol="0">
            <a:spAutoFit/>
          </a:bodyPr>
          <a:lstStyle/>
          <a:p>
            <a:r>
              <a:rPr lang="el-GR" b="1" dirty="0" smtClean="0">
                <a:solidFill>
                  <a:srgbClr val="FFFF00"/>
                </a:solidFill>
              </a:rPr>
              <a:t>Το </a:t>
            </a:r>
            <a:r>
              <a:rPr lang="el-GR" b="1" i="1" dirty="0">
                <a:solidFill>
                  <a:srgbClr val="FFFF00"/>
                </a:solidFill>
              </a:rPr>
              <a:t>Δεύτερο Πρόγραμμα Δράσης για το Περιβάλλον </a:t>
            </a:r>
            <a:r>
              <a:rPr lang="el-GR" b="1" dirty="0">
                <a:solidFill>
                  <a:srgbClr val="FFFF00"/>
                </a:solidFill>
              </a:rPr>
              <a:t>1977 - </a:t>
            </a:r>
            <a:r>
              <a:rPr lang="el-GR" b="1" dirty="0" smtClean="0">
                <a:solidFill>
                  <a:srgbClr val="FFFF00"/>
                </a:solidFill>
              </a:rPr>
              <a:t>1982</a:t>
            </a:r>
          </a:p>
          <a:p>
            <a:pPr marL="285750" indent="-285750" algn="just">
              <a:buFont typeface="Arial" panose="020B0604020202020204" pitchFamily="34" charset="0"/>
              <a:buChar char="•"/>
            </a:pPr>
            <a:r>
              <a:rPr lang="el-GR" b="1" dirty="0">
                <a:solidFill>
                  <a:prstClr val="white"/>
                </a:solidFill>
              </a:rPr>
              <a:t>Το </a:t>
            </a:r>
            <a:r>
              <a:rPr lang="el-GR" b="1" i="1" dirty="0">
                <a:solidFill>
                  <a:srgbClr val="FFFF00"/>
                </a:solidFill>
              </a:rPr>
              <a:t>Δεύτερο Πρόγραμμα Δράσης για το Περιβάλλον </a:t>
            </a:r>
            <a:r>
              <a:rPr lang="el-GR" b="1" dirty="0">
                <a:solidFill>
                  <a:prstClr val="white"/>
                </a:solidFill>
              </a:rPr>
              <a:t>εγκρίθηκε </a:t>
            </a:r>
            <a:r>
              <a:rPr lang="el-GR" b="1" dirty="0" smtClean="0">
                <a:solidFill>
                  <a:prstClr val="white"/>
                </a:solidFill>
              </a:rPr>
              <a:t>από </a:t>
            </a:r>
            <a:r>
              <a:rPr lang="el-GR" b="1" dirty="0">
                <a:solidFill>
                  <a:prstClr val="white"/>
                </a:solidFill>
              </a:rPr>
              <a:t>το Συμβούλιο των Υπουργών τ</a:t>
            </a:r>
            <a:r>
              <a:rPr lang="el-GR" b="1" dirty="0" smtClean="0">
                <a:solidFill>
                  <a:prstClr val="white"/>
                </a:solidFill>
              </a:rPr>
              <a:t>ον Μάιο 1977, </a:t>
            </a:r>
            <a:r>
              <a:rPr lang="el-GR" b="1" dirty="0">
                <a:solidFill>
                  <a:prstClr val="white"/>
                </a:solidFill>
              </a:rPr>
              <a:t>για την περίοδο </a:t>
            </a:r>
            <a:r>
              <a:rPr lang="el-GR" b="1" dirty="0" smtClean="0">
                <a:solidFill>
                  <a:prstClr val="white"/>
                </a:solidFill>
              </a:rPr>
              <a:t>1977–1982</a:t>
            </a:r>
            <a:r>
              <a:rPr lang="el-GR" b="1" dirty="0">
                <a:solidFill>
                  <a:prstClr val="white"/>
                </a:solidFill>
              </a:rPr>
              <a:t>. </a:t>
            </a:r>
            <a:endParaRPr lang="el-GR" b="1" dirty="0" smtClean="0">
              <a:solidFill>
                <a:prstClr val="white"/>
              </a:solidFill>
            </a:endParaRPr>
          </a:p>
          <a:p>
            <a:pPr marL="285750" indent="-285750" algn="just">
              <a:buFont typeface="Arial" panose="020B0604020202020204" pitchFamily="34" charset="0"/>
              <a:buChar char="•"/>
            </a:pPr>
            <a:r>
              <a:rPr lang="el-GR" b="1" dirty="0">
                <a:solidFill>
                  <a:prstClr val="white"/>
                </a:solidFill>
              </a:rPr>
              <a:t>Προϊόν του προγράμματος αυτού, όπως και του προηγουμένου, ήταν μια σειρά νομικών διατάξεων που αφορούσαν </a:t>
            </a:r>
            <a:r>
              <a:rPr lang="el-GR" b="1" dirty="0" smtClean="0">
                <a:solidFill>
                  <a:prstClr val="white"/>
                </a:solidFill>
              </a:rPr>
              <a:t>στην </a:t>
            </a:r>
            <a:r>
              <a:rPr lang="el-GR" b="1" dirty="0">
                <a:solidFill>
                  <a:prstClr val="white"/>
                </a:solidFill>
              </a:rPr>
              <a:t>καταπολέμηση της ρύπανσης και την επανόρθωση των ζημιών στην πηγή. </a:t>
            </a:r>
            <a:endParaRPr lang="el-GR" b="1" dirty="0" smtClean="0">
              <a:solidFill>
                <a:prstClr val="white"/>
              </a:solidFill>
            </a:endParaRPr>
          </a:p>
          <a:p>
            <a:pPr marL="285750" indent="-285750" algn="just">
              <a:buFont typeface="Arial" panose="020B0604020202020204" pitchFamily="34" charset="0"/>
              <a:buChar char="•"/>
            </a:pPr>
            <a:r>
              <a:rPr lang="el-GR" b="1" dirty="0" smtClean="0">
                <a:solidFill>
                  <a:prstClr val="white"/>
                </a:solidFill>
              </a:rPr>
              <a:t>Με </a:t>
            </a:r>
            <a:r>
              <a:rPr lang="el-GR" b="1" dirty="0">
                <a:solidFill>
                  <a:prstClr val="white"/>
                </a:solidFill>
              </a:rPr>
              <a:t>μία σειρά από ρυθμίσεις τακτοποιούνταν περιβαλλοντικά θέματα σχετικά με </a:t>
            </a:r>
            <a:r>
              <a:rPr lang="el-GR" b="1" dirty="0" smtClean="0">
                <a:solidFill>
                  <a:prstClr val="white"/>
                </a:solidFill>
              </a:rPr>
              <a:t>χημικές </a:t>
            </a:r>
            <a:r>
              <a:rPr lang="el-GR" b="1" dirty="0">
                <a:solidFill>
                  <a:prstClr val="white"/>
                </a:solidFill>
              </a:rPr>
              <a:t>ουσίες και </a:t>
            </a:r>
            <a:r>
              <a:rPr lang="el-GR" b="1" dirty="0" smtClean="0">
                <a:solidFill>
                  <a:prstClr val="white"/>
                </a:solidFill>
              </a:rPr>
              <a:t>βιομηχανικά </a:t>
            </a:r>
            <a:r>
              <a:rPr lang="el-GR" b="1" dirty="0">
                <a:solidFill>
                  <a:prstClr val="white"/>
                </a:solidFill>
              </a:rPr>
              <a:t>ατυχήματα, το φυσικό περιβάλλον, τον αέρα, τα νερά, τα απορρίμματα και το θόρυβο. </a:t>
            </a:r>
            <a:endParaRPr lang="el-GR" b="1" dirty="0" smtClean="0">
              <a:solidFill>
                <a:prstClr val="white"/>
              </a:solidFill>
            </a:endParaRPr>
          </a:p>
          <a:p>
            <a:pPr marL="285750" indent="-285750" algn="just">
              <a:buFont typeface="Arial" panose="020B0604020202020204" pitchFamily="34" charset="0"/>
              <a:buChar char="•"/>
            </a:pPr>
            <a:r>
              <a:rPr lang="el-GR" b="1" dirty="0" smtClean="0">
                <a:solidFill>
                  <a:prstClr val="white"/>
                </a:solidFill>
              </a:rPr>
              <a:t>Επίσης</a:t>
            </a:r>
            <a:r>
              <a:rPr lang="el-GR" b="1" dirty="0">
                <a:solidFill>
                  <a:prstClr val="white"/>
                </a:solidFill>
              </a:rPr>
              <a:t>, μία σειρά από δύο ειδών οδηγίες, έθεταν </a:t>
            </a:r>
            <a:r>
              <a:rPr lang="el-GR" b="1" dirty="0" smtClean="0">
                <a:solidFill>
                  <a:prstClr val="white"/>
                </a:solidFill>
              </a:rPr>
              <a:t>τα όρια </a:t>
            </a:r>
            <a:r>
              <a:rPr lang="el-GR" b="1" dirty="0">
                <a:solidFill>
                  <a:prstClr val="white"/>
                </a:solidFill>
              </a:rPr>
              <a:t>εκπομπών ρύπων στο περιβάλλον και </a:t>
            </a:r>
            <a:r>
              <a:rPr lang="el-GR" b="1" dirty="0" smtClean="0">
                <a:solidFill>
                  <a:prstClr val="white"/>
                </a:solidFill>
              </a:rPr>
              <a:t>τα κριτήρια </a:t>
            </a:r>
            <a:r>
              <a:rPr lang="el-GR" b="1" dirty="0">
                <a:solidFill>
                  <a:prstClr val="white"/>
                </a:solidFill>
              </a:rPr>
              <a:t>ποιότητας στους </a:t>
            </a:r>
            <a:r>
              <a:rPr lang="el-GR" b="1" dirty="0" smtClean="0">
                <a:solidFill>
                  <a:prstClr val="white"/>
                </a:solidFill>
              </a:rPr>
              <a:t>αποδέκτες ρύπανσης. </a:t>
            </a:r>
          </a:p>
          <a:p>
            <a:pPr marL="285750" indent="-285750" algn="just">
              <a:buFont typeface="Arial" panose="020B0604020202020204" pitchFamily="34" charset="0"/>
              <a:buChar char="•"/>
            </a:pPr>
            <a:r>
              <a:rPr lang="el-GR" b="1" dirty="0">
                <a:solidFill>
                  <a:prstClr val="white"/>
                </a:solidFill>
              </a:rPr>
              <a:t>Θ</a:t>
            </a:r>
            <a:r>
              <a:rPr lang="el-GR" b="1" dirty="0" smtClean="0">
                <a:solidFill>
                  <a:prstClr val="white"/>
                </a:solidFill>
              </a:rPr>
              <a:t>ετικό </a:t>
            </a:r>
            <a:r>
              <a:rPr lang="el-GR" b="1" dirty="0">
                <a:solidFill>
                  <a:prstClr val="white"/>
                </a:solidFill>
              </a:rPr>
              <a:t>βήμα </a:t>
            </a:r>
            <a:r>
              <a:rPr lang="el-GR" b="1" dirty="0" smtClean="0">
                <a:solidFill>
                  <a:prstClr val="white"/>
                </a:solidFill>
              </a:rPr>
              <a:t>υπήρξε η </a:t>
            </a:r>
            <a:r>
              <a:rPr lang="el-GR" b="1" dirty="0">
                <a:solidFill>
                  <a:prstClr val="white"/>
                </a:solidFill>
              </a:rPr>
              <a:t>Οδηγία για τα άγρια πτηνά </a:t>
            </a:r>
            <a:r>
              <a:rPr lang="el-GR" b="1" dirty="0" smtClean="0">
                <a:solidFill>
                  <a:prstClr val="white"/>
                </a:solidFill>
              </a:rPr>
              <a:t>του </a:t>
            </a:r>
            <a:r>
              <a:rPr lang="el-GR" b="1" dirty="0">
                <a:solidFill>
                  <a:prstClr val="white"/>
                </a:solidFill>
              </a:rPr>
              <a:t>Συμβουλίου των </a:t>
            </a:r>
            <a:r>
              <a:rPr lang="el-GR" b="1" dirty="0" smtClean="0">
                <a:solidFill>
                  <a:prstClr val="white"/>
                </a:solidFill>
              </a:rPr>
              <a:t>Υπουργών του </a:t>
            </a:r>
            <a:r>
              <a:rPr lang="el-GR" b="1" dirty="0">
                <a:solidFill>
                  <a:prstClr val="white"/>
                </a:solidFill>
              </a:rPr>
              <a:t>Απριλίου 1979, ακολουθώντας την προσέγγιση της </a:t>
            </a:r>
            <a:r>
              <a:rPr lang="el-GR" b="1" i="1" dirty="0">
                <a:solidFill>
                  <a:prstClr val="white"/>
                </a:solidFill>
              </a:rPr>
              <a:t>Σύμβασης του </a:t>
            </a:r>
            <a:r>
              <a:rPr lang="el-GR" b="1" i="1" dirty="0" err="1">
                <a:solidFill>
                  <a:prstClr val="white"/>
                </a:solidFill>
              </a:rPr>
              <a:t>Ramsar</a:t>
            </a:r>
            <a:r>
              <a:rPr lang="el-GR" b="1" i="1" dirty="0">
                <a:solidFill>
                  <a:prstClr val="white"/>
                </a:solidFill>
              </a:rPr>
              <a:t> </a:t>
            </a:r>
            <a:r>
              <a:rPr lang="el-GR" b="1" dirty="0">
                <a:solidFill>
                  <a:prstClr val="white"/>
                </a:solidFill>
              </a:rPr>
              <a:t>που υπογράφηκε </a:t>
            </a:r>
            <a:r>
              <a:rPr lang="el-GR" b="1" dirty="0" smtClean="0">
                <a:solidFill>
                  <a:prstClr val="white"/>
                </a:solidFill>
              </a:rPr>
              <a:t>τον Φεβρουάριο 1971.</a:t>
            </a:r>
          </a:p>
        </p:txBody>
      </p:sp>
      <p:pic>
        <p:nvPicPr>
          <p:cNvPr id="14" name="Εικόνα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2199" y="6141646"/>
            <a:ext cx="2532007" cy="712126"/>
          </a:xfrm>
          <a:prstGeom prst="rect">
            <a:avLst/>
          </a:prstGeom>
        </p:spPr>
      </p:pic>
      <p:sp>
        <p:nvSpPr>
          <p:cNvPr id="5" name="Ορθογώνιο 4"/>
          <p:cNvSpPr/>
          <p:nvPr/>
        </p:nvSpPr>
        <p:spPr>
          <a:xfrm>
            <a:off x="15052" y="1772443"/>
            <a:ext cx="4760148" cy="2677656"/>
          </a:xfrm>
          <a:prstGeom prst="rect">
            <a:avLst/>
          </a:prstGeom>
        </p:spPr>
        <p:txBody>
          <a:bodyPr wrap="square">
            <a:spAutoFit/>
          </a:bodyPr>
          <a:lstStyle/>
          <a:p>
            <a:pPr marL="93663" indent="-93663" algn="just"/>
            <a:r>
              <a:rPr lang="el-GR" sz="1400" b="1" dirty="0" smtClean="0">
                <a:solidFill>
                  <a:srgbClr val="FFFF00"/>
                </a:solidFill>
              </a:rPr>
              <a:t>Βασικοί Στόχοι του </a:t>
            </a:r>
            <a:r>
              <a:rPr lang="el-GR" sz="1400" b="1" i="1" dirty="0" smtClean="0">
                <a:solidFill>
                  <a:prstClr val="white"/>
                </a:solidFill>
              </a:rPr>
              <a:t>Δεύτερου Προγράμματος Δράσης</a:t>
            </a:r>
            <a:r>
              <a:rPr lang="el-GR" sz="1400" b="1" dirty="0" smtClean="0">
                <a:solidFill>
                  <a:srgbClr val="FFFF00"/>
                </a:solidFill>
              </a:rPr>
              <a:t>: </a:t>
            </a:r>
          </a:p>
          <a:p>
            <a:pPr marL="107950" indent="-107950" algn="just">
              <a:buFont typeface="Calibri" panose="020F0502020204030204" pitchFamily="34" charset="0"/>
              <a:buChar char="−"/>
            </a:pPr>
            <a:r>
              <a:rPr lang="el-GR" sz="1400" b="1" dirty="0">
                <a:solidFill>
                  <a:srgbClr val="FFFF00"/>
                </a:solidFill>
              </a:rPr>
              <a:t>Αυτό ήταν πρακτικά μία συνέχεια του προηγουμένου και επαναλάμβανε τους ίδιους στόχους και αρχές. </a:t>
            </a:r>
            <a:endParaRPr lang="el-GR" sz="1400" b="1" dirty="0" smtClean="0">
              <a:solidFill>
                <a:srgbClr val="FFFF00"/>
              </a:solidFill>
            </a:endParaRPr>
          </a:p>
          <a:p>
            <a:pPr marL="107950" indent="-107950" algn="just">
              <a:buFont typeface="Calibri" panose="020F0502020204030204" pitchFamily="34" charset="0"/>
              <a:buChar char="−"/>
            </a:pPr>
            <a:r>
              <a:rPr lang="el-GR" sz="1400" b="1" dirty="0" smtClean="0">
                <a:solidFill>
                  <a:srgbClr val="FFFF00"/>
                </a:solidFill>
              </a:rPr>
              <a:t>Ωστόσο</a:t>
            </a:r>
            <a:r>
              <a:rPr lang="el-GR" sz="1400" b="1" dirty="0">
                <a:solidFill>
                  <a:srgbClr val="FFFF00"/>
                </a:solidFill>
              </a:rPr>
              <a:t>, στο πρόγραμμα αυτό αναφερόταν επίσης η ανάγκη προστασίας από τη ρύπανση και το θόρυβο, και πρόσθετα η ανάγκη προστασίας της χλωρίδας, της πανίδας και των φυσικών πόρων, περιορισμού της άσκοπης κατανάλωσης νερού, επεξεργασίας των υγρών αποβλήτων, καθώς και λήψης μέτρων αντιμετώπισης της ατμοσφαιρικής ρύπανσης, της ρύπανσης από την παραγωγή ενέργειας και της ρύπανσης από τη βιομηχανική παραγωγή..</a:t>
            </a:r>
          </a:p>
        </p:txBody>
      </p:sp>
    </p:spTree>
    <p:extLst>
      <p:ext uri="{BB962C8B-B14F-4D97-AF65-F5344CB8AC3E}">
        <p14:creationId xmlns:p14="http://schemas.microsoft.com/office/powerpoint/2010/main" val="32719858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Θέση υποσέλιδου 1"/>
          <p:cNvSpPr>
            <a:spLocks noGrp="1"/>
          </p:cNvSpPr>
          <p:nvPr>
            <p:ph type="ftr" sz="quarter" idx="11"/>
          </p:nvPr>
        </p:nvSpPr>
        <p:spPr>
          <a:xfrm>
            <a:off x="4038600" y="6198795"/>
            <a:ext cx="4114800" cy="522680"/>
          </a:xfrm>
        </p:spPr>
        <p:txBody>
          <a:bodyPr/>
          <a:lstStyle/>
          <a:p>
            <a:r>
              <a:rPr lang="el-GR" sz="1800" b="1" dirty="0" smtClean="0">
                <a:solidFill>
                  <a:srgbClr val="FFFF00"/>
                </a:solidFill>
              </a:rPr>
              <a:t>Παναγιώτης </a:t>
            </a:r>
            <a:r>
              <a:rPr lang="el-GR" sz="1800" b="1" dirty="0" err="1" smtClean="0">
                <a:solidFill>
                  <a:srgbClr val="FFFF00"/>
                </a:solidFill>
              </a:rPr>
              <a:t>Λιαργκόβας</a:t>
            </a:r>
            <a:endParaRPr lang="el-GR" sz="1800" b="1" dirty="0" smtClean="0">
              <a:solidFill>
                <a:srgbClr val="FFFF00"/>
              </a:solidFill>
            </a:endParaRPr>
          </a:p>
          <a:p>
            <a:r>
              <a:rPr lang="el-GR" sz="1800" b="1" dirty="0" smtClean="0">
                <a:solidFill>
                  <a:srgbClr val="FFFF00"/>
                </a:solidFill>
              </a:rPr>
              <a:t>Χρήστος Παπαγεωργίου</a:t>
            </a:r>
            <a:endParaRPr lang="en-US" sz="1800" b="1" dirty="0">
              <a:solidFill>
                <a:srgbClr val="FFFF00"/>
              </a:solidFill>
            </a:endParaRPr>
          </a:p>
        </p:txBody>
      </p:sp>
      <p:sp>
        <p:nvSpPr>
          <p:cNvPr id="3" name="Θέση αριθμού διαφάνειας 2"/>
          <p:cNvSpPr>
            <a:spLocks noGrp="1"/>
          </p:cNvSpPr>
          <p:nvPr>
            <p:ph type="sldNum" sz="quarter" idx="12"/>
          </p:nvPr>
        </p:nvSpPr>
        <p:spPr/>
        <p:txBody>
          <a:bodyPr/>
          <a:lstStyle/>
          <a:p>
            <a:fld id="{D57F1E4F-1CFF-5643-939E-217C01CDF565}" type="slidenum">
              <a:rPr lang="en-US" smtClean="0">
                <a:solidFill>
                  <a:srgbClr val="FFFF00"/>
                </a:solidFill>
              </a:rPr>
              <a:pPr/>
              <a:t>7</a:t>
            </a:fld>
            <a:endParaRPr lang="en-US" dirty="0">
              <a:solidFill>
                <a:srgbClr val="FFFF00"/>
              </a:solidFill>
            </a:endParaRPr>
          </a:p>
        </p:txBody>
      </p:sp>
      <p:sp>
        <p:nvSpPr>
          <p:cNvPr id="4" name="TextBox 3"/>
          <p:cNvSpPr txBox="1"/>
          <p:nvPr/>
        </p:nvSpPr>
        <p:spPr>
          <a:xfrm>
            <a:off x="0" y="0"/>
            <a:ext cx="12192000" cy="523220"/>
          </a:xfrm>
          <a:prstGeom prst="rect">
            <a:avLst/>
          </a:prstGeom>
          <a:noFill/>
        </p:spPr>
        <p:txBody>
          <a:bodyPr wrap="square" rtlCol="0">
            <a:spAutoFit/>
          </a:bodyPr>
          <a:lstStyle/>
          <a:p>
            <a:pPr algn="ctr"/>
            <a:r>
              <a:rPr lang="el-GR" sz="2800" b="1" i="1" dirty="0" smtClean="0">
                <a:solidFill>
                  <a:prstClr val="white"/>
                </a:solidFill>
                <a:latin typeface="Calibri Light" panose="020F0302020204030204"/>
              </a:rPr>
              <a:t>Το Ευρωπαϊκό Φαινόμενο: </a:t>
            </a:r>
            <a:r>
              <a:rPr lang="el-GR" sz="2800" b="1" i="1" dirty="0" smtClean="0">
                <a:solidFill>
                  <a:srgbClr val="FFFF00"/>
                </a:solidFill>
                <a:latin typeface="Calibri Light" panose="020F0302020204030204"/>
              </a:rPr>
              <a:t>Ιστορία, Θεσμοί Πολιτικές</a:t>
            </a:r>
          </a:p>
        </p:txBody>
      </p:sp>
      <p:sp>
        <p:nvSpPr>
          <p:cNvPr id="6" name="Ορθογώνιο 5"/>
          <p:cNvSpPr/>
          <p:nvPr/>
        </p:nvSpPr>
        <p:spPr>
          <a:xfrm>
            <a:off x="0" y="392707"/>
            <a:ext cx="12192000" cy="461665"/>
          </a:xfrm>
          <a:prstGeom prst="rect">
            <a:avLst/>
          </a:prstGeom>
        </p:spPr>
        <p:txBody>
          <a:bodyPr wrap="square">
            <a:spAutoFit/>
          </a:bodyPr>
          <a:lstStyle/>
          <a:p>
            <a:pPr algn="ctr"/>
            <a:r>
              <a:rPr lang="en-US" sz="2400" b="1" kern="0" dirty="0" smtClean="0">
                <a:solidFill>
                  <a:srgbClr val="FFFF00"/>
                </a:solidFill>
                <a:ea typeface="Microsoft JhengHei" panose="020B0604030504040204" pitchFamily="34" charset="-120"/>
                <a:cs typeface="Arial" panose="020B0604020202020204" pitchFamily="34" charset="0"/>
              </a:rPr>
              <a:t>1</a:t>
            </a:r>
            <a:r>
              <a:rPr lang="el-GR" sz="2400" b="1" kern="0" dirty="0">
                <a:solidFill>
                  <a:srgbClr val="FFFF00"/>
                </a:solidFill>
                <a:ea typeface="Microsoft JhengHei" panose="020B0604030504040204" pitchFamily="34" charset="-120"/>
                <a:cs typeface="Arial" panose="020B0604020202020204" pitchFamily="34" charset="0"/>
              </a:rPr>
              <a:t>9</a:t>
            </a:r>
            <a:r>
              <a:rPr lang="el-GR" sz="2400" b="1" kern="0" dirty="0" smtClean="0">
                <a:solidFill>
                  <a:srgbClr val="FFFF00"/>
                </a:solidFill>
                <a:ea typeface="Microsoft JhengHei" panose="020B0604030504040204" pitchFamily="34" charset="-120"/>
                <a:cs typeface="Arial" panose="020B0604020202020204" pitchFamily="34" charset="0"/>
              </a:rPr>
              <a:t>. Η Περιβαλλοντική Πολιτική</a:t>
            </a:r>
            <a:endParaRPr lang="el-GR" sz="2400" b="1" kern="0" dirty="0">
              <a:solidFill>
                <a:srgbClr val="FFFF00"/>
              </a:solidFill>
              <a:ea typeface="Microsoft JhengHei" panose="020B0604030504040204" pitchFamily="34" charset="-120"/>
              <a:cs typeface="Arial" panose="020B0604020202020204" pitchFamily="34" charset="0"/>
            </a:endParaRPr>
          </a:p>
        </p:txBody>
      </p:sp>
      <p:pic>
        <p:nvPicPr>
          <p:cNvPr id="23" name="Εικόνα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67793" y="6198794"/>
            <a:ext cx="2146300" cy="622491"/>
          </a:xfrm>
          <a:prstGeom prst="rect">
            <a:avLst/>
          </a:prstGeom>
        </p:spPr>
      </p:pic>
      <p:sp>
        <p:nvSpPr>
          <p:cNvPr id="24" name="TextBox 23"/>
          <p:cNvSpPr txBox="1"/>
          <p:nvPr/>
        </p:nvSpPr>
        <p:spPr>
          <a:xfrm>
            <a:off x="284106" y="1310617"/>
            <a:ext cx="11653893" cy="400110"/>
          </a:xfrm>
          <a:prstGeom prst="rect">
            <a:avLst/>
          </a:prstGeom>
          <a:noFill/>
        </p:spPr>
        <p:txBody>
          <a:bodyPr wrap="square" rtlCol="0">
            <a:spAutoFit/>
          </a:bodyPr>
          <a:lstStyle/>
          <a:p>
            <a:r>
              <a:rPr lang="el-GR" sz="2000" b="1" dirty="0" smtClean="0">
                <a:solidFill>
                  <a:srgbClr val="FFFF00"/>
                </a:solidFill>
                <a:cs typeface="Times New Roman" panose="02020603050405020304" pitchFamily="18" charset="0"/>
              </a:rPr>
              <a:t>Τα </a:t>
            </a:r>
            <a:r>
              <a:rPr lang="el-GR" sz="2000" b="1" i="1" dirty="0">
                <a:solidFill>
                  <a:srgbClr val="FFFF00"/>
                </a:solidFill>
                <a:cs typeface="Times New Roman" panose="02020603050405020304" pitchFamily="18" charset="0"/>
              </a:rPr>
              <a:t>Προγράμματα Δράσης για το Περιβάλλον</a:t>
            </a:r>
          </a:p>
        </p:txBody>
      </p:sp>
      <p:sp>
        <p:nvSpPr>
          <p:cNvPr id="25" name="TextBox 24"/>
          <p:cNvSpPr txBox="1"/>
          <p:nvPr/>
        </p:nvSpPr>
        <p:spPr>
          <a:xfrm>
            <a:off x="4680000" y="1728000"/>
            <a:ext cx="7277099" cy="4524315"/>
          </a:xfrm>
          <a:prstGeom prst="rect">
            <a:avLst/>
          </a:prstGeom>
          <a:noFill/>
        </p:spPr>
        <p:txBody>
          <a:bodyPr wrap="square" rtlCol="0">
            <a:spAutoFit/>
          </a:bodyPr>
          <a:lstStyle/>
          <a:p>
            <a:r>
              <a:rPr lang="el-GR" b="1" dirty="0" smtClean="0">
                <a:solidFill>
                  <a:srgbClr val="FFFF00"/>
                </a:solidFill>
              </a:rPr>
              <a:t>Το </a:t>
            </a:r>
            <a:r>
              <a:rPr lang="el-GR" b="1" i="1" dirty="0" smtClean="0">
                <a:solidFill>
                  <a:srgbClr val="FFFF00"/>
                </a:solidFill>
              </a:rPr>
              <a:t>Τρίτο Πρόγραμμα </a:t>
            </a:r>
            <a:r>
              <a:rPr lang="el-GR" b="1" i="1" dirty="0">
                <a:solidFill>
                  <a:srgbClr val="FFFF00"/>
                </a:solidFill>
              </a:rPr>
              <a:t>Δράσης για το Περιβάλλον </a:t>
            </a:r>
            <a:r>
              <a:rPr lang="el-GR" b="1" dirty="0" smtClean="0">
                <a:solidFill>
                  <a:srgbClr val="FFFF00"/>
                </a:solidFill>
              </a:rPr>
              <a:t>1982 </a:t>
            </a:r>
            <a:r>
              <a:rPr lang="el-GR" b="1" dirty="0">
                <a:solidFill>
                  <a:srgbClr val="FFFF00"/>
                </a:solidFill>
              </a:rPr>
              <a:t>- </a:t>
            </a:r>
            <a:r>
              <a:rPr lang="el-GR" b="1" dirty="0" smtClean="0">
                <a:solidFill>
                  <a:srgbClr val="FFFF00"/>
                </a:solidFill>
              </a:rPr>
              <a:t>1986</a:t>
            </a:r>
          </a:p>
          <a:p>
            <a:pPr marL="285750" indent="-285750" algn="just">
              <a:buFont typeface="Arial" panose="020B0604020202020204" pitchFamily="34" charset="0"/>
              <a:buChar char="•"/>
            </a:pPr>
            <a:r>
              <a:rPr lang="el-GR" b="1" dirty="0">
                <a:solidFill>
                  <a:prstClr val="white"/>
                </a:solidFill>
              </a:rPr>
              <a:t>Το </a:t>
            </a:r>
            <a:r>
              <a:rPr lang="el-GR" b="1" i="1" dirty="0" smtClean="0">
                <a:solidFill>
                  <a:srgbClr val="FFFF00"/>
                </a:solidFill>
              </a:rPr>
              <a:t>Τρίτο Πρόγραμμα </a:t>
            </a:r>
            <a:r>
              <a:rPr lang="el-GR" b="1" i="1" dirty="0">
                <a:solidFill>
                  <a:srgbClr val="FFFF00"/>
                </a:solidFill>
              </a:rPr>
              <a:t>Δράσης για το </a:t>
            </a:r>
            <a:r>
              <a:rPr lang="el-GR" b="1" i="1" dirty="0" smtClean="0">
                <a:solidFill>
                  <a:srgbClr val="FFFF00"/>
                </a:solidFill>
              </a:rPr>
              <a:t>Περιβάλλον</a:t>
            </a:r>
            <a:r>
              <a:rPr lang="el-GR" b="1" dirty="0" smtClean="0">
                <a:solidFill>
                  <a:prstClr val="white"/>
                </a:solidFill>
              </a:rPr>
              <a:t>, </a:t>
            </a:r>
            <a:r>
              <a:rPr lang="el-GR" b="1" dirty="0">
                <a:solidFill>
                  <a:prstClr val="white"/>
                </a:solidFill>
              </a:rPr>
              <a:t>που εγκρίθηκε </a:t>
            </a:r>
            <a:r>
              <a:rPr lang="el-GR" b="1" dirty="0" smtClean="0">
                <a:solidFill>
                  <a:prstClr val="white"/>
                </a:solidFill>
              </a:rPr>
              <a:t>από το Συμβούλιο των Υπουργών, τον Φεβρουάριο 1983, </a:t>
            </a:r>
            <a:r>
              <a:rPr lang="el-GR" b="1" dirty="0">
                <a:solidFill>
                  <a:prstClr val="white"/>
                </a:solidFill>
              </a:rPr>
              <a:t>για την περίοδο </a:t>
            </a:r>
            <a:r>
              <a:rPr lang="el-GR" b="1" dirty="0" smtClean="0">
                <a:solidFill>
                  <a:prstClr val="white"/>
                </a:solidFill>
              </a:rPr>
              <a:t>1982–1986</a:t>
            </a:r>
            <a:r>
              <a:rPr lang="el-GR" b="1" dirty="0">
                <a:solidFill>
                  <a:prstClr val="white"/>
                </a:solidFill>
              </a:rPr>
              <a:t>, υιοθέτησε τις αρχές των δύο προηγουμένων, αλλά τόνιζε περισσότερο την παγκόσμια διάσταση</a:t>
            </a:r>
            <a:r>
              <a:rPr lang="el-GR" b="1" dirty="0" smtClean="0">
                <a:solidFill>
                  <a:prstClr val="white"/>
                </a:solidFill>
              </a:rPr>
              <a:t>.</a:t>
            </a:r>
          </a:p>
          <a:p>
            <a:pPr marL="285750" indent="-285750" algn="just">
              <a:buFont typeface="Arial" panose="020B0604020202020204" pitchFamily="34" charset="0"/>
              <a:buChar char="•"/>
            </a:pPr>
            <a:r>
              <a:rPr lang="el-GR" b="1" dirty="0" smtClean="0">
                <a:solidFill>
                  <a:prstClr val="white"/>
                </a:solidFill>
              </a:rPr>
              <a:t>Έδωσε </a:t>
            </a:r>
            <a:r>
              <a:rPr lang="el-GR" b="1" dirty="0">
                <a:solidFill>
                  <a:prstClr val="white"/>
                </a:solidFill>
              </a:rPr>
              <a:t>ιδιαίτερη έμφαση στην πρόληψη, τονίζοντας ότι </a:t>
            </a:r>
            <a:r>
              <a:rPr lang="el-GR" b="1" dirty="0" smtClean="0">
                <a:solidFill>
                  <a:prstClr val="white"/>
                </a:solidFill>
              </a:rPr>
              <a:t>πρέπει</a:t>
            </a:r>
            <a:r>
              <a:rPr lang="el-GR" b="1" dirty="0">
                <a:solidFill>
                  <a:prstClr val="white"/>
                </a:solidFill>
              </a:rPr>
              <a:t>: </a:t>
            </a:r>
            <a:endParaRPr lang="el-GR" b="1" dirty="0" smtClean="0">
              <a:solidFill>
                <a:prstClr val="white"/>
              </a:solidFill>
            </a:endParaRPr>
          </a:p>
          <a:p>
            <a:pPr marL="354013" indent="-14288" algn="just"/>
            <a:r>
              <a:rPr lang="el-GR" b="1" dirty="0" smtClean="0">
                <a:solidFill>
                  <a:prstClr val="white"/>
                </a:solidFill>
              </a:rPr>
              <a:t>α</a:t>
            </a:r>
            <a:r>
              <a:rPr lang="el-GR" b="1" dirty="0">
                <a:solidFill>
                  <a:prstClr val="white"/>
                </a:solidFill>
              </a:rPr>
              <a:t>) να βελτιωθούν οι αναγκαίες γνώσεις και πληροφορίες και να γίνουν προσιτές </a:t>
            </a:r>
            <a:r>
              <a:rPr lang="el-GR" b="1" dirty="0" smtClean="0">
                <a:solidFill>
                  <a:prstClr val="white"/>
                </a:solidFill>
              </a:rPr>
              <a:t>σε </a:t>
            </a:r>
            <a:r>
              <a:rPr lang="el-GR" b="1" dirty="0">
                <a:solidFill>
                  <a:prstClr val="white"/>
                </a:solidFill>
              </a:rPr>
              <a:t>όλα τα ενδιαφερόμενα </a:t>
            </a:r>
            <a:r>
              <a:rPr lang="el-GR" b="1" dirty="0" smtClean="0">
                <a:solidFill>
                  <a:prstClr val="white"/>
                </a:solidFill>
              </a:rPr>
              <a:t>μέρη, </a:t>
            </a:r>
          </a:p>
          <a:p>
            <a:pPr marL="354013" indent="-14288" algn="just"/>
            <a:r>
              <a:rPr lang="el-GR" b="1" dirty="0" smtClean="0">
                <a:solidFill>
                  <a:prstClr val="white"/>
                </a:solidFill>
              </a:rPr>
              <a:t>β</a:t>
            </a:r>
            <a:r>
              <a:rPr lang="el-GR" b="1" dirty="0">
                <a:solidFill>
                  <a:prstClr val="white"/>
                </a:solidFill>
              </a:rPr>
              <a:t>) να </a:t>
            </a:r>
            <a:r>
              <a:rPr lang="el-GR" b="1" dirty="0" smtClean="0">
                <a:solidFill>
                  <a:prstClr val="white"/>
                </a:solidFill>
              </a:rPr>
              <a:t>εισαχθεί διαιτησία </a:t>
            </a:r>
            <a:r>
              <a:rPr lang="el-GR" b="1" dirty="0">
                <a:solidFill>
                  <a:prstClr val="white"/>
                </a:solidFill>
              </a:rPr>
              <a:t>που θα διασφαλίζουν ότι </a:t>
            </a:r>
            <a:r>
              <a:rPr lang="el-GR" b="1" dirty="0" smtClean="0">
                <a:solidFill>
                  <a:prstClr val="white"/>
                </a:solidFill>
              </a:rPr>
              <a:t>λαμβάνονται υπόψη οι κατάλληλες γνώσεις πριν </a:t>
            </a:r>
            <a:r>
              <a:rPr lang="el-GR" b="1" dirty="0">
                <a:solidFill>
                  <a:prstClr val="white"/>
                </a:solidFill>
              </a:rPr>
              <a:t>από </a:t>
            </a:r>
            <a:r>
              <a:rPr lang="el-GR" b="1" dirty="0" smtClean="0">
                <a:solidFill>
                  <a:prstClr val="white"/>
                </a:solidFill>
              </a:rPr>
              <a:t>τη λήψη </a:t>
            </a:r>
            <a:r>
              <a:rPr lang="el-GR" b="1" dirty="0">
                <a:solidFill>
                  <a:prstClr val="white"/>
                </a:solidFill>
              </a:rPr>
              <a:t>αποφάσεων, </a:t>
            </a:r>
            <a:endParaRPr lang="el-GR" b="1" dirty="0" smtClean="0">
              <a:solidFill>
                <a:prstClr val="white"/>
              </a:solidFill>
            </a:endParaRPr>
          </a:p>
          <a:p>
            <a:pPr marL="354013" indent="-14288" algn="just"/>
            <a:r>
              <a:rPr lang="el-GR" b="1" dirty="0" smtClean="0">
                <a:solidFill>
                  <a:prstClr val="white"/>
                </a:solidFill>
              </a:rPr>
              <a:t>γ</a:t>
            </a:r>
            <a:r>
              <a:rPr lang="el-GR" b="1" dirty="0">
                <a:solidFill>
                  <a:prstClr val="white"/>
                </a:solidFill>
              </a:rPr>
              <a:t>) να αναζητηθεί η καλύτερη διάθεση των πόρων, </a:t>
            </a:r>
            <a:endParaRPr lang="el-GR" b="1" dirty="0" smtClean="0">
              <a:solidFill>
                <a:prstClr val="white"/>
              </a:solidFill>
            </a:endParaRPr>
          </a:p>
          <a:p>
            <a:pPr marL="354013" indent="-14288" algn="just"/>
            <a:r>
              <a:rPr lang="el-GR" b="1" dirty="0" smtClean="0">
                <a:solidFill>
                  <a:prstClr val="white"/>
                </a:solidFill>
              </a:rPr>
              <a:t>δ</a:t>
            </a:r>
            <a:r>
              <a:rPr lang="el-GR" b="1" dirty="0">
                <a:solidFill>
                  <a:prstClr val="white"/>
                </a:solidFill>
              </a:rPr>
              <a:t>) να εποπτευθεί η πραγματοποίηση των </a:t>
            </a:r>
            <a:r>
              <a:rPr lang="el-GR" b="1" dirty="0" smtClean="0">
                <a:solidFill>
                  <a:prstClr val="white"/>
                </a:solidFill>
              </a:rPr>
              <a:t>μέτρων, </a:t>
            </a:r>
          </a:p>
          <a:p>
            <a:pPr marL="354013" indent="-14288" algn="just"/>
            <a:r>
              <a:rPr lang="el-GR" b="1" dirty="0" smtClean="0">
                <a:solidFill>
                  <a:prstClr val="white"/>
                </a:solidFill>
              </a:rPr>
              <a:t>ε</a:t>
            </a:r>
            <a:r>
              <a:rPr lang="el-GR" b="1" dirty="0">
                <a:solidFill>
                  <a:prstClr val="white"/>
                </a:solidFill>
              </a:rPr>
              <a:t>) να ενισχυθεί η συνοχή της κοινοτικής πολιτικής και των εθνικών πολιτικών σε θέματα περιβάλλοντος, </a:t>
            </a:r>
            <a:endParaRPr lang="el-GR" b="1" dirty="0" smtClean="0">
              <a:solidFill>
                <a:prstClr val="white"/>
              </a:solidFill>
            </a:endParaRPr>
          </a:p>
          <a:p>
            <a:pPr marL="354013" indent="-14288" algn="just"/>
            <a:r>
              <a:rPr lang="el-GR" b="1" dirty="0" smtClean="0">
                <a:solidFill>
                  <a:prstClr val="white"/>
                </a:solidFill>
              </a:rPr>
              <a:t>στ) </a:t>
            </a:r>
            <a:r>
              <a:rPr lang="el-GR" b="1" dirty="0">
                <a:solidFill>
                  <a:prstClr val="white"/>
                </a:solidFill>
              </a:rPr>
              <a:t>να βελτιωθεί και να ενισχυθεί η εκπαίδευση και η ευαισθητοποίηση σε θέματα περιβάλλοντος.</a:t>
            </a:r>
            <a:endParaRPr lang="el-GR" b="1" dirty="0" smtClean="0">
              <a:solidFill>
                <a:prstClr val="white"/>
              </a:solidFill>
            </a:endParaRPr>
          </a:p>
        </p:txBody>
      </p:sp>
      <p:pic>
        <p:nvPicPr>
          <p:cNvPr id="14" name="Εικόνα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2199" y="6141646"/>
            <a:ext cx="2532007" cy="712126"/>
          </a:xfrm>
          <a:prstGeom prst="rect">
            <a:avLst/>
          </a:prstGeom>
        </p:spPr>
      </p:pic>
      <p:sp>
        <p:nvSpPr>
          <p:cNvPr id="5" name="Ορθογώνιο 4"/>
          <p:cNvSpPr/>
          <p:nvPr/>
        </p:nvSpPr>
        <p:spPr>
          <a:xfrm>
            <a:off x="15052" y="1738575"/>
            <a:ext cx="4760148" cy="4616648"/>
          </a:xfrm>
          <a:prstGeom prst="rect">
            <a:avLst/>
          </a:prstGeom>
        </p:spPr>
        <p:txBody>
          <a:bodyPr wrap="square">
            <a:spAutoFit/>
          </a:bodyPr>
          <a:lstStyle/>
          <a:p>
            <a:pPr marL="93663" indent="-93663" algn="just"/>
            <a:r>
              <a:rPr lang="el-GR" sz="1400" b="1" dirty="0" smtClean="0">
                <a:solidFill>
                  <a:srgbClr val="FFFF00"/>
                </a:solidFill>
              </a:rPr>
              <a:t>Βασικοί Στόχοι του </a:t>
            </a:r>
            <a:r>
              <a:rPr lang="el-GR" sz="1400" b="1" i="1" dirty="0" smtClean="0">
                <a:solidFill>
                  <a:prstClr val="white"/>
                </a:solidFill>
              </a:rPr>
              <a:t>Τρίτου Προγράμματος Δράσης</a:t>
            </a:r>
            <a:r>
              <a:rPr lang="el-GR" sz="1400" b="1" dirty="0" smtClean="0">
                <a:solidFill>
                  <a:srgbClr val="FFFF00"/>
                </a:solidFill>
              </a:rPr>
              <a:t>: </a:t>
            </a:r>
          </a:p>
          <a:p>
            <a:pPr marL="88900" algn="just"/>
            <a:r>
              <a:rPr lang="el-GR" sz="1400" b="1" dirty="0">
                <a:solidFill>
                  <a:srgbClr val="FFFF00"/>
                </a:solidFill>
              </a:rPr>
              <a:t>α) η</a:t>
            </a:r>
            <a:r>
              <a:rPr lang="el-GR" sz="1400" b="1" dirty="0" smtClean="0">
                <a:solidFill>
                  <a:srgbClr val="FFFF00"/>
                </a:solidFill>
              </a:rPr>
              <a:t> </a:t>
            </a:r>
            <a:r>
              <a:rPr lang="el-GR" sz="1400" b="1" dirty="0">
                <a:solidFill>
                  <a:srgbClr val="FFFF00"/>
                </a:solidFill>
              </a:rPr>
              <a:t>συμμετοχή στη δημιουργία νέων θέσεων </a:t>
            </a:r>
            <a:r>
              <a:rPr lang="el-GR" sz="1400" b="1" dirty="0" smtClean="0">
                <a:solidFill>
                  <a:srgbClr val="FFFF00"/>
                </a:solidFill>
              </a:rPr>
              <a:t>απασχόλησης</a:t>
            </a:r>
            <a:r>
              <a:rPr lang="el-GR" sz="1400" b="1" dirty="0">
                <a:solidFill>
                  <a:srgbClr val="FFFF00"/>
                </a:solidFill>
              </a:rPr>
              <a:t>, </a:t>
            </a:r>
            <a:r>
              <a:rPr lang="el-GR" sz="1400" b="1" dirty="0" smtClean="0">
                <a:solidFill>
                  <a:srgbClr val="FFFF00"/>
                </a:solidFill>
              </a:rPr>
              <a:t>ενθαρρύνοντας </a:t>
            </a:r>
            <a:r>
              <a:rPr lang="el-GR" sz="1400" b="1" dirty="0">
                <a:solidFill>
                  <a:srgbClr val="FFFF00"/>
                </a:solidFill>
              </a:rPr>
              <a:t>την ανάπτυξη σημαντικών βιομηχανικών τομέων </a:t>
            </a:r>
            <a:r>
              <a:rPr lang="el-GR" sz="1400" b="1" dirty="0" smtClean="0">
                <a:solidFill>
                  <a:srgbClr val="FFFF00"/>
                </a:solidFill>
              </a:rPr>
              <a:t>προϊόντων</a:t>
            </a:r>
            <a:r>
              <a:rPr lang="el-GR" sz="1400" b="1" dirty="0">
                <a:solidFill>
                  <a:srgbClr val="FFFF00"/>
                </a:solidFill>
              </a:rPr>
              <a:t>, εξοπλισμών και τεχνολογιών που προκαλούν μικρότερη ρύπανση ή που χρησιμοποιούν λιγότερους μη ανανεώσιμους πόρους, </a:t>
            </a:r>
            <a:endParaRPr lang="el-GR" sz="1400" b="1" dirty="0" smtClean="0">
              <a:solidFill>
                <a:srgbClr val="FFFF00"/>
              </a:solidFill>
            </a:endParaRPr>
          </a:p>
          <a:p>
            <a:pPr marL="88900" algn="just"/>
            <a:r>
              <a:rPr lang="el-GR" sz="1400" b="1" dirty="0">
                <a:solidFill>
                  <a:srgbClr val="FFFF00"/>
                </a:solidFill>
              </a:rPr>
              <a:t>β</a:t>
            </a:r>
            <a:r>
              <a:rPr lang="el-GR" sz="1400" b="1" dirty="0" smtClean="0">
                <a:solidFill>
                  <a:srgbClr val="FFFF00"/>
                </a:solidFill>
              </a:rPr>
              <a:t>) η </a:t>
            </a:r>
            <a:r>
              <a:rPr lang="el-GR" sz="1400" b="1" dirty="0">
                <a:solidFill>
                  <a:srgbClr val="FFFF00"/>
                </a:solidFill>
              </a:rPr>
              <a:t>μείωση κάθε μορφής ρύπανσης, όχλησης ή προσβολής του χώρου, του περιβάλλοντος και των πόρων, πράγμα που συνιστά απαράδεκτη σπατάλη ή κόστος για το σύνολο, </a:t>
            </a:r>
            <a:endParaRPr lang="el-GR" sz="1400" b="1" dirty="0" smtClean="0">
              <a:solidFill>
                <a:srgbClr val="FFFF00"/>
              </a:solidFill>
            </a:endParaRPr>
          </a:p>
          <a:p>
            <a:pPr marL="88900" algn="just"/>
            <a:r>
              <a:rPr lang="el-GR" sz="1400" b="1" dirty="0" smtClean="0">
                <a:solidFill>
                  <a:srgbClr val="FFFF00"/>
                </a:solidFill>
              </a:rPr>
              <a:t>γ</a:t>
            </a:r>
            <a:r>
              <a:rPr lang="el-GR" sz="1400" b="1" dirty="0">
                <a:solidFill>
                  <a:srgbClr val="FFFF00"/>
                </a:solidFill>
              </a:rPr>
              <a:t>) </a:t>
            </a:r>
            <a:r>
              <a:rPr lang="el-GR" sz="1400" b="1" dirty="0" smtClean="0">
                <a:solidFill>
                  <a:srgbClr val="FFFF00"/>
                </a:solidFill>
              </a:rPr>
              <a:t>η </a:t>
            </a:r>
            <a:r>
              <a:rPr lang="el-GR" sz="1400" b="1" dirty="0">
                <a:solidFill>
                  <a:srgbClr val="FFFF00"/>
                </a:solidFill>
              </a:rPr>
              <a:t>εξοικονόμηση </a:t>
            </a:r>
            <a:r>
              <a:rPr lang="el-GR" sz="1400" b="1" dirty="0" smtClean="0">
                <a:solidFill>
                  <a:srgbClr val="FFFF00"/>
                </a:solidFill>
              </a:rPr>
              <a:t>μη ανανεώσιμων πρώτων </a:t>
            </a:r>
            <a:r>
              <a:rPr lang="el-GR" sz="1400" b="1" dirty="0">
                <a:solidFill>
                  <a:srgbClr val="FFFF00"/>
                </a:solidFill>
              </a:rPr>
              <a:t>υλών, </a:t>
            </a:r>
            <a:r>
              <a:rPr lang="el-GR" sz="1400" b="1" dirty="0" smtClean="0">
                <a:solidFill>
                  <a:srgbClr val="FFFF00"/>
                </a:solidFill>
              </a:rPr>
              <a:t>ή υλών που ο εφοδιασμός τους </a:t>
            </a:r>
            <a:r>
              <a:rPr lang="el-GR" sz="1400" b="1" dirty="0">
                <a:solidFill>
                  <a:srgbClr val="FFFF00"/>
                </a:solidFill>
              </a:rPr>
              <a:t>είναι δύσκολος, και </a:t>
            </a:r>
            <a:r>
              <a:rPr lang="el-GR" sz="1400" b="1" dirty="0" smtClean="0">
                <a:solidFill>
                  <a:srgbClr val="FFFF00"/>
                </a:solidFill>
              </a:rPr>
              <a:t>η </a:t>
            </a:r>
            <a:r>
              <a:rPr lang="el-GR" sz="1400" b="1" dirty="0">
                <a:solidFill>
                  <a:srgbClr val="FFFF00"/>
                </a:solidFill>
              </a:rPr>
              <a:t>ενθάρρυνση της ανακύκλωσης των αποβλήτων καθώς και </a:t>
            </a:r>
            <a:r>
              <a:rPr lang="el-GR" sz="1400" b="1" dirty="0" smtClean="0">
                <a:solidFill>
                  <a:srgbClr val="FFFF00"/>
                </a:solidFill>
              </a:rPr>
              <a:t>η </a:t>
            </a:r>
            <a:r>
              <a:rPr lang="el-GR" sz="1400" b="1" dirty="0">
                <a:solidFill>
                  <a:srgbClr val="FFFF00"/>
                </a:solidFill>
              </a:rPr>
              <a:t>αναζήτηση εναλλακτικών λύσεων που προκαλούν μικρότερη ρύπανση, </a:t>
            </a:r>
            <a:endParaRPr lang="el-GR" sz="1400" b="1" dirty="0" smtClean="0">
              <a:solidFill>
                <a:srgbClr val="FFFF00"/>
              </a:solidFill>
            </a:endParaRPr>
          </a:p>
          <a:p>
            <a:pPr marL="88900" algn="just"/>
            <a:r>
              <a:rPr lang="el-GR" sz="1400" b="1" dirty="0" smtClean="0">
                <a:solidFill>
                  <a:srgbClr val="FFFF00"/>
                </a:solidFill>
              </a:rPr>
              <a:t>δ</a:t>
            </a:r>
            <a:r>
              <a:rPr lang="el-GR" sz="1400" b="1" dirty="0">
                <a:solidFill>
                  <a:srgbClr val="FFFF00"/>
                </a:solidFill>
              </a:rPr>
              <a:t>) </a:t>
            </a:r>
            <a:r>
              <a:rPr lang="el-GR" sz="1400" b="1" dirty="0" smtClean="0">
                <a:solidFill>
                  <a:srgbClr val="FFFF00"/>
                </a:solidFill>
              </a:rPr>
              <a:t>η </a:t>
            </a:r>
            <a:r>
              <a:rPr lang="el-GR" sz="1400" b="1" dirty="0">
                <a:solidFill>
                  <a:srgbClr val="FFFF00"/>
                </a:solidFill>
              </a:rPr>
              <a:t>πρόληψη ή μείωση </a:t>
            </a:r>
            <a:r>
              <a:rPr lang="el-GR" sz="1400" b="1" dirty="0" smtClean="0">
                <a:solidFill>
                  <a:srgbClr val="FFFF00"/>
                </a:solidFill>
              </a:rPr>
              <a:t>αρνητικών </a:t>
            </a:r>
            <a:r>
              <a:rPr lang="el-GR" sz="1400" b="1" dirty="0">
                <a:solidFill>
                  <a:srgbClr val="FFFF00"/>
                </a:solidFill>
              </a:rPr>
              <a:t>επιπτώσεων που συνδέονται με τη </a:t>
            </a:r>
            <a:r>
              <a:rPr lang="el-GR" sz="1400" b="1" dirty="0" smtClean="0">
                <a:solidFill>
                  <a:srgbClr val="FFFF00"/>
                </a:solidFill>
              </a:rPr>
              <a:t>χρήση </a:t>
            </a:r>
            <a:r>
              <a:rPr lang="el-GR" sz="1400" b="1" dirty="0">
                <a:solidFill>
                  <a:srgbClr val="FFFF00"/>
                </a:solidFill>
              </a:rPr>
              <a:t>άλλων ενεργειακών πόρων σ' αντικατάσταση του πετρελαίου, όπως ο άνθρακας ή η πυρηνική ενέργεια, </a:t>
            </a:r>
            <a:r>
              <a:rPr lang="el-GR" sz="1400" b="1" dirty="0" smtClean="0">
                <a:solidFill>
                  <a:srgbClr val="FFFF00"/>
                </a:solidFill>
              </a:rPr>
              <a:t>η εξοικονόμησης </a:t>
            </a:r>
            <a:r>
              <a:rPr lang="el-GR" sz="1400" b="1" dirty="0">
                <a:solidFill>
                  <a:srgbClr val="FFFF00"/>
                </a:solidFill>
              </a:rPr>
              <a:t>ενεργείας και </a:t>
            </a:r>
            <a:r>
              <a:rPr lang="el-GR" sz="1400" b="1" dirty="0" smtClean="0">
                <a:solidFill>
                  <a:srgbClr val="FFFF00"/>
                </a:solidFill>
              </a:rPr>
              <a:t>η </a:t>
            </a:r>
            <a:r>
              <a:rPr lang="el-GR" sz="1400" b="1" dirty="0">
                <a:solidFill>
                  <a:srgbClr val="FFFF00"/>
                </a:solidFill>
              </a:rPr>
              <a:t>χρησιμοποίηση ενεργειακών πόρων </a:t>
            </a:r>
            <a:r>
              <a:rPr lang="el-GR" sz="1400" b="1" dirty="0" smtClean="0">
                <a:solidFill>
                  <a:srgbClr val="FFFF00"/>
                </a:solidFill>
              </a:rPr>
              <a:t>μικρότερης ρύπανσης, </a:t>
            </a:r>
          </a:p>
          <a:p>
            <a:pPr marL="88900" algn="just"/>
            <a:r>
              <a:rPr lang="el-GR" sz="1400" b="1" dirty="0" smtClean="0">
                <a:solidFill>
                  <a:srgbClr val="FFFF00"/>
                </a:solidFill>
              </a:rPr>
              <a:t>ε</a:t>
            </a:r>
            <a:r>
              <a:rPr lang="el-GR" sz="1400" b="1" dirty="0">
                <a:solidFill>
                  <a:srgbClr val="FFFF00"/>
                </a:solidFill>
              </a:rPr>
              <a:t>) </a:t>
            </a:r>
            <a:r>
              <a:rPr lang="el-GR" sz="1400" b="1" dirty="0" smtClean="0">
                <a:solidFill>
                  <a:srgbClr val="FFFF00"/>
                </a:solidFill>
              </a:rPr>
              <a:t>η εφαρμογή </a:t>
            </a:r>
            <a:r>
              <a:rPr lang="el-GR" sz="1400" b="1" dirty="0">
                <a:solidFill>
                  <a:srgbClr val="FFFF00"/>
                </a:solidFill>
              </a:rPr>
              <a:t>της </a:t>
            </a:r>
            <a:r>
              <a:rPr lang="el-GR" sz="1400" b="1" i="1" dirty="0">
                <a:solidFill>
                  <a:srgbClr val="FFFF00"/>
                </a:solidFill>
              </a:rPr>
              <a:t>Συμφωνίας Πληροφόρησης </a:t>
            </a:r>
            <a:r>
              <a:rPr lang="el-GR" sz="1400" b="1" dirty="0">
                <a:solidFill>
                  <a:srgbClr val="FFFF00"/>
                </a:solidFill>
              </a:rPr>
              <a:t>σε θέματα περιβάλλοντος του Μαρτίου </a:t>
            </a:r>
            <a:r>
              <a:rPr lang="el-GR" sz="1400" b="1" dirty="0" smtClean="0">
                <a:solidFill>
                  <a:srgbClr val="FFFF00"/>
                </a:solidFill>
              </a:rPr>
              <a:t>1973, για ευκολότερη εφαρμογή κατάλληλων μέτρων σε κοινοτικό επίπεδο.</a:t>
            </a:r>
            <a:endParaRPr lang="el-GR" sz="1400" b="1" dirty="0">
              <a:solidFill>
                <a:srgbClr val="FFFF00"/>
              </a:solidFill>
            </a:endParaRPr>
          </a:p>
        </p:txBody>
      </p:sp>
    </p:spTree>
    <p:extLst>
      <p:ext uri="{BB962C8B-B14F-4D97-AF65-F5344CB8AC3E}">
        <p14:creationId xmlns:p14="http://schemas.microsoft.com/office/powerpoint/2010/main" val="9059423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Θέση υποσέλιδου 1"/>
          <p:cNvSpPr>
            <a:spLocks noGrp="1"/>
          </p:cNvSpPr>
          <p:nvPr>
            <p:ph type="ftr" sz="quarter" idx="11"/>
          </p:nvPr>
        </p:nvSpPr>
        <p:spPr>
          <a:xfrm>
            <a:off x="4038600" y="6198795"/>
            <a:ext cx="4114800" cy="522680"/>
          </a:xfrm>
        </p:spPr>
        <p:txBody>
          <a:bodyPr/>
          <a:lstStyle/>
          <a:p>
            <a:r>
              <a:rPr lang="el-GR" sz="1800" b="1" dirty="0" smtClean="0">
                <a:solidFill>
                  <a:srgbClr val="FFFF00"/>
                </a:solidFill>
              </a:rPr>
              <a:t>Παναγιώτης </a:t>
            </a:r>
            <a:r>
              <a:rPr lang="el-GR" sz="1800" b="1" dirty="0" err="1" smtClean="0">
                <a:solidFill>
                  <a:srgbClr val="FFFF00"/>
                </a:solidFill>
              </a:rPr>
              <a:t>Λιαργκόβας</a:t>
            </a:r>
            <a:endParaRPr lang="el-GR" sz="1800" b="1" dirty="0" smtClean="0">
              <a:solidFill>
                <a:srgbClr val="FFFF00"/>
              </a:solidFill>
            </a:endParaRPr>
          </a:p>
          <a:p>
            <a:r>
              <a:rPr lang="el-GR" sz="1800" b="1" dirty="0" smtClean="0">
                <a:solidFill>
                  <a:srgbClr val="FFFF00"/>
                </a:solidFill>
              </a:rPr>
              <a:t>Χρήστος Παπαγεωργίου</a:t>
            </a:r>
            <a:endParaRPr lang="en-US" sz="1800" b="1" dirty="0">
              <a:solidFill>
                <a:srgbClr val="FFFF00"/>
              </a:solidFill>
            </a:endParaRPr>
          </a:p>
        </p:txBody>
      </p:sp>
      <p:sp>
        <p:nvSpPr>
          <p:cNvPr id="3" name="Θέση αριθμού διαφάνειας 2"/>
          <p:cNvSpPr>
            <a:spLocks noGrp="1"/>
          </p:cNvSpPr>
          <p:nvPr>
            <p:ph type="sldNum" sz="quarter" idx="12"/>
          </p:nvPr>
        </p:nvSpPr>
        <p:spPr/>
        <p:txBody>
          <a:bodyPr/>
          <a:lstStyle/>
          <a:p>
            <a:fld id="{D57F1E4F-1CFF-5643-939E-217C01CDF565}" type="slidenum">
              <a:rPr lang="en-US" smtClean="0">
                <a:solidFill>
                  <a:srgbClr val="FFFF00"/>
                </a:solidFill>
              </a:rPr>
              <a:pPr/>
              <a:t>8</a:t>
            </a:fld>
            <a:endParaRPr lang="en-US" dirty="0">
              <a:solidFill>
                <a:srgbClr val="FFFF00"/>
              </a:solidFill>
            </a:endParaRPr>
          </a:p>
        </p:txBody>
      </p:sp>
      <p:sp>
        <p:nvSpPr>
          <p:cNvPr id="4" name="TextBox 3"/>
          <p:cNvSpPr txBox="1"/>
          <p:nvPr/>
        </p:nvSpPr>
        <p:spPr>
          <a:xfrm>
            <a:off x="0" y="0"/>
            <a:ext cx="12192000" cy="523220"/>
          </a:xfrm>
          <a:prstGeom prst="rect">
            <a:avLst/>
          </a:prstGeom>
          <a:noFill/>
        </p:spPr>
        <p:txBody>
          <a:bodyPr wrap="square" rtlCol="0">
            <a:spAutoFit/>
          </a:bodyPr>
          <a:lstStyle/>
          <a:p>
            <a:pPr algn="ctr"/>
            <a:r>
              <a:rPr lang="el-GR" sz="2800" b="1" i="1" dirty="0" smtClean="0">
                <a:solidFill>
                  <a:prstClr val="white"/>
                </a:solidFill>
                <a:latin typeface="Calibri Light" panose="020F0302020204030204"/>
              </a:rPr>
              <a:t>Το Ευρωπαϊκό Φαινόμενο: </a:t>
            </a:r>
            <a:r>
              <a:rPr lang="el-GR" sz="2800" b="1" i="1" dirty="0" smtClean="0">
                <a:solidFill>
                  <a:srgbClr val="FFFF00"/>
                </a:solidFill>
                <a:latin typeface="Calibri Light" panose="020F0302020204030204"/>
              </a:rPr>
              <a:t>Ιστορία, Θεσμοί Πολιτικές</a:t>
            </a:r>
          </a:p>
        </p:txBody>
      </p:sp>
      <p:sp>
        <p:nvSpPr>
          <p:cNvPr id="6" name="Ορθογώνιο 5"/>
          <p:cNvSpPr/>
          <p:nvPr/>
        </p:nvSpPr>
        <p:spPr>
          <a:xfrm>
            <a:off x="0" y="392707"/>
            <a:ext cx="12192000" cy="461665"/>
          </a:xfrm>
          <a:prstGeom prst="rect">
            <a:avLst/>
          </a:prstGeom>
        </p:spPr>
        <p:txBody>
          <a:bodyPr wrap="square">
            <a:spAutoFit/>
          </a:bodyPr>
          <a:lstStyle/>
          <a:p>
            <a:pPr algn="ctr"/>
            <a:r>
              <a:rPr lang="en-US" sz="2400" b="1" kern="0" dirty="0" smtClean="0">
                <a:solidFill>
                  <a:srgbClr val="FFFF00"/>
                </a:solidFill>
                <a:ea typeface="Microsoft JhengHei" panose="020B0604030504040204" pitchFamily="34" charset="-120"/>
                <a:cs typeface="Arial" panose="020B0604020202020204" pitchFamily="34" charset="0"/>
              </a:rPr>
              <a:t>1</a:t>
            </a:r>
            <a:r>
              <a:rPr lang="el-GR" sz="2400" b="1" kern="0" dirty="0">
                <a:solidFill>
                  <a:srgbClr val="FFFF00"/>
                </a:solidFill>
                <a:ea typeface="Microsoft JhengHei" panose="020B0604030504040204" pitchFamily="34" charset="-120"/>
                <a:cs typeface="Arial" panose="020B0604020202020204" pitchFamily="34" charset="0"/>
              </a:rPr>
              <a:t>9</a:t>
            </a:r>
            <a:r>
              <a:rPr lang="el-GR" sz="2400" b="1" kern="0" dirty="0" smtClean="0">
                <a:solidFill>
                  <a:srgbClr val="FFFF00"/>
                </a:solidFill>
                <a:ea typeface="Microsoft JhengHei" panose="020B0604030504040204" pitchFamily="34" charset="-120"/>
                <a:cs typeface="Arial" panose="020B0604020202020204" pitchFamily="34" charset="0"/>
              </a:rPr>
              <a:t>. Η Περιβαλλοντική Πολιτική</a:t>
            </a:r>
            <a:endParaRPr lang="el-GR" sz="2400" b="1" kern="0" dirty="0">
              <a:solidFill>
                <a:srgbClr val="FFFF00"/>
              </a:solidFill>
              <a:ea typeface="Microsoft JhengHei" panose="020B0604030504040204" pitchFamily="34" charset="-120"/>
              <a:cs typeface="Arial" panose="020B0604020202020204" pitchFamily="34" charset="0"/>
            </a:endParaRPr>
          </a:p>
        </p:txBody>
      </p:sp>
      <p:pic>
        <p:nvPicPr>
          <p:cNvPr id="23" name="Εικόνα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67793" y="6198794"/>
            <a:ext cx="2146300" cy="622491"/>
          </a:xfrm>
          <a:prstGeom prst="rect">
            <a:avLst/>
          </a:prstGeom>
        </p:spPr>
      </p:pic>
      <p:sp>
        <p:nvSpPr>
          <p:cNvPr id="24" name="TextBox 23"/>
          <p:cNvSpPr txBox="1"/>
          <p:nvPr/>
        </p:nvSpPr>
        <p:spPr>
          <a:xfrm>
            <a:off x="284106" y="1310617"/>
            <a:ext cx="11653893" cy="400110"/>
          </a:xfrm>
          <a:prstGeom prst="rect">
            <a:avLst/>
          </a:prstGeom>
          <a:noFill/>
        </p:spPr>
        <p:txBody>
          <a:bodyPr wrap="square" rtlCol="0">
            <a:spAutoFit/>
          </a:bodyPr>
          <a:lstStyle/>
          <a:p>
            <a:r>
              <a:rPr lang="el-GR" sz="2000" b="1" dirty="0" smtClean="0">
                <a:solidFill>
                  <a:srgbClr val="FFFF00"/>
                </a:solidFill>
                <a:cs typeface="Times New Roman" panose="02020603050405020304" pitchFamily="18" charset="0"/>
              </a:rPr>
              <a:t>Τα </a:t>
            </a:r>
            <a:r>
              <a:rPr lang="el-GR" sz="2000" b="1" i="1" dirty="0">
                <a:solidFill>
                  <a:srgbClr val="FFFF00"/>
                </a:solidFill>
                <a:cs typeface="Times New Roman" panose="02020603050405020304" pitchFamily="18" charset="0"/>
              </a:rPr>
              <a:t>Προγράμματα Δράσης για το Περιβάλλον</a:t>
            </a:r>
          </a:p>
        </p:txBody>
      </p:sp>
      <p:sp>
        <p:nvSpPr>
          <p:cNvPr id="25" name="TextBox 24"/>
          <p:cNvSpPr txBox="1"/>
          <p:nvPr/>
        </p:nvSpPr>
        <p:spPr>
          <a:xfrm>
            <a:off x="4680000" y="1728000"/>
            <a:ext cx="7277099" cy="3139321"/>
          </a:xfrm>
          <a:prstGeom prst="rect">
            <a:avLst/>
          </a:prstGeom>
          <a:noFill/>
        </p:spPr>
        <p:txBody>
          <a:bodyPr wrap="square" rtlCol="0">
            <a:spAutoFit/>
          </a:bodyPr>
          <a:lstStyle/>
          <a:p>
            <a:r>
              <a:rPr lang="el-GR" b="1" dirty="0" smtClean="0">
                <a:solidFill>
                  <a:srgbClr val="FFFF00"/>
                </a:solidFill>
              </a:rPr>
              <a:t>Το </a:t>
            </a:r>
            <a:r>
              <a:rPr lang="el-GR" b="1" i="1" dirty="0" smtClean="0">
                <a:solidFill>
                  <a:srgbClr val="FFFF00"/>
                </a:solidFill>
              </a:rPr>
              <a:t>Τρίτο Πρόγραμμα </a:t>
            </a:r>
            <a:r>
              <a:rPr lang="el-GR" b="1" i="1" dirty="0">
                <a:solidFill>
                  <a:srgbClr val="FFFF00"/>
                </a:solidFill>
              </a:rPr>
              <a:t>Δράσης για το Περιβάλλον </a:t>
            </a:r>
            <a:r>
              <a:rPr lang="el-GR" b="1" dirty="0" smtClean="0">
                <a:solidFill>
                  <a:srgbClr val="FFFF00"/>
                </a:solidFill>
              </a:rPr>
              <a:t>1982 </a:t>
            </a:r>
            <a:r>
              <a:rPr lang="el-GR" b="1" dirty="0">
                <a:solidFill>
                  <a:srgbClr val="FFFF00"/>
                </a:solidFill>
              </a:rPr>
              <a:t>- </a:t>
            </a:r>
            <a:r>
              <a:rPr lang="el-GR" b="1" dirty="0" smtClean="0">
                <a:solidFill>
                  <a:srgbClr val="FFFF00"/>
                </a:solidFill>
              </a:rPr>
              <a:t>1986</a:t>
            </a:r>
          </a:p>
          <a:p>
            <a:pPr marL="285750" indent="-285750" algn="just">
              <a:buFont typeface="Arial" panose="020B0604020202020204" pitchFamily="34" charset="0"/>
              <a:buChar char="•"/>
            </a:pPr>
            <a:r>
              <a:rPr lang="el-GR" b="1" dirty="0" smtClean="0">
                <a:solidFill>
                  <a:schemeClr val="bg1"/>
                </a:solidFill>
              </a:rPr>
              <a:t>Εκδίδεται ακόμη η </a:t>
            </a:r>
            <a:r>
              <a:rPr lang="el-GR" b="1" dirty="0">
                <a:solidFill>
                  <a:schemeClr val="bg1"/>
                </a:solidFill>
              </a:rPr>
              <a:t>πρώτη Οδηγία </a:t>
            </a:r>
            <a:r>
              <a:rPr lang="el-GR" b="1" dirty="0" smtClean="0">
                <a:solidFill>
                  <a:schemeClr val="bg1"/>
                </a:solidFill>
              </a:rPr>
              <a:t>για </a:t>
            </a:r>
            <a:r>
              <a:rPr lang="el-GR" b="1" dirty="0">
                <a:solidFill>
                  <a:schemeClr val="bg1"/>
                </a:solidFill>
              </a:rPr>
              <a:t>την εκτίμηση των επιπτώσεων στο περιβάλλον των σχεδίων δημόσιων και ιδιωτικών έργων. Με την οδηγία προβλεπόταν η συμμετοχή του κοινού σε δημόσια συζήτηση για την εκτίμηση των περιβαλλοντικών επιπτώσεων του έργου. </a:t>
            </a:r>
            <a:endParaRPr lang="el-GR" b="1" dirty="0" smtClean="0">
              <a:solidFill>
                <a:schemeClr val="bg1"/>
              </a:solidFill>
            </a:endParaRPr>
          </a:p>
          <a:p>
            <a:pPr marL="285750" indent="-285750" algn="just">
              <a:buFont typeface="Arial" panose="020B0604020202020204" pitchFamily="34" charset="0"/>
              <a:buChar char="•"/>
            </a:pPr>
            <a:r>
              <a:rPr lang="el-GR" b="1" dirty="0" smtClean="0">
                <a:solidFill>
                  <a:schemeClr val="bg1"/>
                </a:solidFill>
              </a:rPr>
              <a:t>Συγκεκριμένα </a:t>
            </a:r>
            <a:r>
              <a:rPr lang="el-GR" b="1" dirty="0">
                <a:solidFill>
                  <a:schemeClr val="bg1"/>
                </a:solidFill>
              </a:rPr>
              <a:t>μελετώνται οι άμεσες ή έμμεσες επιπτώσεις </a:t>
            </a:r>
            <a:endParaRPr lang="el-GR" b="1" dirty="0" smtClean="0">
              <a:solidFill>
                <a:schemeClr val="bg1"/>
              </a:solidFill>
            </a:endParaRPr>
          </a:p>
          <a:p>
            <a:pPr marL="354013" indent="-14288" algn="just"/>
            <a:r>
              <a:rPr lang="el-GR" b="1" dirty="0" smtClean="0">
                <a:solidFill>
                  <a:schemeClr val="bg1"/>
                </a:solidFill>
              </a:rPr>
              <a:t>α</a:t>
            </a:r>
            <a:r>
              <a:rPr lang="el-GR" b="1" dirty="0">
                <a:solidFill>
                  <a:schemeClr val="bg1"/>
                </a:solidFill>
              </a:rPr>
              <a:t>) στον άνθρωπο, στην πανίδα και στη χλωρίδα, </a:t>
            </a:r>
            <a:endParaRPr lang="el-GR" b="1" dirty="0" smtClean="0">
              <a:solidFill>
                <a:schemeClr val="bg1"/>
              </a:solidFill>
            </a:endParaRPr>
          </a:p>
          <a:p>
            <a:pPr marL="354013" indent="-14288" algn="just"/>
            <a:r>
              <a:rPr lang="el-GR" b="1" dirty="0" smtClean="0">
                <a:solidFill>
                  <a:schemeClr val="bg1"/>
                </a:solidFill>
              </a:rPr>
              <a:t>β</a:t>
            </a:r>
            <a:r>
              <a:rPr lang="el-GR" b="1" dirty="0">
                <a:solidFill>
                  <a:schemeClr val="bg1"/>
                </a:solidFill>
              </a:rPr>
              <a:t>) στο έδαφος, στα ύδατα, στον αέρα, στο κλίκα και στο τοπίο, </a:t>
            </a:r>
            <a:endParaRPr lang="el-GR" b="1" dirty="0" smtClean="0">
              <a:solidFill>
                <a:schemeClr val="bg1"/>
              </a:solidFill>
            </a:endParaRPr>
          </a:p>
          <a:p>
            <a:pPr marL="354013" indent="-14288" algn="just"/>
            <a:r>
              <a:rPr lang="el-GR" b="1" dirty="0" smtClean="0">
                <a:solidFill>
                  <a:schemeClr val="bg1"/>
                </a:solidFill>
              </a:rPr>
              <a:t>γ</a:t>
            </a:r>
            <a:r>
              <a:rPr lang="el-GR" b="1" dirty="0">
                <a:solidFill>
                  <a:schemeClr val="bg1"/>
                </a:solidFill>
              </a:rPr>
              <a:t>) στα υλικά αγαθά και στην πολιτιστική κληρονομιά, </a:t>
            </a:r>
            <a:endParaRPr lang="el-GR" b="1" dirty="0" smtClean="0">
              <a:solidFill>
                <a:schemeClr val="bg1"/>
              </a:solidFill>
            </a:endParaRPr>
          </a:p>
          <a:p>
            <a:pPr marL="354013" indent="-14288" algn="just"/>
            <a:r>
              <a:rPr lang="el-GR" b="1" dirty="0" smtClean="0">
                <a:solidFill>
                  <a:schemeClr val="bg1"/>
                </a:solidFill>
              </a:rPr>
              <a:t>δ</a:t>
            </a:r>
            <a:r>
              <a:rPr lang="el-GR" b="1" dirty="0">
                <a:solidFill>
                  <a:schemeClr val="bg1"/>
                </a:solidFill>
              </a:rPr>
              <a:t>) στην αλληλεπίδραση μεταξύ των παραγόντων που </a:t>
            </a:r>
            <a:r>
              <a:rPr lang="el-GR" b="1" dirty="0" smtClean="0">
                <a:solidFill>
                  <a:schemeClr val="bg1"/>
                </a:solidFill>
              </a:rPr>
              <a:t>αναφέρονται,</a:t>
            </a:r>
          </a:p>
          <a:p>
            <a:pPr marL="354013" indent="-14288" algn="just"/>
            <a:r>
              <a:rPr lang="el-GR" b="1" dirty="0" smtClean="0">
                <a:solidFill>
                  <a:schemeClr val="bg1"/>
                </a:solidFill>
              </a:rPr>
              <a:t>ε</a:t>
            </a:r>
            <a:r>
              <a:rPr lang="el-GR" b="1" dirty="0">
                <a:solidFill>
                  <a:schemeClr val="bg1"/>
                </a:solidFill>
              </a:rPr>
              <a:t>) στην πρώτη, δεύτερη και τρίτη περίπτωση μαζί.</a:t>
            </a:r>
            <a:endParaRPr lang="el-GR" b="1" dirty="0" smtClean="0">
              <a:solidFill>
                <a:schemeClr val="bg1"/>
              </a:solidFill>
            </a:endParaRPr>
          </a:p>
        </p:txBody>
      </p:sp>
      <p:pic>
        <p:nvPicPr>
          <p:cNvPr id="14" name="Εικόνα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2199" y="6141646"/>
            <a:ext cx="2532007" cy="712126"/>
          </a:xfrm>
          <a:prstGeom prst="rect">
            <a:avLst/>
          </a:prstGeom>
        </p:spPr>
      </p:pic>
      <p:sp>
        <p:nvSpPr>
          <p:cNvPr id="5" name="Ορθογώνιο 4"/>
          <p:cNvSpPr/>
          <p:nvPr/>
        </p:nvSpPr>
        <p:spPr>
          <a:xfrm>
            <a:off x="15052" y="1772443"/>
            <a:ext cx="4760148" cy="3323987"/>
          </a:xfrm>
          <a:prstGeom prst="rect">
            <a:avLst/>
          </a:prstGeom>
        </p:spPr>
        <p:txBody>
          <a:bodyPr wrap="square">
            <a:spAutoFit/>
          </a:bodyPr>
          <a:lstStyle/>
          <a:p>
            <a:pPr marL="285750" indent="-285750" algn="just"/>
            <a:r>
              <a:rPr lang="el-GR" sz="1400" b="1" dirty="0" smtClean="0">
                <a:solidFill>
                  <a:srgbClr val="FFFF00"/>
                </a:solidFill>
              </a:rPr>
              <a:t>Το</a:t>
            </a:r>
            <a:r>
              <a:rPr lang="el-GR" sz="1400" b="1" dirty="0" smtClean="0">
                <a:solidFill>
                  <a:schemeClr val="bg1"/>
                </a:solidFill>
              </a:rPr>
              <a:t> ατύχημα του </a:t>
            </a:r>
            <a:r>
              <a:rPr lang="en-US" sz="1400" b="1" dirty="0" err="1" smtClean="0">
                <a:solidFill>
                  <a:schemeClr val="bg1"/>
                </a:solidFill>
              </a:rPr>
              <a:t>Seveso</a:t>
            </a:r>
            <a:endParaRPr lang="el-GR" sz="1400" b="1" dirty="0" smtClean="0">
              <a:solidFill>
                <a:schemeClr val="bg1"/>
              </a:solidFill>
            </a:endParaRPr>
          </a:p>
          <a:p>
            <a:pPr marL="107950" indent="-107950" algn="just">
              <a:buFont typeface="Calibri" pitchFamily="34" charset="0"/>
              <a:buChar char="−"/>
            </a:pPr>
            <a:r>
              <a:rPr lang="el-GR" sz="1400" b="1" dirty="0" smtClean="0">
                <a:solidFill>
                  <a:srgbClr val="FFFF00"/>
                </a:solidFill>
              </a:rPr>
              <a:t>Αξίζει να αναφερθεί ότι το ατύχημα στο </a:t>
            </a:r>
            <a:r>
              <a:rPr lang="el-GR" sz="1400" b="1" dirty="0" err="1" smtClean="0">
                <a:solidFill>
                  <a:srgbClr val="FFFF00"/>
                </a:solidFill>
              </a:rPr>
              <a:t>Seveso</a:t>
            </a:r>
            <a:r>
              <a:rPr lang="el-GR" sz="1400" b="1" dirty="0" smtClean="0">
                <a:solidFill>
                  <a:srgbClr val="FFFF00"/>
                </a:solidFill>
              </a:rPr>
              <a:t> της Ιταλίας το 1976, σε εργοστάσιο φυτοφαρμάκων της εταιρίας </a:t>
            </a:r>
            <a:r>
              <a:rPr lang="el-GR" sz="1400" b="1" dirty="0" err="1" smtClean="0">
                <a:solidFill>
                  <a:srgbClr val="FFFF00"/>
                </a:solidFill>
              </a:rPr>
              <a:t>Sandoz</a:t>
            </a:r>
            <a:r>
              <a:rPr lang="el-GR" sz="1400" b="1" dirty="0" smtClean="0">
                <a:solidFill>
                  <a:srgbClr val="FFFF00"/>
                </a:solidFill>
              </a:rPr>
              <a:t>, που είχε ως αποτέλεσμα την απελευθέρωση τοξικής διοξίνης, υπήρξε η αφορμή για την έκδοση το 1982 σχετικής Οδηγίας, γνωστής ως </a:t>
            </a:r>
            <a:r>
              <a:rPr lang="el-GR" sz="1400" b="1" dirty="0" err="1" smtClean="0">
                <a:solidFill>
                  <a:schemeClr val="bg1"/>
                </a:solidFill>
              </a:rPr>
              <a:t>Seveso</a:t>
            </a:r>
            <a:r>
              <a:rPr lang="el-GR" sz="1400" b="1" dirty="0" smtClean="0">
                <a:solidFill>
                  <a:schemeClr val="bg1"/>
                </a:solidFill>
              </a:rPr>
              <a:t> Ι</a:t>
            </a:r>
            <a:r>
              <a:rPr lang="el-GR" sz="1400" b="1" dirty="0" smtClean="0">
                <a:solidFill>
                  <a:srgbClr val="FFFF00"/>
                </a:solidFill>
              </a:rPr>
              <a:t>, για τον κίνδυνο ατυχημάτων σε βιομηχανικές δραστηριότητες συγκεκριμένου τύπου. </a:t>
            </a:r>
          </a:p>
          <a:p>
            <a:pPr marL="107950" indent="-107950" algn="just">
              <a:buFont typeface="Calibri" pitchFamily="34" charset="0"/>
              <a:buChar char="−"/>
            </a:pPr>
            <a:r>
              <a:rPr lang="el-GR" sz="1400" b="1" dirty="0" smtClean="0">
                <a:solidFill>
                  <a:srgbClr val="FFFF00"/>
                </a:solidFill>
              </a:rPr>
              <a:t>Αργότερα, το 1996, η ΕΕ υιοθέτησε Οδηγία, γνωστή ως </a:t>
            </a:r>
            <a:r>
              <a:rPr lang="el-GR" sz="1400" b="1" dirty="0" err="1" smtClean="0">
                <a:solidFill>
                  <a:schemeClr val="bg1"/>
                </a:solidFill>
              </a:rPr>
              <a:t>Seveso</a:t>
            </a:r>
            <a:r>
              <a:rPr lang="el-GR" sz="1400" b="1" dirty="0" smtClean="0">
                <a:solidFill>
                  <a:schemeClr val="bg1"/>
                </a:solidFill>
              </a:rPr>
              <a:t> II</a:t>
            </a:r>
            <a:r>
              <a:rPr lang="el-GR" sz="1400" b="1" dirty="0" smtClean="0">
                <a:solidFill>
                  <a:srgbClr val="FFFF00"/>
                </a:solidFill>
              </a:rPr>
              <a:t>, για την πρόληψη μεγάλων ατυχημάτων σχετιζόμενων με επικίνδυνες ουσίες, και τον περιορισμό των συνεπειών τους. </a:t>
            </a:r>
          </a:p>
          <a:p>
            <a:pPr marL="107950" indent="-107950" algn="just">
              <a:buFont typeface="Calibri" pitchFamily="34" charset="0"/>
              <a:buChar char="−"/>
            </a:pPr>
            <a:r>
              <a:rPr lang="el-GR" sz="1400" b="1" dirty="0" smtClean="0">
                <a:solidFill>
                  <a:srgbClr val="FFFF00"/>
                </a:solidFill>
              </a:rPr>
              <a:t>Ακόμη, σε συνέχεια των παραπάνω, το 2012 υιοθετήθηκε Οδηγία, γνωστή ως </a:t>
            </a:r>
            <a:r>
              <a:rPr lang="el-GR" sz="1400" b="1" dirty="0" err="1" smtClean="0">
                <a:solidFill>
                  <a:schemeClr val="bg1"/>
                </a:solidFill>
              </a:rPr>
              <a:t>Seveso</a:t>
            </a:r>
            <a:r>
              <a:rPr lang="el-GR" sz="1400" b="1" dirty="0" smtClean="0">
                <a:solidFill>
                  <a:schemeClr val="bg1"/>
                </a:solidFill>
              </a:rPr>
              <a:t> IΙI</a:t>
            </a:r>
            <a:r>
              <a:rPr lang="el-GR" sz="1400" b="1" dirty="0" smtClean="0">
                <a:solidFill>
                  <a:srgbClr val="FFFF00"/>
                </a:solidFill>
              </a:rPr>
              <a:t>, με υποχρέωση να εφαρμοστεί από τα κράτη-μέλη μέχρι τον Ιούνιο του 2015.</a:t>
            </a:r>
            <a:endParaRPr lang="el-GR" sz="1400" b="1" dirty="0">
              <a:solidFill>
                <a:srgbClr val="FFFF00"/>
              </a:solidFill>
            </a:endParaRPr>
          </a:p>
        </p:txBody>
      </p:sp>
    </p:spTree>
    <p:extLst>
      <p:ext uri="{BB962C8B-B14F-4D97-AF65-F5344CB8AC3E}">
        <p14:creationId xmlns:p14="http://schemas.microsoft.com/office/powerpoint/2010/main" val="41923549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Θέση υποσέλιδου 1"/>
          <p:cNvSpPr>
            <a:spLocks noGrp="1"/>
          </p:cNvSpPr>
          <p:nvPr>
            <p:ph type="ftr" sz="quarter" idx="11"/>
          </p:nvPr>
        </p:nvSpPr>
        <p:spPr>
          <a:xfrm>
            <a:off x="4038600" y="6198795"/>
            <a:ext cx="4114800" cy="522680"/>
          </a:xfrm>
        </p:spPr>
        <p:txBody>
          <a:bodyPr/>
          <a:lstStyle/>
          <a:p>
            <a:r>
              <a:rPr lang="el-GR" sz="1800" b="1" dirty="0" smtClean="0">
                <a:solidFill>
                  <a:srgbClr val="FFFF00"/>
                </a:solidFill>
              </a:rPr>
              <a:t>Παναγιώτης </a:t>
            </a:r>
            <a:r>
              <a:rPr lang="el-GR" sz="1800" b="1" dirty="0" err="1" smtClean="0">
                <a:solidFill>
                  <a:srgbClr val="FFFF00"/>
                </a:solidFill>
              </a:rPr>
              <a:t>Λιαργκόβας</a:t>
            </a:r>
            <a:endParaRPr lang="el-GR" sz="1800" b="1" dirty="0" smtClean="0">
              <a:solidFill>
                <a:srgbClr val="FFFF00"/>
              </a:solidFill>
            </a:endParaRPr>
          </a:p>
          <a:p>
            <a:r>
              <a:rPr lang="el-GR" sz="1800" b="1" dirty="0" smtClean="0">
                <a:solidFill>
                  <a:srgbClr val="FFFF00"/>
                </a:solidFill>
              </a:rPr>
              <a:t>Χρήστος Παπαγεωργίου</a:t>
            </a:r>
            <a:endParaRPr lang="en-US" sz="1800" b="1" dirty="0">
              <a:solidFill>
                <a:srgbClr val="FFFF00"/>
              </a:solidFill>
            </a:endParaRPr>
          </a:p>
        </p:txBody>
      </p:sp>
      <p:sp>
        <p:nvSpPr>
          <p:cNvPr id="3" name="Θέση αριθμού διαφάνειας 2"/>
          <p:cNvSpPr>
            <a:spLocks noGrp="1"/>
          </p:cNvSpPr>
          <p:nvPr>
            <p:ph type="sldNum" sz="quarter" idx="12"/>
          </p:nvPr>
        </p:nvSpPr>
        <p:spPr/>
        <p:txBody>
          <a:bodyPr/>
          <a:lstStyle/>
          <a:p>
            <a:fld id="{D57F1E4F-1CFF-5643-939E-217C01CDF565}" type="slidenum">
              <a:rPr lang="en-US" smtClean="0">
                <a:solidFill>
                  <a:srgbClr val="FFFF00"/>
                </a:solidFill>
              </a:rPr>
              <a:pPr/>
              <a:t>9</a:t>
            </a:fld>
            <a:endParaRPr lang="en-US" dirty="0">
              <a:solidFill>
                <a:srgbClr val="FFFF00"/>
              </a:solidFill>
            </a:endParaRPr>
          </a:p>
        </p:txBody>
      </p:sp>
      <p:sp>
        <p:nvSpPr>
          <p:cNvPr id="4" name="TextBox 3"/>
          <p:cNvSpPr txBox="1"/>
          <p:nvPr/>
        </p:nvSpPr>
        <p:spPr>
          <a:xfrm>
            <a:off x="0" y="0"/>
            <a:ext cx="12192000" cy="523220"/>
          </a:xfrm>
          <a:prstGeom prst="rect">
            <a:avLst/>
          </a:prstGeom>
          <a:noFill/>
        </p:spPr>
        <p:txBody>
          <a:bodyPr wrap="square" rtlCol="0">
            <a:spAutoFit/>
          </a:bodyPr>
          <a:lstStyle/>
          <a:p>
            <a:pPr algn="ctr"/>
            <a:r>
              <a:rPr lang="el-GR" sz="2800" b="1" i="1" dirty="0" smtClean="0">
                <a:solidFill>
                  <a:prstClr val="white"/>
                </a:solidFill>
                <a:latin typeface="Calibri Light" panose="020F0302020204030204"/>
              </a:rPr>
              <a:t>Το Ευρωπαϊκό Φαινόμενο: </a:t>
            </a:r>
            <a:r>
              <a:rPr lang="el-GR" sz="2800" b="1" i="1" dirty="0" smtClean="0">
                <a:solidFill>
                  <a:srgbClr val="FFFF00"/>
                </a:solidFill>
                <a:latin typeface="Calibri Light" panose="020F0302020204030204"/>
              </a:rPr>
              <a:t>Ιστορία, Θεσμοί Πολιτικές</a:t>
            </a:r>
          </a:p>
        </p:txBody>
      </p:sp>
      <p:sp>
        <p:nvSpPr>
          <p:cNvPr id="6" name="Ορθογώνιο 5"/>
          <p:cNvSpPr/>
          <p:nvPr/>
        </p:nvSpPr>
        <p:spPr>
          <a:xfrm>
            <a:off x="0" y="392707"/>
            <a:ext cx="12192000" cy="461665"/>
          </a:xfrm>
          <a:prstGeom prst="rect">
            <a:avLst/>
          </a:prstGeom>
        </p:spPr>
        <p:txBody>
          <a:bodyPr wrap="square">
            <a:spAutoFit/>
          </a:bodyPr>
          <a:lstStyle/>
          <a:p>
            <a:pPr algn="ctr"/>
            <a:r>
              <a:rPr lang="en-US" sz="2400" b="1" kern="0" dirty="0" smtClean="0">
                <a:solidFill>
                  <a:srgbClr val="FFFF00"/>
                </a:solidFill>
                <a:ea typeface="Microsoft JhengHei" panose="020B0604030504040204" pitchFamily="34" charset="-120"/>
                <a:cs typeface="Arial" panose="020B0604020202020204" pitchFamily="34" charset="0"/>
              </a:rPr>
              <a:t>1</a:t>
            </a:r>
            <a:r>
              <a:rPr lang="el-GR" sz="2400" b="1" kern="0" dirty="0">
                <a:solidFill>
                  <a:srgbClr val="FFFF00"/>
                </a:solidFill>
                <a:ea typeface="Microsoft JhengHei" panose="020B0604030504040204" pitchFamily="34" charset="-120"/>
                <a:cs typeface="Arial" panose="020B0604020202020204" pitchFamily="34" charset="0"/>
              </a:rPr>
              <a:t>9</a:t>
            </a:r>
            <a:r>
              <a:rPr lang="el-GR" sz="2400" b="1" kern="0" dirty="0" smtClean="0">
                <a:solidFill>
                  <a:srgbClr val="FFFF00"/>
                </a:solidFill>
                <a:ea typeface="Microsoft JhengHei" panose="020B0604030504040204" pitchFamily="34" charset="-120"/>
                <a:cs typeface="Arial" panose="020B0604020202020204" pitchFamily="34" charset="0"/>
              </a:rPr>
              <a:t>. Η Περιβαλλοντική Πολιτική</a:t>
            </a:r>
            <a:endParaRPr lang="el-GR" sz="2400" b="1" kern="0" dirty="0">
              <a:solidFill>
                <a:srgbClr val="FFFF00"/>
              </a:solidFill>
              <a:ea typeface="Microsoft JhengHei" panose="020B0604030504040204" pitchFamily="34" charset="-120"/>
              <a:cs typeface="Arial" panose="020B0604020202020204" pitchFamily="34" charset="0"/>
            </a:endParaRPr>
          </a:p>
        </p:txBody>
      </p:sp>
      <p:pic>
        <p:nvPicPr>
          <p:cNvPr id="23" name="Εικόνα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67793" y="6198794"/>
            <a:ext cx="2146300" cy="622491"/>
          </a:xfrm>
          <a:prstGeom prst="rect">
            <a:avLst/>
          </a:prstGeom>
        </p:spPr>
      </p:pic>
      <p:sp>
        <p:nvSpPr>
          <p:cNvPr id="24" name="TextBox 23"/>
          <p:cNvSpPr txBox="1"/>
          <p:nvPr/>
        </p:nvSpPr>
        <p:spPr>
          <a:xfrm>
            <a:off x="284106" y="1310617"/>
            <a:ext cx="11653893" cy="400110"/>
          </a:xfrm>
          <a:prstGeom prst="rect">
            <a:avLst/>
          </a:prstGeom>
          <a:noFill/>
        </p:spPr>
        <p:txBody>
          <a:bodyPr wrap="square" rtlCol="0">
            <a:spAutoFit/>
          </a:bodyPr>
          <a:lstStyle/>
          <a:p>
            <a:r>
              <a:rPr lang="el-GR" sz="2000" b="1" dirty="0" smtClean="0">
                <a:solidFill>
                  <a:srgbClr val="FFFF00"/>
                </a:solidFill>
                <a:cs typeface="Times New Roman" panose="02020603050405020304" pitchFamily="18" charset="0"/>
              </a:rPr>
              <a:t>Τα </a:t>
            </a:r>
            <a:r>
              <a:rPr lang="el-GR" sz="2000" b="1" i="1" dirty="0">
                <a:solidFill>
                  <a:srgbClr val="FFFF00"/>
                </a:solidFill>
                <a:cs typeface="Times New Roman" panose="02020603050405020304" pitchFamily="18" charset="0"/>
              </a:rPr>
              <a:t>Προγράμματα Δράσης για το Περιβάλλον</a:t>
            </a:r>
          </a:p>
        </p:txBody>
      </p:sp>
      <p:sp>
        <p:nvSpPr>
          <p:cNvPr id="25" name="TextBox 24"/>
          <p:cNvSpPr txBox="1"/>
          <p:nvPr/>
        </p:nvSpPr>
        <p:spPr>
          <a:xfrm>
            <a:off x="4680000" y="1728000"/>
            <a:ext cx="7277099" cy="4801314"/>
          </a:xfrm>
          <a:prstGeom prst="rect">
            <a:avLst/>
          </a:prstGeom>
          <a:noFill/>
        </p:spPr>
        <p:txBody>
          <a:bodyPr wrap="square" rtlCol="0">
            <a:spAutoFit/>
          </a:bodyPr>
          <a:lstStyle/>
          <a:p>
            <a:r>
              <a:rPr lang="el-GR" b="1" dirty="0" smtClean="0">
                <a:solidFill>
                  <a:srgbClr val="FFFF00"/>
                </a:solidFill>
              </a:rPr>
              <a:t>Το </a:t>
            </a:r>
            <a:r>
              <a:rPr lang="el-GR" b="1" i="1" dirty="0" smtClean="0">
                <a:solidFill>
                  <a:srgbClr val="FFFF00"/>
                </a:solidFill>
              </a:rPr>
              <a:t>Τέταρτο Πρόγραμμα </a:t>
            </a:r>
            <a:r>
              <a:rPr lang="el-GR" b="1" i="1" dirty="0">
                <a:solidFill>
                  <a:srgbClr val="FFFF00"/>
                </a:solidFill>
              </a:rPr>
              <a:t>Δράσης για το Περιβάλλον </a:t>
            </a:r>
            <a:r>
              <a:rPr lang="el-GR" b="1" dirty="0" smtClean="0">
                <a:solidFill>
                  <a:srgbClr val="FFFF00"/>
                </a:solidFill>
              </a:rPr>
              <a:t>1987 </a:t>
            </a:r>
            <a:r>
              <a:rPr lang="el-GR" b="1" dirty="0">
                <a:solidFill>
                  <a:srgbClr val="FFFF00"/>
                </a:solidFill>
              </a:rPr>
              <a:t>- </a:t>
            </a:r>
            <a:r>
              <a:rPr lang="el-GR" b="1" dirty="0" smtClean="0">
                <a:solidFill>
                  <a:srgbClr val="FFFF00"/>
                </a:solidFill>
              </a:rPr>
              <a:t>1992</a:t>
            </a:r>
          </a:p>
          <a:p>
            <a:pPr marL="285750" indent="-285750" algn="just">
              <a:buFont typeface="Arial" panose="020B0604020202020204" pitchFamily="34" charset="0"/>
              <a:buChar char="•"/>
            </a:pPr>
            <a:r>
              <a:rPr lang="el-GR" b="1" dirty="0" smtClean="0">
                <a:solidFill>
                  <a:schemeClr val="bg1"/>
                </a:solidFill>
              </a:rPr>
              <a:t>Η έννοια της </a:t>
            </a:r>
            <a:r>
              <a:rPr lang="el-GR" b="1" dirty="0" err="1" smtClean="0">
                <a:solidFill>
                  <a:schemeClr val="bg1"/>
                </a:solidFill>
              </a:rPr>
              <a:t>αειφορίας</a:t>
            </a:r>
            <a:r>
              <a:rPr lang="el-GR" b="1" dirty="0" smtClean="0">
                <a:solidFill>
                  <a:schemeClr val="bg1"/>
                </a:solidFill>
              </a:rPr>
              <a:t> (βιωσιμότητα) τέθηκε για πρώτη φορά μέσα από την Έκθεση της Παγκόσμιας Επιτροπής για την Ανάπτυξη και το Περιβάλλον με τίτλο </a:t>
            </a:r>
            <a:r>
              <a:rPr lang="en-US" b="1" i="1" dirty="0" smtClean="0">
                <a:solidFill>
                  <a:schemeClr val="bg1"/>
                </a:solidFill>
              </a:rPr>
              <a:t>Our Common Future</a:t>
            </a:r>
            <a:r>
              <a:rPr lang="el-GR" b="1" dirty="0" smtClean="0">
                <a:solidFill>
                  <a:schemeClr val="bg1"/>
                </a:solidFill>
              </a:rPr>
              <a:t> τον Οκτώβριο 1987. </a:t>
            </a:r>
          </a:p>
          <a:p>
            <a:pPr marL="285750" indent="-285750" algn="just">
              <a:buFont typeface="Arial" panose="020B0604020202020204" pitchFamily="34" charset="0"/>
              <a:buChar char="•"/>
            </a:pPr>
            <a:r>
              <a:rPr lang="el-GR" b="1" dirty="0" smtClean="0">
                <a:solidFill>
                  <a:schemeClr val="bg1"/>
                </a:solidFill>
              </a:rPr>
              <a:t>Η εισαγωγή του όρου είχε σημαντικές επιδράσεις στην ανάπτυξη περιβαλλοντικής πολιτικής στο μέλλον, αφού αναγνώριζε ότι υπήρχαν περιβαλλοντικά όρια στην οικονομική μεγέθυνση.</a:t>
            </a:r>
          </a:p>
          <a:p>
            <a:pPr marL="285750" indent="-285750" algn="just">
              <a:buFont typeface="Arial" panose="020B0604020202020204" pitchFamily="34" charset="0"/>
              <a:buChar char="•"/>
            </a:pPr>
            <a:r>
              <a:rPr lang="el-GR" b="1" dirty="0" smtClean="0">
                <a:solidFill>
                  <a:schemeClr val="bg1"/>
                </a:solidFill>
              </a:rPr>
              <a:t>Στις ΕΚ ξεκινά νέα περίοδος Περιβαλλοντικής Πολιτικής, με προσθήκη Τίτλου «Περιβάλλον» στη </a:t>
            </a:r>
            <a:r>
              <a:rPr lang="el-GR" b="1" i="1" dirty="0" smtClean="0">
                <a:solidFill>
                  <a:schemeClr val="bg1"/>
                </a:solidFill>
              </a:rPr>
              <a:t>Ενιαία Ευρωπαϊκή Πράξη</a:t>
            </a:r>
            <a:r>
              <a:rPr lang="el-GR" b="1" dirty="0" smtClean="0">
                <a:solidFill>
                  <a:schemeClr val="bg1"/>
                </a:solidFill>
              </a:rPr>
              <a:t> του 1986</a:t>
            </a:r>
            <a:endParaRPr lang="el-GR" dirty="0" smtClean="0"/>
          </a:p>
          <a:p>
            <a:pPr marL="285750" indent="-285750" algn="just">
              <a:buFont typeface="Arial" panose="020B0604020202020204" pitchFamily="34" charset="0"/>
              <a:buChar char="•"/>
            </a:pPr>
            <a:r>
              <a:rPr lang="el-GR" b="1" dirty="0" smtClean="0">
                <a:solidFill>
                  <a:schemeClr val="bg1"/>
                </a:solidFill>
              </a:rPr>
              <a:t>Το </a:t>
            </a:r>
            <a:r>
              <a:rPr lang="el-GR" b="1" i="1" dirty="0" smtClean="0">
                <a:solidFill>
                  <a:srgbClr val="FFFF00"/>
                </a:solidFill>
              </a:rPr>
              <a:t>Τέταρτο Πρόγραμμα Δράσης για το Περιβάλλον</a:t>
            </a:r>
            <a:r>
              <a:rPr lang="el-GR" b="1" dirty="0" smtClean="0">
                <a:solidFill>
                  <a:srgbClr val="FFFF00"/>
                </a:solidFill>
              </a:rPr>
              <a:t> </a:t>
            </a:r>
            <a:r>
              <a:rPr lang="el-GR" b="1" dirty="0" smtClean="0">
                <a:solidFill>
                  <a:schemeClr val="bg1"/>
                </a:solidFill>
              </a:rPr>
              <a:t>για την περίοδο 1987–1992, που εγκρίθηκε τον Οκτώβριο 1987 από το Συμβούλιο των Υπουργών, αποτελεί συνέχεια των τριών προηγουμένων.</a:t>
            </a:r>
          </a:p>
          <a:p>
            <a:pPr marL="285750" indent="-285750" algn="just">
              <a:buFont typeface="Arial" panose="020B0604020202020204" pitchFamily="34" charset="0"/>
              <a:buChar char="•"/>
            </a:pPr>
            <a:r>
              <a:rPr lang="el-GR" b="1" dirty="0" smtClean="0">
                <a:solidFill>
                  <a:schemeClr val="bg1"/>
                </a:solidFill>
              </a:rPr>
              <a:t>Είχε ως κύριο στόχο την «</a:t>
            </a:r>
            <a:r>
              <a:rPr lang="el-GR" b="1" i="1" dirty="0" smtClean="0">
                <a:solidFill>
                  <a:srgbClr val="FFFF00"/>
                </a:solidFill>
              </a:rPr>
              <a:t>εναρμόνιση της εσωτερικής αγοράς με τους στόχους της προστασίας του περιβάλλοντος</a:t>
            </a:r>
            <a:r>
              <a:rPr lang="el-GR" b="1" dirty="0" smtClean="0">
                <a:solidFill>
                  <a:schemeClr val="bg1"/>
                </a:solidFill>
              </a:rPr>
              <a:t>». </a:t>
            </a:r>
          </a:p>
          <a:p>
            <a:pPr marL="285750" indent="-285750" algn="just">
              <a:buFont typeface="Arial" panose="020B0604020202020204" pitchFamily="34" charset="0"/>
              <a:buChar char="•"/>
            </a:pPr>
            <a:r>
              <a:rPr lang="el-GR" b="1" dirty="0" smtClean="0">
                <a:solidFill>
                  <a:schemeClr val="bg1"/>
                </a:solidFill>
              </a:rPr>
              <a:t>Η εισαγωγή του όρου της «αειφόρου ανάπτυξης» αποτέλεσε εργαλείο βελτίωσης ποιότητας </a:t>
            </a:r>
            <a:r>
              <a:rPr lang="el-GR" b="1" dirty="0" smtClean="0">
                <a:solidFill>
                  <a:srgbClr val="FFFF00"/>
                </a:solidFill>
              </a:rPr>
              <a:t>περιβάλλοντος</a:t>
            </a:r>
            <a:r>
              <a:rPr lang="el-GR" b="1" dirty="0" smtClean="0">
                <a:solidFill>
                  <a:schemeClr val="bg1"/>
                </a:solidFill>
              </a:rPr>
              <a:t>, </a:t>
            </a:r>
            <a:r>
              <a:rPr lang="el-GR" b="1" dirty="0" smtClean="0">
                <a:solidFill>
                  <a:srgbClr val="FFFF00"/>
                </a:solidFill>
              </a:rPr>
              <a:t>ζωής</a:t>
            </a:r>
            <a:r>
              <a:rPr lang="el-GR" b="1" dirty="0" smtClean="0">
                <a:solidFill>
                  <a:schemeClr val="bg1"/>
                </a:solidFill>
              </a:rPr>
              <a:t> και </a:t>
            </a:r>
            <a:r>
              <a:rPr lang="el-GR" b="1" dirty="0" smtClean="0">
                <a:solidFill>
                  <a:srgbClr val="FFFF00"/>
                </a:solidFill>
              </a:rPr>
              <a:t>ανταγωνιστικότητας</a:t>
            </a:r>
            <a:r>
              <a:rPr lang="el-GR" b="1" dirty="0" smtClean="0">
                <a:solidFill>
                  <a:schemeClr val="bg1"/>
                </a:solidFill>
              </a:rPr>
              <a:t>. </a:t>
            </a:r>
          </a:p>
          <a:p>
            <a:pPr marL="285750" indent="-285750" algn="just">
              <a:buFont typeface="Arial" panose="020B0604020202020204" pitchFamily="34" charset="0"/>
              <a:buChar char="•"/>
            </a:pPr>
            <a:endParaRPr lang="el-GR" b="1" dirty="0">
              <a:solidFill>
                <a:schemeClr val="bg1"/>
              </a:solidFill>
            </a:endParaRPr>
          </a:p>
        </p:txBody>
      </p:sp>
      <p:pic>
        <p:nvPicPr>
          <p:cNvPr id="14" name="Εικόνα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2199" y="6141646"/>
            <a:ext cx="2532007" cy="712126"/>
          </a:xfrm>
          <a:prstGeom prst="rect">
            <a:avLst/>
          </a:prstGeom>
        </p:spPr>
      </p:pic>
      <p:sp>
        <p:nvSpPr>
          <p:cNvPr id="5" name="Ορθογώνιο 4"/>
          <p:cNvSpPr/>
          <p:nvPr/>
        </p:nvSpPr>
        <p:spPr>
          <a:xfrm>
            <a:off x="15052" y="1772443"/>
            <a:ext cx="4760148" cy="3970318"/>
          </a:xfrm>
          <a:prstGeom prst="rect">
            <a:avLst/>
          </a:prstGeom>
        </p:spPr>
        <p:txBody>
          <a:bodyPr wrap="square">
            <a:spAutoFit/>
          </a:bodyPr>
          <a:lstStyle/>
          <a:p>
            <a:pPr marL="93663" indent="-93663" algn="just"/>
            <a:r>
              <a:rPr lang="el-GR" sz="1400" b="1" dirty="0" smtClean="0">
                <a:solidFill>
                  <a:srgbClr val="FFFF00"/>
                </a:solidFill>
              </a:rPr>
              <a:t>Βασικοί Στόχοι του </a:t>
            </a:r>
            <a:r>
              <a:rPr lang="el-GR" sz="1400" b="1" i="1" dirty="0" smtClean="0">
                <a:solidFill>
                  <a:prstClr val="white"/>
                </a:solidFill>
              </a:rPr>
              <a:t>Τέταρτου Προγράμματος Δράσης</a:t>
            </a:r>
            <a:r>
              <a:rPr lang="el-GR" sz="1400" b="1" dirty="0" smtClean="0">
                <a:solidFill>
                  <a:srgbClr val="FFFF00"/>
                </a:solidFill>
              </a:rPr>
              <a:t>: </a:t>
            </a:r>
          </a:p>
          <a:p>
            <a:pPr marL="93663" indent="-93663" algn="just"/>
            <a:r>
              <a:rPr lang="el-GR" sz="1400" b="1" dirty="0" smtClean="0">
                <a:solidFill>
                  <a:srgbClr val="FFFF00"/>
                </a:solidFill>
              </a:rPr>
              <a:t>Οι σημαντικότεροι τομείς προτεραιότητας ήταν:  </a:t>
            </a:r>
          </a:p>
          <a:p>
            <a:pPr marL="93663" algn="just"/>
            <a:r>
              <a:rPr lang="el-GR" sz="1400" b="1" dirty="0" smtClean="0">
                <a:solidFill>
                  <a:srgbClr val="FFFF00"/>
                </a:solidFill>
              </a:rPr>
              <a:t>α) η πρόληψη της κάθε μορφής ρύπανσης, </a:t>
            </a:r>
          </a:p>
          <a:p>
            <a:pPr marL="93663" algn="just"/>
            <a:r>
              <a:rPr lang="el-GR" sz="1400" b="1" dirty="0" smtClean="0">
                <a:solidFill>
                  <a:srgbClr val="FFFF00"/>
                </a:solidFill>
              </a:rPr>
              <a:t>β) η βελτίωση των μεθόδων διαχείρισης φυσικών πόρων, </a:t>
            </a:r>
          </a:p>
          <a:p>
            <a:pPr marL="93663" algn="just"/>
            <a:r>
              <a:rPr lang="el-GR" sz="1400" b="1" dirty="0" smtClean="0">
                <a:solidFill>
                  <a:srgbClr val="FFFF00"/>
                </a:solidFill>
              </a:rPr>
              <a:t>γ) η συμμετοχή σε διεθνείς δραστηριότητες, και </a:t>
            </a:r>
          </a:p>
          <a:p>
            <a:pPr marL="93663" algn="just"/>
            <a:r>
              <a:rPr lang="el-GR" sz="1400" b="1" dirty="0" smtClean="0">
                <a:solidFill>
                  <a:srgbClr val="FFFF00"/>
                </a:solidFill>
              </a:rPr>
              <a:t>δ) η ανάπτυξη κατάλληλων μέσων ελέγχου και περιορισμού της ρύπανσης.</a:t>
            </a:r>
          </a:p>
          <a:p>
            <a:pPr marL="93663" indent="-93663" algn="just"/>
            <a:r>
              <a:rPr lang="el-GR" sz="1400" b="1" dirty="0" smtClean="0">
                <a:solidFill>
                  <a:srgbClr val="FFFF00"/>
                </a:solidFill>
              </a:rPr>
              <a:t>Το πρόγραμμα σημείωνε την υποχρέωση ενσωμάτωσης της περιβαλλοντικής διάστασης στις άλλες κοινοτικές πολιτικές, τονίζοντας τέσσερις τομείς δραστηριότητας: </a:t>
            </a:r>
          </a:p>
          <a:p>
            <a:pPr marL="93663" algn="just"/>
            <a:r>
              <a:rPr lang="el-GR" sz="1400" b="1" dirty="0" smtClean="0">
                <a:solidFill>
                  <a:srgbClr val="FFFF00"/>
                </a:solidFill>
              </a:rPr>
              <a:t>α) αποτελεσματική εφαρμογή της υφιστάμενης κοινοτικής νομοθεσίας, </a:t>
            </a:r>
          </a:p>
          <a:p>
            <a:pPr marL="93663" algn="just"/>
            <a:r>
              <a:rPr lang="el-GR" sz="1400" b="1" dirty="0" smtClean="0">
                <a:solidFill>
                  <a:srgbClr val="FFFF00"/>
                </a:solidFill>
              </a:rPr>
              <a:t>β) ρύθμιση όλων των περιβαλλοντικών επιπτώσεων των «ουσιών», και των «πηγών» ρύπανσης, </a:t>
            </a:r>
          </a:p>
          <a:p>
            <a:pPr marL="93663" algn="just"/>
            <a:r>
              <a:rPr lang="el-GR" sz="1400" b="1" dirty="0" smtClean="0">
                <a:solidFill>
                  <a:srgbClr val="FFFF00"/>
                </a:solidFill>
              </a:rPr>
              <a:t>γ) πρόσβαση του κοινού στα δρώμενα και στις αποφάσεις για το περιβάλλον και ευρεία διάδοση των σχετικών πληροφοριών και </a:t>
            </a:r>
          </a:p>
          <a:p>
            <a:pPr marL="93663" algn="just"/>
            <a:r>
              <a:rPr lang="el-GR" sz="1400" b="1" dirty="0" smtClean="0">
                <a:solidFill>
                  <a:srgbClr val="FFFF00"/>
                </a:solidFill>
              </a:rPr>
              <a:t>δ) δημιουργία νέων θέσεων εργασίας.</a:t>
            </a:r>
            <a:endParaRPr lang="el-GR" sz="1400" b="1" dirty="0">
              <a:solidFill>
                <a:srgbClr val="FFFF00"/>
              </a:solidFill>
            </a:endParaRPr>
          </a:p>
        </p:txBody>
      </p:sp>
    </p:spTree>
    <p:extLst>
      <p:ext uri="{BB962C8B-B14F-4D97-AF65-F5344CB8AC3E}">
        <p14:creationId xmlns:p14="http://schemas.microsoft.com/office/powerpoint/2010/main" val="4192354946"/>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23073</TotalTime>
  <Words>5006</Words>
  <Application>Microsoft Office PowerPoint</Application>
  <PresentationFormat>Ευρεία οθόνη</PresentationFormat>
  <Paragraphs>329</Paragraphs>
  <Slides>19</Slides>
  <Notes>19</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19</vt:i4>
      </vt:variant>
    </vt:vector>
  </HeadingPairs>
  <TitlesOfParts>
    <vt:vector size="25" baseType="lpstr">
      <vt:lpstr>Microsoft JhengHei</vt:lpstr>
      <vt:lpstr>Arial</vt:lpstr>
      <vt:lpstr>Calibri</vt:lpstr>
      <vt:lpstr>Calibri Light</vt:lpstr>
      <vt:lpstr>Times New Roman</vt:lpstr>
      <vt:lpstr>Θέμα του Office</vt:lpstr>
      <vt:lpstr>Το Ευρωπαϊκό Φαινόμενο: Ιστορία, Θεσμοί Πολιτικές</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Ευρωπαϊκό Φαινόμενο 1ο Κεφάλαιο</dc:title>
  <dc:creator>papagechrp@gmail.com</dc:creator>
  <cp:lastModifiedBy>Liargovas Panagiotis</cp:lastModifiedBy>
  <cp:revision>1043</cp:revision>
  <dcterms:created xsi:type="dcterms:W3CDTF">2018-05-12T12:13:50Z</dcterms:created>
  <dcterms:modified xsi:type="dcterms:W3CDTF">2020-02-24T11:56:30Z</dcterms:modified>
</cp:coreProperties>
</file>