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3"/>
  </p:notesMasterIdLst>
  <p:sldIdLst>
    <p:sldId id="263" r:id="rId2"/>
    <p:sldId id="273" r:id="rId3"/>
    <p:sldId id="300" r:id="rId4"/>
    <p:sldId id="274" r:id="rId5"/>
    <p:sldId id="267" r:id="rId6"/>
    <p:sldId id="264" r:id="rId7"/>
    <p:sldId id="281" r:id="rId8"/>
    <p:sldId id="265" r:id="rId9"/>
    <p:sldId id="276" r:id="rId10"/>
    <p:sldId id="269" r:id="rId11"/>
    <p:sldId id="278" r:id="rId12"/>
    <p:sldId id="302" r:id="rId13"/>
    <p:sldId id="271" r:id="rId14"/>
    <p:sldId id="266" r:id="rId15"/>
    <p:sldId id="297" r:id="rId16"/>
    <p:sldId id="298" r:id="rId17"/>
    <p:sldId id="299" r:id="rId18"/>
    <p:sldId id="283" r:id="rId19"/>
    <p:sldId id="285" r:id="rId20"/>
    <p:sldId id="286" r:id="rId21"/>
    <p:sldId id="294" r:id="rId22"/>
    <p:sldId id="287" r:id="rId23"/>
    <p:sldId id="289" r:id="rId24"/>
    <p:sldId id="288" r:id="rId25"/>
    <p:sldId id="304" r:id="rId26"/>
    <p:sldId id="284" r:id="rId27"/>
    <p:sldId id="291" r:id="rId28"/>
    <p:sldId id="292" r:id="rId29"/>
    <p:sldId id="305" r:id="rId30"/>
    <p:sldId id="306" r:id="rId31"/>
    <p:sldId id="307" r:id="rId32"/>
    <p:sldId id="308" r:id="rId33"/>
    <p:sldId id="309" r:id="rId34"/>
    <p:sldId id="310" r:id="rId35"/>
    <p:sldId id="311" r:id="rId36"/>
    <p:sldId id="312" r:id="rId37"/>
    <p:sldId id="313" r:id="rId38"/>
    <p:sldId id="314" r:id="rId39"/>
    <p:sldId id="316" r:id="rId40"/>
    <p:sldId id="317" r:id="rId41"/>
    <p:sldId id="318" r:id="rId42"/>
    <p:sldId id="319" r:id="rId43"/>
    <p:sldId id="320" r:id="rId44"/>
    <p:sldId id="321" r:id="rId45"/>
    <p:sldId id="322" r:id="rId46"/>
    <p:sldId id="315" r:id="rId47"/>
    <p:sldId id="323" r:id="rId48"/>
    <p:sldId id="324" r:id="rId49"/>
    <p:sldId id="275" r:id="rId50"/>
    <p:sldId id="303" r:id="rId51"/>
    <p:sldId id="290"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5457" autoAdjust="0"/>
  </p:normalViewPr>
  <p:slideViewPr>
    <p:cSldViewPr>
      <p:cViewPr varScale="1">
        <p:scale>
          <a:sx n="75" d="100"/>
          <a:sy n="75" d="100"/>
        </p:scale>
        <p:origin x="-18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21D7A36-207F-8841-9A99-CF1510624DA7}" type="slidenum">
              <a:rPr lang="en-US"/>
              <a:pPr>
                <a:defRPr/>
              </a:pPr>
              <a:t>‹#›</a:t>
            </a:fld>
            <a:endParaRPr lang="en-US"/>
          </a:p>
        </p:txBody>
      </p:sp>
    </p:spTree>
    <p:extLst>
      <p:ext uri="{BB962C8B-B14F-4D97-AF65-F5344CB8AC3E}">
        <p14:creationId xmlns="" xmlns:p14="http://schemas.microsoft.com/office/powerpoint/2010/main" val="2207637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12" name="Shape 11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685494" y="4342939"/>
            <a:ext cx="5487013" cy="4114587"/>
          </a:xfrm>
          <a:prstGeom prst="rect">
            <a:avLst/>
          </a:prstGeom>
          <a:noFill/>
          <a:ln>
            <a:noFill/>
          </a:ln>
        </p:spPr>
        <p:txBody>
          <a:bodyPr lIns="84394" tIns="42186" rIns="84394" bIns="42186" anchor="t" anchorCtr="0">
            <a:noAutofit/>
          </a:bodyPr>
          <a:lstStyle/>
          <a:p>
            <a:pPr>
              <a:spcBef>
                <a:spcPts val="0"/>
              </a:spcBef>
            </a:pPr>
            <a:r>
              <a:rPr lang="en-US" sz="1200" kern="1200" dirty="0" smtClean="0">
                <a:solidFill>
                  <a:schemeClr val="tx1"/>
                </a:solidFill>
                <a:latin typeface="Arial" charset="0"/>
                <a:ea typeface="ヒラギノ角ゴ Pro W3" charset="0"/>
                <a:cs typeface="ヒラギノ角ゴ Pro W3" charset="0"/>
              </a:rPr>
              <a:t>These changes from industrial to the post-industrial society have had an impact an our education and training structures. </a:t>
            </a:r>
          </a:p>
          <a:p>
            <a:pPr>
              <a:spcBef>
                <a:spcPts val="0"/>
              </a:spcBef>
            </a:pPr>
            <a:endParaRPr lang="en-US" sz="1200" kern="1200" dirty="0" smtClean="0">
              <a:solidFill>
                <a:schemeClr val="tx1"/>
              </a:solidFill>
              <a:latin typeface="Arial" charset="0"/>
              <a:ea typeface="ヒラギノ角ゴ Pro W3" charset="0"/>
              <a:cs typeface="ヒラギノ角ゴ Pro W3" charset="0"/>
            </a:endParaRPr>
          </a:p>
          <a:p>
            <a:pPr>
              <a:spcBef>
                <a:spcPts val="0"/>
              </a:spcBef>
            </a:pPr>
            <a:r>
              <a:rPr lang="en-US" sz="1200" kern="1200" dirty="0" smtClean="0">
                <a:solidFill>
                  <a:schemeClr val="tx1"/>
                </a:solidFill>
                <a:latin typeface="Arial" charset="0"/>
                <a:ea typeface="ヒラギノ角ゴ Pro W3" charset="0"/>
                <a:cs typeface="ヒラギノ角ゴ Pro W3" charset="0"/>
              </a:rPr>
              <a:t>However, many commentators would argue that schools and other sites of learning have remained glued to the industrial mindset and the </a:t>
            </a:r>
            <a:r>
              <a:rPr lang="en-US" sz="1200" kern="1200" dirty="0" err="1" smtClean="0">
                <a:solidFill>
                  <a:schemeClr val="tx1"/>
                </a:solidFill>
                <a:latin typeface="Arial" charset="0"/>
                <a:ea typeface="ヒラギノ角ゴ Pro W3" charset="0"/>
                <a:cs typeface="ヒラギノ角ゴ Pro W3" charset="0"/>
              </a:rPr>
              <a:t>machinic</a:t>
            </a:r>
            <a:r>
              <a:rPr lang="en-US" sz="1200" kern="1200" dirty="0" smtClean="0">
                <a:solidFill>
                  <a:schemeClr val="tx1"/>
                </a:solidFill>
                <a:latin typeface="Arial" charset="0"/>
                <a:ea typeface="ヒラギノ角ゴ Pro W3" charset="0"/>
                <a:cs typeface="ヒラギノ角ゴ Pro W3" charset="0"/>
              </a:rPr>
              <a:t> metaphors that help us think about them</a:t>
            </a:r>
            <a:endParaRPr dirty="0"/>
          </a:p>
        </p:txBody>
      </p:sp>
      <p:sp>
        <p:nvSpPr>
          <p:cNvPr id="122" name="Shape 122"/>
          <p:cNvSpPr txBox="1">
            <a:spLocks noGrp="1"/>
          </p:cNvSpPr>
          <p:nvPr>
            <p:ph type="sldNum" idx="12"/>
          </p:nvPr>
        </p:nvSpPr>
        <p:spPr>
          <a:xfrm>
            <a:off x="3884461" y="8685877"/>
            <a:ext cx="2972004" cy="456703"/>
          </a:xfrm>
          <a:prstGeom prst="rect">
            <a:avLst/>
          </a:prstGeom>
          <a:noFill/>
          <a:ln>
            <a:noFill/>
          </a:ln>
        </p:spPr>
        <p:txBody>
          <a:bodyPr lIns="91410" tIns="45693" rIns="91410" bIns="45693" anchor="b" anchorCtr="0">
            <a:noAutofit/>
          </a:bodyPr>
          <a:lstStyle/>
          <a:p>
            <a:pPr>
              <a:spcBef>
                <a:spcPts val="0"/>
              </a:spcBef>
            </a:pPr>
            <a:r>
              <a:rPr lang="en-US"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Move from</a:t>
            </a:r>
            <a:r>
              <a:rPr lang="en-US" baseline="0" dirty="0" smtClean="0"/>
              <a:t> traditional public administration of the </a:t>
            </a:r>
            <a:r>
              <a:rPr lang="en-US" baseline="0" dirty="0" err="1" smtClean="0"/>
              <a:t>Taylorist</a:t>
            </a:r>
            <a:r>
              <a:rPr lang="en-US" baseline="0" dirty="0" smtClean="0"/>
              <a:t> kind to </a:t>
            </a:r>
            <a:r>
              <a:rPr lang="en-US" baseline="0" dirty="0" err="1" smtClean="0"/>
              <a:t>NPM</a:t>
            </a:r>
            <a:r>
              <a:rPr lang="en-US" baseline="0" dirty="0" smtClean="0"/>
              <a:t> of the organic kind.</a:t>
            </a:r>
          </a:p>
          <a:p>
            <a:endParaRPr lang="en-GB" dirty="0"/>
          </a:p>
        </p:txBody>
      </p:sp>
      <p:sp>
        <p:nvSpPr>
          <p:cNvPr id="4" name="Slide Number Placeholder 3"/>
          <p:cNvSpPr>
            <a:spLocks noGrp="1"/>
          </p:cNvSpPr>
          <p:nvPr>
            <p:ph type="sldNum" sz="quarter" idx="10"/>
          </p:nvPr>
        </p:nvSpPr>
        <p:spPr/>
        <p:txBody>
          <a:bodyPr/>
          <a:lstStyle/>
          <a:p>
            <a:pPr>
              <a:defRPr/>
            </a:pPr>
            <a:fld id="{221D7A36-207F-8841-9A99-CF1510624DA7}"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Rooke</a:t>
            </a:r>
            <a:r>
              <a:rPr lang="en-US" baseline="0" dirty="0" smtClean="0"/>
              <a:t> &amp; </a:t>
            </a:r>
            <a:r>
              <a:rPr lang="en-US" baseline="0" dirty="0" err="1" smtClean="0"/>
              <a:t>Torbert</a:t>
            </a:r>
            <a:r>
              <a:rPr lang="en-US" baseline="0" dirty="0" smtClean="0"/>
              <a:t> 2005 – what differentiates leaders is not their philosophy of leadership or their personality – it is their action logic.  25 years of research with thousands of managers 25-35 years.</a:t>
            </a:r>
            <a:endParaRPr lang="en-GB" dirty="0"/>
          </a:p>
        </p:txBody>
      </p:sp>
      <p:sp>
        <p:nvSpPr>
          <p:cNvPr id="4" name="Slide Number Placeholder 3"/>
          <p:cNvSpPr>
            <a:spLocks noGrp="1"/>
          </p:cNvSpPr>
          <p:nvPr>
            <p:ph type="sldNum" sz="quarter" idx="10"/>
          </p:nvPr>
        </p:nvSpPr>
        <p:spPr/>
        <p:txBody>
          <a:bodyPr/>
          <a:lstStyle/>
          <a:p>
            <a:pPr>
              <a:defRPr/>
            </a:pPr>
            <a:fld id="{221D7A36-207F-8841-9A99-CF1510624DA7}" type="slidenum">
              <a:rPr lang="en-US" smtClean="0"/>
              <a:pPr>
                <a:defRPr/>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to explore what these logics might tells us about the relationship between</a:t>
            </a:r>
            <a:r>
              <a:rPr lang="en-US" baseline="0" dirty="0" smtClean="0"/>
              <a:t> management and leadership. </a:t>
            </a:r>
            <a:endParaRPr lang="en-GB" dirty="0"/>
          </a:p>
        </p:txBody>
      </p:sp>
      <p:sp>
        <p:nvSpPr>
          <p:cNvPr id="4" name="Slide Number Placeholder 3"/>
          <p:cNvSpPr>
            <a:spLocks noGrp="1"/>
          </p:cNvSpPr>
          <p:nvPr>
            <p:ph type="sldNum" sz="quarter" idx="10"/>
          </p:nvPr>
        </p:nvSpPr>
        <p:spPr/>
        <p:txBody>
          <a:bodyPr/>
          <a:lstStyle/>
          <a:p>
            <a:pPr>
              <a:defRPr/>
            </a:pPr>
            <a:fld id="{221D7A36-207F-8841-9A99-CF1510624DA7}" type="slidenum">
              <a:rPr lang="en-US" smtClean="0"/>
              <a:pPr>
                <a:defRPr/>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defRPr/>
            </a:pPr>
            <a:r>
              <a:rPr lang="en-US" sz="1400" dirty="0" smtClean="0"/>
              <a:t>In order to be recognized as such, a system must be bounded in some way. Specifying the boundary is not as simple as we might think.</a:t>
            </a:r>
          </a:p>
          <a:p>
            <a:pPr eaLnBrk="1" hangingPunct="1">
              <a:defRPr/>
            </a:pPr>
            <a:endParaRPr lang="en-US" sz="1400" dirty="0" smtClean="0"/>
          </a:p>
          <a:p>
            <a:pPr eaLnBrk="1" hangingPunct="1">
              <a:defRPr/>
            </a:pPr>
            <a:r>
              <a:rPr lang="en-US" sz="1400" dirty="0" smtClean="0"/>
              <a:t> Boundaries are a function of the system AND a product of the ‘strategy of description’ </a:t>
            </a:r>
            <a:r>
              <a:rPr lang="en-US" sz="1400" baseline="0" dirty="0" smtClean="0"/>
              <a:t> that is used.  </a:t>
            </a:r>
            <a:r>
              <a:rPr lang="en-US" sz="1400" dirty="0" smtClean="0"/>
              <a:t>(</a:t>
            </a:r>
            <a:r>
              <a:rPr lang="en-US" sz="1400" dirty="0" err="1" smtClean="0"/>
              <a:t>Cilliers</a:t>
            </a:r>
            <a:r>
              <a:rPr lang="en-US" sz="1400" dirty="0" smtClean="0"/>
              <a:t>, 2001)</a:t>
            </a:r>
            <a:endParaRPr lang="en-GB" sz="1400" dirty="0" smtClean="0"/>
          </a:p>
          <a:p>
            <a:endParaRPr lang="en-GB" dirty="0"/>
          </a:p>
        </p:txBody>
      </p:sp>
      <p:sp>
        <p:nvSpPr>
          <p:cNvPr id="4" name="Slide Number Placeholder 3"/>
          <p:cNvSpPr>
            <a:spLocks noGrp="1"/>
          </p:cNvSpPr>
          <p:nvPr>
            <p:ph type="sldNum" sz="quarter" idx="10"/>
          </p:nvPr>
        </p:nvSpPr>
        <p:spPr/>
        <p:txBody>
          <a:bodyPr/>
          <a:lstStyle/>
          <a:p>
            <a:pPr>
              <a:defRPr/>
            </a:pPr>
            <a:fld id="{221D7A36-207F-8841-9A99-CF1510624DA7}" type="slidenum">
              <a:rPr lang="en-US" smtClean="0"/>
              <a:pPr>
                <a:defRPr/>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p>
        </p:txBody>
      </p:sp>
      <p:sp>
        <p:nvSpPr>
          <p:cNvPr id="55300" name="Slide Number Placeholder 3"/>
          <p:cNvSpPr>
            <a:spLocks noGrp="1"/>
          </p:cNvSpPr>
          <p:nvPr>
            <p:ph type="sldNum" sz="quarter" idx="5"/>
          </p:nvPr>
        </p:nvSpPr>
        <p:spPr>
          <a:noFill/>
        </p:spPr>
        <p:txBody>
          <a:bodyPr/>
          <a:lstStyle/>
          <a:p>
            <a:fld id="{A672FB1F-C8E0-4F0F-8069-C3EBE4C327AE}" type="slidenum">
              <a:rPr lang="en-US" smtClean="0"/>
              <a:pPr/>
              <a:t>38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62468" name="Slide Number Placeholder 3"/>
          <p:cNvSpPr>
            <a:spLocks noGrp="1"/>
          </p:cNvSpPr>
          <p:nvPr>
            <p:ph type="sldNum" sz="quarter" idx="5"/>
          </p:nvPr>
        </p:nvSpPr>
        <p:spPr>
          <a:noFill/>
        </p:spPr>
        <p:txBody>
          <a:bodyPr/>
          <a:lstStyle/>
          <a:p>
            <a:fld id="{B034584F-4258-4CB8-B506-E1D6494FC6DE}" type="slidenum">
              <a:rPr lang="en-US" smtClean="0"/>
              <a:pPr/>
              <a:t>39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DB08E0F1-2F3F-43E4-9C9A-6E2A0C5328FE}" type="slidenum">
              <a:rPr lang="en-US" smtClean="0"/>
              <a:pPr/>
              <a:t>40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Over-determined meaning that</a:t>
            </a:r>
            <a:r>
              <a:rPr lang="en-US" baseline="0" dirty="0" smtClean="0"/>
              <a:t> they are influenced by multiple causes. </a:t>
            </a:r>
            <a:endParaRPr lang="en-GB" dirty="0"/>
          </a:p>
        </p:txBody>
      </p:sp>
      <p:sp>
        <p:nvSpPr>
          <p:cNvPr id="4" name="Slide Number Placeholder 3"/>
          <p:cNvSpPr>
            <a:spLocks noGrp="1"/>
          </p:cNvSpPr>
          <p:nvPr>
            <p:ph type="sldNum" sz="quarter" idx="10"/>
          </p:nvPr>
        </p:nvSpPr>
        <p:spPr/>
        <p:txBody>
          <a:bodyPr/>
          <a:lstStyle/>
          <a:p>
            <a:pPr>
              <a:defRPr/>
            </a:pPr>
            <a:fld id="{221D7A36-207F-8841-9A99-CF1510624DA7}" type="slidenum">
              <a:rPr lang="en-US" smtClean="0"/>
              <a:pPr>
                <a:defRPr/>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7F3B11E1-8139-4DB3-BB7A-6ADFCAFB8872}" type="slidenum">
              <a:rPr lang="en-US" smtClean="0"/>
              <a:pPr/>
              <a:t>46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01" name="Shape 201"/>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US"/>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dirty="0"/>
          </a:p>
        </p:txBody>
      </p:sp>
      <p:sp>
        <p:nvSpPr>
          <p:cNvPr id="227" name="Shape 22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685494" y="4342939"/>
            <a:ext cx="5487013" cy="4114587"/>
          </a:xfrm>
          <a:prstGeom prst="rect">
            <a:avLst/>
          </a:prstGeom>
          <a:noFill/>
          <a:ln>
            <a:noFill/>
          </a:ln>
        </p:spPr>
        <p:txBody>
          <a:bodyPr lIns="84394" tIns="42186" rIns="84394" bIns="42186" anchor="t" anchorCtr="0">
            <a:noAutofit/>
          </a:bodyPr>
          <a:lstStyle/>
          <a:p>
            <a:pPr>
              <a:spcBef>
                <a:spcPts val="0"/>
              </a:spcBef>
            </a:pPr>
            <a:endParaRPr dirty="0"/>
          </a:p>
        </p:txBody>
      </p:sp>
      <p:sp>
        <p:nvSpPr>
          <p:cNvPr id="146" name="Shape 146"/>
          <p:cNvSpPr txBox="1">
            <a:spLocks noGrp="1"/>
          </p:cNvSpPr>
          <p:nvPr>
            <p:ph type="sldNum" idx="12"/>
          </p:nvPr>
        </p:nvSpPr>
        <p:spPr>
          <a:xfrm>
            <a:off x="3884461" y="8685877"/>
            <a:ext cx="2972004" cy="456703"/>
          </a:xfrm>
          <a:prstGeom prst="rect">
            <a:avLst/>
          </a:prstGeom>
          <a:noFill/>
          <a:ln>
            <a:noFill/>
          </a:ln>
        </p:spPr>
        <p:txBody>
          <a:bodyPr lIns="91410" tIns="45693" rIns="91410" bIns="45693" anchor="b" anchorCtr="0">
            <a:noAutofit/>
          </a:bodyPr>
          <a:lstStyle/>
          <a:p>
            <a:pPr>
              <a:spcBef>
                <a:spcPts val="0"/>
              </a:spcBef>
            </a:pPr>
            <a:r>
              <a:rPr lang="en-US"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 </a:t>
            </a:r>
          </a:p>
        </p:txBody>
      </p:sp>
      <p:sp>
        <p:nvSpPr>
          <p:cNvPr id="120" name="Shape 12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such, my</a:t>
            </a:r>
            <a:r>
              <a:rPr lang="en-US" baseline="0" dirty="0" smtClean="0"/>
              <a:t> position here is to work with the idea that leadership and management are not mutually exclusive: they are both present however the dominance of either the elevated or lowly activities has shifted across the decades.  It is this shift that this lecture will explore.  </a:t>
            </a:r>
          </a:p>
          <a:p>
            <a:endParaRPr lang="en-US" baseline="0" dirty="0" smtClean="0"/>
          </a:p>
        </p:txBody>
      </p:sp>
      <p:sp>
        <p:nvSpPr>
          <p:cNvPr id="4" name="Slide Number Placeholder 3"/>
          <p:cNvSpPr>
            <a:spLocks noGrp="1"/>
          </p:cNvSpPr>
          <p:nvPr>
            <p:ph type="sldNum" sz="quarter" idx="10"/>
          </p:nvPr>
        </p:nvSpPr>
        <p:spPr/>
        <p:txBody>
          <a:bodyPr/>
          <a:lstStyle/>
          <a:p>
            <a:pPr>
              <a:defRPr/>
            </a:pPr>
            <a:fld id="{221D7A36-207F-8841-9A99-CF1510624DA7}"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38" name="Shape 13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200" b="0" i="0" kern="1200" dirty="0" smtClean="0">
                <a:solidFill>
                  <a:schemeClr val="tx1"/>
                </a:solidFill>
                <a:latin typeface="Arial" charset="0"/>
                <a:ea typeface="ヒラギノ角ゴ Pro W3" charset="0"/>
                <a:cs typeface="ヒラギノ角ゴ Pro W3" charset="0"/>
              </a:rPr>
              <a:t>Categorized</a:t>
            </a:r>
            <a:r>
              <a:rPr lang="en-US" sz="1200" b="0" i="0" kern="1200" baseline="0" dirty="0" smtClean="0">
                <a:solidFill>
                  <a:schemeClr val="tx1"/>
                </a:solidFill>
                <a:latin typeface="Arial" charset="0"/>
                <a:ea typeface="ヒラギノ角ゴ Pro W3" charset="0"/>
                <a:cs typeface="ヒラギノ角ゴ Pro W3" charset="0"/>
              </a:rPr>
              <a:t> as five or six functions:  </a:t>
            </a:r>
            <a:r>
              <a:rPr lang="en-US" sz="1200" b="0" i="0" kern="1200" dirty="0" smtClean="0">
                <a:solidFill>
                  <a:schemeClr val="tx1"/>
                </a:solidFill>
                <a:latin typeface="Arial" charset="0"/>
                <a:ea typeface="ヒラギノ角ゴ Pro W3" charset="0"/>
                <a:cs typeface="ヒラギノ角ゴ Pro W3" charset="0"/>
              </a:rPr>
              <a:t>(1) planning; (2) organizing; (3) leading; (4) controlling (5) forecasting. </a:t>
            </a:r>
            <a:endParaRPr dirty="0"/>
          </a:p>
        </p:txBody>
      </p:sp>
      <p:sp>
        <p:nvSpPr>
          <p:cNvPr id="167" name="Shape 16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http://www.criterion.com/films/27526-modern-times</a:t>
            </a:r>
          </a:p>
          <a:p>
            <a:endParaRPr lang="en-US" dirty="0" smtClean="0"/>
          </a:p>
          <a:p>
            <a:r>
              <a:rPr lang="en-GB" sz="1200" kern="1200" dirty="0" smtClean="0">
                <a:solidFill>
                  <a:schemeClr val="tx1"/>
                </a:solidFill>
                <a:latin typeface="Arial" charset="0"/>
                <a:ea typeface="ヒラギノ角ゴ Pro W3" charset="0"/>
                <a:cs typeface="ヒラギノ角ゴ Pro W3" charset="0"/>
              </a:rPr>
              <a:t>Classical management theory that privileged structure and technology over people and emotion remains a leading management metaphor.  Throughout the 20</a:t>
            </a:r>
            <a:r>
              <a:rPr lang="en-GB" sz="1200" kern="1200" baseline="30000" dirty="0" smtClean="0">
                <a:solidFill>
                  <a:schemeClr val="tx1"/>
                </a:solidFill>
                <a:latin typeface="Arial" charset="0"/>
                <a:ea typeface="ヒラギノ角ゴ Pro W3" charset="0"/>
                <a:cs typeface="ヒラギノ角ゴ Pro W3" charset="0"/>
              </a:rPr>
              <a:t>th</a:t>
            </a:r>
            <a:r>
              <a:rPr lang="en-GB" sz="1200" kern="1200" dirty="0" smtClean="0">
                <a:solidFill>
                  <a:schemeClr val="tx1"/>
                </a:solidFill>
                <a:latin typeface="Arial" charset="0"/>
                <a:ea typeface="ヒラギノ角ゴ Pro W3" charset="0"/>
                <a:cs typeface="ヒラギノ角ゴ Pro W3" charset="0"/>
              </a:rPr>
              <a:t> century its favour has ebbed and flowed with academics yet it has retained its appeal to managers given the appearance of control it provides. However as Morgan notes, the highly bureaucratized organizational form can struggle to meet the challenges we face in a complex globalised world.</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pPr>
              <a:defRPr/>
            </a:pPr>
            <a:fld id="{221D7A36-207F-8841-9A99-CF1510624DA7}"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http://www.dreamstime.com/stock-images-bumblebee-rimagefree2597060-resi3877577</a:t>
            </a:r>
          </a:p>
        </p:txBody>
      </p:sp>
      <p:sp>
        <p:nvSpPr>
          <p:cNvPr id="166" name="Shape 166"/>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spcBef>
                <a:spcPts val="0"/>
              </a:spcBef>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Neue"/>
                <a:cs typeface="Helvetica Neue"/>
              </a:defRPr>
            </a:lvl1pPr>
          </a:lstStyle>
          <a:p>
            <a:r>
              <a:rPr lang="ga-IE"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Helvetica Neue"/>
                <a:cs typeface="Helvetica Neu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smtClean="0"/>
              <a:t>Click to edit Master subtitle style</a:t>
            </a:r>
            <a:endParaRPr lang="en-US" dirty="0"/>
          </a:p>
        </p:txBody>
      </p:sp>
      <p:sp>
        <p:nvSpPr>
          <p:cNvPr id="4" name="TextBox 3"/>
          <p:cNvSpPr txBox="1"/>
          <p:nvPr userDrawn="1"/>
        </p:nvSpPr>
        <p:spPr>
          <a:xfrm>
            <a:off x="861786" y="762000"/>
            <a:ext cx="184666" cy="461665"/>
          </a:xfrm>
          <a:prstGeom prst="rect">
            <a:avLst/>
          </a:prstGeom>
          <a:noFill/>
        </p:spPr>
        <p:txBody>
          <a:bodyPr wrap="none" rtlCol="0">
            <a:spAutoFit/>
          </a:bodyPr>
          <a:lstStyle/>
          <a:p>
            <a:endParaRPr lang="en-US" dirty="0"/>
          </a:p>
        </p:txBody>
      </p:sp>
      <p:sp>
        <p:nvSpPr>
          <p:cNvPr id="5" name="TextBox 4"/>
          <p:cNvSpPr txBox="1"/>
          <p:nvPr userDrawn="1"/>
        </p:nvSpPr>
        <p:spPr>
          <a:xfrm>
            <a:off x="323528" y="476672"/>
            <a:ext cx="110378" cy="685747"/>
          </a:xfrm>
          <a:prstGeom prst="rect">
            <a:avLst/>
          </a:prstGeom>
          <a:noFill/>
        </p:spPr>
        <p:txBody>
          <a:bodyPr wrap="square" rtlCol="0">
            <a:spAutoFit/>
          </a:bodyPr>
          <a:lstStyle/>
          <a:p>
            <a:endParaRPr lang="en-US" dirty="0"/>
          </a:p>
        </p:txBody>
      </p:sp>
    </p:spTree>
    <p:extLst>
      <p:ext uri="{BB962C8B-B14F-4D97-AF65-F5344CB8AC3E}">
        <p14:creationId xmlns="" xmlns:p14="http://schemas.microsoft.com/office/powerpoint/2010/main" val="417754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lt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122236"/>
            <a:ext cx="7543800" cy="1295400"/>
          </a:xfrm>
          <a:prstGeom prst="rect">
            <a:avLst/>
          </a:prstGeom>
          <a:noFill/>
          <a:ln>
            <a:noFill/>
          </a:ln>
        </p:spPr>
        <p:txBody>
          <a:bodyPr lIns="91425" tIns="91425" rIns="91425" bIns="91425" anchor="t" anchorCtr="0"/>
          <a:lstStyle>
            <a:lvl1pPr marL="0" indent="0" algn="l" rtl="0">
              <a:lnSpc>
                <a:spcPct val="100000"/>
              </a:lnSpc>
              <a:spcBef>
                <a:spcPts val="0"/>
              </a:spcBef>
              <a:spcAft>
                <a:spcPts val="0"/>
              </a:spcAft>
              <a:defRPr sz="3900" baseline="0">
                <a:solidFill>
                  <a:schemeClr val="dk2"/>
                </a:solidFill>
                <a:latin typeface="Arial"/>
                <a:ea typeface="Arial"/>
                <a:cs typeface="Arial"/>
                <a:sym typeface="Arial"/>
              </a:defRPr>
            </a:lvl1pPr>
            <a:lvl2pPr marL="0" indent="0" algn="l" rtl="0">
              <a:lnSpc>
                <a:spcPct val="100000"/>
              </a:lnSpc>
              <a:spcBef>
                <a:spcPts val="0"/>
              </a:spcBef>
              <a:spcAft>
                <a:spcPts val="0"/>
              </a:spcAft>
              <a:defRPr sz="3900" baseline="0">
                <a:solidFill>
                  <a:schemeClr val="dk2"/>
                </a:solidFill>
                <a:latin typeface="Arial"/>
                <a:ea typeface="Arial"/>
                <a:cs typeface="Arial"/>
                <a:sym typeface="Arial"/>
              </a:defRPr>
            </a:lvl2pPr>
            <a:lvl3pPr marL="0" indent="0" algn="l" rtl="0">
              <a:lnSpc>
                <a:spcPct val="100000"/>
              </a:lnSpc>
              <a:spcBef>
                <a:spcPts val="0"/>
              </a:spcBef>
              <a:spcAft>
                <a:spcPts val="0"/>
              </a:spcAft>
              <a:defRPr sz="3900" baseline="0">
                <a:solidFill>
                  <a:schemeClr val="dk2"/>
                </a:solidFill>
                <a:latin typeface="Arial"/>
                <a:ea typeface="Arial"/>
                <a:cs typeface="Arial"/>
                <a:sym typeface="Arial"/>
              </a:defRPr>
            </a:lvl3pPr>
            <a:lvl4pPr marL="0" indent="0" algn="l" rtl="0">
              <a:lnSpc>
                <a:spcPct val="100000"/>
              </a:lnSpc>
              <a:spcBef>
                <a:spcPts val="0"/>
              </a:spcBef>
              <a:spcAft>
                <a:spcPts val="0"/>
              </a:spcAft>
              <a:defRPr sz="3900" baseline="0">
                <a:solidFill>
                  <a:schemeClr val="dk2"/>
                </a:solidFill>
                <a:latin typeface="Arial"/>
                <a:ea typeface="Arial"/>
                <a:cs typeface="Arial"/>
                <a:sym typeface="Arial"/>
              </a:defRPr>
            </a:lvl4pPr>
            <a:lvl5pPr marL="0" indent="0" algn="l" rtl="0">
              <a:lnSpc>
                <a:spcPct val="100000"/>
              </a:lnSpc>
              <a:spcBef>
                <a:spcPts val="0"/>
              </a:spcBef>
              <a:spcAft>
                <a:spcPts val="0"/>
              </a:spcAft>
              <a:defRPr sz="3900" baseline="0">
                <a:solidFill>
                  <a:schemeClr val="dk2"/>
                </a:solidFill>
                <a:latin typeface="Arial"/>
                <a:ea typeface="Arial"/>
                <a:cs typeface="Arial"/>
                <a:sym typeface="Arial"/>
              </a:defRPr>
            </a:lvl5pPr>
            <a:lvl6pPr marL="0" indent="0" algn="l" rtl="0">
              <a:lnSpc>
                <a:spcPct val="100000"/>
              </a:lnSpc>
              <a:spcBef>
                <a:spcPts val="0"/>
              </a:spcBef>
              <a:spcAft>
                <a:spcPts val="0"/>
              </a:spcAft>
              <a:defRPr sz="3900" baseline="0">
                <a:solidFill>
                  <a:schemeClr val="dk2"/>
                </a:solidFill>
                <a:latin typeface="Arial"/>
                <a:ea typeface="Arial"/>
                <a:cs typeface="Arial"/>
                <a:sym typeface="Arial"/>
              </a:defRPr>
            </a:lvl6pPr>
            <a:lvl7pPr marL="0" indent="0" algn="l" rtl="0">
              <a:lnSpc>
                <a:spcPct val="100000"/>
              </a:lnSpc>
              <a:spcBef>
                <a:spcPts val="0"/>
              </a:spcBef>
              <a:spcAft>
                <a:spcPts val="0"/>
              </a:spcAft>
              <a:defRPr sz="3900" baseline="0">
                <a:solidFill>
                  <a:schemeClr val="dk2"/>
                </a:solidFill>
                <a:latin typeface="Arial"/>
                <a:ea typeface="Arial"/>
                <a:cs typeface="Arial"/>
                <a:sym typeface="Arial"/>
              </a:defRPr>
            </a:lvl7pPr>
            <a:lvl8pPr marL="0" indent="0" algn="l" rtl="0">
              <a:lnSpc>
                <a:spcPct val="100000"/>
              </a:lnSpc>
              <a:spcBef>
                <a:spcPts val="0"/>
              </a:spcBef>
              <a:spcAft>
                <a:spcPts val="0"/>
              </a:spcAft>
              <a:defRPr sz="3900" baseline="0">
                <a:solidFill>
                  <a:schemeClr val="dk2"/>
                </a:solidFill>
                <a:latin typeface="Arial"/>
                <a:ea typeface="Arial"/>
                <a:cs typeface="Arial"/>
                <a:sym typeface="Arial"/>
              </a:defRPr>
            </a:lvl8pPr>
            <a:lvl9pPr marL="0" indent="0" algn="l" rtl="0">
              <a:lnSpc>
                <a:spcPct val="100000"/>
              </a:lnSpc>
              <a:spcBef>
                <a:spcPts val="0"/>
              </a:spcBef>
              <a:spcAft>
                <a:spcPts val="0"/>
              </a:spcAft>
              <a:defRPr sz="3900" baseline="0">
                <a:solidFill>
                  <a:schemeClr val="dk2"/>
                </a:solidFill>
                <a:latin typeface="Arial"/>
                <a:ea typeface="Arial"/>
                <a:cs typeface="Arial"/>
                <a:sym typeface="Arial"/>
              </a:defRPr>
            </a:lvl9pPr>
          </a:lstStyle>
          <a:p>
            <a:endParaRPr/>
          </a:p>
        </p:txBody>
      </p:sp>
      <p:sp>
        <p:nvSpPr>
          <p:cNvPr id="89" name="Shape 89"/>
          <p:cNvSpPr txBox="1">
            <a:spLocks noGrp="1"/>
          </p:cNvSpPr>
          <p:nvPr>
            <p:ph type="body" idx="1"/>
          </p:nvPr>
        </p:nvSpPr>
        <p:spPr>
          <a:xfrm>
            <a:off x="457200" y="1719261"/>
            <a:ext cx="4038599" cy="4411661"/>
          </a:xfrm>
          <a:prstGeom prst="rect">
            <a:avLst/>
          </a:prstGeom>
          <a:noFill/>
          <a:ln>
            <a:noFill/>
          </a:ln>
        </p:spPr>
        <p:txBody>
          <a:bodyPr lIns="91425" tIns="91425" rIns="91425" bIns="91425" anchor="t" anchorCtr="0"/>
          <a:lstStyle>
            <a:lvl1pPr marL="342900" indent="-263525" algn="l" rtl="0">
              <a:lnSpc>
                <a:spcPct val="100000"/>
              </a:lnSpc>
              <a:spcBef>
                <a:spcPts val="600"/>
              </a:spcBef>
              <a:spcAft>
                <a:spcPts val="0"/>
              </a:spcAft>
              <a:buClr>
                <a:schemeClr val="dk2"/>
              </a:buClr>
              <a:buFont typeface="Arial"/>
              <a:buChar char="●"/>
              <a:defRPr sz="3000" baseline="0">
                <a:solidFill>
                  <a:schemeClr val="dk1"/>
                </a:solidFill>
                <a:latin typeface="Arial"/>
                <a:ea typeface="Arial"/>
                <a:cs typeface="Arial"/>
                <a:sym typeface="Arial"/>
              </a:defRPr>
            </a:lvl1pPr>
            <a:lvl2pPr marL="692150" indent="-279400" rtl="0">
              <a:lnSpc>
                <a:spcPct val="100000"/>
              </a:lnSpc>
              <a:spcBef>
                <a:spcPts val="520"/>
              </a:spcBef>
              <a:spcAft>
                <a:spcPts val="0"/>
              </a:spcAft>
              <a:buClr>
                <a:schemeClr val="accent2"/>
              </a:buClr>
              <a:buFont typeface="Arial"/>
              <a:buChar char="●"/>
              <a:defRPr sz="2600"/>
            </a:lvl2pPr>
            <a:lvl3pPr marL="987425" indent="-241300" rtl="0">
              <a:lnSpc>
                <a:spcPct val="100000"/>
              </a:lnSpc>
              <a:spcBef>
                <a:spcPts val="460"/>
              </a:spcBef>
              <a:spcAft>
                <a:spcPts val="0"/>
              </a:spcAft>
              <a:buClr>
                <a:schemeClr val="accent1"/>
              </a:buClr>
              <a:buFont typeface="Arial"/>
              <a:buChar char="●"/>
              <a:defRPr sz="2300"/>
            </a:lvl3pPr>
            <a:lvl4pPr marL="1281112" indent="-207962" rtl="0">
              <a:lnSpc>
                <a:spcPct val="100000"/>
              </a:lnSpc>
              <a:spcBef>
                <a:spcPts val="400"/>
              </a:spcBef>
              <a:spcAft>
                <a:spcPts val="0"/>
              </a:spcAft>
              <a:buClr>
                <a:schemeClr val="dk2"/>
              </a:buClr>
              <a:buFont typeface="Wingdings"/>
              <a:buChar char="§"/>
              <a:defRPr sz="2000"/>
            </a:lvl4pPr>
            <a:lvl5pPr marL="1598612" indent="-255587" rtl="0">
              <a:lnSpc>
                <a:spcPct val="100000"/>
              </a:lnSpc>
              <a:spcBef>
                <a:spcPts val="400"/>
              </a:spcBef>
              <a:spcAft>
                <a:spcPts val="0"/>
              </a:spcAft>
              <a:buClr>
                <a:schemeClr val="folHlink"/>
              </a:buClr>
              <a:buFont typeface="Arial"/>
              <a:buChar char="●"/>
              <a:defRPr sz="2000"/>
            </a:lvl5pPr>
            <a:lvl6pPr marL="1916111" indent="-2492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6pPr>
            <a:lvl7pPr marL="2233612" indent="-2746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7pPr>
            <a:lvl8pPr marL="2551112" indent="-3000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8pPr>
            <a:lvl9pPr marL="2868612" indent="-3254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sz="1000" b="0" i="0" u="none" strike="noStrike" cap="none" baseline="0">
                <a:solidFill>
                  <a:schemeClr val="dk1"/>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91" name="Shape 91"/>
          <p:cNvSpPr txBox="1">
            <a:spLocks noGrp="1"/>
          </p:cNvSpPr>
          <p:nvPr>
            <p:ph type="dt" idx="10"/>
          </p:nvPr>
        </p:nvSpPr>
        <p:spPr>
          <a:xfrm>
            <a:off x="457200" y="6248400"/>
            <a:ext cx="2133599" cy="457200"/>
          </a:xfrm>
          <a:prstGeom prst="rect">
            <a:avLst/>
          </a:prstGeom>
          <a:noFill/>
          <a:ln>
            <a:noFill/>
          </a:ln>
        </p:spPr>
        <p:txBody>
          <a:bodyPr lIns="91425" tIns="91425" rIns="91425" bIns="91425" anchor="t" anchorCtr="0"/>
          <a:lstStyle>
            <a:lvl1pPr marL="0" marR="0" indent="0" algn="l" rtl="0">
              <a:spcBef>
                <a:spcPts val="0"/>
              </a:spcBef>
              <a:defRPr sz="10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92" name="Shape 92"/>
          <p:cNvSpPr txBox="1">
            <a:spLocks noGrp="1"/>
          </p:cNvSpPr>
          <p:nvPr>
            <p:ph type="sldNum" idx="12"/>
          </p:nvPr>
        </p:nvSpPr>
        <p:spPr>
          <a:xfrm>
            <a:off x="6553200" y="6248400"/>
            <a:ext cx="2133599" cy="457200"/>
          </a:xfrm>
          <a:prstGeom prst="rect">
            <a:avLst/>
          </a:prstGeom>
          <a:noFill/>
          <a:ln>
            <a:noFill/>
          </a:ln>
        </p:spPr>
        <p:txBody>
          <a:bodyPr lIns="91425" tIns="91425" rIns="91425" bIns="91425" anchor="t" anchorCtr="0"/>
          <a:lstStyle>
            <a:lvl1pPr marL="0" marR="0" indent="0" algn="r" rtl="0">
              <a:spcBef>
                <a:spcPts val="0"/>
              </a:spcBef>
              <a:defRPr sz="10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1_OBJECT_ONLY">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457200" y="122238"/>
            <a:ext cx="8229600" cy="6008686"/>
          </a:xfrm>
          <a:prstGeom prst="rect">
            <a:avLst/>
          </a:prstGeom>
          <a:noFill/>
          <a:ln>
            <a:noFill/>
          </a:ln>
        </p:spPr>
        <p:txBody>
          <a:bodyPr lIns="91425" tIns="91425" rIns="91425" bIns="91425" anchor="t" anchorCtr="0"/>
          <a:lstStyle>
            <a:lvl1pPr marL="342900" indent="-263525" algn="l" rtl="0">
              <a:spcBef>
                <a:spcPts val="600"/>
              </a:spcBef>
              <a:spcAft>
                <a:spcPts val="0"/>
              </a:spcAft>
              <a:buClr>
                <a:schemeClr val="dk2"/>
              </a:buClr>
              <a:buFont typeface="Arial"/>
              <a:buChar char="●"/>
              <a:defRPr sz="3000">
                <a:solidFill>
                  <a:schemeClr val="dk1"/>
                </a:solidFill>
                <a:latin typeface="Arial"/>
                <a:ea typeface="Arial"/>
                <a:cs typeface="Arial"/>
                <a:sym typeface="Arial"/>
              </a:defRPr>
            </a:lvl1pPr>
            <a:lvl2pPr marL="692150" indent="-279400" algn="l" rtl="0">
              <a:spcBef>
                <a:spcPts val="520"/>
              </a:spcBef>
              <a:spcAft>
                <a:spcPts val="0"/>
              </a:spcAft>
              <a:buClr>
                <a:schemeClr val="accent2"/>
              </a:buClr>
              <a:buFont typeface="Arial"/>
              <a:buChar char="●"/>
              <a:defRPr sz="2600">
                <a:solidFill>
                  <a:schemeClr val="dk1"/>
                </a:solidFill>
                <a:latin typeface="Arial"/>
                <a:ea typeface="Arial"/>
                <a:cs typeface="Arial"/>
                <a:sym typeface="Arial"/>
              </a:defRPr>
            </a:lvl2pPr>
            <a:lvl3pPr marL="987425" indent="-241300" algn="l" rtl="0">
              <a:spcBef>
                <a:spcPts val="460"/>
              </a:spcBef>
              <a:spcAft>
                <a:spcPts val="0"/>
              </a:spcAft>
              <a:buClr>
                <a:schemeClr val="accent1"/>
              </a:buClr>
              <a:buFont typeface="Arial"/>
              <a:buChar char="●"/>
              <a:defRPr sz="2300">
                <a:solidFill>
                  <a:schemeClr val="dk1"/>
                </a:solidFill>
                <a:latin typeface="Arial"/>
                <a:ea typeface="Arial"/>
                <a:cs typeface="Arial"/>
                <a:sym typeface="Arial"/>
              </a:defRPr>
            </a:lvl3pPr>
            <a:lvl4pPr marL="1281113" indent="-207962" algn="l" rtl="0">
              <a:spcBef>
                <a:spcPts val="400"/>
              </a:spcBef>
              <a:spcAft>
                <a:spcPts val="0"/>
              </a:spcAft>
              <a:buClr>
                <a:schemeClr val="dk2"/>
              </a:buClr>
              <a:buFont typeface="Wingdings"/>
              <a:buChar char="§"/>
              <a:defRPr sz="2000">
                <a:solidFill>
                  <a:schemeClr val="dk1"/>
                </a:solidFill>
                <a:latin typeface="Arial"/>
                <a:ea typeface="Arial"/>
                <a:cs typeface="Arial"/>
                <a:sym typeface="Arial"/>
              </a:defRPr>
            </a:lvl4pPr>
            <a:lvl5pPr marL="1598613" indent="-214312" algn="l" rtl="0">
              <a:spcBef>
                <a:spcPts val="400"/>
              </a:spcBef>
              <a:spcAft>
                <a:spcPts val="0"/>
              </a:spcAft>
              <a:buClr>
                <a:schemeClr val="folHlink"/>
              </a:buClr>
              <a:buFont typeface="Wingdings"/>
              <a:buChar char="§"/>
              <a:defRPr sz="2000">
                <a:solidFill>
                  <a:schemeClr val="dk1"/>
                </a:solidFill>
                <a:latin typeface="Arial"/>
                <a:ea typeface="Arial"/>
                <a:cs typeface="Arial"/>
                <a:sym typeface="Arial"/>
              </a:defRPr>
            </a:lvl5pPr>
            <a:lvl6pPr marL="2055813" indent="-214313" algn="l" rtl="0">
              <a:spcBef>
                <a:spcPts val="400"/>
              </a:spcBef>
              <a:spcAft>
                <a:spcPts val="0"/>
              </a:spcAft>
              <a:buClr>
                <a:schemeClr val="folHlink"/>
              </a:buClr>
              <a:buFont typeface="Wingdings"/>
              <a:buChar char="§"/>
              <a:defRPr sz="2000">
                <a:solidFill>
                  <a:schemeClr val="dk1"/>
                </a:solidFill>
                <a:latin typeface="Arial"/>
                <a:ea typeface="Arial"/>
                <a:cs typeface="Arial"/>
                <a:sym typeface="Arial"/>
              </a:defRPr>
            </a:lvl6pPr>
            <a:lvl7pPr marL="2513013" indent="-214313" algn="l" rtl="0">
              <a:spcBef>
                <a:spcPts val="400"/>
              </a:spcBef>
              <a:spcAft>
                <a:spcPts val="0"/>
              </a:spcAft>
              <a:buClr>
                <a:schemeClr val="folHlink"/>
              </a:buClr>
              <a:buFont typeface="Wingdings"/>
              <a:buChar char="§"/>
              <a:defRPr sz="2000">
                <a:solidFill>
                  <a:schemeClr val="dk1"/>
                </a:solidFill>
                <a:latin typeface="Arial"/>
                <a:ea typeface="Arial"/>
                <a:cs typeface="Arial"/>
                <a:sym typeface="Arial"/>
              </a:defRPr>
            </a:lvl7pPr>
            <a:lvl8pPr marL="2970213" indent="-214313" algn="l" rtl="0">
              <a:spcBef>
                <a:spcPts val="400"/>
              </a:spcBef>
              <a:spcAft>
                <a:spcPts val="0"/>
              </a:spcAft>
              <a:buClr>
                <a:schemeClr val="folHlink"/>
              </a:buClr>
              <a:buFont typeface="Wingdings"/>
              <a:buChar char="§"/>
              <a:defRPr sz="2000">
                <a:solidFill>
                  <a:schemeClr val="dk1"/>
                </a:solidFill>
                <a:latin typeface="Arial"/>
                <a:ea typeface="Arial"/>
                <a:cs typeface="Arial"/>
                <a:sym typeface="Arial"/>
              </a:defRPr>
            </a:lvl8pPr>
            <a:lvl9pPr marL="3427413" indent="-214312" algn="l" rtl="0">
              <a:spcBef>
                <a:spcPts val="400"/>
              </a:spcBef>
              <a:spcAft>
                <a:spcPts val="0"/>
              </a:spcAft>
              <a:buClr>
                <a:schemeClr val="folHlink"/>
              </a:buClr>
              <a:buFont typeface="Wingdings"/>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26"/>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FB8EDF1D-51B2-4971-A378-A51AC9640928}" type="datetimeFigureOut">
              <a:rPr lang="en-US"/>
              <a:pPr>
                <a:defRPr/>
              </a:pPr>
              <a:t>7/7/2014</a:t>
            </a:fld>
            <a:endParaRPr lang="en-GB"/>
          </a:p>
        </p:txBody>
      </p:sp>
      <p:sp>
        <p:nvSpPr>
          <p:cNvPr id="7" name="Rectangle 12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8" name="Rectangle 128"/>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57EB4E50-1F40-400F-A262-A47FA609845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6"/>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A6FCF960-E5AD-42B5-A788-D69B4F4ACCE0}" type="datetimeFigureOut">
              <a:rPr lang="en-US"/>
              <a:pPr>
                <a:defRPr/>
              </a:pPr>
              <a:t>7/7/2014</a:t>
            </a:fld>
            <a:endParaRPr lang="en-GB"/>
          </a:p>
        </p:txBody>
      </p:sp>
      <p:sp>
        <p:nvSpPr>
          <p:cNvPr id="6" name="Rectangle 12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7" name="Rectangle 128"/>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9BB7D49E-0991-4DD9-9A70-2646A85F826D}"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9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41763"/>
            <a:ext cx="8229600" cy="21891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6"/>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295369FB-C345-4924-BE5E-B0683C58D57D}" type="datetimeFigureOut">
              <a:rPr lang="en-US"/>
              <a:pPr>
                <a:defRPr/>
              </a:pPr>
              <a:t>7/7/2014</a:t>
            </a:fld>
            <a:endParaRPr lang="en-GB"/>
          </a:p>
        </p:txBody>
      </p:sp>
      <p:sp>
        <p:nvSpPr>
          <p:cNvPr id="6" name="Rectangle 12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7" name="Rectangle 128"/>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3C220ED0-1F83-41CA-9171-A51C018C016B}"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26"/>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fld id="{2BE19123-6E3B-4715-9BB3-19062A5EC19D}" type="datetimeFigureOut">
              <a:rPr lang="en-US"/>
              <a:pPr>
                <a:defRPr/>
              </a:pPr>
              <a:t>7/7/2014</a:t>
            </a:fld>
            <a:endParaRPr lang="en-GB"/>
          </a:p>
        </p:txBody>
      </p:sp>
      <p:sp>
        <p:nvSpPr>
          <p:cNvPr id="6" name="Rectangle 127"/>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GB"/>
          </a:p>
        </p:txBody>
      </p:sp>
      <p:sp>
        <p:nvSpPr>
          <p:cNvPr id="7" name="Rectangle 128"/>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0A648293-A55C-4964-BD1F-AFB770013E8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6781800" cy="533400"/>
          </a:xfrm>
        </p:spPr>
        <p:txBody>
          <a:bodyPr/>
          <a:lstStyle>
            <a:lvl1pPr algn="l">
              <a:defRPr sz="2800">
                <a:latin typeface="Helvetica Neue"/>
                <a:cs typeface="Helvetica Neue"/>
              </a:defRPr>
            </a:lvl1pPr>
          </a:lstStyle>
          <a:p>
            <a:r>
              <a:rPr lang="ga-IE" dirty="0" smtClean="0"/>
              <a:t>Click to edit Master title style</a:t>
            </a:r>
            <a:endParaRPr lang="en-US" dirty="0"/>
          </a:p>
        </p:txBody>
      </p:sp>
      <p:sp>
        <p:nvSpPr>
          <p:cNvPr id="3" name="Content Placeholder 2"/>
          <p:cNvSpPr>
            <a:spLocks noGrp="1"/>
          </p:cNvSpPr>
          <p:nvPr>
            <p:ph idx="1"/>
          </p:nvPr>
        </p:nvSpPr>
        <p:spPr>
          <a:xfrm>
            <a:off x="395536" y="1556792"/>
            <a:ext cx="8382000" cy="1816224"/>
          </a:xfrm>
          <a:prstGeom prst="rect">
            <a:avLst/>
          </a:prstGeom>
        </p:spPr>
        <p:txBody>
          <a:bodyPr/>
          <a:lstStyle>
            <a:lvl1pPr algn="l">
              <a:defRPr sz="2000">
                <a:latin typeface="Helvetica Neue"/>
                <a:cs typeface="Helvetica Neue"/>
              </a:defRPr>
            </a:lvl1pPr>
            <a:lvl2pPr algn="l">
              <a:defRPr sz="2000">
                <a:latin typeface="Helvetica Neue"/>
                <a:cs typeface="Helvetica Neue"/>
              </a:defRPr>
            </a:lvl2pPr>
            <a:lvl3pPr algn="l">
              <a:defRPr sz="2000">
                <a:latin typeface="Helvetica Neue"/>
                <a:cs typeface="Helvetica Neue"/>
              </a:defRPr>
            </a:lvl3pPr>
            <a:lvl4pPr algn="l">
              <a:defRPr sz="2000">
                <a:latin typeface="Helvetica Neue"/>
                <a:cs typeface="Helvetica Neue"/>
              </a:defRPr>
            </a:lvl4pPr>
            <a:lvl5pPr algn="l">
              <a:defRPr sz="2000">
                <a:latin typeface="Helvetica Neue"/>
                <a:cs typeface="Helvetica Neue"/>
              </a:defRPr>
            </a:lvl5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Tree>
    <p:extLst>
      <p:ext uri="{BB962C8B-B14F-4D97-AF65-F5344CB8AC3E}">
        <p14:creationId xmlns="" xmlns:p14="http://schemas.microsoft.com/office/powerpoint/2010/main" val="326387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Helvetica Neue"/>
                <a:cs typeface="Helvetica Neue"/>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dirty="0" smtClean="0"/>
              <a:t>Click to edit Master text styles</a:t>
            </a:r>
          </a:p>
        </p:txBody>
      </p:sp>
    </p:spTree>
    <p:extLst>
      <p:ext uri="{BB962C8B-B14F-4D97-AF65-F5344CB8AC3E}">
        <p14:creationId xmlns="" xmlns:p14="http://schemas.microsoft.com/office/powerpoint/2010/main" val="218800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Neue"/>
                <a:cs typeface="Helvetica Neue"/>
              </a:defRPr>
            </a:lvl1pPr>
          </a:lstStyle>
          <a:p>
            <a:r>
              <a:rPr lang="ga-IE" dirty="0" smtClean="0"/>
              <a:t>Click to edit Master title style</a:t>
            </a:r>
            <a:endParaRPr lang="en-US" dirty="0"/>
          </a:p>
        </p:txBody>
      </p:sp>
      <p:sp>
        <p:nvSpPr>
          <p:cNvPr id="3" name="Content Placeholder 2"/>
          <p:cNvSpPr>
            <a:spLocks noGrp="1"/>
          </p:cNvSpPr>
          <p:nvPr>
            <p:ph sz="half" idx="1"/>
          </p:nvPr>
        </p:nvSpPr>
        <p:spPr>
          <a:xfrm>
            <a:off x="381000" y="1828800"/>
            <a:ext cx="4114800" cy="3200400"/>
          </a:xfrm>
          <a:prstGeom prst="rect">
            <a:avLst/>
          </a:prstGeom>
        </p:spPr>
        <p:txBody>
          <a:bodyPr/>
          <a:lstStyle>
            <a:lvl1pPr>
              <a:defRPr sz="2800">
                <a:latin typeface="Helvetica Neue"/>
                <a:cs typeface="Helvetica Neue"/>
              </a:defRPr>
            </a:lvl1pPr>
            <a:lvl2pPr>
              <a:defRPr sz="2400">
                <a:latin typeface="Helvetica Neue"/>
                <a:cs typeface="Helvetica Neue"/>
              </a:defRPr>
            </a:lvl2pPr>
            <a:lvl3pPr>
              <a:defRPr sz="2000">
                <a:latin typeface="Helvetica Neue"/>
                <a:cs typeface="Helvetica Neue"/>
              </a:defRPr>
            </a:lvl3pPr>
            <a:lvl4pPr>
              <a:defRPr sz="1800">
                <a:latin typeface="Helvetica Neue"/>
                <a:cs typeface="Helvetica Neue"/>
              </a:defRPr>
            </a:lvl4pPr>
            <a:lvl5pPr>
              <a:defRPr sz="1800">
                <a:latin typeface="Helvetica Neue"/>
                <a:cs typeface="Helvetica Neue"/>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4" name="Content Placeholder 3"/>
          <p:cNvSpPr>
            <a:spLocks noGrp="1"/>
          </p:cNvSpPr>
          <p:nvPr>
            <p:ph sz="half" idx="2"/>
          </p:nvPr>
        </p:nvSpPr>
        <p:spPr>
          <a:xfrm>
            <a:off x="4648200" y="1828800"/>
            <a:ext cx="4114800" cy="3200400"/>
          </a:xfrm>
          <a:prstGeom prst="rect">
            <a:avLst/>
          </a:prstGeom>
        </p:spPr>
        <p:txBody>
          <a:bodyPr/>
          <a:lstStyle>
            <a:lvl1pPr>
              <a:defRPr sz="2800">
                <a:latin typeface="Helvetica Neue"/>
                <a:cs typeface="Helvetica Neue"/>
              </a:defRPr>
            </a:lvl1pPr>
            <a:lvl2pPr>
              <a:defRPr sz="2400">
                <a:latin typeface="Helvetica Neue"/>
                <a:cs typeface="Helvetica Neue"/>
              </a:defRPr>
            </a:lvl2pPr>
            <a:lvl3pPr>
              <a:defRPr sz="2000">
                <a:latin typeface="Helvetica Neue"/>
                <a:cs typeface="Helvetica Neue"/>
              </a:defRPr>
            </a:lvl3pPr>
            <a:lvl4pPr>
              <a:defRPr sz="1800">
                <a:latin typeface="Helvetica Neue"/>
                <a:cs typeface="Helvetica Neue"/>
              </a:defRPr>
            </a:lvl4pPr>
            <a:lvl5pPr>
              <a:defRPr sz="1800">
                <a:latin typeface="Helvetica Neue"/>
                <a:cs typeface="Helvetica Neue"/>
              </a:defRPr>
            </a:lvl5pPr>
            <a:lvl6pPr>
              <a:defRPr sz="1800"/>
            </a:lvl6pPr>
            <a:lvl7pPr>
              <a:defRPr sz="1800"/>
            </a:lvl7pPr>
            <a:lvl8pPr>
              <a:defRPr sz="1800"/>
            </a:lvl8pPr>
            <a:lvl9pPr>
              <a:defRPr sz="18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Tree>
    <p:extLst>
      <p:ext uri="{BB962C8B-B14F-4D97-AF65-F5344CB8AC3E}">
        <p14:creationId xmlns="" xmlns:p14="http://schemas.microsoft.com/office/powerpoint/2010/main" val="32860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lstStyle>
            <a:lvl1pPr>
              <a:defRPr>
                <a:latin typeface="Helvetica Neue"/>
                <a:cs typeface="Helvetica Neue"/>
              </a:defRPr>
            </a:lvl1pPr>
          </a:lstStyle>
          <a:p>
            <a:r>
              <a:rPr lang="ga-IE"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Helvetica Neue"/>
                <a:cs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Helvetica Neue"/>
                <a:cs typeface="Helvetica Neue"/>
              </a:defRPr>
            </a:lvl1pPr>
            <a:lvl2pPr>
              <a:defRPr sz="2000">
                <a:latin typeface="Helvetica Neue"/>
                <a:cs typeface="Helvetica Neue"/>
              </a:defRPr>
            </a:lvl2pPr>
            <a:lvl3pPr>
              <a:defRPr sz="1800">
                <a:latin typeface="Helvetica Neue"/>
                <a:cs typeface="Helvetica Neue"/>
              </a:defRPr>
            </a:lvl3pPr>
            <a:lvl4pPr>
              <a:defRPr sz="1600">
                <a:latin typeface="Helvetica Neue"/>
                <a:cs typeface="Helvetica Neue"/>
              </a:defRPr>
            </a:lvl4pPr>
            <a:lvl5pPr>
              <a:defRPr sz="1600">
                <a:latin typeface="Helvetica Neue"/>
                <a:cs typeface="Helvetica Neue"/>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Helvetica Neue"/>
                <a:cs typeface="Helvetica Neue"/>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Helvetica Neue"/>
                <a:cs typeface="Helvetica Neue"/>
              </a:defRPr>
            </a:lvl1pPr>
            <a:lvl2pPr>
              <a:defRPr sz="2000">
                <a:latin typeface="Helvetica Neue"/>
                <a:cs typeface="Helvetica Neue"/>
              </a:defRPr>
            </a:lvl2pPr>
            <a:lvl3pPr>
              <a:defRPr sz="1800">
                <a:latin typeface="Helvetica Neue"/>
                <a:cs typeface="Helvetica Neue"/>
              </a:defRPr>
            </a:lvl3pPr>
            <a:lvl4pPr>
              <a:defRPr sz="1600">
                <a:latin typeface="Helvetica Neue"/>
                <a:cs typeface="Helvetica Neue"/>
              </a:defRPr>
            </a:lvl4pPr>
            <a:lvl5pPr>
              <a:defRPr sz="1600">
                <a:latin typeface="Helvetica Neue"/>
                <a:cs typeface="Helvetica Neue"/>
              </a:defRPr>
            </a:lvl5pPr>
            <a:lvl6pPr>
              <a:defRPr sz="1600"/>
            </a:lvl6pPr>
            <a:lvl7pPr>
              <a:defRPr sz="1600"/>
            </a:lvl7pPr>
            <a:lvl8pPr>
              <a:defRPr sz="1600"/>
            </a:lvl8pPr>
            <a:lvl9pPr>
              <a:defRPr sz="1600"/>
            </a:lvl9pPr>
          </a:lstStyle>
          <a:p>
            <a:pPr lvl="0"/>
            <a:r>
              <a:rPr lang="ga-IE" dirty="0" smtClean="0"/>
              <a:t>Click to edit Master text styles</a:t>
            </a:r>
          </a:p>
          <a:p>
            <a:pPr lvl="1"/>
            <a:r>
              <a:rPr lang="ga-IE" dirty="0" smtClean="0"/>
              <a:t>Second level</a:t>
            </a:r>
          </a:p>
          <a:p>
            <a:pPr lvl="2"/>
            <a:r>
              <a:rPr lang="ga-IE" dirty="0" smtClean="0"/>
              <a:t>Third level</a:t>
            </a:r>
          </a:p>
          <a:p>
            <a:pPr lvl="3"/>
            <a:r>
              <a:rPr lang="ga-IE" dirty="0" smtClean="0"/>
              <a:t>Fourth level</a:t>
            </a:r>
          </a:p>
          <a:p>
            <a:pPr lvl="4"/>
            <a:r>
              <a:rPr lang="ga-IE" dirty="0" smtClean="0"/>
              <a:t>Fifth level</a:t>
            </a:r>
            <a:endParaRPr lang="en-US" dirty="0"/>
          </a:p>
        </p:txBody>
      </p:sp>
    </p:spTree>
    <p:extLst>
      <p:ext uri="{BB962C8B-B14F-4D97-AF65-F5344CB8AC3E}">
        <p14:creationId xmlns="" xmlns:p14="http://schemas.microsoft.com/office/powerpoint/2010/main" val="31682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smtClean="0"/>
              <a:t>Click to edit Master title style</a:t>
            </a:r>
            <a:endParaRPr lang="en-US"/>
          </a:p>
        </p:txBody>
      </p:sp>
    </p:spTree>
    <p:extLst>
      <p:ext uri="{BB962C8B-B14F-4D97-AF65-F5344CB8AC3E}">
        <p14:creationId xmlns="" xmlns:p14="http://schemas.microsoft.com/office/powerpoint/2010/main" val="295077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2242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122236"/>
            <a:ext cx="7543800" cy="1295400"/>
          </a:xfrm>
          <a:prstGeom prst="rect">
            <a:avLst/>
          </a:prstGeom>
          <a:noFill/>
          <a:ln>
            <a:noFill/>
          </a:ln>
        </p:spPr>
        <p:txBody>
          <a:bodyPr lIns="91425" tIns="91425" rIns="91425" bIns="91425" anchor="t" anchorCtr="0"/>
          <a:lstStyle>
            <a:lvl1pPr marL="0" indent="0" algn="l" rtl="0">
              <a:lnSpc>
                <a:spcPct val="100000"/>
              </a:lnSpc>
              <a:spcBef>
                <a:spcPts val="0"/>
              </a:spcBef>
              <a:spcAft>
                <a:spcPts val="0"/>
              </a:spcAft>
              <a:defRPr sz="3900" baseline="0">
                <a:solidFill>
                  <a:schemeClr val="dk2"/>
                </a:solidFill>
                <a:latin typeface="Arial"/>
                <a:ea typeface="Arial"/>
                <a:cs typeface="Arial"/>
                <a:sym typeface="Arial"/>
              </a:defRPr>
            </a:lvl1pPr>
            <a:lvl2pPr marL="0" indent="0" algn="l" rtl="0">
              <a:lnSpc>
                <a:spcPct val="100000"/>
              </a:lnSpc>
              <a:spcBef>
                <a:spcPts val="0"/>
              </a:spcBef>
              <a:spcAft>
                <a:spcPts val="0"/>
              </a:spcAft>
              <a:defRPr sz="3900" baseline="0">
                <a:solidFill>
                  <a:schemeClr val="dk2"/>
                </a:solidFill>
                <a:latin typeface="Arial"/>
                <a:ea typeface="Arial"/>
                <a:cs typeface="Arial"/>
                <a:sym typeface="Arial"/>
              </a:defRPr>
            </a:lvl2pPr>
            <a:lvl3pPr marL="0" indent="0" algn="l" rtl="0">
              <a:lnSpc>
                <a:spcPct val="100000"/>
              </a:lnSpc>
              <a:spcBef>
                <a:spcPts val="0"/>
              </a:spcBef>
              <a:spcAft>
                <a:spcPts val="0"/>
              </a:spcAft>
              <a:defRPr sz="3900" baseline="0">
                <a:solidFill>
                  <a:schemeClr val="dk2"/>
                </a:solidFill>
                <a:latin typeface="Arial"/>
                <a:ea typeface="Arial"/>
                <a:cs typeface="Arial"/>
                <a:sym typeface="Arial"/>
              </a:defRPr>
            </a:lvl3pPr>
            <a:lvl4pPr marL="0" indent="0" algn="l" rtl="0">
              <a:lnSpc>
                <a:spcPct val="100000"/>
              </a:lnSpc>
              <a:spcBef>
                <a:spcPts val="0"/>
              </a:spcBef>
              <a:spcAft>
                <a:spcPts val="0"/>
              </a:spcAft>
              <a:defRPr sz="3900" baseline="0">
                <a:solidFill>
                  <a:schemeClr val="dk2"/>
                </a:solidFill>
                <a:latin typeface="Arial"/>
                <a:ea typeface="Arial"/>
                <a:cs typeface="Arial"/>
                <a:sym typeface="Arial"/>
              </a:defRPr>
            </a:lvl4pPr>
            <a:lvl5pPr marL="0" indent="0" algn="l" rtl="0">
              <a:lnSpc>
                <a:spcPct val="100000"/>
              </a:lnSpc>
              <a:spcBef>
                <a:spcPts val="0"/>
              </a:spcBef>
              <a:spcAft>
                <a:spcPts val="0"/>
              </a:spcAft>
              <a:defRPr sz="3900" baseline="0">
                <a:solidFill>
                  <a:schemeClr val="dk2"/>
                </a:solidFill>
                <a:latin typeface="Arial"/>
                <a:ea typeface="Arial"/>
                <a:cs typeface="Arial"/>
                <a:sym typeface="Arial"/>
              </a:defRPr>
            </a:lvl5pPr>
            <a:lvl6pPr marL="0" indent="0" algn="l" rtl="0">
              <a:lnSpc>
                <a:spcPct val="100000"/>
              </a:lnSpc>
              <a:spcBef>
                <a:spcPts val="0"/>
              </a:spcBef>
              <a:spcAft>
                <a:spcPts val="0"/>
              </a:spcAft>
              <a:defRPr sz="3900" baseline="0">
                <a:solidFill>
                  <a:schemeClr val="dk2"/>
                </a:solidFill>
                <a:latin typeface="Arial"/>
                <a:ea typeface="Arial"/>
                <a:cs typeface="Arial"/>
                <a:sym typeface="Arial"/>
              </a:defRPr>
            </a:lvl6pPr>
            <a:lvl7pPr marL="0" indent="0" algn="l" rtl="0">
              <a:lnSpc>
                <a:spcPct val="100000"/>
              </a:lnSpc>
              <a:spcBef>
                <a:spcPts val="0"/>
              </a:spcBef>
              <a:spcAft>
                <a:spcPts val="0"/>
              </a:spcAft>
              <a:defRPr sz="3900" baseline="0">
                <a:solidFill>
                  <a:schemeClr val="dk2"/>
                </a:solidFill>
                <a:latin typeface="Arial"/>
                <a:ea typeface="Arial"/>
                <a:cs typeface="Arial"/>
                <a:sym typeface="Arial"/>
              </a:defRPr>
            </a:lvl7pPr>
            <a:lvl8pPr marL="0" indent="0" algn="l" rtl="0">
              <a:lnSpc>
                <a:spcPct val="100000"/>
              </a:lnSpc>
              <a:spcBef>
                <a:spcPts val="0"/>
              </a:spcBef>
              <a:spcAft>
                <a:spcPts val="0"/>
              </a:spcAft>
              <a:defRPr sz="3900" baseline="0">
                <a:solidFill>
                  <a:schemeClr val="dk2"/>
                </a:solidFill>
                <a:latin typeface="Arial"/>
                <a:ea typeface="Arial"/>
                <a:cs typeface="Arial"/>
                <a:sym typeface="Arial"/>
              </a:defRPr>
            </a:lvl8pPr>
            <a:lvl9pPr marL="0" indent="0" algn="l" rtl="0">
              <a:lnSpc>
                <a:spcPct val="100000"/>
              </a:lnSpc>
              <a:spcBef>
                <a:spcPts val="0"/>
              </a:spcBef>
              <a:spcAft>
                <a:spcPts val="0"/>
              </a:spcAft>
              <a:defRPr sz="3900" baseline="0">
                <a:solidFill>
                  <a:schemeClr val="dk2"/>
                </a:solidFill>
                <a:latin typeface="Arial"/>
                <a:ea typeface="Arial"/>
                <a:cs typeface="Arial"/>
                <a:sym typeface="Arial"/>
              </a:defRPr>
            </a:lvl9pPr>
          </a:lstStyle>
          <a:p>
            <a:endParaRPr/>
          </a:p>
        </p:txBody>
      </p:sp>
      <p:sp>
        <p:nvSpPr>
          <p:cNvPr id="89" name="Shape 89"/>
          <p:cNvSpPr txBox="1">
            <a:spLocks noGrp="1"/>
          </p:cNvSpPr>
          <p:nvPr>
            <p:ph type="body" idx="1"/>
          </p:nvPr>
        </p:nvSpPr>
        <p:spPr>
          <a:xfrm>
            <a:off x="457200" y="1719261"/>
            <a:ext cx="8229600" cy="4411661"/>
          </a:xfrm>
          <a:prstGeom prst="rect">
            <a:avLst/>
          </a:prstGeom>
          <a:noFill/>
          <a:ln>
            <a:noFill/>
          </a:ln>
        </p:spPr>
        <p:txBody>
          <a:bodyPr lIns="91425" tIns="91425" rIns="91425" bIns="91425" anchor="t" anchorCtr="0"/>
          <a:lstStyle>
            <a:lvl1pPr marL="342900" indent="-263525" algn="l" rtl="0">
              <a:lnSpc>
                <a:spcPct val="100000"/>
              </a:lnSpc>
              <a:spcBef>
                <a:spcPts val="600"/>
              </a:spcBef>
              <a:spcAft>
                <a:spcPts val="0"/>
              </a:spcAft>
              <a:buClr>
                <a:schemeClr val="dk2"/>
              </a:buClr>
              <a:buFont typeface="Arial"/>
              <a:buChar char="●"/>
              <a:defRPr sz="3000" baseline="0">
                <a:solidFill>
                  <a:schemeClr val="dk1"/>
                </a:solidFill>
                <a:latin typeface="Arial"/>
                <a:ea typeface="Arial"/>
                <a:cs typeface="Arial"/>
                <a:sym typeface="Arial"/>
              </a:defRPr>
            </a:lvl1pPr>
            <a:lvl2pPr marL="692150" indent="-279400" rtl="0">
              <a:lnSpc>
                <a:spcPct val="100000"/>
              </a:lnSpc>
              <a:spcBef>
                <a:spcPts val="520"/>
              </a:spcBef>
              <a:spcAft>
                <a:spcPts val="0"/>
              </a:spcAft>
              <a:buClr>
                <a:schemeClr val="accent2"/>
              </a:buClr>
              <a:buFont typeface="Arial"/>
              <a:buChar char="●"/>
              <a:defRPr sz="2600"/>
            </a:lvl2pPr>
            <a:lvl3pPr marL="987425" indent="-241300" rtl="0">
              <a:lnSpc>
                <a:spcPct val="100000"/>
              </a:lnSpc>
              <a:spcBef>
                <a:spcPts val="460"/>
              </a:spcBef>
              <a:spcAft>
                <a:spcPts val="0"/>
              </a:spcAft>
              <a:buClr>
                <a:schemeClr val="accent1"/>
              </a:buClr>
              <a:buFont typeface="Arial"/>
              <a:buChar char="●"/>
              <a:defRPr sz="2300"/>
            </a:lvl3pPr>
            <a:lvl4pPr marL="1281112" indent="-207962" rtl="0">
              <a:lnSpc>
                <a:spcPct val="100000"/>
              </a:lnSpc>
              <a:spcBef>
                <a:spcPts val="400"/>
              </a:spcBef>
              <a:spcAft>
                <a:spcPts val="0"/>
              </a:spcAft>
              <a:buClr>
                <a:schemeClr val="dk2"/>
              </a:buClr>
              <a:buFont typeface="Wingdings"/>
              <a:buChar char="§"/>
              <a:defRPr sz="2000"/>
            </a:lvl4pPr>
            <a:lvl5pPr marL="1598612" indent="-255587" rtl="0">
              <a:lnSpc>
                <a:spcPct val="100000"/>
              </a:lnSpc>
              <a:spcBef>
                <a:spcPts val="400"/>
              </a:spcBef>
              <a:spcAft>
                <a:spcPts val="0"/>
              </a:spcAft>
              <a:buClr>
                <a:schemeClr val="folHlink"/>
              </a:buClr>
              <a:buFont typeface="Arial"/>
              <a:buChar char="●"/>
              <a:defRPr sz="2000"/>
            </a:lvl5pPr>
            <a:lvl6pPr marL="1916111" indent="-2492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6pPr>
            <a:lvl7pPr marL="2233612" indent="-2746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7pPr>
            <a:lvl8pPr marL="2551112" indent="-3000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8pPr>
            <a:lvl9pPr marL="2868612" indent="-3254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9pPr>
          </a:lstStyle>
          <a:p>
            <a:endParaRPr/>
          </a:p>
        </p:txBody>
      </p:sp>
      <p:sp>
        <p:nvSpPr>
          <p:cNvPr id="90" name="Shape 9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sz="1000" b="0" i="0" u="none" strike="noStrike" cap="none" baseline="0">
                <a:solidFill>
                  <a:schemeClr val="dk1"/>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91" name="Shape 91"/>
          <p:cNvSpPr txBox="1">
            <a:spLocks noGrp="1"/>
          </p:cNvSpPr>
          <p:nvPr>
            <p:ph type="dt" idx="10"/>
          </p:nvPr>
        </p:nvSpPr>
        <p:spPr>
          <a:xfrm>
            <a:off x="457200" y="6248400"/>
            <a:ext cx="2133599" cy="457200"/>
          </a:xfrm>
          <a:prstGeom prst="rect">
            <a:avLst/>
          </a:prstGeom>
          <a:noFill/>
          <a:ln>
            <a:noFill/>
          </a:ln>
        </p:spPr>
        <p:txBody>
          <a:bodyPr lIns="91425" tIns="91425" rIns="91425" bIns="91425" anchor="t" anchorCtr="0"/>
          <a:lstStyle>
            <a:lvl1pPr marL="0" marR="0" indent="0" algn="l" rtl="0">
              <a:spcBef>
                <a:spcPts val="0"/>
              </a:spcBef>
              <a:defRPr sz="10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92" name="Shape 92"/>
          <p:cNvSpPr txBox="1">
            <a:spLocks noGrp="1"/>
          </p:cNvSpPr>
          <p:nvPr>
            <p:ph type="sldNum" idx="12"/>
          </p:nvPr>
        </p:nvSpPr>
        <p:spPr>
          <a:xfrm>
            <a:off x="6553200" y="6248400"/>
            <a:ext cx="2133599" cy="457200"/>
          </a:xfrm>
          <a:prstGeom prst="rect">
            <a:avLst/>
          </a:prstGeom>
          <a:noFill/>
          <a:ln>
            <a:noFill/>
          </a:ln>
        </p:spPr>
        <p:txBody>
          <a:bodyPr lIns="91425" tIns="91425" rIns="91425" bIns="91425" anchor="t" anchorCtr="0"/>
          <a:lstStyle>
            <a:lvl1pPr marL="0" marR="0" indent="0" algn="r" rtl="0">
              <a:spcBef>
                <a:spcPts val="0"/>
              </a:spcBef>
              <a:defRPr sz="10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cSld name="OBJECT_ONLY">
    <p:bg>
      <p:bgPr>
        <a:solidFill>
          <a:schemeClr val="lt1"/>
        </a:solidFill>
        <a:effectLst/>
      </p:bgPr>
    </p:bg>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0" y="1719261"/>
            <a:ext cx="8229600" cy="4411661"/>
          </a:xfrm>
          <a:prstGeom prst="rect">
            <a:avLst/>
          </a:prstGeom>
          <a:noFill/>
          <a:ln>
            <a:noFill/>
          </a:ln>
        </p:spPr>
        <p:txBody>
          <a:bodyPr lIns="91425" tIns="91425" rIns="91425" bIns="91425" anchor="t" anchorCtr="0"/>
          <a:lstStyle>
            <a:lvl1pPr marL="342900" indent="-263525" algn="l" rtl="0">
              <a:lnSpc>
                <a:spcPct val="100000"/>
              </a:lnSpc>
              <a:spcBef>
                <a:spcPts val="600"/>
              </a:spcBef>
              <a:spcAft>
                <a:spcPts val="0"/>
              </a:spcAft>
              <a:buClr>
                <a:schemeClr val="dk2"/>
              </a:buClr>
              <a:buFont typeface="Arial"/>
              <a:buChar char="●"/>
              <a:defRPr sz="3000" baseline="0">
                <a:solidFill>
                  <a:schemeClr val="dk1"/>
                </a:solidFill>
                <a:latin typeface="Arial"/>
                <a:ea typeface="Arial"/>
                <a:cs typeface="Arial"/>
                <a:sym typeface="Arial"/>
              </a:defRPr>
            </a:lvl1pPr>
            <a:lvl2pPr marL="692150" indent="-279400" rtl="0">
              <a:lnSpc>
                <a:spcPct val="100000"/>
              </a:lnSpc>
              <a:spcBef>
                <a:spcPts val="520"/>
              </a:spcBef>
              <a:spcAft>
                <a:spcPts val="0"/>
              </a:spcAft>
              <a:buClr>
                <a:schemeClr val="accent2"/>
              </a:buClr>
              <a:buFont typeface="Arial"/>
              <a:buChar char="●"/>
              <a:defRPr sz="2600"/>
            </a:lvl2pPr>
            <a:lvl3pPr marL="987425" indent="-241300" rtl="0">
              <a:lnSpc>
                <a:spcPct val="100000"/>
              </a:lnSpc>
              <a:spcBef>
                <a:spcPts val="460"/>
              </a:spcBef>
              <a:spcAft>
                <a:spcPts val="0"/>
              </a:spcAft>
              <a:buClr>
                <a:schemeClr val="accent1"/>
              </a:buClr>
              <a:buFont typeface="Arial"/>
              <a:buChar char="●"/>
              <a:defRPr sz="2300"/>
            </a:lvl3pPr>
            <a:lvl4pPr marL="1281112" indent="-207962" rtl="0">
              <a:lnSpc>
                <a:spcPct val="100000"/>
              </a:lnSpc>
              <a:spcBef>
                <a:spcPts val="400"/>
              </a:spcBef>
              <a:spcAft>
                <a:spcPts val="0"/>
              </a:spcAft>
              <a:buClr>
                <a:schemeClr val="dk2"/>
              </a:buClr>
              <a:buFont typeface="Wingdings"/>
              <a:buChar char="§"/>
              <a:defRPr sz="2000"/>
            </a:lvl4pPr>
            <a:lvl5pPr marL="1598612" indent="-255587" rtl="0">
              <a:lnSpc>
                <a:spcPct val="100000"/>
              </a:lnSpc>
              <a:spcBef>
                <a:spcPts val="400"/>
              </a:spcBef>
              <a:spcAft>
                <a:spcPts val="0"/>
              </a:spcAft>
              <a:buClr>
                <a:schemeClr val="folHlink"/>
              </a:buClr>
              <a:buFont typeface="Arial"/>
              <a:buChar char="●"/>
              <a:defRPr sz="2000"/>
            </a:lvl5pPr>
            <a:lvl6pPr marL="1916111" indent="-2492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6pPr>
            <a:lvl7pPr marL="2233612" indent="-2746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7pPr>
            <a:lvl8pPr marL="2551112" indent="-3000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8pPr>
            <a:lvl9pPr marL="2868612" indent="-325436" rtl="0">
              <a:lnSpc>
                <a:spcPct val="100000"/>
              </a:lnSpc>
              <a:spcBef>
                <a:spcPts val="600"/>
              </a:spcBef>
              <a:spcAft>
                <a:spcPts val="0"/>
              </a:spcAft>
              <a:buClr>
                <a:schemeClr val="folHlink"/>
              </a:buClr>
              <a:buFont typeface="Arial"/>
              <a:buChar char="●"/>
              <a:defRPr sz="3000" baseline="0">
                <a:solidFill>
                  <a:schemeClr val="dk1"/>
                </a:solidFill>
                <a:latin typeface="Arial"/>
                <a:ea typeface="Arial"/>
                <a:cs typeface="Arial"/>
                <a:sym typeface="Arial"/>
              </a:defRPr>
            </a:lvl9pPr>
          </a:lstStyle>
          <a:p>
            <a:endParaRPr/>
          </a:p>
        </p:txBody>
      </p:sp>
      <p:sp>
        <p:nvSpPr>
          <p:cNvPr id="101" name="Shape 10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sz="1000" b="0" i="0" u="none" strike="noStrike" cap="none" baseline="0">
                <a:solidFill>
                  <a:schemeClr val="dk1"/>
                </a:solidFill>
                <a:latin typeface="Arial"/>
                <a:ea typeface="Arial"/>
                <a:cs typeface="Arial"/>
                <a:sym typeface="Arial"/>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02" name="Shape 102"/>
          <p:cNvSpPr txBox="1">
            <a:spLocks noGrp="1"/>
          </p:cNvSpPr>
          <p:nvPr>
            <p:ph type="title"/>
          </p:nvPr>
        </p:nvSpPr>
        <p:spPr>
          <a:xfrm>
            <a:off x="457200" y="122236"/>
            <a:ext cx="7543800" cy="1295400"/>
          </a:xfrm>
          <a:prstGeom prst="rect">
            <a:avLst/>
          </a:prstGeom>
          <a:noFill/>
          <a:ln>
            <a:noFill/>
          </a:ln>
        </p:spPr>
        <p:txBody>
          <a:bodyPr lIns="91425" tIns="91425" rIns="91425" bIns="91425" anchor="b" anchorCtr="0"/>
          <a:lstStyle>
            <a:lvl1pPr marL="0" indent="0" algn="l" rtl="0">
              <a:lnSpc>
                <a:spcPct val="100000"/>
              </a:lnSpc>
              <a:spcBef>
                <a:spcPts val="0"/>
              </a:spcBef>
              <a:spcAft>
                <a:spcPts val="0"/>
              </a:spcAft>
              <a:defRPr sz="3900" baseline="0">
                <a:solidFill>
                  <a:schemeClr val="dk2"/>
                </a:solidFill>
                <a:latin typeface="Arial"/>
                <a:ea typeface="Arial"/>
                <a:cs typeface="Arial"/>
                <a:sym typeface="Arial"/>
              </a:defRPr>
            </a:lvl1pPr>
            <a:lvl2pPr marL="0" indent="0" algn="l" rtl="0">
              <a:lnSpc>
                <a:spcPct val="100000"/>
              </a:lnSpc>
              <a:spcBef>
                <a:spcPts val="0"/>
              </a:spcBef>
              <a:spcAft>
                <a:spcPts val="0"/>
              </a:spcAft>
              <a:defRPr sz="3900" baseline="0">
                <a:solidFill>
                  <a:schemeClr val="dk2"/>
                </a:solidFill>
                <a:latin typeface="Arial"/>
                <a:ea typeface="Arial"/>
                <a:cs typeface="Arial"/>
                <a:sym typeface="Arial"/>
              </a:defRPr>
            </a:lvl2pPr>
            <a:lvl3pPr marL="0" indent="0" algn="l" rtl="0">
              <a:lnSpc>
                <a:spcPct val="100000"/>
              </a:lnSpc>
              <a:spcBef>
                <a:spcPts val="0"/>
              </a:spcBef>
              <a:spcAft>
                <a:spcPts val="0"/>
              </a:spcAft>
              <a:defRPr sz="3900" baseline="0">
                <a:solidFill>
                  <a:schemeClr val="dk2"/>
                </a:solidFill>
                <a:latin typeface="Arial"/>
                <a:ea typeface="Arial"/>
                <a:cs typeface="Arial"/>
                <a:sym typeface="Arial"/>
              </a:defRPr>
            </a:lvl3pPr>
            <a:lvl4pPr marL="0" indent="0" algn="l" rtl="0">
              <a:lnSpc>
                <a:spcPct val="100000"/>
              </a:lnSpc>
              <a:spcBef>
                <a:spcPts val="0"/>
              </a:spcBef>
              <a:spcAft>
                <a:spcPts val="0"/>
              </a:spcAft>
              <a:defRPr sz="3900" baseline="0">
                <a:solidFill>
                  <a:schemeClr val="dk2"/>
                </a:solidFill>
                <a:latin typeface="Arial"/>
                <a:ea typeface="Arial"/>
                <a:cs typeface="Arial"/>
                <a:sym typeface="Arial"/>
              </a:defRPr>
            </a:lvl4pPr>
            <a:lvl5pPr marL="0" indent="0" algn="l" rtl="0">
              <a:lnSpc>
                <a:spcPct val="100000"/>
              </a:lnSpc>
              <a:spcBef>
                <a:spcPts val="0"/>
              </a:spcBef>
              <a:spcAft>
                <a:spcPts val="0"/>
              </a:spcAft>
              <a:defRPr sz="3900" baseline="0">
                <a:solidFill>
                  <a:schemeClr val="dk2"/>
                </a:solidFill>
                <a:latin typeface="Arial"/>
                <a:ea typeface="Arial"/>
                <a:cs typeface="Arial"/>
                <a:sym typeface="Arial"/>
              </a:defRPr>
            </a:lvl5pPr>
            <a:lvl6pPr marL="0" indent="0" algn="l" rtl="0">
              <a:lnSpc>
                <a:spcPct val="100000"/>
              </a:lnSpc>
              <a:spcBef>
                <a:spcPts val="0"/>
              </a:spcBef>
              <a:spcAft>
                <a:spcPts val="0"/>
              </a:spcAft>
              <a:defRPr sz="3900" baseline="0">
                <a:solidFill>
                  <a:schemeClr val="dk2"/>
                </a:solidFill>
                <a:latin typeface="Arial"/>
                <a:ea typeface="Arial"/>
                <a:cs typeface="Arial"/>
                <a:sym typeface="Arial"/>
              </a:defRPr>
            </a:lvl6pPr>
            <a:lvl7pPr marL="0" indent="0" algn="l" rtl="0">
              <a:lnSpc>
                <a:spcPct val="100000"/>
              </a:lnSpc>
              <a:spcBef>
                <a:spcPts val="0"/>
              </a:spcBef>
              <a:spcAft>
                <a:spcPts val="0"/>
              </a:spcAft>
              <a:defRPr sz="3900" baseline="0">
                <a:solidFill>
                  <a:schemeClr val="dk2"/>
                </a:solidFill>
                <a:latin typeface="Arial"/>
                <a:ea typeface="Arial"/>
                <a:cs typeface="Arial"/>
                <a:sym typeface="Arial"/>
              </a:defRPr>
            </a:lvl7pPr>
            <a:lvl8pPr marL="0" indent="0" algn="l" rtl="0">
              <a:lnSpc>
                <a:spcPct val="100000"/>
              </a:lnSpc>
              <a:spcBef>
                <a:spcPts val="0"/>
              </a:spcBef>
              <a:spcAft>
                <a:spcPts val="0"/>
              </a:spcAft>
              <a:defRPr sz="3900" baseline="0">
                <a:solidFill>
                  <a:schemeClr val="dk2"/>
                </a:solidFill>
                <a:latin typeface="Arial"/>
                <a:ea typeface="Arial"/>
                <a:cs typeface="Arial"/>
                <a:sym typeface="Arial"/>
              </a:defRPr>
            </a:lvl8pPr>
            <a:lvl9pPr marL="0" indent="0" algn="l" rtl="0">
              <a:lnSpc>
                <a:spcPct val="100000"/>
              </a:lnSpc>
              <a:spcBef>
                <a:spcPts val="0"/>
              </a:spcBef>
              <a:spcAft>
                <a:spcPts val="0"/>
              </a:spcAft>
              <a:defRPr sz="3900" baseline="0">
                <a:solidFill>
                  <a:schemeClr val="dk2"/>
                </a:solidFill>
                <a:latin typeface="Arial"/>
                <a:ea typeface="Arial"/>
                <a:cs typeface="Arial"/>
                <a:sym typeface="Arial"/>
              </a:defRPr>
            </a:lvl9pPr>
          </a:lstStyle>
          <a:p>
            <a:endParaRPr/>
          </a:p>
        </p:txBody>
      </p:sp>
      <p:sp>
        <p:nvSpPr>
          <p:cNvPr id="103" name="Shape 103"/>
          <p:cNvSpPr txBox="1">
            <a:spLocks noGrp="1"/>
          </p:cNvSpPr>
          <p:nvPr>
            <p:ph type="dt" idx="10"/>
          </p:nvPr>
        </p:nvSpPr>
        <p:spPr>
          <a:xfrm>
            <a:off x="457200" y="6248400"/>
            <a:ext cx="2133599" cy="457200"/>
          </a:xfrm>
          <a:prstGeom prst="rect">
            <a:avLst/>
          </a:prstGeom>
          <a:noFill/>
          <a:ln>
            <a:noFill/>
          </a:ln>
        </p:spPr>
        <p:txBody>
          <a:bodyPr lIns="91425" tIns="91425" rIns="91425" bIns="91425" anchor="t" anchorCtr="0"/>
          <a:lstStyle>
            <a:lvl1pPr marL="0" marR="0" indent="0" algn="l" rtl="0">
              <a:spcBef>
                <a:spcPts val="0"/>
              </a:spcBef>
              <a:defRPr sz="10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04" name="Shape 104"/>
          <p:cNvSpPr txBox="1">
            <a:spLocks noGrp="1"/>
          </p:cNvSpPr>
          <p:nvPr>
            <p:ph type="sldNum" idx="12"/>
          </p:nvPr>
        </p:nvSpPr>
        <p:spPr>
          <a:xfrm>
            <a:off x="6553200" y="6248400"/>
            <a:ext cx="2133599" cy="457200"/>
          </a:xfrm>
          <a:prstGeom prst="rect">
            <a:avLst/>
          </a:prstGeom>
          <a:noFill/>
          <a:ln>
            <a:noFill/>
          </a:ln>
        </p:spPr>
        <p:txBody>
          <a:bodyPr lIns="91425" tIns="91425" rIns="91425" bIns="91425" anchor="t" anchorCtr="0"/>
          <a:lstStyle>
            <a:lvl1pPr marL="0" marR="0" indent="0" algn="r" rtl="0">
              <a:spcBef>
                <a:spcPts val="0"/>
              </a:spcBef>
              <a:defRPr sz="10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23528" y="332656"/>
            <a:ext cx="6781800" cy="53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4" name="Picture 3" descr="pptbanner-01.png"/>
          <p:cNvPicPr>
            <a:picLocks noChangeAspect="1"/>
          </p:cNvPicPr>
          <p:nvPr userDrawn="1"/>
        </p:nvPicPr>
        <p:blipFill>
          <a:blip r:embed="rId17">
            <a:extLst>
              <a:ext uri="{28A0092B-C50C-407E-A947-70E740481C1C}">
                <a14:useLocalDpi xmlns="" xmlns:a14="http://schemas.microsoft.com/office/drawing/2010/main" val="0"/>
              </a:ext>
            </a:extLst>
          </a:blip>
          <a:stretch>
            <a:fillRect/>
          </a:stretch>
        </p:blipFill>
        <p:spPr>
          <a:xfrm>
            <a:off x="0" y="0"/>
            <a:ext cx="9180512" cy="980728"/>
          </a:xfrm>
          <a:prstGeom prst="rect">
            <a:avLst/>
          </a:prstGeom>
        </p:spPr>
      </p:pic>
      <p:pic>
        <p:nvPicPr>
          <p:cNvPr id="5" name="Picture 4" descr="DCU_Brand_Col_Neg.eps"/>
          <p:cNvPicPr>
            <a:picLocks noChangeAspect="1"/>
          </p:cNvPicPr>
          <p:nvPr userDrawn="1"/>
        </p:nvPicPr>
        <p:blipFill>
          <a:blip r:embed="rId18">
            <a:extLst>
              <a:ext uri="{28A0092B-C50C-407E-A947-70E740481C1C}">
                <a14:useLocalDpi xmlns="" xmlns:a14="http://schemas.microsoft.com/office/drawing/2010/main" val="0"/>
              </a:ext>
            </a:extLst>
          </a:blip>
          <a:stretch>
            <a:fillRect/>
          </a:stretch>
        </p:blipFill>
        <p:spPr>
          <a:xfrm>
            <a:off x="7684647" y="116632"/>
            <a:ext cx="1135825" cy="772361"/>
          </a:xfrm>
          <a:prstGeom prst="rect">
            <a:avLst/>
          </a:prstGeom>
        </p:spPr>
      </p:pic>
      <p:pic>
        <p:nvPicPr>
          <p:cNvPr id="7" name="Picture 25" descr="pptbtmnew"/>
          <p:cNvPicPr>
            <a:picLocks noChangeAspect="1" noChangeArrowheads="1"/>
          </p:cNvPicPr>
          <p:nvPr userDrawn="1"/>
        </p:nvPicPr>
        <p:blipFill>
          <a:blip r:embed="rId19">
            <a:extLst>
              <a:ext uri="{28A0092B-C50C-407E-A947-70E740481C1C}">
                <a14:useLocalDpi xmlns="" xmlns:a14="http://schemas.microsoft.com/office/drawing/2010/main" val="0"/>
              </a:ext>
            </a:extLst>
          </a:blip>
          <a:srcRect/>
          <a:stretch>
            <a:fillRect/>
          </a:stretch>
        </p:blipFill>
        <p:spPr bwMode="auto">
          <a:xfrm>
            <a:off x="-29461" y="5661248"/>
            <a:ext cx="9209973" cy="1223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5" descr="pptbtmnew"/>
          <p:cNvPicPr>
            <a:picLocks noChangeAspect="1" noChangeArrowheads="1"/>
          </p:cNvPicPr>
          <p:nvPr userDrawn="1"/>
        </p:nvPicPr>
        <p:blipFill rotWithShape="1">
          <a:blip r:embed="rId19">
            <a:extLst>
              <a:ext uri="{28A0092B-C50C-407E-A947-70E740481C1C}">
                <a14:useLocalDpi xmlns="" xmlns:a14="http://schemas.microsoft.com/office/drawing/2010/main" val="0"/>
              </a:ext>
            </a:extLst>
          </a:blip>
          <a:srcRect l="31459" r="25991"/>
          <a:stretch/>
        </p:blipFill>
        <p:spPr bwMode="auto">
          <a:xfrm>
            <a:off x="5292080" y="5662185"/>
            <a:ext cx="3918857" cy="1223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charset="0"/>
          <a:ea typeface="ヒラギノ角ゴ Pro W3" charset="0"/>
          <a:cs typeface="ヒラギノ角ゴ Pro W3" charset="0"/>
        </a:defRPr>
      </a:lvl2pPr>
      <a:lvl3pPr algn="l" rtl="0" eaLnBrk="0" fontAlgn="base" hangingPunct="0">
        <a:spcBef>
          <a:spcPct val="0"/>
        </a:spcBef>
        <a:spcAft>
          <a:spcPct val="0"/>
        </a:spcAft>
        <a:defRPr sz="2000">
          <a:solidFill>
            <a:schemeClr val="bg1"/>
          </a:solidFill>
          <a:latin typeface="Arial" charset="0"/>
          <a:ea typeface="ヒラギノ角ゴ Pro W3" charset="0"/>
          <a:cs typeface="ヒラギノ角ゴ Pro W3" charset="0"/>
        </a:defRPr>
      </a:lvl3pPr>
      <a:lvl4pPr algn="l" rtl="0" eaLnBrk="0" fontAlgn="base" hangingPunct="0">
        <a:spcBef>
          <a:spcPct val="0"/>
        </a:spcBef>
        <a:spcAft>
          <a:spcPct val="0"/>
        </a:spcAft>
        <a:defRPr sz="2000">
          <a:solidFill>
            <a:schemeClr val="bg1"/>
          </a:solidFill>
          <a:latin typeface="Arial" charset="0"/>
          <a:ea typeface="ヒラギノ角ゴ Pro W3" charset="0"/>
          <a:cs typeface="ヒラギノ角ゴ Pro W3" charset="0"/>
        </a:defRPr>
      </a:lvl4pPr>
      <a:lvl5pPr algn="l" rtl="0" eaLnBrk="0" fontAlgn="base" hangingPunct="0">
        <a:spcBef>
          <a:spcPct val="0"/>
        </a:spcBef>
        <a:spcAft>
          <a:spcPct val="0"/>
        </a:spcAft>
        <a:defRPr sz="2000">
          <a:solidFill>
            <a:schemeClr val="bg1"/>
          </a:solidFill>
          <a:latin typeface="Arial" charset="0"/>
          <a:ea typeface="ヒラギノ角ゴ Pro W3" charset="0"/>
          <a:cs typeface="ヒラギノ角ゴ Pro W3" charset="0"/>
        </a:defRPr>
      </a:lvl5pPr>
      <a:lvl6pPr marL="457200" algn="l" rtl="0" fontAlgn="base">
        <a:spcBef>
          <a:spcPct val="0"/>
        </a:spcBef>
        <a:spcAft>
          <a:spcPct val="0"/>
        </a:spcAft>
        <a:defRPr sz="2000">
          <a:solidFill>
            <a:schemeClr val="bg1"/>
          </a:solidFill>
          <a:latin typeface="Arial" charset="0"/>
          <a:ea typeface="ヒラギノ角ゴ Pro W3" charset="0"/>
          <a:cs typeface="ヒラギノ角ゴ Pro W3" charset="0"/>
        </a:defRPr>
      </a:lvl6pPr>
      <a:lvl7pPr marL="914400" algn="l" rtl="0" fontAlgn="base">
        <a:spcBef>
          <a:spcPct val="0"/>
        </a:spcBef>
        <a:spcAft>
          <a:spcPct val="0"/>
        </a:spcAft>
        <a:defRPr sz="2000">
          <a:solidFill>
            <a:schemeClr val="bg1"/>
          </a:solidFill>
          <a:latin typeface="Arial" charset="0"/>
          <a:ea typeface="ヒラギノ角ゴ Pro W3" charset="0"/>
          <a:cs typeface="ヒラギノ角ゴ Pro W3" charset="0"/>
        </a:defRPr>
      </a:lvl7pPr>
      <a:lvl8pPr marL="1371600" algn="l" rtl="0" fontAlgn="base">
        <a:spcBef>
          <a:spcPct val="0"/>
        </a:spcBef>
        <a:spcAft>
          <a:spcPct val="0"/>
        </a:spcAft>
        <a:defRPr sz="2000">
          <a:solidFill>
            <a:schemeClr val="bg1"/>
          </a:solidFill>
          <a:latin typeface="Arial" charset="0"/>
          <a:ea typeface="ヒラギノ角ゴ Pro W3" charset="0"/>
          <a:cs typeface="ヒラギノ角ゴ Pro W3" charset="0"/>
        </a:defRPr>
      </a:lvl8pPr>
      <a:lvl9pPr marL="1828800" algn="l" rtl="0" fontAlgn="base">
        <a:spcBef>
          <a:spcPct val="0"/>
        </a:spcBef>
        <a:spcAft>
          <a:spcPct val="0"/>
        </a:spcAft>
        <a:defRPr sz="2000">
          <a:solidFill>
            <a:schemeClr val="bg1"/>
          </a:solidFill>
          <a:latin typeface="Arial" charset="0"/>
          <a:ea typeface="ヒラギノ角ゴ Pro W3" charset="0"/>
          <a:cs typeface="ヒラギノ角ゴ Pro W3" charset="0"/>
        </a:defRPr>
      </a:lvl9pPr>
    </p:titleStyle>
    <p:bodyStyle>
      <a:lvl1pPr marL="0" indent="0" algn="ctr" rtl="0" eaLnBrk="0" fontAlgn="base" hangingPunct="0">
        <a:spcBef>
          <a:spcPct val="20000"/>
        </a:spcBef>
        <a:spcAft>
          <a:spcPct val="0"/>
        </a:spcAft>
        <a:buNone/>
        <a:defRPr sz="1600" b="0" i="0">
          <a:solidFill>
            <a:schemeClr val="tx1"/>
          </a:solidFill>
          <a:latin typeface="+mn-lt"/>
          <a:ea typeface="+mn-ea"/>
          <a:cs typeface="Myriad Pro"/>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a:spLocks noGrp="1"/>
          </p:cNvSpPr>
          <p:nvPr>
            <p:ph type="subTitle" idx="1"/>
          </p:nvPr>
        </p:nvSpPr>
        <p:spPr>
          <a:xfrm>
            <a:off x="1371600" y="3501008"/>
            <a:ext cx="6400800" cy="2137792"/>
          </a:xfrm>
          <a:prstGeom prst="rect">
            <a:avLst/>
          </a:prstGeom>
          <a:noFill/>
          <a:ln>
            <a:noFill/>
          </a:ln>
        </p:spPr>
        <p:txBody>
          <a:bodyPr lIns="91425" tIns="45700" rIns="91425" bIns="45700" anchor="t" anchorCtr="0">
            <a:noAutofit/>
          </a:bodyPr>
          <a:lstStyle/>
          <a:p>
            <a:pPr marL="342900" marR="0" lvl="0" indent="-342900" algn="r" rtl="0">
              <a:lnSpc>
                <a:spcPct val="100000"/>
              </a:lnSpc>
              <a:spcBef>
                <a:spcPts val="640"/>
              </a:spcBef>
              <a:spcAft>
                <a:spcPts val="0"/>
              </a:spcAft>
              <a:buClr>
                <a:schemeClr val="dk2"/>
              </a:buClr>
              <a:buSzPct val="25000"/>
              <a:buFont typeface="Arial"/>
              <a:buNone/>
            </a:pPr>
            <a:r>
              <a:rPr lang="en-US" sz="3200" dirty="0" smtClean="0">
                <a:solidFill>
                  <a:schemeClr val="dk1"/>
                </a:solidFill>
                <a:latin typeface="Arial"/>
                <a:ea typeface="Arial"/>
                <a:cs typeface="Arial"/>
                <a:sym typeface="Arial"/>
              </a:rPr>
              <a:t>From management to leadership?</a:t>
            </a:r>
          </a:p>
          <a:p>
            <a:pPr marL="342900" marR="0" lvl="0" indent="-342900" algn="r" rtl="0">
              <a:lnSpc>
                <a:spcPct val="100000"/>
              </a:lnSpc>
              <a:spcBef>
                <a:spcPts val="640"/>
              </a:spcBef>
              <a:spcAft>
                <a:spcPts val="0"/>
              </a:spcAft>
              <a:buClr>
                <a:schemeClr val="dk2"/>
              </a:buClr>
              <a:buSzPct val="25000"/>
              <a:buFont typeface="Arial"/>
              <a:buNone/>
            </a:pPr>
            <a:r>
              <a:rPr lang="en-US" sz="1800" b="0" i="0" u="none" strike="noStrike" cap="none" baseline="0" dirty="0" smtClean="0">
                <a:solidFill>
                  <a:schemeClr val="dk1"/>
                </a:solidFill>
                <a:latin typeface="Arial"/>
                <a:ea typeface="Arial"/>
                <a:cs typeface="Arial"/>
                <a:sym typeface="Arial"/>
              </a:rPr>
              <a:t>New</a:t>
            </a:r>
            <a:r>
              <a:rPr lang="en-US" sz="1800" b="0" i="0" u="none" strike="noStrike" cap="none" dirty="0" smtClean="0">
                <a:solidFill>
                  <a:schemeClr val="dk1"/>
                </a:solidFill>
                <a:latin typeface="Arial"/>
                <a:ea typeface="Arial"/>
                <a:cs typeface="Arial"/>
                <a:sym typeface="Arial"/>
              </a:rPr>
              <a:t> perspectives and challenges</a:t>
            </a:r>
            <a:endParaRPr lang="en-US" sz="1800" b="0" i="0" u="none" strike="noStrike" cap="none" baseline="0" dirty="0" smtClean="0">
              <a:solidFill>
                <a:schemeClr val="dk1"/>
              </a:solidFill>
              <a:latin typeface="Arial"/>
              <a:ea typeface="Arial"/>
              <a:cs typeface="Arial"/>
              <a:sym typeface="Arial"/>
            </a:endParaRPr>
          </a:p>
          <a:p>
            <a:pPr marL="342900" marR="0" lvl="0" indent="-342900" algn="r" rtl="0">
              <a:lnSpc>
                <a:spcPct val="100000"/>
              </a:lnSpc>
              <a:spcBef>
                <a:spcPts val="640"/>
              </a:spcBef>
              <a:spcAft>
                <a:spcPts val="0"/>
              </a:spcAft>
              <a:buClr>
                <a:schemeClr val="dk2"/>
              </a:buClr>
              <a:buSzPct val="25000"/>
              <a:buFont typeface="Arial"/>
              <a:buNone/>
            </a:pPr>
            <a:endParaRPr lang="en-US" dirty="0" smtClean="0">
              <a:solidFill>
                <a:schemeClr val="dk1"/>
              </a:solidFill>
              <a:latin typeface="Arial"/>
              <a:ea typeface="Arial"/>
              <a:cs typeface="Arial"/>
              <a:sym typeface="Arial"/>
            </a:endParaRPr>
          </a:p>
          <a:p>
            <a:pPr marL="342900" marR="0" lvl="0" indent="-342900" algn="r" rtl="0">
              <a:lnSpc>
                <a:spcPct val="100000"/>
              </a:lnSpc>
              <a:spcBef>
                <a:spcPts val="640"/>
              </a:spcBef>
              <a:spcAft>
                <a:spcPts val="0"/>
              </a:spcAft>
              <a:buClr>
                <a:schemeClr val="dk2"/>
              </a:buClr>
              <a:buSzPct val="25000"/>
              <a:buFont typeface="Arial"/>
              <a:buNone/>
            </a:pPr>
            <a:r>
              <a:rPr lang="en-US" sz="3200" b="0" u="none" strike="noStrike" cap="none" baseline="0" dirty="0" smtClean="0">
                <a:solidFill>
                  <a:schemeClr val="dk1"/>
                </a:solidFill>
                <a:latin typeface="+mj-lt"/>
                <a:ea typeface="Arial"/>
                <a:cs typeface="Arial"/>
                <a:sym typeface="Arial"/>
              </a:rPr>
              <a:t>Dr </a:t>
            </a:r>
            <a:r>
              <a:rPr lang="en-US" sz="3200" b="0" u="none" strike="noStrike" cap="none" baseline="0" dirty="0" err="1" smtClean="0">
                <a:solidFill>
                  <a:schemeClr val="dk1"/>
                </a:solidFill>
                <a:latin typeface="+mj-lt"/>
                <a:ea typeface="Arial"/>
                <a:cs typeface="Arial"/>
                <a:sym typeface="Arial"/>
              </a:rPr>
              <a:t>Annelies</a:t>
            </a:r>
            <a:r>
              <a:rPr lang="en-US" sz="3200" b="0" u="none" strike="noStrike" cap="none" dirty="0" smtClean="0">
                <a:solidFill>
                  <a:schemeClr val="dk1"/>
                </a:solidFill>
                <a:latin typeface="+mj-lt"/>
                <a:ea typeface="Arial"/>
                <a:cs typeface="Arial"/>
                <a:sym typeface="Arial"/>
              </a:rPr>
              <a:t> </a:t>
            </a:r>
            <a:r>
              <a:rPr lang="en-US" sz="3200" b="0" u="none" strike="noStrike" cap="none" dirty="0" smtClean="0">
                <a:solidFill>
                  <a:schemeClr val="dk1"/>
                </a:solidFill>
                <a:latin typeface="+mj-lt"/>
                <a:ea typeface="Arial"/>
                <a:cs typeface="Arial"/>
                <a:sym typeface="Arial"/>
              </a:rPr>
              <a:t>Kamp</a:t>
            </a:r>
          </a:p>
          <a:p>
            <a:pPr marL="342900" marR="0" lvl="0" indent="-342900" algn="r" rtl="0">
              <a:lnSpc>
                <a:spcPct val="100000"/>
              </a:lnSpc>
              <a:spcBef>
                <a:spcPts val="640"/>
              </a:spcBef>
              <a:spcAft>
                <a:spcPts val="0"/>
              </a:spcAft>
              <a:buClr>
                <a:schemeClr val="dk2"/>
              </a:buClr>
              <a:buSzPct val="25000"/>
              <a:buFont typeface="Arial"/>
              <a:buNone/>
            </a:pPr>
            <a:r>
              <a:rPr lang="en-US" baseline="0" dirty="0" smtClean="0">
                <a:solidFill>
                  <a:schemeClr val="dk1"/>
                </a:solidFill>
                <a:latin typeface="+mj-lt"/>
                <a:ea typeface="Arial"/>
                <a:cs typeface="Arial"/>
                <a:sym typeface="Arial"/>
              </a:rPr>
              <a:t>Dublin</a:t>
            </a:r>
            <a:r>
              <a:rPr lang="en-US" dirty="0" smtClean="0">
                <a:solidFill>
                  <a:schemeClr val="dk1"/>
                </a:solidFill>
                <a:latin typeface="+mj-lt"/>
                <a:ea typeface="Arial"/>
                <a:cs typeface="Arial"/>
                <a:sym typeface="Arial"/>
              </a:rPr>
              <a:t> City University, Ireland </a:t>
            </a:r>
            <a:endParaRPr lang="en-US" dirty="0" smtClean="0">
              <a:solidFill>
                <a:schemeClr val="dk1"/>
              </a:solidFill>
              <a:latin typeface="+mj-lt"/>
              <a:ea typeface="Arial"/>
              <a:cs typeface="Arial"/>
              <a:sym typeface="Arial"/>
            </a:endParaRPr>
          </a:p>
          <a:p>
            <a:pPr marL="342900" marR="0" lvl="0" indent="-342900" algn="r" rtl="0">
              <a:lnSpc>
                <a:spcPct val="100000"/>
              </a:lnSpc>
              <a:spcBef>
                <a:spcPts val="640"/>
              </a:spcBef>
              <a:spcAft>
                <a:spcPts val="0"/>
              </a:spcAft>
              <a:buClr>
                <a:schemeClr val="dk2"/>
              </a:buClr>
              <a:buSzPct val="25000"/>
              <a:buFont typeface="Arial"/>
              <a:buNone/>
            </a:pPr>
            <a:endParaRPr lang="en-US" sz="3200" b="0" u="none" strike="noStrike" cap="none" baseline="0" dirty="0">
              <a:solidFill>
                <a:schemeClr val="dk1"/>
              </a:solidFill>
              <a:latin typeface="+mj-lt"/>
              <a:ea typeface="Arial"/>
              <a:cs typeface="Arial"/>
              <a:sym typeface="Arial"/>
            </a:endParaRPr>
          </a:p>
        </p:txBody>
      </p:sp>
      <p:sp>
        <p:nvSpPr>
          <p:cNvPr id="106" name="Shape 106"/>
          <p:cNvSpPr txBox="1">
            <a:spLocks noGrp="1"/>
          </p:cNvSpPr>
          <p:nvPr>
            <p:ph type="ctrTitle"/>
          </p:nvPr>
        </p:nvSpPr>
        <p:spPr>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2"/>
              </a:buClr>
              <a:buSzPct val="25000"/>
              <a:buFont typeface="Arial"/>
              <a:buNone/>
            </a:pPr>
            <a:r>
              <a:rPr lang="en-US" sz="4800" b="1" i="0" u="none" strike="noStrike" cap="none" baseline="0" dirty="0" smtClean="0">
                <a:solidFill>
                  <a:schemeClr val="dk2"/>
                </a:solidFill>
                <a:latin typeface="Arial"/>
                <a:ea typeface="Arial"/>
                <a:cs typeface="Arial"/>
                <a:sym typeface="Arial"/>
              </a:rPr>
              <a:t>Topic </a:t>
            </a:r>
            <a:r>
              <a:rPr lang="en-US" sz="4800" b="1" i="0" u="none" strike="noStrike" cap="none" baseline="0" dirty="0">
                <a:solidFill>
                  <a:schemeClr val="dk2"/>
                </a:solidFill>
                <a:latin typeface="Arial"/>
                <a:ea typeface="Arial"/>
                <a:cs typeface="Arial"/>
                <a:sym typeface="Arial"/>
              </a:rPr>
              <a:t>One</a:t>
            </a:r>
          </a:p>
        </p:txBody>
      </p:sp>
      <p:sp>
        <p:nvSpPr>
          <p:cNvPr id="108" name="Shape 108"/>
          <p:cNvSpPr txBox="1">
            <a:spLocks noGrp="1"/>
          </p:cNvSpPr>
          <p:nvPr>
            <p:ph type="ftr" sz="quarter" idx="4294967295"/>
          </p:nvPr>
        </p:nvSpPr>
        <p:spPr>
          <a:xfrm>
            <a:off x="3131840" y="6309320"/>
            <a:ext cx="2895600" cy="3651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r>
              <a:rPr lang="en-US" sz="1000" dirty="0" smtClean="0">
                <a:solidFill>
                  <a:schemeClr val="dk1"/>
                </a:solidFill>
              </a:rPr>
              <a:t>ERASMUS IP – Leadership for Learning</a:t>
            </a:r>
          </a:p>
          <a:p>
            <a:pPr marL="0" marR="0" lvl="0" indent="0" algn="ctr" rtl="0">
              <a:lnSpc>
                <a:spcPct val="100000"/>
              </a:lnSpc>
              <a:spcBef>
                <a:spcPts val="0"/>
              </a:spcBef>
              <a:spcAft>
                <a:spcPts val="0"/>
              </a:spcAft>
              <a:buSzPct val="25000"/>
              <a:buNone/>
            </a:pPr>
            <a:r>
              <a:rPr lang="en-US" sz="1000" b="0" i="0" u="none" strike="noStrike" cap="none" baseline="0" dirty="0" smtClean="0">
                <a:solidFill>
                  <a:schemeClr val="dk1"/>
                </a:solidFill>
                <a:latin typeface="Arial"/>
                <a:ea typeface="Arial"/>
                <a:cs typeface="Arial"/>
                <a:sym typeface="Arial"/>
              </a:rPr>
              <a:t>2014</a:t>
            </a:r>
            <a:endParaRPr lang="en-US" sz="10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Taylorism</a:t>
            </a:r>
            <a:endParaRPr lang="en-GB" sz="4800" dirty="0"/>
          </a:p>
        </p:txBody>
      </p:sp>
      <p:sp>
        <p:nvSpPr>
          <p:cNvPr id="5" name="Content Placeholder 4"/>
          <p:cNvSpPr>
            <a:spLocks noGrp="1"/>
          </p:cNvSpPr>
          <p:nvPr>
            <p:ph sz="half" idx="1"/>
          </p:nvPr>
        </p:nvSpPr>
        <p:spPr/>
        <p:txBody>
          <a:bodyPr/>
          <a:lstStyle/>
          <a:p>
            <a:endParaRPr lang="en-GB"/>
          </a:p>
        </p:txBody>
      </p:sp>
      <p:sp>
        <p:nvSpPr>
          <p:cNvPr id="6" name="Content Placeholder 5"/>
          <p:cNvSpPr>
            <a:spLocks noGrp="1"/>
          </p:cNvSpPr>
          <p:nvPr>
            <p:ph sz="half" idx="2"/>
          </p:nvPr>
        </p:nvSpPr>
        <p:spPr>
          <a:xfrm>
            <a:off x="4648200" y="1124744"/>
            <a:ext cx="4114800" cy="3904456"/>
          </a:xfrm>
        </p:spPr>
        <p:txBody>
          <a:bodyPr/>
          <a:lstStyle/>
          <a:p>
            <a:pPr marL="342900" lvl="0" indent="-342900" algn="l">
              <a:spcBef>
                <a:spcPts val="1200"/>
              </a:spcBef>
              <a:spcAft>
                <a:spcPts val="0"/>
              </a:spcAft>
              <a:buClr>
                <a:schemeClr val="dk2"/>
              </a:buClr>
              <a:buSzPct val="40909"/>
              <a:buFont typeface="Arial"/>
              <a:buChar char="●"/>
            </a:pPr>
            <a:r>
              <a:rPr lang="en-US" sz="2000" dirty="0" smtClean="0">
                <a:solidFill>
                  <a:schemeClr val="dk1"/>
                </a:solidFill>
                <a:latin typeface="Arial"/>
                <a:ea typeface="Arial"/>
                <a:cs typeface="Arial"/>
                <a:sym typeface="Arial"/>
              </a:rPr>
              <a:t>Shift all responsibility for the organization of work away from the worker to the manager. </a:t>
            </a:r>
          </a:p>
          <a:p>
            <a:pPr marL="342900" lvl="0" indent="-342900" algn="l">
              <a:spcBef>
                <a:spcPts val="1200"/>
              </a:spcBef>
              <a:spcAft>
                <a:spcPts val="0"/>
              </a:spcAft>
              <a:buClr>
                <a:schemeClr val="dk2"/>
              </a:buClr>
              <a:buSzPct val="40909"/>
              <a:buFont typeface="Arial"/>
              <a:buChar char="●"/>
            </a:pPr>
            <a:r>
              <a:rPr lang="en-US" sz="2000" dirty="0" smtClean="0">
                <a:solidFill>
                  <a:schemeClr val="dk1"/>
                </a:solidFill>
                <a:latin typeface="Arial"/>
                <a:ea typeface="Arial"/>
                <a:cs typeface="Arial"/>
                <a:sym typeface="Arial"/>
              </a:rPr>
              <a:t>Make decisions about the design of work based on precise, objective measurements rather than ‘rule of thumb’. </a:t>
            </a:r>
          </a:p>
          <a:p>
            <a:pPr marL="342900" lvl="0" indent="-342900" algn="l">
              <a:spcBef>
                <a:spcPts val="1200"/>
              </a:spcBef>
              <a:spcAft>
                <a:spcPts val="0"/>
              </a:spcAft>
              <a:buClr>
                <a:schemeClr val="dk2"/>
              </a:buClr>
              <a:buSzPct val="40909"/>
              <a:buFont typeface="Arial"/>
              <a:buChar char="●"/>
            </a:pPr>
            <a:r>
              <a:rPr lang="en-US" sz="2000" dirty="0" smtClean="0">
                <a:solidFill>
                  <a:schemeClr val="dk1"/>
                </a:solidFill>
                <a:latin typeface="Arial"/>
                <a:ea typeface="Arial"/>
                <a:cs typeface="Arial"/>
                <a:sym typeface="Arial"/>
              </a:rPr>
              <a:t>Use methods to select and train the person to fit this precise work task.</a:t>
            </a:r>
          </a:p>
          <a:p>
            <a:pPr marL="342900" lvl="0" indent="-342900" algn="l">
              <a:spcBef>
                <a:spcPts val="1200"/>
              </a:spcBef>
              <a:spcAft>
                <a:spcPts val="0"/>
              </a:spcAft>
              <a:buClr>
                <a:schemeClr val="dk2"/>
              </a:buClr>
              <a:buSzPct val="40909"/>
              <a:buFont typeface="Arial"/>
              <a:buChar char="●"/>
            </a:pPr>
            <a:r>
              <a:rPr lang="en-US" sz="2000" dirty="0" smtClean="0">
                <a:solidFill>
                  <a:schemeClr val="dk1"/>
                </a:solidFill>
                <a:latin typeface="Arial"/>
                <a:ea typeface="Arial"/>
                <a:cs typeface="Arial"/>
                <a:sym typeface="Arial"/>
              </a:rPr>
              <a:t>Monitor performance to make sure all specified procedures are followed</a:t>
            </a:r>
            <a:endParaRPr lang="en-GB" sz="2000" dirty="0"/>
          </a:p>
        </p:txBody>
      </p:sp>
      <p:pic>
        <p:nvPicPr>
          <p:cNvPr id="1026" name="Picture 2" descr="http://s3.amazonaws.com/criterion-production/stills/130257-dfcf4573a3dcfe2d68527acb35bef7aa/Film_543w_ModernTimes_original.jpg"/>
          <p:cNvPicPr>
            <a:picLocks noChangeAspect="1" noChangeArrowheads="1"/>
          </p:cNvPicPr>
          <p:nvPr/>
        </p:nvPicPr>
        <p:blipFill>
          <a:blip r:embed="rId3"/>
          <a:srcRect/>
          <a:stretch>
            <a:fillRect/>
          </a:stretch>
        </p:blipFill>
        <p:spPr bwMode="auto">
          <a:xfrm>
            <a:off x="-73021" y="1052736"/>
            <a:ext cx="4428997" cy="5184576"/>
          </a:xfrm>
          <a:prstGeom prst="rect">
            <a:avLst/>
          </a:prstGeom>
          <a:noFill/>
        </p:spPr>
      </p:pic>
      <p:sp>
        <p:nvSpPr>
          <p:cNvPr id="4" name="Rectangle 3"/>
          <p:cNvSpPr/>
          <p:nvPr/>
        </p:nvSpPr>
        <p:spPr>
          <a:xfrm>
            <a:off x="4572000" y="6453336"/>
            <a:ext cx="4572000" cy="246221"/>
          </a:xfrm>
          <a:prstGeom prst="rect">
            <a:avLst/>
          </a:prstGeom>
        </p:spPr>
        <p:txBody>
          <a:bodyPr>
            <a:spAutoFit/>
          </a:bodyPr>
          <a:lstStyle/>
          <a:p>
            <a:r>
              <a:rPr lang="en-US" sz="1000" smtClean="0">
                <a:solidFill>
                  <a:schemeClr val="bg1"/>
                </a:solidFill>
              </a:rPr>
              <a:t>Image  source</a:t>
            </a:r>
            <a:r>
              <a:rPr lang="en-US" sz="1000" dirty="0" smtClean="0">
                <a:solidFill>
                  <a:schemeClr val="bg1"/>
                </a:solidFill>
              </a:rPr>
              <a:t>: http://www.criterion.com/films/27526-modern-timess</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The limits of instrumental rationality</a:t>
            </a:r>
            <a:endParaRPr lang="en-GB" sz="2800" dirty="0"/>
          </a:p>
        </p:txBody>
      </p:sp>
      <p:sp>
        <p:nvSpPr>
          <p:cNvPr id="3" name="Content Placeholder 2"/>
          <p:cNvSpPr>
            <a:spLocks noGrp="1"/>
          </p:cNvSpPr>
          <p:nvPr>
            <p:ph sz="half" idx="1"/>
          </p:nvPr>
        </p:nvSpPr>
        <p:spPr/>
        <p:txBody>
          <a:bodyPr/>
          <a:lstStyle/>
          <a:p>
            <a:pPr algn="l"/>
            <a:r>
              <a:rPr lang="en-US" dirty="0" smtClean="0"/>
              <a:t>Instrumentally rational tools and techniques cannot cope with the unpredictable, unique situations which require intuition, accidents, ambiguity …</a:t>
            </a:r>
          </a:p>
          <a:p>
            <a:pPr algn="l"/>
            <a:r>
              <a:rPr lang="en-US" dirty="0" smtClean="0"/>
              <a:t>	Stacey (2012)</a:t>
            </a:r>
            <a:endParaRPr lang="en-GB" dirty="0"/>
          </a:p>
        </p:txBody>
      </p:sp>
      <p:sp>
        <p:nvSpPr>
          <p:cNvPr id="4" name="Content Placeholder 3"/>
          <p:cNvSpPr>
            <a:spLocks noGrp="1"/>
          </p:cNvSpPr>
          <p:nvPr>
            <p:ph sz="half" idx="2"/>
          </p:nvPr>
        </p:nvSpPr>
        <p:spPr>
          <a:xfrm>
            <a:off x="4716016" y="1052736"/>
            <a:ext cx="4114800" cy="3976464"/>
          </a:xfrm>
        </p:spPr>
        <p:txBody>
          <a:bodyPr/>
          <a:lstStyle/>
          <a:p>
            <a:pPr marL="514350" indent="-514350">
              <a:buFont typeface="+mj-lt"/>
              <a:buAutoNum type="arabicPeriod"/>
            </a:pPr>
            <a:r>
              <a:rPr lang="en-US" i="1" dirty="0" smtClean="0"/>
              <a:t>The world is full of unpredictability</a:t>
            </a:r>
          </a:p>
          <a:p>
            <a:pPr marL="514350" indent="-514350">
              <a:buFont typeface="+mj-lt"/>
              <a:buAutoNum type="arabicPeriod"/>
            </a:pPr>
            <a:r>
              <a:rPr lang="en-US" i="1" dirty="0" smtClean="0"/>
              <a:t>Rules are less clear-cut than their presentation</a:t>
            </a:r>
          </a:p>
          <a:p>
            <a:pPr marL="514350" indent="-514350">
              <a:buFont typeface="+mj-lt"/>
              <a:buAutoNum type="arabicPeriod"/>
            </a:pPr>
            <a:r>
              <a:rPr lang="en-US" i="1" dirty="0" smtClean="0"/>
              <a:t>They need to be ‘particularized’</a:t>
            </a:r>
          </a:p>
          <a:p>
            <a:pPr marL="514350" indent="-514350">
              <a:buFont typeface="+mj-lt"/>
              <a:buAutoNum type="arabicPeriod"/>
            </a:pPr>
            <a:r>
              <a:rPr lang="en-US" i="1" dirty="0" smtClean="0"/>
              <a:t>Experts do not rely on rules: rules can destroy proficiency and expertise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US" dirty="0" smtClean="0"/>
          </a:p>
          <a:p>
            <a:endParaRPr lang="en-US" dirty="0" smtClean="0"/>
          </a:p>
          <a:p>
            <a:r>
              <a:rPr lang="en-US" dirty="0" smtClean="0"/>
              <a:t>School leadership as machine</a:t>
            </a:r>
          </a:p>
          <a:p>
            <a:r>
              <a:rPr lang="en-US" sz="1800" dirty="0" err="1" smtClean="0"/>
              <a:t>Lumby</a:t>
            </a:r>
            <a:r>
              <a:rPr lang="en-US" sz="1800" dirty="0" smtClean="0"/>
              <a:t> &amp; English (2010: 24)</a:t>
            </a:r>
            <a:endParaRPr lang="en-GB" sz="1800" dirty="0"/>
          </a:p>
        </p:txBody>
      </p:sp>
      <p:pic>
        <p:nvPicPr>
          <p:cNvPr id="2050" name="Picture 2" descr="C:\Users\Annelies\AppData\Local\Microsoft\Windows\Temporary Internet Files\Content.IE5\6OMEGZ59\MP900341522[1].jpg"/>
          <p:cNvPicPr>
            <a:picLocks noGrp="1" noChangeAspect="1" noChangeArrowheads="1"/>
          </p:cNvPicPr>
          <p:nvPr>
            <p:ph sz="half" idx="2"/>
          </p:nvPr>
        </p:nvPicPr>
        <p:blipFill>
          <a:blip r:embed="rId2"/>
          <a:srcRect/>
          <a:stretch>
            <a:fillRect/>
          </a:stretch>
        </p:blipFill>
        <p:spPr bwMode="auto">
          <a:xfrm>
            <a:off x="4876800" y="980728"/>
            <a:ext cx="4267200" cy="525658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a:blip r:embed="rId3"/>
          <a:stretch>
            <a:fillRect/>
          </a:stretch>
        </p:blipFill>
        <p:spPr>
          <a:xfrm>
            <a:off x="0" y="0"/>
            <a:ext cx="9144000" cy="6130922"/>
          </a:xfrm>
          <a:prstGeom prst="rect">
            <a:avLst/>
          </a:prstGeom>
        </p:spPr>
      </p:pic>
      <p:sp>
        <p:nvSpPr>
          <p:cNvPr id="160" name="Shape 160"/>
          <p:cNvSpPr txBox="1"/>
          <p:nvPr/>
        </p:nvSpPr>
        <p:spPr>
          <a:xfrm>
            <a:off x="0" y="5805264"/>
            <a:ext cx="9396536" cy="216024"/>
          </a:xfrm>
          <a:prstGeom prst="rect">
            <a:avLst/>
          </a:prstGeom>
          <a:noFill/>
          <a:ln>
            <a:noFill/>
          </a:ln>
        </p:spPr>
        <p:txBody>
          <a:bodyPr lIns="91425" tIns="45700" rIns="91425" bIns="45700" anchor="t" anchorCtr="0">
            <a:noAutofit/>
          </a:bodyPr>
          <a:lstStyle/>
          <a:p>
            <a:pPr marL="0" marR="0" lvl="0" indent="0" algn="l" rtl="0">
              <a:spcBef>
                <a:spcPts val="360"/>
              </a:spcBef>
              <a:buClr>
                <a:schemeClr val="dk2"/>
              </a:buClr>
              <a:buSzPct val="25000"/>
              <a:buFont typeface="Arial"/>
              <a:buNone/>
            </a:pPr>
            <a:r>
              <a:rPr lang="en-US" sz="1200" b="0" i="0" u="none" strike="noStrike" cap="none" baseline="0" dirty="0">
                <a:solidFill>
                  <a:schemeClr val="dk2"/>
                </a:solidFill>
                <a:latin typeface="Arial"/>
                <a:ea typeface="Arial"/>
                <a:cs typeface="Arial"/>
                <a:sym typeface="Arial"/>
              </a:rPr>
              <a:t>Source: http://www.dreamstime.com/stock-images-bumblebee-rimagefree2597060-resi3877577</a:t>
            </a:r>
          </a:p>
        </p:txBody>
      </p:sp>
      <p:sp>
        <p:nvSpPr>
          <p:cNvPr id="161" name="Shape 161"/>
          <p:cNvSpPr txBox="1">
            <a:spLocks noGrp="1"/>
          </p:cNvSpPr>
          <p:nvPr>
            <p:ph type="ftr" idx="4294967295"/>
          </p:nvPr>
        </p:nvSpPr>
        <p:spPr>
          <a:xfrm>
            <a:off x="3124200" y="6248400"/>
            <a:ext cx="2895600"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b="0" i="0" u="none" strike="noStrike" cap="none" baseline="0" dirty="0">
              <a:solidFill>
                <a:schemeClr val="dk1"/>
              </a:solidFill>
              <a:latin typeface="Arial"/>
              <a:ea typeface="Arial"/>
              <a:cs typeface="Arial"/>
              <a:sym typeface="Arial"/>
            </a:endParaRPr>
          </a:p>
        </p:txBody>
      </p:sp>
      <p:sp>
        <p:nvSpPr>
          <p:cNvPr id="162" name="Shape 162"/>
          <p:cNvSpPr txBox="1">
            <a:spLocks noGrp="1"/>
          </p:cNvSpPr>
          <p:nvPr>
            <p:ph type="sldNum" idx="4294967295"/>
          </p:nvPr>
        </p:nvSpPr>
        <p:spPr>
          <a:xfrm>
            <a:off x="6553200" y="6248400"/>
            <a:ext cx="21335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539552" y="0"/>
            <a:ext cx="7543800" cy="1295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A </a:t>
            </a:r>
            <a:r>
              <a:rPr lang="en-US" sz="2800" b="1" smtClean="0">
                <a:solidFill>
                  <a:schemeClr val="bg1"/>
                </a:solidFill>
              </a:rPr>
              <a:t>post-industrial environment</a:t>
            </a:r>
            <a:endParaRPr lang="en-US" sz="2800" b="1" i="0" u="none" strike="noStrike" cap="none" baseline="0" dirty="0">
              <a:solidFill>
                <a:schemeClr val="bg1"/>
              </a:solidFill>
              <a:latin typeface="Arial"/>
              <a:ea typeface="Arial"/>
              <a:cs typeface="Arial"/>
              <a:sym typeface="Arial"/>
            </a:endParaRPr>
          </a:p>
        </p:txBody>
      </p:sp>
      <p:sp>
        <p:nvSpPr>
          <p:cNvPr id="115" name="Shape 115"/>
          <p:cNvSpPr txBox="1">
            <a:spLocks noGrp="1"/>
          </p:cNvSpPr>
          <p:nvPr>
            <p:ph type="body" idx="1"/>
          </p:nvPr>
        </p:nvSpPr>
        <p:spPr>
          <a:xfrm>
            <a:off x="457200" y="1412776"/>
            <a:ext cx="4038599" cy="471814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520"/>
              </a:spcBef>
              <a:spcAft>
                <a:spcPts val="0"/>
              </a:spcAft>
              <a:buClr>
                <a:schemeClr val="dk2"/>
              </a:buClr>
              <a:buSzPct val="42307"/>
              <a:buFont typeface="Arial"/>
              <a:buChar char="●"/>
            </a:pPr>
            <a:r>
              <a:rPr lang="en-US" sz="2600" b="0" i="0" u="none" strike="noStrike" cap="none" baseline="0" dirty="0">
                <a:solidFill>
                  <a:schemeClr val="dk1"/>
                </a:solidFill>
                <a:latin typeface="Arial"/>
                <a:ea typeface="Arial"/>
                <a:cs typeface="Arial"/>
                <a:sym typeface="Arial"/>
              </a:rPr>
              <a:t>Ideological</a:t>
            </a:r>
          </a:p>
          <a:p>
            <a:pPr marL="342900" marR="0" lvl="0" indent="-342900" algn="l" rtl="0">
              <a:lnSpc>
                <a:spcPct val="100000"/>
              </a:lnSpc>
              <a:spcBef>
                <a:spcPts val="520"/>
              </a:spcBef>
              <a:spcAft>
                <a:spcPts val="0"/>
              </a:spcAft>
              <a:buClr>
                <a:schemeClr val="dk2"/>
              </a:buClr>
              <a:buSzPct val="42307"/>
              <a:buFont typeface="Arial"/>
              <a:buChar char="●"/>
            </a:pPr>
            <a:r>
              <a:rPr lang="en-US" sz="2600" b="0" i="0" u="none" strike="noStrike" cap="none" baseline="0" dirty="0">
                <a:solidFill>
                  <a:schemeClr val="dk1"/>
                </a:solidFill>
                <a:latin typeface="Arial"/>
                <a:ea typeface="Arial"/>
                <a:cs typeface="Arial"/>
                <a:sym typeface="Arial"/>
              </a:rPr>
              <a:t>Social</a:t>
            </a:r>
          </a:p>
          <a:p>
            <a:pPr marL="342900" marR="0" lvl="0" indent="-342900" algn="l" rtl="0">
              <a:lnSpc>
                <a:spcPct val="100000"/>
              </a:lnSpc>
              <a:spcBef>
                <a:spcPts val="520"/>
              </a:spcBef>
              <a:spcAft>
                <a:spcPts val="0"/>
              </a:spcAft>
              <a:buClr>
                <a:schemeClr val="dk2"/>
              </a:buClr>
              <a:buSzPct val="42307"/>
              <a:buFont typeface="Arial"/>
              <a:buChar char="●"/>
            </a:pPr>
            <a:r>
              <a:rPr lang="en-US" sz="2600" b="0" i="0" u="none" strike="noStrike" cap="none" baseline="0" dirty="0">
                <a:solidFill>
                  <a:schemeClr val="dk1"/>
                </a:solidFill>
                <a:latin typeface="Arial"/>
                <a:ea typeface="Arial"/>
                <a:cs typeface="Arial"/>
                <a:sym typeface="Arial"/>
              </a:rPr>
              <a:t>Economic</a:t>
            </a:r>
          </a:p>
          <a:p>
            <a:pPr marL="342900" marR="0" lvl="0" indent="-342900" algn="l" rtl="0">
              <a:lnSpc>
                <a:spcPct val="100000"/>
              </a:lnSpc>
              <a:spcBef>
                <a:spcPts val="520"/>
              </a:spcBef>
              <a:spcAft>
                <a:spcPts val="0"/>
              </a:spcAft>
              <a:buClr>
                <a:schemeClr val="dk2"/>
              </a:buClr>
              <a:buSzPct val="42307"/>
              <a:buFont typeface="Arial"/>
              <a:buChar char="●"/>
            </a:pPr>
            <a:r>
              <a:rPr lang="en-US" sz="2600" b="0" i="0" u="none" strike="noStrike" cap="none" baseline="0" dirty="0">
                <a:solidFill>
                  <a:schemeClr val="dk1"/>
                </a:solidFill>
                <a:latin typeface="Arial"/>
                <a:ea typeface="Arial"/>
                <a:cs typeface="Arial"/>
                <a:sym typeface="Arial"/>
              </a:rPr>
              <a:t>Technological</a:t>
            </a:r>
          </a:p>
          <a:p>
            <a:pPr marL="342900" marR="0" lvl="0" indent="-342900" algn="l" rtl="0">
              <a:lnSpc>
                <a:spcPct val="100000"/>
              </a:lnSpc>
              <a:spcBef>
                <a:spcPts val="520"/>
              </a:spcBef>
              <a:spcAft>
                <a:spcPts val="0"/>
              </a:spcAft>
              <a:buClr>
                <a:schemeClr val="dk2"/>
              </a:buClr>
              <a:buSzPct val="42307"/>
              <a:buFont typeface="Arial"/>
              <a:buChar char="●"/>
            </a:pPr>
            <a:r>
              <a:rPr lang="en-US" sz="2600" b="0" i="0" u="none" strike="noStrike" cap="none" baseline="0" dirty="0">
                <a:solidFill>
                  <a:schemeClr val="dk1"/>
                </a:solidFill>
                <a:latin typeface="Arial"/>
                <a:ea typeface="Arial"/>
                <a:cs typeface="Arial"/>
                <a:sym typeface="Arial"/>
              </a:rPr>
              <a:t>Organizational</a:t>
            </a:r>
          </a:p>
          <a:p>
            <a:pPr marL="342900" marR="0" lvl="0" indent="-342900" algn="l" rtl="0">
              <a:lnSpc>
                <a:spcPct val="100000"/>
              </a:lnSpc>
              <a:spcBef>
                <a:spcPts val="520"/>
              </a:spcBef>
              <a:spcAft>
                <a:spcPts val="0"/>
              </a:spcAft>
              <a:buClr>
                <a:schemeClr val="dk2"/>
              </a:buClr>
              <a:buSzPct val="42307"/>
              <a:buFont typeface="Arial"/>
              <a:buChar char="●"/>
            </a:pPr>
            <a:r>
              <a:rPr lang="en-US" sz="2600" b="0" i="0" u="none" strike="noStrike" cap="none" baseline="0" dirty="0">
                <a:solidFill>
                  <a:schemeClr val="dk1"/>
                </a:solidFill>
                <a:latin typeface="Arial"/>
                <a:ea typeface="Arial"/>
                <a:cs typeface="Arial"/>
                <a:sym typeface="Arial"/>
              </a:rPr>
              <a:t>Employment</a:t>
            </a:r>
          </a:p>
          <a:p>
            <a:pPr marL="342900" marR="0" lvl="0" indent="-342900" algn="l" rtl="0">
              <a:lnSpc>
                <a:spcPct val="100000"/>
              </a:lnSpc>
              <a:spcBef>
                <a:spcPts val="520"/>
              </a:spcBef>
              <a:spcAft>
                <a:spcPts val="0"/>
              </a:spcAft>
              <a:buClr>
                <a:schemeClr val="dk2"/>
              </a:buClr>
              <a:buSzPct val="42307"/>
              <a:buFont typeface="Arial"/>
              <a:buChar char="●"/>
            </a:pPr>
            <a:r>
              <a:rPr lang="en-US" sz="2600" b="0" i="0" u="none" strike="noStrike" cap="none" baseline="0" dirty="0" smtClean="0">
                <a:solidFill>
                  <a:schemeClr val="dk1"/>
                </a:solidFill>
                <a:latin typeface="Arial"/>
                <a:ea typeface="Arial"/>
                <a:cs typeface="Arial"/>
                <a:sym typeface="Arial"/>
              </a:rPr>
              <a:t>Lifestyle</a:t>
            </a:r>
          </a:p>
          <a:p>
            <a:pPr lvl="2" indent="-342900">
              <a:buClr>
                <a:schemeClr val="dk2"/>
              </a:buClr>
              <a:buSzPct val="42307"/>
              <a:buNone/>
            </a:pPr>
            <a:r>
              <a:rPr lang="en-US" sz="1900" dirty="0" smtClean="0">
                <a:solidFill>
                  <a:schemeClr val="dk1"/>
                </a:solidFill>
                <a:latin typeface="Arial"/>
                <a:ea typeface="Arial"/>
                <a:cs typeface="Arial"/>
                <a:sym typeface="Arial"/>
              </a:rPr>
              <a:t/>
            </a:r>
            <a:br>
              <a:rPr lang="en-US" sz="1900" dirty="0" smtClean="0">
                <a:solidFill>
                  <a:schemeClr val="dk1"/>
                </a:solidFill>
                <a:latin typeface="Arial"/>
                <a:ea typeface="Arial"/>
                <a:cs typeface="Arial"/>
                <a:sym typeface="Arial"/>
              </a:rPr>
            </a:br>
            <a:r>
              <a:rPr lang="en-US" sz="1900" dirty="0" smtClean="0">
                <a:solidFill>
                  <a:schemeClr val="dk1"/>
                </a:solidFill>
                <a:latin typeface="Arial"/>
                <a:ea typeface="Arial"/>
                <a:cs typeface="Arial"/>
                <a:sym typeface="Arial"/>
              </a:rPr>
              <a:t>Wicked problems …</a:t>
            </a:r>
            <a:endParaRPr lang="en-US" sz="1900" b="0" i="0" u="none" strike="noStrike" cap="none" baseline="0" dirty="0" smtClean="0">
              <a:solidFill>
                <a:schemeClr val="dk1"/>
              </a:solidFill>
              <a:latin typeface="Arial"/>
              <a:ea typeface="Arial"/>
              <a:cs typeface="Arial"/>
              <a:sym typeface="Arial"/>
            </a:endParaRPr>
          </a:p>
          <a:p>
            <a:pPr marL="342900" marR="0" lvl="0" indent="-342900" algn="l" rtl="0">
              <a:lnSpc>
                <a:spcPct val="100000"/>
              </a:lnSpc>
              <a:spcBef>
                <a:spcPts val="520"/>
              </a:spcBef>
              <a:spcAft>
                <a:spcPts val="0"/>
              </a:spcAft>
              <a:buClr>
                <a:schemeClr val="dk2"/>
              </a:buClr>
              <a:buSzPct val="42307"/>
              <a:buFont typeface="Arial"/>
              <a:buChar char="●"/>
            </a:pPr>
            <a:endParaRPr lang="en-US" sz="2600" dirty="0" smtClean="0"/>
          </a:p>
          <a:p>
            <a:pPr marL="342900" marR="0" lvl="0" indent="-342900" algn="l" rtl="0">
              <a:lnSpc>
                <a:spcPct val="100000"/>
              </a:lnSpc>
              <a:spcBef>
                <a:spcPts val="520"/>
              </a:spcBef>
              <a:spcAft>
                <a:spcPts val="0"/>
              </a:spcAft>
              <a:buClr>
                <a:schemeClr val="dk2"/>
              </a:buClr>
              <a:buSzPct val="42307"/>
              <a:buFont typeface="Arial"/>
              <a:buChar char="●"/>
            </a:pPr>
            <a:endParaRPr lang="en-US" sz="2600" b="0" i="0" u="none" strike="noStrike" cap="none" baseline="0" dirty="0" smtClean="0">
              <a:solidFill>
                <a:schemeClr val="dk1"/>
              </a:solidFill>
              <a:latin typeface="Arial"/>
              <a:ea typeface="Arial"/>
              <a:cs typeface="Arial"/>
              <a:sym typeface="Arial"/>
            </a:endParaRPr>
          </a:p>
          <a:p>
            <a:pPr marL="342900" marR="0" lvl="0" indent="-342900" algn="l" rtl="0">
              <a:lnSpc>
                <a:spcPct val="100000"/>
              </a:lnSpc>
              <a:spcBef>
                <a:spcPts val="520"/>
              </a:spcBef>
              <a:spcAft>
                <a:spcPts val="0"/>
              </a:spcAft>
              <a:buClr>
                <a:schemeClr val="dk2"/>
              </a:buClr>
              <a:buSzPct val="42307"/>
              <a:buNone/>
            </a:pPr>
            <a:r>
              <a:rPr lang="en-US" sz="1400" dirty="0" err="1" smtClean="0"/>
              <a:t>Aviram</a:t>
            </a:r>
            <a:r>
              <a:rPr lang="en-US" sz="1400" dirty="0" smtClean="0"/>
              <a:t> 2010</a:t>
            </a:r>
            <a:endParaRPr lang="en-US" sz="1400" b="0" i="0" u="none" strike="noStrike" cap="none" baseline="0" dirty="0">
              <a:solidFill>
                <a:schemeClr val="dk1"/>
              </a:solidFill>
              <a:latin typeface="Arial"/>
              <a:ea typeface="Arial"/>
              <a:cs typeface="Arial"/>
              <a:sym typeface="Arial"/>
            </a:endParaRPr>
          </a:p>
          <a:p>
            <a:pPr marL="342900" marR="0" lvl="0" indent="-263525" algn="l" rtl="0">
              <a:lnSpc>
                <a:spcPct val="100000"/>
              </a:lnSpc>
              <a:spcBef>
                <a:spcPts val="600"/>
              </a:spcBef>
              <a:spcAft>
                <a:spcPts val="0"/>
              </a:spcAft>
              <a:buClr>
                <a:schemeClr val="dk2"/>
              </a:buClr>
              <a:buFont typeface="Arial"/>
              <a:buNone/>
            </a:pPr>
            <a:endParaRPr sz="1800" b="0" i="0" u="none" strike="noStrike" cap="none" baseline="0" dirty="0">
              <a:solidFill>
                <a:schemeClr val="dk1"/>
              </a:solidFill>
              <a:latin typeface="Arial"/>
              <a:ea typeface="Arial"/>
              <a:cs typeface="Arial"/>
              <a:sym typeface="Arial"/>
            </a:endParaRPr>
          </a:p>
          <a:p>
            <a:pPr marL="342900" marR="0" lvl="0" indent="-263525" algn="l" rtl="0">
              <a:lnSpc>
                <a:spcPct val="100000"/>
              </a:lnSpc>
              <a:spcBef>
                <a:spcPts val="600"/>
              </a:spcBef>
              <a:spcAft>
                <a:spcPts val="0"/>
              </a:spcAft>
              <a:buClr>
                <a:schemeClr val="dk2"/>
              </a:buClr>
              <a:buFont typeface="Arial"/>
              <a:buNone/>
            </a:pPr>
            <a:endParaRPr sz="1800" b="0" i="0" u="none" strike="noStrike" cap="none" baseline="0" dirty="0">
              <a:solidFill>
                <a:schemeClr val="dk1"/>
              </a:solidFill>
              <a:latin typeface="Arial"/>
              <a:ea typeface="Arial"/>
              <a:cs typeface="Arial"/>
              <a:sym typeface="Arial"/>
            </a:endParaRPr>
          </a:p>
        </p:txBody>
      </p:sp>
      <p:pic>
        <p:nvPicPr>
          <p:cNvPr id="116" name="Shape 116"/>
          <p:cNvPicPr preferRelativeResize="0"/>
          <p:nvPr/>
        </p:nvPicPr>
        <p:blipFill>
          <a:blip r:embed="rId3"/>
          <a:stretch>
            <a:fillRect/>
          </a:stretch>
        </p:blipFill>
        <p:spPr>
          <a:xfrm>
            <a:off x="3995936" y="980728"/>
            <a:ext cx="5148064" cy="5256584"/>
          </a:xfrm>
          <a:prstGeom prst="rect">
            <a:avLst/>
          </a:prstGeom>
        </p:spPr>
      </p:pic>
      <p:sp>
        <p:nvSpPr>
          <p:cNvPr id="117" name="Shape 117"/>
          <p:cNvSpPr txBox="1"/>
          <p:nvPr/>
        </p:nvSpPr>
        <p:spPr>
          <a:xfrm>
            <a:off x="5472114" y="6381328"/>
            <a:ext cx="3671886" cy="29847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Arial"/>
              <a:buNone/>
            </a:pPr>
            <a:r>
              <a:rPr lang="en-US" sz="1000" b="0" i="0" u="none" strike="noStrike" cap="none" baseline="0" dirty="0">
                <a:solidFill>
                  <a:schemeClr val="bg1"/>
                </a:solidFill>
                <a:latin typeface="Arial"/>
                <a:ea typeface="Arial"/>
                <a:cs typeface="Arial"/>
                <a:sym typeface="Arial"/>
              </a:rPr>
              <a:t>http://www.dreamstime.com/free-stock-photo-money-rimagefree1182365-resi3877577</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New Public Management (</a:t>
            </a:r>
            <a:r>
              <a:rPr lang="en-US" sz="2800" dirty="0" err="1" smtClean="0">
                <a:solidFill>
                  <a:schemeClr val="bg1"/>
                </a:solidFill>
              </a:rPr>
              <a:t>NPM</a:t>
            </a:r>
            <a:r>
              <a:rPr lang="en-US" sz="2800" dirty="0" smtClean="0">
                <a:solidFill>
                  <a:schemeClr val="bg1"/>
                </a:solidFill>
              </a:rPr>
              <a:t>)</a:t>
            </a:r>
            <a:endParaRPr lang="en-GB" sz="2800" dirty="0">
              <a:solidFill>
                <a:schemeClr val="bg1"/>
              </a:solidFill>
            </a:endParaRPr>
          </a:p>
        </p:txBody>
      </p:sp>
      <p:sp>
        <p:nvSpPr>
          <p:cNvPr id="3" name="Text Placeholder 2"/>
          <p:cNvSpPr>
            <a:spLocks noGrp="1"/>
          </p:cNvSpPr>
          <p:nvPr>
            <p:ph sz="half" idx="1"/>
          </p:nvPr>
        </p:nvSpPr>
        <p:spPr/>
        <p:txBody>
          <a:bodyPr/>
          <a:lstStyle/>
          <a:p>
            <a:pPr algn="l">
              <a:buFont typeface="Arial" pitchFamily="34" charset="0"/>
              <a:buChar char="•"/>
            </a:pPr>
            <a:r>
              <a:rPr lang="en-US" dirty="0" smtClean="0"/>
              <a:t>Ideological shift towards individualism</a:t>
            </a:r>
          </a:p>
          <a:p>
            <a:pPr algn="l">
              <a:buFont typeface="Arial" pitchFamily="34" charset="0"/>
              <a:buChar char="•"/>
            </a:pPr>
            <a:r>
              <a:rPr lang="en-US" dirty="0" smtClean="0"/>
              <a:t>Increasing use of private sector management tools and techniques</a:t>
            </a:r>
          </a:p>
          <a:p>
            <a:pPr algn="l">
              <a:buFont typeface="Arial" pitchFamily="34" charset="0"/>
              <a:buChar char="•"/>
            </a:pPr>
            <a:r>
              <a:rPr lang="en-US" dirty="0" smtClean="0"/>
              <a:t>Metrics-based performance measurement</a:t>
            </a:r>
          </a:p>
        </p:txBody>
      </p:sp>
      <p:sp>
        <p:nvSpPr>
          <p:cNvPr id="10" name="TextBox 9"/>
          <p:cNvSpPr txBox="1"/>
          <p:nvPr/>
        </p:nvSpPr>
        <p:spPr>
          <a:xfrm>
            <a:off x="5148064" y="5445224"/>
            <a:ext cx="3600400" cy="830997"/>
          </a:xfrm>
          <a:prstGeom prst="rect">
            <a:avLst/>
          </a:prstGeom>
          <a:noFill/>
        </p:spPr>
        <p:txBody>
          <a:bodyPr wrap="square" rtlCol="0">
            <a:spAutoFit/>
          </a:bodyPr>
          <a:lstStyle/>
          <a:p>
            <a:r>
              <a:rPr lang="en-US" i="1" dirty="0" smtClean="0"/>
              <a:t>Steering from a distance…</a:t>
            </a:r>
            <a:endParaRPr lang="en-GB" i="1" dirty="0"/>
          </a:p>
        </p:txBody>
      </p:sp>
      <p:pic>
        <p:nvPicPr>
          <p:cNvPr id="1029" name="Picture 5" descr="C:\Users\Annelies\AppData\Local\Microsoft\Windows\Temporary Internet Files\Content.IE5\6OMEGZ59\MP900341418[1].jpg"/>
          <p:cNvPicPr>
            <a:picLocks noGrp="1" noChangeAspect="1" noChangeArrowheads="1"/>
          </p:cNvPicPr>
          <p:nvPr>
            <p:ph sz="half" idx="2"/>
          </p:nvPr>
        </p:nvPicPr>
        <p:blipFill>
          <a:blip r:embed="rId3"/>
          <a:srcRect/>
          <a:stretch>
            <a:fillRect/>
          </a:stretch>
        </p:blipFill>
        <p:spPr bwMode="auto">
          <a:xfrm>
            <a:off x="5220072" y="1340768"/>
            <a:ext cx="3616388" cy="406024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a:xfrm>
            <a:off x="381000" y="1052736"/>
            <a:ext cx="5127104" cy="3976464"/>
          </a:xfrm>
        </p:spPr>
        <p:txBody>
          <a:bodyPr/>
          <a:lstStyle/>
          <a:p>
            <a:r>
              <a:rPr lang="en-US" i="1" dirty="0" err="1" smtClean="0"/>
              <a:t>Performativity</a:t>
            </a:r>
            <a:r>
              <a:rPr lang="en-US" i="1" dirty="0" smtClean="0"/>
              <a:t> is a technology, a culture and a mode of regulation … that employs </a:t>
            </a:r>
            <a:r>
              <a:rPr lang="en-US" i="1" dirty="0" err="1" smtClean="0"/>
              <a:t>judgements</a:t>
            </a:r>
            <a:r>
              <a:rPr lang="en-US" i="1" dirty="0" smtClean="0"/>
              <a:t>, comparisons and displays as means of control, attrition and change. The performances (of individual subjects or </a:t>
            </a:r>
            <a:r>
              <a:rPr lang="en-US" i="1" dirty="0" err="1" smtClean="0"/>
              <a:t>organisations</a:t>
            </a:r>
            <a:r>
              <a:rPr lang="en-US" i="1" dirty="0" smtClean="0"/>
              <a:t>) serve as measures of productivity or output or displays of ‘quality’. (Ball 2000:1)</a:t>
            </a:r>
            <a:endParaRPr lang="en-GB" i="1" dirty="0"/>
          </a:p>
        </p:txBody>
      </p:sp>
      <p:pic>
        <p:nvPicPr>
          <p:cNvPr id="2050" name="Picture 2" descr="C:\Users\Annelies\AppData\Local\Microsoft\Windows\Temporary Internet Files\Content.IE5\A1ISP2FT\MP900341417[1].jpg"/>
          <p:cNvPicPr>
            <a:picLocks noGrp="1" noChangeAspect="1" noChangeArrowheads="1"/>
          </p:cNvPicPr>
          <p:nvPr>
            <p:ph sz="half" idx="2"/>
          </p:nvPr>
        </p:nvPicPr>
        <p:blipFill>
          <a:blip r:embed="rId2"/>
          <a:srcRect/>
          <a:stretch>
            <a:fillRect/>
          </a:stretch>
        </p:blipFill>
        <p:spPr bwMode="auto">
          <a:xfrm>
            <a:off x="5564124" y="1828800"/>
            <a:ext cx="3112332" cy="43630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The leader/manager contradiction</a:t>
            </a:r>
            <a:endParaRPr lang="en-GB" sz="2800" b="1" dirty="0"/>
          </a:p>
        </p:txBody>
      </p:sp>
      <p:pic>
        <p:nvPicPr>
          <p:cNvPr id="5" name="Content Placeholder 4" descr="BodyWithoutOrgans.jpg"/>
          <p:cNvPicPr>
            <a:picLocks noGrp="1" noChangeAspect="1"/>
          </p:cNvPicPr>
          <p:nvPr>
            <p:ph sz="half" idx="1"/>
          </p:nvPr>
        </p:nvPicPr>
        <p:blipFill>
          <a:blip r:embed="rId2"/>
          <a:stretch>
            <a:fillRect/>
          </a:stretch>
        </p:blipFill>
        <p:spPr>
          <a:xfrm>
            <a:off x="0" y="980728"/>
            <a:ext cx="2700778" cy="5256584"/>
          </a:xfrm>
        </p:spPr>
      </p:pic>
      <p:sp>
        <p:nvSpPr>
          <p:cNvPr id="4" name="Content Placeholder 3"/>
          <p:cNvSpPr>
            <a:spLocks noGrp="1"/>
          </p:cNvSpPr>
          <p:nvPr>
            <p:ph sz="half" idx="2"/>
          </p:nvPr>
        </p:nvSpPr>
        <p:spPr>
          <a:xfrm>
            <a:off x="3131840" y="1196752"/>
            <a:ext cx="5631160" cy="4968552"/>
          </a:xfrm>
        </p:spPr>
        <p:txBody>
          <a:bodyPr/>
          <a:lstStyle/>
          <a:p>
            <a:pPr algn="l"/>
            <a:r>
              <a:rPr lang="en-US" dirty="0" smtClean="0"/>
              <a:t>A policy context that</a:t>
            </a:r>
          </a:p>
          <a:p>
            <a:pPr algn="l"/>
            <a:r>
              <a:rPr lang="en-US" dirty="0" smtClean="0"/>
              <a:t>	sees ‘wicked’ problems</a:t>
            </a:r>
          </a:p>
          <a:p>
            <a:pPr algn="l"/>
            <a:r>
              <a:rPr lang="en-US" dirty="0" smtClean="0"/>
              <a:t>	and collaborative solutions</a:t>
            </a:r>
          </a:p>
          <a:p>
            <a:pPr algn="l"/>
            <a:r>
              <a:rPr lang="en-US" dirty="0" smtClean="0"/>
              <a:t>	</a:t>
            </a:r>
          </a:p>
          <a:p>
            <a:pPr algn="l"/>
            <a:r>
              <a:rPr lang="en-US" dirty="0" smtClean="0"/>
              <a:t>Yet is</a:t>
            </a:r>
          </a:p>
          <a:p>
            <a:pPr algn="l"/>
            <a:r>
              <a:rPr lang="en-US" dirty="0" smtClean="0"/>
              <a:t>	governed by </a:t>
            </a:r>
            <a:r>
              <a:rPr lang="en-US" dirty="0" err="1" smtClean="0"/>
              <a:t>performativity</a:t>
            </a:r>
            <a:endParaRPr lang="en-US" dirty="0" smtClean="0"/>
          </a:p>
          <a:p>
            <a:pPr algn="l"/>
            <a:r>
              <a:rPr lang="en-US" dirty="0" smtClean="0"/>
              <a:t>	as a meta-discourse</a:t>
            </a:r>
          </a:p>
          <a:p>
            <a:pPr algn="l"/>
            <a:endParaRPr lang="en-US" dirty="0" smtClean="0"/>
          </a:p>
          <a:p>
            <a:pPr algn="l"/>
            <a:r>
              <a:rPr lang="en-US" dirty="0" smtClean="0"/>
              <a:t>The leader </a:t>
            </a:r>
            <a:r>
              <a:rPr lang="en-US" b="1" dirty="0" smtClean="0"/>
              <a:t>must</a:t>
            </a:r>
            <a:r>
              <a:rPr lang="en-US" dirty="0" smtClean="0"/>
              <a:t> also be a strong manager …</a:t>
            </a:r>
          </a:p>
          <a:p>
            <a:pPr algn="l"/>
            <a:endParaRPr lang="en-US" dirty="0" smtClean="0"/>
          </a:p>
          <a:p>
            <a:pPr algn="l"/>
            <a:endParaRPr lang="en-US" dirty="0" smtClean="0"/>
          </a:p>
          <a:p>
            <a:pPr algn="l"/>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Managers and leaders are different</a:t>
            </a:r>
            <a:endParaRPr lang="en-GB" sz="2800" b="1" dirty="0"/>
          </a:p>
        </p:txBody>
      </p:sp>
      <p:sp>
        <p:nvSpPr>
          <p:cNvPr id="3" name="Content Placeholder 2"/>
          <p:cNvSpPr>
            <a:spLocks noGrp="1"/>
          </p:cNvSpPr>
          <p:nvPr>
            <p:ph sz="half" idx="1"/>
          </p:nvPr>
        </p:nvSpPr>
        <p:spPr>
          <a:xfrm>
            <a:off x="381000" y="1052736"/>
            <a:ext cx="5703168" cy="3976464"/>
          </a:xfrm>
        </p:spPr>
        <p:txBody>
          <a:bodyPr/>
          <a:lstStyle/>
          <a:p>
            <a:pPr algn="l"/>
            <a:r>
              <a:rPr lang="en-US" dirty="0" smtClean="0"/>
              <a:t>For </a:t>
            </a:r>
            <a:r>
              <a:rPr lang="en-US" dirty="0" err="1" smtClean="0"/>
              <a:t>Zalenik</a:t>
            </a:r>
            <a:r>
              <a:rPr lang="en-US" dirty="0" smtClean="0"/>
              <a:t> (1977), the manager/leader </a:t>
            </a:r>
            <a:r>
              <a:rPr lang="en-US" b="1" dirty="0" smtClean="0"/>
              <a:t>cannot</a:t>
            </a:r>
            <a:r>
              <a:rPr lang="en-US" dirty="0" smtClean="0"/>
              <a:t> be one person. </a:t>
            </a:r>
          </a:p>
          <a:p>
            <a:pPr algn="l"/>
            <a:r>
              <a:rPr lang="en-US" dirty="0" smtClean="0"/>
              <a:t>The difference between these people lies in their conceptions of chaos and order.  Managers and leaders are</a:t>
            </a:r>
          </a:p>
          <a:p>
            <a:pPr algn="l"/>
            <a:r>
              <a:rPr lang="en-US" dirty="0" smtClean="0"/>
              <a:t>	motivated differently</a:t>
            </a:r>
          </a:p>
          <a:p>
            <a:pPr algn="l"/>
            <a:r>
              <a:rPr lang="en-US" dirty="0" smtClean="0"/>
              <a:t>	have different histories</a:t>
            </a:r>
          </a:p>
          <a:p>
            <a:pPr algn="l"/>
            <a:r>
              <a:rPr lang="en-US" dirty="0" smtClean="0"/>
              <a:t>	have different action logics</a:t>
            </a:r>
          </a:p>
          <a:p>
            <a:pPr algn="l"/>
            <a:r>
              <a:rPr lang="en-US" dirty="0" smtClean="0"/>
              <a:t>	</a:t>
            </a:r>
            <a:endParaRPr lang="en-GB" dirty="0"/>
          </a:p>
        </p:txBody>
      </p:sp>
      <p:pic>
        <p:nvPicPr>
          <p:cNvPr id="6" name="Content Placeholder 5" descr="Zaleznik.jpg"/>
          <p:cNvPicPr>
            <a:picLocks noGrp="1" noChangeAspect="1"/>
          </p:cNvPicPr>
          <p:nvPr>
            <p:ph sz="half" idx="2"/>
          </p:nvPr>
        </p:nvPicPr>
        <p:blipFill>
          <a:blip r:embed="rId2"/>
          <a:stretch>
            <a:fillRect/>
          </a:stretch>
        </p:blipFill>
        <p:spPr>
          <a:xfrm>
            <a:off x="6516216" y="980728"/>
            <a:ext cx="2627784" cy="3349983"/>
          </a:xfrm>
        </p:spPr>
      </p:pic>
      <p:sp>
        <p:nvSpPr>
          <p:cNvPr id="7" name="TextBox 6"/>
          <p:cNvSpPr txBox="1"/>
          <p:nvPr/>
        </p:nvSpPr>
        <p:spPr>
          <a:xfrm>
            <a:off x="6372200" y="4653136"/>
            <a:ext cx="2771800" cy="830997"/>
          </a:xfrm>
          <a:prstGeom prst="rect">
            <a:avLst/>
          </a:prstGeom>
          <a:noFill/>
        </p:spPr>
        <p:txBody>
          <a:bodyPr wrap="square" rtlCol="0">
            <a:spAutoFit/>
          </a:bodyPr>
          <a:lstStyle/>
          <a:p>
            <a:pPr algn="r"/>
            <a:r>
              <a:rPr lang="en-US" sz="1600" dirty="0" smtClean="0"/>
              <a:t>Professor Abraham </a:t>
            </a:r>
            <a:r>
              <a:rPr lang="en-US" sz="1600" dirty="0" err="1" smtClean="0"/>
              <a:t>Zaleznik</a:t>
            </a:r>
            <a:endParaRPr lang="en-US" sz="1600" dirty="0" smtClean="0"/>
          </a:p>
          <a:p>
            <a:pPr algn="r"/>
            <a:r>
              <a:rPr lang="en-US" sz="1600" dirty="0" smtClean="0"/>
              <a:t>Source: Harvard Business School </a:t>
            </a:r>
            <a:endParaRPr lang="en-GB"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r>
              <a:rPr lang="en-US" sz="4400" b="1" dirty="0" smtClean="0"/>
              <a:t>Managers</a:t>
            </a:r>
          </a:p>
          <a:p>
            <a:r>
              <a:rPr lang="en-US" dirty="0" smtClean="0"/>
              <a:t>Embrace rationality, goals and targets</a:t>
            </a:r>
          </a:p>
          <a:p>
            <a:r>
              <a:rPr lang="en-US" dirty="0" smtClean="0"/>
              <a:t>They move swiftly to correct disorder, limiting the range of action options that might be chosen</a:t>
            </a:r>
          </a:p>
          <a:p>
            <a:endParaRPr lang="en-GB" dirty="0"/>
          </a:p>
        </p:txBody>
      </p:sp>
      <p:sp>
        <p:nvSpPr>
          <p:cNvPr id="4" name="Content Placeholder 3"/>
          <p:cNvSpPr>
            <a:spLocks noGrp="1"/>
          </p:cNvSpPr>
          <p:nvPr>
            <p:ph sz="half" idx="2"/>
          </p:nvPr>
        </p:nvSpPr>
        <p:spPr/>
        <p:txBody>
          <a:bodyPr/>
          <a:lstStyle/>
          <a:p>
            <a:r>
              <a:rPr lang="en-US" sz="4400" b="1" dirty="0" smtClean="0"/>
              <a:t>Leaders</a:t>
            </a:r>
          </a:p>
          <a:p>
            <a:r>
              <a:rPr lang="en-US" dirty="0" smtClean="0"/>
              <a:t>Embrace innovation</a:t>
            </a:r>
          </a:p>
          <a:p>
            <a:r>
              <a:rPr lang="en-US" dirty="0" smtClean="0"/>
              <a:t>They have a high capacity to tolerate chaos so can bide their time in choosing or creating a course of action</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a:xfrm>
            <a:off x="457200" y="122236"/>
            <a:ext cx="7543800" cy="858492"/>
          </a:xfrm>
        </p:spPr>
        <p:txBody>
          <a:bodyPr/>
          <a:lstStyle/>
          <a:p>
            <a:r>
              <a:rPr lang="en-US" sz="2800" b="1" dirty="0" smtClean="0">
                <a:solidFill>
                  <a:schemeClr val="bg1"/>
                </a:solidFill>
              </a:rPr>
              <a:t>Who am I?</a:t>
            </a:r>
            <a:endParaRPr lang="en-GB" sz="2800" b="1" dirty="0">
              <a:solidFill>
                <a:schemeClr val="bg1"/>
              </a:solidFill>
            </a:endParaRPr>
          </a:p>
        </p:txBody>
      </p:sp>
      <p:sp>
        <p:nvSpPr>
          <p:cNvPr id="5" name="Shape 640"/>
          <p:cNvSpPr>
            <a:spLocks noChangeArrowheads="1"/>
          </p:cNvSpPr>
          <p:nvPr/>
        </p:nvSpPr>
        <p:spPr bwMode="auto">
          <a:xfrm>
            <a:off x="0" y="980728"/>
            <a:ext cx="6012160" cy="4968552"/>
          </a:xfrm>
          <a:prstGeom prst="rect">
            <a:avLst/>
          </a:prstGeom>
          <a:blipFill dpi="0" rotWithShape="1">
            <a:blip r:embed="rId2"/>
            <a:srcRect/>
            <a:stretch>
              <a:fillRect/>
            </a:stretch>
          </a:blipFill>
          <a:ln w="9525">
            <a:noFill/>
            <a:miter lim="800000"/>
            <a:headEnd/>
            <a:tailEnd/>
          </a:ln>
        </p:spPr>
        <p:txBody>
          <a:bodyPr/>
          <a:lstStyle/>
          <a:p>
            <a:endParaRPr lang="en-GB"/>
          </a:p>
        </p:txBody>
      </p:sp>
      <p:sp>
        <p:nvSpPr>
          <p:cNvPr id="4" name="Shape 638"/>
          <p:cNvSpPr>
            <a:spLocks noChangeArrowheads="1"/>
          </p:cNvSpPr>
          <p:nvPr/>
        </p:nvSpPr>
        <p:spPr bwMode="auto">
          <a:xfrm rot="-1680000">
            <a:off x="388292" y="3561384"/>
            <a:ext cx="2349500" cy="2239962"/>
          </a:xfrm>
          <a:prstGeom prst="rect">
            <a:avLst/>
          </a:prstGeom>
          <a:blipFill dpi="0" rotWithShape="1">
            <a:blip r:embed="rId3"/>
            <a:srcRect/>
            <a:stretch>
              <a:fillRect/>
            </a:stretch>
          </a:blipFill>
          <a:ln w="9525">
            <a:noFill/>
            <a:miter lim="800000"/>
            <a:headEnd/>
            <a:tailEnd/>
          </a:ln>
        </p:spPr>
        <p:txBody>
          <a:bodyPr/>
          <a:lstStyle/>
          <a:p>
            <a:endParaRPr lang="en-GB"/>
          </a:p>
        </p:txBody>
      </p:sp>
      <p:pic>
        <p:nvPicPr>
          <p:cNvPr id="9" name="Picture 8" descr="IMG_20140405_190010274.jpg"/>
          <p:cNvPicPr>
            <a:picLocks noChangeAspect="1"/>
          </p:cNvPicPr>
          <p:nvPr/>
        </p:nvPicPr>
        <p:blipFill>
          <a:blip r:embed="rId4"/>
          <a:stretch>
            <a:fillRect/>
          </a:stretch>
        </p:blipFill>
        <p:spPr>
          <a:xfrm>
            <a:off x="5796136" y="1412776"/>
            <a:ext cx="1828877" cy="3284984"/>
          </a:xfrm>
          <a:prstGeom prst="rect">
            <a:avLst/>
          </a:prstGeom>
        </p:spPr>
      </p:pic>
      <p:sp>
        <p:nvSpPr>
          <p:cNvPr id="6" name="Shape 641"/>
          <p:cNvSpPr>
            <a:spLocks noChangeArrowheads="1"/>
          </p:cNvSpPr>
          <p:nvPr/>
        </p:nvSpPr>
        <p:spPr bwMode="auto">
          <a:xfrm rot="1291136">
            <a:off x="4106104" y="4093437"/>
            <a:ext cx="1824038" cy="2517775"/>
          </a:xfrm>
          <a:prstGeom prst="rect">
            <a:avLst/>
          </a:prstGeom>
          <a:blipFill dpi="0" rotWithShape="1">
            <a:blip r:embed="rId5"/>
            <a:srcRect/>
            <a:stretch>
              <a:fillRect/>
            </a:stretch>
          </a:blipFill>
          <a:ln w="9525">
            <a:noFill/>
            <a:miter lim="800000"/>
            <a:headEnd/>
            <a:tailEnd/>
          </a:ln>
        </p:spPr>
        <p:txBody>
          <a:bodyPr/>
          <a:lstStyle/>
          <a:p>
            <a:endParaRPr lang="en-GB"/>
          </a:p>
        </p:txBody>
      </p:sp>
      <p:pic>
        <p:nvPicPr>
          <p:cNvPr id="8" name="Picture 7" descr="IMG_20140531_165823412.jpg"/>
          <p:cNvPicPr>
            <a:picLocks noChangeAspect="1"/>
          </p:cNvPicPr>
          <p:nvPr/>
        </p:nvPicPr>
        <p:blipFill>
          <a:blip r:embed="rId6"/>
          <a:stretch>
            <a:fillRect/>
          </a:stretch>
        </p:blipFill>
        <p:spPr>
          <a:xfrm>
            <a:off x="7174249" y="3573016"/>
            <a:ext cx="1969751" cy="328498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r>
              <a:rPr lang="en-US" sz="4400" b="1" dirty="0" smtClean="0"/>
              <a:t>Managers</a:t>
            </a:r>
          </a:p>
          <a:p>
            <a:r>
              <a:rPr lang="en-US" dirty="0" smtClean="0"/>
              <a:t>Adopt a passive, impersonal goal orientation. They ‘</a:t>
            </a:r>
            <a:r>
              <a:rPr lang="en-US" i="1" dirty="0" smtClean="0"/>
              <a:t>prefer to work with people; they avoid solitary activity because it makes them anxious’.</a:t>
            </a:r>
            <a:endParaRPr lang="en-GB" i="1" dirty="0"/>
          </a:p>
        </p:txBody>
      </p:sp>
      <p:sp>
        <p:nvSpPr>
          <p:cNvPr id="4" name="Content Placeholder 3"/>
          <p:cNvSpPr>
            <a:spLocks noGrp="1"/>
          </p:cNvSpPr>
          <p:nvPr>
            <p:ph sz="half" idx="2"/>
          </p:nvPr>
        </p:nvSpPr>
        <p:spPr/>
        <p:txBody>
          <a:bodyPr/>
          <a:lstStyle/>
          <a:p>
            <a:r>
              <a:rPr lang="en-US" sz="4400" b="1" dirty="0" smtClean="0"/>
              <a:t>Leaders</a:t>
            </a:r>
          </a:p>
          <a:p>
            <a:r>
              <a:rPr lang="en-US" dirty="0" smtClean="0"/>
              <a:t>Adopt a personal, active goal orientation that creates the world they work within.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sz="2800" dirty="0" smtClean="0"/>
              <a:t>‘</a:t>
            </a:r>
            <a:r>
              <a:rPr lang="en-US" sz="2800" i="1" dirty="0" smtClean="0"/>
              <a:t>What it takes to ensure a supply of people who will assume practical responsibility may inhibit the development of great leaders. On the other hand, the presence of great leaders may undermine the development of managers who typically become very anxious in the relative disorder that leaders seem to generate’.</a:t>
            </a:r>
          </a:p>
          <a:p>
            <a:endParaRPr lang="en-US" sz="2800" i="1" dirty="0" smtClean="0"/>
          </a:p>
          <a:p>
            <a:r>
              <a:rPr lang="en-US" i="1" dirty="0" smtClean="0"/>
              <a:t>	</a:t>
            </a:r>
            <a:r>
              <a:rPr lang="en-US" dirty="0" err="1" smtClean="0"/>
              <a:t>Zaleznik</a:t>
            </a:r>
            <a:r>
              <a:rPr lang="en-US" dirty="0" smtClean="0"/>
              <a:t> (1977:75)</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However …</a:t>
            </a:r>
            <a:endParaRPr lang="en-GB" sz="4000" b="1" dirty="0"/>
          </a:p>
        </p:txBody>
      </p:sp>
      <p:sp>
        <p:nvSpPr>
          <p:cNvPr id="3" name="Content Placeholder 2"/>
          <p:cNvSpPr>
            <a:spLocks noGrp="1"/>
          </p:cNvSpPr>
          <p:nvPr>
            <p:ph sz="half" idx="1"/>
          </p:nvPr>
        </p:nvSpPr>
        <p:spPr>
          <a:xfrm>
            <a:off x="381000" y="980728"/>
            <a:ext cx="8439472" cy="5184576"/>
          </a:xfrm>
        </p:spPr>
        <p:txBody>
          <a:bodyPr/>
          <a:lstStyle/>
          <a:p>
            <a:pPr algn="l"/>
            <a:r>
              <a:rPr lang="en-US" dirty="0" smtClean="0"/>
              <a:t>Even </a:t>
            </a:r>
            <a:r>
              <a:rPr lang="en-US" b="1" dirty="0" smtClean="0"/>
              <a:t>if</a:t>
            </a:r>
            <a:r>
              <a:rPr lang="en-US" dirty="0" smtClean="0"/>
              <a:t> it were this clear cut, and even </a:t>
            </a:r>
            <a:r>
              <a:rPr lang="en-US" b="1" dirty="0" smtClean="0"/>
              <a:t>if</a:t>
            </a:r>
            <a:r>
              <a:rPr lang="en-US" dirty="0" smtClean="0"/>
              <a:t> we value leadership as a response to the challenges of the post-industrial environment, research suggest leaders are frequently bogged down in management; and that managers frequently lead.</a:t>
            </a:r>
          </a:p>
          <a:p>
            <a:pPr algn="l"/>
            <a:endParaRPr lang="en-US" dirty="0" smtClean="0"/>
          </a:p>
          <a:p>
            <a:pPr algn="l"/>
            <a:r>
              <a:rPr lang="en-US" i="1" dirty="0" smtClean="0"/>
              <a:t>We should be seeing</a:t>
            </a:r>
          </a:p>
          <a:p>
            <a:pPr algn="l"/>
            <a:r>
              <a:rPr lang="en-US" i="1" dirty="0" smtClean="0"/>
              <a:t>managers as leaders,</a:t>
            </a:r>
          </a:p>
          <a:p>
            <a:pPr algn="l"/>
            <a:r>
              <a:rPr lang="en-US" i="1" dirty="0" smtClean="0"/>
              <a:t>and leadership as</a:t>
            </a:r>
          </a:p>
          <a:p>
            <a:pPr algn="l"/>
            <a:r>
              <a:rPr lang="en-US" i="1" dirty="0" smtClean="0"/>
              <a:t> management well practiced. </a:t>
            </a:r>
          </a:p>
          <a:p>
            <a:pPr algn="l"/>
            <a:r>
              <a:rPr lang="en-US" i="1" dirty="0" smtClean="0"/>
              <a:t>	</a:t>
            </a:r>
            <a:r>
              <a:rPr lang="en-US" sz="1600" dirty="0" err="1" smtClean="0"/>
              <a:t>Mintzberg</a:t>
            </a:r>
            <a:r>
              <a:rPr lang="en-US" sz="1600" dirty="0" smtClean="0"/>
              <a:t> 2009: 9</a:t>
            </a:r>
            <a:endParaRPr lang="en-US" sz="1600" i="1" dirty="0" smtClean="0"/>
          </a:p>
          <a:p>
            <a:pPr algn="l"/>
            <a:endParaRPr lang="en-US" i="1" dirty="0" smtClean="0"/>
          </a:p>
          <a:p>
            <a:pPr algn="l"/>
            <a:endParaRPr lang="en-GB" i="1" dirty="0"/>
          </a:p>
        </p:txBody>
      </p:sp>
      <p:pic>
        <p:nvPicPr>
          <p:cNvPr id="1026" name="Picture 2" descr="C:\Users\Annelies\AppData\Local\Microsoft\Windows\Temporary Internet Files\Content.IE5\A1ISP2FT\MP900448478[1].jpg"/>
          <p:cNvPicPr>
            <a:picLocks noGrp="1" noChangeAspect="1" noChangeArrowheads="1"/>
          </p:cNvPicPr>
          <p:nvPr>
            <p:ph sz="half" idx="2"/>
          </p:nvPr>
        </p:nvPicPr>
        <p:blipFill>
          <a:blip r:embed="rId2"/>
          <a:srcRect/>
          <a:stretch>
            <a:fillRect/>
          </a:stretch>
        </p:blipFill>
        <p:spPr bwMode="auto">
          <a:xfrm>
            <a:off x="5029200" y="3573016"/>
            <a:ext cx="4114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Leadership and management are not identical and need to be disentangled, but there is a </a:t>
            </a:r>
            <a:r>
              <a:rPr lang="en-US" dirty="0" err="1" smtClean="0"/>
              <a:t>complementarity</a:t>
            </a:r>
            <a:r>
              <a:rPr lang="en-US" dirty="0" smtClean="0"/>
              <a:t> between them.</a:t>
            </a:r>
          </a:p>
          <a:p>
            <a:r>
              <a:rPr lang="en-US" dirty="0" smtClean="0"/>
              <a:t>	OECD 2013</a:t>
            </a:r>
          </a:p>
          <a:p>
            <a:endParaRPr lang="en-US" dirty="0" smtClean="0"/>
          </a:p>
          <a:p>
            <a:r>
              <a:rPr lang="en-US" i="1" dirty="0" smtClean="0"/>
              <a:t>By putting leadership on a pedestal separated from management we turn a social process into a personal one.  No matter how much lip service is paid to the leader empowering the group, leadership still focuses on the individual: whenever we promote leaders we demote others as followers.  Slighted too is the sense of community that is important for cooperative efforts in all organizations.</a:t>
            </a:r>
          </a:p>
          <a:p>
            <a:r>
              <a:rPr lang="en-US" i="1" dirty="0" smtClean="0"/>
              <a:t>	</a:t>
            </a:r>
            <a:r>
              <a:rPr lang="en-US" dirty="0" err="1" smtClean="0"/>
              <a:t>Mintzberg</a:t>
            </a:r>
            <a:r>
              <a:rPr lang="en-US" dirty="0" smtClean="0"/>
              <a:t> 2009:9</a:t>
            </a:r>
            <a:endParaRPr lang="en-GB"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Leadership as  management well practiced</a:t>
            </a:r>
            <a:endParaRPr lang="en-GB" dirty="0"/>
          </a:p>
        </p:txBody>
      </p:sp>
      <p:pic>
        <p:nvPicPr>
          <p:cNvPr id="8" name="Content Placeholder 7" descr="managerialstyletriangle1.png"/>
          <p:cNvPicPr>
            <a:picLocks noGrp="1" noChangeAspect="1"/>
          </p:cNvPicPr>
          <p:nvPr>
            <p:ph idx="1"/>
          </p:nvPr>
        </p:nvPicPr>
        <p:blipFill>
          <a:blip r:embed="rId2"/>
          <a:stretch>
            <a:fillRect/>
          </a:stretch>
        </p:blipFill>
        <p:spPr>
          <a:xfrm>
            <a:off x="395536" y="1052736"/>
            <a:ext cx="8352928" cy="5112568"/>
          </a:xfrm>
        </p:spPr>
      </p:pic>
      <p:sp>
        <p:nvSpPr>
          <p:cNvPr id="9" name="Rectangle 8"/>
          <p:cNvSpPr/>
          <p:nvPr/>
        </p:nvSpPr>
        <p:spPr>
          <a:xfrm>
            <a:off x="0" y="5877272"/>
            <a:ext cx="4572000" cy="400110"/>
          </a:xfrm>
          <a:prstGeom prst="rect">
            <a:avLst/>
          </a:prstGeom>
        </p:spPr>
        <p:txBody>
          <a:bodyPr>
            <a:spAutoFit/>
          </a:bodyPr>
          <a:lstStyle/>
          <a:p>
            <a:r>
              <a:rPr lang="en-GB" sz="1000" dirty="0" smtClean="0"/>
              <a:t>Source: http://prebenormen.com/leadership-2/management-leadership-2/the-good-bad-and-ugly-of-managing-styles</a:t>
            </a:r>
            <a:endParaRPr lang="en-GB" sz="1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Mintzberg</a:t>
            </a:r>
            <a:r>
              <a:rPr lang="en-US" dirty="0" smtClean="0"/>
              <a:t> (2009:129)</a:t>
            </a:r>
            <a:endParaRPr lang="en-GB" dirty="0"/>
          </a:p>
        </p:txBody>
      </p:sp>
      <p:pic>
        <p:nvPicPr>
          <p:cNvPr id="4" name="Content Placeholder 3" descr="IMG_0001.jpg"/>
          <p:cNvPicPr>
            <a:picLocks noGrp="1" noChangeAspect="1"/>
          </p:cNvPicPr>
          <p:nvPr>
            <p:ph idx="1"/>
          </p:nvPr>
        </p:nvPicPr>
        <p:blipFill>
          <a:blip r:embed="rId2"/>
          <a:stretch>
            <a:fillRect/>
          </a:stretch>
        </p:blipFill>
        <p:spPr>
          <a:xfrm>
            <a:off x="1403648" y="1463162"/>
            <a:ext cx="6480720" cy="412553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Ways of Leading </a:t>
            </a:r>
            <a:endParaRPr lang="en-GB" dirty="0"/>
          </a:p>
        </p:txBody>
      </p:sp>
      <p:graphicFrame>
        <p:nvGraphicFramePr>
          <p:cNvPr id="4" name="Content Placeholder 3"/>
          <p:cNvGraphicFramePr>
            <a:graphicFrameLocks noGrp="1"/>
          </p:cNvGraphicFramePr>
          <p:nvPr>
            <p:ph idx="1"/>
          </p:nvPr>
        </p:nvGraphicFramePr>
        <p:xfrm>
          <a:off x="395288" y="980728"/>
          <a:ext cx="8382000" cy="5256582"/>
        </p:xfrm>
        <a:graphic>
          <a:graphicData uri="http://schemas.openxmlformats.org/drawingml/2006/table">
            <a:tbl>
              <a:tblPr firstRow="1" bandRow="1">
                <a:tableStyleId>{5C22544A-7EE6-4342-B048-85BDC9FD1C3A}</a:tableStyleId>
              </a:tblPr>
              <a:tblGrid>
                <a:gridCol w="2095500"/>
                <a:gridCol w="2095500"/>
                <a:gridCol w="2095500"/>
                <a:gridCol w="2095500"/>
              </a:tblGrid>
              <a:tr h="446203">
                <a:tc>
                  <a:txBody>
                    <a:bodyPr/>
                    <a:lstStyle/>
                    <a:p>
                      <a:r>
                        <a:rPr lang="en-US" dirty="0" smtClean="0">
                          <a:solidFill>
                            <a:schemeClr val="tx1"/>
                          </a:solidFill>
                        </a:rPr>
                        <a:t>Action Logic</a:t>
                      </a:r>
                      <a:endParaRPr lang="en-GB" dirty="0">
                        <a:solidFill>
                          <a:schemeClr val="tx1"/>
                        </a:solidFill>
                      </a:endParaRPr>
                    </a:p>
                  </a:txBody>
                  <a:tcPr/>
                </a:tc>
                <a:tc>
                  <a:txBody>
                    <a:bodyPr/>
                    <a:lstStyle/>
                    <a:p>
                      <a:r>
                        <a:rPr lang="en-US" dirty="0" smtClean="0">
                          <a:solidFill>
                            <a:schemeClr val="tx1"/>
                          </a:solidFill>
                        </a:rPr>
                        <a:t>Characteristics</a:t>
                      </a:r>
                      <a:endParaRPr lang="en-GB" dirty="0">
                        <a:solidFill>
                          <a:schemeClr val="tx1"/>
                        </a:solidFill>
                      </a:endParaRPr>
                    </a:p>
                  </a:txBody>
                  <a:tcPr/>
                </a:tc>
                <a:tc>
                  <a:txBody>
                    <a:bodyPr/>
                    <a:lstStyle/>
                    <a:p>
                      <a:r>
                        <a:rPr lang="en-US" dirty="0" smtClean="0">
                          <a:solidFill>
                            <a:schemeClr val="tx1"/>
                          </a:solidFill>
                        </a:rPr>
                        <a:t>Strengths</a:t>
                      </a:r>
                      <a:endParaRPr lang="en-GB" dirty="0">
                        <a:solidFill>
                          <a:schemeClr val="tx1"/>
                        </a:solidFill>
                      </a:endParaRPr>
                    </a:p>
                  </a:txBody>
                  <a:tcPr/>
                </a:tc>
                <a:tc>
                  <a:txBody>
                    <a:bodyPr/>
                    <a:lstStyle/>
                    <a:p>
                      <a:r>
                        <a:rPr lang="en-US" dirty="0" smtClean="0">
                          <a:solidFill>
                            <a:schemeClr val="tx1"/>
                          </a:solidFill>
                        </a:rPr>
                        <a:t>Percent</a:t>
                      </a:r>
                      <a:endParaRPr lang="en-GB" dirty="0">
                        <a:solidFill>
                          <a:schemeClr val="tx1"/>
                        </a:solidFill>
                      </a:endParaRPr>
                    </a:p>
                  </a:txBody>
                  <a:tcPr/>
                </a:tc>
              </a:tr>
              <a:tr h="647551">
                <a:tc>
                  <a:txBody>
                    <a:bodyPr/>
                    <a:lstStyle/>
                    <a:p>
                      <a:r>
                        <a:rPr lang="en-US" dirty="0" smtClean="0">
                          <a:solidFill>
                            <a:schemeClr val="tx1"/>
                          </a:solidFill>
                        </a:rPr>
                        <a:t>Opportunist</a:t>
                      </a:r>
                      <a:endParaRPr lang="en-GB" dirty="0">
                        <a:solidFill>
                          <a:schemeClr val="tx1"/>
                        </a:solidFill>
                      </a:endParaRPr>
                    </a:p>
                  </a:txBody>
                  <a:tcPr/>
                </a:tc>
                <a:tc>
                  <a:txBody>
                    <a:bodyPr/>
                    <a:lstStyle/>
                    <a:p>
                      <a:r>
                        <a:rPr lang="en-US" dirty="0" smtClean="0">
                          <a:solidFill>
                            <a:schemeClr val="tx1"/>
                          </a:solidFill>
                        </a:rPr>
                        <a:t>Wins any way possible</a:t>
                      </a:r>
                      <a:endParaRPr lang="en-GB" dirty="0">
                        <a:solidFill>
                          <a:schemeClr val="tx1"/>
                        </a:solidFill>
                      </a:endParaRPr>
                    </a:p>
                  </a:txBody>
                  <a:tcPr/>
                </a:tc>
                <a:tc>
                  <a:txBody>
                    <a:bodyPr/>
                    <a:lstStyle/>
                    <a:p>
                      <a:r>
                        <a:rPr lang="en-US" dirty="0" smtClean="0">
                          <a:solidFill>
                            <a:schemeClr val="tx1"/>
                          </a:solidFill>
                        </a:rPr>
                        <a:t>Good in emergencies</a:t>
                      </a:r>
                      <a:endParaRPr lang="en-GB" dirty="0">
                        <a:solidFill>
                          <a:schemeClr val="tx1"/>
                        </a:solidFill>
                      </a:endParaRPr>
                    </a:p>
                  </a:txBody>
                  <a:tcPr/>
                </a:tc>
                <a:tc>
                  <a:txBody>
                    <a:bodyPr/>
                    <a:lstStyle/>
                    <a:p>
                      <a:r>
                        <a:rPr lang="en-US" dirty="0" smtClean="0">
                          <a:solidFill>
                            <a:schemeClr val="tx1"/>
                          </a:solidFill>
                        </a:rPr>
                        <a:t>5%</a:t>
                      </a:r>
                      <a:endParaRPr lang="en-GB" dirty="0">
                        <a:solidFill>
                          <a:schemeClr val="tx1"/>
                        </a:solidFill>
                      </a:endParaRPr>
                    </a:p>
                  </a:txBody>
                  <a:tcPr/>
                </a:tc>
              </a:tr>
              <a:tr h="647551">
                <a:tc>
                  <a:txBody>
                    <a:bodyPr/>
                    <a:lstStyle/>
                    <a:p>
                      <a:r>
                        <a:rPr lang="en-US" dirty="0" smtClean="0">
                          <a:solidFill>
                            <a:schemeClr val="tx1"/>
                          </a:solidFill>
                        </a:rPr>
                        <a:t>Diplomat</a:t>
                      </a:r>
                      <a:endParaRPr lang="en-GB" dirty="0">
                        <a:solidFill>
                          <a:schemeClr val="tx1"/>
                        </a:solidFill>
                      </a:endParaRPr>
                    </a:p>
                  </a:txBody>
                  <a:tcPr/>
                </a:tc>
                <a:tc>
                  <a:txBody>
                    <a:bodyPr/>
                    <a:lstStyle/>
                    <a:p>
                      <a:r>
                        <a:rPr lang="en-US" dirty="0" smtClean="0">
                          <a:solidFill>
                            <a:schemeClr val="tx1"/>
                          </a:solidFill>
                        </a:rPr>
                        <a:t>Avoids overt conflict</a:t>
                      </a:r>
                      <a:endParaRPr lang="en-GB" dirty="0">
                        <a:solidFill>
                          <a:schemeClr val="tx1"/>
                        </a:solidFill>
                      </a:endParaRPr>
                    </a:p>
                  </a:txBody>
                  <a:tcPr/>
                </a:tc>
                <a:tc>
                  <a:txBody>
                    <a:bodyPr/>
                    <a:lstStyle/>
                    <a:p>
                      <a:r>
                        <a:rPr lang="en-US" dirty="0" smtClean="0">
                          <a:solidFill>
                            <a:schemeClr val="tx1"/>
                          </a:solidFill>
                        </a:rPr>
                        <a:t>Brings people together</a:t>
                      </a:r>
                      <a:endParaRPr lang="en-GB" dirty="0">
                        <a:solidFill>
                          <a:schemeClr val="tx1"/>
                        </a:solidFill>
                      </a:endParaRPr>
                    </a:p>
                  </a:txBody>
                  <a:tcPr/>
                </a:tc>
                <a:tc>
                  <a:txBody>
                    <a:bodyPr/>
                    <a:lstStyle/>
                    <a:p>
                      <a:r>
                        <a:rPr lang="en-US" dirty="0" smtClean="0">
                          <a:solidFill>
                            <a:schemeClr val="tx1"/>
                          </a:solidFill>
                        </a:rPr>
                        <a:t>12%</a:t>
                      </a:r>
                      <a:endParaRPr lang="en-GB" dirty="0">
                        <a:solidFill>
                          <a:schemeClr val="tx1"/>
                        </a:solidFill>
                      </a:endParaRPr>
                    </a:p>
                  </a:txBody>
                  <a:tcPr/>
                </a:tc>
              </a:tr>
              <a:tr h="647551">
                <a:tc>
                  <a:txBody>
                    <a:bodyPr/>
                    <a:lstStyle/>
                    <a:p>
                      <a:r>
                        <a:rPr lang="en-US" dirty="0" smtClean="0">
                          <a:solidFill>
                            <a:schemeClr val="tx1"/>
                          </a:solidFill>
                        </a:rPr>
                        <a:t>Expert</a:t>
                      </a:r>
                      <a:endParaRPr lang="en-GB" dirty="0">
                        <a:solidFill>
                          <a:schemeClr val="tx1"/>
                        </a:solidFill>
                      </a:endParaRPr>
                    </a:p>
                  </a:txBody>
                  <a:tcPr/>
                </a:tc>
                <a:tc>
                  <a:txBody>
                    <a:bodyPr/>
                    <a:lstStyle/>
                    <a:p>
                      <a:r>
                        <a:rPr lang="en-US" dirty="0" smtClean="0">
                          <a:solidFill>
                            <a:schemeClr val="tx1"/>
                          </a:solidFill>
                        </a:rPr>
                        <a:t>Seeks rational efficiency</a:t>
                      </a:r>
                      <a:endParaRPr lang="en-GB" dirty="0">
                        <a:solidFill>
                          <a:schemeClr val="tx1"/>
                        </a:solidFill>
                      </a:endParaRPr>
                    </a:p>
                  </a:txBody>
                  <a:tcPr/>
                </a:tc>
                <a:tc>
                  <a:txBody>
                    <a:bodyPr/>
                    <a:lstStyle/>
                    <a:p>
                      <a:r>
                        <a:rPr lang="en-US" dirty="0" smtClean="0">
                          <a:solidFill>
                            <a:schemeClr val="tx1"/>
                          </a:solidFill>
                        </a:rPr>
                        <a:t>Good individual contributor</a:t>
                      </a:r>
                      <a:endParaRPr lang="en-GB" dirty="0">
                        <a:solidFill>
                          <a:schemeClr val="tx1"/>
                        </a:solidFill>
                      </a:endParaRPr>
                    </a:p>
                  </a:txBody>
                  <a:tcPr/>
                </a:tc>
                <a:tc>
                  <a:txBody>
                    <a:bodyPr/>
                    <a:lstStyle/>
                    <a:p>
                      <a:r>
                        <a:rPr lang="en-US" dirty="0" smtClean="0">
                          <a:solidFill>
                            <a:schemeClr val="tx1"/>
                          </a:solidFill>
                        </a:rPr>
                        <a:t>38%</a:t>
                      </a:r>
                      <a:endParaRPr lang="en-GB" dirty="0">
                        <a:solidFill>
                          <a:schemeClr val="tx1"/>
                        </a:solidFill>
                      </a:endParaRPr>
                    </a:p>
                  </a:txBody>
                  <a:tcPr/>
                </a:tc>
              </a:tr>
              <a:tr h="647551">
                <a:tc>
                  <a:txBody>
                    <a:bodyPr/>
                    <a:lstStyle/>
                    <a:p>
                      <a:r>
                        <a:rPr lang="en-US" dirty="0" smtClean="0">
                          <a:solidFill>
                            <a:schemeClr val="tx1"/>
                          </a:solidFill>
                        </a:rPr>
                        <a:t>Achiever</a:t>
                      </a:r>
                      <a:endParaRPr lang="en-GB" dirty="0">
                        <a:solidFill>
                          <a:schemeClr val="tx1"/>
                        </a:solidFill>
                      </a:endParaRPr>
                    </a:p>
                  </a:txBody>
                  <a:tcPr/>
                </a:tc>
                <a:tc>
                  <a:txBody>
                    <a:bodyPr/>
                    <a:lstStyle/>
                    <a:p>
                      <a:r>
                        <a:rPr lang="en-US" dirty="0" smtClean="0">
                          <a:solidFill>
                            <a:schemeClr val="tx1"/>
                          </a:solidFill>
                        </a:rPr>
                        <a:t>Meets strategic goals</a:t>
                      </a:r>
                      <a:endParaRPr lang="en-GB" dirty="0">
                        <a:solidFill>
                          <a:schemeClr val="tx1"/>
                        </a:solidFill>
                      </a:endParaRPr>
                    </a:p>
                  </a:txBody>
                  <a:tcPr/>
                </a:tc>
                <a:tc>
                  <a:txBody>
                    <a:bodyPr/>
                    <a:lstStyle/>
                    <a:p>
                      <a:r>
                        <a:rPr lang="en-US" dirty="0" smtClean="0">
                          <a:solidFill>
                            <a:schemeClr val="tx1"/>
                          </a:solidFill>
                        </a:rPr>
                        <a:t>Action and goal oriented</a:t>
                      </a:r>
                      <a:endParaRPr lang="en-GB" dirty="0">
                        <a:solidFill>
                          <a:schemeClr val="tx1"/>
                        </a:solidFill>
                      </a:endParaRPr>
                    </a:p>
                  </a:txBody>
                  <a:tcPr/>
                </a:tc>
                <a:tc>
                  <a:txBody>
                    <a:bodyPr/>
                    <a:lstStyle/>
                    <a:p>
                      <a:r>
                        <a:rPr lang="en-US" dirty="0" smtClean="0">
                          <a:solidFill>
                            <a:schemeClr val="tx1"/>
                          </a:solidFill>
                        </a:rPr>
                        <a:t>30%</a:t>
                      </a:r>
                      <a:endParaRPr lang="en-GB" dirty="0">
                        <a:solidFill>
                          <a:schemeClr val="tx1"/>
                        </a:solidFill>
                      </a:endParaRPr>
                    </a:p>
                  </a:txBody>
                  <a:tcPr/>
                </a:tc>
              </a:tr>
              <a:tr h="925073">
                <a:tc>
                  <a:txBody>
                    <a:bodyPr/>
                    <a:lstStyle/>
                    <a:p>
                      <a:r>
                        <a:rPr lang="en-US" dirty="0" smtClean="0">
                          <a:solidFill>
                            <a:schemeClr val="tx1"/>
                          </a:solidFill>
                        </a:rPr>
                        <a:t>Individualist</a:t>
                      </a:r>
                      <a:endParaRPr lang="en-GB" dirty="0">
                        <a:solidFill>
                          <a:schemeClr val="tx1"/>
                        </a:solidFill>
                      </a:endParaRPr>
                    </a:p>
                  </a:txBody>
                  <a:tcPr/>
                </a:tc>
                <a:tc>
                  <a:txBody>
                    <a:bodyPr/>
                    <a:lstStyle/>
                    <a:p>
                      <a:r>
                        <a:rPr lang="en-US" dirty="0" smtClean="0">
                          <a:solidFill>
                            <a:schemeClr val="tx1"/>
                          </a:solidFill>
                        </a:rPr>
                        <a:t>Interweaves</a:t>
                      </a:r>
                      <a:r>
                        <a:rPr lang="en-US" baseline="0" dirty="0" smtClean="0">
                          <a:solidFill>
                            <a:schemeClr val="tx1"/>
                          </a:solidFill>
                        </a:rPr>
                        <a:t> personal and company logics</a:t>
                      </a:r>
                      <a:endParaRPr lang="en-GB" dirty="0">
                        <a:solidFill>
                          <a:schemeClr val="tx1"/>
                        </a:solidFill>
                      </a:endParaRPr>
                    </a:p>
                  </a:txBody>
                  <a:tcPr/>
                </a:tc>
                <a:tc>
                  <a:txBody>
                    <a:bodyPr/>
                    <a:lstStyle/>
                    <a:p>
                      <a:r>
                        <a:rPr lang="en-US" dirty="0" smtClean="0">
                          <a:solidFill>
                            <a:schemeClr val="tx1"/>
                          </a:solidFill>
                        </a:rPr>
                        <a:t>Effective at venture</a:t>
                      </a:r>
                      <a:r>
                        <a:rPr lang="en-US" baseline="0" dirty="0" smtClean="0">
                          <a:solidFill>
                            <a:schemeClr val="tx1"/>
                          </a:solidFill>
                        </a:rPr>
                        <a:t> work</a:t>
                      </a:r>
                      <a:endParaRPr lang="en-GB" dirty="0">
                        <a:solidFill>
                          <a:schemeClr val="tx1"/>
                        </a:solidFill>
                      </a:endParaRPr>
                    </a:p>
                  </a:txBody>
                  <a:tcPr/>
                </a:tc>
                <a:tc>
                  <a:txBody>
                    <a:bodyPr/>
                    <a:lstStyle/>
                    <a:p>
                      <a:r>
                        <a:rPr lang="en-US" dirty="0" smtClean="0">
                          <a:solidFill>
                            <a:schemeClr val="tx1"/>
                          </a:solidFill>
                        </a:rPr>
                        <a:t>10%</a:t>
                      </a:r>
                      <a:endParaRPr lang="en-GB" dirty="0">
                        <a:solidFill>
                          <a:schemeClr val="tx1"/>
                        </a:solidFill>
                      </a:endParaRPr>
                    </a:p>
                  </a:txBody>
                  <a:tcPr/>
                </a:tc>
              </a:tr>
              <a:tr h="647551">
                <a:tc>
                  <a:txBody>
                    <a:bodyPr/>
                    <a:lstStyle/>
                    <a:p>
                      <a:r>
                        <a:rPr lang="en-US" dirty="0" smtClean="0">
                          <a:solidFill>
                            <a:schemeClr val="tx1"/>
                          </a:solidFill>
                        </a:rPr>
                        <a:t>Strategist</a:t>
                      </a:r>
                      <a:endParaRPr lang="en-GB" dirty="0">
                        <a:solidFill>
                          <a:schemeClr val="tx1"/>
                        </a:solidFill>
                      </a:endParaRPr>
                    </a:p>
                  </a:txBody>
                  <a:tcPr/>
                </a:tc>
                <a:tc>
                  <a:txBody>
                    <a:bodyPr/>
                    <a:lstStyle/>
                    <a:p>
                      <a:r>
                        <a:rPr lang="en-US" dirty="0" smtClean="0">
                          <a:solidFill>
                            <a:schemeClr val="tx1"/>
                          </a:solidFill>
                        </a:rPr>
                        <a:t>Creates transformations</a:t>
                      </a:r>
                      <a:endParaRPr lang="en-GB" dirty="0">
                        <a:solidFill>
                          <a:schemeClr val="tx1"/>
                        </a:solidFill>
                      </a:endParaRPr>
                    </a:p>
                  </a:txBody>
                  <a:tcPr/>
                </a:tc>
                <a:tc>
                  <a:txBody>
                    <a:bodyPr/>
                    <a:lstStyle/>
                    <a:p>
                      <a:r>
                        <a:rPr lang="en-US" dirty="0" smtClean="0">
                          <a:solidFill>
                            <a:schemeClr val="tx1"/>
                          </a:solidFill>
                        </a:rPr>
                        <a:t>Transformational</a:t>
                      </a:r>
                      <a:r>
                        <a:rPr lang="en-US" baseline="0" dirty="0" smtClean="0">
                          <a:solidFill>
                            <a:schemeClr val="tx1"/>
                          </a:solidFill>
                        </a:rPr>
                        <a:t> leader</a:t>
                      </a:r>
                      <a:endParaRPr lang="en-GB" dirty="0">
                        <a:solidFill>
                          <a:schemeClr val="tx1"/>
                        </a:solidFill>
                      </a:endParaRPr>
                    </a:p>
                  </a:txBody>
                  <a:tcPr/>
                </a:tc>
                <a:tc>
                  <a:txBody>
                    <a:bodyPr/>
                    <a:lstStyle/>
                    <a:p>
                      <a:r>
                        <a:rPr lang="en-US" dirty="0" smtClean="0">
                          <a:solidFill>
                            <a:schemeClr val="tx1"/>
                          </a:solidFill>
                        </a:rPr>
                        <a:t>4%</a:t>
                      </a:r>
                      <a:endParaRPr lang="en-GB" dirty="0">
                        <a:solidFill>
                          <a:schemeClr val="tx1"/>
                        </a:solidFill>
                      </a:endParaRPr>
                    </a:p>
                  </a:txBody>
                  <a:tcPr/>
                </a:tc>
              </a:tr>
              <a:tr h="647551">
                <a:tc>
                  <a:txBody>
                    <a:bodyPr/>
                    <a:lstStyle/>
                    <a:p>
                      <a:r>
                        <a:rPr lang="en-US" dirty="0" smtClean="0">
                          <a:solidFill>
                            <a:schemeClr val="tx1"/>
                          </a:solidFill>
                        </a:rPr>
                        <a:t>Alchemist</a:t>
                      </a:r>
                      <a:endParaRPr lang="en-GB" dirty="0">
                        <a:solidFill>
                          <a:schemeClr val="tx1"/>
                        </a:solidFill>
                      </a:endParaRPr>
                    </a:p>
                  </a:txBody>
                  <a:tcPr/>
                </a:tc>
                <a:tc>
                  <a:txBody>
                    <a:bodyPr/>
                    <a:lstStyle/>
                    <a:p>
                      <a:r>
                        <a:rPr lang="en-US" dirty="0" smtClean="0">
                          <a:solidFill>
                            <a:schemeClr val="tx1"/>
                          </a:solidFill>
                        </a:rPr>
                        <a:t>Generates</a:t>
                      </a:r>
                      <a:r>
                        <a:rPr lang="en-US" baseline="0" dirty="0" smtClean="0">
                          <a:solidFill>
                            <a:schemeClr val="tx1"/>
                          </a:solidFill>
                        </a:rPr>
                        <a:t> social transformation</a:t>
                      </a:r>
                      <a:endParaRPr lang="en-GB" dirty="0">
                        <a:solidFill>
                          <a:schemeClr val="tx1"/>
                        </a:solidFill>
                      </a:endParaRPr>
                    </a:p>
                  </a:txBody>
                  <a:tcPr/>
                </a:tc>
                <a:tc>
                  <a:txBody>
                    <a:bodyPr/>
                    <a:lstStyle/>
                    <a:p>
                      <a:r>
                        <a:rPr lang="en-US" dirty="0" smtClean="0">
                          <a:solidFill>
                            <a:schemeClr val="tx1"/>
                          </a:solidFill>
                        </a:rPr>
                        <a:t>Good at macro transformation</a:t>
                      </a:r>
                      <a:endParaRPr lang="en-GB" dirty="0">
                        <a:solidFill>
                          <a:schemeClr val="tx1"/>
                        </a:solidFill>
                      </a:endParaRPr>
                    </a:p>
                  </a:txBody>
                  <a:tcPr/>
                </a:tc>
                <a:tc>
                  <a:txBody>
                    <a:bodyPr/>
                    <a:lstStyle/>
                    <a:p>
                      <a:r>
                        <a:rPr lang="en-US" dirty="0" smtClean="0">
                          <a:solidFill>
                            <a:schemeClr val="tx1"/>
                          </a:solidFill>
                        </a:rPr>
                        <a:t>1%</a:t>
                      </a:r>
                      <a:endParaRPr lang="en-GB"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Persisting challenges</a:t>
            </a:r>
            <a:endParaRPr lang="en-GB" sz="3600" b="1" dirty="0"/>
          </a:p>
        </p:txBody>
      </p:sp>
      <p:sp>
        <p:nvSpPr>
          <p:cNvPr id="5" name="Content Placeholder 4"/>
          <p:cNvSpPr>
            <a:spLocks noGrp="1"/>
          </p:cNvSpPr>
          <p:nvPr>
            <p:ph idx="1"/>
          </p:nvPr>
        </p:nvSpPr>
        <p:spPr/>
        <p:txBody>
          <a:bodyPr/>
          <a:lstStyle/>
          <a:p>
            <a:r>
              <a:rPr lang="en-US" sz="3600" dirty="0" smtClean="0"/>
              <a:t>The OECD (2013:22) suggest that the roles of leadership and management are complementary and that this recognition calls for an ‘</a:t>
            </a:r>
            <a:r>
              <a:rPr lang="en-US" sz="3600" i="1" dirty="0" smtClean="0"/>
              <a:t>imposing range of expectations and approaches for the same leaders to do both well</a:t>
            </a:r>
            <a:r>
              <a:rPr lang="en-US" sz="3600" dirty="0" smtClean="0"/>
              <a:t>’.</a:t>
            </a:r>
            <a:endParaRPr lang="en-GB" sz="3600" dirty="0" smtClean="0"/>
          </a:p>
          <a:p>
            <a:endParaRPr lang="en-US" dirty="0" smtClean="0"/>
          </a:p>
          <a:p>
            <a:pPr>
              <a:buFontTx/>
              <a:buChar char="-"/>
            </a:pPr>
            <a:endParaRPr lang="en-US" dirty="0" smtClean="0"/>
          </a:p>
          <a:p>
            <a:pPr>
              <a:buFontTx/>
              <a:buChar cha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The dilemma …</a:t>
            </a:r>
            <a:endParaRPr lang="en-GB" sz="4000" b="1" dirty="0"/>
          </a:p>
        </p:txBody>
      </p:sp>
      <p:graphicFrame>
        <p:nvGraphicFramePr>
          <p:cNvPr id="7" name="Content Placeholder 6"/>
          <p:cNvGraphicFramePr>
            <a:graphicFrameLocks noGrp="1"/>
          </p:cNvGraphicFramePr>
          <p:nvPr>
            <p:ph sz="half" idx="2"/>
          </p:nvPr>
        </p:nvGraphicFramePr>
        <p:xfrm>
          <a:off x="3779912" y="1988840"/>
          <a:ext cx="4983087" cy="3112368"/>
        </p:xfrm>
        <a:graphic>
          <a:graphicData uri="http://schemas.openxmlformats.org/drawingml/2006/table">
            <a:tbl>
              <a:tblPr bandRow="1">
                <a:tableStyleId>{5C22544A-7EE6-4342-B048-85BDC9FD1C3A}</a:tableStyleId>
              </a:tblPr>
              <a:tblGrid>
                <a:gridCol w="2000588"/>
                <a:gridCol w="959231"/>
                <a:gridCol w="2023268"/>
              </a:tblGrid>
              <a:tr h="444624">
                <a:tc>
                  <a:txBody>
                    <a:bodyPr/>
                    <a:lstStyle/>
                    <a:p>
                      <a:r>
                        <a:rPr lang="en-US" b="1" dirty="0" smtClean="0"/>
                        <a:t>ROCK</a:t>
                      </a:r>
                      <a:endParaRPr lang="en-GB" b="1" dirty="0"/>
                    </a:p>
                  </a:txBody>
                  <a:tcPr/>
                </a:tc>
                <a:tc>
                  <a:txBody>
                    <a:bodyPr/>
                    <a:lstStyle/>
                    <a:p>
                      <a:pPr algn="ctr"/>
                      <a:r>
                        <a:rPr lang="en-US" dirty="0" smtClean="0"/>
                        <a:t>T</a:t>
                      </a:r>
                      <a:endParaRPr lang="en-GB" dirty="0"/>
                    </a:p>
                  </a:txBody>
                  <a:tcPr/>
                </a:tc>
                <a:tc>
                  <a:txBody>
                    <a:bodyPr/>
                    <a:lstStyle/>
                    <a:p>
                      <a:pPr algn="r"/>
                      <a:r>
                        <a:rPr lang="en-US" b="1" dirty="0" smtClean="0"/>
                        <a:t>WHIRLPOOL</a:t>
                      </a:r>
                      <a:endParaRPr lang="en-GB" b="1" dirty="0"/>
                    </a:p>
                  </a:txBody>
                  <a:tcPr/>
                </a:tc>
              </a:tr>
              <a:tr h="444624">
                <a:tc>
                  <a:txBody>
                    <a:bodyPr/>
                    <a:lstStyle/>
                    <a:p>
                      <a:r>
                        <a:rPr lang="en-US" dirty="0" smtClean="0"/>
                        <a:t>Consistency</a:t>
                      </a:r>
                    </a:p>
                  </a:txBody>
                  <a:tcPr/>
                </a:tc>
                <a:tc>
                  <a:txBody>
                    <a:bodyPr/>
                    <a:lstStyle/>
                    <a:p>
                      <a:pPr algn="ctr"/>
                      <a:r>
                        <a:rPr lang="en-US" dirty="0" smtClean="0"/>
                        <a:t>E</a:t>
                      </a:r>
                      <a:endParaRPr lang="en-GB" dirty="0"/>
                    </a:p>
                  </a:txBody>
                  <a:tcPr/>
                </a:tc>
                <a:tc>
                  <a:txBody>
                    <a:bodyPr/>
                    <a:lstStyle/>
                    <a:p>
                      <a:pPr algn="r"/>
                      <a:r>
                        <a:rPr lang="en-US" dirty="0" smtClean="0"/>
                        <a:t>Choice</a:t>
                      </a:r>
                      <a:endParaRPr lang="en-GB" dirty="0"/>
                    </a:p>
                  </a:txBody>
                  <a:tcPr/>
                </a:tc>
              </a:tr>
              <a:tr h="444624">
                <a:tc>
                  <a:txBody>
                    <a:bodyPr/>
                    <a:lstStyle/>
                    <a:p>
                      <a:r>
                        <a:rPr lang="en-US" dirty="0" smtClean="0"/>
                        <a:t>Reliability</a:t>
                      </a:r>
                      <a:endParaRPr lang="en-GB" dirty="0"/>
                    </a:p>
                  </a:txBody>
                  <a:tcPr/>
                </a:tc>
                <a:tc>
                  <a:txBody>
                    <a:bodyPr/>
                    <a:lstStyle/>
                    <a:p>
                      <a:pPr algn="ctr"/>
                      <a:r>
                        <a:rPr lang="en-US" dirty="0" smtClean="0"/>
                        <a:t>N</a:t>
                      </a:r>
                      <a:endParaRPr lang="en-GB" dirty="0"/>
                    </a:p>
                  </a:txBody>
                  <a:tcPr/>
                </a:tc>
                <a:tc>
                  <a:txBody>
                    <a:bodyPr/>
                    <a:lstStyle/>
                    <a:p>
                      <a:pPr algn="r"/>
                      <a:r>
                        <a:rPr lang="en-US" dirty="0" smtClean="0"/>
                        <a:t>Diversity</a:t>
                      </a:r>
                      <a:endParaRPr lang="en-GB" dirty="0"/>
                    </a:p>
                  </a:txBody>
                  <a:tcPr/>
                </a:tc>
              </a:tr>
              <a:tr h="444624">
                <a:tc>
                  <a:txBody>
                    <a:bodyPr/>
                    <a:lstStyle/>
                    <a:p>
                      <a:r>
                        <a:rPr lang="en-US" dirty="0" smtClean="0"/>
                        <a:t>Performance</a:t>
                      </a:r>
                      <a:endParaRPr lang="en-GB" dirty="0"/>
                    </a:p>
                  </a:txBody>
                  <a:tcPr/>
                </a:tc>
                <a:tc>
                  <a:txBody>
                    <a:bodyPr/>
                    <a:lstStyle/>
                    <a:p>
                      <a:pPr algn="ctr"/>
                      <a:r>
                        <a:rPr lang="en-US" dirty="0" smtClean="0"/>
                        <a:t>S</a:t>
                      </a:r>
                      <a:endParaRPr lang="en-GB" dirty="0"/>
                    </a:p>
                  </a:txBody>
                  <a:tcPr/>
                </a:tc>
                <a:tc>
                  <a:txBody>
                    <a:bodyPr/>
                    <a:lstStyle/>
                    <a:p>
                      <a:pPr algn="r"/>
                      <a:r>
                        <a:rPr lang="en-US" dirty="0" smtClean="0"/>
                        <a:t>Dynamism</a:t>
                      </a:r>
                      <a:endParaRPr lang="en-GB" dirty="0"/>
                    </a:p>
                  </a:txBody>
                  <a:tcPr/>
                </a:tc>
              </a:tr>
              <a:tr h="444624">
                <a:tc>
                  <a:txBody>
                    <a:bodyPr/>
                    <a:lstStyle/>
                    <a:p>
                      <a:r>
                        <a:rPr lang="en-US" dirty="0" smtClean="0"/>
                        <a:t>Transparency</a:t>
                      </a:r>
                      <a:endParaRPr lang="en-GB" dirty="0"/>
                    </a:p>
                  </a:txBody>
                  <a:tcPr/>
                </a:tc>
                <a:tc>
                  <a:txBody>
                    <a:bodyPr/>
                    <a:lstStyle/>
                    <a:p>
                      <a:pPr algn="ctr"/>
                      <a:r>
                        <a:rPr lang="en-US" dirty="0" smtClean="0"/>
                        <a:t>I</a:t>
                      </a:r>
                      <a:endParaRPr lang="en-GB" dirty="0"/>
                    </a:p>
                  </a:txBody>
                  <a:tcPr/>
                </a:tc>
                <a:tc>
                  <a:txBody>
                    <a:bodyPr/>
                    <a:lstStyle/>
                    <a:p>
                      <a:pPr algn="r"/>
                      <a:r>
                        <a:rPr lang="en-US" dirty="0" smtClean="0"/>
                        <a:t>Spontaneity</a:t>
                      </a:r>
                      <a:endParaRPr lang="en-GB" dirty="0"/>
                    </a:p>
                  </a:txBody>
                  <a:tcPr/>
                </a:tc>
              </a:tr>
              <a:tr h="444624">
                <a:tc>
                  <a:txBody>
                    <a:bodyPr/>
                    <a:lstStyle/>
                    <a:p>
                      <a:r>
                        <a:rPr lang="en-US" dirty="0" smtClean="0"/>
                        <a:t>Competition</a:t>
                      </a:r>
                      <a:endParaRPr lang="en-GB" dirty="0"/>
                    </a:p>
                  </a:txBody>
                  <a:tcPr/>
                </a:tc>
                <a:tc>
                  <a:txBody>
                    <a:bodyPr/>
                    <a:lstStyle/>
                    <a:p>
                      <a:pPr algn="ctr"/>
                      <a:r>
                        <a:rPr lang="en-US" dirty="0" smtClean="0"/>
                        <a:t>0</a:t>
                      </a:r>
                      <a:endParaRPr lang="en-GB" dirty="0"/>
                    </a:p>
                  </a:txBody>
                  <a:tcPr/>
                </a:tc>
                <a:tc>
                  <a:txBody>
                    <a:bodyPr/>
                    <a:lstStyle/>
                    <a:p>
                      <a:pPr algn="r"/>
                      <a:r>
                        <a:rPr lang="en-US" dirty="0" smtClean="0"/>
                        <a:t>Autonomy</a:t>
                      </a:r>
                      <a:endParaRPr lang="en-GB" dirty="0"/>
                    </a:p>
                  </a:txBody>
                  <a:tcPr/>
                </a:tc>
              </a:tr>
              <a:tr h="444624">
                <a:tc>
                  <a:txBody>
                    <a:bodyPr/>
                    <a:lstStyle/>
                    <a:p>
                      <a:endParaRPr lang="en-GB" dirty="0"/>
                    </a:p>
                  </a:txBody>
                  <a:tcPr/>
                </a:tc>
                <a:tc>
                  <a:txBody>
                    <a:bodyPr/>
                    <a:lstStyle/>
                    <a:p>
                      <a:pPr algn="ctr"/>
                      <a:r>
                        <a:rPr lang="en-US" dirty="0" smtClean="0"/>
                        <a:t>N</a:t>
                      </a:r>
                      <a:endParaRPr lang="en-GB" dirty="0"/>
                    </a:p>
                  </a:txBody>
                  <a:tcPr/>
                </a:tc>
                <a:tc>
                  <a:txBody>
                    <a:bodyPr/>
                    <a:lstStyle/>
                    <a:p>
                      <a:pPr algn="r"/>
                      <a:endParaRPr lang="en-GB" dirty="0"/>
                    </a:p>
                  </a:txBody>
                  <a:tcPr/>
                </a:tc>
              </a:tr>
            </a:tbl>
          </a:graphicData>
        </a:graphic>
      </p:graphicFrame>
      <p:pic>
        <p:nvPicPr>
          <p:cNvPr id="3074" name="Picture 2" descr="C:\Users\Annelies\AppData\Local\Microsoft\Windows\Temporary Internet Files\Content.IE5\A1ISP2FT\MP900402106[1].jpg"/>
          <p:cNvPicPr>
            <a:picLocks noGrp="1" noChangeAspect="1" noChangeArrowheads="1"/>
          </p:cNvPicPr>
          <p:nvPr>
            <p:ph sz="half" idx="1"/>
          </p:nvPr>
        </p:nvPicPr>
        <p:blipFill>
          <a:blip r:embed="rId2"/>
          <a:srcRect/>
          <a:stretch>
            <a:fillRect/>
          </a:stretch>
        </p:blipFill>
        <p:spPr bwMode="auto">
          <a:xfrm>
            <a:off x="0" y="1052736"/>
            <a:ext cx="3419872" cy="51845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ChangeArrowheads="1"/>
          </p:cNvSpPr>
          <p:nvPr>
            <p:ph type="title"/>
          </p:nvPr>
        </p:nvSpPr>
        <p:spPr>
          <a:xfrm>
            <a:off x="457200" y="116633"/>
            <a:ext cx="4186808" cy="1301006"/>
          </a:xfrm>
        </p:spPr>
        <p:txBody>
          <a:bodyPr/>
          <a:lstStyle/>
          <a:p>
            <a:pPr algn="l" eaLnBrk="1" hangingPunct="1">
              <a:defRPr/>
            </a:pPr>
            <a:r>
              <a:rPr lang="en-IE" sz="2800" dirty="0" smtClean="0"/>
              <a:t>Different logics</a:t>
            </a:r>
            <a:endParaRPr lang="en-GB" sz="2800" dirty="0" smtClean="0"/>
          </a:p>
        </p:txBody>
      </p:sp>
      <p:sp>
        <p:nvSpPr>
          <p:cNvPr id="172041" name="Rectangle 9"/>
          <p:cNvSpPr>
            <a:spLocks noGrp="1" noChangeArrowheads="1"/>
          </p:cNvSpPr>
          <p:nvPr>
            <p:ph type="body" sz="half" idx="1"/>
          </p:nvPr>
        </p:nvSpPr>
        <p:spPr/>
        <p:txBody>
          <a:bodyPr/>
          <a:lstStyle/>
          <a:p>
            <a:pPr algn="l" eaLnBrk="1" hangingPunct="1">
              <a:defRPr/>
            </a:pPr>
            <a:r>
              <a:rPr lang="en-US" sz="2800" dirty="0" smtClean="0"/>
              <a:t>Management theory remains focused on the principles of scientific management</a:t>
            </a:r>
            <a:r>
              <a:rPr lang="en-US" sz="2400" dirty="0" smtClean="0"/>
              <a:t>: </a:t>
            </a:r>
          </a:p>
          <a:p>
            <a:pPr lvl="1" eaLnBrk="1" hangingPunct="1">
              <a:defRPr/>
            </a:pPr>
            <a:r>
              <a:rPr lang="en-US" sz="2000" dirty="0" smtClean="0"/>
              <a:t>Control</a:t>
            </a:r>
          </a:p>
          <a:p>
            <a:pPr lvl="1" eaLnBrk="1" hangingPunct="1">
              <a:defRPr/>
            </a:pPr>
            <a:r>
              <a:rPr lang="en-US" sz="2000" dirty="0" smtClean="0"/>
              <a:t>Order</a:t>
            </a:r>
          </a:p>
          <a:p>
            <a:pPr lvl="1" eaLnBrk="1" hangingPunct="1">
              <a:defRPr/>
            </a:pPr>
            <a:r>
              <a:rPr lang="en-US" sz="2000" dirty="0" smtClean="0"/>
              <a:t>Predictability</a:t>
            </a:r>
          </a:p>
          <a:p>
            <a:pPr lvl="1" eaLnBrk="1" hangingPunct="1">
              <a:defRPr/>
            </a:pPr>
            <a:r>
              <a:rPr lang="en-US" sz="2000" dirty="0" smtClean="0"/>
              <a:t>Linear relations of cause and effect </a:t>
            </a:r>
            <a:endParaRPr lang="en-GB" sz="2000" dirty="0" smtClean="0"/>
          </a:p>
        </p:txBody>
      </p:sp>
      <p:pic>
        <p:nvPicPr>
          <p:cNvPr id="4100" name="Picture 7" descr="Whirlpool"/>
          <p:cNvPicPr>
            <a:picLocks noGrp="1" noChangeAspect="1" noChangeArrowheads="1"/>
          </p:cNvPicPr>
          <p:nvPr>
            <p:ph sz="quarter" idx="2"/>
          </p:nvPr>
        </p:nvPicPr>
        <p:blipFill>
          <a:blip r:embed="rId2"/>
          <a:srcRect/>
          <a:stretch>
            <a:fillRect/>
          </a:stretch>
        </p:blipFill>
        <p:spPr>
          <a:xfrm>
            <a:off x="4500563" y="0"/>
            <a:ext cx="4643437" cy="2997200"/>
          </a:xfrm>
          <a:noFill/>
        </p:spPr>
      </p:pic>
      <p:sp>
        <p:nvSpPr>
          <p:cNvPr id="172042" name="Rectangle 10"/>
          <p:cNvSpPr>
            <a:spLocks noGrp="1" noChangeArrowheads="1"/>
          </p:cNvSpPr>
          <p:nvPr>
            <p:ph sz="quarter" idx="3"/>
          </p:nvPr>
        </p:nvSpPr>
        <p:spPr>
          <a:xfrm>
            <a:off x="4716463" y="2997200"/>
            <a:ext cx="4427537" cy="2952750"/>
          </a:xfrm>
        </p:spPr>
        <p:txBody>
          <a:bodyPr/>
          <a:lstStyle/>
          <a:p>
            <a:pPr eaLnBrk="1" hangingPunct="1">
              <a:buFont typeface="Wingdings" pitchFamily="2" charset="2"/>
              <a:buNone/>
              <a:defRPr/>
            </a:pPr>
            <a:r>
              <a:rPr lang="en-US" sz="2000" i="1" dirty="0" smtClean="0"/>
              <a:t>    </a:t>
            </a:r>
            <a:r>
              <a:rPr lang="en-US" sz="2800" i="1" dirty="0" smtClean="0"/>
              <a:t>But imagine a whirlpool in a river.  While possessing relatively constant form, it has no existence other than in the movement of the river</a:t>
            </a:r>
            <a:r>
              <a:rPr lang="en-US" sz="2800" dirty="0" smtClean="0"/>
              <a:t>.</a:t>
            </a:r>
            <a:endParaRPr lang="en-GB" sz="2800" dirty="0" smtClean="0"/>
          </a:p>
        </p:txBody>
      </p:sp>
      <p:sp>
        <p:nvSpPr>
          <p:cNvPr id="4102" name="Rectangle 8"/>
          <p:cNvSpPr>
            <a:spLocks noChangeArrowheads="1"/>
          </p:cNvSpPr>
          <p:nvPr/>
        </p:nvSpPr>
        <p:spPr bwMode="auto">
          <a:xfrm>
            <a:off x="0" y="6335713"/>
            <a:ext cx="3594100" cy="244475"/>
          </a:xfrm>
          <a:prstGeom prst="rect">
            <a:avLst/>
          </a:prstGeom>
          <a:noFill/>
          <a:ln w="9525">
            <a:noFill/>
            <a:miter lim="800000"/>
            <a:headEnd/>
            <a:tailEnd/>
          </a:ln>
        </p:spPr>
        <p:txBody>
          <a:bodyPr wrap="none">
            <a:spAutoFit/>
          </a:bodyPr>
          <a:lstStyle/>
          <a:p>
            <a:pPr algn="l"/>
            <a:r>
              <a:rPr lang="en-GB" sz="1000" b="1">
                <a:latin typeface="Arial" charset="0"/>
              </a:rPr>
              <a:t>Source: http://www.dreamstime.com/water-imagefree493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87624" y="1340769"/>
            <a:ext cx="6408712" cy="4790154"/>
          </a:xfrm>
        </p:spPr>
        <p:txBody>
          <a:bodyPr/>
          <a:lstStyle/>
          <a:p>
            <a:pPr>
              <a:buNone/>
            </a:pPr>
            <a:r>
              <a:rPr lang="en-US" dirty="0" smtClean="0"/>
              <a:t>Why metaphor when thinking of leadership and management?</a:t>
            </a:r>
          </a:p>
          <a:p>
            <a:pPr>
              <a:buNone/>
            </a:pPr>
            <a:endParaRPr lang="en-US" dirty="0" smtClean="0"/>
          </a:p>
          <a:p>
            <a:pPr>
              <a:buNone/>
            </a:pPr>
            <a:r>
              <a:rPr lang="en-US" dirty="0" smtClean="0"/>
              <a:t>Two dominant metaphors</a:t>
            </a:r>
          </a:p>
          <a:p>
            <a:pPr>
              <a:buNone/>
            </a:pPr>
            <a:endParaRPr lang="en-US" dirty="0" smtClean="0"/>
          </a:p>
          <a:p>
            <a:pPr>
              <a:buNone/>
            </a:pPr>
            <a:r>
              <a:rPr lang="en-US" dirty="0" smtClean="0"/>
              <a:t>Leaders and/or managers</a:t>
            </a:r>
          </a:p>
          <a:p>
            <a:pPr>
              <a:buNone/>
            </a:pPr>
            <a:endParaRPr lang="en-US" dirty="0" smtClean="0"/>
          </a:p>
          <a:p>
            <a:pPr>
              <a:buNone/>
            </a:pPr>
            <a:r>
              <a:rPr lang="en-US" dirty="0" smtClean="0"/>
              <a:t>Paradigmatic misalignments, new perspectives and challenges</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3" name="Title 2"/>
          <p:cNvSpPr>
            <a:spLocks noGrp="1"/>
          </p:cNvSpPr>
          <p:nvPr>
            <p:ph type="title"/>
          </p:nvPr>
        </p:nvSpPr>
        <p:spPr>
          <a:xfrm>
            <a:off x="457200" y="122236"/>
            <a:ext cx="7543800" cy="714476"/>
          </a:xfrm>
        </p:spPr>
        <p:txBody>
          <a:bodyPr/>
          <a:lstStyle/>
          <a:p>
            <a:r>
              <a:rPr lang="en-US" dirty="0" smtClean="0">
                <a:solidFill>
                  <a:schemeClr val="bg1"/>
                </a:solidFill>
              </a:rPr>
              <a:t>How will we journey?</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en-IE" dirty="0" smtClean="0"/>
              <a:t>Characteristics of complex systems</a:t>
            </a:r>
            <a:endParaRPr lang="en-GB" dirty="0" smtClean="0"/>
          </a:p>
        </p:txBody>
      </p:sp>
      <p:sp>
        <p:nvSpPr>
          <p:cNvPr id="189443" name="Rectangle 3"/>
          <p:cNvSpPr>
            <a:spLocks noGrp="1" noChangeArrowheads="1"/>
          </p:cNvSpPr>
          <p:nvPr>
            <p:ph type="body" idx="1"/>
          </p:nvPr>
        </p:nvSpPr>
        <p:spPr>
          <a:xfrm>
            <a:off x="611560" y="1124744"/>
            <a:ext cx="8229600" cy="5257800"/>
          </a:xfrm>
        </p:spPr>
        <p:txBody>
          <a:bodyPr/>
          <a:lstStyle/>
          <a:p>
            <a:pPr eaLnBrk="1" hangingPunct="1">
              <a:lnSpc>
                <a:spcPct val="80000"/>
              </a:lnSpc>
              <a:buFont typeface="Wingdings" pitchFamily="2" charset="2"/>
              <a:buNone/>
              <a:defRPr/>
            </a:pPr>
            <a:endParaRPr lang="en-US" sz="2000" dirty="0" smtClean="0"/>
          </a:p>
          <a:p>
            <a:pPr eaLnBrk="1" hangingPunct="1">
              <a:lnSpc>
                <a:spcPct val="80000"/>
              </a:lnSpc>
              <a:buFont typeface="Wingdings" pitchFamily="2" charset="2"/>
              <a:buNone/>
              <a:defRPr/>
            </a:pPr>
            <a:r>
              <a:rPr lang="en-US" sz="2000" dirty="0" smtClean="0"/>
              <a:t>Three key characteristics of complex systems:</a:t>
            </a:r>
          </a:p>
          <a:p>
            <a:pPr eaLnBrk="1" hangingPunct="1">
              <a:lnSpc>
                <a:spcPct val="80000"/>
              </a:lnSpc>
              <a:buFont typeface="Wingdings" pitchFamily="2" charset="2"/>
              <a:buNone/>
              <a:defRPr/>
            </a:pPr>
            <a:endParaRPr lang="en-US" sz="2000" dirty="0" smtClean="0"/>
          </a:p>
          <a:p>
            <a:pPr algn="ctr" eaLnBrk="1" hangingPunct="1">
              <a:lnSpc>
                <a:spcPct val="80000"/>
              </a:lnSpc>
              <a:buFont typeface="Wingdings" pitchFamily="2" charset="2"/>
              <a:buNone/>
              <a:defRPr/>
            </a:pPr>
            <a:r>
              <a:rPr lang="en-US" sz="2000" b="1" dirty="0" smtClean="0"/>
              <a:t>SELF ORGANIZATION, COMPLEXITY, EMERGENCE</a:t>
            </a:r>
          </a:p>
          <a:p>
            <a:pPr eaLnBrk="1" hangingPunct="1">
              <a:lnSpc>
                <a:spcPct val="80000"/>
              </a:lnSpc>
              <a:buFont typeface="Wingdings" pitchFamily="2" charset="2"/>
              <a:buNone/>
              <a:defRPr/>
            </a:pPr>
            <a:endParaRPr lang="en-US" sz="2000" dirty="0" smtClean="0"/>
          </a:p>
          <a:p>
            <a:pPr eaLnBrk="1" hangingPunct="1">
              <a:lnSpc>
                <a:spcPct val="80000"/>
              </a:lnSpc>
              <a:defRPr/>
            </a:pPr>
            <a:r>
              <a:rPr lang="en-US" dirty="0" smtClean="0"/>
              <a:t>Complex systems can </a:t>
            </a:r>
            <a:r>
              <a:rPr lang="en-US" sz="2000" dirty="0" smtClean="0"/>
              <a:t>create behavior that is neither definitively predictable nor unpredictable</a:t>
            </a:r>
          </a:p>
          <a:p>
            <a:pPr lvl="1" eaLnBrk="1" hangingPunct="1">
              <a:lnSpc>
                <a:spcPct val="80000"/>
              </a:lnSpc>
              <a:defRPr/>
            </a:pPr>
            <a:r>
              <a:rPr lang="en-US" sz="1600" dirty="0" smtClean="0"/>
              <a:t>They adapt in the face of change initiating micro-events</a:t>
            </a:r>
          </a:p>
          <a:p>
            <a:pPr lvl="1" eaLnBrk="1" hangingPunct="1">
              <a:lnSpc>
                <a:spcPct val="80000"/>
              </a:lnSpc>
              <a:defRPr/>
            </a:pPr>
            <a:endParaRPr lang="en-US" sz="1600" dirty="0" smtClean="0"/>
          </a:p>
          <a:p>
            <a:pPr eaLnBrk="1" hangingPunct="1">
              <a:lnSpc>
                <a:spcPct val="80000"/>
              </a:lnSpc>
              <a:defRPr/>
            </a:pPr>
            <a:r>
              <a:rPr lang="en-US" dirty="0" smtClean="0"/>
              <a:t>T</a:t>
            </a:r>
            <a:r>
              <a:rPr lang="en-US" sz="2000" dirty="0" smtClean="0"/>
              <a:t>he whole is more than the sum of the parts</a:t>
            </a:r>
          </a:p>
          <a:p>
            <a:pPr lvl="1" eaLnBrk="1" hangingPunct="1">
              <a:lnSpc>
                <a:spcPct val="80000"/>
              </a:lnSpc>
              <a:defRPr/>
            </a:pPr>
            <a:r>
              <a:rPr lang="en-US" sz="1600" dirty="0" smtClean="0"/>
              <a:t>Dynamic networks of interactions: the whole is not an aggregation of ‘static’ pieces</a:t>
            </a:r>
          </a:p>
          <a:p>
            <a:pPr eaLnBrk="1" hangingPunct="1">
              <a:lnSpc>
                <a:spcPct val="80000"/>
              </a:lnSpc>
              <a:defRPr/>
            </a:pPr>
            <a:endParaRPr lang="en-US" sz="2000" dirty="0" smtClean="0"/>
          </a:p>
          <a:p>
            <a:pPr eaLnBrk="1" hangingPunct="1">
              <a:lnSpc>
                <a:spcPct val="80000"/>
              </a:lnSpc>
              <a:defRPr/>
            </a:pPr>
            <a:r>
              <a:rPr lang="en-US" sz="2000" dirty="0" smtClean="0"/>
              <a:t>They stimulate outputs that cannot necessarily be predicted simply by understanding all of the inputs.</a:t>
            </a:r>
          </a:p>
          <a:p>
            <a:pPr lvl="1" eaLnBrk="1" hangingPunct="1">
              <a:lnSpc>
                <a:spcPct val="80000"/>
              </a:lnSpc>
              <a:buNone/>
              <a:defRPr/>
            </a:pPr>
            <a:endParaRPr lang="en-US" dirty="0" smtClean="0"/>
          </a:p>
          <a:p>
            <a:pPr lvl="1" eaLnBrk="1" hangingPunct="1">
              <a:lnSpc>
                <a:spcPct val="80000"/>
              </a:lnSpc>
              <a:buNone/>
              <a:defRPr/>
            </a:pPr>
            <a:endParaRPr lang="en-US" sz="1800" dirty="0" smtClean="0"/>
          </a:p>
          <a:p>
            <a:pPr lvl="1" eaLnBrk="1" hangingPunct="1">
              <a:lnSpc>
                <a:spcPct val="80000"/>
              </a:lnSpc>
              <a:buNone/>
              <a:defRPr/>
            </a:pPr>
            <a:r>
              <a:rPr lang="en-US" sz="1800" dirty="0" smtClean="0"/>
              <a:t>							</a:t>
            </a:r>
            <a:r>
              <a:rPr lang="en-US" sz="1200" dirty="0" smtClean="0"/>
              <a:t>Marion and Bacon (2000)</a:t>
            </a:r>
          </a:p>
          <a:p>
            <a:pPr lvl="1" eaLnBrk="1" hangingPunct="1">
              <a:lnSpc>
                <a:spcPct val="80000"/>
              </a:lnSpc>
              <a:defRPr/>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44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944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44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44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4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endParaRPr lang="en-GB" smtClean="0"/>
          </a:p>
        </p:txBody>
      </p:sp>
      <p:sp>
        <p:nvSpPr>
          <p:cNvPr id="5" name="Text Placeholder 4"/>
          <p:cNvSpPr>
            <a:spLocks noGrp="1"/>
          </p:cNvSpPr>
          <p:nvPr>
            <p:ph type="body" idx="1"/>
          </p:nvPr>
        </p:nvSpPr>
        <p:spPr>
          <a:xfrm>
            <a:off x="539552" y="2204864"/>
            <a:ext cx="4040188" cy="639763"/>
          </a:xfrm>
        </p:spPr>
        <p:txBody>
          <a:bodyPr/>
          <a:lstStyle/>
          <a:p>
            <a:pPr eaLnBrk="1" hangingPunct="1">
              <a:defRPr/>
            </a:pPr>
            <a:r>
              <a:rPr lang="en-US" dirty="0" smtClean="0"/>
              <a:t>Ordered system management</a:t>
            </a:r>
            <a:endParaRPr lang="en-GB" dirty="0" smtClean="0"/>
          </a:p>
        </p:txBody>
      </p:sp>
      <p:sp>
        <p:nvSpPr>
          <p:cNvPr id="6" name="Content Placeholder 5"/>
          <p:cNvSpPr>
            <a:spLocks noGrp="1"/>
          </p:cNvSpPr>
          <p:nvPr>
            <p:ph sz="half" idx="2"/>
          </p:nvPr>
        </p:nvSpPr>
        <p:spPr>
          <a:xfrm>
            <a:off x="457200" y="3356992"/>
            <a:ext cx="4040188" cy="2769171"/>
          </a:xfrm>
        </p:spPr>
        <p:txBody>
          <a:bodyPr/>
          <a:lstStyle/>
          <a:p>
            <a:pPr eaLnBrk="1" hangingPunct="1">
              <a:defRPr/>
            </a:pPr>
            <a:r>
              <a:rPr lang="en-US" dirty="0" smtClean="0"/>
              <a:t>All agent </a:t>
            </a:r>
            <a:r>
              <a:rPr lang="en-US" dirty="0" err="1" smtClean="0"/>
              <a:t>behaviour</a:t>
            </a:r>
            <a:r>
              <a:rPr lang="en-US" dirty="0" smtClean="0"/>
              <a:t> is/should be fixed by the rules of the system</a:t>
            </a:r>
          </a:p>
          <a:p>
            <a:pPr eaLnBrk="1" hangingPunct="1">
              <a:defRPr/>
            </a:pPr>
            <a:r>
              <a:rPr lang="en-US" dirty="0" smtClean="0"/>
              <a:t>The system is ascendant</a:t>
            </a:r>
          </a:p>
          <a:p>
            <a:pPr eaLnBrk="1" hangingPunct="1">
              <a:defRPr/>
            </a:pPr>
            <a:endParaRPr lang="en-GB" dirty="0" smtClean="0"/>
          </a:p>
        </p:txBody>
      </p:sp>
      <p:sp>
        <p:nvSpPr>
          <p:cNvPr id="7" name="Text Placeholder 6"/>
          <p:cNvSpPr>
            <a:spLocks noGrp="1"/>
          </p:cNvSpPr>
          <p:nvPr>
            <p:ph type="body" sz="quarter" idx="3"/>
          </p:nvPr>
        </p:nvSpPr>
        <p:spPr>
          <a:xfrm>
            <a:off x="4716463" y="2276475"/>
            <a:ext cx="4041775" cy="639763"/>
          </a:xfrm>
        </p:spPr>
        <p:txBody>
          <a:bodyPr/>
          <a:lstStyle/>
          <a:p>
            <a:pPr eaLnBrk="1" hangingPunct="1">
              <a:defRPr/>
            </a:pPr>
            <a:r>
              <a:rPr lang="en-US" dirty="0" smtClean="0"/>
              <a:t>Complex system management</a:t>
            </a:r>
            <a:endParaRPr lang="en-GB" dirty="0" smtClean="0"/>
          </a:p>
        </p:txBody>
      </p:sp>
      <p:sp>
        <p:nvSpPr>
          <p:cNvPr id="8" name="Content Placeholder 7"/>
          <p:cNvSpPr>
            <a:spLocks noGrp="1"/>
          </p:cNvSpPr>
          <p:nvPr>
            <p:ph sz="quarter" idx="4"/>
          </p:nvPr>
        </p:nvSpPr>
        <p:spPr>
          <a:xfrm>
            <a:off x="4645025" y="2924175"/>
            <a:ext cx="4041775" cy="3201988"/>
          </a:xfrm>
        </p:spPr>
        <p:txBody>
          <a:bodyPr/>
          <a:lstStyle/>
          <a:p>
            <a:pPr eaLnBrk="1" hangingPunct="1">
              <a:defRPr/>
            </a:pPr>
            <a:r>
              <a:rPr lang="en-US" dirty="0" smtClean="0"/>
              <a:t>The system and the agents within it co-evolve</a:t>
            </a:r>
          </a:p>
          <a:p>
            <a:pPr lvl="1" eaLnBrk="1" hangingPunct="1">
              <a:defRPr/>
            </a:pPr>
            <a:r>
              <a:rPr lang="en-US" dirty="0" smtClean="0"/>
              <a:t>The system constrains </a:t>
            </a:r>
            <a:r>
              <a:rPr lang="en-US" dirty="0" err="1" smtClean="0"/>
              <a:t>behaviour</a:t>
            </a:r>
            <a:r>
              <a:rPr lang="en-GB" dirty="0" smtClean="0"/>
              <a:t> of the agents</a:t>
            </a:r>
          </a:p>
          <a:p>
            <a:pPr lvl="1" eaLnBrk="1" hangingPunct="1">
              <a:defRPr/>
            </a:pPr>
            <a:r>
              <a:rPr lang="en-US" smtClean="0"/>
              <a:t>And the agents </a:t>
            </a:r>
            <a:r>
              <a:rPr lang="en-US" dirty="0" smtClean="0"/>
              <a:t>modify the system in their interaction with it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algn="l" eaLnBrk="1" hangingPunct="1">
              <a:defRPr/>
            </a:pPr>
            <a:r>
              <a:rPr lang="en-US" sz="4000" b="1" smtClean="0"/>
              <a:t>Autopoiesis</a:t>
            </a:r>
            <a:br>
              <a:rPr lang="en-US" sz="4000" b="1" smtClean="0"/>
            </a:br>
            <a:r>
              <a:rPr lang="en-US" sz="2800" b="1" smtClean="0"/>
              <a:t>(Maturana &amp; Varela, 1980)</a:t>
            </a:r>
            <a:endParaRPr lang="en-GB" sz="2800" b="1" smtClean="0"/>
          </a:p>
        </p:txBody>
      </p:sp>
      <p:sp>
        <p:nvSpPr>
          <p:cNvPr id="188421" name="Rectangle 5"/>
          <p:cNvSpPr>
            <a:spLocks noGrp="1" noChangeArrowheads="1"/>
          </p:cNvSpPr>
          <p:nvPr>
            <p:ph type="body" sz="half" idx="1"/>
          </p:nvPr>
        </p:nvSpPr>
        <p:spPr>
          <a:xfrm>
            <a:off x="0" y="1600200"/>
            <a:ext cx="5148263" cy="5257800"/>
          </a:xfrm>
        </p:spPr>
        <p:txBody>
          <a:bodyPr/>
          <a:lstStyle/>
          <a:p>
            <a:pPr eaLnBrk="1" hangingPunct="1">
              <a:defRPr/>
            </a:pPr>
            <a:r>
              <a:rPr lang="en-US" sz="2400" dirty="0" err="1" smtClean="0"/>
              <a:t>Autopoiesis</a:t>
            </a:r>
            <a:r>
              <a:rPr lang="en-US" sz="2400" dirty="0" smtClean="0"/>
              <a:t> — based in the biological sciences — suggests all living systems are, in fact, </a:t>
            </a:r>
            <a:r>
              <a:rPr lang="en-US" sz="2400" b="1" dirty="0" smtClean="0"/>
              <a:t>closed</a:t>
            </a:r>
            <a:r>
              <a:rPr lang="en-US" sz="2400" dirty="0" smtClean="0"/>
              <a:t> and subordinate all changes to the maintenance of their own organization as a given set of relations</a:t>
            </a:r>
          </a:p>
          <a:p>
            <a:pPr eaLnBrk="1" hangingPunct="1">
              <a:defRPr/>
            </a:pPr>
            <a:r>
              <a:rPr lang="en-US" sz="2400" dirty="0" smtClean="0"/>
              <a:t>There</a:t>
            </a:r>
            <a:r>
              <a:rPr lang="en-US" sz="2400" b="1" dirty="0" smtClean="0"/>
              <a:t> is </a:t>
            </a:r>
            <a:r>
              <a:rPr lang="en-US" sz="2400" dirty="0" smtClean="0"/>
              <a:t>an environment but relations with it are internally determined in ways that are always self-referential.</a:t>
            </a:r>
            <a:endParaRPr lang="en-GB" sz="2400" dirty="0" smtClean="0"/>
          </a:p>
        </p:txBody>
      </p:sp>
      <p:pic>
        <p:nvPicPr>
          <p:cNvPr id="12292" name="Picture 7" descr="MP900443047[1]"/>
          <p:cNvPicPr>
            <a:picLocks noGrp="1" noChangeAspect="1" noChangeArrowheads="1"/>
          </p:cNvPicPr>
          <p:nvPr>
            <p:ph sz="half" idx="2"/>
          </p:nvPr>
        </p:nvPicPr>
        <p:blipFill>
          <a:blip r:embed="rId2"/>
          <a:srcRect/>
          <a:stretch>
            <a:fillRect/>
          </a:stretch>
        </p:blipFill>
        <p:spPr>
          <a:xfrm>
            <a:off x="5135563" y="0"/>
            <a:ext cx="4008437"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4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4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pPr eaLnBrk="1" hangingPunct="1">
              <a:defRPr/>
            </a:pPr>
            <a:endParaRPr lang="en-US" smtClean="0"/>
          </a:p>
        </p:txBody>
      </p:sp>
      <p:sp>
        <p:nvSpPr>
          <p:cNvPr id="195587" name="Rectangle 3"/>
          <p:cNvSpPr>
            <a:spLocks noGrp="1" noChangeArrowheads="1"/>
          </p:cNvSpPr>
          <p:nvPr>
            <p:ph type="body" sz="half" idx="1"/>
          </p:nvPr>
        </p:nvSpPr>
        <p:spPr>
          <a:xfrm>
            <a:off x="457200" y="1412776"/>
            <a:ext cx="4038600" cy="5445224"/>
          </a:xfrm>
        </p:spPr>
        <p:txBody>
          <a:bodyPr/>
          <a:lstStyle/>
          <a:p>
            <a:pPr eaLnBrk="1" hangingPunct="1">
              <a:defRPr/>
            </a:pPr>
            <a:r>
              <a:rPr lang="en-US" sz="2400" dirty="0" smtClean="0"/>
              <a:t>The brain creates images of reality that align with its own pattern of relations and continually modifies them based on experience</a:t>
            </a:r>
          </a:p>
          <a:p>
            <a:pPr eaLnBrk="1" hangingPunct="1">
              <a:buFont typeface="Wingdings" pitchFamily="2" charset="2"/>
              <a:buNone/>
              <a:defRPr/>
            </a:pPr>
            <a:endParaRPr lang="en-US" sz="2400" dirty="0" smtClean="0"/>
          </a:p>
          <a:p>
            <a:pPr eaLnBrk="1" hangingPunct="1">
              <a:defRPr/>
            </a:pPr>
            <a:r>
              <a:rPr lang="en-US" sz="2400" dirty="0" smtClean="0"/>
              <a:t>The unwell brain creates images of the same reality that align with its own pattern of relations and continually modifies them based on experience </a:t>
            </a:r>
            <a:endParaRPr lang="en-GB" sz="2400" dirty="0" smtClean="0"/>
          </a:p>
          <a:p>
            <a:pPr eaLnBrk="1" hangingPunct="1">
              <a:defRPr/>
            </a:pPr>
            <a:endParaRPr lang="en-GB" sz="2400" dirty="0" smtClean="0"/>
          </a:p>
        </p:txBody>
      </p:sp>
      <p:pic>
        <p:nvPicPr>
          <p:cNvPr id="14340" name="Picture 6" descr="MC900229685[1]"/>
          <p:cNvPicPr>
            <a:picLocks noGrp="1" noChangeAspect="1" noChangeArrowheads="1"/>
          </p:cNvPicPr>
          <p:nvPr>
            <p:ph sz="half" idx="2"/>
          </p:nvPr>
        </p:nvPicPr>
        <p:blipFill>
          <a:blip r:embed="rId2"/>
          <a:srcRect/>
          <a:stretch>
            <a:fillRect/>
          </a:stretch>
        </p:blipFill>
        <p:spPr>
          <a:xfrm>
            <a:off x="5076825" y="1484313"/>
            <a:ext cx="4067175" cy="53736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7813"/>
            <a:ext cx="8229600" cy="919162"/>
          </a:xfrm>
        </p:spPr>
        <p:txBody>
          <a:bodyPr/>
          <a:lstStyle/>
          <a:p>
            <a:pPr algn="l" eaLnBrk="1" hangingPunct="1">
              <a:defRPr/>
            </a:pPr>
            <a:r>
              <a:rPr lang="en-IE" smtClean="0"/>
              <a:t>Autopoiesis</a:t>
            </a:r>
            <a:endParaRPr lang="en-GB" smtClean="0"/>
          </a:p>
        </p:txBody>
      </p:sp>
      <p:sp>
        <p:nvSpPr>
          <p:cNvPr id="197635" name="Rectangle 3"/>
          <p:cNvSpPr>
            <a:spLocks noGrp="1" noChangeArrowheads="1"/>
          </p:cNvSpPr>
          <p:nvPr>
            <p:ph type="body" sz="half" idx="1"/>
          </p:nvPr>
        </p:nvSpPr>
        <p:spPr>
          <a:xfrm>
            <a:off x="0" y="1052513"/>
            <a:ext cx="9144000" cy="3889375"/>
          </a:xfrm>
        </p:spPr>
        <p:txBody>
          <a:bodyPr/>
          <a:lstStyle/>
          <a:p>
            <a:pPr marL="457200" indent="-457200" eaLnBrk="1" hangingPunct="1">
              <a:lnSpc>
                <a:spcPct val="80000"/>
              </a:lnSpc>
              <a:defRPr/>
            </a:pPr>
            <a:r>
              <a:rPr lang="en-US" sz="2000" dirty="0" smtClean="0"/>
              <a:t>Three implications:</a:t>
            </a:r>
          </a:p>
          <a:p>
            <a:pPr marL="457200" indent="-457200" eaLnBrk="1" hangingPunct="1">
              <a:lnSpc>
                <a:spcPct val="80000"/>
              </a:lnSpc>
              <a:buFont typeface="Wingdings" pitchFamily="2" charset="2"/>
              <a:buNone/>
              <a:defRPr/>
            </a:pPr>
            <a:endParaRPr lang="en-US" sz="2000" dirty="0" smtClean="0"/>
          </a:p>
          <a:p>
            <a:pPr marL="457200" indent="-457200" eaLnBrk="1" hangingPunct="1">
              <a:lnSpc>
                <a:spcPct val="80000"/>
              </a:lnSpc>
              <a:buFont typeface="Wingdings" pitchFamily="2" charset="2"/>
              <a:buAutoNum type="arabicPeriod"/>
              <a:defRPr/>
            </a:pPr>
            <a:r>
              <a:rPr lang="en-US" sz="2000" dirty="0" smtClean="0"/>
              <a:t>Organizations are continually </a:t>
            </a:r>
            <a:r>
              <a:rPr lang="en-US" sz="2000" i="1" dirty="0" smtClean="0"/>
              <a:t>enacting</a:t>
            </a:r>
            <a:r>
              <a:rPr lang="en-US" sz="2000" dirty="0" smtClean="0"/>
              <a:t> their environments in seeking a ‘sustaining’ closure</a:t>
            </a:r>
          </a:p>
          <a:p>
            <a:pPr marL="457200" indent="-457200" eaLnBrk="1" hangingPunct="1">
              <a:lnSpc>
                <a:spcPct val="80000"/>
              </a:lnSpc>
              <a:buFont typeface="Wingdings" pitchFamily="2" charset="2"/>
              <a:buAutoNum type="arabicPeriod"/>
              <a:defRPr/>
            </a:pPr>
            <a:r>
              <a:rPr lang="en-US" sz="2000" dirty="0" smtClean="0"/>
              <a:t>Problems with ‘the environment’ can be problems about the identity that is being maintained</a:t>
            </a:r>
          </a:p>
          <a:p>
            <a:pPr marL="457200" indent="-457200" eaLnBrk="1" hangingPunct="1">
              <a:lnSpc>
                <a:spcPct val="80000"/>
              </a:lnSpc>
              <a:buFont typeface="Wingdings" pitchFamily="2" charset="2"/>
              <a:buAutoNum type="arabicPeriod"/>
              <a:defRPr/>
            </a:pPr>
            <a:r>
              <a:rPr lang="en-US" sz="2000" dirty="0" smtClean="0"/>
              <a:t>Attempts at organizational change must give attention to the patterns shaping the whole ‘organization-environment system’</a:t>
            </a:r>
            <a:endParaRPr lang="en-US" sz="1600" dirty="0" smtClean="0"/>
          </a:p>
          <a:p>
            <a:pPr marL="457200" indent="-457200" eaLnBrk="1" hangingPunct="1">
              <a:lnSpc>
                <a:spcPct val="80000"/>
              </a:lnSpc>
              <a:buFont typeface="Wingdings" pitchFamily="2" charset="2"/>
              <a:buAutoNum type="arabicPeriod"/>
              <a:defRPr/>
            </a:pPr>
            <a:endParaRPr lang="en-US" sz="2000" dirty="0" smtClean="0"/>
          </a:p>
          <a:p>
            <a:pPr marL="457200" indent="-457200" eaLnBrk="1" hangingPunct="1">
              <a:lnSpc>
                <a:spcPct val="80000"/>
              </a:lnSpc>
              <a:defRPr/>
            </a:pPr>
            <a:r>
              <a:rPr lang="en-US" sz="2000" dirty="0" smtClean="0"/>
              <a:t>To understand and survive </a:t>
            </a:r>
            <a:r>
              <a:rPr lang="en-US" sz="2000" b="1" dirty="0" smtClean="0"/>
              <a:t>with</a:t>
            </a:r>
            <a:r>
              <a:rPr lang="en-US" sz="2000" dirty="0" smtClean="0"/>
              <a:t> your environment you must</a:t>
            </a:r>
            <a:br>
              <a:rPr lang="en-US" sz="2000" dirty="0" smtClean="0"/>
            </a:br>
            <a:endParaRPr lang="en-US" sz="2000" dirty="0" smtClean="0"/>
          </a:p>
          <a:p>
            <a:pPr marL="838200" lvl="1" indent="-381000" eaLnBrk="1" hangingPunct="1">
              <a:lnSpc>
                <a:spcPct val="80000"/>
              </a:lnSpc>
              <a:defRPr/>
            </a:pPr>
            <a:r>
              <a:rPr lang="en-US" sz="1800" dirty="0" smtClean="0"/>
              <a:t>understand yourself and the system constraints</a:t>
            </a:r>
          </a:p>
          <a:p>
            <a:pPr marL="838200" lvl="1" indent="-381000" eaLnBrk="1" hangingPunct="1">
              <a:lnSpc>
                <a:spcPct val="80000"/>
              </a:lnSpc>
              <a:defRPr/>
            </a:pPr>
            <a:r>
              <a:rPr lang="en-US" sz="1800" dirty="0" smtClean="0"/>
              <a:t>be able, if necessary, to </a:t>
            </a:r>
            <a:r>
              <a:rPr lang="en-US" sz="1800" b="1" dirty="0" smtClean="0"/>
              <a:t>redefine</a:t>
            </a:r>
            <a:r>
              <a:rPr lang="en-US" sz="1800" dirty="0" smtClean="0"/>
              <a:t> the boundaries of your organization</a:t>
            </a:r>
            <a:endParaRPr lang="en-GB" sz="1800" dirty="0" smtClean="0"/>
          </a:p>
        </p:txBody>
      </p:sp>
      <p:pic>
        <p:nvPicPr>
          <p:cNvPr id="15364" name="Picture 10" descr="MP900386100[1]"/>
          <p:cNvPicPr>
            <a:picLocks noGrp="1" noChangeAspect="1" noChangeArrowheads="1"/>
          </p:cNvPicPr>
          <p:nvPr>
            <p:ph sz="half" idx="2"/>
          </p:nvPr>
        </p:nvPicPr>
        <p:blipFill>
          <a:blip r:embed="rId3"/>
          <a:srcRect/>
          <a:stretch>
            <a:fillRect/>
          </a:stretch>
        </p:blipFill>
        <p:spPr>
          <a:xfrm>
            <a:off x="0" y="5084763"/>
            <a:ext cx="9144000" cy="17732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6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76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7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77813"/>
            <a:ext cx="8229600" cy="918939"/>
          </a:xfrm>
        </p:spPr>
        <p:txBody>
          <a:bodyPr/>
          <a:lstStyle/>
          <a:p>
            <a:pPr algn="l" eaLnBrk="1" hangingPunct="1">
              <a:defRPr/>
            </a:pPr>
            <a:r>
              <a:rPr lang="en-IE" sz="2800" b="1" dirty="0" smtClean="0"/>
              <a:t>Cybernetics</a:t>
            </a:r>
            <a:endParaRPr lang="en-GB" sz="2800" b="1" dirty="0" smtClean="0"/>
          </a:p>
        </p:txBody>
      </p:sp>
      <p:sp>
        <p:nvSpPr>
          <p:cNvPr id="212996" name="Rectangle 4"/>
          <p:cNvSpPr>
            <a:spLocks noGrp="1" noChangeArrowheads="1"/>
          </p:cNvSpPr>
          <p:nvPr>
            <p:ph type="body" sz="half" idx="1"/>
          </p:nvPr>
        </p:nvSpPr>
        <p:spPr>
          <a:xfrm>
            <a:off x="457200" y="1600200"/>
            <a:ext cx="8229600" cy="2908300"/>
          </a:xfrm>
        </p:spPr>
        <p:txBody>
          <a:bodyPr/>
          <a:lstStyle/>
          <a:p>
            <a:pPr eaLnBrk="1" hangingPunct="1">
              <a:lnSpc>
                <a:spcPct val="80000"/>
              </a:lnSpc>
              <a:buFont typeface="Wingdings" pitchFamily="2" charset="2"/>
              <a:buNone/>
              <a:defRPr/>
            </a:pPr>
            <a:r>
              <a:rPr lang="en-US" sz="1800" i="1" dirty="0" smtClean="0"/>
              <a:t>	Cybernetics is the study of systems and processes that interact with themselves and produce themselves from themselves</a:t>
            </a:r>
            <a:br>
              <a:rPr lang="en-US" sz="1800" i="1" dirty="0" smtClean="0"/>
            </a:br>
            <a:endParaRPr lang="en-US" sz="1800" i="1" dirty="0" smtClean="0"/>
          </a:p>
          <a:p>
            <a:pPr eaLnBrk="1" hangingPunct="1">
              <a:lnSpc>
                <a:spcPct val="80000"/>
              </a:lnSpc>
              <a:defRPr/>
            </a:pPr>
            <a:r>
              <a:rPr lang="en-US" sz="1800" dirty="0" smtClean="0"/>
              <a:t>Complexity is inherent in dynamic systems because their processes are often non-linear, hard to observe and hard to control. </a:t>
            </a:r>
          </a:p>
          <a:p>
            <a:pPr eaLnBrk="1" hangingPunct="1">
              <a:lnSpc>
                <a:spcPct val="80000"/>
              </a:lnSpc>
              <a:defRPr/>
            </a:pPr>
            <a:endParaRPr lang="en-US" sz="1800" dirty="0" smtClean="0"/>
          </a:p>
          <a:p>
            <a:pPr eaLnBrk="1" hangingPunct="1">
              <a:lnSpc>
                <a:spcPct val="80000"/>
              </a:lnSpc>
              <a:defRPr/>
            </a:pPr>
            <a:r>
              <a:rPr lang="en-US" sz="1800" dirty="0" smtClean="0"/>
              <a:t>The </a:t>
            </a:r>
            <a:r>
              <a:rPr lang="en-US" sz="1800" b="1" dirty="0" smtClean="0"/>
              <a:t>only</a:t>
            </a:r>
            <a:r>
              <a:rPr lang="en-US" sz="1800" dirty="0" smtClean="0"/>
              <a:t> way to deal with complexity is to acknowledge its presence.</a:t>
            </a:r>
          </a:p>
          <a:p>
            <a:pPr eaLnBrk="1" hangingPunct="1">
              <a:lnSpc>
                <a:spcPct val="80000"/>
              </a:lnSpc>
              <a:defRPr/>
            </a:pPr>
            <a:endParaRPr lang="en-US" sz="1800" dirty="0" smtClean="0"/>
          </a:p>
          <a:p>
            <a:pPr eaLnBrk="1" hangingPunct="1">
              <a:lnSpc>
                <a:spcPct val="80000"/>
              </a:lnSpc>
              <a:defRPr/>
            </a:pPr>
            <a:r>
              <a:rPr lang="en-US" sz="1800" dirty="0" smtClean="0"/>
              <a:t>This means understanding the </a:t>
            </a:r>
            <a:r>
              <a:rPr lang="en-US" sz="1800" b="1" dirty="0" smtClean="0"/>
              <a:t>regulation</a:t>
            </a:r>
            <a:r>
              <a:rPr lang="en-US" sz="1800" dirty="0" smtClean="0"/>
              <a:t> and </a:t>
            </a:r>
            <a:r>
              <a:rPr lang="en-US" sz="1800" b="1" dirty="0" smtClean="0"/>
              <a:t>communication</a:t>
            </a:r>
            <a:r>
              <a:rPr lang="en-US" sz="1800" dirty="0" smtClean="0"/>
              <a:t> processes within the system: cybernetics</a:t>
            </a:r>
            <a:r>
              <a:rPr lang="en-GB" sz="1800" dirty="0" smtClean="0"/>
              <a:t> </a:t>
            </a:r>
          </a:p>
        </p:txBody>
      </p:sp>
      <p:pic>
        <p:nvPicPr>
          <p:cNvPr id="21508" name="Picture 6" descr="MC900339890[1]"/>
          <p:cNvPicPr>
            <a:picLocks noGrp="1" noChangeAspect="1" noChangeArrowheads="1"/>
          </p:cNvPicPr>
          <p:nvPr>
            <p:ph sz="half" idx="2"/>
          </p:nvPr>
        </p:nvPicPr>
        <p:blipFill>
          <a:blip r:embed="rId2"/>
          <a:srcRect/>
          <a:stretch>
            <a:fillRect/>
          </a:stretch>
        </p:blipFill>
        <p:spPr>
          <a:xfrm>
            <a:off x="539750" y="4784725"/>
            <a:ext cx="7704138" cy="18129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9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299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9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gn="l" eaLnBrk="1" hangingPunct="1">
              <a:defRPr/>
            </a:pPr>
            <a:r>
              <a:rPr lang="en-IE" smtClean="0"/>
              <a:t>Cybernetics</a:t>
            </a:r>
            <a:endParaRPr lang="en-GB" smtClean="0"/>
          </a:p>
        </p:txBody>
      </p:sp>
      <p:sp>
        <p:nvSpPr>
          <p:cNvPr id="215043" name="Rectangle 3"/>
          <p:cNvSpPr>
            <a:spLocks noGrp="1" noChangeArrowheads="1"/>
          </p:cNvSpPr>
          <p:nvPr>
            <p:ph type="body" idx="1"/>
          </p:nvPr>
        </p:nvSpPr>
        <p:spPr>
          <a:xfrm>
            <a:off x="457200" y="1600200"/>
            <a:ext cx="8229600" cy="5257800"/>
          </a:xfrm>
        </p:spPr>
        <p:txBody>
          <a:bodyPr/>
          <a:lstStyle/>
          <a:p>
            <a:pPr eaLnBrk="1" hangingPunct="1">
              <a:defRPr/>
            </a:pPr>
            <a:r>
              <a:rPr lang="en-US" sz="2800" dirty="0" smtClean="0"/>
              <a:t>Cybernetics focuses on self-regulating </a:t>
            </a:r>
            <a:r>
              <a:rPr lang="en-US" sz="2800" dirty="0" err="1" smtClean="0"/>
              <a:t>behaviours</a:t>
            </a:r>
            <a:r>
              <a:rPr lang="en-US" sz="2800" dirty="0" smtClean="0"/>
              <a:t>:</a:t>
            </a:r>
            <a:endParaRPr lang="en-US" sz="2400" dirty="0" smtClean="0"/>
          </a:p>
          <a:p>
            <a:pPr lvl="1" eaLnBrk="1" hangingPunct="1">
              <a:defRPr/>
            </a:pPr>
            <a:r>
              <a:rPr lang="en-US" sz="2400" dirty="0" smtClean="0"/>
              <a:t>Positive feedback: more leads to more, and less leads to less</a:t>
            </a:r>
          </a:p>
          <a:p>
            <a:pPr lvl="1" eaLnBrk="1" hangingPunct="1">
              <a:defRPr/>
            </a:pPr>
            <a:r>
              <a:rPr lang="en-US" sz="2400" dirty="0" smtClean="0"/>
              <a:t>Negative feedback: more leads to less, and less leads to more</a:t>
            </a:r>
          </a:p>
          <a:p>
            <a:pPr eaLnBrk="1" hangingPunct="1">
              <a:defRPr/>
            </a:pPr>
            <a:r>
              <a:rPr lang="en-US" sz="2800" dirty="0" smtClean="0"/>
              <a:t>Its focus is how </a:t>
            </a:r>
            <a:r>
              <a:rPr lang="en-US" sz="2800" b="1" dirty="0" smtClean="0"/>
              <a:t>anything</a:t>
            </a:r>
            <a:r>
              <a:rPr lang="en-US" sz="2800" dirty="0" smtClean="0"/>
              <a:t> processes information, reacts to information, and changes or can be changed to work more efficiently or effectively.</a:t>
            </a:r>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Rectangle 4"/>
          <p:cNvSpPr>
            <a:spLocks noGrp="1" noChangeArrowheads="1"/>
          </p:cNvSpPr>
          <p:nvPr>
            <p:ph type="title"/>
          </p:nvPr>
        </p:nvSpPr>
        <p:spPr/>
        <p:txBody>
          <a:bodyPr/>
          <a:lstStyle/>
          <a:p>
            <a:pPr eaLnBrk="1" hangingPunct="1">
              <a:defRPr/>
            </a:pPr>
            <a:endParaRPr lang="en-GB" dirty="0" smtClean="0"/>
          </a:p>
        </p:txBody>
      </p:sp>
      <p:sp>
        <p:nvSpPr>
          <p:cNvPr id="218117" name="Rectangle 5"/>
          <p:cNvSpPr>
            <a:spLocks noGrp="1" noChangeArrowheads="1"/>
          </p:cNvSpPr>
          <p:nvPr>
            <p:ph sz="half" idx="1"/>
          </p:nvPr>
        </p:nvSpPr>
        <p:spPr>
          <a:xfrm>
            <a:off x="539552" y="1341438"/>
            <a:ext cx="3168848" cy="4789487"/>
          </a:xfrm>
        </p:spPr>
        <p:txBody>
          <a:bodyPr/>
          <a:lstStyle/>
          <a:p>
            <a:pPr eaLnBrk="1" hangingPunct="1">
              <a:defRPr/>
            </a:pPr>
            <a:r>
              <a:rPr lang="en-US" sz="2400" dirty="0" smtClean="0"/>
              <a:t>Complex situations can only be dealt with </a:t>
            </a:r>
            <a:r>
              <a:rPr lang="en-US" sz="2400" dirty="0" err="1" smtClean="0"/>
              <a:t>with</a:t>
            </a:r>
            <a:r>
              <a:rPr lang="en-US" sz="2400" dirty="0" smtClean="0"/>
              <a:t> </a:t>
            </a:r>
            <a:r>
              <a:rPr lang="en-US" sz="2400" b="1" dirty="0" smtClean="0"/>
              <a:t>at least</a:t>
            </a:r>
            <a:r>
              <a:rPr lang="en-US" sz="2400" dirty="0" smtClean="0"/>
              <a:t> the same amount of complexity</a:t>
            </a:r>
          </a:p>
          <a:p>
            <a:pPr eaLnBrk="1" hangingPunct="1">
              <a:defRPr/>
            </a:pPr>
            <a:endParaRPr lang="en-US" sz="2400" dirty="0" smtClean="0"/>
          </a:p>
          <a:p>
            <a:pPr eaLnBrk="1" hangingPunct="1">
              <a:defRPr/>
            </a:pPr>
            <a:r>
              <a:rPr lang="en-US" sz="2400" dirty="0" smtClean="0"/>
              <a:t>The richness of </a:t>
            </a:r>
            <a:r>
              <a:rPr lang="en-US" sz="2400" dirty="0" err="1" smtClean="0"/>
              <a:t>analysing</a:t>
            </a:r>
            <a:r>
              <a:rPr lang="en-US" sz="2400" dirty="0" smtClean="0"/>
              <a:t> situations as </a:t>
            </a:r>
            <a:r>
              <a:rPr lang="en-US" sz="2400" b="1" dirty="0" smtClean="0"/>
              <a:t>loops</a:t>
            </a:r>
            <a:r>
              <a:rPr lang="en-US" sz="2400" dirty="0" smtClean="0"/>
              <a:t> instead of lines … But it is also overwhelming</a:t>
            </a:r>
            <a:endParaRPr lang="en-GB" sz="2400" dirty="0" smtClean="0"/>
          </a:p>
        </p:txBody>
      </p:sp>
      <p:sp>
        <p:nvSpPr>
          <p:cNvPr id="218118" name="Rectangle 6"/>
          <p:cNvSpPr>
            <a:spLocks noGrp="1" noChangeArrowheads="1"/>
          </p:cNvSpPr>
          <p:nvPr>
            <p:ph type="body" sz="half" idx="2"/>
          </p:nvPr>
        </p:nvSpPr>
        <p:spPr>
          <a:xfrm>
            <a:off x="3851275" y="1600200"/>
            <a:ext cx="5292725" cy="5257800"/>
          </a:xfrm>
        </p:spPr>
        <p:txBody>
          <a:bodyPr/>
          <a:lstStyle/>
          <a:p>
            <a:pPr eaLnBrk="1" hangingPunct="1">
              <a:defRPr/>
            </a:pPr>
            <a:r>
              <a:rPr lang="en-US" sz="2400" smtClean="0"/>
              <a:t>Tactics:</a:t>
            </a:r>
            <a:endParaRPr lang="en-GB" sz="2400" smtClean="0"/>
          </a:p>
          <a:p>
            <a:pPr lvl="1" eaLnBrk="1" hangingPunct="1">
              <a:defRPr/>
            </a:pPr>
            <a:r>
              <a:rPr lang="en-US" sz="2000" smtClean="0"/>
              <a:t>Search for key system patterns — system ‘archetypes’ (Senge, 1990)</a:t>
            </a:r>
          </a:p>
          <a:p>
            <a:pPr lvl="1" eaLnBrk="1" hangingPunct="1">
              <a:defRPr/>
            </a:pPr>
            <a:r>
              <a:rPr lang="en-US" sz="2000" smtClean="0"/>
              <a:t>Identify points of delay in feedback loops</a:t>
            </a:r>
          </a:p>
          <a:p>
            <a:pPr lvl="1" eaLnBrk="1" hangingPunct="1">
              <a:defRPr/>
            </a:pPr>
            <a:r>
              <a:rPr lang="en-US" sz="2000" smtClean="0"/>
              <a:t>Explore the loops between sub-systems</a:t>
            </a:r>
          </a:p>
          <a:p>
            <a:pPr lvl="1" eaLnBrk="1" hangingPunct="1">
              <a:defRPr/>
            </a:pPr>
            <a:r>
              <a:rPr lang="en-US" sz="2000" smtClean="0"/>
              <a:t>Identify blocks to desired loops</a:t>
            </a:r>
          </a:p>
          <a:p>
            <a:pPr lvl="1" eaLnBrk="1" hangingPunct="1">
              <a:defRPr/>
            </a:pPr>
            <a:r>
              <a:rPr lang="en-US" sz="2000" smtClean="0"/>
              <a:t>Think about the most generative point to intervene</a:t>
            </a:r>
          </a:p>
          <a:p>
            <a:pPr lvl="1" eaLnBrk="1" hangingPunct="1">
              <a:defRPr/>
            </a:pPr>
            <a:r>
              <a:rPr lang="en-US" sz="2000" smtClean="0"/>
              <a:t>Explore archetypes that may escalate to problematic states</a:t>
            </a:r>
            <a:endParaRPr lang="en-GB" sz="2000" smtClean="0"/>
          </a:p>
          <a:p>
            <a:pPr eaLnBrk="1" hangingPunct="1">
              <a:defRPr/>
            </a:pPr>
            <a:endParaRPr lang="en-GB"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1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81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81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endParaRPr lang="en-GB" dirty="0" smtClean="0"/>
          </a:p>
        </p:txBody>
      </p:sp>
      <p:sp>
        <p:nvSpPr>
          <p:cNvPr id="216067" name="Rectangle 3"/>
          <p:cNvSpPr>
            <a:spLocks noGrp="1" noChangeArrowheads="1"/>
          </p:cNvSpPr>
          <p:nvPr>
            <p:ph type="body" idx="1"/>
          </p:nvPr>
        </p:nvSpPr>
        <p:spPr/>
        <p:txBody>
          <a:bodyPr/>
          <a:lstStyle/>
          <a:p>
            <a:pPr eaLnBrk="1" hangingPunct="1">
              <a:lnSpc>
                <a:spcPct val="90000"/>
              </a:lnSpc>
              <a:defRPr/>
            </a:pPr>
            <a:r>
              <a:rPr lang="en-US" sz="2800" dirty="0" smtClean="0"/>
              <a:t>Manager and leaders use processes that draw on these principles every day at amplify or de-amplify a given ‘attractor’ pattern</a:t>
            </a:r>
          </a:p>
          <a:p>
            <a:pPr lvl="3" eaLnBrk="1" hangingPunct="1">
              <a:lnSpc>
                <a:spcPct val="90000"/>
              </a:lnSpc>
              <a:defRPr/>
            </a:pPr>
            <a:r>
              <a:rPr lang="en-US" sz="1800" dirty="0" smtClean="0"/>
              <a:t>An attractor is …</a:t>
            </a:r>
          </a:p>
          <a:p>
            <a:pPr lvl="1" eaLnBrk="1" hangingPunct="1">
              <a:lnSpc>
                <a:spcPct val="90000"/>
              </a:lnSpc>
              <a:defRPr/>
            </a:pPr>
            <a:r>
              <a:rPr lang="en-US" sz="2400" dirty="0" smtClean="0"/>
              <a:t>In their communication and reporting systems</a:t>
            </a:r>
          </a:p>
          <a:p>
            <a:pPr lvl="1" eaLnBrk="1" hangingPunct="1">
              <a:lnSpc>
                <a:spcPct val="90000"/>
              </a:lnSpc>
              <a:defRPr/>
            </a:pPr>
            <a:r>
              <a:rPr lang="en-US" sz="2400" dirty="0" smtClean="0"/>
              <a:t>In their feedback to staff</a:t>
            </a:r>
          </a:p>
          <a:p>
            <a:pPr lvl="1" eaLnBrk="1" hangingPunct="1">
              <a:lnSpc>
                <a:spcPct val="90000"/>
              </a:lnSpc>
              <a:defRPr/>
            </a:pPr>
            <a:r>
              <a:rPr lang="en-US" sz="2400" dirty="0" smtClean="0"/>
              <a:t>In their performance management of staff</a:t>
            </a:r>
          </a:p>
          <a:p>
            <a:pPr lvl="1" eaLnBrk="1" hangingPunct="1">
              <a:lnSpc>
                <a:spcPct val="90000"/>
              </a:lnSpc>
              <a:defRPr/>
            </a:pPr>
            <a:r>
              <a:rPr lang="en-US" sz="2400" dirty="0" smtClean="0"/>
              <a:t>In the focus of newsletters and other internal and external media</a:t>
            </a:r>
          </a:p>
          <a:p>
            <a:pPr lvl="1" eaLnBrk="1" hangingPunct="1">
              <a:lnSpc>
                <a:spcPct val="90000"/>
              </a:lnSpc>
              <a:defRPr/>
            </a:pPr>
            <a:r>
              <a:rPr lang="en-US" sz="2400" dirty="0" smtClean="0"/>
              <a:t>In monitoring the pulse of the environment they are part of …</a:t>
            </a:r>
            <a:endParaRPr lang="en-GB"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b="1" dirty="0" smtClean="0"/>
              <a:t>Chaos theory</a:t>
            </a:r>
            <a:endParaRPr lang="en-GB" sz="2800" b="1" dirty="0" smtClean="0"/>
          </a:p>
        </p:txBody>
      </p:sp>
      <p:sp>
        <p:nvSpPr>
          <p:cNvPr id="4" name="Content Placeholder 3"/>
          <p:cNvSpPr>
            <a:spLocks noGrp="1"/>
          </p:cNvSpPr>
          <p:nvPr>
            <p:ph sz="half" idx="2"/>
          </p:nvPr>
        </p:nvSpPr>
        <p:spPr/>
        <p:txBody>
          <a:bodyPr/>
          <a:lstStyle/>
          <a:p>
            <a:pPr eaLnBrk="1" hangingPunct="1">
              <a:defRPr/>
            </a:pPr>
            <a:r>
              <a:rPr lang="en-US" sz="2000" dirty="0" smtClean="0"/>
              <a:t>Derived from research into weather systems</a:t>
            </a:r>
          </a:p>
          <a:p>
            <a:pPr lvl="1" eaLnBrk="1" hangingPunct="1">
              <a:defRPr/>
            </a:pPr>
            <a:r>
              <a:rPr lang="en-US" sz="2000" dirty="0" smtClean="0"/>
              <a:t>Even a small, apparently insignificant, amount of turbulence, can lead to radical unpredictable consequences but does not cause them</a:t>
            </a:r>
            <a:endParaRPr lang="en-US" sz="1600" dirty="0" smtClean="0"/>
          </a:p>
          <a:p>
            <a:pPr lvl="1" eaLnBrk="1" hangingPunct="1">
              <a:defRPr/>
            </a:pPr>
            <a:r>
              <a:rPr lang="en-US" sz="2000" dirty="0" smtClean="0"/>
              <a:t>HOWEVER, a pattern holds: we do not get snow in the Sahara</a:t>
            </a:r>
          </a:p>
          <a:p>
            <a:pPr lvl="2" eaLnBrk="1" hangingPunct="1">
              <a:defRPr/>
            </a:pPr>
            <a:r>
              <a:rPr lang="en-US" sz="1600" dirty="0" smtClean="0"/>
              <a:t>Lorenz 1979, 1993</a:t>
            </a:r>
            <a:endParaRPr lang="en-GB" sz="1600" dirty="0" smtClean="0"/>
          </a:p>
        </p:txBody>
      </p:sp>
      <p:pic>
        <p:nvPicPr>
          <p:cNvPr id="32772" name="Picture 5" descr="C:\Users\Annelies\AppData\Local\Microsoft\Windows\Temporary Internet Files\Content.IE5\MNQNU9W9\MC900446344[1].wmf"/>
          <p:cNvPicPr>
            <a:picLocks noGrp="1" noChangeAspect="1" noChangeArrowheads="1"/>
          </p:cNvPicPr>
          <p:nvPr>
            <p:ph sz="half" idx="1"/>
          </p:nvPr>
        </p:nvPicPr>
        <p:blipFill>
          <a:blip r:embed="rId3"/>
          <a:srcRect/>
          <a:stretch>
            <a:fillRect/>
          </a:stretch>
        </p:blipFill>
        <p:spPr>
          <a:xfrm>
            <a:off x="-1" y="1556792"/>
            <a:ext cx="4815773" cy="432048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1052736"/>
            <a:ext cx="2459037" cy="172819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1600" b="1" i="0" u="none" strike="noStrike" cap="none" baseline="0" dirty="0">
                <a:solidFill>
                  <a:schemeClr val="dk2"/>
                </a:solidFill>
                <a:latin typeface="Arial"/>
                <a:ea typeface="Arial"/>
                <a:cs typeface="Arial"/>
                <a:sym typeface="Arial"/>
              </a:rPr>
              <a:t>Three concepts for understanding the nature and organization of social science. Morgan, G 1980. p.606</a:t>
            </a:r>
          </a:p>
        </p:txBody>
      </p:sp>
      <p:sp>
        <p:nvSpPr>
          <p:cNvPr id="164" name="Shape 164"/>
          <p:cNvSpPr/>
          <p:nvPr/>
        </p:nvSpPr>
        <p:spPr>
          <a:xfrm>
            <a:off x="3419475" y="549275"/>
            <a:ext cx="1584325" cy="1512886"/>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65" name="Shape 165"/>
          <p:cNvSpPr/>
          <p:nvPr/>
        </p:nvSpPr>
        <p:spPr>
          <a:xfrm>
            <a:off x="1979611" y="2708275"/>
            <a:ext cx="936624" cy="935037"/>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66" name="Shape 166"/>
          <p:cNvSpPr/>
          <p:nvPr/>
        </p:nvSpPr>
        <p:spPr>
          <a:xfrm>
            <a:off x="3779837" y="2708275"/>
            <a:ext cx="936624" cy="935037"/>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67" name="Shape 167"/>
          <p:cNvSpPr/>
          <p:nvPr/>
        </p:nvSpPr>
        <p:spPr>
          <a:xfrm>
            <a:off x="5435600" y="2708275"/>
            <a:ext cx="936624" cy="935037"/>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68" name="Shape 168"/>
          <p:cNvSpPr/>
          <p:nvPr/>
        </p:nvSpPr>
        <p:spPr>
          <a:xfrm>
            <a:off x="5076825" y="5300662"/>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69" name="Shape 169"/>
          <p:cNvSpPr/>
          <p:nvPr/>
        </p:nvSpPr>
        <p:spPr>
          <a:xfrm>
            <a:off x="2339975" y="4437062"/>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70" name="Shape 170"/>
          <p:cNvSpPr/>
          <p:nvPr/>
        </p:nvSpPr>
        <p:spPr>
          <a:xfrm>
            <a:off x="3924300" y="5300662"/>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71" name="Shape 171"/>
          <p:cNvSpPr/>
          <p:nvPr/>
        </p:nvSpPr>
        <p:spPr>
          <a:xfrm>
            <a:off x="4572000" y="5300662"/>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72" name="Shape 172"/>
          <p:cNvSpPr/>
          <p:nvPr/>
        </p:nvSpPr>
        <p:spPr>
          <a:xfrm>
            <a:off x="5364162" y="4581525"/>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73" name="Shape 173"/>
          <p:cNvSpPr/>
          <p:nvPr/>
        </p:nvSpPr>
        <p:spPr>
          <a:xfrm>
            <a:off x="5940425" y="4581525"/>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74" name="Shape 174"/>
          <p:cNvSpPr/>
          <p:nvPr/>
        </p:nvSpPr>
        <p:spPr>
          <a:xfrm>
            <a:off x="6445250" y="4581525"/>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75" name="Shape 175"/>
          <p:cNvSpPr/>
          <p:nvPr/>
        </p:nvSpPr>
        <p:spPr>
          <a:xfrm>
            <a:off x="1692275" y="4437062"/>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76" name="Shape 176"/>
          <p:cNvSpPr/>
          <p:nvPr/>
        </p:nvSpPr>
        <p:spPr>
          <a:xfrm>
            <a:off x="2916236" y="4437062"/>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sp>
        <p:nvSpPr>
          <p:cNvPr id="177" name="Shape 177"/>
          <p:cNvSpPr/>
          <p:nvPr/>
        </p:nvSpPr>
        <p:spPr>
          <a:xfrm>
            <a:off x="3348037" y="5300662"/>
            <a:ext cx="144462" cy="215899"/>
          </a:xfrm>
          <a:prstGeom prst="ellipse">
            <a:avLst/>
          </a:prstGeom>
          <a:solidFill>
            <a:schemeClr val="accent1"/>
          </a:solidFill>
          <a:ln w="9525" cap="rnd">
            <a:solidFill>
              <a:schemeClr val="dk1"/>
            </a:solidFill>
            <a:prstDash val="solid"/>
            <a:miter/>
            <a:headEnd type="none" w="med" len="med"/>
            <a:tailEnd type="none" w="med" len="med"/>
          </a:ln>
        </p:spPr>
        <p:txBody>
          <a:bodyPr lIns="91425" tIns="45700" rIns="91425" bIns="45700" anchor="ctr" anchorCtr="0">
            <a:noAutofit/>
          </a:bodyPr>
          <a:lstStyle/>
          <a:p>
            <a:pPr>
              <a:spcBef>
                <a:spcPts val="0"/>
              </a:spcBef>
              <a:buNone/>
            </a:pPr>
            <a:endParaRPr/>
          </a:p>
        </p:txBody>
      </p:sp>
      <p:cxnSp>
        <p:nvCxnSpPr>
          <p:cNvPr id="178" name="Shape 178"/>
          <p:cNvCxnSpPr/>
          <p:nvPr/>
        </p:nvCxnSpPr>
        <p:spPr>
          <a:xfrm flipH="1">
            <a:off x="2700336" y="1844675"/>
            <a:ext cx="935037" cy="936624"/>
          </a:xfrm>
          <a:prstGeom prst="straightConnector1">
            <a:avLst/>
          </a:prstGeom>
          <a:noFill/>
          <a:ln w="9525" cap="rnd">
            <a:solidFill>
              <a:schemeClr val="dk1"/>
            </a:solidFill>
            <a:prstDash val="solid"/>
            <a:miter/>
            <a:headEnd type="none" w="med" len="med"/>
            <a:tailEnd type="none" w="med" len="med"/>
          </a:ln>
        </p:spPr>
      </p:cxnSp>
      <p:cxnSp>
        <p:nvCxnSpPr>
          <p:cNvPr id="179" name="Shape 179"/>
          <p:cNvCxnSpPr/>
          <p:nvPr/>
        </p:nvCxnSpPr>
        <p:spPr>
          <a:xfrm>
            <a:off x="4859337" y="1773236"/>
            <a:ext cx="1081086" cy="935037"/>
          </a:xfrm>
          <a:prstGeom prst="straightConnector1">
            <a:avLst/>
          </a:prstGeom>
          <a:noFill/>
          <a:ln w="9525" cap="rnd">
            <a:solidFill>
              <a:schemeClr val="dk1"/>
            </a:solidFill>
            <a:prstDash val="solid"/>
            <a:miter/>
            <a:headEnd type="none" w="med" len="med"/>
            <a:tailEnd type="none" w="med" len="med"/>
          </a:ln>
        </p:spPr>
      </p:cxnSp>
      <p:cxnSp>
        <p:nvCxnSpPr>
          <p:cNvPr id="180" name="Shape 180"/>
          <p:cNvCxnSpPr/>
          <p:nvPr/>
        </p:nvCxnSpPr>
        <p:spPr>
          <a:xfrm>
            <a:off x="4211637" y="2060575"/>
            <a:ext cx="0" cy="647700"/>
          </a:xfrm>
          <a:prstGeom prst="straightConnector1">
            <a:avLst/>
          </a:prstGeom>
          <a:noFill/>
          <a:ln w="9525" cap="rnd">
            <a:solidFill>
              <a:schemeClr val="dk1"/>
            </a:solidFill>
            <a:prstDash val="solid"/>
            <a:miter/>
            <a:headEnd type="none" w="med" len="med"/>
            <a:tailEnd type="none" w="med" len="med"/>
          </a:ln>
        </p:spPr>
      </p:cxnSp>
      <p:cxnSp>
        <p:nvCxnSpPr>
          <p:cNvPr id="181" name="Shape 181"/>
          <p:cNvCxnSpPr/>
          <p:nvPr/>
        </p:nvCxnSpPr>
        <p:spPr>
          <a:xfrm>
            <a:off x="2411411" y="3644900"/>
            <a:ext cx="0" cy="792162"/>
          </a:xfrm>
          <a:prstGeom prst="straightConnector1">
            <a:avLst/>
          </a:prstGeom>
          <a:noFill/>
          <a:ln w="9525" cap="rnd">
            <a:solidFill>
              <a:schemeClr val="dk1"/>
            </a:solidFill>
            <a:prstDash val="solid"/>
            <a:miter/>
            <a:headEnd type="none" w="med" len="med"/>
            <a:tailEnd type="none" w="med" len="med"/>
          </a:ln>
        </p:spPr>
      </p:cxnSp>
      <p:cxnSp>
        <p:nvCxnSpPr>
          <p:cNvPr id="182" name="Shape 182"/>
          <p:cNvCxnSpPr/>
          <p:nvPr/>
        </p:nvCxnSpPr>
        <p:spPr>
          <a:xfrm flipH="1">
            <a:off x="1763711" y="3644900"/>
            <a:ext cx="647700" cy="792162"/>
          </a:xfrm>
          <a:prstGeom prst="straightConnector1">
            <a:avLst/>
          </a:prstGeom>
          <a:noFill/>
          <a:ln w="9525" cap="rnd">
            <a:solidFill>
              <a:schemeClr val="dk1"/>
            </a:solidFill>
            <a:prstDash val="solid"/>
            <a:miter/>
            <a:headEnd type="none" w="med" len="med"/>
            <a:tailEnd type="none" w="med" len="med"/>
          </a:ln>
        </p:spPr>
      </p:cxnSp>
      <p:cxnSp>
        <p:nvCxnSpPr>
          <p:cNvPr id="183" name="Shape 183"/>
          <p:cNvCxnSpPr/>
          <p:nvPr/>
        </p:nvCxnSpPr>
        <p:spPr>
          <a:xfrm>
            <a:off x="2411411" y="3644900"/>
            <a:ext cx="504824" cy="792162"/>
          </a:xfrm>
          <a:prstGeom prst="straightConnector1">
            <a:avLst/>
          </a:prstGeom>
          <a:noFill/>
          <a:ln w="9525" cap="rnd">
            <a:solidFill>
              <a:schemeClr val="dk1"/>
            </a:solidFill>
            <a:prstDash val="solid"/>
            <a:miter/>
            <a:headEnd type="none" w="med" len="med"/>
            <a:tailEnd type="none" w="med" len="med"/>
          </a:ln>
        </p:spPr>
      </p:cxnSp>
      <p:cxnSp>
        <p:nvCxnSpPr>
          <p:cNvPr id="184" name="Shape 184"/>
          <p:cNvCxnSpPr/>
          <p:nvPr/>
        </p:nvCxnSpPr>
        <p:spPr>
          <a:xfrm flipH="1">
            <a:off x="3419475" y="3644900"/>
            <a:ext cx="792162" cy="1655761"/>
          </a:xfrm>
          <a:prstGeom prst="straightConnector1">
            <a:avLst/>
          </a:prstGeom>
          <a:noFill/>
          <a:ln w="9525" cap="rnd">
            <a:solidFill>
              <a:schemeClr val="dk1"/>
            </a:solidFill>
            <a:prstDash val="solid"/>
            <a:miter/>
            <a:headEnd type="none" w="med" len="med"/>
            <a:tailEnd type="none" w="med" len="med"/>
          </a:ln>
        </p:spPr>
      </p:cxnSp>
      <p:cxnSp>
        <p:nvCxnSpPr>
          <p:cNvPr id="185" name="Shape 185"/>
          <p:cNvCxnSpPr/>
          <p:nvPr/>
        </p:nvCxnSpPr>
        <p:spPr>
          <a:xfrm flipH="1">
            <a:off x="3995737" y="3644900"/>
            <a:ext cx="215899" cy="1655761"/>
          </a:xfrm>
          <a:prstGeom prst="straightConnector1">
            <a:avLst/>
          </a:prstGeom>
          <a:noFill/>
          <a:ln w="9525" cap="rnd">
            <a:solidFill>
              <a:schemeClr val="dk1"/>
            </a:solidFill>
            <a:prstDash val="solid"/>
            <a:miter/>
            <a:headEnd type="none" w="med" len="med"/>
            <a:tailEnd type="none" w="med" len="med"/>
          </a:ln>
        </p:spPr>
      </p:cxnSp>
      <p:cxnSp>
        <p:nvCxnSpPr>
          <p:cNvPr id="186" name="Shape 186"/>
          <p:cNvCxnSpPr/>
          <p:nvPr/>
        </p:nvCxnSpPr>
        <p:spPr>
          <a:xfrm>
            <a:off x="4211637" y="3644900"/>
            <a:ext cx="431799" cy="1655761"/>
          </a:xfrm>
          <a:prstGeom prst="straightConnector1">
            <a:avLst/>
          </a:prstGeom>
          <a:noFill/>
          <a:ln w="9525" cap="rnd">
            <a:solidFill>
              <a:schemeClr val="dk1"/>
            </a:solidFill>
            <a:prstDash val="solid"/>
            <a:miter/>
            <a:headEnd type="none" w="med" len="med"/>
            <a:tailEnd type="none" w="med" len="med"/>
          </a:ln>
        </p:spPr>
      </p:cxnSp>
      <p:cxnSp>
        <p:nvCxnSpPr>
          <p:cNvPr id="187" name="Shape 187"/>
          <p:cNvCxnSpPr/>
          <p:nvPr/>
        </p:nvCxnSpPr>
        <p:spPr>
          <a:xfrm>
            <a:off x="4211637" y="3644900"/>
            <a:ext cx="936624" cy="1655761"/>
          </a:xfrm>
          <a:prstGeom prst="straightConnector1">
            <a:avLst/>
          </a:prstGeom>
          <a:noFill/>
          <a:ln w="9525" cap="rnd">
            <a:solidFill>
              <a:schemeClr val="dk1"/>
            </a:solidFill>
            <a:prstDash val="solid"/>
            <a:miter/>
            <a:headEnd type="none" w="med" len="med"/>
            <a:tailEnd type="none" w="med" len="med"/>
          </a:ln>
        </p:spPr>
      </p:cxnSp>
      <p:cxnSp>
        <p:nvCxnSpPr>
          <p:cNvPr id="188" name="Shape 188"/>
          <p:cNvCxnSpPr/>
          <p:nvPr/>
        </p:nvCxnSpPr>
        <p:spPr>
          <a:xfrm flipH="1">
            <a:off x="5435600" y="3644900"/>
            <a:ext cx="504824" cy="936624"/>
          </a:xfrm>
          <a:prstGeom prst="straightConnector1">
            <a:avLst/>
          </a:prstGeom>
          <a:noFill/>
          <a:ln w="9525" cap="rnd">
            <a:solidFill>
              <a:schemeClr val="dk1"/>
            </a:solidFill>
            <a:prstDash val="solid"/>
            <a:miter/>
            <a:headEnd type="none" w="med" len="med"/>
            <a:tailEnd type="none" w="med" len="med"/>
          </a:ln>
        </p:spPr>
      </p:cxnSp>
      <p:cxnSp>
        <p:nvCxnSpPr>
          <p:cNvPr id="189" name="Shape 189"/>
          <p:cNvCxnSpPr/>
          <p:nvPr/>
        </p:nvCxnSpPr>
        <p:spPr>
          <a:xfrm>
            <a:off x="5940425" y="3644900"/>
            <a:ext cx="71436" cy="936624"/>
          </a:xfrm>
          <a:prstGeom prst="straightConnector1">
            <a:avLst/>
          </a:prstGeom>
          <a:noFill/>
          <a:ln w="9525" cap="rnd">
            <a:solidFill>
              <a:schemeClr val="dk1"/>
            </a:solidFill>
            <a:prstDash val="solid"/>
            <a:miter/>
            <a:headEnd type="none" w="med" len="med"/>
            <a:tailEnd type="none" w="med" len="med"/>
          </a:ln>
        </p:spPr>
      </p:cxnSp>
      <p:cxnSp>
        <p:nvCxnSpPr>
          <p:cNvPr id="190" name="Shape 190"/>
          <p:cNvCxnSpPr/>
          <p:nvPr/>
        </p:nvCxnSpPr>
        <p:spPr>
          <a:xfrm>
            <a:off x="5940425" y="3644900"/>
            <a:ext cx="576262" cy="936624"/>
          </a:xfrm>
          <a:prstGeom prst="straightConnector1">
            <a:avLst/>
          </a:prstGeom>
          <a:noFill/>
          <a:ln w="9525" cap="rnd">
            <a:solidFill>
              <a:schemeClr val="dk1"/>
            </a:solidFill>
            <a:prstDash val="solid"/>
            <a:miter/>
            <a:headEnd type="none" w="med" len="med"/>
            <a:tailEnd type="none" w="med" len="med"/>
          </a:ln>
        </p:spPr>
      </p:cxnSp>
      <p:sp>
        <p:nvSpPr>
          <p:cNvPr id="191" name="Shape 191"/>
          <p:cNvSpPr txBox="1"/>
          <p:nvPr/>
        </p:nvSpPr>
        <p:spPr>
          <a:xfrm>
            <a:off x="1619250" y="620712"/>
            <a:ext cx="1584325" cy="366711"/>
          </a:xfrm>
          <a:prstGeom prst="rect">
            <a:avLst/>
          </a:prstGeom>
          <a:noFill/>
          <a:ln>
            <a:noFill/>
          </a:ln>
        </p:spPr>
        <p:txBody>
          <a:bodyPr lIns="91425" tIns="45700" rIns="91425" bIns="45700" anchor="t" anchorCtr="0">
            <a:noAutofit/>
          </a:bodyPr>
          <a:lstStyle/>
          <a:p>
            <a:pPr>
              <a:spcBef>
                <a:spcPts val="0"/>
              </a:spcBef>
              <a:buNone/>
            </a:pPr>
            <a:endParaRPr/>
          </a:p>
        </p:txBody>
      </p:sp>
      <p:sp>
        <p:nvSpPr>
          <p:cNvPr id="192" name="Shape 192"/>
          <p:cNvSpPr txBox="1"/>
          <p:nvPr/>
        </p:nvSpPr>
        <p:spPr>
          <a:xfrm>
            <a:off x="1043608" y="5013176"/>
            <a:ext cx="1944687" cy="1190624"/>
          </a:xfrm>
          <a:prstGeom prst="rect">
            <a:avLst/>
          </a:prstGeom>
          <a:noFill/>
          <a:ln>
            <a:noFill/>
          </a:ln>
        </p:spPr>
        <p:txBody>
          <a:bodyPr lIns="91425" tIns="45700" rIns="91425" bIns="45700" anchor="t" anchorCtr="0">
            <a:noAutofit/>
          </a:bodyPr>
          <a:lstStyle/>
          <a:p>
            <a:pPr marL="0" marR="0" lvl="0" indent="0" algn="l" rtl="0">
              <a:spcBef>
                <a:spcPts val="900"/>
              </a:spcBef>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Puzzle-solving activities based on specific tools and texts</a:t>
            </a:r>
          </a:p>
        </p:txBody>
      </p:sp>
      <p:cxnSp>
        <p:nvCxnSpPr>
          <p:cNvPr id="193" name="Shape 193"/>
          <p:cNvCxnSpPr/>
          <p:nvPr/>
        </p:nvCxnSpPr>
        <p:spPr>
          <a:xfrm rot="10800000">
            <a:off x="2411760" y="4581128"/>
            <a:ext cx="215899" cy="504824"/>
          </a:xfrm>
          <a:prstGeom prst="straightConnector1">
            <a:avLst/>
          </a:prstGeom>
          <a:noFill/>
          <a:ln w="9525" cap="rnd">
            <a:solidFill>
              <a:schemeClr val="dk1"/>
            </a:solidFill>
            <a:prstDash val="solid"/>
            <a:miter/>
            <a:headEnd type="none" w="med" len="med"/>
            <a:tailEnd type="triangle" w="med" len="med"/>
          </a:ln>
        </p:spPr>
      </p:cxnSp>
      <p:sp>
        <p:nvSpPr>
          <p:cNvPr id="194" name="Shape 194"/>
          <p:cNvSpPr txBox="1"/>
          <p:nvPr/>
        </p:nvSpPr>
        <p:spPr>
          <a:xfrm>
            <a:off x="6156176" y="1196752"/>
            <a:ext cx="2160586" cy="641350"/>
          </a:xfrm>
          <a:prstGeom prst="rect">
            <a:avLst/>
          </a:prstGeom>
          <a:noFill/>
          <a:ln>
            <a:noFill/>
          </a:ln>
        </p:spPr>
        <p:txBody>
          <a:bodyPr lIns="91425" tIns="45700" rIns="91425" bIns="45700" anchor="t" anchorCtr="0">
            <a:noAutofit/>
          </a:bodyPr>
          <a:lstStyle/>
          <a:p>
            <a:pPr marL="0" marR="0" lvl="0" indent="0" algn="l" rtl="0">
              <a:spcBef>
                <a:spcPts val="900"/>
              </a:spcBef>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 Paradigms, that is, alternative realities</a:t>
            </a:r>
          </a:p>
        </p:txBody>
      </p:sp>
      <p:cxnSp>
        <p:nvCxnSpPr>
          <p:cNvPr id="195" name="Shape 195"/>
          <p:cNvCxnSpPr/>
          <p:nvPr/>
        </p:nvCxnSpPr>
        <p:spPr>
          <a:xfrm flipH="1">
            <a:off x="6012160" y="2780928"/>
            <a:ext cx="936104" cy="360040"/>
          </a:xfrm>
          <a:prstGeom prst="straightConnector1">
            <a:avLst/>
          </a:prstGeom>
          <a:noFill/>
          <a:ln w="9525" cap="rnd">
            <a:solidFill>
              <a:schemeClr val="dk1"/>
            </a:solidFill>
            <a:prstDash val="solid"/>
            <a:miter/>
            <a:headEnd type="none" w="med" len="med"/>
            <a:tailEnd type="triangle" w="med" len="med"/>
          </a:ln>
        </p:spPr>
      </p:cxnSp>
      <p:sp>
        <p:nvSpPr>
          <p:cNvPr id="196" name="Shape 196"/>
          <p:cNvSpPr txBox="1"/>
          <p:nvPr/>
        </p:nvSpPr>
        <p:spPr>
          <a:xfrm>
            <a:off x="6948486" y="2565400"/>
            <a:ext cx="1800225" cy="1190624"/>
          </a:xfrm>
          <a:prstGeom prst="rect">
            <a:avLst/>
          </a:prstGeom>
          <a:noFill/>
          <a:ln>
            <a:noFill/>
          </a:ln>
        </p:spPr>
        <p:txBody>
          <a:bodyPr lIns="91425" tIns="45700" rIns="91425" bIns="45700" anchor="t" anchorCtr="0">
            <a:noAutofit/>
          </a:bodyPr>
          <a:lstStyle/>
          <a:p>
            <a:pPr marL="0" marR="0" lvl="0" indent="0" algn="l" rtl="0">
              <a:spcBef>
                <a:spcPts val="900"/>
              </a:spcBef>
              <a:buClr>
                <a:schemeClr val="dk1"/>
              </a:buClr>
              <a:buSzPct val="25000"/>
              <a:buFont typeface="Arial"/>
              <a:buNone/>
            </a:pPr>
            <a:r>
              <a:rPr lang="en-US" sz="1800" b="0" i="0" u="none" strike="noStrike" cap="none" baseline="0">
                <a:solidFill>
                  <a:schemeClr val="dk1"/>
                </a:solidFill>
                <a:latin typeface="Arial"/>
                <a:ea typeface="Arial"/>
                <a:cs typeface="Arial"/>
                <a:sym typeface="Arial"/>
              </a:rPr>
              <a:t>Metaphors based on schools of thought</a:t>
            </a:r>
          </a:p>
        </p:txBody>
      </p:sp>
      <p:cxnSp>
        <p:nvCxnSpPr>
          <p:cNvPr id="197" name="Shape 197"/>
          <p:cNvCxnSpPr/>
          <p:nvPr/>
        </p:nvCxnSpPr>
        <p:spPr>
          <a:xfrm flipH="1" flipV="1">
            <a:off x="4716016" y="1340768"/>
            <a:ext cx="1440160" cy="144016"/>
          </a:xfrm>
          <a:prstGeom prst="straightConnector1">
            <a:avLst/>
          </a:prstGeom>
          <a:noFill/>
          <a:ln w="9525" cap="rnd">
            <a:solidFill>
              <a:schemeClr val="dk1"/>
            </a:solidFill>
            <a:prstDash val="solid"/>
            <a:miter/>
            <a:headEnd type="none" w="med" len="med"/>
            <a:tailEnd type="triangle" w="med" len="med"/>
          </a:ln>
        </p:spPr>
      </p:cxn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algn="l" eaLnBrk="1" hangingPunct="1">
              <a:defRPr/>
            </a:pPr>
            <a:endParaRPr lang="en-GB" dirty="0" smtClean="0"/>
          </a:p>
        </p:txBody>
      </p:sp>
      <p:sp>
        <p:nvSpPr>
          <p:cNvPr id="230404" name="Rectangle 4"/>
          <p:cNvSpPr>
            <a:spLocks noGrp="1" noChangeArrowheads="1"/>
          </p:cNvSpPr>
          <p:nvPr>
            <p:ph type="body" sz="half" idx="1"/>
          </p:nvPr>
        </p:nvSpPr>
        <p:spPr>
          <a:xfrm>
            <a:off x="0" y="1341438"/>
            <a:ext cx="7667625" cy="5516562"/>
          </a:xfrm>
        </p:spPr>
        <p:txBody>
          <a:bodyPr/>
          <a:lstStyle/>
          <a:p>
            <a:pPr eaLnBrk="1" hangingPunct="1">
              <a:lnSpc>
                <a:spcPct val="80000"/>
              </a:lnSpc>
              <a:buFont typeface="Wingdings" pitchFamily="2" charset="2"/>
              <a:buNone/>
              <a:defRPr/>
            </a:pPr>
            <a:r>
              <a:rPr lang="en-US" sz="2400" dirty="0" smtClean="0"/>
              <a:t>   Think of the organization and its environment as part of one evolving </a:t>
            </a:r>
            <a:r>
              <a:rPr lang="en-US" sz="2400" b="1" dirty="0" smtClean="0"/>
              <a:t>pattern</a:t>
            </a:r>
            <a:r>
              <a:rPr lang="en-US" sz="2400" dirty="0" smtClean="0"/>
              <a:t>:</a:t>
            </a:r>
          </a:p>
          <a:p>
            <a:pPr eaLnBrk="1" hangingPunct="1">
              <a:lnSpc>
                <a:spcPct val="80000"/>
              </a:lnSpc>
              <a:buFont typeface="Wingdings" pitchFamily="2" charset="2"/>
              <a:buNone/>
              <a:defRPr/>
            </a:pPr>
            <a:endParaRPr lang="en-US" sz="2400" dirty="0" smtClean="0"/>
          </a:p>
          <a:p>
            <a:pPr eaLnBrk="1" hangingPunct="1">
              <a:lnSpc>
                <a:spcPct val="80000"/>
              </a:lnSpc>
              <a:defRPr/>
            </a:pPr>
            <a:r>
              <a:rPr lang="en-US" sz="2400" dirty="0" smtClean="0"/>
              <a:t>Organizations as complex systems are both ordered and chaotic</a:t>
            </a:r>
          </a:p>
          <a:p>
            <a:pPr eaLnBrk="1" hangingPunct="1">
              <a:lnSpc>
                <a:spcPct val="80000"/>
              </a:lnSpc>
              <a:defRPr/>
            </a:pPr>
            <a:r>
              <a:rPr lang="en-US" sz="2400" dirty="0" smtClean="0"/>
              <a:t>A range of ‘attractors’ exert influence</a:t>
            </a:r>
          </a:p>
          <a:p>
            <a:pPr eaLnBrk="1" hangingPunct="1">
              <a:lnSpc>
                <a:spcPct val="80000"/>
              </a:lnSpc>
              <a:defRPr/>
            </a:pPr>
            <a:r>
              <a:rPr lang="en-US" sz="2400" dirty="0" smtClean="0"/>
              <a:t>Random events can produce unpredictable relationships that create novel patterns of change</a:t>
            </a:r>
          </a:p>
          <a:p>
            <a:pPr eaLnBrk="1" hangingPunct="1">
              <a:lnSpc>
                <a:spcPct val="80000"/>
              </a:lnSpc>
              <a:defRPr/>
            </a:pPr>
            <a:r>
              <a:rPr lang="en-US" sz="2400" dirty="0" smtClean="0"/>
              <a:t>If a system has some degree of complexity, these novel patterns are a resource for change</a:t>
            </a:r>
          </a:p>
          <a:p>
            <a:pPr eaLnBrk="1" hangingPunct="1">
              <a:lnSpc>
                <a:spcPct val="80000"/>
              </a:lnSpc>
              <a:defRPr/>
            </a:pPr>
            <a:r>
              <a:rPr lang="en-US" sz="2400" dirty="0" smtClean="0"/>
              <a:t>New order always emerges out of randomness and surface chaos</a:t>
            </a:r>
          </a:p>
          <a:p>
            <a:pPr eaLnBrk="1" hangingPunct="1">
              <a:lnSpc>
                <a:spcPct val="80000"/>
              </a:lnSpc>
              <a:defRPr/>
            </a:pPr>
            <a:r>
              <a:rPr lang="en-US" sz="2400" dirty="0" smtClean="0"/>
              <a:t>Aim to move from unpredictable to </a:t>
            </a:r>
            <a:r>
              <a:rPr lang="en-US" sz="2400" b="1" dirty="0" smtClean="0"/>
              <a:t>repeatable</a:t>
            </a:r>
            <a:endParaRPr lang="en-GB" sz="2400" b="1" dirty="0" smtClean="0"/>
          </a:p>
        </p:txBody>
      </p:sp>
      <p:pic>
        <p:nvPicPr>
          <p:cNvPr id="33796" name="Picture 6" descr="MP900442870[1]"/>
          <p:cNvPicPr>
            <a:picLocks noGrp="1" noChangeAspect="1" noChangeArrowheads="1"/>
          </p:cNvPicPr>
          <p:nvPr>
            <p:ph sz="half" idx="2"/>
          </p:nvPr>
        </p:nvPicPr>
        <p:blipFill>
          <a:blip r:embed="rId3"/>
          <a:srcRect/>
          <a:stretch>
            <a:fillRect/>
          </a:stretch>
        </p:blipFill>
        <p:spPr>
          <a:xfrm>
            <a:off x="7524750" y="1196975"/>
            <a:ext cx="1619250" cy="56610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040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040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395536" y="332656"/>
            <a:ext cx="7056784" cy="533400"/>
          </a:xfrm>
        </p:spPr>
        <p:txBody>
          <a:bodyPr/>
          <a:lstStyle/>
          <a:p>
            <a:pPr algn="l" eaLnBrk="1" hangingPunct="1">
              <a:defRPr/>
            </a:pPr>
            <a:r>
              <a:rPr lang="en-IE" dirty="0" smtClean="0"/>
              <a:t>Complexity in management and leadership</a:t>
            </a:r>
            <a:endParaRPr lang="en-GB" dirty="0" smtClean="0"/>
          </a:p>
        </p:txBody>
      </p:sp>
      <p:sp>
        <p:nvSpPr>
          <p:cNvPr id="235523" name="Rectangle 3"/>
          <p:cNvSpPr>
            <a:spLocks noGrp="1" noChangeArrowheads="1"/>
          </p:cNvSpPr>
          <p:nvPr>
            <p:ph type="body" idx="1"/>
          </p:nvPr>
        </p:nvSpPr>
        <p:spPr>
          <a:xfrm>
            <a:off x="457200" y="1600200"/>
            <a:ext cx="8229600" cy="5257800"/>
          </a:xfrm>
        </p:spPr>
        <p:txBody>
          <a:bodyPr/>
          <a:lstStyle/>
          <a:p>
            <a:pPr eaLnBrk="1" hangingPunct="1">
              <a:defRPr/>
            </a:pPr>
            <a:r>
              <a:rPr lang="en-US" sz="3200" dirty="0" smtClean="0"/>
              <a:t>1) complex systems are at risk when at equilibrium. Although it may be counter-intuitive, equilibrium and stability are precursors to failure.</a:t>
            </a:r>
          </a:p>
          <a:p>
            <a:pPr eaLnBrk="1" hangingPunct="1">
              <a:defRPr/>
            </a:pPr>
            <a:r>
              <a:rPr lang="en-US" sz="3200" dirty="0" smtClean="0"/>
              <a:t>2) complex systems exhibit the capacity to self-organize and show emergent properties, and therefore the edge of chaos is not actually chaotic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95536" y="332656"/>
            <a:ext cx="7200800" cy="533400"/>
          </a:xfrm>
        </p:spPr>
        <p:txBody>
          <a:bodyPr/>
          <a:lstStyle/>
          <a:p>
            <a:pPr eaLnBrk="1" hangingPunct="1">
              <a:defRPr/>
            </a:pPr>
            <a:r>
              <a:rPr lang="en-IE" dirty="0" smtClean="0"/>
              <a:t>Complexity in management and leadership</a:t>
            </a:r>
            <a:endParaRPr lang="en-GB" dirty="0" smtClean="0"/>
          </a:p>
        </p:txBody>
      </p:sp>
      <p:sp>
        <p:nvSpPr>
          <p:cNvPr id="242691" name="Rectangle 3"/>
          <p:cNvSpPr>
            <a:spLocks noGrp="1" noChangeArrowheads="1"/>
          </p:cNvSpPr>
          <p:nvPr>
            <p:ph type="body" idx="1"/>
          </p:nvPr>
        </p:nvSpPr>
        <p:spPr/>
        <p:txBody>
          <a:bodyPr/>
          <a:lstStyle/>
          <a:p>
            <a:pPr eaLnBrk="1" hangingPunct="1">
              <a:defRPr/>
            </a:pPr>
            <a:r>
              <a:rPr lang="en-US" sz="3200" dirty="0" smtClean="0"/>
              <a:t>3) complex systems move toward the edge of chaos when confronted with a complex task</a:t>
            </a:r>
            <a:br>
              <a:rPr lang="en-US" sz="3200" dirty="0" smtClean="0"/>
            </a:br>
            <a:endParaRPr lang="en-US" sz="3200" dirty="0" smtClean="0"/>
          </a:p>
          <a:p>
            <a:pPr eaLnBrk="1" hangingPunct="1">
              <a:defRPr/>
            </a:pPr>
            <a:r>
              <a:rPr lang="en-US" sz="3200" dirty="0" smtClean="0"/>
              <a:t>4) complex systems are living systems that are </a:t>
            </a:r>
            <a:r>
              <a:rPr lang="en-US" sz="3200" b="1" dirty="0" smtClean="0"/>
              <a:t>over-determined</a:t>
            </a:r>
            <a:r>
              <a:rPr lang="en-US" sz="3200" dirty="0" smtClean="0"/>
              <a:t> and cannot be directed, only disturbed.</a:t>
            </a:r>
          </a:p>
          <a:p>
            <a:pPr lvl="1" eaLnBrk="1" hangingPunct="1">
              <a:buNone/>
              <a:defRPr/>
            </a:pPr>
            <a:endParaRPr lang="en-US" sz="3200" dirty="0" smtClean="0"/>
          </a:p>
          <a:p>
            <a:pPr lvl="1" eaLnBrk="1" hangingPunct="1">
              <a:buNone/>
              <a:defRPr/>
            </a:pPr>
            <a:r>
              <a:rPr lang="en-US" sz="3200" dirty="0" smtClean="0"/>
              <a:t>								</a:t>
            </a:r>
            <a:r>
              <a:rPr lang="en-US" sz="1600" dirty="0" smtClean="0"/>
              <a:t>Pascale,1999</a:t>
            </a:r>
            <a:endParaRPr lang="en-GB" sz="1600" dirty="0" smtClean="0"/>
          </a:p>
          <a:p>
            <a:pPr eaLnBrk="1" hangingPunct="1">
              <a:defRPr/>
            </a:pPr>
            <a:endParaRPr lang="en-GB"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lgn="l" eaLnBrk="1" hangingPunct="1">
              <a:defRPr/>
            </a:pPr>
            <a:r>
              <a:rPr lang="en-IE" dirty="0" smtClean="0"/>
              <a:t>So leadership means …</a:t>
            </a:r>
            <a:endParaRPr lang="en-GB" dirty="0" smtClean="0"/>
          </a:p>
        </p:txBody>
      </p:sp>
      <p:sp>
        <p:nvSpPr>
          <p:cNvPr id="239619" name="Rectangle 3"/>
          <p:cNvSpPr>
            <a:spLocks noGrp="1" noChangeArrowheads="1"/>
          </p:cNvSpPr>
          <p:nvPr>
            <p:ph type="body" idx="1"/>
          </p:nvPr>
        </p:nvSpPr>
        <p:spPr/>
        <p:txBody>
          <a:bodyPr/>
          <a:lstStyle/>
          <a:p>
            <a:pPr marL="514350" indent="-514350" eaLnBrk="1" hangingPunct="1">
              <a:lnSpc>
                <a:spcPct val="80000"/>
              </a:lnSpc>
              <a:buAutoNum type="arabicParenR"/>
              <a:defRPr/>
            </a:pPr>
            <a:r>
              <a:rPr lang="en-US" sz="2800" dirty="0" smtClean="0"/>
              <a:t>Rethink the nature of order and organization</a:t>
            </a:r>
          </a:p>
          <a:p>
            <a:pPr marL="514350" indent="-514350" eaLnBrk="1" hangingPunct="1">
              <a:lnSpc>
                <a:spcPct val="80000"/>
              </a:lnSpc>
              <a:buAutoNum type="arabicParenR"/>
              <a:defRPr/>
            </a:pPr>
            <a:endParaRPr lang="en-US" sz="2800" dirty="0" smtClean="0"/>
          </a:p>
          <a:p>
            <a:pPr lvl="1" eaLnBrk="1" hangingPunct="1">
              <a:lnSpc>
                <a:spcPct val="80000"/>
              </a:lnSpc>
              <a:defRPr/>
            </a:pPr>
            <a:r>
              <a:rPr lang="en-US" sz="2400" dirty="0" smtClean="0"/>
              <a:t>New order </a:t>
            </a:r>
            <a:r>
              <a:rPr lang="en-US" sz="2400" b="1" dirty="0" smtClean="0"/>
              <a:t>emerges</a:t>
            </a:r>
            <a:r>
              <a:rPr lang="en-US" sz="2400" dirty="0" smtClean="0"/>
              <a:t> in any complex system pushed to an ‘edge of chaos’ situation</a:t>
            </a:r>
          </a:p>
          <a:p>
            <a:pPr lvl="1" eaLnBrk="1" hangingPunct="1">
              <a:lnSpc>
                <a:spcPct val="80000"/>
              </a:lnSpc>
              <a:defRPr/>
            </a:pPr>
            <a:r>
              <a:rPr lang="en-US" sz="2400" dirty="0" smtClean="0"/>
              <a:t>Complex systems have some form of order, but it isn’t fixed</a:t>
            </a:r>
            <a:br>
              <a:rPr lang="en-US" sz="2400" dirty="0" smtClean="0"/>
            </a:br>
            <a:endParaRPr lang="en-US" sz="2400" dirty="0" smtClean="0"/>
          </a:p>
          <a:p>
            <a:pPr eaLnBrk="1" hangingPunct="1">
              <a:lnSpc>
                <a:spcPct val="80000"/>
              </a:lnSpc>
              <a:defRPr/>
            </a:pPr>
            <a:r>
              <a:rPr lang="en-US" sz="2800" dirty="0" smtClean="0"/>
              <a:t>Hierarchy is an </a:t>
            </a:r>
            <a:r>
              <a:rPr lang="en-US" sz="2800" b="1" dirty="0" smtClean="0"/>
              <a:t>outcome</a:t>
            </a:r>
            <a:r>
              <a:rPr lang="en-US" sz="2800" dirty="0" smtClean="0"/>
              <a:t>, can be flat, can be driven from anywhere in the organization.</a:t>
            </a:r>
          </a:p>
          <a:p>
            <a:pPr eaLnBrk="1" hangingPunct="1">
              <a:lnSpc>
                <a:spcPct val="80000"/>
              </a:lnSpc>
              <a:defRPr/>
            </a:pPr>
            <a:endParaRPr lang="en-US" sz="2800" dirty="0" smtClean="0"/>
          </a:p>
          <a:p>
            <a:pPr eaLnBrk="1" hangingPunct="1">
              <a:lnSpc>
                <a:spcPct val="80000"/>
              </a:lnSpc>
              <a:defRPr/>
            </a:pPr>
            <a:r>
              <a:rPr lang="en-US" sz="2800" dirty="0" smtClean="0"/>
              <a:t>							</a:t>
            </a:r>
            <a:r>
              <a:rPr lang="en-US" sz="1400" dirty="0" err="1" smtClean="0"/>
              <a:t>Cilliers</a:t>
            </a:r>
            <a:r>
              <a:rPr lang="en-US" sz="1400" dirty="0" smtClean="0"/>
              <a:t> 2001</a:t>
            </a:r>
            <a:r>
              <a:rPr lang="en-US" sz="2800" dirty="0" smtClean="0"/>
              <a:t/>
            </a:r>
            <a:br>
              <a:rPr lang="en-US" sz="2800" dirty="0" smtClean="0"/>
            </a:br>
            <a:r>
              <a:rPr lang="en-US" sz="2800" dirty="0" smtClean="0"/>
              <a:t/>
            </a:r>
            <a:br>
              <a:rPr lang="en-US" sz="2800" dirty="0" smtClean="0"/>
            </a:br>
            <a:endParaRPr lang="en-GB"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lgn="l" eaLnBrk="1" hangingPunct="1">
              <a:defRPr/>
            </a:pPr>
            <a:endParaRPr lang="en-GB" dirty="0" smtClean="0"/>
          </a:p>
        </p:txBody>
      </p:sp>
      <p:sp>
        <p:nvSpPr>
          <p:cNvPr id="236547" name="Rectangle 3"/>
          <p:cNvSpPr>
            <a:spLocks noGrp="1" noChangeArrowheads="1"/>
          </p:cNvSpPr>
          <p:nvPr>
            <p:ph type="body" idx="1"/>
          </p:nvPr>
        </p:nvSpPr>
        <p:spPr/>
        <p:txBody>
          <a:bodyPr/>
          <a:lstStyle/>
          <a:p>
            <a:pPr marL="660400" indent="-660400" eaLnBrk="1" hangingPunct="1">
              <a:defRPr/>
            </a:pPr>
            <a:r>
              <a:rPr lang="en-IE" sz="2800" dirty="0" smtClean="0"/>
              <a:t>2) </a:t>
            </a:r>
            <a:r>
              <a:rPr lang="en-US" sz="2800" dirty="0" smtClean="0"/>
              <a:t>Leading a context </a:t>
            </a:r>
          </a:p>
          <a:p>
            <a:pPr marL="1035050" lvl="1" indent="-577850" eaLnBrk="1" hangingPunct="1">
              <a:defRPr/>
            </a:pPr>
            <a:r>
              <a:rPr lang="en-US" sz="2400" dirty="0" smtClean="0"/>
              <a:t>The role of the manager is to shape a context where self-organization can occur and</a:t>
            </a:r>
          </a:p>
          <a:p>
            <a:pPr marL="1409700" lvl="2" indent="-495300" eaLnBrk="1" hangingPunct="1">
              <a:defRPr/>
            </a:pPr>
            <a:r>
              <a:rPr lang="en-US" sz="2000" dirty="0" smtClean="0"/>
              <a:t>where desirable attractors are dominant</a:t>
            </a:r>
          </a:p>
          <a:p>
            <a:pPr marL="1035050" lvl="1" indent="-577850" eaLnBrk="1" hangingPunct="1">
              <a:defRPr/>
            </a:pPr>
            <a:r>
              <a:rPr lang="en-US" sz="2400" dirty="0" smtClean="0"/>
              <a:t>Identify the level of specification — the ‘minimum specifications’</a:t>
            </a:r>
          </a:p>
          <a:p>
            <a:pPr marL="1035050" lvl="1" indent="-577850" eaLnBrk="1" hangingPunct="1">
              <a:defRPr/>
            </a:pPr>
            <a:r>
              <a:rPr lang="en-US" sz="2400" dirty="0" smtClean="0"/>
              <a:t>Work on </a:t>
            </a:r>
            <a:r>
              <a:rPr lang="en-US" sz="2400" i="1" dirty="0" smtClean="0"/>
              <a:t>new understandings </a:t>
            </a:r>
            <a:r>
              <a:rPr lang="en-US" sz="2400" dirty="0" smtClean="0"/>
              <a:t>and </a:t>
            </a:r>
            <a:r>
              <a:rPr lang="en-US" sz="2400" i="1" dirty="0" smtClean="0"/>
              <a:t>new actions</a:t>
            </a:r>
            <a:endParaRPr lang="en-US" sz="2400" dirty="0" smtClean="0"/>
          </a:p>
          <a:p>
            <a:pPr marL="1409700" lvl="2" indent="-495300" eaLnBrk="1" hangingPunct="1">
              <a:defRPr/>
            </a:pPr>
            <a:r>
              <a:rPr lang="en-US" sz="2000" dirty="0" smtClean="0"/>
              <a:t>Experimentation</a:t>
            </a:r>
          </a:p>
          <a:p>
            <a:pPr marL="1409700" lvl="2" indent="-495300" eaLnBrk="1" hangingPunct="1">
              <a:defRPr/>
            </a:pPr>
            <a:r>
              <a:rPr lang="en-US" sz="2000" dirty="0" smtClean="0"/>
              <a:t>Double loop learning</a:t>
            </a:r>
            <a:endParaRPr lang="en-GB"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lgn="l" eaLnBrk="1" hangingPunct="1">
              <a:defRPr/>
            </a:pPr>
            <a:endParaRPr lang="en-GB" dirty="0" smtClean="0"/>
          </a:p>
        </p:txBody>
      </p:sp>
      <p:sp>
        <p:nvSpPr>
          <p:cNvPr id="237571" name="Rectangle 3"/>
          <p:cNvSpPr>
            <a:spLocks noGrp="1" noChangeArrowheads="1"/>
          </p:cNvSpPr>
          <p:nvPr>
            <p:ph type="body" idx="1"/>
          </p:nvPr>
        </p:nvSpPr>
        <p:spPr/>
        <p:txBody>
          <a:bodyPr/>
          <a:lstStyle/>
          <a:p>
            <a:pPr marL="660400" indent="-660400" eaLnBrk="1" hangingPunct="1">
              <a:defRPr/>
            </a:pPr>
            <a:r>
              <a:rPr lang="en-IE" sz="2800" dirty="0" smtClean="0"/>
              <a:t>3) </a:t>
            </a:r>
            <a:r>
              <a:rPr lang="en-US" sz="2800" dirty="0" smtClean="0"/>
              <a:t>Use the butterfly effect</a:t>
            </a:r>
          </a:p>
          <a:p>
            <a:pPr marL="1035050" lvl="1" indent="-577850" eaLnBrk="1" hangingPunct="1">
              <a:defRPr/>
            </a:pPr>
            <a:r>
              <a:rPr lang="en-US" sz="2800" dirty="0" smtClean="0"/>
              <a:t>Be attentive to high-leverage opportunities, often found in paradox</a:t>
            </a:r>
          </a:p>
          <a:p>
            <a:pPr marL="1409700" lvl="2" indent="-495300" eaLnBrk="1" hangingPunct="1">
              <a:defRPr/>
            </a:pPr>
            <a:r>
              <a:rPr lang="en-US" sz="2800" dirty="0" smtClean="0"/>
              <a:t>Identify emerging paradoxes</a:t>
            </a:r>
          </a:p>
          <a:p>
            <a:pPr marL="1409700" lvl="2" indent="-495300" eaLnBrk="1" hangingPunct="1">
              <a:defRPr/>
            </a:pPr>
            <a:r>
              <a:rPr lang="en-US" sz="2800" dirty="0" smtClean="0"/>
              <a:t>Create your own</a:t>
            </a:r>
          </a:p>
          <a:p>
            <a:pPr marL="1035050" lvl="1" indent="-577850" eaLnBrk="1" hangingPunct="1">
              <a:defRPr/>
            </a:pPr>
            <a:r>
              <a:rPr lang="en-US" sz="2800" dirty="0" smtClean="0"/>
              <a:t>Understand that incremental change and quantum change can be the same thing</a:t>
            </a:r>
            <a:endParaRPr lang="en-GB" sz="2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186" name="Group 186"/>
          <p:cNvGraphicFramePr>
            <a:graphicFrameLocks noGrp="1"/>
          </p:cNvGraphicFramePr>
          <p:nvPr>
            <p:ph idx="4294967295"/>
          </p:nvPr>
        </p:nvGraphicFramePr>
        <p:xfrm>
          <a:off x="395288" y="1340771"/>
          <a:ext cx="8070850" cy="4707606"/>
        </p:xfrm>
        <a:graphic>
          <a:graphicData uri="http://schemas.openxmlformats.org/drawingml/2006/table">
            <a:tbl>
              <a:tblPr/>
              <a:tblGrid>
                <a:gridCol w="2520950"/>
                <a:gridCol w="2879725"/>
                <a:gridCol w="2670175"/>
              </a:tblGrid>
              <a:tr h="438392">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GB" sz="2200" b="1" i="1" u="none" strike="noStrike" cap="none" normalizeH="0" baseline="0" dirty="0" smtClean="0">
                        <a:ln>
                          <a:noFill/>
                        </a:ln>
                        <a:solidFill>
                          <a:schemeClr val="tx1"/>
                        </a:solidFill>
                        <a:effectLst>
                          <a:outerShdw blurRad="38100" dist="38100" dir="2700000" algn="tl">
                            <a:srgbClr val="000000"/>
                          </a:outerShdw>
                        </a:effectLst>
                        <a:latin typeface="Verdana" pitchFamily="34" charset="0"/>
                        <a:cs typeface="Arial" charset="0"/>
                      </a:endParaRPr>
                    </a:p>
                  </a:txBody>
                  <a:tcPr horzOverflow="overflow">
                    <a:lnL cap="flat">
                      <a:noFill/>
                    </a:lnL>
                    <a:lnR cap="flat">
                      <a:noFill/>
                    </a:lnR>
                    <a:lnT cap="flat">
                      <a:noFill/>
                    </a:lnT>
                    <a:lnB>
                      <a:noFill/>
                    </a:lnB>
                    <a:lnTlToBr>
                      <a:noFill/>
                    </a:lnTlToBr>
                    <a:lnBlToTr>
                      <a:noFill/>
                    </a:lnBlToTr>
                    <a:noFill/>
                  </a:tcPr>
                </a:tc>
                <a:tc hMerge="1">
                  <a:txBody>
                    <a:bodyPr/>
                    <a:lstStyle/>
                    <a:p>
                      <a:endParaRPr lang="en-GB"/>
                    </a:p>
                  </a:txBody>
                  <a:tcPr/>
                </a:tc>
                <a:tc hMerge="1">
                  <a:txBody>
                    <a:bodyPr/>
                    <a:lstStyle/>
                    <a:p>
                      <a:endParaRPr lang="en-GB"/>
                    </a:p>
                  </a:txBody>
                  <a:tcPr/>
                </a:tc>
              </a:tr>
              <a:tr h="501504">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dirty="0" smtClean="0">
                          <a:ln>
                            <a:noFill/>
                          </a:ln>
                          <a:solidFill>
                            <a:schemeClr val="tx1"/>
                          </a:solidFill>
                          <a:effectLst/>
                          <a:latin typeface="Verdana" pitchFamily="34" charset="0"/>
                          <a:cs typeface="Arial" charset="0"/>
                        </a:rPr>
                        <a:t>Innovate</a:t>
                      </a:r>
                      <a:endParaRPr kumimoji="0" lang="en-GB" sz="1400" b="0" i="0" u="none" strike="noStrike" cap="none" normalizeH="0" baseline="0" dirty="0" smtClean="0">
                        <a:ln>
                          <a:noFill/>
                        </a:ln>
                        <a:solidFill>
                          <a:schemeClr val="tx1"/>
                        </a:solidFill>
                        <a:effectLst/>
                        <a:latin typeface="Verdana" pitchFamily="34"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Avoid mistakes</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a:noFill/>
                    </a:lnL>
                    <a:lnR cap="flat">
                      <a:noFill/>
                    </a:lnR>
                    <a:lnT>
                      <a:noFill/>
                    </a:lnT>
                    <a:lnB>
                      <a:noFill/>
                    </a:lnB>
                    <a:lnTlToBr>
                      <a:noFill/>
                    </a:lnTlToBr>
                    <a:lnBlToTr>
                      <a:noFill/>
                    </a:lnBlToTr>
                    <a:noFill/>
                  </a:tcPr>
                </a:tc>
              </a:tr>
              <a:tr h="501504">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dirty="0" smtClean="0">
                          <a:ln>
                            <a:noFill/>
                          </a:ln>
                          <a:solidFill>
                            <a:schemeClr val="tx1"/>
                          </a:solidFill>
                          <a:effectLst/>
                          <a:latin typeface="Verdana" pitchFamily="34" charset="0"/>
                          <a:cs typeface="Arial" charset="0"/>
                        </a:rPr>
                        <a:t>Think long term</a:t>
                      </a:r>
                      <a:endParaRPr kumimoji="0" lang="en-GB" sz="1400" b="0" i="0" u="none" strike="noStrike" cap="none" normalizeH="0" baseline="0" dirty="0" smtClean="0">
                        <a:ln>
                          <a:noFill/>
                        </a:ln>
                        <a:solidFill>
                          <a:schemeClr val="tx1"/>
                        </a:solidFill>
                        <a:effectLst/>
                        <a:latin typeface="Verdana" pitchFamily="34"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Results now</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a:noFill/>
                    </a:lnL>
                    <a:lnR cap="flat">
                      <a:noFill/>
                    </a:lnR>
                    <a:lnT>
                      <a:noFill/>
                    </a:lnT>
                    <a:lnB>
                      <a:noFill/>
                    </a:lnB>
                    <a:lnTlToBr>
                      <a:noFill/>
                    </a:lnTlToBr>
                    <a:lnBlToTr>
                      <a:noFill/>
                    </a:lnBlToTr>
                    <a:noFill/>
                  </a:tcPr>
                </a:tc>
              </a:tr>
              <a:tr h="501504">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dirty="0" smtClean="0">
                          <a:ln>
                            <a:noFill/>
                          </a:ln>
                          <a:solidFill>
                            <a:schemeClr val="tx1"/>
                          </a:solidFill>
                          <a:effectLst/>
                          <a:latin typeface="Verdana" pitchFamily="34" charset="0"/>
                          <a:cs typeface="Arial" charset="0"/>
                        </a:rPr>
                        <a:t>Cut costs</a:t>
                      </a:r>
                      <a:endParaRPr kumimoji="0" lang="en-GB" sz="1400" b="0" i="0" u="none" strike="noStrike" cap="none" normalizeH="0" baseline="0" dirty="0" smtClean="0">
                        <a:ln>
                          <a:noFill/>
                        </a:ln>
                        <a:solidFill>
                          <a:schemeClr val="tx1"/>
                        </a:solidFill>
                        <a:effectLst/>
                        <a:latin typeface="Verdana" pitchFamily="34"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dirty="0" smtClean="0">
                          <a:ln>
                            <a:noFill/>
                          </a:ln>
                          <a:solidFill>
                            <a:schemeClr val="tx1"/>
                          </a:solidFill>
                          <a:effectLst/>
                          <a:latin typeface="Verdana" pitchFamily="34" charset="0"/>
                          <a:cs typeface="Arial" charset="0"/>
                        </a:rPr>
                        <a:t>Increase morale</a:t>
                      </a:r>
                      <a:endParaRPr kumimoji="0" lang="en-GB"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cap="flat">
                      <a:noFill/>
                    </a:lnR>
                    <a:lnT>
                      <a:noFill/>
                    </a:lnT>
                    <a:lnB>
                      <a:noFill/>
                    </a:lnB>
                    <a:lnTlToBr>
                      <a:noFill/>
                    </a:lnTlToBr>
                    <a:lnBlToTr>
                      <a:noFill/>
                    </a:lnBlToTr>
                    <a:noFill/>
                  </a:tcPr>
                </a:tc>
              </a:tr>
              <a:tr h="502790">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Reduce staff</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Improve teamwork</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a:noFill/>
                    </a:lnL>
                    <a:lnR cap="flat">
                      <a:noFill/>
                    </a:lnR>
                    <a:lnT>
                      <a:noFill/>
                    </a:lnT>
                    <a:lnB>
                      <a:noFill/>
                    </a:lnB>
                    <a:lnTlToBr>
                      <a:noFill/>
                    </a:lnTlToBr>
                    <a:lnBlToTr>
                      <a:noFill/>
                    </a:lnBlToTr>
                    <a:noFill/>
                  </a:tcPr>
                </a:tc>
              </a:tr>
              <a:tr h="501504">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Be flexible</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Respect the rules</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a:noFill/>
                    </a:lnL>
                    <a:lnR cap="flat">
                      <a:noFill/>
                    </a:lnR>
                    <a:lnT>
                      <a:noFill/>
                    </a:lnT>
                    <a:lnB>
                      <a:noFill/>
                    </a:lnB>
                    <a:lnTlToBr>
                      <a:noFill/>
                    </a:lnTlToBr>
                    <a:lnBlToTr>
                      <a:noFill/>
                    </a:lnBlToTr>
                    <a:noFill/>
                  </a:tcPr>
                </a:tc>
              </a:tr>
              <a:tr h="420492">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Collaborate</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Compete</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a:noFill/>
                    </a:lnL>
                    <a:lnR cap="flat">
                      <a:noFill/>
                    </a:lnR>
                    <a:lnT>
                      <a:noFill/>
                    </a:lnT>
                    <a:lnB>
                      <a:noFill/>
                    </a:lnB>
                    <a:lnTlToBr>
                      <a:noFill/>
                    </a:lnTlToBr>
                    <a:lnBlToTr>
                      <a:noFill/>
                    </a:lnBlToTr>
                    <a:noFill/>
                  </a:tcPr>
                </a:tc>
              </a:tr>
              <a:tr h="419206">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Decentralize</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dirty="0" smtClean="0">
                          <a:ln>
                            <a:noFill/>
                          </a:ln>
                          <a:solidFill>
                            <a:schemeClr val="tx1"/>
                          </a:solidFill>
                          <a:effectLst/>
                          <a:latin typeface="Verdana" pitchFamily="34" charset="0"/>
                          <a:cs typeface="Arial" charset="0"/>
                        </a:rPr>
                        <a:t>Retain control</a:t>
                      </a:r>
                      <a:endParaRPr kumimoji="0" lang="en-GB"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cap="flat">
                      <a:noFill/>
                    </a:lnR>
                    <a:lnT>
                      <a:noFill/>
                    </a:lnT>
                    <a:lnB>
                      <a:noFill/>
                    </a:lnB>
                    <a:lnTlToBr>
                      <a:noFill/>
                    </a:lnTlToBr>
                    <a:lnBlToTr>
                      <a:noFill/>
                    </a:lnBlToTr>
                    <a:noFill/>
                  </a:tcPr>
                </a:tc>
              </a:tr>
              <a:tr h="501504">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Specialize</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Verdana" pitchFamily="34"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dirty="0" smtClean="0">
                          <a:ln>
                            <a:noFill/>
                          </a:ln>
                          <a:solidFill>
                            <a:schemeClr val="tx1"/>
                          </a:solidFill>
                          <a:effectLst/>
                          <a:latin typeface="Verdana" pitchFamily="34" charset="0"/>
                          <a:cs typeface="Arial" charset="0"/>
                        </a:rPr>
                        <a:t>Be opportunistic</a:t>
                      </a:r>
                      <a:endParaRPr kumimoji="0" lang="en-GB"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cap="flat">
                      <a:noFill/>
                    </a:lnR>
                    <a:lnT>
                      <a:noFill/>
                    </a:lnT>
                    <a:lnB>
                      <a:noFill/>
                    </a:lnB>
                    <a:lnTlToBr>
                      <a:noFill/>
                    </a:lnTlToBr>
                    <a:lnBlToTr>
                      <a:noFill/>
                    </a:lnBlToTr>
                    <a:noFill/>
                  </a:tcPr>
                </a:tc>
              </a:tr>
              <a:tr h="419206">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smtClean="0">
                          <a:ln>
                            <a:noFill/>
                          </a:ln>
                          <a:solidFill>
                            <a:schemeClr val="tx1"/>
                          </a:solidFill>
                          <a:effectLst/>
                          <a:latin typeface="Verdana" pitchFamily="34" charset="0"/>
                          <a:cs typeface="Arial" charset="0"/>
                        </a:rPr>
                        <a:t>Low costs</a:t>
                      </a:r>
                      <a:endParaRPr kumimoji="0" lang="en-GB" sz="1400" b="0" i="0" u="none" strike="noStrike" cap="none" normalizeH="0" baseline="0" smtClean="0">
                        <a:ln>
                          <a:noFill/>
                        </a:ln>
                        <a:solidFill>
                          <a:schemeClr val="tx1"/>
                        </a:solidFill>
                        <a:effectLst/>
                        <a:latin typeface="Verdana" pitchFamily="34" charset="0"/>
                        <a:cs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IE" sz="1400" b="0" i="0" u="none" strike="noStrike" cap="none" normalizeH="0" baseline="0" dirty="0" smtClean="0">
                          <a:ln>
                            <a:noFill/>
                          </a:ln>
                          <a:solidFill>
                            <a:schemeClr val="tx1"/>
                          </a:solidFill>
                          <a:effectLst/>
                          <a:latin typeface="Verdana" pitchFamily="34" charset="0"/>
                          <a:cs typeface="Arial" charset="0"/>
                        </a:rPr>
                        <a:t>High quality</a:t>
                      </a:r>
                      <a:endParaRPr kumimoji="0" lang="en-GB" sz="1400" b="0" i="0" u="none" strike="noStrike" cap="none" normalizeH="0" baseline="0" dirty="0" smtClean="0">
                        <a:ln>
                          <a:noFill/>
                        </a:ln>
                        <a:solidFill>
                          <a:schemeClr val="tx1"/>
                        </a:solidFill>
                        <a:effectLst/>
                        <a:latin typeface="Verdana" pitchFamily="34" charset="0"/>
                        <a:cs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30752" name="Line 96"/>
          <p:cNvSpPr>
            <a:spLocks noChangeShapeType="1"/>
          </p:cNvSpPr>
          <p:nvPr/>
        </p:nvSpPr>
        <p:spPr bwMode="auto">
          <a:xfrm>
            <a:off x="3347864" y="2492896"/>
            <a:ext cx="2087562" cy="0"/>
          </a:xfrm>
          <a:prstGeom prst="line">
            <a:avLst/>
          </a:prstGeom>
          <a:noFill/>
          <a:ln w="9525">
            <a:solidFill>
              <a:schemeClr val="tx1"/>
            </a:solidFill>
            <a:round/>
            <a:headEnd type="triangle" w="med" len="med"/>
            <a:tailEnd type="triangle" w="med" len="med"/>
          </a:ln>
        </p:spPr>
        <p:txBody>
          <a:bodyPr/>
          <a:lstStyle/>
          <a:p>
            <a:endParaRPr lang="en-GB"/>
          </a:p>
        </p:txBody>
      </p:sp>
      <p:sp>
        <p:nvSpPr>
          <p:cNvPr id="30753" name="Line 97"/>
          <p:cNvSpPr>
            <a:spLocks noChangeShapeType="1"/>
          </p:cNvSpPr>
          <p:nvPr/>
        </p:nvSpPr>
        <p:spPr bwMode="auto">
          <a:xfrm>
            <a:off x="3347864" y="2996952"/>
            <a:ext cx="2087562" cy="0"/>
          </a:xfrm>
          <a:prstGeom prst="line">
            <a:avLst/>
          </a:prstGeom>
          <a:noFill/>
          <a:ln w="9525">
            <a:solidFill>
              <a:schemeClr val="tx1"/>
            </a:solidFill>
            <a:round/>
            <a:headEnd type="triangle" w="med" len="med"/>
            <a:tailEnd type="triangle" w="med" len="med"/>
          </a:ln>
        </p:spPr>
        <p:txBody>
          <a:bodyPr/>
          <a:lstStyle/>
          <a:p>
            <a:endParaRPr lang="en-GB"/>
          </a:p>
        </p:txBody>
      </p:sp>
      <p:sp>
        <p:nvSpPr>
          <p:cNvPr id="30754" name="Line 98"/>
          <p:cNvSpPr>
            <a:spLocks noChangeShapeType="1"/>
          </p:cNvSpPr>
          <p:nvPr/>
        </p:nvSpPr>
        <p:spPr bwMode="auto">
          <a:xfrm>
            <a:off x="3347864" y="3501008"/>
            <a:ext cx="2087562" cy="0"/>
          </a:xfrm>
          <a:prstGeom prst="line">
            <a:avLst/>
          </a:prstGeom>
          <a:noFill/>
          <a:ln w="9525">
            <a:solidFill>
              <a:schemeClr val="tx1"/>
            </a:solidFill>
            <a:round/>
            <a:headEnd type="triangle" w="med" len="med"/>
            <a:tailEnd type="triangle" w="med" len="med"/>
          </a:ln>
        </p:spPr>
        <p:txBody>
          <a:bodyPr/>
          <a:lstStyle/>
          <a:p>
            <a:endParaRPr lang="en-GB"/>
          </a:p>
        </p:txBody>
      </p:sp>
      <p:sp>
        <p:nvSpPr>
          <p:cNvPr id="30755" name="Line 99"/>
          <p:cNvSpPr>
            <a:spLocks noChangeShapeType="1"/>
          </p:cNvSpPr>
          <p:nvPr/>
        </p:nvSpPr>
        <p:spPr bwMode="auto">
          <a:xfrm>
            <a:off x="3347864" y="4005064"/>
            <a:ext cx="2087562" cy="0"/>
          </a:xfrm>
          <a:prstGeom prst="line">
            <a:avLst/>
          </a:prstGeom>
          <a:noFill/>
          <a:ln w="9525">
            <a:solidFill>
              <a:schemeClr val="tx1"/>
            </a:solidFill>
            <a:round/>
            <a:headEnd type="triangle" w="med" len="med"/>
            <a:tailEnd type="triangle" w="med" len="med"/>
          </a:ln>
        </p:spPr>
        <p:txBody>
          <a:bodyPr/>
          <a:lstStyle/>
          <a:p>
            <a:endParaRPr lang="en-GB"/>
          </a:p>
        </p:txBody>
      </p:sp>
      <p:sp>
        <p:nvSpPr>
          <p:cNvPr id="30756" name="Line 100"/>
          <p:cNvSpPr>
            <a:spLocks noChangeShapeType="1"/>
          </p:cNvSpPr>
          <p:nvPr/>
        </p:nvSpPr>
        <p:spPr bwMode="auto">
          <a:xfrm>
            <a:off x="3347864" y="4437112"/>
            <a:ext cx="2087562" cy="0"/>
          </a:xfrm>
          <a:prstGeom prst="line">
            <a:avLst/>
          </a:prstGeom>
          <a:noFill/>
          <a:ln w="9525">
            <a:solidFill>
              <a:schemeClr val="tx1"/>
            </a:solidFill>
            <a:round/>
            <a:headEnd type="triangle" w="med" len="med"/>
            <a:tailEnd type="triangle" w="med" len="med"/>
          </a:ln>
        </p:spPr>
        <p:txBody>
          <a:bodyPr/>
          <a:lstStyle/>
          <a:p>
            <a:endParaRPr lang="en-GB"/>
          </a:p>
        </p:txBody>
      </p:sp>
      <p:sp>
        <p:nvSpPr>
          <p:cNvPr id="30757" name="Line 101"/>
          <p:cNvSpPr>
            <a:spLocks noChangeShapeType="1"/>
          </p:cNvSpPr>
          <p:nvPr/>
        </p:nvSpPr>
        <p:spPr bwMode="auto">
          <a:xfrm>
            <a:off x="3348038" y="4868863"/>
            <a:ext cx="2087562" cy="0"/>
          </a:xfrm>
          <a:prstGeom prst="line">
            <a:avLst/>
          </a:prstGeom>
          <a:noFill/>
          <a:ln w="9525">
            <a:solidFill>
              <a:schemeClr val="tx1"/>
            </a:solidFill>
            <a:round/>
            <a:headEnd type="triangle" w="med" len="med"/>
            <a:tailEnd type="triangle" w="med" len="med"/>
          </a:ln>
        </p:spPr>
        <p:txBody>
          <a:bodyPr/>
          <a:lstStyle/>
          <a:p>
            <a:endParaRPr lang="en-GB"/>
          </a:p>
        </p:txBody>
      </p:sp>
      <p:sp>
        <p:nvSpPr>
          <p:cNvPr id="30758" name="Line 102"/>
          <p:cNvSpPr>
            <a:spLocks noChangeShapeType="1"/>
          </p:cNvSpPr>
          <p:nvPr/>
        </p:nvSpPr>
        <p:spPr bwMode="auto">
          <a:xfrm>
            <a:off x="3347864" y="5373216"/>
            <a:ext cx="2087562" cy="0"/>
          </a:xfrm>
          <a:prstGeom prst="line">
            <a:avLst/>
          </a:prstGeom>
          <a:noFill/>
          <a:ln w="9525">
            <a:solidFill>
              <a:schemeClr val="tx1"/>
            </a:solidFill>
            <a:round/>
            <a:headEnd type="triangle" w="med" len="med"/>
            <a:tailEnd type="triangle" w="med" len="med"/>
          </a:ln>
        </p:spPr>
        <p:txBody>
          <a:bodyPr/>
          <a:lstStyle/>
          <a:p>
            <a:endParaRPr lang="en-GB"/>
          </a:p>
        </p:txBody>
      </p:sp>
      <p:sp>
        <p:nvSpPr>
          <p:cNvPr id="30759" name="Line 103"/>
          <p:cNvSpPr>
            <a:spLocks noChangeShapeType="1"/>
          </p:cNvSpPr>
          <p:nvPr/>
        </p:nvSpPr>
        <p:spPr bwMode="auto">
          <a:xfrm>
            <a:off x="3347864" y="5949280"/>
            <a:ext cx="2087562" cy="0"/>
          </a:xfrm>
          <a:prstGeom prst="line">
            <a:avLst/>
          </a:prstGeom>
          <a:noFill/>
          <a:ln w="9525">
            <a:solidFill>
              <a:schemeClr val="tx1"/>
            </a:solidFill>
            <a:round/>
            <a:headEnd type="triangle" w="med" len="med"/>
            <a:tailEnd type="triangle" w="med" len="med"/>
          </a:ln>
        </p:spPr>
        <p:txBody>
          <a:bodyPr/>
          <a:lstStyle/>
          <a:p>
            <a:endParaRPr lang="en-GB"/>
          </a:p>
        </p:txBody>
      </p:sp>
      <p:sp>
        <p:nvSpPr>
          <p:cNvPr id="12" name="Rectangle 11"/>
          <p:cNvSpPr/>
          <p:nvPr/>
        </p:nvSpPr>
        <p:spPr>
          <a:xfrm>
            <a:off x="467544" y="188640"/>
            <a:ext cx="7416824" cy="726353"/>
          </a:xfrm>
          <a:prstGeom prst="rect">
            <a:avLst/>
          </a:prstGeom>
        </p:spPr>
        <p:txBody>
          <a:bodyPr wrap="square">
            <a:spAutoFit/>
          </a:bodyPr>
          <a:lstStyle/>
          <a:p>
            <a:pPr lvl="0" eaLnBrk="1" hangingPunct="1">
              <a:spcBef>
                <a:spcPct val="20000"/>
              </a:spcBef>
              <a:buClr>
                <a:srgbClr val="000000"/>
              </a:buClr>
              <a:buSzPct val="60000"/>
            </a:pPr>
            <a:r>
              <a:rPr lang="en-IE" sz="2200" dirty="0" smtClean="0">
                <a:solidFill>
                  <a:schemeClr val="bg1"/>
                </a:solidFill>
                <a:latin typeface="Verdana" pitchFamily="34" charset="0"/>
                <a:cs typeface="Arial" charset="0"/>
              </a:rPr>
              <a:t>Organizational paradoxes</a:t>
            </a:r>
          </a:p>
          <a:p>
            <a:pPr lvl="0" eaLnBrk="1" hangingPunct="1">
              <a:spcBef>
                <a:spcPct val="20000"/>
              </a:spcBef>
              <a:buClr>
                <a:srgbClr val="000000"/>
              </a:buClr>
              <a:buSzPct val="60000"/>
            </a:pPr>
            <a:r>
              <a:rPr lang="en-IE" sz="1600" dirty="0" smtClean="0">
                <a:solidFill>
                  <a:schemeClr val="bg1"/>
                </a:solidFill>
                <a:latin typeface="Verdana" pitchFamily="34" charset="0"/>
                <a:cs typeface="Arial" charset="0"/>
              </a:rPr>
              <a:t>Morgan (2006:282)</a:t>
            </a:r>
            <a:endParaRPr lang="en-GB" sz="1600" dirty="0" smtClean="0">
              <a:solidFill>
                <a:schemeClr val="bg1"/>
              </a:solidFill>
              <a:latin typeface="Verdana" pitchFamily="34" charset="0"/>
              <a:cs typeface="Arial" charset="0"/>
            </a:endParaRPr>
          </a:p>
        </p:txBody>
      </p:sp>
      <p:sp>
        <p:nvSpPr>
          <p:cNvPr id="13" name="Line 96"/>
          <p:cNvSpPr>
            <a:spLocks noChangeShapeType="1"/>
          </p:cNvSpPr>
          <p:nvPr/>
        </p:nvSpPr>
        <p:spPr bwMode="auto">
          <a:xfrm>
            <a:off x="3347864" y="2060848"/>
            <a:ext cx="2087562" cy="0"/>
          </a:xfrm>
          <a:prstGeom prst="line">
            <a:avLst/>
          </a:prstGeom>
          <a:noFill/>
          <a:ln w="9525">
            <a:solidFill>
              <a:schemeClr val="tx1"/>
            </a:solidFill>
            <a:round/>
            <a:headEnd type="triangle" w="med" len="me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lgn="l" eaLnBrk="1" hangingPunct="1">
              <a:defRPr/>
            </a:pPr>
            <a:endParaRPr lang="en-GB" dirty="0" smtClean="0"/>
          </a:p>
        </p:txBody>
      </p:sp>
      <p:sp>
        <p:nvSpPr>
          <p:cNvPr id="240643" name="Rectangle 3"/>
          <p:cNvSpPr>
            <a:spLocks noGrp="1" noChangeArrowheads="1"/>
          </p:cNvSpPr>
          <p:nvPr>
            <p:ph type="body" idx="1"/>
          </p:nvPr>
        </p:nvSpPr>
        <p:spPr/>
        <p:txBody>
          <a:bodyPr/>
          <a:lstStyle/>
          <a:p>
            <a:pPr marL="660400" indent="-660400" eaLnBrk="1" hangingPunct="1">
              <a:defRPr/>
            </a:pPr>
            <a:r>
              <a:rPr lang="en-IE" sz="2800" dirty="0" smtClean="0"/>
              <a:t>4) </a:t>
            </a:r>
            <a:r>
              <a:rPr lang="en-US" sz="2800" dirty="0" smtClean="0"/>
              <a:t>Accept emergence as a natural state of affairs</a:t>
            </a:r>
          </a:p>
          <a:p>
            <a:pPr marL="1035050" lvl="1" indent="-577850" eaLnBrk="1" hangingPunct="1">
              <a:defRPr/>
            </a:pPr>
            <a:r>
              <a:rPr lang="en-US" sz="2800" dirty="0" smtClean="0"/>
              <a:t>Be mindful of the principles of holographic self-organization</a:t>
            </a:r>
          </a:p>
          <a:p>
            <a:pPr marL="1409700" lvl="2" indent="-495300" eaLnBrk="1" hangingPunct="1">
              <a:defRPr/>
            </a:pPr>
            <a:r>
              <a:rPr lang="en-US" sz="2800" dirty="0" smtClean="0"/>
              <a:t>Adopting a fractal quality where separate organizational units are formed: embedded in environment yet linked through culture,  technology and</a:t>
            </a:r>
          </a:p>
          <a:p>
            <a:pPr marL="1035050" lvl="1" indent="-577850" eaLnBrk="1" hangingPunct="1">
              <a:buNone/>
              <a:defRPr/>
            </a:pPr>
            <a:endParaRPr lang="en-GB" sz="28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type="body" idx="1"/>
          </p:nvPr>
        </p:nvSpPr>
        <p:spPr>
          <a:xfrm>
            <a:off x="457200" y="1556792"/>
            <a:ext cx="8229600" cy="5301208"/>
          </a:xfrm>
        </p:spPr>
        <p:txBody>
          <a:bodyPr/>
          <a:lstStyle/>
          <a:p>
            <a:pPr eaLnBrk="1" hangingPunct="1"/>
            <a:r>
              <a:rPr lang="en-GB" sz="3200" i="1" dirty="0" smtClean="0">
                <a:effectLst/>
              </a:rPr>
              <a:t>Humans have independent minds of their own and will be stimulated and inspired to create and innovate at unexpected times. The reason complexity thinking is helpful is that it assists managers to bypass old tendencies to try to control all activity in a cause and effect way.</a:t>
            </a:r>
          </a:p>
          <a:p>
            <a:pPr eaLnBrk="1" hangingPunct="1"/>
            <a:endParaRPr lang="en-GB" sz="3200" i="1" dirty="0" smtClean="0"/>
          </a:p>
          <a:p>
            <a:pPr eaLnBrk="1" hangingPunct="1"/>
            <a:r>
              <a:rPr lang="en-GB" sz="3200" i="1" dirty="0" smtClean="0">
                <a:effectLst/>
              </a:rPr>
              <a:t>			</a:t>
            </a:r>
            <a:r>
              <a:rPr lang="en-GB" sz="1800" i="1" dirty="0" smtClean="0">
                <a:effectLst/>
              </a:rPr>
              <a:t>		</a:t>
            </a:r>
            <a:r>
              <a:rPr lang="en-IE" sz="1800" dirty="0" smtClean="0">
                <a:effectLst/>
              </a:rPr>
              <a:t>Smith &amp; Humphries, (2004:103)</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3124200" y="6248400"/>
            <a:ext cx="2895600" cy="457200"/>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1000" b="0" i="0" u="none" strike="noStrike" cap="none" baseline="0">
                <a:solidFill>
                  <a:schemeClr val="dk1"/>
                </a:solidFill>
                <a:latin typeface="Arial"/>
                <a:ea typeface="Arial"/>
                <a:cs typeface="Arial"/>
                <a:sym typeface="Arial"/>
              </a:rPr>
              <a:t>ES502 Introduction to Management Thought 2011/2012</a:t>
            </a:r>
          </a:p>
        </p:txBody>
      </p:sp>
      <p:sp>
        <p:nvSpPr>
          <p:cNvPr id="204" name="Shape 204"/>
          <p:cNvSpPr txBox="1">
            <a:spLocks noGrp="1"/>
          </p:cNvSpPr>
          <p:nvPr>
            <p:ph type="title" idx="4294967295"/>
          </p:nvPr>
        </p:nvSpPr>
        <p:spPr>
          <a:xfrm>
            <a:off x="250825" y="980728"/>
            <a:ext cx="1882775" cy="172819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2"/>
              </a:buClr>
              <a:buSzPct val="25000"/>
              <a:buFont typeface="Arial"/>
              <a:buNone/>
            </a:pPr>
            <a:r>
              <a:rPr lang="en-US" sz="1400" b="1" i="0" u="none" strike="noStrike" cap="none" baseline="0" dirty="0">
                <a:solidFill>
                  <a:schemeClr val="dk2"/>
                </a:solidFill>
                <a:latin typeface="Arial"/>
                <a:ea typeface="Arial"/>
                <a:cs typeface="Arial"/>
                <a:sym typeface="Arial"/>
              </a:rPr>
              <a:t>Paradigms, metaphors, and related schools of organizational analysis. Morgan, G 1980. p.608</a:t>
            </a:r>
          </a:p>
        </p:txBody>
      </p:sp>
      <p:grpSp>
        <p:nvGrpSpPr>
          <p:cNvPr id="2" name="Shape 205"/>
          <p:cNvGrpSpPr/>
          <p:nvPr/>
        </p:nvGrpSpPr>
        <p:grpSpPr>
          <a:xfrm>
            <a:off x="1908175" y="1916111"/>
            <a:ext cx="5543550" cy="3651250"/>
            <a:chOff x="1908175" y="1916111"/>
            <a:chExt cx="5543550" cy="3651250"/>
          </a:xfrm>
        </p:grpSpPr>
        <p:sp>
          <p:nvSpPr>
            <p:cNvPr id="206" name="Shape 206"/>
            <p:cNvSpPr txBox="1"/>
            <p:nvPr/>
          </p:nvSpPr>
          <p:spPr>
            <a:xfrm>
              <a:off x="4679950" y="3803650"/>
              <a:ext cx="2771774" cy="1763711"/>
            </a:xfrm>
            <a:prstGeom prst="rect">
              <a:avLst/>
            </a:prstGeom>
            <a:solidFill>
              <a:schemeClr val="accent1"/>
            </a:solid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1600" b="0" i="0" u="none" strike="noStrike" cap="none" baseline="0">
                  <a:solidFill>
                    <a:schemeClr val="dk1"/>
                  </a:solidFill>
                  <a:latin typeface="Arial"/>
                  <a:ea typeface="Arial"/>
                  <a:cs typeface="Arial"/>
                  <a:sym typeface="Arial"/>
                </a:rPr>
                <a:t>Functionalist paradigm</a:t>
              </a:r>
            </a:p>
            <a:p>
              <a:pPr>
                <a:spcBef>
                  <a:spcPts val="0"/>
                </a:spcBef>
                <a:buNone/>
              </a:pPr>
              <a:endParaRPr sz="1800" b="0" i="0" u="none" strike="noStrike" cap="none" baseline="0">
                <a:solidFill>
                  <a:schemeClr val="dk1"/>
                </a:solidFill>
                <a:latin typeface="Arial"/>
                <a:ea typeface="Arial"/>
                <a:cs typeface="Arial"/>
                <a:sym typeface="Arial"/>
              </a:endParaRPr>
            </a:p>
            <a:p>
              <a:pPr>
                <a:spcBef>
                  <a:spcPts val="0"/>
                </a:spcBef>
                <a:buNone/>
              </a:pPr>
              <a:endParaRPr sz="1800" b="0" i="0" u="none" strike="noStrike" cap="none" baseline="0">
                <a:solidFill>
                  <a:schemeClr val="dk1"/>
                </a:solidFill>
                <a:latin typeface="Arial"/>
                <a:ea typeface="Arial"/>
                <a:cs typeface="Arial"/>
                <a:sym typeface="Arial"/>
              </a:endParaRPr>
            </a:p>
            <a:p>
              <a:pPr>
                <a:spcBef>
                  <a:spcPts val="0"/>
                </a:spcBef>
                <a:buNone/>
              </a:pPr>
              <a:endParaRPr sz="1800" b="0" i="0" u="none" strike="noStrike" cap="none" baseline="0">
                <a:solidFill>
                  <a:schemeClr val="dk1"/>
                </a:solidFill>
                <a:latin typeface="Arial"/>
                <a:ea typeface="Arial"/>
                <a:cs typeface="Arial"/>
                <a:sym typeface="Arial"/>
              </a:endParaRPr>
            </a:p>
            <a:p>
              <a:pPr>
                <a:spcBef>
                  <a:spcPts val="0"/>
                </a:spcBef>
                <a:buNone/>
              </a:pPr>
              <a:endParaRPr sz="1800" b="0" i="0" u="none" strike="noStrike" cap="none" baseline="0"/>
            </a:p>
          </p:txBody>
        </p:sp>
        <p:sp>
          <p:nvSpPr>
            <p:cNvPr id="207" name="Shape 207"/>
            <p:cNvSpPr txBox="1"/>
            <p:nvPr/>
          </p:nvSpPr>
          <p:spPr>
            <a:xfrm>
              <a:off x="1908175" y="3803650"/>
              <a:ext cx="2771774" cy="1763711"/>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1800" b="0" i="0" u="none" strike="noStrike" cap="none" baseline="0">
                  <a:solidFill>
                    <a:schemeClr val="dk1"/>
                  </a:solidFill>
                  <a:latin typeface="Arial"/>
                  <a:ea typeface="Arial"/>
                  <a:cs typeface="Arial"/>
                  <a:sym typeface="Arial"/>
                </a:rPr>
                <a:t>Interpretive paradigm</a:t>
              </a:r>
            </a:p>
            <a:p>
              <a:pPr>
                <a:spcBef>
                  <a:spcPts val="0"/>
                </a:spcBef>
                <a:buNone/>
              </a:pPr>
              <a:endParaRPr sz="1800" b="0" i="0" u="none" strike="noStrike" cap="none" baseline="0">
                <a:solidFill>
                  <a:schemeClr val="dk1"/>
                </a:solidFill>
                <a:latin typeface="Arial"/>
                <a:ea typeface="Arial"/>
                <a:cs typeface="Arial"/>
                <a:sym typeface="Arial"/>
              </a:endParaRPr>
            </a:p>
            <a:p>
              <a:pPr>
                <a:spcBef>
                  <a:spcPts val="0"/>
                </a:spcBef>
                <a:buNone/>
              </a:pPr>
              <a:endParaRPr sz="1800" b="0" i="0" u="none" strike="noStrike" cap="none" baseline="0"/>
            </a:p>
          </p:txBody>
        </p:sp>
        <p:sp>
          <p:nvSpPr>
            <p:cNvPr id="208" name="Shape 208"/>
            <p:cNvSpPr txBox="1"/>
            <p:nvPr/>
          </p:nvSpPr>
          <p:spPr>
            <a:xfrm>
              <a:off x="4679950" y="1916111"/>
              <a:ext cx="2771774" cy="1887537"/>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1800" b="0" i="0" u="none" strike="noStrike" cap="none" baseline="0">
                  <a:solidFill>
                    <a:schemeClr val="dk1"/>
                  </a:solidFill>
                  <a:latin typeface="Arial"/>
                  <a:ea typeface="Arial"/>
                  <a:cs typeface="Arial"/>
                  <a:sym typeface="Arial"/>
                </a:rPr>
                <a:t>Radical structuralist paradigm</a:t>
              </a:r>
            </a:p>
            <a:p>
              <a:pPr>
                <a:spcBef>
                  <a:spcPts val="0"/>
                </a:spcBef>
                <a:buNone/>
              </a:pPr>
              <a:endParaRPr sz="1800" b="0" i="0" u="none" strike="noStrike" cap="none" baseline="0"/>
            </a:p>
          </p:txBody>
        </p:sp>
        <p:sp>
          <p:nvSpPr>
            <p:cNvPr id="209" name="Shape 209"/>
            <p:cNvSpPr txBox="1"/>
            <p:nvPr/>
          </p:nvSpPr>
          <p:spPr>
            <a:xfrm>
              <a:off x="1908175" y="1916111"/>
              <a:ext cx="2771774" cy="1887537"/>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1800" b="0" i="0" u="none" strike="noStrike" cap="none" baseline="0">
                  <a:solidFill>
                    <a:schemeClr val="dk1"/>
                  </a:solidFill>
                  <a:latin typeface="Arial"/>
                  <a:ea typeface="Arial"/>
                  <a:cs typeface="Arial"/>
                  <a:sym typeface="Arial"/>
                </a:rPr>
                <a:t>Radical humanist paradigm</a:t>
              </a:r>
            </a:p>
            <a:p>
              <a:pPr>
                <a:spcBef>
                  <a:spcPts val="0"/>
                </a:spcBef>
                <a:buNone/>
              </a:pPr>
              <a:endParaRPr sz="1800" b="0" i="0" u="none" strike="noStrike" cap="none" baseline="0">
                <a:solidFill>
                  <a:schemeClr val="dk1"/>
                </a:solidFill>
                <a:latin typeface="Arial"/>
                <a:ea typeface="Arial"/>
                <a:cs typeface="Arial"/>
                <a:sym typeface="Arial"/>
              </a:endParaRPr>
            </a:p>
            <a:p>
              <a:pPr>
                <a:spcBef>
                  <a:spcPts val="0"/>
                </a:spcBef>
                <a:buNone/>
              </a:pPr>
              <a:endParaRPr sz="1800" b="0" i="0" u="none" strike="noStrike" cap="none" baseline="0">
                <a:solidFill>
                  <a:schemeClr val="dk1"/>
                </a:solidFill>
                <a:latin typeface="Arial"/>
                <a:ea typeface="Arial"/>
                <a:cs typeface="Arial"/>
                <a:sym typeface="Arial"/>
              </a:endParaRPr>
            </a:p>
            <a:p>
              <a:pPr>
                <a:spcBef>
                  <a:spcPts val="0"/>
                </a:spcBef>
                <a:buNone/>
              </a:pPr>
              <a:endParaRPr sz="1800" b="0" i="0" u="none" strike="noStrike" cap="none" baseline="0">
                <a:solidFill>
                  <a:schemeClr val="dk1"/>
                </a:solidFill>
                <a:latin typeface="Arial"/>
                <a:ea typeface="Arial"/>
                <a:cs typeface="Arial"/>
                <a:sym typeface="Arial"/>
              </a:endParaRPr>
            </a:p>
            <a:p>
              <a:pPr>
                <a:spcBef>
                  <a:spcPts val="0"/>
                </a:spcBef>
                <a:buNone/>
              </a:pPr>
              <a:endParaRPr sz="1800" b="0" i="0" u="none" strike="noStrike" cap="none" baseline="0"/>
            </a:p>
          </p:txBody>
        </p:sp>
        <p:cxnSp>
          <p:nvCxnSpPr>
            <p:cNvPr id="210" name="Shape 210"/>
            <p:cNvCxnSpPr/>
            <p:nvPr/>
          </p:nvCxnSpPr>
          <p:spPr>
            <a:xfrm>
              <a:off x="1908175" y="1916111"/>
              <a:ext cx="5543549" cy="0"/>
            </a:xfrm>
            <a:prstGeom prst="straightConnector1">
              <a:avLst/>
            </a:prstGeom>
            <a:noFill/>
            <a:ln w="28575" cap="sq">
              <a:solidFill>
                <a:schemeClr val="dk1"/>
              </a:solidFill>
              <a:prstDash val="solid"/>
              <a:miter/>
              <a:headEnd type="none" w="med" len="med"/>
              <a:tailEnd type="none" w="med" len="med"/>
            </a:ln>
          </p:spPr>
        </p:cxnSp>
        <p:cxnSp>
          <p:nvCxnSpPr>
            <p:cNvPr id="211" name="Shape 211"/>
            <p:cNvCxnSpPr/>
            <p:nvPr/>
          </p:nvCxnSpPr>
          <p:spPr>
            <a:xfrm>
              <a:off x="1908175" y="3803650"/>
              <a:ext cx="5543549" cy="0"/>
            </a:xfrm>
            <a:prstGeom prst="straightConnector1">
              <a:avLst/>
            </a:prstGeom>
            <a:noFill/>
            <a:ln w="12700" cap="rnd">
              <a:solidFill>
                <a:schemeClr val="dk1"/>
              </a:solidFill>
              <a:prstDash val="solid"/>
              <a:miter/>
              <a:headEnd type="none" w="med" len="med"/>
              <a:tailEnd type="none" w="med" len="med"/>
            </a:ln>
          </p:spPr>
        </p:cxnSp>
        <p:cxnSp>
          <p:nvCxnSpPr>
            <p:cNvPr id="212" name="Shape 212"/>
            <p:cNvCxnSpPr/>
            <p:nvPr/>
          </p:nvCxnSpPr>
          <p:spPr>
            <a:xfrm>
              <a:off x="1908175" y="5567362"/>
              <a:ext cx="5543549" cy="0"/>
            </a:xfrm>
            <a:prstGeom prst="straightConnector1">
              <a:avLst/>
            </a:prstGeom>
            <a:noFill/>
            <a:ln w="28575" cap="sq">
              <a:solidFill>
                <a:schemeClr val="dk1"/>
              </a:solidFill>
              <a:prstDash val="solid"/>
              <a:miter/>
              <a:headEnd type="none" w="med" len="med"/>
              <a:tailEnd type="none" w="med" len="med"/>
            </a:ln>
          </p:spPr>
        </p:cxnSp>
        <p:cxnSp>
          <p:nvCxnSpPr>
            <p:cNvPr id="213" name="Shape 213"/>
            <p:cNvCxnSpPr/>
            <p:nvPr/>
          </p:nvCxnSpPr>
          <p:spPr>
            <a:xfrm>
              <a:off x="1908175" y="1916111"/>
              <a:ext cx="0" cy="3651250"/>
            </a:xfrm>
            <a:prstGeom prst="straightConnector1">
              <a:avLst/>
            </a:prstGeom>
            <a:noFill/>
            <a:ln w="28575" cap="sq">
              <a:solidFill>
                <a:schemeClr val="dk1"/>
              </a:solidFill>
              <a:prstDash val="solid"/>
              <a:miter/>
              <a:headEnd type="none" w="med" len="med"/>
              <a:tailEnd type="none" w="med" len="med"/>
            </a:ln>
          </p:spPr>
        </p:cxnSp>
        <p:cxnSp>
          <p:nvCxnSpPr>
            <p:cNvPr id="214" name="Shape 214"/>
            <p:cNvCxnSpPr/>
            <p:nvPr/>
          </p:nvCxnSpPr>
          <p:spPr>
            <a:xfrm>
              <a:off x="4679950" y="1916111"/>
              <a:ext cx="0" cy="3651250"/>
            </a:xfrm>
            <a:prstGeom prst="straightConnector1">
              <a:avLst/>
            </a:prstGeom>
            <a:noFill/>
            <a:ln w="12700" cap="rnd">
              <a:solidFill>
                <a:schemeClr val="dk1"/>
              </a:solidFill>
              <a:prstDash val="solid"/>
              <a:miter/>
              <a:headEnd type="none" w="med" len="med"/>
              <a:tailEnd type="none" w="med" len="med"/>
            </a:ln>
          </p:spPr>
        </p:cxnSp>
        <p:cxnSp>
          <p:nvCxnSpPr>
            <p:cNvPr id="215" name="Shape 215"/>
            <p:cNvCxnSpPr/>
            <p:nvPr/>
          </p:nvCxnSpPr>
          <p:spPr>
            <a:xfrm>
              <a:off x="7451725" y="1916111"/>
              <a:ext cx="0" cy="3651250"/>
            </a:xfrm>
            <a:prstGeom prst="straightConnector1">
              <a:avLst/>
            </a:prstGeom>
            <a:noFill/>
            <a:ln w="28575" cap="sq">
              <a:solidFill>
                <a:schemeClr val="dk1"/>
              </a:solidFill>
              <a:prstDash val="solid"/>
              <a:miter/>
              <a:headEnd type="none" w="med" len="med"/>
              <a:tailEnd type="none" w="med" len="med"/>
            </a:ln>
          </p:spPr>
        </p:cxnSp>
      </p:grpSp>
      <p:sp>
        <p:nvSpPr>
          <p:cNvPr id="216" name="Shape 216"/>
          <p:cNvSpPr txBox="1"/>
          <p:nvPr/>
        </p:nvSpPr>
        <p:spPr>
          <a:xfrm>
            <a:off x="2916236" y="1341437"/>
            <a:ext cx="3527424" cy="366711"/>
          </a:xfrm>
          <a:prstGeom prst="rect">
            <a:avLst/>
          </a:prstGeom>
          <a:noFill/>
          <a:ln>
            <a:noFill/>
          </a:ln>
        </p:spPr>
        <p:txBody>
          <a:bodyPr lIns="91425" tIns="45700" rIns="91425" bIns="45700" anchor="t" anchorCtr="0">
            <a:noAutofit/>
          </a:bodyPr>
          <a:lstStyle/>
          <a:p>
            <a:pPr marL="0" marR="0" lvl="0" indent="0" algn="ctr" rtl="0">
              <a:spcBef>
                <a:spcPts val="900"/>
              </a:spcBef>
              <a:buClr>
                <a:schemeClr val="dk1"/>
              </a:buClr>
              <a:buSzPct val="25000"/>
              <a:buFont typeface="Batang"/>
              <a:buNone/>
            </a:pPr>
            <a:r>
              <a:rPr lang="en-US" sz="1800" b="1" i="0" u="none" strike="noStrike" cap="none" baseline="0">
                <a:solidFill>
                  <a:schemeClr val="dk1"/>
                </a:solidFill>
                <a:latin typeface="Batang"/>
                <a:ea typeface="Batang"/>
                <a:cs typeface="Batang"/>
                <a:sym typeface="Batang"/>
              </a:rPr>
              <a:t>Sociology of Radical Change</a:t>
            </a:r>
          </a:p>
        </p:txBody>
      </p:sp>
      <p:sp>
        <p:nvSpPr>
          <p:cNvPr id="217" name="Shape 217"/>
          <p:cNvSpPr txBox="1"/>
          <p:nvPr/>
        </p:nvSpPr>
        <p:spPr>
          <a:xfrm>
            <a:off x="2987675" y="5589587"/>
            <a:ext cx="3816349" cy="366711"/>
          </a:xfrm>
          <a:prstGeom prst="rect">
            <a:avLst/>
          </a:prstGeom>
          <a:noFill/>
          <a:ln>
            <a:noFill/>
          </a:ln>
        </p:spPr>
        <p:txBody>
          <a:bodyPr lIns="91425" tIns="45700" rIns="91425" bIns="45700" anchor="t" anchorCtr="0">
            <a:noAutofit/>
          </a:bodyPr>
          <a:lstStyle/>
          <a:p>
            <a:pPr marL="0" marR="0" lvl="0" indent="0" algn="ctr" rtl="0">
              <a:spcBef>
                <a:spcPts val="900"/>
              </a:spcBef>
              <a:buClr>
                <a:schemeClr val="dk1"/>
              </a:buClr>
              <a:buSzPct val="25000"/>
              <a:buFont typeface="Batang"/>
              <a:buNone/>
            </a:pPr>
            <a:r>
              <a:rPr lang="en-US" sz="1800" b="1" i="0" u="none" strike="noStrike" cap="none" baseline="0">
                <a:solidFill>
                  <a:schemeClr val="dk1"/>
                </a:solidFill>
                <a:latin typeface="Batang"/>
                <a:ea typeface="Batang"/>
                <a:cs typeface="Batang"/>
                <a:sym typeface="Batang"/>
              </a:rPr>
              <a:t>Sociology of Regulation</a:t>
            </a:r>
          </a:p>
        </p:txBody>
      </p:sp>
      <p:sp>
        <p:nvSpPr>
          <p:cNvPr id="218" name="Shape 218"/>
          <p:cNvSpPr txBox="1"/>
          <p:nvPr/>
        </p:nvSpPr>
        <p:spPr>
          <a:xfrm>
            <a:off x="1258887" y="2349500"/>
            <a:ext cx="433386" cy="366711"/>
          </a:xfrm>
          <a:prstGeom prst="rect">
            <a:avLst/>
          </a:prstGeom>
          <a:noFill/>
          <a:ln>
            <a:noFill/>
          </a:ln>
        </p:spPr>
        <p:txBody>
          <a:bodyPr lIns="91425" tIns="45700" rIns="91425" bIns="45700" anchor="t" anchorCtr="0">
            <a:noAutofit/>
          </a:bodyPr>
          <a:lstStyle/>
          <a:p>
            <a:pPr>
              <a:spcBef>
                <a:spcPts val="0"/>
              </a:spcBef>
              <a:buNone/>
            </a:pPr>
            <a:endParaRPr/>
          </a:p>
        </p:txBody>
      </p:sp>
      <p:sp>
        <p:nvSpPr>
          <p:cNvPr id="219" name="Shape 219"/>
          <p:cNvSpPr txBox="1"/>
          <p:nvPr/>
        </p:nvSpPr>
        <p:spPr>
          <a:xfrm>
            <a:off x="250825" y="3357562"/>
            <a:ext cx="1512886" cy="366711"/>
          </a:xfrm>
          <a:prstGeom prst="rect">
            <a:avLst/>
          </a:prstGeom>
          <a:noFill/>
          <a:ln>
            <a:noFill/>
          </a:ln>
        </p:spPr>
        <p:txBody>
          <a:bodyPr lIns="91425" tIns="45700" rIns="91425" bIns="45700" anchor="t" anchorCtr="0">
            <a:noAutofit/>
          </a:bodyPr>
          <a:lstStyle/>
          <a:p>
            <a:pPr marL="0" marR="0" lvl="0" indent="0" algn="ctr" rtl="0">
              <a:spcBef>
                <a:spcPts val="900"/>
              </a:spcBef>
              <a:buClr>
                <a:schemeClr val="dk1"/>
              </a:buClr>
              <a:buSzPct val="25000"/>
              <a:buFont typeface="Batang"/>
              <a:buNone/>
            </a:pPr>
            <a:r>
              <a:rPr lang="en-US" sz="1800" b="1" i="0" u="none" strike="noStrike" cap="none" baseline="0">
                <a:solidFill>
                  <a:schemeClr val="dk1"/>
                </a:solidFill>
                <a:latin typeface="Batang"/>
                <a:ea typeface="Batang"/>
                <a:cs typeface="Batang"/>
                <a:sym typeface="Batang"/>
              </a:rPr>
              <a:t>Subjective</a:t>
            </a:r>
          </a:p>
        </p:txBody>
      </p:sp>
      <p:sp>
        <p:nvSpPr>
          <p:cNvPr id="220" name="Shape 220"/>
          <p:cNvSpPr txBox="1"/>
          <p:nvPr/>
        </p:nvSpPr>
        <p:spPr>
          <a:xfrm>
            <a:off x="7596186" y="3429000"/>
            <a:ext cx="1296986" cy="366711"/>
          </a:xfrm>
          <a:prstGeom prst="rect">
            <a:avLst/>
          </a:prstGeom>
          <a:noFill/>
          <a:ln>
            <a:noFill/>
          </a:ln>
        </p:spPr>
        <p:txBody>
          <a:bodyPr lIns="91425" tIns="45700" rIns="91425" bIns="45700" anchor="t" anchorCtr="0">
            <a:noAutofit/>
          </a:bodyPr>
          <a:lstStyle/>
          <a:p>
            <a:pPr marL="0" marR="0" lvl="0" indent="0" algn="ctr" rtl="0">
              <a:spcBef>
                <a:spcPts val="900"/>
              </a:spcBef>
              <a:buClr>
                <a:schemeClr val="dk1"/>
              </a:buClr>
              <a:buSzPct val="25000"/>
              <a:buFont typeface="Batang"/>
              <a:buNone/>
            </a:pPr>
            <a:r>
              <a:rPr lang="en-US" sz="1800" b="1" i="0" u="none" strike="noStrike" cap="none" baseline="0">
                <a:solidFill>
                  <a:schemeClr val="dk1"/>
                </a:solidFill>
                <a:latin typeface="Batang"/>
                <a:ea typeface="Batang"/>
                <a:cs typeface="Batang"/>
                <a:sym typeface="Batang"/>
              </a:rPr>
              <a:t>Objective</a:t>
            </a:r>
          </a:p>
        </p:txBody>
      </p:sp>
      <p:sp>
        <p:nvSpPr>
          <p:cNvPr id="221" name="Shape 221"/>
          <p:cNvSpPr/>
          <p:nvPr/>
        </p:nvSpPr>
        <p:spPr>
          <a:xfrm>
            <a:off x="6084168" y="4581128"/>
            <a:ext cx="1512168" cy="864096"/>
          </a:xfrm>
          <a:custGeom>
            <a:avLst/>
            <a:gdLst/>
            <a:ahLst/>
            <a:cxnLst/>
            <a:rect l="0" t="0" r="0" b="0"/>
            <a:pathLst>
              <a:path w="516" h="240" extrusionOk="0">
                <a:moveTo>
                  <a:pt x="516" y="240"/>
                </a:moveTo>
                <a:lnTo>
                  <a:pt x="0" y="0"/>
                </a:lnTo>
              </a:path>
            </a:pathLst>
          </a:custGeom>
          <a:noFill/>
          <a:ln w="9525" cap="rnd">
            <a:solidFill>
              <a:schemeClr val="dk1"/>
            </a:solidFill>
            <a:prstDash val="solid"/>
            <a:miter/>
            <a:headEnd type="none" w="med" len="med"/>
            <a:tailEnd type="triangle" w="med" len="med"/>
          </a:ln>
        </p:spPr>
        <p:txBody>
          <a:bodyPr lIns="91425" tIns="45700" rIns="91425" bIns="45700" anchor="t" anchorCtr="0">
            <a:noAutofit/>
          </a:bodyPr>
          <a:lstStyle/>
          <a:p>
            <a:pPr>
              <a:spcBef>
                <a:spcPts val="0"/>
              </a:spcBef>
              <a:buNone/>
            </a:pPr>
            <a:endParaRPr/>
          </a:p>
        </p:txBody>
      </p:sp>
      <p:sp>
        <p:nvSpPr>
          <p:cNvPr id="222" name="Shape 222"/>
          <p:cNvSpPr txBox="1"/>
          <p:nvPr/>
        </p:nvSpPr>
        <p:spPr>
          <a:xfrm>
            <a:off x="7308850" y="5013325"/>
            <a:ext cx="1835150" cy="641350"/>
          </a:xfrm>
          <a:prstGeom prst="rect">
            <a:avLst/>
          </a:prstGeom>
          <a:noFill/>
          <a:ln>
            <a:noFill/>
          </a:ln>
        </p:spPr>
        <p:txBody>
          <a:bodyPr lIns="91425" tIns="45700" rIns="91425" bIns="45700" anchor="t" anchorCtr="0">
            <a:noAutofit/>
          </a:bodyPr>
          <a:lstStyle/>
          <a:p>
            <a:pPr marL="0" marR="0" lvl="0" indent="0" algn="ctr" rtl="0">
              <a:spcBef>
                <a:spcPts val="900"/>
              </a:spcBef>
              <a:buClr>
                <a:schemeClr val="dk1"/>
              </a:buClr>
              <a:buSzPct val="25000"/>
              <a:buFont typeface="Arial"/>
              <a:buNone/>
            </a:pPr>
            <a:r>
              <a:rPr lang="en-US" sz="1800" b="0" i="0" u="none" strike="noStrike" cap="none" baseline="0" dirty="0">
                <a:solidFill>
                  <a:schemeClr val="dk1"/>
                </a:solidFill>
                <a:latin typeface="Arial"/>
                <a:ea typeface="Arial"/>
                <a:cs typeface="Arial"/>
                <a:sym typeface="Arial"/>
              </a:rPr>
              <a:t>MACHINE </a:t>
            </a:r>
            <a:r>
              <a:rPr lang="en-US" sz="1800" b="0" i="0" u="none" strike="noStrike" cap="none" baseline="0" dirty="0" smtClean="0">
                <a:solidFill>
                  <a:schemeClr val="dk1"/>
                </a:solidFill>
                <a:latin typeface="Arial"/>
                <a:ea typeface="Arial"/>
                <a:cs typeface="Arial"/>
                <a:sym typeface="Arial"/>
              </a:rPr>
              <a:t>&amp; ORGANIC</a:t>
            </a:r>
            <a:r>
              <a:rPr lang="en-US" sz="1800" b="0" i="0" u="none" strike="noStrike" cap="none" dirty="0" smtClean="0">
                <a:solidFill>
                  <a:schemeClr val="dk1"/>
                </a:solidFill>
                <a:latin typeface="Arial"/>
                <a:ea typeface="Arial"/>
                <a:cs typeface="Arial"/>
                <a:sym typeface="Arial"/>
              </a:rPr>
              <a:t> </a:t>
            </a:r>
            <a:r>
              <a:rPr lang="en-US" sz="1800" b="0" i="0" u="none" strike="noStrike" cap="none" baseline="0" dirty="0" smtClean="0">
                <a:solidFill>
                  <a:schemeClr val="dk1"/>
                </a:solidFill>
                <a:latin typeface="Arial"/>
                <a:ea typeface="Arial"/>
                <a:cs typeface="Arial"/>
                <a:sym typeface="Arial"/>
              </a:rPr>
              <a:t>METAPHOR</a:t>
            </a:r>
            <a:endParaRPr lang="en-US" sz="1800" b="0" i="0" u="none" strike="noStrike" cap="none" baseline="0" dirty="0">
              <a:solidFill>
                <a:schemeClr val="dk1"/>
              </a:solidFill>
              <a:latin typeface="Arial"/>
              <a:ea typeface="Arial"/>
              <a:cs typeface="Arial"/>
              <a:sym typeface="Arial"/>
            </a:endParaRPr>
          </a:p>
        </p:txBody>
      </p:sp>
      <p:sp>
        <p:nvSpPr>
          <p:cNvPr id="223" name="Shape 223"/>
          <p:cNvSpPr txBox="1">
            <a:spLocks noGrp="1"/>
          </p:cNvSpPr>
          <p:nvPr>
            <p:ph type="ftr" idx="4294967295"/>
          </p:nvPr>
        </p:nvSpPr>
        <p:spPr>
          <a:xfrm>
            <a:off x="3124200" y="6248400"/>
            <a:ext cx="2895600"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8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122236"/>
            <a:ext cx="7543800" cy="1295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r>
              <a:rPr lang="en-US" b="1" dirty="0" smtClean="0">
                <a:solidFill>
                  <a:schemeClr val="bg1"/>
                </a:solidFill>
              </a:rPr>
              <a:t>Leaders</a:t>
            </a:r>
            <a:r>
              <a:rPr lang="en-US" sz="3900" b="1" i="0" u="none" strike="noStrike" cap="none" baseline="0" dirty="0" smtClean="0">
                <a:solidFill>
                  <a:schemeClr val="bg1"/>
                </a:solidFill>
                <a:latin typeface="Arial"/>
                <a:ea typeface="Arial"/>
                <a:cs typeface="Arial"/>
                <a:sym typeface="Arial"/>
              </a:rPr>
              <a:t> </a:t>
            </a:r>
            <a:r>
              <a:rPr lang="en-US" sz="3900" b="1" i="0" u="none" strike="noStrike" cap="none" baseline="0" dirty="0">
                <a:solidFill>
                  <a:schemeClr val="bg1"/>
                </a:solidFill>
                <a:latin typeface="Arial"/>
                <a:ea typeface="Arial"/>
                <a:cs typeface="Arial"/>
                <a:sym typeface="Arial"/>
              </a:rPr>
              <a:t>need to . . .</a:t>
            </a:r>
          </a:p>
        </p:txBody>
      </p:sp>
      <p:sp>
        <p:nvSpPr>
          <p:cNvPr id="141" name="Shape 141"/>
          <p:cNvSpPr txBox="1">
            <a:spLocks noGrp="1"/>
          </p:cNvSpPr>
          <p:nvPr>
            <p:ph type="body" idx="1"/>
          </p:nvPr>
        </p:nvSpPr>
        <p:spPr>
          <a:xfrm>
            <a:off x="457200" y="1719261"/>
            <a:ext cx="8229600" cy="44116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560"/>
              </a:spcBef>
              <a:spcAft>
                <a:spcPts val="0"/>
              </a:spcAft>
              <a:buClr>
                <a:schemeClr val="dk2"/>
              </a:buClr>
              <a:buSzPct val="42857"/>
              <a:buFont typeface="Arial"/>
              <a:buChar char="●"/>
            </a:pPr>
            <a:r>
              <a:rPr lang="en-US" sz="2800" b="0" i="0" u="none" strike="noStrike" cap="none" baseline="0" dirty="0">
                <a:solidFill>
                  <a:schemeClr val="dk1"/>
                </a:solidFill>
                <a:latin typeface="Arial"/>
                <a:ea typeface="Arial"/>
                <a:cs typeface="Arial"/>
                <a:sym typeface="Arial"/>
              </a:rPr>
              <a:t>Firstly, become aware of the metaphors they habitually use.  </a:t>
            </a:r>
          </a:p>
          <a:p>
            <a:pPr marL="342900" marR="0" lvl="0" indent="-342900" algn="l" rtl="0">
              <a:lnSpc>
                <a:spcPct val="100000"/>
              </a:lnSpc>
              <a:spcBef>
                <a:spcPts val="560"/>
              </a:spcBef>
              <a:spcAft>
                <a:spcPts val="0"/>
              </a:spcAft>
              <a:buClr>
                <a:schemeClr val="dk2"/>
              </a:buClr>
              <a:buSzPct val="42857"/>
              <a:buFont typeface="Arial"/>
              <a:buChar char="●"/>
            </a:pPr>
            <a:r>
              <a:rPr lang="en-US" sz="2800" b="0" i="0" u="none" strike="noStrike" cap="none" baseline="0" dirty="0">
                <a:solidFill>
                  <a:schemeClr val="dk1"/>
                </a:solidFill>
                <a:latin typeface="Arial"/>
                <a:ea typeface="Arial"/>
                <a:cs typeface="Arial"/>
                <a:sym typeface="Arial"/>
              </a:rPr>
              <a:t>Secondly, feel confident in working with metaphors other than those they habitually use.</a:t>
            </a:r>
          </a:p>
          <a:p>
            <a:pPr marL="342900" marR="0" lvl="0" indent="-342900" algn="l" rtl="0">
              <a:lnSpc>
                <a:spcPct val="100000"/>
              </a:lnSpc>
              <a:spcBef>
                <a:spcPts val="560"/>
              </a:spcBef>
              <a:spcAft>
                <a:spcPts val="0"/>
              </a:spcAft>
              <a:buClr>
                <a:schemeClr val="dk2"/>
              </a:buClr>
              <a:buSzPct val="42857"/>
              <a:buFont typeface="Arial"/>
              <a:buChar char="●"/>
            </a:pPr>
            <a:r>
              <a:rPr lang="en-US" sz="2800" b="0" i="0" u="none" strike="noStrike" cap="none" baseline="0" dirty="0">
                <a:solidFill>
                  <a:schemeClr val="dk1"/>
                </a:solidFill>
                <a:latin typeface="Arial"/>
                <a:ea typeface="Arial"/>
                <a:cs typeface="Arial"/>
                <a:sym typeface="Arial"/>
              </a:rPr>
              <a:t>Thirdly, recognize their active role in shaping organizations as they read them. </a:t>
            </a:r>
          </a:p>
          <a:p>
            <a:pPr marL="342900" marR="0" lvl="0" indent="-342900" algn="l" rtl="0">
              <a:lnSpc>
                <a:spcPct val="100000"/>
              </a:lnSpc>
              <a:spcBef>
                <a:spcPts val="560"/>
              </a:spcBef>
              <a:spcAft>
                <a:spcPts val="0"/>
              </a:spcAft>
              <a:buClr>
                <a:schemeClr val="dk2"/>
              </a:buClr>
              <a:buSzPct val="42857"/>
              <a:buFont typeface="Arial"/>
              <a:buChar char="●"/>
            </a:pPr>
            <a:r>
              <a:rPr lang="en-US" sz="2800" b="0" i="0" u="none" strike="noStrike" cap="none" baseline="0" dirty="0">
                <a:solidFill>
                  <a:schemeClr val="dk1"/>
                </a:solidFill>
                <a:latin typeface="Arial"/>
                <a:ea typeface="Arial"/>
                <a:cs typeface="Arial"/>
                <a:sym typeface="Arial"/>
              </a:rPr>
              <a:t>Finally, accept that the 21st Century demands new organizational forms and competencies.   </a:t>
            </a:r>
          </a:p>
        </p:txBody>
      </p:sp>
      <p:sp>
        <p:nvSpPr>
          <p:cNvPr id="142" name="Shape 142"/>
          <p:cNvSpPr txBox="1">
            <a:spLocks noGrp="1"/>
          </p:cNvSpPr>
          <p:nvPr>
            <p:ph type="ftr" idx="11"/>
          </p:nvPr>
        </p:nvSpPr>
        <p:spPr>
          <a:xfrm>
            <a:off x="3124200" y="6248400"/>
            <a:ext cx="2895600" cy="457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r>
              <a:rPr lang="en-US" sz="1000" b="0" i="0" u="none" strike="noStrike" cap="none" baseline="0">
                <a:solidFill>
                  <a:schemeClr val="dk1"/>
                </a:solidFill>
                <a:latin typeface="Arial"/>
                <a:ea typeface="Arial"/>
                <a:cs typeface="Arial"/>
                <a:sym typeface="Arial"/>
              </a:rPr>
              <a:t>ES502 Introduction to Management Thought</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for discussion</a:t>
            </a:r>
            <a:endParaRPr lang="en-GB" dirty="0"/>
          </a:p>
        </p:txBody>
      </p:sp>
      <p:sp>
        <p:nvSpPr>
          <p:cNvPr id="2" name="Text Placeholder 1"/>
          <p:cNvSpPr>
            <a:spLocks noGrp="1"/>
          </p:cNvSpPr>
          <p:nvPr>
            <p:ph idx="1"/>
          </p:nvPr>
        </p:nvSpPr>
        <p:spPr/>
        <p:txBody>
          <a:bodyPr/>
          <a:lstStyle/>
          <a:p>
            <a:pPr>
              <a:buNone/>
            </a:pPr>
            <a:r>
              <a:rPr lang="en-US" dirty="0" smtClean="0"/>
              <a:t>If managers and leaders are simply different kinds of people, what implications does this have for the design of leadership </a:t>
            </a:r>
            <a:r>
              <a:rPr lang="en-US" dirty="0" err="1" smtClean="0"/>
              <a:t>programmes</a:t>
            </a:r>
            <a:r>
              <a:rPr lang="en-US" dirty="0" smtClean="0"/>
              <a:t>?</a:t>
            </a:r>
          </a:p>
          <a:p>
            <a:pPr>
              <a:buNone/>
            </a:pPr>
            <a:endParaRPr lang="en-US" dirty="0" smtClean="0"/>
          </a:p>
          <a:p>
            <a:pPr>
              <a:buNone/>
            </a:pPr>
            <a:endParaRPr lang="en-US" dirty="0" smtClean="0"/>
          </a:p>
          <a:p>
            <a:pPr>
              <a:buNone/>
            </a:pPr>
            <a:r>
              <a:rPr lang="en-US" dirty="0" smtClean="0"/>
              <a:t>If, when we privilege leadership, we demote others as ‘mere followers’ what implications does this have for education and training providers who might best flourish as communities of actors?</a:t>
            </a:r>
          </a:p>
          <a:p>
            <a:pPr>
              <a:buNone/>
            </a:pPr>
            <a:endParaRPr lang="en-US" dirty="0" smtClean="0"/>
          </a:p>
          <a:p>
            <a:pPr>
              <a:buNone/>
            </a:pPr>
            <a:endParaRPr lang="en-US" dirty="0" smtClean="0"/>
          </a:p>
          <a:p>
            <a:pPr>
              <a:buNone/>
            </a:pPr>
            <a:r>
              <a:rPr lang="en-US" dirty="0" smtClean="0"/>
              <a:t>What new metaphors could guide our thinking about leadership in complex times?  Should we move beyond the functionalist paradigm ?</a:t>
            </a:r>
          </a:p>
          <a:p>
            <a:pPr>
              <a:buNone/>
            </a:pPr>
            <a:endParaRPr lang="en-US" b="1" dirty="0" smtClean="0"/>
          </a:p>
          <a:p>
            <a:pPr>
              <a:buNone/>
            </a:pPr>
            <a:endParaRPr lang="en-GB"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lstStyle/>
          <a:p>
            <a:r>
              <a:rPr lang="en-US" sz="1200" dirty="0" err="1" smtClean="0"/>
              <a:t>Aviram</a:t>
            </a:r>
            <a:r>
              <a:rPr lang="en-US" sz="1200" dirty="0" smtClean="0"/>
              <a:t>, A. 2010. </a:t>
            </a:r>
            <a:r>
              <a:rPr lang="en-US" sz="1200" i="1" dirty="0" smtClean="0"/>
              <a:t>Navigating through the storm. Reinventing education for post-modern democracies. </a:t>
            </a:r>
            <a:r>
              <a:rPr lang="en-US" sz="1200" dirty="0" smtClean="0"/>
              <a:t>Rotterdam: Sense.</a:t>
            </a:r>
          </a:p>
          <a:p>
            <a:r>
              <a:rPr lang="en-US" sz="1200" dirty="0" smtClean="0"/>
              <a:t>Ball, S. 2000. </a:t>
            </a:r>
            <a:r>
              <a:rPr lang="en-US" sz="1200" dirty="0" err="1" smtClean="0"/>
              <a:t>Performativities</a:t>
            </a:r>
            <a:r>
              <a:rPr lang="en-US" sz="1200" dirty="0" smtClean="0"/>
              <a:t> and fabrications in the education economy. </a:t>
            </a:r>
            <a:r>
              <a:rPr lang="en-US" sz="1200" i="1" dirty="0" smtClean="0"/>
              <a:t>Australian Educational Researcher. </a:t>
            </a:r>
            <a:r>
              <a:rPr lang="en-US" sz="1200" dirty="0" smtClean="0"/>
              <a:t>27, 2, 1-23.</a:t>
            </a:r>
          </a:p>
          <a:p>
            <a:r>
              <a:rPr lang="en-US" sz="1200" dirty="0" err="1" smtClean="0"/>
              <a:t>Cilliers</a:t>
            </a:r>
            <a:r>
              <a:rPr lang="en-US" sz="1200" dirty="0" smtClean="0"/>
              <a:t>, P. 2001. Boundaries, hierarchies and networks in complex systems. </a:t>
            </a:r>
            <a:r>
              <a:rPr lang="en-US" sz="1200" i="1" dirty="0" smtClean="0"/>
              <a:t>International Journal of Innovation Management</a:t>
            </a:r>
            <a:r>
              <a:rPr lang="en-US" sz="1200" dirty="0" smtClean="0"/>
              <a:t>, 5,2,135-47</a:t>
            </a:r>
          </a:p>
          <a:p>
            <a:r>
              <a:rPr lang="en-US" sz="1200" dirty="0" smtClean="0"/>
              <a:t>Lorenz, E. 1979. Predictability: does the flap of a butterfly’s wing in Brazil set off a tornado in Texas? Address at the American Association for the advancement of Science, Washington</a:t>
            </a:r>
          </a:p>
          <a:p>
            <a:r>
              <a:rPr lang="en-US" sz="1200" dirty="0" err="1" smtClean="0"/>
              <a:t>Lumby</a:t>
            </a:r>
            <a:r>
              <a:rPr lang="en-US" sz="1200" dirty="0" smtClean="0"/>
              <a:t>, J. &amp; English, </a:t>
            </a:r>
            <a:r>
              <a:rPr lang="en-US" sz="1200" dirty="0" err="1" smtClean="0"/>
              <a:t>F.W.</a:t>
            </a:r>
            <a:r>
              <a:rPr lang="en-US" sz="1200" dirty="0" smtClean="0"/>
              <a:t> 2010. </a:t>
            </a:r>
            <a:r>
              <a:rPr lang="en-US" sz="1200" i="1" dirty="0" smtClean="0"/>
              <a:t>Leadership as lunacy. And other metaphors of educational leadership</a:t>
            </a:r>
            <a:r>
              <a:rPr lang="en-US" sz="1200" dirty="0" smtClean="0"/>
              <a:t>. Thousand Oaks. Corwin.</a:t>
            </a:r>
          </a:p>
          <a:p>
            <a:r>
              <a:rPr lang="en-US" sz="1200" dirty="0" smtClean="0"/>
              <a:t>Marion, R &amp; Bacon, J. 2000. Organizational extinction and complex systems. </a:t>
            </a:r>
            <a:r>
              <a:rPr lang="en-US" sz="1200" i="1" dirty="0" smtClean="0"/>
              <a:t>Emergence</a:t>
            </a:r>
            <a:r>
              <a:rPr lang="en-US" sz="1200" dirty="0" smtClean="0"/>
              <a:t>, 1,4, 71-96</a:t>
            </a:r>
          </a:p>
          <a:p>
            <a:r>
              <a:rPr lang="en-US" sz="1200" dirty="0" err="1" smtClean="0"/>
              <a:t>Mintzberg</a:t>
            </a:r>
            <a:r>
              <a:rPr lang="en-US" sz="1200" dirty="0" smtClean="0"/>
              <a:t>, H. 2009. </a:t>
            </a:r>
            <a:r>
              <a:rPr lang="en-US" sz="1200" i="1" dirty="0" smtClean="0"/>
              <a:t>Managing</a:t>
            </a:r>
            <a:r>
              <a:rPr lang="en-US" sz="1200" dirty="0" smtClean="0"/>
              <a:t>. San Francisco: </a:t>
            </a:r>
            <a:r>
              <a:rPr lang="en-US" sz="1200" dirty="0" err="1" smtClean="0"/>
              <a:t>Berrett</a:t>
            </a:r>
            <a:r>
              <a:rPr lang="en-US" sz="1200" dirty="0" smtClean="0"/>
              <a:t> Koehler.</a:t>
            </a:r>
          </a:p>
          <a:p>
            <a:r>
              <a:rPr lang="en-US" sz="1200" dirty="0" smtClean="0"/>
              <a:t>Morgan, G. 2007. </a:t>
            </a:r>
            <a:r>
              <a:rPr lang="en-US" sz="1200" i="1" dirty="0" smtClean="0"/>
              <a:t>Images of organization. </a:t>
            </a:r>
            <a:r>
              <a:rPr lang="en-US" sz="1200" dirty="0" smtClean="0"/>
              <a:t>Thousand Oaks. Sage.</a:t>
            </a:r>
          </a:p>
          <a:p>
            <a:r>
              <a:rPr lang="en-US" sz="1200" dirty="0" smtClean="0"/>
              <a:t>Morgan, G. 1980. Paradigms, metaphors and puzzle solving in organizational theory. </a:t>
            </a:r>
            <a:r>
              <a:rPr lang="en-US" sz="1200" i="1" dirty="0" smtClean="0"/>
              <a:t>Administrative Science Quarterly, </a:t>
            </a:r>
            <a:r>
              <a:rPr lang="en-US" sz="1200" dirty="0" smtClean="0"/>
              <a:t>25, 605-22.</a:t>
            </a:r>
          </a:p>
          <a:p>
            <a:r>
              <a:rPr lang="en-US" sz="1200" dirty="0" smtClean="0"/>
              <a:t>OECD 2013. </a:t>
            </a:r>
            <a:r>
              <a:rPr lang="en-US" sz="1200" i="1" dirty="0" smtClean="0"/>
              <a:t>Leadership for 21</a:t>
            </a:r>
            <a:r>
              <a:rPr lang="en-US" sz="1200" i="1" baseline="30000" dirty="0" smtClean="0"/>
              <a:t>st</a:t>
            </a:r>
            <a:r>
              <a:rPr lang="en-US" sz="1200" i="1" dirty="0" smtClean="0"/>
              <a:t> century learning. </a:t>
            </a:r>
            <a:r>
              <a:rPr lang="en-US" sz="1200" dirty="0" smtClean="0"/>
              <a:t>Paris: OECD.</a:t>
            </a:r>
          </a:p>
          <a:p>
            <a:r>
              <a:rPr lang="en-US" sz="1200" dirty="0" err="1" smtClean="0"/>
              <a:t>Pascale</a:t>
            </a:r>
            <a:r>
              <a:rPr lang="en-US" sz="1200" dirty="0" smtClean="0"/>
              <a:t>, R. 1999. Surfing the edge of chaos. </a:t>
            </a:r>
            <a:r>
              <a:rPr lang="en-US" sz="1200" i="1" dirty="0" smtClean="0"/>
              <a:t>Sloan Management Review</a:t>
            </a:r>
            <a:r>
              <a:rPr lang="en-US" sz="1200" dirty="0" smtClean="0"/>
              <a:t>, Spring, 83-94</a:t>
            </a:r>
          </a:p>
          <a:p>
            <a:r>
              <a:rPr lang="en-US" sz="1200" dirty="0" err="1" smtClean="0"/>
              <a:t>Senge</a:t>
            </a:r>
            <a:r>
              <a:rPr lang="en-US" sz="1200" dirty="0" smtClean="0"/>
              <a:t>, P. 1990</a:t>
            </a:r>
            <a:r>
              <a:rPr lang="en-US" sz="1200" i="1" dirty="0" smtClean="0"/>
              <a:t>.The Fifth Discipline: The art and practice of the learning organization.</a:t>
            </a:r>
            <a:r>
              <a:rPr lang="en-US" sz="1200" dirty="0" smtClean="0"/>
              <a:t> New York: Doubleday.</a:t>
            </a:r>
          </a:p>
          <a:p>
            <a:r>
              <a:rPr lang="en-US" sz="1200" dirty="0" smtClean="0"/>
              <a:t>Smith, A. &amp; Humphries, C. 2004. Complexity theory as a practical management tool. A critical evaluation. </a:t>
            </a:r>
            <a:r>
              <a:rPr lang="en-US" sz="1200" i="1" dirty="0" smtClean="0"/>
              <a:t>Organization Management Journal, </a:t>
            </a:r>
            <a:r>
              <a:rPr lang="en-US" sz="1200" dirty="0" smtClean="0"/>
              <a:t>11.2. 91-106</a:t>
            </a:r>
          </a:p>
          <a:p>
            <a:r>
              <a:rPr lang="en-US" sz="1200" dirty="0" smtClean="0"/>
              <a:t>Stacey, R. 2012. </a:t>
            </a:r>
            <a:r>
              <a:rPr lang="en-US" sz="1200" i="1" dirty="0" smtClean="0"/>
              <a:t>Tools and techniques of leadership and management. Meeting the challenge of complexity. </a:t>
            </a:r>
            <a:r>
              <a:rPr lang="en-US" sz="1200" dirty="0" smtClean="0"/>
              <a:t>Abingdon. </a:t>
            </a:r>
            <a:r>
              <a:rPr lang="en-US" sz="1200" dirty="0" err="1" smtClean="0"/>
              <a:t>Routledge</a:t>
            </a:r>
            <a:r>
              <a:rPr lang="en-US" sz="1200" dirty="0" smtClean="0"/>
              <a:t>.</a:t>
            </a:r>
          </a:p>
          <a:p>
            <a:r>
              <a:rPr lang="en-US" sz="1200" dirty="0" err="1" smtClean="0"/>
              <a:t>Styhre</a:t>
            </a:r>
            <a:r>
              <a:rPr lang="en-US" sz="1200" dirty="0" smtClean="0"/>
              <a:t>, A. 2007. </a:t>
            </a:r>
            <a:r>
              <a:rPr lang="en-US" sz="1200" i="1" dirty="0" smtClean="0"/>
              <a:t>The innovative bureaucracy. Bureaucracy in an age of fluidity. </a:t>
            </a:r>
            <a:r>
              <a:rPr lang="en-US" sz="1200" dirty="0" smtClean="0"/>
              <a:t>Abingdon: </a:t>
            </a:r>
            <a:r>
              <a:rPr lang="en-US" sz="1200" dirty="0" err="1" smtClean="0"/>
              <a:t>Routledge</a:t>
            </a:r>
            <a:r>
              <a:rPr lang="en-US" sz="1200" dirty="0" smtClean="0"/>
              <a:t>.</a:t>
            </a:r>
          </a:p>
          <a:p>
            <a:r>
              <a:rPr lang="en-US" sz="1200" dirty="0" err="1" smtClean="0"/>
              <a:t>Zalzenik</a:t>
            </a:r>
            <a:endParaRPr lang="en-US" sz="1200" dirty="0" smtClean="0"/>
          </a:p>
          <a:p>
            <a:endParaRPr lang="en-US" sz="1200" dirty="0" smtClean="0"/>
          </a:p>
          <a:p>
            <a:endParaRPr lang="en-GB"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2"/>
              </a:buClr>
              <a:buSzPct val="25000"/>
              <a:buFont typeface="Arial"/>
              <a:buNone/>
            </a:pPr>
            <a:endParaRPr lang="en-US" sz="3900" b="1" i="0" u="none" strike="noStrike" cap="none" baseline="0" dirty="0">
              <a:solidFill>
                <a:schemeClr val="bg1"/>
              </a:solidFill>
              <a:latin typeface="Arial"/>
              <a:ea typeface="Arial"/>
              <a:cs typeface="Arial"/>
              <a:sym typeface="Arial"/>
            </a:endParaRPr>
          </a:p>
        </p:txBody>
      </p:sp>
      <p:sp>
        <p:nvSpPr>
          <p:cNvPr id="115" name="Shape 115"/>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342900" algn="l" rtl="0">
              <a:lnSpc>
                <a:spcPct val="100000"/>
              </a:lnSpc>
              <a:spcBef>
                <a:spcPts val="600"/>
              </a:spcBef>
              <a:spcAft>
                <a:spcPts val="0"/>
              </a:spcAft>
              <a:buClr>
                <a:schemeClr val="dk2"/>
              </a:buClr>
              <a:buSzPct val="41666"/>
              <a:buFont typeface="Arial"/>
              <a:buChar char="●"/>
            </a:pPr>
            <a:endParaRPr lang="en-US" sz="1800" b="0" i="1" u="none" strike="noStrike" cap="none" baseline="0" dirty="0">
              <a:solidFill>
                <a:schemeClr val="dk1"/>
              </a:solidFill>
              <a:latin typeface="Arial"/>
              <a:ea typeface="Arial"/>
              <a:cs typeface="Arial"/>
              <a:sym typeface="Arial"/>
            </a:endParaRPr>
          </a:p>
        </p:txBody>
      </p:sp>
      <p:sp>
        <p:nvSpPr>
          <p:cNvPr id="116" name="Shape 116"/>
          <p:cNvSpPr txBox="1">
            <a:spLocks noGrp="1"/>
          </p:cNvSpPr>
          <p:nvPr>
            <p:ph type="ftr" idx="11"/>
          </p:nvPr>
        </p:nvSpPr>
        <p:spPr>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r>
              <a:rPr lang="en-US" sz="1000" b="0" i="0" u="none" strike="noStrike" cap="none" baseline="0" dirty="0">
                <a:solidFill>
                  <a:schemeClr val="dk1"/>
                </a:solidFill>
                <a:latin typeface="Arial"/>
                <a:ea typeface="Arial"/>
                <a:cs typeface="Arial"/>
                <a:sym typeface="Arial"/>
              </a:rPr>
              <a:t>ES502 Introduction to Management Thought 2012</a:t>
            </a:r>
          </a:p>
        </p:txBody>
      </p:sp>
      <p:sp>
        <p:nvSpPr>
          <p:cNvPr id="5" name="Shape 148"/>
          <p:cNvSpPr/>
          <p:nvPr/>
        </p:nvSpPr>
        <p:spPr>
          <a:xfrm>
            <a:off x="1" y="908721"/>
            <a:ext cx="9144000" cy="5472608"/>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7544" y="1719261"/>
            <a:ext cx="7762056" cy="4411661"/>
          </a:xfrm>
        </p:spPr>
        <p:txBody>
          <a:bodyPr/>
          <a:lstStyle/>
          <a:p>
            <a:pPr>
              <a:buNone/>
            </a:pPr>
            <a:r>
              <a:rPr lang="en-US" sz="2400" i="1" dirty="0" smtClean="0"/>
              <a:t>   </a:t>
            </a:r>
          </a:p>
          <a:p>
            <a:pPr>
              <a:buNone/>
            </a:pPr>
            <a:r>
              <a:rPr lang="en-US" sz="2400" i="1" dirty="0" smtClean="0"/>
              <a:t>   The words ‘leadership’ and ‘management’ both appeared at about the same time in the nineteenth century as descriptions of what business leaders and managers, as well as politicians, actually did, namely, the politics of guiding and influencing the options and actions of others using persuasion and domination. The words described rather different activities, one elevated and the other rather lowly. </a:t>
            </a:r>
          </a:p>
          <a:p>
            <a:pPr>
              <a:buNone/>
            </a:pPr>
            <a:r>
              <a:rPr lang="en-US" sz="2400" i="1" dirty="0" smtClean="0"/>
              <a:t>		 </a:t>
            </a:r>
            <a:r>
              <a:rPr lang="en-US" sz="1600" dirty="0" smtClean="0"/>
              <a:t>Stacey R. 2012 (p.3)</a:t>
            </a:r>
            <a:endParaRPr lang="en-US" sz="1600" i="1" dirty="0" smtClean="0"/>
          </a:p>
          <a:p>
            <a:pPr>
              <a:buNone/>
            </a:pPr>
            <a:endParaRPr lang="en-GB" i="1" dirty="0"/>
          </a:p>
        </p:txBody>
      </p:sp>
      <p:sp>
        <p:nvSpPr>
          <p:cNvPr id="3" name="Title 2"/>
          <p:cNvSpPr>
            <a:spLocks noGrp="1"/>
          </p:cNvSpPr>
          <p:nvPr>
            <p:ph type="title"/>
          </p:nvPr>
        </p:nvSpPr>
        <p:spPr>
          <a:xfrm>
            <a:off x="457200" y="122236"/>
            <a:ext cx="7543800" cy="786484"/>
          </a:xfrm>
        </p:spPr>
        <p:txBody>
          <a:bodyPr/>
          <a:lstStyle/>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Shape 131"/>
          <p:cNvPicPr preferRelativeResize="0"/>
          <p:nvPr/>
        </p:nvPicPr>
        <p:blipFill>
          <a:blip r:embed="rId3"/>
          <a:stretch>
            <a:fillRect/>
          </a:stretch>
        </p:blipFill>
        <p:spPr>
          <a:xfrm>
            <a:off x="900112" y="836612"/>
            <a:ext cx="7559675" cy="4464049"/>
          </a:xfrm>
          <a:prstGeom prst="rect">
            <a:avLst/>
          </a:prstGeom>
        </p:spPr>
      </p:pic>
      <p:sp>
        <p:nvSpPr>
          <p:cNvPr id="132" name="Shape 132"/>
          <p:cNvSpPr txBox="1">
            <a:spLocks noGrp="1"/>
          </p:cNvSpPr>
          <p:nvPr>
            <p:ph type="body" idx="1"/>
          </p:nvPr>
        </p:nvSpPr>
        <p:spPr>
          <a:prstGeom prst="rect">
            <a:avLst/>
          </a:prstGeom>
          <a:noFill/>
          <a:ln>
            <a:noFill/>
          </a:ln>
        </p:spPr>
        <p:txBody>
          <a:bodyPr lIns="91425" tIns="45700" rIns="91425" bIns="45700" anchor="t" anchorCtr="0">
            <a:noAutofit/>
          </a:bodyPr>
          <a:lstStyle/>
          <a:p>
            <a:pPr marL="342900" marR="0" lvl="0" indent="-263525" algn="l" rtl="0">
              <a:lnSpc>
                <a:spcPct val="100000"/>
              </a:lnSpc>
              <a:spcBef>
                <a:spcPts val="600"/>
              </a:spcBef>
              <a:spcAft>
                <a:spcPts val="0"/>
              </a:spcAft>
              <a:buClr>
                <a:schemeClr val="dk2"/>
              </a:buClr>
              <a:buFont typeface="Arial"/>
              <a:buNone/>
            </a:pPr>
            <a:endParaRPr sz="1800" b="0" i="0" u="none" strike="noStrike" cap="none" baseline="0">
              <a:solidFill>
                <a:schemeClr val="dk1"/>
              </a:solidFill>
              <a:latin typeface="Arial"/>
              <a:ea typeface="Arial"/>
              <a:cs typeface="Arial"/>
              <a:sym typeface="Arial"/>
            </a:endParaRPr>
          </a:p>
          <a:p>
            <a:pPr marL="342900" marR="0" lvl="0" indent="-263525" algn="l" rtl="0">
              <a:lnSpc>
                <a:spcPct val="100000"/>
              </a:lnSpc>
              <a:spcBef>
                <a:spcPts val="600"/>
              </a:spcBef>
              <a:spcAft>
                <a:spcPts val="0"/>
              </a:spcAft>
              <a:buClr>
                <a:schemeClr val="dk2"/>
              </a:buClr>
              <a:buFont typeface="Arial"/>
              <a:buNone/>
            </a:pPr>
            <a:endParaRPr sz="1800" b="0" i="0" u="none" strike="noStrike" cap="none" baseline="0">
              <a:solidFill>
                <a:schemeClr val="dk1"/>
              </a:solidFill>
              <a:latin typeface="Arial"/>
              <a:ea typeface="Arial"/>
              <a:cs typeface="Arial"/>
              <a:sym typeface="Arial"/>
            </a:endParaRPr>
          </a:p>
        </p:txBody>
      </p:sp>
      <p:sp>
        <p:nvSpPr>
          <p:cNvPr id="134" name="Shape 134"/>
          <p:cNvSpPr txBox="1">
            <a:spLocks noGrp="1"/>
          </p:cNvSpPr>
          <p:nvPr>
            <p:ph type="ftr" idx="11"/>
          </p:nvPr>
        </p:nvSpPr>
        <p:spPr>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SzPct val="25000"/>
              <a:buNone/>
            </a:pPr>
            <a:r>
              <a:rPr lang="en-US" sz="1000" b="0" i="0" u="none" strike="noStrike" cap="none" baseline="0">
                <a:solidFill>
                  <a:schemeClr val="dk1"/>
                </a:solidFill>
                <a:latin typeface="Arial"/>
                <a:ea typeface="Arial"/>
                <a:cs typeface="Arial"/>
                <a:sym typeface="Arial"/>
              </a:rPr>
              <a:t>ES502 Introduction to Management Thought 2012</a:t>
            </a:r>
          </a:p>
        </p:txBody>
      </p:sp>
      <p:sp>
        <p:nvSpPr>
          <p:cNvPr id="133" name="Shape 133"/>
          <p:cNvSpPr txBox="1"/>
          <p:nvPr/>
        </p:nvSpPr>
        <p:spPr>
          <a:xfrm>
            <a:off x="900112" y="5373687"/>
            <a:ext cx="7848599" cy="366711"/>
          </a:xfrm>
          <a:prstGeom prst="rect">
            <a:avLst/>
          </a:prstGeom>
          <a:noFill/>
          <a:ln>
            <a:noFill/>
          </a:ln>
        </p:spPr>
        <p:txBody>
          <a:bodyPr lIns="91425" tIns="45700" rIns="91425" bIns="45700" anchor="t" anchorCtr="0">
            <a:noAutofit/>
          </a:bodyPr>
          <a:lstStyle/>
          <a:p>
            <a:pPr marL="914400" marR="0" lvl="2" indent="0" algn="l" rtl="0">
              <a:lnSpc>
                <a:spcPct val="100000"/>
              </a:lnSpc>
              <a:spcBef>
                <a:spcPts val="54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Source: www.vanderbilt.edu (accessed 16.02.2011)</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err="1" smtClean="0"/>
              <a:t>Fayolism</a:t>
            </a:r>
            <a:endParaRPr lang="en-GB" sz="4000" dirty="0"/>
          </a:p>
        </p:txBody>
      </p:sp>
      <p:sp>
        <p:nvSpPr>
          <p:cNvPr id="161" name="Shape 161"/>
          <p:cNvSpPr txBox="1">
            <a:spLocks noGrp="1"/>
          </p:cNvSpPr>
          <p:nvPr>
            <p:ph sz="half" idx="1"/>
          </p:nvPr>
        </p:nvSpPr>
        <p:spPr>
          <a:xfrm>
            <a:off x="381000" y="1196752"/>
            <a:ext cx="5127104" cy="383244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Division of work.</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Authority.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Discipline.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Unity of command.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Unity of direction.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Subordination to general interests.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Remuneration.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Centralization.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Scalar chain. </a:t>
            </a:r>
            <a:r>
              <a:rPr lang="en-US" sz="2000" b="0" i="0" u="none" strike="noStrike" cap="none" baseline="0" dirty="0" smtClean="0">
                <a:solidFill>
                  <a:schemeClr val="dk1"/>
                </a:solidFill>
                <a:latin typeface="Arial"/>
                <a:ea typeface="Arial"/>
                <a:cs typeface="Arial"/>
                <a:sym typeface="Arial"/>
              </a:rPr>
              <a:t> </a:t>
            </a:r>
            <a:endParaRPr lang="en-US" sz="2000" b="0" i="0" u="none" strike="noStrike" cap="none" baseline="0" dirty="0">
              <a:solidFill>
                <a:schemeClr val="dk1"/>
              </a:solidFill>
              <a:latin typeface="Arial"/>
              <a:ea typeface="Arial"/>
              <a:cs typeface="Arial"/>
              <a:sym typeface="Arial"/>
            </a:endParaRP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Order.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Equity.</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Stability of tenure.</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Initiative. </a:t>
            </a:r>
          </a:p>
          <a:p>
            <a:pPr marL="342900" marR="0" lvl="0" indent="-342900" algn="l" rtl="0">
              <a:lnSpc>
                <a:spcPct val="90000"/>
              </a:lnSpc>
              <a:spcBef>
                <a:spcPts val="600"/>
              </a:spcBef>
              <a:spcAft>
                <a:spcPts val="0"/>
              </a:spcAft>
              <a:buClr>
                <a:schemeClr val="dk2"/>
              </a:buClr>
              <a:buSzPct val="40909"/>
              <a:buFont typeface="Arial"/>
              <a:buChar char="●"/>
            </a:pPr>
            <a:r>
              <a:rPr lang="en-US" sz="2000" b="0" i="0" u="none" strike="noStrike" cap="none" baseline="0" dirty="0">
                <a:solidFill>
                  <a:schemeClr val="dk1"/>
                </a:solidFill>
                <a:latin typeface="Arial"/>
                <a:ea typeface="Arial"/>
                <a:cs typeface="Arial"/>
                <a:sym typeface="Arial"/>
              </a:rPr>
              <a:t>Esprit de corps. </a:t>
            </a:r>
          </a:p>
        </p:txBody>
      </p:sp>
      <p:sp>
        <p:nvSpPr>
          <p:cNvPr id="6" name="Content Placeholder 5"/>
          <p:cNvSpPr>
            <a:spLocks noGrp="1"/>
          </p:cNvSpPr>
          <p:nvPr>
            <p:ph sz="half" idx="2"/>
          </p:nvPr>
        </p:nvSpPr>
        <p:spPr/>
        <p:txBody>
          <a:bodyPr/>
          <a:lstStyle/>
          <a:p>
            <a:endParaRPr lang="en-GB"/>
          </a:p>
        </p:txBody>
      </p:sp>
      <p:pic>
        <p:nvPicPr>
          <p:cNvPr id="162" name="Shape 162"/>
          <p:cNvPicPr preferRelativeResize="0"/>
          <p:nvPr/>
        </p:nvPicPr>
        <p:blipFill>
          <a:blip r:embed="rId3"/>
          <a:stretch>
            <a:fillRect/>
          </a:stretch>
        </p:blipFill>
        <p:spPr>
          <a:xfrm>
            <a:off x="4644008" y="0"/>
            <a:ext cx="4499990" cy="5085184"/>
          </a:xfrm>
          <a:prstGeom prst="rect">
            <a:avLst/>
          </a:prstGeom>
        </p:spPr>
      </p:pic>
      <p:sp>
        <p:nvSpPr>
          <p:cNvPr id="163" name="Shape 163"/>
          <p:cNvSpPr txBox="1"/>
          <p:nvPr/>
        </p:nvSpPr>
        <p:spPr>
          <a:xfrm>
            <a:off x="6084887" y="5084762"/>
            <a:ext cx="2665411" cy="1054100"/>
          </a:xfrm>
          <a:prstGeom prst="rect">
            <a:avLst/>
          </a:prstGeom>
          <a:noFill/>
          <a:ln>
            <a:noFill/>
          </a:ln>
        </p:spPr>
        <p:txBody>
          <a:bodyPr lIns="91425" tIns="45700" rIns="91425" bIns="45700" anchor="t" anchorCtr="0">
            <a:noAutofit/>
          </a:bodyPr>
          <a:lstStyle/>
          <a:p>
            <a:pPr marL="0" marR="0" lvl="0" indent="0" algn="l" rtl="0">
              <a:spcBef>
                <a:spcPts val="900"/>
              </a:spcBef>
              <a:buClr>
                <a:schemeClr val="dk2"/>
              </a:buClr>
              <a:buSzPct val="25000"/>
              <a:buFont typeface="Arial"/>
              <a:buNone/>
            </a:pPr>
            <a:r>
              <a:rPr lang="en-US" sz="1400" b="1" i="0" u="none" strike="noStrike" cap="none" baseline="0" dirty="0">
                <a:solidFill>
                  <a:schemeClr val="dk2"/>
                </a:solidFill>
                <a:latin typeface="Arial"/>
                <a:ea typeface="Arial"/>
                <a:cs typeface="Arial"/>
                <a:sym typeface="Arial"/>
              </a:rPr>
              <a:t>Henri </a:t>
            </a:r>
            <a:r>
              <a:rPr lang="en-US" sz="1400" b="1" i="0" u="none" strike="noStrike" cap="none" baseline="0" dirty="0" err="1">
                <a:solidFill>
                  <a:schemeClr val="dk2"/>
                </a:solidFill>
                <a:latin typeface="Arial"/>
                <a:ea typeface="Arial"/>
                <a:cs typeface="Arial"/>
                <a:sym typeface="Arial"/>
              </a:rPr>
              <a:t>Fayol</a:t>
            </a:r>
            <a:endParaRPr lang="en-US" sz="1400" b="1" i="0" u="none" strike="noStrike" cap="none" baseline="0" dirty="0">
              <a:solidFill>
                <a:schemeClr val="dk2"/>
              </a:solidFill>
              <a:latin typeface="Arial"/>
              <a:ea typeface="Arial"/>
              <a:cs typeface="Arial"/>
              <a:sym typeface="Arial"/>
            </a:endParaRPr>
          </a:p>
          <a:p>
            <a:pPr marL="0" marR="0" lvl="0" indent="0" algn="l" rtl="0">
              <a:spcBef>
                <a:spcPts val="900"/>
              </a:spcBef>
              <a:buClr>
                <a:schemeClr val="dk2"/>
              </a:buClr>
              <a:buSzPct val="25000"/>
              <a:buFont typeface="Arial"/>
              <a:buNone/>
            </a:pPr>
            <a:r>
              <a:rPr lang="en-US" sz="1000" b="1" i="0" u="none" strike="noStrike" cap="none" baseline="0" dirty="0">
                <a:solidFill>
                  <a:schemeClr val="dk2"/>
                </a:solidFill>
                <a:latin typeface="Arial"/>
                <a:ea typeface="Arial"/>
                <a:cs typeface="Arial"/>
                <a:sym typeface="Arial"/>
              </a:rPr>
              <a:t>Source: Wikipedia (accessed 30.09.11)</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2672</TotalTime>
  <Words>2791</Words>
  <Application>Microsoft Office PowerPoint</Application>
  <PresentationFormat>On-screen Show (4:3)</PresentationFormat>
  <Paragraphs>415</Paragraphs>
  <Slides>51</Slides>
  <Notes>20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Blank Presentation</vt:lpstr>
      <vt:lpstr>Topic One</vt:lpstr>
      <vt:lpstr>Who am I?</vt:lpstr>
      <vt:lpstr>How will we journey?</vt:lpstr>
      <vt:lpstr>Three concepts for understanding the nature and organization of social science. Morgan, G 1980. p.606</vt:lpstr>
      <vt:lpstr>Leaders need to . . .</vt:lpstr>
      <vt:lpstr>Slide 6</vt:lpstr>
      <vt:lpstr>Slide 7</vt:lpstr>
      <vt:lpstr>Slide 8</vt:lpstr>
      <vt:lpstr>Fayolism</vt:lpstr>
      <vt:lpstr>Taylorism</vt:lpstr>
      <vt:lpstr>The limits of instrumental rationality</vt:lpstr>
      <vt:lpstr>Slide 12</vt:lpstr>
      <vt:lpstr>Slide 13</vt:lpstr>
      <vt:lpstr> A post-industrial environment</vt:lpstr>
      <vt:lpstr>New Public Management (NPM)</vt:lpstr>
      <vt:lpstr>Slide 16</vt:lpstr>
      <vt:lpstr>The leader/manager contradiction</vt:lpstr>
      <vt:lpstr>Managers and leaders are different</vt:lpstr>
      <vt:lpstr>Slide 19</vt:lpstr>
      <vt:lpstr>Slide 20</vt:lpstr>
      <vt:lpstr>Slide 21</vt:lpstr>
      <vt:lpstr>However …</vt:lpstr>
      <vt:lpstr>Slide 23</vt:lpstr>
      <vt:lpstr>Leadership as  management well practiced</vt:lpstr>
      <vt:lpstr>Mintzberg (2009:129)</vt:lpstr>
      <vt:lpstr>7 Ways of Leading </vt:lpstr>
      <vt:lpstr>Persisting challenges</vt:lpstr>
      <vt:lpstr>The dilemma …</vt:lpstr>
      <vt:lpstr>Different logics</vt:lpstr>
      <vt:lpstr>Characteristics of complex systems</vt:lpstr>
      <vt:lpstr>Slide 31</vt:lpstr>
      <vt:lpstr>Autopoiesis (Maturana &amp; Varela, 1980)</vt:lpstr>
      <vt:lpstr>Slide 33</vt:lpstr>
      <vt:lpstr>Autopoiesis</vt:lpstr>
      <vt:lpstr>Cybernetics</vt:lpstr>
      <vt:lpstr>Cybernetics</vt:lpstr>
      <vt:lpstr>Slide 37</vt:lpstr>
      <vt:lpstr>Slide 38</vt:lpstr>
      <vt:lpstr>Chaos theory</vt:lpstr>
      <vt:lpstr>Slide 40</vt:lpstr>
      <vt:lpstr>Complexity in management and leadership</vt:lpstr>
      <vt:lpstr>Complexity in management and leadership</vt:lpstr>
      <vt:lpstr>So leadership means …</vt:lpstr>
      <vt:lpstr>Slide 44</vt:lpstr>
      <vt:lpstr>Slide 45</vt:lpstr>
      <vt:lpstr>Slide 46</vt:lpstr>
      <vt:lpstr>Slide 47</vt:lpstr>
      <vt:lpstr>Slide 48</vt:lpstr>
      <vt:lpstr>Paradigms, metaphors, and related schools of organizational analysis. Morgan, G 1980. p.608</vt:lpstr>
      <vt:lpstr>Questions for discussion</vt:lpstr>
      <vt:lpstr>References</vt:lpstr>
    </vt:vector>
  </TitlesOfParts>
  <Company>DDFH&amp;B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Annelies</cp:lastModifiedBy>
  <cp:revision>139</cp:revision>
  <cp:lastPrinted>2012-09-10T08:23:02Z</cp:lastPrinted>
  <dcterms:created xsi:type="dcterms:W3CDTF">2010-08-05T15:35:38Z</dcterms:created>
  <dcterms:modified xsi:type="dcterms:W3CDTF">2014-07-07T04:59:33Z</dcterms:modified>
</cp:coreProperties>
</file>