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81" r:id="rId1"/>
  </p:sldMasterIdLst>
  <p:notesMasterIdLst>
    <p:notesMasterId r:id="rId26"/>
  </p:notesMasterIdLst>
  <p:sldIdLst>
    <p:sldId id="336" r:id="rId2"/>
    <p:sldId id="327" r:id="rId3"/>
    <p:sldId id="462" r:id="rId4"/>
    <p:sldId id="463" r:id="rId5"/>
    <p:sldId id="464" r:id="rId6"/>
    <p:sldId id="484" r:id="rId7"/>
    <p:sldId id="465" r:id="rId8"/>
    <p:sldId id="466" r:id="rId9"/>
    <p:sldId id="468" r:id="rId10"/>
    <p:sldId id="469" r:id="rId11"/>
    <p:sldId id="470" r:id="rId12"/>
    <p:sldId id="471" r:id="rId13"/>
    <p:sldId id="472" r:id="rId14"/>
    <p:sldId id="473" r:id="rId15"/>
    <p:sldId id="474" r:id="rId16"/>
    <p:sldId id="475" r:id="rId17"/>
    <p:sldId id="476" r:id="rId18"/>
    <p:sldId id="477" r:id="rId19"/>
    <p:sldId id="478" r:id="rId20"/>
    <p:sldId id="479" r:id="rId21"/>
    <p:sldId id="482" r:id="rId22"/>
    <p:sldId id="486" r:id="rId23"/>
    <p:sldId id="487" r:id="rId24"/>
    <p:sldId id="48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66"/>
    <a:srgbClr val="99FF33"/>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1" autoAdjust="0"/>
    <p:restoredTop sz="94660"/>
  </p:normalViewPr>
  <p:slideViewPr>
    <p:cSldViewPr snapToGrid="0">
      <p:cViewPr varScale="1">
        <p:scale>
          <a:sx n="88" d="100"/>
          <a:sy n="88" d="100"/>
        </p:scale>
        <p:origin x="355" y="6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9F67DA-B1D0-4B5D-92F3-94B0DAC9A4C0}" type="datetimeFigureOut">
              <a:rPr lang="el-GR" smtClean="0"/>
              <a:pPr/>
              <a:t>24/2/2020</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15B91A-367F-436A-94F1-8F24C58EA27F}" type="slidenum">
              <a:rPr lang="el-GR" smtClean="0"/>
              <a:pPr/>
              <a:t>‹#›</a:t>
            </a:fld>
            <a:endParaRPr lang="el-GR"/>
          </a:p>
        </p:txBody>
      </p:sp>
    </p:spTree>
    <p:extLst>
      <p:ext uri="{BB962C8B-B14F-4D97-AF65-F5344CB8AC3E}">
        <p14:creationId xmlns:p14="http://schemas.microsoft.com/office/powerpoint/2010/main" val="2097215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a:t>
            </a:fld>
            <a:endParaRPr lang="el-GR">
              <a:solidFill>
                <a:prstClr val="black"/>
              </a:solidFill>
            </a:endParaRPr>
          </a:p>
        </p:txBody>
      </p:sp>
    </p:spTree>
    <p:extLst>
      <p:ext uri="{BB962C8B-B14F-4D97-AF65-F5344CB8AC3E}">
        <p14:creationId xmlns:p14="http://schemas.microsoft.com/office/powerpoint/2010/main" val="3564327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10</a:t>
            </a:fld>
            <a:endParaRPr lang="el-GR">
              <a:solidFill>
                <a:prstClr val="black"/>
              </a:solidFill>
            </a:endParaRPr>
          </a:p>
        </p:txBody>
      </p:sp>
    </p:spTree>
    <p:extLst>
      <p:ext uri="{BB962C8B-B14F-4D97-AF65-F5344CB8AC3E}">
        <p14:creationId xmlns:p14="http://schemas.microsoft.com/office/powerpoint/2010/main" val="2908091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11</a:t>
            </a:fld>
            <a:endParaRPr lang="el-GR">
              <a:solidFill>
                <a:prstClr val="black"/>
              </a:solidFill>
            </a:endParaRPr>
          </a:p>
        </p:txBody>
      </p:sp>
    </p:spTree>
    <p:extLst>
      <p:ext uri="{BB962C8B-B14F-4D97-AF65-F5344CB8AC3E}">
        <p14:creationId xmlns:p14="http://schemas.microsoft.com/office/powerpoint/2010/main" val="1084302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12</a:t>
            </a:fld>
            <a:endParaRPr lang="el-GR">
              <a:solidFill>
                <a:prstClr val="black"/>
              </a:solidFill>
            </a:endParaRPr>
          </a:p>
        </p:txBody>
      </p:sp>
    </p:spTree>
    <p:extLst>
      <p:ext uri="{BB962C8B-B14F-4D97-AF65-F5344CB8AC3E}">
        <p14:creationId xmlns:p14="http://schemas.microsoft.com/office/powerpoint/2010/main" val="3020210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13</a:t>
            </a:fld>
            <a:endParaRPr lang="el-GR">
              <a:solidFill>
                <a:prstClr val="black"/>
              </a:solidFill>
            </a:endParaRPr>
          </a:p>
        </p:txBody>
      </p:sp>
    </p:spTree>
    <p:extLst>
      <p:ext uri="{BB962C8B-B14F-4D97-AF65-F5344CB8AC3E}">
        <p14:creationId xmlns:p14="http://schemas.microsoft.com/office/powerpoint/2010/main" val="272283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14</a:t>
            </a:fld>
            <a:endParaRPr lang="el-GR">
              <a:solidFill>
                <a:prstClr val="black"/>
              </a:solidFill>
            </a:endParaRPr>
          </a:p>
        </p:txBody>
      </p:sp>
    </p:spTree>
    <p:extLst>
      <p:ext uri="{BB962C8B-B14F-4D97-AF65-F5344CB8AC3E}">
        <p14:creationId xmlns:p14="http://schemas.microsoft.com/office/powerpoint/2010/main" val="3852253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15</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17</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18</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a:t>
            </a:fld>
            <a:endParaRPr lang="el-GR">
              <a:solidFill>
                <a:prstClr val="black"/>
              </a:solidFill>
            </a:endParaRPr>
          </a:p>
        </p:txBody>
      </p:sp>
    </p:spTree>
    <p:extLst>
      <p:ext uri="{BB962C8B-B14F-4D97-AF65-F5344CB8AC3E}">
        <p14:creationId xmlns:p14="http://schemas.microsoft.com/office/powerpoint/2010/main" val="27800537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20</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21</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22</a:t>
            </a:fld>
            <a:endParaRPr lang="el-GR">
              <a:solidFill>
                <a:prstClr val="black"/>
              </a:solidFill>
            </a:endParaRPr>
          </a:p>
        </p:txBody>
      </p:sp>
    </p:spTree>
    <p:extLst>
      <p:ext uri="{BB962C8B-B14F-4D97-AF65-F5344CB8AC3E}">
        <p14:creationId xmlns:p14="http://schemas.microsoft.com/office/powerpoint/2010/main" val="7551269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23</a:t>
            </a:fld>
            <a:endParaRPr lang="el-GR">
              <a:solidFill>
                <a:prstClr val="black"/>
              </a:solidFill>
            </a:endParaRPr>
          </a:p>
        </p:txBody>
      </p:sp>
    </p:spTree>
    <p:extLst>
      <p:ext uri="{BB962C8B-B14F-4D97-AF65-F5344CB8AC3E}">
        <p14:creationId xmlns:p14="http://schemas.microsoft.com/office/powerpoint/2010/main" val="3178145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24</a:t>
            </a:fld>
            <a:endParaRPr lang="el-GR">
              <a:solidFill>
                <a:prstClr val="black"/>
              </a:solidFill>
            </a:endParaRPr>
          </a:p>
        </p:txBody>
      </p:sp>
    </p:spTree>
    <p:extLst>
      <p:ext uri="{BB962C8B-B14F-4D97-AF65-F5344CB8AC3E}">
        <p14:creationId xmlns:p14="http://schemas.microsoft.com/office/powerpoint/2010/main" val="1273034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3</a:t>
            </a:fld>
            <a:endParaRPr lang="el-GR">
              <a:solidFill>
                <a:prstClr val="black"/>
              </a:solidFill>
            </a:endParaRPr>
          </a:p>
        </p:txBody>
      </p:sp>
    </p:spTree>
    <p:extLst>
      <p:ext uri="{BB962C8B-B14F-4D97-AF65-F5344CB8AC3E}">
        <p14:creationId xmlns:p14="http://schemas.microsoft.com/office/powerpoint/2010/main" val="3631685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4</a:t>
            </a:fld>
            <a:endParaRPr lang="el-GR">
              <a:solidFill>
                <a:prstClr val="black"/>
              </a:solidFill>
            </a:endParaRPr>
          </a:p>
        </p:txBody>
      </p:sp>
    </p:spTree>
    <p:extLst>
      <p:ext uri="{BB962C8B-B14F-4D97-AF65-F5344CB8AC3E}">
        <p14:creationId xmlns:p14="http://schemas.microsoft.com/office/powerpoint/2010/main" val="278504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5</a:t>
            </a:fld>
            <a:endParaRPr lang="el-GR">
              <a:solidFill>
                <a:prstClr val="black"/>
              </a:solidFill>
            </a:endParaRPr>
          </a:p>
        </p:txBody>
      </p:sp>
    </p:spTree>
    <p:extLst>
      <p:ext uri="{BB962C8B-B14F-4D97-AF65-F5344CB8AC3E}">
        <p14:creationId xmlns:p14="http://schemas.microsoft.com/office/powerpoint/2010/main" val="3761933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6</a:t>
            </a:fld>
            <a:endParaRPr lang="el-GR">
              <a:solidFill>
                <a:prstClr val="black"/>
              </a:solidFill>
            </a:endParaRPr>
          </a:p>
        </p:txBody>
      </p:sp>
    </p:spTree>
    <p:extLst>
      <p:ext uri="{BB962C8B-B14F-4D97-AF65-F5344CB8AC3E}">
        <p14:creationId xmlns:p14="http://schemas.microsoft.com/office/powerpoint/2010/main" val="1256854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7</a:t>
            </a:fld>
            <a:endParaRPr lang="el-GR">
              <a:solidFill>
                <a:prstClr val="black"/>
              </a:solidFill>
            </a:endParaRPr>
          </a:p>
        </p:txBody>
      </p:sp>
    </p:spTree>
    <p:extLst>
      <p:ext uri="{BB962C8B-B14F-4D97-AF65-F5344CB8AC3E}">
        <p14:creationId xmlns:p14="http://schemas.microsoft.com/office/powerpoint/2010/main" val="1256048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8</a:t>
            </a:fld>
            <a:endParaRPr lang="el-GR">
              <a:solidFill>
                <a:prstClr val="black"/>
              </a:solidFill>
            </a:endParaRPr>
          </a:p>
        </p:txBody>
      </p:sp>
    </p:spTree>
    <p:extLst>
      <p:ext uri="{BB962C8B-B14F-4D97-AF65-F5344CB8AC3E}">
        <p14:creationId xmlns:p14="http://schemas.microsoft.com/office/powerpoint/2010/main" val="12560487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415B91A-367F-436A-94F1-8F24C58EA27F}" type="slidenum">
              <a:rPr lang="el-GR" smtClean="0">
                <a:solidFill>
                  <a:prstClr val="black"/>
                </a:solidFill>
              </a:rPr>
              <a:pPr/>
              <a:t>9</a:t>
            </a:fld>
            <a:endParaRPr lang="el-GR">
              <a:solidFill>
                <a:prstClr val="black"/>
              </a:solidFill>
            </a:endParaRPr>
          </a:p>
        </p:txBody>
      </p:sp>
    </p:spTree>
    <p:extLst>
      <p:ext uri="{BB962C8B-B14F-4D97-AF65-F5344CB8AC3E}">
        <p14:creationId xmlns:p14="http://schemas.microsoft.com/office/powerpoint/2010/main" val="1256048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1524000" y="1122363"/>
            <a:ext cx="9144000" cy="2387600"/>
          </a:xfrm>
        </p:spPr>
        <p:txBody>
          <a:bodyPr anchor="b"/>
          <a:lstStyle>
            <a:lvl1pPr algn="ctr">
              <a:defRPr sz="6000"/>
            </a:lvl1pPr>
          </a:lstStyle>
          <a:p>
            <a:r>
              <a:rPr lang="el-GR" smtClean="0"/>
              <a:t>Στυλ κύριου τίτλου</a:t>
            </a:r>
            <a:endParaRPr lang="el-GR"/>
          </a:p>
        </p:txBody>
      </p:sp>
      <p:sp>
        <p:nvSpPr>
          <p:cNvPr id="3" name="Υπότιτλο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42DC1550-1E27-44F5-BC40-11466A9E695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7704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F455C409-9411-4E85-9F05-C7A406CFC18F}"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82216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8724900" y="365125"/>
            <a:ext cx="2628900" cy="5811838"/>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838200" y="365125"/>
            <a:ext cx="7734300" cy="5811838"/>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A240FFD5-8D4B-4333-98AB-12860A3F61A8}"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74015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634F4CD9-85CA-4E77-8DDB-36F05A28A74C}"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937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831850" y="1709738"/>
            <a:ext cx="10515600" cy="2852737"/>
          </a:xfrm>
        </p:spPr>
        <p:txBody>
          <a:bodyPr anchor="b"/>
          <a:lstStyle>
            <a:lvl1pPr>
              <a:defRPr sz="6000"/>
            </a:lvl1pPr>
          </a:lstStyle>
          <a:p>
            <a:r>
              <a:rPr lang="el-GR" smtClean="0"/>
              <a:t>Στυλ κύριου τίτλου</a:t>
            </a:r>
            <a:endParaRPr lang="el-GR"/>
          </a:p>
        </p:txBody>
      </p:sp>
      <p:sp>
        <p:nvSpPr>
          <p:cNvPr id="3" name="Θέση κειμένου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DBD5F803-4F62-4D65-B3A1-E50A04328289}" type="datetime1">
              <a:rPr lang="en-US" smtClean="0"/>
              <a:pPr/>
              <a:t>2/24/2020</a:t>
            </a:fld>
            <a:endParaRPr lang="en-US" dirty="0"/>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5323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838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6172200" y="1825625"/>
            <a:ext cx="5181600" cy="435133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F334B8BA-B3E6-4589-A9B0-5D002F2C2EAC}"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467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365125"/>
            <a:ext cx="10515600" cy="1325563"/>
          </a:xfrm>
        </p:spPr>
        <p:txBody>
          <a:bodyPr/>
          <a:lstStyle/>
          <a:p>
            <a:r>
              <a:rPr lang="el-GR" smtClean="0"/>
              <a:t>Στυλ κύριου τίτλου</a:t>
            </a:r>
            <a:endParaRPr lang="el-GR"/>
          </a:p>
        </p:txBody>
      </p:sp>
      <p:sp>
        <p:nvSpPr>
          <p:cNvPr id="3" name="Θέση κειμένου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839788" y="2505075"/>
            <a:ext cx="5157787"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6172200" y="2505075"/>
            <a:ext cx="5183188" cy="368458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6E89FC61-D508-44B4-856D-40EEEC28C40D}" type="datetime1">
              <a:rPr lang="en-US" smtClean="0"/>
              <a:pPr/>
              <a:t>2/24/2020</a:t>
            </a:fld>
            <a:endParaRPr lang="en-US" dirty="0"/>
          </a:p>
        </p:txBody>
      </p:sp>
      <p:sp>
        <p:nvSpPr>
          <p:cNvPr id="8" name="Θέση υποσέλιδου 7"/>
          <p:cNvSpPr>
            <a:spLocks noGrp="1"/>
          </p:cNvSpPr>
          <p:nvPr>
            <p:ph type="ftr" sz="quarter" idx="11"/>
          </p:nvPr>
        </p:nvSpPr>
        <p:spPr/>
        <p:txBody>
          <a:bodyPr/>
          <a:lstStyle/>
          <a:p>
            <a:endParaRPr lang="en-US" dirty="0"/>
          </a:p>
        </p:txBody>
      </p:sp>
      <p:sp>
        <p:nvSpPr>
          <p:cNvPr id="9" name="Θέση αριθμού διαφάνειας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0584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7FBF5A05-8736-488F-BCCB-5CF73BE9CC06}" type="datetime1">
              <a:rPr lang="en-US" smtClean="0"/>
              <a:pPr/>
              <a:t>2/24/2020</a:t>
            </a:fld>
            <a:endParaRPr lang="en-US" dirty="0"/>
          </a:p>
        </p:txBody>
      </p:sp>
      <p:sp>
        <p:nvSpPr>
          <p:cNvPr id="4" name="Θέση υποσέλιδου 3"/>
          <p:cNvSpPr>
            <a:spLocks noGrp="1"/>
          </p:cNvSpPr>
          <p:nvPr>
            <p:ph type="ftr" sz="quarter" idx="11"/>
          </p:nvPr>
        </p:nvSpPr>
        <p:spPr/>
        <p:txBody>
          <a:bodyPr/>
          <a:lstStyle/>
          <a:p>
            <a:endParaRPr lang="en-US" dirty="0"/>
          </a:p>
        </p:txBody>
      </p:sp>
      <p:sp>
        <p:nvSpPr>
          <p:cNvPr id="5" name="Θέση αριθμού διαφάνειας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06727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2A646135-19A3-4BDE-9DA1-02ABEEC08843}" type="datetime1">
              <a:rPr lang="en-US" smtClean="0"/>
              <a:pPr/>
              <a:t>2/24/2020</a:t>
            </a:fld>
            <a:endParaRPr lang="en-US" dirty="0"/>
          </a:p>
        </p:txBody>
      </p:sp>
      <p:sp>
        <p:nvSpPr>
          <p:cNvPr id="3" name="Θέση υποσέλιδου 2"/>
          <p:cNvSpPr>
            <a:spLocks noGrp="1"/>
          </p:cNvSpPr>
          <p:nvPr>
            <p:ph type="ftr" sz="quarter" idx="11"/>
          </p:nvPr>
        </p:nvSpPr>
        <p:spPr/>
        <p:txBody>
          <a:bodyPr/>
          <a:lstStyle/>
          <a:p>
            <a:endParaRPr lang="en-US" dirty="0"/>
          </a:p>
        </p:txBody>
      </p:sp>
      <p:sp>
        <p:nvSpPr>
          <p:cNvPr id="4" name="Θέση αριθμού διαφάνειας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6120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περιεχομένου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A7FF34F-FD74-4D44-A2C7-68E55295288B}"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46091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839788" y="457200"/>
            <a:ext cx="3932237" cy="1600200"/>
          </a:xfrm>
        </p:spPr>
        <p:txBody>
          <a:bodyPr anchor="b"/>
          <a:lstStyle>
            <a:lvl1pPr>
              <a:defRPr sz="3200"/>
            </a:lvl1pPr>
          </a:lstStyle>
          <a:p>
            <a:r>
              <a:rPr lang="el-GR" smtClean="0"/>
              <a:t>Στυλ κύριου τίτλου</a:t>
            </a:r>
            <a:endParaRPr lang="el-GR"/>
          </a:p>
        </p:txBody>
      </p:sp>
      <p:sp>
        <p:nvSpPr>
          <p:cNvPr id="3" name="Θέση εικόνας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9086801-30A2-450B-8498-9F2257CCB19F}" type="datetime1">
              <a:rPr lang="en-US" smtClean="0"/>
              <a:pPr/>
              <a:t>2/24/2020</a:t>
            </a:fld>
            <a:endParaRPr lang="en-US" dirty="0"/>
          </a:p>
        </p:txBody>
      </p:sp>
      <p:sp>
        <p:nvSpPr>
          <p:cNvPr id="6" name="Θέση υποσέλιδου 5"/>
          <p:cNvSpPr>
            <a:spLocks noGrp="1"/>
          </p:cNvSpPr>
          <p:nvPr>
            <p:ph type="ftr" sz="quarter" idx="11"/>
          </p:nvPr>
        </p:nvSpPr>
        <p:spPr/>
        <p:txBody>
          <a:bodyPr/>
          <a:lstStyle/>
          <a:p>
            <a:endParaRPr lang="en-US" dirty="0"/>
          </a:p>
        </p:txBody>
      </p:sp>
      <p:sp>
        <p:nvSpPr>
          <p:cNvPr id="7" name="Θέση αριθμού διαφάνειας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94430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D6A4C-5CCA-4000-B434-9B51A844BC54}" type="datetime1">
              <a:rPr lang="en-US" smtClean="0"/>
              <a:pPr/>
              <a:t>2/24/2020</a:t>
            </a:fld>
            <a:endParaRPr lang="en-US" dirty="0"/>
          </a:p>
        </p:txBody>
      </p:sp>
      <p:sp>
        <p:nvSpPr>
          <p:cNvPr id="5" name="Θέση υποσέλιδου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8236750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 y="131763"/>
            <a:ext cx="12192000" cy="681037"/>
          </a:xfrm>
          <a:solidFill>
            <a:schemeClr val="accent1">
              <a:lumMod val="75000"/>
            </a:schemeClr>
          </a:solidFill>
        </p:spPr>
        <p:txBody>
          <a:bodyPr>
            <a:noAutofit/>
          </a:bodyPr>
          <a:lstStyle/>
          <a:p>
            <a:r>
              <a:rPr lang="el-GR" sz="3600" b="1" i="1" dirty="0" smtClean="0">
                <a:solidFill>
                  <a:schemeClr val="bg1"/>
                </a:solidFill>
              </a:rPr>
              <a:t>Το Ευρωπαϊκό Φαινόμενο:</a:t>
            </a:r>
            <a:r>
              <a:rPr lang="en-US" sz="3600" b="1" i="1" dirty="0">
                <a:solidFill>
                  <a:schemeClr val="bg1"/>
                </a:solidFill>
              </a:rPr>
              <a:t> </a:t>
            </a:r>
            <a:r>
              <a:rPr lang="el-GR" sz="3600" b="1" i="1" cap="none" dirty="0" smtClean="0">
                <a:solidFill>
                  <a:srgbClr val="FFFF00"/>
                </a:solidFill>
              </a:rPr>
              <a:t>Ιστορία, Θεσμοί Πολιτικές</a:t>
            </a:r>
            <a:endParaRPr lang="el-GR" sz="3600" b="1" i="1" cap="none" dirty="0">
              <a:solidFill>
                <a:srgbClr val="FFFF00"/>
              </a:solidFill>
            </a:endParaRP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351" y="991648"/>
            <a:ext cx="5297899" cy="5607031"/>
          </a:xfrm>
          <a:prstGeom prst="rect">
            <a:avLst/>
          </a:prstGeom>
        </p:spPr>
      </p:pic>
      <p:pic>
        <p:nvPicPr>
          <p:cNvPr id="8" name="Εικόνα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3949" y="5827154"/>
            <a:ext cx="2743200" cy="771525"/>
          </a:xfrm>
          <a:prstGeom prst="rect">
            <a:avLst/>
          </a:prstGeom>
        </p:spPr>
      </p:pic>
      <p:pic>
        <p:nvPicPr>
          <p:cNvPr id="10" name="Εικόνα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2562" y="4617660"/>
            <a:ext cx="2085975" cy="1200150"/>
          </a:xfrm>
          <a:prstGeom prst="rect">
            <a:avLst/>
          </a:prstGeom>
        </p:spPr>
      </p:pic>
      <p:sp>
        <p:nvSpPr>
          <p:cNvPr id="4" name="TextBox 3"/>
          <p:cNvSpPr txBox="1"/>
          <p:nvPr/>
        </p:nvSpPr>
        <p:spPr>
          <a:xfrm>
            <a:off x="5803900" y="1930400"/>
            <a:ext cx="6121400" cy="1200329"/>
          </a:xfrm>
          <a:prstGeom prst="rect">
            <a:avLst/>
          </a:prstGeom>
          <a:noFill/>
        </p:spPr>
        <p:txBody>
          <a:bodyPr wrap="square" rtlCol="0">
            <a:spAutoFit/>
          </a:bodyPr>
          <a:lstStyle/>
          <a:p>
            <a:pPr algn="ctr"/>
            <a:r>
              <a:rPr lang="el-GR" sz="2400" b="1" dirty="0" smtClean="0">
                <a:solidFill>
                  <a:srgbClr val="FFFF00"/>
                </a:solidFill>
              </a:rPr>
              <a:t>Κεφάλαιο </a:t>
            </a:r>
            <a:r>
              <a:rPr lang="en-US" sz="2400" b="1" dirty="0" smtClean="0">
                <a:solidFill>
                  <a:srgbClr val="FFFF00"/>
                </a:solidFill>
              </a:rPr>
              <a:t>1</a:t>
            </a:r>
            <a:r>
              <a:rPr lang="el-GR" sz="2400" b="1" dirty="0">
                <a:solidFill>
                  <a:srgbClr val="FFFF00"/>
                </a:solidFill>
              </a:rPr>
              <a:t>6</a:t>
            </a:r>
            <a:r>
              <a:rPr lang="el-GR" sz="2400" b="1" baseline="30000" dirty="0" smtClean="0">
                <a:solidFill>
                  <a:srgbClr val="FFFF00"/>
                </a:solidFill>
              </a:rPr>
              <a:t>ο</a:t>
            </a:r>
            <a:endParaRPr lang="el-GR" sz="2400" b="1" dirty="0" smtClean="0">
              <a:solidFill>
                <a:srgbClr val="FFFF00"/>
              </a:solidFill>
            </a:endParaRPr>
          </a:p>
          <a:p>
            <a:pPr algn="ctr"/>
            <a:endParaRPr lang="el-GR" sz="2400" b="1" dirty="0" smtClean="0">
              <a:solidFill>
                <a:srgbClr val="FFFF00"/>
              </a:solidFill>
            </a:endParaRPr>
          </a:p>
          <a:p>
            <a:pPr algn="ctr"/>
            <a:r>
              <a:rPr lang="el-GR" sz="2400" b="1" dirty="0">
                <a:solidFill>
                  <a:srgbClr val="FFFF00"/>
                </a:solidFill>
              </a:rPr>
              <a:t>Η Διαρθρωτική και Περιφερειακή Πολιτική</a:t>
            </a:r>
            <a:endParaRPr lang="el-GR" sz="2400" b="1" dirty="0" smtClean="0">
              <a:solidFill>
                <a:srgbClr val="FFFF00"/>
              </a:solidFill>
            </a:endParaRPr>
          </a:p>
        </p:txBody>
      </p:sp>
    </p:spTree>
    <p:extLst>
      <p:ext uri="{BB962C8B-B14F-4D97-AF65-F5344CB8AC3E}">
        <p14:creationId xmlns:p14="http://schemas.microsoft.com/office/powerpoint/2010/main" val="618265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801314"/>
          </a:xfrm>
          <a:prstGeom prst="rect">
            <a:avLst/>
          </a:prstGeom>
          <a:noFill/>
        </p:spPr>
        <p:txBody>
          <a:bodyPr wrap="square" rtlCol="0">
            <a:spAutoFit/>
          </a:bodyPr>
          <a:lstStyle/>
          <a:p>
            <a:r>
              <a:rPr lang="el-GR" b="1" dirty="0" smtClean="0">
                <a:solidFill>
                  <a:srgbClr val="FFFF00"/>
                </a:solidFill>
              </a:rPr>
              <a:t>Αναθεώρηση του κανονιστικού πλαισίου και το Β’ ΚΠΣ (1994 – 1999)</a:t>
            </a:r>
          </a:p>
          <a:p>
            <a:pPr marL="285750" indent="-285750" algn="just">
              <a:buFont typeface="Arial" panose="020B0604020202020204" pitchFamily="34" charset="0"/>
              <a:buChar char="•"/>
            </a:pPr>
            <a:r>
              <a:rPr lang="el-GR" b="1" dirty="0" smtClean="0">
                <a:solidFill>
                  <a:prstClr val="white"/>
                </a:solidFill>
              </a:rPr>
              <a:t>Προστέθηκε </a:t>
            </a:r>
            <a:r>
              <a:rPr lang="el-GR" b="1" dirty="0">
                <a:solidFill>
                  <a:prstClr val="white"/>
                </a:solidFill>
              </a:rPr>
              <a:t>στον </a:t>
            </a:r>
            <a:r>
              <a:rPr lang="el-GR" b="1" dirty="0" smtClean="0">
                <a:solidFill>
                  <a:prstClr val="white"/>
                </a:solidFill>
              </a:rPr>
              <a:t>5</a:t>
            </a:r>
            <a:r>
              <a:rPr lang="el-GR" b="1" baseline="30000" dirty="0" smtClean="0">
                <a:solidFill>
                  <a:prstClr val="white"/>
                </a:solidFill>
              </a:rPr>
              <a:t>ο</a:t>
            </a:r>
            <a:r>
              <a:rPr lang="el-GR" b="1" dirty="0" smtClean="0">
                <a:solidFill>
                  <a:prstClr val="white"/>
                </a:solidFill>
              </a:rPr>
              <a:t> στόχο ο </a:t>
            </a:r>
            <a:r>
              <a:rPr lang="el-GR" b="1" dirty="0">
                <a:solidFill>
                  <a:prstClr val="white"/>
                </a:solidFill>
              </a:rPr>
              <a:t>τομέας της αλιείας, και συστάθηκε το </a:t>
            </a:r>
            <a:r>
              <a:rPr lang="el-GR" b="1" dirty="0">
                <a:solidFill>
                  <a:srgbClr val="FFFF00"/>
                </a:solidFill>
              </a:rPr>
              <a:t>Χρηματοδοτικό Μέσο Προσανατολισμού της Αλιείας </a:t>
            </a:r>
            <a:r>
              <a:rPr lang="el-GR" b="1" dirty="0">
                <a:solidFill>
                  <a:prstClr val="white"/>
                </a:solidFill>
              </a:rPr>
              <a:t>(</a:t>
            </a:r>
            <a:r>
              <a:rPr lang="el-GR" b="1" dirty="0" smtClean="0">
                <a:solidFill>
                  <a:prstClr val="white"/>
                </a:solidFill>
              </a:rPr>
              <a:t>ΧΜΠΑ).</a:t>
            </a:r>
          </a:p>
          <a:p>
            <a:pPr marL="285750" indent="-285750" algn="just">
              <a:buFont typeface="Arial" panose="020B0604020202020204" pitchFamily="34" charset="0"/>
              <a:buChar char="•"/>
            </a:pPr>
            <a:r>
              <a:rPr lang="el-GR" b="1" dirty="0">
                <a:solidFill>
                  <a:prstClr val="white"/>
                </a:solidFill>
              </a:rPr>
              <a:t> </a:t>
            </a:r>
            <a:r>
              <a:rPr lang="el-GR" b="1" dirty="0" smtClean="0">
                <a:solidFill>
                  <a:prstClr val="white"/>
                </a:solidFill>
              </a:rPr>
              <a:t>Οι </a:t>
            </a:r>
            <a:r>
              <a:rPr lang="el-GR" b="1" dirty="0">
                <a:solidFill>
                  <a:prstClr val="white"/>
                </a:solidFill>
              </a:rPr>
              <a:t>νέοι στόχοι </a:t>
            </a:r>
            <a:r>
              <a:rPr lang="el-GR" b="1" dirty="0" smtClean="0">
                <a:solidFill>
                  <a:prstClr val="white"/>
                </a:solidFill>
              </a:rPr>
              <a:t>της </a:t>
            </a:r>
            <a:r>
              <a:rPr lang="el-GR" b="1" dirty="0">
                <a:solidFill>
                  <a:prstClr val="white"/>
                </a:solidFill>
              </a:rPr>
              <a:t>περιόδου 1994 – 1999 περιλαμβάνουν:</a:t>
            </a:r>
          </a:p>
          <a:p>
            <a:pPr marL="685800" lvl="1" indent="-342900" algn="just">
              <a:buFont typeface="+mj-lt"/>
              <a:buAutoNum type="arabicPeriod"/>
            </a:pPr>
            <a:r>
              <a:rPr lang="el-GR" b="1" dirty="0" smtClean="0">
                <a:solidFill>
                  <a:srgbClr val="FFFF00"/>
                </a:solidFill>
              </a:rPr>
              <a:t>Ανάπτυξη/διαρθρωτική </a:t>
            </a:r>
            <a:r>
              <a:rPr lang="el-GR" b="1" dirty="0">
                <a:solidFill>
                  <a:srgbClr val="FFFF00"/>
                </a:solidFill>
              </a:rPr>
              <a:t>προσαρμογή των λιγότερο αναπτυγμένων </a:t>
            </a:r>
            <a:r>
              <a:rPr lang="el-GR" b="1" dirty="0" smtClean="0">
                <a:solidFill>
                  <a:srgbClr val="FFFF00"/>
                </a:solidFill>
              </a:rPr>
              <a:t>περιφερειών </a:t>
            </a:r>
            <a:r>
              <a:rPr lang="el-GR" b="1" dirty="0">
                <a:solidFill>
                  <a:prstClr val="white"/>
                </a:solidFill>
              </a:rPr>
              <a:t>(</a:t>
            </a:r>
            <a:r>
              <a:rPr lang="el-GR" b="1" dirty="0" smtClean="0">
                <a:solidFill>
                  <a:prstClr val="white"/>
                </a:solidFill>
              </a:rPr>
              <a:t>ΕΤΠΑ</a:t>
            </a:r>
            <a:r>
              <a:rPr lang="el-GR" b="1" dirty="0">
                <a:solidFill>
                  <a:prstClr val="white"/>
                </a:solidFill>
              </a:rPr>
              <a:t>, </a:t>
            </a:r>
            <a:r>
              <a:rPr lang="el-GR" b="1" dirty="0" err="1" smtClean="0">
                <a:solidFill>
                  <a:prstClr val="white"/>
                </a:solidFill>
              </a:rPr>
              <a:t>ΕΚοινΤ</a:t>
            </a:r>
            <a:r>
              <a:rPr lang="el-GR" b="1" dirty="0" smtClean="0">
                <a:solidFill>
                  <a:prstClr val="white"/>
                </a:solidFill>
              </a:rPr>
              <a:t>, ΕΓΤΠΕ). </a:t>
            </a:r>
            <a:endParaRPr lang="el-GR" b="1" dirty="0">
              <a:solidFill>
                <a:prstClr val="white"/>
              </a:solidFill>
            </a:endParaRPr>
          </a:p>
          <a:p>
            <a:pPr marL="685800" lvl="1" indent="-342900" algn="just">
              <a:buFont typeface="+mj-lt"/>
              <a:buAutoNum type="arabicPeriod"/>
            </a:pPr>
            <a:r>
              <a:rPr lang="el-GR" b="1" dirty="0">
                <a:solidFill>
                  <a:srgbClr val="FFFF00"/>
                </a:solidFill>
              </a:rPr>
              <a:t>Α</a:t>
            </a:r>
            <a:r>
              <a:rPr lang="el-GR" b="1" dirty="0" smtClean="0">
                <a:solidFill>
                  <a:srgbClr val="FFFF00"/>
                </a:solidFill>
              </a:rPr>
              <a:t>ναδιάρθρωση περιοχών </a:t>
            </a:r>
            <a:r>
              <a:rPr lang="el-GR" b="1" dirty="0">
                <a:solidFill>
                  <a:srgbClr val="FFFF00"/>
                </a:solidFill>
              </a:rPr>
              <a:t>που πλήττονται από την παρακμή της </a:t>
            </a:r>
            <a:r>
              <a:rPr lang="el-GR" b="1" dirty="0" smtClean="0">
                <a:solidFill>
                  <a:srgbClr val="FFFF00"/>
                </a:solidFill>
              </a:rPr>
              <a:t>βιομηχανίας </a:t>
            </a:r>
            <a:r>
              <a:rPr lang="el-GR" b="1" dirty="0" smtClean="0">
                <a:solidFill>
                  <a:prstClr val="white"/>
                </a:solidFill>
              </a:rPr>
              <a:t>(ΕΤΠΑ, </a:t>
            </a:r>
            <a:r>
              <a:rPr lang="el-GR" b="1" dirty="0" err="1" smtClean="0">
                <a:solidFill>
                  <a:prstClr val="white"/>
                </a:solidFill>
              </a:rPr>
              <a:t>ΕΚοινΤ</a:t>
            </a:r>
            <a:r>
              <a:rPr lang="el-GR" b="1" dirty="0" smtClean="0">
                <a:solidFill>
                  <a:prstClr val="white"/>
                </a:solidFill>
              </a:rPr>
              <a:t>). </a:t>
            </a:r>
            <a:endParaRPr lang="el-GR" b="1" dirty="0">
              <a:solidFill>
                <a:prstClr val="white"/>
              </a:solidFill>
            </a:endParaRPr>
          </a:p>
          <a:p>
            <a:pPr marL="685800" lvl="1" indent="-342900" algn="just">
              <a:buFont typeface="+mj-lt"/>
              <a:buAutoNum type="arabicPeriod"/>
            </a:pPr>
            <a:r>
              <a:rPr lang="el-GR" b="1" dirty="0" smtClean="0">
                <a:solidFill>
                  <a:srgbClr val="FFFF00"/>
                </a:solidFill>
              </a:rPr>
              <a:t>Καταπολέμηση μακροχρόνιας </a:t>
            </a:r>
            <a:r>
              <a:rPr lang="el-GR" b="1" dirty="0">
                <a:solidFill>
                  <a:srgbClr val="FFFF00"/>
                </a:solidFill>
              </a:rPr>
              <a:t>ανεργίας, </a:t>
            </a:r>
            <a:r>
              <a:rPr lang="el-GR" b="1" dirty="0" smtClean="0">
                <a:solidFill>
                  <a:srgbClr val="FFFF00"/>
                </a:solidFill>
              </a:rPr>
              <a:t>αποκατάσταση </a:t>
            </a:r>
            <a:r>
              <a:rPr lang="el-GR" b="1" dirty="0">
                <a:solidFill>
                  <a:srgbClr val="FFFF00"/>
                </a:solidFill>
              </a:rPr>
              <a:t>των νέων και </a:t>
            </a:r>
            <a:r>
              <a:rPr lang="el-GR" b="1" dirty="0" smtClean="0">
                <a:solidFill>
                  <a:srgbClr val="FFFF00"/>
                </a:solidFill>
              </a:rPr>
              <a:t>προώθηση ίσων ευκαιριών για τα δύο φύλα </a:t>
            </a:r>
            <a:r>
              <a:rPr lang="el-GR" b="1" dirty="0" smtClean="0">
                <a:solidFill>
                  <a:prstClr val="white"/>
                </a:solidFill>
              </a:rPr>
              <a:t>(</a:t>
            </a:r>
            <a:r>
              <a:rPr lang="el-GR" b="1" dirty="0" err="1" smtClean="0">
                <a:solidFill>
                  <a:prstClr val="white"/>
                </a:solidFill>
              </a:rPr>
              <a:t>ΕΚοινΤ</a:t>
            </a:r>
            <a:r>
              <a:rPr lang="el-GR" b="1" dirty="0" smtClean="0">
                <a:solidFill>
                  <a:prstClr val="white"/>
                </a:solidFill>
              </a:rPr>
              <a:t>). </a:t>
            </a:r>
            <a:endParaRPr lang="el-GR" b="1" dirty="0">
              <a:solidFill>
                <a:prstClr val="white"/>
              </a:solidFill>
            </a:endParaRPr>
          </a:p>
          <a:p>
            <a:pPr marL="685800" lvl="1" indent="-342900" algn="just">
              <a:buFont typeface="+mj-lt"/>
              <a:buAutoNum type="arabicPeriod"/>
            </a:pPr>
            <a:r>
              <a:rPr lang="el-GR" b="1" dirty="0">
                <a:solidFill>
                  <a:srgbClr val="FFFF00"/>
                </a:solidFill>
              </a:rPr>
              <a:t>Ε</a:t>
            </a:r>
            <a:r>
              <a:rPr lang="el-GR" b="1" dirty="0" smtClean="0">
                <a:solidFill>
                  <a:srgbClr val="FFFF00"/>
                </a:solidFill>
              </a:rPr>
              <a:t>παγγελματική </a:t>
            </a:r>
            <a:r>
              <a:rPr lang="el-GR" b="1" dirty="0">
                <a:solidFill>
                  <a:srgbClr val="FFFF00"/>
                </a:solidFill>
              </a:rPr>
              <a:t>προσαρμογή </a:t>
            </a:r>
            <a:r>
              <a:rPr lang="el-GR" b="1" dirty="0" smtClean="0">
                <a:solidFill>
                  <a:srgbClr val="FFFF00"/>
                </a:solidFill>
              </a:rPr>
              <a:t>εργαζομένων </a:t>
            </a:r>
            <a:r>
              <a:rPr lang="el-GR" b="1" dirty="0">
                <a:solidFill>
                  <a:srgbClr val="FFFF00"/>
                </a:solidFill>
              </a:rPr>
              <a:t>στις βιομηχανικές </a:t>
            </a:r>
            <a:r>
              <a:rPr lang="el-GR" b="1" dirty="0" smtClean="0">
                <a:solidFill>
                  <a:srgbClr val="FFFF00"/>
                </a:solidFill>
              </a:rPr>
              <a:t>μεταβολές </a:t>
            </a:r>
            <a:r>
              <a:rPr lang="el-GR" b="1" dirty="0" smtClean="0">
                <a:solidFill>
                  <a:prstClr val="white"/>
                </a:solidFill>
              </a:rPr>
              <a:t>(</a:t>
            </a:r>
            <a:r>
              <a:rPr lang="el-GR" b="1" dirty="0" err="1" smtClean="0">
                <a:solidFill>
                  <a:prstClr val="white"/>
                </a:solidFill>
              </a:rPr>
              <a:t>ΕΚοινΤ</a:t>
            </a:r>
            <a:r>
              <a:rPr lang="el-GR" b="1" dirty="0" smtClean="0">
                <a:solidFill>
                  <a:prstClr val="white"/>
                </a:solidFill>
              </a:rPr>
              <a:t>). </a:t>
            </a:r>
            <a:endParaRPr lang="el-GR" b="1" dirty="0">
              <a:solidFill>
                <a:prstClr val="white"/>
              </a:solidFill>
            </a:endParaRPr>
          </a:p>
          <a:p>
            <a:pPr marL="685800" lvl="1" indent="-342900" algn="just">
              <a:buFont typeface="+mj-lt"/>
              <a:buAutoNum type="arabicPeriod"/>
            </a:pPr>
            <a:r>
              <a:rPr lang="el-GR" b="1" dirty="0">
                <a:solidFill>
                  <a:srgbClr val="FFFF00"/>
                </a:solidFill>
              </a:rPr>
              <a:t>Α</a:t>
            </a:r>
            <a:r>
              <a:rPr lang="el-GR" b="1" dirty="0" smtClean="0">
                <a:solidFill>
                  <a:srgbClr val="FFFF00"/>
                </a:solidFill>
              </a:rPr>
              <a:t>γροτική </a:t>
            </a:r>
            <a:r>
              <a:rPr lang="el-GR" b="1" dirty="0">
                <a:solidFill>
                  <a:srgbClr val="FFFF00"/>
                </a:solidFill>
              </a:rPr>
              <a:t>αναδιάρθρωση </a:t>
            </a:r>
            <a:r>
              <a:rPr lang="el-GR" b="1" dirty="0">
                <a:solidFill>
                  <a:prstClr val="white"/>
                </a:solidFill>
              </a:rPr>
              <a:t>και ανάπτυξη με δύο </a:t>
            </a:r>
            <a:r>
              <a:rPr lang="el-GR" b="1" dirty="0" err="1" smtClean="0">
                <a:solidFill>
                  <a:prstClr val="white"/>
                </a:solidFill>
              </a:rPr>
              <a:t>υποστόχους</a:t>
            </a:r>
            <a:r>
              <a:rPr lang="el-GR" b="1" dirty="0" smtClean="0">
                <a:solidFill>
                  <a:prstClr val="white"/>
                </a:solidFill>
              </a:rPr>
              <a:t>: </a:t>
            </a:r>
          </a:p>
          <a:p>
            <a:pPr marL="628650" lvl="1" algn="just"/>
            <a:r>
              <a:rPr lang="el-GR" b="1" dirty="0" smtClean="0">
                <a:solidFill>
                  <a:prstClr val="white"/>
                </a:solidFill>
              </a:rPr>
              <a:t>α</a:t>
            </a:r>
            <a:r>
              <a:rPr lang="el-GR" b="1" dirty="0">
                <a:solidFill>
                  <a:prstClr val="white"/>
                </a:solidFill>
              </a:rPr>
              <a:t>) Ε</a:t>
            </a:r>
            <a:r>
              <a:rPr lang="el-GR" b="1" dirty="0" smtClean="0">
                <a:solidFill>
                  <a:prstClr val="white"/>
                </a:solidFill>
              </a:rPr>
              <a:t>νίσχυση </a:t>
            </a:r>
            <a:r>
              <a:rPr lang="el-GR" b="1" dirty="0">
                <a:solidFill>
                  <a:prstClr val="white"/>
                </a:solidFill>
              </a:rPr>
              <a:t>της προσαρμογής των αγροτικών περιοχών και </a:t>
            </a:r>
            <a:r>
              <a:rPr lang="el-GR" b="1" dirty="0" smtClean="0">
                <a:solidFill>
                  <a:prstClr val="white"/>
                </a:solidFill>
              </a:rPr>
              <a:t>εκσυγχρονισμό </a:t>
            </a:r>
            <a:r>
              <a:rPr lang="el-GR" b="1" dirty="0">
                <a:solidFill>
                  <a:prstClr val="white"/>
                </a:solidFill>
              </a:rPr>
              <a:t>της </a:t>
            </a:r>
            <a:r>
              <a:rPr lang="el-GR" b="1" dirty="0" smtClean="0">
                <a:solidFill>
                  <a:prstClr val="white"/>
                </a:solidFill>
              </a:rPr>
              <a:t>αλιείας (ΕΓΤΠΕ, ΧΜΠΑ). </a:t>
            </a:r>
          </a:p>
          <a:p>
            <a:pPr marL="628650" lvl="1" algn="just"/>
            <a:r>
              <a:rPr lang="el-GR" b="1" dirty="0" smtClean="0">
                <a:solidFill>
                  <a:prstClr val="white"/>
                </a:solidFill>
              </a:rPr>
              <a:t>β</a:t>
            </a:r>
            <a:r>
              <a:rPr lang="el-GR" b="1" dirty="0">
                <a:solidFill>
                  <a:prstClr val="white"/>
                </a:solidFill>
              </a:rPr>
              <a:t>) Α</a:t>
            </a:r>
            <a:r>
              <a:rPr lang="el-GR" b="1" dirty="0" smtClean="0">
                <a:solidFill>
                  <a:prstClr val="white"/>
                </a:solidFill>
              </a:rPr>
              <a:t>νάπτυξη ευαίσθητων αγροτικών περιοχών (</a:t>
            </a:r>
            <a:r>
              <a:rPr lang="el-GR" sz="1600" b="1" dirty="0" smtClean="0">
                <a:solidFill>
                  <a:prstClr val="white"/>
                </a:solidFill>
              </a:rPr>
              <a:t>ΕΤΠΑ, </a:t>
            </a:r>
            <a:r>
              <a:rPr lang="el-GR" sz="1600" b="1" dirty="0" err="1" smtClean="0">
                <a:solidFill>
                  <a:prstClr val="white"/>
                </a:solidFill>
              </a:rPr>
              <a:t>ΕΚοινΤ</a:t>
            </a:r>
            <a:r>
              <a:rPr lang="el-GR" sz="1600" b="1" dirty="0" smtClean="0">
                <a:solidFill>
                  <a:prstClr val="white"/>
                </a:solidFill>
              </a:rPr>
              <a:t>, ΕΓΤΠΕ</a:t>
            </a:r>
            <a:r>
              <a:rPr lang="el-GR" b="1" dirty="0" smtClean="0">
                <a:solidFill>
                  <a:prstClr val="white"/>
                </a:solidFill>
              </a:rPr>
              <a:t>).</a:t>
            </a:r>
            <a:endParaRPr lang="el-GR" b="1" dirty="0">
              <a:solidFill>
                <a:prstClr val="white"/>
              </a:solidFill>
            </a:endParaRPr>
          </a:p>
          <a:p>
            <a:pPr marL="685800" lvl="1" indent="-342900" algn="just">
              <a:buFont typeface="+mj-lt"/>
              <a:buAutoNum type="arabicPeriod"/>
            </a:pPr>
            <a:endParaRPr lang="el-GR" b="1" dirty="0" smtClean="0">
              <a:solidFill>
                <a:srgbClr val="FF0000"/>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4"/>
          <p:cNvSpPr/>
          <p:nvPr/>
        </p:nvSpPr>
        <p:spPr>
          <a:xfrm>
            <a:off x="0" y="2322745"/>
            <a:ext cx="4760148" cy="523220"/>
          </a:xfrm>
          <a:prstGeom prst="rect">
            <a:avLst/>
          </a:prstGeom>
        </p:spPr>
        <p:txBody>
          <a:bodyPr wrap="square">
            <a:spAutoFit/>
          </a:bodyPr>
          <a:lstStyle/>
          <a:p>
            <a:pPr algn="just"/>
            <a:r>
              <a:rPr lang="el-GR" sz="1400" b="1" dirty="0">
                <a:solidFill>
                  <a:srgbClr val="FFFF00"/>
                </a:solidFill>
              </a:rPr>
              <a:t>Διατιθέμενα ποσά σε δισ. ECU και ποσοστά επί του συνόλου για το Β’ ΚΠΣ</a:t>
            </a:r>
          </a:p>
        </p:txBody>
      </p:sp>
      <p:graphicFrame>
        <p:nvGraphicFramePr>
          <p:cNvPr id="5" name="Πίνακας 4"/>
          <p:cNvGraphicFramePr>
            <a:graphicFrameLocks noGrp="1"/>
          </p:cNvGraphicFramePr>
          <p:nvPr>
            <p:extLst>
              <p:ext uri="{D42A27DB-BD31-4B8C-83A1-F6EECF244321}">
                <p14:modId xmlns:p14="http://schemas.microsoft.com/office/powerpoint/2010/main" val="2619908006"/>
              </p:ext>
            </p:extLst>
          </p:nvPr>
        </p:nvGraphicFramePr>
        <p:xfrm>
          <a:off x="106879" y="2862026"/>
          <a:ext cx="4560125" cy="1917778"/>
        </p:xfrm>
        <a:graphic>
          <a:graphicData uri="http://schemas.openxmlformats.org/drawingml/2006/table">
            <a:tbl>
              <a:tblPr firstRow="1" firstCol="1" bandRow="1"/>
              <a:tblGrid>
                <a:gridCol w="2802576">
                  <a:extLst>
                    <a:ext uri="{9D8B030D-6E8A-4147-A177-3AD203B41FA5}">
                      <a16:colId xmlns:a16="http://schemas.microsoft.com/office/drawing/2014/main" val="20000"/>
                    </a:ext>
                  </a:extLst>
                </a:gridCol>
                <a:gridCol w="835174">
                  <a:extLst>
                    <a:ext uri="{9D8B030D-6E8A-4147-A177-3AD203B41FA5}">
                      <a16:colId xmlns:a16="http://schemas.microsoft.com/office/drawing/2014/main" val="20001"/>
                    </a:ext>
                  </a:extLst>
                </a:gridCol>
                <a:gridCol w="922375">
                  <a:extLst>
                    <a:ext uri="{9D8B030D-6E8A-4147-A177-3AD203B41FA5}">
                      <a16:colId xmlns:a16="http://schemas.microsoft.com/office/drawing/2014/main" val="20002"/>
                    </a:ext>
                  </a:extLst>
                </a:gridCol>
              </a:tblGrid>
              <a:tr h="637618">
                <a:tc>
                  <a:txBody>
                    <a:bodyPr/>
                    <a:lstStyle/>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1905" algn="ct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δισ. </a:t>
                      </a:r>
                      <a:r>
                        <a:rPr lang="en-US"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ECU</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Ποσοστό επί του συνόλου</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2476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1.</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94,0</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64,3%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2476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9,4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6,4%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2476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Στόχοι 3 &amp; 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15,2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10,4%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indent="2476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13,0</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8,9%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0340">
                <a:tc>
                  <a:txBody>
                    <a:bodyPr/>
                    <a:lstStyle/>
                    <a:p>
                      <a:pPr indent="24765" algn="just"/>
                      <a:r>
                        <a:rPr lang="el-GR" sz="1200" b="1" dirty="0" err="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Νεοενταγμένα</a:t>
                      </a: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κράτη-μέλη (Στόχος 6</a:t>
                      </a:r>
                      <a:r>
                        <a:rPr lang="el-GR" sz="12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0,7</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0,5%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80340">
                <a:tc>
                  <a:txBody>
                    <a:bodyPr/>
                    <a:lstStyle/>
                    <a:p>
                      <a:pPr indent="24765" algn="just"/>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13 λοιπές κοινοτικές </a:t>
                      </a:r>
                      <a:r>
                        <a:rPr lang="el-GR" sz="12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πρωτοβουλίες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14,0</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9,5%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180340">
                <a:tc>
                  <a:txBody>
                    <a:bodyPr/>
                    <a:lstStyle/>
                    <a:p>
                      <a:pPr indent="2476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ΣΥΝΟΛΟ</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146,3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r"/>
                      <a:r>
                        <a:rPr lang="el-GR" sz="1200" b="1" dirty="0">
                          <a:effectLst/>
                          <a:latin typeface="Times New Roman" panose="02020603050405020304" pitchFamily="18" charset="0"/>
                          <a:ea typeface="Times New Roman" panose="02020603050405020304" pitchFamily="18" charset="0"/>
                          <a:cs typeface="Arial" panose="020B0604020202020204" pitchFamily="34" charset="0"/>
                        </a:rPr>
                        <a:t>100,0%</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0007"/>
                  </a:ext>
                </a:extLst>
              </a:tr>
            </a:tbl>
          </a:graphicData>
        </a:graphic>
      </p:graphicFrame>
      <p:sp>
        <p:nvSpPr>
          <p:cNvPr id="7" name="Ορθογώνιο 6"/>
          <p:cNvSpPr/>
          <p:nvPr/>
        </p:nvSpPr>
        <p:spPr>
          <a:xfrm>
            <a:off x="95002" y="4779804"/>
            <a:ext cx="4584997" cy="1015663"/>
          </a:xfrm>
          <a:prstGeom prst="rect">
            <a:avLst/>
          </a:prstGeom>
        </p:spPr>
        <p:txBody>
          <a:bodyPr wrap="square">
            <a:spAutoFit/>
          </a:bodyPr>
          <a:lstStyle/>
          <a:p>
            <a:pPr algn="just"/>
            <a:r>
              <a:rPr lang="el-GR" sz="1200" b="1" dirty="0">
                <a:solidFill>
                  <a:schemeClr val="bg1"/>
                </a:solidFill>
              </a:rPr>
              <a:t>(*) Πρόκειται για τα: </a:t>
            </a:r>
            <a:r>
              <a:rPr lang="en-GB" sz="1200" b="1" dirty="0" smtClean="0">
                <a:solidFill>
                  <a:schemeClr val="bg1"/>
                </a:solidFill>
              </a:rPr>
              <a:t>INTERREG</a:t>
            </a:r>
            <a:r>
              <a:rPr lang="el-GR" sz="1200" b="1" dirty="0" smtClean="0">
                <a:solidFill>
                  <a:schemeClr val="bg1"/>
                </a:solidFill>
              </a:rPr>
              <a:t> ΙΙ</a:t>
            </a:r>
            <a:r>
              <a:rPr lang="en-GB" sz="1200" b="1" dirty="0" smtClean="0">
                <a:solidFill>
                  <a:schemeClr val="bg1"/>
                </a:solidFill>
              </a:rPr>
              <a:t>, LEADER</a:t>
            </a:r>
            <a:r>
              <a:rPr lang="el-GR" sz="1200" b="1" dirty="0" smtClean="0">
                <a:solidFill>
                  <a:schemeClr val="bg1"/>
                </a:solidFill>
              </a:rPr>
              <a:t> ΙΙ</a:t>
            </a:r>
            <a:r>
              <a:rPr lang="en-GB" sz="1200" b="1" dirty="0" smtClean="0">
                <a:solidFill>
                  <a:schemeClr val="bg1"/>
                </a:solidFill>
              </a:rPr>
              <a:t>, RESIDER</a:t>
            </a:r>
            <a:r>
              <a:rPr lang="el-GR" sz="1200" b="1" dirty="0" smtClean="0">
                <a:solidFill>
                  <a:schemeClr val="bg1"/>
                </a:solidFill>
              </a:rPr>
              <a:t> ΙΙ</a:t>
            </a:r>
            <a:r>
              <a:rPr lang="en-GB" sz="1200" b="1" dirty="0" smtClean="0">
                <a:solidFill>
                  <a:schemeClr val="bg1"/>
                </a:solidFill>
              </a:rPr>
              <a:t>, RECHAR</a:t>
            </a:r>
            <a:r>
              <a:rPr lang="el-GR" sz="1200" b="1" dirty="0" smtClean="0">
                <a:solidFill>
                  <a:schemeClr val="bg1"/>
                </a:solidFill>
              </a:rPr>
              <a:t> ΙΙ</a:t>
            </a:r>
            <a:r>
              <a:rPr lang="en-GB" sz="1200" b="1" dirty="0" smtClean="0">
                <a:solidFill>
                  <a:schemeClr val="bg1"/>
                </a:solidFill>
              </a:rPr>
              <a:t>, RETEX, KONVER, REGIS</a:t>
            </a:r>
            <a:r>
              <a:rPr lang="el-GR" sz="1200" b="1" dirty="0" smtClean="0">
                <a:solidFill>
                  <a:schemeClr val="bg1"/>
                </a:solidFill>
              </a:rPr>
              <a:t> ΙΙ, </a:t>
            </a:r>
            <a:r>
              <a:rPr lang="en-US" sz="1200" b="1" dirty="0" smtClean="0">
                <a:solidFill>
                  <a:schemeClr val="bg1"/>
                </a:solidFill>
              </a:rPr>
              <a:t>EMPLOYMENT, ADAPT, SME, URBAN, PESCA, TEXTILE AND CLOTHING IN PORTUGAL. </a:t>
            </a:r>
            <a:r>
              <a:rPr lang="el-GR" sz="1200" b="1" dirty="0" smtClean="0">
                <a:solidFill>
                  <a:schemeClr val="bg1"/>
                </a:solidFill>
              </a:rPr>
              <a:t>Αργότερα προστέθηκε και το </a:t>
            </a:r>
            <a:r>
              <a:rPr lang="en-US" sz="1200" b="1" dirty="0" smtClean="0">
                <a:solidFill>
                  <a:schemeClr val="bg1"/>
                </a:solidFill>
              </a:rPr>
              <a:t>PEACE</a:t>
            </a:r>
            <a:r>
              <a:rPr lang="el-GR" sz="1200" b="1" dirty="0" smtClean="0">
                <a:solidFill>
                  <a:schemeClr val="bg1"/>
                </a:solidFill>
              </a:rPr>
              <a:t> για την Βόρεια Ιρλανδία.</a:t>
            </a:r>
            <a:endParaRPr lang="en-GB" sz="1200" b="1" dirty="0">
              <a:solidFill>
                <a:schemeClr val="bg1"/>
              </a:solidFill>
            </a:endParaRPr>
          </a:p>
          <a:p>
            <a:pPr algn="just"/>
            <a:r>
              <a:rPr lang="en-GB" sz="1200" b="1" dirty="0">
                <a:solidFill>
                  <a:schemeClr val="bg1"/>
                </a:solidFill>
              </a:rPr>
              <a:t>(#) </a:t>
            </a:r>
            <a:r>
              <a:rPr lang="el-GR" sz="1200" b="1" dirty="0" smtClean="0">
                <a:solidFill>
                  <a:schemeClr val="bg1"/>
                </a:solidFill>
              </a:rPr>
              <a:t>Αυστρία, Φινλανδία </a:t>
            </a:r>
            <a:r>
              <a:rPr lang="el-GR" sz="1200" b="1" dirty="0">
                <a:solidFill>
                  <a:schemeClr val="bg1"/>
                </a:solidFill>
              </a:rPr>
              <a:t>και Σουηδία</a:t>
            </a:r>
          </a:p>
        </p:txBody>
      </p:sp>
    </p:spTree>
    <p:extLst>
      <p:ext uri="{BB962C8B-B14F-4D97-AF65-F5344CB8AC3E}">
        <p14:creationId xmlns:p14="http://schemas.microsoft.com/office/powerpoint/2010/main" val="42613522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2"/>
          </a:xfrm>
          <a:prstGeom prst="rect">
            <a:avLst/>
          </a:prstGeom>
          <a:noFill/>
        </p:spPr>
        <p:txBody>
          <a:bodyPr wrap="square" rtlCol="0">
            <a:spAutoFit/>
          </a:bodyPr>
          <a:lstStyle/>
          <a:p>
            <a:r>
              <a:rPr lang="el-GR" b="1" dirty="0" smtClean="0">
                <a:solidFill>
                  <a:srgbClr val="FFFF00"/>
                </a:solidFill>
              </a:rPr>
              <a:t>Αναθεώρηση του κανονιστικού πλαισίου και το Β’ ΚΠΣ (1994 – 1999)</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4"/>
          <p:cNvSpPr/>
          <p:nvPr/>
        </p:nvSpPr>
        <p:spPr>
          <a:xfrm>
            <a:off x="0" y="2836796"/>
            <a:ext cx="4760148" cy="523220"/>
          </a:xfrm>
          <a:prstGeom prst="rect">
            <a:avLst/>
          </a:prstGeom>
        </p:spPr>
        <p:txBody>
          <a:bodyPr wrap="square">
            <a:spAutoFit/>
          </a:bodyPr>
          <a:lstStyle/>
          <a:p>
            <a:pPr algn="just"/>
            <a:r>
              <a:rPr lang="el-GR" sz="1400" b="1" dirty="0" smtClean="0">
                <a:solidFill>
                  <a:srgbClr val="FFFF00"/>
                </a:solidFill>
              </a:rPr>
              <a:t>Εκτιμήσεις </a:t>
            </a:r>
            <a:r>
              <a:rPr lang="el-GR" sz="1400" b="1" dirty="0">
                <a:solidFill>
                  <a:srgbClr val="FFFF00"/>
                </a:solidFill>
              </a:rPr>
              <a:t>κατανομής χρημάτων του ΤΣ ως ποσοστό και ως ποσό σε τιμές 1994 την περίοδο 1994 – 1999</a:t>
            </a:r>
          </a:p>
        </p:txBody>
      </p:sp>
      <p:graphicFrame>
        <p:nvGraphicFramePr>
          <p:cNvPr id="16" name="Πίνακας 15"/>
          <p:cNvGraphicFramePr>
            <a:graphicFrameLocks noGrp="1"/>
          </p:cNvGraphicFramePr>
          <p:nvPr>
            <p:extLst>
              <p:ext uri="{D42A27DB-BD31-4B8C-83A1-F6EECF244321}">
                <p14:modId xmlns:p14="http://schemas.microsoft.com/office/powerpoint/2010/main" val="191366045"/>
              </p:ext>
            </p:extLst>
          </p:nvPr>
        </p:nvGraphicFramePr>
        <p:xfrm>
          <a:off x="701735" y="3397498"/>
          <a:ext cx="3253740" cy="1454785"/>
        </p:xfrm>
        <a:graphic>
          <a:graphicData uri="http://schemas.openxmlformats.org/drawingml/2006/table">
            <a:tbl>
              <a:tblPr firstRow="1" firstCol="1" bandRow="1"/>
              <a:tblGrid>
                <a:gridCol w="1195705">
                  <a:extLst>
                    <a:ext uri="{9D8B030D-6E8A-4147-A177-3AD203B41FA5}">
                      <a16:colId xmlns:a16="http://schemas.microsoft.com/office/drawing/2014/main" val="20000"/>
                    </a:ext>
                  </a:extLst>
                </a:gridCol>
                <a:gridCol w="874395">
                  <a:extLst>
                    <a:ext uri="{9D8B030D-6E8A-4147-A177-3AD203B41FA5}">
                      <a16:colId xmlns:a16="http://schemas.microsoft.com/office/drawing/2014/main" val="20001"/>
                    </a:ext>
                  </a:extLst>
                </a:gridCol>
                <a:gridCol w="1183640">
                  <a:extLst>
                    <a:ext uri="{9D8B030D-6E8A-4147-A177-3AD203B41FA5}">
                      <a16:colId xmlns:a16="http://schemas.microsoft.com/office/drawing/2014/main" val="20002"/>
                    </a:ext>
                  </a:extLst>
                </a:gridCol>
              </a:tblGrid>
              <a:tr h="540385">
                <a:tc>
                  <a:txBody>
                    <a:bodyPr/>
                    <a:lstStyle/>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Κράτη-μέλη</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Ποσοστό (%)</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Ποσό σε δισ. </a:t>
                      </a:r>
                      <a:r>
                        <a:rPr lang="en-US" sz="1200" b="1"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ECU</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4F81BD"/>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Ισπανία</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Times New Roman" panose="02020603050405020304" pitchFamily="18" charset="0"/>
                        </a:rPr>
                        <a:t>55</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Times New Roman" panose="02020603050405020304" pitchFamily="18" charset="0"/>
                        </a:rPr>
                        <a:t>7.95</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Πορτογαλία</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Times New Roman" panose="02020603050405020304" pitchFamily="18" charset="0"/>
                        </a:rPr>
                        <a:t>2.60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Ελλάδα</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Times New Roman" panose="02020603050405020304" pitchFamily="18" charset="0"/>
                        </a:rPr>
                        <a:t>18</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Times New Roman" panose="02020603050405020304" pitchFamily="18" charset="0"/>
                        </a:rPr>
                        <a:t>2,60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Ιρλανδία</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Times New Roman" panose="02020603050405020304" pitchFamily="18" charset="0"/>
                        </a:rPr>
                        <a:t>9</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Times New Roman" panose="02020603050405020304" pitchFamily="18" charset="0"/>
                        </a:rPr>
                        <a:t>1.30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t>ΣΥΝΟΛΟ</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Times New Roman" panose="02020603050405020304" pitchFamily="18" charset="0"/>
                        </a:rPr>
                        <a:t>100</a:t>
                      </a:r>
                      <a:endParaRPr lang="el-GR"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r"/>
                      <a:r>
                        <a:rPr lang="el-GR" sz="1200" b="1" dirty="0">
                          <a:effectLst/>
                          <a:latin typeface="Times New Roman" panose="02020603050405020304" pitchFamily="18" charset="0"/>
                          <a:ea typeface="Times New Roman" panose="02020603050405020304" pitchFamily="18" charset="0"/>
                          <a:cs typeface="Times New Roman" panose="02020603050405020304" pitchFamily="18" charset="0"/>
                        </a:rPr>
                        <a:t>14,45</a:t>
                      </a:r>
                      <a:endParaRPr lang="el-GR"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0005"/>
                  </a:ext>
                </a:extLst>
              </a:tr>
            </a:tbl>
          </a:graphicData>
        </a:graphic>
      </p:graphicFrame>
      <p:sp>
        <p:nvSpPr>
          <p:cNvPr id="5" name="Ορθογώνιο 4"/>
          <p:cNvSpPr/>
          <p:nvPr/>
        </p:nvSpPr>
        <p:spPr>
          <a:xfrm>
            <a:off x="5105400" y="2124665"/>
            <a:ext cx="6096000" cy="738664"/>
          </a:xfrm>
          <a:prstGeom prst="rect">
            <a:avLst/>
          </a:prstGeom>
        </p:spPr>
        <p:txBody>
          <a:bodyPr>
            <a:spAutoFit/>
          </a:bodyPr>
          <a:lstStyle/>
          <a:p>
            <a:pPr algn="just"/>
            <a:r>
              <a:rPr lang="el-GR" sz="1400" b="1" dirty="0">
                <a:solidFill>
                  <a:srgbClr val="FFFF00"/>
                </a:solidFill>
              </a:rPr>
              <a:t>Ποσοστό χρηματοδότησης από τα διαρθρωτικά ταμεία για κάθε κράτος-μέλος, από το Β’ ΚΠΣ, την περίοδο 1994 – 1999, με εξαίρεση των χρηματοδοτήσεων των λοιπών κοινοτικών πρωτοβουλιών. </a:t>
            </a:r>
            <a:endParaRPr lang="el-GR" dirty="0"/>
          </a:p>
        </p:txBody>
      </p:sp>
      <p:graphicFrame>
        <p:nvGraphicFramePr>
          <p:cNvPr id="7" name="Πίνακας 6"/>
          <p:cNvGraphicFramePr>
            <a:graphicFrameLocks noGrp="1"/>
          </p:cNvGraphicFramePr>
          <p:nvPr>
            <p:extLst>
              <p:ext uri="{D42A27DB-BD31-4B8C-83A1-F6EECF244321}">
                <p14:modId xmlns:p14="http://schemas.microsoft.com/office/powerpoint/2010/main" val="3065463"/>
              </p:ext>
            </p:extLst>
          </p:nvPr>
        </p:nvGraphicFramePr>
        <p:xfrm>
          <a:off x="6867857" y="2863329"/>
          <a:ext cx="2707640" cy="3291840"/>
        </p:xfrm>
        <a:graphic>
          <a:graphicData uri="http://schemas.openxmlformats.org/drawingml/2006/table">
            <a:tbl>
              <a:tblPr firstRow="1" firstCol="1" bandRow="1"/>
              <a:tblGrid>
                <a:gridCol w="1353820">
                  <a:extLst>
                    <a:ext uri="{9D8B030D-6E8A-4147-A177-3AD203B41FA5}">
                      <a16:colId xmlns:a16="http://schemas.microsoft.com/office/drawing/2014/main" val="20000"/>
                    </a:ext>
                  </a:extLst>
                </a:gridCol>
                <a:gridCol w="1353820">
                  <a:extLst>
                    <a:ext uri="{9D8B030D-6E8A-4147-A177-3AD203B41FA5}">
                      <a16:colId xmlns:a16="http://schemas.microsoft.com/office/drawing/2014/main" val="20001"/>
                    </a:ext>
                  </a:extLst>
                </a:gridCol>
              </a:tblGrid>
              <a:tr h="449580">
                <a:tc>
                  <a:txBody>
                    <a:bodyPr/>
                    <a:lstStyle/>
                    <a:p>
                      <a:pPr indent="226695" algn="ctr"/>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Κράτη-μέλη</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p>
                      <a:pPr indent="226695" algn="ctr"/>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226695" algn="ctr"/>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Ποσοστό</a:t>
                      </a: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 (%) </a:t>
                      </a:r>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χρηματοδότησης, επί του συνόλου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Αυστρία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1,04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Βέλγιο</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1,31</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Δανία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0,54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Φινλανδία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1,09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Γαλλία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9,65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Γερμανία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14,12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Ελλάδα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10,12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Ιρλανδία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4,07</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Ιταλία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14,29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9"/>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Λουξεμβούργο</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0,06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0"/>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Ολλανδία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1,59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1"/>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Πορτογαλία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10,12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2"/>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Ισπανία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22,91</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3"/>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Σουηδία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0,85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4"/>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Βρετανία</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dirty="0">
                          <a:effectLst/>
                          <a:latin typeface="Times New Roman" panose="02020603050405020304" pitchFamily="18" charset="0"/>
                          <a:ea typeface="Times New Roman" panose="02020603050405020304" pitchFamily="18" charset="0"/>
                          <a:cs typeface="Arial" panose="020B0604020202020204" pitchFamily="34" charset="0"/>
                        </a:rPr>
                        <a:t>8,26</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31641844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Το </a:t>
            </a:r>
            <a:r>
              <a:rPr lang="el-GR" b="1" i="1" dirty="0">
                <a:solidFill>
                  <a:srgbClr val="FFFF00"/>
                </a:solidFill>
              </a:rPr>
              <a:t>Πρόγραμμα Δράσης 2000</a:t>
            </a:r>
            <a:r>
              <a:rPr lang="el-GR" b="1" dirty="0">
                <a:solidFill>
                  <a:srgbClr val="FFFF00"/>
                </a:solidFill>
              </a:rPr>
              <a:t>, η νέα αναθεώρηση &amp;</a:t>
            </a:r>
            <a:r>
              <a:rPr lang="el-GR" b="1" dirty="0" smtClean="0">
                <a:solidFill>
                  <a:srgbClr val="FFFF00"/>
                </a:solidFill>
              </a:rPr>
              <a:t> </a:t>
            </a:r>
            <a:r>
              <a:rPr lang="el-GR" b="1" dirty="0">
                <a:solidFill>
                  <a:srgbClr val="FFFF00"/>
                </a:solidFill>
              </a:rPr>
              <a:t>το Γ’ </a:t>
            </a:r>
            <a:r>
              <a:rPr lang="el-GR" b="1" dirty="0" smtClean="0">
                <a:solidFill>
                  <a:srgbClr val="FFFF00"/>
                </a:solidFill>
              </a:rPr>
              <a:t>ΚΠΣ (</a:t>
            </a:r>
            <a:r>
              <a:rPr lang="el-GR" sz="1700" b="1" dirty="0" smtClean="0">
                <a:solidFill>
                  <a:srgbClr val="FFFF00"/>
                </a:solidFill>
              </a:rPr>
              <a:t>2000 – 2006</a:t>
            </a:r>
            <a:r>
              <a:rPr lang="el-GR" b="1" dirty="0" smtClean="0">
                <a:solidFill>
                  <a:srgbClr val="FFFF00"/>
                </a:solidFill>
              </a:rPr>
              <a:t>)</a:t>
            </a:r>
          </a:p>
          <a:p>
            <a:pPr marL="285750" indent="-285750" algn="just">
              <a:buFont typeface="Arial" panose="020B0604020202020204" pitchFamily="34" charset="0"/>
              <a:buChar char="•"/>
            </a:pPr>
            <a:r>
              <a:rPr lang="el-GR" b="1" dirty="0">
                <a:solidFill>
                  <a:prstClr val="white"/>
                </a:solidFill>
              </a:rPr>
              <a:t>Με το </a:t>
            </a:r>
            <a:r>
              <a:rPr lang="el-GR" b="1" i="1" dirty="0">
                <a:solidFill>
                  <a:prstClr val="white"/>
                </a:solidFill>
              </a:rPr>
              <a:t>Πρόγραμμα Δράσης </a:t>
            </a:r>
            <a:r>
              <a:rPr lang="el-GR" b="1" i="1" dirty="0" smtClean="0">
                <a:solidFill>
                  <a:prstClr val="white"/>
                </a:solidFill>
              </a:rPr>
              <a:t>2000 </a:t>
            </a:r>
            <a:r>
              <a:rPr lang="el-GR" b="1" dirty="0" smtClean="0">
                <a:solidFill>
                  <a:prstClr val="white"/>
                </a:solidFill>
              </a:rPr>
              <a:t>που υπέβαλε </a:t>
            </a:r>
            <a:r>
              <a:rPr lang="el-GR" b="1" dirty="0">
                <a:solidFill>
                  <a:prstClr val="white"/>
                </a:solidFill>
              </a:rPr>
              <a:t>η Επιτροπή </a:t>
            </a:r>
            <a:r>
              <a:rPr lang="el-GR" b="1" dirty="0" smtClean="0">
                <a:solidFill>
                  <a:prstClr val="white"/>
                </a:solidFill>
              </a:rPr>
              <a:t>τον Ιούλιο </a:t>
            </a:r>
            <a:r>
              <a:rPr lang="el-GR" b="1" dirty="0">
                <a:solidFill>
                  <a:prstClr val="white"/>
                </a:solidFill>
              </a:rPr>
              <a:t>1997, </a:t>
            </a:r>
            <a:r>
              <a:rPr lang="el-GR" b="1" dirty="0" smtClean="0">
                <a:solidFill>
                  <a:prstClr val="white"/>
                </a:solidFill>
              </a:rPr>
              <a:t>περιέγραφε τις </a:t>
            </a:r>
            <a:r>
              <a:rPr lang="el-GR" b="1" dirty="0">
                <a:solidFill>
                  <a:prstClr val="white"/>
                </a:solidFill>
              </a:rPr>
              <a:t>συνολικές προοπτικές για την ανάπτυξη της ΕΕ και των πολιτικών της, </a:t>
            </a:r>
            <a:r>
              <a:rPr lang="el-GR" b="1" dirty="0" smtClean="0">
                <a:solidFill>
                  <a:prstClr val="white"/>
                </a:solidFill>
              </a:rPr>
              <a:t>και </a:t>
            </a:r>
            <a:r>
              <a:rPr lang="el-GR" b="1" dirty="0">
                <a:solidFill>
                  <a:prstClr val="white"/>
                </a:solidFill>
              </a:rPr>
              <a:t>ειδικότερα, την ανάγκη να διατηρηθεί η πολιτική της οικονομικής και κοινωνικής συνοχής, να ενισχυθεί η ανάπτυξη και η </a:t>
            </a:r>
            <a:r>
              <a:rPr lang="el-GR" b="1" dirty="0" smtClean="0">
                <a:solidFill>
                  <a:prstClr val="white"/>
                </a:solidFill>
              </a:rPr>
              <a:t>απασχόληση, </a:t>
            </a:r>
            <a:r>
              <a:rPr lang="el-GR" b="1" dirty="0">
                <a:solidFill>
                  <a:prstClr val="white"/>
                </a:solidFill>
              </a:rPr>
              <a:t>να βελτιωθούν οι συνθήκες διαβίωσης </a:t>
            </a:r>
            <a:r>
              <a:rPr lang="el-GR" b="1" dirty="0" smtClean="0">
                <a:solidFill>
                  <a:prstClr val="white"/>
                </a:solidFill>
              </a:rPr>
              <a:t>και να </a:t>
            </a:r>
            <a:r>
              <a:rPr lang="el-GR" b="1" dirty="0">
                <a:solidFill>
                  <a:prstClr val="white"/>
                </a:solidFill>
              </a:rPr>
              <a:t>καταστεί η περιφερειακή πολιτική πιο αποτελεσματική.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Το </a:t>
            </a:r>
            <a:r>
              <a:rPr lang="el-GR" b="1" dirty="0">
                <a:solidFill>
                  <a:prstClr val="white"/>
                </a:solidFill>
              </a:rPr>
              <a:t>Μάρτιο του 1998, η Επιτροπή υπέβαλε νομοθετικές προτάσεις σχετικές με τα διάφορα θέματα που καθορίζονταν στην πρότασή της που υπέβαλε με το </a:t>
            </a:r>
            <a:r>
              <a:rPr lang="el-GR" b="1" i="1" dirty="0">
                <a:solidFill>
                  <a:prstClr val="white"/>
                </a:solidFill>
              </a:rPr>
              <a:t>Πρόγραμμα Δράσης 2000</a:t>
            </a:r>
            <a:r>
              <a:rPr lang="el-GR" b="1" dirty="0">
                <a:solidFill>
                  <a:prstClr val="white"/>
                </a:solidFill>
              </a:rPr>
              <a:t>. </a:t>
            </a:r>
            <a:endParaRPr lang="el-GR" b="1" dirty="0" smtClean="0">
              <a:solidFill>
                <a:prstClr val="white"/>
              </a:solidFill>
            </a:endParaRPr>
          </a:p>
          <a:p>
            <a:pPr marL="285750" indent="-285750" algn="just">
              <a:buFont typeface="Arial" panose="020B0604020202020204" pitchFamily="34" charset="0"/>
              <a:buChar char="•"/>
            </a:pPr>
            <a:r>
              <a:rPr lang="el-GR" b="1" dirty="0">
                <a:solidFill>
                  <a:schemeClr val="bg1"/>
                </a:solidFill>
              </a:rPr>
              <a:t>Το Ευρωπαϊκό Συμβούλιο του Βερολίνου, </a:t>
            </a:r>
            <a:r>
              <a:rPr lang="el-GR" b="1" dirty="0" smtClean="0">
                <a:solidFill>
                  <a:schemeClr val="bg1"/>
                </a:solidFill>
              </a:rPr>
              <a:t>του Μαρτίου 1999</a:t>
            </a:r>
            <a:r>
              <a:rPr lang="el-GR" b="1" dirty="0">
                <a:solidFill>
                  <a:schemeClr val="bg1"/>
                </a:solidFill>
              </a:rPr>
              <a:t>, κατάρτισε τις </a:t>
            </a:r>
            <a:r>
              <a:rPr lang="el-GR" b="1" dirty="0" smtClean="0">
                <a:solidFill>
                  <a:schemeClr val="bg1"/>
                </a:solidFill>
              </a:rPr>
              <a:t>κατευθυντήριες </a:t>
            </a:r>
            <a:r>
              <a:rPr lang="el-GR" b="1" dirty="0">
                <a:solidFill>
                  <a:schemeClr val="bg1"/>
                </a:solidFill>
              </a:rPr>
              <a:t>γραμμές. Ωστόσο δεν υποστήριξε την πρόταση της Επιτροπής για διατήρηση της χρηματοδότησης της περιφερειακής πολιτικής για την περίοδο 2000 – 2006 στο ίδιο επίπεδο της προηγούμενης περιόδου, περιορίζοντας το συνολικό ποσό </a:t>
            </a:r>
            <a:r>
              <a:rPr lang="el-GR" b="1" dirty="0" smtClean="0">
                <a:solidFill>
                  <a:schemeClr val="bg1"/>
                </a:solidFill>
              </a:rPr>
              <a:t>στα </a:t>
            </a:r>
            <a:r>
              <a:rPr lang="el-GR" b="1" dirty="0">
                <a:solidFill>
                  <a:schemeClr val="bg1"/>
                </a:solidFill>
              </a:rPr>
              <a:t>195 δισ. € από τα διαρθρωτικά ταμεία και 18 δισ. από το ΤΣ. </a:t>
            </a:r>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2" name="Picture 21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650" y="1660686"/>
            <a:ext cx="3668970" cy="5109352"/>
          </a:xfrm>
          <a:prstGeom prst="rect">
            <a:avLst/>
          </a:prstGeom>
        </p:spPr>
      </p:pic>
    </p:spTree>
    <p:extLst>
      <p:ext uri="{BB962C8B-B14F-4D97-AF65-F5344CB8AC3E}">
        <p14:creationId xmlns:p14="http://schemas.microsoft.com/office/powerpoint/2010/main" val="8772142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970318"/>
          </a:xfrm>
          <a:prstGeom prst="rect">
            <a:avLst/>
          </a:prstGeom>
          <a:noFill/>
        </p:spPr>
        <p:txBody>
          <a:bodyPr wrap="square" rtlCol="0">
            <a:spAutoFit/>
          </a:bodyPr>
          <a:lstStyle/>
          <a:p>
            <a:r>
              <a:rPr lang="el-GR" b="1" dirty="0">
                <a:solidFill>
                  <a:srgbClr val="FFFF00"/>
                </a:solidFill>
              </a:rPr>
              <a:t>Το </a:t>
            </a:r>
            <a:r>
              <a:rPr lang="el-GR" b="1" i="1" dirty="0">
                <a:solidFill>
                  <a:srgbClr val="FFFF00"/>
                </a:solidFill>
              </a:rPr>
              <a:t>Πρόγραμμα Δράσης 2000</a:t>
            </a:r>
            <a:r>
              <a:rPr lang="el-GR" b="1" dirty="0">
                <a:solidFill>
                  <a:srgbClr val="FFFF00"/>
                </a:solidFill>
              </a:rPr>
              <a:t>, η νέα αναθεώρηση &amp;</a:t>
            </a:r>
            <a:r>
              <a:rPr lang="el-GR" b="1" dirty="0" smtClean="0">
                <a:solidFill>
                  <a:srgbClr val="FFFF00"/>
                </a:solidFill>
              </a:rPr>
              <a:t> </a:t>
            </a:r>
            <a:r>
              <a:rPr lang="el-GR" b="1" dirty="0">
                <a:solidFill>
                  <a:srgbClr val="FFFF00"/>
                </a:solidFill>
              </a:rPr>
              <a:t>το Γ’ </a:t>
            </a:r>
            <a:r>
              <a:rPr lang="el-GR" b="1" dirty="0" smtClean="0">
                <a:solidFill>
                  <a:srgbClr val="FFFF00"/>
                </a:solidFill>
              </a:rPr>
              <a:t>ΚΠΣ (</a:t>
            </a:r>
            <a:r>
              <a:rPr lang="el-GR" sz="1700" b="1" dirty="0" smtClean="0">
                <a:solidFill>
                  <a:srgbClr val="FFFF00"/>
                </a:solidFill>
              </a:rPr>
              <a:t>2000 – 2006</a:t>
            </a:r>
            <a:r>
              <a:rPr lang="el-GR" b="1" dirty="0" smtClean="0">
                <a:solidFill>
                  <a:srgbClr val="FFFF00"/>
                </a:solidFill>
              </a:rPr>
              <a:t>)</a:t>
            </a:r>
          </a:p>
          <a:p>
            <a:pPr marL="285750" indent="-285750" algn="just">
              <a:buFont typeface="Arial" panose="020B0604020202020204" pitchFamily="34" charset="0"/>
              <a:buChar char="•"/>
            </a:pPr>
            <a:r>
              <a:rPr lang="el-GR" b="1" dirty="0">
                <a:solidFill>
                  <a:prstClr val="white"/>
                </a:solidFill>
              </a:rPr>
              <a:t>Η αναθεώρηση των κανονισμών των διαρθρωτικών ταμείων που πραγματοποιήθηκε το ίδιο έτος, διαμόρφωσε το Γ’ ΚΠΣ για την περίοδο 2000 – 2006 και προέβλεπε </a:t>
            </a:r>
            <a:r>
              <a:rPr lang="el-GR" b="1" dirty="0" smtClean="0">
                <a:solidFill>
                  <a:prstClr val="white"/>
                </a:solidFill>
              </a:rPr>
              <a:t>τρεις </a:t>
            </a:r>
            <a:r>
              <a:rPr lang="el-GR" b="1" dirty="0">
                <a:solidFill>
                  <a:prstClr val="white"/>
                </a:solidFill>
              </a:rPr>
              <a:t>στόχους: </a:t>
            </a:r>
          </a:p>
          <a:p>
            <a:pPr marL="592138" lvl="1" indent="-342900" algn="just">
              <a:buFont typeface="+mj-lt"/>
              <a:buAutoNum type="arabicPeriod"/>
            </a:pPr>
            <a:r>
              <a:rPr lang="el-GR" b="1" dirty="0" smtClean="0">
                <a:solidFill>
                  <a:srgbClr val="FFFF00"/>
                </a:solidFill>
              </a:rPr>
              <a:t>Ανάπτυξης και διαρθρωτικής </a:t>
            </a:r>
            <a:r>
              <a:rPr lang="el-GR" b="1" dirty="0">
                <a:solidFill>
                  <a:srgbClr val="FFFF00"/>
                </a:solidFill>
              </a:rPr>
              <a:t>προσαρμογής των περιφερειών με αναπτυξιακή καθυστέρηση και </a:t>
            </a:r>
            <a:r>
              <a:rPr lang="el-GR" b="1" dirty="0" smtClean="0">
                <a:solidFill>
                  <a:srgbClr val="FFFF00"/>
                </a:solidFill>
              </a:rPr>
              <a:t>κ. κ. ΑΕΠ </a:t>
            </a:r>
            <a:r>
              <a:rPr lang="el-GR" b="1" dirty="0">
                <a:solidFill>
                  <a:srgbClr val="FFFF00"/>
                </a:solidFill>
              </a:rPr>
              <a:t>κάτω του 75% του </a:t>
            </a:r>
            <a:r>
              <a:rPr lang="el-GR" b="1" dirty="0" smtClean="0">
                <a:solidFill>
                  <a:srgbClr val="FFFF00"/>
                </a:solidFill>
              </a:rPr>
              <a:t>Μ.Ο</a:t>
            </a:r>
            <a:r>
              <a:rPr lang="el-GR" b="1" dirty="0" smtClean="0">
                <a:solidFill>
                  <a:prstClr val="white"/>
                </a:solidFill>
              </a:rPr>
              <a:t>. (ΕΤΠΑ</a:t>
            </a:r>
            <a:r>
              <a:rPr lang="el-GR" b="1" dirty="0">
                <a:solidFill>
                  <a:prstClr val="white"/>
                </a:solidFill>
              </a:rPr>
              <a:t>, </a:t>
            </a:r>
            <a:r>
              <a:rPr lang="el-GR" b="1" dirty="0" err="1" smtClean="0">
                <a:solidFill>
                  <a:prstClr val="white"/>
                </a:solidFill>
              </a:rPr>
              <a:t>ΕΚοινΤ</a:t>
            </a:r>
            <a:r>
              <a:rPr lang="el-GR" b="1" dirty="0">
                <a:solidFill>
                  <a:prstClr val="white"/>
                </a:solidFill>
              </a:rPr>
              <a:t>, </a:t>
            </a:r>
            <a:r>
              <a:rPr lang="el-GR" b="1" dirty="0" smtClean="0">
                <a:solidFill>
                  <a:prstClr val="white"/>
                </a:solidFill>
              </a:rPr>
              <a:t>ΕΓΤΠΕ, ΧΜΠΑ). </a:t>
            </a:r>
            <a:endParaRPr lang="el-GR" b="1" dirty="0">
              <a:solidFill>
                <a:prstClr val="white"/>
              </a:solidFill>
            </a:endParaRPr>
          </a:p>
          <a:p>
            <a:pPr marL="592138" lvl="1" indent="-342900" algn="just">
              <a:buFont typeface="+mj-lt"/>
              <a:buAutoNum type="arabicPeriod"/>
            </a:pPr>
            <a:r>
              <a:rPr lang="el-GR" b="1" dirty="0" smtClean="0">
                <a:solidFill>
                  <a:srgbClr val="FFFF00"/>
                </a:solidFill>
              </a:rPr>
              <a:t>Κοινωνικής </a:t>
            </a:r>
            <a:r>
              <a:rPr lang="el-GR" b="1" dirty="0">
                <a:solidFill>
                  <a:srgbClr val="FFFF00"/>
                </a:solidFill>
              </a:rPr>
              <a:t>και </a:t>
            </a:r>
            <a:r>
              <a:rPr lang="el-GR" b="1" dirty="0" smtClean="0">
                <a:solidFill>
                  <a:srgbClr val="FFFF00"/>
                </a:solidFill>
              </a:rPr>
              <a:t>οικονομικής ανασυγκρότησης </a:t>
            </a:r>
            <a:r>
              <a:rPr lang="el-GR" b="1" dirty="0">
                <a:solidFill>
                  <a:srgbClr val="FFFF00"/>
                </a:solidFill>
              </a:rPr>
              <a:t>των περιφερειών που αντιμετωπίζουν διαρθρωτικές δυσκολίες προερχόμενες κυρίως από ανεργία και οι οποίες πρακτικά κάλυπταν το 18% του πληθυσμού της ΕΕ </a:t>
            </a:r>
            <a:r>
              <a:rPr lang="el-GR" b="1" dirty="0">
                <a:solidFill>
                  <a:prstClr val="white"/>
                </a:solidFill>
              </a:rPr>
              <a:t>(31% μετά τη διεύρυνση</a:t>
            </a:r>
            <a:r>
              <a:rPr lang="el-GR" b="1" dirty="0" smtClean="0">
                <a:solidFill>
                  <a:prstClr val="white"/>
                </a:solidFill>
              </a:rPr>
              <a:t>) (ΕΤΠΑ</a:t>
            </a:r>
            <a:r>
              <a:rPr lang="el-GR" b="1" dirty="0">
                <a:solidFill>
                  <a:prstClr val="white"/>
                </a:solidFill>
              </a:rPr>
              <a:t>, </a:t>
            </a:r>
            <a:r>
              <a:rPr lang="el-GR" b="1" dirty="0" err="1" smtClean="0">
                <a:solidFill>
                  <a:prstClr val="white"/>
                </a:solidFill>
              </a:rPr>
              <a:t>ΕΚοινΤ</a:t>
            </a:r>
            <a:r>
              <a:rPr lang="el-GR" b="1" dirty="0" smtClean="0">
                <a:solidFill>
                  <a:prstClr val="white"/>
                </a:solidFill>
              </a:rPr>
              <a:t>, ΧΜΠΑ).</a:t>
            </a:r>
            <a:endParaRPr lang="el-GR" b="1" dirty="0">
              <a:solidFill>
                <a:prstClr val="white"/>
              </a:solidFill>
            </a:endParaRPr>
          </a:p>
          <a:p>
            <a:pPr marL="592138" lvl="1" indent="-342900" algn="just">
              <a:buFont typeface="+mj-lt"/>
              <a:buAutoNum type="arabicPeriod"/>
            </a:pPr>
            <a:r>
              <a:rPr lang="el-GR" b="1" dirty="0" smtClean="0">
                <a:solidFill>
                  <a:srgbClr val="FFFF00"/>
                </a:solidFill>
              </a:rPr>
              <a:t>Προσαρμογής </a:t>
            </a:r>
            <a:r>
              <a:rPr lang="el-GR" b="1" dirty="0">
                <a:solidFill>
                  <a:srgbClr val="FFFF00"/>
                </a:solidFill>
              </a:rPr>
              <a:t>και </a:t>
            </a:r>
            <a:r>
              <a:rPr lang="el-GR" b="1" dirty="0" smtClean="0">
                <a:solidFill>
                  <a:srgbClr val="FFFF00"/>
                </a:solidFill>
              </a:rPr>
              <a:t>εκσυγχρονισμού πολιτικών </a:t>
            </a:r>
            <a:r>
              <a:rPr lang="el-GR" b="1" dirty="0">
                <a:solidFill>
                  <a:srgbClr val="FFFF00"/>
                </a:solidFill>
              </a:rPr>
              <a:t>και </a:t>
            </a:r>
            <a:r>
              <a:rPr lang="el-GR" b="1" dirty="0" smtClean="0">
                <a:solidFill>
                  <a:srgbClr val="FFFF00"/>
                </a:solidFill>
              </a:rPr>
              <a:t>συστημάτων </a:t>
            </a:r>
            <a:r>
              <a:rPr lang="el-GR" b="1" dirty="0">
                <a:solidFill>
                  <a:srgbClr val="FFFF00"/>
                </a:solidFill>
              </a:rPr>
              <a:t>που προωθούν την εκπαίδευση, </a:t>
            </a:r>
            <a:r>
              <a:rPr lang="el-GR" b="1" dirty="0" smtClean="0">
                <a:solidFill>
                  <a:srgbClr val="FFFF00"/>
                </a:solidFill>
              </a:rPr>
              <a:t>την </a:t>
            </a:r>
            <a:r>
              <a:rPr lang="el-GR" b="1" dirty="0">
                <a:solidFill>
                  <a:srgbClr val="FFFF00"/>
                </a:solidFill>
              </a:rPr>
              <a:t>κατάρτιση και την απασχόληση, ιδιαίτερα για τις </a:t>
            </a:r>
            <a:r>
              <a:rPr lang="el-GR" b="1" dirty="0" smtClean="0">
                <a:solidFill>
                  <a:srgbClr val="FFFF00"/>
                </a:solidFill>
              </a:rPr>
              <a:t>γυναίκες</a:t>
            </a:r>
            <a:r>
              <a:rPr lang="el-GR" b="1" dirty="0">
                <a:solidFill>
                  <a:srgbClr val="FFFF00"/>
                </a:solidFill>
              </a:rPr>
              <a:t> </a:t>
            </a:r>
            <a:r>
              <a:rPr lang="el-GR" b="1" dirty="0" smtClean="0">
                <a:solidFill>
                  <a:prstClr val="white"/>
                </a:solidFill>
              </a:rPr>
              <a:t>(</a:t>
            </a:r>
            <a:r>
              <a:rPr lang="el-GR" b="1" dirty="0" err="1" smtClean="0">
                <a:solidFill>
                  <a:prstClr val="white"/>
                </a:solidFill>
              </a:rPr>
              <a:t>ΕΚοινΤ</a:t>
            </a:r>
            <a:r>
              <a:rPr lang="el-GR" b="1" dirty="0" smtClean="0">
                <a:solidFill>
                  <a:prstClr val="white"/>
                </a:solidFill>
              </a:rPr>
              <a:t>).</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4"/>
          <p:cNvSpPr/>
          <p:nvPr/>
        </p:nvSpPr>
        <p:spPr>
          <a:xfrm>
            <a:off x="0" y="2600644"/>
            <a:ext cx="4760148" cy="523220"/>
          </a:xfrm>
          <a:prstGeom prst="rect">
            <a:avLst/>
          </a:prstGeom>
        </p:spPr>
        <p:txBody>
          <a:bodyPr wrap="square">
            <a:spAutoFit/>
          </a:bodyPr>
          <a:lstStyle/>
          <a:p>
            <a:pPr algn="just"/>
            <a:r>
              <a:rPr lang="el-GR" sz="1400" b="1" dirty="0">
                <a:solidFill>
                  <a:srgbClr val="FFFF00"/>
                </a:solidFill>
              </a:rPr>
              <a:t>Διατιθέμενα ποσά σε δισ. € και ποσοστά επί του συνόλου για το Γ’ </a:t>
            </a:r>
            <a:r>
              <a:rPr lang="el-GR" sz="1400" b="1" dirty="0" smtClean="0">
                <a:solidFill>
                  <a:srgbClr val="FFFF00"/>
                </a:solidFill>
              </a:rPr>
              <a:t>ΚΠΣ.</a:t>
            </a:r>
            <a:endParaRPr lang="el-GR" sz="1400" b="1" dirty="0">
              <a:solidFill>
                <a:srgbClr val="FFFF00"/>
              </a:solidFill>
            </a:endParaRPr>
          </a:p>
        </p:txBody>
      </p:sp>
      <p:graphicFrame>
        <p:nvGraphicFramePr>
          <p:cNvPr id="5" name="Πίνακας 4"/>
          <p:cNvGraphicFramePr>
            <a:graphicFrameLocks noGrp="1"/>
          </p:cNvGraphicFramePr>
          <p:nvPr>
            <p:extLst>
              <p:ext uri="{D42A27DB-BD31-4B8C-83A1-F6EECF244321}">
                <p14:modId xmlns:p14="http://schemas.microsoft.com/office/powerpoint/2010/main" val="4017445947"/>
              </p:ext>
            </p:extLst>
          </p:nvPr>
        </p:nvGraphicFramePr>
        <p:xfrm>
          <a:off x="227125" y="3113996"/>
          <a:ext cx="4429125" cy="1529256"/>
        </p:xfrm>
        <a:graphic>
          <a:graphicData uri="http://schemas.openxmlformats.org/drawingml/2006/table">
            <a:tbl>
              <a:tblPr firstRow="1" firstCol="1" bandRow="1"/>
              <a:tblGrid>
                <a:gridCol w="2636520">
                  <a:extLst>
                    <a:ext uri="{9D8B030D-6E8A-4147-A177-3AD203B41FA5}">
                      <a16:colId xmlns:a16="http://schemas.microsoft.com/office/drawing/2014/main" val="20000"/>
                    </a:ext>
                  </a:extLst>
                </a:gridCol>
                <a:gridCol w="899795">
                  <a:extLst>
                    <a:ext uri="{9D8B030D-6E8A-4147-A177-3AD203B41FA5}">
                      <a16:colId xmlns:a16="http://schemas.microsoft.com/office/drawing/2014/main" val="20001"/>
                    </a:ext>
                  </a:extLst>
                </a:gridCol>
                <a:gridCol w="892810">
                  <a:extLst>
                    <a:ext uri="{9D8B030D-6E8A-4147-A177-3AD203B41FA5}">
                      <a16:colId xmlns:a16="http://schemas.microsoft.com/office/drawing/2014/main" val="20002"/>
                    </a:ext>
                  </a:extLst>
                </a:gridCol>
              </a:tblGrid>
              <a:tr h="614856">
                <a:tc>
                  <a:txBody>
                    <a:bodyPr/>
                    <a:lstStyle/>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1588" algn="ct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σε 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Ποσοστό επί του συνόλου</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marL="0" indent="0" algn="just"/>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1.</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135,9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69,7%</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marL="0" indent="0" algn="just"/>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2</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22,5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11,5%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marL="0" indent="0" algn="just"/>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Στόχος 3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24,1</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12,3%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marL="0" indent="0" algn="just"/>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4 λοιπές κοινοτικές </a:t>
                      </a:r>
                      <a:r>
                        <a:rPr lang="el-GR" sz="1200" b="1" dirty="0" smtClean="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πρωτοβουλίες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12,5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6,5%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0340">
                <a:tc>
                  <a:txBody>
                    <a:bodyPr/>
                    <a:lstStyle/>
                    <a:p>
                      <a:pPr marL="0" indent="0" algn="just"/>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ΣΥΝΟΛΟ</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195,0</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r"/>
                      <a:r>
                        <a:rPr lang="el-GR" sz="1200" b="1" dirty="0">
                          <a:effectLst/>
                          <a:latin typeface="Times New Roman" panose="02020603050405020304" pitchFamily="18" charset="0"/>
                          <a:ea typeface="Times New Roman" panose="02020603050405020304" pitchFamily="18" charset="0"/>
                          <a:cs typeface="Arial" panose="020B0604020202020204" pitchFamily="34" charset="0"/>
                        </a:rPr>
                        <a:t>100,0%</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0005"/>
                  </a:ext>
                </a:extLst>
              </a:tr>
            </a:tbl>
          </a:graphicData>
        </a:graphic>
      </p:graphicFrame>
      <p:sp>
        <p:nvSpPr>
          <p:cNvPr id="7" name="Ορθογώνιο 6"/>
          <p:cNvSpPr/>
          <p:nvPr/>
        </p:nvSpPr>
        <p:spPr>
          <a:xfrm>
            <a:off x="140736" y="4645384"/>
            <a:ext cx="4154407" cy="276999"/>
          </a:xfrm>
          <a:prstGeom prst="rect">
            <a:avLst/>
          </a:prstGeom>
        </p:spPr>
        <p:txBody>
          <a:bodyPr wrap="none">
            <a:spAutoFit/>
          </a:bodyPr>
          <a:lstStyle/>
          <a:p>
            <a:r>
              <a:rPr lang="el-GR" sz="1200" b="1" dirty="0">
                <a:solidFill>
                  <a:schemeClr val="bg1"/>
                </a:solidFill>
              </a:rPr>
              <a:t>(*) Πρόκειται για </a:t>
            </a:r>
            <a:r>
              <a:rPr lang="el-GR" sz="1200" b="1" dirty="0" smtClean="0">
                <a:solidFill>
                  <a:schemeClr val="bg1"/>
                </a:solidFill>
              </a:rPr>
              <a:t>τα: INTERREG III, URBAN II, EQUAL, LEADER+</a:t>
            </a:r>
            <a:endParaRPr lang="el-GR" sz="1200" b="1" dirty="0">
              <a:solidFill>
                <a:schemeClr val="bg1"/>
              </a:solidFill>
            </a:endParaRPr>
          </a:p>
        </p:txBody>
      </p:sp>
    </p:spTree>
    <p:extLst>
      <p:ext uri="{BB962C8B-B14F-4D97-AF65-F5344CB8AC3E}">
        <p14:creationId xmlns:p14="http://schemas.microsoft.com/office/powerpoint/2010/main" val="14330541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2585323"/>
          </a:xfrm>
          <a:prstGeom prst="rect">
            <a:avLst/>
          </a:prstGeom>
          <a:noFill/>
        </p:spPr>
        <p:txBody>
          <a:bodyPr wrap="square" rtlCol="0">
            <a:spAutoFit/>
          </a:bodyPr>
          <a:lstStyle/>
          <a:p>
            <a:r>
              <a:rPr lang="el-GR" b="1" dirty="0">
                <a:solidFill>
                  <a:srgbClr val="FFFF00"/>
                </a:solidFill>
              </a:rPr>
              <a:t>Το </a:t>
            </a:r>
            <a:r>
              <a:rPr lang="el-GR" b="1" i="1" dirty="0">
                <a:solidFill>
                  <a:srgbClr val="FFFF00"/>
                </a:solidFill>
              </a:rPr>
              <a:t>Πρόγραμμα Δράσης 2000</a:t>
            </a:r>
            <a:r>
              <a:rPr lang="el-GR" b="1" dirty="0">
                <a:solidFill>
                  <a:srgbClr val="FFFF00"/>
                </a:solidFill>
              </a:rPr>
              <a:t>, η νέα αναθεώρηση &amp;</a:t>
            </a:r>
            <a:r>
              <a:rPr lang="el-GR" b="1" dirty="0" smtClean="0">
                <a:solidFill>
                  <a:srgbClr val="FFFF00"/>
                </a:solidFill>
              </a:rPr>
              <a:t> </a:t>
            </a:r>
            <a:r>
              <a:rPr lang="el-GR" b="1" dirty="0">
                <a:solidFill>
                  <a:srgbClr val="FFFF00"/>
                </a:solidFill>
              </a:rPr>
              <a:t>το Γ’ </a:t>
            </a:r>
            <a:r>
              <a:rPr lang="el-GR" b="1" dirty="0" smtClean="0">
                <a:solidFill>
                  <a:srgbClr val="FFFF00"/>
                </a:solidFill>
              </a:rPr>
              <a:t>ΚΠΣ (</a:t>
            </a:r>
            <a:r>
              <a:rPr lang="el-GR" sz="1700" b="1" dirty="0" smtClean="0">
                <a:solidFill>
                  <a:srgbClr val="FFFF00"/>
                </a:solidFill>
              </a:rPr>
              <a:t>2000 – 2006</a:t>
            </a:r>
            <a:r>
              <a:rPr lang="el-GR" b="1" dirty="0" smtClean="0">
                <a:solidFill>
                  <a:srgbClr val="FFFF00"/>
                </a:solidFill>
              </a:rPr>
              <a:t>)</a:t>
            </a:r>
          </a:p>
          <a:p>
            <a:pPr marL="285750" indent="-285750" algn="just">
              <a:buFont typeface="Arial" panose="020B0604020202020204" pitchFamily="34" charset="0"/>
              <a:buChar char="•"/>
            </a:pPr>
            <a:r>
              <a:rPr lang="el-GR" b="1" dirty="0">
                <a:solidFill>
                  <a:prstClr val="white"/>
                </a:solidFill>
              </a:rPr>
              <a:t>Επίσης, ένα ποσοστό </a:t>
            </a:r>
            <a:r>
              <a:rPr lang="el-GR" b="1" dirty="0" smtClean="0">
                <a:solidFill>
                  <a:prstClr val="white"/>
                </a:solidFill>
              </a:rPr>
              <a:t>των </a:t>
            </a:r>
            <a:r>
              <a:rPr lang="el-GR" b="1" dirty="0">
                <a:solidFill>
                  <a:prstClr val="white"/>
                </a:solidFill>
              </a:rPr>
              <a:t>διαρθρωτικών πόρων θα διατίθετο για κοινοτικές πρωτοβουλίες που θα λάμβανε η Επιτροπή ώστε να δρομολογηθούν τα προγράμματα αυτά στα πλαίσια αυτών των στόχων.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Ακόμη </a:t>
            </a:r>
            <a:r>
              <a:rPr lang="el-GR" b="1" dirty="0">
                <a:solidFill>
                  <a:prstClr val="white"/>
                </a:solidFill>
              </a:rPr>
              <a:t>έγινε καταμερισμός των αρμοδιοτήτων ανάμεσα στα διαρθρωτικά ταμεία, δηλαδή, το ΕΤΠΑ, το </a:t>
            </a:r>
            <a:r>
              <a:rPr lang="el-GR" b="1" dirty="0" err="1">
                <a:solidFill>
                  <a:prstClr val="white"/>
                </a:solidFill>
              </a:rPr>
              <a:t>ΕΚοινΤ</a:t>
            </a:r>
            <a:r>
              <a:rPr lang="el-GR" b="1" dirty="0">
                <a:solidFill>
                  <a:prstClr val="white"/>
                </a:solidFill>
              </a:rPr>
              <a:t>, το ΕΓΤΠΕ και το ΧΜΠΑ, και προσδιορίστηκαν οι νέες βασικές αρχές </a:t>
            </a:r>
            <a:r>
              <a:rPr lang="el-GR" b="1" dirty="0" err="1">
                <a:solidFill>
                  <a:prstClr val="white"/>
                </a:solidFill>
              </a:rPr>
              <a:t>επιλεξιμότητας</a:t>
            </a:r>
            <a:r>
              <a:rPr lang="el-GR" b="1" dirty="0">
                <a:solidFill>
                  <a:prstClr val="white"/>
                </a:solidFill>
              </a:rPr>
              <a:t> των περιφερειών.</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3" name="Ορθογώνιο 4"/>
          <p:cNvSpPr/>
          <p:nvPr/>
        </p:nvSpPr>
        <p:spPr>
          <a:xfrm>
            <a:off x="0" y="1988137"/>
            <a:ext cx="4760148" cy="523220"/>
          </a:xfrm>
          <a:prstGeom prst="rect">
            <a:avLst/>
          </a:prstGeom>
        </p:spPr>
        <p:txBody>
          <a:bodyPr wrap="square">
            <a:spAutoFit/>
          </a:bodyPr>
          <a:lstStyle/>
          <a:p>
            <a:pPr algn="just"/>
            <a:r>
              <a:rPr lang="el-GR" sz="1400" b="1" dirty="0">
                <a:solidFill>
                  <a:srgbClr val="FFFF00"/>
                </a:solidFill>
              </a:rPr>
              <a:t>Δ</a:t>
            </a:r>
            <a:r>
              <a:rPr lang="el-GR" sz="1400" b="1" dirty="0" smtClean="0">
                <a:solidFill>
                  <a:srgbClr val="FFFF00"/>
                </a:solidFill>
              </a:rPr>
              <a:t>απάνες </a:t>
            </a:r>
            <a:r>
              <a:rPr lang="el-GR" sz="1400" b="1" dirty="0">
                <a:solidFill>
                  <a:srgbClr val="FFFF00"/>
                </a:solidFill>
              </a:rPr>
              <a:t>των διαρθρωτικών ταμείων, συμπεριλαμβανομένου του ΤΣ για την περίοδο 2000 - 2006</a:t>
            </a:r>
          </a:p>
        </p:txBody>
      </p:sp>
      <p:graphicFrame>
        <p:nvGraphicFramePr>
          <p:cNvPr id="5" name="Πίνακας 4"/>
          <p:cNvGraphicFramePr>
            <a:graphicFrameLocks noGrp="1"/>
          </p:cNvGraphicFramePr>
          <p:nvPr>
            <p:extLst>
              <p:ext uri="{D42A27DB-BD31-4B8C-83A1-F6EECF244321}">
                <p14:modId xmlns:p14="http://schemas.microsoft.com/office/powerpoint/2010/main" val="2458293545"/>
              </p:ext>
            </p:extLst>
          </p:nvPr>
        </p:nvGraphicFramePr>
        <p:xfrm>
          <a:off x="1175654" y="2520006"/>
          <a:ext cx="2508699" cy="2003425"/>
        </p:xfrm>
        <a:graphic>
          <a:graphicData uri="http://schemas.openxmlformats.org/drawingml/2006/table">
            <a:tbl>
              <a:tblPr firstRow="1" firstCol="1" bandRow="1"/>
              <a:tblGrid>
                <a:gridCol w="1027197">
                  <a:extLst>
                    <a:ext uri="{9D8B030D-6E8A-4147-A177-3AD203B41FA5}">
                      <a16:colId xmlns:a16="http://schemas.microsoft.com/office/drawing/2014/main" val="20000"/>
                    </a:ext>
                  </a:extLst>
                </a:gridCol>
                <a:gridCol w="1481502">
                  <a:extLst>
                    <a:ext uri="{9D8B030D-6E8A-4147-A177-3AD203B41FA5}">
                      <a16:colId xmlns:a16="http://schemas.microsoft.com/office/drawing/2014/main" val="20001"/>
                    </a:ext>
                  </a:extLst>
                </a:gridCol>
              </a:tblGrid>
              <a:tr h="540385">
                <a:tc>
                  <a:txBody>
                    <a:bodyPr/>
                    <a:lstStyle/>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Έτος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Ποσό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p>
                      <a:pPr marL="0" indent="0" algn="ctr"/>
                      <a:r>
                        <a:rPr lang="el-GR" sz="1200" b="1" dirty="0">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σε δισ. €</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2000</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32,045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2001</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31,455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2002</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30,865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2003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30,285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2004</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29,595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2005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29,595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2006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Times New Roman" panose="02020603050405020304" pitchFamily="18" charset="0"/>
                          <a:cs typeface="Arial" panose="020B0604020202020204" pitchFamily="34" charset="0"/>
                        </a:rPr>
                        <a:t>29,170</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80340">
                <a:tc>
                  <a:txBody>
                    <a:bodyPr/>
                    <a:lstStyle/>
                    <a:p>
                      <a:pPr indent="226695" algn="just"/>
                      <a:r>
                        <a:rPr lang="el-GR" sz="1200" b="1">
                          <a:solidFill>
                            <a:srgbClr val="FFFFFF"/>
                          </a:solidFill>
                          <a:effectLst/>
                          <a:latin typeface="Times New Roman" panose="02020603050405020304" pitchFamily="18" charset="0"/>
                          <a:ea typeface="Times New Roman" panose="02020603050405020304" pitchFamily="18" charset="0"/>
                          <a:cs typeface="Arial" panose="020B0604020202020204" pitchFamily="34" charset="0"/>
                        </a:rPr>
                        <a:t>ΣΥΝΟΛΟ</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dirty="0">
                          <a:effectLst/>
                          <a:latin typeface="Times New Roman" panose="02020603050405020304" pitchFamily="18" charset="0"/>
                          <a:ea typeface="Times New Roman" panose="02020603050405020304" pitchFamily="18" charset="0"/>
                          <a:cs typeface="Arial" panose="020B0604020202020204" pitchFamily="34" charset="0"/>
                        </a:rPr>
                        <a:t>213,010</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82157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Νέα αναθεώρηση της διαρθρωτικής πολιτικής – ΕΣΠΑ (2007 – 2013</a:t>
            </a:r>
            <a:r>
              <a:rPr lang="el-GR" b="1" dirty="0" smtClean="0">
                <a:solidFill>
                  <a:srgbClr val="FFFF00"/>
                </a:solidFill>
              </a:rPr>
              <a:t>)</a:t>
            </a:r>
          </a:p>
          <a:p>
            <a:pPr marL="355600" indent="-355600" algn="just">
              <a:buFont typeface="Arial" pitchFamily="34" charset="0"/>
              <a:buChar char="•"/>
            </a:pPr>
            <a:r>
              <a:rPr lang="el-GR" b="1" dirty="0" smtClean="0">
                <a:solidFill>
                  <a:schemeClr val="bg1"/>
                </a:solidFill>
              </a:rPr>
              <a:t>Στον απόηχο της </a:t>
            </a:r>
            <a:r>
              <a:rPr lang="el-GR" b="1" i="1" dirty="0" smtClean="0">
                <a:solidFill>
                  <a:schemeClr val="bg1"/>
                </a:solidFill>
              </a:rPr>
              <a:t>Στρατηγικής της Λισαβόνας</a:t>
            </a:r>
            <a:r>
              <a:rPr lang="el-GR" b="1" dirty="0" smtClean="0">
                <a:solidFill>
                  <a:schemeClr val="bg1"/>
                </a:solidFill>
              </a:rPr>
              <a:t> ώστε να καταστεί η ΕΕ η ανταγωνιστικότερη και δυναμικότερη οικονομία της γνώσης στον κόσμο, ικανή για βιώσιμη ανάπτυξη με περισσότερες και καλύτερες θέσεις εργασίας και με μεγαλύτερη κοινωνική συνοχή, η Επιτροπή κατέθεσε προτάσεις για την περίοδο 2007 – 2013, τον Ιούλιο 2004. </a:t>
            </a:r>
          </a:p>
          <a:p>
            <a:pPr marL="355600" indent="-355600" algn="just">
              <a:buFont typeface="Arial" pitchFamily="34" charset="0"/>
              <a:buChar char="•"/>
            </a:pPr>
            <a:r>
              <a:rPr lang="el-GR" b="1" dirty="0" smtClean="0">
                <a:solidFill>
                  <a:schemeClr val="bg1"/>
                </a:solidFill>
              </a:rPr>
              <a:t>Η τελική συμφωνία επιτεύχθηκε στο Ευρωπαϊκό Συμβούλιο των Βρυξελλών, του Δεκεμβρίου 2005, χωρίς σημαντικές παρεκκλίσεις.</a:t>
            </a:r>
          </a:p>
          <a:p>
            <a:pPr marL="355600" indent="-355600" algn="just">
              <a:buFont typeface="Arial" pitchFamily="34" charset="0"/>
              <a:buChar char="•"/>
            </a:pPr>
            <a:r>
              <a:rPr lang="el-GR" b="1" dirty="0" smtClean="0">
                <a:solidFill>
                  <a:schemeClr val="bg1"/>
                </a:solidFill>
              </a:rPr>
              <a:t>Οι νέοι κανονισμοί δημοσιεύθηκαν τον Ιούλιο 2006, περιορίζοντας τα διαρθρωτικά ταμεία σε τρία, το ΕΤΠΑ, το </a:t>
            </a:r>
            <a:r>
              <a:rPr lang="el-GR" b="1" dirty="0" err="1" smtClean="0">
                <a:solidFill>
                  <a:schemeClr val="bg1"/>
                </a:solidFill>
              </a:rPr>
              <a:t>ΕΚοινΤ</a:t>
            </a:r>
            <a:r>
              <a:rPr lang="el-GR" b="1" dirty="0" smtClean="0">
                <a:solidFill>
                  <a:schemeClr val="bg1"/>
                </a:solidFill>
              </a:rPr>
              <a:t> και το ΤΣ, ενώ εγκαθιδρυόταν ο </a:t>
            </a:r>
            <a:r>
              <a:rPr lang="el-GR" b="1" i="1" dirty="0" smtClean="0">
                <a:solidFill>
                  <a:schemeClr val="bg1"/>
                </a:solidFill>
              </a:rPr>
              <a:t>Ευρωπαϊκός Όμιλος Εδαφικής Συνεργασίας</a:t>
            </a:r>
            <a:r>
              <a:rPr lang="el-GR" b="1" dirty="0" smtClean="0">
                <a:solidFill>
                  <a:schemeClr val="bg1"/>
                </a:solidFill>
              </a:rPr>
              <a:t> (ΕΟΕΣ), για διευκόλυνση της διασυνοριακής, διαπεριφερειακής και διακρατικής συνεργασίας σε επίπεδο περιφερειών. </a:t>
            </a:r>
          </a:p>
          <a:p>
            <a:pPr marL="355600" indent="-355600" algn="just">
              <a:buFont typeface="Arial" pitchFamily="34" charset="0"/>
              <a:buChar char="•"/>
            </a:pPr>
            <a:r>
              <a:rPr lang="el-GR" b="1" dirty="0" smtClean="0">
                <a:solidFill>
                  <a:schemeClr val="bg1"/>
                </a:solidFill>
              </a:rPr>
              <a:t>Η χρηματοδότηση από το ΤΣ αφορά σε κράτη-μέλη με κ. κ. ΑΕΠ κατώτερο του 90% του Μ.Ο., που κάλυπτε νέα κράτη-μέλη, Ελλάδα, Πορτογαλία και Ισπανία ως δικαιούχο σε μεταβατική βάση.</a:t>
            </a:r>
            <a:endParaRPr lang="el-GR" b="1" dirty="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5" name="Picture 21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7589" y="1684042"/>
            <a:ext cx="3664970" cy="5101349"/>
          </a:xfrm>
          <a:prstGeom prst="rect">
            <a:avLst/>
          </a:prstGeom>
        </p:spPr>
      </p:pic>
    </p:spTree>
    <p:extLst>
      <p:ext uri="{BB962C8B-B14F-4D97-AF65-F5344CB8AC3E}">
        <p14:creationId xmlns:p14="http://schemas.microsoft.com/office/powerpoint/2010/main" val="3598119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Νέα αναθεώρηση της διαρθρωτικής πολιτικής – ΕΣΠΑ (2007 – 2013</a:t>
            </a:r>
            <a:r>
              <a:rPr lang="el-GR" b="1" dirty="0" smtClean="0">
                <a:solidFill>
                  <a:srgbClr val="FFFF00"/>
                </a:solidFill>
              </a:rPr>
              <a:t>)</a:t>
            </a:r>
          </a:p>
          <a:p>
            <a:pPr marL="355600" indent="-355600" algn="just">
              <a:buFont typeface="Arial" pitchFamily="34" charset="0"/>
              <a:buChar char="•"/>
            </a:pPr>
            <a:r>
              <a:rPr lang="el-GR" b="1" dirty="0" smtClean="0">
                <a:solidFill>
                  <a:schemeClr val="bg1"/>
                </a:solidFill>
              </a:rPr>
              <a:t>Οι στόχοι που θεσπίστηκαν για την περίοδο 2007 – 2013 και θα απορροφούσαν περισσότερα από 347 δισ. €, ήταν: </a:t>
            </a:r>
          </a:p>
          <a:p>
            <a:pPr marL="627063" lvl="0" indent="-271463" algn="just">
              <a:buFont typeface="+mj-lt"/>
              <a:buAutoNum type="arabicPeriod"/>
            </a:pPr>
            <a:r>
              <a:rPr lang="el-GR" b="1" dirty="0" smtClean="0">
                <a:solidFill>
                  <a:srgbClr val="FFFF00"/>
                </a:solidFill>
              </a:rPr>
              <a:t>Σύγκλισης</a:t>
            </a:r>
            <a:r>
              <a:rPr lang="el-GR" b="1" dirty="0" smtClean="0">
                <a:solidFill>
                  <a:schemeClr val="bg1"/>
                </a:solidFill>
              </a:rPr>
              <a:t> </a:t>
            </a:r>
            <a:r>
              <a:rPr lang="el-GR" b="1" dirty="0" smtClean="0">
                <a:solidFill>
                  <a:srgbClr val="FFFF00"/>
                </a:solidFill>
              </a:rPr>
              <a:t>των λιγότερο ανεπτυγμένων περιφερειών των οποίων το κ. κ. ΑΕΠ είναι μικρότερο του 75% του Μ.Ο., για το ανθρώπινο και φυσικό κεφάλαιο, την καινοτομία, την κοινωνία της γνώσης, το περιβάλλον και τη διοικητική αποδοτικότητα </a:t>
            </a:r>
            <a:r>
              <a:rPr lang="el-GR" b="1" dirty="0" smtClean="0">
                <a:solidFill>
                  <a:schemeClr val="bg1"/>
                </a:solidFill>
              </a:rPr>
              <a:t>(ΕΤΠΑ, </a:t>
            </a:r>
            <a:r>
              <a:rPr lang="el-GR" b="1" dirty="0" err="1" smtClean="0">
                <a:solidFill>
                  <a:schemeClr val="bg1"/>
                </a:solidFill>
              </a:rPr>
              <a:t>ΕΚοινΤ</a:t>
            </a:r>
            <a:r>
              <a:rPr lang="el-GR" b="1" dirty="0" smtClean="0">
                <a:solidFill>
                  <a:schemeClr val="bg1"/>
                </a:solidFill>
              </a:rPr>
              <a:t> και ΤΣ για επιλέξιμα κράτη-μέλη με κ. κ. ΑΕΠ μικρότερο του 90% του Μ.Ο.). </a:t>
            </a:r>
          </a:p>
          <a:p>
            <a:pPr marL="627063" lvl="0" indent="-271463" algn="just">
              <a:buFont typeface="+mj-lt"/>
              <a:buAutoNum type="arabicPeriod"/>
            </a:pPr>
            <a:r>
              <a:rPr lang="el-GR" b="1" dirty="0" smtClean="0">
                <a:solidFill>
                  <a:srgbClr val="FFFF00"/>
                </a:solidFill>
              </a:rPr>
              <a:t>Περιφερειακής Ανταγωνιστικότητας και Απασχόλησης, για ενίσχυση της ανταγωνιστικότητας και της απασχόλησης των περιφερειών που δεν καλύπτονται από το στόχο Σύγκλισης</a:t>
            </a:r>
            <a:r>
              <a:rPr lang="el-GR" b="1" dirty="0" smtClean="0">
                <a:solidFill>
                  <a:schemeClr val="bg1"/>
                </a:solidFill>
              </a:rPr>
              <a:t>, (ΕΤΠΑ, </a:t>
            </a:r>
            <a:r>
              <a:rPr lang="el-GR" b="1" dirty="0" err="1" smtClean="0">
                <a:solidFill>
                  <a:schemeClr val="bg1"/>
                </a:solidFill>
              </a:rPr>
              <a:t>ΕΚοινΤ</a:t>
            </a:r>
            <a:r>
              <a:rPr lang="el-GR" b="1" dirty="0" smtClean="0">
                <a:solidFill>
                  <a:schemeClr val="bg1"/>
                </a:solidFill>
              </a:rPr>
              <a:t>). </a:t>
            </a:r>
          </a:p>
          <a:p>
            <a:pPr marL="627063" lvl="0" indent="-271463" algn="just">
              <a:buFont typeface="+mj-lt"/>
              <a:buAutoNum type="arabicPeriod"/>
            </a:pPr>
            <a:r>
              <a:rPr lang="el-GR" b="1" dirty="0" smtClean="0">
                <a:solidFill>
                  <a:srgbClr val="FFFF00"/>
                </a:solidFill>
              </a:rPr>
              <a:t>Ευρωπαϊκής Εδαφικής Συνεργασίας </a:t>
            </a:r>
            <a:r>
              <a:rPr lang="el-GR" b="1" dirty="0" smtClean="0">
                <a:solidFill>
                  <a:schemeClr val="bg1"/>
                </a:solidFill>
              </a:rPr>
              <a:t>για την ανάπτυξη κοινών λύσεων για αστική, αγροτική και παράκτια ανάπτυξη, καθώς και διαχείριση περιβάλλοντος, (</a:t>
            </a:r>
            <a:r>
              <a:rPr lang="el-GR" sz="1700" b="1" dirty="0" smtClean="0">
                <a:solidFill>
                  <a:schemeClr val="bg1"/>
                </a:solidFill>
              </a:rPr>
              <a:t>ΕΤΠΑ</a:t>
            </a:r>
            <a:r>
              <a:rPr lang="el-GR" b="1" dirty="0" smtClean="0">
                <a:solidFill>
                  <a:schemeClr val="bg1"/>
                </a:solidFill>
              </a:rPr>
              <a:t>).</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graphicFrame>
        <p:nvGraphicFramePr>
          <p:cNvPr id="11" name="10 - Πίνακας"/>
          <p:cNvGraphicFramePr>
            <a:graphicFrameLocks noGrp="1"/>
          </p:cNvGraphicFramePr>
          <p:nvPr>
            <p:extLst>
              <p:ext uri="{D42A27DB-BD31-4B8C-83A1-F6EECF244321}">
                <p14:modId xmlns:p14="http://schemas.microsoft.com/office/powerpoint/2010/main" val="3146021089"/>
              </p:ext>
            </p:extLst>
          </p:nvPr>
        </p:nvGraphicFramePr>
        <p:xfrm>
          <a:off x="164572" y="3263832"/>
          <a:ext cx="4429125" cy="1280160"/>
        </p:xfrm>
        <a:graphic>
          <a:graphicData uri="http://schemas.openxmlformats.org/drawingml/2006/table">
            <a:tbl>
              <a:tblPr/>
              <a:tblGrid>
                <a:gridCol w="2636520">
                  <a:extLst>
                    <a:ext uri="{9D8B030D-6E8A-4147-A177-3AD203B41FA5}">
                      <a16:colId xmlns:a16="http://schemas.microsoft.com/office/drawing/2014/main" val="20000"/>
                    </a:ext>
                  </a:extLst>
                </a:gridCol>
                <a:gridCol w="899795">
                  <a:extLst>
                    <a:ext uri="{9D8B030D-6E8A-4147-A177-3AD203B41FA5}">
                      <a16:colId xmlns:a16="http://schemas.microsoft.com/office/drawing/2014/main" val="20001"/>
                    </a:ext>
                  </a:extLst>
                </a:gridCol>
                <a:gridCol w="892810">
                  <a:extLst>
                    <a:ext uri="{9D8B030D-6E8A-4147-A177-3AD203B41FA5}">
                      <a16:colId xmlns:a16="http://schemas.microsoft.com/office/drawing/2014/main" val="20002"/>
                    </a:ext>
                  </a:extLst>
                </a:gridCol>
              </a:tblGrid>
              <a:tr h="540385">
                <a:tc>
                  <a:txBody>
                    <a:bodyPr/>
                    <a:lstStyle/>
                    <a:p>
                      <a:pPr indent="226695" algn="ctr"/>
                      <a:r>
                        <a:rPr lang="el-GR" sz="1200" b="1" dirty="0">
                          <a:solidFill>
                            <a:srgbClr val="FFFFFF"/>
                          </a:solidFill>
                          <a:latin typeface="Times New Roman"/>
                          <a:ea typeface="Times New Roman"/>
                        </a:rPr>
                        <a:t>Στόχος</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1905" algn="ctr"/>
                      <a:r>
                        <a:rPr lang="el-GR" sz="1200" b="1" dirty="0">
                          <a:solidFill>
                            <a:srgbClr val="FFFFFF"/>
                          </a:solidFill>
                          <a:latin typeface="Times New Roman"/>
                          <a:ea typeface="Times New Roman"/>
                        </a:rPr>
                        <a:t>Ποσό σε δισ. €</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latin typeface="Times New Roman"/>
                          <a:ea typeface="Times New Roman"/>
                        </a:rPr>
                        <a:t>Ποσοστό επί του συνόλου</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226695" algn="just"/>
                      <a:r>
                        <a:rPr lang="el-GR" sz="1200" b="1" dirty="0">
                          <a:solidFill>
                            <a:srgbClr val="FFFFFF"/>
                          </a:solidFill>
                          <a:latin typeface="Times New Roman"/>
                          <a:ea typeface="Times New Roman"/>
                        </a:rPr>
                        <a:t>Στόχος 1</a:t>
                      </a:r>
                      <a:r>
                        <a:rPr lang="el-GR" sz="1200" b="1" dirty="0" smtClean="0">
                          <a:solidFill>
                            <a:srgbClr val="FFFFFF"/>
                          </a:solidFill>
                          <a:latin typeface="Times New Roman"/>
                          <a:ea typeface="Times New Roman"/>
                        </a:rPr>
                        <a:t>.</a:t>
                      </a:r>
                      <a:r>
                        <a:rPr lang="en-GB" sz="1200" b="1" dirty="0" smtClean="0">
                          <a:solidFill>
                            <a:srgbClr val="FFFFFF"/>
                          </a:solidFill>
                          <a:latin typeface="Times New Roman"/>
                          <a:ea typeface="Times New Roman"/>
                        </a:rPr>
                        <a:t> (#)</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200" b="1" dirty="0" smtClean="0">
                          <a:latin typeface="Times New Roman"/>
                          <a:ea typeface="Times New Roman"/>
                        </a:rPr>
                        <a:t>283,27</a:t>
                      </a:r>
                      <a:endParaRPr lang="el-GR" sz="1200" dirty="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latin typeface="Times New Roman"/>
                          <a:ea typeface="Times New Roman"/>
                        </a:rPr>
                        <a:t>81,54%</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226695" algn="just"/>
                      <a:r>
                        <a:rPr lang="el-GR" sz="1200" b="1">
                          <a:solidFill>
                            <a:srgbClr val="FFFFFF"/>
                          </a:solidFill>
                          <a:latin typeface="Times New Roman"/>
                          <a:ea typeface="Times New Roman"/>
                        </a:rPr>
                        <a:t>Στόχος 2</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200" b="1">
                          <a:latin typeface="Times New Roman"/>
                          <a:ea typeface="Times New Roman"/>
                        </a:rPr>
                        <a:t>55,40</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latin typeface="Times New Roman"/>
                          <a:ea typeface="Times New Roman"/>
                        </a:rPr>
                        <a:t>15,95%</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226695" algn="just"/>
                      <a:r>
                        <a:rPr lang="el-GR" sz="1200" b="1">
                          <a:solidFill>
                            <a:srgbClr val="FFFFFF"/>
                          </a:solidFill>
                          <a:latin typeface="Times New Roman"/>
                          <a:ea typeface="Times New Roman"/>
                        </a:rPr>
                        <a:t>Στόχος 3 </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200" b="1">
                          <a:latin typeface="Times New Roman"/>
                          <a:ea typeface="Times New Roman"/>
                        </a:rPr>
                        <a:t>8,74</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latin typeface="Times New Roman"/>
                          <a:ea typeface="Times New Roman"/>
                        </a:rPr>
                        <a:t>2,52%</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indent="226695" algn="just"/>
                      <a:r>
                        <a:rPr lang="el-GR" sz="1200" b="1">
                          <a:solidFill>
                            <a:srgbClr val="FFFFFF"/>
                          </a:solidFill>
                          <a:latin typeface="Times New Roman"/>
                          <a:ea typeface="Times New Roman"/>
                        </a:rPr>
                        <a:t>ΣΥΝΟΛΟ</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1905" algn="r"/>
                      <a:r>
                        <a:rPr lang="el-GR" sz="1200" b="1">
                          <a:latin typeface="Times New Roman"/>
                          <a:ea typeface="Times New Roman"/>
                        </a:rPr>
                        <a:t>347,40</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226695" algn="r"/>
                      <a:r>
                        <a:rPr lang="el-GR" sz="1200" b="1" dirty="0">
                          <a:latin typeface="Times New Roman"/>
                          <a:ea typeface="Times New Roman"/>
                        </a:rPr>
                        <a:t>100,0%</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0004"/>
                  </a:ext>
                </a:extLst>
              </a:tr>
            </a:tbl>
          </a:graphicData>
        </a:graphic>
      </p:graphicFrame>
      <p:sp>
        <p:nvSpPr>
          <p:cNvPr id="13" name="12 - Ορθογώνιο"/>
          <p:cNvSpPr/>
          <p:nvPr/>
        </p:nvSpPr>
        <p:spPr>
          <a:xfrm>
            <a:off x="0" y="2504733"/>
            <a:ext cx="4800600" cy="954107"/>
          </a:xfrm>
          <a:prstGeom prst="rect">
            <a:avLst/>
          </a:prstGeom>
        </p:spPr>
        <p:txBody>
          <a:bodyPr wrap="square">
            <a:spAutoFit/>
          </a:bodyPr>
          <a:lstStyle/>
          <a:p>
            <a:r>
              <a:rPr lang="el-GR" sz="1400" b="1" dirty="0" smtClean="0">
                <a:solidFill>
                  <a:srgbClr val="FFFF00"/>
                </a:solidFill>
              </a:rPr>
              <a:t>Διατιθέμενα ποσά σε δισ. € και ποσοστά επί του συνόλου για την περίοδο 2007 – 2013.  (*) Τα 69,6 δισ. € προέρχονται από το ΤΑ.</a:t>
            </a:r>
          </a:p>
          <a:p>
            <a:endParaRPr lang="el-GR" sz="1400" b="1" dirty="0">
              <a:solidFill>
                <a:srgbClr val="FFFF00"/>
              </a:solidFill>
            </a:endParaRPr>
          </a:p>
        </p:txBody>
      </p:sp>
      <p:sp>
        <p:nvSpPr>
          <p:cNvPr id="5" name="Ορθογώνιο 4"/>
          <p:cNvSpPr/>
          <p:nvPr/>
        </p:nvSpPr>
        <p:spPr>
          <a:xfrm>
            <a:off x="120600" y="4505652"/>
            <a:ext cx="4680000" cy="646331"/>
          </a:xfrm>
          <a:prstGeom prst="rect">
            <a:avLst/>
          </a:prstGeom>
        </p:spPr>
        <p:txBody>
          <a:bodyPr wrap="square">
            <a:spAutoFit/>
          </a:bodyPr>
          <a:lstStyle/>
          <a:p>
            <a:r>
              <a:rPr lang="el-GR" sz="1200" b="1" dirty="0">
                <a:solidFill>
                  <a:schemeClr val="bg1"/>
                </a:solidFill>
              </a:rPr>
              <a:t>(#) Τα 69,6 δισ. € προέρχονται από το ΤΑ</a:t>
            </a:r>
          </a:p>
          <a:p>
            <a:r>
              <a:rPr lang="el-GR" sz="1200" b="1" dirty="0">
                <a:solidFill>
                  <a:schemeClr val="bg1"/>
                </a:solidFill>
              </a:rPr>
              <a:t>Λειτουργούν οι </a:t>
            </a:r>
            <a:r>
              <a:rPr lang="el-GR" sz="1200" b="1" dirty="0" smtClean="0">
                <a:solidFill>
                  <a:schemeClr val="bg1"/>
                </a:solidFill>
              </a:rPr>
              <a:t>Κοινοτικές </a:t>
            </a:r>
            <a:r>
              <a:rPr lang="el-GR" sz="1200" b="1" dirty="0">
                <a:solidFill>
                  <a:schemeClr val="bg1"/>
                </a:solidFill>
              </a:rPr>
              <a:t>Πρωτοβουλίες: </a:t>
            </a:r>
            <a:r>
              <a:rPr lang="el-GR" sz="1200" b="1" dirty="0" smtClean="0">
                <a:solidFill>
                  <a:schemeClr val="bg1"/>
                </a:solidFill>
              </a:rPr>
              <a:t>JEREMIE, JESSICA, JASPERS, JASMINE.</a:t>
            </a:r>
            <a:endParaRPr lang="el-GR" sz="1200" b="1" dirty="0">
              <a:solidFill>
                <a:schemeClr val="bg1"/>
              </a:solidFill>
            </a:endParaRPr>
          </a:p>
        </p:txBody>
      </p:sp>
    </p:spTree>
    <p:extLst>
      <p:ext uri="{BB962C8B-B14F-4D97-AF65-F5344CB8AC3E}">
        <p14:creationId xmlns:p14="http://schemas.microsoft.com/office/powerpoint/2010/main" val="35981193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19"/>
          </a:xfrm>
          <a:prstGeom prst="rect">
            <a:avLst/>
          </a:prstGeom>
          <a:noFill/>
        </p:spPr>
        <p:txBody>
          <a:bodyPr wrap="square" rtlCol="0">
            <a:spAutoFit/>
          </a:bodyPr>
          <a:lstStyle/>
          <a:p>
            <a:r>
              <a:rPr lang="el-GR" b="1" dirty="0">
                <a:solidFill>
                  <a:srgbClr val="FFFF00"/>
                </a:solidFill>
              </a:rPr>
              <a:t>Νέα αναθεώρηση της διαρθρωτικής πολιτικής – ΕΣΠΑ (2007 – 2013</a:t>
            </a:r>
            <a:r>
              <a:rPr lang="el-GR" b="1" dirty="0" smtClean="0">
                <a:solidFill>
                  <a:srgbClr val="FFFF00"/>
                </a:solidFill>
              </a:rPr>
              <a:t>)</a:t>
            </a:r>
          </a:p>
          <a:p>
            <a:pPr marL="355600" indent="-355600" algn="just">
              <a:buFont typeface="Arial" pitchFamily="34" charset="0"/>
              <a:buChar char="•"/>
            </a:pPr>
            <a:r>
              <a:rPr lang="el-GR" b="1" dirty="0" smtClean="0">
                <a:solidFill>
                  <a:schemeClr val="bg1"/>
                </a:solidFill>
              </a:rPr>
              <a:t>Σημειώνεται ότι οι στρατηγικές κατευθυντήριες γραμμές της ΕΕ για τη συνοχή επισημαίνουν την ανάγκη να ενισχυθούν οι συνέργιες με την αναθεωρημένη </a:t>
            </a:r>
            <a:r>
              <a:rPr lang="el-GR" b="1" i="1" dirty="0" smtClean="0">
                <a:solidFill>
                  <a:schemeClr val="bg1"/>
                </a:solidFill>
              </a:rPr>
              <a:t>Στρατηγική της Λισσαβόνας </a:t>
            </a:r>
            <a:r>
              <a:rPr lang="el-GR" b="1" dirty="0" smtClean="0">
                <a:solidFill>
                  <a:schemeClr val="bg1"/>
                </a:solidFill>
              </a:rPr>
              <a:t>για την ανάπτυξη και την απασχόληση και να προωθηθεί η υλοποίηση της στρατηγικής αυτής. Επομένως, κάθε κράτος-μέλος υποβάλλει ένα Εθνικό Στρατηγικό Πλαίσιο Αναφοράς (ΕΣΠΑ), το οποίο αποτελεί ένα μέσο αναφοράς για την κατάρτιση του προγραμματισμού των διαρθρωτικών ταμείων, το οποίο διαβιβάζεται στην Επιτροπή μετά την έγκριση των στρατηγικών κατευθύνσεων. Αυτό εξασφαλίζει τη συνέπεια των παρεμβάσεων των ταμείων ως προς τις στρατηγικές κατευθύνσεις. </a:t>
            </a:r>
          </a:p>
          <a:p>
            <a:pPr marL="355600" indent="-355600" algn="just">
              <a:buFont typeface="Arial" pitchFamily="34" charset="0"/>
              <a:buChar char="•"/>
            </a:pPr>
            <a:r>
              <a:rPr lang="el-GR" b="1" dirty="0" smtClean="0">
                <a:solidFill>
                  <a:schemeClr val="bg1"/>
                </a:solidFill>
              </a:rPr>
              <a:t>Το ΕΣΠΑ ως μέσο αναφοράς αντικατέστησε το ΚΠΣ που αποτελούσε ουσιαστικά μέσο διαχείρισης για την κατάρτιση του προϋπολογισμού</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graphicFrame>
        <p:nvGraphicFramePr>
          <p:cNvPr id="16" name="15 - Πίνακας"/>
          <p:cNvGraphicFramePr>
            <a:graphicFrameLocks noGrp="1"/>
          </p:cNvGraphicFramePr>
          <p:nvPr/>
        </p:nvGraphicFramePr>
        <p:xfrm>
          <a:off x="1320805" y="3047002"/>
          <a:ext cx="2047980" cy="2003425"/>
        </p:xfrm>
        <a:graphic>
          <a:graphicData uri="http://schemas.openxmlformats.org/drawingml/2006/table">
            <a:tbl>
              <a:tblPr/>
              <a:tblGrid>
                <a:gridCol w="838554">
                  <a:extLst>
                    <a:ext uri="{9D8B030D-6E8A-4147-A177-3AD203B41FA5}">
                      <a16:colId xmlns:a16="http://schemas.microsoft.com/office/drawing/2014/main" val="20000"/>
                    </a:ext>
                  </a:extLst>
                </a:gridCol>
                <a:gridCol w="1209426">
                  <a:extLst>
                    <a:ext uri="{9D8B030D-6E8A-4147-A177-3AD203B41FA5}">
                      <a16:colId xmlns:a16="http://schemas.microsoft.com/office/drawing/2014/main" val="20001"/>
                    </a:ext>
                  </a:extLst>
                </a:gridCol>
              </a:tblGrid>
              <a:tr h="540385">
                <a:tc>
                  <a:txBody>
                    <a:bodyPr/>
                    <a:lstStyle/>
                    <a:p>
                      <a:pPr indent="-16510" algn="just"/>
                      <a:r>
                        <a:rPr lang="el-GR" sz="1200" b="1" dirty="0">
                          <a:solidFill>
                            <a:srgbClr val="FFFFFF"/>
                          </a:solidFill>
                          <a:latin typeface="Times New Roman"/>
                          <a:ea typeface="Times New Roman"/>
                        </a:rPr>
                        <a:t>Έτος</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latin typeface="Times New Roman"/>
                          <a:ea typeface="Times New Roman"/>
                        </a:rPr>
                        <a:t>Ποσό </a:t>
                      </a:r>
                      <a:endParaRPr lang="el-GR" sz="1200" dirty="0">
                        <a:latin typeface="Times New Roman"/>
                        <a:ea typeface="Times New Roman"/>
                      </a:endParaRPr>
                    </a:p>
                    <a:p>
                      <a:pPr marL="0" indent="0" algn="ctr"/>
                      <a:r>
                        <a:rPr lang="el-GR" sz="1200" b="1" dirty="0">
                          <a:solidFill>
                            <a:srgbClr val="FFFFFF"/>
                          </a:solidFill>
                          <a:latin typeface="Times New Roman"/>
                          <a:ea typeface="Times New Roman"/>
                        </a:rPr>
                        <a:t>σε δισ. €</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16510" algn="just"/>
                      <a:r>
                        <a:rPr lang="el-GR" sz="1200" b="1">
                          <a:solidFill>
                            <a:srgbClr val="FFFFFF"/>
                          </a:solidFill>
                          <a:latin typeface="Times New Roman"/>
                          <a:ea typeface="Times New Roman"/>
                        </a:rPr>
                        <a:t>2007</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Calibri"/>
                        </a:rPr>
                        <a:t>45,061</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16510" algn="just"/>
                      <a:r>
                        <a:rPr lang="el-GR" sz="1200" b="1">
                          <a:solidFill>
                            <a:srgbClr val="FFFFFF"/>
                          </a:solidFill>
                          <a:latin typeface="Times New Roman"/>
                          <a:ea typeface="Times New Roman"/>
                        </a:rPr>
                        <a:t>2008</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Calibri"/>
                        </a:rPr>
                        <a:t>47,267</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16510" algn="just"/>
                      <a:r>
                        <a:rPr lang="el-GR" sz="1200" b="1">
                          <a:solidFill>
                            <a:srgbClr val="FFFFFF"/>
                          </a:solidFill>
                          <a:latin typeface="Times New Roman"/>
                          <a:ea typeface="Times New Roman"/>
                        </a:rPr>
                        <a:t>2009</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Calibri"/>
                        </a:rPr>
                        <a:t>48,427</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indent="-16510" algn="just"/>
                      <a:r>
                        <a:rPr lang="el-GR" sz="1200" b="1">
                          <a:solidFill>
                            <a:srgbClr val="FFFFFF"/>
                          </a:solidFill>
                          <a:latin typeface="Times New Roman"/>
                          <a:ea typeface="Times New Roman"/>
                        </a:rPr>
                        <a:t>2010</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Calibri"/>
                        </a:rPr>
                        <a:t>49,388</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0340">
                <a:tc>
                  <a:txBody>
                    <a:bodyPr/>
                    <a:lstStyle/>
                    <a:p>
                      <a:pPr indent="-16510" algn="just"/>
                      <a:r>
                        <a:rPr lang="el-GR" sz="1200" b="1">
                          <a:solidFill>
                            <a:srgbClr val="FFFFFF"/>
                          </a:solidFill>
                          <a:latin typeface="Times New Roman"/>
                          <a:ea typeface="Times New Roman"/>
                        </a:rPr>
                        <a:t>2011</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Calibri"/>
                        </a:rPr>
                        <a:t>50,987</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80340">
                <a:tc>
                  <a:txBody>
                    <a:bodyPr/>
                    <a:lstStyle/>
                    <a:p>
                      <a:pPr indent="-16510" algn="just"/>
                      <a:r>
                        <a:rPr lang="el-GR" sz="1200" b="1">
                          <a:solidFill>
                            <a:srgbClr val="FFFFFF"/>
                          </a:solidFill>
                          <a:latin typeface="Times New Roman"/>
                          <a:ea typeface="Times New Roman"/>
                        </a:rPr>
                        <a:t>2012</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Calibri"/>
                        </a:rPr>
                        <a:t>52,761</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180340">
                <a:tc>
                  <a:txBody>
                    <a:bodyPr/>
                    <a:lstStyle/>
                    <a:p>
                      <a:pPr indent="-16510" algn="just"/>
                      <a:r>
                        <a:rPr lang="el-GR" sz="1200" b="1">
                          <a:solidFill>
                            <a:srgbClr val="FFFFFF"/>
                          </a:solidFill>
                          <a:latin typeface="Times New Roman"/>
                          <a:ea typeface="Times New Roman"/>
                        </a:rPr>
                        <a:t>2013</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Calibri"/>
                        </a:rPr>
                        <a:t>54,524</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80340">
                <a:tc>
                  <a:txBody>
                    <a:bodyPr/>
                    <a:lstStyle/>
                    <a:p>
                      <a:pPr indent="-16510" algn="just"/>
                      <a:r>
                        <a:rPr lang="el-GR" sz="1200" b="1">
                          <a:solidFill>
                            <a:srgbClr val="FFFFFF"/>
                          </a:solidFill>
                          <a:latin typeface="Times New Roman"/>
                          <a:ea typeface="Times New Roman"/>
                        </a:rPr>
                        <a:t>ΣΥΝΟΛΟ</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dirty="0">
                          <a:latin typeface="Times New Roman"/>
                          <a:ea typeface="Calibri"/>
                        </a:rPr>
                        <a:t>348,415</a:t>
                      </a:r>
                      <a:endParaRPr lang="el-GR" sz="1200" dirty="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0008"/>
                  </a:ext>
                </a:extLst>
              </a:tr>
            </a:tbl>
          </a:graphicData>
        </a:graphic>
      </p:graphicFrame>
      <p:sp>
        <p:nvSpPr>
          <p:cNvPr id="17" name="16 - Ορθογώνιο"/>
          <p:cNvSpPr/>
          <p:nvPr/>
        </p:nvSpPr>
        <p:spPr>
          <a:xfrm>
            <a:off x="-8467" y="2513121"/>
            <a:ext cx="4919133" cy="523220"/>
          </a:xfrm>
          <a:prstGeom prst="rect">
            <a:avLst/>
          </a:prstGeom>
        </p:spPr>
        <p:txBody>
          <a:bodyPr wrap="square">
            <a:spAutoFit/>
          </a:bodyPr>
          <a:lstStyle/>
          <a:p>
            <a:r>
              <a:rPr lang="el-GR" sz="1400" b="1" dirty="0" smtClean="0">
                <a:solidFill>
                  <a:srgbClr val="FFFF00"/>
                </a:solidFill>
              </a:rPr>
              <a:t>Δαπάνες των διαρθρωτικών ταμείων, συμπεριλαμβανομένου του ΤΣ για την περίοδο 2007 – 2013.</a:t>
            </a:r>
            <a:endParaRPr lang="el-GR" sz="1400" b="1" dirty="0">
              <a:solidFill>
                <a:srgbClr val="FFFF00"/>
              </a:solidFill>
            </a:endParaRPr>
          </a:p>
        </p:txBody>
      </p:sp>
    </p:spTree>
    <p:extLst>
      <p:ext uri="{BB962C8B-B14F-4D97-AF65-F5344CB8AC3E}">
        <p14:creationId xmlns:p14="http://schemas.microsoft.com/office/powerpoint/2010/main" val="35981193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2"/>
          </a:xfrm>
          <a:prstGeom prst="rect">
            <a:avLst/>
          </a:prstGeom>
          <a:noFill/>
        </p:spPr>
        <p:txBody>
          <a:bodyPr wrap="square" rtlCol="0">
            <a:spAutoFit/>
          </a:bodyPr>
          <a:lstStyle/>
          <a:p>
            <a:r>
              <a:rPr lang="el-GR" b="1" dirty="0" smtClean="0">
                <a:solidFill>
                  <a:srgbClr val="FFFF00"/>
                </a:solidFill>
              </a:rPr>
              <a:t>Αποτίμηση της εξέλιξης της ευρωπαϊκής Περιφερειακής Πολιτικής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7" name="16 - Ορθογώνιο"/>
          <p:cNvSpPr/>
          <p:nvPr/>
        </p:nvSpPr>
        <p:spPr>
          <a:xfrm>
            <a:off x="931419" y="5134148"/>
            <a:ext cx="10274775" cy="523220"/>
          </a:xfrm>
          <a:prstGeom prst="rect">
            <a:avLst/>
          </a:prstGeom>
        </p:spPr>
        <p:txBody>
          <a:bodyPr wrap="square">
            <a:spAutoFit/>
          </a:bodyPr>
          <a:lstStyle/>
          <a:p>
            <a:pPr algn="just"/>
            <a:r>
              <a:rPr lang="el-GR" sz="1400" b="1" dirty="0" smtClean="0">
                <a:solidFill>
                  <a:srgbClr val="FFFF00"/>
                </a:solidFill>
              </a:rPr>
              <a:t>Εξέλιξη κατανομής δαπανών στο πλαίσιο των Διαρθρωτικών Ταμείων και του Ταμείου Συνοχής στη διάρκεια των τεσσάρων δημοσιονομικών περιόδων από το 1989 μέχρι το 2013.</a:t>
            </a:r>
          </a:p>
        </p:txBody>
      </p:sp>
      <p:pic>
        <p:nvPicPr>
          <p:cNvPr id="13" name="7 - Εικόνα"/>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6190" y="2324056"/>
            <a:ext cx="10125390" cy="2859716"/>
          </a:xfrm>
          <a:prstGeom prst="rect">
            <a:avLst/>
          </a:prstGeom>
        </p:spPr>
      </p:pic>
    </p:spTree>
    <p:extLst>
      <p:ext uri="{BB962C8B-B14F-4D97-AF65-F5344CB8AC3E}">
        <p14:creationId xmlns:p14="http://schemas.microsoft.com/office/powerpoint/2010/main" val="3598119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19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rPr>
              <a:t>Δαπάνες της Πολιτικής Συνοχής, από το 1989 έως το 2013</a:t>
            </a:r>
            <a:endParaRPr lang="el-GR" sz="2000" b="1" dirty="0">
              <a:solidFill>
                <a:srgbClr val="FFFF00"/>
              </a:solidFill>
              <a:cs typeface="Times New Roman" panose="02020603050405020304" pitchFamily="18" charset="0"/>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3" name="1 - Εικόνα"/>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0041" y="1641789"/>
            <a:ext cx="9084623" cy="5174703"/>
          </a:xfrm>
          <a:prstGeom prst="rect">
            <a:avLst/>
          </a:prstGeom>
        </p:spPr>
      </p:pic>
    </p:spTree>
    <p:extLst>
      <p:ext uri="{BB962C8B-B14F-4D97-AF65-F5344CB8AC3E}">
        <p14:creationId xmlns:p14="http://schemas.microsoft.com/office/powerpoint/2010/main" val="3598119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a:solidFill>
                  <a:srgbClr val="FFFF00"/>
                </a:solidFill>
                <a:cs typeface="Times New Roman" panose="02020603050405020304" pitchFamily="18" charset="0"/>
              </a:rPr>
              <a:t>Η Άσκηση Περιφερειακής Πολιτικής στην ΕΕ</a:t>
            </a: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ύπαρξη περιφερειακών ανισοτήτων στις ΕΚ και στην </a:t>
            </a:r>
            <a:r>
              <a:rPr lang="el-GR" b="1" dirty="0" smtClean="0">
                <a:solidFill>
                  <a:srgbClr val="FFFF00"/>
                </a:solidFill>
              </a:rPr>
              <a:t>ΕΕ</a:t>
            </a:r>
          </a:p>
          <a:p>
            <a:pPr marL="285750" indent="-285750" algn="just">
              <a:buFont typeface="Arial" panose="020B0604020202020204" pitchFamily="34" charset="0"/>
              <a:buChar char="•"/>
            </a:pPr>
            <a:r>
              <a:rPr lang="el-GR" b="1" dirty="0">
                <a:solidFill>
                  <a:prstClr val="white"/>
                </a:solidFill>
              </a:rPr>
              <a:t>Στο επίπεδο των ΕΚ και της μετέπειτα ΕΕ έχει διαμορφωθεί ιστορικά μία μορφή περιφερειακών </a:t>
            </a:r>
            <a:r>
              <a:rPr lang="el-GR" b="1" dirty="0" smtClean="0">
                <a:solidFill>
                  <a:prstClr val="white"/>
                </a:solidFill>
              </a:rPr>
              <a:t>ανισοτήτων ως </a:t>
            </a:r>
            <a:r>
              <a:rPr lang="el-GR" b="1" dirty="0">
                <a:solidFill>
                  <a:srgbClr val="FFFF00"/>
                </a:solidFill>
              </a:rPr>
              <a:t>ανισότητα «Βορρά-Νότου» </a:t>
            </a:r>
            <a:r>
              <a:rPr lang="el-GR" b="1" dirty="0">
                <a:solidFill>
                  <a:prstClr val="white"/>
                </a:solidFill>
              </a:rPr>
              <a:t>ή ακόμη ως </a:t>
            </a:r>
            <a:r>
              <a:rPr lang="el-GR" b="1" dirty="0">
                <a:solidFill>
                  <a:srgbClr val="FFFF00"/>
                </a:solidFill>
              </a:rPr>
              <a:t>«κέντρου-περιφέρειας» </a:t>
            </a:r>
            <a:r>
              <a:rPr lang="el-GR" b="1" dirty="0" smtClean="0">
                <a:solidFill>
                  <a:prstClr val="white"/>
                </a:solidFill>
              </a:rPr>
              <a:t>που εξακολουθεί </a:t>
            </a:r>
            <a:r>
              <a:rPr lang="el-GR" b="1" dirty="0">
                <a:solidFill>
                  <a:prstClr val="white"/>
                </a:solidFill>
              </a:rPr>
              <a:t>να υφίσταται, παρά τα μέτρα που έχουν ληφθεί μέχρι σήμερα. </a:t>
            </a:r>
            <a:endParaRPr lang="el-GR" b="1" dirty="0" smtClean="0">
              <a:solidFill>
                <a:prstClr val="white"/>
              </a:solidFill>
            </a:endParaRPr>
          </a:p>
          <a:p>
            <a:pPr marL="285750" indent="-285750" algn="just">
              <a:buFont typeface="Arial" panose="020B0604020202020204" pitchFamily="34" charset="0"/>
              <a:buChar char="•"/>
            </a:pPr>
            <a:r>
              <a:rPr lang="el-GR" b="1" dirty="0" smtClean="0">
                <a:solidFill>
                  <a:prstClr val="white"/>
                </a:solidFill>
              </a:rPr>
              <a:t>Η </a:t>
            </a:r>
            <a:r>
              <a:rPr lang="el-GR" b="1" dirty="0">
                <a:solidFill>
                  <a:prstClr val="white"/>
                </a:solidFill>
              </a:rPr>
              <a:t>τελευταία διεύρυνση με χώρες της Κεντροανατολικής Ευρώπης, </a:t>
            </a:r>
            <a:r>
              <a:rPr lang="el-GR" b="1" dirty="0" smtClean="0">
                <a:solidFill>
                  <a:prstClr val="white"/>
                </a:solidFill>
              </a:rPr>
              <a:t>έφερε στο προσκήνιο μία </a:t>
            </a:r>
            <a:r>
              <a:rPr lang="el-GR" b="1" dirty="0">
                <a:solidFill>
                  <a:prstClr val="white"/>
                </a:solidFill>
              </a:rPr>
              <a:t>νέα μορφή περιφερειακών ανισοτήτων, </a:t>
            </a:r>
            <a:r>
              <a:rPr lang="el-GR" b="1" dirty="0" smtClean="0">
                <a:solidFill>
                  <a:prstClr val="white"/>
                </a:solidFill>
              </a:rPr>
              <a:t>λόγω οικονομικών διαφορών </a:t>
            </a:r>
            <a:r>
              <a:rPr lang="el-GR" b="1" dirty="0">
                <a:solidFill>
                  <a:prstClr val="white"/>
                </a:solidFill>
              </a:rPr>
              <a:t>και </a:t>
            </a:r>
            <a:r>
              <a:rPr lang="el-GR" b="1" dirty="0" smtClean="0">
                <a:solidFill>
                  <a:prstClr val="white"/>
                </a:solidFill>
              </a:rPr>
              <a:t>νοοτροπιών </a:t>
            </a:r>
            <a:r>
              <a:rPr lang="el-GR" b="1" dirty="0">
                <a:solidFill>
                  <a:prstClr val="white"/>
                </a:solidFill>
              </a:rPr>
              <a:t>μεταξύ </a:t>
            </a:r>
            <a:r>
              <a:rPr lang="el-GR" b="1" dirty="0" smtClean="0">
                <a:solidFill>
                  <a:prstClr val="white"/>
                </a:solidFill>
              </a:rPr>
              <a:t>παλαιών </a:t>
            </a:r>
            <a:r>
              <a:rPr lang="el-GR" b="1" dirty="0">
                <a:solidFill>
                  <a:prstClr val="white"/>
                </a:solidFill>
              </a:rPr>
              <a:t>κρατών-μελών και </a:t>
            </a:r>
            <a:r>
              <a:rPr lang="el-GR" b="1" dirty="0" smtClean="0">
                <a:solidFill>
                  <a:prstClr val="white"/>
                </a:solidFill>
              </a:rPr>
              <a:t>των χωρών αυτών. </a:t>
            </a:r>
          </a:p>
          <a:p>
            <a:pPr marL="285750" indent="-285750" algn="just">
              <a:buFont typeface="Arial" panose="020B0604020202020204" pitchFamily="34" charset="0"/>
              <a:buChar char="•"/>
            </a:pPr>
            <a:r>
              <a:rPr lang="el-GR" b="1" dirty="0" smtClean="0">
                <a:solidFill>
                  <a:prstClr val="white"/>
                </a:solidFill>
              </a:rPr>
              <a:t>Την </a:t>
            </a:r>
            <a:r>
              <a:rPr lang="el-GR" b="1" dirty="0">
                <a:solidFill>
                  <a:prstClr val="white"/>
                </a:solidFill>
              </a:rPr>
              <a:t>τελευταία περίοδο </a:t>
            </a:r>
            <a:r>
              <a:rPr lang="el-GR" b="1" dirty="0" smtClean="0">
                <a:solidFill>
                  <a:prstClr val="white"/>
                </a:solidFill>
              </a:rPr>
              <a:t>υπάρχουν </a:t>
            </a:r>
            <a:r>
              <a:rPr lang="el-GR" b="1" dirty="0">
                <a:solidFill>
                  <a:prstClr val="white"/>
                </a:solidFill>
              </a:rPr>
              <a:t>δύο </a:t>
            </a:r>
            <a:r>
              <a:rPr lang="el-GR" b="1" dirty="0">
                <a:solidFill>
                  <a:srgbClr val="FFFF00"/>
                </a:solidFill>
              </a:rPr>
              <a:t>αντίρροπες δυναμικές </a:t>
            </a:r>
            <a:r>
              <a:rPr lang="el-GR" b="1" dirty="0">
                <a:solidFill>
                  <a:prstClr val="white"/>
                </a:solidFill>
              </a:rPr>
              <a:t>στο χωρικό επίπεδο της </a:t>
            </a:r>
            <a:r>
              <a:rPr lang="el-GR" b="1" dirty="0" smtClean="0">
                <a:solidFill>
                  <a:prstClr val="white"/>
                </a:solidFill>
              </a:rPr>
              <a:t>ΕΕ, που οφείλεται κυρίως σε συγκλίσεις από πολιτικές συνοχής που ενίσχυσαν παραπέρα τα μητροπολιτικά </a:t>
            </a:r>
            <a:r>
              <a:rPr lang="el-GR" b="1" dirty="0">
                <a:solidFill>
                  <a:prstClr val="white"/>
                </a:solidFill>
              </a:rPr>
              <a:t>κέντρων και </a:t>
            </a:r>
            <a:r>
              <a:rPr lang="el-GR" b="1" dirty="0" smtClean="0">
                <a:solidFill>
                  <a:prstClr val="white"/>
                </a:solidFill>
              </a:rPr>
              <a:t>άλλες περιοχές </a:t>
            </a:r>
            <a:r>
              <a:rPr lang="el-GR" b="1" dirty="0">
                <a:solidFill>
                  <a:prstClr val="white"/>
                </a:solidFill>
              </a:rPr>
              <a:t>που διέθεταν </a:t>
            </a:r>
            <a:r>
              <a:rPr lang="el-GR" b="1" dirty="0" smtClean="0">
                <a:solidFill>
                  <a:prstClr val="white"/>
                </a:solidFill>
              </a:rPr>
              <a:t>δυναμική. Οι προκαλούμενες από αυτό το γεγονός ανισότητες: </a:t>
            </a:r>
          </a:p>
          <a:p>
            <a:pPr marL="742950" lvl="1" indent="-285750" algn="just">
              <a:buFont typeface="Arial" panose="020B0604020202020204" pitchFamily="34" charset="0"/>
              <a:buChar char="•"/>
            </a:pPr>
            <a:r>
              <a:rPr lang="el-GR" b="1" dirty="0" smtClean="0">
                <a:solidFill>
                  <a:prstClr val="white"/>
                </a:solidFill>
              </a:rPr>
              <a:t>αυξάνονται </a:t>
            </a:r>
            <a:r>
              <a:rPr lang="el-GR" b="1" dirty="0">
                <a:solidFill>
                  <a:prstClr val="white"/>
                </a:solidFill>
              </a:rPr>
              <a:t>στο εσωτερικό των κρατών-μελών και </a:t>
            </a:r>
            <a:endParaRPr lang="el-GR" b="1" dirty="0" smtClean="0">
              <a:solidFill>
                <a:prstClr val="white"/>
              </a:solidFill>
            </a:endParaRPr>
          </a:p>
          <a:p>
            <a:pPr marL="742950" lvl="1" indent="-285750" algn="just">
              <a:buFont typeface="Arial" panose="020B0604020202020204" pitchFamily="34" charset="0"/>
              <a:buChar char="•"/>
            </a:pPr>
            <a:r>
              <a:rPr lang="el-GR" b="1" dirty="0" smtClean="0">
                <a:solidFill>
                  <a:prstClr val="white"/>
                </a:solidFill>
              </a:rPr>
              <a:t>μειώνονται </a:t>
            </a:r>
            <a:r>
              <a:rPr lang="el-GR" b="1" dirty="0">
                <a:solidFill>
                  <a:prstClr val="white"/>
                </a:solidFill>
              </a:rPr>
              <a:t>μεταξύ των κρατών-μελών</a:t>
            </a:r>
            <a:r>
              <a:rPr lang="el-GR" b="1" dirty="0" smtClean="0">
                <a:solidFill>
                  <a:prstClr val="white"/>
                </a:solidFill>
              </a:rPr>
              <a:t>.</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5052" y="1874047"/>
            <a:ext cx="4760148" cy="4185761"/>
          </a:xfrm>
          <a:prstGeom prst="rect">
            <a:avLst/>
          </a:prstGeom>
        </p:spPr>
        <p:txBody>
          <a:bodyPr wrap="square">
            <a:spAutoFit/>
          </a:bodyPr>
          <a:lstStyle/>
          <a:p>
            <a:pPr lvl="0" algn="just"/>
            <a:r>
              <a:rPr lang="el-GR" sz="1400" b="1" dirty="0">
                <a:solidFill>
                  <a:srgbClr val="FFFF00"/>
                </a:solidFill>
              </a:rPr>
              <a:t>Β</a:t>
            </a:r>
            <a:r>
              <a:rPr lang="el-GR" sz="1400" b="1" dirty="0" smtClean="0">
                <a:solidFill>
                  <a:srgbClr val="FFFF00"/>
                </a:solidFill>
              </a:rPr>
              <a:t>ασικά επιχειρήματα </a:t>
            </a:r>
            <a:r>
              <a:rPr lang="el-GR" sz="1400" b="1" dirty="0">
                <a:solidFill>
                  <a:srgbClr val="FFFF00"/>
                </a:solidFill>
              </a:rPr>
              <a:t>ευρωπαϊκής περιφερειακής πολιτικής:</a:t>
            </a:r>
          </a:p>
          <a:p>
            <a:pPr marL="203200" lvl="0" indent="-203200" algn="just">
              <a:buFontTx/>
              <a:buChar char="-"/>
            </a:pPr>
            <a:r>
              <a:rPr lang="el-GR" sz="1400" b="1" dirty="0" smtClean="0">
                <a:solidFill>
                  <a:schemeClr val="bg1"/>
                </a:solidFill>
              </a:rPr>
              <a:t>Του έννομου συμφέροντος</a:t>
            </a:r>
            <a:r>
              <a:rPr lang="el-GR" sz="1400" b="1" dirty="0" smtClean="0">
                <a:solidFill>
                  <a:srgbClr val="FFFF00"/>
                </a:solidFill>
              </a:rPr>
              <a:t>: Οι κάτοικοι </a:t>
            </a:r>
            <a:r>
              <a:rPr lang="el-GR" sz="1400" b="1" dirty="0">
                <a:solidFill>
                  <a:srgbClr val="FFFF00"/>
                </a:solidFill>
              </a:rPr>
              <a:t>μιας </a:t>
            </a:r>
            <a:r>
              <a:rPr lang="el-GR" sz="1400" b="1" dirty="0" smtClean="0">
                <a:solidFill>
                  <a:srgbClr val="FFFF00"/>
                </a:solidFill>
              </a:rPr>
              <a:t>περιφέρειας </a:t>
            </a:r>
            <a:r>
              <a:rPr lang="el-GR" sz="1400" b="1" dirty="0">
                <a:solidFill>
                  <a:srgbClr val="FFFF00"/>
                </a:solidFill>
              </a:rPr>
              <a:t>έχουν έννομο συμφέρον να </a:t>
            </a:r>
            <a:r>
              <a:rPr lang="el-GR" sz="1400" b="1" dirty="0" smtClean="0">
                <a:solidFill>
                  <a:srgbClr val="FFFF00"/>
                </a:solidFill>
              </a:rPr>
              <a:t>επιζητούν μείωση περιφερειακών προβλημάτων προς </a:t>
            </a:r>
            <a:r>
              <a:rPr lang="el-GR" sz="1400" b="1" dirty="0">
                <a:solidFill>
                  <a:srgbClr val="FFFF00"/>
                </a:solidFill>
              </a:rPr>
              <a:t>όφελος όλων.</a:t>
            </a:r>
          </a:p>
          <a:p>
            <a:pPr marL="203200" lvl="0" indent="-203200" algn="just">
              <a:buFontTx/>
              <a:buChar char="-"/>
            </a:pPr>
            <a:r>
              <a:rPr lang="el-GR" sz="1400" b="1" dirty="0" smtClean="0">
                <a:solidFill>
                  <a:schemeClr val="bg1"/>
                </a:solidFill>
              </a:rPr>
              <a:t>Της οικονομικής στόχευσης</a:t>
            </a:r>
            <a:r>
              <a:rPr lang="el-GR" sz="1400" b="1" dirty="0" smtClean="0">
                <a:solidFill>
                  <a:srgbClr val="FFFF00"/>
                </a:solidFill>
              </a:rPr>
              <a:t>: Επιβάλλεται </a:t>
            </a:r>
            <a:r>
              <a:rPr lang="el-GR" sz="1400" b="1" dirty="0">
                <a:solidFill>
                  <a:srgbClr val="FFFF00"/>
                </a:solidFill>
              </a:rPr>
              <a:t>η μεταφορά πόρων από τις πλουσιότερες περιφέρειες στις φτωχότερες για την ενίσχυση της οικονομικής και κοινωνικής συνοχής.</a:t>
            </a:r>
          </a:p>
          <a:p>
            <a:pPr marL="203200" lvl="0" indent="-203200" algn="just">
              <a:buFontTx/>
              <a:buChar char="-"/>
            </a:pPr>
            <a:r>
              <a:rPr lang="el-GR" sz="1400" b="1" dirty="0" smtClean="0">
                <a:solidFill>
                  <a:schemeClr val="bg1"/>
                </a:solidFill>
              </a:rPr>
              <a:t>Των συνεπειών </a:t>
            </a:r>
            <a:r>
              <a:rPr lang="el-GR" sz="1400" b="1" dirty="0">
                <a:solidFill>
                  <a:schemeClr val="bg1"/>
                </a:solidFill>
              </a:rPr>
              <a:t>της </a:t>
            </a:r>
            <a:r>
              <a:rPr lang="el-GR" sz="1400" b="1" dirty="0" smtClean="0">
                <a:solidFill>
                  <a:schemeClr val="bg1"/>
                </a:solidFill>
              </a:rPr>
              <a:t>ολοκλήρωσης</a:t>
            </a:r>
            <a:r>
              <a:rPr lang="el-GR" sz="1400" b="1" dirty="0" smtClean="0">
                <a:solidFill>
                  <a:srgbClr val="FFFF00"/>
                </a:solidFill>
              </a:rPr>
              <a:t>: Η πολιτική συνοχής </a:t>
            </a:r>
            <a:r>
              <a:rPr lang="el-GR" sz="1400" b="1" dirty="0">
                <a:solidFill>
                  <a:srgbClr val="FFFF00"/>
                </a:solidFill>
              </a:rPr>
              <a:t>είναι απαραίτητη </a:t>
            </a:r>
            <a:r>
              <a:rPr lang="el-GR" sz="1400" b="1" dirty="0" smtClean="0">
                <a:solidFill>
                  <a:srgbClr val="FFFF00"/>
                </a:solidFill>
              </a:rPr>
              <a:t>για </a:t>
            </a:r>
            <a:r>
              <a:rPr lang="el-GR" sz="1400" b="1" dirty="0">
                <a:solidFill>
                  <a:srgbClr val="FFFF00"/>
                </a:solidFill>
              </a:rPr>
              <a:t>την αντιμετώπιση των δυσμενών συνεπειών της συνεχιζόμενης διαδικασίας </a:t>
            </a:r>
            <a:r>
              <a:rPr lang="el-GR" sz="1400" b="1" dirty="0" smtClean="0">
                <a:solidFill>
                  <a:srgbClr val="FFFF00"/>
                </a:solidFill>
              </a:rPr>
              <a:t>ολοκλήρωσης.</a:t>
            </a:r>
            <a:endParaRPr lang="el-GR" sz="1400" b="1" dirty="0">
              <a:solidFill>
                <a:srgbClr val="FFFF00"/>
              </a:solidFill>
            </a:endParaRPr>
          </a:p>
          <a:p>
            <a:pPr marL="203200" lvl="0" indent="-203200" algn="just">
              <a:buFontTx/>
              <a:buChar char="-"/>
            </a:pPr>
            <a:r>
              <a:rPr lang="el-GR" sz="1400" b="1" dirty="0" smtClean="0">
                <a:solidFill>
                  <a:schemeClr val="bg1"/>
                </a:solidFill>
              </a:rPr>
              <a:t>Του συντονισμού</a:t>
            </a:r>
            <a:r>
              <a:rPr lang="el-GR" sz="1400" b="1" dirty="0" smtClean="0">
                <a:solidFill>
                  <a:srgbClr val="FFFF00"/>
                </a:solidFill>
              </a:rPr>
              <a:t>: Ο </a:t>
            </a:r>
            <a:r>
              <a:rPr lang="el-GR" sz="1400" b="1" dirty="0">
                <a:solidFill>
                  <a:srgbClr val="FFFF00"/>
                </a:solidFill>
              </a:rPr>
              <a:t>συντονιστικός ρόλος των ευρωπαϊκών οργάνων επιτρέπει την αποτελεσματική επέμβαση για την ενίσχυση </a:t>
            </a:r>
            <a:r>
              <a:rPr lang="el-GR" sz="1400" b="1" dirty="0" smtClean="0">
                <a:solidFill>
                  <a:srgbClr val="FFFF00"/>
                </a:solidFill>
              </a:rPr>
              <a:t>προβληματικών περιφερειών.</a:t>
            </a:r>
            <a:endParaRPr lang="el-GR" sz="1400" b="1" dirty="0">
              <a:solidFill>
                <a:srgbClr val="FFFF00"/>
              </a:solidFill>
            </a:endParaRPr>
          </a:p>
          <a:p>
            <a:pPr marL="203200" lvl="0" indent="-203200" algn="just">
              <a:buFontTx/>
              <a:buChar char="-"/>
            </a:pPr>
            <a:r>
              <a:rPr lang="el-GR" sz="1400" b="1" dirty="0" smtClean="0">
                <a:solidFill>
                  <a:schemeClr val="bg1"/>
                </a:solidFill>
              </a:rPr>
              <a:t>Των συνεπειών άλλων πολιτικών</a:t>
            </a:r>
            <a:r>
              <a:rPr lang="el-GR" sz="1400" b="1" dirty="0" smtClean="0">
                <a:solidFill>
                  <a:srgbClr val="FFFF00"/>
                </a:solidFill>
              </a:rPr>
              <a:t>: Μετριασμός συνεπειών </a:t>
            </a:r>
            <a:r>
              <a:rPr lang="el-GR" sz="1400" b="1" dirty="0">
                <a:solidFill>
                  <a:srgbClr val="FFFF00"/>
                </a:solidFill>
              </a:rPr>
              <a:t>άλλων πολιτικών </a:t>
            </a:r>
            <a:r>
              <a:rPr lang="el-GR" sz="1400" b="1" dirty="0" smtClean="0">
                <a:solidFill>
                  <a:srgbClr val="FFFF00"/>
                </a:solidFill>
              </a:rPr>
              <a:t>με περιφερειακή </a:t>
            </a:r>
            <a:r>
              <a:rPr lang="el-GR" sz="1400" b="1" dirty="0">
                <a:solidFill>
                  <a:srgbClr val="FFFF00"/>
                </a:solidFill>
              </a:rPr>
              <a:t>διάσταση (Κοινή Αγροτική Πολιτική, Εμπορική </a:t>
            </a:r>
            <a:r>
              <a:rPr lang="el-GR" sz="1400" b="1" dirty="0" smtClean="0">
                <a:solidFill>
                  <a:srgbClr val="FFFF00"/>
                </a:solidFill>
              </a:rPr>
              <a:t>Πολιτική κ.λπ.).</a:t>
            </a:r>
            <a:endParaRPr lang="el-GR" sz="1400" b="1" dirty="0">
              <a:solidFill>
                <a:srgbClr val="FFFF00"/>
              </a:solidFill>
            </a:endParaRPr>
          </a:p>
          <a:p>
            <a:pPr marL="203200" lvl="0" indent="-203200" algn="just">
              <a:buFontTx/>
              <a:buChar char="-"/>
            </a:pPr>
            <a:r>
              <a:rPr lang="el-GR" sz="1400" b="1" dirty="0" smtClean="0">
                <a:solidFill>
                  <a:schemeClr val="bg1"/>
                </a:solidFill>
              </a:rPr>
              <a:t>Της περαιτέρω ολοκλήρωσης</a:t>
            </a:r>
            <a:r>
              <a:rPr lang="el-GR" sz="1400" b="1" dirty="0" smtClean="0">
                <a:solidFill>
                  <a:srgbClr val="FFFF00"/>
                </a:solidFill>
              </a:rPr>
              <a:t>: Δίκαιη διανομή ωφελειών ολοκλήρωσης μέσω πολιτικής </a:t>
            </a:r>
            <a:r>
              <a:rPr lang="el-GR" sz="1400" b="1" dirty="0">
                <a:solidFill>
                  <a:srgbClr val="FFFF00"/>
                </a:solidFill>
              </a:rPr>
              <a:t>συνοχής </a:t>
            </a:r>
            <a:r>
              <a:rPr lang="el-GR" sz="1400" b="1" dirty="0" smtClean="0">
                <a:solidFill>
                  <a:srgbClr val="FFFF00"/>
                </a:solidFill>
              </a:rPr>
              <a:t>οδηγεί </a:t>
            </a:r>
            <a:r>
              <a:rPr lang="el-GR" sz="1400" b="1" dirty="0">
                <a:solidFill>
                  <a:srgbClr val="FFFF00"/>
                </a:solidFill>
              </a:rPr>
              <a:t>τα κράτη-μέλη </a:t>
            </a:r>
            <a:r>
              <a:rPr lang="el-GR" sz="1400" b="1" dirty="0" smtClean="0">
                <a:solidFill>
                  <a:srgbClr val="FFFF00"/>
                </a:solidFill>
              </a:rPr>
              <a:t>σε περαιτέρω ενέργειες για πλήρη ολοκλήρωση.</a:t>
            </a:r>
            <a:endParaRPr lang="el-GR" sz="1400" b="1" dirty="0">
              <a:solidFill>
                <a:srgbClr val="FFFF00"/>
              </a:solidFill>
            </a:endParaRPr>
          </a:p>
        </p:txBody>
      </p:sp>
    </p:spTree>
    <p:extLst>
      <p:ext uri="{BB962C8B-B14F-4D97-AF65-F5344CB8AC3E}">
        <p14:creationId xmlns:p14="http://schemas.microsoft.com/office/powerpoint/2010/main" val="27172876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20</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Στόχοι της νέας Περιφερειακής Πολιτικής για την περίοδο 2014 - 2020 </a:t>
            </a:r>
          </a:p>
          <a:p>
            <a:pPr marL="355600" indent="-355600" algn="just">
              <a:buFont typeface="Arial" pitchFamily="34" charset="0"/>
              <a:buChar char="•"/>
            </a:pPr>
            <a:r>
              <a:rPr lang="el-GR" b="1" dirty="0" smtClean="0">
                <a:solidFill>
                  <a:schemeClr val="bg1"/>
                </a:solidFill>
              </a:rPr>
              <a:t>Η </a:t>
            </a:r>
            <a:r>
              <a:rPr lang="el-GR" b="1" i="1" dirty="0" smtClean="0">
                <a:solidFill>
                  <a:schemeClr val="bg1"/>
                </a:solidFill>
              </a:rPr>
              <a:t>Συνθήκη της Λισσαβόνας </a:t>
            </a:r>
            <a:r>
              <a:rPr lang="el-GR" b="1" dirty="0" smtClean="0">
                <a:solidFill>
                  <a:schemeClr val="bg1"/>
                </a:solidFill>
              </a:rPr>
              <a:t>έθεσε το </a:t>
            </a:r>
            <a:r>
              <a:rPr lang="el-GR" b="1" dirty="0">
                <a:solidFill>
                  <a:schemeClr val="bg1"/>
                </a:solidFill>
              </a:rPr>
              <a:t>ζήτημα </a:t>
            </a:r>
            <a:r>
              <a:rPr lang="el-GR" b="1" dirty="0" smtClean="0">
                <a:solidFill>
                  <a:schemeClr val="bg1"/>
                </a:solidFill>
              </a:rPr>
              <a:t>μίας </a:t>
            </a:r>
            <a:r>
              <a:rPr lang="el-GR" b="1" dirty="0">
                <a:solidFill>
                  <a:schemeClr val="bg1"/>
                </a:solidFill>
              </a:rPr>
              <a:t>πιο </a:t>
            </a:r>
            <a:r>
              <a:rPr lang="el-GR" b="1" dirty="0" smtClean="0">
                <a:solidFill>
                  <a:schemeClr val="bg1"/>
                </a:solidFill>
              </a:rPr>
              <a:t>ισορροπημένης </a:t>
            </a:r>
            <a:r>
              <a:rPr lang="el-GR" b="1" dirty="0">
                <a:solidFill>
                  <a:schemeClr val="bg1"/>
                </a:solidFill>
              </a:rPr>
              <a:t>και </a:t>
            </a:r>
            <a:r>
              <a:rPr lang="el-GR" b="1" dirty="0" smtClean="0">
                <a:solidFill>
                  <a:schemeClr val="bg1"/>
                </a:solidFill>
              </a:rPr>
              <a:t>βιώσιμης </a:t>
            </a:r>
            <a:r>
              <a:rPr lang="el-GR" b="1" dirty="0">
                <a:solidFill>
                  <a:schemeClr val="bg1"/>
                </a:solidFill>
              </a:rPr>
              <a:t>«</a:t>
            </a:r>
            <a:r>
              <a:rPr lang="el-GR" b="1" dirty="0" smtClean="0">
                <a:solidFill>
                  <a:schemeClr val="bg1"/>
                </a:solidFill>
              </a:rPr>
              <a:t>χωρικής ανάπτυξης» </a:t>
            </a:r>
            <a:r>
              <a:rPr lang="el-GR" b="1" dirty="0">
                <a:solidFill>
                  <a:schemeClr val="bg1"/>
                </a:solidFill>
              </a:rPr>
              <a:t>που συνιστά μια έννοια ευρύτερη από αυτήν της περιφερειακής </a:t>
            </a:r>
            <a:r>
              <a:rPr lang="el-GR" b="1" dirty="0" smtClean="0">
                <a:solidFill>
                  <a:schemeClr val="bg1"/>
                </a:solidFill>
              </a:rPr>
              <a:t>πολιτικής.</a:t>
            </a:r>
          </a:p>
          <a:p>
            <a:pPr marL="355600" indent="-355600" algn="just">
              <a:buFont typeface="Arial" pitchFamily="34" charset="0"/>
              <a:buChar char="•"/>
            </a:pPr>
            <a:r>
              <a:rPr lang="el-GR" b="1" dirty="0" smtClean="0">
                <a:solidFill>
                  <a:schemeClr val="bg1"/>
                </a:solidFill>
              </a:rPr>
              <a:t>Με βάση την εγκεκριμένη ανακοίνωση της Επιτροπής, του Μαρτίου 2010, με τίτλο «Ευρώπη 2020: Στρατηγική για </a:t>
            </a:r>
            <a:r>
              <a:rPr lang="el-GR" b="1" dirty="0" smtClean="0">
                <a:solidFill>
                  <a:srgbClr val="FFFF00"/>
                </a:solidFill>
              </a:rPr>
              <a:t>έξυπνη</a:t>
            </a:r>
            <a:r>
              <a:rPr lang="el-GR" b="1" dirty="0" smtClean="0">
                <a:solidFill>
                  <a:schemeClr val="bg1"/>
                </a:solidFill>
              </a:rPr>
              <a:t>, </a:t>
            </a:r>
            <a:r>
              <a:rPr lang="el-GR" b="1" dirty="0" smtClean="0">
                <a:solidFill>
                  <a:srgbClr val="FFFF00"/>
                </a:solidFill>
              </a:rPr>
              <a:t>βιώσιμη </a:t>
            </a:r>
            <a:r>
              <a:rPr lang="el-GR" b="1" dirty="0" smtClean="0">
                <a:solidFill>
                  <a:schemeClr val="bg1"/>
                </a:solidFill>
              </a:rPr>
              <a:t>και </a:t>
            </a:r>
            <a:r>
              <a:rPr lang="el-GR" b="1" dirty="0" smtClean="0">
                <a:solidFill>
                  <a:srgbClr val="FFFF00"/>
                </a:solidFill>
              </a:rPr>
              <a:t>χωρίς αποκλεισμούς</a:t>
            </a:r>
            <a:r>
              <a:rPr lang="el-GR" b="1" dirty="0" smtClean="0">
                <a:solidFill>
                  <a:schemeClr val="bg1"/>
                </a:solidFill>
              </a:rPr>
              <a:t> ανάπτυξη», οριοθετήθηκαν οι πέντε στόχοι της ΕΕ μέσω της </a:t>
            </a:r>
            <a:r>
              <a:rPr lang="el-GR" b="1" i="1" dirty="0" smtClean="0">
                <a:solidFill>
                  <a:schemeClr val="bg1"/>
                </a:solidFill>
              </a:rPr>
              <a:t>Στρατηγικής «Ευρώπη 2020»</a:t>
            </a:r>
            <a:r>
              <a:rPr lang="el-GR" b="1" dirty="0" smtClean="0">
                <a:solidFill>
                  <a:schemeClr val="bg1"/>
                </a:solidFill>
              </a:rPr>
              <a:t>:</a:t>
            </a:r>
          </a:p>
          <a:p>
            <a:pPr marL="722313" lvl="0" indent="-342900" algn="just"/>
            <a:r>
              <a:rPr lang="el-GR" b="1" dirty="0" smtClean="0">
                <a:solidFill>
                  <a:schemeClr val="bg1"/>
                </a:solidFill>
              </a:rPr>
              <a:t>α) </a:t>
            </a:r>
            <a:r>
              <a:rPr lang="el-GR" b="1" i="1" dirty="0" smtClean="0">
                <a:solidFill>
                  <a:schemeClr val="bg1"/>
                </a:solidFill>
              </a:rPr>
              <a:t>απασχόληση</a:t>
            </a:r>
            <a:r>
              <a:rPr lang="el-GR" b="1" dirty="0" smtClean="0">
                <a:solidFill>
                  <a:schemeClr val="bg1"/>
                </a:solidFill>
              </a:rPr>
              <a:t>, </a:t>
            </a:r>
          </a:p>
          <a:p>
            <a:pPr marL="722313" lvl="0" indent="-342900" algn="just"/>
            <a:r>
              <a:rPr lang="el-GR" b="1" dirty="0" smtClean="0">
                <a:solidFill>
                  <a:schemeClr val="bg1"/>
                </a:solidFill>
              </a:rPr>
              <a:t>β) </a:t>
            </a:r>
            <a:r>
              <a:rPr lang="el-GR" b="1" i="1" dirty="0" smtClean="0">
                <a:solidFill>
                  <a:schemeClr val="bg1"/>
                </a:solidFill>
              </a:rPr>
              <a:t>έρευνα και ανάπτυξη</a:t>
            </a:r>
            <a:r>
              <a:rPr lang="el-GR" b="1" dirty="0" smtClean="0">
                <a:solidFill>
                  <a:schemeClr val="bg1"/>
                </a:solidFill>
              </a:rPr>
              <a:t>, </a:t>
            </a:r>
          </a:p>
          <a:p>
            <a:pPr marL="722313" lvl="0" indent="-342900" algn="just"/>
            <a:r>
              <a:rPr lang="el-GR" b="1" dirty="0" smtClean="0">
                <a:solidFill>
                  <a:schemeClr val="bg1"/>
                </a:solidFill>
              </a:rPr>
              <a:t>γ) </a:t>
            </a:r>
            <a:r>
              <a:rPr lang="el-GR" b="1" i="1" dirty="0" smtClean="0">
                <a:solidFill>
                  <a:schemeClr val="bg1"/>
                </a:solidFill>
              </a:rPr>
              <a:t>κλιματική αλλαγή και ενεργειακή βιωσιμότητα</a:t>
            </a:r>
            <a:r>
              <a:rPr lang="el-GR" b="1" dirty="0" smtClean="0">
                <a:solidFill>
                  <a:schemeClr val="bg1"/>
                </a:solidFill>
              </a:rPr>
              <a:t>, </a:t>
            </a:r>
          </a:p>
          <a:p>
            <a:pPr marL="722313" lvl="0" indent="-342900" algn="just"/>
            <a:r>
              <a:rPr lang="el-GR" b="1" dirty="0" smtClean="0">
                <a:solidFill>
                  <a:schemeClr val="bg1"/>
                </a:solidFill>
              </a:rPr>
              <a:t>δ) </a:t>
            </a:r>
            <a:r>
              <a:rPr lang="el-GR" b="1" i="1" dirty="0" smtClean="0">
                <a:solidFill>
                  <a:schemeClr val="bg1"/>
                </a:solidFill>
              </a:rPr>
              <a:t>εκπαίδευση</a:t>
            </a:r>
            <a:r>
              <a:rPr lang="el-GR" b="1" dirty="0" smtClean="0">
                <a:solidFill>
                  <a:schemeClr val="bg1"/>
                </a:solidFill>
              </a:rPr>
              <a:t> και </a:t>
            </a:r>
          </a:p>
          <a:p>
            <a:pPr marL="722313" lvl="0" indent="-342900" algn="just"/>
            <a:r>
              <a:rPr lang="el-GR" b="1" dirty="0" smtClean="0">
                <a:solidFill>
                  <a:schemeClr val="bg1"/>
                </a:solidFill>
              </a:rPr>
              <a:t>ε) </a:t>
            </a:r>
            <a:r>
              <a:rPr lang="el-GR" b="1" i="1" dirty="0" smtClean="0">
                <a:solidFill>
                  <a:schemeClr val="bg1"/>
                </a:solidFill>
              </a:rPr>
              <a:t>καταπολέμηση της φτώχειας και του κοινωνικού αποκλεισμού</a:t>
            </a:r>
            <a:r>
              <a:rPr lang="el-GR" b="1" dirty="0" smtClean="0">
                <a:solidFill>
                  <a:schemeClr val="bg1"/>
                </a:solidFill>
              </a:rPr>
              <a:t>. </a:t>
            </a:r>
          </a:p>
          <a:p>
            <a:pPr marL="358775" lvl="0" indent="-358775" algn="just">
              <a:buFont typeface="Arial" pitchFamily="34" charset="0"/>
              <a:buChar char="•"/>
            </a:pPr>
            <a:r>
              <a:rPr lang="el-GR" b="1" dirty="0" smtClean="0">
                <a:solidFill>
                  <a:schemeClr val="bg1"/>
                </a:solidFill>
              </a:rPr>
              <a:t>Αυτοί οι στόχοι σε επίπεδο ΕΕ μετατρέπονται στη συνέχεια σε εθνικούς στόχους για κάθε κράτος-μέλος, αντικατοπτρίζοντας τις διαφορετικές καταστάσεις και συνθήκες στο κάθε κράτος-μέλος.</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7" name="16 - Ορθογώνιο"/>
          <p:cNvSpPr/>
          <p:nvPr/>
        </p:nvSpPr>
        <p:spPr>
          <a:xfrm>
            <a:off x="0" y="1945760"/>
            <a:ext cx="4800600" cy="4185761"/>
          </a:xfrm>
          <a:prstGeom prst="rect">
            <a:avLst/>
          </a:prstGeom>
        </p:spPr>
        <p:txBody>
          <a:bodyPr wrap="square">
            <a:spAutoFit/>
          </a:bodyPr>
          <a:lstStyle/>
          <a:p>
            <a:pPr marL="355600" indent="-355600" algn="just"/>
            <a:r>
              <a:rPr lang="el-GR" sz="1400" b="1" dirty="0" smtClean="0">
                <a:solidFill>
                  <a:srgbClr val="FFFF00"/>
                </a:solidFill>
              </a:rPr>
              <a:t>Οι πέντε στόχοι της ΕΕ μέσω της </a:t>
            </a:r>
            <a:r>
              <a:rPr lang="el-GR" sz="1400" b="1" i="1" dirty="0" smtClean="0">
                <a:solidFill>
                  <a:srgbClr val="FFFF00"/>
                </a:solidFill>
              </a:rPr>
              <a:t>Στρατηγικής «Ευρώπη 2020»</a:t>
            </a:r>
            <a:r>
              <a:rPr lang="el-GR" sz="1400" b="1" dirty="0" smtClean="0">
                <a:solidFill>
                  <a:srgbClr val="FFFF00"/>
                </a:solidFill>
              </a:rPr>
              <a:t>:</a:t>
            </a:r>
          </a:p>
          <a:p>
            <a:pPr marL="358775" lvl="0" indent="-342900" algn="just">
              <a:buFont typeface="+mj-lt"/>
              <a:buAutoNum type="arabicPeriod"/>
            </a:pPr>
            <a:r>
              <a:rPr lang="el-GR" sz="1400" b="1" dirty="0" smtClean="0">
                <a:solidFill>
                  <a:schemeClr val="bg1"/>
                </a:solidFill>
              </a:rPr>
              <a:t>Απασχόληση</a:t>
            </a:r>
            <a:r>
              <a:rPr lang="el-GR" sz="1400" b="1" dirty="0" smtClean="0">
                <a:solidFill>
                  <a:srgbClr val="FFFF00"/>
                </a:solidFill>
              </a:rPr>
              <a:t>: απασχόληση 75 % των ατόμων ηλικίας 20-64 ετών</a:t>
            </a:r>
          </a:p>
          <a:p>
            <a:pPr marL="358775" lvl="0" indent="-342900" algn="just">
              <a:buFont typeface="+mj-lt"/>
              <a:buAutoNum type="arabicPeriod"/>
            </a:pPr>
            <a:r>
              <a:rPr lang="el-GR" sz="1400" b="1" dirty="0" smtClean="0">
                <a:solidFill>
                  <a:schemeClr val="bg1"/>
                </a:solidFill>
              </a:rPr>
              <a:t>Έρευνα &amp; ανάπτυξη</a:t>
            </a:r>
            <a:r>
              <a:rPr lang="el-GR" sz="1400" b="1" dirty="0" smtClean="0">
                <a:solidFill>
                  <a:srgbClr val="FFFF00"/>
                </a:solidFill>
              </a:rPr>
              <a:t>: 3% του ΑΕΠ της ΕΕ θα επενδύεται σε Ε&amp;Α</a:t>
            </a:r>
          </a:p>
          <a:p>
            <a:pPr marL="358775" lvl="0" indent="-342900" algn="just">
              <a:buFont typeface="+mj-lt"/>
              <a:buAutoNum type="arabicPeriod"/>
            </a:pPr>
            <a:r>
              <a:rPr lang="el-GR" sz="1400" b="1" dirty="0" smtClean="0">
                <a:solidFill>
                  <a:schemeClr val="bg1"/>
                </a:solidFill>
              </a:rPr>
              <a:t>Κλιματική αλλαγή και ενεργειακή βιωσιμότητα</a:t>
            </a:r>
            <a:r>
              <a:rPr lang="el-GR" sz="1400" b="1" dirty="0" smtClean="0">
                <a:solidFill>
                  <a:srgbClr val="FFFF00"/>
                </a:solidFill>
              </a:rPr>
              <a:t>: </a:t>
            </a:r>
          </a:p>
          <a:p>
            <a:pPr marL="358775" lvl="0" indent="-342900" algn="just"/>
            <a:r>
              <a:rPr lang="el-GR" sz="1400" b="1" dirty="0" smtClean="0">
                <a:solidFill>
                  <a:srgbClr val="FFFF00"/>
                </a:solidFill>
              </a:rPr>
              <a:t>	α) Μείωση εκπομπών αερίων του θερμοκηπίου κατά 20 % από τα επίπεδα του 1990. β) Εξασφάλιση του 20% της ενέργειας από ανανεώσιμες πηγές. γ) Αύξηση κατά 20% της ενεργειακής απόδοσης</a:t>
            </a:r>
          </a:p>
          <a:p>
            <a:pPr marL="358775" lvl="0" indent="-342900" algn="just">
              <a:buFont typeface="+mj-lt"/>
              <a:buAutoNum type="arabicPeriod" startAt="4"/>
            </a:pPr>
            <a:r>
              <a:rPr lang="el-GR" sz="1400" b="1" dirty="0" smtClean="0">
                <a:solidFill>
                  <a:schemeClr val="bg1"/>
                </a:solidFill>
              </a:rPr>
              <a:t>Εκπαίδευση</a:t>
            </a:r>
            <a:r>
              <a:rPr lang="el-GR" sz="1400" b="1" dirty="0" smtClean="0">
                <a:solidFill>
                  <a:srgbClr val="FFFF00"/>
                </a:solidFill>
              </a:rPr>
              <a:t>: Μείωση των ποσοστών πρόωρης εγκατάλειψης του σχολείου από 15% σε κάτω από 10% και η ολοκλήρωση τριτοβάθμιων σπουδών της ηλικιακής κατηγορίας 30-34 ετών από 31% τουλάχιστον σε 40%.</a:t>
            </a:r>
          </a:p>
          <a:p>
            <a:pPr marL="358775" lvl="0" indent="-342900" algn="just">
              <a:buFont typeface="+mj-lt"/>
              <a:buAutoNum type="arabicPeriod" startAt="4"/>
            </a:pPr>
            <a:r>
              <a:rPr lang="el-GR" sz="1400" b="1" dirty="0" smtClean="0">
                <a:solidFill>
                  <a:schemeClr val="bg1"/>
                </a:solidFill>
              </a:rPr>
              <a:t>Καταπολέμηση της φτώχειας και του κοινωνικού αποκλεισμού</a:t>
            </a:r>
            <a:r>
              <a:rPr lang="el-GR" sz="1400" b="1" dirty="0" smtClean="0">
                <a:solidFill>
                  <a:srgbClr val="FFFF00"/>
                </a:solidFill>
              </a:rPr>
              <a:t>: Μείωση τουλάχιστον κατά 20 εκατομμύρια των ατόμων που βρίσκονται ή κινδυνεύουν να βρεθούν σε κατάσταση φτώχειας και κοινωνικού αποκλεισμού</a:t>
            </a:r>
          </a:p>
        </p:txBody>
      </p:sp>
    </p:spTree>
    <p:extLst>
      <p:ext uri="{BB962C8B-B14F-4D97-AF65-F5344CB8AC3E}">
        <p14:creationId xmlns:p14="http://schemas.microsoft.com/office/powerpoint/2010/main" val="35981193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21</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2862322"/>
          </a:xfrm>
          <a:prstGeom prst="rect">
            <a:avLst/>
          </a:prstGeom>
          <a:noFill/>
        </p:spPr>
        <p:txBody>
          <a:bodyPr wrap="square" rtlCol="0">
            <a:spAutoFit/>
          </a:bodyPr>
          <a:lstStyle/>
          <a:p>
            <a:r>
              <a:rPr lang="el-GR" b="1" dirty="0" smtClean="0">
                <a:solidFill>
                  <a:srgbClr val="FFFF00"/>
                </a:solidFill>
              </a:rPr>
              <a:t>Στόχοι της νέας Περιφερειακής Πολιτικής για την περίοδο 2014 - 2020 </a:t>
            </a:r>
          </a:p>
          <a:p>
            <a:pPr marL="355600" indent="-355600" algn="just">
              <a:buFont typeface="Arial" pitchFamily="34" charset="0"/>
              <a:buChar char="•"/>
            </a:pPr>
            <a:r>
              <a:rPr lang="el-GR" b="1" dirty="0">
                <a:solidFill>
                  <a:schemeClr val="bg1"/>
                </a:solidFill>
              </a:rPr>
              <a:t>Στο τέλος του 2013, μετά από μια διετία </a:t>
            </a:r>
            <a:r>
              <a:rPr lang="el-GR" b="1" dirty="0" smtClean="0">
                <a:solidFill>
                  <a:schemeClr val="bg1"/>
                </a:solidFill>
              </a:rPr>
              <a:t>διαπραγματεύσεων</a:t>
            </a:r>
            <a:r>
              <a:rPr lang="el-GR" b="1" dirty="0">
                <a:solidFill>
                  <a:schemeClr val="bg1"/>
                </a:solidFill>
              </a:rPr>
              <a:t>, το Ευρωπαϊκό Συμβούλιο και το Ευρωπαϊκό Κοινοβούλιο έδωσαν τελικά το πράσινο φως για τη δέσμη νομοθετικών μέτρων της πολιτικής συνοχής</a:t>
            </a:r>
            <a:r>
              <a:rPr lang="el-GR" b="1" dirty="0" smtClean="0">
                <a:solidFill>
                  <a:schemeClr val="bg1"/>
                </a:solidFill>
              </a:rPr>
              <a:t>.</a:t>
            </a:r>
          </a:p>
          <a:p>
            <a:pPr marL="355600" indent="-355600" algn="just">
              <a:buFont typeface="Arial" pitchFamily="34" charset="0"/>
              <a:buChar char="•"/>
            </a:pPr>
            <a:r>
              <a:rPr lang="el-GR" b="1" dirty="0" smtClean="0">
                <a:solidFill>
                  <a:schemeClr val="bg1"/>
                </a:solidFill>
              </a:rPr>
              <a:t>Οι </a:t>
            </a:r>
            <a:r>
              <a:rPr lang="el-GR" b="1" dirty="0">
                <a:solidFill>
                  <a:schemeClr val="bg1"/>
                </a:solidFill>
              </a:rPr>
              <a:t>νέοι κανονισμοί τέθηκαν σε ισχύ στις 21 Δεκεμβρίου</a:t>
            </a:r>
            <a:r>
              <a:rPr lang="el-GR" b="1" dirty="0" smtClean="0">
                <a:solidFill>
                  <a:schemeClr val="bg1"/>
                </a:solidFill>
              </a:rPr>
              <a:t>. Του 2013.</a:t>
            </a:r>
            <a:endParaRPr lang="el-GR" b="1" dirty="0">
              <a:solidFill>
                <a:schemeClr val="bg1"/>
              </a:solidFill>
            </a:endParaRPr>
          </a:p>
          <a:p>
            <a:pPr marL="355600" indent="-355600" algn="just">
              <a:buFont typeface="Arial" pitchFamily="34" charset="0"/>
              <a:buChar char="•"/>
            </a:pPr>
            <a:r>
              <a:rPr lang="el-GR" b="1" dirty="0">
                <a:solidFill>
                  <a:schemeClr val="bg1"/>
                </a:solidFill>
              </a:rPr>
              <a:t>Τ</a:t>
            </a:r>
            <a:r>
              <a:rPr lang="el-GR" b="1" dirty="0" smtClean="0">
                <a:solidFill>
                  <a:schemeClr val="bg1"/>
                </a:solidFill>
              </a:rPr>
              <a:t>α Διαρθρωτικά Ταμεία και το Ταμείο Συνοχής για την περίοδο 2014 – 2020 θα διαθέσουν μέχρι 351,8 δισ. € και θα συμβάλλουν στην ανάπτυξη και προώθηση των δράσεων της ΕΕ που οδηγούν στην ενίσχυση της </a:t>
            </a:r>
            <a:r>
              <a:rPr lang="el-GR" b="1" dirty="0" smtClean="0">
                <a:solidFill>
                  <a:srgbClr val="FFFF00"/>
                </a:solidFill>
              </a:rPr>
              <a:t>οικονομικής</a:t>
            </a:r>
            <a:r>
              <a:rPr lang="el-GR" b="1" dirty="0" smtClean="0">
                <a:solidFill>
                  <a:schemeClr val="bg1"/>
                </a:solidFill>
              </a:rPr>
              <a:t>, </a:t>
            </a:r>
            <a:r>
              <a:rPr lang="el-GR" b="1" dirty="0" smtClean="0">
                <a:solidFill>
                  <a:srgbClr val="FFFF00"/>
                </a:solidFill>
              </a:rPr>
              <a:t>κοινωνικής</a:t>
            </a:r>
            <a:r>
              <a:rPr lang="el-GR" b="1" dirty="0" smtClean="0">
                <a:solidFill>
                  <a:schemeClr val="bg1"/>
                </a:solidFill>
              </a:rPr>
              <a:t> και </a:t>
            </a:r>
            <a:r>
              <a:rPr lang="el-GR" b="1" dirty="0" smtClean="0">
                <a:solidFill>
                  <a:srgbClr val="FFFF00"/>
                </a:solidFill>
              </a:rPr>
              <a:t>εδαφικής συνοχής</a:t>
            </a:r>
            <a:r>
              <a:rPr lang="el-GR" b="1" dirty="0" smtClean="0">
                <a:solidFill>
                  <a:schemeClr val="bg1"/>
                </a:solidFill>
              </a:rPr>
              <a:t>.</a:t>
            </a:r>
            <a:endParaRPr lang="el-GR" b="1" dirty="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17" name="16 - Ορθογώνιο"/>
          <p:cNvSpPr/>
          <p:nvPr/>
        </p:nvSpPr>
        <p:spPr>
          <a:xfrm>
            <a:off x="0" y="1734085"/>
            <a:ext cx="4800600" cy="3970318"/>
          </a:xfrm>
          <a:prstGeom prst="rect">
            <a:avLst/>
          </a:prstGeom>
        </p:spPr>
        <p:txBody>
          <a:bodyPr wrap="square">
            <a:spAutoFit/>
          </a:bodyPr>
          <a:lstStyle/>
          <a:p>
            <a:pPr algn="just"/>
            <a:r>
              <a:rPr lang="el-GR" sz="1400" b="1" dirty="0">
                <a:solidFill>
                  <a:srgbClr val="FFFF00"/>
                </a:solidFill>
              </a:rPr>
              <a:t>Τα προς διάθεση ποσά κατανέμονται ως εξής: </a:t>
            </a:r>
            <a:endParaRPr lang="el-GR" sz="1400" b="1" dirty="0" smtClean="0">
              <a:solidFill>
                <a:srgbClr val="FFFF00"/>
              </a:solidFill>
            </a:endParaRPr>
          </a:p>
          <a:p>
            <a:pPr marL="285750" indent="-285750" algn="just">
              <a:buFont typeface="Arial" panose="020B0604020202020204" pitchFamily="34" charset="0"/>
              <a:buChar char="•"/>
            </a:pPr>
            <a:r>
              <a:rPr lang="el-GR" sz="1400" b="1" dirty="0" smtClean="0">
                <a:solidFill>
                  <a:srgbClr val="FFFF00"/>
                </a:solidFill>
              </a:rPr>
              <a:t>α</a:t>
            </a:r>
            <a:r>
              <a:rPr lang="el-GR" sz="1400" b="1" dirty="0">
                <a:solidFill>
                  <a:srgbClr val="FFFF00"/>
                </a:solidFill>
              </a:rPr>
              <a:t>) 182,2 δισ. ευρώ διατέθηκαν για τις λιγότερο ανεπτυγμένες περιφέρειες, οι οποίες έχουν ΑΕΠ κάτω από το 75% του μέσου όρου της ΕΕ, </a:t>
            </a:r>
            <a:endParaRPr lang="el-GR" sz="1400" b="1" dirty="0" smtClean="0">
              <a:solidFill>
                <a:srgbClr val="FFFF00"/>
              </a:solidFill>
            </a:endParaRPr>
          </a:p>
          <a:p>
            <a:pPr marL="285750" indent="-285750" algn="just">
              <a:buFont typeface="Arial" panose="020B0604020202020204" pitchFamily="34" charset="0"/>
              <a:buChar char="•"/>
            </a:pPr>
            <a:r>
              <a:rPr lang="el-GR" sz="1400" b="1" dirty="0" smtClean="0">
                <a:solidFill>
                  <a:srgbClr val="FFFF00"/>
                </a:solidFill>
              </a:rPr>
              <a:t>β</a:t>
            </a:r>
            <a:r>
              <a:rPr lang="el-GR" sz="1400" b="1" dirty="0">
                <a:solidFill>
                  <a:srgbClr val="FFFF00"/>
                </a:solidFill>
              </a:rPr>
              <a:t>) 35,4 δισ. ευρώ κατανεμήθηκαν σε περιφέρειες μετάβασης, που έχουν ΑΕΠ μεταξύ 75% και 90% του μέσου όρου της ΕΕ και </a:t>
            </a:r>
            <a:endParaRPr lang="el-GR" sz="1400" b="1" dirty="0" smtClean="0">
              <a:solidFill>
                <a:srgbClr val="FFFF00"/>
              </a:solidFill>
            </a:endParaRPr>
          </a:p>
          <a:p>
            <a:pPr marL="285750" indent="-285750" algn="just">
              <a:buFont typeface="Arial" panose="020B0604020202020204" pitchFamily="34" charset="0"/>
              <a:buChar char="•"/>
            </a:pPr>
            <a:r>
              <a:rPr lang="el-GR" sz="1400" b="1" dirty="0" smtClean="0">
                <a:solidFill>
                  <a:srgbClr val="FFFF00"/>
                </a:solidFill>
              </a:rPr>
              <a:t>γ</a:t>
            </a:r>
            <a:r>
              <a:rPr lang="el-GR" sz="1400" b="1" dirty="0">
                <a:solidFill>
                  <a:srgbClr val="FFFF00"/>
                </a:solidFill>
              </a:rPr>
              <a:t>) 54,3 δισ. ευρώ διατέθηκαν σε πιο ανεπτυγμένες περιφέρειες, που έχουν ΑΕΠ πάνω από το 90% του μέσου όρου της </a:t>
            </a:r>
            <a:r>
              <a:rPr lang="el-GR" sz="1400" b="1" dirty="0" smtClean="0">
                <a:solidFill>
                  <a:srgbClr val="FFFF00"/>
                </a:solidFill>
              </a:rPr>
              <a:t>ΕΕ. </a:t>
            </a:r>
          </a:p>
          <a:p>
            <a:pPr algn="just"/>
            <a:r>
              <a:rPr lang="el-GR" sz="1400" b="1" dirty="0" smtClean="0">
                <a:solidFill>
                  <a:srgbClr val="FFFF00"/>
                </a:solidFill>
              </a:rPr>
              <a:t>Επιπλέον </a:t>
            </a:r>
            <a:r>
              <a:rPr lang="el-GR" sz="1400" b="1" dirty="0">
                <a:solidFill>
                  <a:srgbClr val="FFFF00"/>
                </a:solidFill>
              </a:rPr>
              <a:t>διατίθενται </a:t>
            </a:r>
            <a:endParaRPr lang="el-GR" sz="1400" b="1" dirty="0" smtClean="0">
              <a:solidFill>
                <a:srgbClr val="FFFF00"/>
              </a:solidFill>
            </a:endParaRPr>
          </a:p>
          <a:p>
            <a:pPr marL="285750" indent="-285750" algn="just">
              <a:buFont typeface="Arial" panose="020B0604020202020204" pitchFamily="34" charset="0"/>
              <a:buChar char="•"/>
            </a:pPr>
            <a:r>
              <a:rPr lang="el-GR" sz="1400" b="1" dirty="0" smtClean="0">
                <a:solidFill>
                  <a:srgbClr val="FFFF00"/>
                </a:solidFill>
              </a:rPr>
              <a:t>63,3 </a:t>
            </a:r>
            <a:r>
              <a:rPr lang="el-GR" sz="1400" b="1" dirty="0">
                <a:solidFill>
                  <a:srgbClr val="FFFF00"/>
                </a:solidFill>
              </a:rPr>
              <a:t>δισ. ευρώ από το ΤΣ, </a:t>
            </a:r>
            <a:endParaRPr lang="el-GR" sz="1400" b="1" dirty="0" smtClean="0">
              <a:solidFill>
                <a:srgbClr val="FFFF00"/>
              </a:solidFill>
            </a:endParaRPr>
          </a:p>
          <a:p>
            <a:pPr marL="285750" indent="-285750" algn="just">
              <a:buFont typeface="Arial" panose="020B0604020202020204" pitchFamily="34" charset="0"/>
              <a:buChar char="•"/>
            </a:pPr>
            <a:r>
              <a:rPr lang="el-GR" sz="1400" b="1" dirty="0" smtClean="0">
                <a:solidFill>
                  <a:srgbClr val="FFFF00"/>
                </a:solidFill>
              </a:rPr>
              <a:t>10,2 </a:t>
            </a:r>
            <a:r>
              <a:rPr lang="el-GR" sz="1400" b="1" dirty="0">
                <a:solidFill>
                  <a:srgbClr val="FFFF00"/>
                </a:solidFill>
              </a:rPr>
              <a:t>δισ. ευρώ για Ευρωπαϊκή εδαφική συνεργασία, </a:t>
            </a:r>
            <a:endParaRPr lang="el-GR" sz="1400" b="1" dirty="0" smtClean="0">
              <a:solidFill>
                <a:srgbClr val="FFFF00"/>
              </a:solidFill>
            </a:endParaRPr>
          </a:p>
          <a:p>
            <a:pPr marL="285750" indent="-285750" algn="just">
              <a:buFont typeface="Arial" panose="020B0604020202020204" pitchFamily="34" charset="0"/>
              <a:buChar char="•"/>
            </a:pPr>
            <a:r>
              <a:rPr lang="el-GR" sz="1400" b="1" dirty="0" smtClean="0">
                <a:solidFill>
                  <a:srgbClr val="FFFF00"/>
                </a:solidFill>
              </a:rPr>
              <a:t>0,4 </a:t>
            </a:r>
            <a:r>
              <a:rPr lang="el-GR" sz="1400" b="1" dirty="0">
                <a:solidFill>
                  <a:srgbClr val="FFFF00"/>
                </a:solidFill>
              </a:rPr>
              <a:t>δισ. ευρώ για καινοτόμες δράσεις, </a:t>
            </a:r>
            <a:endParaRPr lang="el-GR" sz="1400" b="1" dirty="0" smtClean="0">
              <a:solidFill>
                <a:srgbClr val="FFFF00"/>
              </a:solidFill>
            </a:endParaRPr>
          </a:p>
          <a:p>
            <a:pPr marL="285750" indent="-285750" algn="just">
              <a:buFont typeface="Arial" panose="020B0604020202020204" pitchFamily="34" charset="0"/>
              <a:buChar char="•"/>
            </a:pPr>
            <a:r>
              <a:rPr lang="el-GR" sz="1400" b="1" dirty="0" smtClean="0">
                <a:solidFill>
                  <a:srgbClr val="FFFF00"/>
                </a:solidFill>
              </a:rPr>
              <a:t>3,2 </a:t>
            </a:r>
            <a:r>
              <a:rPr lang="el-GR" sz="1400" b="1" dirty="0">
                <a:solidFill>
                  <a:srgbClr val="FFFF00"/>
                </a:solidFill>
              </a:rPr>
              <a:t>δισ. ευρώ πρόσθετα για την απασχόληση νέων, </a:t>
            </a:r>
            <a:endParaRPr lang="el-GR" sz="1400" b="1" dirty="0" smtClean="0">
              <a:solidFill>
                <a:srgbClr val="FFFF00"/>
              </a:solidFill>
            </a:endParaRPr>
          </a:p>
          <a:p>
            <a:pPr marL="285750" indent="-285750" algn="just">
              <a:buFont typeface="Arial" panose="020B0604020202020204" pitchFamily="34" charset="0"/>
              <a:buChar char="•"/>
            </a:pPr>
            <a:r>
              <a:rPr lang="el-GR" sz="1400" b="1" dirty="0" smtClean="0">
                <a:solidFill>
                  <a:srgbClr val="FFFF00"/>
                </a:solidFill>
              </a:rPr>
              <a:t>1,6 </a:t>
            </a:r>
            <a:r>
              <a:rPr lang="el-GR" sz="1400" b="1" dirty="0">
                <a:solidFill>
                  <a:srgbClr val="FFFF00"/>
                </a:solidFill>
              </a:rPr>
              <a:t>δισ. ευρώ για </a:t>
            </a:r>
            <a:r>
              <a:rPr lang="el-GR" sz="1400" b="1" dirty="0" smtClean="0">
                <a:solidFill>
                  <a:srgbClr val="FFFF00"/>
                </a:solidFill>
              </a:rPr>
              <a:t>απομακρυσμένες/αραιοκατοικημένες </a:t>
            </a:r>
            <a:r>
              <a:rPr lang="el-GR" sz="1400" b="1" dirty="0">
                <a:solidFill>
                  <a:srgbClr val="FFFF00"/>
                </a:solidFill>
              </a:rPr>
              <a:t>περιοχές και </a:t>
            </a:r>
            <a:endParaRPr lang="el-GR" sz="1400" b="1" dirty="0" smtClean="0">
              <a:solidFill>
                <a:srgbClr val="FFFF00"/>
              </a:solidFill>
            </a:endParaRPr>
          </a:p>
          <a:p>
            <a:pPr marL="285750" indent="-285750" algn="just">
              <a:buFont typeface="Arial" panose="020B0604020202020204" pitchFamily="34" charset="0"/>
              <a:buChar char="•"/>
            </a:pPr>
            <a:r>
              <a:rPr lang="el-GR" sz="1400" b="1" dirty="0" smtClean="0">
                <a:solidFill>
                  <a:srgbClr val="FFFF00"/>
                </a:solidFill>
              </a:rPr>
              <a:t>1,2 </a:t>
            </a:r>
            <a:r>
              <a:rPr lang="el-GR" sz="1400" b="1" dirty="0">
                <a:solidFill>
                  <a:srgbClr val="FFFF00"/>
                </a:solidFill>
              </a:rPr>
              <a:t>δισ. ευρώ ως τεχνική βοήθεια</a:t>
            </a:r>
          </a:p>
        </p:txBody>
      </p:sp>
    </p:spTree>
    <p:extLst>
      <p:ext uri="{BB962C8B-B14F-4D97-AF65-F5344CB8AC3E}">
        <p14:creationId xmlns:p14="http://schemas.microsoft.com/office/powerpoint/2010/main" val="35981193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22</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369332"/>
          </a:xfrm>
          <a:prstGeom prst="rect">
            <a:avLst/>
          </a:prstGeom>
          <a:noFill/>
        </p:spPr>
        <p:txBody>
          <a:bodyPr wrap="square" rtlCol="0">
            <a:spAutoFit/>
          </a:bodyPr>
          <a:lstStyle/>
          <a:p>
            <a:r>
              <a:rPr lang="el-GR" b="1" dirty="0" smtClean="0">
                <a:solidFill>
                  <a:srgbClr val="FFFF00"/>
                </a:solidFill>
              </a:rPr>
              <a:t>Στόχοι της νέας Περιφερειακής Πολιτικής για την περίοδο 2014 - 2020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7" name="Εικόνα 6"/>
          <p:cNvPicPr>
            <a:picLocks noChangeAspect="1"/>
          </p:cNvPicPr>
          <p:nvPr/>
        </p:nvPicPr>
        <p:blipFill>
          <a:blip r:embed="rId5"/>
          <a:stretch>
            <a:fillRect/>
          </a:stretch>
        </p:blipFill>
        <p:spPr>
          <a:xfrm>
            <a:off x="2440705" y="2051608"/>
            <a:ext cx="7059553" cy="4790139"/>
          </a:xfrm>
          <a:prstGeom prst="rect">
            <a:avLst/>
          </a:prstGeom>
        </p:spPr>
      </p:pic>
    </p:spTree>
    <p:extLst>
      <p:ext uri="{BB962C8B-B14F-4D97-AF65-F5344CB8AC3E}">
        <p14:creationId xmlns:p14="http://schemas.microsoft.com/office/powerpoint/2010/main" val="4976852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rgbClr val="FFFF00"/>
                </a:solidFill>
              </a:rPr>
              <a:t>Στόχοι της νέας Περιφερειακής Πολιτικής για την περίοδο 2014 - 2020 </a:t>
            </a:r>
          </a:p>
          <a:p>
            <a:pPr marL="355600" indent="-355600" algn="just">
              <a:buFont typeface="Arial" pitchFamily="34" charset="0"/>
              <a:buChar char="•"/>
            </a:pPr>
            <a:r>
              <a:rPr lang="el-GR" b="1" dirty="0">
                <a:solidFill>
                  <a:prstClr val="white"/>
                </a:solidFill>
              </a:rPr>
              <a:t>Για να μεγιστοποιηθεί η συμβολή των Ευρωπαϊκών Διαρθρωτικών και Επενδυτικών Ταμείων (ΕΔΕΤ), στα οποία, εκτός των ΕΤΠΑ, </a:t>
            </a:r>
            <a:r>
              <a:rPr lang="el-GR" b="1" dirty="0" err="1">
                <a:solidFill>
                  <a:prstClr val="white"/>
                </a:solidFill>
              </a:rPr>
              <a:t>ΕΚοινΤ</a:t>
            </a:r>
            <a:r>
              <a:rPr lang="el-GR" b="1" dirty="0">
                <a:solidFill>
                  <a:prstClr val="white"/>
                </a:solidFill>
              </a:rPr>
              <a:t> και ΤΑ, </a:t>
            </a:r>
            <a:r>
              <a:rPr lang="el-GR" b="1" dirty="0" smtClean="0">
                <a:solidFill>
                  <a:prstClr val="white"/>
                </a:solidFill>
              </a:rPr>
              <a:t>περιλαμβάνονται </a:t>
            </a:r>
            <a:r>
              <a:rPr lang="el-GR" b="1" dirty="0">
                <a:solidFill>
                  <a:prstClr val="white"/>
                </a:solidFill>
              </a:rPr>
              <a:t>και το Ευρωπαϊκό Γεωργικό Ταμείο Αγροτικής Ανάπτυξης (ΕΓΤΑΑ) και το νέο Ευρωπαϊκό Ταμείο Θάλασσας και Αλιείας (ΕΤΘΑ), θα πρέπει να θεσπιστεί ένα Κοινό Στρατηγικό Πλαίσιο (ΚΣΠ), καθώς και στρατηγικές κατευθυντήριες αρχές, ώστε να διευκολυνθεί η διαδικασία προγραμματισμού στο επίπεδο των κρατών-μελών και των περιφερειών. </a:t>
            </a:r>
            <a:endParaRPr lang="el-GR" b="1" dirty="0" smtClean="0">
              <a:solidFill>
                <a:prstClr val="white"/>
              </a:solidFill>
            </a:endParaRPr>
          </a:p>
          <a:p>
            <a:pPr marL="355600" indent="-355600" algn="just">
              <a:buFont typeface="Arial" pitchFamily="34" charset="0"/>
              <a:buChar char="•"/>
            </a:pPr>
            <a:r>
              <a:rPr lang="el-GR" b="1" dirty="0" smtClean="0">
                <a:solidFill>
                  <a:prstClr val="white"/>
                </a:solidFill>
              </a:rPr>
              <a:t>Το </a:t>
            </a:r>
            <a:r>
              <a:rPr lang="el-GR" b="1" dirty="0">
                <a:solidFill>
                  <a:prstClr val="white"/>
                </a:solidFill>
              </a:rPr>
              <a:t>ΚΣΠ πρέπει να καθορίζει τον τρόπο με τον οποίο τα ΕΔΕΤ πρέπει να συμβάλουν στην επίτευξη της στρατηγικής της ΕΕ για έξυπνη, διατηρήσιμη και χωρίς αποκλεισμούς ανάπτυξη, στις ρυθμίσεις για προώθηση της ολοκληρωμένης χρήσης των ΕΔΕΤ, στις ρυθμίσεις για το συντονισμό των ΕΔΕΤ με άλλες σχετικές πολιτικές και μέσα της Ένωσης</a:t>
            </a:r>
            <a:r>
              <a:rPr lang="el-GR" b="1" dirty="0" smtClean="0">
                <a:solidFill>
                  <a:prstClr val="white"/>
                </a:solidFill>
              </a:rPr>
              <a:t>.</a:t>
            </a:r>
            <a:endParaRPr lang="el-GR" b="1" dirty="0">
              <a:solidFill>
                <a:prstClr val="white"/>
              </a:solidFill>
            </a:endParaRPr>
          </a:p>
        </p:txBody>
      </p:sp>
      <p:sp>
        <p:nvSpPr>
          <p:cNvPr id="17" name="16 - Ορθογώνιο"/>
          <p:cNvSpPr/>
          <p:nvPr/>
        </p:nvSpPr>
        <p:spPr>
          <a:xfrm>
            <a:off x="0" y="1745960"/>
            <a:ext cx="4800600" cy="4185761"/>
          </a:xfrm>
          <a:prstGeom prst="rect">
            <a:avLst/>
          </a:prstGeom>
        </p:spPr>
        <p:txBody>
          <a:bodyPr wrap="square">
            <a:spAutoFit/>
          </a:bodyPr>
          <a:lstStyle/>
          <a:p>
            <a:pPr marL="107950" indent="-107950" algn="just">
              <a:buFont typeface="Calibri" panose="020F0502020204030204" pitchFamily="34" charset="0"/>
              <a:buChar char="−"/>
            </a:pPr>
            <a:r>
              <a:rPr lang="el-GR" sz="1400" b="1" dirty="0">
                <a:solidFill>
                  <a:srgbClr val="FFFF00"/>
                </a:solidFill>
              </a:rPr>
              <a:t>Βάσει του ΚΣΠ, κάθε κράτος-μέλος πρέπει να καταρτίσει, σε συνεργασία με τους εταίρους του, και σε συνεννόηση με την Επιτροπή, ένα Σύμφωνο Εταιρικής Σχέσης (ΣΕΣ), με το οποίο πρέπει να μεταφερθούν στο εθνικό πλαίσιο τα ορισθέντα στο ΚΣΠ και να αναληφθούν σοβαρές δεσμεύσεις για την επίτευξη των στόχων της </a:t>
            </a:r>
            <a:r>
              <a:rPr lang="el-GR" sz="1400" b="1" dirty="0" smtClean="0">
                <a:solidFill>
                  <a:srgbClr val="FFFF00"/>
                </a:solidFill>
              </a:rPr>
              <a:t>ΕΕ.</a:t>
            </a:r>
          </a:p>
          <a:p>
            <a:pPr marL="107950" indent="-107950" algn="just">
              <a:buFont typeface="Calibri" panose="020F0502020204030204" pitchFamily="34" charset="0"/>
              <a:buChar char="−"/>
            </a:pPr>
            <a:r>
              <a:rPr lang="el-GR" sz="1400" b="1" dirty="0" smtClean="0">
                <a:solidFill>
                  <a:srgbClr val="FFFF00"/>
                </a:solidFill>
              </a:rPr>
              <a:t>Η </a:t>
            </a:r>
            <a:r>
              <a:rPr lang="el-GR" sz="1400" b="1" dirty="0">
                <a:solidFill>
                  <a:srgbClr val="FFFF00"/>
                </a:solidFill>
              </a:rPr>
              <a:t>εφαρμογή των ΕΔΕΤ θα πραγματοποιείται μέσω προγραμμάτων </a:t>
            </a:r>
            <a:r>
              <a:rPr lang="el-GR" sz="1400" b="1" dirty="0" smtClean="0">
                <a:solidFill>
                  <a:srgbClr val="FFFF00"/>
                </a:solidFill>
              </a:rPr>
              <a:t>σύμφωνα </a:t>
            </a:r>
            <a:r>
              <a:rPr lang="el-GR" sz="1400" b="1" dirty="0">
                <a:solidFill>
                  <a:srgbClr val="FFFF00"/>
                </a:solidFill>
              </a:rPr>
              <a:t>με το σύμφωνο εταιρικής σχέσης. Τα προγράμματα καταρτίζονται από τα κράτη μέλη με βάση διαδικασίες που είναι διαφανείς και σύμφωνες με το θεσμικό και νομικό πλαίσιό τους. </a:t>
            </a:r>
            <a:endParaRPr lang="el-GR" sz="1400" b="1" dirty="0" smtClean="0">
              <a:solidFill>
                <a:srgbClr val="FFFF00"/>
              </a:solidFill>
            </a:endParaRPr>
          </a:p>
          <a:p>
            <a:pPr marL="107950" indent="-107950" algn="just">
              <a:buFont typeface="Calibri" panose="020F0502020204030204" pitchFamily="34" charset="0"/>
              <a:buChar char="−"/>
            </a:pPr>
            <a:r>
              <a:rPr lang="el-GR" sz="1400" b="1" dirty="0" smtClean="0">
                <a:solidFill>
                  <a:srgbClr val="FFFF00"/>
                </a:solidFill>
              </a:rPr>
              <a:t>Τα </a:t>
            </a:r>
            <a:r>
              <a:rPr lang="el-GR" sz="1400" b="1" dirty="0">
                <a:solidFill>
                  <a:srgbClr val="FFFF00"/>
                </a:solidFill>
              </a:rPr>
              <a:t>κράτη-μέλη πρέπει να παρακολουθούν τα προγράμματα, ώστε να επιβλέπουν την εφαρμογή και την </a:t>
            </a:r>
            <a:r>
              <a:rPr lang="el-GR" sz="1400" b="1" dirty="0" smtClean="0">
                <a:solidFill>
                  <a:srgbClr val="FFFF00"/>
                </a:solidFill>
              </a:rPr>
              <a:t>πρόοδο. </a:t>
            </a:r>
            <a:r>
              <a:rPr lang="el-GR" sz="1400" b="1" dirty="0">
                <a:solidFill>
                  <a:srgbClr val="FFFF00"/>
                </a:solidFill>
              </a:rPr>
              <a:t>Για τον σκοπό αυτό συστήνονται επιτροπές παρακολούθησης από τα κράτη </a:t>
            </a:r>
            <a:r>
              <a:rPr lang="el-GR" sz="1400" b="1" dirty="0" smtClean="0">
                <a:solidFill>
                  <a:srgbClr val="FFFF00"/>
                </a:solidFill>
              </a:rPr>
              <a:t>μέλη. </a:t>
            </a:r>
          </a:p>
          <a:p>
            <a:pPr marL="107950" indent="-107950" algn="just">
              <a:buFont typeface="Calibri" panose="020F0502020204030204" pitchFamily="34" charset="0"/>
              <a:buChar char="−"/>
            </a:pPr>
            <a:r>
              <a:rPr lang="el-GR" sz="1400" b="1" dirty="0" smtClean="0">
                <a:solidFill>
                  <a:srgbClr val="FFFF00"/>
                </a:solidFill>
              </a:rPr>
              <a:t>Για </a:t>
            </a:r>
            <a:r>
              <a:rPr lang="el-GR" sz="1400" b="1" dirty="0">
                <a:solidFill>
                  <a:srgbClr val="FFFF00"/>
                </a:solidFill>
              </a:rPr>
              <a:t>τη διασφάλιση της αποτελεσματικότητας, μια επιτροπή παρακολούθησης πρέπει να είναι σε θέση να υποβάλλει παρατηρήσεις προς τις διαχειριστικές αρχές σχετικά με την εφαρμογή και την αξιολόγηση του </a:t>
            </a:r>
            <a:r>
              <a:rPr lang="el-GR" sz="1400" b="1" dirty="0" smtClean="0">
                <a:solidFill>
                  <a:srgbClr val="FFFF00"/>
                </a:solidFill>
              </a:rPr>
              <a:t>προγράμματος.</a:t>
            </a:r>
          </a:p>
        </p:txBody>
      </p:sp>
      <p:pic>
        <p:nvPicPr>
          <p:cNvPr id="10" name="Εικόνα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Tree>
    <p:extLst>
      <p:ext uri="{BB962C8B-B14F-4D97-AF65-F5344CB8AC3E}">
        <p14:creationId xmlns:p14="http://schemas.microsoft.com/office/powerpoint/2010/main" val="33521480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24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2585323"/>
          </a:xfrm>
          <a:prstGeom prst="rect">
            <a:avLst/>
          </a:prstGeom>
          <a:noFill/>
        </p:spPr>
        <p:txBody>
          <a:bodyPr wrap="square" rtlCol="0">
            <a:spAutoFit/>
          </a:bodyPr>
          <a:lstStyle/>
          <a:p>
            <a:r>
              <a:rPr lang="el-GR" b="1" dirty="0" smtClean="0">
                <a:solidFill>
                  <a:srgbClr val="FFFF00"/>
                </a:solidFill>
              </a:rPr>
              <a:t>Στόχοι της νέας Περιφερειακής Πολιτικής για την περίοδο 2014 - 2020 </a:t>
            </a:r>
          </a:p>
          <a:p>
            <a:pPr marL="355600" indent="-355600" algn="just">
              <a:buFont typeface="Arial" pitchFamily="34" charset="0"/>
              <a:buChar char="•"/>
            </a:pPr>
            <a:r>
              <a:rPr lang="el-GR" b="1" dirty="0" smtClean="0">
                <a:solidFill>
                  <a:schemeClr val="bg1"/>
                </a:solidFill>
              </a:rPr>
              <a:t>Η </a:t>
            </a:r>
            <a:r>
              <a:rPr lang="el-GR" b="1" dirty="0">
                <a:solidFill>
                  <a:schemeClr val="bg1"/>
                </a:solidFill>
              </a:rPr>
              <a:t>νέα </a:t>
            </a:r>
            <a:r>
              <a:rPr lang="el-GR" b="1" dirty="0" smtClean="0">
                <a:solidFill>
                  <a:schemeClr val="bg1"/>
                </a:solidFill>
              </a:rPr>
              <a:t>Περιφερειακή Πολιτική </a:t>
            </a:r>
            <a:r>
              <a:rPr lang="el-GR" b="1" dirty="0">
                <a:solidFill>
                  <a:schemeClr val="bg1"/>
                </a:solidFill>
              </a:rPr>
              <a:t>για την περίοδο 2014 - 2020 </a:t>
            </a:r>
            <a:r>
              <a:rPr lang="el-GR" b="1" dirty="0" smtClean="0">
                <a:solidFill>
                  <a:schemeClr val="bg1"/>
                </a:solidFill>
              </a:rPr>
              <a:t> θέτει ένδεκα θεματικούς στόχους για επενδύσεις και για εδαφική συνεργασία.</a:t>
            </a:r>
          </a:p>
          <a:p>
            <a:pPr marL="355600" indent="-355600" algn="just">
              <a:buFont typeface="Arial" pitchFamily="34" charset="0"/>
              <a:buChar char="•"/>
            </a:pPr>
            <a:r>
              <a:rPr lang="el-GR" b="1" dirty="0" smtClean="0">
                <a:solidFill>
                  <a:schemeClr val="bg1"/>
                </a:solidFill>
              </a:rPr>
              <a:t>Το </a:t>
            </a:r>
            <a:r>
              <a:rPr lang="el-GR" b="1" dirty="0">
                <a:solidFill>
                  <a:schemeClr val="bg1"/>
                </a:solidFill>
              </a:rPr>
              <a:t>ΕΤΠΑ θα στηρίξει και τους 11 στόχους, αλλά οι στόχοι 1-4 αποτελούν τις βασικές  προτεραιότητες για επένδυση. </a:t>
            </a:r>
          </a:p>
          <a:p>
            <a:pPr marL="355600" indent="-355600" algn="just">
              <a:buFont typeface="Arial" pitchFamily="34" charset="0"/>
              <a:buChar char="•"/>
            </a:pPr>
            <a:r>
              <a:rPr lang="el-GR" b="1" dirty="0">
                <a:solidFill>
                  <a:schemeClr val="bg1"/>
                </a:solidFill>
              </a:rPr>
              <a:t>Οι κύριες προτεραιότητες του </a:t>
            </a:r>
            <a:r>
              <a:rPr lang="el-GR" b="1" dirty="0" err="1">
                <a:solidFill>
                  <a:schemeClr val="bg1"/>
                </a:solidFill>
              </a:rPr>
              <a:t>ΕΚοινΤ</a:t>
            </a:r>
            <a:r>
              <a:rPr lang="el-GR" b="1" dirty="0">
                <a:solidFill>
                  <a:schemeClr val="bg1"/>
                </a:solidFill>
              </a:rPr>
              <a:t> είναι οι στόχοι 8-11, μολονότι το ταμείο στηρίζει επίσης και τους στόχους 1-4</a:t>
            </a:r>
          </a:p>
          <a:p>
            <a:pPr marL="355600" indent="-355600" algn="just">
              <a:buFont typeface="Arial" pitchFamily="34" charset="0"/>
              <a:buChar char="•"/>
            </a:pPr>
            <a:r>
              <a:rPr lang="el-GR" b="1" dirty="0">
                <a:solidFill>
                  <a:schemeClr val="bg1"/>
                </a:solidFill>
              </a:rPr>
              <a:t>Το ΤΣ  στηρίζει τους στόχους 4-7 και 11.      </a:t>
            </a:r>
          </a:p>
        </p:txBody>
      </p:sp>
      <p:sp>
        <p:nvSpPr>
          <p:cNvPr id="17" name="16 - Ορθογώνιο"/>
          <p:cNvSpPr/>
          <p:nvPr/>
        </p:nvSpPr>
        <p:spPr>
          <a:xfrm>
            <a:off x="0" y="1745960"/>
            <a:ext cx="4800600" cy="5047536"/>
          </a:xfrm>
          <a:prstGeom prst="rect">
            <a:avLst/>
          </a:prstGeom>
        </p:spPr>
        <p:txBody>
          <a:bodyPr wrap="square">
            <a:spAutoFit/>
          </a:bodyPr>
          <a:lstStyle/>
          <a:p>
            <a:pPr algn="just"/>
            <a:r>
              <a:rPr lang="el-GR" sz="1400" b="1" dirty="0" smtClean="0">
                <a:solidFill>
                  <a:srgbClr val="FFFF00"/>
                </a:solidFill>
              </a:rPr>
              <a:t>Οι 11 Θεματικοί Στόχοι για την Περιφερειακή Πολιτική</a:t>
            </a:r>
            <a:endParaRPr lang="en-GB" sz="1400" b="1" dirty="0" smtClean="0">
              <a:solidFill>
                <a:srgbClr val="FFFF00"/>
              </a:solidFill>
            </a:endParaRPr>
          </a:p>
          <a:p>
            <a:pPr marL="82550" indent="-69850" algn="just">
              <a:buAutoNum type="arabicPeriod"/>
            </a:pPr>
            <a:r>
              <a:rPr lang="el-GR" sz="1400" b="1" dirty="0" smtClean="0">
                <a:solidFill>
                  <a:srgbClr val="FFFF00"/>
                </a:solidFill>
              </a:rPr>
              <a:t>Ενίσχυση </a:t>
            </a:r>
            <a:r>
              <a:rPr lang="el-GR" sz="1400" b="1" dirty="0">
                <a:solidFill>
                  <a:srgbClr val="FFFF00"/>
                </a:solidFill>
              </a:rPr>
              <a:t>της έρευνας, της τεχνολογικής ανάπτυξης και της καινοτομίας </a:t>
            </a:r>
          </a:p>
          <a:p>
            <a:pPr marL="82550" indent="-69850" algn="just">
              <a:buAutoNum type="arabicPeriod"/>
            </a:pPr>
            <a:r>
              <a:rPr lang="el-GR" sz="1400" b="1" dirty="0" smtClean="0">
                <a:solidFill>
                  <a:srgbClr val="FFFF00"/>
                </a:solidFill>
              </a:rPr>
              <a:t>Ενίσχυση </a:t>
            </a:r>
            <a:r>
              <a:rPr lang="el-GR" sz="1400" b="1" dirty="0">
                <a:solidFill>
                  <a:srgbClr val="FFFF00"/>
                </a:solidFill>
              </a:rPr>
              <a:t>της χρήσης </a:t>
            </a:r>
            <a:r>
              <a:rPr lang="el-GR" sz="1400" b="1" dirty="0" smtClean="0">
                <a:solidFill>
                  <a:srgbClr val="FFFF00"/>
                </a:solidFill>
              </a:rPr>
              <a:t>της </a:t>
            </a:r>
            <a:r>
              <a:rPr lang="el-GR" sz="1400" b="1" dirty="0">
                <a:solidFill>
                  <a:srgbClr val="FFFF00"/>
                </a:solidFill>
              </a:rPr>
              <a:t>ποιότητας </a:t>
            </a:r>
            <a:r>
              <a:rPr lang="el-GR" sz="1400" b="1" dirty="0" smtClean="0">
                <a:solidFill>
                  <a:srgbClr val="FFFF00"/>
                </a:solidFill>
              </a:rPr>
              <a:t>και της πρόσβασης των </a:t>
            </a:r>
            <a:r>
              <a:rPr lang="el-GR" sz="1400" b="1" dirty="0">
                <a:solidFill>
                  <a:srgbClr val="FFFF00"/>
                </a:solidFill>
              </a:rPr>
              <a:t>Τεχνολογιών Πληροφοριών και Επικοινωνιών </a:t>
            </a:r>
            <a:endParaRPr lang="el-GR" sz="1400" b="1" dirty="0" smtClean="0">
              <a:solidFill>
                <a:srgbClr val="FFFF00"/>
              </a:solidFill>
            </a:endParaRPr>
          </a:p>
          <a:p>
            <a:pPr marL="82550" indent="-69850" algn="just">
              <a:buAutoNum type="arabicPeriod"/>
            </a:pPr>
            <a:r>
              <a:rPr lang="el-GR" sz="1400" b="1" dirty="0" smtClean="0">
                <a:solidFill>
                  <a:srgbClr val="FFFF00"/>
                </a:solidFill>
              </a:rPr>
              <a:t>Ενίσχυση </a:t>
            </a:r>
            <a:r>
              <a:rPr lang="el-GR" sz="1400" b="1" dirty="0">
                <a:solidFill>
                  <a:srgbClr val="FFFF00"/>
                </a:solidFill>
              </a:rPr>
              <a:t>της ανταγωνιστικότητας των  </a:t>
            </a:r>
            <a:r>
              <a:rPr lang="el-GR" sz="1400" b="1" dirty="0" smtClean="0">
                <a:solidFill>
                  <a:srgbClr val="FFFF00"/>
                </a:solidFill>
              </a:rPr>
              <a:t>Μικρομεσαίων Επιχειρήσεων </a:t>
            </a:r>
            <a:endParaRPr lang="el-GR" sz="1400" b="1" dirty="0">
              <a:solidFill>
                <a:srgbClr val="FFFF00"/>
              </a:solidFill>
            </a:endParaRPr>
          </a:p>
          <a:p>
            <a:pPr marL="82550" indent="-69850" algn="just">
              <a:buAutoNum type="arabicPeriod"/>
            </a:pPr>
            <a:r>
              <a:rPr lang="el-GR" sz="1400" b="1" dirty="0" smtClean="0">
                <a:solidFill>
                  <a:srgbClr val="FFFF00"/>
                </a:solidFill>
              </a:rPr>
              <a:t>Στήριξη </a:t>
            </a:r>
            <a:r>
              <a:rPr lang="el-GR" sz="1400" b="1" dirty="0">
                <a:solidFill>
                  <a:srgbClr val="FFFF00"/>
                </a:solidFill>
              </a:rPr>
              <a:t>της στροφής προς μια οικονομία με μειωμένη χρήση άνθρακα σε όλους τους </a:t>
            </a:r>
            <a:r>
              <a:rPr lang="el-GR" sz="1400" b="1" dirty="0" smtClean="0">
                <a:solidFill>
                  <a:srgbClr val="FFFF00"/>
                </a:solidFill>
              </a:rPr>
              <a:t>τομείς</a:t>
            </a:r>
            <a:endParaRPr lang="el-GR" sz="1400" b="1" dirty="0">
              <a:solidFill>
                <a:srgbClr val="FFFF00"/>
              </a:solidFill>
            </a:endParaRPr>
          </a:p>
          <a:p>
            <a:pPr marL="82550" indent="-69850" algn="just">
              <a:buAutoNum type="arabicPlain" startAt="5"/>
            </a:pPr>
            <a:r>
              <a:rPr lang="en-GB" sz="1400" b="1" dirty="0" smtClean="0">
                <a:solidFill>
                  <a:srgbClr val="FFFF00"/>
                </a:solidFill>
              </a:rPr>
              <a:t>.</a:t>
            </a:r>
            <a:r>
              <a:rPr lang="el-GR" sz="1400" b="1" dirty="0" smtClean="0">
                <a:solidFill>
                  <a:srgbClr val="FFFF00"/>
                </a:solidFill>
              </a:rPr>
              <a:t>Προώθηση </a:t>
            </a:r>
            <a:r>
              <a:rPr lang="el-GR" sz="1400" b="1" dirty="0">
                <a:solidFill>
                  <a:srgbClr val="FFFF00"/>
                </a:solidFill>
              </a:rPr>
              <a:t>της προσαρμογής στην κλιματική αλλαγή, πρόληψη και διαχείριση κινδύνων </a:t>
            </a:r>
          </a:p>
          <a:p>
            <a:pPr marL="82550" indent="-69850" algn="just">
              <a:buAutoNum type="arabicPlain" startAt="5"/>
            </a:pPr>
            <a:r>
              <a:rPr lang="en-GB" sz="1400" b="1" dirty="0" smtClean="0">
                <a:solidFill>
                  <a:srgbClr val="FFFF00"/>
                </a:solidFill>
              </a:rPr>
              <a:t>.</a:t>
            </a:r>
            <a:r>
              <a:rPr lang="el-GR" sz="1400" b="1" dirty="0" smtClean="0">
                <a:solidFill>
                  <a:srgbClr val="FFFF00"/>
                </a:solidFill>
              </a:rPr>
              <a:t>Διατήρηση </a:t>
            </a:r>
            <a:r>
              <a:rPr lang="el-GR" sz="1400" b="1" dirty="0">
                <a:solidFill>
                  <a:srgbClr val="FFFF00"/>
                </a:solidFill>
              </a:rPr>
              <a:t>και προστασία του περιβάλλοντος, και προώθηση της αποδοτικής χρήσης πόρων </a:t>
            </a:r>
          </a:p>
          <a:p>
            <a:pPr marL="82550" indent="-69850" algn="just">
              <a:buAutoNum type="arabicPlain" startAt="5"/>
            </a:pPr>
            <a:r>
              <a:rPr lang="en-GB" sz="1400" b="1" dirty="0" smtClean="0">
                <a:solidFill>
                  <a:srgbClr val="FFFF00"/>
                </a:solidFill>
              </a:rPr>
              <a:t>.</a:t>
            </a:r>
            <a:r>
              <a:rPr lang="el-GR" sz="1400" b="1" dirty="0" smtClean="0">
                <a:solidFill>
                  <a:srgbClr val="FFFF00"/>
                </a:solidFill>
              </a:rPr>
              <a:t>Προώθηση </a:t>
            </a:r>
            <a:r>
              <a:rPr lang="el-GR" sz="1400" b="1" dirty="0">
                <a:solidFill>
                  <a:srgbClr val="FFFF00"/>
                </a:solidFill>
              </a:rPr>
              <a:t>βιώσιμων μεταφορών και άρση προβλημάτων σε βασικές υποδομές δικτύων </a:t>
            </a:r>
            <a:endParaRPr lang="el-GR" sz="1400" b="1" dirty="0" smtClean="0">
              <a:solidFill>
                <a:srgbClr val="FFFF00"/>
              </a:solidFill>
            </a:endParaRPr>
          </a:p>
          <a:p>
            <a:pPr marL="82550" indent="-69850" algn="just">
              <a:buAutoNum type="arabicPlain" startAt="5"/>
            </a:pPr>
            <a:r>
              <a:rPr lang="en-GB" sz="1400" b="1" dirty="0" smtClean="0">
                <a:solidFill>
                  <a:srgbClr val="FFFF00"/>
                </a:solidFill>
              </a:rPr>
              <a:t>.</a:t>
            </a:r>
            <a:r>
              <a:rPr lang="el-GR" sz="1400" b="1" dirty="0" smtClean="0">
                <a:solidFill>
                  <a:srgbClr val="FFFF00"/>
                </a:solidFill>
              </a:rPr>
              <a:t>Προώθηση </a:t>
            </a:r>
            <a:r>
              <a:rPr lang="el-GR" sz="1400" b="1" dirty="0">
                <a:solidFill>
                  <a:srgbClr val="FFFF00"/>
                </a:solidFill>
              </a:rPr>
              <a:t>της βιώσιμης και ποιοτικής απασχόλησης, και στήριξη της κινητικότητας των </a:t>
            </a:r>
            <a:r>
              <a:rPr lang="el-GR" sz="1400" b="1" dirty="0" smtClean="0">
                <a:solidFill>
                  <a:srgbClr val="FFFF00"/>
                </a:solidFill>
              </a:rPr>
              <a:t>εργαζομένων</a:t>
            </a:r>
          </a:p>
          <a:p>
            <a:pPr marL="82550" indent="-69850" algn="just">
              <a:buAutoNum type="arabicPlain" startAt="5"/>
            </a:pPr>
            <a:r>
              <a:rPr lang="en-GB" sz="1400" b="1" dirty="0" smtClean="0">
                <a:solidFill>
                  <a:srgbClr val="FFFF00"/>
                </a:solidFill>
              </a:rPr>
              <a:t>.</a:t>
            </a:r>
            <a:r>
              <a:rPr lang="el-GR" sz="1400" b="1" dirty="0" smtClean="0">
                <a:solidFill>
                  <a:srgbClr val="FFFF00"/>
                </a:solidFill>
              </a:rPr>
              <a:t>Προώθηση </a:t>
            </a:r>
            <a:r>
              <a:rPr lang="el-GR" sz="1400" b="1" dirty="0">
                <a:solidFill>
                  <a:srgbClr val="FFFF00"/>
                </a:solidFill>
              </a:rPr>
              <a:t>της κοινωνικής ένταξης, καταπολέμηση της φτώχειας και όλων των διακρίσεων </a:t>
            </a:r>
          </a:p>
          <a:p>
            <a:pPr marL="82550" indent="-69850" algn="just">
              <a:buAutoNum type="arabicPlain" startAt="5"/>
            </a:pPr>
            <a:r>
              <a:rPr lang="en-GB" sz="1400" b="1" dirty="0" smtClean="0">
                <a:solidFill>
                  <a:srgbClr val="FFFF00"/>
                </a:solidFill>
              </a:rPr>
              <a:t>.</a:t>
            </a:r>
            <a:r>
              <a:rPr lang="el-GR" sz="1400" b="1" dirty="0" smtClean="0">
                <a:solidFill>
                  <a:srgbClr val="FFFF00"/>
                </a:solidFill>
              </a:rPr>
              <a:t>Επενδύσεις </a:t>
            </a:r>
            <a:r>
              <a:rPr lang="el-GR" sz="1400" b="1" dirty="0">
                <a:solidFill>
                  <a:srgbClr val="FFFF00"/>
                </a:solidFill>
              </a:rPr>
              <a:t>σε εκπαίδευση, κατάρτιση και επαγγελματική κατάρτιση </a:t>
            </a:r>
            <a:r>
              <a:rPr lang="el-GR" sz="1400" b="1" dirty="0" smtClean="0">
                <a:solidFill>
                  <a:srgbClr val="FFFF00"/>
                </a:solidFill>
              </a:rPr>
              <a:t>για δεξιότητες </a:t>
            </a:r>
            <a:r>
              <a:rPr lang="el-GR" sz="1400" b="1" dirty="0">
                <a:solidFill>
                  <a:srgbClr val="FFFF00"/>
                </a:solidFill>
              </a:rPr>
              <a:t>και δια βίου μάθηση </a:t>
            </a:r>
          </a:p>
          <a:p>
            <a:pPr marL="82550" indent="-69850" algn="just">
              <a:buAutoNum type="arabicPlain" startAt="5"/>
            </a:pPr>
            <a:r>
              <a:rPr lang="en-GB" sz="1400" b="1" dirty="0" smtClean="0">
                <a:solidFill>
                  <a:srgbClr val="FFFF00"/>
                </a:solidFill>
              </a:rPr>
              <a:t>.</a:t>
            </a:r>
            <a:r>
              <a:rPr lang="el-GR" sz="1400" b="1" dirty="0" smtClean="0">
                <a:solidFill>
                  <a:srgbClr val="FFFF00"/>
                </a:solidFill>
              </a:rPr>
              <a:t>Ενίσχυση </a:t>
            </a:r>
            <a:r>
              <a:rPr lang="el-GR" sz="1400" b="1" dirty="0">
                <a:solidFill>
                  <a:srgbClr val="FFFF00"/>
                </a:solidFill>
              </a:rPr>
              <a:t>της θεσμικής επάρκειας δημόσιων αρχών και παραγόντων, και αποτελεσματική δημόσια διοίκηση</a:t>
            </a:r>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03770" y="4454842"/>
            <a:ext cx="1158340" cy="1444877"/>
          </a:xfrm>
          <a:prstGeom prst="rect">
            <a:avLst/>
          </a:prstGeom>
        </p:spPr>
      </p:pic>
    </p:spTree>
    <p:extLst>
      <p:ext uri="{BB962C8B-B14F-4D97-AF65-F5344CB8AC3E}">
        <p14:creationId xmlns:p14="http://schemas.microsoft.com/office/powerpoint/2010/main" val="35981193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3</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Περιφερειακή Πολιτική των ΕΚ μέχρι το </a:t>
            </a:r>
            <a:r>
              <a:rPr lang="el-GR" b="1" dirty="0" smtClean="0">
                <a:solidFill>
                  <a:srgbClr val="FFFF00"/>
                </a:solidFill>
              </a:rPr>
              <a:t>1986</a:t>
            </a:r>
          </a:p>
          <a:p>
            <a:pPr marL="285750" indent="-285750" algn="just">
              <a:buFont typeface="Arial" panose="020B0604020202020204" pitchFamily="34" charset="0"/>
              <a:buChar char="•"/>
            </a:pPr>
            <a:r>
              <a:rPr lang="el-GR" b="1" dirty="0" smtClean="0">
                <a:solidFill>
                  <a:prstClr val="white"/>
                </a:solidFill>
              </a:rPr>
              <a:t>Ενώ </a:t>
            </a:r>
            <a:r>
              <a:rPr lang="el-GR" b="1" dirty="0">
                <a:solidFill>
                  <a:prstClr val="white"/>
                </a:solidFill>
              </a:rPr>
              <a:t>επίσημα δεν υπήρχε θεσμοθετημένη περιφερειακή </a:t>
            </a:r>
            <a:r>
              <a:rPr lang="el-GR" b="1" dirty="0" smtClean="0">
                <a:solidFill>
                  <a:prstClr val="white"/>
                </a:solidFill>
              </a:rPr>
              <a:t>πολιτική, μέχρι </a:t>
            </a:r>
            <a:r>
              <a:rPr lang="el-GR" b="1" dirty="0">
                <a:solidFill>
                  <a:prstClr val="white"/>
                </a:solidFill>
              </a:rPr>
              <a:t>το </a:t>
            </a:r>
            <a:r>
              <a:rPr lang="el-GR" b="1" dirty="0" smtClean="0">
                <a:solidFill>
                  <a:prstClr val="white"/>
                </a:solidFill>
              </a:rPr>
              <a:t>1975 λειτουργούσαν με περιορισμένη διοχέτευση πόρων: </a:t>
            </a:r>
          </a:p>
          <a:p>
            <a:pPr marL="534988" lvl="1" indent="-285750" algn="just">
              <a:buFont typeface="Courier New" panose="02070309020205020404" pitchFamily="49" charset="0"/>
              <a:buChar char="o"/>
            </a:pPr>
            <a:r>
              <a:rPr lang="el-GR" b="1" dirty="0" smtClean="0">
                <a:solidFill>
                  <a:prstClr val="white"/>
                </a:solidFill>
              </a:rPr>
              <a:t>α</a:t>
            </a:r>
            <a:r>
              <a:rPr lang="el-GR" b="1" dirty="0">
                <a:solidFill>
                  <a:prstClr val="white"/>
                </a:solidFill>
              </a:rPr>
              <a:t>) </a:t>
            </a:r>
            <a:r>
              <a:rPr lang="el-GR" b="1" dirty="0" smtClean="0">
                <a:solidFill>
                  <a:schemeClr val="bg1"/>
                </a:solidFill>
              </a:rPr>
              <a:t>Το </a:t>
            </a:r>
            <a:r>
              <a:rPr lang="el-GR" b="1" dirty="0">
                <a:solidFill>
                  <a:srgbClr val="FFFF00"/>
                </a:solidFill>
              </a:rPr>
              <a:t>Ευρωπαϊκό Κοινωνικό Ταμείο</a:t>
            </a:r>
            <a:r>
              <a:rPr lang="el-GR" b="1" dirty="0">
                <a:solidFill>
                  <a:prstClr val="white"/>
                </a:solidFill>
              </a:rPr>
              <a:t> (</a:t>
            </a:r>
            <a:r>
              <a:rPr lang="el-GR" b="1" dirty="0" err="1" smtClean="0">
                <a:solidFill>
                  <a:prstClr val="white"/>
                </a:solidFill>
              </a:rPr>
              <a:t>ΕΚοινT</a:t>
            </a:r>
            <a:r>
              <a:rPr lang="el-GR" b="1" dirty="0" smtClean="0">
                <a:solidFill>
                  <a:prstClr val="white"/>
                </a:solidFill>
              </a:rPr>
              <a:t>), που ιδρύθηκε </a:t>
            </a:r>
            <a:r>
              <a:rPr lang="el-GR" b="1" dirty="0">
                <a:solidFill>
                  <a:prstClr val="white"/>
                </a:solidFill>
              </a:rPr>
              <a:t>με τη </a:t>
            </a:r>
            <a:r>
              <a:rPr lang="el-GR" b="1" i="1" dirty="0">
                <a:solidFill>
                  <a:prstClr val="white"/>
                </a:solidFill>
              </a:rPr>
              <a:t>Συνθήκη της Ρώμης </a:t>
            </a:r>
            <a:r>
              <a:rPr lang="el-GR" b="1" dirty="0" smtClean="0">
                <a:solidFill>
                  <a:prstClr val="white"/>
                </a:solidFill>
              </a:rPr>
              <a:t>για βελτίωση κινητικότητας αγοράς εργασίας, </a:t>
            </a:r>
          </a:p>
          <a:p>
            <a:pPr marL="534988" lvl="1" indent="-285750" algn="just">
              <a:buFont typeface="Courier New" panose="02070309020205020404" pitchFamily="49" charset="0"/>
              <a:buChar char="o"/>
            </a:pPr>
            <a:r>
              <a:rPr lang="el-GR" b="1" dirty="0" smtClean="0">
                <a:solidFill>
                  <a:prstClr val="white"/>
                </a:solidFill>
              </a:rPr>
              <a:t>β</a:t>
            </a:r>
            <a:r>
              <a:rPr lang="el-GR" b="1" dirty="0">
                <a:solidFill>
                  <a:prstClr val="white"/>
                </a:solidFill>
              </a:rPr>
              <a:t>) </a:t>
            </a:r>
            <a:r>
              <a:rPr lang="el-GR" b="1" dirty="0">
                <a:solidFill>
                  <a:schemeClr val="bg1"/>
                </a:solidFill>
              </a:rPr>
              <a:t>Η</a:t>
            </a:r>
            <a:r>
              <a:rPr lang="el-GR" b="1" dirty="0" smtClean="0">
                <a:solidFill>
                  <a:schemeClr val="bg1"/>
                </a:solidFill>
              </a:rPr>
              <a:t> </a:t>
            </a:r>
            <a:r>
              <a:rPr lang="el-GR" b="1" dirty="0">
                <a:solidFill>
                  <a:srgbClr val="FFFF00"/>
                </a:solidFill>
              </a:rPr>
              <a:t>Ευρωπαϊκή Τράπεζα Επενδύσεων </a:t>
            </a:r>
            <a:r>
              <a:rPr lang="el-GR" b="1" dirty="0">
                <a:solidFill>
                  <a:prstClr val="white"/>
                </a:solidFill>
              </a:rPr>
              <a:t>(ΕΤΕ), </a:t>
            </a:r>
            <a:r>
              <a:rPr lang="el-GR" b="1" dirty="0" smtClean="0">
                <a:solidFill>
                  <a:prstClr val="white"/>
                </a:solidFill>
              </a:rPr>
              <a:t>που ιδρύθηκε </a:t>
            </a:r>
            <a:r>
              <a:rPr lang="el-GR" b="1" dirty="0">
                <a:solidFill>
                  <a:prstClr val="white"/>
                </a:solidFill>
              </a:rPr>
              <a:t>μαζί με το </a:t>
            </a:r>
            <a:r>
              <a:rPr lang="el-GR" b="1" dirty="0" err="1" smtClean="0">
                <a:solidFill>
                  <a:prstClr val="white"/>
                </a:solidFill>
              </a:rPr>
              <a:t>ΕΚοινΤ</a:t>
            </a:r>
            <a:r>
              <a:rPr lang="el-GR" b="1" dirty="0" smtClean="0">
                <a:solidFill>
                  <a:prstClr val="white"/>
                </a:solidFill>
              </a:rPr>
              <a:t> </a:t>
            </a:r>
            <a:r>
              <a:rPr lang="el-GR" b="1" dirty="0">
                <a:solidFill>
                  <a:prstClr val="white"/>
                </a:solidFill>
              </a:rPr>
              <a:t>και παρείχε δάνεια με προνομιακό επιτόκιο σε φορείς που στόχευαν στην </a:t>
            </a:r>
            <a:r>
              <a:rPr lang="el-GR" b="1" dirty="0" smtClean="0">
                <a:solidFill>
                  <a:prstClr val="white"/>
                </a:solidFill>
              </a:rPr>
              <a:t>ανάπτυξη λιγότερο </a:t>
            </a:r>
            <a:r>
              <a:rPr lang="el-GR" b="1" dirty="0">
                <a:solidFill>
                  <a:prstClr val="white"/>
                </a:solidFill>
              </a:rPr>
              <a:t>ευνοημένων περιοχών </a:t>
            </a:r>
          </a:p>
          <a:p>
            <a:pPr marL="534988" lvl="1" indent="-285750" algn="just">
              <a:buFont typeface="Courier New" panose="02070309020205020404" pitchFamily="49" charset="0"/>
              <a:buChar char="o"/>
            </a:pPr>
            <a:r>
              <a:rPr lang="el-GR" b="1" dirty="0" smtClean="0">
                <a:solidFill>
                  <a:prstClr val="white"/>
                </a:solidFill>
              </a:rPr>
              <a:t>γ</a:t>
            </a:r>
            <a:r>
              <a:rPr lang="el-GR" b="1" dirty="0">
                <a:solidFill>
                  <a:prstClr val="white"/>
                </a:solidFill>
              </a:rPr>
              <a:t>) </a:t>
            </a:r>
            <a:r>
              <a:rPr lang="el-GR" b="1" dirty="0" smtClean="0">
                <a:solidFill>
                  <a:schemeClr val="bg1"/>
                </a:solidFill>
              </a:rPr>
              <a:t>Το </a:t>
            </a:r>
            <a:r>
              <a:rPr lang="el-GR" b="1" dirty="0">
                <a:solidFill>
                  <a:srgbClr val="FFFF00"/>
                </a:solidFill>
              </a:rPr>
              <a:t>Ευρωπαϊκό Γεωργικό Ταμείο Προσανατολισμού και Εγγυήσεων </a:t>
            </a:r>
            <a:r>
              <a:rPr lang="el-GR" b="1" dirty="0">
                <a:solidFill>
                  <a:prstClr val="white"/>
                </a:solidFill>
              </a:rPr>
              <a:t>(</a:t>
            </a:r>
            <a:r>
              <a:rPr lang="el-GR" b="1" dirty="0" smtClean="0">
                <a:solidFill>
                  <a:prstClr val="white"/>
                </a:solidFill>
              </a:rPr>
              <a:t>ΕΓΤΠΕ), που ιδρύθηκε </a:t>
            </a:r>
            <a:r>
              <a:rPr lang="el-GR" b="1" dirty="0">
                <a:solidFill>
                  <a:prstClr val="white"/>
                </a:solidFill>
              </a:rPr>
              <a:t>το 1962 για την εξυπηρέτηση της </a:t>
            </a:r>
            <a:r>
              <a:rPr lang="el-GR" b="1" dirty="0" smtClean="0">
                <a:solidFill>
                  <a:prstClr val="white"/>
                </a:solidFill>
              </a:rPr>
              <a:t>ΚΑΠ.</a:t>
            </a:r>
          </a:p>
          <a:p>
            <a:pPr marL="285750" indent="-285750" algn="just">
              <a:buFont typeface="Arial" panose="020B0604020202020204" pitchFamily="34" charset="0"/>
              <a:buChar char="•"/>
            </a:pPr>
            <a:r>
              <a:rPr lang="el-GR" b="1" dirty="0" smtClean="0">
                <a:solidFill>
                  <a:prstClr val="white"/>
                </a:solidFill>
              </a:rPr>
              <a:t>Στη </a:t>
            </a:r>
            <a:r>
              <a:rPr lang="el-GR" b="1" dirty="0">
                <a:solidFill>
                  <a:prstClr val="white"/>
                </a:solidFill>
              </a:rPr>
              <a:t>σύνοδο κορυφής του Παρισιού, </a:t>
            </a:r>
            <a:r>
              <a:rPr lang="el-GR" b="1" dirty="0" smtClean="0">
                <a:solidFill>
                  <a:prstClr val="white"/>
                </a:solidFill>
              </a:rPr>
              <a:t>του Δεκεμβρίου 1974</a:t>
            </a:r>
            <a:r>
              <a:rPr lang="el-GR" b="1" dirty="0">
                <a:solidFill>
                  <a:prstClr val="white"/>
                </a:solidFill>
              </a:rPr>
              <a:t>, μετά από πρόταση </a:t>
            </a:r>
            <a:r>
              <a:rPr lang="el-GR" b="1" dirty="0" smtClean="0">
                <a:solidFill>
                  <a:prstClr val="white"/>
                </a:solidFill>
              </a:rPr>
              <a:t>Βρετανίας και </a:t>
            </a:r>
            <a:r>
              <a:rPr lang="el-GR" b="1" dirty="0">
                <a:solidFill>
                  <a:prstClr val="white"/>
                </a:solidFill>
              </a:rPr>
              <a:t>Ιρλανδίας, αποφασίστηκε η δημιουργία </a:t>
            </a:r>
            <a:r>
              <a:rPr lang="el-GR" b="1" dirty="0" smtClean="0">
                <a:solidFill>
                  <a:prstClr val="white"/>
                </a:solidFill>
              </a:rPr>
              <a:t>του </a:t>
            </a:r>
            <a:r>
              <a:rPr lang="el-GR" b="1" dirty="0" smtClean="0">
                <a:solidFill>
                  <a:srgbClr val="FFFF00"/>
                </a:solidFill>
              </a:rPr>
              <a:t>Ευρωπαϊκού </a:t>
            </a:r>
            <a:r>
              <a:rPr lang="el-GR" b="1" dirty="0">
                <a:solidFill>
                  <a:srgbClr val="FFFF00"/>
                </a:solidFill>
              </a:rPr>
              <a:t>Ταμείου Περιφερειακής Ανάπτυξης </a:t>
            </a:r>
            <a:r>
              <a:rPr lang="el-GR" b="1" dirty="0">
                <a:solidFill>
                  <a:prstClr val="white"/>
                </a:solidFill>
              </a:rPr>
              <a:t>(</a:t>
            </a:r>
            <a:r>
              <a:rPr lang="el-GR" b="1" dirty="0" smtClean="0">
                <a:solidFill>
                  <a:prstClr val="white"/>
                </a:solidFill>
              </a:rPr>
              <a:t>ΕΤΠΑ), </a:t>
            </a:r>
            <a:r>
              <a:rPr lang="el-GR" b="1" dirty="0">
                <a:solidFill>
                  <a:prstClr val="white"/>
                </a:solidFill>
              </a:rPr>
              <a:t>από την </a:t>
            </a:r>
            <a:r>
              <a:rPr lang="el-GR" b="1" dirty="0" smtClean="0">
                <a:solidFill>
                  <a:prstClr val="white"/>
                </a:solidFill>
              </a:rPr>
              <a:t>1</a:t>
            </a:r>
            <a:r>
              <a:rPr lang="el-GR" b="1" baseline="30000" dirty="0" smtClean="0">
                <a:solidFill>
                  <a:prstClr val="white"/>
                </a:solidFill>
              </a:rPr>
              <a:t>η</a:t>
            </a:r>
            <a:r>
              <a:rPr lang="el-GR" b="1" dirty="0" smtClean="0">
                <a:solidFill>
                  <a:prstClr val="white"/>
                </a:solidFill>
              </a:rPr>
              <a:t> </a:t>
            </a:r>
            <a:r>
              <a:rPr lang="el-GR" b="1" dirty="0">
                <a:solidFill>
                  <a:prstClr val="white"/>
                </a:solidFill>
              </a:rPr>
              <a:t>Ιανουαρίου 1975, </a:t>
            </a:r>
            <a:r>
              <a:rPr lang="el-GR" b="1" dirty="0" smtClean="0">
                <a:solidFill>
                  <a:prstClr val="white"/>
                </a:solidFill>
              </a:rPr>
              <a:t>για την </a:t>
            </a:r>
            <a:r>
              <a:rPr lang="el-GR" b="1" dirty="0">
                <a:solidFill>
                  <a:prstClr val="white"/>
                </a:solidFill>
              </a:rPr>
              <a:t>ενίσχυση </a:t>
            </a:r>
            <a:r>
              <a:rPr lang="el-GR" b="1" dirty="0" smtClean="0">
                <a:solidFill>
                  <a:prstClr val="white"/>
                </a:solidFill>
              </a:rPr>
              <a:t>προβληματικών περιφερειών, χρηματοδοτώντας κυρίως έργα υποδομής και </a:t>
            </a:r>
            <a:r>
              <a:rPr lang="el-GR" b="1" dirty="0">
                <a:solidFill>
                  <a:prstClr val="white"/>
                </a:solidFill>
              </a:rPr>
              <a:t>έργα παραγωγικών </a:t>
            </a:r>
            <a:r>
              <a:rPr lang="el-GR" b="1" dirty="0" smtClean="0">
                <a:solidFill>
                  <a:prstClr val="white"/>
                </a:solidFill>
              </a:rPr>
              <a:t>επενδύσεων.</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5052" y="1874047"/>
            <a:ext cx="4760148" cy="1169551"/>
          </a:xfrm>
          <a:prstGeom prst="rect">
            <a:avLst/>
          </a:prstGeom>
        </p:spPr>
        <p:txBody>
          <a:bodyPr wrap="square">
            <a:spAutoFit/>
          </a:bodyPr>
          <a:lstStyle/>
          <a:p>
            <a:pPr algn="just"/>
            <a:r>
              <a:rPr lang="el-GR" sz="1400" b="1" dirty="0">
                <a:solidFill>
                  <a:srgbClr val="FFFF00"/>
                </a:solidFill>
              </a:rPr>
              <a:t>Εξέλιξη των διατεθέντων ποσών από το ΕΤΠΑ, σε ποσά και ως ποσοστά (%) επί του Κοινοτικού Προϋπολογισμού για χρηματοδοτήσεις έργων περιφερειακής ανάπτυξης σε κράτη-μέλη της ΕΟΚ, για το χρονικό διάστημα από 1975 έως </a:t>
            </a:r>
            <a:r>
              <a:rPr lang="el-GR" sz="1400" b="1" dirty="0" smtClean="0">
                <a:solidFill>
                  <a:srgbClr val="FFFF00"/>
                </a:solidFill>
              </a:rPr>
              <a:t>1986.</a:t>
            </a:r>
          </a:p>
          <a:p>
            <a:pPr algn="just"/>
            <a:r>
              <a:rPr lang="el-GR" sz="1400" b="1" dirty="0">
                <a:solidFill>
                  <a:srgbClr val="FFFF00"/>
                </a:solidFill>
              </a:rPr>
              <a:t>Πηγή: Πετράκος, Ψυχάρης (2004).</a:t>
            </a:r>
          </a:p>
        </p:txBody>
      </p:sp>
      <p:graphicFrame>
        <p:nvGraphicFramePr>
          <p:cNvPr id="8" name="Πίνακας 7"/>
          <p:cNvGraphicFramePr>
            <a:graphicFrameLocks noGrp="1"/>
          </p:cNvGraphicFramePr>
          <p:nvPr>
            <p:extLst>
              <p:ext uri="{D42A27DB-BD31-4B8C-83A1-F6EECF244321}">
                <p14:modId xmlns:p14="http://schemas.microsoft.com/office/powerpoint/2010/main" val="2196903792"/>
              </p:ext>
            </p:extLst>
          </p:nvPr>
        </p:nvGraphicFramePr>
        <p:xfrm>
          <a:off x="438481" y="3058988"/>
          <a:ext cx="3873249" cy="2743200"/>
        </p:xfrm>
        <a:graphic>
          <a:graphicData uri="http://schemas.openxmlformats.org/drawingml/2006/table">
            <a:tbl>
              <a:tblPr firstRow="1" firstCol="1" bandRow="1"/>
              <a:tblGrid>
                <a:gridCol w="721038">
                  <a:extLst>
                    <a:ext uri="{9D8B030D-6E8A-4147-A177-3AD203B41FA5}">
                      <a16:colId xmlns:a16="http://schemas.microsoft.com/office/drawing/2014/main" val="20000"/>
                    </a:ext>
                  </a:extLst>
                </a:gridCol>
                <a:gridCol w="1588830">
                  <a:extLst>
                    <a:ext uri="{9D8B030D-6E8A-4147-A177-3AD203B41FA5}">
                      <a16:colId xmlns:a16="http://schemas.microsoft.com/office/drawing/2014/main" val="20001"/>
                    </a:ext>
                  </a:extLst>
                </a:gridCol>
                <a:gridCol w="1563381">
                  <a:extLst>
                    <a:ext uri="{9D8B030D-6E8A-4147-A177-3AD203B41FA5}">
                      <a16:colId xmlns:a16="http://schemas.microsoft.com/office/drawing/2014/main" val="20002"/>
                    </a:ext>
                  </a:extLst>
                </a:gridCol>
              </a:tblGrid>
              <a:tr h="540385">
                <a:tc>
                  <a:txBody>
                    <a:bodyPr/>
                    <a:lstStyle/>
                    <a:p>
                      <a:pPr marL="0" indent="0" algn="ctr"/>
                      <a:r>
                        <a:rPr lang="el-GR" sz="12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Έτος</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Ποσό σε εκατομμύρια </a:t>
                      </a:r>
                      <a:r>
                        <a:rPr lang="en-US" sz="12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ECU</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effectLst/>
                          <a:latin typeface="Times New Roman" panose="02020603050405020304" pitchFamily="18" charset="0"/>
                          <a:ea typeface="Calibri" panose="020F0502020204030204" pitchFamily="34" charset="0"/>
                          <a:cs typeface="Arial" panose="020B0604020202020204" pitchFamily="34" charset="0"/>
                        </a:rPr>
                        <a:t>Ποσοστό (%) επί του Κοινοτικού Προϋπολογισμού</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1975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257,6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4,8</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1976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394,3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5,6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1977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378,5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4,9</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1978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581,0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4,6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1979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945,0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6,1</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1165,0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6,7</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1981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1540,0</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1982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1759,5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1983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2010,0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7,6</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9"/>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1984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2140,0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7,3</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0"/>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1985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a:noFill/>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2289,0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7,5</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1"/>
                  </a:ext>
                </a:extLst>
              </a:tr>
              <a:tr h="180340">
                <a:tc>
                  <a:txBody>
                    <a:bodyPr/>
                    <a:lstStyle/>
                    <a:p>
                      <a:pPr indent="226695" algn="r"/>
                      <a:r>
                        <a:rPr lang="el-GR" sz="1200" b="1">
                          <a:solidFill>
                            <a:srgbClr val="FFFFFF"/>
                          </a:solidFill>
                          <a:effectLst/>
                          <a:latin typeface="Times New Roman" panose="02020603050405020304" pitchFamily="18" charset="0"/>
                          <a:ea typeface="Calibri" panose="020F0502020204030204" pitchFamily="34" charset="0"/>
                          <a:cs typeface="Arial" panose="020B0604020202020204" pitchFamily="34" charset="0"/>
                        </a:rPr>
                        <a:t>1986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effectLst/>
                          <a:latin typeface="Times New Roman" panose="02020603050405020304" pitchFamily="18" charset="0"/>
                          <a:ea typeface="Calibri" panose="020F0502020204030204" pitchFamily="34" charset="0"/>
                          <a:cs typeface="Arial" panose="020B0604020202020204" pitchFamily="34" charset="0"/>
                        </a:rPr>
                        <a:t>3176,5 </a:t>
                      </a:r>
                      <a:endParaRPr lang="el-GR" sz="120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226695" algn="r"/>
                      <a:r>
                        <a:rPr lang="el-GR" sz="1200" b="1" dirty="0">
                          <a:effectLst/>
                          <a:latin typeface="Times New Roman" panose="02020603050405020304" pitchFamily="18" charset="0"/>
                          <a:ea typeface="Calibri" panose="020F0502020204030204" pitchFamily="34" charset="0"/>
                          <a:cs typeface="Arial" panose="020B0604020202020204" pitchFamily="34" charset="0"/>
                        </a:rPr>
                        <a:t>9,1</a:t>
                      </a:r>
                      <a:endParaRPr lang="el-GR" sz="12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7298415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4</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smtClean="0">
                <a:solidFill>
                  <a:srgbClr val="FFFF00"/>
                </a:solidFill>
              </a:rPr>
              <a:t>Τα </a:t>
            </a:r>
            <a:r>
              <a:rPr lang="el-GR" b="1" dirty="0">
                <a:solidFill>
                  <a:srgbClr val="FFFF00"/>
                </a:solidFill>
              </a:rPr>
              <a:t>Μεσογειακά Ολοκληρωμένα Προγράμματα </a:t>
            </a:r>
            <a:r>
              <a:rPr lang="el-GR" b="1" dirty="0" smtClean="0">
                <a:solidFill>
                  <a:srgbClr val="FFFF00"/>
                </a:solidFill>
              </a:rPr>
              <a:t>(ΜΟΠ) 1986 </a:t>
            </a:r>
            <a:r>
              <a:rPr lang="el-GR" b="1" dirty="0">
                <a:solidFill>
                  <a:srgbClr val="FFFF00"/>
                </a:solidFill>
              </a:rPr>
              <a:t>– 1989/93</a:t>
            </a:r>
            <a:endParaRPr lang="el-GR" b="1" dirty="0" smtClean="0">
              <a:solidFill>
                <a:srgbClr val="FFFF00"/>
              </a:solidFill>
            </a:endParaRPr>
          </a:p>
          <a:p>
            <a:pPr marL="285750" indent="-285750" algn="just">
              <a:buFont typeface="Arial" panose="020B0604020202020204" pitchFamily="34" charset="0"/>
              <a:buChar char="•"/>
            </a:pPr>
            <a:r>
              <a:rPr lang="el-GR" b="1" dirty="0" smtClean="0">
                <a:solidFill>
                  <a:prstClr val="white"/>
                </a:solidFill>
              </a:rPr>
              <a:t>Η πρόταση </a:t>
            </a:r>
            <a:r>
              <a:rPr lang="el-GR" b="1" dirty="0">
                <a:solidFill>
                  <a:prstClr val="white"/>
                </a:solidFill>
              </a:rPr>
              <a:t>της Ελλάδας </a:t>
            </a:r>
            <a:r>
              <a:rPr lang="el-GR" b="1" dirty="0" smtClean="0">
                <a:solidFill>
                  <a:prstClr val="white"/>
                </a:solidFill>
              </a:rPr>
              <a:t>για λήψη μέτρων γεφύρωσης των περιφερειακών ανισοτήτων πήρε μορφή </a:t>
            </a:r>
            <a:r>
              <a:rPr lang="el-GR" b="1" dirty="0">
                <a:solidFill>
                  <a:prstClr val="white"/>
                </a:solidFill>
              </a:rPr>
              <a:t>μνημονίου το Μάρτιο </a:t>
            </a:r>
            <a:r>
              <a:rPr lang="el-GR" b="1" dirty="0" smtClean="0">
                <a:solidFill>
                  <a:prstClr val="white"/>
                </a:solidFill>
              </a:rPr>
              <a:t>1982.</a:t>
            </a:r>
          </a:p>
          <a:p>
            <a:pPr marL="285750" indent="-285750" algn="just">
              <a:buFont typeface="Arial" panose="020B0604020202020204" pitchFamily="34" charset="0"/>
              <a:buChar char="•"/>
            </a:pPr>
            <a:r>
              <a:rPr lang="el-GR" b="1" dirty="0">
                <a:solidFill>
                  <a:prstClr val="white"/>
                </a:solidFill>
              </a:rPr>
              <a:t>Σ</a:t>
            </a:r>
            <a:r>
              <a:rPr lang="el-GR" b="1" dirty="0" smtClean="0">
                <a:solidFill>
                  <a:prstClr val="white"/>
                </a:solidFill>
              </a:rPr>
              <a:t>το </a:t>
            </a:r>
            <a:r>
              <a:rPr lang="el-GR" b="1" dirty="0">
                <a:solidFill>
                  <a:prstClr val="white"/>
                </a:solidFill>
              </a:rPr>
              <a:t>Ευρωπαϊκό Συμβούλιο των Βρυξελλών, </a:t>
            </a:r>
            <a:r>
              <a:rPr lang="el-GR" b="1" dirty="0" smtClean="0">
                <a:solidFill>
                  <a:prstClr val="white"/>
                </a:solidFill>
              </a:rPr>
              <a:t>του Μαρτίου 1985</a:t>
            </a:r>
            <a:r>
              <a:rPr lang="el-GR" b="1" dirty="0">
                <a:solidFill>
                  <a:prstClr val="white"/>
                </a:solidFill>
              </a:rPr>
              <a:t>, </a:t>
            </a:r>
            <a:r>
              <a:rPr lang="el-GR" b="1" dirty="0" smtClean="0">
                <a:solidFill>
                  <a:prstClr val="white"/>
                </a:solidFill>
              </a:rPr>
              <a:t>υιοθετήθηκαν </a:t>
            </a:r>
            <a:r>
              <a:rPr lang="el-GR" b="1" dirty="0">
                <a:solidFill>
                  <a:prstClr val="white"/>
                </a:solidFill>
              </a:rPr>
              <a:t>τα </a:t>
            </a:r>
            <a:r>
              <a:rPr lang="el-GR" b="1" dirty="0">
                <a:solidFill>
                  <a:srgbClr val="FFFF00"/>
                </a:solidFill>
              </a:rPr>
              <a:t>Μεσογειακά Ολοκληρωμένα Προγράμματα </a:t>
            </a:r>
            <a:r>
              <a:rPr lang="el-GR" b="1" dirty="0">
                <a:solidFill>
                  <a:prstClr val="white"/>
                </a:solidFill>
              </a:rPr>
              <a:t>(</a:t>
            </a:r>
            <a:r>
              <a:rPr lang="el-GR" b="1" dirty="0" smtClean="0">
                <a:solidFill>
                  <a:prstClr val="white"/>
                </a:solidFill>
              </a:rPr>
              <a:t>ΜΟΠ). </a:t>
            </a:r>
          </a:p>
          <a:p>
            <a:pPr marL="285750" indent="-285750" algn="just">
              <a:buFont typeface="Arial" panose="020B0604020202020204" pitchFamily="34" charset="0"/>
              <a:buChar char="•"/>
            </a:pPr>
            <a:r>
              <a:rPr lang="el-GR" b="1" dirty="0" smtClean="0">
                <a:solidFill>
                  <a:prstClr val="white"/>
                </a:solidFill>
              </a:rPr>
              <a:t>Τα </a:t>
            </a:r>
            <a:r>
              <a:rPr lang="el-GR" b="1" dirty="0">
                <a:solidFill>
                  <a:prstClr val="white"/>
                </a:solidFill>
              </a:rPr>
              <a:t>μέτρα </a:t>
            </a:r>
            <a:r>
              <a:rPr lang="el-GR" b="1" dirty="0" smtClean="0">
                <a:solidFill>
                  <a:prstClr val="white"/>
                </a:solidFill>
              </a:rPr>
              <a:t>των </a:t>
            </a:r>
            <a:r>
              <a:rPr lang="el-GR" b="1" dirty="0">
                <a:solidFill>
                  <a:prstClr val="white"/>
                </a:solidFill>
              </a:rPr>
              <a:t>στόχων των ΜΟΠ εντάσσονται σε πέντε κατηγορίες: </a:t>
            </a:r>
            <a:endParaRPr lang="el-GR" b="1" dirty="0" smtClean="0">
              <a:solidFill>
                <a:prstClr val="white"/>
              </a:solidFill>
            </a:endParaRPr>
          </a:p>
          <a:p>
            <a:pPr marL="534988" lvl="1" indent="-285750" algn="just">
              <a:buFont typeface="Courier New" panose="02070309020205020404" pitchFamily="49" charset="0"/>
              <a:buChar char="o"/>
            </a:pPr>
            <a:r>
              <a:rPr lang="el-GR" b="1" dirty="0" smtClean="0">
                <a:solidFill>
                  <a:prstClr val="white"/>
                </a:solidFill>
              </a:rPr>
              <a:t>μέτρα </a:t>
            </a:r>
            <a:r>
              <a:rPr lang="el-GR" b="1" dirty="0">
                <a:solidFill>
                  <a:prstClr val="white"/>
                </a:solidFill>
              </a:rPr>
              <a:t>για τη γεωργία, </a:t>
            </a:r>
            <a:endParaRPr lang="el-GR" b="1" dirty="0" smtClean="0">
              <a:solidFill>
                <a:prstClr val="white"/>
              </a:solidFill>
            </a:endParaRPr>
          </a:p>
          <a:p>
            <a:pPr marL="534988" lvl="1" indent="-285750" algn="just">
              <a:buFont typeface="Courier New" panose="02070309020205020404" pitchFamily="49" charset="0"/>
              <a:buChar char="o"/>
            </a:pPr>
            <a:r>
              <a:rPr lang="el-GR" b="1" dirty="0" smtClean="0">
                <a:solidFill>
                  <a:prstClr val="white"/>
                </a:solidFill>
              </a:rPr>
              <a:t>μέτρα </a:t>
            </a:r>
            <a:r>
              <a:rPr lang="el-GR" b="1" dirty="0">
                <a:solidFill>
                  <a:prstClr val="white"/>
                </a:solidFill>
              </a:rPr>
              <a:t>για την αλιεία, </a:t>
            </a:r>
            <a:endParaRPr lang="el-GR" b="1" dirty="0" smtClean="0">
              <a:solidFill>
                <a:prstClr val="white"/>
              </a:solidFill>
            </a:endParaRPr>
          </a:p>
          <a:p>
            <a:pPr marL="534988" lvl="1" indent="-285750" algn="just">
              <a:buFont typeface="Courier New" panose="02070309020205020404" pitchFamily="49" charset="0"/>
              <a:buChar char="o"/>
            </a:pPr>
            <a:r>
              <a:rPr lang="el-GR" b="1" dirty="0" smtClean="0">
                <a:solidFill>
                  <a:prstClr val="white"/>
                </a:solidFill>
              </a:rPr>
              <a:t>μέτρα </a:t>
            </a:r>
            <a:r>
              <a:rPr lang="el-GR" b="1" dirty="0">
                <a:solidFill>
                  <a:prstClr val="white"/>
                </a:solidFill>
              </a:rPr>
              <a:t>για τη βιομηχανία και τη </a:t>
            </a:r>
            <a:r>
              <a:rPr lang="el-GR" b="1" dirty="0" smtClean="0">
                <a:solidFill>
                  <a:prstClr val="white"/>
                </a:solidFill>
              </a:rPr>
              <a:t>βιοτεχνία</a:t>
            </a:r>
            <a:r>
              <a:rPr lang="el-GR" b="1" dirty="0">
                <a:solidFill>
                  <a:prstClr val="white"/>
                </a:solidFill>
              </a:rPr>
              <a:t>, </a:t>
            </a:r>
            <a:endParaRPr lang="el-GR" b="1" dirty="0" smtClean="0">
              <a:solidFill>
                <a:prstClr val="white"/>
              </a:solidFill>
            </a:endParaRPr>
          </a:p>
          <a:p>
            <a:pPr marL="534988" lvl="1" indent="-285750" algn="just">
              <a:buFont typeface="Courier New" panose="02070309020205020404" pitchFamily="49" charset="0"/>
              <a:buChar char="o"/>
            </a:pPr>
            <a:r>
              <a:rPr lang="el-GR" b="1" dirty="0" smtClean="0">
                <a:solidFill>
                  <a:prstClr val="white"/>
                </a:solidFill>
              </a:rPr>
              <a:t>μέτρα </a:t>
            </a:r>
            <a:r>
              <a:rPr lang="el-GR" b="1" dirty="0">
                <a:solidFill>
                  <a:prstClr val="white"/>
                </a:solidFill>
              </a:rPr>
              <a:t>για τις υπηρεσίες και </a:t>
            </a:r>
            <a:endParaRPr lang="el-GR" b="1" dirty="0" smtClean="0">
              <a:solidFill>
                <a:prstClr val="white"/>
              </a:solidFill>
            </a:endParaRPr>
          </a:p>
          <a:p>
            <a:pPr marL="534988" lvl="1" indent="-285750" algn="just">
              <a:buFont typeface="Courier New" panose="02070309020205020404" pitchFamily="49" charset="0"/>
              <a:buChar char="o"/>
            </a:pPr>
            <a:r>
              <a:rPr lang="el-GR" b="1" dirty="0" smtClean="0">
                <a:solidFill>
                  <a:prstClr val="white"/>
                </a:solidFill>
              </a:rPr>
              <a:t>μέτρα </a:t>
            </a:r>
            <a:r>
              <a:rPr lang="el-GR" b="1" dirty="0">
                <a:solidFill>
                  <a:prstClr val="white"/>
                </a:solidFill>
              </a:rPr>
              <a:t>για την αξιοποίηση του </a:t>
            </a:r>
            <a:r>
              <a:rPr lang="el-GR" b="1" dirty="0" smtClean="0">
                <a:solidFill>
                  <a:prstClr val="white"/>
                </a:solidFill>
              </a:rPr>
              <a:t>ανθρώπινου </a:t>
            </a:r>
            <a:r>
              <a:rPr lang="el-GR" b="1" dirty="0">
                <a:solidFill>
                  <a:prstClr val="white"/>
                </a:solidFill>
              </a:rPr>
              <a:t>δυναμικού</a:t>
            </a:r>
            <a:endParaRPr lang="el-GR" b="1" dirty="0" smtClean="0">
              <a:solidFill>
                <a:prstClr val="white"/>
              </a:solidFill>
            </a:endParaRPr>
          </a:p>
          <a:p>
            <a:pPr marL="285750" indent="-285750" algn="just">
              <a:buFont typeface="Arial" panose="020B0604020202020204" pitchFamily="34" charset="0"/>
              <a:buChar char="•"/>
            </a:pPr>
            <a:r>
              <a:rPr lang="el-GR" b="1" dirty="0">
                <a:solidFill>
                  <a:prstClr val="white"/>
                </a:solidFill>
              </a:rPr>
              <a:t>Η διάρκεια </a:t>
            </a:r>
            <a:r>
              <a:rPr lang="el-GR" b="1" dirty="0" smtClean="0">
                <a:solidFill>
                  <a:prstClr val="white"/>
                </a:solidFill>
              </a:rPr>
              <a:t>των </a:t>
            </a:r>
            <a:r>
              <a:rPr lang="el-GR" b="1" dirty="0">
                <a:solidFill>
                  <a:prstClr val="white"/>
                </a:solidFill>
              </a:rPr>
              <a:t>ΜΟΠ ορίσθηκε αρχικά για τα έτη 1986 – 1989 και επεκτάθηκε </a:t>
            </a:r>
            <a:r>
              <a:rPr lang="el-GR" b="1" dirty="0" smtClean="0">
                <a:solidFill>
                  <a:prstClr val="white"/>
                </a:solidFill>
              </a:rPr>
              <a:t>μέχρι </a:t>
            </a:r>
            <a:r>
              <a:rPr lang="el-GR" b="1" dirty="0">
                <a:solidFill>
                  <a:prstClr val="white"/>
                </a:solidFill>
              </a:rPr>
              <a:t>το 1993, </a:t>
            </a:r>
            <a:r>
              <a:rPr lang="el-GR" b="1" dirty="0" smtClean="0">
                <a:solidFill>
                  <a:prstClr val="white"/>
                </a:solidFill>
              </a:rPr>
              <a:t>ενώ </a:t>
            </a:r>
            <a:r>
              <a:rPr lang="el-GR" b="1" dirty="0">
                <a:solidFill>
                  <a:prstClr val="white"/>
                </a:solidFill>
              </a:rPr>
              <a:t>η κοινοτική συμμετοχή θα έφθανε τα 6,6 </a:t>
            </a:r>
            <a:r>
              <a:rPr lang="el-GR" b="1" dirty="0" smtClean="0">
                <a:solidFill>
                  <a:prstClr val="white"/>
                </a:solidFill>
              </a:rPr>
              <a:t>δισ. ECU, καλύπτοντας </a:t>
            </a:r>
            <a:r>
              <a:rPr lang="el-GR" b="1" dirty="0">
                <a:solidFill>
                  <a:prstClr val="white"/>
                </a:solidFill>
              </a:rPr>
              <a:t>το 70% της δαπάνης των </a:t>
            </a:r>
            <a:r>
              <a:rPr lang="el-GR" b="1" dirty="0" smtClean="0">
                <a:solidFill>
                  <a:prstClr val="white"/>
                </a:solidFill>
              </a:rPr>
              <a:t>έργων των ΜΟΠ.</a:t>
            </a:r>
          </a:p>
          <a:p>
            <a:pPr marL="285750" indent="-285750" algn="just">
              <a:buFont typeface="Arial" panose="020B0604020202020204" pitchFamily="34" charset="0"/>
              <a:buChar char="•"/>
            </a:pPr>
            <a:r>
              <a:rPr lang="el-GR" b="1" dirty="0">
                <a:solidFill>
                  <a:schemeClr val="bg1"/>
                </a:solidFill>
              </a:rPr>
              <a:t>Τα έργα δεν προχώρησαν ικανοποιητικά </a:t>
            </a:r>
            <a:r>
              <a:rPr lang="el-GR" b="1" dirty="0" smtClean="0">
                <a:solidFill>
                  <a:schemeClr val="bg1"/>
                </a:solidFill>
              </a:rPr>
              <a:t>και οι κοινοτικές </a:t>
            </a:r>
            <a:r>
              <a:rPr lang="el-GR" b="1" dirty="0">
                <a:solidFill>
                  <a:schemeClr val="bg1"/>
                </a:solidFill>
              </a:rPr>
              <a:t>ενισχύσεις θα μεταφέρονταν στο </a:t>
            </a:r>
            <a:r>
              <a:rPr lang="el-GR" b="1" dirty="0" smtClean="0">
                <a:solidFill>
                  <a:schemeClr val="bg1"/>
                </a:solidFill>
              </a:rPr>
              <a:t>Α</a:t>
            </a:r>
            <a:r>
              <a:rPr lang="el-GR" b="1" dirty="0">
                <a:solidFill>
                  <a:schemeClr val="bg1"/>
                </a:solidFill>
              </a:rPr>
              <a:t>’ Κοινοτικό Πλαίσιο Στήριξης </a:t>
            </a:r>
            <a:r>
              <a:rPr lang="el-GR" b="1" dirty="0" smtClean="0">
                <a:solidFill>
                  <a:schemeClr val="bg1"/>
                </a:solidFill>
              </a:rPr>
              <a:t>(1989 </a:t>
            </a:r>
            <a:r>
              <a:rPr lang="el-GR" b="1" dirty="0">
                <a:solidFill>
                  <a:schemeClr val="bg1"/>
                </a:solidFill>
              </a:rPr>
              <a:t>– </a:t>
            </a:r>
            <a:r>
              <a:rPr lang="el-GR" b="1" dirty="0" smtClean="0">
                <a:solidFill>
                  <a:schemeClr val="bg1"/>
                </a:solidFill>
              </a:rPr>
              <a:t>1993).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10605" y="1856383"/>
            <a:ext cx="4760148" cy="523220"/>
          </a:xfrm>
          <a:prstGeom prst="rect">
            <a:avLst/>
          </a:prstGeom>
        </p:spPr>
        <p:txBody>
          <a:bodyPr wrap="square">
            <a:spAutoFit/>
          </a:bodyPr>
          <a:lstStyle/>
          <a:p>
            <a:pPr algn="just"/>
            <a:r>
              <a:rPr lang="el-GR" sz="1400" b="1" dirty="0">
                <a:solidFill>
                  <a:srgbClr val="FFFF00"/>
                </a:solidFill>
              </a:rPr>
              <a:t>Περιοχές επωφελούμενες από τα Μεσογειακά Ολοκληρωμένα Προγράμματα</a:t>
            </a:r>
          </a:p>
        </p:txBody>
      </p:sp>
      <p:pic>
        <p:nvPicPr>
          <p:cNvPr id="12" name="Picture 17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608" y="2324326"/>
            <a:ext cx="4629224" cy="4458322"/>
          </a:xfrm>
          <a:prstGeom prst="rect">
            <a:avLst/>
          </a:prstGeom>
        </p:spPr>
      </p:pic>
    </p:spTree>
    <p:extLst>
      <p:ext uri="{BB962C8B-B14F-4D97-AF65-F5344CB8AC3E}">
        <p14:creationId xmlns:p14="http://schemas.microsoft.com/office/powerpoint/2010/main" val="37359100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5</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διαρθρωτική πολιτική μετά το 1988 και το Α’ ΚΠΣ (</a:t>
            </a:r>
            <a:r>
              <a:rPr lang="el-GR" b="1" dirty="0" smtClean="0">
                <a:solidFill>
                  <a:srgbClr val="FFFF00"/>
                </a:solidFill>
              </a:rPr>
              <a:t>1989 </a:t>
            </a:r>
            <a:r>
              <a:rPr lang="el-GR" b="1" dirty="0">
                <a:solidFill>
                  <a:srgbClr val="FFFF00"/>
                </a:solidFill>
              </a:rPr>
              <a:t>– </a:t>
            </a:r>
            <a:r>
              <a:rPr lang="el-GR" b="1" dirty="0" smtClean="0">
                <a:solidFill>
                  <a:srgbClr val="FFFF00"/>
                </a:solidFill>
              </a:rPr>
              <a:t>1993)</a:t>
            </a:r>
          </a:p>
          <a:p>
            <a:pPr marL="285750" indent="-285750" algn="just">
              <a:buFont typeface="Arial" panose="020B0604020202020204" pitchFamily="34" charset="0"/>
              <a:buChar char="•"/>
            </a:pPr>
            <a:r>
              <a:rPr lang="el-GR" b="1" dirty="0" smtClean="0">
                <a:solidFill>
                  <a:schemeClr val="bg1"/>
                </a:solidFill>
              </a:rPr>
              <a:t>Η Περιφερειακή Πολιτική και Πολιτική Συνοχής, έλαβε τη σημερινή της μορφή το 1988, όταν στα πλαίσια έναρξης της ισχύος από 1</a:t>
            </a:r>
            <a:r>
              <a:rPr lang="el-GR" b="1" baseline="30000" dirty="0" smtClean="0">
                <a:solidFill>
                  <a:schemeClr val="bg1"/>
                </a:solidFill>
              </a:rPr>
              <a:t>η</a:t>
            </a:r>
            <a:r>
              <a:rPr lang="el-GR" b="1" dirty="0" smtClean="0">
                <a:solidFill>
                  <a:schemeClr val="bg1"/>
                </a:solidFill>
              </a:rPr>
              <a:t> Ιανουαρίου 1987 της Ενιαίας Ευρωπαϊκής Πράξης (ΕΕΠ), υποβλήθηκε από τον Πρόεδρο της Επιτροπής </a:t>
            </a:r>
            <a:r>
              <a:rPr lang="en-US" b="1" dirty="0" smtClean="0">
                <a:solidFill>
                  <a:schemeClr val="bg1"/>
                </a:solidFill>
              </a:rPr>
              <a:t>Jacques </a:t>
            </a:r>
            <a:r>
              <a:rPr lang="en-US" b="1" dirty="0" err="1" smtClean="0">
                <a:solidFill>
                  <a:schemeClr val="bg1"/>
                </a:solidFill>
              </a:rPr>
              <a:t>Delors</a:t>
            </a:r>
            <a:r>
              <a:rPr lang="en-US" b="1" dirty="0" smtClean="0">
                <a:solidFill>
                  <a:schemeClr val="bg1"/>
                </a:solidFill>
              </a:rPr>
              <a:t> </a:t>
            </a:r>
            <a:r>
              <a:rPr lang="el-GR" b="1" dirty="0" smtClean="0">
                <a:solidFill>
                  <a:schemeClr val="bg1"/>
                </a:solidFill>
              </a:rPr>
              <a:t>σχέδιο </a:t>
            </a:r>
            <a:r>
              <a:rPr lang="el-GR" b="1" i="1" dirty="0" smtClean="0">
                <a:solidFill>
                  <a:schemeClr val="bg1"/>
                </a:solidFill>
              </a:rPr>
              <a:t>Για την Επιτυχία της Ενιαίας Πράξης: ένα νέο όριο για την Ευρώπη</a:t>
            </a:r>
            <a:r>
              <a:rPr lang="el-GR" b="1" dirty="0" smtClean="0">
                <a:solidFill>
                  <a:schemeClr val="bg1"/>
                </a:solidFill>
              </a:rPr>
              <a:t>, γνωστό ως «Πακέτο </a:t>
            </a:r>
            <a:r>
              <a:rPr lang="en-US" b="1" dirty="0" err="1" smtClean="0">
                <a:solidFill>
                  <a:schemeClr val="bg1"/>
                </a:solidFill>
              </a:rPr>
              <a:t>Delors</a:t>
            </a:r>
            <a:r>
              <a:rPr lang="en-US" b="1" dirty="0" smtClean="0">
                <a:solidFill>
                  <a:schemeClr val="bg1"/>
                </a:solidFill>
              </a:rPr>
              <a:t> I</a:t>
            </a:r>
            <a:r>
              <a:rPr lang="el-GR" b="1" dirty="0" smtClean="0">
                <a:solidFill>
                  <a:schemeClr val="bg1"/>
                </a:solidFill>
              </a:rPr>
              <a:t>», με βασική πρόβλεψη το διπλασιασμό των πόρων των διαρθρωτικών ταμείων έως το έτος 1993, σε σχέση με το 1987. </a:t>
            </a:r>
          </a:p>
          <a:p>
            <a:pPr marL="285750" indent="-285750" algn="just">
              <a:buFont typeface="Arial" panose="020B0604020202020204" pitchFamily="34" charset="0"/>
              <a:buChar char="•"/>
            </a:pPr>
            <a:r>
              <a:rPr lang="el-GR" b="1" dirty="0" smtClean="0">
                <a:solidFill>
                  <a:schemeClr val="bg1"/>
                </a:solidFill>
              </a:rPr>
              <a:t>Το Ευρωπαϊκό Συμβούλιο των Βρυξελλών, του Φεβρουαρίου 1988, ενέκρινε τις αυξήσεις υπέρ των διαρθρωτικών ταμείων. </a:t>
            </a:r>
          </a:p>
          <a:p>
            <a:pPr marL="285750" indent="-285750" algn="just">
              <a:buFont typeface="Arial" panose="020B0604020202020204" pitchFamily="34" charset="0"/>
              <a:buChar char="•"/>
            </a:pPr>
            <a:r>
              <a:rPr lang="el-GR" b="1" dirty="0" smtClean="0">
                <a:solidFill>
                  <a:schemeClr val="bg1"/>
                </a:solidFill>
              </a:rPr>
              <a:t>Παράλληλα η μεταρρύθμιση (Κανονισμός Πλαίσιο) του 1988 καθόρισε με σαφήνεια τα ενιαία κριτήρια κατάταξης των </a:t>
            </a:r>
            <a:r>
              <a:rPr lang="el-GR" b="1" dirty="0" smtClean="0">
                <a:solidFill>
                  <a:srgbClr val="FFFF00"/>
                </a:solidFill>
              </a:rPr>
              <a:t>τριών κατηγοριών περιφερειών του ευρωπαϊκού χώρου </a:t>
            </a:r>
            <a:r>
              <a:rPr lang="el-GR" b="1" dirty="0" smtClean="0">
                <a:solidFill>
                  <a:schemeClr val="bg1"/>
                </a:solidFill>
              </a:rPr>
              <a:t>(</a:t>
            </a:r>
            <a:r>
              <a:rPr lang="el-GR" b="1" dirty="0" err="1" smtClean="0">
                <a:solidFill>
                  <a:schemeClr val="bg1"/>
                </a:solidFill>
              </a:rPr>
              <a:t>Nomenclature</a:t>
            </a:r>
            <a:r>
              <a:rPr lang="el-GR" b="1" dirty="0" smtClean="0">
                <a:solidFill>
                  <a:schemeClr val="bg1"/>
                </a:solidFill>
              </a:rPr>
              <a:t> </a:t>
            </a:r>
            <a:r>
              <a:rPr lang="el-GR" b="1" dirty="0" err="1" smtClean="0">
                <a:solidFill>
                  <a:schemeClr val="bg1"/>
                </a:solidFill>
              </a:rPr>
              <a:t>d'Unités</a:t>
            </a:r>
            <a:r>
              <a:rPr lang="el-GR" b="1" dirty="0" smtClean="0">
                <a:solidFill>
                  <a:schemeClr val="bg1"/>
                </a:solidFill>
              </a:rPr>
              <a:t> </a:t>
            </a:r>
            <a:r>
              <a:rPr lang="el-GR" b="1" dirty="0" err="1" smtClean="0">
                <a:solidFill>
                  <a:schemeClr val="bg1"/>
                </a:solidFill>
              </a:rPr>
              <a:t>Territoriales</a:t>
            </a:r>
            <a:r>
              <a:rPr lang="el-GR" b="1" dirty="0" smtClean="0">
                <a:solidFill>
                  <a:schemeClr val="bg1"/>
                </a:solidFill>
              </a:rPr>
              <a:t> </a:t>
            </a:r>
            <a:r>
              <a:rPr lang="el-GR" b="1" dirty="0" err="1" smtClean="0">
                <a:solidFill>
                  <a:schemeClr val="bg1"/>
                </a:solidFill>
              </a:rPr>
              <a:t>Statistiques</a:t>
            </a:r>
            <a:r>
              <a:rPr lang="el-GR" b="1" dirty="0" smtClean="0">
                <a:solidFill>
                  <a:schemeClr val="bg1"/>
                </a:solidFill>
              </a:rPr>
              <a:t>, NUTS), καθώς και ορισμένες αρχές και στόχους για την Πολιτική Συνοχής που αφορούσαν στο σύνολο του πληθυσμού, των περιοχών και των κρατών-μελών των τότε ΕΚ. </a:t>
            </a: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sp>
        <p:nvSpPr>
          <p:cNvPr id="5" name="Ορθογώνιο 4"/>
          <p:cNvSpPr/>
          <p:nvPr/>
        </p:nvSpPr>
        <p:spPr>
          <a:xfrm>
            <a:off x="0" y="4305043"/>
            <a:ext cx="4760148" cy="2462213"/>
          </a:xfrm>
          <a:prstGeom prst="rect">
            <a:avLst/>
          </a:prstGeom>
        </p:spPr>
        <p:txBody>
          <a:bodyPr wrap="square">
            <a:spAutoFit/>
          </a:bodyPr>
          <a:lstStyle/>
          <a:p>
            <a:pPr algn="just"/>
            <a:r>
              <a:rPr lang="el-GR" sz="1400" b="1" dirty="0">
                <a:solidFill>
                  <a:srgbClr val="FFFF00"/>
                </a:solidFill>
              </a:rPr>
              <a:t>Κατάταξη των περιφερειών του ευρωπαϊκού χώρου (NUTS</a:t>
            </a:r>
            <a:r>
              <a:rPr lang="el-GR" sz="1400" b="1" dirty="0" smtClean="0">
                <a:solidFill>
                  <a:srgbClr val="FFFF00"/>
                </a:solidFill>
              </a:rPr>
              <a:t>) </a:t>
            </a:r>
          </a:p>
          <a:p>
            <a:r>
              <a:rPr lang="el-GR" sz="1400" b="1" u="sng" dirty="0" smtClean="0">
                <a:solidFill>
                  <a:srgbClr val="FFFF00"/>
                </a:solidFill>
              </a:rPr>
              <a:t>Πληθυσμιακά</a:t>
            </a:r>
            <a:r>
              <a:rPr lang="el-GR" sz="1400" b="1" dirty="0" smtClean="0">
                <a:solidFill>
                  <a:srgbClr val="FFFF00"/>
                </a:solidFill>
              </a:rPr>
              <a:t>:</a:t>
            </a:r>
          </a:p>
          <a:p>
            <a:pPr algn="just"/>
            <a:r>
              <a:rPr lang="el-GR" sz="1400" b="1" dirty="0" smtClean="0">
                <a:solidFill>
                  <a:srgbClr val="FFFF00"/>
                </a:solidFill>
              </a:rPr>
              <a:t>NUTS-1: από 7.000.000  έως 3.000.000</a:t>
            </a:r>
          </a:p>
          <a:p>
            <a:pPr algn="just"/>
            <a:r>
              <a:rPr lang="el-GR" sz="1400" b="1" dirty="0" smtClean="0">
                <a:solidFill>
                  <a:srgbClr val="FFFF00"/>
                </a:solidFill>
              </a:rPr>
              <a:t>NUTS-2: από 800.000 έως 3.000.000</a:t>
            </a:r>
          </a:p>
          <a:p>
            <a:pPr algn="just"/>
            <a:r>
              <a:rPr lang="el-GR" sz="1400" b="1" dirty="0" smtClean="0">
                <a:solidFill>
                  <a:srgbClr val="FFFF00"/>
                </a:solidFill>
              </a:rPr>
              <a:t>NUTS-3: από 150.000 έως 800.000 </a:t>
            </a:r>
          </a:p>
          <a:p>
            <a:pPr algn="just"/>
            <a:r>
              <a:rPr lang="el-GR" sz="1400" b="1" dirty="0" smtClean="0">
                <a:solidFill>
                  <a:srgbClr val="FFFF00"/>
                </a:solidFill>
              </a:rPr>
              <a:t>Η Επιτροπή ενημερώνει τα επεξηγηματικά σημειώματα σχετικά με τις NUTS και έχει τη δυνατότητα να τα τροποποιεί κάθε 3 έτη.</a:t>
            </a:r>
          </a:p>
          <a:p>
            <a:pPr algn="just"/>
            <a:endParaRPr lang="el-GR" sz="1400" b="1" dirty="0" smtClean="0">
              <a:solidFill>
                <a:srgbClr val="FFFF00"/>
              </a:solidFill>
            </a:endParaRPr>
          </a:p>
          <a:p>
            <a:pPr algn="just"/>
            <a:endParaRPr lang="el-GR" sz="1400" b="1" dirty="0" smtClean="0">
              <a:solidFill>
                <a:srgbClr val="FFFF00"/>
              </a:solidFill>
            </a:endParaRPr>
          </a:p>
          <a:p>
            <a:pPr algn="just"/>
            <a:endParaRPr lang="el-GR" sz="1400" b="1" dirty="0">
              <a:solidFill>
                <a:srgbClr val="FFFF00"/>
              </a:solidFill>
            </a:endParaRPr>
          </a:p>
        </p:txBody>
      </p:sp>
      <p:pic>
        <p:nvPicPr>
          <p:cNvPr id="13" name="Picture 17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198" y="1837267"/>
            <a:ext cx="3053335" cy="2524410"/>
          </a:xfrm>
          <a:prstGeom prst="rect">
            <a:avLst/>
          </a:prstGeom>
        </p:spPr>
      </p:pic>
    </p:spTree>
    <p:extLst>
      <p:ext uri="{BB962C8B-B14F-4D97-AF65-F5344CB8AC3E}">
        <p14:creationId xmlns:p14="http://schemas.microsoft.com/office/powerpoint/2010/main" val="35700835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6</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524315"/>
          </a:xfrm>
          <a:prstGeom prst="rect">
            <a:avLst/>
          </a:prstGeom>
          <a:noFill/>
        </p:spPr>
        <p:txBody>
          <a:bodyPr wrap="square" rtlCol="0">
            <a:spAutoFit/>
          </a:bodyPr>
          <a:lstStyle/>
          <a:p>
            <a:r>
              <a:rPr lang="el-GR" b="1" dirty="0">
                <a:solidFill>
                  <a:srgbClr val="FFFF00"/>
                </a:solidFill>
              </a:rPr>
              <a:t>Η διαρθρωτική πολιτική μετά το 1988 και το Α’ ΚΠΣ (</a:t>
            </a:r>
            <a:r>
              <a:rPr lang="el-GR" b="1" dirty="0" smtClean="0">
                <a:solidFill>
                  <a:srgbClr val="FFFF00"/>
                </a:solidFill>
              </a:rPr>
              <a:t>1989 </a:t>
            </a:r>
            <a:r>
              <a:rPr lang="el-GR" b="1" dirty="0">
                <a:solidFill>
                  <a:srgbClr val="FFFF00"/>
                </a:solidFill>
              </a:rPr>
              <a:t>– </a:t>
            </a:r>
            <a:r>
              <a:rPr lang="el-GR" b="1" dirty="0" smtClean="0">
                <a:solidFill>
                  <a:srgbClr val="FFFF00"/>
                </a:solidFill>
              </a:rPr>
              <a:t>1993)</a:t>
            </a:r>
          </a:p>
          <a:p>
            <a:pPr algn="just"/>
            <a:r>
              <a:rPr lang="el-GR" b="1" dirty="0">
                <a:solidFill>
                  <a:prstClr val="white"/>
                </a:solidFill>
              </a:rPr>
              <a:t>Οι </a:t>
            </a:r>
            <a:r>
              <a:rPr lang="el-GR" b="1" dirty="0" smtClean="0">
                <a:solidFill>
                  <a:prstClr val="white"/>
                </a:solidFill>
              </a:rPr>
              <a:t>τέσσερις βασικές </a:t>
            </a:r>
            <a:r>
              <a:rPr lang="el-GR" b="1" dirty="0">
                <a:solidFill>
                  <a:prstClr val="white"/>
                </a:solidFill>
              </a:rPr>
              <a:t>αρχές στις οποίες βασίζεται η περιφερειακή - διαρθρωτική πολιτική που θεωρούνται ως ένα ενιαίο σύνολο, είναι: </a:t>
            </a:r>
          </a:p>
          <a:p>
            <a:pPr marL="400050" indent="-400050" algn="just">
              <a:buFont typeface="+mj-lt"/>
              <a:buAutoNum type="romanUcPeriod"/>
            </a:pPr>
            <a:r>
              <a:rPr lang="el-GR" b="1" dirty="0" smtClean="0">
                <a:solidFill>
                  <a:srgbClr val="FFFF00"/>
                </a:solidFill>
              </a:rPr>
              <a:t>Η </a:t>
            </a:r>
            <a:r>
              <a:rPr lang="el-GR" b="1" dirty="0">
                <a:solidFill>
                  <a:srgbClr val="FFFF00"/>
                </a:solidFill>
              </a:rPr>
              <a:t>συγκέντρωση </a:t>
            </a:r>
            <a:r>
              <a:rPr lang="el-GR" b="1" dirty="0">
                <a:solidFill>
                  <a:prstClr val="white"/>
                </a:solidFill>
              </a:rPr>
              <a:t>σε </a:t>
            </a:r>
            <a:r>
              <a:rPr lang="el-GR" b="1" dirty="0" smtClean="0">
                <a:solidFill>
                  <a:prstClr val="white"/>
                </a:solidFill>
              </a:rPr>
              <a:t>5 στόχους </a:t>
            </a:r>
            <a:r>
              <a:rPr lang="el-GR" b="1" dirty="0">
                <a:solidFill>
                  <a:prstClr val="white"/>
                </a:solidFill>
              </a:rPr>
              <a:t>προτεραιότητας, τρεις εκ των οποίων περιορίζονταν χωρικά βάσει </a:t>
            </a:r>
            <a:r>
              <a:rPr lang="el-GR" b="1" dirty="0" smtClean="0">
                <a:solidFill>
                  <a:prstClr val="white"/>
                </a:solidFill>
              </a:rPr>
              <a:t>κριτηρίων </a:t>
            </a:r>
            <a:r>
              <a:rPr lang="el-GR" b="1" dirty="0" err="1" smtClean="0">
                <a:solidFill>
                  <a:prstClr val="white"/>
                </a:solidFill>
              </a:rPr>
              <a:t>επιλεξιμότητας</a:t>
            </a:r>
            <a:r>
              <a:rPr lang="el-GR" b="1" dirty="0" smtClean="0">
                <a:solidFill>
                  <a:prstClr val="white"/>
                </a:solidFill>
              </a:rPr>
              <a:t>.</a:t>
            </a:r>
            <a:endParaRPr lang="el-GR" b="1" dirty="0">
              <a:solidFill>
                <a:prstClr val="white"/>
              </a:solidFill>
            </a:endParaRPr>
          </a:p>
          <a:p>
            <a:pPr marL="400050" indent="-400050" algn="just">
              <a:buFont typeface="+mj-lt"/>
              <a:buAutoNum type="romanUcPeriod"/>
            </a:pPr>
            <a:r>
              <a:rPr lang="el-GR" b="1" dirty="0" smtClean="0">
                <a:solidFill>
                  <a:srgbClr val="FFFF00"/>
                </a:solidFill>
              </a:rPr>
              <a:t>Ο </a:t>
            </a:r>
            <a:r>
              <a:rPr lang="el-GR" b="1" dirty="0">
                <a:solidFill>
                  <a:srgbClr val="FFFF00"/>
                </a:solidFill>
              </a:rPr>
              <a:t>προγραμματισμός </a:t>
            </a:r>
            <a:r>
              <a:rPr lang="el-GR" b="1" dirty="0">
                <a:solidFill>
                  <a:prstClr val="white"/>
                </a:solidFill>
              </a:rPr>
              <a:t>με την υποβολή πολυετών προγραμμάτων που καταρτίζονται από τα </a:t>
            </a:r>
            <a:r>
              <a:rPr lang="el-GR" b="1" dirty="0" smtClean="0">
                <a:solidFill>
                  <a:prstClr val="white"/>
                </a:solidFill>
              </a:rPr>
              <a:t>κράτη-μέλη σύμφωνα </a:t>
            </a:r>
            <a:r>
              <a:rPr lang="el-GR" b="1" dirty="0">
                <a:solidFill>
                  <a:prstClr val="white"/>
                </a:solidFill>
              </a:rPr>
              <a:t>με τους κοινοτικούς στόχους και προτεραιότητες και εγκρίνονται από την Επιτροπή. </a:t>
            </a:r>
          </a:p>
          <a:p>
            <a:pPr marL="400050" indent="-400050" algn="just">
              <a:buFont typeface="+mj-lt"/>
              <a:buAutoNum type="romanUcPeriod"/>
            </a:pPr>
            <a:r>
              <a:rPr lang="el-GR" b="1" dirty="0" smtClean="0">
                <a:solidFill>
                  <a:srgbClr val="FFFF00"/>
                </a:solidFill>
              </a:rPr>
              <a:t>Η </a:t>
            </a:r>
            <a:r>
              <a:rPr lang="el-GR" b="1" dirty="0">
                <a:solidFill>
                  <a:srgbClr val="FFFF00"/>
                </a:solidFill>
              </a:rPr>
              <a:t>εταιρική σχέση </a:t>
            </a:r>
            <a:r>
              <a:rPr lang="el-GR" b="1" dirty="0" smtClean="0">
                <a:solidFill>
                  <a:srgbClr val="FFFF00"/>
                </a:solidFill>
              </a:rPr>
              <a:t>που </a:t>
            </a:r>
            <a:r>
              <a:rPr lang="el-GR" b="1" dirty="0" smtClean="0">
                <a:solidFill>
                  <a:prstClr val="white"/>
                </a:solidFill>
              </a:rPr>
              <a:t>έχει </a:t>
            </a:r>
            <a:r>
              <a:rPr lang="el-GR" b="1" dirty="0">
                <a:solidFill>
                  <a:prstClr val="white"/>
                </a:solidFill>
              </a:rPr>
              <a:t>χαρακτήρα συμπληρωματικότητας, </a:t>
            </a:r>
            <a:r>
              <a:rPr lang="el-GR" b="1" dirty="0" smtClean="0">
                <a:solidFill>
                  <a:prstClr val="white"/>
                </a:solidFill>
              </a:rPr>
              <a:t>με τη η </a:t>
            </a:r>
            <a:r>
              <a:rPr lang="el-GR" b="1" dirty="0">
                <a:solidFill>
                  <a:prstClr val="white"/>
                </a:solidFill>
              </a:rPr>
              <a:t>συμμετοχή των αρμόδιων περιφερειακών και τοπικών αρχών στη διαμόρφωση και εφαρμογή του </a:t>
            </a:r>
            <a:r>
              <a:rPr lang="el-GR" b="1" dirty="0" smtClean="0">
                <a:solidFill>
                  <a:prstClr val="white"/>
                </a:solidFill>
              </a:rPr>
              <a:t>προγράμματος.</a:t>
            </a:r>
          </a:p>
          <a:p>
            <a:pPr marL="400050" indent="-400050" algn="just">
              <a:buFont typeface="+mj-lt"/>
              <a:buAutoNum type="romanUcPeriod"/>
            </a:pPr>
            <a:r>
              <a:rPr lang="el-GR" b="1" dirty="0" smtClean="0">
                <a:solidFill>
                  <a:srgbClr val="FFFF00"/>
                </a:solidFill>
              </a:rPr>
              <a:t>Η </a:t>
            </a:r>
            <a:r>
              <a:rPr lang="el-GR" b="1" dirty="0" err="1">
                <a:solidFill>
                  <a:srgbClr val="FFFF00"/>
                </a:solidFill>
              </a:rPr>
              <a:t>προσθετικότητα</a:t>
            </a:r>
            <a:r>
              <a:rPr lang="el-GR" b="1" dirty="0">
                <a:solidFill>
                  <a:srgbClr val="FFFF00"/>
                </a:solidFill>
              </a:rPr>
              <a:t> </a:t>
            </a:r>
            <a:r>
              <a:rPr lang="el-GR" b="1" dirty="0">
                <a:solidFill>
                  <a:prstClr val="white"/>
                </a:solidFill>
              </a:rPr>
              <a:t>με την οποία επιβεβαιωνόταν εκ νέου η απαίτηση να εξασφαλιστεί ότι οι </a:t>
            </a:r>
            <a:r>
              <a:rPr lang="el-GR" b="1" dirty="0" smtClean="0">
                <a:solidFill>
                  <a:prstClr val="white"/>
                </a:solidFill>
              </a:rPr>
              <a:t>δεν </a:t>
            </a:r>
            <a:r>
              <a:rPr lang="el-GR" b="1" dirty="0">
                <a:solidFill>
                  <a:prstClr val="white"/>
                </a:solidFill>
              </a:rPr>
              <a:t>θα αντικαθιστούσαν τις εθνικές δαπάνες, αλλά θα αποτελούσαν πρόσθετη </a:t>
            </a:r>
            <a:r>
              <a:rPr lang="el-GR" b="1" dirty="0" smtClean="0">
                <a:solidFill>
                  <a:prstClr val="white"/>
                </a:solidFill>
              </a:rPr>
              <a:t>συνδρομή.</a:t>
            </a:r>
          </a:p>
          <a:p>
            <a:pPr algn="just"/>
            <a:r>
              <a:rPr lang="el-GR" b="1" dirty="0">
                <a:solidFill>
                  <a:prstClr val="white"/>
                </a:solidFill>
              </a:rPr>
              <a:t>Η χρηματοδότηση θα υλοποιούνταν κυρίως μέσω πολυετών δεσμών δράσεων </a:t>
            </a:r>
            <a:r>
              <a:rPr lang="el-GR" b="1" dirty="0" smtClean="0">
                <a:solidFill>
                  <a:prstClr val="white"/>
                </a:solidFill>
              </a:rPr>
              <a:t>των Κοινοτικών Πλαισίων Στήριξης (ΚΠΣ).</a:t>
            </a:r>
            <a:endParaRPr lang="el-GR" b="1" dirty="0">
              <a:solidFill>
                <a:prstClr val="white"/>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5" name="Picture 21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082" y="1681166"/>
            <a:ext cx="3672971" cy="5113353"/>
          </a:xfrm>
          <a:prstGeom prst="rect">
            <a:avLst/>
          </a:prstGeom>
        </p:spPr>
      </p:pic>
    </p:spTree>
    <p:extLst>
      <p:ext uri="{BB962C8B-B14F-4D97-AF65-F5344CB8AC3E}">
        <p14:creationId xmlns:p14="http://schemas.microsoft.com/office/powerpoint/2010/main" val="10336704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7</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4247317"/>
          </a:xfrm>
          <a:prstGeom prst="rect">
            <a:avLst/>
          </a:prstGeom>
          <a:noFill/>
        </p:spPr>
        <p:txBody>
          <a:bodyPr wrap="square" rtlCol="0">
            <a:spAutoFit/>
          </a:bodyPr>
          <a:lstStyle/>
          <a:p>
            <a:r>
              <a:rPr lang="el-GR" b="1" dirty="0" smtClean="0">
                <a:solidFill>
                  <a:srgbClr val="FFFF00"/>
                </a:solidFill>
              </a:rPr>
              <a:t>Η διαρθρωτική πολιτική μετά το 1988 και το Α’ ΚΠΣ (1989 – 1993)</a:t>
            </a:r>
          </a:p>
          <a:p>
            <a:pPr algn="just"/>
            <a:r>
              <a:rPr lang="el-GR" b="1" dirty="0">
                <a:solidFill>
                  <a:schemeClr val="bg1"/>
                </a:solidFill>
              </a:rPr>
              <a:t>Οι πέντε στόχοι που αναφέρονται στη βασική αρχή της συγκέντρωσης που προαναφέρθηκε </a:t>
            </a:r>
            <a:r>
              <a:rPr lang="el-GR" b="1" dirty="0" smtClean="0">
                <a:solidFill>
                  <a:schemeClr val="bg1"/>
                </a:solidFill>
              </a:rPr>
              <a:t>για την περίοδο </a:t>
            </a:r>
            <a:r>
              <a:rPr lang="el-GR" b="1" dirty="0">
                <a:solidFill>
                  <a:schemeClr val="bg1"/>
                </a:solidFill>
              </a:rPr>
              <a:t>1989 – </a:t>
            </a:r>
            <a:r>
              <a:rPr lang="el-GR" b="1" dirty="0" smtClean="0">
                <a:solidFill>
                  <a:schemeClr val="bg1"/>
                </a:solidFill>
              </a:rPr>
              <a:t>1993 του Α’ ΚΠΣ, </a:t>
            </a:r>
            <a:r>
              <a:rPr lang="el-GR" b="1" dirty="0">
                <a:solidFill>
                  <a:schemeClr val="bg1"/>
                </a:solidFill>
              </a:rPr>
              <a:t>περιλάμβαναν</a:t>
            </a:r>
            <a:r>
              <a:rPr lang="el-GR" b="1" dirty="0" smtClean="0">
                <a:solidFill>
                  <a:schemeClr val="bg1"/>
                </a:solidFill>
              </a:rPr>
              <a:t>:</a:t>
            </a:r>
          </a:p>
          <a:p>
            <a:pPr marL="628650" lvl="1" indent="-342900" algn="just">
              <a:buFont typeface="+mj-lt"/>
              <a:buAutoNum type="arabicPeriod"/>
            </a:pPr>
            <a:r>
              <a:rPr lang="el-GR" b="1" dirty="0" smtClean="0">
                <a:solidFill>
                  <a:srgbClr val="FFFF00"/>
                </a:solidFill>
              </a:rPr>
              <a:t>Ανάπτυξη/διαρθρωτική προσαρμογή των λιγότερο αναπτυγμένων περιφερειών με κ. κ. ΑΕΠ κάτω του 75% του Μ.Ο. </a:t>
            </a:r>
            <a:r>
              <a:rPr lang="el-GR" b="1" dirty="0" smtClean="0">
                <a:solidFill>
                  <a:schemeClr val="bg1"/>
                </a:solidFill>
              </a:rPr>
              <a:t>(ΕΤΠΑ, </a:t>
            </a:r>
            <a:r>
              <a:rPr lang="el-GR" b="1" dirty="0" err="1" smtClean="0">
                <a:solidFill>
                  <a:schemeClr val="bg1"/>
                </a:solidFill>
              </a:rPr>
              <a:t>ΕΚοινΤ</a:t>
            </a:r>
            <a:r>
              <a:rPr lang="el-GR" b="1" dirty="0" smtClean="0">
                <a:solidFill>
                  <a:schemeClr val="bg1"/>
                </a:solidFill>
              </a:rPr>
              <a:t>, ΕΓΤΠΕ). </a:t>
            </a:r>
          </a:p>
          <a:p>
            <a:pPr marL="628650" lvl="1" indent="-342900" algn="just">
              <a:buFont typeface="+mj-lt"/>
              <a:buAutoNum type="arabicPeriod"/>
            </a:pPr>
            <a:r>
              <a:rPr lang="el-GR" b="1" dirty="0" smtClean="0">
                <a:solidFill>
                  <a:srgbClr val="FFFF00"/>
                </a:solidFill>
              </a:rPr>
              <a:t>Αναδιάρθρωση των περιοχών που πλήττονται από την παρακμή της βιομηχανίας </a:t>
            </a:r>
            <a:r>
              <a:rPr lang="el-GR" b="1" dirty="0" smtClean="0">
                <a:solidFill>
                  <a:schemeClr val="bg1"/>
                </a:solidFill>
              </a:rPr>
              <a:t>(ΕΤΠΑ, </a:t>
            </a:r>
            <a:r>
              <a:rPr lang="el-GR" b="1" dirty="0" err="1" smtClean="0">
                <a:solidFill>
                  <a:schemeClr val="bg1"/>
                </a:solidFill>
              </a:rPr>
              <a:t>ΕΚοινΤ</a:t>
            </a:r>
            <a:r>
              <a:rPr lang="el-GR" b="1" dirty="0" smtClean="0">
                <a:solidFill>
                  <a:schemeClr val="bg1"/>
                </a:solidFill>
              </a:rPr>
              <a:t>). </a:t>
            </a:r>
          </a:p>
          <a:p>
            <a:pPr marL="628650" lvl="1" indent="-342900" algn="just">
              <a:buFont typeface="+mj-lt"/>
              <a:buAutoNum type="arabicPeriod"/>
            </a:pPr>
            <a:r>
              <a:rPr lang="el-GR" b="1" dirty="0" smtClean="0">
                <a:solidFill>
                  <a:srgbClr val="FFFF00"/>
                </a:solidFill>
              </a:rPr>
              <a:t>Καταπολέμηση μακροχρόνιας ανεργίας </a:t>
            </a:r>
            <a:r>
              <a:rPr lang="el-GR" b="1" dirty="0" smtClean="0">
                <a:solidFill>
                  <a:schemeClr val="bg1"/>
                </a:solidFill>
              </a:rPr>
              <a:t>(</a:t>
            </a:r>
            <a:r>
              <a:rPr lang="el-GR" b="1" dirty="0" err="1" smtClean="0">
                <a:solidFill>
                  <a:schemeClr val="bg1"/>
                </a:solidFill>
              </a:rPr>
              <a:t>ΕΚοινΤ</a:t>
            </a:r>
            <a:r>
              <a:rPr lang="el-GR" b="1" dirty="0" smtClean="0">
                <a:solidFill>
                  <a:schemeClr val="bg1"/>
                </a:solidFill>
              </a:rPr>
              <a:t>). </a:t>
            </a:r>
          </a:p>
          <a:p>
            <a:pPr marL="628650" lvl="1" indent="-342900" algn="just">
              <a:buFont typeface="+mj-lt"/>
              <a:buAutoNum type="arabicPeriod"/>
            </a:pPr>
            <a:r>
              <a:rPr lang="el-GR" b="1" dirty="0" smtClean="0">
                <a:solidFill>
                  <a:srgbClr val="FFFF00"/>
                </a:solidFill>
              </a:rPr>
              <a:t>Προώθηση της επαγγελματικής αποκατάστασης νέων</a:t>
            </a:r>
            <a:r>
              <a:rPr lang="el-GR" b="1" dirty="0">
                <a:solidFill>
                  <a:srgbClr val="FFFF00"/>
                </a:solidFill>
              </a:rPr>
              <a:t> </a:t>
            </a:r>
            <a:r>
              <a:rPr lang="el-GR" b="1" dirty="0" smtClean="0">
                <a:solidFill>
                  <a:srgbClr val="FFFF00"/>
                </a:solidFill>
              </a:rPr>
              <a:t> </a:t>
            </a:r>
            <a:r>
              <a:rPr lang="el-GR" b="1" dirty="0" smtClean="0">
                <a:solidFill>
                  <a:schemeClr val="bg1"/>
                </a:solidFill>
              </a:rPr>
              <a:t>(</a:t>
            </a:r>
            <a:r>
              <a:rPr lang="el-GR" b="1" dirty="0" err="1" smtClean="0">
                <a:solidFill>
                  <a:schemeClr val="bg1"/>
                </a:solidFill>
              </a:rPr>
              <a:t>ΕΚοινΤ</a:t>
            </a:r>
            <a:r>
              <a:rPr lang="el-GR" b="1" dirty="0" smtClean="0">
                <a:solidFill>
                  <a:schemeClr val="bg1"/>
                </a:solidFill>
              </a:rPr>
              <a:t>). </a:t>
            </a:r>
          </a:p>
          <a:p>
            <a:pPr marL="628650" lvl="1" indent="-342900" algn="just">
              <a:buFont typeface="+mj-lt"/>
              <a:buAutoNum type="arabicPeriod"/>
            </a:pPr>
            <a:r>
              <a:rPr lang="el-GR" b="1" dirty="0" smtClean="0">
                <a:solidFill>
                  <a:srgbClr val="FFFF00"/>
                </a:solidFill>
              </a:rPr>
              <a:t>Αγροτική αναδιάρθρωση και ανάπτυξη</a:t>
            </a:r>
            <a:r>
              <a:rPr lang="el-GR" b="1" dirty="0" smtClean="0">
                <a:solidFill>
                  <a:schemeClr val="bg1"/>
                </a:solidFill>
              </a:rPr>
              <a:t>, με δύο </a:t>
            </a:r>
            <a:r>
              <a:rPr lang="el-GR" b="1" dirty="0" err="1" smtClean="0">
                <a:solidFill>
                  <a:schemeClr val="bg1"/>
                </a:solidFill>
              </a:rPr>
              <a:t>υποστόχους</a:t>
            </a:r>
            <a:r>
              <a:rPr lang="el-GR" b="1" dirty="0" smtClean="0">
                <a:solidFill>
                  <a:schemeClr val="bg1"/>
                </a:solidFill>
              </a:rPr>
              <a:t>, </a:t>
            </a:r>
          </a:p>
          <a:p>
            <a:pPr marL="628650" lvl="1" indent="-342900" algn="just"/>
            <a:r>
              <a:rPr lang="el-GR" b="1" dirty="0" smtClean="0">
                <a:solidFill>
                  <a:schemeClr val="bg1"/>
                </a:solidFill>
              </a:rPr>
              <a:t>	α) </a:t>
            </a:r>
            <a:r>
              <a:rPr lang="el-GR" b="1" dirty="0" smtClean="0">
                <a:solidFill>
                  <a:srgbClr val="FFFF00"/>
                </a:solidFill>
              </a:rPr>
              <a:t>Ενίσχυση της προσαρμογής των αγροτικών περιοχών </a:t>
            </a:r>
            <a:r>
              <a:rPr lang="el-GR" b="1" dirty="0" smtClean="0">
                <a:solidFill>
                  <a:schemeClr val="bg1"/>
                </a:solidFill>
              </a:rPr>
              <a:t>(ΕΓΤΠΕ). </a:t>
            </a:r>
          </a:p>
          <a:p>
            <a:pPr marL="628650" lvl="1" indent="-342900" algn="just"/>
            <a:r>
              <a:rPr lang="el-GR" b="1" dirty="0" smtClean="0">
                <a:solidFill>
                  <a:schemeClr val="bg1"/>
                </a:solidFill>
              </a:rPr>
              <a:t>	β) </a:t>
            </a:r>
            <a:r>
              <a:rPr lang="el-GR" b="1" dirty="0" smtClean="0">
                <a:solidFill>
                  <a:srgbClr val="FFFF00"/>
                </a:solidFill>
              </a:rPr>
              <a:t>Ανάπτυξη αγροτικού χώρου</a:t>
            </a:r>
            <a:r>
              <a:rPr lang="el-GR" b="1" dirty="0" smtClean="0">
                <a:solidFill>
                  <a:schemeClr val="bg1"/>
                </a:solidFill>
              </a:rPr>
              <a:t> (ΕΤΠΑ, </a:t>
            </a:r>
            <a:r>
              <a:rPr lang="el-GR" b="1" dirty="0" err="1" smtClean="0">
                <a:solidFill>
                  <a:schemeClr val="bg1"/>
                </a:solidFill>
              </a:rPr>
              <a:t>ΕΚοινΤ</a:t>
            </a:r>
            <a:r>
              <a:rPr lang="el-GR" b="1" dirty="0" smtClean="0">
                <a:solidFill>
                  <a:schemeClr val="bg1"/>
                </a:solidFill>
              </a:rPr>
              <a:t>, ΕΓΤΠΕ). </a:t>
            </a:r>
          </a:p>
          <a:p>
            <a:pPr marL="628650" indent="-342900" algn="just">
              <a:buFont typeface="Arial" panose="020B0604020202020204" pitchFamily="34" charset="0"/>
              <a:buChar char="•"/>
            </a:pPr>
            <a:endParaRPr lang="el-GR" b="1" dirty="0" smtClean="0">
              <a:solidFill>
                <a:srgbClr val="FF0000"/>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graphicFrame>
        <p:nvGraphicFramePr>
          <p:cNvPr id="11" name="12 - Πίνακας"/>
          <p:cNvGraphicFramePr>
            <a:graphicFrameLocks noGrp="1"/>
          </p:cNvGraphicFramePr>
          <p:nvPr>
            <p:extLst>
              <p:ext uri="{D42A27DB-BD31-4B8C-83A1-F6EECF244321}">
                <p14:modId xmlns:p14="http://schemas.microsoft.com/office/powerpoint/2010/main" val="1120830370"/>
              </p:ext>
            </p:extLst>
          </p:nvPr>
        </p:nvGraphicFramePr>
        <p:xfrm>
          <a:off x="102922" y="2948312"/>
          <a:ext cx="4609726" cy="1645920"/>
        </p:xfrm>
        <a:graphic>
          <a:graphicData uri="http://schemas.openxmlformats.org/drawingml/2006/table">
            <a:tbl>
              <a:tblPr/>
              <a:tblGrid>
                <a:gridCol w="2780936">
                  <a:extLst>
                    <a:ext uri="{9D8B030D-6E8A-4147-A177-3AD203B41FA5}">
                      <a16:colId xmlns:a16="http://schemas.microsoft.com/office/drawing/2014/main" val="20000"/>
                    </a:ext>
                  </a:extLst>
                </a:gridCol>
                <a:gridCol w="904372">
                  <a:extLst>
                    <a:ext uri="{9D8B030D-6E8A-4147-A177-3AD203B41FA5}">
                      <a16:colId xmlns:a16="http://schemas.microsoft.com/office/drawing/2014/main" val="20001"/>
                    </a:ext>
                  </a:extLst>
                </a:gridCol>
                <a:gridCol w="924418">
                  <a:extLst>
                    <a:ext uri="{9D8B030D-6E8A-4147-A177-3AD203B41FA5}">
                      <a16:colId xmlns:a16="http://schemas.microsoft.com/office/drawing/2014/main" val="20002"/>
                    </a:ext>
                  </a:extLst>
                </a:gridCol>
              </a:tblGrid>
              <a:tr h="540385">
                <a:tc>
                  <a:txBody>
                    <a:bodyPr/>
                    <a:lstStyle/>
                    <a:p>
                      <a:pPr indent="226695" algn="ctr"/>
                      <a:r>
                        <a:rPr lang="el-GR" sz="1200" b="1" dirty="0">
                          <a:solidFill>
                            <a:srgbClr val="FFFFFF"/>
                          </a:solidFill>
                          <a:latin typeface="Times New Roman"/>
                          <a:ea typeface="Times New Roman"/>
                        </a:rPr>
                        <a:t>Στόχος</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226695" algn="ctr"/>
                      <a:r>
                        <a:rPr lang="el-GR" sz="1200" b="1">
                          <a:solidFill>
                            <a:srgbClr val="FFFFFF"/>
                          </a:solidFill>
                          <a:latin typeface="Times New Roman"/>
                          <a:ea typeface="Times New Roman"/>
                        </a:rPr>
                        <a:t>Ποσό σε δισ. </a:t>
                      </a:r>
                      <a:r>
                        <a:rPr lang="en-US" sz="1200" b="1">
                          <a:solidFill>
                            <a:srgbClr val="FFFFFF"/>
                          </a:solidFill>
                          <a:latin typeface="Times New Roman"/>
                          <a:ea typeface="Times New Roman"/>
                        </a:rPr>
                        <a:t>ECU</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indent="-1905" algn="ctr"/>
                      <a:r>
                        <a:rPr lang="el-GR" sz="1200" b="1">
                          <a:solidFill>
                            <a:srgbClr val="FFFFFF"/>
                          </a:solidFill>
                          <a:latin typeface="Times New Roman"/>
                          <a:ea typeface="Times New Roman"/>
                        </a:rPr>
                        <a:t>Ποσοστό επί του συνόλου</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24765" algn="just"/>
                      <a:r>
                        <a:rPr lang="el-GR" sz="1200" b="1">
                          <a:solidFill>
                            <a:srgbClr val="FFFFFF"/>
                          </a:solidFill>
                          <a:latin typeface="Times New Roman"/>
                          <a:ea typeface="Times New Roman"/>
                        </a:rPr>
                        <a:t>Στόχος 1.</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43,8</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200" b="1">
                          <a:latin typeface="Times New Roman"/>
                          <a:ea typeface="Times New Roman"/>
                        </a:rPr>
                        <a:t>64,0%</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24765" algn="just"/>
                      <a:r>
                        <a:rPr lang="el-GR" sz="1200" b="1">
                          <a:solidFill>
                            <a:srgbClr val="FFFFFF"/>
                          </a:solidFill>
                          <a:latin typeface="Times New Roman"/>
                          <a:ea typeface="Times New Roman"/>
                        </a:rPr>
                        <a:t>Στόχος 2</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6,1</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200" b="1">
                          <a:latin typeface="Times New Roman"/>
                          <a:ea typeface="Times New Roman"/>
                        </a:rPr>
                        <a:t>9,0%</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24765" algn="just"/>
                      <a:r>
                        <a:rPr lang="el-GR" sz="1200" b="1">
                          <a:solidFill>
                            <a:srgbClr val="FFFFFF"/>
                          </a:solidFill>
                          <a:latin typeface="Times New Roman"/>
                          <a:ea typeface="Times New Roman"/>
                        </a:rPr>
                        <a:t>Στόχοι 3 &amp; 4</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6,7</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200" b="1">
                          <a:latin typeface="Times New Roman"/>
                          <a:ea typeface="Times New Roman"/>
                        </a:rPr>
                        <a:t>10,0%</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indent="24765" algn="just"/>
                      <a:r>
                        <a:rPr lang="el-GR" sz="1200" b="1">
                          <a:solidFill>
                            <a:srgbClr val="FFFFFF"/>
                          </a:solidFill>
                          <a:latin typeface="Times New Roman"/>
                          <a:ea typeface="Times New Roman"/>
                        </a:rPr>
                        <a:t>Στόχος 5</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6,3</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200" b="1">
                          <a:latin typeface="Times New Roman"/>
                          <a:ea typeface="Times New Roman"/>
                        </a:rPr>
                        <a:t>9,2%</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0340">
                <a:tc>
                  <a:txBody>
                    <a:bodyPr/>
                    <a:lstStyle/>
                    <a:p>
                      <a:pPr indent="24765" algn="just"/>
                      <a:r>
                        <a:rPr lang="el-GR" sz="1200" b="1" dirty="0">
                          <a:solidFill>
                            <a:srgbClr val="FFFFFF"/>
                          </a:solidFill>
                          <a:latin typeface="Times New Roman"/>
                          <a:ea typeface="Times New Roman"/>
                        </a:rPr>
                        <a:t>16 λοιπές κοινοτικές </a:t>
                      </a:r>
                      <a:r>
                        <a:rPr lang="el-GR" sz="1200" b="1" dirty="0" smtClean="0">
                          <a:solidFill>
                            <a:srgbClr val="FFFFFF"/>
                          </a:solidFill>
                          <a:latin typeface="Times New Roman"/>
                          <a:ea typeface="Times New Roman"/>
                        </a:rPr>
                        <a:t>πρωτοβουλίες (*)</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5,3</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tc>
                  <a:txBody>
                    <a:bodyPr/>
                    <a:lstStyle/>
                    <a:p>
                      <a:pPr indent="-1905" algn="r"/>
                      <a:r>
                        <a:rPr lang="el-GR" sz="1200" b="1">
                          <a:latin typeface="Times New Roman"/>
                          <a:ea typeface="Times New Roman"/>
                        </a:rPr>
                        <a:t>7,8%</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80340">
                <a:tc>
                  <a:txBody>
                    <a:bodyPr/>
                    <a:lstStyle/>
                    <a:p>
                      <a:pPr indent="24765" algn="just"/>
                      <a:r>
                        <a:rPr lang="el-GR" sz="1200" b="1" dirty="0">
                          <a:solidFill>
                            <a:srgbClr val="FFFFFF"/>
                          </a:solidFill>
                          <a:latin typeface="Times New Roman"/>
                          <a:ea typeface="Times New Roman"/>
                        </a:rPr>
                        <a:t>ΣΥΝΟΛΟ</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68,2</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tc>
                  <a:txBody>
                    <a:bodyPr/>
                    <a:lstStyle/>
                    <a:p>
                      <a:pPr indent="-1905" algn="r"/>
                      <a:r>
                        <a:rPr lang="el-GR" sz="1200" b="1" dirty="0">
                          <a:latin typeface="Times New Roman"/>
                          <a:ea typeface="Times New Roman"/>
                        </a:rPr>
                        <a:t>100,0%</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5B3D7"/>
                    </a:solidFill>
                  </a:tcPr>
                </a:tc>
                <a:extLst>
                  <a:ext uri="{0D108BD9-81ED-4DB2-BD59-A6C34878D82A}">
                    <a16:rowId xmlns:a16="http://schemas.microsoft.com/office/drawing/2014/main" val="10006"/>
                  </a:ext>
                </a:extLst>
              </a:tr>
            </a:tbl>
          </a:graphicData>
        </a:graphic>
      </p:graphicFrame>
      <p:sp>
        <p:nvSpPr>
          <p:cNvPr id="13" name="Ορθογώνιο 12"/>
          <p:cNvSpPr/>
          <p:nvPr/>
        </p:nvSpPr>
        <p:spPr>
          <a:xfrm>
            <a:off x="102921" y="4572531"/>
            <a:ext cx="4529579" cy="646331"/>
          </a:xfrm>
          <a:prstGeom prst="rect">
            <a:avLst/>
          </a:prstGeom>
        </p:spPr>
        <p:txBody>
          <a:bodyPr wrap="square">
            <a:spAutoFit/>
          </a:bodyPr>
          <a:lstStyle/>
          <a:p>
            <a:pPr algn="just"/>
            <a:r>
              <a:rPr lang="el-GR" sz="1200" b="1" dirty="0">
                <a:solidFill>
                  <a:schemeClr val="bg1"/>
                </a:solidFill>
              </a:rPr>
              <a:t>(*) Πρόκειται για τα: </a:t>
            </a:r>
            <a:r>
              <a:rPr lang="en-GB" sz="1200" b="1" dirty="0" smtClean="0">
                <a:solidFill>
                  <a:schemeClr val="bg1"/>
                </a:solidFill>
              </a:rPr>
              <a:t>INTERREG, EUROFORM, NOW, HORIZON, LEADER, RESIDER, RECHAR, RETEX, RENAVAL, KONVER, REGIS, ENVIREG, REGEN, PRISMA, TELEMATIQUE, STRIDE.</a:t>
            </a:r>
            <a:endParaRPr lang="el-GR" sz="1200" b="1" dirty="0">
              <a:solidFill>
                <a:schemeClr val="bg1"/>
              </a:solidFill>
            </a:endParaRPr>
          </a:p>
        </p:txBody>
      </p:sp>
      <p:sp>
        <p:nvSpPr>
          <p:cNvPr id="15" name="Ορθογώνιο 14"/>
          <p:cNvSpPr/>
          <p:nvPr/>
        </p:nvSpPr>
        <p:spPr>
          <a:xfrm>
            <a:off x="0" y="2454666"/>
            <a:ext cx="4760148" cy="523220"/>
          </a:xfrm>
          <a:prstGeom prst="rect">
            <a:avLst/>
          </a:prstGeom>
        </p:spPr>
        <p:txBody>
          <a:bodyPr wrap="square">
            <a:spAutoFit/>
          </a:bodyPr>
          <a:lstStyle/>
          <a:p>
            <a:pPr algn="just"/>
            <a:r>
              <a:rPr lang="el-GR" sz="1400" b="1" dirty="0" smtClean="0">
                <a:solidFill>
                  <a:srgbClr val="FFFF00"/>
                </a:solidFill>
              </a:rPr>
              <a:t>Διατιθέμενα ποσά σε δισ. </a:t>
            </a:r>
            <a:r>
              <a:rPr lang="en-US" sz="1400" b="1" dirty="0" smtClean="0">
                <a:solidFill>
                  <a:srgbClr val="FFFF00"/>
                </a:solidFill>
              </a:rPr>
              <a:t>ECU</a:t>
            </a:r>
            <a:r>
              <a:rPr lang="el-GR" sz="1400" b="1" dirty="0" smtClean="0">
                <a:solidFill>
                  <a:srgbClr val="FFFF00"/>
                </a:solidFill>
              </a:rPr>
              <a:t> και ποσοστά επί του συνόλου για το Α’ ΚΠΣ.</a:t>
            </a:r>
            <a:endParaRPr lang="el-GR" sz="1400" b="1" dirty="0">
              <a:solidFill>
                <a:srgbClr val="FFFF00"/>
              </a:solidFill>
            </a:endParaRPr>
          </a:p>
        </p:txBody>
      </p:sp>
    </p:spTree>
    <p:extLst>
      <p:ext uri="{BB962C8B-B14F-4D97-AF65-F5344CB8AC3E}">
        <p14:creationId xmlns:p14="http://schemas.microsoft.com/office/powerpoint/2010/main" val="3655606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8</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646331"/>
          </a:xfrm>
          <a:prstGeom prst="rect">
            <a:avLst/>
          </a:prstGeom>
          <a:noFill/>
        </p:spPr>
        <p:txBody>
          <a:bodyPr wrap="square" rtlCol="0">
            <a:spAutoFit/>
          </a:bodyPr>
          <a:lstStyle/>
          <a:p>
            <a:r>
              <a:rPr lang="el-GR" b="1" dirty="0" smtClean="0">
                <a:solidFill>
                  <a:srgbClr val="FFFF00"/>
                </a:solidFill>
              </a:rPr>
              <a:t>Η διαρθρωτική πολιτική μετά το 1988 και το Α’ ΚΠΣ (1989 – 1993)</a:t>
            </a:r>
          </a:p>
          <a:p>
            <a:pPr algn="just"/>
            <a:endParaRPr lang="el-GR" b="1" dirty="0" smtClean="0">
              <a:solidFill>
                <a:schemeClr val="bg1"/>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8" name="Εικόνα 7"/>
          <p:cNvPicPr>
            <a:picLocks noChangeAspect="1"/>
          </p:cNvPicPr>
          <p:nvPr/>
        </p:nvPicPr>
        <p:blipFill>
          <a:blip r:embed="rId5"/>
          <a:stretch>
            <a:fillRect/>
          </a:stretch>
        </p:blipFill>
        <p:spPr>
          <a:xfrm>
            <a:off x="5644569" y="2051165"/>
            <a:ext cx="4797968" cy="1018120"/>
          </a:xfrm>
          <a:prstGeom prst="rect">
            <a:avLst/>
          </a:prstGeom>
        </p:spPr>
      </p:pic>
      <p:graphicFrame>
        <p:nvGraphicFramePr>
          <p:cNvPr id="15" name="10 - Πίνακας"/>
          <p:cNvGraphicFramePr>
            <a:graphicFrameLocks noGrp="1"/>
          </p:cNvGraphicFramePr>
          <p:nvPr>
            <p:extLst>
              <p:ext uri="{D42A27DB-BD31-4B8C-83A1-F6EECF244321}">
                <p14:modId xmlns:p14="http://schemas.microsoft.com/office/powerpoint/2010/main" val="834296679"/>
              </p:ext>
            </p:extLst>
          </p:nvPr>
        </p:nvGraphicFramePr>
        <p:xfrm>
          <a:off x="6451917" y="2970474"/>
          <a:ext cx="3402965" cy="2806700"/>
        </p:xfrm>
        <a:graphic>
          <a:graphicData uri="http://schemas.openxmlformats.org/drawingml/2006/table">
            <a:tbl>
              <a:tblPr/>
              <a:tblGrid>
                <a:gridCol w="1653540">
                  <a:extLst>
                    <a:ext uri="{9D8B030D-6E8A-4147-A177-3AD203B41FA5}">
                      <a16:colId xmlns:a16="http://schemas.microsoft.com/office/drawing/2014/main" val="20000"/>
                    </a:ext>
                  </a:extLst>
                </a:gridCol>
                <a:gridCol w="1749425">
                  <a:extLst>
                    <a:ext uri="{9D8B030D-6E8A-4147-A177-3AD203B41FA5}">
                      <a16:colId xmlns:a16="http://schemas.microsoft.com/office/drawing/2014/main" val="20001"/>
                    </a:ext>
                  </a:extLst>
                </a:gridCol>
              </a:tblGrid>
              <a:tr h="612140">
                <a:tc>
                  <a:txBody>
                    <a:bodyPr/>
                    <a:lstStyle/>
                    <a:p>
                      <a:pPr marL="0" indent="0" algn="ctr"/>
                      <a:r>
                        <a:rPr lang="el-GR" sz="1200" b="1" dirty="0">
                          <a:solidFill>
                            <a:srgbClr val="FFFFFF"/>
                          </a:solidFill>
                          <a:latin typeface="Times New Roman"/>
                          <a:ea typeface="Times New Roman"/>
                        </a:rPr>
                        <a:t>Κράτη-μέλη</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tc>
                  <a:txBody>
                    <a:bodyPr/>
                    <a:lstStyle/>
                    <a:p>
                      <a:pPr marL="0" indent="0" algn="ctr"/>
                      <a:r>
                        <a:rPr lang="el-GR" sz="1200" b="1" dirty="0">
                          <a:solidFill>
                            <a:srgbClr val="FFFFFF"/>
                          </a:solidFill>
                          <a:latin typeface="Times New Roman"/>
                          <a:ea typeface="Times New Roman"/>
                        </a:rPr>
                        <a:t>Ποσοστό</a:t>
                      </a:r>
                      <a:r>
                        <a:rPr lang="el-GR" sz="1200" b="1" dirty="0">
                          <a:solidFill>
                            <a:srgbClr val="FFFFFF"/>
                          </a:solidFill>
                          <a:latin typeface="Times New Roman"/>
                          <a:ea typeface="Calibri"/>
                        </a:rPr>
                        <a:t> (%) </a:t>
                      </a:r>
                      <a:r>
                        <a:rPr lang="el-GR" sz="1200" b="1" dirty="0">
                          <a:solidFill>
                            <a:srgbClr val="FFFFFF"/>
                          </a:solidFill>
                          <a:latin typeface="Times New Roman"/>
                          <a:ea typeface="Times New Roman"/>
                        </a:rPr>
                        <a:t>χρηματοδότησης, επί του συνόλου </a:t>
                      </a:r>
                      <a:endParaRPr lang="el-GR" sz="1200" dirty="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180340">
                <a:tc>
                  <a:txBody>
                    <a:bodyPr/>
                    <a:lstStyle/>
                    <a:p>
                      <a:pPr indent="226695" algn="just"/>
                      <a:r>
                        <a:rPr lang="el-GR" sz="1200" b="1" dirty="0">
                          <a:solidFill>
                            <a:srgbClr val="FFFFFF"/>
                          </a:solidFill>
                          <a:latin typeface="Times New Roman"/>
                          <a:ea typeface="Times New Roman"/>
                        </a:rPr>
                        <a:t>Βέλγιο</a:t>
                      </a:r>
                      <a:endParaRPr lang="el-GR" sz="1200" dirty="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1,18</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1"/>
                  </a:ext>
                </a:extLst>
              </a:tr>
              <a:tr h="180340">
                <a:tc>
                  <a:txBody>
                    <a:bodyPr/>
                    <a:lstStyle/>
                    <a:p>
                      <a:pPr indent="226695" algn="just"/>
                      <a:r>
                        <a:rPr lang="el-GR" sz="1200" b="1">
                          <a:solidFill>
                            <a:srgbClr val="FFFFFF"/>
                          </a:solidFill>
                          <a:latin typeface="Times New Roman"/>
                          <a:ea typeface="Times New Roman"/>
                        </a:rPr>
                        <a:t>Δανία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0,64</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2"/>
                  </a:ext>
                </a:extLst>
              </a:tr>
              <a:tr h="180340">
                <a:tc>
                  <a:txBody>
                    <a:bodyPr/>
                    <a:lstStyle/>
                    <a:p>
                      <a:pPr indent="226695" algn="just"/>
                      <a:r>
                        <a:rPr lang="el-GR" sz="1200" b="1">
                          <a:solidFill>
                            <a:srgbClr val="FFFFFF"/>
                          </a:solidFill>
                          <a:latin typeface="Times New Roman"/>
                          <a:ea typeface="Times New Roman"/>
                        </a:rPr>
                        <a:t>Γαλλία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9,38</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3"/>
                  </a:ext>
                </a:extLst>
              </a:tr>
              <a:tr h="180340">
                <a:tc>
                  <a:txBody>
                    <a:bodyPr/>
                    <a:lstStyle/>
                    <a:p>
                      <a:pPr indent="226695" algn="just"/>
                      <a:r>
                        <a:rPr lang="el-GR" sz="1200" b="1">
                          <a:solidFill>
                            <a:srgbClr val="FFFFFF"/>
                          </a:solidFill>
                          <a:latin typeface="Times New Roman"/>
                          <a:ea typeface="Times New Roman"/>
                        </a:rPr>
                        <a:t>Γερμανία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9,56</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4"/>
                  </a:ext>
                </a:extLst>
              </a:tr>
              <a:tr h="180340">
                <a:tc>
                  <a:txBody>
                    <a:bodyPr/>
                    <a:lstStyle/>
                    <a:p>
                      <a:pPr indent="226695" algn="just"/>
                      <a:r>
                        <a:rPr lang="el-GR" sz="1200" b="1">
                          <a:solidFill>
                            <a:srgbClr val="FFFFFF"/>
                          </a:solidFill>
                          <a:latin typeface="Times New Roman"/>
                          <a:ea typeface="Times New Roman"/>
                        </a:rPr>
                        <a:t>Ελλάδα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11,96</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5"/>
                  </a:ext>
                </a:extLst>
              </a:tr>
              <a:tr h="180340">
                <a:tc>
                  <a:txBody>
                    <a:bodyPr/>
                    <a:lstStyle/>
                    <a:p>
                      <a:pPr indent="226695" algn="just"/>
                      <a:r>
                        <a:rPr lang="el-GR" sz="1200" b="1">
                          <a:solidFill>
                            <a:srgbClr val="FFFFFF"/>
                          </a:solidFill>
                          <a:latin typeface="Times New Roman"/>
                          <a:ea typeface="Times New Roman"/>
                        </a:rPr>
                        <a:t>Ιρλανδία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7,08</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6"/>
                  </a:ext>
                </a:extLst>
              </a:tr>
              <a:tr h="180340">
                <a:tc>
                  <a:txBody>
                    <a:bodyPr/>
                    <a:lstStyle/>
                    <a:p>
                      <a:pPr indent="226695" algn="just"/>
                      <a:r>
                        <a:rPr lang="el-GR" sz="1200" b="1">
                          <a:solidFill>
                            <a:srgbClr val="FFFFFF"/>
                          </a:solidFill>
                          <a:latin typeface="Times New Roman"/>
                          <a:ea typeface="Times New Roman"/>
                        </a:rPr>
                        <a:t>Ιταλία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17,08</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7"/>
                  </a:ext>
                </a:extLst>
              </a:tr>
              <a:tr h="180340">
                <a:tc>
                  <a:txBody>
                    <a:bodyPr/>
                    <a:lstStyle/>
                    <a:p>
                      <a:pPr indent="226695" algn="just"/>
                      <a:r>
                        <a:rPr lang="el-GR" sz="1200" b="1">
                          <a:solidFill>
                            <a:srgbClr val="FFFFFF"/>
                          </a:solidFill>
                          <a:latin typeface="Times New Roman"/>
                          <a:ea typeface="Times New Roman"/>
                        </a:rPr>
                        <a:t>Λουξεμβούργο</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0,09</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8"/>
                  </a:ext>
                </a:extLst>
              </a:tr>
              <a:tr h="180340">
                <a:tc>
                  <a:txBody>
                    <a:bodyPr/>
                    <a:lstStyle/>
                    <a:p>
                      <a:pPr indent="226695" algn="just"/>
                      <a:r>
                        <a:rPr lang="el-GR" sz="1200" b="1">
                          <a:solidFill>
                            <a:srgbClr val="FFFFFF"/>
                          </a:solidFill>
                          <a:latin typeface="Times New Roman"/>
                          <a:ea typeface="Times New Roman"/>
                        </a:rPr>
                        <a:t>Ολλανδία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1,15</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09"/>
                  </a:ext>
                </a:extLst>
              </a:tr>
              <a:tr h="180340">
                <a:tc>
                  <a:txBody>
                    <a:bodyPr/>
                    <a:lstStyle/>
                    <a:p>
                      <a:pPr indent="226695" algn="just"/>
                      <a:r>
                        <a:rPr lang="el-GR" sz="1200" b="1">
                          <a:solidFill>
                            <a:srgbClr val="FFFFFF"/>
                          </a:solidFill>
                          <a:latin typeface="Times New Roman"/>
                          <a:ea typeface="Times New Roman"/>
                        </a:rPr>
                        <a:t>Πορτογαλία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13,42</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0"/>
                  </a:ext>
                </a:extLst>
              </a:tr>
              <a:tr h="180340">
                <a:tc>
                  <a:txBody>
                    <a:bodyPr/>
                    <a:lstStyle/>
                    <a:p>
                      <a:pPr indent="226695" algn="just"/>
                      <a:r>
                        <a:rPr lang="el-GR" sz="1200" b="1">
                          <a:solidFill>
                            <a:srgbClr val="FFFFFF"/>
                          </a:solidFill>
                          <a:latin typeface="Times New Roman"/>
                          <a:ea typeface="Times New Roman"/>
                        </a:rPr>
                        <a:t>Ισπανία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a:latin typeface="Times New Roman"/>
                          <a:ea typeface="Times New Roman"/>
                        </a:rPr>
                        <a:t>20,81</a:t>
                      </a:r>
                      <a:endParaRPr lang="el-GR" sz="120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1"/>
                  </a:ext>
                </a:extLst>
              </a:tr>
              <a:tr h="180340">
                <a:tc>
                  <a:txBody>
                    <a:bodyPr/>
                    <a:lstStyle/>
                    <a:p>
                      <a:pPr indent="226695" algn="just"/>
                      <a:r>
                        <a:rPr lang="el-GR" sz="1200" b="1">
                          <a:solidFill>
                            <a:srgbClr val="FFFFFF"/>
                          </a:solidFill>
                          <a:latin typeface="Times New Roman"/>
                          <a:ea typeface="Times New Roman"/>
                        </a:rPr>
                        <a:t>Βρετανία</a:t>
                      </a:r>
                      <a:endParaRPr lang="el-GR" sz="1200">
                        <a:latin typeface="Times New Roman"/>
                        <a:ea typeface="Times New Roman"/>
                      </a:endParaRPr>
                    </a:p>
                  </a:txBody>
                  <a:tcPr marL="68580" marR="685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tc>
                  <a:txBody>
                    <a:bodyPr/>
                    <a:lstStyle/>
                    <a:p>
                      <a:pPr indent="226695" algn="r"/>
                      <a:r>
                        <a:rPr lang="el-GR" sz="1200" b="1" dirty="0">
                          <a:latin typeface="Times New Roman"/>
                          <a:ea typeface="Times New Roman"/>
                        </a:rPr>
                        <a:t>7,65</a:t>
                      </a:r>
                      <a:endParaRPr lang="el-GR" sz="1200" dirty="0">
                        <a:latin typeface="Times New Roman"/>
                        <a:ea typeface="Times New Roman"/>
                      </a:endParaRPr>
                    </a:p>
                  </a:txBody>
                  <a:tcPr marL="68580" marR="685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BE5F1"/>
                    </a:solidFill>
                  </a:tcPr>
                </a:tc>
                <a:extLst>
                  <a:ext uri="{0D108BD9-81ED-4DB2-BD59-A6C34878D82A}">
                    <a16:rowId xmlns:a16="http://schemas.microsoft.com/office/drawing/2014/main" val="10012"/>
                  </a:ext>
                </a:extLst>
              </a:tr>
            </a:tbl>
          </a:graphicData>
        </a:graphic>
      </p:graphicFrame>
      <p:pic>
        <p:nvPicPr>
          <p:cNvPr id="17" name="Εικόνα 16"/>
          <p:cNvPicPr>
            <a:picLocks noChangeAspect="1"/>
          </p:cNvPicPr>
          <p:nvPr/>
        </p:nvPicPr>
        <p:blipFill>
          <a:blip r:embed="rId6"/>
          <a:stretch>
            <a:fillRect/>
          </a:stretch>
        </p:blipFill>
        <p:spPr>
          <a:xfrm>
            <a:off x="1270378" y="1706808"/>
            <a:ext cx="2151013" cy="3215545"/>
          </a:xfrm>
          <a:prstGeom prst="rect">
            <a:avLst/>
          </a:prstGeom>
        </p:spPr>
      </p:pic>
      <p:sp>
        <p:nvSpPr>
          <p:cNvPr id="22" name="Ορθογώνιο 21"/>
          <p:cNvSpPr/>
          <p:nvPr/>
        </p:nvSpPr>
        <p:spPr>
          <a:xfrm>
            <a:off x="284106" y="4894764"/>
            <a:ext cx="4240393" cy="954107"/>
          </a:xfrm>
          <a:prstGeom prst="rect">
            <a:avLst/>
          </a:prstGeom>
        </p:spPr>
        <p:txBody>
          <a:bodyPr wrap="square">
            <a:spAutoFit/>
          </a:bodyPr>
          <a:lstStyle/>
          <a:p>
            <a:pPr algn="just"/>
            <a:r>
              <a:rPr lang="el-GR" sz="1400" b="1" dirty="0" smtClean="0">
                <a:solidFill>
                  <a:srgbClr val="FFFF00"/>
                </a:solidFill>
              </a:rPr>
              <a:t>Ο Πρόεδρος της Επιτροπής </a:t>
            </a:r>
            <a:r>
              <a:rPr lang="el-GR" sz="1400" b="1" dirty="0" err="1">
                <a:solidFill>
                  <a:srgbClr val="FFFF00"/>
                </a:solidFill>
              </a:rPr>
              <a:t>Jacques</a:t>
            </a:r>
            <a:r>
              <a:rPr lang="el-GR" sz="1400" b="1" dirty="0">
                <a:solidFill>
                  <a:srgbClr val="FFFF00"/>
                </a:solidFill>
              </a:rPr>
              <a:t> </a:t>
            </a:r>
            <a:r>
              <a:rPr lang="el-GR" sz="1400" b="1" dirty="0" err="1" smtClean="0">
                <a:solidFill>
                  <a:srgbClr val="FFFF00"/>
                </a:solidFill>
              </a:rPr>
              <a:t>Delors</a:t>
            </a:r>
            <a:r>
              <a:rPr lang="el-GR" sz="1400" b="1" dirty="0" smtClean="0">
                <a:solidFill>
                  <a:srgbClr val="FFFF00"/>
                </a:solidFill>
              </a:rPr>
              <a:t>, εμπνευστής του σχεδίου </a:t>
            </a:r>
            <a:r>
              <a:rPr lang="el-GR" sz="1400" b="1" i="1" dirty="0">
                <a:solidFill>
                  <a:srgbClr val="FFFF00"/>
                </a:solidFill>
              </a:rPr>
              <a:t>Για την Επιτυχία της Ενιαίας Πράξης: ένα νέο όριο για την Ευρώπη</a:t>
            </a:r>
            <a:r>
              <a:rPr lang="el-GR" sz="1400" b="1" dirty="0">
                <a:solidFill>
                  <a:srgbClr val="FFFF00"/>
                </a:solidFill>
              </a:rPr>
              <a:t>, γνωστό ως «Πακέτο </a:t>
            </a:r>
            <a:r>
              <a:rPr lang="el-GR" sz="1400" b="1" dirty="0" err="1">
                <a:solidFill>
                  <a:srgbClr val="FFFF00"/>
                </a:solidFill>
              </a:rPr>
              <a:t>Delors</a:t>
            </a:r>
            <a:r>
              <a:rPr lang="el-GR" sz="1400" b="1" dirty="0">
                <a:solidFill>
                  <a:srgbClr val="FFFF00"/>
                </a:solidFill>
              </a:rPr>
              <a:t> I»</a:t>
            </a:r>
          </a:p>
        </p:txBody>
      </p:sp>
    </p:spTree>
    <p:extLst>
      <p:ext uri="{BB962C8B-B14F-4D97-AF65-F5344CB8AC3E}">
        <p14:creationId xmlns:p14="http://schemas.microsoft.com/office/powerpoint/2010/main" val="36556060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Θέση υποσέλιδου 1"/>
          <p:cNvSpPr>
            <a:spLocks noGrp="1"/>
          </p:cNvSpPr>
          <p:nvPr>
            <p:ph type="ftr" sz="quarter" idx="11"/>
          </p:nvPr>
        </p:nvSpPr>
        <p:spPr>
          <a:xfrm>
            <a:off x="4038600" y="6198795"/>
            <a:ext cx="4114800" cy="522680"/>
          </a:xfrm>
        </p:spPr>
        <p:txBody>
          <a:bodyPr/>
          <a:lstStyle/>
          <a:p>
            <a:r>
              <a:rPr lang="el-GR" sz="1800" b="1" dirty="0" smtClean="0">
                <a:solidFill>
                  <a:srgbClr val="FFFF00"/>
                </a:solidFill>
              </a:rPr>
              <a:t>Παναγιώτης </a:t>
            </a:r>
            <a:r>
              <a:rPr lang="el-GR" sz="1800" b="1" dirty="0" err="1" smtClean="0">
                <a:solidFill>
                  <a:srgbClr val="FFFF00"/>
                </a:solidFill>
              </a:rPr>
              <a:t>Λιαργκόβας</a:t>
            </a:r>
            <a:endParaRPr lang="el-GR" sz="1800" b="1" dirty="0" smtClean="0">
              <a:solidFill>
                <a:srgbClr val="FFFF00"/>
              </a:solidFill>
            </a:endParaRPr>
          </a:p>
          <a:p>
            <a:r>
              <a:rPr lang="el-GR" sz="1800" b="1" dirty="0" smtClean="0">
                <a:solidFill>
                  <a:srgbClr val="FFFF00"/>
                </a:solidFill>
              </a:rPr>
              <a:t>Χρήστος Παπαγεωργίου</a:t>
            </a:r>
            <a:endParaRPr lang="en-US" sz="1800" b="1" dirty="0">
              <a:solidFill>
                <a:srgbClr val="FFFF00"/>
              </a:solidFill>
            </a:endParaRPr>
          </a:p>
        </p:txBody>
      </p:sp>
      <p:sp>
        <p:nvSpPr>
          <p:cNvPr id="3" name="Θέση αριθμού διαφάνειας 2"/>
          <p:cNvSpPr>
            <a:spLocks noGrp="1"/>
          </p:cNvSpPr>
          <p:nvPr>
            <p:ph type="sldNum" sz="quarter" idx="12"/>
          </p:nvPr>
        </p:nvSpPr>
        <p:spPr/>
        <p:txBody>
          <a:bodyPr/>
          <a:lstStyle/>
          <a:p>
            <a:fld id="{D57F1E4F-1CFF-5643-939E-217C01CDF565}" type="slidenum">
              <a:rPr lang="en-US" smtClean="0">
                <a:solidFill>
                  <a:srgbClr val="FFFF00"/>
                </a:solidFill>
              </a:rPr>
              <a:pPr/>
              <a:t>9</a:t>
            </a:fld>
            <a:endParaRPr lang="en-US" dirty="0">
              <a:solidFill>
                <a:srgbClr val="FFFF00"/>
              </a:solidFill>
            </a:endParaRPr>
          </a:p>
        </p:txBody>
      </p:sp>
      <p:sp>
        <p:nvSpPr>
          <p:cNvPr id="4" name="TextBox 3"/>
          <p:cNvSpPr txBox="1"/>
          <p:nvPr/>
        </p:nvSpPr>
        <p:spPr>
          <a:xfrm>
            <a:off x="0" y="0"/>
            <a:ext cx="12192000" cy="523220"/>
          </a:xfrm>
          <a:prstGeom prst="rect">
            <a:avLst/>
          </a:prstGeom>
          <a:noFill/>
        </p:spPr>
        <p:txBody>
          <a:bodyPr wrap="square" rtlCol="0">
            <a:spAutoFit/>
          </a:bodyPr>
          <a:lstStyle/>
          <a:p>
            <a:pPr algn="ctr"/>
            <a:r>
              <a:rPr lang="el-GR" sz="2800" b="1" i="1" dirty="0" smtClean="0">
                <a:solidFill>
                  <a:prstClr val="white"/>
                </a:solidFill>
                <a:latin typeface="Calibri Light" panose="020F0302020204030204"/>
              </a:rPr>
              <a:t>Το Ευρωπαϊκό Φαινόμενο: </a:t>
            </a:r>
            <a:r>
              <a:rPr lang="el-GR" sz="2800" b="1" i="1" dirty="0" smtClean="0">
                <a:solidFill>
                  <a:srgbClr val="FFFF00"/>
                </a:solidFill>
                <a:latin typeface="Calibri Light" panose="020F0302020204030204"/>
              </a:rPr>
              <a:t>Ιστορία, Θεσμοί Πολιτικές</a:t>
            </a:r>
          </a:p>
        </p:txBody>
      </p:sp>
      <p:sp>
        <p:nvSpPr>
          <p:cNvPr id="6" name="Ορθογώνιο 5"/>
          <p:cNvSpPr/>
          <p:nvPr/>
        </p:nvSpPr>
        <p:spPr>
          <a:xfrm>
            <a:off x="0" y="392707"/>
            <a:ext cx="12192000" cy="461665"/>
          </a:xfrm>
          <a:prstGeom prst="rect">
            <a:avLst/>
          </a:prstGeom>
        </p:spPr>
        <p:txBody>
          <a:bodyPr wrap="square">
            <a:spAutoFit/>
          </a:bodyPr>
          <a:lstStyle/>
          <a:p>
            <a:pPr algn="ctr"/>
            <a:r>
              <a:rPr lang="en-US" sz="2400" b="1" kern="0" dirty="0" smtClean="0">
                <a:solidFill>
                  <a:srgbClr val="FFFF00"/>
                </a:solidFill>
                <a:ea typeface="Microsoft JhengHei" panose="020B0604030504040204" pitchFamily="34" charset="-120"/>
                <a:cs typeface="Arial" panose="020B0604020202020204" pitchFamily="34" charset="0"/>
              </a:rPr>
              <a:t>1</a:t>
            </a:r>
            <a:r>
              <a:rPr lang="el-GR" sz="2400" b="1" kern="0" dirty="0">
                <a:solidFill>
                  <a:srgbClr val="FFFF00"/>
                </a:solidFill>
                <a:ea typeface="Microsoft JhengHei" panose="020B0604030504040204" pitchFamily="34" charset="-120"/>
                <a:cs typeface="Arial" panose="020B0604020202020204" pitchFamily="34" charset="0"/>
              </a:rPr>
              <a:t>6</a:t>
            </a:r>
            <a:r>
              <a:rPr lang="el-GR" sz="2400" b="1" kern="0" dirty="0" smtClean="0">
                <a:solidFill>
                  <a:srgbClr val="FFFF00"/>
                </a:solidFill>
                <a:ea typeface="Microsoft JhengHei" panose="020B0604030504040204" pitchFamily="34" charset="-120"/>
                <a:cs typeface="Arial" panose="020B0604020202020204" pitchFamily="34" charset="0"/>
              </a:rPr>
              <a:t>. Η </a:t>
            </a:r>
            <a:r>
              <a:rPr lang="el-GR" sz="2400" b="1" kern="0" dirty="0">
                <a:solidFill>
                  <a:srgbClr val="FFFF00"/>
                </a:solidFill>
                <a:ea typeface="Microsoft JhengHei" panose="020B0604030504040204" pitchFamily="34" charset="-120"/>
                <a:cs typeface="Arial" panose="020B0604020202020204" pitchFamily="34" charset="0"/>
              </a:rPr>
              <a:t>Διαρθρωτική και Περιφερειακή Πολιτική</a:t>
            </a:r>
          </a:p>
        </p:txBody>
      </p:sp>
      <p:pic>
        <p:nvPicPr>
          <p:cNvPr id="23" name="Εικόνα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7793" y="6198794"/>
            <a:ext cx="2146300" cy="622491"/>
          </a:xfrm>
          <a:prstGeom prst="rect">
            <a:avLst/>
          </a:prstGeom>
        </p:spPr>
      </p:pic>
      <p:sp>
        <p:nvSpPr>
          <p:cNvPr id="24" name="TextBox 23"/>
          <p:cNvSpPr txBox="1"/>
          <p:nvPr/>
        </p:nvSpPr>
        <p:spPr>
          <a:xfrm>
            <a:off x="284106" y="1310617"/>
            <a:ext cx="11653893" cy="400110"/>
          </a:xfrm>
          <a:prstGeom prst="rect">
            <a:avLst/>
          </a:prstGeom>
          <a:noFill/>
        </p:spPr>
        <p:txBody>
          <a:bodyPr wrap="square" rtlCol="0">
            <a:spAutoFit/>
          </a:bodyPr>
          <a:lstStyle/>
          <a:p>
            <a:r>
              <a:rPr lang="el-GR" sz="2000" b="1" dirty="0" smtClean="0">
                <a:solidFill>
                  <a:srgbClr val="FFFF00"/>
                </a:solidFill>
                <a:cs typeface="Times New Roman" panose="02020603050405020304" pitchFamily="18" charset="0"/>
              </a:rPr>
              <a:t>Προγράμματα </a:t>
            </a:r>
            <a:r>
              <a:rPr lang="el-GR" sz="2000" b="1" dirty="0">
                <a:solidFill>
                  <a:srgbClr val="FFFF00"/>
                </a:solidFill>
                <a:cs typeface="Times New Roman" panose="02020603050405020304" pitchFamily="18" charset="0"/>
              </a:rPr>
              <a:t>Περιφερειακής Πολιτικής στην </a:t>
            </a:r>
            <a:r>
              <a:rPr lang="el-GR" sz="2000" b="1" dirty="0" smtClean="0">
                <a:solidFill>
                  <a:srgbClr val="FFFF00"/>
                </a:solidFill>
                <a:cs typeface="Times New Roman" panose="02020603050405020304" pitchFamily="18" charset="0"/>
              </a:rPr>
              <a:t>ΕΕ</a:t>
            </a:r>
            <a:endParaRPr lang="el-GR" sz="2000" b="1" dirty="0">
              <a:solidFill>
                <a:srgbClr val="FFFF00"/>
              </a:solidFill>
              <a:cs typeface="Times New Roman" panose="02020603050405020304" pitchFamily="18" charset="0"/>
            </a:endParaRPr>
          </a:p>
        </p:txBody>
      </p:sp>
      <p:sp>
        <p:nvSpPr>
          <p:cNvPr id="25" name="TextBox 24"/>
          <p:cNvSpPr txBox="1"/>
          <p:nvPr/>
        </p:nvSpPr>
        <p:spPr>
          <a:xfrm>
            <a:off x="4680000" y="1728000"/>
            <a:ext cx="7277099" cy="5078313"/>
          </a:xfrm>
          <a:prstGeom prst="rect">
            <a:avLst/>
          </a:prstGeom>
          <a:noFill/>
        </p:spPr>
        <p:txBody>
          <a:bodyPr wrap="square" rtlCol="0">
            <a:spAutoFit/>
          </a:bodyPr>
          <a:lstStyle/>
          <a:p>
            <a:r>
              <a:rPr lang="el-GR" b="1" dirty="0" smtClean="0">
                <a:solidFill>
                  <a:srgbClr val="FFFF00"/>
                </a:solidFill>
              </a:rPr>
              <a:t>Αναθεώρηση του κανονιστικού πλαισίου και το Β’ ΚΠΣ (1994 – 1999)</a:t>
            </a:r>
          </a:p>
          <a:p>
            <a:pPr marL="285750" indent="-285750" algn="just">
              <a:buFont typeface="Arial" panose="020B0604020202020204" pitchFamily="34" charset="0"/>
              <a:buChar char="•"/>
            </a:pPr>
            <a:r>
              <a:rPr lang="el-GR" b="1" dirty="0" smtClean="0">
                <a:solidFill>
                  <a:schemeClr val="bg1"/>
                </a:solidFill>
              </a:rPr>
              <a:t>Η εκφρασμένη από το Νοέμβριο του 1991 άποψη του προέδρου της Επιτροπής </a:t>
            </a:r>
            <a:r>
              <a:rPr lang="el-GR" b="1" dirty="0" err="1" smtClean="0">
                <a:solidFill>
                  <a:schemeClr val="bg1"/>
                </a:solidFill>
              </a:rPr>
              <a:t>Jacques</a:t>
            </a:r>
            <a:r>
              <a:rPr lang="el-GR" b="1" dirty="0" smtClean="0">
                <a:solidFill>
                  <a:schemeClr val="bg1"/>
                </a:solidFill>
              </a:rPr>
              <a:t> </a:t>
            </a:r>
            <a:r>
              <a:rPr lang="el-GR" b="1" dirty="0" err="1" smtClean="0">
                <a:solidFill>
                  <a:schemeClr val="bg1"/>
                </a:solidFill>
              </a:rPr>
              <a:t>Delors</a:t>
            </a:r>
            <a:r>
              <a:rPr lang="el-GR" b="1" dirty="0" smtClean="0">
                <a:solidFill>
                  <a:schemeClr val="bg1"/>
                </a:solidFill>
              </a:rPr>
              <a:t> για τη δημιουργία ταμείου συνοχής, </a:t>
            </a:r>
            <a:r>
              <a:rPr lang="el-GR" b="1" dirty="0">
                <a:solidFill>
                  <a:schemeClr val="bg1"/>
                </a:solidFill>
              </a:rPr>
              <a:t>συμπεριλήφθηκε </a:t>
            </a:r>
            <a:r>
              <a:rPr lang="el-GR" b="1" dirty="0" smtClean="0">
                <a:solidFill>
                  <a:schemeClr val="bg1"/>
                </a:solidFill>
              </a:rPr>
              <a:t>σε σχετική </a:t>
            </a:r>
            <a:r>
              <a:rPr lang="el-GR" b="1" dirty="0">
                <a:solidFill>
                  <a:schemeClr val="bg1"/>
                </a:solidFill>
              </a:rPr>
              <a:t>διάταξη στην υπογραφείσα νέα </a:t>
            </a:r>
            <a:r>
              <a:rPr lang="el-GR" b="1" i="1" dirty="0">
                <a:solidFill>
                  <a:schemeClr val="bg1"/>
                </a:solidFill>
              </a:rPr>
              <a:t>Συνθήκη για την Ευρωπαϊκή Ένωση</a:t>
            </a:r>
            <a:r>
              <a:rPr lang="el-GR" b="1" dirty="0">
                <a:solidFill>
                  <a:schemeClr val="bg1"/>
                </a:solidFill>
              </a:rPr>
              <a:t> (ΣΕΕ</a:t>
            </a:r>
            <a:r>
              <a:rPr lang="el-GR" b="1" dirty="0" smtClean="0">
                <a:solidFill>
                  <a:schemeClr val="bg1"/>
                </a:solidFill>
              </a:rPr>
              <a:t>) το Φεβρουάριο 1992.</a:t>
            </a:r>
            <a:endParaRPr lang="el-GR" b="1" dirty="0">
              <a:solidFill>
                <a:schemeClr val="bg1"/>
              </a:solidFill>
            </a:endParaRPr>
          </a:p>
          <a:p>
            <a:pPr marL="285750" indent="-285750" algn="just">
              <a:buFont typeface="Arial" panose="020B0604020202020204" pitchFamily="34" charset="0"/>
              <a:buChar char="•"/>
            </a:pPr>
            <a:r>
              <a:rPr lang="el-GR" b="1" dirty="0">
                <a:solidFill>
                  <a:schemeClr val="bg1"/>
                </a:solidFill>
              </a:rPr>
              <a:t>Τ</a:t>
            </a:r>
            <a:r>
              <a:rPr lang="el-GR" b="1" dirty="0" smtClean="0">
                <a:solidFill>
                  <a:schemeClr val="bg1"/>
                </a:solidFill>
              </a:rPr>
              <a:t>ο Ευρωπαϊκό Συμβούλιο του Εδιμβούργου, του Δεκεμβρίου 1992, αποδέχθηκε νέο πακέτο προτάσεων του προέδρου της Επιτροπής </a:t>
            </a:r>
            <a:r>
              <a:rPr lang="en-US" b="1" dirty="0" err="1" smtClean="0">
                <a:solidFill>
                  <a:schemeClr val="bg1"/>
                </a:solidFill>
              </a:rPr>
              <a:t>Delors</a:t>
            </a:r>
            <a:r>
              <a:rPr lang="el-GR" b="1" dirty="0" smtClean="0">
                <a:solidFill>
                  <a:schemeClr val="bg1"/>
                </a:solidFill>
              </a:rPr>
              <a:t>, για την περίοδο 1994 – 1999, γνωστό ως «πακέτο </a:t>
            </a:r>
            <a:r>
              <a:rPr lang="en-US" b="1" dirty="0" err="1" smtClean="0">
                <a:solidFill>
                  <a:schemeClr val="bg1"/>
                </a:solidFill>
              </a:rPr>
              <a:t>Delors</a:t>
            </a:r>
            <a:r>
              <a:rPr lang="en-US" b="1" dirty="0" smtClean="0">
                <a:solidFill>
                  <a:schemeClr val="bg1"/>
                </a:solidFill>
              </a:rPr>
              <a:t> II</a:t>
            </a:r>
            <a:r>
              <a:rPr lang="el-GR" b="1" dirty="0" smtClean="0">
                <a:solidFill>
                  <a:schemeClr val="bg1"/>
                </a:solidFill>
              </a:rPr>
              <a:t>». </a:t>
            </a:r>
          </a:p>
          <a:p>
            <a:pPr marL="285750" indent="-285750" algn="just">
              <a:buFont typeface="Arial" panose="020B0604020202020204" pitchFamily="34" charset="0"/>
              <a:buChar char="•"/>
            </a:pPr>
            <a:r>
              <a:rPr lang="el-GR" b="1" dirty="0" smtClean="0">
                <a:solidFill>
                  <a:schemeClr val="bg1"/>
                </a:solidFill>
              </a:rPr>
              <a:t>Το </a:t>
            </a:r>
            <a:r>
              <a:rPr lang="el-GR" b="1" i="1" dirty="0" smtClean="0">
                <a:solidFill>
                  <a:schemeClr val="bg1"/>
                </a:solidFill>
              </a:rPr>
              <a:t>Ταμείο Συνοχής</a:t>
            </a:r>
            <a:r>
              <a:rPr lang="el-GR" b="1" dirty="0" smtClean="0">
                <a:solidFill>
                  <a:schemeClr val="bg1"/>
                </a:solidFill>
              </a:rPr>
              <a:t> (ΤΣ) θα λειτουργούσε πριν από το τέλος του 1993, θα απευθυνόταν σε κράτη-μέλη και όχι σε κοινοτικές περιφέρειες και θα αφορούσε σε έργα διευρωπαϊκών δικτύων και περιβάλλοντος. </a:t>
            </a:r>
          </a:p>
          <a:p>
            <a:pPr marL="285750" indent="-285750" algn="just">
              <a:buFont typeface="Arial" panose="020B0604020202020204" pitchFamily="34" charset="0"/>
              <a:buChar char="•"/>
            </a:pPr>
            <a:r>
              <a:rPr lang="el-GR" b="1" dirty="0" smtClean="0">
                <a:solidFill>
                  <a:schemeClr val="bg1"/>
                </a:solidFill>
              </a:rPr>
              <a:t>Ακόμη, διπλασιάστηκαν οι διαρθρωτικές δαπάνες για τα τέσσερα λιγότερο ανεπτυγμένα κράτη-μέλη, δηλαδή, την Ελλάδα, την Ιρλανδία, την Ισπανία και την Πορτογαλία, για την επταετία 1993 – 1999. </a:t>
            </a:r>
          </a:p>
          <a:p>
            <a:pPr marL="285750" indent="-285750" algn="just">
              <a:buFont typeface="Arial" panose="020B0604020202020204" pitchFamily="34" charset="0"/>
              <a:buChar char="•"/>
            </a:pPr>
            <a:r>
              <a:rPr lang="el-GR" b="1" dirty="0">
                <a:solidFill>
                  <a:schemeClr val="bg1"/>
                </a:solidFill>
              </a:rPr>
              <a:t>Η αναθεώρηση των κανονισμών των διαρθρωτικών ταμείων τον Ιούλιο </a:t>
            </a:r>
            <a:r>
              <a:rPr lang="el-GR" b="1" dirty="0" smtClean="0">
                <a:solidFill>
                  <a:schemeClr val="bg1"/>
                </a:solidFill>
              </a:rPr>
              <a:t>1993, </a:t>
            </a:r>
            <a:r>
              <a:rPr lang="el-GR" b="1" dirty="0">
                <a:solidFill>
                  <a:schemeClr val="bg1"/>
                </a:solidFill>
              </a:rPr>
              <a:t>διαμόρφωσε το Β’ ΚΠΣ, για την περίοδο 1994 – 1999. </a:t>
            </a:r>
          </a:p>
          <a:p>
            <a:pPr marL="285750" indent="-285750" algn="just">
              <a:buFont typeface="Arial" panose="020B0604020202020204" pitchFamily="34" charset="0"/>
              <a:buChar char="•"/>
            </a:pPr>
            <a:endParaRPr lang="el-GR" b="1" dirty="0" smtClean="0">
              <a:solidFill>
                <a:schemeClr val="bg1"/>
              </a:solidFill>
            </a:endParaRPr>
          </a:p>
          <a:p>
            <a:pPr marL="285750" indent="-285750" algn="just">
              <a:buFont typeface="Arial" panose="020B0604020202020204" pitchFamily="34" charset="0"/>
              <a:buChar char="•"/>
            </a:pPr>
            <a:endParaRPr lang="el-GR" b="1" dirty="0" smtClean="0">
              <a:solidFill>
                <a:srgbClr val="FF0000"/>
              </a:solidFill>
            </a:endParaRPr>
          </a:p>
        </p:txBody>
      </p:sp>
      <p:pic>
        <p:nvPicPr>
          <p:cNvPr id="14" name="Εικόνα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199" y="6141646"/>
            <a:ext cx="2532007" cy="712126"/>
          </a:xfrm>
          <a:prstGeom prst="rect">
            <a:avLst/>
          </a:prstGeom>
        </p:spPr>
      </p:pic>
      <p:pic>
        <p:nvPicPr>
          <p:cNvPr id="15" name="Picture 21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3305" y="1681389"/>
            <a:ext cx="3676973" cy="5117354"/>
          </a:xfrm>
          <a:prstGeom prst="rect">
            <a:avLst/>
          </a:prstGeom>
        </p:spPr>
      </p:pic>
    </p:spTree>
    <p:extLst>
      <p:ext uri="{BB962C8B-B14F-4D97-AF65-F5344CB8AC3E}">
        <p14:creationId xmlns:p14="http://schemas.microsoft.com/office/powerpoint/2010/main" val="3655606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19681</TotalTime>
  <Words>4571</Words>
  <Application>Microsoft Office PowerPoint</Application>
  <PresentationFormat>Ευρεία οθόνη</PresentationFormat>
  <Paragraphs>574</Paragraphs>
  <Slides>24</Slides>
  <Notes>24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24</vt:i4>
      </vt:variant>
    </vt:vector>
  </HeadingPairs>
  <TitlesOfParts>
    <vt:vector size="31" baseType="lpstr">
      <vt:lpstr>Microsoft JhengHei</vt:lpstr>
      <vt:lpstr>Arial</vt:lpstr>
      <vt:lpstr>Calibri</vt:lpstr>
      <vt:lpstr>Calibri Light</vt:lpstr>
      <vt:lpstr>Courier New</vt:lpstr>
      <vt:lpstr>Times New Roman</vt:lpstr>
      <vt:lpstr>Θέμα του Office</vt:lpstr>
      <vt:lpstr>Το Ευρωπαϊκό Φαινόμενο: Ιστορία, Θεσμοί Πολιτικές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Ευρωπαϊκό Φαινόμενο 1ο Κεφάλαιο</dc:title>
  <dc:creator>papagechrp@gmail.com</dc:creator>
  <cp:lastModifiedBy>Liargovas Panagiotis</cp:lastModifiedBy>
  <cp:revision>790</cp:revision>
  <dcterms:created xsi:type="dcterms:W3CDTF">2018-05-12T12:13:50Z</dcterms:created>
  <dcterms:modified xsi:type="dcterms:W3CDTF">2020-02-24T11:57:42Z</dcterms:modified>
</cp:coreProperties>
</file>