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74"/>
  </p:notesMasterIdLst>
  <p:handoutMasterIdLst>
    <p:handoutMasterId r:id="rId75"/>
  </p:handoutMasterIdLst>
  <p:sldIdLst>
    <p:sldId id="375" r:id="rId2"/>
    <p:sldId id="494" r:id="rId3"/>
    <p:sldId id="495" r:id="rId4"/>
    <p:sldId id="567" r:id="rId5"/>
    <p:sldId id="568" r:id="rId6"/>
    <p:sldId id="569" r:id="rId7"/>
    <p:sldId id="570" r:id="rId8"/>
    <p:sldId id="571" r:id="rId9"/>
    <p:sldId id="572" r:id="rId10"/>
    <p:sldId id="573" r:id="rId11"/>
    <p:sldId id="580" r:id="rId12"/>
    <p:sldId id="581" r:id="rId13"/>
    <p:sldId id="574" r:id="rId14"/>
    <p:sldId id="575" r:id="rId15"/>
    <p:sldId id="582" r:id="rId16"/>
    <p:sldId id="583" r:id="rId17"/>
    <p:sldId id="584" r:id="rId18"/>
    <p:sldId id="576" r:id="rId19"/>
    <p:sldId id="577" r:id="rId20"/>
    <p:sldId id="578" r:id="rId21"/>
    <p:sldId id="579" r:id="rId22"/>
    <p:sldId id="553" r:id="rId23"/>
    <p:sldId id="565" r:id="rId24"/>
    <p:sldId id="566" r:id="rId25"/>
    <p:sldId id="620" r:id="rId26"/>
    <p:sldId id="621" r:id="rId27"/>
    <p:sldId id="622" r:id="rId28"/>
    <p:sldId id="623" r:id="rId29"/>
    <p:sldId id="624" r:id="rId30"/>
    <p:sldId id="625" r:id="rId31"/>
    <p:sldId id="626" r:id="rId32"/>
    <p:sldId id="585" r:id="rId33"/>
    <p:sldId id="595" r:id="rId34"/>
    <p:sldId id="597" r:id="rId35"/>
    <p:sldId id="598" r:id="rId36"/>
    <p:sldId id="588" r:id="rId37"/>
    <p:sldId id="589" r:id="rId38"/>
    <p:sldId id="590" r:id="rId39"/>
    <p:sldId id="591" r:id="rId40"/>
    <p:sldId id="592" r:id="rId41"/>
    <p:sldId id="593" r:id="rId42"/>
    <p:sldId id="594" r:id="rId43"/>
    <p:sldId id="599" r:id="rId44"/>
    <p:sldId id="600" r:id="rId45"/>
    <p:sldId id="601" r:id="rId46"/>
    <p:sldId id="602" r:id="rId47"/>
    <p:sldId id="603" r:id="rId48"/>
    <p:sldId id="604" r:id="rId49"/>
    <p:sldId id="605" r:id="rId50"/>
    <p:sldId id="606" r:id="rId51"/>
    <p:sldId id="627" r:id="rId52"/>
    <p:sldId id="607" r:id="rId53"/>
    <p:sldId id="608" r:id="rId54"/>
    <p:sldId id="609" r:id="rId55"/>
    <p:sldId id="628" r:id="rId56"/>
    <p:sldId id="629" r:id="rId57"/>
    <p:sldId id="610" r:id="rId58"/>
    <p:sldId id="611" r:id="rId59"/>
    <p:sldId id="612" r:id="rId60"/>
    <p:sldId id="613" r:id="rId61"/>
    <p:sldId id="614" r:id="rId62"/>
    <p:sldId id="615" r:id="rId63"/>
    <p:sldId id="616" r:id="rId64"/>
    <p:sldId id="617" r:id="rId65"/>
    <p:sldId id="618" r:id="rId66"/>
    <p:sldId id="619" r:id="rId67"/>
    <p:sldId id="559" r:id="rId68"/>
    <p:sldId id="560" r:id="rId69"/>
    <p:sldId id="561" r:id="rId70"/>
    <p:sldId id="562" r:id="rId71"/>
    <p:sldId id="525" r:id="rId72"/>
    <p:sldId id="563" r:id="rId73"/>
  </p:sldIdLst>
  <p:sldSz cx="9144000" cy="6858000" type="screen4x3"/>
  <p:notesSz cx="6873875" cy="10063163"/>
  <p:defaultTextStyle>
    <a:defPPr>
      <a:defRPr lang="el-GR"/>
    </a:defPPr>
    <a:lvl1pPr algn="l" rtl="0" fontAlgn="base">
      <a:spcBef>
        <a:spcPct val="0"/>
      </a:spcBef>
      <a:spcAft>
        <a:spcPct val="0"/>
      </a:spcAft>
      <a:defRPr sz="16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16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16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16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69">
          <p15:clr>
            <a:srgbClr val="A4A3A4"/>
          </p15:clr>
        </p15:guide>
        <p15:guide id="2" pos="21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362" y="6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962" y="-84"/>
      </p:cViewPr>
      <p:guideLst>
        <p:guide orient="horz" pos="3169"/>
        <p:guide pos="2165"/>
      </p:guideLst>
    </p:cSldViewPr>
  </p:notesViewPr>
  <p:gridSpacing cx="45005" cy="45005"/>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132701421800945E-2"/>
          <c:y val="2.3696682464454978E-3"/>
          <c:w val="0.89336492890995256"/>
          <c:h val="0.89336492890995256"/>
        </c:manualLayout>
      </c:layout>
      <c:pieChart>
        <c:varyColors val="1"/>
        <c:ser>
          <c:idx val="0"/>
          <c:order val="0"/>
          <c:tx>
            <c:strRef>
              <c:f>Sheet1!$A$2</c:f>
              <c:strCache>
                <c:ptCount val="1"/>
                <c:pt idx="0">
                  <c:v>East</c:v>
                </c:pt>
              </c:strCache>
            </c:strRef>
          </c:tx>
          <c:spPr>
            <a:solidFill>
              <a:schemeClr val="accent1"/>
            </a:solidFill>
            <a:ln w="12690">
              <a:solidFill>
                <a:schemeClr val="tx1"/>
              </a:solidFill>
              <a:prstDash val="solid"/>
            </a:ln>
          </c:spPr>
          <c:dPt>
            <c:idx val="0"/>
            <c:bubble3D val="0"/>
          </c:dPt>
          <c:dPt>
            <c:idx val="1"/>
            <c:bubble3D val="0"/>
            <c:spPr>
              <a:solidFill>
                <a:schemeClr val="accent2"/>
              </a:solidFill>
              <a:ln w="12690">
                <a:solidFill>
                  <a:schemeClr val="tx1"/>
                </a:solidFill>
                <a:prstDash val="solid"/>
              </a:ln>
            </c:spPr>
          </c:dPt>
          <c:dLbls>
            <c:dLbl>
              <c:idx val="0"/>
              <c:layout>
                <c:manualLayout>
                  <c:x val="-0.28067243792519869"/>
                  <c:y val="0.20651895629706007"/>
                </c:manualLayout>
              </c:layout>
              <c:numFmt formatCode="0%" sourceLinked="0"/>
              <c:spPr>
                <a:noFill/>
                <a:ln w="25379">
                  <a:noFill/>
                </a:ln>
              </c:spPr>
              <c:txPr>
                <a:bodyPr/>
                <a:lstStyle/>
                <a:p>
                  <a:pPr>
                    <a:defRPr sz="1923" b="1" i="0" u="none" strike="noStrike" baseline="0">
                      <a:solidFill>
                        <a:schemeClr val="tx1"/>
                      </a:solidFill>
                      <a:latin typeface="Tahoma"/>
                      <a:ea typeface="Tahoma"/>
                      <a:cs typeface="Tahoma"/>
                    </a:defRPr>
                  </a:pPr>
                  <a:endParaRPr lang="el-GR"/>
                </a:p>
              </c:txPr>
              <c:dLblPos val="bestFit"/>
              <c:showLegendKey val="0"/>
              <c:showVal val="0"/>
              <c:showCatName val="0"/>
              <c:showSerName val="0"/>
              <c:showPercent val="1"/>
              <c:showBubbleSize val="0"/>
              <c:extLst>
                <c:ext xmlns:c15="http://schemas.microsoft.com/office/drawing/2012/chart" uri="{CE6537A1-D6FC-4f65-9D91-7224C49458BB}">
                  <c15:layout/>
                </c:ext>
              </c:extLst>
            </c:dLbl>
            <c:dLbl>
              <c:idx val="1"/>
              <c:layout>
                <c:manualLayout>
                  <c:x val="0.30568720379146919"/>
                  <c:y val="-0.2633200357953589"/>
                </c:manualLayout>
              </c:layout>
              <c:numFmt formatCode="0%" sourceLinked="0"/>
              <c:spPr>
                <a:noFill/>
                <a:ln w="25379">
                  <a:noFill/>
                </a:ln>
              </c:spPr>
              <c:txPr>
                <a:bodyPr/>
                <a:lstStyle/>
                <a:p>
                  <a:pPr>
                    <a:defRPr sz="1923" b="1" i="0" u="none" strike="noStrike" baseline="0">
                      <a:solidFill>
                        <a:schemeClr val="tx1"/>
                      </a:solidFill>
                      <a:latin typeface="Tahoma"/>
                      <a:ea typeface="Tahoma"/>
                      <a:cs typeface="Tahoma"/>
                    </a:defRPr>
                  </a:pPr>
                  <a:endParaRPr lang="el-GR"/>
                </a:p>
              </c:txPr>
              <c:dLblPos val="bestFit"/>
              <c:showLegendKey val="0"/>
              <c:showVal val="0"/>
              <c:showCatName val="0"/>
              <c:showSerName val="0"/>
              <c:showPercent val="1"/>
              <c:showBubbleSize val="0"/>
              <c:extLst>
                <c:ext xmlns:c15="http://schemas.microsoft.com/office/drawing/2012/chart" uri="{CE6537A1-D6FC-4f65-9D91-7224C49458BB}">
                  <c15:layout/>
                </c:ext>
              </c:extLst>
            </c:dLbl>
            <c:numFmt formatCode="0%" sourceLinked="0"/>
            <c:spPr>
              <a:noFill/>
              <a:ln w="25379">
                <a:noFill/>
              </a:ln>
            </c:spPr>
            <c:txPr>
              <a:bodyPr wrap="square" lIns="38100" tIns="19050" rIns="38100" bIns="19050" anchor="ctr">
                <a:spAutoFit/>
              </a:bodyPr>
              <a:lstStyle/>
              <a:p>
                <a:pPr>
                  <a:defRPr sz="1923" b="1" i="0" u="none" strike="noStrike" baseline="0">
                    <a:solidFill>
                      <a:schemeClr val="tx1"/>
                    </a:solidFill>
                    <a:latin typeface="Tahoma"/>
                    <a:ea typeface="Tahoma"/>
                    <a:cs typeface="Tahoma"/>
                  </a:defRPr>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Sheet1!$B$1:$C$1</c:f>
              <c:strCache>
                <c:ptCount val="2"/>
                <c:pt idx="0">
                  <c:v>Ανάπτυξη</c:v>
                </c:pt>
                <c:pt idx="1">
                  <c:v>Συντήρηση</c:v>
                </c:pt>
              </c:strCache>
            </c:strRef>
          </c:cat>
          <c:val>
            <c:numRef>
              <c:f>Sheet1!$B$2:$C$2</c:f>
              <c:numCache>
                <c:formatCode>General</c:formatCode>
                <c:ptCount val="2"/>
                <c:pt idx="0">
                  <c:v>25</c:v>
                </c:pt>
                <c:pt idx="1">
                  <c:v>75</c:v>
                </c:pt>
              </c:numCache>
            </c:numRef>
          </c:val>
        </c:ser>
        <c:dLbls>
          <c:showLegendKey val="0"/>
          <c:showVal val="0"/>
          <c:showCatName val="0"/>
          <c:showSerName val="0"/>
          <c:showPercent val="0"/>
          <c:showBubbleSize val="0"/>
          <c:showLeaderLines val="1"/>
        </c:dLbls>
        <c:firstSliceAng val="0"/>
      </c:pieChart>
      <c:spPr>
        <a:noFill/>
        <a:ln w="25379">
          <a:noFill/>
        </a:ln>
      </c:spPr>
    </c:plotArea>
    <c:legend>
      <c:legendPos val="b"/>
      <c:layout>
        <c:manualLayout>
          <c:xMode val="edge"/>
          <c:yMode val="edge"/>
          <c:x val="0.11848341232227488"/>
          <c:y val="0.90521327014218012"/>
          <c:w val="0.75829383886255919"/>
          <c:h val="8.5308056872037921E-2"/>
        </c:manualLayout>
      </c:layout>
      <c:overlay val="0"/>
      <c:spPr>
        <a:noFill/>
        <a:ln w="3172">
          <a:solidFill>
            <a:schemeClr val="tx1"/>
          </a:solidFill>
          <a:prstDash val="solid"/>
        </a:ln>
      </c:spPr>
      <c:txPr>
        <a:bodyPr/>
        <a:lstStyle/>
        <a:p>
          <a:pPr>
            <a:defRPr sz="1654" b="1" i="0" u="none" strike="noStrike" baseline="0">
              <a:solidFill>
                <a:schemeClr val="tx1"/>
              </a:solidFill>
              <a:latin typeface="Tahoma"/>
              <a:ea typeface="Tahoma"/>
              <a:cs typeface="Tahoma"/>
            </a:defRPr>
          </a:pPr>
          <a:endParaRPr lang="el-GR"/>
        </a:p>
      </c:txPr>
    </c:legend>
    <c:plotVisOnly val="1"/>
    <c:dispBlanksAs val="zero"/>
    <c:showDLblsOverMax val="0"/>
  </c:chart>
  <c:spPr>
    <a:noFill/>
    <a:ln>
      <a:noFill/>
    </a:ln>
  </c:spPr>
  <c:txPr>
    <a:bodyPr/>
    <a:lstStyle/>
    <a:p>
      <a:pPr>
        <a:defRPr sz="1799" b="1" i="0" u="none" strike="noStrike" baseline="0">
          <a:solidFill>
            <a:schemeClr val="tx1"/>
          </a:solidFill>
          <a:latin typeface="Tahoma"/>
          <a:ea typeface="Tahoma"/>
          <a:cs typeface="Tahoma"/>
        </a:defRPr>
      </a:pPr>
      <a:endParaRPr lang="el-GR"/>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a:p>
        </p:txBody>
      </p:sp>
      <p:sp>
        <p:nvSpPr>
          <p:cNvPr id="24579" name="Rectangle 3"/>
          <p:cNvSpPr>
            <a:spLocks noGrp="1" noChangeArrowheads="1"/>
          </p:cNvSpPr>
          <p:nvPr>
            <p:ph type="dt" sz="quarter"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a:p>
        </p:txBody>
      </p:sp>
      <p:sp>
        <p:nvSpPr>
          <p:cNvPr id="24580" name="Rectangle 4"/>
          <p:cNvSpPr>
            <a:spLocks noGrp="1" noChangeArrowheads="1"/>
          </p:cNvSpPr>
          <p:nvPr>
            <p:ph type="ftr" sz="quarter" idx="2"/>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a:p>
        </p:txBody>
      </p:sp>
      <p:sp>
        <p:nvSpPr>
          <p:cNvPr id="24581" name="Rectangle 5"/>
          <p:cNvSpPr>
            <a:spLocks noGrp="1" noChangeArrowheads="1"/>
          </p:cNvSpPr>
          <p:nvPr>
            <p:ph type="sldNum" sz="quarter" idx="3"/>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EA9B502-E5DF-4A04-B320-AB087BB055B2}" type="slidenum">
              <a:rPr lang="el-GR" altLang="el-GR"/>
              <a:pPr/>
              <a:t>‹#›</a:t>
            </a:fld>
            <a:endParaRPr lang="el-GR" altLang="el-GR"/>
          </a:p>
        </p:txBody>
      </p:sp>
    </p:spTree>
    <p:extLst>
      <p:ext uri="{BB962C8B-B14F-4D97-AF65-F5344CB8AC3E}">
        <p14:creationId xmlns:p14="http://schemas.microsoft.com/office/powerpoint/2010/main" val="3298798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a:p>
        </p:txBody>
      </p:sp>
      <p:sp>
        <p:nvSpPr>
          <p:cNvPr id="31747" name="Rectangle 3"/>
          <p:cNvSpPr>
            <a:spLocks noGrp="1" noChangeArrowheads="1"/>
          </p:cNvSpPr>
          <p:nvPr>
            <p:ph type="dt"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a:p>
        </p:txBody>
      </p:sp>
      <p:sp>
        <p:nvSpPr>
          <p:cNvPr id="31748" name="Rectangle 4"/>
          <p:cNvSpPr>
            <a:spLocks noRot="1" noChangeArrowheads="1" noTextEdit="1"/>
          </p:cNvSpPr>
          <p:nvPr>
            <p:ph type="sldImg" idx="2"/>
          </p:nvPr>
        </p:nvSpPr>
        <p:spPr bwMode="auto">
          <a:xfrm>
            <a:off x="920750" y="755650"/>
            <a:ext cx="5032375" cy="37734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87388" y="4781550"/>
            <a:ext cx="54991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31750" name="Rectangle 6"/>
          <p:cNvSpPr>
            <a:spLocks noGrp="1" noChangeArrowheads="1"/>
          </p:cNvSpPr>
          <p:nvPr>
            <p:ph type="ftr" sz="quarter" idx="4"/>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a:p>
        </p:txBody>
      </p:sp>
      <p:sp>
        <p:nvSpPr>
          <p:cNvPr id="31751" name="Rectangle 7"/>
          <p:cNvSpPr>
            <a:spLocks noGrp="1" noChangeArrowheads="1"/>
          </p:cNvSpPr>
          <p:nvPr>
            <p:ph type="sldNum" sz="quarter" idx="5"/>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029C74E-31B6-4ACC-9C90-5CEA43CC93BC}" type="slidenum">
              <a:rPr lang="el-GR" altLang="el-GR"/>
              <a:pPr/>
              <a:t>‹#›</a:t>
            </a:fld>
            <a:endParaRPr lang="el-GR" altLang="el-GR"/>
          </a:p>
        </p:txBody>
      </p:sp>
    </p:spTree>
    <p:extLst>
      <p:ext uri="{BB962C8B-B14F-4D97-AF65-F5344CB8AC3E}">
        <p14:creationId xmlns:p14="http://schemas.microsoft.com/office/powerpoint/2010/main" val="29274173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A8014D-A543-45ED-B292-A31F5D37924D}" type="slidenum">
              <a:rPr lang="el-GR" altLang="el-GR"/>
              <a:pPr/>
              <a:t>18</a:t>
            </a:fld>
            <a:endParaRPr lang="el-GR" altLang="el-GR"/>
          </a:p>
        </p:txBody>
      </p:sp>
      <p:sp>
        <p:nvSpPr>
          <p:cNvPr id="512002" name="Rectangle 2"/>
          <p:cNvSpPr>
            <a:spLocks noRot="1" noChangeArrowheads="1" noTextEdit="1"/>
          </p:cNvSpPr>
          <p:nvPr>
            <p:ph type="sldImg"/>
          </p:nvPr>
        </p:nvSpPr>
        <p:spPr>
          <a:xfrm>
            <a:off x="933450" y="763588"/>
            <a:ext cx="5008563" cy="3757612"/>
          </a:xfrm>
          <a:ln/>
        </p:spPr>
      </p:sp>
      <p:sp>
        <p:nvSpPr>
          <p:cNvPr id="512003" name="Rectangle 3"/>
          <p:cNvSpPr>
            <a:spLocks noGrp="1" noChangeArrowheads="1"/>
          </p:cNvSpPr>
          <p:nvPr>
            <p:ph type="body" idx="1"/>
          </p:nvPr>
        </p:nvSpPr>
        <p:spPr>
          <a:xfrm>
            <a:off x="915988" y="4778375"/>
            <a:ext cx="5041900" cy="4529138"/>
          </a:xfrm>
        </p:spPr>
        <p:txBody>
          <a:bodyPr/>
          <a:lstStyle/>
          <a:p>
            <a:endParaRPr lang="en-US" altLang="el-GR"/>
          </a:p>
        </p:txBody>
      </p:sp>
    </p:spTree>
    <p:extLst>
      <p:ext uri="{BB962C8B-B14F-4D97-AF65-F5344CB8AC3E}">
        <p14:creationId xmlns:p14="http://schemas.microsoft.com/office/powerpoint/2010/main" val="2813858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903DA4-D6DE-4E5C-8391-422EC4B59B0F}" type="slidenum">
              <a:rPr lang="el-GR" altLang="el-GR"/>
              <a:pPr/>
              <a:t>65</a:t>
            </a:fld>
            <a:endParaRPr lang="el-GR" altLang="el-GR"/>
          </a:p>
        </p:txBody>
      </p:sp>
      <p:sp>
        <p:nvSpPr>
          <p:cNvPr id="557058" name="Rectangle 2"/>
          <p:cNvSpPr>
            <a:spLocks noRot="1" noChangeArrowheads="1" noTextEdit="1"/>
          </p:cNvSpPr>
          <p:nvPr>
            <p:ph type="sldImg"/>
          </p:nvPr>
        </p:nvSpPr>
        <p:spPr>
          <a:ln/>
        </p:spPr>
      </p:sp>
      <p:sp>
        <p:nvSpPr>
          <p:cNvPr id="557059"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907341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7B822D-98B2-4A12-915D-711EB4E859B4}" type="slidenum">
              <a:rPr lang="el-GR" altLang="el-GR"/>
              <a:pPr/>
              <a:t>66</a:t>
            </a:fld>
            <a:endParaRPr lang="el-GR" altLang="el-GR"/>
          </a:p>
        </p:txBody>
      </p:sp>
      <p:sp>
        <p:nvSpPr>
          <p:cNvPr id="559106" name="Rectangle 2"/>
          <p:cNvSpPr>
            <a:spLocks noRot="1" noChangeArrowheads="1" noTextEdit="1"/>
          </p:cNvSpPr>
          <p:nvPr>
            <p:ph type="sldImg"/>
          </p:nvPr>
        </p:nvSpPr>
        <p:spPr>
          <a:ln/>
        </p:spPr>
      </p:sp>
      <p:sp>
        <p:nvSpPr>
          <p:cNvPr id="559107"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202616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8E2471-9EF8-4A1A-A1F1-DD41E6EBF1BA}" type="slidenum">
              <a:rPr lang="el-GR" altLang="el-GR"/>
              <a:pPr/>
              <a:t>71</a:t>
            </a:fld>
            <a:endParaRPr lang="el-GR" altLang="el-GR"/>
          </a:p>
        </p:txBody>
      </p:sp>
      <p:sp>
        <p:nvSpPr>
          <p:cNvPr id="425986" name="Rectangle 2"/>
          <p:cNvSpPr>
            <a:spLocks noRot="1" noChangeArrowheads="1" noTextEdit="1"/>
          </p:cNvSpPr>
          <p:nvPr>
            <p:ph type="sldImg"/>
          </p:nvPr>
        </p:nvSpPr>
        <p:spPr>
          <a:xfrm>
            <a:off x="1092200" y="879475"/>
            <a:ext cx="4691063" cy="3519488"/>
          </a:xfrm>
          <a:ln w="12700" cap="flat">
            <a:solidFill>
              <a:schemeClr val="tx1"/>
            </a:solidFill>
          </a:ln>
          <a:extLst>
            <a:ext uri="{909E8E84-426E-40DD-AFC4-6F175D3DCCD1}">
              <a14:hiddenFill xmlns:a14="http://schemas.microsoft.com/office/drawing/2010/main">
                <a:noFill/>
              </a14:hiddenFill>
            </a:ext>
          </a:extLst>
        </p:spPr>
      </p:sp>
      <p:sp>
        <p:nvSpPr>
          <p:cNvPr id="425987" name="Rectangle 3"/>
          <p:cNvSpPr>
            <a:spLocks noGrp="1" noChangeArrowheads="1"/>
          </p:cNvSpPr>
          <p:nvPr>
            <p:ph type="body" idx="1"/>
          </p:nvPr>
        </p:nvSpPr>
        <p:spPr>
          <a:xfrm>
            <a:off x="915988" y="4784725"/>
            <a:ext cx="5041900" cy="4237038"/>
          </a:xfrm>
          <a:ln/>
        </p:spPr>
        <p:txBody>
          <a:bodyPr lIns="94142" tIns="46245" rIns="94142" bIns="46245"/>
          <a:lstStyle/>
          <a:p>
            <a:pPr>
              <a:spcBef>
                <a:spcPct val="0"/>
              </a:spcBef>
            </a:pPr>
            <a:endParaRPr lang="en-US" altLang="el-GR"/>
          </a:p>
        </p:txBody>
      </p:sp>
    </p:spTree>
    <p:extLst>
      <p:ext uri="{BB962C8B-B14F-4D97-AF65-F5344CB8AC3E}">
        <p14:creationId xmlns:p14="http://schemas.microsoft.com/office/powerpoint/2010/main" val="3777857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9954533E-75BC-42A4-9968-D6FFA669551A}" type="slidenum">
              <a:rPr lang="el-GR" altLang="el-GR" smtClean="0"/>
              <a:pPr/>
              <a:t>‹#›</a:t>
            </a:fld>
            <a:endParaRPr lang="el-GR" altLang="el-G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1793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D9780680-33A9-4E2B-8CE9-4782FD56E3D8}" type="slidenum">
              <a:rPr lang="el-GR" altLang="el-GR" smtClean="0"/>
              <a:pPr/>
              <a:t>‹#›</a:t>
            </a:fld>
            <a:endParaRPr lang="el-GR" altLang="el-GR"/>
          </a:p>
        </p:txBody>
      </p:sp>
    </p:spTree>
    <p:extLst>
      <p:ext uri="{BB962C8B-B14F-4D97-AF65-F5344CB8AC3E}">
        <p14:creationId xmlns:p14="http://schemas.microsoft.com/office/powerpoint/2010/main" val="2302066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1230A1BE-8B3D-4702-9AD0-B2F453633C59}" type="slidenum">
              <a:rPr lang="el-GR" altLang="el-GR" smtClean="0"/>
              <a:pPr/>
              <a:t>‹#›</a:t>
            </a:fld>
            <a:endParaRPr lang="el-GR" altLang="el-GR"/>
          </a:p>
        </p:txBody>
      </p:sp>
    </p:spTree>
    <p:extLst>
      <p:ext uri="{BB962C8B-B14F-4D97-AF65-F5344CB8AC3E}">
        <p14:creationId xmlns:p14="http://schemas.microsoft.com/office/powerpoint/2010/main" val="2105773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C8C310BD-D749-45DD-B438-BBD223317344}" type="slidenum">
              <a:rPr lang="el-GR" altLang="el-GR"/>
              <a:pPr/>
              <a:t>‹#›</a:t>
            </a:fld>
            <a:endParaRPr lang="el-GR" altLang="el-GR"/>
          </a:p>
        </p:txBody>
      </p:sp>
    </p:spTree>
    <p:extLst>
      <p:ext uri="{BB962C8B-B14F-4D97-AF65-F5344CB8AC3E}">
        <p14:creationId xmlns:p14="http://schemas.microsoft.com/office/powerpoint/2010/main" val="3831365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98630"/>
            <a:ext cx="7543800" cy="1156413"/>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822959" y="1448781"/>
            <a:ext cx="7543801" cy="4815534"/>
          </a:xfrm>
        </p:spPr>
        <p:txBody>
          <a:bodyPr/>
          <a:lstStyle>
            <a:lvl1pPr marL="182563" indent="-182563">
              <a:buFont typeface="Arial" panose="020B0604020202020204"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D78E8F08-0FB4-42B7-A0A7-55CA033B3061}" type="slidenum">
              <a:rPr lang="el-GR" altLang="el-GR" smtClean="0"/>
              <a:pPr/>
              <a:t>‹#›</a:t>
            </a:fld>
            <a:endParaRPr lang="el-GR" altLang="el-GR"/>
          </a:p>
        </p:txBody>
      </p:sp>
    </p:spTree>
    <p:extLst>
      <p:ext uri="{BB962C8B-B14F-4D97-AF65-F5344CB8AC3E}">
        <p14:creationId xmlns:p14="http://schemas.microsoft.com/office/powerpoint/2010/main" val="4054469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1A019942-9E11-4E32-88F2-A99A3121CF40}" type="slidenum">
              <a:rPr lang="el-GR" altLang="el-GR" smtClean="0"/>
              <a:pPr/>
              <a:t>‹#›</a:t>
            </a:fld>
            <a:endParaRPr lang="el-GR" altLang="el-G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3693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lvl1pPr marL="182563" indent="-182563">
              <a:buFont typeface="Arial" panose="020B0604020202020204"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lvl1pPr marL="182563" indent="-182563">
              <a:buFont typeface="Arial" panose="020B0604020202020204"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l-GR" altLang="el-GR"/>
          </a:p>
        </p:txBody>
      </p:sp>
      <p:sp>
        <p:nvSpPr>
          <p:cNvPr id="6" name="Footer Placeholder 5"/>
          <p:cNvSpPr>
            <a:spLocks noGrp="1"/>
          </p:cNvSpPr>
          <p:nvPr>
            <p:ph type="ftr" sz="quarter" idx="11"/>
          </p:nvPr>
        </p:nvSpPr>
        <p:spPr/>
        <p:txBody>
          <a:bodyPr/>
          <a:lstStyle/>
          <a:p>
            <a:endParaRPr lang="el-GR" altLang="el-GR"/>
          </a:p>
        </p:txBody>
      </p:sp>
      <p:sp>
        <p:nvSpPr>
          <p:cNvPr id="7" name="Slide Number Placeholder 6"/>
          <p:cNvSpPr>
            <a:spLocks noGrp="1"/>
          </p:cNvSpPr>
          <p:nvPr>
            <p:ph type="sldNum" sz="quarter" idx="12"/>
          </p:nvPr>
        </p:nvSpPr>
        <p:spPr/>
        <p:txBody>
          <a:bodyPr/>
          <a:lstStyle/>
          <a:p>
            <a:fld id="{8C5F6C35-785E-4034-89F4-10C2FEA7720F}" type="slidenum">
              <a:rPr lang="el-GR" altLang="el-GR" smtClean="0"/>
              <a:pPr/>
              <a:t>‹#›</a:t>
            </a:fld>
            <a:endParaRPr lang="el-GR" altLang="el-GR"/>
          </a:p>
        </p:txBody>
      </p:sp>
    </p:spTree>
    <p:extLst>
      <p:ext uri="{BB962C8B-B14F-4D97-AF65-F5344CB8AC3E}">
        <p14:creationId xmlns:p14="http://schemas.microsoft.com/office/powerpoint/2010/main" val="181551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l-GR" altLang="el-GR"/>
          </a:p>
        </p:txBody>
      </p:sp>
      <p:sp>
        <p:nvSpPr>
          <p:cNvPr id="8" name="Footer Placeholder 7"/>
          <p:cNvSpPr>
            <a:spLocks noGrp="1"/>
          </p:cNvSpPr>
          <p:nvPr>
            <p:ph type="ftr" sz="quarter" idx="11"/>
          </p:nvPr>
        </p:nvSpPr>
        <p:spPr/>
        <p:txBody>
          <a:bodyPr/>
          <a:lstStyle/>
          <a:p>
            <a:endParaRPr lang="el-GR" altLang="el-GR"/>
          </a:p>
        </p:txBody>
      </p:sp>
      <p:sp>
        <p:nvSpPr>
          <p:cNvPr id="9" name="Slide Number Placeholder 8"/>
          <p:cNvSpPr>
            <a:spLocks noGrp="1"/>
          </p:cNvSpPr>
          <p:nvPr>
            <p:ph type="sldNum" sz="quarter" idx="12"/>
          </p:nvPr>
        </p:nvSpPr>
        <p:spPr/>
        <p:txBody>
          <a:bodyPr/>
          <a:lstStyle/>
          <a:p>
            <a:fld id="{6B2AB21B-82A0-4948-8245-87FC98B0C81A}" type="slidenum">
              <a:rPr lang="el-GR" altLang="el-GR" smtClean="0"/>
              <a:pPr/>
              <a:t>‹#›</a:t>
            </a:fld>
            <a:endParaRPr lang="el-GR" altLang="el-GR"/>
          </a:p>
        </p:txBody>
      </p:sp>
    </p:spTree>
    <p:extLst>
      <p:ext uri="{BB962C8B-B14F-4D97-AF65-F5344CB8AC3E}">
        <p14:creationId xmlns:p14="http://schemas.microsoft.com/office/powerpoint/2010/main" val="963246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l-GR" altLang="el-GR"/>
          </a:p>
        </p:txBody>
      </p:sp>
      <p:sp>
        <p:nvSpPr>
          <p:cNvPr id="4" name="Footer Placeholder 3"/>
          <p:cNvSpPr>
            <a:spLocks noGrp="1"/>
          </p:cNvSpPr>
          <p:nvPr>
            <p:ph type="ftr" sz="quarter" idx="11"/>
          </p:nvPr>
        </p:nvSpPr>
        <p:spPr/>
        <p:txBody>
          <a:bodyPr/>
          <a:lstStyle/>
          <a:p>
            <a:endParaRPr lang="el-GR" altLang="el-GR"/>
          </a:p>
        </p:txBody>
      </p:sp>
      <p:sp>
        <p:nvSpPr>
          <p:cNvPr id="5" name="Slide Number Placeholder 4"/>
          <p:cNvSpPr>
            <a:spLocks noGrp="1"/>
          </p:cNvSpPr>
          <p:nvPr>
            <p:ph type="sldNum" sz="quarter" idx="12"/>
          </p:nvPr>
        </p:nvSpPr>
        <p:spPr/>
        <p:txBody>
          <a:bodyPr/>
          <a:lstStyle/>
          <a:p>
            <a:fld id="{360DA57F-D5EE-4345-96AA-408B4D73D1B4}" type="slidenum">
              <a:rPr lang="el-GR" altLang="el-GR" smtClean="0"/>
              <a:pPr/>
              <a:t>‹#›</a:t>
            </a:fld>
            <a:endParaRPr lang="el-GR" altLang="el-GR"/>
          </a:p>
        </p:txBody>
      </p:sp>
    </p:spTree>
    <p:extLst>
      <p:ext uri="{BB962C8B-B14F-4D97-AF65-F5344CB8AC3E}">
        <p14:creationId xmlns:p14="http://schemas.microsoft.com/office/powerpoint/2010/main" val="1535169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l-GR" alt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ltLang="el-GR"/>
          </a:p>
        </p:txBody>
      </p:sp>
      <p:sp>
        <p:nvSpPr>
          <p:cNvPr id="9" name="Slide Number Placeholder 8"/>
          <p:cNvSpPr>
            <a:spLocks noGrp="1"/>
          </p:cNvSpPr>
          <p:nvPr>
            <p:ph type="sldNum" sz="quarter" idx="12"/>
          </p:nvPr>
        </p:nvSpPr>
        <p:spPr/>
        <p:txBody>
          <a:bodyPr/>
          <a:lstStyle/>
          <a:p>
            <a:fld id="{242D151E-E7B1-4C88-BC71-53D6EFD24D8F}" type="slidenum">
              <a:rPr lang="el-GR" altLang="el-GR" smtClean="0"/>
              <a:pPr/>
              <a:t>‹#›</a:t>
            </a:fld>
            <a:endParaRPr lang="el-GR" altLang="el-GR"/>
          </a:p>
        </p:txBody>
      </p:sp>
    </p:spTree>
    <p:extLst>
      <p:ext uri="{BB962C8B-B14F-4D97-AF65-F5344CB8AC3E}">
        <p14:creationId xmlns:p14="http://schemas.microsoft.com/office/powerpoint/2010/main" val="318370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endParaRPr lang="el-GR" altLang="el-G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l-GR" alt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61BA23A-1377-45E0-A50D-89478BA23965}" type="slidenum">
              <a:rPr lang="el-GR" altLang="el-GR" smtClean="0"/>
              <a:pPr/>
              <a:t>‹#›</a:t>
            </a:fld>
            <a:endParaRPr lang="el-GR" altLang="el-GR"/>
          </a:p>
        </p:txBody>
      </p:sp>
    </p:spTree>
    <p:extLst>
      <p:ext uri="{BB962C8B-B14F-4D97-AF65-F5344CB8AC3E}">
        <p14:creationId xmlns:p14="http://schemas.microsoft.com/office/powerpoint/2010/main" val="278380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l-GR" altLang="el-GR"/>
          </a:p>
        </p:txBody>
      </p:sp>
      <p:sp>
        <p:nvSpPr>
          <p:cNvPr id="6" name="Footer Placeholder 5"/>
          <p:cNvSpPr>
            <a:spLocks noGrp="1"/>
          </p:cNvSpPr>
          <p:nvPr>
            <p:ph type="ftr" sz="quarter" idx="11"/>
          </p:nvPr>
        </p:nvSpPr>
        <p:spPr/>
        <p:txBody>
          <a:bodyPr/>
          <a:lstStyle/>
          <a:p>
            <a:endParaRPr lang="el-GR" altLang="el-GR"/>
          </a:p>
        </p:txBody>
      </p:sp>
      <p:sp>
        <p:nvSpPr>
          <p:cNvPr id="7" name="Slide Number Placeholder 6"/>
          <p:cNvSpPr>
            <a:spLocks noGrp="1"/>
          </p:cNvSpPr>
          <p:nvPr>
            <p:ph type="sldNum" sz="quarter" idx="12"/>
          </p:nvPr>
        </p:nvSpPr>
        <p:spPr/>
        <p:txBody>
          <a:bodyPr/>
          <a:lstStyle/>
          <a:p>
            <a:fld id="{E586C15F-138A-438B-8C3B-7ACE85AE09DA}" type="slidenum">
              <a:rPr lang="el-GR" altLang="el-GR" smtClean="0"/>
              <a:pPr/>
              <a:t>‹#›</a:t>
            </a:fld>
            <a:endParaRPr lang="el-GR" altLang="el-GR"/>
          </a:p>
        </p:txBody>
      </p:sp>
    </p:spTree>
    <p:extLst>
      <p:ext uri="{BB962C8B-B14F-4D97-AF65-F5344CB8AC3E}">
        <p14:creationId xmlns:p14="http://schemas.microsoft.com/office/powerpoint/2010/main" val="4220902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847141"/>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22959" y="1403776"/>
            <a:ext cx="7543801" cy="4795524"/>
          </a:xfrm>
          <a:prstGeom prst="rect">
            <a:avLst/>
          </a:prstGeom>
        </p:spPr>
        <p:txBody>
          <a:bodyPr vert="horz" lIns="0" tIns="45720" rIns="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endParaRPr lang="el-GR" altLang="el-G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ltLang="el-G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A98EB27B-FF59-47E9-BAAA-A2A6F81550AD}" type="slidenum">
              <a:rPr lang="el-GR" altLang="el-GR" smtClean="0"/>
              <a:pPr/>
              <a:t>‹#›</a:t>
            </a:fld>
            <a:endParaRPr lang="el-GR" altLang="el-GR"/>
          </a:p>
        </p:txBody>
      </p:sp>
      <p:cxnSp>
        <p:nvCxnSpPr>
          <p:cNvPr id="10" name="Straight Connector 9"/>
          <p:cNvCxnSpPr/>
          <p:nvPr/>
        </p:nvCxnSpPr>
        <p:spPr>
          <a:xfrm>
            <a:off x="895149" y="1268760"/>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9573585"/>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182563" indent="-182563"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oleObject" Target="../embeddings/oleObject1.bin"/><Relationship Id="rId7"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chart" Target="../charts/chart1.xml"/><Relationship Id="rId4" Type="http://schemas.openxmlformats.org/officeDocument/2006/relationships/image" Target="../media/image5.e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4.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31800" y="274638"/>
            <a:ext cx="8255000" cy="5494337"/>
          </a:xfrm>
        </p:spPr>
        <p:txBody>
          <a:bodyPr/>
          <a:lstStyle/>
          <a:p>
            <a:r>
              <a:rPr lang="el-GR" altLang="el-GR" sz="4000" b="1"/>
              <a:t/>
            </a:r>
            <a:br>
              <a:rPr lang="el-GR" altLang="el-GR" sz="4000" b="1"/>
            </a:br>
            <a:r>
              <a:rPr lang="el-GR" altLang="el-GR" sz="4000" b="1"/>
              <a:t>ΤΕΧΝΟΛΟΓΙΑ ΛΟΓΙΣΜΙΚΟΥ (</a:t>
            </a:r>
            <a:r>
              <a:rPr lang="en-US" altLang="el-GR" sz="4000" b="1"/>
              <a:t>SOFTWARE ENGINEERING)</a:t>
            </a:r>
            <a:br>
              <a:rPr lang="en-US" altLang="el-GR" sz="4000" b="1"/>
            </a:br>
            <a:r>
              <a:rPr lang="el-GR" altLang="el-GR" sz="4000" b="1"/>
              <a:t/>
            </a:r>
            <a:br>
              <a:rPr lang="el-GR" altLang="el-GR" sz="4000" b="1"/>
            </a:br>
            <a:r>
              <a:rPr lang="el-GR" altLang="el-GR" sz="3200" b="1"/>
              <a:t>Πλαίσιο μαθήματος</a:t>
            </a:r>
            <a:r>
              <a:rPr lang="en-US" altLang="el-GR" sz="3200" b="1"/>
              <a:t>, </a:t>
            </a:r>
            <a:r>
              <a:rPr lang="el-GR" altLang="el-GR" sz="3200" b="1"/>
              <a:t>εισαγωγή </a:t>
            </a:r>
          </a:p>
        </p:txBody>
      </p:sp>
      <p:sp>
        <p:nvSpPr>
          <p:cNvPr id="184323" name="Rectangle 3"/>
          <p:cNvSpPr>
            <a:spLocks noGrp="1" noChangeArrowheads="1"/>
          </p:cNvSpPr>
          <p:nvPr>
            <p:ph idx="1"/>
          </p:nvPr>
        </p:nvSpPr>
        <p:spPr>
          <a:xfrm>
            <a:off x="457200" y="1854200"/>
            <a:ext cx="8229600" cy="4276725"/>
          </a:xfrm>
        </p:spPr>
        <p:txBody>
          <a:bodyPr/>
          <a:lstStyle/>
          <a:p>
            <a:endParaRPr lang="el-GR" altLang="el-GR"/>
          </a:p>
          <a:p>
            <a:pPr>
              <a:buFont typeface="Wingdings" panose="05000000000000000000" pitchFamily="2" charset="2"/>
              <a:buNone/>
            </a:pPr>
            <a:endParaRPr lang="el-GR" altLang="el-GR"/>
          </a:p>
        </p:txBody>
      </p:sp>
      <p:sp>
        <p:nvSpPr>
          <p:cNvPr id="6" name="Slide Number Placeholder 5"/>
          <p:cNvSpPr>
            <a:spLocks noGrp="1"/>
          </p:cNvSpPr>
          <p:nvPr>
            <p:ph type="sldNum" sz="quarter" idx="12"/>
          </p:nvPr>
        </p:nvSpPr>
        <p:spPr/>
        <p:txBody>
          <a:bodyPr/>
          <a:lstStyle/>
          <a:p>
            <a:fld id="{4E5231B8-81B3-41AE-9314-A0F99A72E067}" type="slidenum">
              <a:rPr lang="el-GR" altLang="el-GR"/>
              <a:pPr/>
              <a:t>1</a:t>
            </a:fld>
            <a:endParaRPr lang="el-GR" alt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title"/>
          </p:nvPr>
        </p:nvSpPr>
        <p:spPr>
          <a:xfrm>
            <a:off x="116505" y="286604"/>
            <a:ext cx="8910989" cy="1157773"/>
          </a:xfrm>
        </p:spPr>
        <p:txBody>
          <a:bodyPr>
            <a:normAutofit/>
          </a:bodyPr>
          <a:lstStyle/>
          <a:p>
            <a:r>
              <a:rPr lang="el-GR" altLang="el-GR" sz="4600" dirty="0"/>
              <a:t>Τεχνικές, μεθοδολογίες και εργαλεία</a:t>
            </a:r>
          </a:p>
        </p:txBody>
      </p:sp>
      <p:sp>
        <p:nvSpPr>
          <p:cNvPr id="507907" name="Rectangle 3"/>
          <p:cNvSpPr>
            <a:spLocks noGrp="1" noChangeArrowheads="1"/>
          </p:cNvSpPr>
          <p:nvPr>
            <p:ph idx="1"/>
          </p:nvPr>
        </p:nvSpPr>
        <p:spPr>
          <a:xfrm>
            <a:off x="457200" y="1444377"/>
            <a:ext cx="8229600" cy="5224711"/>
          </a:xfrm>
        </p:spPr>
        <p:txBody>
          <a:bodyPr/>
          <a:lstStyle/>
          <a:p>
            <a:pPr>
              <a:lnSpc>
                <a:spcPct val="90000"/>
              </a:lnSpc>
              <a:spcBef>
                <a:spcPts val="600"/>
              </a:spcBef>
            </a:pPr>
            <a:r>
              <a:rPr lang="el-GR" altLang="el-GR" sz="2800" dirty="0"/>
              <a:t>Τεχνικές</a:t>
            </a:r>
          </a:p>
          <a:p>
            <a:pPr lvl="1">
              <a:lnSpc>
                <a:spcPct val="90000"/>
              </a:lnSpc>
            </a:pPr>
            <a:r>
              <a:rPr lang="el-GR" altLang="el-GR" sz="2400" dirty="0"/>
              <a:t>Τυπικές διαδικασίες για παραγωγή αποτελεσμάτων με χρήση μιας καλά ορισμένης σημειογραφίας</a:t>
            </a:r>
          </a:p>
          <a:p>
            <a:pPr>
              <a:lnSpc>
                <a:spcPct val="90000"/>
              </a:lnSpc>
              <a:spcBef>
                <a:spcPts val="600"/>
              </a:spcBef>
            </a:pPr>
            <a:r>
              <a:rPr lang="el-GR" altLang="el-GR" sz="2800" dirty="0"/>
              <a:t>Μεθοδολογίες</a:t>
            </a:r>
          </a:p>
          <a:p>
            <a:pPr lvl="1">
              <a:lnSpc>
                <a:spcPct val="90000"/>
              </a:lnSpc>
            </a:pPr>
            <a:r>
              <a:rPr lang="el-GR" altLang="el-GR" sz="2400" dirty="0"/>
              <a:t>Συλλογές τεχνικών που εφαρμόζονται σε όλες τις φάσεις της ανάπτυξης λογισμικού και που ενοποιούνται υπό μία φιλοσοφική προσέγγιση</a:t>
            </a:r>
          </a:p>
          <a:p>
            <a:pPr>
              <a:lnSpc>
                <a:spcPct val="90000"/>
              </a:lnSpc>
              <a:spcBef>
                <a:spcPts val="600"/>
              </a:spcBef>
            </a:pPr>
            <a:r>
              <a:rPr lang="el-GR" altLang="el-GR" sz="2800" dirty="0"/>
              <a:t>Εργαλεία</a:t>
            </a:r>
          </a:p>
          <a:p>
            <a:pPr lvl="1">
              <a:lnSpc>
                <a:spcPct val="90000"/>
              </a:lnSpc>
            </a:pPr>
            <a:r>
              <a:rPr lang="el-GR" altLang="el-GR" sz="2400" dirty="0"/>
              <a:t>Μέσα ή αυτοματοποιημένα συστήματα για να εφαρμόσουμε μία τεχνική</a:t>
            </a:r>
          </a:p>
          <a:p>
            <a:pPr lvl="2">
              <a:lnSpc>
                <a:spcPct val="90000"/>
              </a:lnSpc>
            </a:pPr>
            <a:r>
              <a:rPr lang="el-GR" altLang="el-GR" sz="2000" dirty="0" err="1"/>
              <a:t>Διαδραστικό</a:t>
            </a:r>
            <a:r>
              <a:rPr lang="el-GR" altLang="el-GR" sz="2000" dirty="0"/>
              <a:t> περιβάλλον ανάπτυξης (</a:t>
            </a:r>
            <a:r>
              <a:rPr lang="en-US" altLang="el-GR" sz="2000" dirty="0"/>
              <a:t>IDE)</a:t>
            </a:r>
            <a:endParaRPr lang="el-GR" altLang="el-GR" sz="2000" dirty="0"/>
          </a:p>
          <a:p>
            <a:pPr lvl="2">
              <a:lnSpc>
                <a:spcPct val="90000"/>
              </a:lnSpc>
            </a:pPr>
            <a:r>
              <a:rPr lang="en-US" altLang="el-GR" sz="2000" dirty="0"/>
              <a:t>Computer Aided Software Engineering (CASE)</a:t>
            </a:r>
            <a:endParaRPr lang="el-GR" altLang="el-GR" sz="2000" dirty="0"/>
          </a:p>
        </p:txBody>
      </p:sp>
      <p:sp>
        <p:nvSpPr>
          <p:cNvPr id="6" name="Slide Number Placeholder 5"/>
          <p:cNvSpPr>
            <a:spLocks noGrp="1"/>
          </p:cNvSpPr>
          <p:nvPr>
            <p:ph type="sldNum" sz="quarter" idx="12"/>
          </p:nvPr>
        </p:nvSpPr>
        <p:spPr/>
        <p:txBody>
          <a:bodyPr/>
          <a:lstStyle/>
          <a:p>
            <a:fld id="{C086E66E-F43E-45EA-9F13-C4AF396748B4}" type="slidenum">
              <a:rPr lang="el-GR" altLang="el-GR"/>
              <a:pPr/>
              <a:t>10</a:t>
            </a:fld>
            <a:endParaRPr lang="el-GR" alt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ChangeArrowheads="1"/>
          </p:cNvSpPr>
          <p:nvPr>
            <p:ph type="title"/>
          </p:nvPr>
        </p:nvSpPr>
        <p:spPr>
          <a:xfrm>
            <a:off x="822960" y="114179"/>
            <a:ext cx="7543800" cy="1313596"/>
          </a:xfrm>
        </p:spPr>
        <p:txBody>
          <a:bodyPr>
            <a:normAutofit fontScale="90000"/>
          </a:bodyPr>
          <a:lstStyle/>
          <a:p>
            <a:r>
              <a:rPr lang="el-GR" altLang="el-GR" dirty="0"/>
              <a:t>Γιατί είναι δύσκολη η ανάπτυξη λογισμικού;</a:t>
            </a:r>
          </a:p>
        </p:txBody>
      </p:sp>
      <p:sp>
        <p:nvSpPr>
          <p:cNvPr id="516099" name="Rectangle 3"/>
          <p:cNvSpPr>
            <a:spLocks noGrp="1" noChangeArrowheads="1"/>
          </p:cNvSpPr>
          <p:nvPr>
            <p:ph idx="1"/>
          </p:nvPr>
        </p:nvSpPr>
        <p:spPr>
          <a:xfrm>
            <a:off x="822959" y="1427775"/>
            <a:ext cx="7709481" cy="4715544"/>
          </a:xfrm>
        </p:spPr>
        <p:txBody>
          <a:bodyPr>
            <a:normAutofit/>
          </a:bodyPr>
          <a:lstStyle/>
          <a:p>
            <a:r>
              <a:rPr lang="el-GR" altLang="el-GR" sz="2400" dirty="0"/>
              <a:t>Το πρόβλημα συνηθέστατα είναι ασαφές</a:t>
            </a:r>
            <a:endParaRPr lang="en-US" altLang="el-GR" sz="2400" dirty="0"/>
          </a:p>
          <a:p>
            <a:r>
              <a:rPr lang="el-GR" altLang="el-GR" sz="2400" dirty="0"/>
              <a:t>Οι απαιτήσεις είναι συνήθως ασαφείς και –όταν αποσαφηνίζονται- αλλάζουν</a:t>
            </a:r>
          </a:p>
          <a:p>
            <a:r>
              <a:rPr lang="el-GR" altLang="el-GR" sz="2400" dirty="0"/>
              <a:t>Το «πεδίο ορισμού» του προβλήματος (το πεδίο των εφαρμογών) είναι σύνθετο και πολύπλοκο – το ίδιο ισχύει και για το πεδίο των λύσεων (τις υλοποιημένες εφαρμογές)</a:t>
            </a:r>
            <a:endParaRPr lang="en-US" altLang="el-GR" sz="2400" dirty="0"/>
          </a:p>
          <a:p>
            <a:r>
              <a:rPr lang="el-GR" altLang="el-GR" sz="2400" dirty="0"/>
              <a:t>Η διαδικασία ανάπτυξης απαιτεί διαχείριση, η οποία είναι πολύπλοκη</a:t>
            </a:r>
            <a:endParaRPr lang="en-US" altLang="el-GR" sz="2400" dirty="0"/>
          </a:p>
          <a:p>
            <a:r>
              <a:rPr lang="el-GR" altLang="el-GR" sz="2400" dirty="0"/>
              <a:t>Το λογισμικό προσφέρει ευελιξία (και συνακόλουθα πληθώρα επιλογών)</a:t>
            </a:r>
            <a:endParaRPr lang="el-GR" altLang="el-GR" sz="1800" dirty="0"/>
          </a:p>
        </p:txBody>
      </p:sp>
      <p:sp>
        <p:nvSpPr>
          <p:cNvPr id="6" name="Slide Number Placeholder 5"/>
          <p:cNvSpPr>
            <a:spLocks noGrp="1"/>
          </p:cNvSpPr>
          <p:nvPr>
            <p:ph type="sldNum" sz="quarter" idx="12"/>
          </p:nvPr>
        </p:nvSpPr>
        <p:spPr/>
        <p:txBody>
          <a:bodyPr/>
          <a:lstStyle/>
          <a:p>
            <a:fld id="{787873AD-A5BF-46DF-8694-0AA98D19E6BE}" type="slidenum">
              <a:rPr lang="el-GR" altLang="el-GR"/>
              <a:pPr/>
              <a:t>11</a:t>
            </a:fld>
            <a:endParaRPr lang="el-GR"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2" name="Rectangle 2"/>
          <p:cNvSpPr>
            <a:spLocks noGrp="1" noChangeArrowheads="1"/>
          </p:cNvSpPr>
          <p:nvPr>
            <p:ph type="title"/>
          </p:nvPr>
        </p:nvSpPr>
        <p:spPr/>
        <p:txBody>
          <a:bodyPr>
            <a:normAutofit/>
          </a:bodyPr>
          <a:lstStyle/>
          <a:p>
            <a:r>
              <a:rPr lang="el-GR" altLang="el-GR" sz="4000"/>
              <a:t>Η ανάπτυξη του λογισμικού δεν περιορίζεται στην ανάπτυξη κώδικα</a:t>
            </a:r>
          </a:p>
        </p:txBody>
      </p:sp>
      <p:sp>
        <p:nvSpPr>
          <p:cNvPr id="517123" name="Rectangle 3"/>
          <p:cNvSpPr>
            <a:spLocks noGrp="1" noChangeArrowheads="1"/>
          </p:cNvSpPr>
          <p:nvPr>
            <p:ph idx="1"/>
          </p:nvPr>
        </p:nvSpPr>
        <p:spPr>
          <a:xfrm>
            <a:off x="229375" y="1255043"/>
            <a:ext cx="8730969" cy="4770813"/>
          </a:xfrm>
        </p:spPr>
        <p:txBody>
          <a:bodyPr/>
          <a:lstStyle/>
          <a:p>
            <a:pPr>
              <a:spcBef>
                <a:spcPts val="0"/>
              </a:spcBef>
            </a:pPr>
            <a:r>
              <a:rPr lang="el-GR" altLang="el-GR" sz="2400" dirty="0"/>
              <a:t>Περιλαμβάνει επίλυση προβλημάτων</a:t>
            </a:r>
          </a:p>
          <a:p>
            <a:pPr lvl="1">
              <a:spcBef>
                <a:spcPts val="0"/>
              </a:spcBef>
            </a:pPr>
            <a:r>
              <a:rPr lang="el-GR" altLang="el-GR" sz="2000" dirty="0"/>
              <a:t>Κατανόηση του προβλήματος</a:t>
            </a:r>
          </a:p>
          <a:p>
            <a:pPr lvl="1">
              <a:spcBef>
                <a:spcPts val="0"/>
              </a:spcBef>
            </a:pPr>
            <a:r>
              <a:rPr lang="el-GR" altLang="el-GR" sz="2000" dirty="0"/>
              <a:t>Πρόταση μιας λύσης και ενός σχεδίου εφαρμογής της</a:t>
            </a:r>
          </a:p>
          <a:p>
            <a:pPr lvl="1">
              <a:spcBef>
                <a:spcPts val="0"/>
              </a:spcBef>
            </a:pPr>
            <a:r>
              <a:rPr lang="el-GR" altLang="el-GR" sz="2000" dirty="0"/>
              <a:t>Κατασκευή ενός συστήματος που βασίζεται στην προτεινόμενη λύση χρησιμοποιώντας έναν </a:t>
            </a:r>
            <a:r>
              <a:rPr lang="el-GR" altLang="el-GR" sz="2000" b="1" i="1" dirty="0"/>
              <a:t>καλό σχεδιασμό</a:t>
            </a:r>
            <a:endParaRPr lang="el-GR" altLang="el-GR" sz="2000" b="1" dirty="0"/>
          </a:p>
          <a:p>
            <a:pPr>
              <a:spcBef>
                <a:spcPts val="0"/>
              </a:spcBef>
            </a:pPr>
            <a:r>
              <a:rPr lang="el-GR" altLang="el-GR" sz="2400" dirty="0"/>
              <a:t>Περιλαμβάνει αντιμετώπιση της πολυπλοκότητας</a:t>
            </a:r>
          </a:p>
          <a:p>
            <a:pPr lvl="1">
              <a:spcBef>
                <a:spcPts val="0"/>
              </a:spcBef>
            </a:pPr>
            <a:r>
              <a:rPr lang="el-GR" altLang="el-GR" sz="2000" dirty="0"/>
              <a:t>Δημιουργία </a:t>
            </a:r>
            <a:r>
              <a:rPr lang="el-GR" altLang="el-GR" sz="2000" i="1" dirty="0"/>
              <a:t>αφαιρέσεων </a:t>
            </a:r>
            <a:r>
              <a:rPr lang="el-GR" altLang="el-GR" sz="2000" dirty="0"/>
              <a:t>και </a:t>
            </a:r>
            <a:r>
              <a:rPr lang="el-GR" altLang="el-GR" sz="2000" i="1" dirty="0"/>
              <a:t>μοντέλων</a:t>
            </a:r>
          </a:p>
          <a:p>
            <a:pPr lvl="1">
              <a:spcBef>
                <a:spcPts val="0"/>
              </a:spcBef>
            </a:pPr>
            <a:r>
              <a:rPr lang="el-GR" altLang="el-GR" sz="2000" dirty="0"/>
              <a:t>Χρήση </a:t>
            </a:r>
            <a:r>
              <a:rPr lang="el-GR" altLang="el-GR" sz="2000" i="1" dirty="0"/>
              <a:t>σημειογραφιών</a:t>
            </a:r>
            <a:r>
              <a:rPr lang="el-GR" altLang="el-GR" sz="2000" dirty="0"/>
              <a:t> (</a:t>
            </a:r>
            <a:r>
              <a:rPr lang="en-US" altLang="el-GR" sz="2000" dirty="0"/>
              <a:t>notations) </a:t>
            </a:r>
            <a:r>
              <a:rPr lang="el-GR" altLang="el-GR" sz="2000" dirty="0"/>
              <a:t>για τις αφαιρέσεις</a:t>
            </a:r>
          </a:p>
          <a:p>
            <a:pPr>
              <a:spcBef>
                <a:spcPts val="0"/>
              </a:spcBef>
            </a:pPr>
            <a:r>
              <a:rPr lang="el-GR" altLang="el-GR" sz="2400" dirty="0"/>
              <a:t>Περιλαμβάνει διαχείριση γνώσης</a:t>
            </a:r>
          </a:p>
          <a:p>
            <a:pPr lvl="1">
              <a:spcBef>
                <a:spcPts val="0"/>
              </a:spcBef>
            </a:pPr>
            <a:r>
              <a:rPr lang="el-GR" altLang="el-GR" sz="2000" dirty="0"/>
              <a:t>Εκμαίευση</a:t>
            </a:r>
            <a:r>
              <a:rPr lang="en-US" altLang="el-GR" sz="2000" dirty="0"/>
              <a:t>, </a:t>
            </a:r>
            <a:r>
              <a:rPr lang="el-GR" altLang="el-GR" sz="2000" dirty="0"/>
              <a:t>ανάλυση</a:t>
            </a:r>
            <a:r>
              <a:rPr lang="en-US" altLang="el-GR" sz="2000" dirty="0"/>
              <a:t>, </a:t>
            </a:r>
            <a:r>
              <a:rPr lang="el-GR" altLang="el-GR" sz="2000" dirty="0"/>
              <a:t>σχεδιασμός</a:t>
            </a:r>
            <a:r>
              <a:rPr lang="en-US" altLang="el-GR" sz="2000" dirty="0"/>
              <a:t>, </a:t>
            </a:r>
            <a:r>
              <a:rPr lang="el-GR" altLang="el-GR" sz="2000" dirty="0"/>
              <a:t>επικύρωση τόσο του συστήματος όσο και της διαδικασίας επίλυσης</a:t>
            </a:r>
          </a:p>
          <a:p>
            <a:pPr>
              <a:spcBef>
                <a:spcPts val="0"/>
              </a:spcBef>
            </a:pPr>
            <a:r>
              <a:rPr lang="el-GR" altLang="el-GR" sz="2400" dirty="0"/>
              <a:t>Περιλαμβάνει </a:t>
            </a:r>
            <a:r>
              <a:rPr lang="el-GR" altLang="el-GR" sz="2400" i="1" dirty="0"/>
              <a:t>διαχείριση συλλογιστικής</a:t>
            </a:r>
            <a:endParaRPr lang="el-GR" altLang="el-GR" sz="2400" dirty="0"/>
          </a:p>
          <a:p>
            <a:pPr lvl="1">
              <a:spcBef>
                <a:spcPts val="0"/>
              </a:spcBef>
            </a:pPr>
            <a:r>
              <a:rPr lang="el-GR" altLang="el-GR" sz="2000" dirty="0"/>
              <a:t>Οι αποφάσεις σχεδιασμού και υλοποίησης είναι σαφείς για όλους τους εμπλεκόμενους </a:t>
            </a:r>
            <a:endParaRPr lang="el-GR" altLang="el-GR" dirty="0"/>
          </a:p>
        </p:txBody>
      </p:sp>
      <p:sp>
        <p:nvSpPr>
          <p:cNvPr id="6" name="Slide Number Placeholder 5"/>
          <p:cNvSpPr>
            <a:spLocks noGrp="1"/>
          </p:cNvSpPr>
          <p:nvPr>
            <p:ph type="sldNum" sz="quarter" idx="12"/>
          </p:nvPr>
        </p:nvSpPr>
        <p:spPr/>
        <p:txBody>
          <a:bodyPr/>
          <a:lstStyle/>
          <a:p>
            <a:fld id="{EA4F5242-D9BD-45F2-959D-31AFAA966990}" type="slidenum">
              <a:rPr lang="el-GR" altLang="el-GR"/>
              <a:pPr/>
              <a:t>12</a:t>
            </a:fld>
            <a:endParaRPr lang="el-GR" alt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a:xfrm>
            <a:off x="206375" y="277813"/>
            <a:ext cx="8731250" cy="1143000"/>
          </a:xfrm>
        </p:spPr>
        <p:txBody>
          <a:bodyPr/>
          <a:lstStyle/>
          <a:p>
            <a:r>
              <a:rPr lang="el-GR" altLang="el-GR"/>
              <a:t>Ιδιαιτερότητα του λογισμικού (1/2)</a:t>
            </a:r>
          </a:p>
        </p:txBody>
      </p:sp>
      <p:sp>
        <p:nvSpPr>
          <p:cNvPr id="508931" name="Rectangle 3"/>
          <p:cNvSpPr>
            <a:spLocks noGrp="1" noChangeArrowheads="1"/>
          </p:cNvSpPr>
          <p:nvPr>
            <p:ph idx="1"/>
          </p:nvPr>
        </p:nvSpPr>
        <p:spPr>
          <a:xfrm>
            <a:off x="457200" y="1583795"/>
            <a:ext cx="8229600" cy="4214065"/>
          </a:xfrm>
        </p:spPr>
        <p:txBody>
          <a:bodyPr>
            <a:normAutofit/>
          </a:bodyPr>
          <a:lstStyle/>
          <a:p>
            <a:r>
              <a:rPr lang="el-GR" altLang="el-GR" sz="2400" dirty="0"/>
              <a:t>Εκτός από τα εργαλεία, τις τεχνικές και την αρχιτεκτονική προσέγγιση υπάρχει και ο άνθρωπος (παραγωγικότητα 1 έως 10)</a:t>
            </a:r>
          </a:p>
          <a:p>
            <a:pPr lvl="1"/>
            <a:r>
              <a:rPr lang="el-GR" altLang="el-GR" sz="2000" dirty="0"/>
              <a:t>Πολύ μεγαλύτερη επίπτωση στην ποιότητα απ’ ό,τι π.χ. στον κατασκευαστικό τομέα</a:t>
            </a:r>
          </a:p>
          <a:p>
            <a:r>
              <a:rPr lang="el-GR" altLang="el-GR" sz="2400" dirty="0"/>
              <a:t>Το λογισμικό είναι πολύπλοκο</a:t>
            </a:r>
            <a:endParaRPr lang="en-US" altLang="el-GR" sz="2400" dirty="0"/>
          </a:p>
          <a:p>
            <a:pPr lvl="1"/>
            <a:r>
              <a:rPr lang="el-GR" altLang="el-GR" sz="2000" dirty="0"/>
              <a:t>Στις κατασκευές για την τοιχοποιία έχουμε τούβλα τυποποιημένων διαστάσεων. Πόσοι τρόποι υπάρχουν για να δείξουμε π.χ. τη δομή του συστήματος αρχείων;</a:t>
            </a:r>
          </a:p>
        </p:txBody>
      </p:sp>
      <p:sp>
        <p:nvSpPr>
          <p:cNvPr id="6" name="Slide Number Placeholder 5"/>
          <p:cNvSpPr>
            <a:spLocks noGrp="1"/>
          </p:cNvSpPr>
          <p:nvPr>
            <p:ph type="sldNum" sz="quarter" idx="12"/>
          </p:nvPr>
        </p:nvSpPr>
        <p:spPr/>
        <p:txBody>
          <a:bodyPr/>
          <a:lstStyle/>
          <a:p>
            <a:fld id="{BE214875-E8ED-4731-A1CA-2EEBAAA64404}" type="slidenum">
              <a:rPr lang="el-GR" altLang="el-GR"/>
              <a:pPr/>
              <a:t>13</a:t>
            </a:fld>
            <a:endParaRPr lang="el-GR" alt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type="title"/>
          </p:nvPr>
        </p:nvSpPr>
        <p:spPr>
          <a:xfrm>
            <a:off x="250825" y="277813"/>
            <a:ext cx="8642350" cy="1143000"/>
          </a:xfrm>
        </p:spPr>
        <p:txBody>
          <a:bodyPr/>
          <a:lstStyle/>
          <a:p>
            <a:r>
              <a:rPr lang="el-GR" altLang="el-GR"/>
              <a:t>Ιδιαιτερότητα του λογισμικού (2/2)</a:t>
            </a:r>
          </a:p>
        </p:txBody>
      </p:sp>
      <p:sp>
        <p:nvSpPr>
          <p:cNvPr id="509955" name="Rectangle 3"/>
          <p:cNvSpPr>
            <a:spLocks noGrp="1" noChangeArrowheads="1"/>
          </p:cNvSpPr>
          <p:nvPr>
            <p:ph idx="1"/>
          </p:nvPr>
        </p:nvSpPr>
        <p:spPr>
          <a:xfrm>
            <a:off x="250825" y="1420813"/>
            <a:ext cx="8731250" cy="4843372"/>
          </a:xfrm>
        </p:spPr>
        <p:txBody>
          <a:bodyPr/>
          <a:lstStyle/>
          <a:p>
            <a:r>
              <a:rPr lang="el-GR" altLang="el-GR" sz="2800" dirty="0"/>
              <a:t>Το λογισμικό απαιτεί προσαρμοστικότητα</a:t>
            </a:r>
          </a:p>
          <a:p>
            <a:pPr lvl="1"/>
            <a:r>
              <a:rPr lang="el-GR" altLang="el-GR" sz="2400" dirty="0"/>
              <a:t>Ένα σπίτι ή μία γέφυρα, αφού κατασκευαστεί, δεν αλλάζει δομικά χαρακτηριστικά. Στο λογισμικό μπορεί να ζητηθεί αλλαγή οποιασδήποτε παραμέτρου ή λειτουργίας του.</a:t>
            </a:r>
          </a:p>
          <a:p>
            <a:r>
              <a:rPr lang="el-GR" altLang="el-GR" sz="2800" dirty="0"/>
              <a:t>Το λογισμικό είναι </a:t>
            </a:r>
            <a:r>
              <a:rPr lang="el-GR" altLang="el-GR" sz="2800" dirty="0" err="1"/>
              <a:t>άϋλο</a:t>
            </a:r>
            <a:endParaRPr lang="el-GR" altLang="el-GR" sz="2800" dirty="0"/>
          </a:p>
          <a:p>
            <a:pPr lvl="1"/>
            <a:r>
              <a:rPr lang="el-GR" altLang="el-GR" sz="2400" dirty="0"/>
              <a:t>Σε σπίτια, γέφυρες κ.λπ. μπορούμε να δούμε σχέδια, μακέτες και να αντιληφθούμε πως θα είναι στην πραγματικότητα. Στο λογισμικό αυτό δεν είναι το ίδιο απλό.</a:t>
            </a:r>
          </a:p>
          <a:p>
            <a:r>
              <a:rPr lang="el-GR" altLang="el-GR" sz="2800" dirty="0"/>
              <a:t>Το λογισμικό αλλάζει διαρκώς</a:t>
            </a:r>
          </a:p>
          <a:p>
            <a:pPr lvl="1"/>
            <a:r>
              <a:rPr lang="el-GR" altLang="el-GR" sz="2400" dirty="0"/>
              <a:t>Για να προσαρμοστεί στο υλικό, σε αλλαγές της τεχνολογίας, σε νέους επιχειρηματικούς κανόνες κ.ο.κ.</a:t>
            </a:r>
          </a:p>
        </p:txBody>
      </p:sp>
      <p:sp>
        <p:nvSpPr>
          <p:cNvPr id="6" name="Slide Number Placeholder 5"/>
          <p:cNvSpPr>
            <a:spLocks noGrp="1"/>
          </p:cNvSpPr>
          <p:nvPr>
            <p:ph type="sldNum" sz="quarter" idx="12"/>
          </p:nvPr>
        </p:nvSpPr>
        <p:spPr/>
        <p:txBody>
          <a:bodyPr/>
          <a:lstStyle/>
          <a:p>
            <a:fld id="{3F03197E-D777-4F29-8119-3D85F7DC3557}" type="slidenum">
              <a:rPr lang="el-GR" altLang="el-GR"/>
              <a:pPr/>
              <a:t>14</a:t>
            </a:fld>
            <a:endParaRPr lang="el-GR" alt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ChangeArrowheads="1"/>
          </p:cNvSpPr>
          <p:nvPr>
            <p:ph type="title"/>
          </p:nvPr>
        </p:nvSpPr>
        <p:spPr/>
        <p:txBody>
          <a:bodyPr>
            <a:normAutofit/>
          </a:bodyPr>
          <a:lstStyle/>
          <a:p>
            <a:r>
              <a:rPr lang="el-GR" altLang="el-GR" sz="4000"/>
              <a:t>Γιατί όχι χρήση της γενικής επιστημονικής μεθοδολογίας; (1/2)</a:t>
            </a:r>
          </a:p>
        </p:txBody>
      </p:sp>
      <p:sp>
        <p:nvSpPr>
          <p:cNvPr id="22" name="Slide Number Placeholder 5"/>
          <p:cNvSpPr>
            <a:spLocks noGrp="1"/>
          </p:cNvSpPr>
          <p:nvPr>
            <p:ph type="sldNum" sz="quarter" idx="12"/>
          </p:nvPr>
        </p:nvSpPr>
        <p:spPr/>
        <p:txBody>
          <a:bodyPr/>
          <a:lstStyle/>
          <a:p>
            <a:fld id="{C2930772-7167-4BC3-8C2E-4D943ED22653}" type="slidenum">
              <a:rPr lang="el-GR" altLang="el-GR"/>
              <a:pPr/>
              <a:t>15</a:t>
            </a:fld>
            <a:endParaRPr lang="el-GR" altLang="el-GR"/>
          </a:p>
        </p:txBody>
      </p:sp>
      <p:sp>
        <p:nvSpPr>
          <p:cNvPr id="518148" name="Oval 4"/>
          <p:cNvSpPr>
            <a:spLocks noChangeArrowheads="1"/>
          </p:cNvSpPr>
          <p:nvPr/>
        </p:nvSpPr>
        <p:spPr bwMode="auto">
          <a:xfrm>
            <a:off x="206375" y="1674838"/>
            <a:ext cx="2474913" cy="1079500"/>
          </a:xfrm>
          <a:prstGeom prst="ellipse">
            <a:avLst/>
          </a:prstGeom>
          <a:solidFill>
            <a:schemeClr val="bg2"/>
          </a:solidFill>
          <a:ln w="9525">
            <a:solidFill>
              <a:schemeClr val="tx1"/>
            </a:solidFill>
            <a:round/>
            <a:headEnd/>
            <a:tailEnd type="none" w="lg" len="lg"/>
          </a:ln>
          <a:effectLst/>
        </p:spPr>
        <p:txBody>
          <a:bodyPr anchor="ctr"/>
          <a:lstStyle/>
          <a:p>
            <a:pPr algn="ctr"/>
            <a:r>
              <a:rPr lang="el-GR" altLang="el-GR"/>
              <a:t>(1) Υπάρχουσες θεωρίες και παρατηρήσεις</a:t>
            </a:r>
          </a:p>
        </p:txBody>
      </p:sp>
      <p:sp>
        <p:nvSpPr>
          <p:cNvPr id="518149" name="Oval 5"/>
          <p:cNvSpPr>
            <a:spLocks noChangeArrowheads="1"/>
          </p:cNvSpPr>
          <p:nvPr/>
        </p:nvSpPr>
        <p:spPr bwMode="auto">
          <a:xfrm>
            <a:off x="3357563" y="1674838"/>
            <a:ext cx="2474912" cy="1079500"/>
          </a:xfrm>
          <a:prstGeom prst="ellipse">
            <a:avLst/>
          </a:prstGeom>
          <a:solidFill>
            <a:schemeClr val="bg2"/>
          </a:solidFill>
          <a:ln w="9525">
            <a:solidFill>
              <a:schemeClr val="tx1"/>
            </a:solidFill>
            <a:round/>
            <a:headEnd/>
            <a:tailEnd type="none" w="lg" len="lg"/>
          </a:ln>
          <a:effectLst/>
        </p:spPr>
        <p:txBody>
          <a:bodyPr anchor="ctr"/>
          <a:lstStyle/>
          <a:p>
            <a:pPr algn="ctr"/>
            <a:r>
              <a:rPr lang="el-GR" altLang="el-GR"/>
              <a:t>(2) Υποθέσεις</a:t>
            </a:r>
          </a:p>
        </p:txBody>
      </p:sp>
      <p:sp>
        <p:nvSpPr>
          <p:cNvPr id="518150" name="Oval 6"/>
          <p:cNvSpPr>
            <a:spLocks noChangeArrowheads="1"/>
          </p:cNvSpPr>
          <p:nvPr/>
        </p:nvSpPr>
        <p:spPr bwMode="auto">
          <a:xfrm>
            <a:off x="6507163" y="1628800"/>
            <a:ext cx="2474912" cy="1079500"/>
          </a:xfrm>
          <a:prstGeom prst="ellipse">
            <a:avLst/>
          </a:prstGeom>
          <a:solidFill>
            <a:schemeClr val="bg2"/>
          </a:solidFill>
          <a:ln w="9525">
            <a:solidFill>
              <a:schemeClr val="tx1"/>
            </a:solidFill>
            <a:round/>
            <a:headEnd/>
            <a:tailEnd type="none" w="lg" len="lg"/>
          </a:ln>
          <a:effectLst/>
        </p:spPr>
        <p:txBody>
          <a:bodyPr anchor="ctr"/>
          <a:lstStyle/>
          <a:p>
            <a:pPr algn="ctr"/>
            <a:r>
              <a:rPr lang="el-GR" altLang="el-GR"/>
              <a:t>(3) Προβλέψεις</a:t>
            </a:r>
          </a:p>
        </p:txBody>
      </p:sp>
      <p:sp>
        <p:nvSpPr>
          <p:cNvPr id="518151" name="Oval 7"/>
          <p:cNvSpPr>
            <a:spLocks noChangeArrowheads="1"/>
          </p:cNvSpPr>
          <p:nvPr/>
        </p:nvSpPr>
        <p:spPr bwMode="auto">
          <a:xfrm>
            <a:off x="3357563" y="3203600"/>
            <a:ext cx="2474912" cy="1079500"/>
          </a:xfrm>
          <a:prstGeom prst="ellipse">
            <a:avLst/>
          </a:prstGeom>
          <a:solidFill>
            <a:schemeClr val="bg2"/>
          </a:solidFill>
          <a:ln w="9525">
            <a:solidFill>
              <a:schemeClr val="tx1"/>
            </a:solidFill>
            <a:round/>
            <a:headEnd/>
            <a:tailEnd type="none" w="lg" len="lg"/>
          </a:ln>
          <a:effectLst/>
        </p:spPr>
        <p:txBody>
          <a:bodyPr anchor="ctr"/>
          <a:lstStyle/>
          <a:p>
            <a:pPr algn="ctr"/>
            <a:r>
              <a:rPr lang="el-GR" altLang="el-GR"/>
              <a:t>(4) Δοκιμές και νέες παρατηρήσεις</a:t>
            </a:r>
          </a:p>
        </p:txBody>
      </p:sp>
      <p:sp>
        <p:nvSpPr>
          <p:cNvPr id="518152" name="Oval 8"/>
          <p:cNvSpPr>
            <a:spLocks noChangeArrowheads="1"/>
          </p:cNvSpPr>
          <p:nvPr/>
        </p:nvSpPr>
        <p:spPr bwMode="auto">
          <a:xfrm>
            <a:off x="3357563" y="4868888"/>
            <a:ext cx="2474912" cy="1079500"/>
          </a:xfrm>
          <a:prstGeom prst="ellipse">
            <a:avLst/>
          </a:prstGeom>
          <a:solidFill>
            <a:schemeClr val="bg2"/>
          </a:solidFill>
          <a:ln w="9525">
            <a:solidFill>
              <a:schemeClr val="tx1"/>
            </a:solidFill>
            <a:round/>
            <a:headEnd/>
            <a:tailEnd type="none" w="lg" len="lg"/>
          </a:ln>
          <a:effectLst/>
        </p:spPr>
        <p:txBody>
          <a:bodyPr anchor="ctr"/>
          <a:lstStyle/>
          <a:p>
            <a:pPr algn="ctr"/>
            <a:r>
              <a:rPr lang="el-GR" altLang="el-GR"/>
              <a:t>(5) Επιβεβαίωση παλαιάς ή διατύπωση νέας θεωρίας</a:t>
            </a:r>
          </a:p>
        </p:txBody>
      </p:sp>
      <p:sp>
        <p:nvSpPr>
          <p:cNvPr id="518153" name="Oval 9"/>
          <p:cNvSpPr>
            <a:spLocks noChangeArrowheads="1"/>
          </p:cNvSpPr>
          <p:nvPr/>
        </p:nvSpPr>
        <p:spPr bwMode="auto">
          <a:xfrm>
            <a:off x="296863" y="3744938"/>
            <a:ext cx="2474912" cy="1079500"/>
          </a:xfrm>
          <a:prstGeom prst="ellipse">
            <a:avLst/>
          </a:prstGeom>
          <a:solidFill>
            <a:schemeClr val="bg2"/>
          </a:solidFill>
          <a:ln w="9525">
            <a:solidFill>
              <a:schemeClr val="tx1"/>
            </a:solidFill>
            <a:round/>
            <a:headEnd/>
            <a:tailEnd type="none" w="lg" len="lg"/>
          </a:ln>
          <a:effectLst/>
        </p:spPr>
        <p:txBody>
          <a:bodyPr anchor="ctr"/>
          <a:lstStyle/>
          <a:p>
            <a:pPr algn="ctr"/>
            <a:r>
              <a:rPr lang="el-GR" altLang="el-GR"/>
              <a:t>(6) Επιλογή ανάμεσα στις επικρατέστερες θεωρίες</a:t>
            </a:r>
          </a:p>
        </p:txBody>
      </p:sp>
      <p:sp>
        <p:nvSpPr>
          <p:cNvPr id="518154" name="Line 10"/>
          <p:cNvSpPr>
            <a:spLocks noChangeShapeType="1"/>
          </p:cNvSpPr>
          <p:nvPr/>
        </p:nvSpPr>
        <p:spPr bwMode="auto">
          <a:xfrm>
            <a:off x="2681288" y="2168550"/>
            <a:ext cx="6762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8155" name="Line 11"/>
          <p:cNvSpPr>
            <a:spLocks noChangeShapeType="1"/>
          </p:cNvSpPr>
          <p:nvPr/>
        </p:nvSpPr>
        <p:spPr bwMode="auto">
          <a:xfrm>
            <a:off x="5832475" y="2168550"/>
            <a:ext cx="6762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8156" name="Arc 12"/>
          <p:cNvSpPr>
            <a:spLocks/>
          </p:cNvSpPr>
          <p:nvPr/>
        </p:nvSpPr>
        <p:spPr bwMode="auto">
          <a:xfrm>
            <a:off x="5292725" y="2754338"/>
            <a:ext cx="2443163" cy="892175"/>
          </a:xfrm>
          <a:custGeom>
            <a:avLst/>
            <a:gdLst>
              <a:gd name="G0" fmla="+- 0 0 0"/>
              <a:gd name="G1" fmla="+- 0 0 0"/>
              <a:gd name="G2" fmla="+- 21600 0 0"/>
              <a:gd name="T0" fmla="*/ 21600 w 21600"/>
              <a:gd name="T1" fmla="*/ 6 h 21073"/>
              <a:gd name="T2" fmla="*/ 4744 w 21600"/>
              <a:gd name="T3" fmla="*/ 21073 h 21073"/>
              <a:gd name="T4" fmla="*/ 0 w 21600"/>
              <a:gd name="T5" fmla="*/ 0 h 21073"/>
            </a:gdLst>
            <a:ahLst/>
            <a:cxnLst>
              <a:cxn ang="0">
                <a:pos x="T0" y="T1"/>
              </a:cxn>
              <a:cxn ang="0">
                <a:pos x="T2" y="T3"/>
              </a:cxn>
              <a:cxn ang="0">
                <a:pos x="T4" y="T5"/>
              </a:cxn>
            </a:cxnLst>
            <a:rect l="0" t="0" r="r" b="b"/>
            <a:pathLst>
              <a:path w="21600" h="21073" fill="none" extrusionOk="0">
                <a:moveTo>
                  <a:pt x="21599" y="5"/>
                </a:moveTo>
                <a:cubicBezTo>
                  <a:pt x="21597" y="10105"/>
                  <a:pt x="14596" y="18854"/>
                  <a:pt x="4743" y="21072"/>
                </a:cubicBezTo>
              </a:path>
              <a:path w="21600" h="21073" stroke="0" extrusionOk="0">
                <a:moveTo>
                  <a:pt x="21599" y="5"/>
                </a:moveTo>
                <a:cubicBezTo>
                  <a:pt x="21597" y="10105"/>
                  <a:pt x="14596" y="18854"/>
                  <a:pt x="4743" y="21072"/>
                </a:cubicBezTo>
                <a:lnTo>
                  <a:pt x="0" y="0"/>
                </a:lnTo>
                <a:close/>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18157" name="Arc 13"/>
          <p:cNvSpPr>
            <a:spLocks/>
          </p:cNvSpPr>
          <p:nvPr/>
        </p:nvSpPr>
        <p:spPr bwMode="auto">
          <a:xfrm>
            <a:off x="1284288" y="2757513"/>
            <a:ext cx="2522537" cy="984250"/>
          </a:xfrm>
          <a:custGeom>
            <a:avLst/>
            <a:gdLst>
              <a:gd name="G0" fmla="+- 21600 0 0"/>
              <a:gd name="G1" fmla="+- 2076 0 0"/>
              <a:gd name="G2" fmla="+- 21600 0 0"/>
              <a:gd name="T0" fmla="*/ 17379 w 21600"/>
              <a:gd name="T1" fmla="*/ 23260 h 23260"/>
              <a:gd name="T2" fmla="*/ 100 w 21600"/>
              <a:gd name="T3" fmla="*/ 0 h 23260"/>
              <a:gd name="T4" fmla="*/ 21600 w 21600"/>
              <a:gd name="T5" fmla="*/ 2076 h 23260"/>
            </a:gdLst>
            <a:ahLst/>
            <a:cxnLst>
              <a:cxn ang="0">
                <a:pos x="T0" y="T1"/>
              </a:cxn>
              <a:cxn ang="0">
                <a:pos x="T2" y="T3"/>
              </a:cxn>
              <a:cxn ang="0">
                <a:pos x="T4" y="T5"/>
              </a:cxn>
            </a:cxnLst>
            <a:rect l="0" t="0" r="r" b="b"/>
            <a:pathLst>
              <a:path w="21600" h="23260" fill="none" extrusionOk="0">
                <a:moveTo>
                  <a:pt x="17379" y="23259"/>
                </a:moveTo>
                <a:cubicBezTo>
                  <a:pt x="7275" y="21246"/>
                  <a:pt x="0" y="12378"/>
                  <a:pt x="0" y="2076"/>
                </a:cubicBezTo>
                <a:cubicBezTo>
                  <a:pt x="-1" y="1382"/>
                  <a:pt x="33" y="689"/>
                  <a:pt x="99" y="-1"/>
                </a:cubicBezTo>
              </a:path>
              <a:path w="21600" h="23260" stroke="0" extrusionOk="0">
                <a:moveTo>
                  <a:pt x="17379" y="23259"/>
                </a:moveTo>
                <a:cubicBezTo>
                  <a:pt x="7275" y="21246"/>
                  <a:pt x="0" y="12378"/>
                  <a:pt x="0" y="2076"/>
                </a:cubicBezTo>
                <a:cubicBezTo>
                  <a:pt x="-1" y="1382"/>
                  <a:pt x="33" y="689"/>
                  <a:pt x="99" y="-1"/>
                </a:cubicBezTo>
                <a:lnTo>
                  <a:pt x="21600" y="2076"/>
                </a:lnTo>
                <a:close/>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18158" name="Line 14"/>
          <p:cNvSpPr>
            <a:spLocks noChangeShapeType="1"/>
          </p:cNvSpPr>
          <p:nvPr/>
        </p:nvSpPr>
        <p:spPr bwMode="auto">
          <a:xfrm flipV="1">
            <a:off x="4572000" y="2754338"/>
            <a:ext cx="0" cy="44926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8159" name="Line 15"/>
          <p:cNvSpPr>
            <a:spLocks noChangeShapeType="1"/>
          </p:cNvSpPr>
          <p:nvPr/>
        </p:nvSpPr>
        <p:spPr bwMode="auto">
          <a:xfrm>
            <a:off x="4572000" y="4284688"/>
            <a:ext cx="0" cy="5842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8160" name="Arc 16"/>
          <p:cNvSpPr>
            <a:spLocks/>
          </p:cNvSpPr>
          <p:nvPr/>
        </p:nvSpPr>
        <p:spPr bwMode="auto">
          <a:xfrm>
            <a:off x="1347788" y="4689500"/>
            <a:ext cx="2459037" cy="758825"/>
          </a:xfrm>
          <a:custGeom>
            <a:avLst/>
            <a:gdLst>
              <a:gd name="G0" fmla="+- 21052 0 0"/>
              <a:gd name="G1" fmla="+- 0 0 0"/>
              <a:gd name="G2" fmla="+- 21600 0 0"/>
              <a:gd name="T0" fmla="*/ 16831 w 21052"/>
              <a:gd name="T1" fmla="*/ 21184 h 21184"/>
              <a:gd name="T2" fmla="*/ 0 w 21052"/>
              <a:gd name="T3" fmla="*/ 4837 h 21184"/>
              <a:gd name="T4" fmla="*/ 21052 w 21052"/>
              <a:gd name="T5" fmla="*/ 0 h 21184"/>
            </a:gdLst>
            <a:ahLst/>
            <a:cxnLst>
              <a:cxn ang="0">
                <a:pos x="T0" y="T1"/>
              </a:cxn>
              <a:cxn ang="0">
                <a:pos x="T2" y="T3"/>
              </a:cxn>
              <a:cxn ang="0">
                <a:pos x="T4" y="T5"/>
              </a:cxn>
            </a:cxnLst>
            <a:rect l="0" t="0" r="r" b="b"/>
            <a:pathLst>
              <a:path w="21052" h="21184" fill="none" extrusionOk="0">
                <a:moveTo>
                  <a:pt x="16831" y="21183"/>
                </a:moveTo>
                <a:cubicBezTo>
                  <a:pt x="8492" y="19522"/>
                  <a:pt x="1904" y="13123"/>
                  <a:pt x="0" y="4836"/>
                </a:cubicBezTo>
              </a:path>
              <a:path w="21052" h="21184" stroke="0" extrusionOk="0">
                <a:moveTo>
                  <a:pt x="16831" y="21183"/>
                </a:moveTo>
                <a:cubicBezTo>
                  <a:pt x="8492" y="19522"/>
                  <a:pt x="1904" y="13123"/>
                  <a:pt x="0" y="4836"/>
                </a:cubicBezTo>
                <a:lnTo>
                  <a:pt x="21052" y="0"/>
                </a:lnTo>
                <a:close/>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18161" name="Line 17"/>
          <p:cNvSpPr>
            <a:spLocks noChangeShapeType="1"/>
          </p:cNvSpPr>
          <p:nvPr/>
        </p:nvSpPr>
        <p:spPr bwMode="auto">
          <a:xfrm flipV="1">
            <a:off x="836613" y="2709888"/>
            <a:ext cx="0" cy="112395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8162" name="Text Box 18"/>
          <p:cNvSpPr txBox="1">
            <a:spLocks noChangeArrowheads="1"/>
          </p:cNvSpPr>
          <p:nvPr/>
        </p:nvSpPr>
        <p:spPr bwMode="auto">
          <a:xfrm>
            <a:off x="1779588" y="2694013"/>
            <a:ext cx="2297112"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a:t>Οι υποθέσεις πρέπει να επανακαθοριστούν πλήρως</a:t>
            </a:r>
          </a:p>
        </p:txBody>
      </p:sp>
      <p:sp>
        <p:nvSpPr>
          <p:cNvPr id="518163" name="Text Box 19"/>
          <p:cNvSpPr txBox="1">
            <a:spLocks noChangeArrowheads="1"/>
          </p:cNvSpPr>
          <p:nvPr/>
        </p:nvSpPr>
        <p:spPr bwMode="auto">
          <a:xfrm>
            <a:off x="4797425" y="2663850"/>
            <a:ext cx="2160588"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a:t>Οι υποθέσεις πρέπει προσαρμοστούν</a:t>
            </a:r>
          </a:p>
        </p:txBody>
      </p:sp>
      <p:sp>
        <p:nvSpPr>
          <p:cNvPr id="518164" name="Text Box 20"/>
          <p:cNvSpPr txBox="1">
            <a:spLocks noChangeArrowheads="1"/>
          </p:cNvSpPr>
          <p:nvPr/>
        </p:nvSpPr>
        <p:spPr bwMode="auto">
          <a:xfrm>
            <a:off x="4706938" y="4284688"/>
            <a:ext cx="21605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a:t>Επίτευξη συνέπειας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0" name="Rectangle 2"/>
          <p:cNvSpPr>
            <a:spLocks noGrp="1" noChangeArrowheads="1"/>
          </p:cNvSpPr>
          <p:nvPr>
            <p:ph type="title"/>
          </p:nvPr>
        </p:nvSpPr>
        <p:spPr/>
        <p:txBody>
          <a:bodyPr>
            <a:normAutofit/>
          </a:bodyPr>
          <a:lstStyle/>
          <a:p>
            <a:r>
              <a:rPr lang="el-GR" altLang="el-GR" sz="4000"/>
              <a:t>Γιατί όχι χρήση της γενικής επιστημονικής μεθοδολογίας; (2/2)</a:t>
            </a:r>
          </a:p>
        </p:txBody>
      </p:sp>
      <p:sp>
        <p:nvSpPr>
          <p:cNvPr id="519171" name="Rectangle 3"/>
          <p:cNvSpPr>
            <a:spLocks noGrp="1" noChangeArrowheads="1"/>
          </p:cNvSpPr>
          <p:nvPr>
            <p:ph idx="1"/>
          </p:nvPr>
        </p:nvSpPr>
        <p:spPr>
          <a:xfrm>
            <a:off x="656565" y="1448780"/>
            <a:ext cx="7752798" cy="4682145"/>
          </a:xfrm>
        </p:spPr>
        <p:txBody>
          <a:bodyPr>
            <a:normAutofit/>
          </a:bodyPr>
          <a:lstStyle/>
          <a:p>
            <a:r>
              <a:rPr lang="el-GR" altLang="el-GR" sz="2400" dirty="0"/>
              <a:t>Χρειαζόμαστε ιδέες και υποθέσεις</a:t>
            </a:r>
            <a:endParaRPr lang="de-DE" altLang="el-GR" sz="2400" dirty="0"/>
          </a:p>
          <a:p>
            <a:pPr lvl="1"/>
            <a:r>
              <a:rPr lang="el-GR" altLang="el-GR" sz="2000" dirty="0"/>
              <a:t>Που δεν καθορίζεται από τη μέθοδο το από που και πώς θα τις βρούμε...</a:t>
            </a:r>
            <a:endParaRPr lang="de-DE" altLang="el-GR" sz="2000" dirty="0"/>
          </a:p>
          <a:p>
            <a:r>
              <a:rPr lang="el-GR" altLang="el-GR" sz="2400" dirty="0"/>
              <a:t>Η επιστημονική μεθοδολογία λειτουργεί κυρίως με την «ύστερη γνώση» δηλ. την αναγνώριση της πραγματικότητας, των εναλλακτικών ή των απαιτήσεων μιας κατάστασης, απόφασης ή ενός συμβάντος </a:t>
            </a:r>
            <a:r>
              <a:rPr lang="el-GR" altLang="el-GR" sz="2400" i="1" dirty="0"/>
              <a:t>αφού έχουν γίνει</a:t>
            </a:r>
          </a:p>
          <a:p>
            <a:pPr lvl="1"/>
            <a:r>
              <a:rPr lang="el-GR" altLang="el-GR" sz="2000" dirty="0"/>
              <a:t>Χρήσιμο για να δούμε που είχαμε βρεθεί και για να ελέγχουμε αυτό που πιστεύουμε ότι γνωρίζουμε.</a:t>
            </a:r>
          </a:p>
          <a:p>
            <a:pPr lvl="1"/>
            <a:r>
              <a:rPr lang="el-GR" altLang="el-GR" sz="2000" dirty="0"/>
              <a:t>Καθόλου χρήσιμο για να δούμε </a:t>
            </a:r>
            <a:r>
              <a:rPr lang="el-GR" altLang="el-GR" sz="2000" i="1" dirty="0"/>
              <a:t>που θα πάμε.</a:t>
            </a:r>
            <a:r>
              <a:rPr lang="el-GR" altLang="el-GR" sz="2000" dirty="0"/>
              <a:t> </a:t>
            </a:r>
            <a:endParaRPr lang="de-DE" altLang="el-GR" sz="2000" dirty="0"/>
          </a:p>
          <a:p>
            <a:r>
              <a:rPr lang="el-GR" altLang="el-GR" sz="2400" dirty="0"/>
              <a:t>Χρειαζόμαστε δημιουργικότητα, πρωτοτυπία, εφευρετικότητα, διαίσθηση, φαντασία, υπέρβαση προβλημάτων.</a:t>
            </a:r>
            <a:endParaRPr lang="el-GR" altLang="el-GR" dirty="0"/>
          </a:p>
        </p:txBody>
      </p:sp>
      <p:sp>
        <p:nvSpPr>
          <p:cNvPr id="6" name="Slide Number Placeholder 5"/>
          <p:cNvSpPr>
            <a:spLocks noGrp="1"/>
          </p:cNvSpPr>
          <p:nvPr>
            <p:ph type="sldNum" sz="quarter" idx="12"/>
          </p:nvPr>
        </p:nvSpPr>
        <p:spPr/>
        <p:txBody>
          <a:bodyPr/>
          <a:lstStyle/>
          <a:p>
            <a:fld id="{53C2163F-8ABA-463C-A38D-CDB6B07B893D}" type="slidenum">
              <a:rPr lang="el-GR" altLang="el-GR"/>
              <a:pPr/>
              <a:t>16</a:t>
            </a:fld>
            <a:endParaRPr lang="el-GR" alt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ChangeArrowheads="1"/>
          </p:cNvSpPr>
          <p:nvPr>
            <p:ph type="title"/>
          </p:nvPr>
        </p:nvSpPr>
        <p:spPr/>
        <p:txBody>
          <a:bodyPr>
            <a:normAutofit fontScale="90000"/>
          </a:bodyPr>
          <a:lstStyle/>
          <a:p>
            <a:r>
              <a:rPr lang="el-GR" altLang="el-GR"/>
              <a:t>Ένας λειτουργικός ορισμός της τεχνολογίας λογισμικού</a:t>
            </a:r>
          </a:p>
        </p:txBody>
      </p:sp>
      <p:sp>
        <p:nvSpPr>
          <p:cNvPr id="520195" name="Rectangle 3"/>
          <p:cNvSpPr>
            <a:spLocks noGrp="1" noChangeArrowheads="1"/>
          </p:cNvSpPr>
          <p:nvPr>
            <p:ph idx="1"/>
          </p:nvPr>
        </p:nvSpPr>
        <p:spPr>
          <a:xfrm>
            <a:off x="206375" y="1929061"/>
            <a:ext cx="8731250" cy="4530725"/>
          </a:xfrm>
        </p:spPr>
        <p:txBody>
          <a:bodyPr/>
          <a:lstStyle/>
          <a:p>
            <a:r>
              <a:rPr lang="el-GR" altLang="el-GR" sz="2400" dirty="0"/>
              <a:t>Κλάδος της πληροφορικής που ασχολείται με τη μελέτη και την εφαρμογή συστηματικών, μεθοδικών και </a:t>
            </a:r>
            <a:r>
              <a:rPr lang="el-GR" altLang="el-GR" sz="2400" dirty="0" err="1"/>
              <a:t>ποσοτικοποιημένων</a:t>
            </a:r>
            <a:r>
              <a:rPr lang="el-GR" altLang="el-GR" sz="2400" dirty="0"/>
              <a:t> προσεγγίσεων για την ανάπτυξη, λειτουργία και συντήρηση του λογισμικού</a:t>
            </a:r>
            <a:r>
              <a:rPr lang="en-US" altLang="el-GR" sz="2400" dirty="0"/>
              <a:t> [IEEE Standard 610.12]</a:t>
            </a:r>
            <a:endParaRPr lang="el-GR" altLang="el-GR" sz="2400" dirty="0"/>
          </a:p>
          <a:p>
            <a:r>
              <a:rPr lang="el-GR" altLang="el-GR" sz="2400" dirty="0"/>
              <a:t>Η τεχνολογία λογισμικού είναι μία συλλογή από τεχνικές, μεθοδολογίες και εργαλεία που βοηθούν στο να παραχθεί</a:t>
            </a:r>
          </a:p>
          <a:p>
            <a:pPr lvl="1">
              <a:buFontTx/>
              <a:buNone/>
            </a:pPr>
            <a:r>
              <a:rPr lang="el-GR" altLang="el-GR" sz="2400" dirty="0"/>
              <a:t>Λογισμικό </a:t>
            </a:r>
            <a:r>
              <a:rPr lang="el-GR" altLang="el-GR" sz="2400" b="1" i="1" dirty="0">
                <a:solidFill>
                  <a:schemeClr val="accent2">
                    <a:lumMod val="50000"/>
                  </a:schemeClr>
                </a:solidFill>
              </a:rPr>
              <a:t>υψηλής ποιότητας</a:t>
            </a:r>
            <a:r>
              <a:rPr lang="el-GR" altLang="el-GR" sz="2400" b="1" dirty="0">
                <a:solidFill>
                  <a:schemeClr val="accent2">
                    <a:lumMod val="50000"/>
                  </a:schemeClr>
                </a:solidFill>
              </a:rPr>
              <a:t> </a:t>
            </a:r>
            <a:r>
              <a:rPr lang="el-GR" altLang="el-GR" sz="2400" dirty="0"/>
              <a:t>με </a:t>
            </a:r>
            <a:r>
              <a:rPr lang="el-GR" altLang="el-GR" sz="2400" b="1" i="1" dirty="0">
                <a:solidFill>
                  <a:schemeClr val="accent2">
                    <a:lumMod val="50000"/>
                  </a:schemeClr>
                </a:solidFill>
              </a:rPr>
              <a:t>δεδομένο προϋπολογισμό</a:t>
            </a:r>
            <a:r>
              <a:rPr lang="el-GR" altLang="el-GR" sz="2400" b="1" dirty="0">
                <a:solidFill>
                  <a:schemeClr val="accent2">
                    <a:lumMod val="50000"/>
                  </a:schemeClr>
                </a:solidFill>
              </a:rPr>
              <a:t> </a:t>
            </a:r>
            <a:r>
              <a:rPr lang="el-GR" altLang="el-GR" sz="2400" dirty="0"/>
              <a:t>εντός </a:t>
            </a:r>
            <a:r>
              <a:rPr lang="el-GR" altLang="el-GR" sz="2400" b="1" i="1" dirty="0">
                <a:solidFill>
                  <a:schemeClr val="accent2">
                    <a:lumMod val="50000"/>
                  </a:schemeClr>
                </a:solidFill>
              </a:rPr>
              <a:t>συγκεκριμένης προθεσμίας</a:t>
            </a:r>
            <a:r>
              <a:rPr lang="el-GR" altLang="el-GR" sz="2400" b="1" dirty="0">
                <a:solidFill>
                  <a:schemeClr val="accent2">
                    <a:lumMod val="50000"/>
                  </a:schemeClr>
                </a:solidFill>
              </a:rPr>
              <a:t> </a:t>
            </a:r>
            <a:r>
              <a:rPr lang="el-GR" altLang="el-GR" sz="2400" b="1" i="1" dirty="0">
                <a:solidFill>
                  <a:srgbClr val="C00000"/>
                </a:solidFill>
              </a:rPr>
              <a:t>ενώσω συντελούνται αλλαγές</a:t>
            </a:r>
          </a:p>
          <a:p>
            <a:r>
              <a:rPr lang="el-GR" altLang="el-GR" sz="2400" dirty="0"/>
              <a:t>Η πρόκληση είναι η διαχείριση της πολυπλοκότητας και των αλλαγών</a:t>
            </a:r>
            <a:endParaRPr lang="el-GR" altLang="el-GR" dirty="0"/>
          </a:p>
        </p:txBody>
      </p:sp>
      <p:sp>
        <p:nvSpPr>
          <p:cNvPr id="6" name="Slide Number Placeholder 5"/>
          <p:cNvSpPr>
            <a:spLocks noGrp="1"/>
          </p:cNvSpPr>
          <p:nvPr>
            <p:ph type="sldNum" sz="quarter" idx="12"/>
          </p:nvPr>
        </p:nvSpPr>
        <p:spPr/>
        <p:txBody>
          <a:bodyPr/>
          <a:lstStyle/>
          <a:p>
            <a:fld id="{A7C90188-AAE7-40E5-BA18-04D87605B050}" type="slidenum">
              <a:rPr lang="el-GR" altLang="el-GR"/>
              <a:pPr/>
              <a:t>17</a:t>
            </a:fld>
            <a:endParaRPr lang="el-GR" alt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457200" y="277813"/>
            <a:ext cx="8229600" cy="585787"/>
          </a:xfrm>
          <a:noFill/>
          <a:ln/>
          <a:extLst>
            <a:ext uri="{91240B29-F687-4F45-9708-019B960494DF}">
              <a14:hiddenLine xmlns:a14="http://schemas.microsoft.com/office/drawing/2010/main" w="12700">
                <a:solidFill>
                  <a:schemeClr val="tx1"/>
                </a:solidFill>
                <a:miter lim="800000"/>
                <a:headEnd/>
                <a:tailEnd/>
              </a14:hiddenLine>
            </a:ext>
          </a:extLst>
        </p:spPr>
        <p:txBody>
          <a:bodyPr lIns="90477" tIns="44445" rIns="90477" bIns="44445" anchor="b">
            <a:normAutofit fontScale="90000"/>
          </a:bodyPr>
          <a:lstStyle/>
          <a:p>
            <a:r>
              <a:rPr lang="el-GR" altLang="el-GR"/>
              <a:t>Ποιότητες που ενδιαφέρουν</a:t>
            </a:r>
            <a:endParaRPr lang="en-US" altLang="el-GR"/>
          </a:p>
        </p:txBody>
      </p:sp>
      <p:sp>
        <p:nvSpPr>
          <p:cNvPr id="510989" name="Rectangle 13"/>
          <p:cNvSpPr>
            <a:spLocks noGrp="1" noChangeArrowheads="1"/>
          </p:cNvSpPr>
          <p:nvPr>
            <p:ph idx="1"/>
          </p:nvPr>
        </p:nvSpPr>
        <p:spPr>
          <a:xfrm>
            <a:off x="457200" y="1275556"/>
            <a:ext cx="8229600" cy="785813"/>
          </a:xfrm>
        </p:spPr>
        <p:txBody>
          <a:bodyPr/>
          <a:lstStyle/>
          <a:p>
            <a:r>
              <a:rPr lang="el-GR" altLang="el-GR" sz="2400" dirty="0"/>
              <a:t>Το λογισμικό έχει </a:t>
            </a:r>
            <a:r>
              <a:rPr lang="el-GR" altLang="el-GR" sz="2400" i="1" dirty="0"/>
              <a:t>ποιοτικά χαρακτηριστικά</a:t>
            </a:r>
            <a:r>
              <a:rPr lang="el-GR" altLang="el-GR" sz="2400" dirty="0"/>
              <a:t>. Τα χαρακτηριστικά που ενδιαφέρουν τον κάθε εμπλεκόμενο είναι διαφορετικά:</a:t>
            </a:r>
          </a:p>
        </p:txBody>
      </p:sp>
      <p:sp>
        <p:nvSpPr>
          <p:cNvPr id="16" name="Slide Number Placeholder 5"/>
          <p:cNvSpPr>
            <a:spLocks noGrp="1"/>
          </p:cNvSpPr>
          <p:nvPr>
            <p:ph type="sldNum" sz="quarter" idx="12"/>
          </p:nvPr>
        </p:nvSpPr>
        <p:spPr/>
        <p:txBody>
          <a:bodyPr/>
          <a:lstStyle/>
          <a:p>
            <a:fld id="{D169FCA9-2BC6-4515-863C-69672E9BA456}" type="slidenum">
              <a:rPr lang="el-GR" altLang="el-GR"/>
              <a:pPr/>
              <a:t>18</a:t>
            </a:fld>
            <a:endParaRPr lang="el-GR" altLang="el-GR"/>
          </a:p>
        </p:txBody>
      </p:sp>
      <p:sp>
        <p:nvSpPr>
          <p:cNvPr id="510979" name="Rectangle 3"/>
          <p:cNvSpPr>
            <a:spLocks noChangeArrowheads="1"/>
          </p:cNvSpPr>
          <p:nvPr/>
        </p:nvSpPr>
        <p:spPr bwMode="auto">
          <a:xfrm>
            <a:off x="3430588" y="1946870"/>
            <a:ext cx="18891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7" tIns="44445" rIns="90477" bIns="44445">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marL="1827213">
              <a:defRPr>
                <a:solidFill>
                  <a:schemeClr val="tx1"/>
                </a:solidFill>
                <a:latin typeface="Arial" panose="020B0604020202020204" pitchFamily="34" charset="0"/>
              </a:defRPr>
            </a:lvl5pPr>
            <a:lvl6pPr marL="2284413" fontAlgn="base">
              <a:spcBef>
                <a:spcPct val="0"/>
              </a:spcBef>
              <a:spcAft>
                <a:spcPct val="0"/>
              </a:spcAft>
              <a:defRPr>
                <a:solidFill>
                  <a:schemeClr val="tx1"/>
                </a:solidFill>
                <a:latin typeface="Arial" panose="020B0604020202020204" pitchFamily="34" charset="0"/>
              </a:defRPr>
            </a:lvl6pPr>
            <a:lvl7pPr marL="2741613" fontAlgn="base">
              <a:spcBef>
                <a:spcPct val="0"/>
              </a:spcBef>
              <a:spcAft>
                <a:spcPct val="0"/>
              </a:spcAft>
              <a:defRPr>
                <a:solidFill>
                  <a:schemeClr val="tx1"/>
                </a:solidFill>
                <a:latin typeface="Arial" panose="020B0604020202020204" pitchFamily="34" charset="0"/>
              </a:defRPr>
            </a:lvl7pPr>
            <a:lvl8pPr marL="3198813" fontAlgn="base">
              <a:spcBef>
                <a:spcPct val="0"/>
              </a:spcBef>
              <a:spcAft>
                <a:spcPct val="0"/>
              </a:spcAft>
              <a:defRPr>
                <a:solidFill>
                  <a:schemeClr val="tx1"/>
                </a:solidFill>
                <a:latin typeface="Arial" panose="020B0604020202020204" pitchFamily="34" charset="0"/>
              </a:defRPr>
            </a:lvl8pPr>
            <a:lvl9pPr marL="3656013"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2400" b="1"/>
              <a:t>Συντηρητής</a:t>
            </a:r>
            <a:endParaRPr lang="en-US" altLang="el-GR" sz="2400" b="1"/>
          </a:p>
        </p:txBody>
      </p:sp>
      <p:sp>
        <p:nvSpPr>
          <p:cNvPr id="510980" name="Rectangle 4"/>
          <p:cNvSpPr>
            <a:spLocks noChangeArrowheads="1"/>
          </p:cNvSpPr>
          <p:nvPr/>
        </p:nvSpPr>
        <p:spPr bwMode="auto">
          <a:xfrm>
            <a:off x="3179763" y="2473920"/>
            <a:ext cx="26447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7" tIns="44445" rIns="90477" bIns="44445">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marL="1827213">
              <a:defRPr>
                <a:solidFill>
                  <a:schemeClr val="tx1"/>
                </a:solidFill>
                <a:latin typeface="Arial" panose="020B0604020202020204" pitchFamily="34" charset="0"/>
              </a:defRPr>
            </a:lvl5pPr>
            <a:lvl6pPr marL="2284413" fontAlgn="base">
              <a:spcBef>
                <a:spcPct val="0"/>
              </a:spcBef>
              <a:spcAft>
                <a:spcPct val="0"/>
              </a:spcAft>
              <a:defRPr>
                <a:solidFill>
                  <a:schemeClr val="tx1"/>
                </a:solidFill>
                <a:latin typeface="Arial" panose="020B0604020202020204" pitchFamily="34" charset="0"/>
              </a:defRPr>
            </a:lvl6pPr>
            <a:lvl7pPr marL="2741613" fontAlgn="base">
              <a:spcBef>
                <a:spcPct val="0"/>
              </a:spcBef>
              <a:spcAft>
                <a:spcPct val="0"/>
              </a:spcAft>
              <a:defRPr>
                <a:solidFill>
                  <a:schemeClr val="tx1"/>
                </a:solidFill>
                <a:latin typeface="Arial" panose="020B0604020202020204" pitchFamily="34" charset="0"/>
              </a:defRPr>
            </a:lvl7pPr>
            <a:lvl8pPr marL="3198813" fontAlgn="base">
              <a:spcBef>
                <a:spcPct val="0"/>
              </a:spcBef>
              <a:spcAft>
                <a:spcPct val="0"/>
              </a:spcAft>
              <a:defRPr>
                <a:solidFill>
                  <a:schemeClr val="tx1"/>
                </a:solidFill>
                <a:latin typeface="Arial" panose="020B0604020202020204" pitchFamily="34" charset="0"/>
              </a:defRPr>
            </a:lvl8pPr>
            <a:lvl9pPr marL="3656013"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Καλή τεκμηρίωση</a:t>
            </a:r>
            <a:endParaRPr lang="en-US" altLang="el-GR" sz="1800" b="1"/>
          </a:p>
          <a:p>
            <a:pPr algn="ctr" eaLnBrk="0" hangingPunct="0"/>
            <a:r>
              <a:rPr lang="el-GR" altLang="el-GR" sz="1800" b="1"/>
              <a:t>Κατανοητός κώδικας</a:t>
            </a:r>
            <a:endParaRPr lang="en-US" altLang="el-GR" sz="1800" b="1"/>
          </a:p>
          <a:p>
            <a:pPr algn="ctr" eaLnBrk="0" hangingPunct="0"/>
            <a:r>
              <a:rPr lang="el-GR" altLang="el-GR" sz="1800" b="1"/>
              <a:t>Καλή σχεδίαση</a:t>
            </a:r>
            <a:endParaRPr lang="en-US" altLang="el-GR" sz="1800" b="1"/>
          </a:p>
          <a:p>
            <a:pPr algn="ctr" eaLnBrk="0" hangingPunct="0"/>
            <a:r>
              <a:rPr lang="el-GR" altLang="el-GR" sz="1800" b="1"/>
              <a:t>Επαναχρησιμοποίηση</a:t>
            </a:r>
            <a:endParaRPr lang="en-US" altLang="el-GR" sz="1800" b="1"/>
          </a:p>
        </p:txBody>
      </p:sp>
      <p:sp>
        <p:nvSpPr>
          <p:cNvPr id="510981" name="AutoShape 5"/>
          <p:cNvSpPr>
            <a:spLocks noChangeArrowheads="1"/>
          </p:cNvSpPr>
          <p:nvPr/>
        </p:nvSpPr>
        <p:spPr bwMode="auto">
          <a:xfrm>
            <a:off x="2895600" y="2491383"/>
            <a:ext cx="3073400" cy="2779712"/>
          </a:xfrm>
          <a:prstGeom prst="roundRect">
            <a:avLst>
              <a:gd name="adj" fmla="val 12495"/>
            </a:avLst>
          </a:prstGeom>
          <a:noFill/>
          <a:ln w="508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10982" name="Rectangle 6"/>
          <p:cNvSpPr>
            <a:spLocks noChangeArrowheads="1"/>
          </p:cNvSpPr>
          <p:nvPr/>
        </p:nvSpPr>
        <p:spPr bwMode="auto">
          <a:xfrm>
            <a:off x="5973763" y="5855295"/>
            <a:ext cx="13843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7" tIns="44445" rIns="90477" bIns="44445">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marL="1827213">
              <a:defRPr>
                <a:solidFill>
                  <a:schemeClr val="tx1"/>
                </a:solidFill>
                <a:latin typeface="Arial" panose="020B0604020202020204" pitchFamily="34" charset="0"/>
              </a:defRPr>
            </a:lvl5pPr>
            <a:lvl6pPr marL="2284413" fontAlgn="base">
              <a:spcBef>
                <a:spcPct val="0"/>
              </a:spcBef>
              <a:spcAft>
                <a:spcPct val="0"/>
              </a:spcAft>
              <a:defRPr>
                <a:solidFill>
                  <a:schemeClr val="tx1"/>
                </a:solidFill>
                <a:latin typeface="Arial" panose="020B0604020202020204" pitchFamily="34" charset="0"/>
              </a:defRPr>
            </a:lvl6pPr>
            <a:lvl7pPr marL="2741613" fontAlgn="base">
              <a:spcBef>
                <a:spcPct val="0"/>
              </a:spcBef>
              <a:spcAft>
                <a:spcPct val="0"/>
              </a:spcAft>
              <a:defRPr>
                <a:solidFill>
                  <a:schemeClr val="tx1"/>
                </a:solidFill>
                <a:latin typeface="Arial" panose="020B0604020202020204" pitchFamily="34" charset="0"/>
              </a:defRPr>
            </a:lvl7pPr>
            <a:lvl8pPr marL="3198813" fontAlgn="base">
              <a:spcBef>
                <a:spcPct val="0"/>
              </a:spcBef>
              <a:spcAft>
                <a:spcPct val="0"/>
              </a:spcAft>
              <a:defRPr>
                <a:solidFill>
                  <a:schemeClr val="tx1"/>
                </a:solidFill>
                <a:latin typeface="Arial" panose="020B0604020202020204" pitchFamily="34" charset="0"/>
              </a:defRPr>
            </a:lvl8pPr>
            <a:lvl9pPr marL="3656013"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b="1"/>
              <a:t>Πελάτης</a:t>
            </a:r>
            <a:endParaRPr lang="en-US" altLang="el-GR" sz="2400" b="1"/>
          </a:p>
        </p:txBody>
      </p:sp>
      <p:sp>
        <p:nvSpPr>
          <p:cNvPr id="510983" name="Rectangle 7"/>
          <p:cNvSpPr>
            <a:spLocks noChangeArrowheads="1"/>
          </p:cNvSpPr>
          <p:nvPr/>
        </p:nvSpPr>
        <p:spPr bwMode="auto">
          <a:xfrm>
            <a:off x="6140450" y="4270970"/>
            <a:ext cx="22320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7" tIns="44445" rIns="90477" bIns="44445">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marL="1827213">
              <a:defRPr>
                <a:solidFill>
                  <a:schemeClr val="tx1"/>
                </a:solidFill>
                <a:latin typeface="Arial" panose="020B0604020202020204" pitchFamily="34" charset="0"/>
              </a:defRPr>
            </a:lvl5pPr>
            <a:lvl6pPr marL="2284413" fontAlgn="base">
              <a:spcBef>
                <a:spcPct val="0"/>
              </a:spcBef>
              <a:spcAft>
                <a:spcPct val="0"/>
              </a:spcAft>
              <a:defRPr>
                <a:solidFill>
                  <a:schemeClr val="tx1"/>
                </a:solidFill>
                <a:latin typeface="Arial" panose="020B0604020202020204" pitchFamily="34" charset="0"/>
              </a:defRPr>
            </a:lvl6pPr>
            <a:lvl7pPr marL="2741613" fontAlgn="base">
              <a:spcBef>
                <a:spcPct val="0"/>
              </a:spcBef>
              <a:spcAft>
                <a:spcPct val="0"/>
              </a:spcAft>
              <a:defRPr>
                <a:solidFill>
                  <a:schemeClr val="tx1"/>
                </a:solidFill>
                <a:latin typeface="Arial" panose="020B0604020202020204" pitchFamily="34" charset="0"/>
              </a:defRPr>
            </a:lvl7pPr>
            <a:lvl8pPr marL="3198813" fontAlgn="base">
              <a:spcBef>
                <a:spcPct val="0"/>
              </a:spcBef>
              <a:spcAft>
                <a:spcPct val="0"/>
              </a:spcAft>
              <a:defRPr>
                <a:solidFill>
                  <a:schemeClr val="tx1"/>
                </a:solidFill>
                <a:latin typeface="Arial" panose="020B0604020202020204" pitchFamily="34" charset="0"/>
              </a:defRPr>
            </a:lvl8pPr>
            <a:lvl9pPr marL="3656013"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Χαμηλό κόστος</a:t>
            </a:r>
            <a:endParaRPr lang="en-US" altLang="el-GR" sz="1800" b="1"/>
          </a:p>
          <a:p>
            <a:pPr eaLnBrk="0" hangingPunct="0"/>
            <a:r>
              <a:rPr lang="el-GR" altLang="el-GR" sz="1800" b="1"/>
              <a:t>Μεταφέρσιμο</a:t>
            </a:r>
            <a:r>
              <a:rPr lang="en-US" altLang="el-GR" sz="1800" b="1"/>
              <a:t> </a:t>
            </a:r>
          </a:p>
          <a:p>
            <a:pPr eaLnBrk="0" hangingPunct="0"/>
            <a:r>
              <a:rPr lang="el-GR" altLang="el-GR" sz="1800" b="1"/>
              <a:t>Αυξάνει την </a:t>
            </a:r>
            <a:r>
              <a:rPr lang="en-US" altLang="el-GR" sz="1800" b="1"/>
              <a:t> </a:t>
            </a:r>
          </a:p>
          <a:p>
            <a:pPr eaLnBrk="0" hangingPunct="0"/>
            <a:r>
              <a:rPr lang="en-US" altLang="el-GR" sz="1800" b="1"/>
              <a:t>   </a:t>
            </a:r>
            <a:r>
              <a:rPr lang="el-GR" altLang="el-GR" sz="1800" b="1"/>
              <a:t>παραγωγικότητα</a:t>
            </a:r>
            <a:endParaRPr lang="en-US" altLang="el-GR" sz="1800" b="1"/>
          </a:p>
        </p:txBody>
      </p:sp>
      <p:sp>
        <p:nvSpPr>
          <p:cNvPr id="510984" name="Rectangle 8"/>
          <p:cNvSpPr>
            <a:spLocks noChangeArrowheads="1"/>
          </p:cNvSpPr>
          <p:nvPr/>
        </p:nvSpPr>
        <p:spPr bwMode="auto">
          <a:xfrm>
            <a:off x="3630613" y="4118570"/>
            <a:ext cx="1854200" cy="91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7" tIns="44445" rIns="90477" bIns="44445">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marL="1827213">
              <a:defRPr>
                <a:solidFill>
                  <a:schemeClr val="tx1"/>
                </a:solidFill>
                <a:latin typeface="Arial" panose="020B0604020202020204" pitchFamily="34" charset="0"/>
              </a:defRPr>
            </a:lvl5pPr>
            <a:lvl6pPr marL="2284413" fontAlgn="base">
              <a:spcBef>
                <a:spcPct val="0"/>
              </a:spcBef>
              <a:spcAft>
                <a:spcPct val="0"/>
              </a:spcAft>
              <a:defRPr>
                <a:solidFill>
                  <a:schemeClr val="tx1"/>
                </a:solidFill>
                <a:latin typeface="Arial" panose="020B0604020202020204" pitchFamily="34" charset="0"/>
              </a:defRPr>
            </a:lvl6pPr>
            <a:lvl7pPr marL="2741613" fontAlgn="base">
              <a:spcBef>
                <a:spcPct val="0"/>
              </a:spcBef>
              <a:spcAft>
                <a:spcPct val="0"/>
              </a:spcAft>
              <a:defRPr>
                <a:solidFill>
                  <a:schemeClr val="tx1"/>
                </a:solidFill>
                <a:latin typeface="Arial" panose="020B0604020202020204" pitchFamily="34" charset="0"/>
              </a:defRPr>
            </a:lvl7pPr>
            <a:lvl8pPr marL="3198813" fontAlgn="base">
              <a:spcBef>
                <a:spcPct val="0"/>
              </a:spcBef>
              <a:spcAft>
                <a:spcPct val="0"/>
              </a:spcAft>
              <a:defRPr>
                <a:solidFill>
                  <a:schemeClr val="tx1"/>
                </a:solidFill>
                <a:latin typeface="Arial" panose="020B0604020202020204" pitchFamily="34" charset="0"/>
              </a:defRPr>
            </a:lvl8pPr>
            <a:lvl9pPr marL="3656013"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Αξιοπιστία</a:t>
            </a:r>
            <a:endParaRPr lang="en-US" altLang="el-GR" sz="1800" b="1"/>
          </a:p>
          <a:p>
            <a:pPr algn="ctr" eaLnBrk="0" hangingPunct="0"/>
            <a:r>
              <a:rPr lang="el-GR" altLang="el-GR" sz="1800" b="1"/>
              <a:t>Ορθότητα</a:t>
            </a:r>
            <a:endParaRPr lang="en-US" altLang="el-GR" sz="1800" b="1"/>
          </a:p>
          <a:p>
            <a:pPr algn="ctr" eaLnBrk="0" hangingPunct="0"/>
            <a:r>
              <a:rPr lang="el-GR" altLang="el-GR" sz="1800" b="1"/>
              <a:t>Αποδοτικότητα</a:t>
            </a:r>
            <a:endParaRPr lang="en-US" altLang="el-GR" sz="1800" b="1"/>
          </a:p>
        </p:txBody>
      </p:sp>
      <p:sp>
        <p:nvSpPr>
          <p:cNvPr id="510985" name="AutoShape 9"/>
          <p:cNvSpPr>
            <a:spLocks noChangeArrowheads="1"/>
          </p:cNvSpPr>
          <p:nvPr/>
        </p:nvSpPr>
        <p:spPr bwMode="auto">
          <a:xfrm>
            <a:off x="3590925" y="3661370"/>
            <a:ext cx="5030788" cy="2082800"/>
          </a:xfrm>
          <a:prstGeom prst="roundRect">
            <a:avLst>
              <a:gd name="adj" fmla="val 12495"/>
            </a:avLst>
          </a:prstGeom>
          <a:noFill/>
          <a:ln w="508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10986" name="Rectangle 10"/>
          <p:cNvSpPr>
            <a:spLocks noChangeArrowheads="1"/>
          </p:cNvSpPr>
          <p:nvPr/>
        </p:nvSpPr>
        <p:spPr bwMode="auto">
          <a:xfrm>
            <a:off x="1286635" y="5910858"/>
            <a:ext cx="1447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7" tIns="44445" rIns="90477" bIns="44445">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marL="1827213">
              <a:defRPr>
                <a:solidFill>
                  <a:schemeClr val="tx1"/>
                </a:solidFill>
                <a:latin typeface="Arial" panose="020B0604020202020204" pitchFamily="34" charset="0"/>
              </a:defRPr>
            </a:lvl5pPr>
            <a:lvl6pPr marL="2284413" fontAlgn="base">
              <a:spcBef>
                <a:spcPct val="0"/>
              </a:spcBef>
              <a:spcAft>
                <a:spcPct val="0"/>
              </a:spcAft>
              <a:defRPr>
                <a:solidFill>
                  <a:schemeClr val="tx1"/>
                </a:solidFill>
                <a:latin typeface="Arial" panose="020B0604020202020204" pitchFamily="34" charset="0"/>
              </a:defRPr>
            </a:lvl6pPr>
            <a:lvl7pPr marL="2741613" fontAlgn="base">
              <a:spcBef>
                <a:spcPct val="0"/>
              </a:spcBef>
              <a:spcAft>
                <a:spcPct val="0"/>
              </a:spcAft>
              <a:defRPr>
                <a:solidFill>
                  <a:schemeClr val="tx1"/>
                </a:solidFill>
                <a:latin typeface="Arial" panose="020B0604020202020204" pitchFamily="34" charset="0"/>
              </a:defRPr>
            </a:lvl7pPr>
            <a:lvl8pPr marL="3198813" fontAlgn="base">
              <a:spcBef>
                <a:spcPct val="0"/>
              </a:spcBef>
              <a:spcAft>
                <a:spcPct val="0"/>
              </a:spcAft>
              <a:defRPr>
                <a:solidFill>
                  <a:schemeClr val="tx1"/>
                </a:solidFill>
                <a:latin typeface="Arial" panose="020B0604020202020204" pitchFamily="34" charset="0"/>
              </a:defRPr>
            </a:lvl8pPr>
            <a:lvl9pPr marL="3656013"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b="1"/>
              <a:t>Χρήστης</a:t>
            </a:r>
            <a:endParaRPr lang="en-US" altLang="el-GR" sz="2400" b="1"/>
          </a:p>
        </p:txBody>
      </p:sp>
      <p:sp>
        <p:nvSpPr>
          <p:cNvPr id="510987" name="Rectangle 11"/>
          <p:cNvSpPr>
            <a:spLocks noChangeArrowheads="1"/>
          </p:cNvSpPr>
          <p:nvPr/>
        </p:nvSpPr>
        <p:spPr bwMode="auto">
          <a:xfrm>
            <a:off x="657225" y="4817070"/>
            <a:ext cx="2324100" cy="91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7" tIns="44445" rIns="90477" bIns="44445">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marL="1827213">
              <a:defRPr>
                <a:solidFill>
                  <a:schemeClr val="tx1"/>
                </a:solidFill>
                <a:latin typeface="Arial" panose="020B0604020202020204" pitchFamily="34" charset="0"/>
              </a:defRPr>
            </a:lvl5pPr>
            <a:lvl6pPr marL="2284413" fontAlgn="base">
              <a:spcBef>
                <a:spcPct val="0"/>
              </a:spcBef>
              <a:spcAft>
                <a:spcPct val="0"/>
              </a:spcAft>
              <a:defRPr>
                <a:solidFill>
                  <a:schemeClr val="tx1"/>
                </a:solidFill>
                <a:latin typeface="Arial" panose="020B0604020202020204" pitchFamily="34" charset="0"/>
              </a:defRPr>
            </a:lvl6pPr>
            <a:lvl7pPr marL="2741613" fontAlgn="base">
              <a:spcBef>
                <a:spcPct val="0"/>
              </a:spcBef>
              <a:spcAft>
                <a:spcPct val="0"/>
              </a:spcAft>
              <a:defRPr>
                <a:solidFill>
                  <a:schemeClr val="tx1"/>
                </a:solidFill>
                <a:latin typeface="Arial" panose="020B0604020202020204" pitchFamily="34" charset="0"/>
              </a:defRPr>
            </a:lvl7pPr>
            <a:lvl8pPr marL="3198813" fontAlgn="base">
              <a:spcBef>
                <a:spcPct val="0"/>
              </a:spcBef>
              <a:spcAft>
                <a:spcPct val="0"/>
              </a:spcAft>
              <a:defRPr>
                <a:solidFill>
                  <a:schemeClr val="tx1"/>
                </a:solidFill>
                <a:latin typeface="Arial" panose="020B0604020202020204" pitchFamily="34" charset="0"/>
              </a:defRPr>
            </a:lvl8pPr>
            <a:lvl9pPr marL="3656013"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Λειτουργικότητα</a:t>
            </a:r>
            <a:endParaRPr lang="en-US" altLang="el-GR" sz="1800" b="1"/>
          </a:p>
          <a:p>
            <a:pPr eaLnBrk="0" hangingPunct="0"/>
            <a:r>
              <a:rPr lang="el-GR" altLang="el-GR" sz="1800" b="1"/>
              <a:t>Ευκολία χρήσης</a:t>
            </a:r>
            <a:endParaRPr lang="en-US" altLang="el-GR" sz="1800" b="1"/>
          </a:p>
          <a:p>
            <a:pPr eaLnBrk="0" hangingPunct="0"/>
            <a:r>
              <a:rPr lang="el-GR" altLang="el-GR" sz="1800" b="1"/>
              <a:t>Ευκολία εκμάθησης</a:t>
            </a:r>
            <a:endParaRPr lang="en-US" altLang="el-GR" sz="1800" b="1"/>
          </a:p>
        </p:txBody>
      </p:sp>
      <p:sp>
        <p:nvSpPr>
          <p:cNvPr id="510988" name="AutoShape 12"/>
          <p:cNvSpPr>
            <a:spLocks noChangeArrowheads="1"/>
          </p:cNvSpPr>
          <p:nvPr/>
        </p:nvSpPr>
        <p:spPr bwMode="auto">
          <a:xfrm>
            <a:off x="431800" y="3750270"/>
            <a:ext cx="5140325" cy="2160588"/>
          </a:xfrm>
          <a:prstGeom prst="roundRect">
            <a:avLst>
              <a:gd name="adj" fmla="val 12495"/>
            </a:avLst>
          </a:prstGeom>
          <a:noFill/>
          <a:ln w="508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6" name="Rectangle 2"/>
          <p:cNvSpPr>
            <a:spLocks noGrp="1" noChangeArrowheads="1"/>
          </p:cNvSpPr>
          <p:nvPr>
            <p:ph type="title"/>
          </p:nvPr>
        </p:nvSpPr>
        <p:spPr>
          <a:xfrm>
            <a:off x="822960" y="286605"/>
            <a:ext cx="7543800" cy="1072296"/>
          </a:xfrm>
        </p:spPr>
        <p:txBody>
          <a:bodyPr/>
          <a:lstStyle/>
          <a:p>
            <a:r>
              <a:rPr lang="el-GR" altLang="el-GR" dirty="0"/>
              <a:t>Ποιοτικό Λογισμικό (1/3)</a:t>
            </a:r>
          </a:p>
        </p:txBody>
      </p:sp>
      <p:sp>
        <p:nvSpPr>
          <p:cNvPr id="513027" name="Rectangle 3"/>
          <p:cNvSpPr>
            <a:spLocks noGrp="1" noChangeArrowheads="1"/>
          </p:cNvSpPr>
          <p:nvPr>
            <p:ph idx="1"/>
          </p:nvPr>
        </p:nvSpPr>
        <p:spPr>
          <a:xfrm>
            <a:off x="611559" y="1403351"/>
            <a:ext cx="8336225" cy="5167562"/>
          </a:xfrm>
        </p:spPr>
        <p:txBody>
          <a:bodyPr>
            <a:normAutofit/>
          </a:bodyPr>
          <a:lstStyle/>
          <a:p>
            <a:pPr>
              <a:spcBef>
                <a:spcPts val="600"/>
              </a:spcBef>
            </a:pPr>
            <a:r>
              <a:rPr lang="el-GR" altLang="el-GR" sz="2400" dirty="0"/>
              <a:t>Διαθεσιμότητα: </a:t>
            </a:r>
            <a:r>
              <a:rPr lang="el-GR" altLang="el-GR" sz="2400" i="1" dirty="0"/>
              <a:t>ποσοστό του χρόνου</a:t>
            </a:r>
            <a:r>
              <a:rPr lang="el-GR" altLang="el-GR" sz="2400" dirty="0"/>
              <a:t> που είναι λειτουργικό και μπορεί να χρησιμοποιηθεί το σύστημα (π.χ. 99,99%)</a:t>
            </a:r>
          </a:p>
          <a:p>
            <a:pPr>
              <a:spcBef>
                <a:spcPts val="600"/>
              </a:spcBef>
            </a:pPr>
            <a:r>
              <a:rPr lang="el-GR" altLang="el-GR" sz="2400" dirty="0"/>
              <a:t>Απόδοση: Η ταχύτητα απόκρισης του συστήματος</a:t>
            </a:r>
          </a:p>
          <a:p>
            <a:pPr>
              <a:spcBef>
                <a:spcPts val="600"/>
              </a:spcBef>
            </a:pPr>
            <a:r>
              <a:rPr lang="el-GR" altLang="el-GR" sz="2400" dirty="0"/>
              <a:t>Ευελιξία: Ευκολία τροποποίησης ή προσαύξησης της λειτουργικότητας </a:t>
            </a:r>
          </a:p>
          <a:p>
            <a:pPr>
              <a:spcBef>
                <a:spcPts val="600"/>
              </a:spcBef>
            </a:pPr>
            <a:r>
              <a:rPr lang="el-GR" altLang="el-GR" sz="2400" dirty="0"/>
              <a:t>Ακεραιότητα: διατήρηση συνέπειας των δεδομένων και ασφάλεια (</a:t>
            </a:r>
            <a:r>
              <a:rPr lang="el-GR" altLang="el-GR" sz="2400" i="1" dirty="0"/>
              <a:t>μόνο</a:t>
            </a:r>
            <a:r>
              <a:rPr lang="el-GR" altLang="el-GR" sz="2400" dirty="0"/>
              <a:t> οι εξουσιοδοτημένοι χρήστης έχουν πρόσβαση στις σχετικές λειτουργικότητες και τα δεδομένα)</a:t>
            </a:r>
            <a:endParaRPr lang="el-GR" altLang="el-GR" sz="2400" i="1" dirty="0"/>
          </a:p>
          <a:p>
            <a:pPr>
              <a:spcBef>
                <a:spcPts val="600"/>
              </a:spcBef>
            </a:pPr>
            <a:r>
              <a:rPr lang="el-GR" altLang="el-GR" sz="2400" dirty="0"/>
              <a:t>Διαλειτουργικότητα: η ικανότητα ανταλλαγής δεδομένων και υπηρεσιών με άλλα συστήματα</a:t>
            </a:r>
          </a:p>
          <a:p>
            <a:pPr>
              <a:spcBef>
                <a:spcPts val="600"/>
              </a:spcBef>
            </a:pPr>
            <a:r>
              <a:rPr lang="el-GR" altLang="el-GR" sz="2400" dirty="0" err="1"/>
              <a:t>Συντηρησιμότητα</a:t>
            </a:r>
            <a:r>
              <a:rPr lang="el-GR" altLang="el-GR" sz="2400" dirty="0"/>
              <a:t>: η ευκολία για διόρθωση σφαλμάτων και τροποποίηση του λογισμικού</a:t>
            </a:r>
          </a:p>
        </p:txBody>
      </p:sp>
      <p:sp>
        <p:nvSpPr>
          <p:cNvPr id="9" name="Slide Number Placeholder 5"/>
          <p:cNvSpPr>
            <a:spLocks noGrp="1"/>
          </p:cNvSpPr>
          <p:nvPr>
            <p:ph type="sldNum" sz="quarter" idx="12"/>
          </p:nvPr>
        </p:nvSpPr>
        <p:spPr/>
        <p:txBody>
          <a:bodyPr/>
          <a:lstStyle/>
          <a:p>
            <a:fld id="{6BDF3155-C909-477A-B8BA-F4D21B895FC5}" type="slidenum">
              <a:rPr lang="el-GR" altLang="el-GR"/>
              <a:pPr/>
              <a:t>19</a:t>
            </a:fld>
            <a:endParaRPr lang="el-GR" altLang="el-GR"/>
          </a:p>
        </p:txBody>
      </p:sp>
      <p:sp>
        <p:nvSpPr>
          <p:cNvPr id="513028" name="Rectangle 4"/>
          <p:cNvSpPr>
            <a:spLocks noChangeArrowheads="1"/>
          </p:cNvSpPr>
          <p:nvPr/>
        </p:nvSpPr>
        <p:spPr bwMode="auto">
          <a:xfrm>
            <a:off x="4076700" y="1493838"/>
            <a:ext cx="30353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endParaRPr lang="en-US" altLang="el-GR"/>
          </a:p>
        </p:txBody>
      </p:sp>
      <p:sp>
        <p:nvSpPr>
          <p:cNvPr id="513029" name="Rectangle 5"/>
          <p:cNvSpPr>
            <a:spLocks noChangeArrowheads="1"/>
          </p:cNvSpPr>
          <p:nvPr/>
        </p:nvSpPr>
        <p:spPr bwMode="auto">
          <a:xfrm>
            <a:off x="4257675" y="1584325"/>
            <a:ext cx="30353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endParaRPr lang="en-US" altLang="el-GR"/>
          </a:p>
        </p:txBody>
      </p:sp>
      <p:sp>
        <p:nvSpPr>
          <p:cNvPr id="513030" name="Rectangle 6"/>
          <p:cNvSpPr>
            <a:spLocks noChangeArrowheads="1"/>
          </p:cNvSpPr>
          <p:nvPr/>
        </p:nvSpPr>
        <p:spPr bwMode="auto">
          <a:xfrm>
            <a:off x="4481513" y="1493838"/>
            <a:ext cx="40513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endParaRPr lang="en-US" alt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r>
              <a:rPr lang="el-GR" altLang="el-GR"/>
              <a:t>Σημερινή παρουσίαση</a:t>
            </a:r>
          </a:p>
        </p:txBody>
      </p:sp>
      <p:sp>
        <p:nvSpPr>
          <p:cNvPr id="371715" name="Rectangle 3"/>
          <p:cNvSpPr>
            <a:spLocks noGrp="1" noChangeArrowheads="1"/>
          </p:cNvSpPr>
          <p:nvPr>
            <p:ph idx="1"/>
          </p:nvPr>
        </p:nvSpPr>
        <p:spPr/>
        <p:txBody>
          <a:bodyPr/>
          <a:lstStyle/>
          <a:p>
            <a:r>
              <a:rPr lang="el-GR" altLang="el-GR" sz="2400" dirty="0"/>
              <a:t>Αντικείμενο μαθήματος</a:t>
            </a:r>
          </a:p>
          <a:p>
            <a:r>
              <a:rPr lang="el-GR" altLang="el-GR" sz="2400" dirty="0"/>
              <a:t>Προαπαιτούμενα</a:t>
            </a:r>
            <a:endParaRPr lang="en-US" altLang="el-GR" sz="2400" dirty="0"/>
          </a:p>
          <a:p>
            <a:r>
              <a:rPr lang="el-GR" altLang="el-GR" sz="2400" dirty="0"/>
              <a:t>Οργάνωση εκπαιδευτικής διαδικασίας μαθήματος</a:t>
            </a:r>
          </a:p>
          <a:p>
            <a:r>
              <a:rPr lang="el-GR" altLang="el-GR" sz="2400" dirty="0"/>
              <a:t>Ποιοτικές διαστάσεις λογισμικού</a:t>
            </a:r>
          </a:p>
          <a:p>
            <a:r>
              <a:rPr lang="el-GR" altLang="el-GR" sz="2400" dirty="0"/>
              <a:t>Κύκλος ζωής λογισμικού και διαχείρισή του</a:t>
            </a:r>
          </a:p>
          <a:p>
            <a:endParaRPr lang="el-GR" altLang="el-GR" dirty="0"/>
          </a:p>
        </p:txBody>
      </p:sp>
      <p:sp>
        <p:nvSpPr>
          <p:cNvPr id="6" name="Slide Number Placeholder 5"/>
          <p:cNvSpPr>
            <a:spLocks noGrp="1"/>
          </p:cNvSpPr>
          <p:nvPr>
            <p:ph type="sldNum" sz="quarter" idx="12"/>
          </p:nvPr>
        </p:nvSpPr>
        <p:spPr/>
        <p:txBody>
          <a:bodyPr/>
          <a:lstStyle/>
          <a:p>
            <a:fld id="{5087C972-3512-4D11-B629-8CB51020060C}" type="slidenum">
              <a:rPr lang="el-GR" altLang="el-GR"/>
              <a:pPr/>
              <a:t>2</a:t>
            </a:fld>
            <a:endParaRPr lang="el-GR" alt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ChangeArrowheads="1"/>
          </p:cNvSpPr>
          <p:nvPr>
            <p:ph type="title"/>
          </p:nvPr>
        </p:nvSpPr>
        <p:spPr/>
        <p:txBody>
          <a:bodyPr/>
          <a:lstStyle/>
          <a:p>
            <a:r>
              <a:rPr lang="el-GR" altLang="el-GR"/>
              <a:t>Ποιοτικό Λογισμικό (2/3)</a:t>
            </a:r>
          </a:p>
        </p:txBody>
      </p:sp>
      <p:sp>
        <p:nvSpPr>
          <p:cNvPr id="514051" name="Rectangle 3"/>
          <p:cNvSpPr>
            <a:spLocks noGrp="1" noChangeArrowheads="1"/>
          </p:cNvSpPr>
          <p:nvPr>
            <p:ph idx="1"/>
          </p:nvPr>
        </p:nvSpPr>
        <p:spPr/>
        <p:txBody>
          <a:bodyPr>
            <a:normAutofit/>
          </a:bodyPr>
          <a:lstStyle/>
          <a:p>
            <a:r>
              <a:rPr lang="el-GR" altLang="el-GR" sz="2800"/>
              <a:t>Μεταφερσιμότητα: η ικανότητα να εκτελεστεί σε διαφορετικό υλικό ή/και λειτουργικό σύστημα ή/και με διαφορετικές συνιστώσες (π.χ. ΣΔΒΔ, εξυπηρέτες διαδικτύου). Περιλαμβάνει και τις διαδικασίες διεθνοποίησης (</a:t>
            </a:r>
            <a:r>
              <a:rPr lang="en-US" altLang="el-GR" sz="2800"/>
              <a:t>internationalization)</a:t>
            </a:r>
            <a:endParaRPr lang="el-GR" altLang="el-GR" sz="2800"/>
          </a:p>
          <a:p>
            <a:r>
              <a:rPr lang="el-GR" altLang="el-GR" sz="2800"/>
              <a:t>Αξιοπιστία</a:t>
            </a:r>
            <a:r>
              <a:rPr lang="en-US" altLang="el-GR" sz="2800"/>
              <a:t>: </a:t>
            </a:r>
            <a:r>
              <a:rPr lang="el-GR" altLang="el-GR" sz="2800"/>
              <a:t>η ικανότητα να λειτουργεί σωστά και να εκτελεί σωστά τις λειτουργίες</a:t>
            </a:r>
          </a:p>
          <a:p>
            <a:r>
              <a:rPr lang="el-GR" altLang="el-GR" sz="2800"/>
              <a:t>Επαναχρησιμότητα: η δυνατότητα κάποιες συνιστώσες να χρησιμοποιηθούν σε άλλα συστήματα λογισμικού.</a:t>
            </a:r>
          </a:p>
        </p:txBody>
      </p:sp>
      <p:sp>
        <p:nvSpPr>
          <p:cNvPr id="6" name="Slide Number Placeholder 5"/>
          <p:cNvSpPr>
            <a:spLocks noGrp="1"/>
          </p:cNvSpPr>
          <p:nvPr>
            <p:ph type="sldNum" sz="quarter" idx="12"/>
          </p:nvPr>
        </p:nvSpPr>
        <p:spPr/>
        <p:txBody>
          <a:bodyPr/>
          <a:lstStyle/>
          <a:p>
            <a:fld id="{68DD6A79-1BCB-4FE2-A661-1881C092FD01}" type="slidenum">
              <a:rPr lang="el-GR" altLang="el-GR"/>
              <a:pPr/>
              <a:t>20</a:t>
            </a:fld>
            <a:endParaRPr lang="el-GR" alt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p:txBody>
          <a:bodyPr/>
          <a:lstStyle/>
          <a:p>
            <a:r>
              <a:rPr lang="el-GR" altLang="el-GR"/>
              <a:t>Ποιοτικό Λογισμικό (3/3)</a:t>
            </a:r>
          </a:p>
        </p:txBody>
      </p:sp>
      <p:sp>
        <p:nvSpPr>
          <p:cNvPr id="515075" name="Rectangle 3"/>
          <p:cNvSpPr>
            <a:spLocks noGrp="1" noChangeArrowheads="1"/>
          </p:cNvSpPr>
          <p:nvPr>
            <p:ph idx="1"/>
          </p:nvPr>
        </p:nvSpPr>
        <p:spPr>
          <a:xfrm>
            <a:off x="476250" y="1358900"/>
            <a:ext cx="8229600" cy="5356225"/>
          </a:xfrm>
        </p:spPr>
        <p:txBody>
          <a:bodyPr/>
          <a:lstStyle/>
          <a:p>
            <a:r>
              <a:rPr lang="el-GR" altLang="el-GR" sz="2400"/>
              <a:t>Ευρωστία: Ανοχή σε σφάλματα που ξεκινούν από εσφαλμένη είσοδο χρηστών και αδυναμίες επικοινωνίας και εκτείνονται ως τη δυνατότητα ανάκαμψης κάτω από ακραίες συνθήκες (π.χ. διακοπή ρεύματος, καταστροφή δίσκου). Οι δυνατότητες προβλέψιμου τερματισμού και ορθού χειρισμού σφαλμάτων είναι σημαντικές.</a:t>
            </a:r>
          </a:p>
          <a:p>
            <a:r>
              <a:rPr lang="el-GR" altLang="el-GR" sz="2400"/>
              <a:t>Ελεγχξιμότητα: Ο βαθμός ευχέρειας στον πλήρη και διεξοδικό έλεγχο του λογισμικού και στον εντοπισμό της αιτίας ενός σφάλματος</a:t>
            </a:r>
          </a:p>
          <a:p>
            <a:r>
              <a:rPr lang="el-GR" altLang="el-GR" sz="2400"/>
              <a:t>Ευχρηστία: ο βαθμός ευκολίας για την χρήση και εκμάθηση του λογισμικού από τους τελικούς χρήστες, η δυνατότητα προσαρμογής στις ιδιαίτερες ανάγκες του κάθε χρήστη και άλλα θέματα επικοινωνίας ανθρώπου-μηχανής.</a:t>
            </a:r>
            <a:endParaRPr lang="el-GR" altLang="el-GR" sz="2800"/>
          </a:p>
        </p:txBody>
      </p:sp>
      <p:sp>
        <p:nvSpPr>
          <p:cNvPr id="6" name="Slide Number Placeholder 5"/>
          <p:cNvSpPr>
            <a:spLocks noGrp="1"/>
          </p:cNvSpPr>
          <p:nvPr>
            <p:ph type="sldNum" sz="quarter" idx="12"/>
          </p:nvPr>
        </p:nvSpPr>
        <p:spPr/>
        <p:txBody>
          <a:bodyPr/>
          <a:lstStyle/>
          <a:p>
            <a:fld id="{360969DF-85E5-4341-B32C-48F60883A3B5}" type="slidenum">
              <a:rPr lang="el-GR" altLang="el-GR"/>
              <a:pPr/>
              <a:t>21</a:t>
            </a:fld>
            <a:endParaRPr lang="el-GR" alt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Rectangle 2"/>
          <p:cNvSpPr>
            <a:spLocks noGrp="1" noChangeArrowheads="1"/>
          </p:cNvSpPr>
          <p:nvPr>
            <p:ph type="title"/>
          </p:nvPr>
        </p:nvSpPr>
        <p:spPr/>
        <p:txBody>
          <a:bodyPr/>
          <a:lstStyle/>
          <a:p>
            <a:r>
              <a:rPr lang="el-GR" altLang="el-GR"/>
              <a:t>Αντικείμενο μαθήματος</a:t>
            </a:r>
          </a:p>
        </p:txBody>
      </p:sp>
      <p:sp>
        <p:nvSpPr>
          <p:cNvPr id="487427" name="Rectangle 3"/>
          <p:cNvSpPr>
            <a:spLocks noGrp="1" noChangeArrowheads="1"/>
          </p:cNvSpPr>
          <p:nvPr>
            <p:ph idx="1"/>
          </p:nvPr>
        </p:nvSpPr>
        <p:spPr>
          <a:xfrm>
            <a:off x="457200" y="1600200"/>
            <a:ext cx="8229600" cy="5068888"/>
          </a:xfrm>
        </p:spPr>
        <p:txBody>
          <a:bodyPr/>
          <a:lstStyle/>
          <a:p>
            <a:r>
              <a:rPr lang="el-GR" altLang="el-GR" sz="2800"/>
              <a:t>Οι βασικές έννοιες της τεχνολογίας λογισμικού</a:t>
            </a:r>
          </a:p>
          <a:p>
            <a:pPr lvl="1"/>
            <a:r>
              <a:rPr lang="el-GR" altLang="el-GR" sz="2400"/>
              <a:t>Μεθοδολογίες</a:t>
            </a:r>
          </a:p>
          <a:p>
            <a:pPr lvl="1"/>
            <a:r>
              <a:rPr lang="el-GR" altLang="el-GR" sz="2400"/>
              <a:t>Μοντέλα διαδικασιών</a:t>
            </a:r>
          </a:p>
          <a:p>
            <a:pPr lvl="1"/>
            <a:r>
              <a:rPr lang="el-GR" altLang="el-GR" sz="2400"/>
              <a:t>Τεχνικές περιγραφής και μοντελοποίησης</a:t>
            </a:r>
          </a:p>
          <a:p>
            <a:pPr lvl="1"/>
            <a:r>
              <a:rPr lang="el-GR" altLang="el-GR" sz="2400"/>
              <a:t>Ανάλυση συστήματος – Μηχανική απαιτήσεων</a:t>
            </a:r>
          </a:p>
          <a:p>
            <a:pPr lvl="1"/>
            <a:r>
              <a:rPr lang="el-GR" altLang="el-GR" sz="2400"/>
              <a:t>Σχεδιασμός συστήματος</a:t>
            </a:r>
          </a:p>
          <a:p>
            <a:pPr lvl="1"/>
            <a:r>
              <a:rPr lang="el-GR" altLang="el-GR" sz="2400"/>
              <a:t>Υλοποίηση: βασικές αρχές της ανάπτυξης συστημάτων</a:t>
            </a:r>
          </a:p>
          <a:p>
            <a:pPr lvl="1"/>
            <a:r>
              <a:rPr lang="el-GR" altLang="el-GR" sz="2400"/>
              <a:t>Έλεγχος και ολοκλήρωση</a:t>
            </a:r>
          </a:p>
        </p:txBody>
      </p:sp>
      <p:sp>
        <p:nvSpPr>
          <p:cNvPr id="6" name="Slide Number Placeholder 5"/>
          <p:cNvSpPr>
            <a:spLocks noGrp="1"/>
          </p:cNvSpPr>
          <p:nvPr>
            <p:ph type="sldNum" sz="quarter" idx="12"/>
          </p:nvPr>
        </p:nvSpPr>
        <p:spPr/>
        <p:txBody>
          <a:bodyPr/>
          <a:lstStyle/>
          <a:p>
            <a:fld id="{93B71767-C438-4052-8702-78B17B6C2B19}" type="slidenum">
              <a:rPr lang="el-GR" altLang="el-GR"/>
              <a:pPr/>
              <a:t>22</a:t>
            </a:fld>
            <a:endParaRPr lang="el-GR" alt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4" name="Rectangle 2"/>
          <p:cNvSpPr>
            <a:spLocks noGrp="1" noChangeArrowheads="1"/>
          </p:cNvSpPr>
          <p:nvPr>
            <p:ph type="title"/>
          </p:nvPr>
        </p:nvSpPr>
        <p:spPr/>
        <p:txBody>
          <a:bodyPr/>
          <a:lstStyle/>
          <a:p>
            <a:r>
              <a:rPr lang="el-GR" altLang="el-GR"/>
              <a:t>1</a:t>
            </a:r>
            <a:r>
              <a:rPr lang="el-GR" altLang="el-GR" baseline="30000"/>
              <a:t>ος</a:t>
            </a:r>
            <a:r>
              <a:rPr lang="el-GR" altLang="el-GR"/>
              <a:t> στόχος: τεχνική γνώση</a:t>
            </a:r>
          </a:p>
        </p:txBody>
      </p:sp>
      <p:sp>
        <p:nvSpPr>
          <p:cNvPr id="499715" name="Rectangle 3"/>
          <p:cNvSpPr>
            <a:spLocks noGrp="1" noChangeArrowheads="1"/>
          </p:cNvSpPr>
          <p:nvPr>
            <p:ph idx="1"/>
          </p:nvPr>
        </p:nvSpPr>
        <p:spPr>
          <a:xfrm>
            <a:off x="656565" y="1600200"/>
            <a:ext cx="7752798" cy="5068888"/>
          </a:xfrm>
        </p:spPr>
        <p:txBody>
          <a:bodyPr>
            <a:normAutofit/>
          </a:bodyPr>
          <a:lstStyle/>
          <a:p>
            <a:pPr>
              <a:spcBef>
                <a:spcPct val="10000"/>
              </a:spcBef>
            </a:pPr>
            <a:r>
              <a:rPr lang="el-GR" altLang="el-GR" sz="2400" dirty="0"/>
              <a:t>Υπάρχουν διάφορες μεθοδολογίες (</a:t>
            </a:r>
            <a:r>
              <a:rPr lang="el-GR" altLang="el-GR" sz="2400" i="1" dirty="0"/>
              <a:t>φιλοσοφίες</a:t>
            </a:r>
            <a:r>
              <a:rPr lang="el-GR" altLang="el-GR" sz="2400" dirty="0"/>
              <a:t>) για την ανάπτυξη συστημάτων λογισμικού</a:t>
            </a:r>
          </a:p>
          <a:p>
            <a:pPr>
              <a:spcBef>
                <a:spcPct val="10000"/>
              </a:spcBef>
            </a:pPr>
            <a:r>
              <a:rPr lang="el-GR" altLang="el-GR" sz="2400" dirty="0"/>
              <a:t>... και διάφορες σημειογραφίες </a:t>
            </a:r>
            <a:r>
              <a:rPr lang="el-GR" altLang="el-GR" sz="2400" dirty="0" err="1"/>
              <a:t>μοντελοποίησης</a:t>
            </a:r>
            <a:endParaRPr lang="en-US" altLang="el-GR" sz="2400" dirty="0"/>
          </a:p>
          <a:p>
            <a:pPr>
              <a:spcBef>
                <a:spcPct val="10000"/>
              </a:spcBef>
            </a:pPr>
            <a:r>
              <a:rPr lang="el-GR" altLang="el-GR" sz="2400" dirty="0"/>
              <a:t>... και διάφορες μεθοδολογίες </a:t>
            </a:r>
            <a:r>
              <a:rPr lang="el-GR" altLang="el-GR" sz="2400" dirty="0" err="1"/>
              <a:t>μοντελοποίησης</a:t>
            </a:r>
            <a:endParaRPr lang="en-US" altLang="el-GR" sz="2400" dirty="0"/>
          </a:p>
          <a:p>
            <a:pPr>
              <a:spcBef>
                <a:spcPct val="10000"/>
              </a:spcBef>
            </a:pPr>
            <a:r>
              <a:rPr lang="el-GR" altLang="el-GR" sz="2400" dirty="0"/>
              <a:t>... και διάφορα μοντέλα διαχείρισης του κύκλου ζωής του λογισμικού (τόσο εμπειρικά όσο και τυπικά)</a:t>
            </a:r>
            <a:endParaRPr lang="en-US" altLang="el-GR" sz="2400" dirty="0"/>
          </a:p>
          <a:p>
            <a:pPr>
              <a:spcBef>
                <a:spcPct val="10000"/>
              </a:spcBef>
            </a:pPr>
            <a:r>
              <a:rPr lang="el-GR" altLang="el-GR" sz="2400" dirty="0"/>
              <a:t>... και διάφορες τεχνικές ελέγχου (π.χ. κατακόρυφος έλεγχος, οριζόντιος έλεγχος)</a:t>
            </a:r>
            <a:endParaRPr lang="en-US" altLang="el-GR" sz="2400" dirty="0"/>
          </a:p>
          <a:p>
            <a:pPr>
              <a:spcBef>
                <a:spcPct val="10000"/>
              </a:spcBef>
            </a:pPr>
            <a:r>
              <a:rPr lang="el-GR" altLang="el-GR" sz="2400" dirty="0"/>
              <a:t>Διαχείριση εκδόσεων και διαμορφώσεων συστήματος</a:t>
            </a:r>
            <a:endParaRPr lang="en-US" altLang="el-GR" sz="2400" dirty="0"/>
          </a:p>
        </p:txBody>
      </p:sp>
      <p:sp>
        <p:nvSpPr>
          <p:cNvPr id="6" name="Slide Number Placeholder 5"/>
          <p:cNvSpPr>
            <a:spLocks noGrp="1"/>
          </p:cNvSpPr>
          <p:nvPr>
            <p:ph type="sldNum" sz="quarter" idx="12"/>
          </p:nvPr>
        </p:nvSpPr>
        <p:spPr/>
        <p:txBody>
          <a:bodyPr/>
          <a:lstStyle/>
          <a:p>
            <a:fld id="{3EA4CBB9-3058-4F10-B2AD-2A824E061087}" type="slidenum">
              <a:rPr lang="el-GR" altLang="el-GR"/>
              <a:pPr/>
              <a:t>23</a:t>
            </a:fld>
            <a:endParaRPr lang="el-GR" altLang="el-G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8" name="Rectangle 2"/>
          <p:cNvSpPr>
            <a:spLocks noGrp="1" noChangeArrowheads="1"/>
          </p:cNvSpPr>
          <p:nvPr>
            <p:ph type="title"/>
          </p:nvPr>
        </p:nvSpPr>
        <p:spPr/>
        <p:txBody>
          <a:bodyPr>
            <a:normAutofit fontScale="90000"/>
          </a:bodyPr>
          <a:lstStyle/>
          <a:p>
            <a:r>
              <a:rPr lang="el-GR" altLang="el-GR"/>
              <a:t>2</a:t>
            </a:r>
            <a:r>
              <a:rPr lang="el-GR" altLang="el-GR" baseline="30000"/>
              <a:t>ος</a:t>
            </a:r>
            <a:r>
              <a:rPr lang="el-GR" altLang="el-GR"/>
              <a:t> στόχος: διαχειριστική γνώση</a:t>
            </a:r>
          </a:p>
        </p:txBody>
      </p:sp>
      <p:sp>
        <p:nvSpPr>
          <p:cNvPr id="500739" name="Rectangle 3"/>
          <p:cNvSpPr>
            <a:spLocks noGrp="1" noChangeArrowheads="1"/>
          </p:cNvSpPr>
          <p:nvPr>
            <p:ph idx="1"/>
          </p:nvPr>
        </p:nvSpPr>
        <p:spPr>
          <a:xfrm>
            <a:off x="822960" y="1600200"/>
            <a:ext cx="7586404" cy="4889500"/>
          </a:xfrm>
        </p:spPr>
        <p:txBody>
          <a:bodyPr/>
          <a:lstStyle/>
          <a:p>
            <a:r>
              <a:rPr lang="el-GR" altLang="el-GR" sz="2800" dirty="0"/>
              <a:t>Βασικά στοιχεία τις διαχείρισης έργων λογισμικού</a:t>
            </a:r>
          </a:p>
          <a:p>
            <a:r>
              <a:rPr lang="el-GR" altLang="el-GR" sz="2800" dirty="0"/>
              <a:t>Κατανόηση της διαχείρισης με μοντέλα κύκλου ζωής λογισμικού</a:t>
            </a:r>
          </a:p>
          <a:p>
            <a:r>
              <a:rPr lang="el-GR" altLang="el-GR" sz="2800" dirty="0"/>
              <a:t>Εμπέδωση της γνώσης για τον τρόπο ανάπτυξης του λογισμικού</a:t>
            </a:r>
          </a:p>
          <a:p>
            <a:r>
              <a:rPr lang="el-GR" altLang="el-GR" sz="2800" dirty="0"/>
              <a:t>Διαχείριση αλλαγών μέσω της διαχείρισης διαμορφώσεων</a:t>
            </a:r>
          </a:p>
          <a:p>
            <a:r>
              <a:rPr lang="el-GR" altLang="el-GR" sz="2800" dirty="0"/>
              <a:t>Εμπέδωση των βασικών μεθοδολογιών</a:t>
            </a:r>
          </a:p>
          <a:p>
            <a:pPr lvl="1"/>
            <a:r>
              <a:rPr lang="el-GR" altLang="el-GR" sz="2400" dirty="0"/>
              <a:t>Παραδοσιακή ανάπτυξη λογισμικού</a:t>
            </a:r>
          </a:p>
          <a:p>
            <a:pPr lvl="1"/>
            <a:r>
              <a:rPr lang="el-GR" altLang="el-GR" sz="2400" dirty="0"/>
              <a:t>Ευέλικτες (</a:t>
            </a:r>
            <a:r>
              <a:rPr lang="en-US" altLang="el-GR" sz="2400" dirty="0"/>
              <a:t>agile) </a:t>
            </a:r>
            <a:r>
              <a:rPr lang="el-GR" altLang="el-GR" sz="2400" dirty="0"/>
              <a:t>μέθοδοι</a:t>
            </a:r>
          </a:p>
        </p:txBody>
      </p:sp>
      <p:sp>
        <p:nvSpPr>
          <p:cNvPr id="6" name="Slide Number Placeholder 5"/>
          <p:cNvSpPr>
            <a:spLocks noGrp="1"/>
          </p:cNvSpPr>
          <p:nvPr>
            <p:ph type="sldNum" sz="quarter" idx="12"/>
          </p:nvPr>
        </p:nvSpPr>
        <p:spPr/>
        <p:txBody>
          <a:bodyPr/>
          <a:lstStyle/>
          <a:p>
            <a:fld id="{10E7E36F-7191-49E5-9E56-750C3B238FBA}" type="slidenum">
              <a:rPr lang="el-GR" altLang="el-GR"/>
              <a:pPr/>
              <a:t>24</a:t>
            </a:fld>
            <a:endParaRPr lang="el-GR" altLang="el-G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2"/>
          <p:cNvSpPr>
            <a:spLocks noGrp="1" noChangeArrowheads="1"/>
          </p:cNvSpPr>
          <p:nvPr>
            <p:ph type="title"/>
          </p:nvPr>
        </p:nvSpPr>
        <p:spPr>
          <a:xfrm>
            <a:off x="457200" y="277813"/>
            <a:ext cx="8229600" cy="720725"/>
          </a:xfrm>
        </p:spPr>
        <p:txBody>
          <a:bodyPr/>
          <a:lstStyle/>
          <a:p>
            <a:r>
              <a:rPr lang="el-GR" altLang="el-GR"/>
              <a:t>Γενικό πλαίσιο μαθήματος</a:t>
            </a:r>
          </a:p>
        </p:txBody>
      </p:sp>
      <p:sp>
        <p:nvSpPr>
          <p:cNvPr id="11" name="Slide Number Placeholder 4"/>
          <p:cNvSpPr>
            <a:spLocks noGrp="1"/>
          </p:cNvSpPr>
          <p:nvPr>
            <p:ph type="sldNum" sz="quarter" idx="12"/>
          </p:nvPr>
        </p:nvSpPr>
        <p:spPr/>
        <p:txBody>
          <a:bodyPr/>
          <a:lstStyle/>
          <a:p>
            <a:fld id="{B53940C9-DFC7-46FD-8136-5D4B6C67C1CB}" type="slidenum">
              <a:rPr lang="el-GR" altLang="el-GR"/>
              <a:pPr/>
              <a:t>25</a:t>
            </a:fld>
            <a:endParaRPr lang="el-GR" altLang="el-GR"/>
          </a:p>
        </p:txBody>
      </p:sp>
      <p:sp>
        <p:nvSpPr>
          <p:cNvPr id="560131" name="Rectangle 3"/>
          <p:cNvSpPr>
            <a:spLocks noChangeArrowheads="1"/>
          </p:cNvSpPr>
          <p:nvPr/>
        </p:nvSpPr>
        <p:spPr bwMode="auto">
          <a:xfrm>
            <a:off x="206375" y="1268760"/>
            <a:ext cx="4289425"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9pPr>
          </a:lstStyle>
          <a:p>
            <a:r>
              <a:rPr lang="el-GR" altLang="el-GR" sz="2400" dirty="0">
                <a:effectLst/>
              </a:rPr>
              <a:t>Διαχείριση πολυπλοκότητας</a:t>
            </a:r>
            <a:endParaRPr lang="en-US" altLang="el-GR" sz="2400" dirty="0">
              <a:effectLst/>
            </a:endParaRPr>
          </a:p>
          <a:p>
            <a:pPr lvl="1"/>
            <a:r>
              <a:rPr lang="el-GR" altLang="el-GR" sz="2000" dirty="0">
                <a:effectLst/>
              </a:rPr>
              <a:t>Σημειογραφίες (</a:t>
            </a:r>
            <a:r>
              <a:rPr lang="en-US" altLang="el-GR" sz="2000" dirty="0">
                <a:effectLst/>
              </a:rPr>
              <a:t>UML, OCL)</a:t>
            </a:r>
            <a:endParaRPr lang="en-US" altLang="el-GR" sz="1600" dirty="0">
              <a:effectLst/>
            </a:endParaRPr>
          </a:p>
          <a:p>
            <a:pPr lvl="1"/>
            <a:r>
              <a:rPr lang="el-GR" altLang="el-GR" sz="2000" dirty="0">
                <a:effectLst/>
              </a:rPr>
              <a:t>Μηχανική απαιτήσεων, ανάλυση και σχεδιασμός (</a:t>
            </a:r>
            <a:r>
              <a:rPr lang="el-GR" altLang="el-GR" sz="2000" dirty="0" err="1">
                <a:effectLst/>
              </a:rPr>
              <a:t>αντικειμενοστρεφής</a:t>
            </a:r>
            <a:r>
              <a:rPr lang="el-GR" altLang="el-GR" sz="2000" dirty="0">
                <a:effectLst/>
              </a:rPr>
              <a:t> τεχνολογία λογισμικού, δομημένη ανάλυση και σχεδιασμός, σχεδιασμός βάσει σεναρίων, τυπικές προδιαγραφές)</a:t>
            </a:r>
          </a:p>
          <a:p>
            <a:pPr lvl="1"/>
            <a:r>
              <a:rPr lang="el-GR" altLang="el-GR" sz="2000" dirty="0">
                <a:effectLst/>
              </a:rPr>
              <a:t>Έλεγχος (κατακόρυφος και οριζόντιος έλεγχος)</a:t>
            </a:r>
            <a:endParaRPr lang="en-US" altLang="el-GR" sz="2000" dirty="0">
              <a:effectLst/>
            </a:endParaRPr>
          </a:p>
        </p:txBody>
      </p:sp>
      <p:sp>
        <p:nvSpPr>
          <p:cNvPr id="560132" name="Rectangle 4"/>
          <p:cNvSpPr>
            <a:spLocks noChangeArrowheads="1"/>
          </p:cNvSpPr>
          <p:nvPr/>
        </p:nvSpPr>
        <p:spPr bwMode="auto">
          <a:xfrm>
            <a:off x="4648200" y="1268760"/>
            <a:ext cx="4038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9pPr>
          </a:lstStyle>
          <a:p>
            <a:r>
              <a:rPr lang="el-GR" altLang="el-GR" sz="2400" dirty="0">
                <a:effectLst/>
              </a:rPr>
              <a:t>Διαχείριση αλλαγών</a:t>
            </a:r>
          </a:p>
          <a:p>
            <a:pPr lvl="1"/>
            <a:r>
              <a:rPr lang="el-GR" altLang="el-GR" sz="2000" dirty="0">
                <a:effectLst/>
              </a:rPr>
              <a:t>Διαχείριση συλλογιστικής (μοτίβα διαχείρισης γνώσης)</a:t>
            </a:r>
          </a:p>
          <a:p>
            <a:pPr lvl="1"/>
            <a:r>
              <a:rPr lang="el-GR" altLang="el-GR" sz="2000" dirty="0">
                <a:effectLst/>
              </a:rPr>
              <a:t>Διαχείριση εκδόσεων (διαχείριση διαμορφώσεων, συνεχής ολοκλήρωση)</a:t>
            </a:r>
          </a:p>
          <a:p>
            <a:pPr lvl="1"/>
            <a:r>
              <a:rPr lang="el-GR" altLang="el-GR" sz="2000" dirty="0">
                <a:effectLst/>
              </a:rPr>
              <a:t>Κύκλος ζωής λογισμικού (γραμμικά μοντέλα, επαναληπτικά μοντέλα, όψεις βασισμένες σε δραστηριότητες έναντι όψεων βασισμένων σε οντότητες)</a:t>
            </a:r>
          </a:p>
        </p:txBody>
      </p:sp>
      <p:sp>
        <p:nvSpPr>
          <p:cNvPr id="560133" name="Text Box 5"/>
          <p:cNvSpPr txBox="1">
            <a:spLocks noChangeArrowheads="1"/>
          </p:cNvSpPr>
          <p:nvPr/>
        </p:nvSpPr>
        <p:spPr bwMode="auto">
          <a:xfrm>
            <a:off x="206375" y="6068380"/>
            <a:ext cx="8343900" cy="466725"/>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l-GR" sz="2400" b="1"/>
              <a:t>ΕΦΑΡΜΟΓΗ ΣΤΙΣ ΕΡΓΑΣΙΕΣ</a:t>
            </a:r>
          </a:p>
        </p:txBody>
      </p:sp>
      <p:sp>
        <p:nvSpPr>
          <p:cNvPr id="10" name="Pfeil nach unten 9"/>
          <p:cNvSpPr>
            <a:spLocks noChangeArrowheads="1"/>
          </p:cNvSpPr>
          <p:nvPr/>
        </p:nvSpPr>
        <p:spPr bwMode="auto">
          <a:xfrm>
            <a:off x="1692275" y="5574667"/>
            <a:ext cx="484188" cy="584200"/>
          </a:xfrm>
          <a:prstGeom prst="downArrow">
            <a:avLst>
              <a:gd name="adj1" fmla="val 50000"/>
              <a:gd name="adj2" fmla="val 29885"/>
            </a:avLst>
          </a:prstGeom>
          <a:solidFill>
            <a:srgbClr val="FF6600"/>
          </a:solidFill>
          <a:ln w="12700">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3400" b="1">
              <a:latin typeface="Palatino" charset="0"/>
              <a:ea typeface="ＭＳ Ｐゴシック" panose="020B0600070205080204" pitchFamily="34" charset="-128"/>
            </a:endParaRPr>
          </a:p>
        </p:txBody>
      </p:sp>
      <p:sp>
        <p:nvSpPr>
          <p:cNvPr id="2" name="Pfeil nach unten 9"/>
          <p:cNvSpPr>
            <a:spLocks noChangeArrowheads="1"/>
          </p:cNvSpPr>
          <p:nvPr/>
        </p:nvSpPr>
        <p:spPr bwMode="auto">
          <a:xfrm>
            <a:off x="6958013" y="5574667"/>
            <a:ext cx="484187" cy="584200"/>
          </a:xfrm>
          <a:prstGeom prst="downArrow">
            <a:avLst>
              <a:gd name="adj1" fmla="val 50000"/>
              <a:gd name="adj2" fmla="val 29885"/>
            </a:avLst>
          </a:prstGeom>
          <a:solidFill>
            <a:srgbClr val="FF6600"/>
          </a:solidFill>
          <a:ln w="12700">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3400" b="1">
              <a:latin typeface="Palatino" charset="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p:cNvSpPr>
            <a:spLocks noGrp="1" noChangeArrowheads="1"/>
          </p:cNvSpPr>
          <p:nvPr>
            <p:ph type="title"/>
          </p:nvPr>
        </p:nvSpPr>
        <p:spPr/>
        <p:txBody>
          <a:bodyPr>
            <a:normAutofit fontScale="90000"/>
          </a:bodyPr>
          <a:lstStyle/>
          <a:p>
            <a:r>
              <a:rPr lang="el-GR" altLang="el-GR"/>
              <a:t>Προαπαιτούμενα του μαθήματος</a:t>
            </a:r>
          </a:p>
        </p:txBody>
      </p:sp>
      <p:sp>
        <p:nvSpPr>
          <p:cNvPr id="561155" name="Rectangle 3"/>
          <p:cNvSpPr>
            <a:spLocks noGrp="1" noChangeArrowheads="1"/>
          </p:cNvSpPr>
          <p:nvPr>
            <p:ph idx="1"/>
          </p:nvPr>
        </p:nvSpPr>
        <p:spPr/>
        <p:txBody>
          <a:bodyPr>
            <a:normAutofit/>
          </a:bodyPr>
          <a:lstStyle/>
          <a:p>
            <a:r>
              <a:rPr lang="el-GR" altLang="el-GR" sz="2400"/>
              <a:t>Αντικειμενοστρεφής προγραμματισμός</a:t>
            </a:r>
          </a:p>
          <a:p>
            <a:r>
              <a:rPr lang="el-GR" altLang="el-GR" sz="2400"/>
              <a:t>Επιθυμητές γνώσεις</a:t>
            </a:r>
          </a:p>
          <a:p>
            <a:pPr lvl="1"/>
            <a:r>
              <a:rPr lang="el-GR" altLang="el-GR" sz="2000"/>
              <a:t>Βάσεις δεδομένων</a:t>
            </a:r>
          </a:p>
          <a:p>
            <a:r>
              <a:rPr lang="el-GR" altLang="el-GR" sz="2400"/>
              <a:t>Απαραίτητη διαδικασία:</a:t>
            </a:r>
          </a:p>
          <a:p>
            <a:pPr lvl="1"/>
            <a:r>
              <a:rPr lang="el-GR" altLang="el-GR" sz="2000"/>
              <a:t>Να συγκροτήσετε ομάδες 2-3 ατόμων για την εργασία (λεπτομέρειες στη συνέχεια)</a:t>
            </a:r>
          </a:p>
        </p:txBody>
      </p:sp>
      <p:sp>
        <p:nvSpPr>
          <p:cNvPr id="6" name="Slide Number Placeholder 5"/>
          <p:cNvSpPr>
            <a:spLocks noGrp="1"/>
          </p:cNvSpPr>
          <p:nvPr>
            <p:ph type="sldNum" sz="quarter" idx="12"/>
          </p:nvPr>
        </p:nvSpPr>
        <p:spPr/>
        <p:txBody>
          <a:bodyPr/>
          <a:lstStyle/>
          <a:p>
            <a:fld id="{EB6356A9-B48F-4A1A-8854-3553334AD8FF}" type="slidenum">
              <a:rPr lang="el-GR" altLang="el-GR"/>
              <a:pPr/>
              <a:t>26</a:t>
            </a:fld>
            <a:endParaRPr lang="el-GR" altLang="el-G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r>
              <a:rPr lang="el-GR" altLang="el-GR"/>
              <a:t>Συγγράμματα</a:t>
            </a:r>
          </a:p>
        </p:txBody>
      </p:sp>
      <p:sp>
        <p:nvSpPr>
          <p:cNvPr id="562179" name="Rectangle 3"/>
          <p:cNvSpPr>
            <a:spLocks noGrp="1" noChangeArrowheads="1"/>
          </p:cNvSpPr>
          <p:nvPr>
            <p:ph idx="1"/>
          </p:nvPr>
        </p:nvSpPr>
        <p:spPr>
          <a:xfrm>
            <a:off x="457200" y="1600200"/>
            <a:ext cx="8229600" cy="4754563"/>
          </a:xfrm>
        </p:spPr>
        <p:txBody>
          <a:bodyPr/>
          <a:lstStyle/>
          <a:p>
            <a:pPr>
              <a:spcBef>
                <a:spcPct val="0"/>
              </a:spcBef>
            </a:pPr>
            <a:r>
              <a:rPr lang="el-GR" altLang="el-GR" sz="2800">
                <a:effectLst/>
              </a:rPr>
              <a:t>Μπορείτε να προμηθευτείτε τα συγγράμματα</a:t>
            </a:r>
          </a:p>
          <a:p>
            <a:pPr lvl="1">
              <a:spcBef>
                <a:spcPct val="0"/>
              </a:spcBef>
            </a:pPr>
            <a:r>
              <a:rPr lang="el-GR" altLang="el-GR" sz="2400">
                <a:effectLst/>
              </a:rPr>
              <a:t>Βασικές αρχές τεχνολογίας Λογισμικού, I. Sommerville</a:t>
            </a:r>
          </a:p>
          <a:p>
            <a:pPr lvl="1">
              <a:spcBef>
                <a:spcPct val="0"/>
              </a:spcBef>
            </a:pPr>
            <a:r>
              <a:rPr lang="el-GR" altLang="el-GR" sz="2400">
                <a:effectLst/>
              </a:rPr>
              <a:t>Τεχνολογία λογισμικού, Ε. Γιακουμάκης &amp; Ν. Διαμαντίδης</a:t>
            </a:r>
          </a:p>
          <a:p>
            <a:pPr>
              <a:spcBef>
                <a:spcPct val="0"/>
              </a:spcBef>
            </a:pPr>
            <a:r>
              <a:rPr lang="el-GR" altLang="el-GR" sz="2800">
                <a:effectLst/>
              </a:rPr>
              <a:t>Συνιστώμενα συγγράμματα</a:t>
            </a:r>
          </a:p>
          <a:p>
            <a:pPr lvl="1">
              <a:spcBef>
                <a:spcPct val="0"/>
              </a:spcBef>
            </a:pPr>
            <a:r>
              <a:rPr lang="en-US" altLang="el-GR" sz="2400">
                <a:effectLst/>
              </a:rPr>
              <a:t>Object-Oriented Software Engineering Using UML, Patterns and Java, B. Bruegge &amp; A. Dutoit</a:t>
            </a:r>
          </a:p>
          <a:p>
            <a:pPr lvl="1">
              <a:spcBef>
                <a:spcPct val="0"/>
              </a:spcBef>
            </a:pPr>
            <a:r>
              <a:rPr lang="en-US" altLang="el-GR" sz="2400">
                <a:effectLst/>
              </a:rPr>
              <a:t>Software Engineering A Practitioner's Approach 7th edition Roger S. Pressman.pdf</a:t>
            </a:r>
          </a:p>
          <a:p>
            <a:pPr lvl="1">
              <a:spcBef>
                <a:spcPct val="0"/>
              </a:spcBef>
            </a:pPr>
            <a:r>
              <a:rPr lang="en-US" altLang="el-GR" sz="2400">
                <a:effectLst/>
              </a:rPr>
              <a:t>Object-Oriented and Classical Software Engineering, Eighth Edition, Stephen R. Schach</a:t>
            </a:r>
            <a:endParaRPr lang="el-GR" altLang="el-GR" sz="2400">
              <a:effectLst/>
            </a:endParaRPr>
          </a:p>
        </p:txBody>
      </p:sp>
      <p:sp>
        <p:nvSpPr>
          <p:cNvPr id="6" name="Slide Number Placeholder 5"/>
          <p:cNvSpPr>
            <a:spLocks noGrp="1"/>
          </p:cNvSpPr>
          <p:nvPr>
            <p:ph type="sldNum" sz="quarter" idx="12"/>
          </p:nvPr>
        </p:nvSpPr>
        <p:spPr/>
        <p:txBody>
          <a:bodyPr/>
          <a:lstStyle/>
          <a:p>
            <a:fld id="{AB8352B4-FF03-4B24-A328-65AF28B7DEB8}" type="slidenum">
              <a:rPr lang="el-GR" altLang="el-GR"/>
              <a:pPr/>
              <a:t>27</a:t>
            </a:fld>
            <a:endParaRPr lang="el-GR" altLang="el-G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2"/>
          <p:cNvSpPr>
            <a:spLocks noGrp="1" noChangeArrowheads="1"/>
          </p:cNvSpPr>
          <p:nvPr>
            <p:ph type="title"/>
          </p:nvPr>
        </p:nvSpPr>
        <p:spPr/>
        <p:txBody>
          <a:bodyPr/>
          <a:lstStyle/>
          <a:p>
            <a:r>
              <a:rPr lang="el-GR" altLang="el-GR"/>
              <a:t>Ιστοσελίδα μαθήματος</a:t>
            </a:r>
          </a:p>
        </p:txBody>
      </p:sp>
      <p:sp>
        <p:nvSpPr>
          <p:cNvPr id="563203" name="Rectangle 3"/>
          <p:cNvSpPr>
            <a:spLocks noGrp="1" noChangeArrowheads="1"/>
          </p:cNvSpPr>
          <p:nvPr>
            <p:ph idx="1"/>
          </p:nvPr>
        </p:nvSpPr>
        <p:spPr/>
        <p:txBody>
          <a:bodyPr>
            <a:normAutofit/>
          </a:bodyPr>
          <a:lstStyle/>
          <a:p>
            <a:r>
              <a:rPr lang="el-GR" altLang="el-GR" sz="2800"/>
              <a:t>Στο </a:t>
            </a:r>
            <a:r>
              <a:rPr lang="en-US" altLang="el-GR" sz="2800"/>
              <a:t>e-class (</a:t>
            </a:r>
            <a:r>
              <a:rPr lang="el-GR" altLang="el-GR" sz="2800"/>
              <a:t>γραφτείτε!)</a:t>
            </a:r>
            <a:endParaRPr lang="en-US" altLang="el-GR" sz="2800"/>
          </a:p>
          <a:p>
            <a:pPr lvl="1"/>
            <a:r>
              <a:rPr lang="el-GR" altLang="el-GR" sz="2400"/>
              <a:t>Νέα, ανακοινώσεις</a:t>
            </a:r>
          </a:p>
          <a:p>
            <a:pPr lvl="1"/>
            <a:r>
              <a:rPr lang="el-GR" altLang="el-GR" sz="2400"/>
              <a:t>Υλικό διαλέξεων</a:t>
            </a:r>
          </a:p>
          <a:p>
            <a:pPr lvl="1"/>
            <a:r>
              <a:rPr lang="el-GR" altLang="el-GR" sz="2400"/>
              <a:t>Σημειώσεις</a:t>
            </a:r>
          </a:p>
          <a:p>
            <a:pPr lvl="1"/>
            <a:r>
              <a:rPr lang="el-GR" altLang="el-GR" sz="2400"/>
              <a:t>Συγγράμματα</a:t>
            </a:r>
          </a:p>
          <a:p>
            <a:pPr lvl="1"/>
            <a:r>
              <a:rPr lang="el-GR" altLang="el-GR" sz="2400"/>
              <a:t>Εργασίες</a:t>
            </a:r>
            <a:endParaRPr lang="en-GB" altLang="el-GR" sz="2400"/>
          </a:p>
          <a:p>
            <a:pPr>
              <a:buFont typeface="Wingdings" panose="05000000000000000000" pitchFamily="2" charset="2"/>
              <a:buNone/>
            </a:pPr>
            <a:endParaRPr lang="el-GR" altLang="el-GR" sz="2800"/>
          </a:p>
        </p:txBody>
      </p:sp>
      <p:sp>
        <p:nvSpPr>
          <p:cNvPr id="6" name="Slide Number Placeholder 5"/>
          <p:cNvSpPr>
            <a:spLocks noGrp="1"/>
          </p:cNvSpPr>
          <p:nvPr>
            <p:ph type="sldNum" sz="quarter" idx="12"/>
          </p:nvPr>
        </p:nvSpPr>
        <p:spPr/>
        <p:txBody>
          <a:bodyPr/>
          <a:lstStyle/>
          <a:p>
            <a:fld id="{58F07113-B935-4E16-BE54-726049DAEE77}" type="slidenum">
              <a:rPr lang="el-GR" altLang="el-GR"/>
              <a:pPr/>
              <a:t>28</a:t>
            </a:fld>
            <a:endParaRPr lang="el-GR" altLang="el-G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2"/>
          <p:cNvSpPr>
            <a:spLocks noGrp="1" noChangeArrowheads="1"/>
          </p:cNvSpPr>
          <p:nvPr>
            <p:ph type="title"/>
          </p:nvPr>
        </p:nvSpPr>
        <p:spPr/>
        <p:txBody>
          <a:bodyPr/>
          <a:lstStyle/>
          <a:p>
            <a:r>
              <a:rPr lang="el-GR" altLang="el-GR"/>
              <a:t>Εργασία</a:t>
            </a:r>
          </a:p>
        </p:txBody>
      </p:sp>
      <p:sp>
        <p:nvSpPr>
          <p:cNvPr id="564227" name="Rectangle 3"/>
          <p:cNvSpPr>
            <a:spLocks noGrp="1" noChangeArrowheads="1"/>
          </p:cNvSpPr>
          <p:nvPr>
            <p:ph idx="1"/>
          </p:nvPr>
        </p:nvSpPr>
        <p:spPr/>
        <p:txBody>
          <a:bodyPr>
            <a:normAutofit/>
          </a:bodyPr>
          <a:lstStyle/>
          <a:p>
            <a:r>
              <a:rPr lang="el-GR" altLang="el-GR" sz="2800"/>
              <a:t>Θα αναπτύξετε ένα έργο λογισμικού ακολουθώντας όλες τις φάσεις του λογισμικού</a:t>
            </a:r>
          </a:p>
          <a:p>
            <a:r>
              <a:rPr lang="el-GR" altLang="el-GR" sz="2800"/>
              <a:t>Η ανάπτυξη λογισμικού </a:t>
            </a:r>
            <a:r>
              <a:rPr lang="el-GR" altLang="el-GR" sz="2800" i="1"/>
              <a:t>στον πραγματικό κόσμο</a:t>
            </a:r>
            <a:r>
              <a:rPr lang="el-GR" altLang="el-GR" sz="2800"/>
              <a:t> γίνεται σε ομάδες</a:t>
            </a:r>
            <a:endParaRPr lang="en-US" altLang="el-GR" sz="2800"/>
          </a:p>
          <a:p>
            <a:pPr lvl="1"/>
            <a:r>
              <a:rPr lang="el-GR" altLang="el-GR" sz="2400"/>
              <a:t>Μέγεθος ομάδας: 3 άτομα</a:t>
            </a:r>
          </a:p>
          <a:p>
            <a:pPr lvl="1"/>
            <a:r>
              <a:rPr lang="el-GR" altLang="el-GR" sz="2400" i="1"/>
              <a:t>Θα πρέπει να φτιάξετε την ομάδα σας και να συνεργαστείτε. Δεν νοείται ανάπτυξη από ένα μόνο άτομο.</a:t>
            </a:r>
          </a:p>
          <a:p>
            <a:r>
              <a:rPr lang="el-GR" altLang="el-GR" sz="2800"/>
              <a:t>Η εργασία δεν θεωρείται πλήρης χωρίς κώδικα που να τρέχει.</a:t>
            </a:r>
          </a:p>
        </p:txBody>
      </p:sp>
      <p:sp>
        <p:nvSpPr>
          <p:cNvPr id="6" name="Slide Number Placeholder 5"/>
          <p:cNvSpPr>
            <a:spLocks noGrp="1"/>
          </p:cNvSpPr>
          <p:nvPr>
            <p:ph type="sldNum" sz="quarter" idx="12"/>
          </p:nvPr>
        </p:nvSpPr>
        <p:spPr/>
        <p:txBody>
          <a:bodyPr/>
          <a:lstStyle/>
          <a:p>
            <a:fld id="{E74860DA-A0C4-4F3D-BEF6-FEE092CB4633}" type="slidenum">
              <a:rPr lang="el-GR" altLang="el-GR"/>
              <a:pPr/>
              <a:t>29</a:t>
            </a:fld>
            <a:endParaRPr lang="el-GR" alt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p:txBody>
          <a:bodyPr/>
          <a:lstStyle/>
          <a:p>
            <a:r>
              <a:rPr lang="el-GR" altLang="el-GR"/>
              <a:t>Τεχνολογία Λογισμικού</a:t>
            </a:r>
          </a:p>
        </p:txBody>
      </p:sp>
      <p:sp>
        <p:nvSpPr>
          <p:cNvPr id="372739" name="Rectangle 3"/>
          <p:cNvSpPr>
            <a:spLocks noGrp="1" noChangeArrowheads="1"/>
          </p:cNvSpPr>
          <p:nvPr>
            <p:ph idx="1"/>
          </p:nvPr>
        </p:nvSpPr>
        <p:spPr>
          <a:xfrm>
            <a:off x="457200" y="1448780"/>
            <a:ext cx="8229600" cy="4410683"/>
          </a:xfrm>
        </p:spPr>
        <p:txBody>
          <a:bodyPr/>
          <a:lstStyle/>
          <a:p>
            <a:pPr>
              <a:lnSpc>
                <a:spcPct val="90000"/>
              </a:lnSpc>
            </a:pPr>
            <a:r>
              <a:rPr lang="el-GR" altLang="el-GR" sz="2400" dirty="0"/>
              <a:t>Κλάδος της πληροφορικής που ασχολείται με τη μελέτη και την εφαρμογή συστηματικών, μεθοδικών και </a:t>
            </a:r>
            <a:r>
              <a:rPr lang="el-GR" altLang="el-GR" sz="2400" dirty="0" err="1"/>
              <a:t>ποσοτικοποιημένων</a:t>
            </a:r>
            <a:r>
              <a:rPr lang="el-GR" altLang="el-GR" sz="2400" dirty="0"/>
              <a:t> προσεγγίσεων για την ανάπτυξη, λειτουργία και συντήρηση του λογισμικού</a:t>
            </a:r>
            <a:r>
              <a:rPr lang="en-US" altLang="el-GR" sz="2400" dirty="0"/>
              <a:t> [IEEE Standard 610.12]</a:t>
            </a:r>
            <a:endParaRPr lang="el-GR" altLang="el-GR" sz="2400" dirty="0"/>
          </a:p>
          <a:p>
            <a:pPr>
              <a:lnSpc>
                <a:spcPct val="90000"/>
              </a:lnSpc>
            </a:pPr>
            <a:r>
              <a:rPr lang="el-GR" altLang="el-GR" sz="2400" dirty="0"/>
              <a:t>Στοχεύει στην ανάπτυξη αξιόπιστου λογισμικού με μεγάλο κύκλο ζωής που ικανοποιεί τις απαιτήσεις των χρηστών και των πελατών. Εστιάζει τη προσοχή της στην ανάπτυξη και εφαρμογή συστηματικών μεθόδων, τεχνικών και εργαλείων που αφορούν ολόκληρο το κύκλο ζωής του Λογισμικού και υποστηρίζουν την επιτυχία των παραπάνω στόχων. </a:t>
            </a:r>
          </a:p>
        </p:txBody>
      </p:sp>
      <p:sp>
        <p:nvSpPr>
          <p:cNvPr id="6" name="Slide Number Placeholder 5"/>
          <p:cNvSpPr>
            <a:spLocks noGrp="1"/>
          </p:cNvSpPr>
          <p:nvPr>
            <p:ph type="sldNum" sz="quarter" idx="12"/>
          </p:nvPr>
        </p:nvSpPr>
        <p:spPr/>
        <p:txBody>
          <a:bodyPr/>
          <a:lstStyle/>
          <a:p>
            <a:fld id="{AE6BE044-6075-4AB2-9F21-B43EAD7CE747}" type="slidenum">
              <a:rPr lang="el-GR" altLang="el-GR"/>
              <a:pPr/>
              <a:t>3</a:t>
            </a:fld>
            <a:endParaRPr lang="el-GR" altLang="el-G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p:cNvSpPr>
            <a:spLocks noGrp="1" noChangeArrowheads="1"/>
          </p:cNvSpPr>
          <p:nvPr>
            <p:ph type="title"/>
          </p:nvPr>
        </p:nvSpPr>
        <p:spPr/>
        <p:txBody>
          <a:bodyPr/>
          <a:lstStyle/>
          <a:p>
            <a:r>
              <a:rPr lang="el-GR" altLang="el-GR"/>
              <a:t>Επιλογή εργασίας</a:t>
            </a:r>
          </a:p>
        </p:txBody>
      </p:sp>
      <p:sp>
        <p:nvSpPr>
          <p:cNvPr id="565251" name="Rectangle 3"/>
          <p:cNvSpPr>
            <a:spLocks noGrp="1" noChangeArrowheads="1"/>
          </p:cNvSpPr>
          <p:nvPr>
            <p:ph idx="1"/>
          </p:nvPr>
        </p:nvSpPr>
        <p:spPr/>
        <p:txBody>
          <a:bodyPr>
            <a:normAutofit/>
          </a:bodyPr>
          <a:lstStyle/>
          <a:p>
            <a:r>
              <a:rPr lang="el-GR" altLang="el-GR" sz="2800"/>
              <a:t>Θα προταθούν θέματα</a:t>
            </a:r>
          </a:p>
          <a:p>
            <a:pPr lvl="1"/>
            <a:r>
              <a:rPr lang="el-GR" altLang="el-GR" sz="2400"/>
              <a:t>Μπορείτε να σκεφτείτε και να προτείνετε το δικό σας</a:t>
            </a:r>
          </a:p>
          <a:p>
            <a:r>
              <a:rPr lang="el-GR" altLang="el-GR" sz="2800"/>
              <a:t>Για την επιλογή θέματος</a:t>
            </a:r>
          </a:p>
          <a:p>
            <a:pPr lvl="1"/>
            <a:r>
              <a:rPr lang="el-GR" altLang="el-GR" sz="2400"/>
              <a:t>Σκεφτείτε ποιοι θα είναι οι χρήστες σας και μιλήστε τους</a:t>
            </a:r>
          </a:p>
          <a:p>
            <a:pPr lvl="2"/>
            <a:r>
              <a:rPr lang="el-GR" altLang="el-GR" sz="1800"/>
              <a:t>Θα πάρετε μία ιδέα για το τι περιμένουν</a:t>
            </a:r>
          </a:p>
          <a:p>
            <a:pPr lvl="2"/>
            <a:r>
              <a:rPr lang="el-GR" altLang="el-GR" sz="1800"/>
              <a:t>Θα εκτιμήσετε το μέγεθος και την πολυπλοκότητα της εργασίας</a:t>
            </a:r>
          </a:p>
        </p:txBody>
      </p:sp>
      <p:sp>
        <p:nvSpPr>
          <p:cNvPr id="6" name="Slide Number Placeholder 5"/>
          <p:cNvSpPr>
            <a:spLocks noGrp="1"/>
          </p:cNvSpPr>
          <p:nvPr>
            <p:ph type="sldNum" sz="quarter" idx="12"/>
          </p:nvPr>
        </p:nvSpPr>
        <p:spPr/>
        <p:txBody>
          <a:bodyPr/>
          <a:lstStyle/>
          <a:p>
            <a:fld id="{949FB84A-F308-462A-9ED9-F85294835832}" type="slidenum">
              <a:rPr lang="el-GR" altLang="el-GR"/>
              <a:pPr/>
              <a:t>30</a:t>
            </a:fld>
            <a:endParaRPr lang="el-GR" alt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p:txBody>
          <a:bodyPr/>
          <a:lstStyle/>
          <a:p>
            <a:r>
              <a:rPr lang="el-GR" altLang="el-GR"/>
              <a:t>Τελικός βαθμός</a:t>
            </a:r>
          </a:p>
        </p:txBody>
      </p:sp>
      <p:sp>
        <p:nvSpPr>
          <p:cNvPr id="566275" name="Rectangle 3"/>
          <p:cNvSpPr>
            <a:spLocks noGrp="1" noChangeArrowheads="1"/>
          </p:cNvSpPr>
          <p:nvPr>
            <p:ph idx="1"/>
          </p:nvPr>
        </p:nvSpPr>
        <p:spPr/>
        <p:txBody>
          <a:bodyPr>
            <a:normAutofit/>
          </a:bodyPr>
          <a:lstStyle/>
          <a:p>
            <a:r>
              <a:rPr lang="el-GR" altLang="el-GR" sz="2400" dirty="0"/>
              <a:t>Εργασίες </a:t>
            </a:r>
            <a:r>
              <a:rPr lang="en-US" altLang="el-GR" sz="2400" dirty="0" smtClean="0"/>
              <a:t>3</a:t>
            </a:r>
            <a:r>
              <a:rPr lang="el-GR" altLang="el-GR" sz="2400" dirty="0" smtClean="0"/>
              <a:t>0-50</a:t>
            </a:r>
            <a:r>
              <a:rPr lang="el-GR" altLang="el-GR" sz="2400" dirty="0"/>
              <a:t>%</a:t>
            </a:r>
          </a:p>
          <a:p>
            <a:r>
              <a:rPr lang="el-GR" altLang="el-GR" sz="2400" dirty="0"/>
              <a:t>Γραπτά = (100% - εργασίες)</a:t>
            </a:r>
          </a:p>
          <a:p>
            <a:r>
              <a:rPr lang="el-GR" altLang="el-GR" sz="2400" dirty="0" err="1"/>
              <a:t>Προβιβάσιμος</a:t>
            </a:r>
            <a:r>
              <a:rPr lang="el-GR" altLang="el-GR" sz="2400" dirty="0"/>
              <a:t> βαθμός:</a:t>
            </a:r>
          </a:p>
          <a:p>
            <a:pPr lvl="1"/>
            <a:r>
              <a:rPr lang="el-GR" altLang="el-GR" sz="2000" dirty="0"/>
              <a:t>4 και άνω </a:t>
            </a:r>
            <a:r>
              <a:rPr lang="el-GR" altLang="el-GR" sz="2000" b="1" dirty="0" smtClean="0"/>
              <a:t>τόσο </a:t>
            </a:r>
            <a:r>
              <a:rPr lang="el-GR" altLang="el-GR" sz="2000" dirty="0" smtClean="0"/>
              <a:t>στην </a:t>
            </a:r>
            <a:r>
              <a:rPr lang="el-GR" altLang="el-GR" sz="2000" dirty="0"/>
              <a:t>εργασία </a:t>
            </a:r>
            <a:r>
              <a:rPr lang="el-GR" altLang="el-GR" sz="2000" b="1" dirty="0" smtClean="0"/>
              <a:t>όσο και</a:t>
            </a:r>
            <a:r>
              <a:rPr lang="el-GR" altLang="el-GR" sz="2000" dirty="0" smtClean="0"/>
              <a:t> </a:t>
            </a:r>
            <a:r>
              <a:rPr lang="el-GR" altLang="el-GR" sz="2000" dirty="0"/>
              <a:t>στα </a:t>
            </a:r>
            <a:r>
              <a:rPr lang="el-GR" altLang="el-GR" sz="2000" dirty="0" smtClean="0"/>
              <a:t>γραπτά </a:t>
            </a:r>
            <a:r>
              <a:rPr lang="el-GR" altLang="el-GR" sz="2000" b="1" dirty="0" smtClean="0"/>
              <a:t>ΚΑΙ</a:t>
            </a:r>
            <a:endParaRPr lang="el-GR" altLang="el-GR" sz="2000" b="1" dirty="0"/>
          </a:p>
          <a:p>
            <a:pPr lvl="1"/>
            <a:r>
              <a:rPr lang="el-GR" altLang="el-GR" sz="2000" dirty="0"/>
              <a:t>Σταθμισμένος μέσος όρος 5 ή μεγαλύτερο</a:t>
            </a:r>
          </a:p>
        </p:txBody>
      </p:sp>
      <p:sp>
        <p:nvSpPr>
          <p:cNvPr id="6" name="Slide Number Placeholder 5"/>
          <p:cNvSpPr>
            <a:spLocks noGrp="1"/>
          </p:cNvSpPr>
          <p:nvPr>
            <p:ph type="sldNum" sz="quarter" idx="12"/>
          </p:nvPr>
        </p:nvSpPr>
        <p:spPr/>
        <p:txBody>
          <a:bodyPr/>
          <a:lstStyle/>
          <a:p>
            <a:fld id="{F0DA28D2-3CE9-4B68-B181-D9CABAECDB83}" type="slidenum">
              <a:rPr lang="el-GR" altLang="el-GR"/>
              <a:pPr/>
              <a:t>31</a:t>
            </a:fld>
            <a:endParaRPr lang="el-GR" altLang="el-G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18" name="Rectangle 2"/>
          <p:cNvSpPr>
            <a:spLocks noGrp="1" noChangeArrowheads="1"/>
          </p:cNvSpPr>
          <p:nvPr>
            <p:ph type="title"/>
          </p:nvPr>
        </p:nvSpPr>
        <p:spPr/>
        <p:txBody>
          <a:bodyPr>
            <a:normAutofit/>
          </a:bodyPr>
          <a:lstStyle/>
          <a:p>
            <a:r>
              <a:rPr lang="el-GR" altLang="el-GR" sz="4000"/>
              <a:t>Η τεχνολογία λογισμικού ως διαδικασία επίλυσης προβλημάτων</a:t>
            </a:r>
          </a:p>
        </p:txBody>
      </p:sp>
      <p:sp>
        <p:nvSpPr>
          <p:cNvPr id="521219" name="Rectangle 3"/>
          <p:cNvSpPr>
            <a:spLocks noGrp="1" noChangeArrowheads="1"/>
          </p:cNvSpPr>
          <p:nvPr>
            <p:ph idx="1"/>
          </p:nvPr>
        </p:nvSpPr>
        <p:spPr/>
        <p:txBody>
          <a:bodyPr>
            <a:normAutofit/>
          </a:bodyPr>
          <a:lstStyle/>
          <a:p>
            <a:pPr>
              <a:spcBef>
                <a:spcPct val="10000"/>
              </a:spcBef>
            </a:pPr>
            <a:r>
              <a:rPr lang="el-GR" altLang="el-GR" sz="2800"/>
              <a:t>Θα χρειαστούμε δύο βασικές διαδικασίες:</a:t>
            </a:r>
          </a:p>
          <a:p>
            <a:pPr lvl="1">
              <a:spcBef>
                <a:spcPct val="10000"/>
              </a:spcBef>
            </a:pPr>
            <a:r>
              <a:rPr lang="el-GR" altLang="el-GR" sz="2400"/>
              <a:t>Ανάλυση</a:t>
            </a:r>
          </a:p>
          <a:p>
            <a:pPr lvl="2">
              <a:spcBef>
                <a:spcPct val="10000"/>
              </a:spcBef>
            </a:pPr>
            <a:r>
              <a:rPr lang="el-GR" altLang="el-GR" sz="2000"/>
              <a:t>Κατανόηση της φύσης του προβλήματος και αποσύνθεσή του σε τμήματα (μικρότερα επί μέρους προβλήματα) που είναι πιο εύκολα στην αντιμετώπισή τους</a:t>
            </a:r>
          </a:p>
          <a:p>
            <a:pPr lvl="1">
              <a:spcBef>
                <a:spcPct val="10000"/>
              </a:spcBef>
            </a:pPr>
            <a:r>
              <a:rPr lang="el-GR" altLang="el-GR" sz="2400"/>
              <a:t>Σύνθεση</a:t>
            </a:r>
          </a:p>
          <a:p>
            <a:pPr lvl="2">
              <a:spcBef>
                <a:spcPct val="10000"/>
              </a:spcBef>
            </a:pPr>
            <a:r>
              <a:rPr lang="el-GR" altLang="el-GR" sz="2000"/>
              <a:t>Ολοκλήρωση επί μέρους λύσεων σε σύνολο που απαντά στο σύνολο του προβλήματος</a:t>
            </a:r>
          </a:p>
          <a:p>
            <a:pPr>
              <a:spcBef>
                <a:spcPct val="10000"/>
              </a:spcBef>
            </a:pPr>
            <a:r>
              <a:rPr lang="el-GR" altLang="el-GR" sz="2800"/>
              <a:t>Για την επίλυση του προβλήματος χρησιμοποιούμε τεχνικές, μεθοδολογίες και εργαλεία</a:t>
            </a:r>
            <a:endParaRPr lang="el-GR" altLang="el-GR"/>
          </a:p>
        </p:txBody>
      </p:sp>
      <p:sp>
        <p:nvSpPr>
          <p:cNvPr id="6" name="Slide Number Placeholder 5"/>
          <p:cNvSpPr>
            <a:spLocks noGrp="1"/>
          </p:cNvSpPr>
          <p:nvPr>
            <p:ph type="sldNum" sz="quarter" idx="12"/>
          </p:nvPr>
        </p:nvSpPr>
        <p:spPr/>
        <p:txBody>
          <a:bodyPr/>
          <a:lstStyle/>
          <a:p>
            <a:fld id="{23E30E19-5B0D-43FA-9AF8-BBB738EE713D}" type="slidenum">
              <a:rPr lang="el-GR" altLang="el-GR"/>
              <a:pPr/>
              <a:t>32</a:t>
            </a:fld>
            <a:endParaRPr lang="el-GR" altLang="el-G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83" name="Rectangle 3"/>
          <p:cNvSpPr>
            <a:spLocks noGrp="1" noChangeArrowheads="1"/>
          </p:cNvSpPr>
          <p:nvPr>
            <p:ph type="title"/>
          </p:nvPr>
        </p:nvSpPr>
        <p:spPr/>
        <p:txBody>
          <a:bodyPr/>
          <a:lstStyle/>
          <a:p>
            <a:r>
              <a:rPr lang="el-GR" altLang="el-GR"/>
              <a:t>Ανάπτυξη Λογισμικού</a:t>
            </a:r>
          </a:p>
        </p:txBody>
      </p:sp>
      <p:sp>
        <p:nvSpPr>
          <p:cNvPr id="20" name="Slide Number Placeholder 4"/>
          <p:cNvSpPr>
            <a:spLocks noGrp="1"/>
          </p:cNvSpPr>
          <p:nvPr>
            <p:ph type="sldNum" sz="quarter" idx="12"/>
          </p:nvPr>
        </p:nvSpPr>
        <p:spPr/>
        <p:txBody>
          <a:bodyPr/>
          <a:lstStyle/>
          <a:p>
            <a:fld id="{21D211D3-3CC3-4AA5-AABA-498707DAB3B4}" type="slidenum">
              <a:rPr lang="el-GR" altLang="el-GR"/>
              <a:pPr/>
              <a:t>33</a:t>
            </a:fld>
            <a:endParaRPr lang="el-GR" altLang="el-GR"/>
          </a:p>
        </p:txBody>
      </p:sp>
      <p:sp>
        <p:nvSpPr>
          <p:cNvPr id="532482" name="Rectangle 2"/>
          <p:cNvSpPr>
            <a:spLocks noChangeArrowheads="1"/>
          </p:cNvSpPr>
          <p:nvPr/>
        </p:nvSpPr>
        <p:spPr bwMode="auto">
          <a:xfrm>
            <a:off x="1331913" y="2754313"/>
            <a:ext cx="6526212" cy="16208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32484" name="Rectangle 4"/>
          <p:cNvSpPr>
            <a:spLocks noChangeArrowheads="1"/>
          </p:cNvSpPr>
          <p:nvPr/>
        </p:nvSpPr>
        <p:spPr bwMode="auto">
          <a:xfrm>
            <a:off x="1555750" y="3608388"/>
            <a:ext cx="1125538" cy="495300"/>
          </a:xfrm>
          <a:prstGeom prst="rect">
            <a:avLst/>
          </a:prstGeom>
          <a:solidFill>
            <a:schemeClr val="bg2"/>
          </a:solidFill>
          <a:ln w="9525">
            <a:solidFill>
              <a:schemeClr val="tx1"/>
            </a:solidFill>
            <a:miter lim="800000"/>
            <a:headEnd/>
            <a:tailEnd/>
          </a:ln>
          <a:effectLst/>
        </p:spPr>
        <p:txBody>
          <a:bodyPr wrap="none" anchor="ctr"/>
          <a:lstStyle/>
          <a:p>
            <a:pPr algn="ctr"/>
            <a:r>
              <a:rPr lang="el-GR" altLang="el-GR" sz="1700"/>
              <a:t>Ανάλυση</a:t>
            </a:r>
          </a:p>
        </p:txBody>
      </p:sp>
      <p:sp>
        <p:nvSpPr>
          <p:cNvPr id="532485" name="Rectangle 5"/>
          <p:cNvSpPr>
            <a:spLocks noChangeArrowheads="1"/>
          </p:cNvSpPr>
          <p:nvPr/>
        </p:nvSpPr>
        <p:spPr bwMode="auto">
          <a:xfrm>
            <a:off x="2906713" y="3159125"/>
            <a:ext cx="3556000" cy="1079500"/>
          </a:xfrm>
          <a:prstGeom prst="rect">
            <a:avLst/>
          </a:prstGeom>
          <a:solidFill>
            <a:schemeClr val="bg2"/>
          </a:solidFill>
          <a:ln w="9525">
            <a:solidFill>
              <a:schemeClr val="tx1"/>
            </a:solidFill>
            <a:miter lim="800000"/>
            <a:headEnd/>
            <a:tailEnd/>
          </a:ln>
          <a:effectLst/>
        </p:spPr>
        <p:txBody>
          <a:bodyPr wrap="none" anchor="ctr"/>
          <a:lstStyle/>
          <a:p>
            <a:endParaRPr lang="el-GR"/>
          </a:p>
        </p:txBody>
      </p:sp>
      <p:sp>
        <p:nvSpPr>
          <p:cNvPr id="532486" name="Rectangle 6"/>
          <p:cNvSpPr>
            <a:spLocks noChangeArrowheads="1"/>
          </p:cNvSpPr>
          <p:nvPr/>
        </p:nvSpPr>
        <p:spPr bwMode="auto">
          <a:xfrm>
            <a:off x="3133725" y="3608388"/>
            <a:ext cx="1258888" cy="495300"/>
          </a:xfrm>
          <a:prstGeom prst="rect">
            <a:avLst/>
          </a:prstGeom>
          <a:solidFill>
            <a:schemeClr val="bg2"/>
          </a:solidFill>
          <a:ln w="9525">
            <a:solidFill>
              <a:schemeClr val="tx1"/>
            </a:solidFill>
            <a:miter lim="800000"/>
            <a:headEnd/>
            <a:tailEnd/>
          </a:ln>
          <a:effectLst/>
        </p:spPr>
        <p:txBody>
          <a:bodyPr wrap="none" anchor="ctr"/>
          <a:lstStyle/>
          <a:p>
            <a:pPr algn="ctr"/>
            <a:r>
              <a:rPr lang="el-GR" altLang="el-GR" sz="1700"/>
              <a:t>Σχεδίαση</a:t>
            </a:r>
          </a:p>
        </p:txBody>
      </p:sp>
      <p:sp>
        <p:nvSpPr>
          <p:cNvPr id="532487" name="Rectangle 7"/>
          <p:cNvSpPr>
            <a:spLocks noChangeArrowheads="1"/>
          </p:cNvSpPr>
          <p:nvPr/>
        </p:nvSpPr>
        <p:spPr bwMode="auto">
          <a:xfrm>
            <a:off x="4662488" y="3608388"/>
            <a:ext cx="1619250" cy="495300"/>
          </a:xfrm>
          <a:prstGeom prst="rect">
            <a:avLst/>
          </a:prstGeom>
          <a:solidFill>
            <a:schemeClr val="bg2"/>
          </a:solidFill>
          <a:ln w="9525">
            <a:solidFill>
              <a:schemeClr val="tx1"/>
            </a:solidFill>
            <a:miter lim="800000"/>
            <a:headEnd/>
            <a:tailEnd/>
          </a:ln>
          <a:effectLst/>
        </p:spPr>
        <p:txBody>
          <a:bodyPr wrap="none" anchor="ctr"/>
          <a:lstStyle/>
          <a:p>
            <a:pPr algn="ctr"/>
            <a:r>
              <a:rPr lang="el-GR" altLang="el-GR" sz="1700"/>
              <a:t>Κωδικοποίηση</a:t>
            </a:r>
          </a:p>
        </p:txBody>
      </p:sp>
      <p:sp>
        <p:nvSpPr>
          <p:cNvPr id="532488" name="Rectangle 8"/>
          <p:cNvSpPr>
            <a:spLocks noChangeArrowheads="1"/>
          </p:cNvSpPr>
          <p:nvPr/>
        </p:nvSpPr>
        <p:spPr bwMode="auto">
          <a:xfrm>
            <a:off x="6732588" y="3608388"/>
            <a:ext cx="1035050" cy="495300"/>
          </a:xfrm>
          <a:prstGeom prst="rect">
            <a:avLst/>
          </a:prstGeom>
          <a:solidFill>
            <a:schemeClr val="bg2"/>
          </a:solidFill>
          <a:ln w="9525">
            <a:solidFill>
              <a:schemeClr val="tx1"/>
            </a:solidFill>
            <a:miter lim="800000"/>
            <a:headEnd/>
            <a:tailEnd/>
          </a:ln>
          <a:effectLst/>
        </p:spPr>
        <p:txBody>
          <a:bodyPr wrap="none" anchor="ctr"/>
          <a:lstStyle/>
          <a:p>
            <a:pPr algn="ctr"/>
            <a:r>
              <a:rPr lang="el-GR" altLang="el-GR" sz="1700"/>
              <a:t>Έλεγχος</a:t>
            </a:r>
          </a:p>
        </p:txBody>
      </p:sp>
      <p:sp>
        <p:nvSpPr>
          <p:cNvPr id="532489" name="Text Box 9"/>
          <p:cNvSpPr txBox="1">
            <a:spLocks noChangeArrowheads="1"/>
          </p:cNvSpPr>
          <p:nvPr/>
        </p:nvSpPr>
        <p:spPr bwMode="auto">
          <a:xfrm>
            <a:off x="71438" y="3159125"/>
            <a:ext cx="12969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Απαιτήσεις</a:t>
            </a:r>
          </a:p>
        </p:txBody>
      </p:sp>
      <p:sp>
        <p:nvSpPr>
          <p:cNvPr id="532490" name="Text Box 10"/>
          <p:cNvSpPr txBox="1">
            <a:spLocks noChangeArrowheads="1"/>
          </p:cNvSpPr>
          <p:nvPr/>
        </p:nvSpPr>
        <p:spPr bwMode="auto">
          <a:xfrm>
            <a:off x="3581400" y="2798763"/>
            <a:ext cx="2344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Ανάπτυξη λογισμικού</a:t>
            </a:r>
          </a:p>
        </p:txBody>
      </p:sp>
      <p:sp>
        <p:nvSpPr>
          <p:cNvPr id="532491" name="Text Box 11"/>
          <p:cNvSpPr txBox="1">
            <a:spLocks noChangeArrowheads="1"/>
          </p:cNvSpPr>
          <p:nvPr/>
        </p:nvSpPr>
        <p:spPr bwMode="auto">
          <a:xfrm>
            <a:off x="7847013" y="3159125"/>
            <a:ext cx="1193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Λογισμικό</a:t>
            </a:r>
          </a:p>
        </p:txBody>
      </p:sp>
      <p:sp>
        <p:nvSpPr>
          <p:cNvPr id="532492" name="Line 12"/>
          <p:cNvSpPr>
            <a:spLocks noChangeShapeType="1"/>
          </p:cNvSpPr>
          <p:nvPr/>
        </p:nvSpPr>
        <p:spPr bwMode="auto">
          <a:xfrm>
            <a:off x="385763" y="3833813"/>
            <a:ext cx="11715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2493" name="Text Box 13"/>
          <p:cNvSpPr txBox="1">
            <a:spLocks noChangeArrowheads="1"/>
          </p:cNvSpPr>
          <p:nvPr/>
        </p:nvSpPr>
        <p:spPr bwMode="auto">
          <a:xfrm>
            <a:off x="3941763" y="3203575"/>
            <a:ext cx="13001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Κατασκευή</a:t>
            </a:r>
          </a:p>
        </p:txBody>
      </p:sp>
      <p:sp>
        <p:nvSpPr>
          <p:cNvPr id="532494" name="Line 14"/>
          <p:cNvSpPr>
            <a:spLocks noChangeShapeType="1"/>
          </p:cNvSpPr>
          <p:nvPr/>
        </p:nvSpPr>
        <p:spPr bwMode="auto">
          <a:xfrm>
            <a:off x="2681288" y="3833813"/>
            <a:ext cx="45085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2495" name="Line 15"/>
          <p:cNvSpPr>
            <a:spLocks noChangeShapeType="1"/>
          </p:cNvSpPr>
          <p:nvPr/>
        </p:nvSpPr>
        <p:spPr bwMode="auto">
          <a:xfrm>
            <a:off x="4392613" y="3833813"/>
            <a:ext cx="2698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2496" name="Line 16"/>
          <p:cNvSpPr>
            <a:spLocks noChangeShapeType="1"/>
          </p:cNvSpPr>
          <p:nvPr/>
        </p:nvSpPr>
        <p:spPr bwMode="auto">
          <a:xfrm>
            <a:off x="6281738" y="3833813"/>
            <a:ext cx="45085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2497" name="Line 17"/>
          <p:cNvSpPr>
            <a:spLocks noChangeShapeType="1"/>
          </p:cNvSpPr>
          <p:nvPr/>
        </p:nvSpPr>
        <p:spPr bwMode="auto">
          <a:xfrm>
            <a:off x="7767638" y="3833813"/>
            <a:ext cx="8540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Rectangle 2"/>
          <p:cNvSpPr>
            <a:spLocks noGrp="1" noChangeArrowheads="1"/>
          </p:cNvSpPr>
          <p:nvPr>
            <p:ph type="title"/>
          </p:nvPr>
        </p:nvSpPr>
        <p:spPr/>
        <p:txBody>
          <a:bodyPr>
            <a:normAutofit fontScale="90000"/>
          </a:bodyPr>
          <a:lstStyle/>
          <a:p>
            <a:r>
              <a:rPr lang="el-GR" altLang="el-GR"/>
              <a:t>Συμμετέχοντες, Εργασίες και Αρμοδιότητες</a:t>
            </a:r>
          </a:p>
        </p:txBody>
      </p:sp>
      <p:sp>
        <p:nvSpPr>
          <p:cNvPr id="534531" name="Rectangle 3"/>
          <p:cNvSpPr>
            <a:spLocks noGrp="1" noChangeArrowheads="1"/>
          </p:cNvSpPr>
          <p:nvPr>
            <p:ph idx="1"/>
          </p:nvPr>
        </p:nvSpPr>
        <p:spPr>
          <a:xfrm>
            <a:off x="161925" y="1600200"/>
            <a:ext cx="8820150" cy="4978400"/>
          </a:xfrm>
        </p:spPr>
        <p:txBody>
          <a:bodyPr>
            <a:noAutofit/>
          </a:bodyPr>
          <a:lstStyle/>
          <a:p>
            <a:r>
              <a:rPr lang="el-GR" altLang="el-GR" dirty="0"/>
              <a:t>Πελάτης: εταιρία, οργανισμός ή φυσικό πρόσωπο που χρηματοδοτεί το έργο. Το λογισμικό προορίζεται να υποστηρίξει τον πελάτη να πετύχει τους στόχους του.</a:t>
            </a:r>
          </a:p>
          <a:p>
            <a:r>
              <a:rPr lang="el-GR" altLang="el-GR" dirty="0"/>
              <a:t>Χρήστες: αυτοί που τελικά θα «καθίσουν στον υπολογιστή» και θα χρησιμοποιήσουν το λογισμικό. </a:t>
            </a:r>
          </a:p>
          <a:p>
            <a:r>
              <a:rPr lang="el-GR" altLang="el-GR" dirty="0"/>
              <a:t>Ομάδα ανάπτυξης: αναλυτές, σχεδιαστές, προγραμματιστές, ελεγκτές, συντηρητές.</a:t>
            </a:r>
          </a:p>
          <a:p>
            <a:r>
              <a:rPr lang="el-GR" altLang="el-GR" dirty="0"/>
              <a:t>Ομάδα διοίκησης: αποφασίζει για το που και πότε θα διατεθούν πόροι, παραλαμβάνει &amp; ελέγχει παραδοτέα, διαχειρίζεται τη σύμβαση με τον πελάτη.</a:t>
            </a:r>
          </a:p>
          <a:p>
            <a:r>
              <a:rPr lang="el-GR" altLang="el-GR" dirty="0"/>
              <a:t>Ομάδα διασφάλισης ποιότητας: παρακολουθεί την εξέλιξη του έργου και προτείνει ενέργειες για την εξασφάλιση της ποιότητας των παραδοτέων.</a:t>
            </a:r>
          </a:p>
          <a:p>
            <a:r>
              <a:rPr lang="el-GR" altLang="el-GR" dirty="0"/>
              <a:t>Ωφελούμενοι από το λογισμικό: π.χ. από το λογισμικό γραμματείας ωφελούμενοι είναι και οι φοιτητές, από λογισμικό ιατρικού φακέλου οι ασθενείς κ.ο.κ.</a:t>
            </a:r>
          </a:p>
        </p:txBody>
      </p:sp>
      <p:sp>
        <p:nvSpPr>
          <p:cNvPr id="6" name="Slide Number Placeholder 5"/>
          <p:cNvSpPr>
            <a:spLocks noGrp="1"/>
          </p:cNvSpPr>
          <p:nvPr>
            <p:ph type="sldNum" sz="quarter" idx="12"/>
          </p:nvPr>
        </p:nvSpPr>
        <p:spPr/>
        <p:txBody>
          <a:bodyPr/>
          <a:lstStyle/>
          <a:p>
            <a:fld id="{7C791101-C8E9-46C5-933F-01A69426BF4E}" type="slidenum">
              <a:rPr lang="el-GR" altLang="el-GR"/>
              <a:pPr/>
              <a:t>34</a:t>
            </a:fld>
            <a:endParaRPr lang="el-GR" altLang="el-G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5554" name="Rectangle 2"/>
          <p:cNvSpPr>
            <a:spLocks noGrp="1" noChangeArrowheads="1"/>
          </p:cNvSpPr>
          <p:nvPr>
            <p:ph type="title"/>
          </p:nvPr>
        </p:nvSpPr>
        <p:spPr/>
        <p:txBody>
          <a:bodyPr>
            <a:normAutofit fontScale="90000"/>
          </a:bodyPr>
          <a:lstStyle/>
          <a:p>
            <a:r>
              <a:rPr lang="el-GR" altLang="el-GR"/>
              <a:t>Συμμετέχοντες, Εργασίες και Αρμοδιότητες</a:t>
            </a:r>
          </a:p>
        </p:txBody>
      </p:sp>
      <p:sp>
        <p:nvSpPr>
          <p:cNvPr id="27" name="Slide Number Placeholder 4"/>
          <p:cNvSpPr>
            <a:spLocks noGrp="1"/>
          </p:cNvSpPr>
          <p:nvPr>
            <p:ph type="sldNum" sz="quarter" idx="12"/>
          </p:nvPr>
        </p:nvSpPr>
        <p:spPr/>
        <p:txBody>
          <a:bodyPr/>
          <a:lstStyle/>
          <a:p>
            <a:fld id="{5DC9D3D0-DD43-4430-BDEF-C52C1E1C1564}" type="slidenum">
              <a:rPr lang="el-GR" altLang="el-GR"/>
              <a:pPr/>
              <a:t>35</a:t>
            </a:fld>
            <a:endParaRPr lang="el-GR" altLang="el-GR"/>
          </a:p>
        </p:txBody>
      </p:sp>
      <p:sp>
        <p:nvSpPr>
          <p:cNvPr id="535555" name="Rectangle 3"/>
          <p:cNvSpPr>
            <a:spLocks noChangeArrowheads="1"/>
          </p:cNvSpPr>
          <p:nvPr/>
        </p:nvSpPr>
        <p:spPr bwMode="auto">
          <a:xfrm>
            <a:off x="792163" y="1854200"/>
            <a:ext cx="2474912" cy="944563"/>
          </a:xfrm>
          <a:prstGeom prst="rect">
            <a:avLst/>
          </a:prstGeom>
          <a:solidFill>
            <a:schemeClr val="bg1">
              <a:lumMod val="95000"/>
            </a:schemeClr>
          </a:solidFill>
          <a:ln w="9525">
            <a:solidFill>
              <a:schemeClr val="tx1"/>
            </a:solidFill>
            <a:miter lim="800000"/>
            <a:headEnd/>
            <a:tailEnd/>
          </a:ln>
          <a:effectLst/>
        </p:spPr>
        <p:txBody>
          <a:bodyPr wrap="none" anchor="ctr"/>
          <a:lstStyle/>
          <a:p>
            <a:pPr algn="ctr"/>
            <a:r>
              <a:rPr lang="el-GR" altLang="el-GR" sz="1800" b="1"/>
              <a:t>Χρήστες</a:t>
            </a:r>
          </a:p>
        </p:txBody>
      </p:sp>
      <p:sp>
        <p:nvSpPr>
          <p:cNvPr id="535556" name="Rectangle 4"/>
          <p:cNvSpPr>
            <a:spLocks noChangeArrowheads="1"/>
          </p:cNvSpPr>
          <p:nvPr/>
        </p:nvSpPr>
        <p:spPr bwMode="auto">
          <a:xfrm>
            <a:off x="792163" y="3789363"/>
            <a:ext cx="2474912" cy="944562"/>
          </a:xfrm>
          <a:prstGeom prst="rect">
            <a:avLst/>
          </a:prstGeom>
          <a:solidFill>
            <a:schemeClr val="bg1">
              <a:lumMod val="95000"/>
            </a:schemeClr>
          </a:solidFill>
          <a:ln w="9525">
            <a:solidFill>
              <a:schemeClr val="tx1"/>
            </a:solidFill>
            <a:miter lim="800000"/>
            <a:headEnd/>
            <a:tailEnd/>
          </a:ln>
          <a:effectLst/>
        </p:spPr>
        <p:txBody>
          <a:bodyPr wrap="none" anchor="ctr"/>
          <a:lstStyle/>
          <a:p>
            <a:pPr algn="ctr"/>
            <a:r>
              <a:rPr lang="el-GR" altLang="el-GR" sz="1800" b="1"/>
              <a:t>Πελάτης</a:t>
            </a:r>
          </a:p>
        </p:txBody>
      </p:sp>
      <p:sp>
        <p:nvSpPr>
          <p:cNvPr id="535557" name="Rectangle 5"/>
          <p:cNvSpPr>
            <a:spLocks noChangeArrowheads="1"/>
          </p:cNvSpPr>
          <p:nvPr/>
        </p:nvSpPr>
        <p:spPr bwMode="auto">
          <a:xfrm>
            <a:off x="792163" y="5724525"/>
            <a:ext cx="2474912" cy="944563"/>
          </a:xfrm>
          <a:prstGeom prst="rect">
            <a:avLst/>
          </a:prstGeom>
          <a:solidFill>
            <a:schemeClr val="bg1">
              <a:lumMod val="95000"/>
            </a:schemeClr>
          </a:solidFill>
          <a:ln w="9525">
            <a:solidFill>
              <a:schemeClr val="tx1"/>
            </a:solidFill>
            <a:miter lim="800000"/>
            <a:headEnd/>
            <a:tailEnd/>
          </a:ln>
          <a:effectLst/>
        </p:spPr>
        <p:txBody>
          <a:bodyPr wrap="none" anchor="ctr"/>
          <a:lstStyle/>
          <a:p>
            <a:pPr algn="ctr"/>
            <a:r>
              <a:rPr lang="el-GR" altLang="el-GR" sz="1800" b="1"/>
              <a:t>Επωφελούμενοι</a:t>
            </a:r>
          </a:p>
        </p:txBody>
      </p:sp>
      <p:sp>
        <p:nvSpPr>
          <p:cNvPr id="535558" name="Rectangle 6"/>
          <p:cNvSpPr>
            <a:spLocks noChangeArrowheads="1"/>
          </p:cNvSpPr>
          <p:nvPr/>
        </p:nvSpPr>
        <p:spPr bwMode="auto">
          <a:xfrm>
            <a:off x="5697538" y="1854200"/>
            <a:ext cx="2474912" cy="944563"/>
          </a:xfrm>
          <a:prstGeom prst="rect">
            <a:avLst/>
          </a:prstGeom>
          <a:solidFill>
            <a:schemeClr val="bg1">
              <a:lumMod val="95000"/>
            </a:schemeClr>
          </a:solidFill>
          <a:ln w="9525">
            <a:solidFill>
              <a:schemeClr val="tx1"/>
            </a:solidFill>
            <a:miter lim="800000"/>
            <a:headEnd/>
            <a:tailEnd/>
          </a:ln>
          <a:effectLst/>
        </p:spPr>
        <p:txBody>
          <a:bodyPr wrap="none" anchor="ctr"/>
          <a:lstStyle/>
          <a:p>
            <a:pPr algn="ctr"/>
            <a:r>
              <a:rPr lang="el-GR" altLang="el-GR" sz="1800" b="1"/>
              <a:t>Ομάδα ανάπτυξης</a:t>
            </a:r>
          </a:p>
        </p:txBody>
      </p:sp>
      <p:sp>
        <p:nvSpPr>
          <p:cNvPr id="535559" name="Rectangle 7"/>
          <p:cNvSpPr>
            <a:spLocks noChangeArrowheads="1"/>
          </p:cNvSpPr>
          <p:nvPr/>
        </p:nvSpPr>
        <p:spPr bwMode="auto">
          <a:xfrm>
            <a:off x="5697538" y="3789363"/>
            <a:ext cx="2474912" cy="944562"/>
          </a:xfrm>
          <a:prstGeom prst="rect">
            <a:avLst/>
          </a:prstGeom>
          <a:solidFill>
            <a:schemeClr val="bg1">
              <a:lumMod val="95000"/>
            </a:schemeClr>
          </a:solidFill>
          <a:ln w="9525">
            <a:solidFill>
              <a:schemeClr val="tx1"/>
            </a:solidFill>
            <a:miter lim="800000"/>
            <a:headEnd/>
            <a:tailEnd/>
          </a:ln>
          <a:effectLst/>
        </p:spPr>
        <p:txBody>
          <a:bodyPr wrap="none" anchor="ctr"/>
          <a:lstStyle/>
          <a:p>
            <a:pPr algn="ctr"/>
            <a:r>
              <a:rPr lang="el-GR" altLang="el-GR" sz="1800" b="1"/>
              <a:t>Ομάδα διοίκησης</a:t>
            </a:r>
          </a:p>
        </p:txBody>
      </p:sp>
      <p:sp>
        <p:nvSpPr>
          <p:cNvPr id="535560" name="Rectangle 8"/>
          <p:cNvSpPr>
            <a:spLocks noChangeArrowheads="1"/>
          </p:cNvSpPr>
          <p:nvPr/>
        </p:nvSpPr>
        <p:spPr bwMode="auto">
          <a:xfrm>
            <a:off x="5697538" y="5724525"/>
            <a:ext cx="2474912" cy="944563"/>
          </a:xfrm>
          <a:prstGeom prst="rect">
            <a:avLst/>
          </a:prstGeom>
          <a:solidFill>
            <a:schemeClr val="bg1">
              <a:lumMod val="95000"/>
            </a:schemeClr>
          </a:solidFill>
          <a:ln w="9525">
            <a:solidFill>
              <a:schemeClr val="tx1"/>
            </a:solidFill>
            <a:miter lim="800000"/>
            <a:headEnd/>
            <a:tailEnd/>
          </a:ln>
          <a:effectLst/>
        </p:spPr>
        <p:txBody>
          <a:bodyPr anchor="ctr"/>
          <a:lstStyle/>
          <a:p>
            <a:pPr algn="ctr"/>
            <a:r>
              <a:rPr lang="el-GR" altLang="el-GR" sz="1800" b="1"/>
              <a:t>Ομάδα διασφάλισης ποιότητας</a:t>
            </a:r>
          </a:p>
        </p:txBody>
      </p:sp>
      <p:sp>
        <p:nvSpPr>
          <p:cNvPr id="535561" name="Line 9"/>
          <p:cNvSpPr>
            <a:spLocks noChangeShapeType="1"/>
          </p:cNvSpPr>
          <p:nvPr/>
        </p:nvSpPr>
        <p:spPr bwMode="auto">
          <a:xfrm flipV="1">
            <a:off x="1960563" y="4732338"/>
            <a:ext cx="0" cy="98901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5562" name="Text Box 10"/>
          <p:cNvSpPr txBox="1">
            <a:spLocks noChangeArrowheads="1"/>
          </p:cNvSpPr>
          <p:nvPr/>
        </p:nvSpPr>
        <p:spPr bwMode="auto">
          <a:xfrm>
            <a:off x="161925" y="4916488"/>
            <a:ext cx="38115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l-GR" altLang="el-GR" sz="1800"/>
              <a:t>Ανάγκες</a:t>
            </a:r>
          </a:p>
          <a:p>
            <a:pPr algn="ctr"/>
            <a:r>
              <a:rPr lang="el-GR" altLang="el-GR" sz="1800"/>
              <a:t>Απαιτήσεις για ποιότητα υπηρεσιών</a:t>
            </a:r>
          </a:p>
        </p:txBody>
      </p:sp>
      <p:sp>
        <p:nvSpPr>
          <p:cNvPr id="535563" name="Text Box 11"/>
          <p:cNvSpPr txBox="1">
            <a:spLocks noChangeArrowheads="1"/>
          </p:cNvSpPr>
          <p:nvPr/>
        </p:nvSpPr>
        <p:spPr bwMode="auto">
          <a:xfrm>
            <a:off x="977900" y="3106738"/>
            <a:ext cx="2190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l-GR" altLang="el-GR" sz="1800"/>
              <a:t>Στρατηγικός στόχος</a:t>
            </a:r>
          </a:p>
        </p:txBody>
      </p:sp>
      <p:sp>
        <p:nvSpPr>
          <p:cNvPr id="535564" name="Line 12"/>
          <p:cNvSpPr>
            <a:spLocks noChangeShapeType="1"/>
          </p:cNvSpPr>
          <p:nvPr/>
        </p:nvSpPr>
        <p:spPr bwMode="auto">
          <a:xfrm flipV="1">
            <a:off x="1960563" y="2798763"/>
            <a:ext cx="0" cy="98901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5565" name="Line 13"/>
          <p:cNvSpPr>
            <a:spLocks noChangeShapeType="1"/>
          </p:cNvSpPr>
          <p:nvPr/>
        </p:nvSpPr>
        <p:spPr bwMode="auto">
          <a:xfrm flipV="1">
            <a:off x="7002463" y="4732338"/>
            <a:ext cx="0" cy="98901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5566" name="Line 14"/>
          <p:cNvSpPr>
            <a:spLocks noChangeShapeType="1"/>
          </p:cNvSpPr>
          <p:nvPr/>
        </p:nvSpPr>
        <p:spPr bwMode="auto">
          <a:xfrm flipV="1">
            <a:off x="7002463" y="2798763"/>
            <a:ext cx="0" cy="98901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5567" name="Line 15"/>
          <p:cNvSpPr>
            <a:spLocks noChangeShapeType="1"/>
          </p:cNvSpPr>
          <p:nvPr/>
        </p:nvSpPr>
        <p:spPr bwMode="auto">
          <a:xfrm>
            <a:off x="3267075" y="1989138"/>
            <a:ext cx="24304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5568" name="Text Box 16"/>
          <p:cNvSpPr txBox="1">
            <a:spLocks noChangeArrowheads="1"/>
          </p:cNvSpPr>
          <p:nvPr/>
        </p:nvSpPr>
        <p:spPr bwMode="auto">
          <a:xfrm>
            <a:off x="3400425" y="1585913"/>
            <a:ext cx="2241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Ανάγκες, απαιτήσεις</a:t>
            </a:r>
          </a:p>
        </p:txBody>
      </p:sp>
      <p:sp>
        <p:nvSpPr>
          <p:cNvPr id="535569" name="Line 17"/>
          <p:cNvSpPr>
            <a:spLocks noChangeShapeType="1"/>
          </p:cNvSpPr>
          <p:nvPr/>
        </p:nvSpPr>
        <p:spPr bwMode="auto">
          <a:xfrm flipH="1">
            <a:off x="3267075" y="2484438"/>
            <a:ext cx="24304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5570" name="Text Box 18"/>
          <p:cNvSpPr txBox="1">
            <a:spLocks noChangeArrowheads="1"/>
          </p:cNvSpPr>
          <p:nvPr/>
        </p:nvSpPr>
        <p:spPr bwMode="auto">
          <a:xfrm>
            <a:off x="3897313" y="2573338"/>
            <a:ext cx="1193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Λογισμικό</a:t>
            </a:r>
          </a:p>
        </p:txBody>
      </p:sp>
      <p:sp>
        <p:nvSpPr>
          <p:cNvPr id="535571" name="Line 19"/>
          <p:cNvSpPr>
            <a:spLocks noChangeShapeType="1"/>
          </p:cNvSpPr>
          <p:nvPr/>
        </p:nvSpPr>
        <p:spPr bwMode="auto">
          <a:xfrm>
            <a:off x="3267075" y="3968750"/>
            <a:ext cx="24304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5572" name="Line 20"/>
          <p:cNvSpPr>
            <a:spLocks noChangeShapeType="1"/>
          </p:cNvSpPr>
          <p:nvPr/>
        </p:nvSpPr>
        <p:spPr bwMode="auto">
          <a:xfrm flipH="1">
            <a:off x="3267075" y="4464050"/>
            <a:ext cx="24304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35573" name="Text Box 21"/>
          <p:cNvSpPr txBox="1">
            <a:spLocks noChangeArrowheads="1"/>
          </p:cNvSpPr>
          <p:nvPr/>
        </p:nvSpPr>
        <p:spPr bwMode="auto">
          <a:xfrm>
            <a:off x="3627438" y="3473450"/>
            <a:ext cx="18145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Χρηματοδότηση</a:t>
            </a:r>
          </a:p>
        </p:txBody>
      </p:sp>
      <p:sp>
        <p:nvSpPr>
          <p:cNvPr id="535574" name="Text Box 22"/>
          <p:cNvSpPr txBox="1">
            <a:spLocks noChangeArrowheads="1"/>
          </p:cNvSpPr>
          <p:nvPr/>
        </p:nvSpPr>
        <p:spPr bwMode="auto">
          <a:xfrm>
            <a:off x="3765550" y="4103688"/>
            <a:ext cx="15271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l-GR" altLang="el-GR" sz="1800"/>
              <a:t>Συμβατικές</a:t>
            </a:r>
          </a:p>
          <a:p>
            <a:pPr algn="ctr"/>
            <a:r>
              <a:rPr lang="el-GR" altLang="el-GR" sz="1800"/>
              <a:t>υποχρεώσεις</a:t>
            </a:r>
          </a:p>
        </p:txBody>
      </p:sp>
      <p:sp>
        <p:nvSpPr>
          <p:cNvPr id="535575" name="Text Box 23"/>
          <p:cNvSpPr txBox="1">
            <a:spLocks noChangeArrowheads="1"/>
          </p:cNvSpPr>
          <p:nvPr/>
        </p:nvSpPr>
        <p:spPr bwMode="auto">
          <a:xfrm>
            <a:off x="6022975" y="3106738"/>
            <a:ext cx="1905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l-GR" altLang="el-GR" sz="1800"/>
              <a:t>Πλάνο του έργου</a:t>
            </a:r>
          </a:p>
        </p:txBody>
      </p:sp>
      <p:sp>
        <p:nvSpPr>
          <p:cNvPr id="535576" name="Text Box 24"/>
          <p:cNvSpPr txBox="1">
            <a:spLocks noChangeArrowheads="1"/>
          </p:cNvSpPr>
          <p:nvPr/>
        </p:nvSpPr>
        <p:spPr bwMode="auto">
          <a:xfrm>
            <a:off x="5478463" y="5049838"/>
            <a:ext cx="30114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l-GR" altLang="el-GR" sz="1800"/>
              <a:t>Μέτρα βελτίωσης ποιότητας</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4" name="Rectangle 2"/>
          <p:cNvSpPr>
            <a:spLocks noGrp="1" noChangeArrowheads="1"/>
          </p:cNvSpPr>
          <p:nvPr>
            <p:ph type="title"/>
          </p:nvPr>
        </p:nvSpPr>
        <p:spPr>
          <a:xfrm>
            <a:off x="206375" y="277813"/>
            <a:ext cx="8731250" cy="811212"/>
          </a:xfrm>
        </p:spPr>
        <p:txBody>
          <a:bodyPr/>
          <a:lstStyle/>
          <a:p>
            <a:r>
              <a:rPr lang="el-GR" altLang="el-GR"/>
              <a:t>Δραστηριότητες Ανάπτυξης</a:t>
            </a:r>
            <a:r>
              <a:rPr lang="en-US" altLang="el-GR"/>
              <a:t> (1/2)</a:t>
            </a:r>
            <a:endParaRPr lang="el-GR" altLang="el-GR"/>
          </a:p>
        </p:txBody>
      </p:sp>
      <p:sp>
        <p:nvSpPr>
          <p:cNvPr id="525315" name="Rectangle 3"/>
          <p:cNvSpPr>
            <a:spLocks noGrp="1" noChangeArrowheads="1"/>
          </p:cNvSpPr>
          <p:nvPr>
            <p:ph idx="1"/>
          </p:nvPr>
        </p:nvSpPr>
        <p:spPr>
          <a:xfrm>
            <a:off x="161925" y="1223963"/>
            <a:ext cx="8820150" cy="5491162"/>
          </a:xfrm>
        </p:spPr>
        <p:txBody>
          <a:bodyPr/>
          <a:lstStyle/>
          <a:p>
            <a:r>
              <a:rPr lang="el-GR" altLang="el-GR" sz="2800"/>
              <a:t>Προσδιορισμός Απαιτήσεων</a:t>
            </a:r>
          </a:p>
          <a:p>
            <a:pPr lvl="1"/>
            <a:r>
              <a:rPr lang="el-GR" altLang="el-GR" sz="2400"/>
              <a:t>Προδιαγραφή του τι θα κάνει το σύστημα. Καταλήγει σε συμφωνία με τον πελάτη που αποτυπώνεται στο Έγγραφο Προδιαγραφής Απαιτήσεων Λογισμικού (ΕΠΑΛ)</a:t>
            </a:r>
          </a:p>
          <a:p>
            <a:r>
              <a:rPr lang="el-GR" altLang="el-GR" sz="2800"/>
              <a:t>Σχεδίαση</a:t>
            </a:r>
          </a:p>
          <a:p>
            <a:pPr lvl="1"/>
            <a:r>
              <a:rPr lang="el-GR" altLang="el-GR" sz="2400"/>
              <a:t>Το σύνολο των αποφάσεων που λαμβάνεται για των επίλυση του προβλήματος που θέτουν οι απαιτήσεις. Διακρίνουμε δύο επίπεδα:</a:t>
            </a:r>
          </a:p>
          <a:p>
            <a:pPr lvl="2"/>
            <a:r>
              <a:rPr lang="el-GR" altLang="el-GR" sz="2000"/>
              <a:t>Αρχιτεκτονική σχεδίαση: ο </a:t>
            </a:r>
            <a:r>
              <a:rPr lang="el-GR" altLang="el-GR" sz="2000" i="1"/>
              <a:t>σκελετός </a:t>
            </a:r>
            <a:r>
              <a:rPr lang="el-GR" altLang="el-GR" sz="2000"/>
              <a:t>του λογισμικού (αντίστοιχα με τα </a:t>
            </a:r>
            <a:r>
              <a:rPr lang="el-GR" altLang="el-GR" sz="2000" i="1"/>
              <a:t>σχέδια</a:t>
            </a:r>
            <a:r>
              <a:rPr lang="el-GR" altLang="el-GR" sz="2000"/>
              <a:t> των κτηρίων)</a:t>
            </a:r>
          </a:p>
          <a:p>
            <a:pPr lvl="2"/>
            <a:r>
              <a:rPr lang="el-GR" altLang="el-GR" sz="2000"/>
              <a:t>Λεπτομερής αρχιτεκτονική: οργάνωση και επικοινωνία λειτουργικών μονάδων χαμηλότερου επιπέδου</a:t>
            </a:r>
          </a:p>
          <a:p>
            <a:pPr lvl="1"/>
            <a:r>
              <a:rPr lang="el-GR" altLang="el-GR" sz="2400"/>
              <a:t>Παράγονται: Έγγραφο αρχιτεκτονικής λογισμικού και Έγγραφο περιγραφής σχεδίου λογισμικού</a:t>
            </a:r>
          </a:p>
        </p:txBody>
      </p:sp>
      <p:sp>
        <p:nvSpPr>
          <p:cNvPr id="6" name="Slide Number Placeholder 5"/>
          <p:cNvSpPr>
            <a:spLocks noGrp="1"/>
          </p:cNvSpPr>
          <p:nvPr>
            <p:ph type="sldNum" sz="quarter" idx="12"/>
          </p:nvPr>
        </p:nvSpPr>
        <p:spPr/>
        <p:txBody>
          <a:bodyPr/>
          <a:lstStyle/>
          <a:p>
            <a:fld id="{22EF74B6-9E70-46A7-8E8B-E9175176D60E}" type="slidenum">
              <a:rPr lang="el-GR" altLang="el-GR"/>
              <a:pPr/>
              <a:t>36</a:t>
            </a:fld>
            <a:endParaRPr lang="el-GR" altLang="el-G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ChangeArrowheads="1"/>
          </p:cNvSpPr>
          <p:nvPr>
            <p:ph type="title"/>
          </p:nvPr>
        </p:nvSpPr>
        <p:spPr>
          <a:xfrm>
            <a:off x="250825" y="277813"/>
            <a:ext cx="8642350" cy="1143000"/>
          </a:xfrm>
        </p:spPr>
        <p:txBody>
          <a:bodyPr/>
          <a:lstStyle/>
          <a:p>
            <a:r>
              <a:rPr lang="el-GR" altLang="el-GR"/>
              <a:t>Δραστηριότητες Ανάπτυξης</a:t>
            </a:r>
            <a:r>
              <a:rPr lang="en-US" altLang="el-GR"/>
              <a:t> (2/2)</a:t>
            </a:r>
            <a:endParaRPr lang="el-GR" altLang="el-GR"/>
          </a:p>
        </p:txBody>
      </p:sp>
      <p:sp>
        <p:nvSpPr>
          <p:cNvPr id="526339" name="Rectangle 3"/>
          <p:cNvSpPr>
            <a:spLocks noGrp="1" noChangeArrowheads="1"/>
          </p:cNvSpPr>
          <p:nvPr>
            <p:ph idx="1"/>
          </p:nvPr>
        </p:nvSpPr>
        <p:spPr>
          <a:xfrm>
            <a:off x="250825" y="1600200"/>
            <a:ext cx="8642350" cy="4978400"/>
          </a:xfrm>
        </p:spPr>
        <p:txBody>
          <a:bodyPr/>
          <a:lstStyle/>
          <a:p>
            <a:r>
              <a:rPr lang="el-GR" altLang="el-GR" sz="2800"/>
              <a:t>Κατασκευή</a:t>
            </a:r>
          </a:p>
          <a:p>
            <a:pPr lvl="1"/>
            <a:r>
              <a:rPr lang="el-GR" altLang="el-GR" sz="2400"/>
              <a:t>Η συγγραφή του κώδικα και η παραγωγή του λογισμικού</a:t>
            </a:r>
          </a:p>
          <a:p>
            <a:r>
              <a:rPr lang="el-GR" altLang="el-GR" sz="2800"/>
              <a:t>Έλεγχος</a:t>
            </a:r>
          </a:p>
          <a:p>
            <a:pPr lvl="1"/>
            <a:r>
              <a:rPr lang="el-GR" altLang="el-GR" sz="2400"/>
              <a:t>Ελέγχουμε αν το λογισμικό έχει την επιθυμητή συμπεριφορά. Εκτός από την ορθότητα ελέγχονται και άλλες παράμετροι, π.χ. απόδοση, αξιοπιστία, μεταφερσιμότητα κ.λπ.</a:t>
            </a:r>
          </a:p>
          <a:p>
            <a:r>
              <a:rPr lang="el-GR" altLang="el-GR" sz="2800"/>
              <a:t>Συντήρηση</a:t>
            </a:r>
          </a:p>
          <a:p>
            <a:pPr lvl="1"/>
            <a:r>
              <a:rPr lang="el-GR" altLang="el-GR" sz="2400"/>
              <a:t>Όλες οι παραπάνω δραστηριότητες εκτελούνται για το προϊόν που έχει ήδη παραδοθεί ώστε να τροποποιηθεί ή/και επεκταθεί η λειτουργικότητα του λογισμικού.</a:t>
            </a:r>
          </a:p>
        </p:txBody>
      </p:sp>
      <p:sp>
        <p:nvSpPr>
          <p:cNvPr id="6" name="Slide Number Placeholder 5"/>
          <p:cNvSpPr>
            <a:spLocks noGrp="1"/>
          </p:cNvSpPr>
          <p:nvPr>
            <p:ph type="sldNum" sz="quarter" idx="12"/>
          </p:nvPr>
        </p:nvSpPr>
        <p:spPr/>
        <p:txBody>
          <a:bodyPr/>
          <a:lstStyle/>
          <a:p>
            <a:fld id="{B8D95034-1C3F-4366-A790-37CCA0D90C4A}" type="slidenum">
              <a:rPr lang="el-GR" altLang="el-GR"/>
              <a:pPr/>
              <a:t>37</a:t>
            </a:fld>
            <a:endParaRPr lang="el-GR" altLang="el-G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7362" name="Rectangle 2"/>
          <p:cNvSpPr>
            <a:spLocks noGrp="1" noChangeArrowheads="1"/>
          </p:cNvSpPr>
          <p:nvPr>
            <p:ph type="title"/>
          </p:nvPr>
        </p:nvSpPr>
        <p:spPr/>
        <p:txBody>
          <a:bodyPr/>
          <a:lstStyle/>
          <a:p>
            <a:r>
              <a:rPr lang="el-GR" altLang="el-GR"/>
              <a:t>Κόστος των φάσεων</a:t>
            </a:r>
          </a:p>
        </p:txBody>
      </p:sp>
      <p:sp>
        <p:nvSpPr>
          <p:cNvPr id="10" name="Slide Number Placeholder 4"/>
          <p:cNvSpPr>
            <a:spLocks noGrp="1"/>
          </p:cNvSpPr>
          <p:nvPr>
            <p:ph type="sldNum" sz="quarter" idx="12"/>
          </p:nvPr>
        </p:nvSpPr>
        <p:spPr/>
        <p:txBody>
          <a:bodyPr/>
          <a:lstStyle/>
          <a:p>
            <a:fld id="{48B178BB-962E-4BAF-AED5-B96DBC2B9770}" type="slidenum">
              <a:rPr lang="el-GR" altLang="el-GR"/>
              <a:pPr/>
              <a:t>38</a:t>
            </a:fld>
            <a:endParaRPr lang="el-GR" altLang="el-GR"/>
          </a:p>
        </p:txBody>
      </p:sp>
      <p:graphicFrame>
        <p:nvGraphicFramePr>
          <p:cNvPr id="527363" name="Object 3"/>
          <p:cNvGraphicFramePr>
            <a:graphicFrameLocks noChangeAspect="1"/>
          </p:cNvGraphicFramePr>
          <p:nvPr/>
        </p:nvGraphicFramePr>
        <p:xfrm>
          <a:off x="382588" y="2098675"/>
          <a:ext cx="4110037" cy="4167188"/>
        </p:xfrm>
        <a:graphic>
          <a:graphicData uri="http://schemas.openxmlformats.org/presentationml/2006/ole">
            <mc:AlternateContent xmlns:mc="http://schemas.openxmlformats.org/markup-compatibility/2006">
              <mc:Choice xmlns:v="urn:schemas-microsoft-com:vml" Requires="v">
                <p:oleObj spid="_x0000_s527372" name="Chart" r:id="rId3" imgW="4114776" imgH="4171926" progId="MSGraph.Chart.8">
                  <p:embed followColorScheme="full"/>
                </p:oleObj>
              </mc:Choice>
              <mc:Fallback>
                <p:oleObj name="Chart" r:id="rId3" imgW="4114776" imgH="4171926" progId="MSGraph.Chart.8">
                  <p:embed followColorScheme="full"/>
                  <p:pic>
                    <p:nvPicPr>
                      <p:cNvPr id="0" name="Object 3"/>
                      <p:cNvPicPr>
                        <a:picLocks noChangeAspect="1" noChangeArrowheads="1"/>
                      </p:cNvPicPr>
                      <p:nvPr/>
                    </p:nvPicPr>
                    <p:blipFill>
                      <a:blip r:embed="rId4"/>
                      <a:srcRect/>
                      <a:stretch>
                        <a:fillRect/>
                      </a:stretch>
                    </p:blipFill>
                    <p:spPr bwMode="auto">
                      <a:xfrm>
                        <a:off x="382588" y="2098675"/>
                        <a:ext cx="4110037" cy="416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4632325" y="2178050"/>
          <a:ext cx="4010025" cy="4010025"/>
        </p:xfrm>
        <a:graphic>
          <a:graphicData uri="http://schemas.openxmlformats.org/drawingml/2006/chart">
            <c:chart xmlns:c="http://schemas.openxmlformats.org/drawingml/2006/chart" xmlns:r="http://schemas.openxmlformats.org/officeDocument/2006/relationships" r:id="rId5"/>
          </a:graphicData>
        </a:graphic>
      </p:graphicFrame>
      <p:sp>
        <p:nvSpPr>
          <p:cNvPr id="527365" name="Rectangle 5"/>
          <p:cNvSpPr>
            <a:spLocks noChangeArrowheads="1"/>
          </p:cNvSpPr>
          <p:nvPr/>
        </p:nvSpPr>
        <p:spPr bwMode="auto">
          <a:xfrm>
            <a:off x="381000" y="1304925"/>
            <a:ext cx="8382000" cy="56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6"/>
              </a:buBlip>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7"/>
              </a:buBlip>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8"/>
              </a:buBlip>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8"/>
              </a:buBlip>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8"/>
              </a:buBlip>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8"/>
              </a:buBlip>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8"/>
              </a:buBlip>
              <a:defRPr>
                <a:solidFill>
                  <a:schemeClr val="tx1"/>
                </a:solidFill>
                <a:effectLst>
                  <a:outerShdw blurRad="38100" dist="38100" dir="2700000" algn="tl">
                    <a:srgbClr val="000000"/>
                  </a:outerShdw>
                </a:effectLst>
                <a:latin typeface="Arial" panose="020B0604020202020204" pitchFamily="34" charset="0"/>
              </a:defRPr>
            </a:lvl9pPr>
          </a:lstStyle>
          <a:p>
            <a:r>
              <a:rPr lang="el-GR" altLang="el-GR" dirty="0">
                <a:effectLst/>
              </a:rPr>
              <a:t>Υπάρχει σημαντική αλλαγή στα ποσοστά </a:t>
            </a:r>
          </a:p>
        </p:txBody>
      </p:sp>
      <p:sp>
        <p:nvSpPr>
          <p:cNvPr id="527366" name="Text Box 6"/>
          <p:cNvSpPr txBox="1">
            <a:spLocks noChangeArrowheads="1"/>
          </p:cNvSpPr>
          <p:nvPr/>
        </p:nvSpPr>
        <p:spPr bwMode="auto">
          <a:xfrm>
            <a:off x="554038" y="6275388"/>
            <a:ext cx="376872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l-GR" sz="2800">
                <a:latin typeface="Tahoma" panose="020B0604030504040204" pitchFamily="34" charset="0"/>
              </a:rPr>
              <a:t>1976-1981</a:t>
            </a:r>
          </a:p>
        </p:txBody>
      </p:sp>
      <p:sp>
        <p:nvSpPr>
          <p:cNvPr id="527367" name="Text Box 7"/>
          <p:cNvSpPr txBox="1">
            <a:spLocks noChangeArrowheads="1"/>
          </p:cNvSpPr>
          <p:nvPr/>
        </p:nvSpPr>
        <p:spPr bwMode="auto">
          <a:xfrm>
            <a:off x="4794250" y="6275388"/>
            <a:ext cx="376872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l-GR" sz="2800">
                <a:latin typeface="Tahoma" panose="020B0604030504040204" pitchFamily="34" charset="0"/>
              </a:rPr>
              <a:t>1992-1998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6" name="Rectangle 2"/>
          <p:cNvSpPr>
            <a:spLocks noGrp="1" noChangeArrowheads="1"/>
          </p:cNvSpPr>
          <p:nvPr>
            <p:ph type="title"/>
          </p:nvPr>
        </p:nvSpPr>
        <p:spPr>
          <a:xfrm>
            <a:off x="685800" y="381000"/>
            <a:ext cx="7772400" cy="1143000"/>
          </a:xfrm>
        </p:spPr>
        <p:txBody>
          <a:bodyPr/>
          <a:lstStyle/>
          <a:p>
            <a:r>
              <a:rPr lang="el-GR" altLang="el-GR"/>
              <a:t>Μέση Κατανομή Κόστους</a:t>
            </a:r>
            <a:endParaRPr lang="en-US" altLang="el-GR"/>
          </a:p>
        </p:txBody>
      </p:sp>
      <p:sp>
        <p:nvSpPr>
          <p:cNvPr id="7" name="Slide Number Placeholder 5"/>
          <p:cNvSpPr>
            <a:spLocks noGrp="1"/>
          </p:cNvSpPr>
          <p:nvPr>
            <p:ph type="sldNum" sz="quarter" idx="12"/>
          </p:nvPr>
        </p:nvSpPr>
        <p:spPr/>
        <p:txBody>
          <a:bodyPr/>
          <a:lstStyle/>
          <a:p>
            <a:fld id="{59678597-7093-4B7E-85C3-88D066DB4A67}" type="slidenum">
              <a:rPr lang="el-GR" altLang="el-GR"/>
              <a:pPr/>
              <a:t>39</a:t>
            </a:fld>
            <a:endParaRPr lang="el-GR" altLang="el-GR"/>
          </a:p>
        </p:txBody>
      </p:sp>
      <p:graphicFrame>
        <p:nvGraphicFramePr>
          <p:cNvPr id="528387" name="Object 3"/>
          <p:cNvGraphicFramePr>
            <a:graphicFrameLocks noChangeAspect="1"/>
          </p:cNvGraphicFramePr>
          <p:nvPr/>
        </p:nvGraphicFramePr>
        <p:xfrm>
          <a:off x="1285875" y="1763713"/>
          <a:ext cx="5380038" cy="3971925"/>
        </p:xfrm>
        <a:graphic>
          <a:graphicData uri="http://schemas.openxmlformats.org/presentationml/2006/ole">
            <mc:AlternateContent xmlns:mc="http://schemas.openxmlformats.org/markup-compatibility/2006">
              <mc:Choice xmlns:v="urn:schemas-microsoft-com:vml" Requires="v">
                <p:oleObj spid="_x0000_s528392" name="Photo Editor Photo" r:id="rId3" imgW="4809524" imgH="3734321" progId="MSPhotoEd.3">
                  <p:embed/>
                </p:oleObj>
              </mc:Choice>
              <mc:Fallback>
                <p:oleObj name="Photo Editor Photo" r:id="rId3" imgW="4809524" imgH="3734321" progId="MSPhotoEd.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5875" y="1763713"/>
                        <a:ext cx="5380038" cy="397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28388" name="Text Box 4"/>
          <p:cNvSpPr txBox="1">
            <a:spLocks noChangeArrowheads="1"/>
          </p:cNvSpPr>
          <p:nvPr/>
        </p:nvSpPr>
        <p:spPr bwMode="auto">
          <a:xfrm>
            <a:off x="1241425" y="5859463"/>
            <a:ext cx="6456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l-GR">
                <a:latin typeface="Times New Roman" panose="02020603050405020304" pitchFamily="18" charset="0"/>
              </a:rPr>
              <a:t>Object-Oriented and Classical Software Engineer 5th Edition, Schach (2002)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2" name="Rectangle 2"/>
          <p:cNvSpPr>
            <a:spLocks noGrp="1" noChangeArrowheads="1"/>
          </p:cNvSpPr>
          <p:nvPr>
            <p:ph type="title"/>
          </p:nvPr>
        </p:nvSpPr>
        <p:spPr>
          <a:xfrm>
            <a:off x="701570" y="107606"/>
            <a:ext cx="8577445" cy="1143000"/>
          </a:xfrm>
        </p:spPr>
        <p:txBody>
          <a:bodyPr>
            <a:normAutofit/>
          </a:bodyPr>
          <a:lstStyle/>
          <a:p>
            <a:r>
              <a:rPr lang="el-GR" altLang="el-GR" sz="3800" dirty="0"/>
              <a:t>Η ανάγκη για την Τεχνολογία Λογισμικού: «κρίση λογισμικού», 1968</a:t>
            </a:r>
          </a:p>
        </p:txBody>
      </p:sp>
      <p:sp>
        <p:nvSpPr>
          <p:cNvPr id="501763" name="Rectangle 3"/>
          <p:cNvSpPr>
            <a:spLocks noGrp="1" noChangeArrowheads="1"/>
          </p:cNvSpPr>
          <p:nvPr>
            <p:ph idx="1"/>
          </p:nvPr>
        </p:nvSpPr>
        <p:spPr/>
        <p:txBody>
          <a:bodyPr>
            <a:normAutofit/>
          </a:bodyPr>
          <a:lstStyle/>
          <a:p>
            <a:pPr>
              <a:lnSpc>
                <a:spcPct val="90000"/>
              </a:lnSpc>
            </a:pPr>
            <a:r>
              <a:rPr lang="el-GR" altLang="el-GR" sz="2800"/>
              <a:t>Αποκλίσεις του λογισμικού από τη λειτουργικότητα που επιθυμούσαν οι πελάτες που το παρήγγειλαν,</a:t>
            </a:r>
          </a:p>
          <a:p>
            <a:pPr>
              <a:lnSpc>
                <a:spcPct val="90000"/>
              </a:lnSpc>
            </a:pPr>
            <a:r>
              <a:rPr lang="el-GR" altLang="el-GR" sz="2800"/>
              <a:t>Αποκλίσεις από το χρονοδιάγραμμα ανάπτυξης,</a:t>
            </a:r>
          </a:p>
          <a:p>
            <a:pPr>
              <a:lnSpc>
                <a:spcPct val="90000"/>
              </a:lnSpc>
            </a:pPr>
            <a:r>
              <a:rPr lang="el-GR" altLang="el-GR" sz="2800"/>
              <a:t>Αποκλίσεις από τον οικονομικό προγραμματισμό ανάπτυξης του λογισμικού,</a:t>
            </a:r>
          </a:p>
          <a:p>
            <a:pPr>
              <a:lnSpc>
                <a:spcPct val="90000"/>
              </a:lnSpc>
            </a:pPr>
            <a:r>
              <a:rPr lang="el-GR" altLang="el-GR" sz="2800"/>
              <a:t>Αποκλίσεις από το προβλεπόμενο κόστος του περιβάλλοντος λειτουργίας του λογισμικού,</a:t>
            </a:r>
          </a:p>
          <a:p>
            <a:pPr>
              <a:lnSpc>
                <a:spcPct val="90000"/>
              </a:lnSpc>
            </a:pPr>
            <a:r>
              <a:rPr lang="el-GR" altLang="el-GR" sz="2800"/>
              <a:t>Αδυναμία εξέλιξης του λογισμικού με σκοπό τα προσαρμοσθεί στις νέες ανάγκες των πελατών</a:t>
            </a:r>
          </a:p>
        </p:txBody>
      </p:sp>
      <p:sp>
        <p:nvSpPr>
          <p:cNvPr id="6" name="Slide Number Placeholder 5"/>
          <p:cNvSpPr>
            <a:spLocks noGrp="1"/>
          </p:cNvSpPr>
          <p:nvPr>
            <p:ph type="sldNum" sz="quarter" idx="12"/>
          </p:nvPr>
        </p:nvSpPr>
        <p:spPr/>
        <p:txBody>
          <a:bodyPr/>
          <a:lstStyle/>
          <a:p>
            <a:fld id="{EC7C1E5F-43C9-4B54-8D14-02BA78473708}" type="slidenum">
              <a:rPr lang="el-GR" altLang="el-GR"/>
              <a:pPr/>
              <a:t>4</a:t>
            </a:fld>
            <a:endParaRPr lang="el-GR" altLang="el-G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410" name="Rectangle 2"/>
          <p:cNvSpPr>
            <a:spLocks noGrp="1" noChangeArrowheads="1"/>
          </p:cNvSpPr>
          <p:nvPr>
            <p:ph type="title"/>
          </p:nvPr>
        </p:nvSpPr>
        <p:spPr>
          <a:xfrm>
            <a:off x="822960" y="286604"/>
            <a:ext cx="8321040" cy="757131"/>
          </a:xfrm>
        </p:spPr>
        <p:txBody>
          <a:bodyPr/>
          <a:lstStyle/>
          <a:p>
            <a:r>
              <a:rPr lang="el-GR" altLang="el-GR" sz="4000" dirty="0"/>
              <a:t>Σχετικό κόστος διόρθωσης σφαλμάτων</a:t>
            </a:r>
          </a:p>
        </p:txBody>
      </p:sp>
      <p:graphicFrame>
        <p:nvGraphicFramePr>
          <p:cNvPr id="529411" name="Object 3"/>
          <p:cNvGraphicFramePr>
            <a:graphicFrameLocks noGrp="1" noChangeAspect="1"/>
          </p:cNvGraphicFramePr>
          <p:nvPr>
            <p:ph sz="half" idx="1"/>
          </p:nvPr>
        </p:nvGraphicFramePr>
        <p:xfrm>
          <a:off x="1303338" y="2943225"/>
          <a:ext cx="2743200" cy="1828800"/>
        </p:xfrm>
        <a:graphic>
          <a:graphicData uri="http://schemas.openxmlformats.org/presentationml/2006/ole">
            <mc:AlternateContent xmlns:mc="http://schemas.openxmlformats.org/markup-compatibility/2006">
              <mc:Choice xmlns:v="urn:schemas-microsoft-com:vml" Requires="v">
                <p:oleObj spid="_x0000_s529457" name="Picture" r:id="rId3" imgW="2743200" imgH="1828800" progId="Word.Picture.8">
                  <p:embed/>
                </p:oleObj>
              </mc:Choice>
              <mc:Fallback>
                <p:oleObj name="Picture" r:id="rId3" imgW="2743200" imgH="1828800" progId="Word.Picture.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3338" y="2943225"/>
                        <a:ext cx="2743200" cy="182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29412" name="Group 4"/>
          <p:cNvGraphicFramePr>
            <a:graphicFrameLocks noGrp="1"/>
          </p:cNvGraphicFramePr>
          <p:nvPr>
            <p:ph sz="half" idx="2"/>
            <p:extLst>
              <p:ext uri="{D42A27DB-BD31-4B8C-83A1-F6EECF244321}">
                <p14:modId xmlns:p14="http://schemas.microsoft.com/office/powerpoint/2010/main" val="479730914"/>
              </p:ext>
            </p:extLst>
          </p:nvPr>
        </p:nvGraphicFramePr>
        <p:xfrm>
          <a:off x="296863" y="1493838"/>
          <a:ext cx="8640762" cy="3825876"/>
        </p:xfrm>
        <a:graphic>
          <a:graphicData uri="http://schemas.openxmlformats.org/drawingml/2006/table">
            <a:tbl>
              <a:tblPr/>
              <a:tblGrid>
                <a:gridCol w="1747837"/>
                <a:gridCol w="1357170"/>
                <a:gridCol w="1536843"/>
                <a:gridCol w="1287462"/>
                <a:gridCol w="1360488"/>
                <a:gridCol w="1350962"/>
              </a:tblGrid>
              <a:tr h="9001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marL="342900" indent="-342900">
                        <a:spcBef>
                          <a:spcPct val="20000"/>
                        </a:spcBef>
                        <a:buClr>
                          <a:schemeClr val="hlink"/>
                        </a:buClr>
                        <a:buSzPct val="90000"/>
                        <a:buFont typeface="Wingdings" panose="05000000000000000000" pitchFamily="2" charset="2"/>
                        <a:tabLst>
                          <a:tab pos="1260475" algn="l"/>
                        </a:tabLst>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tabLst>
                          <a:tab pos="1260475" algn="l"/>
                        </a:tabLst>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tabLst>
                          <a:tab pos="1260475" algn="l"/>
                        </a:tabLst>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tabLst>
                          <a:tab pos="1260475" algn="l"/>
                        </a:tabLst>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tab pos="1260475" algn="l"/>
                        </a:tabLst>
                      </a:pPr>
                      <a:r>
                        <a:rPr kumimoji="0" lang="el-GR" altLang="el-GR"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Πότε διορθώνεται το σφάλμα;</a:t>
                      </a:r>
                      <a:endParaRPr kumimoji="0" lang="el-GR" altLang="el-G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936625">
                <a:tc>
                  <a:txBody>
                    <a:bodyPr/>
                    <a:lstStyle>
                      <a:lvl1pPr>
                        <a:spcBef>
                          <a:spcPct val="20000"/>
                        </a:spcBef>
                        <a:buClr>
                          <a:schemeClr val="hlink"/>
                        </a:buClr>
                        <a:buSzPct val="90000"/>
                        <a:buFont typeface="Wingdings" panose="05000000000000000000" pitchFamily="2" charset="2"/>
                        <a:tabLst>
                          <a:tab pos="1260475" algn="l"/>
                        </a:tabLst>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tabLst>
                          <a:tab pos="1260475" algn="l"/>
                        </a:tabLst>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tabLst>
                          <a:tab pos="1260475" algn="l"/>
                        </a:tabLst>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tabLst>
                          <a:tab pos="1260475" algn="l"/>
                        </a:tabLst>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tabLst>
                          <a:tab pos="126047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tab pos="1260475" algn="l"/>
                        </a:tabLst>
                      </a:pPr>
                      <a:r>
                        <a:rPr kumimoji="0" lang="el-GR" altLang="el-GR"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Πότε δημιουργείται το σφάλμα;</a:t>
                      </a:r>
                      <a:endParaRPr kumimoji="0" lang="el-GR" altLang="el-G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Απαιτήσεις</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Αρχιτεκτονική</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Κατασκευή</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820738"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228725"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36713"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Έλεγχος Συστήματος</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Συντήρηση</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2463">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Απαιτήσεις</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1</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3</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5-10</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10</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10-100</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4050">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Αρχιτεκτονική</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1</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10</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15</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25-100</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2625">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Κατασκευή</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1</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Times New Roman" panose="02020603050405020304" pitchFamily="18" charset="0"/>
                        </a:rPr>
                        <a:t>10</a:t>
                      </a:r>
                      <a:endParaRPr kumimoji="0" lang="el-GR" altLang="el-GR" sz="1800" b="0" i="0" u="none" strike="noStrike" cap="none" normalizeH="0" baseline="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10-25</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8" name="Slide Number Placeholder 6"/>
          <p:cNvSpPr>
            <a:spLocks noGrp="1"/>
          </p:cNvSpPr>
          <p:nvPr>
            <p:ph type="sldNum" sz="quarter" idx="12"/>
          </p:nvPr>
        </p:nvSpPr>
        <p:spPr/>
        <p:txBody>
          <a:bodyPr/>
          <a:lstStyle/>
          <a:p>
            <a:fld id="{5AD8C3A0-A1FA-4DC3-A667-DC5E499A4056}" type="slidenum">
              <a:rPr lang="el-GR" altLang="el-GR"/>
              <a:pPr/>
              <a:t>40</a:t>
            </a:fld>
            <a:endParaRPr lang="el-GR" altLang="el-GR"/>
          </a:p>
        </p:txBody>
      </p:sp>
      <p:sp>
        <p:nvSpPr>
          <p:cNvPr id="529452" name="Line 44"/>
          <p:cNvSpPr>
            <a:spLocks noChangeShapeType="1"/>
          </p:cNvSpPr>
          <p:nvPr/>
        </p:nvSpPr>
        <p:spPr bwMode="auto">
          <a:xfrm>
            <a:off x="206375" y="2484438"/>
            <a:ext cx="0" cy="287972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29453" name="Line 45"/>
          <p:cNvSpPr>
            <a:spLocks noChangeShapeType="1"/>
          </p:cNvSpPr>
          <p:nvPr/>
        </p:nvSpPr>
        <p:spPr bwMode="auto">
          <a:xfrm>
            <a:off x="2141538" y="1943100"/>
            <a:ext cx="64801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p:txBody>
          <a:bodyPr>
            <a:normAutofit fontScale="90000"/>
          </a:bodyPr>
          <a:lstStyle/>
          <a:p>
            <a:r>
              <a:rPr lang="el-GR" altLang="el-GR"/>
              <a:t>Σχετικό κόστος διόρθωσης σφαλμάτων</a:t>
            </a:r>
          </a:p>
        </p:txBody>
      </p:sp>
      <p:sp>
        <p:nvSpPr>
          <p:cNvPr id="7" name="Slide Number Placeholder 4"/>
          <p:cNvSpPr>
            <a:spLocks noGrp="1"/>
          </p:cNvSpPr>
          <p:nvPr>
            <p:ph type="sldNum" sz="quarter" idx="12"/>
          </p:nvPr>
        </p:nvSpPr>
        <p:spPr/>
        <p:txBody>
          <a:bodyPr/>
          <a:lstStyle/>
          <a:p>
            <a:fld id="{AB995242-B9F0-4A50-BB96-9B0C57207FF1}" type="slidenum">
              <a:rPr lang="el-GR" altLang="el-GR"/>
              <a:pPr/>
              <a:t>41</a:t>
            </a:fld>
            <a:endParaRPr lang="el-GR" altLang="el-GR"/>
          </a:p>
        </p:txBody>
      </p:sp>
      <p:pic>
        <p:nvPicPr>
          <p:cNvPr id="530435" name="Picture 9" descr="file:///C:/Documents%20and%20Settings/Steve/My%20Documents/=se7%20PowerPoints=/=jpegs=/sch91264_010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7450" y="1538288"/>
            <a:ext cx="6519863" cy="484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530436" name="Rectangle 4"/>
          <p:cNvSpPr>
            <a:spLocks noChangeArrowheads="1"/>
          </p:cNvSpPr>
          <p:nvPr/>
        </p:nvSpPr>
        <p:spPr bwMode="auto">
          <a:xfrm>
            <a:off x="0" y="1538288"/>
            <a:ext cx="2232025"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3"/>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500" dirty="0">
                <a:effectLst/>
              </a:rPr>
              <a:t>Το ίδιο διαχρονικά</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58" name="Rectangle 2"/>
          <p:cNvSpPr>
            <a:spLocks noGrp="1" noChangeArrowheads="1"/>
          </p:cNvSpPr>
          <p:nvPr>
            <p:ph type="title"/>
          </p:nvPr>
        </p:nvSpPr>
        <p:spPr/>
        <p:txBody>
          <a:bodyPr>
            <a:normAutofit fontScale="90000"/>
          </a:bodyPr>
          <a:lstStyle/>
          <a:p>
            <a:r>
              <a:rPr lang="el-GR" altLang="el-GR"/>
              <a:t>Ουσιαστικός ο εντοπισμός αρκετά νωρίς</a:t>
            </a:r>
          </a:p>
        </p:txBody>
      </p:sp>
      <p:sp>
        <p:nvSpPr>
          <p:cNvPr id="531459" name="Rectangle 3"/>
          <p:cNvSpPr>
            <a:spLocks noGrp="1" noChangeArrowheads="1"/>
          </p:cNvSpPr>
          <p:nvPr>
            <p:ph idx="1"/>
          </p:nvPr>
        </p:nvSpPr>
        <p:spPr>
          <a:xfrm>
            <a:off x="206375" y="1600200"/>
            <a:ext cx="8731250" cy="4530725"/>
          </a:xfrm>
        </p:spPr>
        <p:txBody>
          <a:bodyPr>
            <a:normAutofit/>
          </a:bodyPr>
          <a:lstStyle/>
          <a:p>
            <a:r>
              <a:rPr lang="el-GR" altLang="el-GR" sz="2400" dirty="0"/>
              <a:t>Αν ο εντοπισμός γίνει στην αρχή...</a:t>
            </a:r>
          </a:p>
          <a:p>
            <a:pPr lvl="1"/>
            <a:r>
              <a:rPr lang="el-GR" altLang="el-GR" sz="2000" dirty="0"/>
              <a:t>Αρκεί να διορθωθεί το σχετικό έγγραφο</a:t>
            </a:r>
          </a:p>
          <a:p>
            <a:r>
              <a:rPr lang="el-GR" altLang="el-GR" sz="2400" dirty="0"/>
              <a:t>... αν όμως γίνει αργά:</a:t>
            </a:r>
          </a:p>
          <a:p>
            <a:pPr lvl="1"/>
            <a:r>
              <a:rPr lang="el-GR" altLang="el-GR" sz="2000" dirty="0"/>
              <a:t>Αλλαγή των εγγράφων προδιαγραφών</a:t>
            </a:r>
          </a:p>
          <a:p>
            <a:pPr lvl="1"/>
            <a:r>
              <a:rPr lang="el-GR" altLang="el-GR" sz="2000" dirty="0"/>
              <a:t>Πιθανή αλλαγή στον σχεδιασμό</a:t>
            </a:r>
          </a:p>
          <a:p>
            <a:pPr lvl="1"/>
            <a:r>
              <a:rPr lang="el-GR" altLang="el-GR" sz="2000" dirty="0"/>
              <a:t>Αλλαγή της υλοποίησης</a:t>
            </a:r>
          </a:p>
          <a:p>
            <a:pPr lvl="1"/>
            <a:r>
              <a:rPr lang="el-GR" altLang="el-GR" sz="2000" dirty="0"/>
              <a:t>Δοκιμή της αλλαγής </a:t>
            </a:r>
            <a:r>
              <a:rPr lang="el-GR" altLang="el-GR" sz="2000" i="1" dirty="0"/>
              <a:t>και</a:t>
            </a:r>
            <a:r>
              <a:rPr lang="el-GR" altLang="el-GR" sz="2000" dirty="0"/>
              <a:t> των τυχόν επιπτώσεων που μπορεί να έχει σε άλλα τμήματα</a:t>
            </a:r>
          </a:p>
          <a:p>
            <a:pPr lvl="1"/>
            <a:r>
              <a:rPr lang="el-GR" altLang="el-GR" sz="2000" dirty="0"/>
              <a:t>Επανεγκατάσταση</a:t>
            </a:r>
          </a:p>
        </p:txBody>
      </p:sp>
      <p:sp>
        <p:nvSpPr>
          <p:cNvPr id="6" name="Slide Number Placeholder 5"/>
          <p:cNvSpPr>
            <a:spLocks noGrp="1"/>
          </p:cNvSpPr>
          <p:nvPr>
            <p:ph type="sldNum" sz="quarter" idx="12"/>
          </p:nvPr>
        </p:nvSpPr>
        <p:spPr/>
        <p:txBody>
          <a:bodyPr/>
          <a:lstStyle/>
          <a:p>
            <a:fld id="{0B8A1FFD-6FE7-4F2C-BF25-0017C26EBFFF}" type="slidenum">
              <a:rPr lang="el-GR" altLang="el-GR"/>
              <a:pPr/>
              <a:t>42</a:t>
            </a:fld>
            <a:endParaRPr lang="el-GR" altLang="el-G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8" name="Rectangle 2"/>
          <p:cNvSpPr>
            <a:spLocks noGrp="1" noChangeArrowheads="1"/>
          </p:cNvSpPr>
          <p:nvPr>
            <p:ph type="title"/>
          </p:nvPr>
        </p:nvSpPr>
        <p:spPr/>
        <p:txBody>
          <a:bodyPr/>
          <a:lstStyle/>
          <a:p>
            <a:r>
              <a:rPr lang="el-GR" altLang="el-GR"/>
              <a:t>Τι τύπου λάθη βρίσκουμε;</a:t>
            </a:r>
          </a:p>
        </p:txBody>
      </p:sp>
      <p:sp>
        <p:nvSpPr>
          <p:cNvPr id="536579" name="Rectangle 3"/>
          <p:cNvSpPr>
            <a:spLocks noGrp="1" noChangeArrowheads="1"/>
          </p:cNvSpPr>
          <p:nvPr>
            <p:ph idx="1"/>
          </p:nvPr>
        </p:nvSpPr>
        <p:spPr>
          <a:xfrm>
            <a:off x="457200" y="1403350"/>
            <a:ext cx="8229600" cy="4727575"/>
          </a:xfrm>
        </p:spPr>
        <p:txBody>
          <a:bodyPr/>
          <a:lstStyle/>
          <a:p>
            <a:r>
              <a:rPr lang="el-GR" altLang="el-GR" sz="2800"/>
              <a:t>Περίπου 60%-70% των σφαλμάτων στα μεγάλης κλίμακας συστήματα εντοπίζονται στην ανάλυση απαιτήσεων και τον σχεδιασμό</a:t>
            </a:r>
          </a:p>
          <a:p>
            <a:r>
              <a:rPr lang="el-GR" altLang="el-GR" sz="2800"/>
              <a:t>Παράδειγμα:</a:t>
            </a:r>
            <a:r>
              <a:rPr lang="en-US" altLang="el-GR" sz="2800"/>
              <a:t> </a:t>
            </a:r>
            <a:r>
              <a:rPr lang="el-GR" altLang="el-GR" sz="2800"/>
              <a:t>ανάλυση των επιθεωρήσεων από τα έργα της </a:t>
            </a:r>
            <a:r>
              <a:rPr lang="en-US" altLang="el-GR" sz="2800"/>
              <a:t>Jet Propulsion Laboratory</a:t>
            </a:r>
            <a:r>
              <a:rPr lang="el-GR" altLang="el-GR" sz="2800"/>
              <a:t>:</a:t>
            </a:r>
          </a:p>
          <a:p>
            <a:pPr lvl="1"/>
            <a:r>
              <a:rPr lang="en-US" altLang="el-GR" sz="2400"/>
              <a:t>1.9 </a:t>
            </a:r>
            <a:r>
              <a:rPr lang="el-GR" altLang="el-GR" sz="2400"/>
              <a:t>σφάλματα ανά σελίδα προδιαγραφών</a:t>
            </a:r>
            <a:endParaRPr lang="en-US" altLang="el-GR" sz="2400"/>
          </a:p>
          <a:p>
            <a:pPr lvl="1"/>
            <a:r>
              <a:rPr lang="en-US" altLang="el-GR" sz="2400"/>
              <a:t>0.9 </a:t>
            </a:r>
            <a:r>
              <a:rPr lang="el-GR" altLang="el-GR" sz="2400"/>
              <a:t>σφάλματα ανά σελίδα σχεδιασμού</a:t>
            </a:r>
            <a:endParaRPr lang="en-US" altLang="el-GR" sz="2400"/>
          </a:p>
          <a:p>
            <a:pPr lvl="1"/>
            <a:r>
              <a:rPr lang="en-US" altLang="el-GR" sz="2400"/>
              <a:t>0.3 </a:t>
            </a:r>
            <a:r>
              <a:rPr lang="el-GR" altLang="el-GR" sz="2400"/>
              <a:t>σφάλματα ανά σελίδα κώδικα</a:t>
            </a:r>
          </a:p>
        </p:txBody>
      </p:sp>
      <p:sp>
        <p:nvSpPr>
          <p:cNvPr id="6" name="Slide Number Placeholder 5"/>
          <p:cNvSpPr>
            <a:spLocks noGrp="1"/>
          </p:cNvSpPr>
          <p:nvPr>
            <p:ph type="sldNum" sz="quarter" idx="12"/>
          </p:nvPr>
        </p:nvSpPr>
        <p:spPr/>
        <p:txBody>
          <a:bodyPr/>
          <a:lstStyle/>
          <a:p>
            <a:fld id="{B471281C-39C1-4C5B-9C20-C65F6199641E}" type="slidenum">
              <a:rPr lang="el-GR" altLang="el-GR"/>
              <a:pPr/>
              <a:t>43</a:t>
            </a:fld>
            <a:endParaRPr lang="el-GR" altLang="el-G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602" name="Rectangle 2"/>
          <p:cNvSpPr>
            <a:spLocks noGrp="1" noChangeArrowheads="1"/>
          </p:cNvSpPr>
          <p:nvPr>
            <p:ph type="title"/>
          </p:nvPr>
        </p:nvSpPr>
        <p:spPr/>
        <p:txBody>
          <a:bodyPr/>
          <a:lstStyle/>
          <a:p>
            <a:r>
              <a:rPr lang="el-GR" altLang="el-GR"/>
              <a:t>Μοντέλα κύκλου ζωής </a:t>
            </a:r>
          </a:p>
        </p:txBody>
      </p:sp>
      <p:sp>
        <p:nvSpPr>
          <p:cNvPr id="537603" name="Rectangle 3"/>
          <p:cNvSpPr>
            <a:spLocks noGrp="1" noChangeArrowheads="1"/>
          </p:cNvSpPr>
          <p:nvPr>
            <p:ph idx="1"/>
          </p:nvPr>
        </p:nvSpPr>
        <p:spPr/>
        <p:txBody>
          <a:bodyPr/>
          <a:lstStyle/>
          <a:p>
            <a:pPr>
              <a:lnSpc>
                <a:spcPct val="90000"/>
              </a:lnSpc>
            </a:pPr>
            <a:r>
              <a:rPr lang="el-GR" altLang="el-GR" sz="2400" b="1"/>
              <a:t>κύκλος ζωής</a:t>
            </a:r>
            <a:r>
              <a:rPr lang="el-GR" altLang="el-GR" sz="2400"/>
              <a:t> : ο χρόνος από την σύλληψη της ιδέας ανάπτυξης ενός προϊόντος μέχρι την απόσυρσή του</a:t>
            </a:r>
            <a:r>
              <a:rPr lang="el-GR" altLang="el-GR" sz="1800"/>
              <a:t> </a:t>
            </a:r>
          </a:p>
          <a:p>
            <a:pPr>
              <a:lnSpc>
                <a:spcPct val="90000"/>
              </a:lnSpc>
            </a:pPr>
            <a:r>
              <a:rPr lang="el-GR" altLang="el-GR" sz="2400"/>
              <a:t>Για να μπορέσουμε να επέμβουμε με σωστό τρόπο στις μεθοδολογίες και στις τεχνικές ανάπτυξης του λογισμικού πρέπει να έχουμε γνώση του τρόπου ανάπτυξης, λειτουργίας και απόσυρσης του λογισμικού, των χρονικών φάσεων  που συνθέτουν τη ζωή του λογισμικού σ' ολόκληρο τον κύκλο ζωής του. </a:t>
            </a:r>
          </a:p>
          <a:p>
            <a:pPr>
              <a:lnSpc>
                <a:spcPct val="90000"/>
              </a:lnSpc>
            </a:pPr>
            <a:r>
              <a:rPr lang="el-GR" altLang="el-GR" sz="2400"/>
              <a:t>Τα μοντέλα κύκλου ζωής μας παρέχουν μία γενική προσέγγιση για τον τρόπο ανάπτυξης του λογισμικού.</a:t>
            </a:r>
          </a:p>
        </p:txBody>
      </p:sp>
      <p:sp>
        <p:nvSpPr>
          <p:cNvPr id="6" name="Slide Number Placeholder 5"/>
          <p:cNvSpPr>
            <a:spLocks noGrp="1"/>
          </p:cNvSpPr>
          <p:nvPr>
            <p:ph type="sldNum" sz="quarter" idx="12"/>
          </p:nvPr>
        </p:nvSpPr>
        <p:spPr/>
        <p:txBody>
          <a:bodyPr/>
          <a:lstStyle/>
          <a:p>
            <a:fld id="{6D3BEC2D-C6DA-4F38-82D7-69C654FD28CE}" type="slidenum">
              <a:rPr lang="el-GR" altLang="el-GR"/>
              <a:pPr/>
              <a:t>44</a:t>
            </a:fld>
            <a:endParaRPr lang="el-GR" altLang="el-G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6" name="Rectangle 2"/>
          <p:cNvSpPr>
            <a:spLocks noGrp="1" noChangeArrowheads="1"/>
          </p:cNvSpPr>
          <p:nvPr>
            <p:ph type="title"/>
          </p:nvPr>
        </p:nvSpPr>
        <p:spPr/>
        <p:txBody>
          <a:bodyPr/>
          <a:lstStyle/>
          <a:p>
            <a:r>
              <a:rPr lang="el-GR" altLang="el-GR"/>
              <a:t>Μοντέλα κύκλου ζωής </a:t>
            </a:r>
          </a:p>
        </p:txBody>
      </p:sp>
      <p:sp>
        <p:nvSpPr>
          <p:cNvPr id="538627" name="Rectangle 3"/>
          <p:cNvSpPr>
            <a:spLocks noGrp="1" noChangeArrowheads="1"/>
          </p:cNvSpPr>
          <p:nvPr>
            <p:ph idx="1"/>
          </p:nvPr>
        </p:nvSpPr>
        <p:spPr/>
        <p:txBody>
          <a:bodyPr>
            <a:normAutofit/>
          </a:bodyPr>
          <a:lstStyle/>
          <a:p>
            <a:pPr>
              <a:lnSpc>
                <a:spcPct val="90000"/>
              </a:lnSpc>
            </a:pPr>
            <a:r>
              <a:rPr lang="el-GR" altLang="el-GR" sz="2400" b="1"/>
              <a:t>Μοντέλο κύκλου ζωής</a:t>
            </a:r>
            <a:r>
              <a:rPr lang="el-GR" altLang="el-GR" sz="2400"/>
              <a:t> : μια απλοποιημένη περιγραφή μιας διαδικασίας ανάπτυξης λογισμικού που παρουσιάζεται από ορισμένη οπτική γωνία. Το μοντέλο του κύκλου ζωής περιγράφει τον τρόπο οργάνωσης των δραστηριοτήτων ανάπτυξης (απαιτήσεις, σχεδίαση, κωδικοποίηση, έλεγχος) του λογισμικού.</a:t>
            </a:r>
          </a:p>
          <a:p>
            <a:pPr>
              <a:lnSpc>
                <a:spcPct val="90000"/>
              </a:lnSpc>
            </a:pPr>
            <a:r>
              <a:rPr lang="el-GR" altLang="el-GR" sz="2400" b="1"/>
              <a:t>Διαδικασία ανάπτυξης</a:t>
            </a:r>
            <a:r>
              <a:rPr lang="el-GR" altLang="el-GR" sz="2400"/>
              <a:t> </a:t>
            </a:r>
            <a:r>
              <a:rPr lang="el-GR" altLang="el-GR" sz="2400" b="1"/>
              <a:t>λογισμικού </a:t>
            </a:r>
            <a:r>
              <a:rPr lang="el-GR" altLang="el-GR" sz="2400"/>
              <a:t>(</a:t>
            </a:r>
            <a:r>
              <a:rPr lang="en-US" altLang="el-GR" sz="2400"/>
              <a:t>software process</a:t>
            </a:r>
            <a:r>
              <a:rPr lang="el-GR" altLang="el-GR" sz="2400"/>
              <a:t>): υιοθετεί ένα μοντέλο του κύκλου ζωής και το εξειδικεύει περιγράφοντας μια ακολουθία βημάτων που έχουν ως αποτέλεσμα την ανάπτυξη λογισμικού υψηλής ποιότητας  στο προβλεπόμενο χρόνο και στο προϋπολογισμένο κόστος. </a:t>
            </a:r>
          </a:p>
        </p:txBody>
      </p:sp>
      <p:sp>
        <p:nvSpPr>
          <p:cNvPr id="6" name="Slide Number Placeholder 5"/>
          <p:cNvSpPr>
            <a:spLocks noGrp="1"/>
          </p:cNvSpPr>
          <p:nvPr>
            <p:ph type="sldNum" sz="quarter" idx="12"/>
          </p:nvPr>
        </p:nvSpPr>
        <p:spPr/>
        <p:txBody>
          <a:bodyPr/>
          <a:lstStyle/>
          <a:p>
            <a:fld id="{D36EEF9B-676D-4639-BB62-543090A25C09}" type="slidenum">
              <a:rPr lang="el-GR" altLang="el-GR"/>
              <a:pPr/>
              <a:t>45</a:t>
            </a:fld>
            <a:endParaRPr lang="el-GR" altLang="el-G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650" name="Rectangle 2"/>
          <p:cNvSpPr>
            <a:spLocks noGrp="1" noChangeArrowheads="1"/>
          </p:cNvSpPr>
          <p:nvPr>
            <p:ph type="title"/>
          </p:nvPr>
        </p:nvSpPr>
        <p:spPr>
          <a:xfrm>
            <a:off x="457200" y="277813"/>
            <a:ext cx="8229600" cy="720725"/>
          </a:xfrm>
        </p:spPr>
        <p:txBody>
          <a:bodyPr/>
          <a:lstStyle/>
          <a:p>
            <a:r>
              <a:rPr lang="el-GR" altLang="el-GR"/>
              <a:t>Μία απλοϊκή προσέγγιση</a:t>
            </a:r>
          </a:p>
        </p:txBody>
      </p:sp>
      <p:sp>
        <p:nvSpPr>
          <p:cNvPr id="539651" name="Rectangle 3"/>
          <p:cNvSpPr>
            <a:spLocks noGrp="1" noChangeArrowheads="1"/>
          </p:cNvSpPr>
          <p:nvPr>
            <p:ph idx="1"/>
          </p:nvPr>
        </p:nvSpPr>
        <p:spPr>
          <a:xfrm>
            <a:off x="431800" y="1275175"/>
            <a:ext cx="8229600" cy="1028700"/>
          </a:xfrm>
        </p:spPr>
        <p:txBody>
          <a:bodyPr/>
          <a:lstStyle/>
          <a:p>
            <a:r>
              <a:rPr lang="el-GR" altLang="el-GR" sz="2800" dirty="0"/>
              <a:t>Το βασικό μοντέλο «φτιάξε και διόρθωσε» </a:t>
            </a:r>
            <a:r>
              <a:rPr lang="en-US" altLang="el-GR" sz="2800" dirty="0"/>
              <a:t>(build &amp; fix)</a:t>
            </a:r>
          </a:p>
          <a:p>
            <a:pPr lvl="1"/>
            <a:r>
              <a:rPr lang="el-GR" altLang="el-GR" sz="2400" dirty="0"/>
              <a:t>Όλοι ξεκινάνε με αυτό!</a:t>
            </a:r>
          </a:p>
        </p:txBody>
      </p:sp>
      <p:sp>
        <p:nvSpPr>
          <p:cNvPr id="18" name="Slide Number Placeholder 5"/>
          <p:cNvSpPr>
            <a:spLocks noGrp="1"/>
          </p:cNvSpPr>
          <p:nvPr>
            <p:ph type="sldNum" sz="quarter" idx="12"/>
          </p:nvPr>
        </p:nvSpPr>
        <p:spPr/>
        <p:txBody>
          <a:bodyPr/>
          <a:lstStyle/>
          <a:p>
            <a:fld id="{FB976016-6197-4C14-ADDD-E1F274121B64}" type="slidenum">
              <a:rPr lang="el-GR" altLang="el-GR"/>
              <a:pPr/>
              <a:t>46</a:t>
            </a:fld>
            <a:endParaRPr lang="el-GR" altLang="el-GR"/>
          </a:p>
        </p:txBody>
      </p:sp>
      <p:sp>
        <p:nvSpPr>
          <p:cNvPr id="539652" name="Rectangle 4"/>
          <p:cNvSpPr>
            <a:spLocks noChangeArrowheads="1"/>
          </p:cNvSpPr>
          <p:nvPr/>
        </p:nvSpPr>
        <p:spPr bwMode="auto">
          <a:xfrm>
            <a:off x="341313" y="2168860"/>
            <a:ext cx="2162175" cy="8731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200">
                <a:latin typeface="Tahoma" panose="020B0604030504040204" pitchFamily="34" charset="0"/>
              </a:rPr>
              <a:t>Φτιάξε την πρώτη έκδοση</a:t>
            </a:r>
          </a:p>
        </p:txBody>
      </p:sp>
      <p:sp>
        <p:nvSpPr>
          <p:cNvPr id="539653" name="Rectangle 5"/>
          <p:cNvSpPr>
            <a:spLocks noChangeArrowheads="1"/>
          </p:cNvSpPr>
          <p:nvPr/>
        </p:nvSpPr>
        <p:spPr bwMode="auto">
          <a:xfrm>
            <a:off x="2835275" y="3097547"/>
            <a:ext cx="2549525" cy="8731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200">
                <a:latin typeface="Tahoma" panose="020B0604030504040204" pitchFamily="34" charset="0"/>
              </a:rPr>
              <a:t>Τροποποίησε μέχρι να είμαστε ΟΚ</a:t>
            </a:r>
          </a:p>
        </p:txBody>
      </p:sp>
      <p:sp>
        <p:nvSpPr>
          <p:cNvPr id="539654" name="Rectangle 6"/>
          <p:cNvSpPr>
            <a:spLocks noChangeArrowheads="1"/>
          </p:cNvSpPr>
          <p:nvPr/>
        </p:nvSpPr>
        <p:spPr bwMode="auto">
          <a:xfrm>
            <a:off x="4859338" y="4419935"/>
            <a:ext cx="2549525" cy="8731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200">
                <a:latin typeface="Tahoma" panose="020B0604030504040204" pitchFamily="34" charset="0"/>
              </a:rPr>
              <a:t>Συντήρηση μετά την παράδοση</a:t>
            </a:r>
          </a:p>
        </p:txBody>
      </p:sp>
      <p:sp>
        <p:nvSpPr>
          <p:cNvPr id="539655" name="Rectangle 7"/>
          <p:cNvSpPr>
            <a:spLocks noChangeArrowheads="1"/>
          </p:cNvSpPr>
          <p:nvPr/>
        </p:nvSpPr>
        <p:spPr bwMode="auto">
          <a:xfrm>
            <a:off x="5832475" y="5620085"/>
            <a:ext cx="2176463" cy="6524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200">
                <a:latin typeface="Tahoma" panose="020B0604030504040204" pitchFamily="34" charset="0"/>
              </a:rPr>
              <a:t>Απόσυρση</a:t>
            </a:r>
          </a:p>
        </p:txBody>
      </p:sp>
      <p:sp>
        <p:nvSpPr>
          <p:cNvPr id="539656" name="Freeform 8"/>
          <p:cNvSpPr>
            <a:spLocks/>
          </p:cNvSpPr>
          <p:nvPr/>
        </p:nvSpPr>
        <p:spPr bwMode="auto">
          <a:xfrm>
            <a:off x="1325563" y="3068972"/>
            <a:ext cx="1454150" cy="527050"/>
          </a:xfrm>
          <a:custGeom>
            <a:avLst/>
            <a:gdLst>
              <a:gd name="T0" fmla="*/ 0 w 916"/>
              <a:gd name="T1" fmla="*/ 0 h 332"/>
              <a:gd name="T2" fmla="*/ 0 w 916"/>
              <a:gd name="T3" fmla="*/ 332 h 332"/>
              <a:gd name="T4" fmla="*/ 916 w 916"/>
              <a:gd name="T5" fmla="*/ 332 h 332"/>
            </a:gdLst>
            <a:ahLst/>
            <a:cxnLst>
              <a:cxn ang="0">
                <a:pos x="T0" y="T1"/>
              </a:cxn>
              <a:cxn ang="0">
                <a:pos x="T2" y="T3"/>
              </a:cxn>
              <a:cxn ang="0">
                <a:pos x="T4" y="T5"/>
              </a:cxn>
            </a:cxnLst>
            <a:rect l="0" t="0" r="r" b="b"/>
            <a:pathLst>
              <a:path w="916" h="332">
                <a:moveTo>
                  <a:pt x="0" y="0"/>
                </a:moveTo>
                <a:lnTo>
                  <a:pt x="0" y="332"/>
                </a:lnTo>
                <a:lnTo>
                  <a:pt x="916" y="332"/>
                </a:lnTo>
              </a:path>
            </a:pathLst>
          </a:custGeom>
          <a:noFill/>
          <a:ln w="9525" cap="flat" cmpd="sng">
            <a:solidFill>
              <a:schemeClr val="tx1"/>
            </a:solidFill>
            <a:prstDash val="solid"/>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539657" name="Freeform 9"/>
          <p:cNvSpPr>
            <a:spLocks/>
          </p:cNvSpPr>
          <p:nvPr/>
        </p:nvSpPr>
        <p:spPr bwMode="auto">
          <a:xfrm>
            <a:off x="3389313" y="3997660"/>
            <a:ext cx="1454150" cy="527050"/>
          </a:xfrm>
          <a:custGeom>
            <a:avLst/>
            <a:gdLst>
              <a:gd name="T0" fmla="*/ 0 w 916"/>
              <a:gd name="T1" fmla="*/ 0 h 332"/>
              <a:gd name="T2" fmla="*/ 0 w 916"/>
              <a:gd name="T3" fmla="*/ 332 h 332"/>
              <a:gd name="T4" fmla="*/ 916 w 916"/>
              <a:gd name="T5" fmla="*/ 332 h 332"/>
            </a:gdLst>
            <a:ahLst/>
            <a:cxnLst>
              <a:cxn ang="0">
                <a:pos x="T0" y="T1"/>
              </a:cxn>
              <a:cxn ang="0">
                <a:pos x="T2" y="T3"/>
              </a:cxn>
              <a:cxn ang="0">
                <a:pos x="T4" y="T5"/>
              </a:cxn>
            </a:cxnLst>
            <a:rect l="0" t="0" r="r" b="b"/>
            <a:pathLst>
              <a:path w="916" h="332">
                <a:moveTo>
                  <a:pt x="0" y="0"/>
                </a:moveTo>
                <a:lnTo>
                  <a:pt x="0" y="332"/>
                </a:lnTo>
                <a:lnTo>
                  <a:pt x="916" y="332"/>
                </a:lnTo>
              </a:path>
            </a:pathLst>
          </a:custGeom>
          <a:noFill/>
          <a:ln w="9525" cap="flat" cmpd="sng">
            <a:solidFill>
              <a:schemeClr val="tx1"/>
            </a:solidFill>
            <a:prstDash val="solid"/>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539658" name="Line 10"/>
          <p:cNvSpPr>
            <a:spLocks noChangeShapeType="1"/>
          </p:cNvSpPr>
          <p:nvPr/>
        </p:nvSpPr>
        <p:spPr bwMode="auto">
          <a:xfrm>
            <a:off x="6935788" y="5285122"/>
            <a:ext cx="0" cy="33337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539659" name="Freeform 11"/>
          <p:cNvSpPr>
            <a:spLocks/>
          </p:cNvSpPr>
          <p:nvPr/>
        </p:nvSpPr>
        <p:spPr bwMode="auto">
          <a:xfrm>
            <a:off x="4913313" y="3569035"/>
            <a:ext cx="901700" cy="650875"/>
          </a:xfrm>
          <a:custGeom>
            <a:avLst/>
            <a:gdLst>
              <a:gd name="T0" fmla="*/ 0 w 568"/>
              <a:gd name="T1" fmla="*/ 270 h 410"/>
              <a:gd name="T2" fmla="*/ 0 w 568"/>
              <a:gd name="T3" fmla="*/ 410 h 410"/>
              <a:gd name="T4" fmla="*/ 568 w 568"/>
              <a:gd name="T5" fmla="*/ 410 h 410"/>
              <a:gd name="T6" fmla="*/ 568 w 568"/>
              <a:gd name="T7" fmla="*/ 0 h 410"/>
              <a:gd name="T8" fmla="*/ 323 w 568"/>
              <a:gd name="T9" fmla="*/ 0 h 410"/>
            </a:gdLst>
            <a:ahLst/>
            <a:cxnLst>
              <a:cxn ang="0">
                <a:pos x="T0" y="T1"/>
              </a:cxn>
              <a:cxn ang="0">
                <a:pos x="T2" y="T3"/>
              </a:cxn>
              <a:cxn ang="0">
                <a:pos x="T4" y="T5"/>
              </a:cxn>
              <a:cxn ang="0">
                <a:pos x="T6" y="T7"/>
              </a:cxn>
              <a:cxn ang="0">
                <a:pos x="T8" y="T9"/>
              </a:cxn>
            </a:cxnLst>
            <a:rect l="0" t="0" r="r" b="b"/>
            <a:pathLst>
              <a:path w="568" h="410">
                <a:moveTo>
                  <a:pt x="0" y="270"/>
                </a:moveTo>
                <a:lnTo>
                  <a:pt x="0" y="410"/>
                </a:lnTo>
                <a:lnTo>
                  <a:pt x="568" y="410"/>
                </a:lnTo>
                <a:lnTo>
                  <a:pt x="568" y="0"/>
                </a:lnTo>
                <a:lnTo>
                  <a:pt x="323" y="0"/>
                </a:lnTo>
              </a:path>
            </a:pathLst>
          </a:custGeom>
          <a:noFill/>
          <a:ln w="9525" cap="flat" cmpd="sng">
            <a:solidFill>
              <a:schemeClr val="tx1"/>
            </a:solidFill>
            <a:prstDash val="dash"/>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539660" name="Freeform 12"/>
          <p:cNvSpPr>
            <a:spLocks/>
          </p:cNvSpPr>
          <p:nvPr/>
        </p:nvSpPr>
        <p:spPr bwMode="auto">
          <a:xfrm rot="10800000">
            <a:off x="5383213" y="3221372"/>
            <a:ext cx="1454150" cy="1179513"/>
          </a:xfrm>
          <a:custGeom>
            <a:avLst/>
            <a:gdLst>
              <a:gd name="T0" fmla="*/ 0 w 916"/>
              <a:gd name="T1" fmla="*/ 0 h 332"/>
              <a:gd name="T2" fmla="*/ 0 w 916"/>
              <a:gd name="T3" fmla="*/ 332 h 332"/>
              <a:gd name="T4" fmla="*/ 916 w 916"/>
              <a:gd name="T5" fmla="*/ 332 h 332"/>
            </a:gdLst>
            <a:ahLst/>
            <a:cxnLst>
              <a:cxn ang="0">
                <a:pos x="T0" y="T1"/>
              </a:cxn>
              <a:cxn ang="0">
                <a:pos x="T2" y="T3"/>
              </a:cxn>
              <a:cxn ang="0">
                <a:pos x="T4" y="T5"/>
              </a:cxn>
            </a:cxnLst>
            <a:rect l="0" t="0" r="r" b="b"/>
            <a:pathLst>
              <a:path w="916" h="332">
                <a:moveTo>
                  <a:pt x="0" y="0"/>
                </a:moveTo>
                <a:lnTo>
                  <a:pt x="0" y="332"/>
                </a:lnTo>
                <a:lnTo>
                  <a:pt x="916" y="332"/>
                </a:lnTo>
              </a:path>
            </a:pathLst>
          </a:custGeom>
          <a:noFill/>
          <a:ln w="9525" cap="flat" cmpd="sng">
            <a:solidFill>
              <a:schemeClr val="tx1"/>
            </a:solidFill>
            <a:prstDash val="dash"/>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539661" name="Text Box 13"/>
          <p:cNvSpPr txBox="1">
            <a:spLocks noChangeArrowheads="1"/>
          </p:cNvSpPr>
          <p:nvPr/>
        </p:nvSpPr>
        <p:spPr bwMode="auto">
          <a:xfrm>
            <a:off x="1482725" y="5251785"/>
            <a:ext cx="154781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200">
                <a:latin typeface="Tahoma" panose="020B0604030504040204" pitchFamily="34" charset="0"/>
              </a:rPr>
              <a:t>Ανάπτυξη</a:t>
            </a:r>
          </a:p>
          <a:p>
            <a:r>
              <a:rPr lang="el-GR" altLang="el-GR" sz="2200">
                <a:latin typeface="Tahoma" panose="020B0604030504040204" pitchFamily="34" charset="0"/>
              </a:rPr>
              <a:t>Συντήρηση</a:t>
            </a:r>
          </a:p>
        </p:txBody>
      </p:sp>
      <p:sp>
        <p:nvSpPr>
          <p:cNvPr id="539662" name="Line 14"/>
          <p:cNvSpPr>
            <a:spLocks noChangeShapeType="1"/>
          </p:cNvSpPr>
          <p:nvPr/>
        </p:nvSpPr>
        <p:spPr bwMode="auto">
          <a:xfrm>
            <a:off x="576263" y="5494672"/>
            <a:ext cx="817562"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539663" name="Line 15"/>
          <p:cNvSpPr>
            <a:spLocks noChangeShapeType="1"/>
          </p:cNvSpPr>
          <p:nvPr/>
        </p:nvSpPr>
        <p:spPr bwMode="auto">
          <a:xfrm>
            <a:off x="576263" y="5799472"/>
            <a:ext cx="817562" cy="0"/>
          </a:xfrm>
          <a:prstGeom prst="line">
            <a:avLst/>
          </a:prstGeom>
          <a:noFill/>
          <a:ln w="9525">
            <a:solidFill>
              <a:schemeClr val="tx1"/>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674" name="Rectangle 2"/>
          <p:cNvSpPr>
            <a:spLocks noGrp="1" noChangeArrowheads="1"/>
          </p:cNvSpPr>
          <p:nvPr>
            <p:ph type="title"/>
          </p:nvPr>
        </p:nvSpPr>
        <p:spPr/>
        <p:txBody>
          <a:bodyPr>
            <a:normAutofit fontScale="90000"/>
          </a:bodyPr>
          <a:lstStyle/>
          <a:p>
            <a:r>
              <a:rPr lang="el-GR" altLang="el-GR"/>
              <a:t>Μοντέλο «φτιάξε και διόρθωσε»</a:t>
            </a:r>
          </a:p>
        </p:txBody>
      </p:sp>
      <p:sp>
        <p:nvSpPr>
          <p:cNvPr id="540675" name="Rectangle 3"/>
          <p:cNvSpPr>
            <a:spLocks noGrp="1" noChangeArrowheads="1"/>
          </p:cNvSpPr>
          <p:nvPr>
            <p:ph idx="1"/>
          </p:nvPr>
        </p:nvSpPr>
        <p:spPr>
          <a:xfrm>
            <a:off x="457200" y="1600200"/>
            <a:ext cx="8229600" cy="4889500"/>
          </a:xfrm>
        </p:spPr>
        <p:txBody>
          <a:bodyPr/>
          <a:lstStyle/>
          <a:p>
            <a:r>
              <a:rPr lang="el-GR" altLang="el-GR" sz="2800"/>
              <a:t>Δεν λειτουργεί παρά μόνο για τις εργασίες των 2-3 πρώτων ετών στο Πανεπιστήμιο</a:t>
            </a:r>
          </a:p>
          <a:p>
            <a:pPr lvl="1"/>
            <a:r>
              <a:rPr lang="el-GR" altLang="el-GR" sz="2400"/>
              <a:t>Μέγεθος κώδικα το πολύ 300-500 γραμμές</a:t>
            </a:r>
          </a:p>
          <a:p>
            <a:pPr lvl="1"/>
            <a:r>
              <a:rPr lang="el-GR" altLang="el-GR" sz="2400"/>
              <a:t>Δεν υπάρχει σχεδιασμός του συστήματος</a:t>
            </a:r>
          </a:p>
          <a:p>
            <a:pPr lvl="1"/>
            <a:r>
              <a:rPr lang="el-GR" altLang="el-GR" sz="2400"/>
              <a:t>Ανάγκη για συνεχείς αλλαγές στον κώδικα</a:t>
            </a:r>
          </a:p>
          <a:p>
            <a:pPr lvl="1"/>
            <a:r>
              <a:rPr lang="el-GR" altLang="el-GR" sz="2400"/>
              <a:t>Δεν υπάρχει τυπικός ορισμός προδιαγραφών, άρα δεν ξέρουμε πότε έχει ολοκληρωθεί η ανάπτυξη</a:t>
            </a:r>
          </a:p>
          <a:p>
            <a:pPr lvl="1"/>
            <a:r>
              <a:rPr lang="el-GR" altLang="el-GR" sz="2400"/>
              <a:t>Δύσκολη η συντήρηση (χωρίς προδιαγραφές και σχεδιασμό, συνήθως και χωρίς τεκμηρίωση...)</a:t>
            </a:r>
          </a:p>
          <a:p>
            <a:r>
              <a:rPr lang="el-GR" altLang="el-GR" sz="2800"/>
              <a:t>Χρειάζεται να οριοθετήσουμε </a:t>
            </a:r>
            <a:r>
              <a:rPr lang="el-GR" altLang="el-GR" sz="2800" i="1"/>
              <a:t>φάσεις</a:t>
            </a:r>
            <a:r>
              <a:rPr lang="el-GR" altLang="el-GR" sz="2800"/>
              <a:t> με σαφή αρχή, τέλος, παραδοτέα και ελέγχους ποιότητας!</a:t>
            </a:r>
          </a:p>
        </p:txBody>
      </p:sp>
      <p:sp>
        <p:nvSpPr>
          <p:cNvPr id="6" name="Slide Number Placeholder 5"/>
          <p:cNvSpPr>
            <a:spLocks noGrp="1"/>
          </p:cNvSpPr>
          <p:nvPr>
            <p:ph type="sldNum" sz="quarter" idx="12"/>
          </p:nvPr>
        </p:nvSpPr>
        <p:spPr/>
        <p:txBody>
          <a:bodyPr/>
          <a:lstStyle/>
          <a:p>
            <a:fld id="{4E8B3F5C-681A-4146-8692-50BE0F5C8CD7}" type="slidenum">
              <a:rPr lang="el-GR" altLang="el-GR"/>
              <a:pPr/>
              <a:t>47</a:t>
            </a:fld>
            <a:endParaRPr lang="el-GR" altLang="el-G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698" name="Rectangle 2"/>
          <p:cNvSpPr>
            <a:spLocks noGrp="1" noChangeArrowheads="1"/>
          </p:cNvSpPr>
          <p:nvPr>
            <p:ph type="title"/>
          </p:nvPr>
        </p:nvSpPr>
        <p:spPr/>
        <p:txBody>
          <a:bodyPr/>
          <a:lstStyle/>
          <a:p>
            <a:r>
              <a:rPr lang="el-GR" altLang="el-GR" b="1" dirty="0"/>
              <a:t>Το Μοντέλο του Καταρράκτη</a:t>
            </a:r>
          </a:p>
        </p:txBody>
      </p:sp>
      <p:pic>
        <p:nvPicPr>
          <p:cNvPr id="541699" name="Picture 3" descr="ΣχήμαΚαταρράκτης"/>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2006716" y="1406700"/>
            <a:ext cx="5085564" cy="481711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Slide Number Placeholder 5"/>
          <p:cNvSpPr>
            <a:spLocks noGrp="1"/>
          </p:cNvSpPr>
          <p:nvPr>
            <p:ph type="sldNum" sz="quarter" idx="12"/>
          </p:nvPr>
        </p:nvSpPr>
        <p:spPr/>
        <p:txBody>
          <a:bodyPr/>
          <a:lstStyle/>
          <a:p>
            <a:fld id="{77B70A13-00B4-466C-B5AB-87F6E0828B5D}" type="slidenum">
              <a:rPr lang="el-GR" altLang="el-GR"/>
              <a:pPr/>
              <a:t>48</a:t>
            </a:fld>
            <a:endParaRPr lang="el-GR" altLang="el-G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2" name="Rectangle 2"/>
          <p:cNvSpPr>
            <a:spLocks noGrp="1" noChangeArrowheads="1"/>
          </p:cNvSpPr>
          <p:nvPr>
            <p:ph type="title"/>
          </p:nvPr>
        </p:nvSpPr>
        <p:spPr>
          <a:xfrm>
            <a:off x="250825" y="277813"/>
            <a:ext cx="8820150" cy="810927"/>
          </a:xfrm>
        </p:spPr>
        <p:txBody>
          <a:bodyPr>
            <a:normAutofit/>
          </a:bodyPr>
          <a:lstStyle/>
          <a:p>
            <a:r>
              <a:rPr lang="el-GR" altLang="el-GR" sz="3800" b="1" dirty="0"/>
              <a:t>Το Μοντέλο του </a:t>
            </a:r>
            <a:r>
              <a:rPr lang="el-GR" altLang="el-GR" sz="3800" b="1" dirty="0" smtClean="0"/>
              <a:t>Καταρράκτη </a:t>
            </a:r>
            <a:r>
              <a:rPr lang="en-US" altLang="el-GR" sz="3800" b="1" dirty="0" smtClean="0"/>
              <a:t>(</a:t>
            </a:r>
            <a:r>
              <a:rPr lang="el-GR" altLang="el-GR" sz="3800" b="1" dirty="0"/>
              <a:t>συνέχεια)</a:t>
            </a:r>
          </a:p>
        </p:txBody>
      </p:sp>
      <p:sp>
        <p:nvSpPr>
          <p:cNvPr id="542723" name="Rectangle 3"/>
          <p:cNvSpPr>
            <a:spLocks noGrp="1" noChangeArrowheads="1"/>
          </p:cNvSpPr>
          <p:nvPr>
            <p:ph idx="1"/>
          </p:nvPr>
        </p:nvSpPr>
        <p:spPr>
          <a:xfrm>
            <a:off x="250825" y="1431828"/>
            <a:ext cx="8820150" cy="5257800"/>
          </a:xfrm>
        </p:spPr>
        <p:txBody>
          <a:bodyPr>
            <a:normAutofit lnSpcReduction="10000"/>
          </a:bodyPr>
          <a:lstStyle/>
          <a:p>
            <a:pPr>
              <a:spcBef>
                <a:spcPct val="0"/>
              </a:spcBef>
            </a:pPr>
            <a:r>
              <a:rPr lang="el-GR" altLang="el-GR" sz="2400"/>
              <a:t>Ακολουθιακή οργάνωση των δραστηριοτήτων ανάπτυξης</a:t>
            </a:r>
          </a:p>
          <a:p>
            <a:pPr lvl="1">
              <a:spcBef>
                <a:spcPct val="0"/>
              </a:spcBef>
            </a:pPr>
            <a:r>
              <a:rPr lang="el-GR" altLang="el-GR" sz="2000"/>
              <a:t>Κάθε φάση αξιολογείται από τη διοίκηση έργου και τον πελάτη και μετά προχωράμε στην επόμενη</a:t>
            </a:r>
          </a:p>
          <a:p>
            <a:pPr lvl="1">
              <a:spcBef>
                <a:spcPct val="0"/>
              </a:spcBef>
            </a:pPr>
            <a:r>
              <a:rPr lang="el-GR" altLang="el-GR" sz="2000"/>
              <a:t>Αν διαπιστώσουμε σφάλματα ή ελλείψεις, επιστρέφουμε στη σχετική προγενέστερη φάση</a:t>
            </a:r>
          </a:p>
          <a:p>
            <a:pPr>
              <a:spcBef>
                <a:spcPct val="0"/>
              </a:spcBef>
            </a:pPr>
            <a:r>
              <a:rPr lang="el-GR" altLang="el-GR" sz="2400"/>
              <a:t>Αξιολόγηση</a:t>
            </a:r>
          </a:p>
          <a:p>
            <a:pPr lvl="1">
              <a:spcBef>
                <a:spcPct val="0"/>
              </a:spcBef>
              <a:buFontTx/>
              <a:buNone/>
            </a:pPr>
            <a:r>
              <a:rPr lang="el-GR" altLang="el-GR" sz="2000"/>
              <a:t>+ «Εύκολος» χρονικός προγραμματισμός και «απλή» διοίκηση έργου</a:t>
            </a:r>
          </a:p>
          <a:p>
            <a:pPr lvl="1">
              <a:spcBef>
                <a:spcPct val="0"/>
              </a:spcBef>
              <a:buFontTx/>
              <a:buChar char="-"/>
            </a:pPr>
            <a:r>
              <a:rPr lang="el-GR" altLang="el-GR" sz="2000"/>
              <a:t>Προϋποθέτει σταθερότητα στις απαιτήσεις και την αρχιτεκτονική</a:t>
            </a:r>
          </a:p>
          <a:p>
            <a:pPr lvl="2">
              <a:spcBef>
                <a:spcPct val="0"/>
              </a:spcBef>
              <a:buFontTx/>
              <a:buBlip>
                <a:blip r:embed="rId2"/>
              </a:buBlip>
            </a:pPr>
            <a:r>
              <a:rPr lang="el-GR" altLang="el-GR" sz="1800"/>
              <a:t>Κάτι που συνήθως δεν ισχύει!</a:t>
            </a:r>
          </a:p>
          <a:p>
            <a:pPr lvl="1">
              <a:spcBef>
                <a:spcPct val="0"/>
              </a:spcBef>
              <a:buFontTx/>
              <a:buChar char="-"/>
            </a:pPr>
            <a:r>
              <a:rPr lang="el-GR" altLang="el-GR" sz="2000"/>
              <a:t>Μικρή συμμετοχή τελικών χρηστών</a:t>
            </a:r>
          </a:p>
          <a:p>
            <a:pPr lvl="2">
              <a:spcBef>
                <a:spcPct val="0"/>
              </a:spcBef>
              <a:buFontTx/>
              <a:buBlip>
                <a:blip r:embed="rId2"/>
              </a:buBlip>
            </a:pPr>
            <a:r>
              <a:rPr lang="el-GR" altLang="el-GR" sz="1800"/>
              <a:t>Η εμπλοκή τους περιορίζεται στις απαιτήσεις και την αποδοχή</a:t>
            </a:r>
          </a:p>
          <a:p>
            <a:pPr lvl="1">
              <a:spcBef>
                <a:spcPct val="0"/>
              </a:spcBef>
              <a:buFontTx/>
              <a:buChar char="-"/>
            </a:pPr>
            <a:r>
              <a:rPr lang="el-GR" altLang="el-GR" sz="2000"/>
              <a:t>Παραπλανητική εικόνα της πορείας του έργου</a:t>
            </a:r>
          </a:p>
          <a:p>
            <a:pPr lvl="2">
              <a:spcBef>
                <a:spcPct val="0"/>
              </a:spcBef>
              <a:buFontTx/>
              <a:buBlip>
                <a:blip r:embed="rId2"/>
              </a:buBlip>
            </a:pPr>
            <a:r>
              <a:rPr lang="el-GR" altLang="el-GR" sz="1800"/>
              <a:t>Τα αρχικά χρονοδιαγράμματα μπορούν να τηρούνται. Τι γίνεται όμως αν διαπιστωθεί αργότερα σφάλμα; </a:t>
            </a:r>
          </a:p>
          <a:p>
            <a:pPr lvl="1">
              <a:spcBef>
                <a:spcPct val="0"/>
              </a:spcBef>
              <a:buFontTx/>
              <a:buChar char="-"/>
            </a:pPr>
            <a:r>
              <a:rPr lang="el-GR" altLang="el-GR" sz="2000"/>
              <a:t>Δεν ευνοεί την ενεργητική διαχείριση κινδύνων</a:t>
            </a:r>
          </a:p>
          <a:p>
            <a:pPr lvl="2">
              <a:spcBef>
                <a:spcPct val="0"/>
              </a:spcBef>
              <a:buFontTx/>
              <a:buChar char="-"/>
            </a:pPr>
            <a:r>
              <a:rPr lang="el-GR" altLang="el-GR" sz="1800"/>
              <a:t>Πολλοί κίνδυνοι θα διαγνωστούν σε αρκετά προχωρημένη φάση του έργου με πολύ μικρά περιθώρια παρεμβάσεων</a:t>
            </a:r>
          </a:p>
        </p:txBody>
      </p:sp>
      <p:sp>
        <p:nvSpPr>
          <p:cNvPr id="6" name="Slide Number Placeholder 5"/>
          <p:cNvSpPr>
            <a:spLocks noGrp="1"/>
          </p:cNvSpPr>
          <p:nvPr>
            <p:ph type="sldNum" sz="quarter" idx="12"/>
          </p:nvPr>
        </p:nvSpPr>
        <p:spPr/>
        <p:txBody>
          <a:bodyPr/>
          <a:lstStyle/>
          <a:p>
            <a:fld id="{D8464694-13F0-4AFB-BB98-F0DC5BCB89ED}" type="slidenum">
              <a:rPr lang="el-GR" altLang="el-GR"/>
              <a:pPr/>
              <a:t>49</a:t>
            </a:fld>
            <a:endParaRPr lang="el-GR" alt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6" name="Rectangle 2"/>
          <p:cNvSpPr>
            <a:spLocks noGrp="1" noChangeArrowheads="1"/>
          </p:cNvSpPr>
          <p:nvPr>
            <p:ph type="title"/>
          </p:nvPr>
        </p:nvSpPr>
        <p:spPr/>
        <p:txBody>
          <a:bodyPr>
            <a:normAutofit fontScale="90000"/>
          </a:bodyPr>
          <a:lstStyle/>
          <a:p>
            <a:r>
              <a:rPr lang="el-GR" altLang="el-GR"/>
              <a:t>Η ανάγκη εξακολουθεί να υφίσταται: </a:t>
            </a:r>
            <a:r>
              <a:rPr lang="en-US" altLang="el-GR"/>
              <a:t>Standish</a:t>
            </a:r>
            <a:r>
              <a:rPr lang="el-GR" altLang="el-GR"/>
              <a:t> 2001</a:t>
            </a:r>
          </a:p>
        </p:txBody>
      </p:sp>
      <p:sp>
        <p:nvSpPr>
          <p:cNvPr id="502787" name="Rectangle 3"/>
          <p:cNvSpPr>
            <a:spLocks noGrp="1" noChangeArrowheads="1"/>
          </p:cNvSpPr>
          <p:nvPr>
            <p:ph idx="1"/>
          </p:nvPr>
        </p:nvSpPr>
        <p:spPr/>
        <p:txBody>
          <a:bodyPr>
            <a:normAutofit/>
          </a:bodyPr>
          <a:lstStyle/>
          <a:p>
            <a:pPr>
              <a:lnSpc>
                <a:spcPct val="90000"/>
              </a:lnSpc>
            </a:pPr>
            <a:r>
              <a:rPr lang="el-GR" altLang="el-GR" sz="2800" dirty="0"/>
              <a:t>το 2000:</a:t>
            </a:r>
          </a:p>
          <a:p>
            <a:pPr lvl="1">
              <a:lnSpc>
                <a:spcPct val="90000"/>
              </a:lnSpc>
            </a:pPr>
            <a:r>
              <a:rPr lang="el-GR" altLang="el-GR" sz="2400" dirty="0"/>
              <a:t>23% των έργων ανάπτυξης λογισμικού απέτυχαν και ματαιώθηκε η ολοκλήρωση τους. </a:t>
            </a:r>
          </a:p>
          <a:p>
            <a:pPr lvl="1">
              <a:lnSpc>
                <a:spcPct val="90000"/>
              </a:lnSpc>
            </a:pPr>
            <a:r>
              <a:rPr lang="el-GR" altLang="el-GR" sz="2400" dirty="0"/>
              <a:t>49% των έργων ολοκληρώθηκε με αποκλίσεις είτε στον προϋπολογισμό τους είτε στο χρονοπρογραμματισμό τους είτε στην λειτουργικότητα του προϊόντος λογισμικού</a:t>
            </a:r>
          </a:p>
          <a:p>
            <a:pPr lvl="1">
              <a:lnSpc>
                <a:spcPct val="90000"/>
              </a:lnSpc>
            </a:pPr>
            <a:r>
              <a:rPr lang="el-GR" altLang="el-GR" sz="2400" dirty="0"/>
              <a:t>Μόλις 28% των έργων ολοκληρώθηκε σύμφωνα με τον χρονικό και οικονομικό τους προγραμματισμό</a:t>
            </a:r>
          </a:p>
        </p:txBody>
      </p:sp>
      <p:sp>
        <p:nvSpPr>
          <p:cNvPr id="6" name="Slide Number Placeholder 5"/>
          <p:cNvSpPr>
            <a:spLocks noGrp="1"/>
          </p:cNvSpPr>
          <p:nvPr>
            <p:ph type="sldNum" sz="quarter" idx="12"/>
          </p:nvPr>
        </p:nvSpPr>
        <p:spPr/>
        <p:txBody>
          <a:bodyPr/>
          <a:lstStyle/>
          <a:p>
            <a:fld id="{69CCB0A8-A74E-493E-A186-0435DA492EAE}" type="slidenum">
              <a:rPr lang="el-GR" altLang="el-GR"/>
              <a:pPr/>
              <a:t>5</a:t>
            </a:fld>
            <a:endParaRPr lang="el-GR" altLang="el-G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746" name="Rectangle 2"/>
          <p:cNvSpPr>
            <a:spLocks noGrp="1" noChangeArrowheads="1"/>
          </p:cNvSpPr>
          <p:nvPr>
            <p:ph type="title"/>
          </p:nvPr>
        </p:nvSpPr>
        <p:spPr/>
        <p:txBody>
          <a:bodyPr/>
          <a:lstStyle/>
          <a:p>
            <a:r>
              <a:rPr lang="el-GR" altLang="el-GR" b="1"/>
              <a:t>Το Επαυξητικό μοντέλο</a:t>
            </a:r>
            <a:endParaRPr lang="el-GR" altLang="el-GR"/>
          </a:p>
        </p:txBody>
      </p:sp>
      <p:sp>
        <p:nvSpPr>
          <p:cNvPr id="543747" name="Rectangle 3"/>
          <p:cNvSpPr>
            <a:spLocks noGrp="1" noChangeArrowheads="1"/>
          </p:cNvSpPr>
          <p:nvPr>
            <p:ph type="body" sz="half" idx="1"/>
          </p:nvPr>
        </p:nvSpPr>
        <p:spPr>
          <a:xfrm>
            <a:off x="457200" y="1600200"/>
            <a:ext cx="5059363" cy="4530725"/>
          </a:xfrm>
        </p:spPr>
        <p:txBody>
          <a:bodyPr/>
          <a:lstStyle/>
          <a:p>
            <a:r>
              <a:rPr lang="el-GR" altLang="el-GR" sz="2400"/>
              <a:t>Στόχος να καλυφθούν αδυναμίες του μοντέλου του καταρράκτη</a:t>
            </a:r>
          </a:p>
          <a:p>
            <a:r>
              <a:rPr lang="el-GR" altLang="el-GR" sz="2400"/>
              <a:t>Το λογισμικό παραδίδεται σταδιακά με </a:t>
            </a:r>
            <a:r>
              <a:rPr lang="el-GR" altLang="el-GR" sz="2400" i="1"/>
              <a:t>επαυξήσεις</a:t>
            </a:r>
            <a:r>
              <a:rPr lang="el-GR" altLang="el-GR" sz="2400"/>
              <a:t> (</a:t>
            </a:r>
            <a:r>
              <a:rPr lang="en-US" altLang="el-GR" sz="2400"/>
              <a:t>increments) </a:t>
            </a:r>
            <a:r>
              <a:rPr lang="el-GR" altLang="el-GR" sz="2400"/>
              <a:t>που εμπλουτίζουν τη λειτουργικότητα</a:t>
            </a:r>
          </a:p>
          <a:p>
            <a:r>
              <a:rPr lang="el-GR" altLang="el-GR" sz="2400"/>
              <a:t>Επιδίωξη είναι να καλυφθεί σταδιακά η συνολική λειτουργικότητα ώστε να μειωθεί η πιθανότητα να αποκλίνει το τελικό προϊόν από τις επιθυμίες του πελάτη</a:t>
            </a:r>
          </a:p>
        </p:txBody>
      </p:sp>
      <p:sp>
        <p:nvSpPr>
          <p:cNvPr id="8" name="Slide Number Placeholder 6"/>
          <p:cNvSpPr>
            <a:spLocks noGrp="1"/>
          </p:cNvSpPr>
          <p:nvPr>
            <p:ph type="sldNum" sz="quarter" idx="12"/>
          </p:nvPr>
        </p:nvSpPr>
        <p:spPr/>
        <p:txBody>
          <a:bodyPr/>
          <a:lstStyle/>
          <a:p>
            <a:fld id="{5A0CB544-A97D-4445-AED0-A13B67FB6A28}" type="slidenum">
              <a:rPr lang="el-GR" altLang="el-GR"/>
              <a:pPr/>
              <a:t>50</a:t>
            </a:fld>
            <a:endParaRPr lang="el-GR" altLang="el-GR"/>
          </a:p>
        </p:txBody>
      </p:sp>
      <p:sp>
        <p:nvSpPr>
          <p:cNvPr id="54374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l-GR"/>
          </a:p>
        </p:txBody>
      </p:sp>
      <p:pic>
        <p:nvPicPr>
          <p:cNvPr id="543749" name="Picture 5" descr="ΣχήμαΣταδιακήΠαράδοσ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07050" y="1628775"/>
            <a:ext cx="3068638" cy="459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2"/>
          <p:cNvSpPr>
            <a:spLocks noGrp="1" noChangeArrowheads="1"/>
          </p:cNvSpPr>
          <p:nvPr>
            <p:ph type="title"/>
          </p:nvPr>
        </p:nvSpPr>
        <p:spPr/>
        <p:txBody>
          <a:bodyPr>
            <a:normAutofit fontScale="90000"/>
          </a:bodyPr>
          <a:lstStyle/>
          <a:p>
            <a:r>
              <a:rPr lang="el-GR" altLang="el-GR"/>
              <a:t>Το επαυξητικό μοντέλο (συνέχεια)</a:t>
            </a:r>
            <a:endParaRPr lang="en-US" altLang="el-GR"/>
          </a:p>
        </p:txBody>
      </p:sp>
      <p:sp>
        <p:nvSpPr>
          <p:cNvPr id="567299" name="Rectangle 3"/>
          <p:cNvSpPr>
            <a:spLocks noGrp="1" noChangeArrowheads="1"/>
          </p:cNvSpPr>
          <p:nvPr>
            <p:ph idx="1"/>
          </p:nvPr>
        </p:nvSpPr>
        <p:spPr>
          <a:xfrm>
            <a:off x="457200" y="1600200"/>
            <a:ext cx="8229600" cy="5257800"/>
          </a:xfrm>
        </p:spPr>
        <p:txBody>
          <a:bodyPr/>
          <a:lstStyle/>
          <a:p>
            <a:r>
              <a:rPr lang="el-GR" altLang="el-GR" sz="2800"/>
              <a:t>Παράδειγμα: έστω ότι αναπτύσσουμε λογισμικό επεξεργασίας κειμένου</a:t>
            </a:r>
          </a:p>
          <a:p>
            <a:pPr lvl="1"/>
            <a:r>
              <a:rPr lang="el-GR" altLang="el-GR" sz="2400"/>
              <a:t>Πρώτο παραδοτέο: </a:t>
            </a:r>
            <a:r>
              <a:rPr lang="en-US" altLang="el-GR" sz="2400"/>
              <a:t> </a:t>
            </a:r>
            <a:r>
              <a:rPr lang="el-GR" altLang="el-GR" sz="2400"/>
              <a:t>βασικές λειτουργίες επεξεργασίας και διαχείρισης αρχείων</a:t>
            </a:r>
          </a:p>
          <a:p>
            <a:pPr lvl="1"/>
            <a:r>
              <a:rPr lang="el-GR" altLang="el-GR" sz="2400"/>
              <a:t>Δεύτερο παραδοτέο: προηγμένες λειτουργίες επεξεργασίες κειμένου (π.χ. μεταφορά και εναπόθεση, «έξυπνος» χειρισμός κενών κατά την αντιγραφή, αυτόματη διόρθωση)</a:t>
            </a:r>
          </a:p>
          <a:p>
            <a:pPr lvl="1"/>
            <a:r>
              <a:rPr lang="el-GR" altLang="el-GR" sz="2400"/>
              <a:t>Τρίτο παραδοτέο: ορθογραφικός και γραμματικός έλεγχος</a:t>
            </a:r>
          </a:p>
          <a:p>
            <a:pPr lvl="1"/>
            <a:r>
              <a:rPr lang="el-GR" altLang="el-GR" sz="2400"/>
              <a:t>Τέταρτο παραδοτέο: προηγμένες δυνατότητες προβολής κειμένου (σελίδας, πολλαπλών σελίδων, διάρθρωσης εγγράφου κ.λπ.)</a:t>
            </a:r>
          </a:p>
        </p:txBody>
      </p:sp>
      <p:sp>
        <p:nvSpPr>
          <p:cNvPr id="6" name="Slide Number Placeholder 5"/>
          <p:cNvSpPr>
            <a:spLocks noGrp="1"/>
          </p:cNvSpPr>
          <p:nvPr>
            <p:ph type="sldNum" sz="quarter" idx="12"/>
          </p:nvPr>
        </p:nvSpPr>
        <p:spPr/>
        <p:txBody>
          <a:bodyPr/>
          <a:lstStyle/>
          <a:p>
            <a:fld id="{376D1229-FBEB-4F2C-A850-DF9CE0602B8D}" type="slidenum">
              <a:rPr lang="el-GR" altLang="el-GR"/>
              <a:pPr/>
              <a:t>51</a:t>
            </a:fld>
            <a:endParaRPr lang="el-GR" altLang="el-G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p:txBody>
          <a:bodyPr>
            <a:normAutofit/>
          </a:bodyPr>
          <a:lstStyle/>
          <a:p>
            <a:r>
              <a:rPr lang="el-GR" altLang="el-GR" sz="4000" b="1" dirty="0"/>
              <a:t>Το </a:t>
            </a:r>
            <a:r>
              <a:rPr lang="el-GR" altLang="el-GR" sz="4000" b="1" dirty="0" err="1"/>
              <a:t>Επαυξητικό</a:t>
            </a:r>
            <a:r>
              <a:rPr lang="el-GR" altLang="el-GR" sz="4000" b="1" dirty="0"/>
              <a:t> </a:t>
            </a:r>
            <a:r>
              <a:rPr lang="el-GR" altLang="el-GR" sz="4000" b="1" dirty="0" smtClean="0"/>
              <a:t>μοντέλο (συνέχεια</a:t>
            </a:r>
            <a:r>
              <a:rPr lang="el-GR" altLang="el-GR" sz="4000" b="1" dirty="0"/>
              <a:t>)</a:t>
            </a:r>
          </a:p>
        </p:txBody>
      </p:sp>
      <p:sp>
        <p:nvSpPr>
          <p:cNvPr id="544771" name="Rectangle 3"/>
          <p:cNvSpPr>
            <a:spLocks noGrp="1" noChangeArrowheads="1"/>
          </p:cNvSpPr>
          <p:nvPr>
            <p:ph idx="1"/>
          </p:nvPr>
        </p:nvSpPr>
        <p:spPr/>
        <p:txBody>
          <a:bodyPr>
            <a:normAutofit/>
          </a:bodyPr>
          <a:lstStyle/>
          <a:p>
            <a:pPr>
              <a:lnSpc>
                <a:spcPct val="90000"/>
              </a:lnSpc>
            </a:pPr>
            <a:r>
              <a:rPr lang="el-GR" altLang="el-GR" sz="2400" dirty="0"/>
              <a:t>Η λεπτομερής σχεδίαση και η κωδικοποίηση γίνεται σταδιακά με παραγωγή νέων εκδόσεων του λογισμικού</a:t>
            </a:r>
          </a:p>
          <a:p>
            <a:pPr>
              <a:lnSpc>
                <a:spcPct val="90000"/>
              </a:lnSpc>
            </a:pPr>
            <a:r>
              <a:rPr lang="el-GR" altLang="el-GR" sz="2400" dirty="0"/>
              <a:t>Αξιολόγηση</a:t>
            </a:r>
          </a:p>
          <a:p>
            <a:pPr lvl="1">
              <a:lnSpc>
                <a:spcPct val="90000"/>
              </a:lnSpc>
              <a:buFontTx/>
              <a:buNone/>
            </a:pPr>
            <a:r>
              <a:rPr lang="el-GR" altLang="el-GR" sz="2000" dirty="0"/>
              <a:t>+ Μεγαλύτερη ευελιξία σε σχέση με το μοντέλο του καταρράκτη</a:t>
            </a:r>
          </a:p>
          <a:p>
            <a:pPr lvl="1">
              <a:lnSpc>
                <a:spcPct val="90000"/>
              </a:lnSpc>
              <a:buFontTx/>
              <a:buNone/>
            </a:pPr>
            <a:r>
              <a:rPr lang="el-GR" altLang="el-GR" sz="2000" dirty="0"/>
              <a:t>+ Βελτιωμένη διαχείριση κινδύνων και καλύτερη αξιολόγηση της πορείας του έργου</a:t>
            </a:r>
          </a:p>
          <a:p>
            <a:pPr lvl="1">
              <a:lnSpc>
                <a:spcPct val="90000"/>
              </a:lnSpc>
              <a:buFontTx/>
              <a:buNone/>
            </a:pPr>
            <a:r>
              <a:rPr lang="el-GR" altLang="el-GR" sz="2000" dirty="0"/>
              <a:t>- Προϋποθέτει σταθερότητα των απαιτήσεων και της αρχιτεκτονικής του λογισμικού</a:t>
            </a:r>
          </a:p>
        </p:txBody>
      </p:sp>
      <p:sp>
        <p:nvSpPr>
          <p:cNvPr id="6" name="Slide Number Placeholder 5"/>
          <p:cNvSpPr>
            <a:spLocks noGrp="1"/>
          </p:cNvSpPr>
          <p:nvPr>
            <p:ph type="sldNum" sz="quarter" idx="12"/>
          </p:nvPr>
        </p:nvSpPr>
        <p:spPr/>
        <p:txBody>
          <a:bodyPr/>
          <a:lstStyle/>
          <a:p>
            <a:fld id="{C2ABC320-EBAB-445C-BBD6-DE583FD8CA8E}" type="slidenum">
              <a:rPr lang="el-GR" altLang="el-GR"/>
              <a:pPr/>
              <a:t>52</a:t>
            </a:fld>
            <a:endParaRPr lang="el-GR" altLang="el-G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Rectangle 2"/>
          <p:cNvSpPr>
            <a:spLocks noGrp="1" noChangeArrowheads="1"/>
          </p:cNvSpPr>
          <p:nvPr>
            <p:ph type="title"/>
          </p:nvPr>
        </p:nvSpPr>
        <p:spPr/>
        <p:txBody>
          <a:bodyPr/>
          <a:lstStyle/>
          <a:p>
            <a:r>
              <a:rPr lang="el-GR" altLang="el-GR" sz="4000"/>
              <a:t>Το σπειροειδές μοντέλο</a:t>
            </a:r>
          </a:p>
        </p:txBody>
      </p:sp>
      <p:sp>
        <p:nvSpPr>
          <p:cNvPr id="545795" name="Rectangle 3"/>
          <p:cNvSpPr>
            <a:spLocks noGrp="1" noChangeArrowheads="1"/>
          </p:cNvSpPr>
          <p:nvPr>
            <p:ph idx="1"/>
          </p:nvPr>
        </p:nvSpPr>
        <p:spPr/>
        <p:txBody>
          <a:bodyPr>
            <a:normAutofit/>
          </a:bodyPr>
          <a:lstStyle/>
          <a:p>
            <a:pPr>
              <a:lnSpc>
                <a:spcPct val="80000"/>
              </a:lnSpc>
            </a:pPr>
            <a:r>
              <a:rPr lang="el-GR" altLang="el-GR" sz="2400" i="1"/>
              <a:t>Μη γραμμική διαδοχή </a:t>
            </a:r>
            <a:r>
              <a:rPr lang="el-GR" altLang="el-GR" sz="2400"/>
              <a:t>των δραστηριοτήτων ανάπτυξης - </a:t>
            </a:r>
            <a:r>
              <a:rPr lang="el-GR" altLang="el-GR" sz="2400" i="1"/>
              <a:t>Ανάπτυξη σε κύκλους</a:t>
            </a:r>
            <a:r>
              <a:rPr lang="el-GR" altLang="el-GR" sz="2400"/>
              <a:t>. </a:t>
            </a:r>
          </a:p>
          <a:p>
            <a:pPr>
              <a:lnSpc>
                <a:spcPct val="80000"/>
              </a:lnSpc>
            </a:pPr>
            <a:r>
              <a:rPr lang="el-GR" altLang="el-GR" sz="2400"/>
              <a:t>Σε κάθε κύκλο πραγματοποιούνται πολλές δραστηριότητες χωρισμένες σε τέσσερις υπο-φάσεις:</a:t>
            </a:r>
          </a:p>
          <a:p>
            <a:pPr lvl="1">
              <a:lnSpc>
                <a:spcPct val="80000"/>
              </a:lnSpc>
            </a:pPr>
            <a:r>
              <a:rPr lang="el-GR" altLang="el-GR" sz="2000"/>
              <a:t>Καθορισμός στόχων, εναλλακτικών και περιορισμών</a:t>
            </a:r>
          </a:p>
          <a:p>
            <a:pPr lvl="1">
              <a:lnSpc>
                <a:spcPct val="80000"/>
              </a:lnSpc>
            </a:pPr>
            <a:r>
              <a:rPr lang="el-GR" altLang="el-GR" sz="2000"/>
              <a:t>Αξιολόγηση εναλλακτικών, εντοπισμός και διαχείριση κινδύνων</a:t>
            </a:r>
          </a:p>
          <a:p>
            <a:pPr lvl="1">
              <a:lnSpc>
                <a:spcPct val="80000"/>
              </a:lnSpc>
            </a:pPr>
            <a:r>
              <a:rPr lang="el-GR" altLang="el-GR" sz="2000"/>
              <a:t>Ανάπτυξη και επαλήθευση προϊόντος κύκλου</a:t>
            </a:r>
          </a:p>
          <a:p>
            <a:pPr lvl="1">
              <a:lnSpc>
                <a:spcPct val="80000"/>
              </a:lnSpc>
            </a:pPr>
            <a:r>
              <a:rPr lang="el-GR" altLang="el-GR" sz="2000"/>
              <a:t>Σχεδιασμός επόμενων κύκλων</a:t>
            </a:r>
          </a:p>
          <a:p>
            <a:pPr>
              <a:lnSpc>
                <a:spcPct val="80000"/>
              </a:lnSpc>
            </a:pPr>
            <a:r>
              <a:rPr lang="el-GR" altLang="el-GR" sz="2400"/>
              <a:t>Οι αποφάσεις για τον προγραμματισμό κάθε κύκλου καθορίζονται από τους κινδύνους του έργου</a:t>
            </a:r>
          </a:p>
          <a:p>
            <a:pPr>
              <a:lnSpc>
                <a:spcPct val="80000"/>
              </a:lnSpc>
            </a:pPr>
            <a:r>
              <a:rPr lang="el-GR" altLang="el-GR" sz="2400"/>
              <a:t>Δημιουργία πρωτοτύπων (</a:t>
            </a:r>
            <a:r>
              <a:rPr lang="en-US" altLang="el-GR" sz="2400"/>
              <a:t>prototypes) </a:t>
            </a:r>
            <a:r>
              <a:rPr lang="el-GR" altLang="el-GR" sz="2400"/>
              <a:t>ως μέσο μείωσης των κινδύνων του έργου</a:t>
            </a:r>
          </a:p>
        </p:txBody>
      </p:sp>
      <p:sp>
        <p:nvSpPr>
          <p:cNvPr id="6" name="Slide Number Placeholder 5"/>
          <p:cNvSpPr>
            <a:spLocks noGrp="1"/>
          </p:cNvSpPr>
          <p:nvPr>
            <p:ph type="sldNum" sz="quarter" idx="12"/>
          </p:nvPr>
        </p:nvSpPr>
        <p:spPr/>
        <p:txBody>
          <a:bodyPr/>
          <a:lstStyle/>
          <a:p>
            <a:fld id="{01F4FEA4-4C8D-4102-A4F2-B5513B51A141}" type="slidenum">
              <a:rPr lang="el-GR" altLang="el-GR"/>
              <a:pPr/>
              <a:t>53</a:t>
            </a:fld>
            <a:endParaRPr lang="el-GR" altLang="el-G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4A8D1B7E-C2B2-48A4-84BE-E8B04FDC910B}" type="slidenum">
              <a:rPr lang="el-GR" altLang="el-GR"/>
              <a:pPr/>
              <a:t>54</a:t>
            </a:fld>
            <a:endParaRPr lang="el-GR" altLang="el-GR"/>
          </a:p>
        </p:txBody>
      </p:sp>
      <p:sp>
        <p:nvSpPr>
          <p:cNvPr id="546818" name="Rectangle 2"/>
          <p:cNvSpPr>
            <a:spLocks noGrp="1" noChangeArrowheads="1"/>
          </p:cNvSpPr>
          <p:nvPr>
            <p:ph type="title" idx="4294967295"/>
          </p:nvPr>
        </p:nvSpPr>
        <p:spPr>
          <a:xfrm>
            <a:off x="838200" y="304800"/>
            <a:ext cx="8305800" cy="571252"/>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el-GR" altLang="el-GR" sz="4000" dirty="0"/>
              <a:t>Το Σπειροειδές Μοντέλο</a:t>
            </a:r>
            <a:r>
              <a:rPr lang="en-US" altLang="el-GR" sz="4000" dirty="0"/>
              <a:t> (</a:t>
            </a:r>
            <a:r>
              <a:rPr lang="el-GR" altLang="el-GR" sz="4000" dirty="0"/>
              <a:t>συνέχεια)</a:t>
            </a:r>
          </a:p>
        </p:txBody>
      </p:sp>
      <p:pic>
        <p:nvPicPr>
          <p:cNvPr id="546819" name="Picture 3" descr="Χωρίς τίτλ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179513"/>
            <a:ext cx="8101012" cy="49768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457200" y="98425"/>
            <a:ext cx="8229600" cy="450850"/>
          </a:xfrm>
        </p:spPr>
        <p:txBody>
          <a:bodyPr>
            <a:normAutofit fontScale="90000"/>
          </a:bodyPr>
          <a:lstStyle/>
          <a:p>
            <a:r>
              <a:rPr lang="el-GR" altLang="el-GR" sz="3600"/>
              <a:t>Το Σπειροειδές Μοντέλο</a:t>
            </a:r>
            <a:r>
              <a:rPr lang="en-US" altLang="el-GR" sz="3600"/>
              <a:t> (</a:t>
            </a:r>
            <a:r>
              <a:rPr lang="el-GR" altLang="el-GR" sz="3600"/>
              <a:t>συνέχεια)</a:t>
            </a:r>
            <a:endParaRPr lang="en-US" altLang="el-GR" sz="3600"/>
          </a:p>
        </p:txBody>
      </p:sp>
      <p:sp>
        <p:nvSpPr>
          <p:cNvPr id="568323" name="Rectangle 3"/>
          <p:cNvSpPr>
            <a:spLocks noGrp="1" noChangeArrowheads="1"/>
          </p:cNvSpPr>
          <p:nvPr>
            <p:ph type="body" sz="half" idx="1"/>
          </p:nvPr>
        </p:nvSpPr>
        <p:spPr>
          <a:xfrm>
            <a:off x="476250" y="593725"/>
            <a:ext cx="8435975" cy="433388"/>
          </a:xfrm>
        </p:spPr>
        <p:txBody>
          <a:bodyPr>
            <a:normAutofit lnSpcReduction="10000"/>
          </a:bodyPr>
          <a:lstStyle/>
          <a:p>
            <a:r>
              <a:rPr lang="el-GR" altLang="el-GR" sz="2800"/>
              <a:t>Παράδειγμα ανάλυσης επικινδυνότητας</a:t>
            </a:r>
            <a:endParaRPr lang="en-US" altLang="el-GR" sz="2800"/>
          </a:p>
        </p:txBody>
      </p:sp>
      <p:graphicFrame>
        <p:nvGraphicFramePr>
          <p:cNvPr id="568419" name="Group 99"/>
          <p:cNvGraphicFramePr>
            <a:graphicFrameLocks noGrp="1"/>
          </p:cNvGraphicFramePr>
          <p:nvPr>
            <p:ph sz="half" idx="2"/>
            <p:extLst>
              <p:ext uri="{D42A27DB-BD31-4B8C-83A1-F6EECF244321}">
                <p14:modId xmlns:p14="http://schemas.microsoft.com/office/powerpoint/2010/main" val="188722062"/>
              </p:ext>
            </p:extLst>
          </p:nvPr>
        </p:nvGraphicFramePr>
        <p:xfrm>
          <a:off x="296863" y="1223755"/>
          <a:ext cx="8640762" cy="5181600"/>
        </p:xfrm>
        <a:graphic>
          <a:graphicData uri="http://schemas.openxmlformats.org/drawingml/2006/table">
            <a:tbl>
              <a:tblPr/>
              <a:tblGrid>
                <a:gridCol w="1439822"/>
                <a:gridCol w="1845205"/>
                <a:gridCol w="5355735"/>
              </a:tblGrid>
              <a:tr h="317826">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1" u="none" strike="noStrike" cap="none" normalizeH="0" baseline="0" dirty="0" smtClean="0">
                          <a:ln>
                            <a:noFill/>
                          </a:ln>
                          <a:solidFill>
                            <a:schemeClr val="accent1">
                              <a:lumMod val="50000"/>
                            </a:schemeClr>
                          </a:solidFill>
                          <a:effectLst/>
                          <a:latin typeface="Arial" panose="020B0604020202020204" pitchFamily="34" charset="0"/>
                        </a:rPr>
                        <a:t>Πρότυπο</a:t>
                      </a:r>
                      <a:endParaRPr kumimoji="0" lang="en-US" altLang="el-GR" sz="1600" b="0" i="1" u="none" strike="noStrike" cap="none" normalizeH="0" baseline="0" dirty="0" smtClean="0">
                        <a:ln>
                          <a:noFill/>
                        </a:ln>
                        <a:solidFill>
                          <a:schemeClr val="accent1">
                            <a:lumMod val="50000"/>
                          </a:schemeClr>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1" u="none" strike="noStrike" cap="none" normalizeH="0" baseline="0" dirty="0" smtClean="0">
                          <a:ln>
                            <a:noFill/>
                          </a:ln>
                          <a:solidFill>
                            <a:schemeClr val="accent1">
                              <a:lumMod val="50000"/>
                            </a:schemeClr>
                          </a:solidFill>
                          <a:effectLst/>
                          <a:latin typeface="Arial" panose="020B0604020202020204" pitchFamily="34" charset="0"/>
                        </a:rPr>
                        <a:t>Εξήγηση</a:t>
                      </a:r>
                      <a:endParaRPr kumimoji="0" lang="en-US" altLang="el-GR" sz="1600" b="0" i="1" u="none" strike="noStrike" cap="none" normalizeH="0" baseline="0" dirty="0" smtClean="0">
                        <a:ln>
                          <a:noFill/>
                        </a:ln>
                        <a:solidFill>
                          <a:schemeClr val="accent1">
                            <a:lumMod val="50000"/>
                          </a:schemeClr>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1" u="none" strike="noStrike" cap="none" normalizeH="0" baseline="0" dirty="0" smtClean="0">
                          <a:ln>
                            <a:noFill/>
                          </a:ln>
                          <a:solidFill>
                            <a:schemeClr val="accent1">
                              <a:lumMod val="50000"/>
                            </a:schemeClr>
                          </a:solidFill>
                          <a:effectLst/>
                          <a:latin typeface="Arial" panose="020B0604020202020204" pitchFamily="34" charset="0"/>
                        </a:rPr>
                        <a:t>Παράδειγμα</a:t>
                      </a:r>
                      <a:endParaRPr kumimoji="0" lang="en-US" altLang="el-GR" sz="1600" b="0" i="1" u="none" strike="noStrike" cap="none" normalizeH="0" baseline="0" dirty="0" smtClean="0">
                        <a:ln>
                          <a:noFill/>
                        </a:ln>
                        <a:solidFill>
                          <a:schemeClr val="accent1">
                            <a:lumMod val="50000"/>
                          </a:schemeClr>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548972">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Στόχοι</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Ποιοί είναι οι στόχοι του έργου</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Να αυξηθεί η ποιότητα του λογισμικού</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011264">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Περιορισμοί</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Περιορισμοί που υπάρχουν</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Εντός τριών ετών</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Χωρίς μεγάλη επένδυση κεφαλαίου</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Χωρίς δραστικές αλλαγές στα πρότυπα που ακολουθεί η εταιρεία</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011264">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Εναλλακτικές</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Πιθανοί τρόποι επίτευξης των στόχων</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Επαναχρησιμοποίηση ήδη υπάρχοντος πιστοποιημένου λογισμικού</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Εισαγωγή τυπικών μεθόδων και επαλήθευσης</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Επένδυση σε εργαλεία ελέγχου και επαλήθευσης</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011264">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Κίνδυνοι</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Πιθανοί κίνδυνοι</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Δεν είναι εφικτή η αύξηση της ποιότητας χωρίς υπέρμετρη αύξηση του κόστους</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Οι νέες μέθοδοι μπορεί να οδηγήσουν σε αποχώρηση προσωπικού</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011264">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Αντιμετώπιση κινδύνων</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Πώς περιορίζονται οι κίνδυνοι</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Βιβλιογραφική μελέτη, πιλοτικό έργο, έρευνα για πιθανά επαναχρησιμοποιήσιμα στοιχεία, αξιολόγηση της υποστήριξης από εργαλεία, εκπαίδευση προσωπικού και σεμινάρια για παροχή κινήτρων</a:t>
                      </a:r>
                      <a:endParaRPr kumimoji="0" lang="en-US" altLang="el-GR"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36" name="Slide Number Placeholder 6"/>
          <p:cNvSpPr>
            <a:spLocks noGrp="1"/>
          </p:cNvSpPr>
          <p:nvPr>
            <p:ph type="sldNum" sz="quarter" idx="12"/>
          </p:nvPr>
        </p:nvSpPr>
        <p:spPr/>
        <p:txBody>
          <a:bodyPr/>
          <a:lstStyle/>
          <a:p>
            <a:fld id="{FC53FD18-A299-4A36-81FC-9D7E79038D96}" type="slidenum">
              <a:rPr lang="el-GR" altLang="el-GR"/>
              <a:pPr/>
              <a:t>55</a:t>
            </a:fld>
            <a:endParaRPr lang="el-GR" altLang="el-G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a:xfrm>
            <a:off x="476250" y="279400"/>
            <a:ext cx="8229600" cy="539750"/>
          </a:xfrm>
        </p:spPr>
        <p:txBody>
          <a:bodyPr>
            <a:normAutofit fontScale="90000"/>
          </a:bodyPr>
          <a:lstStyle/>
          <a:p>
            <a:r>
              <a:rPr lang="el-GR" altLang="el-GR" sz="3600"/>
              <a:t>Το Σπειροειδές Μοντέλο</a:t>
            </a:r>
            <a:r>
              <a:rPr lang="en-US" altLang="el-GR" sz="3600"/>
              <a:t> (</a:t>
            </a:r>
            <a:r>
              <a:rPr lang="el-GR" altLang="el-GR" sz="3600"/>
              <a:t>συνέχεια)</a:t>
            </a:r>
            <a:endParaRPr lang="en-US" altLang="el-GR" sz="3600"/>
          </a:p>
        </p:txBody>
      </p:sp>
      <p:sp>
        <p:nvSpPr>
          <p:cNvPr id="570372" name="Rectangle 4"/>
          <p:cNvSpPr>
            <a:spLocks noGrp="1" noChangeArrowheads="1"/>
          </p:cNvSpPr>
          <p:nvPr>
            <p:ph idx="1"/>
          </p:nvPr>
        </p:nvSpPr>
        <p:spPr>
          <a:xfrm>
            <a:off x="234827" y="1293882"/>
            <a:ext cx="8435975" cy="433387"/>
          </a:xfrm>
          <a:noFill/>
          <a:ln/>
        </p:spPr>
        <p:txBody>
          <a:bodyPr>
            <a:normAutofit fontScale="92500" lnSpcReduction="10000"/>
          </a:bodyPr>
          <a:lstStyle/>
          <a:p>
            <a:r>
              <a:rPr lang="el-GR" altLang="el-GR" sz="2800" dirty="0"/>
              <a:t>Παράδειγμα ανάλυσης επικινδυνότητας</a:t>
            </a:r>
            <a:endParaRPr lang="en-US" altLang="el-GR" sz="2800" dirty="0"/>
          </a:p>
        </p:txBody>
      </p:sp>
      <p:sp>
        <p:nvSpPr>
          <p:cNvPr id="28" name="Slide Number Placeholder 5"/>
          <p:cNvSpPr>
            <a:spLocks noGrp="1"/>
          </p:cNvSpPr>
          <p:nvPr>
            <p:ph type="sldNum" sz="quarter" idx="12"/>
          </p:nvPr>
        </p:nvSpPr>
        <p:spPr/>
        <p:txBody>
          <a:bodyPr/>
          <a:lstStyle/>
          <a:p>
            <a:fld id="{E323027D-ED4A-4E86-976C-D3EB643EDD22}" type="slidenum">
              <a:rPr lang="el-GR" altLang="el-GR"/>
              <a:pPr/>
              <a:t>56</a:t>
            </a:fld>
            <a:endParaRPr lang="el-GR" altLang="el-GR"/>
          </a:p>
        </p:txBody>
      </p:sp>
      <p:graphicFrame>
        <p:nvGraphicFramePr>
          <p:cNvPr id="570442" name="Group 74"/>
          <p:cNvGraphicFramePr>
            <a:graphicFrameLocks noGrp="1"/>
          </p:cNvGraphicFramePr>
          <p:nvPr>
            <p:extLst>
              <p:ext uri="{D42A27DB-BD31-4B8C-83A1-F6EECF244321}">
                <p14:modId xmlns:p14="http://schemas.microsoft.com/office/powerpoint/2010/main" val="3387704267"/>
              </p:ext>
            </p:extLst>
          </p:nvPr>
        </p:nvGraphicFramePr>
        <p:xfrm>
          <a:off x="341727" y="1673805"/>
          <a:ext cx="8640763" cy="4754880"/>
        </p:xfrm>
        <a:graphic>
          <a:graphicData uri="http://schemas.openxmlformats.org/drawingml/2006/table">
            <a:tbl>
              <a:tblPr/>
              <a:tblGrid>
                <a:gridCol w="1695450"/>
                <a:gridCol w="1976438"/>
                <a:gridCol w="4968875"/>
              </a:tblGrid>
              <a:tr h="3000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1" u="none" strike="noStrike" cap="none" normalizeH="0" baseline="0" dirty="0" smtClean="0">
                          <a:ln>
                            <a:noFill/>
                          </a:ln>
                          <a:solidFill>
                            <a:srgbClr val="002060"/>
                          </a:solidFill>
                          <a:effectLst/>
                          <a:latin typeface="Arial" panose="020B0604020202020204" pitchFamily="34" charset="0"/>
                        </a:rPr>
                        <a:t>Πρότυπο</a:t>
                      </a:r>
                      <a:endParaRPr kumimoji="0" lang="en-US" altLang="el-GR" sz="1600" b="0" i="1" u="none" strike="noStrike" cap="none" normalizeH="0" baseline="0" dirty="0" smtClean="0">
                        <a:ln>
                          <a:noFill/>
                        </a:ln>
                        <a:solidFill>
                          <a:srgbClr val="002060"/>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1" u="none" strike="noStrike" cap="none" normalizeH="0" baseline="0" dirty="0" smtClean="0">
                          <a:ln>
                            <a:noFill/>
                          </a:ln>
                          <a:solidFill>
                            <a:srgbClr val="002060"/>
                          </a:solidFill>
                          <a:effectLst/>
                          <a:latin typeface="Arial" panose="020B0604020202020204" pitchFamily="34" charset="0"/>
                        </a:rPr>
                        <a:t>Εξήγηση</a:t>
                      </a:r>
                      <a:endParaRPr kumimoji="0" lang="en-US" altLang="el-GR" sz="1600" b="0" i="1" u="none" strike="noStrike" cap="none" normalizeH="0" baseline="0" dirty="0" smtClean="0">
                        <a:ln>
                          <a:noFill/>
                        </a:ln>
                        <a:solidFill>
                          <a:srgbClr val="002060"/>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1" u="none" strike="noStrike" cap="none" normalizeH="0" baseline="0" dirty="0" smtClean="0">
                          <a:ln>
                            <a:noFill/>
                          </a:ln>
                          <a:solidFill>
                            <a:srgbClr val="002060"/>
                          </a:solidFill>
                          <a:effectLst/>
                          <a:latin typeface="Arial" panose="020B0604020202020204" pitchFamily="34" charset="0"/>
                        </a:rPr>
                        <a:t>Παράδειγμα</a:t>
                      </a:r>
                      <a:endParaRPr kumimoji="0" lang="en-US" altLang="el-GR" sz="1600" b="0" i="1" u="none" strike="noStrike" cap="none" normalizeH="0" baseline="0" dirty="0" smtClean="0">
                        <a:ln>
                          <a:noFill/>
                        </a:ln>
                        <a:solidFill>
                          <a:srgbClr val="002060"/>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0797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Αποτελέσματα</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Αποτελέσματα της εφαρμογής των στρατηγικών αντιμετώπισης κινδύνων</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Η εμπειρία σε τυπικές μεθόδους είναι περιορισμένη – δεν είναι εύκολο να αξιολογηθούν οι βελτιώσεις</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Περιορισμένη υποστήριξη για εργαλεία που αφορούν πρότυπα ανάπτυξης λογισμικού σε εταιρικό περιβάλλον</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Υπάρχουν διαθέσιμα επαναχρησιμοποιήσιμα στοιχεία, αλλά περιορισμένη υποστήριξη από εργαλεία</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0638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Σχέδια</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Σχέδια ανάπτυξης για την επόμενη φάση</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Να διερευνηθεί η επαναχρησιμοποίηση πιο λεπτομερώς</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Να αναπτυχθούν πρότυπα εργαλεία υποστήριξης της επαναχρησιμοποίησης</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Διερεύνηση σχήματος πιστοποίησης στοιχείων λογισμικού</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0638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Δέσμευση</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Δέσμευση πόρων για την επίτευξη των σχεδίων</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Χρηματοδότηση </a:t>
                      </a:r>
                      <a:r>
                        <a:rPr kumimoji="0" lang="el-GR" altLang="el-GR" sz="1600" b="0" i="0" u="none" strike="noStrike" cap="none" normalizeH="0" baseline="0" dirty="0" err="1" smtClean="0">
                          <a:ln>
                            <a:noFill/>
                          </a:ln>
                          <a:solidFill>
                            <a:schemeClr val="tx1"/>
                          </a:solidFill>
                          <a:effectLst/>
                          <a:latin typeface="Arial" panose="020B0604020202020204" pitchFamily="34" charset="0"/>
                        </a:rPr>
                        <a:t>18μηνου</a:t>
                      </a:r>
                      <a:r>
                        <a:rPr kumimoji="0" lang="el-GR" altLang="el-GR" sz="1600" b="0" i="0" u="none" strike="noStrike" cap="none" normalizeH="0" baseline="0" dirty="0" smtClean="0">
                          <a:ln>
                            <a:noFill/>
                          </a:ln>
                          <a:solidFill>
                            <a:schemeClr val="tx1"/>
                          </a:solidFill>
                          <a:effectLst/>
                          <a:latin typeface="Arial" panose="020B0604020202020204" pitchFamily="34" charset="0"/>
                        </a:rPr>
                        <a:t> έργου</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2" name="Rectangle 2"/>
          <p:cNvSpPr>
            <a:spLocks noGrp="1" noChangeArrowheads="1"/>
          </p:cNvSpPr>
          <p:nvPr>
            <p:ph type="title"/>
          </p:nvPr>
        </p:nvSpPr>
        <p:spPr/>
        <p:txBody>
          <a:bodyPr>
            <a:normAutofit fontScale="90000"/>
          </a:bodyPr>
          <a:lstStyle/>
          <a:p>
            <a:r>
              <a:rPr lang="el-GR" altLang="el-GR"/>
              <a:t>Το Σπειροειδές Μοντέλο</a:t>
            </a:r>
            <a:r>
              <a:rPr lang="en-US" altLang="el-GR"/>
              <a:t> (</a:t>
            </a:r>
            <a:r>
              <a:rPr lang="el-GR" altLang="el-GR"/>
              <a:t>συνέχεια)</a:t>
            </a:r>
          </a:p>
        </p:txBody>
      </p:sp>
      <p:sp>
        <p:nvSpPr>
          <p:cNvPr id="547843" name="Rectangle 3"/>
          <p:cNvSpPr>
            <a:spLocks noGrp="1" noChangeArrowheads="1"/>
          </p:cNvSpPr>
          <p:nvPr>
            <p:ph idx="1"/>
          </p:nvPr>
        </p:nvSpPr>
        <p:spPr/>
        <p:txBody>
          <a:bodyPr>
            <a:normAutofit/>
          </a:bodyPr>
          <a:lstStyle/>
          <a:p>
            <a:r>
              <a:rPr lang="el-GR" altLang="el-GR" sz="2400"/>
              <a:t>Οι πρώτοι κύκλοι είναι φθηνότεροι σε ανθρωποπροσπάθεια, χρόνο, κόστος</a:t>
            </a:r>
          </a:p>
          <a:p>
            <a:r>
              <a:rPr lang="el-GR" altLang="el-GR" sz="2400"/>
              <a:t>Κάθε πρόσθετος κύκλος αυξάνει το κόστος, μειώνοντας τους κινδύνους</a:t>
            </a:r>
          </a:p>
          <a:p>
            <a:r>
              <a:rPr lang="el-GR" altLang="el-GR" sz="2400"/>
              <a:t>Το πλήθος των κύκλων είναι αντιστάθμισμα κόστους/χρόνου και διαχείρισης κινδύνων</a:t>
            </a:r>
          </a:p>
        </p:txBody>
      </p:sp>
      <p:sp>
        <p:nvSpPr>
          <p:cNvPr id="6" name="Slide Number Placeholder 5"/>
          <p:cNvSpPr>
            <a:spLocks noGrp="1"/>
          </p:cNvSpPr>
          <p:nvPr>
            <p:ph type="sldNum" sz="quarter" idx="12"/>
          </p:nvPr>
        </p:nvSpPr>
        <p:spPr/>
        <p:txBody>
          <a:bodyPr/>
          <a:lstStyle/>
          <a:p>
            <a:fld id="{0BF3202B-C914-4C82-9427-8708EA0AD883}" type="slidenum">
              <a:rPr lang="el-GR" altLang="el-GR"/>
              <a:pPr/>
              <a:t>57</a:t>
            </a:fld>
            <a:endParaRPr lang="el-GR" altLang="el-G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2"/>
          <p:cNvSpPr>
            <a:spLocks noGrp="1" noChangeArrowheads="1"/>
          </p:cNvSpPr>
          <p:nvPr>
            <p:ph type="title"/>
          </p:nvPr>
        </p:nvSpPr>
        <p:spPr>
          <a:xfrm>
            <a:off x="250825" y="277814"/>
            <a:ext cx="8642350" cy="765922"/>
          </a:xfrm>
        </p:spPr>
        <p:txBody>
          <a:bodyPr>
            <a:normAutofit/>
          </a:bodyPr>
          <a:lstStyle/>
          <a:p>
            <a:r>
              <a:rPr lang="el-GR" altLang="el-GR" dirty="0"/>
              <a:t>Το σπειροειδές </a:t>
            </a:r>
            <a:r>
              <a:rPr lang="el-GR" altLang="el-GR" dirty="0" smtClean="0"/>
              <a:t>μοντέλο (συνέχεια</a:t>
            </a:r>
            <a:r>
              <a:rPr lang="el-GR" altLang="el-GR" dirty="0"/>
              <a:t>)</a:t>
            </a:r>
          </a:p>
        </p:txBody>
      </p:sp>
      <p:sp>
        <p:nvSpPr>
          <p:cNvPr id="548867" name="Rectangle 3"/>
          <p:cNvSpPr>
            <a:spLocks noGrp="1" noChangeArrowheads="1"/>
          </p:cNvSpPr>
          <p:nvPr>
            <p:ph idx="1"/>
          </p:nvPr>
        </p:nvSpPr>
        <p:spPr>
          <a:xfrm>
            <a:off x="161925" y="1222729"/>
            <a:ext cx="8820150" cy="5068888"/>
          </a:xfrm>
        </p:spPr>
        <p:txBody>
          <a:bodyPr/>
          <a:lstStyle/>
          <a:p>
            <a:pPr>
              <a:spcBef>
                <a:spcPct val="0"/>
              </a:spcBef>
            </a:pPr>
            <a:r>
              <a:rPr lang="el-GR" altLang="el-GR" sz="2800" dirty="0"/>
              <a:t>Αξιολόγηση</a:t>
            </a:r>
          </a:p>
          <a:p>
            <a:pPr lvl="1">
              <a:spcBef>
                <a:spcPct val="0"/>
              </a:spcBef>
              <a:buFontTx/>
              <a:buNone/>
            </a:pPr>
            <a:r>
              <a:rPr lang="el-GR" altLang="el-GR" sz="2400" dirty="0"/>
              <a:t>+ Ενεργητική αντιμετώπιση κινδύνων</a:t>
            </a:r>
          </a:p>
          <a:p>
            <a:pPr lvl="2">
              <a:spcBef>
                <a:spcPct val="0"/>
              </a:spcBef>
            </a:pPr>
            <a:r>
              <a:rPr lang="el-GR" altLang="el-GR" sz="2000" dirty="0"/>
              <a:t>Το μοντέλο βάζει τη διαχείρισή τους στο επίκεντρο</a:t>
            </a:r>
          </a:p>
          <a:p>
            <a:pPr lvl="1">
              <a:spcBef>
                <a:spcPct val="0"/>
              </a:spcBef>
              <a:buFontTx/>
              <a:buNone/>
            </a:pPr>
            <a:r>
              <a:rPr lang="el-GR" altLang="el-GR" sz="2400" dirty="0"/>
              <a:t>+ Προσαρμογή σε μεταβαλλόμενες απαιτήσεις</a:t>
            </a:r>
          </a:p>
          <a:p>
            <a:pPr lvl="2">
              <a:spcBef>
                <a:spcPct val="0"/>
              </a:spcBef>
            </a:pPr>
            <a:r>
              <a:rPr lang="el-GR" altLang="el-GR" sz="2000" dirty="0"/>
              <a:t>Αν η μεταβολή απαιτήσεων αναγνωρισθεί ως κίνδυνος, λαμβάνονται κατάλληλα μέτρα, π.χ. ανάπτυξη πρωτοτύπων. Αντίστοιχα, η αρχιτεκτονική του λογισμικού μπορεί να διαγνωστεί ως κίνδυνος και να οδηγηθούμε σε ανάπτυξη πρωτοτύπων</a:t>
            </a:r>
          </a:p>
          <a:p>
            <a:pPr lvl="1">
              <a:spcBef>
                <a:spcPct val="0"/>
              </a:spcBef>
              <a:buFontTx/>
              <a:buNone/>
            </a:pPr>
            <a:r>
              <a:rPr lang="el-GR" altLang="el-GR" sz="2400" dirty="0"/>
              <a:t>+ Καλύτερη συμμετοχή των χρηστών</a:t>
            </a:r>
          </a:p>
          <a:p>
            <a:pPr lvl="2">
              <a:spcBef>
                <a:spcPct val="0"/>
              </a:spcBef>
            </a:pPr>
            <a:r>
              <a:rPr lang="el-GR" altLang="el-GR" sz="2000" dirty="0"/>
              <a:t>Η ανάπτυξη πρωτοτύπων που παρουσιάζονται στους χρήστες είναι βασικό στοιχείο του μοντέλου</a:t>
            </a:r>
          </a:p>
          <a:p>
            <a:pPr lvl="1">
              <a:spcBef>
                <a:spcPct val="0"/>
              </a:spcBef>
              <a:buFontTx/>
              <a:buNone/>
            </a:pPr>
            <a:r>
              <a:rPr lang="el-GR" altLang="el-GR" sz="2400" dirty="0"/>
              <a:t>+ Βελτιωμένη αξιολόγηση της πορείας του έργου</a:t>
            </a:r>
          </a:p>
          <a:p>
            <a:pPr lvl="2">
              <a:spcBef>
                <a:spcPct val="0"/>
              </a:spcBef>
            </a:pPr>
            <a:r>
              <a:rPr lang="el-GR" altLang="el-GR" sz="2000" dirty="0"/>
              <a:t>Κάθε κύκλος έχει παραδοτέα που αξιολογούνται. Η ύπαρξη κύκλων δίνει και βραχυχρόνιους στόχους, για καλύτερο έλεγχο.</a:t>
            </a:r>
          </a:p>
          <a:p>
            <a:pPr lvl="1">
              <a:spcBef>
                <a:spcPct val="0"/>
              </a:spcBef>
              <a:buFontTx/>
              <a:buNone/>
            </a:pPr>
            <a:r>
              <a:rPr lang="el-GR" altLang="el-GR" sz="2400" dirty="0"/>
              <a:t>- Απαιτητική διοίκηση έργου</a:t>
            </a:r>
          </a:p>
        </p:txBody>
      </p:sp>
      <p:sp>
        <p:nvSpPr>
          <p:cNvPr id="6" name="Slide Number Placeholder 5"/>
          <p:cNvSpPr>
            <a:spLocks noGrp="1"/>
          </p:cNvSpPr>
          <p:nvPr>
            <p:ph type="sldNum" sz="quarter" idx="12"/>
          </p:nvPr>
        </p:nvSpPr>
        <p:spPr/>
        <p:txBody>
          <a:bodyPr/>
          <a:lstStyle/>
          <a:p>
            <a:fld id="{D4AC44DF-E896-4971-A9DA-DAAF5D397EE6}" type="slidenum">
              <a:rPr lang="el-GR" altLang="el-GR"/>
              <a:pPr/>
              <a:t>58</a:t>
            </a:fld>
            <a:endParaRPr lang="el-GR" altLang="el-G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p:txBody>
          <a:bodyPr>
            <a:normAutofit fontScale="90000"/>
          </a:bodyPr>
          <a:lstStyle/>
          <a:p>
            <a:r>
              <a:rPr lang="el-GR" altLang="el-GR"/>
              <a:t>Το σπειροειδές μοντέλο</a:t>
            </a:r>
            <a:br>
              <a:rPr lang="el-GR" altLang="el-GR"/>
            </a:br>
            <a:r>
              <a:rPr lang="el-GR" altLang="el-GR"/>
              <a:t>(συνέχεια)</a:t>
            </a:r>
          </a:p>
        </p:txBody>
      </p:sp>
      <p:sp>
        <p:nvSpPr>
          <p:cNvPr id="549891" name="Rectangle 3"/>
          <p:cNvSpPr>
            <a:spLocks noGrp="1" noChangeArrowheads="1"/>
          </p:cNvSpPr>
          <p:nvPr>
            <p:ph idx="1"/>
          </p:nvPr>
        </p:nvSpPr>
        <p:spPr>
          <a:xfrm>
            <a:off x="161925" y="1600200"/>
            <a:ext cx="8820150" cy="5024438"/>
          </a:xfrm>
        </p:spPr>
        <p:txBody>
          <a:bodyPr/>
          <a:lstStyle/>
          <a:p>
            <a:r>
              <a:rPr lang="el-GR" altLang="el-GR" sz="2400"/>
              <a:t>Ορόσημα σπειροειδούς μοντέλου</a:t>
            </a:r>
          </a:p>
          <a:p>
            <a:pPr lvl="1"/>
            <a:r>
              <a:rPr lang="el-GR" altLang="el-GR" sz="2000" i="1"/>
              <a:t>Ορόσημο: </a:t>
            </a:r>
            <a:r>
              <a:rPr lang="el-GR" altLang="el-GR" sz="2000"/>
              <a:t>ένα σημείο στον προγραμματισμό έργου που υποδεικνύει πόση πρόοδος έχει γίνει στο έργο. Συνήθως συνοδεύεται και από </a:t>
            </a:r>
            <a:r>
              <a:rPr lang="el-GR" altLang="el-GR" sz="2000" i="1"/>
              <a:t>παραδοτέο-ορόσημο</a:t>
            </a:r>
            <a:r>
              <a:rPr lang="el-GR" altLang="el-GR" sz="2000"/>
              <a:t>, που είναι ένα σαφές προϊόν (έγγραφο, λογισμικό).</a:t>
            </a:r>
          </a:p>
          <a:p>
            <a:r>
              <a:rPr lang="el-GR" altLang="el-GR" sz="2400"/>
              <a:t>Στο σπειροειδές μοντέλο δεν υπάρχουν σαφή ορόσημα για τη μακροσκοπική αξιολόγηση της πορείας του έργου, οπότε εισάγουμε πρόσθετα:</a:t>
            </a:r>
          </a:p>
          <a:p>
            <a:pPr lvl="1"/>
            <a:r>
              <a:rPr lang="el-GR" altLang="el-GR" sz="2000"/>
              <a:t>Διαπίστωση της εφικτότητας του συστήματος: έχουμε κατανοήσει το πρόβλημα; Έχουμε καταγράψει τις βασικές ανάγκες; Έχουμε καλή εκτίμηση χρόνου-κόστους;</a:t>
            </a:r>
          </a:p>
          <a:p>
            <a:pPr lvl="1"/>
            <a:r>
              <a:rPr lang="el-GR" altLang="el-GR" sz="2000"/>
              <a:t>Εντοπισμός και εξάλειψη των βασικών κινδύνων του έργου και ο ασφαλής προσδιορισμός της αρχιτεκτονικής του λογισμικού</a:t>
            </a:r>
          </a:p>
          <a:p>
            <a:pPr lvl="1"/>
            <a:r>
              <a:rPr lang="el-GR" altLang="el-GR" sz="2000"/>
              <a:t>Η αρχική παράδοση του λογισμικού στον πελάτη και τους χρήστες</a:t>
            </a:r>
          </a:p>
        </p:txBody>
      </p:sp>
      <p:sp>
        <p:nvSpPr>
          <p:cNvPr id="6" name="Slide Number Placeholder 5"/>
          <p:cNvSpPr>
            <a:spLocks noGrp="1"/>
          </p:cNvSpPr>
          <p:nvPr>
            <p:ph type="sldNum" sz="quarter" idx="12"/>
          </p:nvPr>
        </p:nvSpPr>
        <p:spPr/>
        <p:txBody>
          <a:bodyPr/>
          <a:lstStyle/>
          <a:p>
            <a:fld id="{D39017E3-C564-46C1-9194-D4B82FCAC990}" type="slidenum">
              <a:rPr lang="el-GR" altLang="el-GR"/>
              <a:pPr/>
              <a:t>59</a:t>
            </a:fld>
            <a:endParaRPr lang="el-GR" alt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Grp="1" noChangeArrowheads="1"/>
          </p:cNvSpPr>
          <p:nvPr>
            <p:ph type="title"/>
          </p:nvPr>
        </p:nvSpPr>
        <p:spPr/>
        <p:txBody>
          <a:bodyPr/>
          <a:lstStyle/>
          <a:p>
            <a:r>
              <a:rPr lang="el-GR" altLang="el-GR"/>
              <a:t>Αναφορά της </a:t>
            </a:r>
            <a:r>
              <a:rPr lang="en-US" altLang="el-GR"/>
              <a:t>Standish</a:t>
            </a:r>
            <a:r>
              <a:rPr lang="el-GR" altLang="el-GR"/>
              <a:t> 2001</a:t>
            </a:r>
          </a:p>
        </p:txBody>
      </p:sp>
      <p:sp>
        <p:nvSpPr>
          <p:cNvPr id="503811" name="Rectangle 3"/>
          <p:cNvSpPr>
            <a:spLocks noGrp="1" noChangeArrowheads="1"/>
          </p:cNvSpPr>
          <p:nvPr>
            <p:ph idx="1"/>
          </p:nvPr>
        </p:nvSpPr>
        <p:spPr/>
        <p:txBody>
          <a:bodyPr>
            <a:normAutofit/>
          </a:bodyPr>
          <a:lstStyle/>
          <a:p>
            <a:r>
              <a:rPr lang="el-GR" altLang="el-GR" sz="2800" dirty="0"/>
              <a:t>Παράγοντες επιτυχίας:</a:t>
            </a:r>
          </a:p>
          <a:p>
            <a:pPr lvl="1"/>
            <a:r>
              <a:rPr lang="el-GR" altLang="el-GR" sz="2400" dirty="0"/>
              <a:t>Επιχειρησιακή υποστήριξη</a:t>
            </a:r>
          </a:p>
          <a:p>
            <a:pPr lvl="1"/>
            <a:r>
              <a:rPr lang="el-GR" altLang="el-GR" sz="2400" dirty="0"/>
              <a:t>Εμπλοκή χρηστών</a:t>
            </a:r>
          </a:p>
          <a:p>
            <a:pPr lvl="1"/>
            <a:r>
              <a:rPr lang="el-GR" altLang="el-GR" sz="2400" dirty="0"/>
              <a:t>Ικανός διοικητής έργου</a:t>
            </a:r>
          </a:p>
          <a:p>
            <a:pPr lvl="1"/>
            <a:r>
              <a:rPr lang="el-GR" altLang="el-GR" sz="2400" dirty="0"/>
              <a:t>Σαφείς επιχειρησιακοί στόχοι</a:t>
            </a:r>
          </a:p>
          <a:p>
            <a:pPr lvl="1"/>
            <a:r>
              <a:rPr lang="el-GR" altLang="el-GR" sz="2400" dirty="0"/>
              <a:t> Εστιασμένο πεδίο εφαρμογής του προϊόντος</a:t>
            </a:r>
          </a:p>
          <a:p>
            <a:pPr lvl="1"/>
            <a:r>
              <a:rPr lang="el-GR" altLang="el-GR" sz="2400" dirty="0"/>
              <a:t>Πρότυπες υποδομές ανάπτυξης</a:t>
            </a:r>
          </a:p>
        </p:txBody>
      </p:sp>
      <p:sp>
        <p:nvSpPr>
          <p:cNvPr id="6" name="Slide Number Placeholder 5"/>
          <p:cNvSpPr>
            <a:spLocks noGrp="1"/>
          </p:cNvSpPr>
          <p:nvPr>
            <p:ph type="sldNum" sz="quarter" idx="12"/>
          </p:nvPr>
        </p:nvSpPr>
        <p:spPr/>
        <p:txBody>
          <a:bodyPr/>
          <a:lstStyle/>
          <a:p>
            <a:fld id="{7173B987-40EB-49EB-9D42-CFFC13E42A38}" type="slidenum">
              <a:rPr lang="el-GR" altLang="el-GR"/>
              <a:pPr/>
              <a:t>6</a:t>
            </a:fld>
            <a:endParaRPr lang="el-GR" altLang="el-G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Grp="1" noChangeArrowheads="1"/>
          </p:cNvSpPr>
          <p:nvPr>
            <p:ph type="title"/>
          </p:nvPr>
        </p:nvSpPr>
        <p:spPr/>
        <p:txBody>
          <a:bodyPr/>
          <a:lstStyle/>
          <a:p>
            <a:r>
              <a:rPr lang="el-GR" altLang="el-GR" b="1"/>
              <a:t>Το Επαναληπτικό μοντέλο</a:t>
            </a:r>
          </a:p>
        </p:txBody>
      </p:sp>
      <p:sp>
        <p:nvSpPr>
          <p:cNvPr id="550915" name="Rectangle 3"/>
          <p:cNvSpPr>
            <a:spLocks noGrp="1" noChangeArrowheads="1"/>
          </p:cNvSpPr>
          <p:nvPr>
            <p:ph idx="1"/>
          </p:nvPr>
        </p:nvSpPr>
        <p:spPr>
          <a:xfrm>
            <a:off x="161925" y="1600200"/>
            <a:ext cx="8820150" cy="4978400"/>
          </a:xfrm>
        </p:spPr>
        <p:txBody>
          <a:bodyPr/>
          <a:lstStyle/>
          <a:p>
            <a:r>
              <a:rPr lang="el-GR" altLang="el-GR" sz="2400"/>
              <a:t>Το επαναληπτικό μοντέλο, όπως και το σπειροειδές, δεν έχει γραμμική οργάνωση των δραστηριοτήτων ανάπτυξης.</a:t>
            </a:r>
          </a:p>
          <a:p>
            <a:r>
              <a:rPr lang="el-GR" altLang="el-GR" sz="2400"/>
              <a:t>Η ανάπτυξη οργανώνεται σε </a:t>
            </a:r>
            <a:r>
              <a:rPr lang="el-GR" altLang="el-GR" sz="2400" i="1"/>
              <a:t>επαναλήψεις</a:t>
            </a:r>
            <a:r>
              <a:rPr lang="el-GR" altLang="el-GR" sz="2400"/>
              <a:t> (</a:t>
            </a:r>
            <a:r>
              <a:rPr lang="en-US" altLang="el-GR" sz="2400"/>
              <a:t>iterations) </a:t>
            </a:r>
            <a:r>
              <a:rPr lang="el-GR" altLang="el-GR" sz="2400"/>
              <a:t>όπου σε κάθε επανάληψη εκτελούνται </a:t>
            </a:r>
            <a:r>
              <a:rPr lang="el-GR" altLang="el-GR" sz="2400" i="1"/>
              <a:t>όλες</a:t>
            </a:r>
            <a:r>
              <a:rPr lang="el-GR" altLang="el-GR" sz="2400"/>
              <a:t> οι δραστηριότητες, ξεκινώντας από τον προσδιορισμό απαιτήσεων και καταλήγοντας στην κωδικοποίηση και τον έλεγχο</a:t>
            </a:r>
          </a:p>
          <a:p>
            <a:r>
              <a:rPr lang="el-GR" altLang="el-GR" sz="2400"/>
              <a:t>Κάθε επανάληψη είναι </a:t>
            </a:r>
            <a:r>
              <a:rPr lang="el-GR" altLang="el-GR" sz="2400" i="1"/>
              <a:t>μικρογραφία</a:t>
            </a:r>
            <a:r>
              <a:rPr lang="el-GR" altLang="el-GR" sz="2400"/>
              <a:t> ενός έργου ανάπτυξης, οδηγώντας στην παραγωγή </a:t>
            </a:r>
            <a:r>
              <a:rPr lang="el-GR" altLang="el-GR" sz="2400" i="1"/>
              <a:t>ημιτελών</a:t>
            </a:r>
            <a:r>
              <a:rPr lang="el-GR" altLang="el-GR" sz="2400"/>
              <a:t> εκτελέσιμων και επιτυχώς ελεγμένων προγραμμάτων</a:t>
            </a:r>
          </a:p>
          <a:p>
            <a:pPr lvl="1"/>
            <a:r>
              <a:rPr lang="el-GR" altLang="el-GR" sz="2000"/>
              <a:t>Η </a:t>
            </a:r>
            <a:r>
              <a:rPr lang="el-GR" altLang="el-GR" sz="2000" i="1"/>
              <a:t>βαρύτητα</a:t>
            </a:r>
            <a:r>
              <a:rPr lang="el-GR" altLang="el-GR" sz="2000"/>
              <a:t> της κάθε δραστηριότητας σε κάθε επανάληψη είναι διαφορετική: στις πρώτες επαναλήψεις το βάρος είναι στις απαιτήσεις, στις επόμενες μετακινείται στη λεπτομερή σχεδίαση, την κωδικοποίηση και τον έλεγχο</a:t>
            </a:r>
          </a:p>
        </p:txBody>
      </p:sp>
      <p:sp>
        <p:nvSpPr>
          <p:cNvPr id="6" name="Slide Number Placeholder 5"/>
          <p:cNvSpPr>
            <a:spLocks noGrp="1"/>
          </p:cNvSpPr>
          <p:nvPr>
            <p:ph type="sldNum" sz="quarter" idx="12"/>
          </p:nvPr>
        </p:nvSpPr>
        <p:spPr/>
        <p:txBody>
          <a:bodyPr/>
          <a:lstStyle/>
          <a:p>
            <a:fld id="{184C1095-E562-44CD-B7EB-72AF8C02F948}" type="slidenum">
              <a:rPr lang="el-GR" altLang="el-GR"/>
              <a:pPr/>
              <a:t>60</a:t>
            </a:fld>
            <a:endParaRPr lang="el-GR" altLang="el-G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38" name="Rectangle 2"/>
          <p:cNvSpPr>
            <a:spLocks noGrp="1" noChangeArrowheads="1"/>
          </p:cNvSpPr>
          <p:nvPr>
            <p:ph type="title"/>
          </p:nvPr>
        </p:nvSpPr>
        <p:spPr/>
        <p:txBody>
          <a:bodyPr>
            <a:normAutofit fontScale="90000"/>
          </a:bodyPr>
          <a:lstStyle/>
          <a:p>
            <a:pPr marL="838200" indent="-838200"/>
            <a:r>
              <a:rPr lang="el-GR" altLang="el-GR" b="1"/>
              <a:t>Το Επαναληπτικό μοντέλο (συνέχεια)</a:t>
            </a:r>
          </a:p>
        </p:txBody>
      </p:sp>
      <p:pic>
        <p:nvPicPr>
          <p:cNvPr id="551939" name="Picture 3" descr="ΕπαναληπτικόΜοντέλο"/>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01675" y="1739900"/>
            <a:ext cx="7607300" cy="4794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 name="Slide Number Placeholder 5"/>
          <p:cNvSpPr>
            <a:spLocks noGrp="1"/>
          </p:cNvSpPr>
          <p:nvPr>
            <p:ph type="sldNum" sz="quarter" idx="12"/>
          </p:nvPr>
        </p:nvSpPr>
        <p:spPr/>
        <p:txBody>
          <a:bodyPr/>
          <a:lstStyle/>
          <a:p>
            <a:fld id="{F672DE3D-A508-4C43-BCF0-EE1C59AC6637}" type="slidenum">
              <a:rPr lang="el-GR" altLang="el-GR"/>
              <a:pPr/>
              <a:t>61</a:t>
            </a:fld>
            <a:endParaRPr lang="el-GR" altLang="el-GR"/>
          </a:p>
        </p:txBody>
      </p:sp>
      <p:sp>
        <p:nvSpPr>
          <p:cNvPr id="551940" name="Text Box 4"/>
          <p:cNvSpPr txBox="1">
            <a:spLocks noChangeArrowheads="1"/>
          </p:cNvSpPr>
          <p:nvPr/>
        </p:nvSpPr>
        <p:spPr bwMode="auto">
          <a:xfrm>
            <a:off x="3175000" y="5859463"/>
            <a:ext cx="5413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2000">
                <a:solidFill>
                  <a:srgbClr val="000000"/>
                </a:solidFill>
              </a:rPr>
              <a:t>Ε</a:t>
            </a:r>
            <a:r>
              <a:rPr lang="el-GR" altLang="el-GR" sz="2000" baseline="-25000">
                <a:solidFill>
                  <a:srgbClr val="000000"/>
                </a:solidFill>
              </a:rPr>
              <a:t>1</a:t>
            </a:r>
          </a:p>
        </p:txBody>
      </p:sp>
      <p:sp>
        <p:nvSpPr>
          <p:cNvPr id="551941" name="Text Box 5"/>
          <p:cNvSpPr txBox="1">
            <a:spLocks noChangeArrowheads="1"/>
          </p:cNvSpPr>
          <p:nvPr/>
        </p:nvSpPr>
        <p:spPr bwMode="auto">
          <a:xfrm>
            <a:off x="4392613" y="5859463"/>
            <a:ext cx="5413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2000">
                <a:solidFill>
                  <a:srgbClr val="000000"/>
                </a:solidFill>
              </a:rPr>
              <a:t>Ε</a:t>
            </a:r>
            <a:r>
              <a:rPr lang="el-GR" altLang="el-GR" sz="2000" baseline="-25000">
                <a:solidFill>
                  <a:srgbClr val="000000"/>
                </a:solidFill>
              </a:rPr>
              <a:t>2</a:t>
            </a:r>
          </a:p>
        </p:txBody>
      </p:sp>
      <p:sp>
        <p:nvSpPr>
          <p:cNvPr id="551942" name="Text Box 6"/>
          <p:cNvSpPr txBox="1">
            <a:spLocks noChangeArrowheads="1"/>
          </p:cNvSpPr>
          <p:nvPr/>
        </p:nvSpPr>
        <p:spPr bwMode="auto">
          <a:xfrm>
            <a:off x="5516563" y="5859463"/>
            <a:ext cx="5413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2000">
                <a:solidFill>
                  <a:srgbClr val="000000"/>
                </a:solidFill>
              </a:rPr>
              <a:t>Ε</a:t>
            </a:r>
            <a:r>
              <a:rPr lang="el-GR" altLang="el-GR" sz="2000" baseline="-25000">
                <a:solidFill>
                  <a:srgbClr val="000000"/>
                </a:solidFill>
              </a:rPr>
              <a:t>3</a:t>
            </a:r>
          </a:p>
        </p:txBody>
      </p:sp>
      <p:sp>
        <p:nvSpPr>
          <p:cNvPr id="551943" name="Text Box 7"/>
          <p:cNvSpPr txBox="1">
            <a:spLocks noChangeArrowheads="1"/>
          </p:cNvSpPr>
          <p:nvPr/>
        </p:nvSpPr>
        <p:spPr bwMode="auto">
          <a:xfrm>
            <a:off x="6777038" y="5859463"/>
            <a:ext cx="485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2000">
                <a:solidFill>
                  <a:srgbClr val="000000"/>
                </a:solidFill>
              </a:rPr>
              <a:t>...</a:t>
            </a:r>
          </a:p>
        </p:txBody>
      </p:sp>
      <p:sp>
        <p:nvSpPr>
          <p:cNvPr id="551944" name="Text Box 8"/>
          <p:cNvSpPr txBox="1">
            <a:spLocks noChangeArrowheads="1"/>
          </p:cNvSpPr>
          <p:nvPr/>
        </p:nvSpPr>
        <p:spPr bwMode="auto">
          <a:xfrm>
            <a:off x="7721600" y="5859463"/>
            <a:ext cx="5302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2000">
                <a:solidFill>
                  <a:srgbClr val="000000"/>
                </a:solidFill>
              </a:rPr>
              <a:t>Ε</a:t>
            </a:r>
            <a:r>
              <a:rPr lang="el-GR" altLang="el-GR" sz="2000" baseline="-25000">
                <a:solidFill>
                  <a:srgbClr val="000000"/>
                </a:solidFill>
              </a:rPr>
              <a:t>ν</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Rectangle 2"/>
          <p:cNvSpPr>
            <a:spLocks noGrp="1" noChangeArrowheads="1"/>
          </p:cNvSpPr>
          <p:nvPr>
            <p:ph type="title"/>
          </p:nvPr>
        </p:nvSpPr>
        <p:spPr/>
        <p:txBody>
          <a:bodyPr>
            <a:normAutofit/>
          </a:bodyPr>
          <a:lstStyle/>
          <a:p>
            <a:r>
              <a:rPr lang="el-GR" altLang="el-GR" sz="4000"/>
              <a:t>Το Επαναληπτικό μοντέλο</a:t>
            </a:r>
            <a:br>
              <a:rPr lang="el-GR" altLang="el-GR" sz="4000"/>
            </a:br>
            <a:r>
              <a:rPr lang="el-GR" altLang="el-GR" sz="4000"/>
              <a:t>(συνέχεια)</a:t>
            </a:r>
          </a:p>
        </p:txBody>
      </p:sp>
      <p:sp>
        <p:nvSpPr>
          <p:cNvPr id="552963" name="Rectangle 3"/>
          <p:cNvSpPr>
            <a:spLocks noGrp="1" noChangeArrowheads="1"/>
          </p:cNvSpPr>
          <p:nvPr>
            <p:ph idx="1"/>
          </p:nvPr>
        </p:nvSpPr>
        <p:spPr>
          <a:xfrm>
            <a:off x="296863" y="1600200"/>
            <a:ext cx="8550275" cy="4529138"/>
          </a:xfrm>
        </p:spPr>
        <p:txBody>
          <a:bodyPr/>
          <a:lstStyle/>
          <a:p>
            <a:pPr>
              <a:lnSpc>
                <a:spcPct val="80000"/>
              </a:lnSpc>
            </a:pPr>
            <a:r>
              <a:rPr lang="el-GR" altLang="el-GR" sz="2800"/>
              <a:t>Τα εκτελέσιμα προγράμματα δεν είναι απαραίτητο να παρουσιάζονται στους χρήστες – μπορούν να παραμένουν εσωτερικά στη ομάδα ανάπτυξης. Κάποια μπορούν ωστόσο να παρουσιάζονται στους χρήστες</a:t>
            </a:r>
          </a:p>
          <a:p>
            <a:pPr>
              <a:lnSpc>
                <a:spcPct val="80000"/>
              </a:lnSpc>
            </a:pPr>
            <a:r>
              <a:rPr lang="el-GR" altLang="el-GR" sz="2800"/>
              <a:t>Τα πρωτότυπα επίσης παρέχουν ανατροφοδότηση στην ομάδα. Κάθε πρωτότυπο έχει έναν βαθμό λειτουργικότητας και κάθε επόμενο πρωτότυπο τον επαυξάνει, καταλήγοντας στο τελικό λογισμικό.</a:t>
            </a:r>
          </a:p>
          <a:p>
            <a:pPr>
              <a:lnSpc>
                <a:spcPct val="80000"/>
              </a:lnSpc>
            </a:pPr>
            <a:r>
              <a:rPr lang="el-GR" altLang="el-GR" sz="2800"/>
              <a:t>Η διαδικασία ονομάζεται και </a:t>
            </a:r>
            <a:r>
              <a:rPr lang="el-GR" altLang="el-GR" sz="2800" i="1"/>
              <a:t>εξελικτική πρωτοτυποποίηση.</a:t>
            </a:r>
            <a:endParaRPr lang="el-GR" altLang="el-GR" sz="2800"/>
          </a:p>
        </p:txBody>
      </p:sp>
      <p:sp>
        <p:nvSpPr>
          <p:cNvPr id="6" name="Slide Number Placeholder 5"/>
          <p:cNvSpPr>
            <a:spLocks noGrp="1"/>
          </p:cNvSpPr>
          <p:nvPr>
            <p:ph type="sldNum" sz="quarter" idx="12"/>
          </p:nvPr>
        </p:nvSpPr>
        <p:spPr/>
        <p:txBody>
          <a:bodyPr/>
          <a:lstStyle/>
          <a:p>
            <a:fld id="{2393E452-D5AC-47F8-AFFC-18098D8DE1A1}" type="slidenum">
              <a:rPr lang="el-GR" altLang="el-GR"/>
              <a:pPr/>
              <a:t>62</a:t>
            </a:fld>
            <a:endParaRPr lang="el-GR" altLang="el-G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p:txBody>
          <a:bodyPr>
            <a:normAutofit fontScale="90000"/>
          </a:bodyPr>
          <a:lstStyle/>
          <a:p>
            <a:r>
              <a:rPr lang="el-GR" altLang="el-GR"/>
              <a:t>Το Επαναληπτικό μοντέλο</a:t>
            </a:r>
            <a:br>
              <a:rPr lang="el-GR" altLang="el-GR"/>
            </a:br>
            <a:r>
              <a:rPr lang="el-GR" altLang="el-GR"/>
              <a:t>(συνέχεια)</a:t>
            </a:r>
          </a:p>
        </p:txBody>
      </p:sp>
      <p:sp>
        <p:nvSpPr>
          <p:cNvPr id="553987" name="Rectangle 3"/>
          <p:cNvSpPr>
            <a:spLocks noGrp="1" noChangeArrowheads="1"/>
          </p:cNvSpPr>
          <p:nvPr>
            <p:ph idx="1"/>
          </p:nvPr>
        </p:nvSpPr>
        <p:spPr>
          <a:xfrm>
            <a:off x="161925" y="1600200"/>
            <a:ext cx="8820150" cy="5068888"/>
          </a:xfrm>
        </p:spPr>
        <p:txBody>
          <a:bodyPr/>
          <a:lstStyle/>
          <a:p>
            <a:pPr>
              <a:spcBef>
                <a:spcPct val="0"/>
              </a:spcBef>
            </a:pPr>
            <a:r>
              <a:rPr lang="el-GR" altLang="el-GR" sz="2600"/>
              <a:t>Χρονική πλαισίωση (</a:t>
            </a:r>
            <a:r>
              <a:rPr lang="en-US" altLang="el-GR" sz="2600"/>
              <a:t>timeboxing)</a:t>
            </a:r>
            <a:endParaRPr lang="el-GR" altLang="el-GR" sz="2600" i="1"/>
          </a:p>
          <a:p>
            <a:pPr lvl="1">
              <a:spcBef>
                <a:spcPct val="0"/>
              </a:spcBef>
            </a:pPr>
            <a:r>
              <a:rPr lang="el-GR" altLang="el-GR" sz="2200"/>
              <a:t>Μία πρακτική του επαναληπτικού μοντέλου, σύμφωνα με την οποία η ημερομηνία λήξης των επαναλήψεων </a:t>
            </a:r>
            <a:r>
              <a:rPr lang="el-GR" altLang="el-GR" sz="2200" i="1"/>
              <a:t>δεν μετατίθεται</a:t>
            </a:r>
            <a:r>
              <a:rPr lang="el-GR" altLang="el-GR" sz="2200"/>
              <a:t>. Αν έχουν γίνει λιγότερα απ’ όσα είχαν σχεδιαστεί παραδίδονται μόνον αυτά.</a:t>
            </a:r>
          </a:p>
          <a:p>
            <a:pPr lvl="1">
              <a:spcBef>
                <a:spcPct val="0"/>
              </a:spcBef>
            </a:pPr>
            <a:r>
              <a:rPr lang="el-GR" altLang="el-GR" sz="2200"/>
              <a:t>Σκεπτικό:</a:t>
            </a:r>
          </a:p>
          <a:p>
            <a:pPr lvl="2">
              <a:spcBef>
                <a:spcPct val="0"/>
              </a:spcBef>
            </a:pPr>
            <a:r>
              <a:rPr lang="el-GR" altLang="el-GR" sz="2000"/>
              <a:t>Στο τέλος κάθε επανάληψης θέλουμε ελεγμένα προγράμματα. Μπορούμε να αναβάλλουμε </a:t>
            </a:r>
            <a:r>
              <a:rPr lang="el-GR" altLang="el-GR" sz="2000" i="1"/>
              <a:t>δραστηριότητες</a:t>
            </a:r>
            <a:r>
              <a:rPr lang="el-GR" altLang="el-GR" sz="2000"/>
              <a:t> για επόμενες φάσεις, αλλά το προϊόν της επανάληψης πρέπει να είναι ελεγμένο.</a:t>
            </a:r>
          </a:p>
          <a:p>
            <a:pPr lvl="2">
              <a:spcBef>
                <a:spcPct val="0"/>
              </a:spcBef>
            </a:pPr>
            <a:r>
              <a:rPr lang="el-GR" altLang="el-GR" sz="2000"/>
              <a:t>Οι επαναλήψεις θέτουν βραχυχρόνιους στόχους (τυπικά: 1-6 εβδομάδες) που παρακολουθούνται ευκολότερα και δίνουν αίσθηση προόδου.</a:t>
            </a:r>
          </a:p>
          <a:p>
            <a:pPr lvl="2">
              <a:spcBef>
                <a:spcPct val="0"/>
              </a:spcBef>
            </a:pPr>
            <a:r>
              <a:rPr lang="el-GR" altLang="el-GR" sz="2000"/>
              <a:t>Στο τέλος κάθε επανάληψης έχουμε και </a:t>
            </a:r>
            <a:r>
              <a:rPr lang="el-GR" altLang="el-GR" sz="2000" i="1"/>
              <a:t>ανασκόπησή</a:t>
            </a:r>
            <a:r>
              <a:rPr lang="el-GR" altLang="el-GR" sz="2000"/>
              <a:t> της, η οποία καθοδηγεί το έργο της επόμενης. Έτσι ελέγχουμε την πορεία του έργου, διαπιστώνουμε προβλήματα και καθυστερήσεις και λαμβάνουμε κατάλληλα μέτρα.</a:t>
            </a:r>
          </a:p>
        </p:txBody>
      </p:sp>
      <p:sp>
        <p:nvSpPr>
          <p:cNvPr id="6" name="Slide Number Placeholder 5"/>
          <p:cNvSpPr>
            <a:spLocks noGrp="1"/>
          </p:cNvSpPr>
          <p:nvPr>
            <p:ph type="sldNum" sz="quarter" idx="12"/>
          </p:nvPr>
        </p:nvSpPr>
        <p:spPr/>
        <p:txBody>
          <a:bodyPr/>
          <a:lstStyle/>
          <a:p>
            <a:fld id="{8CA4CAD4-E56C-4D87-B950-5907DB466EE3}" type="slidenum">
              <a:rPr lang="el-GR" altLang="el-GR"/>
              <a:pPr/>
              <a:t>63</a:t>
            </a:fld>
            <a:endParaRPr lang="el-GR" altLang="el-G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a:xfrm>
            <a:off x="161925" y="277813"/>
            <a:ext cx="8820150" cy="630237"/>
          </a:xfrm>
        </p:spPr>
        <p:txBody>
          <a:bodyPr/>
          <a:lstStyle/>
          <a:p>
            <a:r>
              <a:rPr lang="el-GR" altLang="el-GR" sz="4000"/>
              <a:t>Το Επαναληπτικό μοντέλο (συνέχεια)</a:t>
            </a:r>
          </a:p>
        </p:txBody>
      </p:sp>
      <p:sp>
        <p:nvSpPr>
          <p:cNvPr id="555011" name="Rectangle 3"/>
          <p:cNvSpPr>
            <a:spLocks noGrp="1" noChangeArrowheads="1"/>
          </p:cNvSpPr>
          <p:nvPr>
            <p:ph idx="1"/>
          </p:nvPr>
        </p:nvSpPr>
        <p:spPr>
          <a:xfrm>
            <a:off x="161925" y="1313764"/>
            <a:ext cx="8820150" cy="5355323"/>
          </a:xfrm>
        </p:spPr>
        <p:txBody>
          <a:bodyPr/>
          <a:lstStyle/>
          <a:p>
            <a:pPr marL="185738" indent="-185738">
              <a:spcBef>
                <a:spcPct val="0"/>
              </a:spcBef>
            </a:pPr>
            <a:r>
              <a:rPr lang="el-GR" altLang="el-GR" sz="2600" dirty="0"/>
              <a:t>Αξιολόγηση</a:t>
            </a:r>
          </a:p>
          <a:p>
            <a:pPr marL="542925" lvl="1" indent="-177800">
              <a:spcBef>
                <a:spcPct val="0"/>
              </a:spcBef>
              <a:buFontTx/>
              <a:buNone/>
            </a:pPr>
            <a:r>
              <a:rPr lang="el-GR" altLang="el-GR" sz="2400" dirty="0"/>
              <a:t>+ </a:t>
            </a:r>
            <a:r>
              <a:rPr lang="el-GR" altLang="el-GR" sz="2200" dirty="0"/>
              <a:t>Άριστη προσαρμογή σε μεταβαλλόμενες απαιτήσεις</a:t>
            </a:r>
          </a:p>
          <a:p>
            <a:pPr marL="901700" lvl="2" indent="-179388">
              <a:spcBef>
                <a:spcPct val="0"/>
              </a:spcBef>
            </a:pPr>
            <a:r>
              <a:rPr lang="el-GR" altLang="el-GR" sz="1800" dirty="0"/>
              <a:t>Δίνει τη δυνατότητα να δοκιμάζεται η αρχιτεκτονική με τον έλεγχο των εκτελέσιμων προγραμμάτων</a:t>
            </a:r>
          </a:p>
          <a:p>
            <a:pPr marL="542925" lvl="1" indent="-177800">
              <a:spcBef>
                <a:spcPct val="0"/>
              </a:spcBef>
              <a:buFontTx/>
              <a:buNone/>
            </a:pPr>
            <a:r>
              <a:rPr lang="el-GR" altLang="el-GR" sz="2400" dirty="0"/>
              <a:t>+ </a:t>
            </a:r>
            <a:r>
              <a:rPr lang="el-GR" altLang="el-GR" sz="2200" dirty="0"/>
              <a:t>Δυνατότητες για ενεργητική αντιμετώπιση κινδύνων του έργου</a:t>
            </a:r>
          </a:p>
          <a:p>
            <a:pPr marL="901700" lvl="2" indent="-179388">
              <a:spcBef>
                <a:spcPct val="0"/>
              </a:spcBef>
            </a:pPr>
            <a:r>
              <a:rPr lang="el-GR" altLang="el-GR" sz="1800" dirty="0"/>
              <a:t>Εξαιρετικό για τις αλλαγές στις απαιτήσεις, πολύ καλό για τους κινδύνους της αρχιτεκτονικής.  Αντιμετωπίζονται οι κίνδυνοι για την τελική ποιότητα με τους ελέγχους σε κάθε επανάληψη. Έγκαιρος εντοπισμός των κινδύνων, </a:t>
            </a:r>
            <a:r>
              <a:rPr lang="el-GR" altLang="el-GR" sz="1800" dirty="0" err="1"/>
              <a:t>προτεραιοποίησή</a:t>
            </a:r>
            <a:r>
              <a:rPr lang="el-GR" altLang="el-GR" sz="1800" dirty="0"/>
              <a:t> τους και εξάλειψη των σοβαρότερων στην αρχή.</a:t>
            </a:r>
          </a:p>
          <a:p>
            <a:pPr marL="542925" lvl="1" indent="-177800">
              <a:spcBef>
                <a:spcPct val="0"/>
              </a:spcBef>
              <a:buFontTx/>
              <a:buNone/>
            </a:pPr>
            <a:r>
              <a:rPr lang="el-GR" altLang="el-GR" sz="2400" dirty="0"/>
              <a:t>+ </a:t>
            </a:r>
            <a:r>
              <a:rPr lang="el-GR" altLang="el-GR" sz="2200" dirty="0"/>
              <a:t>Ενθάρρυνση ενεργούς και διαρκούς συμμετοχής των χρηστών</a:t>
            </a:r>
          </a:p>
          <a:p>
            <a:pPr marL="901700" lvl="2" indent="-179388">
              <a:spcBef>
                <a:spcPct val="0"/>
              </a:spcBef>
            </a:pPr>
            <a:r>
              <a:rPr lang="el-GR" altLang="el-GR" sz="1800" dirty="0"/>
              <a:t>Σε κάθε επανάληψη οι χρήστες συμμετέχουν από τα αρχικά στάδια και διατηρείται ως την τελική παράδοση.</a:t>
            </a:r>
          </a:p>
          <a:p>
            <a:pPr marL="542925" lvl="1" indent="-177800">
              <a:spcBef>
                <a:spcPct val="0"/>
              </a:spcBef>
              <a:buFontTx/>
              <a:buNone/>
            </a:pPr>
            <a:r>
              <a:rPr lang="el-GR" altLang="el-GR" sz="2200" dirty="0"/>
              <a:t>+ Άριστη παρακολούθηση της πορείας του έργου με τον καθορισμό βραχυχρόνιων στόχων</a:t>
            </a:r>
          </a:p>
          <a:p>
            <a:pPr marL="542925" lvl="1" indent="-177800">
              <a:spcBef>
                <a:spcPct val="0"/>
              </a:spcBef>
              <a:buFontTx/>
              <a:buNone/>
            </a:pPr>
            <a:r>
              <a:rPr lang="el-GR" altLang="el-GR" sz="2200" dirty="0"/>
              <a:t>+ Πιο ευέλικτο από το σπειροειδές μοντέλο, με πιο πολλά περιθώρια προσαρμογής και ταχύτερη εισαγωγή διορθωτικών κινήσεων</a:t>
            </a:r>
          </a:p>
        </p:txBody>
      </p:sp>
      <p:sp>
        <p:nvSpPr>
          <p:cNvPr id="6" name="Slide Number Placeholder 5"/>
          <p:cNvSpPr>
            <a:spLocks noGrp="1"/>
          </p:cNvSpPr>
          <p:nvPr>
            <p:ph type="sldNum" sz="quarter" idx="12"/>
          </p:nvPr>
        </p:nvSpPr>
        <p:spPr/>
        <p:txBody>
          <a:bodyPr/>
          <a:lstStyle/>
          <a:p>
            <a:fld id="{972FFF92-C3FD-407E-8906-E75BAF5DEF36}" type="slidenum">
              <a:rPr lang="el-GR" altLang="el-GR"/>
              <a:pPr/>
              <a:t>64</a:t>
            </a:fld>
            <a:endParaRPr lang="el-GR" altLang="el-G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p:txBody>
          <a:bodyPr>
            <a:normAutofit fontScale="90000"/>
          </a:bodyPr>
          <a:lstStyle/>
          <a:p>
            <a:r>
              <a:rPr lang="el-GR" altLang="el-GR"/>
              <a:t>Το Επαναληπτικό μοντέλο (συνέχεια)</a:t>
            </a:r>
          </a:p>
        </p:txBody>
      </p:sp>
      <p:sp>
        <p:nvSpPr>
          <p:cNvPr id="556035" name="Rectangle 3"/>
          <p:cNvSpPr>
            <a:spLocks noGrp="1" noChangeArrowheads="1"/>
          </p:cNvSpPr>
          <p:nvPr>
            <p:ph idx="1"/>
          </p:nvPr>
        </p:nvSpPr>
        <p:spPr>
          <a:xfrm>
            <a:off x="250825" y="1600200"/>
            <a:ext cx="8642350" cy="4530725"/>
          </a:xfrm>
        </p:spPr>
        <p:txBody>
          <a:bodyPr/>
          <a:lstStyle/>
          <a:p>
            <a:r>
              <a:rPr lang="el-GR" altLang="el-GR" sz="2800"/>
              <a:t>Αξιολόγηση: κίνδυνοι</a:t>
            </a:r>
          </a:p>
          <a:p>
            <a:pPr lvl="1"/>
            <a:r>
              <a:rPr lang="el-GR" altLang="el-GR" sz="2400"/>
              <a:t>Η μακροχρόνια συμμετοχή των χρηστών ενέχει τον κίνδυνο να μην είναι διαθέσιμοι οι χρήστες σε όλη την πορεία ανάπτυξης του έργου</a:t>
            </a:r>
          </a:p>
          <a:p>
            <a:pPr lvl="1"/>
            <a:r>
              <a:rPr lang="el-GR" altLang="el-GR" sz="2400"/>
              <a:t>Πολύ απαιτητική διαδικασία διοίκησης του έργου</a:t>
            </a:r>
          </a:p>
          <a:p>
            <a:pPr lvl="1"/>
            <a:r>
              <a:rPr lang="el-GR" altLang="el-GR" sz="2400"/>
              <a:t>«Εκφυλισμός» σε μοντέλο καταρράκτη από αναβολή διαδικασιών</a:t>
            </a:r>
          </a:p>
          <a:p>
            <a:pPr lvl="2"/>
            <a:r>
              <a:rPr lang="el-GR" altLang="el-GR" sz="2000"/>
              <a:t>Π.χ. Μη έλεγχος των εκδόσεων στο τέλος της κάθε επανάληψης αλλά αναβολή του ελέγχου για το τέλος.</a:t>
            </a:r>
          </a:p>
        </p:txBody>
      </p:sp>
      <p:sp>
        <p:nvSpPr>
          <p:cNvPr id="6" name="Slide Number Placeholder 5"/>
          <p:cNvSpPr>
            <a:spLocks noGrp="1"/>
          </p:cNvSpPr>
          <p:nvPr>
            <p:ph type="sldNum" sz="quarter" idx="12"/>
          </p:nvPr>
        </p:nvSpPr>
        <p:spPr/>
        <p:txBody>
          <a:bodyPr/>
          <a:lstStyle/>
          <a:p>
            <a:fld id="{30567BF3-7F95-4F2E-87AA-1CBDB9573723}" type="slidenum">
              <a:rPr lang="el-GR" altLang="el-GR"/>
              <a:pPr/>
              <a:t>65</a:t>
            </a:fld>
            <a:endParaRPr lang="el-GR" altLang="el-G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822960" y="286605"/>
            <a:ext cx="7543800" cy="1097448"/>
          </a:xfrm>
        </p:spPr>
        <p:txBody>
          <a:bodyPr>
            <a:normAutofit fontScale="90000"/>
          </a:bodyPr>
          <a:lstStyle/>
          <a:p>
            <a:r>
              <a:rPr lang="el-GR" altLang="el-GR" sz="4000" dirty="0"/>
              <a:t>Επαναληπτικό μοντέλο και </a:t>
            </a:r>
            <a:r>
              <a:rPr lang="en-US" altLang="el-GR" sz="4000" dirty="0"/>
              <a:t>π</a:t>
            </a:r>
            <a:r>
              <a:rPr lang="en-US" altLang="el-GR" sz="4000" dirty="0" err="1"/>
              <a:t>ρωτοτυ</a:t>
            </a:r>
            <a:r>
              <a:rPr lang="en-US" altLang="el-GR" sz="4000" dirty="0"/>
              <a:t>ποποίηση </a:t>
            </a:r>
            <a:endParaRPr lang="el-GR" altLang="el-GR" sz="4000" dirty="0"/>
          </a:p>
        </p:txBody>
      </p:sp>
      <p:pic>
        <p:nvPicPr>
          <p:cNvPr id="558083" name="Picture 3" descr="ΕξελικτικήΠρωτοτυποποίησηκαιΠαράδοση"/>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322513" y="1313765"/>
            <a:ext cx="4140200" cy="26098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58084" name="Rectangle 4"/>
          <p:cNvSpPr>
            <a:spLocks noGrp="1" noChangeArrowheads="1"/>
          </p:cNvSpPr>
          <p:nvPr>
            <p:ph sz="half" idx="2"/>
          </p:nvPr>
        </p:nvSpPr>
        <p:spPr>
          <a:xfrm>
            <a:off x="206375" y="3949244"/>
            <a:ext cx="8794750" cy="2517775"/>
          </a:xfrm>
        </p:spPr>
        <p:txBody>
          <a:bodyPr>
            <a:normAutofit lnSpcReduction="10000"/>
          </a:bodyPr>
          <a:lstStyle/>
          <a:p>
            <a:pPr>
              <a:lnSpc>
                <a:spcPct val="80000"/>
              </a:lnSpc>
            </a:pPr>
            <a:r>
              <a:rPr lang="el-GR" altLang="el-GR" sz="2000" dirty="0"/>
              <a:t>Το επαναληπτικό μοντέλο είναι πλέον το κυρίαρχο μοντέλο του κύκλου ζωής του λογισμικού.</a:t>
            </a:r>
          </a:p>
          <a:p>
            <a:pPr>
              <a:lnSpc>
                <a:spcPct val="80000"/>
              </a:lnSpc>
            </a:pPr>
            <a:r>
              <a:rPr lang="el-GR" altLang="el-GR" sz="2000" dirty="0"/>
              <a:t>Παρέχει μεγάλη ευελιξία στον τρόπο που παραδίδεται το λογισμικό</a:t>
            </a:r>
          </a:p>
          <a:p>
            <a:pPr>
              <a:lnSpc>
                <a:spcPct val="80000"/>
              </a:lnSpc>
            </a:pPr>
            <a:r>
              <a:rPr lang="el-GR" altLang="el-GR" sz="2000" dirty="0"/>
              <a:t>Εξελικτική </a:t>
            </a:r>
            <a:r>
              <a:rPr lang="el-GR" altLang="el-GR" sz="2000" dirty="0" err="1"/>
              <a:t>πρωτοτυποποίηση</a:t>
            </a:r>
            <a:r>
              <a:rPr lang="el-GR" altLang="el-GR" sz="2000" dirty="0"/>
              <a:t> (</a:t>
            </a:r>
            <a:r>
              <a:rPr lang="en-US" altLang="el-GR" sz="2000" dirty="0"/>
              <a:t>evolutionary prototyping)</a:t>
            </a:r>
            <a:r>
              <a:rPr lang="el-GR" altLang="el-GR" sz="2000" dirty="0"/>
              <a:t>. Με την ολοκλήρωση κάποιων επαναλήψεων παραδίδονται πρωτότυπα στον πελάτη για αξιολόγηση και ανατροφοδότηση</a:t>
            </a:r>
          </a:p>
          <a:p>
            <a:pPr>
              <a:lnSpc>
                <a:spcPct val="80000"/>
              </a:lnSpc>
            </a:pPr>
            <a:r>
              <a:rPr lang="el-GR" altLang="el-GR" sz="2000" dirty="0"/>
              <a:t>Εξελικτική παράδοση (</a:t>
            </a:r>
            <a:r>
              <a:rPr lang="en-US" altLang="el-GR" sz="2000" dirty="0"/>
              <a:t>evolutionary delivery). </a:t>
            </a:r>
            <a:r>
              <a:rPr lang="el-GR" altLang="el-GR" sz="2000" dirty="0"/>
              <a:t>Με την ολοκλήρωση κάποιων επαναλήψεων παραδίδονται στον πελάτη εκδόσεις του λογισμικού προς χρήση.</a:t>
            </a:r>
          </a:p>
        </p:txBody>
      </p:sp>
      <p:sp>
        <p:nvSpPr>
          <p:cNvPr id="7" name="Slide Number Placeholder 6"/>
          <p:cNvSpPr>
            <a:spLocks noGrp="1"/>
          </p:cNvSpPr>
          <p:nvPr>
            <p:ph type="sldNum" sz="quarter" idx="12"/>
          </p:nvPr>
        </p:nvSpPr>
        <p:spPr/>
        <p:txBody>
          <a:bodyPr/>
          <a:lstStyle/>
          <a:p>
            <a:fld id="{A1781576-1568-41AF-960F-58CFD0333D4C}" type="slidenum">
              <a:rPr lang="el-GR" altLang="el-GR"/>
              <a:pPr/>
              <a:t>66</a:t>
            </a:fld>
            <a:endParaRPr lang="el-GR" altLang="el-G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2"/>
          <p:cNvSpPr>
            <a:spLocks noGrp="1" noChangeArrowheads="1"/>
          </p:cNvSpPr>
          <p:nvPr>
            <p:ph type="title"/>
          </p:nvPr>
        </p:nvSpPr>
        <p:spPr/>
        <p:txBody>
          <a:bodyPr>
            <a:normAutofit/>
          </a:bodyPr>
          <a:lstStyle/>
          <a:p>
            <a:r>
              <a:rPr lang="el-GR" altLang="el-GR" sz="4000"/>
              <a:t>Λίγα λόγια για το λογισμικό [1/4] (με άμεση εφαρμογή στην εργασία)</a:t>
            </a:r>
          </a:p>
        </p:txBody>
      </p:sp>
      <p:sp>
        <p:nvSpPr>
          <p:cNvPr id="493571" name="Rectangle 3"/>
          <p:cNvSpPr>
            <a:spLocks noGrp="1" noChangeArrowheads="1"/>
          </p:cNvSpPr>
          <p:nvPr>
            <p:ph idx="1"/>
          </p:nvPr>
        </p:nvSpPr>
        <p:spPr>
          <a:xfrm>
            <a:off x="206375" y="1600200"/>
            <a:ext cx="8731250" cy="4933950"/>
          </a:xfrm>
        </p:spPr>
        <p:txBody>
          <a:bodyPr/>
          <a:lstStyle/>
          <a:p>
            <a:pPr>
              <a:spcBef>
                <a:spcPct val="10000"/>
              </a:spcBef>
            </a:pPr>
            <a:r>
              <a:rPr lang="el-GR" altLang="el-GR" sz="2800"/>
              <a:t>Το λογισμικό είναι προϊόν</a:t>
            </a:r>
          </a:p>
          <a:p>
            <a:pPr lvl="1">
              <a:spcBef>
                <a:spcPct val="10000"/>
              </a:spcBef>
            </a:pPr>
            <a:r>
              <a:rPr lang="el-GR" altLang="el-GR" sz="2400"/>
              <a:t>Πρέπει να </a:t>
            </a:r>
            <a:r>
              <a:rPr lang="el-GR" altLang="el-GR" sz="2400" i="1"/>
              <a:t>ικανοποιεί τον πελάτη</a:t>
            </a:r>
          </a:p>
          <a:p>
            <a:pPr lvl="2">
              <a:spcBef>
                <a:spcPct val="10000"/>
              </a:spcBef>
            </a:pPr>
            <a:r>
              <a:rPr lang="el-GR" altLang="el-GR" sz="2000"/>
              <a:t>Μερικές φορές αυτό που </a:t>
            </a:r>
            <a:r>
              <a:rPr lang="el-GR" altLang="el-GR" sz="2000" i="1"/>
              <a:t>θέλει</a:t>
            </a:r>
            <a:r>
              <a:rPr lang="el-GR" altLang="el-GR" sz="2000"/>
              <a:t> ο πελάτης είναι διαφορετικό από αυτό που </a:t>
            </a:r>
            <a:r>
              <a:rPr lang="el-GR" altLang="el-GR" sz="2000" i="1"/>
              <a:t>χρειάζεται</a:t>
            </a:r>
            <a:r>
              <a:rPr lang="el-GR" altLang="el-GR" sz="2000"/>
              <a:t>. Εδώ θα πρέπει να τον βοηθήσουμε</a:t>
            </a:r>
          </a:p>
          <a:p>
            <a:pPr lvl="1">
              <a:spcBef>
                <a:spcPct val="10000"/>
              </a:spcBef>
            </a:pPr>
            <a:r>
              <a:rPr lang="el-GR" altLang="el-GR" sz="2400"/>
              <a:t>Πρέπει να είναι </a:t>
            </a:r>
            <a:r>
              <a:rPr lang="el-GR" altLang="el-GR" sz="2400" i="1"/>
              <a:t>ποιοτικό</a:t>
            </a:r>
            <a:endParaRPr lang="el-GR" altLang="el-GR" sz="2400"/>
          </a:p>
          <a:p>
            <a:pPr>
              <a:spcBef>
                <a:spcPct val="10000"/>
              </a:spcBef>
            </a:pPr>
            <a:r>
              <a:rPr lang="el-GR" altLang="el-GR" sz="2800"/>
              <a:t>Απαιτήσεις και προδιαγραφές</a:t>
            </a:r>
          </a:p>
          <a:p>
            <a:pPr lvl="1">
              <a:spcBef>
                <a:spcPct val="10000"/>
              </a:spcBef>
            </a:pPr>
            <a:r>
              <a:rPr lang="el-GR" altLang="el-GR" sz="2400"/>
              <a:t>Χρηστικότητα</a:t>
            </a:r>
          </a:p>
          <a:p>
            <a:pPr lvl="1">
              <a:spcBef>
                <a:spcPct val="10000"/>
              </a:spcBef>
            </a:pPr>
            <a:r>
              <a:rPr lang="el-GR" altLang="el-GR" sz="2400"/>
              <a:t>Εξελιξιμότητα-επεκτασιμότητα</a:t>
            </a:r>
          </a:p>
          <a:p>
            <a:pPr>
              <a:spcBef>
                <a:spcPct val="10000"/>
              </a:spcBef>
            </a:pPr>
            <a:r>
              <a:rPr lang="el-GR" altLang="el-GR" sz="2800"/>
              <a:t>Διαχείριση του έργου ανάπτυξης</a:t>
            </a:r>
          </a:p>
          <a:p>
            <a:pPr lvl="1">
              <a:spcBef>
                <a:spcPct val="10000"/>
              </a:spcBef>
            </a:pPr>
            <a:r>
              <a:rPr lang="el-GR" altLang="el-GR" sz="2400"/>
              <a:t>Ανθρώπινοι παράγοντες</a:t>
            </a:r>
          </a:p>
          <a:p>
            <a:pPr lvl="1">
              <a:spcBef>
                <a:spcPct val="10000"/>
              </a:spcBef>
            </a:pPr>
            <a:r>
              <a:rPr lang="el-GR" altLang="el-GR" sz="2400"/>
              <a:t>Οικονομικοί, επιχειρηματικοί, νομικοί και κοινωνικοί παράγοντες</a:t>
            </a:r>
          </a:p>
        </p:txBody>
      </p:sp>
      <p:sp>
        <p:nvSpPr>
          <p:cNvPr id="6" name="Slide Number Placeholder 5"/>
          <p:cNvSpPr>
            <a:spLocks noGrp="1"/>
          </p:cNvSpPr>
          <p:nvPr>
            <p:ph type="sldNum" sz="quarter" idx="12"/>
          </p:nvPr>
        </p:nvSpPr>
        <p:spPr/>
        <p:txBody>
          <a:bodyPr/>
          <a:lstStyle/>
          <a:p>
            <a:fld id="{EB7E3364-22EE-4669-882B-279BB89CFF13}" type="slidenum">
              <a:rPr lang="el-GR" altLang="el-GR"/>
              <a:pPr/>
              <a:t>67</a:t>
            </a:fld>
            <a:endParaRPr lang="el-GR" altLang="el-G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p:txBody>
          <a:bodyPr>
            <a:normAutofit/>
          </a:bodyPr>
          <a:lstStyle/>
          <a:p>
            <a:r>
              <a:rPr lang="el-GR" altLang="el-GR" sz="4000"/>
              <a:t>Λίγα λόγια για το λογισμικό [2/4] (με άμεση εφαρμογή στην εργασία)</a:t>
            </a:r>
          </a:p>
        </p:txBody>
      </p:sp>
      <p:sp>
        <p:nvSpPr>
          <p:cNvPr id="494595" name="Rectangle 3"/>
          <p:cNvSpPr>
            <a:spLocks noGrp="1" noChangeArrowheads="1"/>
          </p:cNvSpPr>
          <p:nvPr>
            <p:ph idx="1"/>
          </p:nvPr>
        </p:nvSpPr>
        <p:spPr>
          <a:xfrm>
            <a:off x="206375" y="1600200"/>
            <a:ext cx="8731250" cy="4573588"/>
          </a:xfrm>
        </p:spPr>
        <p:txBody>
          <a:bodyPr/>
          <a:lstStyle/>
          <a:p>
            <a:pPr>
              <a:spcBef>
                <a:spcPct val="0"/>
              </a:spcBef>
            </a:pPr>
            <a:r>
              <a:rPr lang="el-GR" altLang="el-GR" sz="2400"/>
              <a:t>Σχεδιασμός λογισμικού</a:t>
            </a:r>
          </a:p>
          <a:p>
            <a:pPr lvl="1">
              <a:spcBef>
                <a:spcPct val="0"/>
              </a:spcBef>
            </a:pPr>
            <a:r>
              <a:rPr lang="el-GR" altLang="el-GR" sz="2000"/>
              <a:t>Αρχιτεκτονική λογισμικού</a:t>
            </a:r>
          </a:p>
          <a:p>
            <a:pPr lvl="1">
              <a:spcBef>
                <a:spcPct val="0"/>
              </a:spcBef>
            </a:pPr>
            <a:r>
              <a:rPr lang="el-GR" altLang="el-GR" sz="2000"/>
              <a:t>Αντικειμενοστρεφής σχεδιασμός</a:t>
            </a:r>
          </a:p>
          <a:p>
            <a:pPr>
              <a:spcBef>
                <a:spcPct val="0"/>
              </a:spcBef>
            </a:pPr>
            <a:r>
              <a:rPr lang="el-GR" altLang="el-GR" sz="2400"/>
              <a:t>Αξιοπιστία συστημάτων</a:t>
            </a:r>
          </a:p>
          <a:p>
            <a:pPr lvl="1">
              <a:spcBef>
                <a:spcPct val="0"/>
              </a:spcBef>
            </a:pPr>
            <a:r>
              <a:rPr lang="el-GR" altLang="el-GR" sz="2000"/>
              <a:t>Αξιοπιστία και επαλήθευση</a:t>
            </a:r>
          </a:p>
          <a:p>
            <a:pPr>
              <a:spcBef>
                <a:spcPct val="0"/>
              </a:spcBef>
            </a:pPr>
            <a:r>
              <a:rPr lang="el-GR" altLang="el-GR" sz="2400"/>
              <a:t>Διαχείριση «παλαιών» </a:t>
            </a:r>
            <a:r>
              <a:rPr lang="en-US" altLang="el-GR" sz="2400"/>
              <a:t>(legacy) </a:t>
            </a:r>
            <a:r>
              <a:rPr lang="el-GR" altLang="el-GR" sz="2400"/>
              <a:t>συστημάτων</a:t>
            </a:r>
            <a:endParaRPr lang="en-US" altLang="el-GR" sz="2400"/>
          </a:p>
          <a:p>
            <a:pPr>
              <a:spcBef>
                <a:spcPct val="0"/>
              </a:spcBef>
            </a:pPr>
            <a:r>
              <a:rPr lang="el-GR" altLang="el-GR" sz="2400"/>
              <a:t>Γενικά χαρακτηριστικά</a:t>
            </a:r>
          </a:p>
          <a:p>
            <a:pPr lvl="1">
              <a:spcBef>
                <a:spcPct val="0"/>
              </a:spcBef>
            </a:pPr>
            <a:r>
              <a:rPr lang="el-GR" altLang="el-GR" sz="2000"/>
              <a:t>Χρηστικότητα, συντηρησιμότητα, αποδοτικότητα, αξιοπιστία</a:t>
            </a:r>
          </a:p>
          <a:p>
            <a:pPr>
              <a:spcBef>
                <a:spcPct val="0"/>
              </a:spcBef>
            </a:pPr>
            <a:r>
              <a:rPr lang="el-GR" altLang="el-GR" sz="2400" i="1"/>
              <a:t>Προφανώς απαιτείται καλός προγραμματισμός ΑΛΛΑ ο καλός προγραμματισμός ΔΕΝ αρκεί</a:t>
            </a:r>
            <a:endParaRPr lang="el-GR" altLang="el-GR" sz="2400"/>
          </a:p>
          <a:p>
            <a:pPr lvl="1">
              <a:spcBef>
                <a:spcPct val="0"/>
              </a:spcBef>
            </a:pPr>
            <a:r>
              <a:rPr lang="el-GR" altLang="el-GR" sz="2000"/>
              <a:t>Η ποιότητα του προγραμματισμού είναι εργαλείο, ΟΧΙ ο σκοπός</a:t>
            </a:r>
          </a:p>
        </p:txBody>
      </p:sp>
      <p:sp>
        <p:nvSpPr>
          <p:cNvPr id="6" name="Slide Number Placeholder 5"/>
          <p:cNvSpPr>
            <a:spLocks noGrp="1"/>
          </p:cNvSpPr>
          <p:nvPr>
            <p:ph type="sldNum" sz="quarter" idx="12"/>
          </p:nvPr>
        </p:nvSpPr>
        <p:spPr/>
        <p:txBody>
          <a:bodyPr/>
          <a:lstStyle/>
          <a:p>
            <a:fld id="{4E15BDF6-198C-4C1D-BB8C-34DB3F4D02DC}" type="slidenum">
              <a:rPr lang="el-GR" altLang="el-GR"/>
              <a:pPr/>
              <a:t>68</a:t>
            </a:fld>
            <a:endParaRPr lang="el-GR" altLang="el-G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8" name="Rectangle 2"/>
          <p:cNvSpPr>
            <a:spLocks noGrp="1" noChangeArrowheads="1"/>
          </p:cNvSpPr>
          <p:nvPr>
            <p:ph type="title"/>
          </p:nvPr>
        </p:nvSpPr>
        <p:spPr/>
        <p:txBody>
          <a:bodyPr>
            <a:normAutofit/>
          </a:bodyPr>
          <a:lstStyle/>
          <a:p>
            <a:r>
              <a:rPr lang="el-GR" altLang="el-GR" sz="4000"/>
              <a:t>Λίγα λόγια για το λογισμικό [3/4] (με άμεση εφαρμογή στην εργασία)</a:t>
            </a:r>
          </a:p>
        </p:txBody>
      </p:sp>
      <p:sp>
        <p:nvSpPr>
          <p:cNvPr id="495619" name="Rectangle 3"/>
          <p:cNvSpPr>
            <a:spLocks noGrp="1" noChangeArrowheads="1"/>
          </p:cNvSpPr>
          <p:nvPr>
            <p:ph idx="1"/>
          </p:nvPr>
        </p:nvSpPr>
        <p:spPr>
          <a:xfrm>
            <a:off x="206375" y="1600200"/>
            <a:ext cx="8731250" cy="4843463"/>
          </a:xfrm>
        </p:spPr>
        <p:txBody>
          <a:bodyPr/>
          <a:lstStyle/>
          <a:p>
            <a:r>
              <a:rPr lang="el-GR" altLang="el-GR" sz="2800"/>
              <a:t>Ο πελάτης</a:t>
            </a:r>
          </a:p>
          <a:p>
            <a:pPr lvl="1"/>
            <a:r>
              <a:rPr lang="el-GR" altLang="el-GR" sz="2400"/>
              <a:t>Είναι αυτός που πληρώνει και περιμένει το λογισμικό</a:t>
            </a:r>
          </a:p>
          <a:p>
            <a:pPr lvl="1"/>
            <a:r>
              <a:rPr lang="el-GR" altLang="el-GR" sz="2400"/>
              <a:t>Το κύριο μέτρο επιτυχίας είναι η ικανοποίηση του πελάτη</a:t>
            </a:r>
          </a:p>
          <a:p>
            <a:pPr lvl="1"/>
            <a:r>
              <a:rPr lang="el-GR" altLang="el-GR" sz="2400"/>
              <a:t>Μερικές φορές δεν είναι σαφές ποιος είναι: </a:t>
            </a:r>
            <a:r>
              <a:rPr lang="el-GR" altLang="el-GR" sz="2400" i="1"/>
              <a:t>ποιος είναι ο πελάτης για το </a:t>
            </a:r>
            <a:r>
              <a:rPr lang="en-US" altLang="el-GR" sz="2400" i="1"/>
              <a:t>Excel; </a:t>
            </a:r>
            <a:r>
              <a:rPr lang="el-GR" altLang="el-GR" sz="2400" i="1"/>
              <a:t>Για την </a:t>
            </a:r>
            <a:r>
              <a:rPr lang="en-US" altLang="el-GR" sz="2400" i="1"/>
              <a:t>Oracle;</a:t>
            </a:r>
          </a:p>
          <a:p>
            <a:r>
              <a:rPr lang="el-GR" altLang="el-GR" sz="2800"/>
              <a:t>Κατηγορίες λογισμικού</a:t>
            </a:r>
          </a:p>
          <a:p>
            <a:pPr lvl="1"/>
            <a:r>
              <a:rPr lang="el-GR" altLang="el-GR" sz="2400"/>
              <a:t>Γενικής χρήσης (π.χ. </a:t>
            </a:r>
            <a:r>
              <a:rPr lang="en-US" altLang="el-GR" sz="2400" i="1"/>
              <a:t>Excel</a:t>
            </a:r>
            <a:r>
              <a:rPr lang="el-GR" altLang="el-GR" sz="2400"/>
              <a:t>)</a:t>
            </a:r>
          </a:p>
          <a:p>
            <a:pPr lvl="1"/>
            <a:r>
              <a:rPr lang="el-GR" altLang="el-GR" sz="2400"/>
              <a:t>Ειδικής χρήσης (π.χ. </a:t>
            </a:r>
            <a:r>
              <a:rPr lang="en-US" altLang="el-GR" sz="2400"/>
              <a:t>TAXIS, </a:t>
            </a:r>
            <a:r>
              <a:rPr lang="el-GR" altLang="el-GR" sz="2400"/>
              <a:t>δημοτολόγιο, διαχείριση αποθήκης)</a:t>
            </a:r>
          </a:p>
          <a:p>
            <a:pPr lvl="1"/>
            <a:r>
              <a:rPr lang="el-GR" altLang="el-GR" sz="2400" i="1"/>
              <a:t>Μπορούμε να εξειδικεύσουμε ένα λογισμικό γενικής χρήσης</a:t>
            </a:r>
            <a:endParaRPr lang="el-GR" altLang="el-GR" sz="2400"/>
          </a:p>
        </p:txBody>
      </p:sp>
      <p:sp>
        <p:nvSpPr>
          <p:cNvPr id="6" name="Slide Number Placeholder 5"/>
          <p:cNvSpPr>
            <a:spLocks noGrp="1"/>
          </p:cNvSpPr>
          <p:nvPr>
            <p:ph type="sldNum" sz="quarter" idx="12"/>
          </p:nvPr>
        </p:nvSpPr>
        <p:spPr/>
        <p:txBody>
          <a:bodyPr/>
          <a:lstStyle/>
          <a:p>
            <a:fld id="{E7A0E9BF-76B4-4379-AAAC-75F71DC2B197}" type="slidenum">
              <a:rPr lang="el-GR" altLang="el-GR"/>
              <a:pPr/>
              <a:t>69</a:t>
            </a:fld>
            <a:endParaRPr lang="el-GR" alt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834" name="Rectangle 2"/>
          <p:cNvSpPr>
            <a:spLocks noGrp="1" noChangeArrowheads="1"/>
          </p:cNvSpPr>
          <p:nvPr>
            <p:ph type="title"/>
          </p:nvPr>
        </p:nvSpPr>
        <p:spPr/>
        <p:txBody>
          <a:bodyPr/>
          <a:lstStyle/>
          <a:p>
            <a:r>
              <a:rPr lang="el-GR" altLang="el-GR" dirty="0"/>
              <a:t>Τι γίνεται μετά την αποτυχία;</a:t>
            </a:r>
          </a:p>
        </p:txBody>
      </p:sp>
      <p:sp>
        <p:nvSpPr>
          <p:cNvPr id="504835" name="Rectangle 3"/>
          <p:cNvSpPr>
            <a:spLocks noGrp="1" noChangeArrowheads="1"/>
          </p:cNvSpPr>
          <p:nvPr>
            <p:ph idx="1"/>
          </p:nvPr>
        </p:nvSpPr>
        <p:spPr>
          <a:xfrm>
            <a:off x="566555" y="1255043"/>
            <a:ext cx="8371070" cy="5188620"/>
          </a:xfrm>
        </p:spPr>
        <p:txBody>
          <a:bodyPr>
            <a:normAutofit/>
          </a:bodyPr>
          <a:lstStyle/>
          <a:p>
            <a:r>
              <a:rPr lang="el-GR" altLang="el-GR" sz="3200" dirty="0"/>
              <a:t>Έρευνα του 2002 σε οργανισμούς πληροφορικής (Πηγή: </a:t>
            </a:r>
            <a:r>
              <a:rPr lang="en-US" altLang="el-GR" sz="3200" dirty="0"/>
              <a:t>Cutter Consortium</a:t>
            </a:r>
            <a:r>
              <a:rPr lang="el-GR" altLang="el-GR" sz="3200" dirty="0"/>
              <a:t>)</a:t>
            </a:r>
          </a:p>
          <a:p>
            <a:pPr lvl="1"/>
            <a:r>
              <a:rPr lang="el-GR" altLang="el-GR" sz="2800" dirty="0"/>
              <a:t>Το 78% ενεπλάκη σε διαφωνίες που κατέληξαν σε δικαστικές διαδικασίες</a:t>
            </a:r>
            <a:endParaRPr lang="en-US" altLang="el-GR" sz="2800" dirty="0"/>
          </a:p>
          <a:p>
            <a:pPr lvl="1"/>
            <a:r>
              <a:rPr lang="el-GR" altLang="el-GR" sz="2800" dirty="0"/>
              <a:t>Από τις περιπτώσεις που έφτασαν σε δικαστική διαδικασία</a:t>
            </a:r>
          </a:p>
          <a:p>
            <a:pPr lvl="2"/>
            <a:r>
              <a:rPr lang="el-GR" altLang="el-GR" sz="2400" dirty="0"/>
              <a:t>Στο 67% το δικαστήριο </a:t>
            </a:r>
            <a:r>
              <a:rPr lang="el-GR" altLang="el-GR" sz="2400" dirty="0" err="1"/>
              <a:t>απεφάνθη</a:t>
            </a:r>
            <a:r>
              <a:rPr lang="el-GR" altLang="el-GR" sz="2400" dirty="0"/>
              <a:t> ότι το προϊόν δεν είχε τη λειτουργικότητα που ισχυριζόταν η εταιρεία παραγωγής του</a:t>
            </a:r>
          </a:p>
          <a:p>
            <a:pPr lvl="2"/>
            <a:r>
              <a:rPr lang="el-GR" altLang="el-GR" sz="2400" dirty="0"/>
              <a:t>Στο 56% η προθεσμία παράδοσης μετατέθηκε πολλές φορές</a:t>
            </a:r>
          </a:p>
          <a:p>
            <a:pPr lvl="2"/>
            <a:r>
              <a:rPr lang="el-GR" altLang="el-GR" sz="2400" dirty="0"/>
              <a:t>Στο 45% τα προβλήματα ήταν τόσο σημαντικά που το προϊόν δεν ήταν δυνατόν να χρησιμοποιηθεί</a:t>
            </a:r>
          </a:p>
        </p:txBody>
      </p:sp>
      <p:sp>
        <p:nvSpPr>
          <p:cNvPr id="6" name="Slide Number Placeholder 5"/>
          <p:cNvSpPr>
            <a:spLocks noGrp="1"/>
          </p:cNvSpPr>
          <p:nvPr>
            <p:ph type="sldNum" sz="quarter" idx="12"/>
          </p:nvPr>
        </p:nvSpPr>
        <p:spPr/>
        <p:txBody>
          <a:bodyPr/>
          <a:lstStyle/>
          <a:p>
            <a:fld id="{C12E98F2-5742-44AE-9C60-1A99940721AC}" type="slidenum">
              <a:rPr lang="el-GR" altLang="el-GR"/>
              <a:pPr/>
              <a:t>7</a:t>
            </a:fld>
            <a:endParaRPr lang="el-GR" altLang="el-G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2"/>
          <p:cNvSpPr>
            <a:spLocks noGrp="1" noChangeArrowheads="1"/>
          </p:cNvSpPr>
          <p:nvPr>
            <p:ph type="title"/>
          </p:nvPr>
        </p:nvSpPr>
        <p:spPr/>
        <p:txBody>
          <a:bodyPr>
            <a:normAutofit/>
          </a:bodyPr>
          <a:lstStyle/>
          <a:p>
            <a:r>
              <a:rPr lang="el-GR" altLang="el-GR" sz="4000"/>
              <a:t>Λίγα λόγια για το λογισμικό [4/4] (με άμεση εφαρμογή στην εργασία)</a:t>
            </a:r>
          </a:p>
        </p:txBody>
      </p:sp>
      <p:sp>
        <p:nvSpPr>
          <p:cNvPr id="496643" name="Rectangle 3"/>
          <p:cNvSpPr>
            <a:spLocks noGrp="1" noChangeArrowheads="1"/>
          </p:cNvSpPr>
          <p:nvPr>
            <p:ph idx="1"/>
          </p:nvPr>
        </p:nvSpPr>
        <p:spPr>
          <a:xfrm>
            <a:off x="206375" y="1600200"/>
            <a:ext cx="8731250" cy="4889500"/>
          </a:xfrm>
        </p:spPr>
        <p:txBody>
          <a:bodyPr/>
          <a:lstStyle/>
          <a:p>
            <a:r>
              <a:rPr lang="el-GR" altLang="el-GR" sz="2800"/>
              <a:t>Τα προϊόντα λογισμικού έχουν μεγάλη ποικιλομορφία</a:t>
            </a:r>
          </a:p>
          <a:p>
            <a:pPr lvl="1"/>
            <a:r>
              <a:rPr lang="el-GR" altLang="el-GR" sz="2400"/>
              <a:t>Οι απαιτήσεις των πελατών είναι πολύ διαφορετικές μεταξύ τους</a:t>
            </a:r>
          </a:p>
          <a:p>
            <a:pPr lvl="1"/>
            <a:r>
              <a:rPr lang="el-GR" altLang="el-GR" sz="2400"/>
              <a:t>Δεν υπάρχει 100% τυποποιημένος τρόπος για την διαδικασία ανάπτυξης λογισμικού</a:t>
            </a:r>
          </a:p>
          <a:p>
            <a:pPr lvl="1"/>
            <a:r>
              <a:rPr lang="el-GR" altLang="el-GR" sz="2400"/>
              <a:t>Δεν υπάρχει μοναδική επιλογή για </a:t>
            </a:r>
            <a:r>
              <a:rPr lang="el-GR" altLang="el-GR" sz="2400" i="1"/>
              <a:t>βέλτιστη γλώσσα</a:t>
            </a:r>
            <a:r>
              <a:rPr lang="el-GR" altLang="el-GR" sz="2400"/>
              <a:t>, </a:t>
            </a:r>
            <a:r>
              <a:rPr lang="el-GR" altLang="el-GR" sz="2400" i="1"/>
              <a:t>βέλτιστο λειτουργικό</a:t>
            </a:r>
            <a:r>
              <a:rPr lang="el-GR" altLang="el-GR" sz="2400"/>
              <a:t>, </a:t>
            </a:r>
            <a:r>
              <a:rPr lang="el-GR" altLang="el-GR" sz="2400" i="1"/>
              <a:t>βέλτιστο υλικό</a:t>
            </a:r>
            <a:r>
              <a:rPr lang="el-GR" altLang="el-GR" sz="2400"/>
              <a:t>, </a:t>
            </a:r>
            <a:r>
              <a:rPr lang="el-GR" altLang="el-GR" sz="2400" i="1"/>
              <a:t>βέλτιστο περιβάλλον ανάπτυξης</a:t>
            </a:r>
            <a:r>
              <a:rPr lang="el-GR" altLang="el-GR" sz="2400"/>
              <a:t> κ.ο.κ.</a:t>
            </a:r>
          </a:p>
          <a:p>
            <a:pPr lvl="1"/>
            <a:r>
              <a:rPr lang="el-GR" altLang="el-GR" sz="2400"/>
              <a:t>Βασική δεξιότητα είναι η γνώση πολλών μεθόδων, εργαλείων και προσεγγίσεων, η δυνατότητα επιλογής των καταλληλότερων και η αποτελεσματική εφαρμογή τους.</a:t>
            </a:r>
          </a:p>
        </p:txBody>
      </p:sp>
      <p:sp>
        <p:nvSpPr>
          <p:cNvPr id="6" name="Slide Number Placeholder 5"/>
          <p:cNvSpPr>
            <a:spLocks noGrp="1"/>
          </p:cNvSpPr>
          <p:nvPr>
            <p:ph type="sldNum" sz="quarter" idx="12"/>
          </p:nvPr>
        </p:nvSpPr>
        <p:spPr/>
        <p:txBody>
          <a:bodyPr/>
          <a:lstStyle/>
          <a:p>
            <a:fld id="{05F09109-23D6-488B-873A-1EF680BA1710}" type="slidenum">
              <a:rPr lang="el-GR" altLang="el-GR"/>
              <a:pPr/>
              <a:t>70</a:t>
            </a:fld>
            <a:endParaRPr lang="el-GR" altLang="el-G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p:cNvSpPr>
            <a:spLocks noGrp="1" noChangeArrowheads="1"/>
          </p:cNvSpPr>
          <p:nvPr>
            <p:ph type="title"/>
          </p:nvPr>
        </p:nvSpPr>
        <p:spPr/>
        <p:txBody>
          <a:bodyPr/>
          <a:lstStyle/>
          <a:p>
            <a:r>
              <a:rPr lang="el-GR" altLang="el-GR"/>
              <a:t>Το λογισμικό ως προϊόν</a:t>
            </a:r>
            <a:endParaRPr lang="en-US" altLang="el-GR"/>
          </a:p>
        </p:txBody>
      </p:sp>
      <p:sp>
        <p:nvSpPr>
          <p:cNvPr id="424963" name="Rectangle 3"/>
          <p:cNvSpPr>
            <a:spLocks noGrp="1" noChangeArrowheads="1"/>
          </p:cNvSpPr>
          <p:nvPr>
            <p:ph idx="1"/>
          </p:nvPr>
        </p:nvSpPr>
        <p:spPr>
          <a:xfrm>
            <a:off x="206375" y="1600200"/>
            <a:ext cx="8731250" cy="4933950"/>
          </a:xfrm>
        </p:spPr>
        <p:txBody>
          <a:bodyPr>
            <a:normAutofit/>
          </a:bodyPr>
          <a:lstStyle/>
          <a:p>
            <a:pPr>
              <a:lnSpc>
                <a:spcPct val="80000"/>
              </a:lnSpc>
            </a:pPr>
            <a:r>
              <a:rPr lang="el-GR" altLang="el-GR" sz="2400"/>
              <a:t>Πακέτο  - </a:t>
            </a:r>
            <a:r>
              <a:rPr lang="en-US" altLang="el-GR" sz="2400"/>
              <a:t>“COTS”</a:t>
            </a:r>
            <a:r>
              <a:rPr lang="el-GR" altLang="el-GR" sz="2400"/>
              <a:t> </a:t>
            </a:r>
            <a:endParaRPr lang="en-US" altLang="el-GR" sz="2400"/>
          </a:p>
          <a:p>
            <a:pPr lvl="1">
              <a:lnSpc>
                <a:spcPct val="80000"/>
              </a:lnSpc>
            </a:pPr>
            <a:r>
              <a:rPr lang="el-GR" altLang="el-GR" sz="2000"/>
              <a:t>Αυτόνομα συστήματα που παράγονται από ένα οίκο λογισμικού και πωλούνται στην αγορά σε κάθε ενδιαφερόμενο</a:t>
            </a:r>
            <a:endParaRPr lang="en-US" altLang="el-GR" sz="2000"/>
          </a:p>
          <a:p>
            <a:pPr>
              <a:lnSpc>
                <a:spcPct val="80000"/>
              </a:lnSpc>
            </a:pPr>
            <a:r>
              <a:rPr lang="en-US" altLang="el-GR" sz="2400"/>
              <a:t>Customized </a:t>
            </a:r>
            <a:r>
              <a:rPr lang="el-GR" altLang="el-GR" sz="2400"/>
              <a:t>λογισμικό</a:t>
            </a:r>
            <a:endParaRPr lang="en-US" altLang="el-GR" sz="2400"/>
          </a:p>
          <a:p>
            <a:pPr lvl="1">
              <a:lnSpc>
                <a:spcPct val="80000"/>
              </a:lnSpc>
            </a:pPr>
            <a:r>
              <a:rPr lang="el-GR" altLang="el-GR" sz="2000"/>
              <a:t>Συστήματα που αφορούν συγκεκριμένο πελάτη και έχουν αναπτυχθεί στα πλαίσια συγκεκριμένων συμβολαίων για λογαριασμό του</a:t>
            </a:r>
            <a:endParaRPr lang="en-US" altLang="el-GR" sz="2000"/>
          </a:p>
          <a:p>
            <a:pPr>
              <a:lnSpc>
                <a:spcPct val="80000"/>
              </a:lnSpc>
            </a:pPr>
            <a:r>
              <a:rPr lang="el-GR" altLang="el-GR" sz="2400" b="1"/>
              <a:t>Συνδυασμός</a:t>
            </a:r>
          </a:p>
          <a:p>
            <a:pPr lvl="1">
              <a:lnSpc>
                <a:spcPct val="80000"/>
              </a:lnSpc>
            </a:pPr>
            <a:r>
              <a:rPr lang="el-GR" altLang="el-GR" sz="2000"/>
              <a:t>Συστήματα  που έχουν αναπτυχθεί αλλά απαιτούν παραμετροποίηση σε κάθε εγκατάσταση</a:t>
            </a:r>
            <a:endParaRPr lang="en-US" altLang="el-GR" sz="2000"/>
          </a:p>
        </p:txBody>
      </p:sp>
      <p:sp>
        <p:nvSpPr>
          <p:cNvPr id="6" name="Slide Number Placeholder 5"/>
          <p:cNvSpPr>
            <a:spLocks noGrp="1"/>
          </p:cNvSpPr>
          <p:nvPr>
            <p:ph type="sldNum" sz="quarter" idx="12"/>
          </p:nvPr>
        </p:nvSpPr>
        <p:spPr/>
        <p:txBody>
          <a:bodyPr/>
          <a:lstStyle/>
          <a:p>
            <a:fld id="{6D4A9C99-B944-499B-B01C-1121254A44BB}" type="slidenum">
              <a:rPr lang="el-GR" altLang="el-GR"/>
              <a:pPr/>
              <a:t>71</a:t>
            </a:fld>
            <a:endParaRPr lang="el-GR" altLang="el-G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p:txBody>
          <a:bodyPr/>
          <a:lstStyle/>
          <a:p>
            <a:r>
              <a:rPr lang="el-GR" altLang="el-GR"/>
              <a:t>Επαγγελματική δεοντολογία</a:t>
            </a:r>
          </a:p>
        </p:txBody>
      </p:sp>
      <p:sp>
        <p:nvSpPr>
          <p:cNvPr id="497667" name="Rectangle 3"/>
          <p:cNvSpPr>
            <a:spLocks noGrp="1" noChangeArrowheads="1"/>
          </p:cNvSpPr>
          <p:nvPr>
            <p:ph idx="1"/>
          </p:nvPr>
        </p:nvSpPr>
        <p:spPr>
          <a:xfrm>
            <a:off x="206375" y="1600200"/>
            <a:ext cx="8731250" cy="4530725"/>
          </a:xfrm>
        </p:spPr>
        <p:txBody>
          <a:bodyPr/>
          <a:lstStyle/>
          <a:p>
            <a:r>
              <a:rPr lang="el-GR" altLang="el-GR" sz="2400"/>
              <a:t>Η ανάθεση από τον πελάτη ενός έργου ανάπτυξης λογισμικού σημαίνει ότι σας δείχνει εμπιστοσύνη:</a:t>
            </a:r>
          </a:p>
          <a:p>
            <a:pPr lvl="1"/>
            <a:r>
              <a:rPr lang="el-GR" altLang="el-GR" sz="2000" i="1"/>
              <a:t>Ότι είστε ικανοί:</a:t>
            </a:r>
            <a:r>
              <a:rPr lang="el-GR" altLang="el-GR" sz="2000"/>
              <a:t> λογισμικό που δεν λειτουργεί καλά μπορεί να καταστρέψει έναν οργανισμό</a:t>
            </a:r>
          </a:p>
          <a:p>
            <a:pPr lvl="1"/>
            <a:r>
              <a:rPr lang="el-GR" altLang="el-GR" sz="2000" i="1"/>
              <a:t>Ότι είστε εχέμυθοι</a:t>
            </a:r>
            <a:r>
              <a:rPr lang="el-GR" altLang="el-GR" sz="2000"/>
              <a:t>: μπορεί να έχετε πρόσβαση σε ιδιαίτερα ευαίσθητα δεδομένα (οικονομικά, ιατρικά, εμπορικά μυστικά, κ.λπ.)</a:t>
            </a:r>
          </a:p>
          <a:p>
            <a:pPr lvl="1"/>
            <a:r>
              <a:rPr lang="el-GR" altLang="el-GR" sz="2000" i="1"/>
              <a:t>Νομικές πτυχές</a:t>
            </a:r>
            <a:r>
              <a:rPr lang="el-GR" altLang="el-GR" sz="2000"/>
              <a:t>: η νομοθεσία για το λογισμικό είναι αρκετά περίπλοκη (πνευματικά δικαιώματα, προσωπικά δεδομένα, ευθύνη του προγραμματιστή κ.λπ.)</a:t>
            </a:r>
          </a:p>
          <a:p>
            <a:pPr lvl="1"/>
            <a:r>
              <a:rPr lang="el-GR" altLang="el-GR" sz="2000" i="1"/>
              <a:t>Αποδεκτή χρήση και κατάχρηση</a:t>
            </a:r>
            <a:r>
              <a:rPr lang="el-GR" altLang="el-GR" sz="2000"/>
              <a:t>. Ακόμη και η νομότυπη χρήση μπορεί να οδηγήσει σε προβλήματα, π.χ. επιθέσεις τύπου </a:t>
            </a:r>
            <a:r>
              <a:rPr lang="en-US" altLang="el-GR" sz="2000"/>
              <a:t>DOS (worms, </a:t>
            </a:r>
            <a:r>
              <a:rPr lang="el-GR" altLang="el-GR" sz="2000"/>
              <a:t>μαζική αποστολή </a:t>
            </a:r>
            <a:r>
              <a:rPr lang="en-US" altLang="el-GR" sz="2000"/>
              <a:t>e-mail, </a:t>
            </a:r>
            <a:r>
              <a:rPr lang="el-GR" altLang="el-GR" sz="2000"/>
              <a:t>κ.ο.κ.)</a:t>
            </a:r>
          </a:p>
        </p:txBody>
      </p:sp>
      <p:sp>
        <p:nvSpPr>
          <p:cNvPr id="6" name="Slide Number Placeholder 5"/>
          <p:cNvSpPr>
            <a:spLocks noGrp="1"/>
          </p:cNvSpPr>
          <p:nvPr>
            <p:ph type="sldNum" sz="quarter" idx="12"/>
          </p:nvPr>
        </p:nvSpPr>
        <p:spPr/>
        <p:txBody>
          <a:bodyPr/>
          <a:lstStyle/>
          <a:p>
            <a:fld id="{498C5328-9489-45A7-ABC0-25A2FE9AE893}" type="slidenum">
              <a:rPr lang="el-GR" altLang="el-GR"/>
              <a:pPr/>
              <a:t>72</a:t>
            </a:fld>
            <a:endParaRPr lang="el-GR" alt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title"/>
          </p:nvPr>
        </p:nvSpPr>
        <p:spPr/>
        <p:txBody>
          <a:bodyPr>
            <a:normAutofit fontScale="90000"/>
          </a:bodyPr>
          <a:lstStyle/>
          <a:p>
            <a:r>
              <a:rPr lang="el-GR" altLang="el-GR" dirty="0"/>
              <a:t>Τι συμβαίνει με άλλους τομείς;</a:t>
            </a:r>
          </a:p>
        </p:txBody>
      </p:sp>
      <p:sp>
        <p:nvSpPr>
          <p:cNvPr id="505859" name="Rectangle 3"/>
          <p:cNvSpPr>
            <a:spLocks noGrp="1" noChangeArrowheads="1"/>
          </p:cNvSpPr>
          <p:nvPr>
            <p:ph idx="1"/>
          </p:nvPr>
        </p:nvSpPr>
        <p:spPr>
          <a:xfrm>
            <a:off x="822959" y="1358770"/>
            <a:ext cx="8070215" cy="4905545"/>
          </a:xfrm>
        </p:spPr>
        <p:txBody>
          <a:bodyPr/>
          <a:lstStyle/>
          <a:p>
            <a:r>
              <a:rPr lang="el-GR" altLang="el-GR" sz="2800" dirty="0"/>
              <a:t>Ο κατασκευαστικός τομέας είναι ένα καλό παράδειγμα όπου τα έργα αποτυγχάνουν πιο σπάνια. Ποια διαδικασία ακολουθείται;</a:t>
            </a:r>
          </a:p>
          <a:p>
            <a:pPr lvl="1"/>
            <a:r>
              <a:rPr lang="el-GR" altLang="el-GR" sz="2400" dirty="0"/>
              <a:t>Πρώτα βλέπουμε την </a:t>
            </a:r>
            <a:r>
              <a:rPr lang="el-GR" altLang="el-GR" sz="2400" i="1" dirty="0"/>
              <a:t>αρχιτεκτονική προσέγγιση</a:t>
            </a:r>
            <a:r>
              <a:rPr lang="el-GR" altLang="el-GR" sz="2400" dirty="0"/>
              <a:t> – τι θέλουμε να κατασκευάσουμε και τι σκοπούς εξυπηρετεί;</a:t>
            </a:r>
          </a:p>
          <a:p>
            <a:pPr lvl="1"/>
            <a:r>
              <a:rPr lang="el-GR" altLang="el-GR" sz="2400" dirty="0"/>
              <a:t>Κατόπιν τη </a:t>
            </a:r>
            <a:r>
              <a:rPr lang="el-GR" altLang="el-GR" sz="2400" i="1" dirty="0"/>
              <a:t>μέθοδο/τεχνική:</a:t>
            </a:r>
            <a:r>
              <a:rPr lang="el-GR" altLang="el-GR" sz="2400" dirty="0"/>
              <a:t> </a:t>
            </a:r>
            <a:r>
              <a:rPr lang="el-GR" altLang="el-GR" sz="2400" dirty="0" err="1"/>
              <a:t>βηματική</a:t>
            </a:r>
            <a:r>
              <a:rPr lang="el-GR" altLang="el-GR" sz="2400" dirty="0"/>
              <a:t> προσέγγιση για το </a:t>
            </a:r>
            <a:r>
              <a:rPr lang="el-GR" altLang="el-GR" sz="2400" i="1" dirty="0"/>
              <a:t>πώς</a:t>
            </a:r>
            <a:r>
              <a:rPr lang="el-GR" altLang="el-GR" sz="2400" dirty="0"/>
              <a:t> θα κατασκευάσουμε αυτό που επιθυμούμε</a:t>
            </a:r>
          </a:p>
          <a:p>
            <a:pPr lvl="1"/>
            <a:r>
              <a:rPr lang="el-GR" altLang="el-GR" sz="2400" dirty="0"/>
              <a:t>Εξετάζουμε τα </a:t>
            </a:r>
            <a:r>
              <a:rPr lang="el-GR" altLang="el-GR" sz="2400" i="1" dirty="0"/>
              <a:t>εργαλεία:</a:t>
            </a:r>
            <a:r>
              <a:rPr lang="el-GR" altLang="el-GR" sz="2400" dirty="0"/>
              <a:t> με πιο τρόπο θα γίνει «καλύτερα» το κάθε βήμα;</a:t>
            </a:r>
          </a:p>
          <a:p>
            <a:pPr lvl="2"/>
            <a:r>
              <a:rPr lang="el-GR" altLang="el-GR" sz="2000" dirty="0"/>
              <a:t>Καλύτερα: οικονομικότερα, ταχύτερα, ασφαλέστερα, πιο ποιοτικά...</a:t>
            </a:r>
          </a:p>
          <a:p>
            <a:pPr lvl="1"/>
            <a:r>
              <a:rPr lang="el-GR" altLang="el-GR" sz="2400" dirty="0"/>
              <a:t>Η εξειδίκευση μεθόδων/τεχνικών με συγκεκριμένα εργαλεία οδηγεί σε </a:t>
            </a:r>
            <a:r>
              <a:rPr lang="el-GR" altLang="el-GR" sz="2400" i="1" dirty="0"/>
              <a:t>διαδικασίες</a:t>
            </a:r>
            <a:endParaRPr lang="el-GR" altLang="el-GR" sz="2400" dirty="0"/>
          </a:p>
        </p:txBody>
      </p:sp>
      <p:sp>
        <p:nvSpPr>
          <p:cNvPr id="6" name="Slide Number Placeholder 5"/>
          <p:cNvSpPr>
            <a:spLocks noGrp="1"/>
          </p:cNvSpPr>
          <p:nvPr>
            <p:ph type="sldNum" sz="quarter" idx="12"/>
          </p:nvPr>
        </p:nvSpPr>
        <p:spPr/>
        <p:txBody>
          <a:bodyPr/>
          <a:lstStyle/>
          <a:p>
            <a:fld id="{615F0CE3-81C6-4259-A83D-89BA6D876E1B}" type="slidenum">
              <a:rPr lang="el-GR" altLang="el-GR"/>
              <a:pPr/>
              <a:t>8</a:t>
            </a:fld>
            <a:endParaRPr lang="el-GR" alt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2" name="Rectangle 2"/>
          <p:cNvSpPr>
            <a:spLocks noGrp="1" noChangeArrowheads="1"/>
          </p:cNvSpPr>
          <p:nvPr>
            <p:ph type="title"/>
          </p:nvPr>
        </p:nvSpPr>
        <p:spPr/>
        <p:txBody>
          <a:bodyPr/>
          <a:lstStyle/>
          <a:p>
            <a:r>
              <a:rPr lang="el-GR" altLang="el-GR"/>
              <a:t>Μια χρήσιμη αναλογία</a:t>
            </a:r>
          </a:p>
        </p:txBody>
      </p:sp>
      <p:pic>
        <p:nvPicPr>
          <p:cNvPr id="506883" name="Picture 3" descr="ΠυραμίδαΒομηχανικήςΠαραγωγής"/>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1198562" y="1933575"/>
            <a:ext cx="6791325"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Slide Number Placeholder 5"/>
          <p:cNvSpPr>
            <a:spLocks noGrp="1"/>
          </p:cNvSpPr>
          <p:nvPr>
            <p:ph type="sldNum" sz="quarter" idx="12"/>
          </p:nvPr>
        </p:nvSpPr>
        <p:spPr/>
        <p:txBody>
          <a:bodyPr/>
          <a:lstStyle/>
          <a:p>
            <a:fld id="{264BBCA6-9C1A-4B62-A662-165FF627BA94}" type="slidenum">
              <a:rPr lang="el-GR" altLang="el-GR"/>
              <a:pPr/>
              <a:t>9</a:t>
            </a:fld>
            <a:endParaRPr lang="el-GR" altLang="el-G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3103</TotalTime>
  <Words>4555</Words>
  <Application>Microsoft Office PowerPoint</Application>
  <PresentationFormat>On-screen Show (4:3)</PresentationFormat>
  <Paragraphs>618</Paragraphs>
  <Slides>72</Slides>
  <Notes>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3</vt:i4>
      </vt:variant>
      <vt:variant>
        <vt:lpstr>Slide Titles</vt:lpstr>
      </vt:variant>
      <vt:variant>
        <vt:i4>72</vt:i4>
      </vt:variant>
    </vt:vector>
  </HeadingPairs>
  <TitlesOfParts>
    <vt:vector size="83" baseType="lpstr">
      <vt:lpstr>Arial</vt:lpstr>
      <vt:lpstr>Times New Roman</vt:lpstr>
      <vt:lpstr>Wingdings</vt:lpstr>
      <vt:lpstr>Palatino</vt:lpstr>
      <vt:lpstr>ＭＳ Ｐゴシック</vt:lpstr>
      <vt:lpstr>Times</vt:lpstr>
      <vt:lpstr>Tahoma</vt:lpstr>
      <vt:lpstr>Retrospect</vt:lpstr>
      <vt:lpstr>Microsoft Graph Chart</vt:lpstr>
      <vt:lpstr>Microsoft Photo Editor 3.0 Photo</vt:lpstr>
      <vt:lpstr>Microsoft Word Picture</vt:lpstr>
      <vt:lpstr> ΤΕΧΝΟΛΟΓΙΑ ΛΟΓΙΣΜΙΚΟΥ (SOFTWARE ENGINEERING)  Πλαίσιο μαθήματος, εισαγωγή </vt:lpstr>
      <vt:lpstr>Σημερινή παρουσίαση</vt:lpstr>
      <vt:lpstr>Τεχνολογία Λογισμικού</vt:lpstr>
      <vt:lpstr>Η ανάγκη για την Τεχνολογία Λογισμικού: «κρίση λογισμικού», 1968</vt:lpstr>
      <vt:lpstr>Η ανάγκη εξακολουθεί να υφίσταται: Standish 2001</vt:lpstr>
      <vt:lpstr>Αναφορά της Standish 2001</vt:lpstr>
      <vt:lpstr>Τι γίνεται μετά την αποτυχία;</vt:lpstr>
      <vt:lpstr>Τι συμβαίνει με άλλους τομείς;</vt:lpstr>
      <vt:lpstr>Μια χρήσιμη αναλογία</vt:lpstr>
      <vt:lpstr>Τεχνικές, μεθοδολογίες και εργαλεία</vt:lpstr>
      <vt:lpstr>Γιατί είναι δύσκολη η ανάπτυξη λογισμικού;</vt:lpstr>
      <vt:lpstr>Η ανάπτυξη του λογισμικού δεν περιορίζεται στην ανάπτυξη κώδικα</vt:lpstr>
      <vt:lpstr>Ιδιαιτερότητα του λογισμικού (1/2)</vt:lpstr>
      <vt:lpstr>Ιδιαιτερότητα του λογισμικού (2/2)</vt:lpstr>
      <vt:lpstr>Γιατί όχι χρήση της γενικής επιστημονικής μεθοδολογίας; (1/2)</vt:lpstr>
      <vt:lpstr>Γιατί όχι χρήση της γενικής επιστημονικής μεθοδολογίας; (2/2)</vt:lpstr>
      <vt:lpstr>Ένας λειτουργικός ορισμός της τεχνολογίας λογισμικού</vt:lpstr>
      <vt:lpstr>Ποιότητες που ενδιαφέρουν</vt:lpstr>
      <vt:lpstr>Ποιοτικό Λογισμικό (1/3)</vt:lpstr>
      <vt:lpstr>Ποιοτικό Λογισμικό (2/3)</vt:lpstr>
      <vt:lpstr>Ποιοτικό Λογισμικό (3/3)</vt:lpstr>
      <vt:lpstr>Αντικείμενο μαθήματος</vt:lpstr>
      <vt:lpstr>1ος στόχος: τεχνική γνώση</vt:lpstr>
      <vt:lpstr>2ος στόχος: διαχειριστική γνώση</vt:lpstr>
      <vt:lpstr>Γενικό πλαίσιο μαθήματος</vt:lpstr>
      <vt:lpstr>Προαπαιτούμενα του μαθήματος</vt:lpstr>
      <vt:lpstr>Συγγράμματα</vt:lpstr>
      <vt:lpstr>Ιστοσελίδα μαθήματος</vt:lpstr>
      <vt:lpstr>Εργασία</vt:lpstr>
      <vt:lpstr>Επιλογή εργασίας</vt:lpstr>
      <vt:lpstr>Τελικός βαθμός</vt:lpstr>
      <vt:lpstr>Η τεχνολογία λογισμικού ως διαδικασία επίλυσης προβλημάτων</vt:lpstr>
      <vt:lpstr>Ανάπτυξη Λογισμικού</vt:lpstr>
      <vt:lpstr>Συμμετέχοντες, Εργασίες και Αρμοδιότητες</vt:lpstr>
      <vt:lpstr>Συμμετέχοντες, Εργασίες και Αρμοδιότητες</vt:lpstr>
      <vt:lpstr>Δραστηριότητες Ανάπτυξης (1/2)</vt:lpstr>
      <vt:lpstr>Δραστηριότητες Ανάπτυξης (2/2)</vt:lpstr>
      <vt:lpstr>Κόστος των φάσεων</vt:lpstr>
      <vt:lpstr>Μέση Κατανομή Κόστους</vt:lpstr>
      <vt:lpstr>Σχετικό κόστος διόρθωσης σφαλμάτων</vt:lpstr>
      <vt:lpstr>Σχετικό κόστος διόρθωσης σφαλμάτων</vt:lpstr>
      <vt:lpstr>Ουσιαστικός ο εντοπισμός αρκετά νωρίς</vt:lpstr>
      <vt:lpstr>Τι τύπου λάθη βρίσκουμε;</vt:lpstr>
      <vt:lpstr>Μοντέλα κύκλου ζωής </vt:lpstr>
      <vt:lpstr>Μοντέλα κύκλου ζωής </vt:lpstr>
      <vt:lpstr>Μία απλοϊκή προσέγγιση</vt:lpstr>
      <vt:lpstr>Μοντέλο «φτιάξε και διόρθωσε»</vt:lpstr>
      <vt:lpstr>Το Μοντέλο του Καταρράκτη</vt:lpstr>
      <vt:lpstr>Το Μοντέλο του Καταρράκτη (συνέχεια)</vt:lpstr>
      <vt:lpstr>Το Επαυξητικό μοντέλο</vt:lpstr>
      <vt:lpstr>Το επαυξητικό μοντέλο (συνέχεια)</vt:lpstr>
      <vt:lpstr>Το Επαυξητικό μοντέλο (συνέχεια)</vt:lpstr>
      <vt:lpstr>Το σπειροειδές μοντέλο</vt:lpstr>
      <vt:lpstr>Το Σπειροειδές Μοντέλο (συνέχεια)</vt:lpstr>
      <vt:lpstr>Το Σπειροειδές Μοντέλο (συνέχεια)</vt:lpstr>
      <vt:lpstr>Το Σπειροειδές Μοντέλο (συνέχεια)</vt:lpstr>
      <vt:lpstr>Το Σπειροειδές Μοντέλο (συνέχεια)</vt:lpstr>
      <vt:lpstr>Το σπειροειδές μοντέλο (συνέχεια)</vt:lpstr>
      <vt:lpstr>Το σπειροειδές μοντέλο (συνέχεια)</vt:lpstr>
      <vt:lpstr>Το Επαναληπτικό μοντέλο</vt:lpstr>
      <vt:lpstr>Το Επαναληπτικό μοντέλο (συνέχεια)</vt:lpstr>
      <vt:lpstr>Το Επαναληπτικό μοντέλο (συνέχεια)</vt:lpstr>
      <vt:lpstr>Το Επαναληπτικό μοντέλο (συνέχεια)</vt:lpstr>
      <vt:lpstr>Το Επαναληπτικό μοντέλο (συνέχεια)</vt:lpstr>
      <vt:lpstr>Το Επαναληπτικό μοντέλο (συνέχεια)</vt:lpstr>
      <vt:lpstr>Επαναληπτικό μοντέλο και πρωτοτυποποίηση </vt:lpstr>
      <vt:lpstr>Λίγα λόγια για το λογισμικό [1/4] (με άμεση εφαρμογή στην εργασία)</vt:lpstr>
      <vt:lpstr>Λίγα λόγια για το λογισμικό [2/4] (με άμεση εφαρμογή στην εργασία)</vt:lpstr>
      <vt:lpstr>Λίγα λόγια για το λογισμικό [3/4] (με άμεση εφαρμογή στην εργασία)</vt:lpstr>
      <vt:lpstr>Λίγα λόγια για το λογισμικό [4/4] (με άμεση εφαρμογή στην εργασία)</vt:lpstr>
      <vt:lpstr>Το λογισμικό ως προϊόν</vt:lpstr>
      <vt:lpstr>Επαγγελματική δεοντολογία</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 Μοντέλα κύκλου ζωής</dc:title>
  <dc:creator>costas</dc:creator>
  <cp:lastModifiedBy>Costas Vassilakis</cp:lastModifiedBy>
  <cp:revision>170</cp:revision>
  <dcterms:created xsi:type="dcterms:W3CDTF">2005-10-06T11:58:48Z</dcterms:created>
  <dcterms:modified xsi:type="dcterms:W3CDTF">2016-09-26T20:37:24Z</dcterms:modified>
</cp:coreProperties>
</file>