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9" r:id="rId2"/>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1" r:id="rId16"/>
    <p:sldId id="295" r:id="rId17"/>
    <p:sldId id="272" r:id="rId18"/>
    <p:sldId id="273" r:id="rId19"/>
    <p:sldId id="274" r:id="rId20"/>
    <p:sldId id="276" r:id="rId21"/>
    <p:sldId id="278" r:id="rId22"/>
    <p:sldId id="296" r:id="rId23"/>
    <p:sldId id="279" r:id="rId24"/>
    <p:sldId id="300" r:id="rId25"/>
    <p:sldId id="280" r:id="rId26"/>
    <p:sldId id="281" r:id="rId27"/>
    <p:sldId id="301" r:id="rId28"/>
    <p:sldId id="297" r:id="rId29"/>
    <p:sldId id="282" r:id="rId30"/>
    <p:sldId id="293" r:id="rId31"/>
    <p:sldId id="283" r:id="rId32"/>
    <p:sldId id="286" r:id="rId33"/>
    <p:sldId id="285" r:id="rId34"/>
    <p:sldId id="284" r:id="rId35"/>
    <p:sldId id="287" r:id="rId36"/>
    <p:sldId id="288" r:id="rId37"/>
    <p:sldId id="291" r:id="rId38"/>
    <p:sldId id="290"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Στρογγύλεμα διαγώνιας γωνίας του ορθογωνίου"/>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Τίτλος"/>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0" name="9 - Θέση ημερομηνίας"/>
          <p:cNvSpPr>
            <a:spLocks noGrp="1"/>
          </p:cNvSpPr>
          <p:nvPr>
            <p:ph type="dt" sz="half" idx="10"/>
          </p:nvPr>
        </p:nvSpPr>
        <p:spPr>
          <a:xfrm>
            <a:off x="5562600" y="6509004"/>
            <a:ext cx="3002280" cy="274320"/>
          </a:xfrm>
        </p:spPr>
        <p:txBody>
          <a:bodyPr vert="horz" rtlCol="0"/>
          <a:lstStyle>
            <a:extLst/>
          </a:lstStyle>
          <a:p>
            <a:fld id="{1679A471-6772-44CC-8AB3-567199AD4C09}" type="datetimeFigureOut">
              <a:rPr lang="el-GR" smtClean="0"/>
              <a:pPr/>
              <a:t>9/1/2019</a:t>
            </a:fld>
            <a:endParaRPr lang="el-GR"/>
          </a:p>
        </p:txBody>
      </p:sp>
      <p:sp>
        <p:nvSpPr>
          <p:cNvPr id="11" name="10 - Θέση αριθμού διαφάνειας"/>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7B64B47-80EB-4C7A-9D13-4DB231F6437D}" type="slidenum">
              <a:rPr lang="el-GR" smtClean="0"/>
              <a:pPr/>
              <a:t>‹#›</a:t>
            </a:fld>
            <a:endParaRPr lang="el-GR"/>
          </a:p>
        </p:txBody>
      </p:sp>
      <p:sp>
        <p:nvSpPr>
          <p:cNvPr id="12" name="11 - Θέση υποσέλιδου"/>
          <p:cNvSpPr>
            <a:spLocks noGrp="1"/>
          </p:cNvSpPr>
          <p:nvPr>
            <p:ph type="ftr" sz="quarter" idx="12"/>
          </p:nvPr>
        </p:nvSpPr>
        <p:spPr>
          <a:xfrm>
            <a:off x="1600200" y="6509004"/>
            <a:ext cx="3907464" cy="274320"/>
          </a:xfrm>
        </p:spPr>
        <p:txBody>
          <a:bodyPr vert="horz" rtlCol="0"/>
          <a:lstStyle>
            <a:extLst/>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679A471-6772-44CC-8AB3-567199AD4C09}" type="datetimeFigureOut">
              <a:rPr lang="el-GR" smtClean="0"/>
              <a:pPr/>
              <a:t>9/1/2019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27B64B47-80EB-4C7A-9D13-4DB231F6437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lvl1pPr algn="l">
              <a:defRPr/>
            </a:lvl1pPr>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679A471-6772-44CC-8AB3-567199AD4C09}" type="datetimeFigureOut">
              <a:rPr lang="el-GR" smtClean="0"/>
              <a:pPr/>
              <a:t>9/1/2019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27B64B47-80EB-4C7A-9D13-4DB231F6437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7" name="6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679A471-6772-44CC-8AB3-567199AD4C09}" type="datetimeFigureOut">
              <a:rPr lang="el-GR" smtClean="0"/>
              <a:pPr/>
              <a:t>9/1/2019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27B64B47-80EB-4C7A-9D13-4DB231F6437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7" name="6 - Ορθογώνιο"/>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a:xfrm>
            <a:off x="5562600" y="6513670"/>
            <a:ext cx="3002280" cy="274320"/>
          </a:xfrm>
        </p:spPr>
        <p:txBody>
          <a:bodyPr vert="horz" rtlCol="0"/>
          <a:lstStyle>
            <a:extLst/>
          </a:lstStyle>
          <a:p>
            <a:fld id="{1679A471-6772-44CC-8AB3-567199AD4C09}" type="datetimeFigureOut">
              <a:rPr lang="el-GR" smtClean="0"/>
              <a:pPr/>
              <a:t>9/1/2019</a:t>
            </a:fld>
            <a:endParaRPr lang="el-GR"/>
          </a:p>
        </p:txBody>
      </p:sp>
      <p:sp>
        <p:nvSpPr>
          <p:cNvPr id="9" name="8 - Θέση αριθμού διαφάνειας"/>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27B64B47-80EB-4C7A-9D13-4DB231F6437D}" type="slidenum">
              <a:rPr lang="el-GR" smtClean="0"/>
              <a:pPr/>
              <a:t>‹#›</a:t>
            </a:fld>
            <a:endParaRPr lang="el-GR"/>
          </a:p>
        </p:txBody>
      </p:sp>
      <p:sp>
        <p:nvSpPr>
          <p:cNvPr id="10" name="9 - Θέση υποσέλιδου"/>
          <p:cNvSpPr>
            <a:spLocks noGrp="1"/>
          </p:cNvSpPr>
          <p:nvPr>
            <p:ph type="ftr" sz="quarter" idx="12"/>
          </p:nvPr>
        </p:nvSpPr>
        <p:spPr>
          <a:xfrm>
            <a:off x="1600200" y="6513670"/>
            <a:ext cx="3907464" cy="274320"/>
          </a:xfrm>
        </p:spPr>
        <p:txBody>
          <a:bodyPr vert="horz" rtlCol="0"/>
          <a:lstStyle>
            <a:extLst/>
          </a:lstStyle>
          <a:p>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1679A471-6772-44CC-8AB3-567199AD4C09}" type="datetimeFigureOut">
              <a:rPr lang="el-GR" smtClean="0"/>
              <a:pPr/>
              <a:t>9/1/2019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a:xfrm>
            <a:off x="8641080" y="6514568"/>
            <a:ext cx="464288" cy="274320"/>
          </a:xfrm>
        </p:spPr>
        <p:txBody>
          <a:bodyPr/>
          <a:lstStyle>
            <a:extLst/>
          </a:lstStyle>
          <a:p>
            <a:fld id="{27B64B47-80EB-4C7A-9D13-4DB231F6437D}" type="slidenum">
              <a:rPr lang="el-GR" smtClean="0"/>
              <a:pPr/>
              <a:t>‹#›</a:t>
            </a:fld>
            <a:endParaRPr lang="el-GR"/>
          </a:p>
        </p:txBody>
      </p:sp>
      <p:sp>
        <p:nvSpPr>
          <p:cNvPr id="10" name="9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9 - Ορθογώνιο"/>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 Ορθογώνιο"/>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 Τίτλος"/>
          <p:cNvSpPr>
            <a:spLocks noGrp="1"/>
          </p:cNvSpPr>
          <p:nvPr>
            <p:ph type="title"/>
          </p:nvPr>
        </p:nvSpPr>
        <p:spPr>
          <a:xfrm>
            <a:off x="457200" y="251948"/>
            <a:ext cx="8229600"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1679A471-6772-44CC-8AB3-567199AD4C09}" type="datetimeFigureOut">
              <a:rPr lang="el-GR" smtClean="0"/>
              <a:pPr/>
              <a:t>9/1/2019</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a:xfrm>
            <a:off x="8641080" y="6514568"/>
            <a:ext cx="464288" cy="274320"/>
          </a:xfrm>
        </p:spPr>
        <p:txBody>
          <a:bodyPr/>
          <a:lstStyle>
            <a:extLst/>
          </a:lstStyle>
          <a:p>
            <a:fld id="{27B64B47-80EB-4C7A-9D13-4DB231F6437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53218"/>
            <a:ext cx="8229600"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1679A471-6772-44CC-8AB3-567199AD4C09}" type="datetimeFigureOut">
              <a:rPr lang="el-GR" smtClean="0"/>
              <a:pPr/>
              <a:t>9/1/2019</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27B64B47-80EB-4C7A-9D13-4DB231F6437D}" type="slidenum">
              <a:rPr lang="el-GR" smtClean="0"/>
              <a:pPr/>
              <a:t>‹#›</a:t>
            </a:fld>
            <a:endParaRPr lang="el-GR"/>
          </a:p>
        </p:txBody>
      </p:sp>
      <p:sp>
        <p:nvSpPr>
          <p:cNvPr id="7" name="6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1679A471-6772-44CC-8AB3-567199AD4C09}" type="datetimeFigureOut">
              <a:rPr lang="el-GR" smtClean="0"/>
              <a:pPr/>
              <a:t>9/1/2019</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27B64B47-80EB-4C7A-9D13-4DB231F6437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2"/>
      </p:bgRef>
    </p:bg>
    <p:spTree>
      <p:nvGrpSpPr>
        <p:cNvPr id="1" name=""/>
        <p:cNvGrpSpPr/>
        <p:nvPr/>
      </p:nvGrpSpPr>
      <p:grpSpPr>
        <a:xfrm>
          <a:off x="0" y="0"/>
          <a:ext cx="0" cy="0"/>
          <a:chOff x="0" y="0"/>
          <a:chExt cx="0" cy="0"/>
        </a:xfrm>
      </p:grpSpPr>
      <p:sp>
        <p:nvSpPr>
          <p:cNvPr id="8" name="7 - Ορθογώνιο"/>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963136" y="304800"/>
            <a:ext cx="3931920" cy="762000"/>
          </a:xfrm>
        </p:spPr>
        <p:txBody>
          <a:bodyPr anchor="b"/>
          <a:lstStyle>
            <a:lvl1pPr marL="0" algn="r">
              <a:buNone/>
              <a:defRPr sz="2000"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9" name="8 - Θέση ημερομηνίας"/>
          <p:cNvSpPr>
            <a:spLocks noGrp="1"/>
          </p:cNvSpPr>
          <p:nvPr>
            <p:ph type="dt" sz="half" idx="10"/>
          </p:nvPr>
        </p:nvSpPr>
        <p:spPr>
          <a:xfrm>
            <a:off x="5562600" y="6513670"/>
            <a:ext cx="3002280" cy="274320"/>
          </a:xfrm>
        </p:spPr>
        <p:txBody>
          <a:bodyPr vert="horz" rtlCol="0"/>
          <a:lstStyle>
            <a:extLst/>
          </a:lstStyle>
          <a:p>
            <a:fld id="{1679A471-6772-44CC-8AB3-567199AD4C09}" type="datetimeFigureOut">
              <a:rPr lang="el-GR" smtClean="0"/>
              <a:pPr/>
              <a:t>9/1/2019</a:t>
            </a:fld>
            <a:endParaRPr lang="el-GR"/>
          </a:p>
        </p:txBody>
      </p:sp>
      <p:sp>
        <p:nvSpPr>
          <p:cNvPr id="10" name="9 - Θέση αριθμού διαφάνειας"/>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27B64B47-80EB-4C7A-9D13-4DB231F6437D}" type="slidenum">
              <a:rPr lang="el-GR" smtClean="0"/>
              <a:pPr/>
              <a:t>‹#›</a:t>
            </a:fld>
            <a:endParaRPr lang="el-GR"/>
          </a:p>
        </p:txBody>
      </p:sp>
      <p:sp>
        <p:nvSpPr>
          <p:cNvPr id="11" name="10 - Θέση υποσέλιδου"/>
          <p:cNvSpPr>
            <a:spLocks noGrp="1"/>
          </p:cNvSpPr>
          <p:nvPr>
            <p:ph type="ftr" sz="quarter" idx="12"/>
          </p:nvPr>
        </p:nvSpPr>
        <p:spPr>
          <a:xfrm>
            <a:off x="1600200" y="6513670"/>
            <a:ext cx="3907464" cy="274320"/>
          </a:xfrm>
        </p:spPr>
        <p:txBody>
          <a:bodyPr vert="horz" rtlCol="0"/>
          <a:lstStyle>
            <a:extLst/>
          </a:lstStyle>
          <a:p>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3040443" y="4724400"/>
            <a:ext cx="5486400" cy="664536"/>
          </a:xfrm>
        </p:spPr>
        <p:txBody>
          <a:bodyPr anchor="b"/>
          <a:lstStyle>
            <a:lvl1pPr marL="0" algn="r">
              <a:buNone/>
              <a:defRPr sz="2000" b="1"/>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13" name="12 - Θέση εικόνας"/>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8" name="7 - Θέση ημερομηνίας"/>
          <p:cNvSpPr>
            <a:spLocks noGrp="1"/>
          </p:cNvSpPr>
          <p:nvPr>
            <p:ph type="dt" sz="half" idx="10"/>
          </p:nvPr>
        </p:nvSpPr>
        <p:spPr>
          <a:xfrm>
            <a:off x="5562600" y="6509004"/>
            <a:ext cx="3002280" cy="274320"/>
          </a:xfrm>
        </p:spPr>
        <p:txBody>
          <a:bodyPr vert="horz" rtlCol="0"/>
          <a:lstStyle>
            <a:extLst/>
          </a:lstStyle>
          <a:p>
            <a:fld id="{1679A471-6772-44CC-8AB3-567199AD4C09}" type="datetimeFigureOut">
              <a:rPr lang="el-GR" smtClean="0"/>
              <a:pPr/>
              <a:t>9/1/2019</a:t>
            </a:fld>
            <a:endParaRPr lang="el-GR"/>
          </a:p>
        </p:txBody>
      </p:sp>
      <p:sp>
        <p:nvSpPr>
          <p:cNvPr id="9" name="8 - Θέση αριθμού διαφάνειας"/>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7B64B47-80EB-4C7A-9D13-4DB231F6437D}" type="slidenum">
              <a:rPr lang="el-GR" smtClean="0"/>
              <a:pPr/>
              <a:t>‹#›</a:t>
            </a:fld>
            <a:endParaRPr lang="el-GR"/>
          </a:p>
        </p:txBody>
      </p:sp>
      <p:sp>
        <p:nvSpPr>
          <p:cNvPr id="10" name="9 - Θέση υποσέλιδου"/>
          <p:cNvSpPr>
            <a:spLocks noGrp="1"/>
          </p:cNvSpPr>
          <p:nvPr>
            <p:ph type="ftr" sz="quarter" idx="12"/>
          </p:nvPr>
        </p:nvSpPr>
        <p:spPr>
          <a:xfrm>
            <a:off x="1600200" y="6509004"/>
            <a:ext cx="3907464" cy="274320"/>
          </a:xfrm>
        </p:spPr>
        <p:txBody>
          <a:bodyPr vert="horz" rtlCol="0"/>
          <a:lstStyle>
            <a:extLst/>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Στρογγύλεμα διαγώνιας γωνίας του ορθογωνίου"/>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υποσέλιδου"/>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l-GR"/>
          </a:p>
        </p:txBody>
      </p:sp>
      <p:sp>
        <p:nvSpPr>
          <p:cNvPr id="14" name="13 - Θέση ημερομηνίας"/>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679A471-6772-44CC-8AB3-567199AD4C09}" type="datetimeFigureOut">
              <a:rPr lang="el-GR" smtClean="0"/>
              <a:pPr/>
              <a:t>9/1/2019</a:t>
            </a:fld>
            <a:endParaRPr lang="el-GR"/>
          </a:p>
        </p:txBody>
      </p:sp>
      <p:sp>
        <p:nvSpPr>
          <p:cNvPr id="23" name="22 - Θέση αριθμού διαφάνειας"/>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27B64B47-80EB-4C7A-9D13-4DB231F6437D}" type="slidenum">
              <a:rPr lang="el-GR" smtClean="0"/>
              <a:pPr/>
              <a:t>‹#›</a:t>
            </a:fld>
            <a:endParaRPr lang="el-GR"/>
          </a:p>
        </p:txBody>
      </p:sp>
      <p:sp>
        <p:nvSpPr>
          <p:cNvPr id="22" name="21 - Θέση τίτλου"/>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ctrTitle"/>
          </p:nvPr>
        </p:nvSpPr>
        <p:spPr/>
        <p:txBody>
          <a:bodyPr/>
          <a:lstStyle/>
          <a:p>
            <a:pPr algn="ctr"/>
            <a:r>
              <a:rPr lang="el-GR" dirty="0" smtClean="0"/>
              <a:t>Έλληνες σκηνοθέτες αρχαίου δράματος</a:t>
            </a:r>
            <a:endParaRPr lang="el-GR" dirty="0"/>
          </a:p>
        </p:txBody>
      </p:sp>
      <p:sp>
        <p:nvSpPr>
          <p:cNvPr id="4" name="3 - Υπότιτλος"/>
          <p:cNvSpPr>
            <a:spLocks noGrp="1"/>
          </p:cNvSpPr>
          <p:nvPr>
            <p:ph type="subTitle" idx="1"/>
          </p:nvPr>
        </p:nvSpPr>
        <p:spPr/>
        <p:txBody>
          <a:bodyPr>
            <a:normAutofit fontScale="85000" lnSpcReduction="20000"/>
          </a:bodyPr>
          <a:lstStyle/>
          <a:p>
            <a:r>
              <a:rPr lang="el-GR" dirty="0" smtClean="0"/>
              <a:t>Μεταπτυχιακό πρόγραμμα τμ. Θεατρικών Σπουδών – Ναύπλιο</a:t>
            </a:r>
          </a:p>
          <a:p>
            <a:endParaRPr lang="el-GR" dirty="0" smtClean="0"/>
          </a:p>
          <a:p>
            <a:r>
              <a:rPr lang="el-GR" dirty="0" smtClean="0"/>
              <a:t>9/1/2019</a:t>
            </a:r>
          </a:p>
          <a:p>
            <a:r>
              <a:rPr lang="el-GR" dirty="0" smtClean="0"/>
              <a:t>Άννα Μαυρολέων</a:t>
            </a:r>
            <a:endParaRPr lang="el-GR" dirty="0"/>
          </a:p>
        </p:txBody>
      </p:sp>
      <p:pic>
        <p:nvPicPr>
          <p:cNvPr id="25602" name="Picture 2" descr="https://zalmoxis.files.wordpress.com/2016/10/cf81ceb1cebbcebbcebfcf8d-cebaceb1cf81ceb1cf84ceb6ceac.jpg?w=282&amp;h=176"/>
          <p:cNvPicPr>
            <a:picLocks noChangeAspect="1" noChangeArrowheads="1"/>
          </p:cNvPicPr>
          <p:nvPr/>
        </p:nvPicPr>
        <p:blipFill>
          <a:blip r:embed="rId2" cstate="print">
            <a:clrChange>
              <a:clrFrom>
                <a:srgbClr val="808080"/>
              </a:clrFrom>
              <a:clrTo>
                <a:srgbClr val="808080">
                  <a:alpha val="0"/>
                </a:srgbClr>
              </a:clrTo>
            </a:clrChange>
            <a:duotone>
              <a:prstClr val="black"/>
              <a:schemeClr val="accent6">
                <a:lumMod val="50000"/>
                <a:tint val="45000"/>
                <a:satMod val="400000"/>
              </a:schemeClr>
            </a:duotone>
          </a:blip>
          <a:srcRect/>
          <a:stretch>
            <a:fillRect/>
          </a:stretch>
        </p:blipFill>
        <p:spPr bwMode="auto">
          <a:xfrm>
            <a:off x="139077" y="3861048"/>
            <a:ext cx="3922800" cy="244827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Τάκης </a:t>
            </a:r>
            <a:r>
              <a:rPr lang="el-GR" dirty="0" err="1" smtClean="0"/>
              <a:t>Μουζενίδης</a:t>
            </a:r>
            <a:r>
              <a:rPr lang="el-GR" dirty="0" smtClean="0"/>
              <a:t> </a:t>
            </a:r>
            <a:endParaRPr lang="el-GR" dirty="0"/>
          </a:p>
        </p:txBody>
      </p:sp>
      <p:sp>
        <p:nvSpPr>
          <p:cNvPr id="5" name="4 - Θέση κειμένου"/>
          <p:cNvSpPr>
            <a:spLocks noGrp="1"/>
          </p:cNvSpPr>
          <p:nvPr>
            <p:ph type="body" idx="4294967295"/>
          </p:nvPr>
        </p:nvSpPr>
        <p:spPr>
          <a:xfrm>
            <a:off x="4716016" y="2260203"/>
            <a:ext cx="3932237" cy="2176909"/>
          </a:xfrm>
        </p:spPr>
        <p:txBody>
          <a:bodyPr>
            <a:normAutofit fontScale="62500" lnSpcReduction="20000"/>
          </a:bodyPr>
          <a:lstStyle/>
          <a:p>
            <a:r>
              <a:rPr lang="el-GR" dirty="0" smtClean="0"/>
              <a:t>Σκηνοθέτησε εμβληματικές παραστάσεις με την Ελένη </a:t>
            </a:r>
            <a:r>
              <a:rPr lang="el-GR" dirty="0" err="1" smtClean="0"/>
              <a:t>Παπαδακη</a:t>
            </a:r>
            <a:r>
              <a:rPr lang="el-GR" dirty="0" smtClean="0"/>
              <a:t> στο Εθνικό θέατρο 1940-1941.Υπέδειξε τον σεβασμό στο κείμενο. Υπήρξε σκηνοθέτης με ευρεία παιδεία, ευρωπαϊκή ενημέρωση και λογιότητα.</a:t>
            </a:r>
            <a:endParaRPr lang="el-GR" dirty="0"/>
          </a:p>
        </p:txBody>
      </p:sp>
      <p:pic>
        <p:nvPicPr>
          <p:cNvPr id="23554" name="Picture 2" descr="https://www.greekencyclopedia.com/static/images/6mage0000922A.jpg"/>
          <p:cNvPicPr>
            <a:picLocks noChangeAspect="1" noChangeArrowheads="1"/>
          </p:cNvPicPr>
          <p:nvPr/>
        </p:nvPicPr>
        <p:blipFill>
          <a:blip r:embed="rId2" cstate="print"/>
          <a:srcRect/>
          <a:stretch>
            <a:fillRect/>
          </a:stretch>
        </p:blipFill>
        <p:spPr bwMode="auto">
          <a:xfrm>
            <a:off x="1619672" y="2132856"/>
            <a:ext cx="2676525" cy="376237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Σωκράτης Καραντινός</a:t>
            </a:r>
            <a:endParaRPr lang="el-GR" dirty="0"/>
          </a:p>
        </p:txBody>
      </p:sp>
      <p:sp>
        <p:nvSpPr>
          <p:cNvPr id="5" name="4 - Θέση κειμένου"/>
          <p:cNvSpPr>
            <a:spLocks noGrp="1"/>
          </p:cNvSpPr>
          <p:nvPr>
            <p:ph type="body" idx="4294967295"/>
          </p:nvPr>
        </p:nvSpPr>
        <p:spPr>
          <a:xfrm>
            <a:off x="4644008" y="1916832"/>
            <a:ext cx="3932237" cy="2248917"/>
          </a:xfrm>
        </p:spPr>
        <p:txBody>
          <a:bodyPr>
            <a:normAutofit fontScale="70000" lnSpcReduction="20000"/>
          </a:bodyPr>
          <a:lstStyle/>
          <a:p>
            <a:r>
              <a:rPr lang="el-GR" dirty="0" smtClean="0"/>
              <a:t>Συνέβαλε στη ίδρυση του ΚΘΒΕ και σκηνοθέτησε τις παραστάσεις αρχαίου δράματος του θιάσου για αρκετά χρόνια. Βασικό του μέλημα  αποτελούσε η ορθή εκφορά του λόγου. </a:t>
            </a:r>
            <a:endParaRPr lang="el-GR" dirty="0"/>
          </a:p>
        </p:txBody>
      </p:sp>
      <p:pic>
        <p:nvPicPr>
          <p:cNvPr id="22530" name="Picture 2" descr="https://www.greekencyclopedia.com/static/images/image0000346A.jpg"/>
          <p:cNvPicPr>
            <a:picLocks noChangeAspect="1" noChangeArrowheads="1"/>
          </p:cNvPicPr>
          <p:nvPr/>
        </p:nvPicPr>
        <p:blipFill>
          <a:blip r:embed="rId2" cstate="print"/>
          <a:srcRect/>
          <a:stretch>
            <a:fillRect/>
          </a:stretch>
        </p:blipFill>
        <p:spPr bwMode="auto">
          <a:xfrm>
            <a:off x="1259632" y="1916832"/>
            <a:ext cx="2676525" cy="39909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Αλέξης Μινωτής</a:t>
            </a:r>
            <a:endParaRPr lang="el-GR" dirty="0"/>
          </a:p>
        </p:txBody>
      </p:sp>
      <p:sp>
        <p:nvSpPr>
          <p:cNvPr id="5" name="4 - Θέση κειμένου"/>
          <p:cNvSpPr>
            <a:spLocks noGrp="1"/>
          </p:cNvSpPr>
          <p:nvPr>
            <p:ph type="body" idx="4294967295"/>
          </p:nvPr>
        </p:nvSpPr>
        <p:spPr>
          <a:xfrm>
            <a:off x="5652120" y="2204864"/>
            <a:ext cx="3491880" cy="2824981"/>
          </a:xfrm>
        </p:spPr>
        <p:txBody>
          <a:bodyPr>
            <a:normAutofit fontScale="70000" lnSpcReduction="20000"/>
          </a:bodyPr>
          <a:lstStyle/>
          <a:p>
            <a:r>
              <a:rPr lang="el-GR" dirty="0" smtClean="0"/>
              <a:t>Πίστευε ότι οι δυο </a:t>
            </a:r>
            <a:r>
              <a:rPr lang="el-GR" dirty="0" smtClean="0"/>
              <a:t>πρωταγωνιστές </a:t>
            </a:r>
            <a:r>
              <a:rPr lang="el-GR" dirty="0" smtClean="0"/>
              <a:t>της παράστασης είναι ο ηθοποιός και ο ποιητής . Στο σκηνοθετικό του έργο υπογράμμιζε το «</a:t>
            </a:r>
            <a:r>
              <a:rPr lang="el-GR" dirty="0" err="1" smtClean="0"/>
              <a:t>υψος</a:t>
            </a:r>
            <a:r>
              <a:rPr lang="el-GR" dirty="0" smtClean="0"/>
              <a:t>» των έργων και των ηρώων ( την διαφορά από την καθημερινότητα)</a:t>
            </a:r>
            <a:endParaRPr lang="el-GR" dirty="0"/>
          </a:p>
        </p:txBody>
      </p:sp>
      <p:pic>
        <p:nvPicPr>
          <p:cNvPr id="21506" name="Picture 2" descr="http://www.katiousa.gr/wp-content/uploads/2018/08/aleksis-minotis-katina-paksinou-kentriki.jpg"/>
          <p:cNvPicPr>
            <a:picLocks noChangeAspect="1" noChangeArrowheads="1"/>
          </p:cNvPicPr>
          <p:nvPr/>
        </p:nvPicPr>
        <p:blipFill>
          <a:blip r:embed="rId2" cstate="print"/>
          <a:srcRect/>
          <a:stretch>
            <a:fillRect/>
          </a:stretch>
        </p:blipFill>
        <p:spPr bwMode="auto">
          <a:xfrm>
            <a:off x="755576" y="2492896"/>
            <a:ext cx="4824536" cy="331785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Αλέξης Σολομός </a:t>
            </a:r>
            <a:endParaRPr lang="el-GR" dirty="0"/>
          </a:p>
        </p:txBody>
      </p:sp>
      <p:sp>
        <p:nvSpPr>
          <p:cNvPr id="5" name="4 - Θέση κειμένου"/>
          <p:cNvSpPr>
            <a:spLocks noGrp="1"/>
          </p:cNvSpPr>
          <p:nvPr>
            <p:ph type="body" idx="4294967295"/>
          </p:nvPr>
        </p:nvSpPr>
        <p:spPr>
          <a:xfrm>
            <a:off x="5211763" y="2708920"/>
            <a:ext cx="3932237" cy="2536949"/>
          </a:xfrm>
        </p:spPr>
        <p:txBody>
          <a:bodyPr>
            <a:normAutofit fontScale="85000" lnSpcReduction="20000"/>
          </a:bodyPr>
          <a:lstStyle/>
          <a:p>
            <a:r>
              <a:rPr lang="el-GR" dirty="0" smtClean="0"/>
              <a:t>Σκηνοθέτης – ερευνητής άφησε και μεγάλο συγγραφικό έργο με θέμα το αρχαίο δράμα, με ιδιαίτερη έμφαση στον Αριστοφάνη.</a:t>
            </a:r>
            <a:endParaRPr lang="el-GR" dirty="0"/>
          </a:p>
        </p:txBody>
      </p:sp>
      <p:pic>
        <p:nvPicPr>
          <p:cNvPr id="20482" name="Picture 2" descr="https://cdn.sansimera.gr/media/photos/main/Alexis_Solomos.jpg"/>
          <p:cNvPicPr>
            <a:picLocks noChangeAspect="1" noChangeArrowheads="1"/>
          </p:cNvPicPr>
          <p:nvPr/>
        </p:nvPicPr>
        <p:blipFill>
          <a:blip r:embed="rId2" cstate="print"/>
          <a:srcRect/>
          <a:stretch>
            <a:fillRect/>
          </a:stretch>
        </p:blipFill>
        <p:spPr bwMode="auto">
          <a:xfrm>
            <a:off x="971600" y="2060848"/>
            <a:ext cx="4033292" cy="295991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Κωστής Μιχαηλίδης</a:t>
            </a:r>
            <a:endParaRPr lang="el-GR" dirty="0"/>
          </a:p>
        </p:txBody>
      </p:sp>
      <p:sp>
        <p:nvSpPr>
          <p:cNvPr id="5" name="4 - Θέση κειμένου"/>
          <p:cNvSpPr>
            <a:spLocks noGrp="1"/>
          </p:cNvSpPr>
          <p:nvPr>
            <p:ph type="body" idx="4294967295"/>
          </p:nvPr>
        </p:nvSpPr>
        <p:spPr>
          <a:xfrm>
            <a:off x="4860032" y="1844824"/>
            <a:ext cx="3932237" cy="2464941"/>
          </a:xfrm>
        </p:spPr>
        <p:txBody>
          <a:bodyPr>
            <a:normAutofit fontScale="85000" lnSpcReduction="10000"/>
          </a:bodyPr>
          <a:lstStyle/>
          <a:p>
            <a:r>
              <a:rPr lang="el-GR" dirty="0" smtClean="0"/>
              <a:t>Μαθητής του Ροντήρη, εμπειρικός σκηνοθέτης ακολούθησε κατά γράμμα τις αναζητήσεις του δασκάλου του.</a:t>
            </a:r>
            <a:endParaRPr lang="el-GR" dirty="0"/>
          </a:p>
        </p:txBody>
      </p:sp>
      <p:pic>
        <p:nvPicPr>
          <p:cNvPr id="19458" name="Picture 2" descr="https://www.ntng.gr/default.aspx?bridge=jpeg&amp;c=true&amp;m=ntng&amp;width=400&amp;height=400&amp;imageFile=Files/Internet/productions/_Contributors/D00898v01.jpg"/>
          <p:cNvPicPr>
            <a:picLocks noChangeAspect="1" noChangeArrowheads="1"/>
          </p:cNvPicPr>
          <p:nvPr/>
        </p:nvPicPr>
        <p:blipFill>
          <a:blip r:embed="rId2" cstate="print"/>
          <a:srcRect/>
          <a:stretch>
            <a:fillRect/>
          </a:stretch>
        </p:blipFill>
        <p:spPr bwMode="auto">
          <a:xfrm>
            <a:off x="1259632" y="1772816"/>
            <a:ext cx="2915022" cy="357758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Θάνος Κωτσόπουλος</a:t>
            </a:r>
            <a:endParaRPr lang="el-GR" dirty="0"/>
          </a:p>
        </p:txBody>
      </p:sp>
      <p:pic>
        <p:nvPicPr>
          <p:cNvPr id="17410" name="Picture 2" descr="http://www.nt-archive.gr/TELIKA_PRODUCTS/screen/photos/YE1958_08_PH010_sc.jpg"/>
          <p:cNvPicPr>
            <a:picLocks noChangeAspect="1" noChangeArrowheads="1"/>
          </p:cNvPicPr>
          <p:nvPr/>
        </p:nvPicPr>
        <p:blipFill>
          <a:blip r:embed="rId2" cstate="print"/>
          <a:srcRect/>
          <a:stretch>
            <a:fillRect/>
          </a:stretch>
        </p:blipFill>
        <p:spPr bwMode="auto">
          <a:xfrm>
            <a:off x="3923928" y="2060848"/>
            <a:ext cx="2758083" cy="3460780"/>
          </a:xfrm>
          <a:prstGeom prst="rect">
            <a:avLst/>
          </a:prstGeom>
          <a:noFill/>
        </p:spPr>
      </p:pic>
      <p:sp>
        <p:nvSpPr>
          <p:cNvPr id="4" name="3 - Ορθογώνιο"/>
          <p:cNvSpPr/>
          <p:nvPr/>
        </p:nvSpPr>
        <p:spPr>
          <a:xfrm>
            <a:off x="1187624" y="2967335"/>
            <a:ext cx="2376264" cy="1754326"/>
          </a:xfrm>
          <a:prstGeom prst="rect">
            <a:avLst/>
          </a:prstGeom>
        </p:spPr>
        <p:txBody>
          <a:bodyPr wrap="square">
            <a:spAutoFit/>
          </a:bodyPr>
          <a:lstStyle/>
          <a:p>
            <a:r>
              <a:rPr lang="el-GR" dirty="0" smtClean="0"/>
              <a:t>Ο Κωτσόπουλος δεν πρότεινε κάτι νεωτεριστικό σκηνοθέτησε με βασικό άξονα την υποκριτική τέχνη. </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Γιώργος </a:t>
            </a:r>
            <a:r>
              <a:rPr lang="el-GR" dirty="0" err="1" smtClean="0"/>
              <a:t>Σεβαστίκογλου</a:t>
            </a:r>
            <a:endParaRPr lang="el-GR" dirty="0"/>
          </a:p>
        </p:txBody>
      </p:sp>
      <p:sp>
        <p:nvSpPr>
          <p:cNvPr id="5" name="4 - Θέση κειμένου"/>
          <p:cNvSpPr>
            <a:spLocks noGrp="1"/>
          </p:cNvSpPr>
          <p:nvPr>
            <p:ph type="body" idx="4294967295"/>
          </p:nvPr>
        </p:nvSpPr>
        <p:spPr>
          <a:xfrm>
            <a:off x="5004048" y="1844824"/>
            <a:ext cx="3932237" cy="3257029"/>
          </a:xfrm>
        </p:spPr>
        <p:txBody>
          <a:bodyPr>
            <a:normAutofit/>
          </a:bodyPr>
          <a:lstStyle/>
          <a:p>
            <a:r>
              <a:rPr lang="el-GR" dirty="0" smtClean="0"/>
              <a:t>Ακολούθησε την τάση του </a:t>
            </a:r>
            <a:r>
              <a:rPr lang="el-GR" dirty="0" smtClean="0"/>
              <a:t>Κουν, </a:t>
            </a:r>
            <a:r>
              <a:rPr lang="el-GR" dirty="0" smtClean="0"/>
              <a:t>σκηνοθέτης με νηφάλιο ρεαλισμό  και πνευματικότητα.</a:t>
            </a:r>
            <a:endParaRPr lang="el-GR" dirty="0"/>
          </a:p>
        </p:txBody>
      </p:sp>
      <p:pic>
        <p:nvPicPr>
          <p:cNvPr id="48130" name="Picture 2" descr="https://www.rizospastis.gr/getImage.do?size=medium&amp;id=76556"/>
          <p:cNvPicPr>
            <a:picLocks noChangeAspect="1" noChangeArrowheads="1"/>
          </p:cNvPicPr>
          <p:nvPr/>
        </p:nvPicPr>
        <p:blipFill>
          <a:blip r:embed="rId2" cstate="print"/>
          <a:srcRect/>
          <a:stretch>
            <a:fillRect/>
          </a:stretch>
        </p:blipFill>
        <p:spPr bwMode="auto">
          <a:xfrm>
            <a:off x="2195736" y="2060848"/>
            <a:ext cx="2400300" cy="33337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Μίνως</a:t>
            </a:r>
            <a:r>
              <a:rPr lang="el-GR" dirty="0" smtClean="0"/>
              <a:t> Βολανάκης</a:t>
            </a:r>
            <a:endParaRPr lang="el-GR" dirty="0"/>
          </a:p>
        </p:txBody>
      </p:sp>
      <p:sp>
        <p:nvSpPr>
          <p:cNvPr id="5" name="4 - Θέση κειμένου"/>
          <p:cNvSpPr>
            <a:spLocks noGrp="1"/>
          </p:cNvSpPr>
          <p:nvPr>
            <p:ph type="body" idx="4294967295"/>
          </p:nvPr>
        </p:nvSpPr>
        <p:spPr>
          <a:xfrm>
            <a:off x="4499992" y="2132856"/>
            <a:ext cx="3932237" cy="2824981"/>
          </a:xfrm>
        </p:spPr>
        <p:txBody>
          <a:bodyPr>
            <a:normAutofit fontScale="70000" lnSpcReduction="20000"/>
          </a:bodyPr>
          <a:lstStyle/>
          <a:p>
            <a:r>
              <a:rPr lang="el-GR" dirty="0" smtClean="0"/>
              <a:t>Χαρισματική προσωπικότητα ασχολήθηκε με το αγγλικό θέατρο  αλλά οι προσεγγίσεις του στην αρχαία τραγωδία σε δικές του μεταφράσεις αποτέλεσαν σταθμούς στην </a:t>
            </a:r>
            <a:r>
              <a:rPr lang="el-GR" dirty="0" err="1" smtClean="0"/>
              <a:t>ιστορια</a:t>
            </a:r>
            <a:r>
              <a:rPr lang="el-GR" dirty="0" smtClean="0"/>
              <a:t> της αναβίωσης. </a:t>
            </a:r>
            <a:endParaRPr lang="el-GR" dirty="0"/>
          </a:p>
        </p:txBody>
      </p:sp>
      <p:pic>
        <p:nvPicPr>
          <p:cNvPr id="16386" name="Picture 2" descr="https://www.tovima.gr/wp-content/uploads/1999/11/21/1gaz12a.jpg"/>
          <p:cNvPicPr>
            <a:picLocks noChangeAspect="1" noChangeArrowheads="1"/>
          </p:cNvPicPr>
          <p:nvPr/>
        </p:nvPicPr>
        <p:blipFill>
          <a:blip r:embed="rId2" cstate="print"/>
          <a:srcRect/>
          <a:stretch>
            <a:fillRect/>
          </a:stretch>
        </p:blipFill>
        <p:spPr bwMode="auto">
          <a:xfrm>
            <a:off x="899592" y="1484784"/>
            <a:ext cx="2590800" cy="417195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Γιάννης Τσαρούχης</a:t>
            </a:r>
            <a:endParaRPr lang="el-GR" dirty="0"/>
          </a:p>
        </p:txBody>
      </p:sp>
      <p:pic>
        <p:nvPicPr>
          <p:cNvPr id="15362" name="Picture 2" descr="http://www.nikosonline.gr/wp-content/uploads/2016/01/Tsarouxis12_M.jpg"/>
          <p:cNvPicPr>
            <a:picLocks noChangeAspect="1" noChangeArrowheads="1"/>
          </p:cNvPicPr>
          <p:nvPr/>
        </p:nvPicPr>
        <p:blipFill>
          <a:blip r:embed="rId2" cstate="print"/>
          <a:srcRect/>
          <a:stretch>
            <a:fillRect/>
          </a:stretch>
        </p:blipFill>
        <p:spPr bwMode="auto">
          <a:xfrm>
            <a:off x="1331640" y="2204864"/>
            <a:ext cx="3259488" cy="2304256"/>
          </a:xfrm>
          <a:prstGeom prst="rect">
            <a:avLst/>
          </a:prstGeom>
          <a:noFill/>
        </p:spPr>
      </p:pic>
      <p:sp>
        <p:nvSpPr>
          <p:cNvPr id="4" name="3 - Ορθογώνιο"/>
          <p:cNvSpPr/>
          <p:nvPr/>
        </p:nvSpPr>
        <p:spPr>
          <a:xfrm>
            <a:off x="4788024" y="2690336"/>
            <a:ext cx="3312368" cy="2031325"/>
          </a:xfrm>
          <a:prstGeom prst="rect">
            <a:avLst/>
          </a:prstGeom>
        </p:spPr>
        <p:txBody>
          <a:bodyPr wrap="square">
            <a:spAutoFit/>
          </a:bodyPr>
          <a:lstStyle/>
          <a:p>
            <a:r>
              <a:rPr lang="el-GR" dirty="0" smtClean="0"/>
              <a:t>Η ιδιαίτερη εικαστική ματιά του μας έδωσε 2 παραστάσεις Τρωάδες και Ορέστη που τάραξαν την ιστορία της αναβίωσης για την αισθητική τους άποψη και την ερμηνεία των ηθοποιών.</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Σπύρος </a:t>
            </a:r>
            <a:r>
              <a:rPr lang="el-GR" dirty="0" err="1" smtClean="0"/>
              <a:t>Ευαγγελάτος</a:t>
            </a:r>
            <a:endParaRPr lang="el-GR" dirty="0"/>
          </a:p>
        </p:txBody>
      </p:sp>
      <p:sp>
        <p:nvSpPr>
          <p:cNvPr id="5" name="4 - Θέση κειμένου"/>
          <p:cNvSpPr>
            <a:spLocks noGrp="1"/>
          </p:cNvSpPr>
          <p:nvPr>
            <p:ph type="body" idx="4294967295"/>
          </p:nvPr>
        </p:nvSpPr>
        <p:spPr>
          <a:xfrm>
            <a:off x="5211763" y="1844824"/>
            <a:ext cx="3608709" cy="3240359"/>
          </a:xfrm>
        </p:spPr>
        <p:txBody>
          <a:bodyPr>
            <a:normAutofit fontScale="55000" lnSpcReduction="20000"/>
          </a:bodyPr>
          <a:lstStyle/>
          <a:p>
            <a:r>
              <a:rPr lang="el-GR" dirty="0" smtClean="0"/>
              <a:t>Ακαδημαϊκός και σκηνοθέτης ιδρυτής του Αμφιθεάτρου και καθηγητής  θεατρολογίας ανέσυρε και σκηνοθέτησε δύσκολα κείμενα . Στην τραγωδία συνδύαζε πάντα την σοβαρότητα της πρόθεσης και την ικανότητα να παράγει ένα υψηλών απαιτήσεων θέαμα που θα μπορούσε να προσεγγίσει και το λαϊκό κοινό,</a:t>
            </a:r>
            <a:endParaRPr lang="el-GR" dirty="0"/>
          </a:p>
        </p:txBody>
      </p:sp>
      <p:pic>
        <p:nvPicPr>
          <p:cNvPr id="14338" name="Picture 2" descr="https://upload.wikimedia.org/wikipedia/commons/a/a6/Spuros-a-euaggelatos.jpg"/>
          <p:cNvPicPr>
            <a:picLocks noChangeAspect="1" noChangeArrowheads="1"/>
          </p:cNvPicPr>
          <p:nvPr/>
        </p:nvPicPr>
        <p:blipFill>
          <a:blip r:embed="rId2" cstate="print"/>
          <a:srcRect/>
          <a:stretch>
            <a:fillRect/>
          </a:stretch>
        </p:blipFill>
        <p:spPr bwMode="auto">
          <a:xfrm>
            <a:off x="467544" y="2276872"/>
            <a:ext cx="4029920" cy="252028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Μιστριώτης</a:t>
            </a:r>
            <a:endParaRPr lang="el-GR" dirty="0"/>
          </a:p>
        </p:txBody>
      </p:sp>
      <p:sp>
        <p:nvSpPr>
          <p:cNvPr id="7" name="6 - Θέση κειμένου"/>
          <p:cNvSpPr>
            <a:spLocks noGrp="1"/>
          </p:cNvSpPr>
          <p:nvPr>
            <p:ph type="body" sz="half" idx="4294967295"/>
          </p:nvPr>
        </p:nvSpPr>
        <p:spPr>
          <a:xfrm>
            <a:off x="0" y="1435100"/>
            <a:ext cx="3008313" cy="4691063"/>
          </a:xfrm>
        </p:spPr>
        <p:txBody>
          <a:bodyPr>
            <a:normAutofit fontScale="55000" lnSpcReduction="20000"/>
          </a:bodyPr>
          <a:lstStyle/>
          <a:p>
            <a:pPr>
              <a:buNone/>
            </a:pPr>
            <a:r>
              <a:rPr lang="el-GR" dirty="0" smtClean="0"/>
              <a:t>      Είδε </a:t>
            </a:r>
            <a:r>
              <a:rPr lang="el-GR" dirty="0"/>
              <a:t>την αναβίωση μέσα από την άποψή τους για την γλώσσα οργανώνοντας ιδεολογικά και καλλιτεχνικά τους φοιτητές του μια που ο ίδιος ήταν καθηγητής του Πανεπιστημίου Αθηνών. Είναι αυτός που πρότεινε την επιστροφή των παραστάσεων στο φυσικό τους χώρο των αρχαίων θεάτρων, Επιδαύρου και Ηρωδείου, βρίσκοντας αντιπάλους ακόμα και μέσα από το παλάτι.</a:t>
            </a:r>
          </a:p>
          <a:p>
            <a:endParaRPr lang="el-GR" dirty="0"/>
          </a:p>
        </p:txBody>
      </p:sp>
      <p:pic>
        <p:nvPicPr>
          <p:cNvPr id="31746" name="Picture 2" descr="http://archives.elia.org.gr:8080/LSelia/images_View/1E13.129.JPG"/>
          <p:cNvPicPr>
            <a:picLocks noChangeAspect="1" noChangeArrowheads="1"/>
          </p:cNvPicPr>
          <p:nvPr/>
        </p:nvPicPr>
        <p:blipFill>
          <a:blip r:embed="rId2" cstate="print"/>
          <a:srcRect/>
          <a:stretch>
            <a:fillRect/>
          </a:stretch>
        </p:blipFill>
        <p:spPr bwMode="auto">
          <a:xfrm>
            <a:off x="4355976" y="1412776"/>
            <a:ext cx="2649488" cy="407772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Μιχάλης Κακογιάννης</a:t>
            </a:r>
            <a:endParaRPr lang="el-GR" dirty="0"/>
          </a:p>
        </p:txBody>
      </p:sp>
      <p:sp>
        <p:nvSpPr>
          <p:cNvPr id="5" name="4 - Θέση κειμένου"/>
          <p:cNvSpPr>
            <a:spLocks noGrp="1"/>
          </p:cNvSpPr>
          <p:nvPr>
            <p:ph type="body" idx="4294967295"/>
          </p:nvPr>
        </p:nvSpPr>
        <p:spPr>
          <a:xfrm>
            <a:off x="4932040" y="1988840"/>
            <a:ext cx="3932237" cy="2088232"/>
          </a:xfrm>
        </p:spPr>
        <p:txBody>
          <a:bodyPr>
            <a:normAutofit fontScale="70000" lnSpcReduction="20000"/>
          </a:bodyPr>
          <a:lstStyle/>
          <a:p>
            <a:r>
              <a:rPr lang="el-GR" dirty="0" smtClean="0"/>
              <a:t>Σκηνοθέτησε αρχαία τραγωδία στο θέατρο αλλά και στον κινηματογράφο με την εμβληματική Ειρήνη Παπά, κάνοντας διάσημη την αρχαία ελληνική τραγωδία.</a:t>
            </a:r>
            <a:endParaRPr lang="el-GR" dirty="0"/>
          </a:p>
        </p:txBody>
      </p:sp>
      <p:pic>
        <p:nvPicPr>
          <p:cNvPr id="12290" name="Picture 2" descr="https://cdn.sansimera.gr/media/photos/Mixalis_Kakogiannis-2.jpg"/>
          <p:cNvPicPr>
            <a:picLocks noChangeAspect="1" noChangeArrowheads="1"/>
          </p:cNvPicPr>
          <p:nvPr/>
        </p:nvPicPr>
        <p:blipFill>
          <a:blip r:embed="rId2" cstate="print"/>
          <a:srcRect/>
          <a:stretch>
            <a:fillRect/>
          </a:stretch>
        </p:blipFill>
        <p:spPr bwMode="auto">
          <a:xfrm>
            <a:off x="683568" y="2420888"/>
            <a:ext cx="4124559" cy="302433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Νίκος Χαραλάμπους</a:t>
            </a:r>
            <a:endParaRPr lang="el-GR" dirty="0"/>
          </a:p>
        </p:txBody>
      </p:sp>
      <p:sp>
        <p:nvSpPr>
          <p:cNvPr id="8" name="7 - Θέση κειμένου"/>
          <p:cNvSpPr>
            <a:spLocks noGrp="1"/>
          </p:cNvSpPr>
          <p:nvPr>
            <p:ph type="body" idx="4294967295"/>
          </p:nvPr>
        </p:nvSpPr>
        <p:spPr>
          <a:xfrm>
            <a:off x="4788024" y="2132856"/>
            <a:ext cx="3932237" cy="2088232"/>
          </a:xfrm>
        </p:spPr>
        <p:txBody>
          <a:bodyPr>
            <a:normAutofit fontScale="85000" lnSpcReduction="10000"/>
          </a:bodyPr>
          <a:lstStyle/>
          <a:p>
            <a:r>
              <a:rPr lang="el-GR" dirty="0" smtClean="0"/>
              <a:t>Μαθητής του Κουν σκηνοθέτησε τις περισσότερες παραστάσεις αρχαίου δράματος στον ΘΟΚ</a:t>
            </a:r>
            <a:endParaRPr lang="el-GR" dirty="0"/>
          </a:p>
        </p:txBody>
      </p:sp>
      <p:sp>
        <p:nvSpPr>
          <p:cNvPr id="10242" name="AutoShape 2" descr="data:image/jpeg;base64,/9j/4AAQSkZJRgABAQAAAQABAAD/2wCEAAkGBxISEhASExIWFRUXFRYSFRUVFRUVFRcWFRYWFxUWFRUYHiggGBolHRcXITEhJSkrLi4uFx8zODMtNygtLisBCgoKDg0OGBAQGislIB8rLS8tLS0tLi0tLS0tLS0tLS0tLS0tKy0tLS0tLS0tLS0tLS0tLS0tLS0tLS0tKys4Lv/AABEIALcBEwMBIgACEQEDEQH/xAAcAAABBQEBAQAAAAAAAAAAAAAAAQIDBQYEBwj/xABAEAABAwEFBQUFBgUDBQEAAAABAAIRAwQFEiExBkFRYXETIoGRoRQyUrHBB0Ji0eHwI3KCkvEkM6IWU7PC8hX/xAAZAQEAAwEBAAAAAAAAAAAAAAAAAQIEAwX/xAAlEQACAgICAgMAAgMAAAAAAAAAAQIRAyESMSJBBBNRMrFhcYH/2gAMAwEAAhEDEQA/AKi+nwxjfifPgwT8y1c1OnkFLejprNbuYwA9Xd4+mFAELLFVFHpSdtlBtZVyps4ku8sh8ys0SrfaSrirEfC0D6n5hVBWqCpHn5XcmQO1KanluaQtjVWOYkolKGp3ZIBkolSdjzS+znihJFKUOUns54o9mPJBTGFyQOCk9mck9mcgpjMSSVJ7O7gj2d3BBTI5RKf2DuBSdk74T5IKGygpcB4HyRgPA+SECBCVzCNU1ACEIQAhCEAIRKEAISykQAhCEAIQhACEIQHpAfjqVH7nPcR/KDDfQBTlQWNkAJbxq4KdR3BpI66D1WX2ek+jE22piqVHcXE+E5LnhKErd5Wowdj7poY69MHTFiM8AtfeN20nxLR1VXs7R/iic8NMf8iDPoVfVm5QN/yXCcvI2YsbWP8A6Ya+bG2k5oaZmcuEQuCVY7QVJqxwaB4kkqtXaPWzHkrk6FxHilxniU1CkoP7R3Epe2dxUaEBKLQ7j8kvtTuPooUITbOj2x3LySi2u4DyXMhKFs6xbj8I9Uvt5+Eea40JRPJnaLf+H1/RO9vb8J8wuBCUOTLD25nwn0S+10+B8gq5CUOTLLtqJ/8Ak/kiaJ3jyVahRRPMsuzone3zR7NTO8ef6qtQlDl/gsvYmfsoN3jiVWpQTxShyX4dxu8cSm+wc/RcnaO+I+ZThXcPvHzUkXH8JzYDx9E02N3EJgtT/iPone2P4+gUDxENkcmmg7gpPbXcvL9Ue2HgPVBoh7J3BKpPauXqhSKR6LQaqzaerFIj4nAeAz+it2ZA/vVJX2Mttt7M02BlKCe0qHC0k/CBJOmsLNDvZuyuonnia/IH9/vVeu2T7HW4W9ranY94YwYQeALjJUp+x6z4YNpqkzqGsAjpEz4rt9sTJwZgtl6jniq9wEugZZDIbgr4juk8Afkro7BOsrcNKp2okmHAMfmesH0VNeLHU21A9pBAzByWWTTno9HHrGkecXi6atT+aPLL6LnT6rpJPEz5pi2o8p7dghCEIBCEIAQhCAEIQgBCEIAQhCAEJEqAEIQgBCEIAQhCAEIQgBCEIAQhCAEIQgPfNkLiFQitUbiZJwNIkOLfvHcQOHEcs922oZIyEeMeAXnL9qK7RlDQG5RAAAGmGIiAsXeu3FWo+YaRxEjfMyfyWOMW+j05xj3KR7bbryZSEl35qgtm1bYLgYHr4DeeS89s14Or0G1cZmS14OYBG4cRBHmtRsPdQqOFd+YYYYI1cN8cvn0VZaOkYQUeXZq7HZC9gfVLg45xkMM7jkc1Ffd1ULTSNKoN2EPHvt5zv6HJWV6W5lKmXGMlgau1wqOMZCYA3nmoproovLs8t2quF9iruovIdva4aOadCPURuIVMvSPtCpOtFGjUa0ue1xbDQSYcOA5t9VhWXPaCJ7F/iA30dC2QlcbZgyw4yaRwoU9exVGCXMcBpiiWzwxDKeSgVzmCEIQgEIQgBCEIAQhACAE9tMn5/Kfr5K2u+6w8yR+INGkHQZ6q4fRxNMAd2G5gAjxHnHI8CobLqDZmKFicY3TkF2f/AJbZwyQY5HPnwE7lZNu8iXPIaB7pmSSc8t2iSpZ8LSQ6SZ8eH08ksnic9kuumTBEnXeBlqF1Urna3Ped7okdBv8A1Ut30yXOGKJbJAMnrCu7NYGmZbimAC7gAMhw1B0VJSovGJlK93MIluecE5CDzjXqqe10CxxB8Fr75s+HuBwEloxYZGQdllrqM+S4Kd1y2oKgc7IEObmM94n6wrJlZR3ozKFNaqJY4iOnMcVCrHMEIQhAIQhACEIQAhCEB6ff9XDQrO/DhH9Rw/Urz0LabZVsNBjd7qkno0fmVjqbZyAknIBcsSqJqzu50XOylrLahpE92pu/GAS3zzHiF7JcV3dlZ2Ox4TGKN3eM6+PovJ7usrKb6Y7MVC1w7R0BxxTowHQDSd5zmIC29vr2prDRc4CG5xEloGcO3gCZGsDeuWaK5Gj47fCiDaG0VbU8gS2kBDTm0vdvIOYjdpuVLSsppOlzgw6EkRI5OMx4LrvK/HlzKZbgYyAJ3xwjQeKtLFa2VBBAI4HMeKqm0jo1FsqNo6LfYaxFQuMAh2Ik5OboSZheXurOOrnHq4lehbd2tjKXY0xGIiYOUDP5hedFd8S0YfkNc9FtdW0FWjLT/EpuGF1N+YI5EzHTMcl31rno2lpqWR2F0S6i4x/bJy8yOY0WaUlGs5jg5ri1w0IMELpRwEq0nNJa4FrhkQRBB5hMXVb7c6sQ58SAGiBGQ5fTRcqkgEIQgBCEIAXZdtIlzYE+v+FyNbJVtSeWUy0GMWgjUjn+aEos/aMBEd6NM46lNoW4uMnJoPu5gnQQNwAHJV9Gs3EJ5E5jDrv/AHuWroXWKjQd+vWc46QqSpHaHkc1WowtYRnAgZZgrkNTvDMEiZHhuHGMlpbPcDojTlw0/XzXF/088VGgZHOBpO4/QrmpxO8sUjhr0Xh1J7WzrIAkjLh/dkFrrqsDXNBeMiZDYIO7ODoJV/dGx9GmxslxMCS558Y4BW9O5aTdBnxmVzlO+i0YRXbMTbbmBdlnHESRnu5BZy9aL2DBnhjTeQMony8l6paboBaQCRlqF5/flirUiWObi3h3xDLfuKmEv0icdaMXXsjandgzmQfeiYP6rP16Za4g7iR5LUWpuGdWuIOhyA1WXrtgmc/3n6rSjHNEaEIUlAQhCAEIQgBCEIDY7c1pq02D7rJ8XmflhXBctn/3Kv8A22iP53yGeQDnf0qLaG09paa53B5aOjO6PkrjZizdtSr0m+/IqEfga1wxdGkmf5xxVIqoo0SfKTZ3bH2Rj7XTc892kO0DRvdIDSeQLgdNy297kYw7cO94N7xjwCylj2ZqMszbRQce1l4cBEOaHQMJIyOXjK7b0vWmKQa6qG1Hkt75LQWtIlwJHdzgZk/fG4hcZw5vkvR0x5Pr8Jeyktto1a4TGXX8iuey2mq3Jvu8SfkBmVILTRBntWE8MQI8wYC4LyvxgEMhzzkMJlrZ38CfPRTGJ0nkXdlZtDaCamCZwjvfzHX0AVK9TOkkk5k5mVHUC0IwSduxiEIQgEIQgBCEIAQhCAms0Tnp6+C62UwYPegRzI18FyWOiXuwjXpOiveyDG5uBAABGmpE5KGyyVjbvsM1AfuggjETlByy4/Vep7N2BnZtDZ0yBz5ZHzXntiptNUE6ESIOmkHr+8l6NcThTaQ05HPeRlz81wzM1Yo0XDLIB+/JdFksTMWKM/koqNSf35qK23kaeTG43HdwlZF2bJXRoJMRBHkVFiOuvQQR4LLnaG0tMOAHUfWQr+7reag7wE8RoV1s48GlZ0dr1/tP5Krvmzh7Y4abla1MIzLiI8lX2qsxzTheDroQoJR5Nf8AZML3Yhhw6ggZmc4PjpksVeQ75yjh0Xp+1oxOJjmTlGmYyG+NSvMLzfLzmCNxH6rZB2jDk7ORCEK5yBCEIAQhCAEIQgOkvlxJ3mVtdnbA4+y0aYc2rWf2tWp8NFhOFg5HCXEb5YNyoLkAp/xiJcSWU5GkQXvHPMAH+beF7Ldd3YqNNzzL+zbE54cgY3E88+MQueWXFHfFFsmqWfsgWtccMZNgZeXivPNpbEyo8ue3EdAcwY3CRuXoNrJAwk5gQVnLXRaTmscJNM3OMWjDC4GO0YWj+Zx+ZT7dZadCkcDQHHu4tXZ65laZ7AFmb/diMDdn5rTBuTOGSMYrSMy9R1FPVaonBdzEQIQhCAQhCAEIQgBCEIDvugkOcRwzPKVLaapcS2RBMg6HxPBV9F26YUrRnqlE3qjU3NZxAwu4NxcI45St5d07zOevH9j5Lzu5m4BiLt2nXSfVbjZ20l4E5b/A/rPgs+Y3YFtGpiGyDumP8qmPbudFLukmDVeMm8gNHO9B6LT3c4Suq0WZrhlGeomPJZYmqUqdGGpXRbRTqvq1ajoLQGPLHBwjvEBsRnmOWWua69lHVxUIcDgPuk/ru5q+pXe/EIa0CdSfkN663UgIw8uqtKVkRpKjIba37VovdTa0mACSOegHFZ677c5wl2Om84y3EBhcWQXBr2nUSF6Ve9BhIc5oJwxJAOXOd2apLbdIqNpsYGBrCXANAGoIOnEfILpFpI503uyh2hAdQBJJcWjLTd0jzXktq95w5rfbYV6tOYILfdI+Egf504rz+q6SStUEYMj2MQhCscgQkXddN3Gu8tDmtAGJznHICQPmUJSvSOJC3ti2ApPbPtLhlMinLd+h03cd6pdodnGWUhvbYiYIMZQfiH3T5qqmm6RaUJR7M4hD8iRKFYoai86badOyiMm0aLjxPajtn+r3DwXtlkqhzGlpyIBB4gjJeX0LJRt9FlUPwYKVKlVbhxP7SlTaw9m2e8CBjkTAJnRWn2e34R/o6uRbIpE5S34fDdy6LPmTkrXo1YJJNp+za31VBIMR3RPXNZq1Tmrq8HyTnyHQZKlrDXVZ12bOlRV2glY2pWx1rQNwgDwkH1Wn2ivJtCmTMvOTBz49BqvP7HXLXgzqYdzB1n5rXiXsx557o6bS3NcpVhbG5lcJC6mZnM4JE+qM0xCAQhCAEIQgBCEIAlPpugg8M/JMT2iUBrLns4rUW4RLoMga9069JWk2YqCWt38uMRB/e4LJbHXpRpGpTr+6e8wmYD9CD1HyV9s/bmNM7pyGu8n6lZsie0elhlFqLR6LQmMjnuVhYLVijEO9v671X2GqCBBnKT+5XQ5gkYYWVaNDVndbreR3W6xOXAKqtFvZSLHOqa5RI16JbXeVOztMkOe7oT/hYG9rFRqkupMLanvBwJMEbs9BorqPJ7KrjFUj091vovwkEGTAGWc5KG22htP3Q0A8AB8l59svXbSqvp1C4v8AuucSY35DQdea0t8VjgfU+Fmhy1ny0Ku47orqrPL9rLyD3Og/eMDln5EZrKqe3VMVR5mcyoFsSpHlydsEIQpKk9gsb61RlKm3E9xDWjqvbdkNi6FlaCWipWyxVHCYPBgPuj1Wb+yW5CGvtTm5vllORowe84dTl/TzXqdCzEALHnytvijdhxqMeT7Oyy1CBELFfatdVE0faS0B3+2/LWQTTcY1IcI6OK21KnGa4tp7vbaLJaKREyxxbye0S0jxhRik4srlV2eLXNtHQoUWUvY6NXDi79RrC84nOdmcJ0mOgCFY3DsGyrZ6VSo8tc4F2HPIFxw/8YKFq5wM/wBUzHXHffYNwupNqNxiq0Eua5r2iA5rm9Bkcsl6DZKz34K9P2Z5IkPLHNdmIPeBJleTNKvLj2jfZgW4Q9pMwTEE6wUnG1onFNJ+R6dTtVRw/iMYD+B7iOubRCqL+v8ApWcQc37mNMnqcsgsxatt6pa4MYGE6GZIHjkSstUqlxLnGScyTqVyhh3s6z+RrxLS8L5bVeXmiHH8bnOAHANEAIsd+CmT/prM7k6jTdH9zSqhIu9Iz8ma9u0oeMXs1DgR2NER5MUNXaIQQLNQHPs6c+jQsw1xGhTg8qRZJbH4iXQBJnIADwAXMuh7gQohSO4E9FJUYhPNI8Pkmlp4KAIhKGngkQAhCEAJQUiEA7gr9tXDhcDkYd5j/Kz7StA6gXWek4bmx5FVkdcXs2ez1+GIOU6/XP8Aeq0Lbe5wAG8mR13cl5TdtuNJxnQxvW0uu8JgzrlA3zu/fNZp4qdm7HmuJ3MuiraahJcWtExEYjmcs12ULnZTgivWDs5gMc2eYhW11sAZyiPGTMnqqe8nuFUgO1dEeGWi527o7w6tFReliex7XYjUBMBxbheDBygaovq3GnZKrHGZDYnUcc9+ivbSZp45mO94gCOv6rzfau3z3A6RA3Rrn5rtj8jNnlxsyyEIWk84F13TYTXrUqLdXuDeg+8fASfBci0f2dsm8LOP5/8AxuzVZuotl4K5JHut0WJlOnTptEBoaAOQgD5K4q1sLS46D6qvtbQxtOoN0NPMHL5wu2zRUY5pzxCD+a89HoT/AH0S+810akGOsZJKNQObyORB9QVw2S1YRDjm04XbswSFxW2sWVhDv4dWXDgHCMQ8cj4lWshY90ed3+61We0VqLWvc1roY4NJBYQCzPjBAPMJV6oDTMTBPEwhdLX4VqR8spE5wzSLYeeCEoCIQCJUJUA1OCQpzVIYoXZStJC4gnqSCes/EoGapZSHJCB8pCkBSoCJzU3CFPCY5qgmyMtSQnhPpvhALZLDVqvDKbHPcdGgeZPAcyt3Rup1NjKJzLQAY0LoUP2ZXpTp2h9N+XbNa1jjHvtJhvjPmBxW4vCwd4uHKeqyZsjjKj0PiY01Z5je91OYTAUV1XiaRAmM9/ynct3eliLm6SPNYS9rDgknjkr48ikqZObC4PkjbWTaVsNEw3LPoeHnkuS8b5GLtMXORpJJ3eXosMazhlpH6rnqWl5yn9Fb6kcfvcTd2vaENoul0kidfpx/Ref2uuXuJ5yo3VCd6bCvGPHo45Mjn2KAlhKkAVjkAaFodgq4p26gfixMHVzTHqFnypaNV1NzXtPea4PHVpkKJK00WhLjJM+lLdSNSy1Gt97DI4yPqqW779OLARDm90mJB4EcirK4LR21LHGRbnxB0I+fkvFr2v6rQvCs5jpDT2RG4tZ3fmCfFYYQckepLJHHp9M9lvmjBbaAThMNqRuOjXdDkD4KK8XirZnBmb6f8VnMsBlvi2R4hUtxbWUn0wKjmuY8YXN5EQQVWtvirRtPYNjCc2vcQA5h0M+h5hFF2XW0t/6LKy3laHsa4MaARIktn1KVeW35bKtK0V6bKrw1tRwaA4gNEnu+GnghdvpOL+XFPr+iirDNPslldUJDd2ZTK+q3P2b3SKlK01SPvCmP6Wg/+60SdKzBCNyowzmkGDqkK2O11wFneaFjlEZWhkg4uhAUoSIVigFK1BQEIHBOCROaFJAqa4pSUkKQMDlICo3tSNcoJJgkIQ10pVJA3VI0IOSdKgkG5GV6Rsxt0x7RRthwv0FY+68fj+F34tDvg6+bpqpPGpqmdMWWWN2j3CqyMyQWHRwkg8J3BZPaWxBzwG+6JMDWTp4LHXZtBarNlSrODfgMOb/acvJWTttqzgQ+lSM6lrcBjfMZLMsEou0b18yEo1LRxWqzEAnSch0VdUhrTxIgD5ld147ROqe7Sp0+kuPrl6Klc4nMrTG62ZMk434iKRjUjWqVqujOIQmpSUrWoQDWqexYe0p4sm4gTPLOPGI8VEVG5GSnTNizbqvQpvZRfGJxIyktnXPQDesbVqlznOcZJJJJ3k5kppSBUjFLo65MssnZNZbQ6m4ObuzVhfG0Ne09njdHZgtbhyMGJk79B08VUhCmkV5yqrHl06oQhWKC1zmvYvs1otZd1PjUqPef7ywejAkQuWX+J3w/yO+/LGHtP70XjV8WbBVe0dfPP8kIVMJ1+R0jhQUIXcyChIlQhA9qehClECJJSIUgcmOakQhI2VIypxQhQSPIUZCEIVEJSShCEoTEiUqFBIkoQhAKCnQhCkhkgaglCFJA2UxxQhQShiVCFBIgQEqEAqEI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44" name="AutoShape 4" descr="data:image/jpeg;base64,/9j/4AAQSkZJRgABAQAAAQABAAD/2wCEAAkGBxISEhASExIWFRUXFRYSFRUVFRUVFRcWFRYWFxUWFRUYHiggGBolHRcXITEhJSkrLi4uFx8zODMtNygtLisBCgoKDg0OGBAQGislIB8rLS8tLS0tLi0tLS0tLS0tLS0tLS0tKy0tLS0tLS0tLS0tLS0tLS0tLS0tLS0tKys4Lv/AABEIALcBEwMBIgACEQEDEQH/xAAcAAABBQEBAQAAAAAAAAAAAAAAAQIDBQYEBwj/xABAEAABAwEFBQUFBgUDBQEAAAABAAIRAwQFEiExBkFRYXETIoGRoRQyUrHBB0Ji0eHwI3KCkvEkM6IWU7PC8hX/xAAZAQEAAwEBAAAAAAAAAAAAAAAAAQIEAwX/xAAlEQACAgICAgMAAgMAAAAAAAAAAQIRAyESMSJBBBNRMrFhcYH/2gAMAwEAAhEDEQA/AKi+nwxjfifPgwT8y1c1OnkFLejprNbuYwA9Xd4+mFAELLFVFHpSdtlBtZVyps4ku8sh8ys0SrfaSrirEfC0D6n5hVBWqCpHn5XcmQO1KanluaQtjVWOYkolKGp3ZIBkolSdjzS+znihJFKUOUns54o9mPJBTGFyQOCk9mck9mcgpjMSSVJ7O7gj2d3BBTI5RKf2DuBSdk74T5IKGygpcB4HyRgPA+SECBCVzCNU1ACEIQAhCEAIRKEAISykQAhCEAIQhACEIQHpAfjqVH7nPcR/KDDfQBTlQWNkAJbxq4KdR3BpI66D1WX2ek+jE22piqVHcXE+E5LnhKErd5Wowdj7poY69MHTFiM8AtfeN20nxLR1VXs7R/iic8NMf8iDPoVfVm5QN/yXCcvI2YsbWP8A6Ya+bG2k5oaZmcuEQuCVY7QVJqxwaB4kkqtXaPWzHkrk6FxHilxniU1CkoP7R3Epe2dxUaEBKLQ7j8kvtTuPooUITbOj2x3LySi2u4DyXMhKFs6xbj8I9Uvt5+Eea40JRPJnaLf+H1/RO9vb8J8wuBCUOTLD25nwn0S+10+B8gq5CUOTLLtqJ/8Ak/kiaJ3jyVahRRPMsuzone3zR7NTO8ef6qtQlDl/gsvYmfsoN3jiVWpQTxShyX4dxu8cSm+wc/RcnaO+I+ZThXcPvHzUkXH8JzYDx9E02N3EJgtT/iPone2P4+gUDxENkcmmg7gpPbXcvL9Ue2HgPVBoh7J3BKpPauXqhSKR6LQaqzaerFIj4nAeAz+it2ZA/vVJX2Mttt7M02BlKCe0qHC0k/CBJOmsLNDvZuyuonnia/IH9/vVeu2T7HW4W9ranY94YwYQeALjJUp+x6z4YNpqkzqGsAjpEz4rt9sTJwZgtl6jniq9wEugZZDIbgr4juk8Afkro7BOsrcNKp2okmHAMfmesH0VNeLHU21A9pBAzByWWTTno9HHrGkecXi6atT+aPLL6LnT6rpJPEz5pi2o8p7dghCEIBCEIAQhCAEIQgBCEIAQhCAEJEqAEIQgBCEIAQhCAEIQgBCEIAQhCAEIQgPfNkLiFQitUbiZJwNIkOLfvHcQOHEcs922oZIyEeMeAXnL9qK7RlDQG5RAAAGmGIiAsXeu3FWo+YaRxEjfMyfyWOMW+j05xj3KR7bbryZSEl35qgtm1bYLgYHr4DeeS89s14Or0G1cZmS14OYBG4cRBHmtRsPdQqOFd+YYYYI1cN8cvn0VZaOkYQUeXZq7HZC9gfVLg45xkMM7jkc1Ffd1ULTSNKoN2EPHvt5zv6HJWV6W5lKmXGMlgau1wqOMZCYA3nmoproovLs8t2quF9iruovIdva4aOadCPURuIVMvSPtCpOtFGjUa0ue1xbDQSYcOA5t9VhWXPaCJ7F/iA30dC2QlcbZgyw4yaRwoU9exVGCXMcBpiiWzwxDKeSgVzmCEIQgEIQgBCEIAQhACAE9tMn5/Kfr5K2u+6w8yR+INGkHQZ6q4fRxNMAd2G5gAjxHnHI8CobLqDZmKFicY3TkF2f/AJbZwyQY5HPnwE7lZNu8iXPIaB7pmSSc8t2iSpZ8LSQ6SZ8eH08ksnic9kuumTBEnXeBlqF1Urna3Ped7okdBv8A1Ut30yXOGKJbJAMnrCu7NYGmZbimAC7gAMhw1B0VJSovGJlK93MIluecE5CDzjXqqe10CxxB8Fr75s+HuBwEloxYZGQdllrqM+S4Kd1y2oKgc7IEObmM94n6wrJlZR3ozKFNaqJY4iOnMcVCrHMEIQhAIQhACEIQAhCEB6ff9XDQrO/DhH9Rw/Urz0LabZVsNBjd7qkno0fmVjqbZyAknIBcsSqJqzu50XOylrLahpE92pu/GAS3zzHiF7JcV3dlZ2Ox4TGKN3eM6+PovJ7usrKb6Y7MVC1w7R0BxxTowHQDSd5zmIC29vr2prDRc4CG5xEloGcO3gCZGsDeuWaK5Gj47fCiDaG0VbU8gS2kBDTm0vdvIOYjdpuVLSsppOlzgw6EkRI5OMx4LrvK/HlzKZbgYyAJ3xwjQeKtLFa2VBBAI4HMeKqm0jo1FsqNo6LfYaxFQuMAh2Ik5OboSZheXurOOrnHq4lehbd2tjKXY0xGIiYOUDP5hedFd8S0YfkNc9FtdW0FWjLT/EpuGF1N+YI5EzHTMcl31rno2lpqWR2F0S6i4x/bJy8yOY0WaUlGs5jg5ri1w0IMELpRwEq0nNJa4FrhkQRBB5hMXVb7c6sQ58SAGiBGQ5fTRcqkgEIQgBCEIAXZdtIlzYE+v+FyNbJVtSeWUy0GMWgjUjn+aEos/aMBEd6NM46lNoW4uMnJoPu5gnQQNwAHJV9Gs3EJ5E5jDrv/AHuWroXWKjQd+vWc46QqSpHaHkc1WowtYRnAgZZgrkNTvDMEiZHhuHGMlpbPcDojTlw0/XzXF/088VGgZHOBpO4/QrmpxO8sUjhr0Xh1J7WzrIAkjLh/dkFrrqsDXNBeMiZDYIO7ODoJV/dGx9GmxslxMCS558Y4BW9O5aTdBnxmVzlO+i0YRXbMTbbmBdlnHESRnu5BZy9aL2DBnhjTeQMony8l6paboBaQCRlqF5/flirUiWObi3h3xDLfuKmEv0icdaMXXsjandgzmQfeiYP6rP16Za4g7iR5LUWpuGdWuIOhyA1WXrtgmc/3n6rSjHNEaEIUlAQhCAEIQgBCEIDY7c1pq02D7rJ8XmflhXBctn/3Kv8A22iP53yGeQDnf0qLaG09paa53B5aOjO6PkrjZizdtSr0m+/IqEfga1wxdGkmf5xxVIqoo0SfKTZ3bH2Rj7XTc892kO0DRvdIDSeQLgdNy297kYw7cO94N7xjwCylj2ZqMszbRQce1l4cBEOaHQMJIyOXjK7b0vWmKQa6qG1Hkt75LQWtIlwJHdzgZk/fG4hcZw5vkvR0x5Pr8Jeyktto1a4TGXX8iuey2mq3Jvu8SfkBmVILTRBntWE8MQI8wYC4LyvxgEMhzzkMJlrZ38CfPRTGJ0nkXdlZtDaCamCZwjvfzHX0AVK9TOkkk5k5mVHUC0IwSduxiEIQgEIQgBCEIAQhCAms0Tnp6+C62UwYPegRzI18FyWOiXuwjXpOiveyDG5uBAABGmpE5KGyyVjbvsM1AfuggjETlByy4/Vep7N2BnZtDZ0yBz5ZHzXntiptNUE6ESIOmkHr+8l6NcThTaQ05HPeRlz81wzM1Yo0XDLIB+/JdFksTMWKM/koqNSf35qK23kaeTG43HdwlZF2bJXRoJMRBHkVFiOuvQQR4LLnaG0tMOAHUfWQr+7reag7wE8RoV1s48GlZ0dr1/tP5Krvmzh7Y4abla1MIzLiI8lX2qsxzTheDroQoJR5Nf8AZML3Yhhw6ggZmc4PjpksVeQ75yjh0Xp+1oxOJjmTlGmYyG+NSvMLzfLzmCNxH6rZB2jDk7ORCEK5yBCEIAQhCAEIQgOkvlxJ3mVtdnbA4+y0aYc2rWf2tWp8NFhOFg5HCXEb5YNyoLkAp/xiJcSWU5GkQXvHPMAH+beF7Ldd3YqNNzzL+zbE54cgY3E88+MQueWXFHfFFsmqWfsgWtccMZNgZeXivPNpbEyo8ue3EdAcwY3CRuXoNrJAwk5gQVnLXRaTmscJNM3OMWjDC4GO0YWj+Zx+ZT7dZadCkcDQHHu4tXZ65laZ7AFmb/diMDdn5rTBuTOGSMYrSMy9R1FPVaonBdzEQIQhCAQhCAEIQgBCEIDvugkOcRwzPKVLaapcS2RBMg6HxPBV9F26YUrRnqlE3qjU3NZxAwu4NxcI45St5d07zOevH9j5Lzu5m4BiLt2nXSfVbjZ20l4E5b/A/rPgs+Y3YFtGpiGyDumP8qmPbudFLukmDVeMm8gNHO9B6LT3c4Suq0WZrhlGeomPJZYmqUqdGGpXRbRTqvq1ajoLQGPLHBwjvEBsRnmOWWua69lHVxUIcDgPuk/ru5q+pXe/EIa0CdSfkN663UgIw8uqtKVkRpKjIba37VovdTa0mACSOegHFZ677c5wl2Om84y3EBhcWQXBr2nUSF6Ve9BhIc5oJwxJAOXOd2apLbdIqNpsYGBrCXANAGoIOnEfILpFpI503uyh2hAdQBJJcWjLTd0jzXktq95w5rfbYV6tOYILfdI+Egf504rz+q6SStUEYMj2MQhCscgQkXddN3Gu8tDmtAGJznHICQPmUJSvSOJC3ti2ApPbPtLhlMinLd+h03cd6pdodnGWUhvbYiYIMZQfiH3T5qqmm6RaUJR7M4hD8iRKFYoai86badOyiMm0aLjxPajtn+r3DwXtlkqhzGlpyIBB4gjJeX0LJRt9FlUPwYKVKlVbhxP7SlTaw9m2e8CBjkTAJnRWn2e34R/o6uRbIpE5S34fDdy6LPmTkrXo1YJJNp+za31VBIMR3RPXNZq1Tmrq8HyTnyHQZKlrDXVZ12bOlRV2glY2pWx1rQNwgDwkH1Wn2ivJtCmTMvOTBz49BqvP7HXLXgzqYdzB1n5rXiXsx557o6bS3NcpVhbG5lcJC6mZnM4JE+qM0xCAQhCAEIQgBCEIAlPpugg8M/JMT2iUBrLns4rUW4RLoMga9069JWk2YqCWt38uMRB/e4LJbHXpRpGpTr+6e8wmYD9CD1HyV9s/bmNM7pyGu8n6lZsie0elhlFqLR6LQmMjnuVhYLVijEO9v671X2GqCBBnKT+5XQ5gkYYWVaNDVndbreR3W6xOXAKqtFvZSLHOqa5RI16JbXeVOztMkOe7oT/hYG9rFRqkupMLanvBwJMEbs9BorqPJ7KrjFUj091vovwkEGTAGWc5KG22htP3Q0A8AB8l59svXbSqvp1C4v8AuucSY35DQdea0t8VjgfU+Fmhy1ny0Ku47orqrPL9rLyD3Og/eMDln5EZrKqe3VMVR5mcyoFsSpHlydsEIQpKk9gsb61RlKm3E9xDWjqvbdkNi6FlaCWipWyxVHCYPBgPuj1Wb+yW5CGvtTm5vllORowe84dTl/TzXqdCzEALHnytvijdhxqMeT7Oyy1CBELFfatdVE0faS0B3+2/LWQTTcY1IcI6OK21KnGa4tp7vbaLJaKREyxxbye0S0jxhRik4srlV2eLXNtHQoUWUvY6NXDi79RrC84nOdmcJ0mOgCFY3DsGyrZ6VSo8tc4F2HPIFxw/8YKFq5wM/wBUzHXHffYNwupNqNxiq0Eua5r2iA5rm9Bkcsl6DZKz34K9P2Z5IkPLHNdmIPeBJleTNKvLj2jfZgW4Q9pMwTEE6wUnG1onFNJ+R6dTtVRw/iMYD+B7iOubRCqL+v8ApWcQc37mNMnqcsgsxatt6pa4MYGE6GZIHjkSstUqlxLnGScyTqVyhh3s6z+RrxLS8L5bVeXmiHH8bnOAHANEAIsd+CmT/prM7k6jTdH9zSqhIu9Iz8ma9u0oeMXs1DgR2NER5MUNXaIQQLNQHPs6c+jQsw1xGhTg8qRZJbH4iXQBJnIADwAXMuh7gQohSO4E9FJUYhPNI8Pkmlp4KAIhKGngkQAhCEAJQUiEA7gr9tXDhcDkYd5j/Kz7StA6gXWek4bmx5FVkdcXs2ez1+GIOU6/XP8Aeq0Lbe5wAG8mR13cl5TdtuNJxnQxvW0uu8JgzrlA3zu/fNZp4qdm7HmuJ3MuiraahJcWtExEYjmcs12ULnZTgivWDs5gMc2eYhW11sAZyiPGTMnqqe8nuFUgO1dEeGWi527o7w6tFReliex7XYjUBMBxbheDBygaovq3GnZKrHGZDYnUcc9+ivbSZp45mO94gCOv6rzfau3z3A6RA3Rrn5rtj8jNnlxsyyEIWk84F13TYTXrUqLdXuDeg+8fASfBci0f2dsm8LOP5/8AxuzVZuotl4K5JHut0WJlOnTptEBoaAOQgD5K4q1sLS46D6qvtbQxtOoN0NPMHL5wu2zRUY5pzxCD+a89HoT/AH0S+810akGOsZJKNQObyORB9QVw2S1YRDjm04XbswSFxW2sWVhDv4dWXDgHCMQ8cj4lWshY90ed3+61We0VqLWvc1roY4NJBYQCzPjBAPMJV6oDTMTBPEwhdLX4VqR8spE5wzSLYeeCEoCIQCJUJUA1OCQpzVIYoXZStJC4gnqSCes/EoGapZSHJCB8pCkBSoCJzU3CFPCY5qgmyMtSQnhPpvhALZLDVqvDKbHPcdGgeZPAcyt3Rup1NjKJzLQAY0LoUP2ZXpTp2h9N+XbNa1jjHvtJhvjPmBxW4vCwd4uHKeqyZsjjKj0PiY01Z5je91OYTAUV1XiaRAmM9/ynct3eliLm6SPNYS9rDgknjkr48ikqZObC4PkjbWTaVsNEw3LPoeHnkuS8b5GLtMXORpJJ3eXosMazhlpH6rnqWl5yn9Fb6kcfvcTd2vaENoul0kidfpx/Ref2uuXuJ5yo3VCd6bCvGPHo45Mjn2KAlhKkAVjkAaFodgq4p26gfixMHVzTHqFnypaNV1NzXtPea4PHVpkKJK00WhLjJM+lLdSNSy1Gt97DI4yPqqW779OLARDm90mJB4EcirK4LR21LHGRbnxB0I+fkvFr2v6rQvCs5jpDT2RG4tZ3fmCfFYYQckepLJHHp9M9lvmjBbaAThMNqRuOjXdDkD4KK8XirZnBmb6f8VnMsBlvi2R4hUtxbWUn0wKjmuY8YXN5EQQVWtvirRtPYNjCc2vcQA5h0M+h5hFF2XW0t/6LKy3laHsa4MaARIktn1KVeW35bKtK0V6bKrw1tRwaA4gNEnu+GnghdvpOL+XFPr+iirDNPslldUJDd2ZTK+q3P2b3SKlK01SPvCmP6Wg/+60SdKzBCNyowzmkGDqkK2O11wFneaFjlEZWhkg4uhAUoSIVigFK1BQEIHBOCROaFJAqa4pSUkKQMDlICo3tSNcoJJgkIQ10pVJA3VI0IOSdKgkG5GV6Rsxt0x7RRthwv0FY+68fj+F34tDvg6+bpqpPGpqmdMWWWN2j3CqyMyQWHRwkg8J3BZPaWxBzwG+6JMDWTp4LHXZtBarNlSrODfgMOb/acvJWTttqzgQ+lSM6lrcBjfMZLMsEou0b18yEo1LRxWqzEAnSch0VdUhrTxIgD5ld147ROqe7Sp0+kuPrl6Klc4nMrTG62ZMk434iKRjUjWqVqujOIQmpSUrWoQDWqexYe0p4sm4gTPLOPGI8VEVG5GSnTNizbqvQpvZRfGJxIyktnXPQDesbVqlznOcZJJJJ3k5kppSBUjFLo65MssnZNZbQ6m4ObuzVhfG0Ne09njdHZgtbhyMGJk79B08VUhCmkV5yqrHl06oQhWKC1zmvYvs1otZd1PjUqPef7ywejAkQuWX+J3w/yO+/LGHtP70XjV8WbBVe0dfPP8kIVMJ1+R0jhQUIXcyChIlQhA9qehClECJJSIUgcmOakQhI2VIypxQhQSPIUZCEIVEJSShCEoTEiUqFBIkoQhAKCnQhCkhkgaglCFJA2UxxQhQShiVCFBIgQEqEAqEI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46" name="AutoShape 6" descr="data:image/jpeg;base64,/9j/4AAQSkZJRgABAQAAAQABAAD/2wCEAAkGBxISEhASExIWFRUXFRYSFRUVFRUVFRcWFRYWFxUWFRUYHiggGBolHRcXITEhJSkrLi4uFx8zODMtNygtLisBCgoKDg0OGBAQGislIB8rLS8tLS0tLi0tLS0tLS0tLS0tLS0tKy0tLS0tLS0tLS0tLS0tLS0tLS0tLS0tKys4Lv/AABEIALcBEwMBIgACEQEDEQH/xAAcAAABBQEBAQAAAAAAAAAAAAAAAQIDBQYEBwj/xABAEAABAwEFBQUFBgUDBQEAAAABAAIRAwQFEiExBkFRYXETIoGRoRQyUrHBB0Ji0eHwI3KCkvEkM6IWU7PC8hX/xAAZAQEAAwEBAAAAAAAAAAAAAAAAAQIEAwX/xAAlEQACAgICAgMAAgMAAAAAAAAAAQIRAyESMSJBBBNRMrFhcYH/2gAMAwEAAhEDEQA/AKi+nwxjfifPgwT8y1c1OnkFLejprNbuYwA9Xd4+mFAELLFVFHpSdtlBtZVyps4ku8sh8ys0SrfaSrirEfC0D6n5hVBWqCpHn5XcmQO1KanluaQtjVWOYkolKGp3ZIBkolSdjzS+znihJFKUOUns54o9mPJBTGFyQOCk9mck9mcgpjMSSVJ7O7gj2d3BBTI5RKf2DuBSdk74T5IKGygpcB4HyRgPA+SECBCVzCNU1ACEIQAhCEAIRKEAISykQAhCEAIQhACEIQHpAfjqVH7nPcR/KDDfQBTlQWNkAJbxq4KdR3BpI66D1WX2ek+jE22piqVHcXE+E5LnhKErd5Wowdj7poY69MHTFiM8AtfeN20nxLR1VXs7R/iic8NMf8iDPoVfVm5QN/yXCcvI2YsbWP8A6Ya+bG2k5oaZmcuEQuCVY7QVJqxwaB4kkqtXaPWzHkrk6FxHilxniU1CkoP7R3Epe2dxUaEBKLQ7j8kvtTuPooUITbOj2x3LySi2u4DyXMhKFs6xbj8I9Uvt5+Eea40JRPJnaLf+H1/RO9vb8J8wuBCUOTLD25nwn0S+10+B8gq5CUOTLLtqJ/8Ak/kiaJ3jyVahRRPMsuzone3zR7NTO8ef6qtQlDl/gsvYmfsoN3jiVWpQTxShyX4dxu8cSm+wc/RcnaO+I+ZThXcPvHzUkXH8JzYDx9E02N3EJgtT/iPone2P4+gUDxENkcmmg7gpPbXcvL9Ue2HgPVBoh7J3BKpPauXqhSKR6LQaqzaerFIj4nAeAz+it2ZA/vVJX2Mttt7M02BlKCe0qHC0k/CBJOmsLNDvZuyuonnia/IH9/vVeu2T7HW4W9ranY94YwYQeALjJUp+x6z4YNpqkzqGsAjpEz4rt9sTJwZgtl6jniq9wEugZZDIbgr4juk8Afkro7BOsrcNKp2okmHAMfmesH0VNeLHU21A9pBAzByWWTTno9HHrGkecXi6atT+aPLL6LnT6rpJPEz5pi2o8p7dghCEIBCEIAQhCAEIQgBCEIAQhCAEJEqAEIQgBCEIAQhCAEIQgBCEIAQhCAEIQgPfNkLiFQitUbiZJwNIkOLfvHcQOHEcs922oZIyEeMeAXnL9qK7RlDQG5RAAAGmGIiAsXeu3FWo+YaRxEjfMyfyWOMW+j05xj3KR7bbryZSEl35qgtm1bYLgYHr4DeeS89s14Or0G1cZmS14OYBG4cRBHmtRsPdQqOFd+YYYYI1cN8cvn0VZaOkYQUeXZq7HZC9gfVLg45xkMM7jkc1Ffd1ULTSNKoN2EPHvt5zv6HJWV6W5lKmXGMlgau1wqOMZCYA3nmoproovLs8t2quF9iruovIdva4aOadCPURuIVMvSPtCpOtFGjUa0ue1xbDQSYcOA5t9VhWXPaCJ7F/iA30dC2QlcbZgyw4yaRwoU9exVGCXMcBpiiWzwxDKeSgVzmCEIQgEIQgBCEIAQhACAE9tMn5/Kfr5K2u+6w8yR+INGkHQZ6q4fRxNMAd2G5gAjxHnHI8CobLqDZmKFicY3TkF2f/AJbZwyQY5HPnwE7lZNu8iXPIaB7pmSSc8t2iSpZ8LSQ6SZ8eH08ksnic9kuumTBEnXeBlqF1Urna3Ped7okdBv8A1Ut30yXOGKJbJAMnrCu7NYGmZbimAC7gAMhw1B0VJSovGJlK93MIluecE5CDzjXqqe10CxxB8Fr75s+HuBwEloxYZGQdllrqM+S4Kd1y2oKgc7IEObmM94n6wrJlZR3ozKFNaqJY4iOnMcVCrHMEIQhAIQhACEIQAhCEB6ff9XDQrO/DhH9Rw/Urz0LabZVsNBjd7qkno0fmVjqbZyAknIBcsSqJqzu50XOylrLahpE92pu/GAS3zzHiF7JcV3dlZ2Ox4TGKN3eM6+PovJ7usrKb6Y7MVC1w7R0BxxTowHQDSd5zmIC29vr2prDRc4CG5xEloGcO3gCZGsDeuWaK5Gj47fCiDaG0VbU8gS2kBDTm0vdvIOYjdpuVLSsppOlzgw6EkRI5OMx4LrvK/HlzKZbgYyAJ3xwjQeKtLFa2VBBAI4HMeKqm0jo1FsqNo6LfYaxFQuMAh2Ik5OboSZheXurOOrnHq4lehbd2tjKXY0xGIiYOUDP5hedFd8S0YfkNc9FtdW0FWjLT/EpuGF1N+YI5EzHTMcl31rno2lpqWR2F0S6i4x/bJy8yOY0WaUlGs5jg5ri1w0IMELpRwEq0nNJa4FrhkQRBB5hMXVb7c6sQ58SAGiBGQ5fTRcqkgEIQgBCEIAXZdtIlzYE+v+FyNbJVtSeWUy0GMWgjUjn+aEos/aMBEd6NM46lNoW4uMnJoPu5gnQQNwAHJV9Gs3EJ5E5jDrv/AHuWroXWKjQd+vWc46QqSpHaHkc1WowtYRnAgZZgrkNTvDMEiZHhuHGMlpbPcDojTlw0/XzXF/088VGgZHOBpO4/QrmpxO8sUjhr0Xh1J7WzrIAkjLh/dkFrrqsDXNBeMiZDYIO7ODoJV/dGx9GmxslxMCS558Y4BW9O5aTdBnxmVzlO+i0YRXbMTbbmBdlnHESRnu5BZy9aL2DBnhjTeQMony8l6paboBaQCRlqF5/flirUiWObi3h3xDLfuKmEv0icdaMXXsjandgzmQfeiYP6rP16Za4g7iR5LUWpuGdWuIOhyA1WXrtgmc/3n6rSjHNEaEIUlAQhCAEIQgBCEIDY7c1pq02D7rJ8XmflhXBctn/3Kv8A22iP53yGeQDnf0qLaG09paa53B5aOjO6PkrjZizdtSr0m+/IqEfga1wxdGkmf5xxVIqoo0SfKTZ3bH2Rj7XTc892kO0DRvdIDSeQLgdNy297kYw7cO94N7xjwCylj2ZqMszbRQce1l4cBEOaHQMJIyOXjK7b0vWmKQa6qG1Hkt75LQWtIlwJHdzgZk/fG4hcZw5vkvR0x5Pr8Jeyktto1a4TGXX8iuey2mq3Jvu8SfkBmVILTRBntWE8MQI8wYC4LyvxgEMhzzkMJlrZ38CfPRTGJ0nkXdlZtDaCamCZwjvfzHX0AVK9TOkkk5k5mVHUC0IwSduxiEIQgEIQgBCEIAQhCAms0Tnp6+C62UwYPegRzI18FyWOiXuwjXpOiveyDG5uBAABGmpE5KGyyVjbvsM1AfuggjETlByy4/Vep7N2BnZtDZ0yBz5ZHzXntiptNUE6ESIOmkHr+8l6NcThTaQ05HPeRlz81wzM1Yo0XDLIB+/JdFksTMWKM/koqNSf35qK23kaeTG43HdwlZF2bJXRoJMRBHkVFiOuvQQR4LLnaG0tMOAHUfWQr+7reag7wE8RoV1s48GlZ0dr1/tP5Krvmzh7Y4abla1MIzLiI8lX2qsxzTheDroQoJR5Nf8AZML3Yhhw6ggZmc4PjpksVeQ75yjh0Xp+1oxOJjmTlGmYyG+NSvMLzfLzmCNxH6rZB2jDk7ORCEK5yBCEIAQhCAEIQgOkvlxJ3mVtdnbA4+y0aYc2rWf2tWp8NFhOFg5HCXEb5YNyoLkAp/xiJcSWU5GkQXvHPMAH+beF7Ldd3YqNNzzL+zbE54cgY3E88+MQueWXFHfFFsmqWfsgWtccMZNgZeXivPNpbEyo8ue3EdAcwY3CRuXoNrJAwk5gQVnLXRaTmscJNM3OMWjDC4GO0YWj+Zx+ZT7dZadCkcDQHHu4tXZ65laZ7AFmb/diMDdn5rTBuTOGSMYrSMy9R1FPVaonBdzEQIQhCAQhCAEIQgBCEIDvugkOcRwzPKVLaapcS2RBMg6HxPBV9F26YUrRnqlE3qjU3NZxAwu4NxcI45St5d07zOevH9j5Lzu5m4BiLt2nXSfVbjZ20l4E5b/A/rPgs+Y3YFtGpiGyDumP8qmPbudFLukmDVeMm8gNHO9B6LT3c4Suq0WZrhlGeomPJZYmqUqdGGpXRbRTqvq1ajoLQGPLHBwjvEBsRnmOWWua69lHVxUIcDgPuk/ru5q+pXe/EIa0CdSfkN663UgIw8uqtKVkRpKjIba37VovdTa0mACSOegHFZ677c5wl2Om84y3EBhcWQXBr2nUSF6Ve9BhIc5oJwxJAOXOd2apLbdIqNpsYGBrCXANAGoIOnEfILpFpI503uyh2hAdQBJJcWjLTd0jzXktq95w5rfbYV6tOYILfdI+Egf504rz+q6SStUEYMj2MQhCscgQkXddN3Gu8tDmtAGJznHICQPmUJSvSOJC3ti2ApPbPtLhlMinLd+h03cd6pdodnGWUhvbYiYIMZQfiH3T5qqmm6RaUJR7M4hD8iRKFYoai86badOyiMm0aLjxPajtn+r3DwXtlkqhzGlpyIBB4gjJeX0LJRt9FlUPwYKVKlVbhxP7SlTaw9m2e8CBjkTAJnRWn2e34R/o6uRbIpE5S34fDdy6LPmTkrXo1YJJNp+za31VBIMR3RPXNZq1Tmrq8HyTnyHQZKlrDXVZ12bOlRV2glY2pWx1rQNwgDwkH1Wn2ivJtCmTMvOTBz49BqvP7HXLXgzqYdzB1n5rXiXsx557o6bS3NcpVhbG5lcJC6mZnM4JE+qM0xCAQhCAEIQgBCEIAlPpugg8M/JMT2iUBrLns4rUW4RLoMga9069JWk2YqCWt38uMRB/e4LJbHXpRpGpTr+6e8wmYD9CD1HyV9s/bmNM7pyGu8n6lZsie0elhlFqLR6LQmMjnuVhYLVijEO9v671X2GqCBBnKT+5XQ5gkYYWVaNDVndbreR3W6xOXAKqtFvZSLHOqa5RI16JbXeVOztMkOe7oT/hYG9rFRqkupMLanvBwJMEbs9BorqPJ7KrjFUj091vovwkEGTAGWc5KG22htP3Q0A8AB8l59svXbSqvp1C4v8AuucSY35DQdea0t8VjgfU+Fmhy1ny0Ku47orqrPL9rLyD3Og/eMDln5EZrKqe3VMVR5mcyoFsSpHlydsEIQpKk9gsb61RlKm3E9xDWjqvbdkNi6FlaCWipWyxVHCYPBgPuj1Wb+yW5CGvtTm5vllORowe84dTl/TzXqdCzEALHnytvijdhxqMeT7Oyy1CBELFfatdVE0faS0B3+2/LWQTTcY1IcI6OK21KnGa4tp7vbaLJaKREyxxbye0S0jxhRik4srlV2eLXNtHQoUWUvY6NXDi79RrC84nOdmcJ0mOgCFY3DsGyrZ6VSo8tc4F2HPIFxw/8YKFq5wM/wBUzHXHffYNwupNqNxiq0Eua5r2iA5rm9Bkcsl6DZKz34K9P2Z5IkPLHNdmIPeBJleTNKvLj2jfZgW4Q9pMwTEE6wUnG1onFNJ+R6dTtVRw/iMYD+B7iOubRCqL+v8ApWcQc37mNMnqcsgsxatt6pa4MYGE6GZIHjkSstUqlxLnGScyTqVyhh3s6z+RrxLS8L5bVeXmiHH8bnOAHANEAIsd+CmT/prM7k6jTdH9zSqhIu9Iz8ma9u0oeMXs1DgR2NER5MUNXaIQQLNQHPs6c+jQsw1xGhTg8qRZJbH4iXQBJnIADwAXMuh7gQohSO4E9FJUYhPNI8Pkmlp4KAIhKGngkQAhCEAJQUiEA7gr9tXDhcDkYd5j/Kz7StA6gXWek4bmx5FVkdcXs2ez1+GIOU6/XP8Aeq0Lbe5wAG8mR13cl5TdtuNJxnQxvW0uu8JgzrlA3zu/fNZp4qdm7HmuJ3MuiraahJcWtExEYjmcs12ULnZTgivWDs5gMc2eYhW11sAZyiPGTMnqqe8nuFUgO1dEeGWi527o7w6tFReliex7XYjUBMBxbheDBygaovq3GnZKrHGZDYnUcc9+ivbSZp45mO94gCOv6rzfau3z3A6RA3Rrn5rtj8jNnlxsyyEIWk84F13TYTXrUqLdXuDeg+8fASfBci0f2dsm8LOP5/8AxuzVZuotl4K5JHut0WJlOnTptEBoaAOQgD5K4q1sLS46D6qvtbQxtOoN0NPMHL5wu2zRUY5pzxCD+a89HoT/AH0S+810akGOsZJKNQObyORB9QVw2S1YRDjm04XbswSFxW2sWVhDv4dWXDgHCMQ8cj4lWshY90ed3+61We0VqLWvc1roY4NJBYQCzPjBAPMJV6oDTMTBPEwhdLX4VqR8spE5wzSLYeeCEoCIQCJUJUA1OCQpzVIYoXZStJC4gnqSCes/EoGapZSHJCB8pCkBSoCJzU3CFPCY5qgmyMtSQnhPpvhALZLDVqvDKbHPcdGgeZPAcyt3Rup1NjKJzLQAY0LoUP2ZXpTp2h9N+XbNa1jjHvtJhvjPmBxW4vCwd4uHKeqyZsjjKj0PiY01Z5je91OYTAUV1XiaRAmM9/ynct3eliLm6SPNYS9rDgknjkr48ikqZObC4PkjbWTaVsNEw3LPoeHnkuS8b5GLtMXORpJJ3eXosMazhlpH6rnqWl5yn9Fb6kcfvcTd2vaENoul0kidfpx/Ref2uuXuJ5yo3VCd6bCvGPHo45Mjn2KAlhKkAVjkAaFodgq4p26gfixMHVzTHqFnypaNV1NzXtPea4PHVpkKJK00WhLjJM+lLdSNSy1Gt97DI4yPqqW779OLARDm90mJB4EcirK4LR21LHGRbnxB0I+fkvFr2v6rQvCs5jpDT2RG4tZ3fmCfFYYQckepLJHHp9M9lvmjBbaAThMNqRuOjXdDkD4KK8XirZnBmb6f8VnMsBlvi2R4hUtxbWUn0wKjmuY8YXN5EQQVWtvirRtPYNjCc2vcQA5h0M+h5hFF2XW0t/6LKy3laHsa4MaARIktn1KVeW35bKtK0V6bKrw1tRwaA4gNEnu+GnghdvpOL+XFPr+iirDNPslldUJDd2ZTK+q3P2b3SKlK01SPvCmP6Wg/+60SdKzBCNyowzmkGDqkK2O11wFneaFjlEZWhkg4uhAUoSIVigFK1BQEIHBOCROaFJAqa4pSUkKQMDlICo3tSNcoJJgkIQ10pVJA3VI0IOSdKgkG5GV6Rsxt0x7RRthwv0FY+68fj+F34tDvg6+bpqpPGpqmdMWWWN2j3CqyMyQWHRwkg8J3BZPaWxBzwG+6JMDWTp4LHXZtBarNlSrODfgMOb/acvJWTttqzgQ+lSM6lrcBjfMZLMsEou0b18yEo1LRxWqzEAnSch0VdUhrTxIgD5ld147ROqe7Sp0+kuPrl6Klc4nMrTG62ZMk434iKRjUjWqVqujOIQmpSUrWoQDWqexYe0p4sm4gTPLOPGI8VEVG5GSnTNizbqvQpvZRfGJxIyktnXPQDesbVqlznOcZJJJJ3k5kppSBUjFLo65MssnZNZbQ6m4ObuzVhfG0Ne09njdHZgtbhyMGJk79B08VUhCmkV5yqrHl06oQhWKC1zmvYvs1otZd1PjUqPef7ywejAkQuWX+J3w/yO+/LGHtP70XjV8WbBVe0dfPP8kIVMJ1+R0jhQUIXcyChIlQhA9qehClECJJSIUgcmOakQhI2VIypxQhQSPIUZCEIVEJSShCEoTEiUqFBIkoQhAKCnQhCkhkgaglCFJA2UxxQhQShiVCFBIgQEqEAqEI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48" name="Picture 8" descr="http://s.enet.gr/resources/2009-08/28-29f3-2-thumb-large.jpg"/>
          <p:cNvPicPr>
            <a:picLocks noChangeAspect="1" noChangeArrowheads="1"/>
          </p:cNvPicPr>
          <p:nvPr/>
        </p:nvPicPr>
        <p:blipFill>
          <a:blip r:embed="rId2" cstate="print"/>
          <a:srcRect/>
          <a:stretch>
            <a:fillRect/>
          </a:stretch>
        </p:blipFill>
        <p:spPr bwMode="auto">
          <a:xfrm>
            <a:off x="683568" y="2564904"/>
            <a:ext cx="3839914" cy="295232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Κώστας Μπάκας</a:t>
            </a:r>
            <a:endParaRPr lang="el-GR" dirty="0"/>
          </a:p>
        </p:txBody>
      </p:sp>
      <p:sp>
        <p:nvSpPr>
          <p:cNvPr id="4" name="3 - Θέση κειμένου"/>
          <p:cNvSpPr>
            <a:spLocks noGrp="1"/>
          </p:cNvSpPr>
          <p:nvPr>
            <p:ph type="body" sz="half" idx="4294967295"/>
          </p:nvPr>
        </p:nvSpPr>
        <p:spPr>
          <a:xfrm>
            <a:off x="0" y="1435100"/>
            <a:ext cx="3008313" cy="4691063"/>
          </a:xfrm>
        </p:spPr>
        <p:txBody>
          <a:bodyPr/>
          <a:lstStyle/>
          <a:p>
            <a:r>
              <a:rPr lang="el-GR" dirty="0" smtClean="0"/>
              <a:t>Κωδικοποίησε την αισθητική του Κουν στην αριστοφανική κωμωδία </a:t>
            </a:r>
            <a:endParaRPr lang="el-GR" dirty="0"/>
          </a:p>
        </p:txBody>
      </p:sp>
      <p:pic>
        <p:nvPicPr>
          <p:cNvPr id="50178" name="Picture 2" descr="https://www.rizospastis.gr/getImage.do?size=medium&amp;id=81277"/>
          <p:cNvPicPr>
            <a:picLocks noChangeAspect="1" noChangeArrowheads="1"/>
          </p:cNvPicPr>
          <p:nvPr/>
        </p:nvPicPr>
        <p:blipFill>
          <a:blip r:embed="rId2" cstate="print"/>
          <a:srcRect/>
          <a:stretch>
            <a:fillRect/>
          </a:stretch>
        </p:blipFill>
        <p:spPr bwMode="auto">
          <a:xfrm>
            <a:off x="4427984" y="1772816"/>
            <a:ext cx="1728192" cy="33337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Σπύρος </a:t>
            </a:r>
            <a:r>
              <a:rPr lang="el-GR" dirty="0" err="1" smtClean="0"/>
              <a:t>Βραχωρίτης</a:t>
            </a:r>
            <a:endParaRPr lang="el-GR" dirty="0"/>
          </a:p>
        </p:txBody>
      </p:sp>
      <p:sp>
        <p:nvSpPr>
          <p:cNvPr id="5" name="4 - Θέση κειμένου"/>
          <p:cNvSpPr>
            <a:spLocks noGrp="1"/>
          </p:cNvSpPr>
          <p:nvPr>
            <p:ph type="body" sz="half" idx="4294967295"/>
          </p:nvPr>
        </p:nvSpPr>
        <p:spPr>
          <a:xfrm>
            <a:off x="0" y="1435100"/>
            <a:ext cx="3008313" cy="4691063"/>
          </a:xfrm>
        </p:spPr>
        <p:txBody>
          <a:bodyPr>
            <a:normAutofit fontScale="92500" lnSpcReduction="20000"/>
          </a:bodyPr>
          <a:lstStyle/>
          <a:p>
            <a:r>
              <a:rPr lang="el-GR" dirty="0" smtClean="0"/>
              <a:t>Βραβευμένος για την Αντιγόνη από την </a:t>
            </a:r>
            <a:r>
              <a:rPr lang="en-US" dirty="0" err="1" smtClean="0"/>
              <a:t>Unesco</a:t>
            </a:r>
            <a:r>
              <a:rPr lang="en-US" dirty="0" smtClean="0"/>
              <a:t> </a:t>
            </a:r>
            <a:r>
              <a:rPr lang="el-GR" dirty="0" smtClean="0"/>
              <a:t>το 1992, δημιουργεί την Θεατρική Λέσχη Βόλου με βασικό ηθοποιό τον Νίκο </a:t>
            </a:r>
            <a:r>
              <a:rPr lang="el-GR" dirty="0" err="1" smtClean="0"/>
              <a:t>Σκυλοδήμο</a:t>
            </a:r>
            <a:r>
              <a:rPr lang="el-GR" dirty="0" smtClean="0"/>
              <a:t>. </a:t>
            </a:r>
            <a:endParaRPr lang="el-GR" dirty="0"/>
          </a:p>
        </p:txBody>
      </p:sp>
      <p:pic>
        <p:nvPicPr>
          <p:cNvPr id="13314" name="Picture 2" descr="https://www.e-dromos.gr/wp-content/uploads/2017/11/%CE%A6%CE%A9%CE%A4%CE%9F-1-%CE%A0%CE%95%CE%A1%CE%99%CE%A0%CE%A4%CE%95%CE%A1%CE%9F-380.jpg"/>
          <p:cNvPicPr>
            <a:picLocks noChangeAspect="1" noChangeArrowheads="1"/>
          </p:cNvPicPr>
          <p:nvPr/>
        </p:nvPicPr>
        <p:blipFill>
          <a:blip r:embed="rId2" cstate="print"/>
          <a:srcRect/>
          <a:stretch>
            <a:fillRect/>
          </a:stretch>
        </p:blipFill>
        <p:spPr bwMode="auto">
          <a:xfrm>
            <a:off x="3419872" y="1556792"/>
            <a:ext cx="4917379" cy="374989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Ανδρέας Βουτσινάς</a:t>
            </a:r>
            <a:endParaRPr lang="el-GR" dirty="0"/>
          </a:p>
        </p:txBody>
      </p:sp>
      <p:sp>
        <p:nvSpPr>
          <p:cNvPr id="77826" name="AutoShape 2" descr="data:image/jpeg;base64,/9j/4AAQSkZJRgABAQAAAQABAAD/2wCEAAkGBxMTEhUTExMWFhUXGBcYGBgXFxgaGBgXGBcWFxcXFxgYHSggGholHRUYITEhJSkrLi4uFx8zODMtNygtLisBCgoKDg0OGxAQGy0lHyUtLS0tLS0tLS0tLS0tLS0tLS0tLS0tLS0tLS0tLS0tLS0tLS0tLS0tLS0tLS0tLS0tLf/AABEIANgA6QMBIgACEQEDEQH/xAAbAAABBQEBAAAAAAAAAAAAAAAAAQIDBAUGB//EADwQAAEDAgMFBQcEAQMEAwAAAAEAAhEDIQQxQQUSUWHwBnGBkaETFCKxwdHhFTJS8QcWQmIjcoLCJDND/8QAGQEAAwEBAQAAAAAAAAAAAAAAAAECAwQF/8QAJBEAAgICAgIDAAMBAAAAAAAAAAECEQMhEjEEQRMiUTJhcRT/2gAMAwEAAhEDEQA/APYfYlHu5V+EqrkKjP8AdylGGKvoRyYUUPdilGGV5CXJhRSGHThQCtKhjceG2bc+gSc6KjFt0iZ1NoF1VqVWDK6z6lYnMymF6wlnro6oeN+l73sDRNOMnQKjKdurH55M2/54IsmtKT2xGkqtupZIVLPIT8aD6LAxnEKxTcCs41OKkp14zWkc7MJ+M10ae5OiPdjwTsNW4XCutMraOVPo5nBrso+6FL7oVfQq5MVFH3Uo92KvIRyYUUvYFHsVdSQjkwop+xR7BXISpWwoo+wKPd1ehJCLYUUThUnui0EkI5MKFQhCBghCEACELM2zjtwbrf3HPkPuk3SscYtukR7S2jfcae8/QLJL1XNT1Qxy5JzbPQxY0lostOqey6RjrJzFkbkjWJ4ahieCgybI3U0vs0/esmygLZHVYqdW2quOKq4pHsuI/A43cdxBzXR0nCJGRXEPdF1v7Cxm8Nw+CuLZzZ4ezfBSqKm5SrrhLkjjaoEIQrECEIQAISJUACEIQAIQhAAhJvDijeCAFQm7w4pd4IAgxuJFNpcfDmVx+LxRcSZuStPtFipdAybbxOa5x9S658jt0deGNKyc1FK2os11VT06ixaOmLNOlUyV1vGVitqK7RrRzU0X2aQeg1FXF04sGs9dyETSJPaWtdEopERZOQAx41uq+IbZWnusofBJjRmVqdkzZ9YtcCND5q/iGW/CzGggzp9E4EzVo7mk6QHDIiVZaVgbLxu6C05DLuWhR2i2Ylb43TOCcWaCFH7ZvFHthxXSZEiFEa44pBXCAJkJjXynEoAVCruxbRqmOx7U6YrLaFR/UWpn6m3ijiws5v8AXDxR+univPD2jpfzTP8AUdH+YXVxRGz0b9cPFJ+vHivOj2ko/wA0DtHS/mjig2dztKvN+MeoWVUrRdSHGB9JlQEkOa0jyhZGJrGZuvOlH7Hfjei+6pKs4SrvNGhVLCYgGytMtqsmjdMvMVqk2YuqVMyBN1O1xhSykzXoQLHzU4KxW1o1UwxnNHFjLz2fxKc6qGi55Km3GKhjMYAYnzTUWyjbaS5TbwGZC5Q7XOe9EevCPsLrN2h2kLZEk8zIV/C2ZSmujs62IZBk/fyzWQcUyc/RcS7bbnm7x4FSYauSeSfw0LkddjdpBrS0H4ogCCMza5sh002hz6nxZxoOXNYVMAEPLZjQ8jOXgnbUxJe/OW/CRzBFkU7VCjCLb5F2p2uIMArUo7eJAMrx7aG1tyq9sZOcPIq9h+1YDYg+S7safs8/Ikuj1cbbPFOG3ea8oPa4cCkPa08CteKMz2PD9pgM1Dje1U5FeN1O1jtAVEe1D+Cnih7PVX7dJ1TP1vmvKKvaWoVXftyrxTofE9aftmdUz9WPFeVM29VGvXXyUn+oanUor+h8GYm8kBSlCnY7CSibpUNKqibPUOyeI38Ay92FzPAGR6FS4gZrK/x9V/8AjVW6teD5tA+mS3XUwVx5F9mdWJ6Mw1oyzHRC1MLWkCbrOfRuYQ15asWjdOjrcMRYaq5LRmbcRl5rl8LjiLzyvPRRtftMaY3GuLjF5Ig20az7lOOFsHko6epUpxmBzI+fBZWNxrRkfT7rzraPaaqf2ki+kD5ZqP317jL7zdV8TQvks7ihtUAwTZP2xQfue1bMRxA3h/JoNyO4FcXRxJnXor0js/hWYjCw8XIInWLifRLI3EqDbOGqY4yJt9tVX7T499dwe0QCwCGi4c34b98b081pbX2C+jVLHfEDdpH+4ffkmYfCDLdXTDIuNGMsbcrZg4TZlQgWvzW7s7B1GkBwPz81foUwNIWhgBLuS55zNlAlo4dwF1Dh6YNO8S1z2eG8S3ylbmMqsaybWHms7AYeKUOzfJ8SZB+Swcr2VVM8b28ScRVkQd91u4wqgNl0Pb3BezxRMWe1rx3/ALT4y1c61epjdxTPOyKpsdKEEpQtTIQlIleOvFIokikxd5ElNSgIopMfJsnX4qMBEDh6o6KFah3X3QPRLzSRnYsISBbvZSjTNUue0O3RIBuJnOMinKXGNjhHlJIl7IbSFJ7mOyqAQcviaZH28V0b9p3174P9K8zaDMi0RwLR9FYFamG/C0REgDjr4rjlPk+jr+PguzL/AFITZjyeTf6T6GKDnQ+nVa0AyYE9/JSvaJlT0H3t6rN0mVTaMXEYrQZCfG5j0v3kqjg8Q9lQVA1pIMjeAcO6HWIWq/ZxJIGnjkgYaMwt4zpaFwvsxX7N3z4gxnfTlqfNT+4xYi62m0gLp9DAlxkiAlKS9lKFdGVSwliYsAu57G1SGNEWi65nHwxhaNbLpOz2KDWt7oWM3a0bY40zZ2/gTUbYwW3aeBH00XOAscd2oA149e4rqcRtBm7l0VymOpB7i8fE3UcOJWUU7otrQ/3Wlr881Phm02j4bjv+uqq0NlU33Dj3Gbetlo0tmBtw6/r5m6ckCf4iB2H37uyF4OvhoO+8aC82N+RfNWmtAzzVWs1RZLRxH+Uqcig8D+TZ1vBj0K8+aF6Z/kmgThqbxJAffxsPWy80b1dej438Dzs/8xxQk068UELqMAISShyFL7GgCWU0DmhKtjHNRucvn9kNSyeSpKx2NhKEQlChaJDrqFp9n8RuVmzk74TynI+azWpzbd/2TltDi6dne1LOB4pXndMgwJjPVUdn4wVaU/7m/uH18VdxTJA8FxtNHfaatF+o60aev4SUnQUp+IQOuHqm2ChoUWXWviHgf9w+qfULXjiOWir03HRTikM8goqjWNEfu7AZN0uIxobb0H1TntGg+f3hK3BNHxHrwRxb7L5L0jLq4d1R7ZMTHhx6/tS1cSKJA3oBMBPxDHD4gP6VB1HfeHFuWU6dy2UTNujSqbQcRnKrbN2nUDzvDdvbmNJ5qzQw1xa2q39nYAZkZXEhROq2CnszH0nMuJvCu4baE2Oa1cTgQ4HT7ZysDHYVzCTBz+/2UqSlpl2apryFHvyFnUaysMeolChtlTtZXZ7jVa+Lghs572bY8V4+4L0H/ItT/oUh/wA3EeDQvP12eNGoWedndyocG9dd6SE4IhdRgNcLpoHUJ5z0TQEm9jGkITwmgooAjrzRH/H0So3+ScdB2NlAJQAgLMY5pQSUDr8pQE1sRZwWNdScHDLUcRqF3OHqCrSaWkZ68+PNeeOWv2exm672ZMA5HgR91hmi3tHRhnWmdfS3mmD56KXFNtZU6bqhPcrLHWIPdwusE/Rq+x2FrK66osp1jM2m6v03qWaJl2i26lxJmwUFGpZWKLZOvNJFoWlh57lL+ng8OVuPHwVgloABtGf9a3+ioY3bbWa3QnJsVWWzgTFoPzV3CV/Zt+MwBl+FybNq16n/ANdNx5gW8ynuweKqfvc1g/5Ok+TUNN9s1jiR1p27TNg7wyVSvi2VDmB5Z89OX2XOO2KchXv/ANuXddIcHUpwQ/fGtojnZKMYiyQraNSrh4yyj8X8UBxS4OuXWOf4T64BuOinIhP9ON/yJVO7QbpLz4/CPuuI1XoHa1rXmlTeLbpMizhJPFcZtPZr6Jvdp/a4ZEfQ8l1ePJVRw5V9rKxKJSSl66810oxGlybKcc01IAJQXJevykHX1R0ASiSgBJHd14obaGKlASQlhCQA0JUQgBAhCjruQ7JASY7O92Jtdr6YFt4Zjmipj2GoWhwkCYEenWq4UdH8rU2PT3Q5+psD81zSxqGzoWW1R1oIOo9U6k6As7Z+Na/IXFiPl4LSIssn+mqZcolabfgE5k27uM9cVlbPF+QWnWBIj5anh9UjS9GVj8Y9zt1gk8ZtCiw2Ba07zzvPz5DuC0mUw3MKJ1A5pppjVoH7QIFhIVWri6jtYCsHCE5qxSwOUjxRpGilJmfTcTqVsYVp3YiZVjD4Joi4PhcGPRa+EpsboOGfp5LKUl6Bt+zJbsxzRvZcQU0syt3xHnbS2mq1doVtzvi4cQR6XyJXMYzFhpcW2kEwDlaclS6MJM4ztVtD2mKcGmW04YO+0917eCu7PqsrMNOoJB9OY5hcq8EEk6km/Mzmr2yKxDwVpOKS0YJ2UtrYB1CoWO72n+QOR65qtTMrru1ND2lBtQC7Dn/xdY+sLjwV1YZ80mYzVOhXJD1/acfokAWvskREIPgiE0IUjrRLB4ehSJNwc/RAAhAR39fdTQxQlhIBknJgNckITnJ1DDued1on5DiTwSf6CIwt6sN2m1uUAeZufmqVOk1j2sad55IBdmG304961NotmSFyZZ26NIozKGJ3as6Gx7uPXNdXhcTNic8lxWIatzZFb4IOnQUtUrNI90dZRsMrnrorSwTpz/HPyXPYfGEWJ8VfpYoJJWXbN9jhlA1v9p0yT3tGtpi9uo/Cx/eYjyk+CndirSTOX9+YKTiUpFupBtl1+fROpnjbQHw6vyWf71Od+OnrpxSNryDe8E/P8I4mnMutfBvfu46CFbpYpsHXUz6eF/msI1NQY455Tr5KN+L3W3Nz5xJQ4WJzLW19oR3nSeWfcsGo8ua48QflCWvVL3SehwTmCxPeh6RJyVZu8wO5BMwroMFWcOyxYdCfJReyIdZXfaZh0dTRpCpSLDk5pHdIzXAOYQSDmDlzBiF6Bs8/C1GJ7N4etLrtcc902niWnVThyqHYTjZ5/KWF0O0OyVZkmmRUHDJ3lqufqsLSWuBBGhEfNdkMkZdMwcWuxiAlA680u715K1YCQnW4+qSPn14I3hxTToaGoBSNKUBZiHDSUKzs/Z9SsYYJjMmwA711OA7N02XqEvPk0fdRPLGHZSi2c1gdmPq3AhgN3HLwVrF4hrB7KiI0LtTzJV7b+1P/AMqdgOH4Tdl4EM+J37zx0/K555G9lqNDtl4D2Q3j+4+n5UuJErQNP4VWrsiyxe9l0c7jKeak2ZWggcfmrWMogrJYc2raMk4iOqB4qVriPuqOy8Rvsh2f1HBWqIUo1RZZXI1VinjYz9OupVXdShsqtjou+3kyNI+kpBVi178dFSDiM1G+sSk2NRNB9c5ddyrOdP3UdMypWNGid2FBbuHyUjR8B5/LRNc2e4ep4J11MnoaMHF0t2oDkHCD3hLRo3lX9q0ZY46i/XmoMG2wnNQ5WjOSpmph7BTuqlnxDTMcjn6woWKwxx8NZU/6Iu0q4eJCrY3Z9KsIqtB55O81n1waZ32eI+avUMSHjeHiFHTtCMLG9ixnSq/+Lx9QsDHbFr0bvYd3i248YyXo3tFJvrePkzXZDxpnkwTuurru9q9maVb4mf8ATfy/ae8fZY3+i6/86fmV0ryIP3RHBo5qjSc4hrQSTkBmV1GzOy4EOrH/AMB/7H7LbwGzKVAfA2+rjdx8VbF9Vz5M7fRcYV2JQpNaA1jQBwFlQ25jPZsgZlagEC65TbpL6wGkLKP2eynpEGycHM1HXM271rYZkmTxTaJimB6/JJhKck5xmUSlbBdE9Q5dZqKq2ymdmUxzVPZRRrMnNYmJpQ/vXSPYsvaNDUcZ+6uDp0SyLZph27lNx36rZY7jbnoVhRF/L7rawNfeE66hUuyov0XQ7kkcm7hH7fLRPD3aiVrX6WAI1UdYCCUld9skynQJzUlCYdxVkv0GfV1XqUjOatYelYesooY+m2wTmhTtCY9hUMCjijDXTwhRYZqlxoyaOuSKIUNOzOT2WdFJTbKiUlN0JNEklRsC+UZ6eKya9J1I7zcjeFpHECYTcTRlpAvyn5HQpXumKh+CxW8OY0Vum5YOzcSQ8hwAPAnPnktgP8z8kqAlc6Ee8pjhooJ5ooZGzEXLSrNOM1n4xtw7wTqbyRf+xzTYi1VrTPz6zXP4twNSB1Oa1q1SGrFFOKo539ZRF1sGjRc2ykwzIbPE+iTcmylcD1w0Ut+xjUFNKc3JCYEZChr0pUOL2tTZad48G5eJyVTCbVfVqBjWANzcTJIHpnkrp9k2gqUC0WyTaFQsdvDy4har2ys7EUoKcZA0blF0gEZQpN0arK2RXg7vHJbAatVI1W0QV2BJRqKZ7UwU0WVQhuVaaICbQoKR40lJzHQ6kDmmVnZnUJ4MBU8c60DVSwbpFaZJJU7WqKLKSmpbMB9Oo137XNd3EFD2kLnNvYDdmszKfjA0J/3jgJz751KZs3br2fC/428zcdxWqhatEuW6Z0lIXVgnyWfS2rRdcPg8CrlHFNeIDgYvmsJ3e0WijtOlBDxmCtHC1d9oKhxLZaVV2U+JadPkknoDTdUIBtJOoHLgj2jeB8vwh2Vs1Xl3BOMgI8Q6QW2IPpzUWHdpwQhL+gKm1cTAABus6jjYdxSIWsEuNkNmqNphgnd3jHGFlVu0dUGG0R4kn5QhCmKUu0O2Hv8Ai3Cd1rRybf1lKzA1Kl6j3HlP0SIWayP0VxFfsmMle2Xh2MaRk8m/MaAfNKhVybRNUWi2FHUphwgoQpumUUA0tdzBXQ0Koc0HiEIWsXugh2KpqbNUqFRqSkwoy2SkQpY0LUELOqEudOgshCm7REhY0TqYseSEKOTIMbbuL3R7Np+Jw+Lk05jvOXmufZTvbrOyELsj9Y6MntnR7K2ewtlwk81fw+zabHbzWwUIXJKTdmiSouFZ4G7V70IUJ6GadJyk3UqE6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7828" name="Picture 4" descr="https://encrypted-tbn0.gstatic.com/images?q=tbn:ANd9GcSGJyK-CISBhEdkm5nRGkJr4vYkaiCeFGI4VO0IqckOCdxBgRFe"/>
          <p:cNvPicPr>
            <a:picLocks noChangeAspect="1" noChangeArrowheads="1"/>
          </p:cNvPicPr>
          <p:nvPr/>
        </p:nvPicPr>
        <p:blipFill>
          <a:blip r:embed="rId2" cstate="print"/>
          <a:srcRect/>
          <a:stretch>
            <a:fillRect/>
          </a:stretch>
        </p:blipFill>
        <p:spPr bwMode="auto">
          <a:xfrm>
            <a:off x="683568" y="2564904"/>
            <a:ext cx="3672408" cy="1872208"/>
          </a:xfrm>
          <a:prstGeom prst="rect">
            <a:avLst/>
          </a:prstGeom>
          <a:noFill/>
        </p:spPr>
      </p:pic>
      <p:sp>
        <p:nvSpPr>
          <p:cNvPr id="5" name="4 - Ορθογώνιο"/>
          <p:cNvSpPr/>
          <p:nvPr/>
        </p:nvSpPr>
        <p:spPr>
          <a:xfrm>
            <a:off x="5004048" y="3105835"/>
            <a:ext cx="2808312" cy="1477328"/>
          </a:xfrm>
          <a:prstGeom prst="rect">
            <a:avLst/>
          </a:prstGeom>
        </p:spPr>
        <p:txBody>
          <a:bodyPr wrap="square">
            <a:spAutoFit/>
          </a:bodyPr>
          <a:lstStyle/>
          <a:p>
            <a:r>
              <a:rPr lang="el-GR" dirty="0" smtClean="0"/>
              <a:t>Η αμερικανική του παιδεία τον οδήγησε σε προκλητικά ενδιαφέρουσες   παραστάσεις  </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Γιώργος Μιχαηλίδης</a:t>
            </a:r>
            <a:endParaRPr lang="el-GR" dirty="0"/>
          </a:p>
        </p:txBody>
      </p:sp>
      <p:sp>
        <p:nvSpPr>
          <p:cNvPr id="6" name="5 - Θέση κειμένου"/>
          <p:cNvSpPr>
            <a:spLocks noGrp="1"/>
          </p:cNvSpPr>
          <p:nvPr>
            <p:ph type="body" idx="4294967295"/>
          </p:nvPr>
        </p:nvSpPr>
        <p:spPr>
          <a:xfrm>
            <a:off x="5211763" y="1916832"/>
            <a:ext cx="3608709" cy="2464941"/>
          </a:xfrm>
        </p:spPr>
        <p:txBody>
          <a:bodyPr>
            <a:normAutofit fontScale="85000" lnSpcReduction="20000"/>
          </a:bodyPr>
          <a:lstStyle/>
          <a:p>
            <a:r>
              <a:rPr lang="el-GR" dirty="0" smtClean="0"/>
              <a:t>Τον διέκρινε η πνευματικότητα στη σύλληψη , η συμβολιστική πρόθεση, και η «</a:t>
            </a:r>
            <a:r>
              <a:rPr lang="el-GR" dirty="0" err="1" smtClean="0"/>
              <a:t>καλπάζουσα</a:t>
            </a:r>
            <a:r>
              <a:rPr lang="el-GR" dirty="0" smtClean="0"/>
              <a:t>» φαντασία. </a:t>
            </a:r>
            <a:endParaRPr lang="el-GR" dirty="0"/>
          </a:p>
        </p:txBody>
      </p:sp>
      <p:sp>
        <p:nvSpPr>
          <p:cNvPr id="8194" name="AutoShape 2" descr="data:image/jpeg;base64,/9j/4AAQSkZJRgABAQAAAQABAAD/2wCEAAkGBxMTEhUSEhMWFRUVFRUVFRUVFxcVFRUVFRUWFxUVFRUYHSggGBolHRUVITEhJSkrLi4uFx8zODMsNygtLisBCgoKDg0OGxAQGi0lHyUtLS0tLS0tLS0tLS0tLS0tLS0tLS0tLS0tLS0tLS0tLS0tLS0tLS0tLS0tLS0tLS0tLf/AABEIALYBFAMBIgACEQEDEQH/xAAcAAABBQEBAQAAAAAAAAAAAAADAAIEBQYBBwj/xAA/EAABAwIEBAMEBwcCBwAAAAABAAIDBBEFEiExBkFRYRNxgSIykaEHQlKxwdHwFCMzQ2Jy4YLxFVSSoqOy0v/EABkBAAIDAQAAAAAAAAAAAAAAAAABAgMEBf/EACQRAAICAgICAwEBAQEAAAAAAAABAhEDIRIxE0EEUWEiUpEy/9oADAMBAAIRAxEAPwDVtC4Ui5JpUio7lT42pBEagAjE7KmtRGhACBRAmIrAgBhXA5G8NIRoAYAkUUJFqAAhyIwJZE+MIAcGruVPsnxMBUHNIkotgCy6Y+IjcWVrHTjmAUU0zToEvIh8CnYuuVkcOFtPRRqihc3XcdlJSTIuLIq6uELhUhHVx7gE17rC5KzmIYoXnKzYblRlJRVkoxcnotqnEGjmo4xXsquKMeZUmBhvoFllmZqhhiWEWJA7hPdOEBreoSyFVrPIseCJJDwkq59OfqmxUqhc7Z49Vpx5eXZnyYa2g6G8I7oymFquM4HKmPCMUJ4TAAXLq4WrqABkokYSEaM2NAzjQukp7WJ/hoENjKI1yTWp4agDgRY00BFY1ACLk1zijBqRagAUd0WycAnNCAGxxkmwU1kDR3KZT806QgefQarPkm+i2EQrYG87fJMkIaS3ZAeA8aHUcrj80KaW4s7caenJUNl8YWG/aiCitqTuoIcjtsQq/IzR44lgyo0R2T62PNVrLBSGuCtjkZXLEgtZRh+rdD96qp4C02KuWP8AklVxh7bHc7HoVqjKzHOFHm3E2M6+Ew68+yq6UHQDmucRYY+GocXa3tY/ryKscLhDW5nbqnI22XQVI6Lt7Kzou5UB4BddSY32WTIbMa0XcbWkJzYgq6GdSxMEkyTQZ0QR2wAiyh+Oj09TqroMrktAtWHKU+VoOoRsQYHNuNwoV7LZAw5EDegkIzkJysKThakkXJIATQnpMRbIGzjSnpganAIEIBFY1da1EASGcaxOsnAobymIM1dypkSPZADQ1cdonoT3KEpUiSVjqea26Kx9/wA1WSP1UyncbLM3ZelQWSMnnYWUCrdlNtT3KnX6qsrJru20VckXY3sEJOamwzqslHouxO0VNGm7LgT/AK/yiidVEc3y+KO2XTopK0IvIam/xUyCUHRZ6GXubf2qdSVTc1s1j3WjHMoyYyu4vw8SCwFi27gT2B9m/Ik2WTgeTZq9DxWkDxc3vaxsbfDovNJ7xSe1pvvrpyF+v+FbJGaL9FlLYeaYHqtdWZj2UlsyxzWzoY+ifGSpDb8lRy4rlNmi6GeISDq1OMWDZomPN9VJhGqqqPEQ8Is9ZkF+adCZpQ0ZTryUSa2QdQVnWVkz9zlarajkJblPJaoSRiyxYQppYpGRc0VvJFPFkNzUkd1kkuaHwZGaSjRuTjEiRxI5IVHLroRAxPbGEc0PixodZPY5dLQnsaFHmg4P6A3N0UhPGVOL2peWP2PxyAscjNcUwPb1RGSA7JeaI/Exr3FAleQpMg0uq2Z5Vc3Y4qhzHa6qeySw5KobVMv71ipLJ77KMSbQSWW5/X62UGSUX129V2V+t+unxUOV1gbpTLcYaSQcj8UKJyhtqfkiMdfZVmhIsGm5ujxjXv1KiQA37qUNHC5AHf7vNFNjtIkMB+38FMa7nmuBpZw/FV7njNYHQ6+XZOfJlOp0O6nHRB0zRvhD2ZTpccvkQvKOL6Lw8xBJJeQRqCwC1hbYjR2vcr02gxWN4y7HYC+68644c585BNwBpbk7ndam9GFL+qKahk2upNQXDZV0T7WHRaOgLXNsVlnpm6D/AJKSmqTmsG+qbilQ4HLk9VpoqTKD7II6qJWUQdoEJqrC23RV4ASX2JsFpMUoxcHlb5rPin8NwA35rV4ePFjyuOvJK/6Q3F02VuD4a4m5cTroFdyjIfROooy3Q8lXcW4o2JmnvHYK5NezNJN9EWo4gDSQTsoUvEw6hYqrke9xceaiujd1Wen9lyS+jau4oHVJYbwiuor9Hr6PTzxC3qmniRvVeYCpcniZyq4z+ydQ+j0k8Tt6pp4qHVec5nLrS5HB/Yfz9HoDuKR1TDxV3WFGZEbG5Lh+j19GzPFSG/ikrKtpSnijPdLigtGng4he9wa3cmy2+HaNsSHP522b/leTQQOaQ5twRst1wrWnLlduXEu310vzVmNJMqy20a3cfr5KDUN3R5JSTo3TkUJ7Rr0+RWhGQysziZ7DkL76b2CsaaoOtyNP0LqNO0B73dfkNdfmqyqqn3aBtfb1tc991FOmbHFTiqNZE24HXUj5KHiLfwv93ruoVDjAbmDza1iPLmFysrBJYj8lKbVFeLHLlsGGDdPMhaBYWTI4z0QatkuwsO+59OSqSNEnsmzVoay73NYOZvb5rPSY1EXARuc/Xe5DdOl/PdSP+GtLXB+Z2YWcSSSfmolJg2V12MAY3zupuSoiobNFQVF8o2va9k7GsXLXvY1txGLuOugA12F0LDIspAO+inYvgGaTxmW/eD2xbW7QAfPkfVKNMckQ+CsUhllswFri0vB9oBwGp3VPjsxllzg2AJu3kDfe/PYfBauRjKajnlZG0OiikcLAa3aAfl9y85gxPOAB6qyTqKoqgk5NssZIRuiUkhGyZHJcJtO8ZrKouNBS1rrWJUgyDKXKnjNipBfcWQwSRVuqwZCSbWWgwivbpYrO4phwLrtUvCKINcN1JR9hKa6NU2saXEArM8TQ5njyV5JCA4Eeqp8ZN3+ihkdIrik2UhpAgPpgrJyiylZ+TLaIXgBJFJXUcmOipioVLioApUTVKhCHNi4kRtAE40IVkAuOChzYJIrhRjopUVIERSI0nJkqOMph0TzTBHaU66VsjRE8AKVh0gY8E8v9kORDadU1J2NxtG2jkGmuhGnqER50/X66qFA0Pa0t1uB8lIaeR/NdCBzpGfxN+V22huNOipppJPYIGdrSCToCLbg9dFf4tTEiw33NuV1SNlDTlcQDrqeaJRa2aMM01xOVdi67dk+ncUyVvtezr+gnw3sq2akW1NKpeYFVVM8qV4pCaItbJn7G0pS5WAHZNgnuqnGXu0cNmuGnbW5SY0iZTytLgAdzdbTDg1wAPmD32WCEsZAcxzcw5Ai60NDWEtBvronC1KyOVJoPxrCWUFbb/l5bf9JXiODzW0O69s4/qx/w2ocdC5gZ6uc1v4rwIPLTcLTJJowqTjKzaw6hAc8tcgYPWhwTsYr4o/edryaNXfDl6qpLdGttVZaU9VdSamfKL815/NxM4H920Dz1K7T8STkgGz76AEAAHlqFLxMh549Gw8aVx3srKhzXAc8LNx4XWP1dUMj7NZm+ZsiNgrIDmvHUtGpbbw5Lf08nKNfpPm0v/JsPEyv964IVbUPu4lRTjsU0bXRXB2c06Oa7mCFyOp6qnLFvQlkSCPKhylSXOuokyz8Wi2M0wV0kMlJBIMwqVCokRUqFQYElpXHFcC45IEcupEZUUI8ZSGSmlOBQ2lBrK1kTS95sB8SegQk26RFug8jgszi3EzGXbF7Tuv1R+ap8a4gfN7I9hn2RufMqieV0MPxEtz/4ZcnyPUTTYLxfUxPJD7g6lpFwfIclvqDiF0rQ5trkX01sSNrXXjLJrX7otNi8kfumy1vGn0ZuR7nhsjpGEu0NyNdzZVWM0eodbQ6HseSlfRkHOomPfqXue70zED7lczU4dmadjoVd4riUrJxmYrDzYlp9FYsj6c1W4pTuglIP+k8nDkfzU6hqQbXXPnFxdM6uOfKNolhhCTn3sFINiokmh7KJNbJTTlFzzR5YczbdVFrJRkB3PJQHYjKzXK0jpcj52SQWwgwAE2PP5rTcMRxtOSwOUaOOpuDfn5rH4hjtULZImC/2iXG/xAsrHhqprJJPbEUY0vZpNhzuSdT5K2FpkcibTss/pfny0rGD+ZM2/k1rnfflXjtRDzC2v0r44XTwwA38KMuf/dIdB55WA/6ljGVAO+i0cJPaOf8AhDZUOjuWqnlmLiSSSTqSVoZodL8lBpYYRJ+9a4t/pdl/BCddhsrIonONgCSdgNStHhOCllnv3GobfbzWhpMEY5t6ezQeQ1PqdypEHDVTfRjj32HxKrnkL8eOPbGNqnFS4GuJVhScG1J1DB6uatNwrgrA15cbvF2kdCNwqorlpFs8nBWeT4vRvbKaiD3/AK7OUgHX+pGocSbI3M3lo5p3Yeh/NWNRIPFlZ9l7h81S4lhzg/x4LCQbtPuyDmHD9fcRP8Zmv2XMVUjFwKzdLWh7S5gILdJIz7zD+Le6nUlZfRQcKJWTnNCSrZp3XSR4kLyMsY1MiUOIqVEuezoEgFJxTQUnJAIlFYUAqPiOKMhbdxu47N5n8gnGLk6Q20lbJ9bWNiYXvOg+J7Bee4tir53lztvqt5AdPNNxbFHzOu46DYDYKtcV0/j/AB/Ht9nPy5eWl0Fc/lb/AAgPPVK64TfdaikbdcK4/RIFAj2H6GsbD4H0jj7cRL2d43m5t5OJ+IW6nFnea+deHsYdSVMdQzXIfaaPrMOj2/D5gL6G/aWSxMmjOZrg17SOYIur4O0Z8iqVkfFcNbMwsd5tdzaeoWFnp5IHlj9x02cPtDqF6SzUKDimGsnbldoR7rhu09u3ZRy4lNfpPDmcH+GPgxPYHdS3TghVuIUD4nZJB/a4e64dR0PZRDI4aXuFzZQadHUhkTVmhlLi3MNQN/JDjkEjbEaclCw7ErDK7bZWcD2cjooUWpo6yMjTU+gutHhFK6xc86WuSbAAN3+SonVDRax5gdVUca8XMjp5KOJ37+Vpa8D+Uxw9rN0cRoBvrfztxxtlWaVRPOK/Ef2iolnP8yRzh/bezB6NDR6IHi+1ZRaFpJsBc8rLccK/R5LLaWpJjYdQ0fxHD190eevZapZI447McYOT0UeE4dUTPLaeNz7Wzcmi/wBpx0C2GH/R/qHVTwOscZufVxGnovSMHpIYIhFEzI1vTcnmXE7nuh19Nf2mnXlfbyKxZPkSk9aRojiSK3DaaGD2YY2sHxPqTqpU8zjoNfLVVmIVhhjL5GHoA3W58+Q7qy4Pxlk8Z0DXjcKuGLn2GTJwKuv4nbS+zI+8gGkY37ZugWe4RxCUVTnl5Piklwvpdx3Cz/H1K+KrfK43DzopHDte0SMcTzA+K0Rh42Jy8kSy4uwx0NQZR7smvrzVaJLhel41SNqae31gLg915Y4Friw6EFSyR9meD9ELEqI5vFiOWVvPk8c2uHMKNTTiS7mDK5v8SPm3u3q37lYyyGxCqqyiNw+M5ZG6hw59j2Si/TJMntlSVfHicR/il0Txo5oaXNv1b0B6JJ8GOzUxKTEo0KkRlcpnSDBPIUKWvjabOe0HoSix1jHD2XtPkQhxf0RtWR8XxAQszHU7NHUrCVVU57i5xuT+vRSsfxHxZSR7rdG/ifVVLnrqfHwqEbfbMWbJydegg1SQsy6tJQJ+iZmRPE6phZfZAjt0Jwt5LoNtCl2PNAHQV6T9FfFGUGhlOhJdCT31dH95HmV5kNDZPa4gggkEEEEaEEG4IPVSi6ZGUbVH0xT1AvZSXjmsDwPxL+2RFjyBURD2uWdvJ4/HofMLZUNXmFjuNwtK2ZXp0GqaVkrCx4zA8j94WFx3AnQXdfNF1PvNubWPXlqt211jdRqioEjnR+y5oFnA66u+q4dLfeq8uOM1stxZXB6POoYr6tNvPVKKeRxbkbmaXZQ8jKy9uXN23JaHEcBay/h3ykX9rXKL+40fK56qTRQRxhjHmziSGMsScwB06A2uqMfxv9Gifyv8hsFw9zWZ3OvIDe7dANdA0fDUrz7iGmdV4vOYG5zmjbIRYtziNrZCe12n1BXqtXRyNp7seGZ/ZG4Ivu64B9roNvNV2D0EVNHkjaATq931nHqSofJzxxLjFbDBjlN85MicL8Gw0pL/AH5HddQ3s0fitlAS3cKnhqNdBqFZNmJGuq5jcpPlI3UkqRJ8QO20UeZhA1GnbX5KPUOcy7iMzPtN1I/ub07hOp5w7VrrjsU6EcDwRpquUeCwEmZkYbKBqAS0OHXKDa6j4nAR+9i0cNXN2Dm879+6l4fXB7BIw7hThojLqwEkrHGzo2Ovpq0HzvcLyPitkVPXyxwgCO7XBo2YXNBc0dgSV6fxLVmEsmDQWONpDzY87G3Q669V5PxhCDMZG7O19Vdjg9tsUsibSSPYuCaxk9MAfeaLFY/j3CbOMjBYjdUPAHEJglFz7JsHfgV6jxBRNqI8zeYV8H6Znyxp2jx+N+YX5pkjU7E6N9PIb7EojW5hdVTjxY4u0Vk8bCdWgnqRdJWkOHPeLtaSL2v3SUPIl7JcGTmFR8YqHMgkczcN+GtiUWMowAIIOoOhHVYVpm97R5mZzvdPjqSOa1tVwnE4ksc5nYWI+ayWJU4ikcwOzZTa+1+q6mPLCekc+eKUOxwcX3tYHztdNdTvGpabdRqPkoudFhqi03BI7f4VpWdBRmOUxtO2dpczSVupjGzx1b37Kq+SadgSnW8k0s6aoBuutktvomIJe+hXC3kl4gO/xXT3TAG/5hcBTyhnQoAl4ZiElPK2aI2ew3HQjm13UFe1YVjTKiEVcZsB/Fad2Ee8D+tl4WFdcK446mlIvaOX2JAdW2Ogfbtf4XVkJ0V5IWe809Rn1brdPfAG7c9b8/VLh2naGmxBNm2ANxa3JSqyMFpI/wBitCMr0V9K7POGmxDRnPO9mkgfG/xVZjPFVLBXQQTbAEyP5ROfbLfz59AVzEsTFHTvqpPetlY37bzfK34b+q8Orax0r3SSG73uLnHqTuoZJcdIsxQ5bZ9ZubHIwWs5jgLW1BHIghZbFKAxv6tOjT+B7ryPgL6QpaFwjkJkp76s3dHfmz/5XuVDilPVxCSJ7ZI3dOR6EbghZZYI5F+mhZZY3+FLFBl1U9tx+Kky0JaLtGYf93+VkOPOJZqamdJTR3c1zBIZGuDY2ONhcGxJJsNNrrI8Ek6o0xyxauzTslPoqjEYxBnqI2vNhdzI7HMRzDSvIab6Sa0TNke8OZf2omta1pbzANrg+q9mwLGYquFssWrXciLEEaEEdQoSxOPZOM76JuH1jJo2yMIc1wBB6grItxD9jrRT/wAqe74/6HX9pvlf70HhTEhHiFZRg2Akzxs5atBfl9Te3dUX0x1IbPTBjvbax7nW3bdzchPTY/BThC3TCUqVnpFfD4tPUMABL4nWv9oDM35gLyOpjL2DsrzCPpCe6DwzH+9LS0yX01Fs2W26qAU3CUVTIOSu0Ucd2u9V6hwRxDmb4Mh/tv06LAVtLzASw6YsIINiDdLlWy3ipKj0bjDCg9hIG683ie6J/hu9F6RQ4yJoLO94LLcSYZmbnA9oaq/U4mNpwlTBU1a9gsx1gTf1SVHBX2FnbhJZXiV9F3N+mWsblIYVAZOEQVgWTgzdyRNfJYE9AT8AvLp35iXHmSfibrd4rXjwZP7HfcsAStnxIUm2ZPkSTo7dJMunArYZgkEzmODmmxBuCFbzxNqGmWMASjWRg+t/W38QqZPp53RuDmmxGxSa9oaY4OXc11aVEDZ2maIWcP4sY/8AdvZU5Cadg1R3w+nwRIpOTkEPsitcDofj0UkIe5tkKRH1tY+iCDcfrmm0A1pTkJhT0gNr9HXFhpp2skcfDcbXJvlJsADf6v3L23FpQGeINiL3Xy4tsOO5Thv7G65kDg0SX/k9D/Vy8ldDJXZRPFfQz6ROI/2mYRMN4obgW2dIf4j+/wBkeXdY8lIlMJVUnbsuiqVDrq34d4ino5M8LrX95h1Y/sR+O6pgV0JJ0DVn0twbx5S1jQ0PEcvOJ5AN/wCkn3h5LGfT7xKLR4fGeks9v/Ez73HyavIqcajtrfpbmh1lU6Rxc4k8hc3NgpylaIKFMBZWuBcR1VJc08pYDqW2Dmk9crha6qSnqqrLU6JT8RlMpn8R3iucXGQEh2Y7m4XHVDnuL3uLnHdziXOPmSo4RWJ0FlhA6zDZW2E4rm9l/wAVQPn0t2SojYqckpUiK+zal/wUWRljfklSTZm9wiHXQrHkg4ujRjmScOqi0iy1jqxsrRbe2qxLNCp8FQW2I5BQx5ODL8uLyR12LE+Hw55c3YrqsYsWaRqktv8ALObU1oxXiFd8VcSWM1kbEJrxuHZZ0pJK7H0Vz7OLoSSVhAeEikkmAWiq3RvDmmxHz7HsrfEaZr421DBlDjZzOjuZb2SSUH2iS6KkxoL22SSVhEPTS30Pohg7jzSST9CGO3TjskkkMdELp73JJIAGVxJJACXQkkgAtQcrAPtfcOXzUVdSTYDUQJJJAcuiBySSAG5lLgXUk49gWVBVEOCun8iEklH5C0mEBxNwjMfv5JJLDM34OgMzASkkko2y+k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196" name="Picture 4" descr="https://www.dikaiologitika.gr/media/k2/items/cache/4213bf9f59efb414568a7850c51a027c_XL.jpg?t=-62169984000"/>
          <p:cNvPicPr>
            <a:picLocks noChangeAspect="1" noChangeArrowheads="1"/>
          </p:cNvPicPr>
          <p:nvPr/>
        </p:nvPicPr>
        <p:blipFill>
          <a:blip r:embed="rId2" cstate="print"/>
          <a:srcRect l="18504"/>
          <a:stretch>
            <a:fillRect/>
          </a:stretch>
        </p:blipFill>
        <p:spPr bwMode="auto">
          <a:xfrm>
            <a:off x="539552" y="1844825"/>
            <a:ext cx="4504033" cy="345638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Λευτέρης Βογιατζής</a:t>
            </a:r>
            <a:endParaRPr lang="el-GR" dirty="0"/>
          </a:p>
        </p:txBody>
      </p:sp>
      <p:pic>
        <p:nvPicPr>
          <p:cNvPr id="7170" name="Picture 2" descr="https://s.nbst.gr/files/1/2013/05/02/vogiatzis2.thumbnail.jpg"/>
          <p:cNvPicPr>
            <a:picLocks noChangeAspect="1" noChangeArrowheads="1"/>
          </p:cNvPicPr>
          <p:nvPr/>
        </p:nvPicPr>
        <p:blipFill>
          <a:blip r:embed="rId2" cstate="print"/>
          <a:srcRect/>
          <a:stretch>
            <a:fillRect/>
          </a:stretch>
        </p:blipFill>
        <p:spPr bwMode="auto">
          <a:xfrm>
            <a:off x="683568" y="1844824"/>
            <a:ext cx="4693704" cy="3129136"/>
          </a:xfrm>
          <a:prstGeom prst="rect">
            <a:avLst/>
          </a:prstGeom>
          <a:noFill/>
        </p:spPr>
      </p:pic>
      <p:sp>
        <p:nvSpPr>
          <p:cNvPr id="4" name="3 - Ορθογώνιο"/>
          <p:cNvSpPr/>
          <p:nvPr/>
        </p:nvSpPr>
        <p:spPr>
          <a:xfrm>
            <a:off x="5436096" y="2690336"/>
            <a:ext cx="3024336" cy="2308324"/>
          </a:xfrm>
          <a:prstGeom prst="rect">
            <a:avLst/>
          </a:prstGeom>
        </p:spPr>
        <p:txBody>
          <a:bodyPr wrap="square">
            <a:spAutoFit/>
          </a:bodyPr>
          <a:lstStyle/>
          <a:p>
            <a:r>
              <a:rPr lang="el-GR" dirty="0" smtClean="0"/>
              <a:t>Χαρισματικός σκηνοθέτης έδωσε μικρά δείγματα στο αρχαίο δράμα ωστόσο στιγμάτισε την πορεία της αναβίωσης με την πολιτική θέση και την αισθητική άποψη του υποκριτικού ύφους.</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Άρης </a:t>
            </a:r>
            <a:r>
              <a:rPr lang="el-GR" dirty="0" err="1" smtClean="0"/>
              <a:t>Ρέτσος</a:t>
            </a:r>
            <a:r>
              <a:rPr lang="el-GR" dirty="0" smtClean="0"/>
              <a:t> </a:t>
            </a:r>
            <a:endParaRPr lang="el-GR" dirty="0"/>
          </a:p>
        </p:txBody>
      </p:sp>
      <p:pic>
        <p:nvPicPr>
          <p:cNvPr id="78850" name="Picture 2" descr="http://4.bp.blogspot.com/-nvrinFgyMI4/UyeApQFqP2I/AAAAAAAAAps/rzQKENZI9Ww/s1600/8j.jpg"/>
          <p:cNvPicPr>
            <a:picLocks noChangeAspect="1" noChangeArrowheads="1"/>
          </p:cNvPicPr>
          <p:nvPr/>
        </p:nvPicPr>
        <p:blipFill>
          <a:blip r:embed="rId2" cstate="print"/>
          <a:srcRect l="31537" r="18732" b="9564"/>
          <a:stretch>
            <a:fillRect/>
          </a:stretch>
        </p:blipFill>
        <p:spPr bwMode="auto">
          <a:xfrm>
            <a:off x="755576" y="1556792"/>
            <a:ext cx="1968219" cy="2304256"/>
          </a:xfrm>
          <a:prstGeom prst="rect">
            <a:avLst/>
          </a:prstGeom>
          <a:noFill/>
        </p:spPr>
      </p:pic>
      <p:pic>
        <p:nvPicPr>
          <p:cNvPr id="78852" name="Picture 4" descr="http://www.granaziradio.com/wp-content/uploads/antigoni2.png"/>
          <p:cNvPicPr>
            <a:picLocks noChangeAspect="1" noChangeArrowheads="1"/>
          </p:cNvPicPr>
          <p:nvPr/>
        </p:nvPicPr>
        <p:blipFill>
          <a:blip r:embed="rId3" cstate="print"/>
          <a:srcRect/>
          <a:stretch>
            <a:fillRect/>
          </a:stretch>
        </p:blipFill>
        <p:spPr bwMode="auto">
          <a:xfrm>
            <a:off x="1331640" y="4077072"/>
            <a:ext cx="3562350" cy="2305050"/>
          </a:xfrm>
          <a:prstGeom prst="rect">
            <a:avLst/>
          </a:prstGeom>
          <a:noFill/>
        </p:spPr>
      </p:pic>
      <p:sp>
        <p:nvSpPr>
          <p:cNvPr id="5" name="4 - Ορθογώνιο"/>
          <p:cNvSpPr/>
          <p:nvPr/>
        </p:nvSpPr>
        <p:spPr>
          <a:xfrm>
            <a:off x="3491880" y="1988840"/>
            <a:ext cx="4572000" cy="1200329"/>
          </a:xfrm>
          <a:prstGeom prst="rect">
            <a:avLst/>
          </a:prstGeom>
        </p:spPr>
        <p:txBody>
          <a:bodyPr>
            <a:spAutoFit/>
          </a:bodyPr>
          <a:lstStyle/>
          <a:p>
            <a:r>
              <a:rPr lang="el-GR" dirty="0" smtClean="0"/>
              <a:t>Αιρετικός! Κατανοεί το αρχαίο δράμα και ερευνά όλες τις πτυχές του αποδεικνύοντας ότι τα δομικά στοιχεία της αρχαίας φόρμας ενισχύουν το σύγχρονο θέατρο.</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Νικαίτη</a:t>
            </a:r>
            <a:r>
              <a:rPr lang="el-GR" dirty="0" smtClean="0"/>
              <a:t> </a:t>
            </a:r>
            <a:r>
              <a:rPr lang="el-GR" dirty="0" err="1" smtClean="0"/>
              <a:t>Κοντούρη</a:t>
            </a:r>
            <a:endParaRPr lang="el-GR" dirty="0"/>
          </a:p>
        </p:txBody>
      </p:sp>
      <p:sp>
        <p:nvSpPr>
          <p:cNvPr id="52226" name="AutoShape 2" descr="data:image/jpeg;base64,/9j/4AAQSkZJRgABAQAAAQABAAD/2wCEAAkGBxISEhUQEBIVFRUVFRUVFRUVFRUVFRUVFRUWFhUVFRUYHSggGB4lHRUVITEhJSkrLi4uFx8zODMtNygtLisBCgoKDg0OFg8QFy0dFx0rKy0tKy0rLy0rKysrKy0tLS0tLSsrKy0rLSstLSstLSstLS0rLS0tKy03Nzc3LSs3K//AABEIAJ8BPgMBIgACEQEDEQH/xAAcAAEBAAIDAQEAAAAAAAAAAAAAAQIFAwQGBwj/xAA+EAACAgECBQEEBwUFCQAAAAAAAQIRAwQhBQYSMUFRE2FxgQcikaGxwfBCRHLR4SMyM4PjFENjlKKkwsPi/8QAGAEBAQEBAQAAAAAAAAAAAAAAAAECAwT/xAAgEQEAAgEEAwEBAAAAAAAAAAAAAQIRAyExQRITYVEU/9oADAMBAAIRAxEAPwD4aAAAAAHLi8nEcmLyBkyNGT3KiKxRWwSgLFloxSQaAyoqfoYxI5UioyyS2v8AVHG5t/rsYNmeOFgdjRrf6qbf63Z3pJreTuT7b0l7zi02T9mG0V5fdnZywVW+3r6+41EI1rxOTpdu7OPUqvq/pe428MqaaSSSTt/19TTaiVu/Xt8CSQ4Sx77Gx4dwTNn3xwbS8nq+Dcg5qvKkk/0mZzDcVloZSefD1PaUFT9/vNNp0uqmfRYcnzwLJ5uP3WfPNZilCbT7piJLRMOzxHDsnfb8Pca472oncFL3fL4HRNSxDKLMjBGZFVMxbLRAAAACgiASRCsgAAAAAAAAAAADkxnGcmNdwMwjFliyKrROxbEgAsxKo+V4CEpUcTZk2YlEMurYxKgOzpvftFbtk1Oscntsl29xwdW1EQHb0rvZuo3uvV+h6vk3lJ6/L1U1jXn1+B53gPDZanNDDHte/wAPJ+m+UODQ0+KMIpKkjNrdOlK9y4eF8q4sEFGMK27nZy6BLxsb9xOjrDFnWvLz2s0SaPkP0gct9P8AaQXY+1ahnmOYdGskGmjFZxLdq5h8B0+XZ45dn9zODJCnRtOP8OeHI9tr2ZrM3c75eSYw4zNIwMkyoyIAwpYshQgQpAIyFZAAAAAAAAAAAAHJjOMzxgZSCQspBGiGbMEgDYjJ1Xh9y9P2GMpeCiSMS2QAAABUQ9JyXyvl1uVKCShF3KTdL4CZwsRl9G+iPlnoh/tGRfWlur9D7DhhtsfPIcG1mnivY54NRX9y37u1rc7fDua9RGax6iCUbrqSaab7Np+Dl9ejrEPeeDX6x3sI61te46+fUepm05brVwZMZpuIQ7ovHOZsOnVTdt3sjx+q5z9o60+GUm3Xz+RPGVm0NBztw36rdb/0Pm59H47xmUo9GbG4SvytnbPnmpjUpL3s604ebU5cRYkBtzZxIwmCKFICgCFIIyFZCoAAAAAAAAAAAZRMSoDNCyBIDKTIRFaA5J9jjzd69Px8nLBptX2s4csrbYGAAAAGeODbSStvZL3sDt8K4dLNKop0u7PpPCddLR4FDHja6mo2o27fovLOz9H3L66VGtlvOXrL0Pb8W4PFpJQ+rs9u6a8o8175n49enTxj68Bx3mfU6XJLFN01jjkXVKTc3JxShHpjSaTk99vqvc3mTNqI9HtodayQjOMls0pJOpbbPf8AqbTU8LxZOl53GThtF5MalJe5Pz8zvaWE5z3Tmu1zVKv4TVppjYpF85nh3uXp5MkenInFrw/Q1nOeuyaaFxVttRXxfY9DhuMuryaTnKf18UnW00/uMdNxl841zTvPqFKb6oxk3/di5uord0vm16iPMjjDJ7GHTHC+mclGLinbV3CTtbd1aPbcS02GWB4J4pLHOm0vrRe936p35TPJPRY8eKWnwV0ydtKEpTk/F3+tzceGN3KY1M7Rs0HEdbk1i6VG6XVa8U9tzyPFYVkf3/E+r8F4CsGFvJGpSTa9UvFnyvjf+NJejZrTnM4Z1a43dAGUY3siNHVwWFeQzEyAAAigAAxYKyFQAAAAAAAAAAAyiYmUQKSimVASkK9C0H2ASVHGzN+8kI2BgAABuOWsS9r1v9lNr49jUM3XKrvL0epLcLXl905NwrHggq3q38WetwxU+55PhGoXs4/BHpNFnPPh7uneXDkNRijjg2ZS16irPP67XPM5dO6in2814RZwzWtpnfhyLU9UtjU84aVqCk/2Wn8jj03H8PtVFWvjFpOvR9jLnbj+L2T6mrdJIzDpOzc8KwKeGEmrTRzZ9JFK0l9hpOUuOxyYVFeNvs2NxqdQmhsziXmOYMlJ/A+E8c/x8n8R9h5u1iUWr7nxjXz6sk5esmdNKN3HXnhnw+O5x6jHu2ls9/vO3o5fU/Xjqo4Zd6/W536eZ0jMzxYG/l3OTU40u2/5og64BLIoUACMgBUAAAAAAAAAAAMomJlFAVIrkA6AJFbJZGAIVjrYEkyGfTtbfy8nJPB0rfvXYDrmx5e1Hs9Rik+3Uk/g9joyiSHdV3/MD73wxvp+r2e/2m9w6iSieJ5C4xHNjSb3rf4o+haOKapnmmMS9lbbNVk1mTPL2eJbftS8JfzNpg0iUVGO1efzJPRSVrFJR3u+m/uPPcTnrsUvq58bi/8AhU/xZnMRvLtpxa0+MN3xPgsZwaSipeJV59TwHFuTs7mnln1RW6Xg3cuKa+K6k4zX8UfwaNRxTjGve8pRj32fTXw7bk9tXo/j1JjqWx4XgjhSiqW2x2tRxeVdnsed5fwanUT682WKjHt0x7v32e34xjhjxRhs35Zrbp5LWmOXyvmnXyl1SfZXXxPAtnrud9Uk3jXl/cjyB6KxiHjvbMu5hdNJeVfz7mWZ7Rl5X5PYwwP8vkc+q2g18F9rN9MODJlatL9fqzr5JWy5nv8AY/uMLIFkBbAIWEAIAAAAAAAAAAAAAGUTEsWBkARAUEFhVUl5Kq8Jv5/0JROthHa0uLfql47L3nHq8rbJiy+vjwPZN/W9QOKXYywrcTjsMPcD0/J+aeO5QfaW69x9c4PxdZIpp/E+XfR9i6nki/L2PSZMWTTz6oXXlHG+7vp8Ppek1FvuZ67S9UXtdnh9Bx5p9T7eV/I9lw/isJpNStHPDvEvL6/hWZP+zjKvRq18jT5uC6jI6nf2Uj6Tm1aqkarV6hQuTdE9ccu/vv44y0WmwLBBR9NvmazmzmBQi5N+KRq+buY1F9EXst3+SPnnFeJzzy6pPZdl6HStHi1L9ODX6t5ZucvP4HFihbowOxpJUzu87sYqT37Lb8P5HXz5ep14M9RkpdPl7tnXjKvj4Ak+5iUgAAAAAAAAAAAAAABaFAQFoUBCiggLRDJsgApARSjEyJRUEdqObb5V9x1aKB2um9/C2/M4Yd/wDybVRjCdAe0+jN3ln9vyZ9T1HDlNdj4jytx//Ysjyez9pfjr6Pv6We0h9LiX7i/+Y/0jnaszLrW0RDc6zg7g7hsdbHOUH3cX7uxq8/0rRl+4/wDcf6Rq9Vz/ABn+6V/nX/6zE0t+OldSvcvX5eLZYr++n8Ty3GeYcrte0v4Gk1XM6n/uWv8AMv8A8Torisbv2X/V/wDJa1t3C31K9SanDKdyldmqa3o28uNKmlj3a2fVdfKjUs6w89kkVMSJRWSTshaFAQFoUBAWhQEBaFAQFoUBAWhQEBaFAUAAAAAAAAAAAAAAAAAAAAAAAAAAAAAAAAAAAAAAAAAAAAAAAAAAAAABLFgUEsWBQSxYFBLFgUEsWBQSxYFBLFgUEsWBQSxYFBLFgUEsWBQSxYFBLFgUEsWBQSxYFBLFgUEsWBQSxYFBLFgUEsW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2228" name="AutoShape 4" descr="data:image/jpeg;base64,/9j/4AAQSkZJRgABAQAAAQABAAD/2wCEAAkGBxATEhUSEg8VFRUVFxUYFRUWFRUVFRUVFRUWFxUVFRUYHSggGBolGxUVITEhJSkrLi4uFx8zODMtNygtLisBCgoKDg0OFRAPFSsdFR0rKysrKystLS0rKy0tKy0tKysrLS0tLSstKzctLS0tNy0tLSstKy0rKysrKysrKysrK//AABEIAMwA9wMBIgACEQEDEQH/xAAcAAAABwEBAAAAAAAAAAAAAAAAAQIDBAUGBwj/xAA4EAABAwICBwcEAgICAgMAAAABAAIRAyEEMQUSQVFhcfAGgZGhscHREyIy4QfxQlIUIxYzY3Ky/8QAGAEAAwEBAAAAAAAAAAAAAAAAAAECAwT/xAAgEQEBAQEBAAMBAAMBAAAAAAAAAQIRIQMxQRIiMlFx/9oADAMBAAIRAxEAPwDqbQnA1BoTgC0ZgAjASgEoNSMkBKhHCMBIwhCEoBNYnENptLnmBbjc2AAzJJgACSSgE4kWvl1muD9p9KUzWxFVxLqj3ajWgn7aTXOiTORjLitZ2/7Z14fTovFNos+BNQE/4l8lrTESItOa45iMVJzOe+T3naVUvGdn9UT3yZN/7S2keKj/AFBvTbqp5qV8P6/XFAVNnUJkXNvhKLd+aZlsZPW+fOyOo61uJ8YSGjd1GzzT7adxb362JFTFJnXK6cAj5+E8KccOoTbzndA70Gt3eBsU09u7w+EZchKAQD5IOHW/9oPEG3W8IwEGTHeEqJQd57UYG5ANauxGQlvbI8/lJB8QkGo7I9oHUntpvd9k2J/xOUEjYV2Hs9pCRquttGXRC86gxkujdg9O67RRe+HN/F52WGr3bFpm9ZbnL2OxOUaqVGwON1mgGxyPA/CXUeqHTNRBIqOQTS0rQnAETQlhZNoACUEYCUEumIBGjhGAkZIXP+0+nvufUD4bSEU4sQ54H3je8i8x9rDvetb2kxraVEl86pnWAzIGwcSYHeuRdrNMimGkQ+pT1yP9TXqkEvIiNWm0FrRthpV5n6z1fxku1WK1nCmHHUpgBrTncAue8SfuJJJJJJ+2VmiU9jsXrO3xt2nbJ4kkqNnmpt9VmchbWqzwOjHvyZPsp3ZjQprPmLDqy6Xo3QzGNAA+Vec/tZ7+T3kc+w3Zw5lnnHlBvdSf/G52W2TmPCPRdOpaNF7I6ujW7rK+Rn/k5kOzezzi3fl7o2aDLJkAwJABkc8uS6K/AACw2Ko0ngvtNyBMGLc42wnyJt05/jdGQBcSbb8ptw2ZKkxFHVPQWz0m0gnP8iB5gnx1lltIukzsmPJRuRr8eqrmmbIuHQR1BtQOc7Csmw5tyN0UJQbeOuCBGXmOIQBxaerIpjkhSN+fr0Ebxbl1CYKj9pl1k8x3XskEbNiKCCpejMQadRrgSL7PJRRbPx3oJS8Gp2cdg0RpkiA/JwkOEwd4I2FaSli52j5XK9AY8mkJM6ph28bQRvW1wGL/ABFoIJEZSMwN3JdE9cvbLytA6sgqt2KQRwddJaEoBBoSgFhXWACUgAlJASOEAg4wCgOffyFjQ6syiXarWDXcRwvBtyXEO0OPL36uxpdMZaxzjwAXSP5F0qKYrW/7KwY1pOxjXEmOa5JimwRebSeZ2LS+TjHM7rqOnKAJcAM+sk2tJ2B0V9fFNkfaz7j3Zeazk7eNdXk66X2P0J9KiwEXNzzK1dOhAQw1GIAU1jFuwkNsppFRn6UrV6lNEJGhVaSrNIURbbnbuKunlV+MbINpt67k4mxgdMYew2kHygi/iFh8YIAG2/nAHoumabpfbyBPfk357lzrGtu90QJgdyW/ovjvqteLJqN3Q/sKUxtiFFZ6f2sq6INu5LcPO3eMkl4S2knn77D5IMwD16p5pm/j7+4Tbxt4+qVSOfiEAiE68T14JDh1x3o2H+vZAF114JPBOP2wkO4JBO0PjTSfIyOe49y2mDxcU2uGw3veMpXPWm60Ghsdm12RFuuC0xr8Y/JjvrbsxGd7ZjvQVNQqkfbtGR4bkFs53fwEsIgEoLld4QjARo0GCi6RratNxOQBnwUlZjt5jS2iKDJ16pDbbNYEEnlmnJ2p1eRxftviXYqu6pEU2O+m074/I8hZYzG0dVxGYC612l0bTZTFNpgMaG8ztPiVynSNHVMSr3P1l8eveIJXYf4r0N9Kh9Vw+6t9w4MIEeK5XojAuq1AALC55SumaE7QVqDw2sx2qLQG5N2RYbEsT9P5NfjpraadATGAxjKrGvZdp8pvClvKsoaemi31T07Uhx3X2IBhzOuuSg4iAp9aY+DzVZiDeJGeQ8U01ntKHWJHHyEwOty57pGnOsRkZPiJ9QV0nGxJyFzt4BYbTGEgWtEiDu1nNnwA8U7PGc8rNRHh6KI8Q4qTUyBGc/2mKuw9b4WFdMEOSTSPHr9WSneqaqCO702+pQo464PXP5SGWTgP65/1ZNPF0gW4oh17eqBdkUnb13IBetPW3ikEIznwN0ZyQCFKwr/K4UUJbHEFOCtXTxGs0HJwsgoGDfIMZmD7FBa/05Lj16jASggAjWLsGhCEI0jBxhUeIwIqh73ZuyO4bAPVXVRsiN6Yq0TFtiqXibOuOds8K6kQ0yRfu2Ll+mCdaOti7n2xoGoSImP38Lh2m/8A2uG4n0Wm/ph8c5ur7+K3M/5wDv8ARxHMQup6ZZh8QwtcBwIiWneuCaOxjqNRtRjocJ37bGYIK6R2N7K4rFsfX/5moAbmowvmPuJ3xB3pYvivkz60XY3XoVH0X5Ou07LAzC3Ot11tXHaenq2HdFdh+lrarK0HVJuQRLiWTnqkrq+hq/1aDaoycDfkSPZVeJz2eHq9XZ4rH9ptN1GENpZmZI2FpIme4K90riNQLFuqDEVtWTPtJ+U5E70qcV2hxTBBqG/A5bI8SodPTOOcZaHuG8Unie8wJhaurh6NJwBIL8w0CXG0WAvHin26TptAlxZwcCw8gCBA4J1MZEaQxbc6biJk6zHA34ph+km1SWulpIOdr2kc7SugOxrXiCAdt/aDZZfTmgqVQOLSQ7Mbieefej0eMHjKRY4zkXefDmouyOus1Prh4OrUGdp4jKdkqG9kTOyx+Qsa3zTM2hIdl1sS3BIfkpaBSdHXXFOVW+lkxMGdifBty9ECmmCQd6NBpvHMeGSS1Bjn5S6ZukImlALIQCNyA2IJZYF9ijUamc9yCrrPj1uEoIkYUthwjRoQkCUClFN13w0lAY7TLP8A2O3b+AMrz9p5v/YTvk+MLu/aypqYdw/ydPv8rhGmXfcety21/q58/wC6rwmGNSo2m3Nzmgd5XdND6UpUKbsLVeQC2BbZqBtrcCsj/EfZzXe7G1B9rJbTG91iXd2S6bUwLcywO28zx9EYkkP5O2+OQ47s1iK1Z7m1G1Q5xIeXfkSMyzIGLLsfZ3R//EwVHDuu5jTrbfucS4juJjuTejcL/wBhe4BrW5Ab4N+Q+EWmccLgEo5O+FLedqn7R42xiJKyejKTmVfqN5OJyE3nkFcV2l7gc07hWBrS17NZrpDhw2rRjfartGHFV672YOoxjB+dZ9PXc4+OQ2C0KF2sbj8JUFF2JZiHlodGo2k4NIdeS7VcYYZy2LUYJ9WhUD6LddgEATJjVsAJyCzPbilTxtRtUTSdq6r2va586pc5rmx+JgHwCiy/jXNnPWYoaeFiD9N28fgc82ZbM7K5paXMN1tu7LmFRjQUa0hz3Rqj7CxoEi4M3VrojQtTULHfiCI3jkd3wnnv6jcz+Cx+DFQSNo+fhUWJwhuCLjvkbY3jJb3A6MDZEGL3MxH9Kr0no8C+UXB2i2fNO5lTnVjAPEG+Yz9im3BW2mMKWmYG4x6+6qXLDU46s67Dbh14Jyk63K3cUnr9pLDe/JJZdZvikenyn23HEX+e5NaiCgwUkhAcNnUpTx4IMGlKaE3GadByQR9h8CPNBFTi3JBUl67SkQSgoaAEoIkAgDUPHXgePcpZKpdO48UmOdOQsnn7LV5HPP5Hx99UHIEe5J7rLjmkH7dpJWw7XY8ueZP5X81lcJQ+rXo0/wDeoweLhK01/wAYY9tr0F2K0YKGDo04yYCebrknirt9AZnwQwrIEDIW8E+5k939o6uTxU46rqhZPGYiSbq807UjbxWTfVly0jHdWWBZKvcLgmnMLOYOvC1ujXy1FGPUJ+joJ1TE57iOI2qLX0XUP+h3SDsEcdhWl+mCmn0YCnq/5jIV9EVD+RaL2DbHeZJCVS0bq7loazRzVfWqKkfzIhOIDTsWa0o7PmVfYx1lm9In4TiNKXF0w4ELJ43D6hi8bPhamu/rkqvHsDhfrko3OxXxa5WfciJS6rYMFNysXWcado2ehTh3jv4ceSYafJOMMBAHtPn+vNHzQq04PXX9InXjggjeRhOt/YSTsQbe3XFBn2HMeHXJBIDkE0vYSARBGFKxhAlCU1WegBiK2qFz3tljB+JNsz5q77SaVNNtjcrlnabShJIJubnzW2M89c/yb75GX05X13k8YUfQFSMdhychUZKbrOvnkq91YtcHjNpDhzBkKdX1WJ5x6nbVF1BxGmA0uE9QqvRulRWoU6rTZ7Ae+LqHhWirXgiWgEu78vXyVzKbr8QdM6Rlx3e3sqvB6TwrnaoqNLtwMnipPbHsrrtBaS5k3adkREkZqio9m2iD9JpOYmbRlG4qmVn/AFfYp7Rdq0PZ/FazRxv3FZFuiMQ8XLWNjeSduyNy1ejWCkWRk0R4WulTz3rT06aJ4RCvbrYmauI64KGyJiwMlVYh3yVLxVUTxVTi63Uq4z1UXGPt0Vn8c7NWmKq2Kosc9Wy0pcU65UHEHepVc3lRKoWel4U2KuZTBCnV2Z8lCCyrqn0DU5QzITZ2dcfcJ6lnO23wkZ1glpBzGXEdEJsi/NP0T724RdIqt9/a6aemi3rrv8EjinDbxSN43FIyiUSJ3wgn03sZBAFAlSYOUTFmGlxUkmVndO6RE/TGX+SrM7U6vIxHaDSclz3ZCYXO9JVC4l20laXtZjBUrajMhms1XpG/Bb36cnfVNiG3Kh4gKfiHSoFbNY105dV/inEmtg6lIm9J1uRg+C2WhsOGF5eQ3n3Zea5l/DGPDMW+kTaozzBC67pHBtLXHcJFsjv81eb4z15UxoYWgyC07RdV2OwDZyCzlbStehNnNna38TzGwpo9pHCHGvMiYeJB5QqTdRe/QaP31wSKhAyVB/5dSJ+8AHe1wcPDNOjTVJ5+yqCfPuBhMuxpqGLtCbq1oVRQrzkUo1iUcH9DxeJzVRXxCcxtQ3uqqq9NGqLE17FVGLqKXXKhVaZTSrqzFHqBWT6SrcWbKNLx9qvHOhRHU8usk5VfrOSnO664rF1TxHrjZulOMt4JNYZ84TlQX8AkZTTBPj4jL1SqnXmmQ63LoHwTzjcdcflMiI+fC3omjbmnHW62JupmimSSgiKCRvY4Qc6yNRsZiQwXzRwWq7S+lhSbH+RyWG09pTVENu52Z63K40wyQarjyCybW67i934jJb5zxzfJq1QPaWh1QiSfVUOIxRg8VotPV4bAWVxbpARqoxO1De/NQqhT9UpgtWNdUT+zWP8AoYqjVFtVzZ5EiV6LFT6lJxbtAI47V5jc1d4/iTHOr4D77mm76Xc1jY9VWanU9WWvTc2HN23VXpCjhTm0con9qy0hol5LnAHutfjvVLVwZ2l/iPOy1jHX/iqxGj6LsqADZ/y7v2obuymGeZNMHlI/rwWgZgeBJ3kzyVlhsJETF0JnVRo3s7Tp/gXsj/5C4eBt5K3w9AgOJM2iVIeyAlkDUhCuM9im5quqUs1fVaIUCqwBNFipGHlR8RSAU/EVoCpMZjE0mcZUAG5ZzSNfkpmkMdE71QVqhcZWW9fjf4sftG03Trbxx9Eyw2lPURJJ7vH2WTeiqXceLifNJccuN/CQE+8fcTu8z/aYLfxB7+/9J0QnLz9E6DblCaaltMeHyiAp+3dY+KQ9vXqlvyjmkONp4oBlBGUEjevH13GzRCr8c2LuMkqyq1YFlDq0hm652K4iqTSFEvgOyF4WQ0sdQljQtlpGvFliNJV4LnHf5Ba5YbZPTDiLHNZzF1JgK00vjy9xVK8qN1XxZ/TL0TQlOCBFlm2NOC7H/B1Yf8Ws3aK582Mgrj8LYfxd2hGGxDqbyBTrACTsqCI8ck59lr6d91oUPF0GOJOq02UQaQG0oHHicxx9lfEWwX/GaB6Jh7bpjEaQE5qLW0i1VIi2HMZVAUQ4wRCqNIaUE5hVD9Ljeq4i6X+IxcSqPHaQ4qqxumuKosXpQlK6kEzrS2xmkeKosdpHcoOIxRPBQ37ystbtbY+KT7HVrEpLQiShl14rNsX6BSqIiJyEk84/pR6VPLhmpL7Dz87eiqFTFR2zx773SDe/H3lKeLoiLHu/fqkAbv65o3JTcxboGEDn3z5j9pgBeeuXskk7OuKLryHwj+UA2QgilBI3rypmmaydmSUzVbmeCpNZbtDVa3WJN1zfTukLQFsO1T4BJO1c00xjA4wMlt9RzX/LStqvUV5T7kxUKxrfJBSqgQaETikohxTFQpx5SISNpdDdt69FrWVB9RoyMw4cMrq/oduKNS31DTJ/3FvFc7DJCKqxXN8RfjldOOPc/wC6m5jhvDpUXEY2tvC5xS1pGrIPC3orfCY2u2q1pqEjaDdXPk7+MtfFz6q5xGIfvUKrUcVsKui6dSmHAQYvCpcToshVYzlk+1A8HamDRJ2FXT8HF+u9MupQJPd88lH8tZv/AIpqtIN2XUN5kqZjH6xgZeSjGyzrfP0RCDfREnQ2Itc7OaRncMNpyHx+yjqXz6tkgHAR1f3Ra09b00kB10Ab5Z3PK/tKMRfvj0902T6QgzrTadsoVB6H1/tAGAORnv6KMmSRvQRsoOzdz/tFW2ddBE4+/rKRkPQROOaCFPWbsQ0Teyp9M6caxph2z5XK8Rp7EiwqWncFT1tIVaj4e8x4Lb+ZHLfkqd2n04ari0FZz6JzKuzgWNuBfiqnSbzKNQs31CqO3JlG3JJKzbwsFMvKW9JSMiEiEt6JuZSM6G2CYruupB2KJVzRRFz2YwGu4vIs39JVJmtXJ3Fansvh2jCPcBeD6LO6L/M//ZayckYW+6dG0bT+wDgmcXg5OVlO0P8AgORTuNENfG4+i0Zc8Y7GsBJ3Dzv+vRZ/TFbZN3Zbg3KfbxWnx9MawbFiZ8IAHJYfGVC6oXHMl08gRAUbvi/jnqM4qO9OVOvJI+VlXTBNbcJ0nOU3t63pT8wkZZ67/hKbtPW73TbzYd6d/wAetkQmQgLQM/jNMFyeGY7v/wBBMDYiiJBOfAAeR9/VNn3CDz+XJGckA3UPXA/tAn5ROyKI7OtiRklBB2aC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2230" name="AutoShape 6" descr="data:image/jpeg;base64,/9j/4AAQSkZJRgABAQAAAQABAAD/2wCEAAkGBxMTEhUTExMWFRUXFRcYFhYYFxcVFxcYFhgXGBcYFRYYHSggGBolHRgWITEhJSkrLi4uFx8zODMtNygtLisBCgoKDg0OGhAQGi0dHR8tLS0tLS0tLS0tLS0tLS0tLS0tLS0tLS0tLS0tLS0tLS0tLS0tLS0tLS0tLS0tLS0tLf/AABEIAKgBLAMBIgACEQEDEQH/xAAcAAACAgMBAQAAAAAAAAAAAAADBQQGAAIHAQj/xABAEAABAwIEAwUGAgkEAQUAAAABAAIRAyEEBRIxQVFhBiJxgZETobHB0fAjMhRCUmJygsLh8QczkrIkY4Oio9L/xAAZAQADAQEBAAAAAAAAAAAAAAAAAQIDBAX/xAAiEQEBAQEAAwEBAAIDAQAAAAAAAQIRAyExEkETMiJRYQT/2gAMAwEAAhEDEQA/AC9natKk+rXcHAMBEkARPeee8bgACS2Ygyrg8U6jA2qAA6CL7TEEGAQbj1VKyNzKrfY1mg05sJIgk3ki8Ha11Y6+ghjQHNADabBd23dA1DVtuSel7Ks77OL8njub0xyqgcIKsw5sFwPNrW8Rz3U7Ksa2s2Qb8R8/BbVKQc8McJaWEEHiDIMpBmGWVMK72tIk0534t6O6dfXq/LbiS5+IzzX36toYsLFAyfOW1hBs/lz8Eye+LbnkN/7Dqnnc1OxFzZeUF7FEqCSIuAZJFxYH1vHopxpT+a/7o28/2vP0WOCrpIMA7ffihPpqZVpz9eKA+Rvtz+o4ePwSCK6kgOZfy+P+PepzCCSJ2EnkAUXCUjVpCI1B3uc0PA9CPejnrplP6K3lB5t7vwWOpPiNQcOTh8x9ExfRLTBEFDqttHMgeXH3Sl0IXtnAd5hFtxcfVBNQO2N/Qi+8FNnNSeuWk8zJ8oJHyRacNaIkHxXuheYGlDeN73R9KCCDFuGIgCjZhj6dGm6pUcGtaLn5DmUdIcMUetmNJhh1RoPKRPouU9oe3FbEOLKRNOl0s53ieSg4DFtYCdQLjzv8eKj91cy7SMUzTq1COcha08zokxrE+I+q4rjsxr1aenW7S3eCRI3vzS/Kcc9j4meYM/VT/kp/430NTe07EeqJoXIG53Vpw5rntjcSCPQi4Vn7O9vWuhuIgcnjbzHBafvn1P5XYsWjmolKs14lpBB4i6wqpUI7moT2qS4IT0dNFexBcxS3oLgg0csWuhHheFqAj6ENzFKIQ3BAQ3sQi1THhAIQCXJKNAtvULSfH4ifgm+HxYw7gfzyDHTnuOIAVIpu0QZtxCYUcxa4ROxXJnfK9HWZrNi8Uc6YT7Uggfkjrv8ABMqOdUXCNQ6g/NV5/Z/EBmlrWPM6rPixENjUBf8AN7lBqZXiGfmoVP5QKn/SV03VcH5ifmmXtaTUw57ouWg3af3ObenD4NshzxrgGvs79rn4lVb22j8xLD+8Cw++EfB6AXVDpc1rSS03a4mzQekm/guazmv1n01nuc06CQtCFU8FmtTQdLvykQ0C2k7R4beEJjgMze+dW0cAVtjyTU6x1i5ppUMKFWqnwvHopNKoN4PXuu+ijP7zmtAM3P5Xb3O0c07e+ihTjmFzzh6TT+J3q5H7JEQY5N36QLymdDEPFfutIYazI86eIBmOob5qfgxTw7HODXlxlziWukk3uY9wsjZfRptaNTC5xgatBk2k33F5Pkqt9cNsTqOlwkbjpzg8EDEZSQJbLh4nV5R8lNc0WJBB3jxMEdCpGFqCN1EvCUnEYt7iWsBj0d4H7lHwWBDO87vHnwb5fcK14vB033s13MRe0d4cUnq0C08jzFwfqrnB14F7CE2QdvEcB1b03RKrw0SUyRsyxjaTC9xgAT6brifbLtNUxb9MxTb+VvDxjmn/AG9z81HGm090b+XD3T6LntU8fQLG6/Va5zweg5S2VQLC5SzDMLiGt4q5dnslBIt5pa3I18fiukjKcI57H925bY/VVrE4V9KpqcNj92kLuOUZZTbTiOHyVN7WZMJ7o4+O/NZzX9bXxfxRMzzeSDBAgXgj4rTC15248FHzOk6nIItxS7C1oMcD+XoVr3sc1zy8dA7P9o6lAgBx08WE7dW8vBdQyjNm1mggi+x2uNwRwd09Fwejipsd+fH14qxdm85dRfZ3dJ2v4x9Cozq5paz12ZxQnIGXY8VWBw3j47H76o7l0y9YhFBcjOQimGixYsQbRwWjgikIZCAA4IJCkuahFqROWZZ2czPEsFSnS1Uzs4uY3VBg6dbgSOsKyZB/p5jDUa7EAUaYILu+HucBwaGEgTzJ9V0nLcN7PC0KYtooU28rhon3ytcFiiCWFxMXHUKOZzr1Gv8Am3TOkRw5BFkJUMQ+5YzXvNwI5cb8Vo7Ni381Fw6/5HzV61Os/wA01KgYnK6VRwBpt0/mfAA1ETpDo3FyfJaUs5pncOHMwCB1MFMQCJRLKPcL6eR0GPa5ksgmW6pa6eYdMc7QgYpml8gAAtJHkT/Zb4l8uA5kBHzIDQ4GBpEg+Cy1yH2363wwJ0jgQg5VjmVKtfT3QxwZLjwvMCLSWysyWuXG9tO15k+STdnhLqxO+pwP8pEGP5vel34ci5VMGwkW1G25kW4xsi040nrLvfA9yhYWoNEhsOvAkwDtx6wmIYGgAcGwPAKkg1I4kjumSOAvdJDXcw6QHQHuGre88SmWIplwLdppkeZBhR8HSNUy57mOLR7RjZadQEOk+InwKkRthsPqMuv97LzMwTDgNjp24QCOI5lTRSDLNsBYeJ3Qw3VTf/E6PKPonL7Ileyd2uPiWgegdHuVf7WZx7KlAkOOwJm2191YsVV0tJOwC5V2vxuoyTcyT0HAffMckb1yLzOqpjahc4kmTf3pU7cqZVdYlRhF+n0us8tab9mMHPeO5PuC6JllMMiAqp2WwwFJpO+n4q1Yd4ixWG72vQ8WeZi1YesQ0EKHmmGBE7k38FDON0sk/cfYVfxPaqq/uUmC/Em/nyRFa5C/Psp1A2XPMfhDTMFdMqh7hL60O5AQPXikma4HWC1xDuThY+avGuObyZmlUwlXmL8Uzo1NklfTNNxaRsmFCptyhXqOeOj9ic57wpuO5sT14ffLqugl1lxDK65a4HkQR1C61kuNFRg6j/Kvw6/jPyZNCglGKGQt2bSF7C2XiCeELRwRChuTAL0IozkIpBZMTIFx9ISKrSIf3SR58DwVlrbX2VffRJrNA2cQPr7pWd+nDMNdTAIN3NaTN7mUOnjHSCWgjZwTxzAYtIiPmq9jaelzo2KVvsQ2BGlwcAW6SdOwg8PkpNKiH0mjjobfjsEnxLS4A7Nknx0tMelvXon2EHcb/CPgnL7NVajSKhB/VP3CB2gq66TgTHdKZ5zR01SecH3R8lSu12P/AAy0TDntaYtLQbiesEeajRyLTlkNABOw369VFyp/frnh7RwN+LhTI/6ql43NK9QAh5Y0iQ1nckHm7d3gTCedjabm068zB0EDw1sJ/wDsb6I/XarnIvWFZamObtR6BsnfxDUzefgUpyN2qHbwIHTVqJ8dmplWdEk2hpPwVMy2rjA1pe4d1rZPEmwAAHmPVQuy+Z+2dVqGw1u4RYBhHxctMU3UyoBu1p/+BmPUNSXsLimh1akRcODhyLXC/oR7woVz0uhfIle5afwh1Lj7yo2Jqdwn0QquNFPDsM3hPqVa7U4vTqbwBPzAXJs9ry4+iu3ajHkuLuJI0jqOi5tj6t1Gr1ticLsVUQqEuGgbuKFXfdZQcQ4EcE5PSp9XHCe1YAPaD5fBMcPmDhAcIJtPAqqYVpczWJLxUBLS7TLB+qOUp/gssPsmkkTpvuZM2InYjn0U3Lpzv36W7H0ansNfCD7lTO+4taDoBPedy8+sH0PJdEo1NWDbIsXwT/KEorZEan5XAEcwDKznqttdqh4NlV5dq1Nhpju21BxgAzLhEXtcnlJseUZdUdGrzunWF7PVZhzoHECBPoE5/R20m6QPEp6rPPjsc17Y5Xp7wFwFXcK7u+C6T2nohzPVc0ojS9zep+/gqz8ZeScpvhnxCvXZ7HENlpG86dt+IXOnVIT3JMYQOZBkjpzCefVY6jruDxYeJ24efI8lJKqeUZnIkXiJPMW35xMSrJhK4d98F0Z11hYOsXq8VpeELRwWxKG4oAbkMlbuQigLGHyL3QsAWmsD425GF5qDN5K8wRBqgxufhdZz6FgqmBKQZgyU8c63gUuqPl423S19Ee41sBrBwYfUwPqmGBJDGgi8AHpFlAr1wKriZhmna5PH4uCY0Kg2tckgTe9zI80ZUiZ7h9VMu4tv5Wn6+S5R2jvA5u/uuw49s0njmx3wK5Fj6ep7ORdPrYfFTr6rI2FwTXUATwBEeCseX4P2IY0cgHddX5veZ8ghZJgw4BnAOM9enmntVveMj/IRwdG7Jf7M7y90HmAIEe9McW+zh+64pf2QphuEogbd6PDU+Pci48SHgW1AM8NZLf7qv4i/XmAw/wCE4HdwcfW49xCoGEBoYsO6lrvAn6wunUqcAQIvPrb6Km9qcBFRzhxulYqG+ZYgey8VXMTiH1vyuDWNIbJ3kCTp5AWv0KkVcTqos6w0+Rv81A/SAaAAs3SSSJ3cS53xj7lR05FW7RENa5wJcdtRtfoOH0XPsc9WztNjS+BwvpHuk8vBUzMUvtaSF7n95S8qM1QPvkl5ddSsnqfjAq7PQzfa/ZblJB4fRN8ThwykSOBE+CiZfiYaLoeb4kuYWgxzWHvrvmZw/wANmzBRLCeIIHkbqK7Nac/hVZeLFo9YPVU7CUqgtMj3wrDleXXa6AANot7k7JDmrT3CZ6125grK2YCd581Xsywpa7UzflzUKnWceCniro3zTFNLXKgV2RUJ6yrNXBhVjM6kOV5cvkAq1pU/L8RBBSaZU7Cu/sqsYOgZXV0nU3Y3LesXjyJVry7GgQdh/e/+FRspeTSaZvIAPUbA+9W3L6mpsc9hyPRVmo1FqD5WEpVgsSRAPLb6JjK3l6ysbEobivSUNyZNXFCK3chEoB+yrLIduPuV5lphzOrn/AD5JRlGI1U4Ju3u+XD6eSbD8M0nHhcjY95RDPcTZjiluGfLx6pjVeDTceEEpTllyT5BTr6J8a4euXVax3/PHXQG/RN8IRM8SRP/AAH0SnKRFRp/bLz/AMjI9ymZbVk84bfxaS07eaU/ijhcnzSjoeW7aXx/xMLqzSubdqqEV6nAa58S+HfNGhG+FzWrTd7OmGjUQS4jVM8BNoW2ZZrimguimLnZp4/zLXKaWqsHEWa0/T5lNMxoAgDmQPBT7OHnZtmnDUW8gfifqtsVa/Ij+r6omW2a0cnPHrLvktcT+WpxiIV1CZSdLZHJKu0OGDmgxc2+/vgmGXHu+S8xL5pnoJv98kURzys4sJZwBLh5iPjHqk+Y4wNbobykiOMAEdBNynWeYiX6RGo8eV5PwCquZO0tAJ7zgZ6NMH78llW0VnM6kknlYff3uq/i2yneZOk+UpLXclFk9YLKNQtIcOBUjEMnZAqNWsrOxdMux0tClPxEAk7DmqpkOLg6D5K1PqNcwWus9Tldfj33IOGxxcZYLcJThjqhbJq6Rwa3fz4DxukxpEbKVhsM83J+/BL01zfQ9PClxM1HuHjb3bqTSYBI+KkUqQaAPNRcXVErO+x8Qs1rhrfvkVTMVU1GU37RYq0c1X2OmOY+C1xHL5de+C0t1NoDkolNvJS6FinURZcgxESw7HfqFZcJVNN2g3b5yORCpWFqgQZv4p8zNJADgeWocRyKUosW+niyReCRtwJ8xxlPMI7uid7z4yqRhcUA4GZaRbmJV0wbu6DxW2KysSFoStiUNxWiGryglEeUElBAYCuWVAeB+wfvmnmIxTntD3bSdI46RYTzmCfNVvESLjeVbKFNj6bS27YbHOItKjN7niqnfpI/RiSeQ9VHwFRrRp1DUGyRNwYRMVSFOiW8yI48dkgykd9x/eN0tf7CT0f4eA6lfYx6BZljv/Irs5Odx/acHj/sUKm6Sz+J3uW1MRj6gi1Sg1+03Hd+Sn/oz5lSIM2I5zBVC7cVNOLDf2ww+kj+lXnZoN48G8xwHmqf/qBhx7ehU/aaR/wcD/WjQy3y5kNJG8gen+VKqkOqNEGOq8y6Axs2vMx8+C2w7gax4iAPW9jzQD3CtIHD8w+DRf3rR1xUHQf9THvC9w9QAETxHQ+fotMO78R46N9zimmNcHX0iw1COEe+/RHxTgaZ/hiLDh7kvw+J9ZhTMye1rBN3TIH/AOuiLOHXMcwqu9tAtEyD05pBnVSXAk8/p8k6zgkV3udAmSIsIKrWaVAZ57A+cmeZWNawhzCtv97JRUKZ4ndK8S7gnlf8RnOsh1my2eqLW2WjDLHDwWiKiMJBBG4VgwWYahvBCQhqPggSbb/FFGLZVvw2OBCmNxwCqlKrfiCmVF7eaix1Z8lOnZml2KxfEodSuALKH7M1D0UcLW7SvHvLjPBRS3iFOzUgd0eahUH8Ctc/HPr6PQqjimFKtt9Erczoi0qsBKwQ2bWb97KXh6pvy4hJWVgmeDfO3L4KeHVjyV8u08Lb8JuI9PeuhZdOkT0I+h++IXP+yuHL6gI5g/8AHf4rpFFsBaeOM9CStHFbEobitmbR5QiVs5CJQTehT/EAOwvbojZNizQrFrv9p5P/ALZJ4fu9PNRcINR1wBIEAzZNMHghUpuPETbp/b6qfH6qqb55iAGieBuekFJMjJLS8cST6n6JV2oxrw2nS5AyecQAE4yZhbRbbhe8dEtTmqc+J+GqXYf/AFCmdelprsfE/hOafBrpH/YpFRd3Z5VPkrLiHjQx5vAO37wi3il/A9y+o0AtLdPWIkTE7C4ke5Ku22EmnSI3FTT5PBn3gKdgAxzngEw4A2sLgXF978vki59Smhe+ktM9QQJ96KCBgAAv9NrSiZWwmXQD3uG4i1lHrE+Nj8uSnZfTIZYwd496mfSM6NZwdFiLC/ifqtHO/wDINomn83X6o4II7wvwPXgZUCvVH6QwiYNPj4/JUUVLH53UwmKeC0uYXOcC0gGC82E/GUcduaFRpb7Co2dySJ9BIPqjdp8Hre0xuCPgfmVRMbT9kXN3OowB97LO2xpJKn5vmLazwQ0iAReBIvFgSqvmdT5oz6xB1E/QJJjcVJPjyiVC5EfFP9Ak9eodSmYqrZQDdVmHXlUrKY7rvL5rw2W1N1vEq0gBe4dxkKTl2E1vg7ASfkFYsPgaJMGm3qZdMcbzITLvEClRD2jV5FZ+hPGxBCYsZTaSGzHKdQ8pupjWhY67l045r4U0cEf1j5IuJfobIU/SOSTZq8kgeaUvarnCLEuJJncoWlSKougvW0cuvrZj5EcluxxQWtWwJQUS6YnhH3wTLLzcTtsUspk2U+lUE9VFW6l2OwzRTDmmZ919un91aGrkGR9qjh6kObLSRqixjw4n6Lp2T5xRxLNVJ4dG42c0/vNNwtsT0x0YEobivSVoSrS0cUEojygkoESKLjERAT3s8YGocZsq/WdFh5pzkFcCm4nZskqcnVaxFL2lZ9Q7anBg5NBIBVioCGAdEpp0oidyf7pq93dUxTSge47+MfAqxsdOHM8Gne21+Hgqzhbsf/E0+4p5QefYuE/qfVP+UkfCYca9EbWkG4ueUGOt/BMq7XNwzw50ltgegcISLCYguFN5DXS2CHRu2xgm4M381PxOKJDg4iHNLgOURqB6jSUv4Cc94gEbkfc8U0bVgQNuE3v14qBhajDUEXHEA8L8tk0fSbEtcHDiHb+BO4SkKpGHx7Y74O248kDHPZrY5pn8wjYiYPEcwfVe0MO87C3Qgyo2Z0ix9M89Vj/L9U6ILj6eoD+L5KkZhgh7aoY3I+AV5rnunoQY81zP/UTPDhnPa2NbwA08u6AXR04dYSsOKf2nx1Nlc02GSPzcAHfsjw4pBWxfRQKjut1vqlo5gpXMXK3JJuttEeKHhql1IqO98JKRn/D4rUCFLqAG61dCZH3Zl7GsLhSNWo49IaBw7xEldA7O5xhRQe7F4GW7NeaNN8ETwnUBxkDguYYTMPZUoAJkGSCQR3tydtwArFW/1DbVwxouoim/XZ1PctiweZEmePATAusd+O6olSsTlmHqtfUoVGsIMezJcZvEQbtI5E+SU4Mu03EGSI8DHyS2tmPtCNJ0uAMRvJ5n9Yd0D0snNOkQ0Tc8fE3PvSssnLWvh966xKsdQJJPJOW0llTD2KI6KpVZlp8UBzU+xmWnvDqS0854JLG4O62lc288oLOPgisp8StA6CsNZNmNKx9WLoBdZDLpRwrUg1pUzLcwqUXipTeWvGxHwI4joUtaUUOVxLtfZbtK3F0+DarR32f1N/dPu28XLnLheUZm/D1W1aZ7zTtwcOLT0IXZsDj21qbKrDLXCR05g9QZHkqlTYkPchFyxzkIuQEbC4pjo0vaegcCrD2eqD2gYf1rX2nhK5tg8sYzvXJGx/sLK9YQnWwt3kEeey18vi/HP/SmupuMwhbi3A/lDAWjlqJH9LlIqmy2x+K1vLzuQBHQSR8Z81DqPtIXPJyLHwR/DqfxN+abYKp3T4fJJcsP4dX+X4pjhKkNTJ5llK0W/NNwCLjlInbqpeNw5bcQ0EOBAEC4IJ/si5RTBptLXcSDGg3AHEkbTwRszYWUnueZaGudJO0NPLyR/DV7AMuXRImD5f5TGnVE2set56KBlbXFgLec/S6l1KL+OnzcESFUr2gJkWPAtseG49VEx7zqpzBs+3oDPopVCIknSene+CgY4g1G3mxgi3FOiJuIxDKbHPedLGtLnOPBrRJJ8gvnLtRnTsXiKld1g4wxv7DB+VvjFz1JXQ/9W+0ZbTbgmHvPAfV6MB7jP5iJPRvVcleUUQJ5WNdf3LwrxSYjTBRXVZIUZZKR9TW1dvNaVKlkAlE/RapYajabywbvDHFgjm6ICXFdSCDobJjVPp1++KPmeWCi5jQ9rnmm1zwCSGueNcGwvpLZF4M34DWp/uMYxuoggAcSSQAB1PzR8TVLa1YghxDnUw8EuECWEtPEFsgHkVpENckwbnP1kWafU8PRW6iJCWZMB7Mefleb+RCd0GwNlht0+L01bSRqdHmihqM1qzbIdXBByq2bZMRWECxv6K8wlmPw5cZ5WHnf4AqonXuKnXyjcBRG5GZu4QrmzCbyk3aGsKVP951m/M+SJb8TrM52qliwA8huwt4niggL0BbNC3ctrxq2larJQQocrp/p7nmh/wCjvPdqGWdH8vB3xA5qkSiUnwZBgi4PEJh3VzkIuSns5m/6TQa8/nHdqD94cfAi/mmBKpJQxhIG0xeNp4x5q15dnLGUaepoLh3ZEagAIKxYu7/6v9OssfWtPHF5c48ST4Dh7oW76wIMLFi8+t22W1fw6v3yUitXIpCP2fiFixMHmSZ3TfRbLqQgQQ5zWxptOknlCgdrM1pHDOZTdTLnFrYYQ606ibcO7HmvFi01mfnqZ9VzC56GMj2UkcQZPkD9UU9qaXFtZp6tB/qWLFjdcVx67tVRmQyo7xaI97vktmZyx51wWMa0kl0Cwkk7mwCxYlNdPjime5mcRXq13fruJAPBosweTQB5JaSsWKqTQrxYsSDFkL1YgJmUZa7EVAxsxI1u/ZbxPjyC7hljqdOkWtADAzTpIFmAbDnO3qsWLO3/AJcdPhz664nTY41nGkdJZ7V7T3paKQc8EEXBhog8CQtcBhH1HNZTaSbcJAB4kgWAWLFetcz1jJ3XEyhSxOEd7SpReGOPeFiOlwbHlPgrpg8Ux7GuY4EHY/I8j0WLFj+v1ntbZn51xKY8KQFixKNW3ivHgWHIX8Tw8tlixP8Aib9iHj8UykwveYAHryA6rmuaY91eoXutwaP2Ry8VixaeOeusfLffERbNWLFbFqvFixMPQVsCsWJA/wCxua+xrhpMMqd13Q/qn1t5ldLL14sVQ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2232" name="AutoShape 8" descr="data:image/jpeg;base64,/9j/4AAQSkZJRgABAQAAAQABAAD/2wCEAAkGBwgHBgkIBwgKCgkLDRYPDQwMDRsUFRAWIB0iIiAdHx8kKDQsJCYxJx8fLT0tMTU3Ojo6Iys/RD84QzQ5OjcBCgoKDQwNGg8PGjclHyU3Nzc3Nzc3Nzc3Nzc3Nzc3Nzc3Nzc3Nzc3Nzc3Nzc3Nzc3Nzc3Nzc3Nzc3Nzc3Nzc3N//AABEIAMwAXwMBIgACEQEDEQH/xAAcAAAABwEBAAAAAAAAAAAAAAABAgMEBQYHAAj/xABAEAABAwIEAwUDCgQFBQAAAAABAgMRAAQFEiExBkFRBxMiYXGBkaEUFyMyQlSTscHSYoLR8BUzNFKiJERywuH/xAAYAQADAQEAAAAAAAAAAAAAAAAAAQMCBP/EAB8RAQEAAgMBAAMBAAAAAAAAAAABAhEDITESQVFhMv/aAAwDAQACEQMRAD8A2SJFdptI3neoniTiCz4dsF3d4onkhtJGZZOwE1h3EHaBjOK3C/plNW5OjLbkBI8yN/bS2HoiRIHOhAkSNR5V5mZ4jvHAWV3lxlUIKS5y33oirvEsLcRdYdiFy2oagtrII9aX0NPTnLWhrEuGO1++tcrPELPytsn/AD0AIWn1GxrXcGxrD8atU3OHXLbyDuAdUnoRyrWwkDXcqGK6NKADlXRXEaaUNAFImgo/WgjSgnnPjjH3ccxZb0qKEqytoOwFVR8QmZlJPhA5+dSTzZUCAnKDCQQdQCDrUXdLDzqikHLOVI2gcqzDpFpK3F+HceKafW1you93KyJiNKI0gNWb7pBzEpQPOd/yFN8OYcuLxtAzeI60/wAFC12oBwqSMvlEU5wXFbzCrxu8wu5LLzZmE/aHQirizgTbrQ7xIkjpVYx3h1+wcL1skqb1Og1FTxzm9KZcdk23vgHi9ninCO98Dd4yQm5ZB1STsoeR19oNWqvNPZ/jSsI4ptXkq8DwUh1ExnEGvSjLgdbSpJkEb9apGBq7kaGg6imAV1GNBFAeXb2GWyqAmJG8+X5TUOhkOPoSjSQNuXWp7FxmaVACVHWIG2kfrUTYoCVKUd07c6zIeRTEWlN2TTZEJdcKo9P7NL4DbhGI2yieeuldjC+9btAOW59Rt8KPhjxTdtuBpagkzCRyp5zULD1olqrwJjauunrW3Zz3akgHQA8z0prh16h8AIHinbmPWoHHLp1N/cOMpC3GTADh21+ynmedc2M7dWXiu8YWqcMxwptUONsOpDreYQRPKPIz8K3zs7x//HMBtrg6rACFpH2VhIkenQ1knG1lcYhwzb368inbBf0pSIJbXA+Co99TfYjfmcQsVOEZ0BTaTMFXMgenwroxu45rNVuG9dXJoa0QtdQxQcxQHly9WVOKEqOVGvWmNiQl6DORPkPL+tKvOypwg6KkBIprblQZUc2hVtO+tGJUZ5wuBgeY19CofrTplp55Sg2oheYAchHOo8SphlYM5QT/AMtPzq34BatukuLE7T61nky1G+PH6p5w9aOsOh7OYnxFX2qsGJ4barX8pcB1iVDZXQmoy7d7q6t0oEoTJUlHPpUqjE13jLbKrfJ9GUqSddIrmnbrs0WatGbqxurBQBQ+wtJB8waqPYy4EYoVuO5ApISQRpqCQc3Lb8qsVml6xNyhxwrDTC15ucZT8arPZU6U/KrYZQooCklOqgpIkRp1SD/LVuPxz82t9PRDZlsEUemWEvG4sWXCQSUCSOfnT6rIgoOdDXGgPJL+YLPX4TvSJ0aCZgaqNLXSwVKIBHImNqaFYMpBISKzDpwk5WGGx1hWnKR/SrXgKlJbyj6xM1S2Xj8pGUeFOgmrRhN2EgSSDyqfL4tw62n1PusOlSbZTzh5SAB6mhdfvnWlJKm2MwgEGcnu3o1ndIcdh0iTtNP1JtEHvNCvzqOPrpMuIXkYTw286lRzvshhOY+JSlaE+sEms9wfEXMOukutpSSCCcw6eYgjc7GpTjbHUYrd27NsQq3tQYX/ALlmJPpAj31XYlenWujHHUcXJd1uXCXafhFvZotsUZctoUShTSc6ACSY0159D6mtIwvFcPxZjvsNvGblvmptUx6jcV5LLhCwBqNql+H8bu8Gv2ryyeUw8k6qGxHRQ5jyrbD1TXGoXhLiK24lwlN6wAhxKsjzUyW19PMbEHzqapm8iO6nQyB8aaObgnSBSryy08ST4gTPrSCics9DrSIVJyO5xtOtWrDWUvNhTZBEe2qokjLtyg61beHWlNMDMQROhn31Pk8V4vUsy24gQSI5TUDxJiFwFi0bcCWlJ8YSNVeRPSrKTJ05VAY5hq31KdaHiGoqWP8ApfOX56VkAEUZOUCT9anlnhr67xDLzTiCrQBSd/bTS4CDcOlv/LzHKJnSuiVx2WeiAlSvbS8waTa686MDKx60yXfs24mOAcRILy4s7n6G4BOiQTov+XU+hNeihyryGhRCwRvNei+y/iMY7w+hp5zPeWMNPSN065Fe0CPUGmcebVy8oqMrM6k7UR0EaHkKcZe6c7s6GNADpt1pupUyfhSB5gmHf4hcFvNGXxEDeNjV47hDbYQ1ICNPSs/w67XY3yLlAJCFDMkfaTOo9wrSUKQ82h1pQWhYBBHMGo8m3RwaIJQVJIAiOdGcaAYITJkgQN9SBThFqpR8IinJsXD3CMn13RyI2lX/AK1KL26NcXfRhuD3F0AMyEQ2P4iYH51mAEIjkBpV17RLkINthrZ8Q+ldHwSPzPuqmL0mOelX45qOTly3k5JAmToKO39WTv06URIlRSds0eyrHwlwrecUO3aLRxthq1RnddcBIk7ADmTB9KonJbUDsat3Z5xUOF8bTc3JcNm60pDyEalQ+yfUGPeaqtzbPW96qyKCu4S73SW2wVFapgBI5k6QPOte4L7NhgzrOKcQqQ88kKAs0JzNokQCTzOp02BPOlsaYvJVeiTPhO/pSI3c9P1FKsn/AKs/+KqIAMrkDy+NaIKBIUBuRVp4OxdCCMPulACfoCT56p/Uf/KrDG/nFFdGVwEbTIIrNx3GscrjdxtWFBp1ZiNCOVTd+9ZYTZfLb3KlpkKXOmpA0AnmZgVjvD3F17hD4dU2LpGgUha8pI9YNOuK+LbziO3Qbi2Ra2qF/QsIVmlUakmATuOVTwwsVz5ZYhcSvnsVxNy9uTLj7il5f9o1hI9BpTEiXwB1pdkAL65ERPnTbN9LI61ZD+jLVlU4a1jsqT3PBuMvJkLXdBM+QbT/AFNZC8SFwdjWudk90HsCxbDW0Q4habgmJCkqTlj3orOXnTeF1l2n8EwSywLDcRxLvE3l7dPFxFwWgFNmJCRqYg6zVzeuc9qC2cysqSop2qvYiUWXDqEJyrMKUTEakmmmHYhcXfCxv9Ed68UgE8kqyz7xU5bvS2WMs28+MHNcr6JR+tHCFdw+uDlSpAJ6Tmj8jTZhUKWesVIYcpsIuVOtrWG2w6mFQM6VCArqDJFWc5s2qFpjnSlwnM3I5eVIIJkE+3SnSDmTlmREUFUhwlw/fcS367OxU0ju053HXTCUDl7TV/wTsxCbxSOIbptSGEpcbZtlkd4VEjVXL6v9xVF4Kx1zBMQVkCe7dV4gem0+zetNvcQGLOtpt7kM5kNuIdSPrFCiSkyf4hrvyrNOKzx9wba4JaLxHCVq+TpUlLzSySUyQApJ6SdQf6znq/CrbetS41v3XcDvmCZScqXNhKioRpHqfZWVvaKE7wKIAv8AieSmdOta32IIzoxxzWMrTY/5GsguD9IkzGkk9K27sTtCxw1f3av+4uoR5pQkD8yr3U74ePpbiPDb27aWlu4CUg6oOxqum6xG3wxOFPPDuGlEoASJTJmJq74q4EOqMwDvVKxUy8Tmn0Fc+XVdOPcZNbtOvPpZYaW68swltsZlKPQAb1ZLXhDiV+3KGsEvk5lFa1PN90kBI0kqiNzXotlrA+HLPJZWlnYtjRIQ2EnzM71ReO+0rD7Szdw2yUp26V9cJSYA5a7Vb6/SEx/LD3EracUhxJS4glKkncEcqFDpGuxFc86t95brhla1FRPmTNEjn0rbFHV9bMk6zyqcwXHBh7jDyg4FAqStaD5DlPSdRrqOlQSTR0LV3LiPs6K9DtPxpaEWTibGWcSeYTakqYQnMowRKzpsegj2k1WX15lgADTShzED8qSH15oIFwfEPStp7GcVS5w/e4eow4xcFaR/AoD9QqsSdJUrpU5wxjr+CX4umT4TotPIiitY9VtPEFylKlSYk1SL29SpcZqaYrxdbXycyXIJH1Tyqr3GLpLnhkjyFRuNtW+pI27iR1IVkX9IvU6nWOQ9KwHFn3rnE7l25GV0uEKSDOWNI9kV6I4uw3unO/SgHKd0nWsV46wpNtiYumQEtXIzK3gLG/pOlaw6oz7x6VgKiKPmoqmlgTlJHUaiia8qqgVnWhzQDB5a0jJo6D4FnLOgHpqKAMpXLpRSdDRCTua5IKzG1ABqaWaQQZBIrkNQKVCYFAcGhOZWtKgJGwFEHnQzSD1JiNsvELR1K/A4BI0mRFZDxRhq76z7i3MXrS5b1j1nyrQOB+J2+I8Gtru3P09qEs3TZOxjcdQRrVM4oWlu+uXEIcJackqbTJyc9OcVHLq9OjDVx7ZTcuvNvrbuWUB1BKVeHKQf5YpNKrcqJUlaZ10ggH31b+JsMYxTD/8AFbFTZdbbK1qTs8kbn1FUiZ3q0u4llPmni2G1IzIcYJ6B3KR7FCiLCEMeFRK1ESNIAH9n3U3rgM0U2XDXU7U4YRJnkdaQJ2G4507aATFBUsG9KTUIpbNpvSKlDn1imzBI5muBoDJ9OVBMCstJfgjim44VxgXTYz2zo7u5a/3InceY5VrON2TN1etvWLqVi5bLrKgZCxE/EVCfNXgf3zEvxG/2VMt8LpRaWVq3i+JoRYx3CkrbzJEmBOTbWs5TauGXyyrELm4wC4xDDLcp+T3ACk5hJbBGseese6q4RWyXXZrhV6+q4ucQxNx1e6i43+yk/mrwOP8AWYl+I3+ytRjK7Y/BowMDTc/Cte+avA/vmJfiN/srvmrwP75iX4jf7KCY/ttTltegrVvmrwP75iX4jf7KH5rME++4n+I3+ymWmVLdEDXnrRRmVJUfTyrV/mtwT75iX4jf7KN81+DffcS/Eb/ZQNMpnSimJrWD2X4N99xL8Rv9lcOy/BZ/1uJfiN/sp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2234" name="Picture 10" descr="http://cosmopoliti.com/wp-content/uploads/2014/08/%CF%8016.jpg"/>
          <p:cNvPicPr>
            <a:picLocks noChangeAspect="1" noChangeArrowheads="1"/>
          </p:cNvPicPr>
          <p:nvPr/>
        </p:nvPicPr>
        <p:blipFill>
          <a:blip r:embed="rId2" cstate="print"/>
          <a:srcRect l="24585" t="15350" r="49074"/>
          <a:stretch>
            <a:fillRect/>
          </a:stretch>
        </p:blipFill>
        <p:spPr bwMode="auto">
          <a:xfrm>
            <a:off x="5076056" y="1628800"/>
            <a:ext cx="2160240" cy="4765180"/>
          </a:xfrm>
          <a:prstGeom prst="rect">
            <a:avLst/>
          </a:prstGeom>
          <a:noFill/>
        </p:spPr>
      </p:pic>
      <p:sp>
        <p:nvSpPr>
          <p:cNvPr id="8" name="7 - Ορθογώνιο"/>
          <p:cNvSpPr/>
          <p:nvPr/>
        </p:nvSpPr>
        <p:spPr>
          <a:xfrm>
            <a:off x="1259632" y="2828836"/>
            <a:ext cx="3672408" cy="1477328"/>
          </a:xfrm>
          <a:prstGeom prst="rect">
            <a:avLst/>
          </a:prstGeom>
        </p:spPr>
        <p:txBody>
          <a:bodyPr wrap="square">
            <a:spAutoFit/>
          </a:bodyPr>
          <a:lstStyle/>
          <a:p>
            <a:r>
              <a:rPr lang="el-GR" dirty="0" smtClean="0"/>
              <a:t>Από τις ελάχιστες γυναίκες σκηνοθέτιδες που ασχολούνται με το αρχαίο δράμα δημιουργεί ενδιαφέρουσες ατμόσφαιρες στην τραγωδία</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Κώστας </a:t>
            </a:r>
            <a:r>
              <a:rPr lang="el-GR" dirty="0" err="1" smtClean="0"/>
              <a:t>Τσιάνος</a:t>
            </a:r>
            <a:endParaRPr lang="el-GR" dirty="0"/>
          </a:p>
        </p:txBody>
      </p:sp>
      <p:sp>
        <p:nvSpPr>
          <p:cNvPr id="5" name="4 - Θέση κειμένου"/>
          <p:cNvSpPr>
            <a:spLocks noGrp="1"/>
          </p:cNvSpPr>
          <p:nvPr>
            <p:ph type="body" idx="4294967295"/>
          </p:nvPr>
        </p:nvSpPr>
        <p:spPr>
          <a:xfrm>
            <a:off x="4932040" y="1988840"/>
            <a:ext cx="3932237" cy="2736304"/>
          </a:xfrm>
        </p:spPr>
        <p:txBody>
          <a:bodyPr>
            <a:normAutofit fontScale="70000" lnSpcReduction="20000"/>
          </a:bodyPr>
          <a:lstStyle/>
          <a:p>
            <a:r>
              <a:rPr lang="el-GR" dirty="0" smtClean="0"/>
              <a:t>Ηθοποιός και σκηνοθέτης, ιδρυτικός στέλεχος του Θεσσαλικού θεάτρου συγκλόνισε με την Ηλέκτρα του Ευριπίδη κινώντας τον χορό με χορογραφίες από την ελληνική δημοτική παράδοση.</a:t>
            </a:r>
            <a:endParaRPr lang="el-GR" dirty="0"/>
          </a:p>
        </p:txBody>
      </p:sp>
      <p:pic>
        <p:nvPicPr>
          <p:cNvPr id="19458" name="Picture 2" descr="http://praximag.gr/wp-content/uploads/2017/10/tsianos-1000-300x300.jpg"/>
          <p:cNvPicPr>
            <a:picLocks noChangeAspect="1" noChangeArrowheads="1"/>
          </p:cNvPicPr>
          <p:nvPr/>
        </p:nvPicPr>
        <p:blipFill>
          <a:blip r:embed="rId2" cstate="print"/>
          <a:srcRect/>
          <a:stretch>
            <a:fillRect/>
          </a:stretch>
        </p:blipFill>
        <p:spPr bwMode="auto">
          <a:xfrm>
            <a:off x="755576" y="2132856"/>
            <a:ext cx="3528392" cy="352839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Κωνσταντίνος Χρηστομάνος</a:t>
            </a:r>
            <a:endParaRPr lang="el-GR" dirty="0"/>
          </a:p>
        </p:txBody>
      </p:sp>
      <p:sp>
        <p:nvSpPr>
          <p:cNvPr id="5" name="4 - Θέση κειμένου"/>
          <p:cNvSpPr>
            <a:spLocks noGrp="1"/>
          </p:cNvSpPr>
          <p:nvPr>
            <p:ph type="body" idx="4294967295"/>
          </p:nvPr>
        </p:nvSpPr>
        <p:spPr>
          <a:xfrm>
            <a:off x="5004048" y="2276872"/>
            <a:ext cx="3932237" cy="2752973"/>
          </a:xfrm>
        </p:spPr>
        <p:txBody>
          <a:bodyPr>
            <a:normAutofit fontScale="70000" lnSpcReduction="20000"/>
          </a:bodyPr>
          <a:lstStyle/>
          <a:p>
            <a:r>
              <a:rPr lang="el-GR" dirty="0" err="1" smtClean="0"/>
              <a:t>Ανανεωτής</a:t>
            </a:r>
            <a:r>
              <a:rPr lang="el-GR" dirty="0" smtClean="0"/>
              <a:t> του ελληνικού θεάτρου  μαζί με τον Οικονόμου εγκαθίδρυσαν την ιδιαίτερη τέχνη της σκηνοθεσίας στην Ελλάδα. Δημοτικιστής επιχείρησε τις πρώτες παραστάσεις αρχαίου δράματος σε δημοτική γλώσσα.</a:t>
            </a:r>
            <a:endParaRPr lang="el-GR" dirty="0"/>
          </a:p>
        </p:txBody>
      </p:sp>
      <p:pic>
        <p:nvPicPr>
          <p:cNvPr id="30722" name="Picture 2" descr="http://wiki.phantis.com/images/thumb/d/db/Kostas-Christomanos.png/180px-Kostas-Christomanos.png"/>
          <p:cNvPicPr>
            <a:picLocks noChangeAspect="1" noChangeArrowheads="1"/>
          </p:cNvPicPr>
          <p:nvPr/>
        </p:nvPicPr>
        <p:blipFill>
          <a:blip r:embed="rId2" cstate="print"/>
          <a:srcRect/>
          <a:stretch>
            <a:fillRect/>
          </a:stretch>
        </p:blipFill>
        <p:spPr bwMode="auto">
          <a:xfrm>
            <a:off x="1331640" y="1844824"/>
            <a:ext cx="3621877" cy="446698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Βασίλης Παπαβασιλείου</a:t>
            </a:r>
            <a:endParaRPr lang="el-GR" dirty="0"/>
          </a:p>
        </p:txBody>
      </p:sp>
      <p:sp>
        <p:nvSpPr>
          <p:cNvPr id="3074" name="AutoShape 2" descr="data:image/jpeg;base64,/9j/4AAQSkZJRgABAQAAAQABAAD/2wCEAAkGBxMTEhUTExIWFhUXGBgaFxcXGRofGBkYHRcYGhsdGhofHSggGR0lGx0XIjEjJSkrLi4uGh8zODMtNygtLisBCgoKDg0OGxAQGy8lHyUtLS0tLS8tLS0tLy0tLS0tLS0wLS8tLS0tLS0tLS0tLS4tLS0tLS0tLS0tLS0tLS0tLf/AABEIAM8A9AMBIgACEQEDEQH/xAAcAAABBQEBAQAAAAAAAAAAAAAFAgMEBgcBAAj/xABDEAABAwIEAwUFBwMCBAYDAAABAgMRACEEEjFBBVFhBhMicYEykaGx8AcUI0JSwdFicuEz8YKSssIVFiRDoqM0U2P/xAAaAQACAwEBAAAAAAAAAAAAAAAABAECAwUG/8QAMhEAAgIBBAACCAUEAwAAAAAAAAECEQMEEiExQVETIjJhcYGRwQUUobHRI0JS8DNi4f/aAAwDAQACEQMRAD8Axcu0ou02B9eteNAD2euBfnpz+utNpFaD9nXYAYuH8RIYBhKAYU4R12R86rOagrZeEHJ0ipcJ4TiMUrJh2luKGsCw6lRsPWrzwz7IsUsDvn22p2ErUPdCfca2HA4RtpAbbQlCEiyUiB8PmanNgUo9RKT4GPRxj2Y/i/sXcCT3WNSpXJbRSPeFq+VVHjf2e8Rw4KlMFxAuVNHOPUDxD1FfSleFXjlkUai/A+PlAzXAK+k+2/YLDY5JVlDb8eF1KYno4B7Y87jnXzzxjhbuGeUy8nKtBg8jyIO6SIg1vCakZShXJBiuUvSuEVcoJ+vlTiGVGcqVKA1gEx58t6bqx9lzDOLVybH/AErFVnLarLQjudFeS2ToCfIGlBhX6Fe4/XKi/BMOoiR+oDW5tt7/AImi68OrMlUWKd9oSD4tLRc+YrOeXbKjeGBSinZT+5V+lXuPpUtnBqGoPqDr/NGmE7X1Enl5/Vqk4pN1C/ta++3n1qvp+ao1WkXmBUkAgyNRVhKutVBoaelWzENdOVWzZNjRngxekTG3CL1XFMq/SdTsedWDu+lcSis1qPcavSp+JXltkbGPK3KkhB5Ub4uiGVf8P/UKQhNhzgfAD/NvOtFmuNlPyvr7b8AOUHl5VwNmdD7uk0ZKffz+vS21qlYLCqWTlCiYULCdjqZF7EjyI1qPTEvSJeIIAOUEjakp86m8QQQ0qxAkDTcKAPqKFMjxJ8x861hPcrMMuPZKiewCDoacdQdxU8o103qZxxqEr6ZBasln9ZKi08O0rpr1eWk9a7TXBjaBFK6Uma7VCoV7PYAPPobV7JjMelt6+jODlOQBsQkAAActq+feyDmV5RvMD5/7VtvZzEygTy6elc/W3aHtMvVLOFUtDnOoHeHnSkDNuZE6fuKSU2buC8Qsl0WvXu/FD0NHn7vr+KkN4UbqJ6W/a/xpiM5PowlCK7Y735Nomss+2ngIWyjGJHjaIQ51bUYE/wBqz7lGtWSpI6cxQnj2GGIadZIs4lSb6GRAn1+rVdScZKVkbdyao+WaTv8AXWnHWiklKgQtJIUDsRYg+tNiukJHiIo92fV/6XGn/wDm3/8AJZT+9Ad6PcLTlweMnc4Yf/aT+1UyK181+6Lw4f1/Y7wR+EEZZOYZTPski+x5D/NF3uLKWVAydYk3nL+b9VgIHShXZ7AuOBXdoKjmtAvpeOfP3VI7ohRBBBgggggzBHv1pXLW9nQwU4ITh03HmPmJj6+NSXhdURE/zp0ppge6R9e6nnfzcv8AP87Vi3yM1wVrCp8aP7k/MVc8Y1b3fvVNwf8AqI/vT/1CtExuH08k/Kr66dSj8xXRLiQD7v5UhIoo7htf7aYGHpZZExtRBXHEQwfT/qTTaE+FPof/AIiPW3y9ZvaVP4B8x8xTDKfCnyHyreEv6afvf2Mmv6z+C/dkdSNBfXXf06/5qwI7pAUVKSoGXEhKkyNYubApsYOtCFouB9fXWmXFgXPpzM2Hr0o9otNLxHe0GXuEpSqYVYzfKVTff6NV5pPiHmPnRfiiFJbIUlSVAplKgQob3B6R9GhLXtJ/uHzpzBxBiGpS38eRZMutudS+PgQ6b3Kf2/avM4JxSFLShakCZUASB60jjLnhXfl8wKUg7mjXN0V9KvOvU2TXa6qlQhSBKfr314bV4V4isyAhwV/K4DMSOnQ391bD2fxkAA76HbmBWQ8D4K7inO7ayyBmUpaglCU8yo2FyBWoYHAP4dGR9GRQjKqQW1W/KsEiT1g9KT1STHNO2kXXDKJ38/hUtoQYJ87+nr9dKEcIfNwrX0j6/mpfEfYIzgDclQEDzP1auY1THrskv8QbjVZifYBn4a+6q9jO2CUKKMriSOZ6WkX1ofiMTjXJbwoThk7PPIUpxY5tIymE8lHXau8P7IMuLTnedfJPjXIFxBJJuTeZTNhArZQSXJEavnoNcb4u4jDF9I/0wCoXiCQAfQxbzqm8E7dredUlxD7wiYZRMX5akVqDaUwWFpCm1JKSCAUkbgjTSKQ5w1SQEtZEt28EQkDokJ+uVWhW3qykpc10fP8A2+wPdY1ZGjoS6mdYWLg9QoKFV0JnStY+3LhyQMK+m6hmaV1kZ0/9/vrKmR4h9c66WGW6COblVTYtprSj2IhODcj87zH/AEPn9qD0WQsFhKObiVHyShxPwzVq1dIrdJlg+zFTiC+6EqISlIlJVIzKOiUgkgxyNwmoPFG1/eX+8CkqK1kgmSATABM+/kZFaF9iMKGJUABCW0iOveT8h8KzvEpJUUglagFEnqCM/hiwk2Ggg1WWl3uTT8i0Nb6Pba8xtA/alOb/AF9GpaGAb+RqXhcEjxKcSsgRZJGp5k+R0+FcnerO1KlG2GWeCYT/AMPQQ02XfbDwAzlQUJGknYa7k7U/i8ITGnsp+VHVMs4bhSMWEKQQgANIhSSpSyhJUlVlmIkmxuSDQXhXEk4gnKCIAIBEGNP40rLXRnSkL6bJC9qIGLwisyEISFLcUlCBMCcpVc7AAG9RW8OrvXGlpyuNEZkzIIIkKSR7STzotxrFhtSAg/jB1oIFozLVkGYkEAQVXgxrXe0aFYfEMO4hQCn0KQtIVIRlIyGcom5IJ3JsImqYoOWG0uTeTcciT+nxKr2vwxThif6kj4052V4McUVJJUhttCCVpSCSSDAAJAA8JkzrbexbthgC9h0oQQMziTJmICVHl5R50c7E8DzNOIS4ptaIKnCkqQpuIKe7VEGQSD7+VNaXdPAqXNv7C2ecY5Xbrhfczx5opJSoQUkg9CDF7/vTvB3CnENLhRIVICPamCORkgEn0qVj8IQSo/mkxeRN9SBPn8qv3YxttttsFtKVd2FKXAzHNqCrU+XKoyT9HxI23KcbjyZ59oGO75QcykSlN1ZvFClaZoIA00qoNe0nzHzr6B4+MM62EONJWCrKlKkj2juNxABMjlWP9lmgh15cD8KQkkTEFQN9jEfGt8GpiscuOvuLZcblNe8sPC8csI+7hl1wqz2ClgXnplCfEZnl0ghOLpKUKBTFhr5gVq/Yx1j7soKdRLilKWlStBZOh3tPrWb9pXEZHEIIUEkALiJEgg6D651njdTi0u+yZvcpLyKmB9fRrlcIO016utwc6gT9fGvJ8q6n69BXgPnVSCz9g2UOuuYVwwH0gJIInMhQWBfcjNHlWlOqawaUtBRDbhCO5IKglW6hJMJMXTEXkEXBxFtZBBBgggpI1BBkEcoNbX2H7Woxoh1tvv0JOfQKUNCtAi4I1AIIPQ2T1ON+0uvEf0uaNbJfIMs4BTCyCbTMaweUnUelEMPiR0ty99IfcKzdKk7DNEkW5E29edQSmD7xXNfLG0qRYFltwQq86iAR11BApSEIZSpWwB841jp6WoSwoDWRO489uVKxzhcUhsGxUM1/y6nyqU6IcPDwPP8AFUtI75xxKQLkEgATBi+u1OjtM28Iw4zrACzGgTuCdLzb0qHxrs1gnyFutZiAYGdQTP8AbNzppFN8O4cnBphs5GTolxVwTYwSZOnmK0TSjSfJHEndAX7V1pf4cHBq262rrBlB+KqxhKYINbN2yWl3A4pxtQIyDNEEZ0rSZtaSI91Y4un9J7HzEdUkpcDrmpqThFQNdArrumoxH7XqdwjAuPKU20kqVlUqJSLCASSSBuPfTcWk7YtJNqkWTsCyC4olMkJSAeRJglJ1BibjmaBsBSXNTmAUL8r/AMVc+w7QRhy4SZccSkaR7YSI3mSfhyqsYnAOd7ilJSVJaLpWU6JSVKExM6Zj6VGPJ67+RnOFxXASwo8CZ/Sn5D40YawDgQlcAt+0qDdJOYJJEWSYVB5nqJc4J2Wccw7Sy7GdtB9nQFIMa/xRztMprDYdSz4XHGm2RAMKWi+g8KQQnU6ZRXEjGMptWdrNO8aF8dxAPAw2AqULQgyBcpeOl9KrHAMM4gIxEQ2FFCjzSVITPKylD3GJgwZ7RYsDAhvdbhWOQCVIn4qFQuFdo8N92UVtlL2HSltDWrbi1FS23CJN5QVKOxTvat/+WCvyFIKp0u7/AFBnEuE4h54K+7uQVBXiSpIInw6iD4Y99ReO8GxCoSGliZJUEk+ydo1IvauYt9az43VKUTJWCQcx8UiDa+21qZwWLdEfjundJzkb/wBMTpvWMWo8rw6PVPFmktrUeVT9xYMa4RhGZ1CsigZBCkpWk7iIIvPWn+yHFnfu+ICFZAGFqICLkpAgElJJAzEW6H8xoJxZ1x/C4jEFxILTuHUrWVkpW1IAESRkJP8ASo9KndmH0KTigiPEyoL8RASVSEkQSSVQdADI8qawLZideZ5nWxl+ZcWufIDMYsOOHPZOeCRa0G4BzXAJ02B11rQ2sB41KIUlICUpzR+XNOhNoI9QaofAOHtuulKFwEt5xac3sglR0vaJ5nyrQ3X5GWRdSjbdMhMz6ilde1uo00aah8wbxTCr7xlwA5UqOYi5AKFD2RcyopFqpGMwaGMU4jvklOJKlIKJlMqMpWnoqRHQ8oq+sOnuhfdIvsfDufOsv4uFt47ELjOoLzJnkqCnyhJFU0q3bl7jXKqpsunAJZadStQ3KCecEfOLVUOMJIStOaTZaoJywVACOsz7jTf/AJhfKg13QCnNJUAQRJ1NoO3rravOvOKbd7xKUeEQN1eNBFweRNM4cMoTUpVzRhmyxcKQEVNer1errVZzqYJBrsVyOVeHlVSBQ604y8pCkqQpSVAjKpJIUD0IvNINaR9j6GoxCloJUooQHEmFtgg3QoXTmNiROmkTUqN8EN1yEuwXEcYouJxXeEAJV+KClaSSqCAQJSYM6wRPOri/zpWA4ahpCkd66vOSVd+qVyeSzY22sPWaYQ8W1d08In2Fn2VjaDe/SfhXL1WCcZt1wdPT54yjV8iUvEDSetqj4t5xKSUpzOKhKEjTMd76AXk8gal4hjIRuhRsd0n/AD9a02l5AUCoiAbTsdKVQ12iK6h9Il18pA17lsqVMflUpRHrlqLwyVkZMFiFpkEvYvNYg2LaAjKD1H7VZWsQ2CFFI+vOo+K7UISqCsTyEn3xp61pGXHRHwK/9oBLeCxBJu4ltJHUrAv6fKscmtl7VcJXxBmUuhGQ5wgpKs8A+GxmbjY7VjakkWgyNRvO4I2NdDSRrH8Tm6mVzHG70/gsSttWdtUKjUwRE6R6Co7ZtRHhOB72dbRoQOfPyrfJKMYty6K4cU8s1DH2WJntNh28E0yFnvULaKk5VaB8OKvljSd/nQfinGF968rDuQh1eb2R4gL3BEi8++o54MS/3ceEkeI7SPO+wpfCuDrWtSFEJCdJvmvB0MgfzWe7FGLk+u/qWjp829Qjw7ce/FdmpscbkAgeGAR0tp/H+Kg9o8Z3rBtYQfUmPfE1W08PeEAOgAWEJ25a1IdacQyvvF5pKYgRAEzv1rhxilJVLx9529ThcMTbjX0/kh8Vxyl4lLeiWmgBfXOGlE/L3UlbQDojUpTPomR81e+m8Ug/eFGDBQ3Bix/DTIB3IgT5insT/rkchHugU1PiKS/xFPw2O7VRvzf7MZJ8CVDn8gf4rmGTlygmYIH/AG6VGedysKM6T/zQQPjFIw2K7zxbwPeFVXY9rfhZ6Z5YLIof3VfyJSG8yS2R4VpSpQjdIUU+6bnlNRhgG0lCAFJnNnylYN5TlIO2YAwPLWafwqyVqtmgxpNkpnTXQK0103qI4+HPGiCmALZpmFKiDeZnoYJ3NN45NYzg6rAsmtp9V/4TOymEyvwkqAcStE7hMBVp5QPrXRMCMiEpUZKUIBPMyST0m1UPgGFcK23coyKCwDuAQRe8xmgT191zWuEr6FPy0pLXy3ZOGK6SEow9ZCiApoJkgFJEjaxv19apmKROIWo7pbB/4WW0++xq28NWfu4vPgBn651TeJ4N8FxbRk7JgEmIBATEnTSs9N242bzg5K0uufkV/jLgGISf0lM+ipNEuIf6ZM7jf09OVDP/AA5ZYcdLZsoeIyCBfNCd7lN+hqTgm3VYeSiEzCVTqB0jnN5rryivVp9Ojn+s93Hav5A5R6fE/wAivVxU7V6m9zE7YLFKHOuJG/1rXTVSpya13sD2PDCA++F96of6YWpCUA6BeUgrVF4JgTpvTf2bdiw2kYvFJ8ZjumzqgR7auSjsNQOptowZQZsff8rUxjh4sxnPwQyrFiUoUDJsmRJPSf21uTzj2GUhaSmAU/mQU5kf8pB9wruIwQKSDlUn9Kh/nyvahjmCU2oKbUEKGneklB/pJGqeUgkGDm2OjimUsb47xLCYYKQ5iUNqIkNOFSrEToApaEnYmQNqrL2BGIgtOB4WKAHEkzyQsLSsHaFAnpQ7DfZ66vELdxayEKXmsQVOFUkjODAAsMwv0FWjG9l8KpMIb+7mIzMnIYHMXS4I/UCdb8k5aRS5SochqnDi7KdjsTiWDkeD6EqMQ4lUT+nN7KjHI0T4G0t5QQlJyyM5CSoj/gTIzciogc7VMwXYxLKRl+9QYC14ZxskgaFTLiZiZslStdL0V4WcU2nJgsUy+E3OGxTJYfAtJ8ISRv4lJjz2xyaRr2TeGtX9wZxq0YZtJWz+CJzqCc5aFvGsjUfqVECBtVZ7d9kxim++ZQnvwJBTEPoiYJ3UAfCddBcGRbeC8dlafvWHcwqgQJWUraJUlVu9QSADB9oAetPnggYdDaCruF5lNRo2rUtz+kk5kzYeNM3SDpp4uMdszDM1KW6J83Nb/I/VqP8AZteXvJ/p/wC6rv287BBZVisEg5jJdYG53W1J1J1TuSY5HP8AhT6UZs5ImNjtMzyvWeqg3jcf97Gfw7KoZ4ztePfwCz5/GbUDYlM+h/iKkcNGR11W2g8iSf2FA3nVqcSU2SFAgncTcgDn+1LbxxS6rOfwzMEAzzFtelKSwzePb/1+/wDB0I6jH+Y9Jx7bf1VfSy3t4sA0jiLhcRlBE7zOkg8jJoInjTA/Of8AlX/FN4nj7eU5FSo2EhQjr7NIx0+VSVRf0Onn1GmnjanJP4PkNKwynSgBQGS0GdYSDf0FCHuIoGIXmMRmGm4V0pXDu0aS4tbq0JzEQhpCwkAJCbWJ2GpoPii246pzMlAJsEJVCh+oyTCjqesxFNxwScnGadVxw/4OXhywxSjkx1fN3JfyOucSSJSBmEkzcXjypWBWkExABSbDaOfWxoQ02tQIDQN/aCoMaXE8qcXgle0La2JEwZ3Ft6aenjVIvH8Unv3un+lf78w/2dx6A8klVy5EeZy/vWr4XgWDyoQMMz3bjKlqAQm+Ut+LTUZlX2k1h2GYS0UKU5BBCoyk6KmxHlVja7fYhIAGQpShxsBQM924RoQIzCBc6yazeFqXq9GOfVPJGO+rXk0/v5h7BPpKQEiEpyCBoBf9hRLEE5NBdc7yNAP3qjcP7RNoRCwZKgSLzbkdN+dFF9t8OQJadJEX8EWI/r1A0tXOlpct+yzfJqsUndrwLHw0RheRKAPhb50EGM7t4XghQI+dQme2THd92UOpMQSAnL0tn/bahfFOLMuOlxKlRAsUkaDnVoaXJudphh1WOL4a6o07Gvn74ga+yPeP81U+2eJlxAmxeymOQSoUJ/8AODtns6S8jKEAoOUgQBMQDafcKFY7i5dCFEwsOFR5Xn0EGmsWnmppvrcKz1EVCl/jX6g/FIhahyJ+dcp3EOlSlKvck/GvV1bOY2rBQTVr7AcFDz/erAKGiCARIUsm3oNfdVY2rW+y2B+74dKN0jMrqtUqPqLD0rTDC3ZjklSLg2VG0xYH3gctv5rynVJMkAg8tddelQnvZC8yht4BoDJHM/qGm1OocWYCXUq5BxN7/wBsUykLvslffSm5ko1Khqn+4bDr8a6tRspspIP5fyqH9J2Pwoc+p1s5lMED9TSjIHkRp617B8VZV7LoSo6pVAJJv4kg3O+YVNEE3DrSoEIOUj2m1XFukfEVLZWDAy5Taxv7idaguspcgg5XBooHxeYP5h8rSNqXhcac3dOwHD7Ktl+R2VF43qGiSW9hQq4lKuYt8NDUTEjNCX02SfA4JBSeaSLoPkYNEGydDSzexv0NVsAZ3jrYIcPetqEZx7QEg+KNdr0X4DiU5cmbM0bAEzk6dU/LahrqVNXRJR+ZP6eop9nCps4gxbQHwkGDp5RpznnUSSa5LRbT4JuMwim1GDKSCQTpeDeBqInrWO/a1w1DeJbeQIGIbKlJ5OJOVZ9QU+oJ3rZ0vhxJaMj9Ktgrl+1UvtZwU4loJyNqW25MOd4n25SoBTagQZCdZBO1ZOLao1UknZkuHPhT5RTOPnL60dRg0ku4cYUsvs5lLJeUrNBEgJNiMuZQi55xagmMPhIrFxafJsmmgaRNcPSukUkfzQAtrWpANRU85qQ1eR9WoAlcPXcjmP3qU6i01AwntelENoqGWXRBxxkCoIojikeEmhpIqSrEkVyKUqkigg7XWzz6f4pBNdb160APgUoikAV0GgkfI6/WteroIAFzoPrWu0Wi1I9wHC95iWUaguJn+0HMfgDWuIJyqNrk/wAfzWd/Z43mxcx7LaiPMlKRb1NaIT4Dfn7ppvCvVFMz5C/D8pbBXCRHtEwI6cyFRbemGnSjQQkwQT+5Hj9Lai53a4NiiD3aognwzsYvB6/yKefWUKImR1+pq9cmdhLDvuEXA/uQd+oqE+6nMUrLYNvbFtZkCCDved6RhMSAYiJ6mpT+FbeTlVCheJgkTyP0KKoLOs5Y9gJEyCk5hO0AElNN4pKXEqQq+4sQdjIjcGCY01GgqtcR7OusHPhnlNgbXLc63TPh5W0rrPEVuFDb57nEJOZpwGUOQLwd7GCDccjU0HYewXFSk5HSSbwrmOvUWnYyCKLtOSCQQaAFvvRdOVxEZkiJJ2KfX0INq9h8cUWMAi5uYSLbRPyPwUBoEWckQDuLidZ8jURvMSSkZTyO/P435anc0zg3gu8yTGunl0Gvv60RabmDp8/LrVOuyexlh6bRBGoO46HeonEXChxKj7C/AVH8qotm6SAQelSw4lRUEGyVATNp3vvuPfScUwHUKQrQ26jSFDkQQCPKgCNxPhaXTmICXUiErIkCb5VDdJ30PIisf7X8IGHdKBmAKZhcSDeQFA+NIixgEzpz2PCuKyeO62zkcNxmsIV0BTCvORtQDt92bGNYzNj8dkEt7Z0/mRrrYETuOprPJG0Xxy2umYgVDnSM/SlQPr6tXikdKXGRoLPP6tU9iogQI1p9C7C31NAIdaMKH1rRIUJSoSNRefdUt3F65fjUEpjz/snyoQs9akuOqOp+vKohRRQM4tz/AHpvPb66UsppPd1JURNLZ1Ft68pJryTEedAEmvSa6R9XrqhHzoJJmHw5UkGQNtq5SsECU76nSvUWX4Lj9n2BCGO8I8TijznKkEC/nmPuqyqQe7JgxB85n/ahfZC2FaSf0JUOuYkqkeZj+CJo2AcpB0JO+ov033NvjZ6PCSEJ+0xpxqUi0aERqCNwedT8K+H0EH/URGYfqFrjl/J61EQsgkflNx0+opvEtqBDiPaToRym4PSr0VOYthYhSdOVr/waXwvjCVEsueFR/UP35VPZdQ8krTZQstJ0B68vOh/E+GJcELBCtQqYO1waj4gEHUPoP4ZCknnPzvagXHGnCj8TDqSCfabIIB2UkapUNoj5y5guLLw34b0rb/K5uL2zbDz08jVlYUlQlKwpJHUyDzBofBBT+D9oiClrEhSVAfhPpHtJ08W6TzHPTWioAWVOOqS2vOcqkXQpJshcZhrob621of2l4UU+JsSnrBKVWEEbpULX3+KeznEswDakiCNlSB0M3jy6cqmuLJsNsYjI/wB2FNPKy5y0FDMEGB4k7A6g3ix0vRh3EFts5SfEPAFRnExY3M5ZPiHJPO+Svdm3145bwWpCAtR71CocQRACOYXEdCLgxV74Est2ddcdUf8A3HSCq8dBCdLXrFbn2jR0kWXAMZEgDXfz+rVJWJG8+dcRfyNeVAqSvgR3kgKC9j4F9Uk+E+aVb8lKpvNkVlNo0PvP1+1S1IBkGIIgjn51HIsQoSU6nmmbGOYGvqbCgKsyb7TOzJZcOJaT+C6qVAW7tw3M/wBKoJHIyOU0YV9CcVdwq21svLTkcTBE3g7jkRYjrFYhxzgb2FVDiZQTCHRdDgvBSoWki+U3HKl8kGnZvjla5BZFq8kV4CPrypV+VZ9mhwClpFcg10DagkSpNIVPM04pP1vSFJNACb12OgNdmuEUECiLSQPfv764F8gK5vXBQA/3p6ctK8lwcoppMdaVQBKQ/wArV6osV6jagtmidiMYFYRAnxIK0KB1jMVJt5KHuqyNqhUHRQzAeQSDHKRFZb2UxakulvMQVgRBEFSZIB6FOa+1q0tTynG0qSPEkyJ90TMRFjG9O43cUK5FTZ51RBPTen2XZF7HemlPBU+4jrv6ikEDb/Gn+9aGfQsFTSwtN9j8Pr0o624hxAMGD70m2hoA5BT9c9qawPECyuCZSr4j36zoahqwTCuMwhgjLKTN9j59evnpQVnvMMZbP4e6JmPLpVjUskSFE2m591RFNZzpB35H093xoXRJIbxCMSiICkqEEXCh9a+6qZ2q4K3h3EuMYkIUTJbUAdTBIAIE6SLUd+4lpRWFRzj6vUDtTwr72lCmSkPtkkA2S4k+0mfynQiba+dD4JXYa4HjV5JUkLWRBy6LsYsZuQI15VKYXhnhnSsRuB16ftVT7KvushTbycqhKgk3UnKZgwfhvPSjJ7P51FaMo8RKSnwqyqvBEaA5h5JFDS7BhzCYvJ4RdH5Sef1NOO4nOcsiduV+f1pQNHCMSmLZoi4UAfW9xR7AsKCZWkhX1y0/zVWl2RZJwb0gTYiRHLcRUpbc3mCNxqOUfD30MxOLQgSowBcgxFv3qv437QMM0SCS47cJbR4la7kWkxPlFVosibxfsfhnj4mIJmXGVZVjqWz4FenMQmheH7IYrDgoS4jE4dftsuSglOoso5QRrMpMi0U/heL8TxMd1he4Qfzu+Exf8pE/Ci2C4U8kS5i1KV+bKBlnpebVaml39wb9xj/avgZwrwTCg24nO3m1ibpJ0UUncbZTvQYiK2btpwpC0sJX/wC46UG9j+C6rPFgFpUkHNqQSkyLVijbogeIAxpNJzjTGYu0OAedOIB8taQlQOip+NKSfo1Wy5woE+tI+uVPJPT6/auLFADaifo9fjSDSyK8EVJAgk0kJ91P5fqa8pgjW3pf3a0AItyv6V4AHaugD1tr/FdOt6AElX0K9SwnkJ9K9UWTYzgcSW3EOa5FpV55SDEela2rwEFCPAcpGUjKoEAi0eEkGwkgkajNAxytW7Kp7/h6MxJSSpo7FCgLCRzAURyit8EvAxyx4skY5ywdQTlVE6+U/wA/4pAxE720gnT6t60MVj3sM7lxKQWV2LokDMbZlp1STYEixkG1567+GopB8JHhg6gxHpTMXYu1QVS/uLzt9b7VExsqEhUb6ReJqOl3YiDy+t6WlzmfKffv5birUAc7O8TkZFa9T/P1+8vGtLA/D0On1NUp53IsKGvLpzt61aeFcbCwAvnrzPI3+O/TUwA03iFR45NBeJ9qGmiQnxKHlr1varJxDgDbqpK1hJ1QkwFeuoH1aksdk8KiMuHRa5Kp0trf40BwVJrtWpcB5AyEEJKCAtAII8KjaLzBka1d+EYollJRKo9FZFDcaWUBPnNQFdkcIo5g2ReTCzBvyufjHWijSVhaMiQhCArxE+Ik5QE5dIgTcnaOdD6Cx/C8eQSUkeITOxA6/CaViuKgp8C0abEXGnpScW208nxpBIkHIAbaKnS3qYMcriGey2EUtLgStRHjghYSoTaSlOVQBGxHWq8EiMRwlWMhK1rSzAKgmxXuAVXgf06nWQKsnCuHMYZGXDtJaBj2QMyv7j7RPnpVd4r2iWxiENNYcFspUVKUlacxn8qzAsATvtUvA8Yw+JVlQ7K48SUqHwVAzf5oq+Q5on8f48MO13iklQzBMDaQYJNp0Ohqi477ScQVZGEJQBubn9unOrrxPhiHWlNwr8QZVGdLyCZNyDcVVcN2HaS743C5JSSlKSmAkbqzkmTrb051adcFoteIX4AnFqQ2/iF9494y22oA5UrASSJIykgZdx4ldaG8U4sqR9zxS8O8TH3V9DQRIN0BBT+Go7GYM6gGasXE+IvMkBnAKdMJAyKQUidiTCkj/hA561N4Rw7E4kL+/ow5aIADATnI5ZlqsDp7PpFZzpK2aQtsz3Ado1Yx0YXHYLvV3ScjUPI/tyjMgyU3mOdqr3aDg68K+61dSUKyh2PCZAUAVezmAMET7QNfQmB4QwyrM0yhCikIKgPEUDRMm8C1ug5Cp62JSUqAKTqCJB8wbUs5WMKFds+XO6J2k3pC/qa2/td2Cwq2XF4dnunkoUUdxYLIE5e6kJJMRIgyazbgnZXFYn/8dg5Zu69CU9YtJ9Aqqpg1RWQypW0DmbD30oIQmASVHYCw/k+lavwz7JpIVi8SV/0MpgeWdd48kpPWr3wbs/hcKP8A0+HQg7riVmOa1So++pbKnzujh+IVdGGfg7pZdj35TIpl3hb6faw76Z5tOD5pr6jLx511Lx51G4D5Xewy0e2haOWdKk+7MKRl9fr319WuBK0lCwFJUIKVXSRuCDaKx77QPs3DCVYjByWkyVsmSWxuWzqUDUpNwNCRYTYGZZenxr1ODyr1WtkOQOQnWNBVw7B8XyoxGE1Lic7Mz/rIBUJ8/ZqnIFOMuFCkrTqlQIg/CdqhOuSTTEcfSptJUyopWmZ1I2I9Lj0oHi8W0lKS0uWpgpNlNzyG7fTVO1ohXBMelTimlQlLpLiADadVDpOsXuDRfFcAwyvEpkHnBIPvFzTqluimhaS2umB235Ez6/LzBp1L2h3Omkek76GofEOGHDStolTHW6mvPmjrt8aaYxXWPW0aSOmvvq6lfBVxCjgzD698fUUw2si3Tbl6/KkhwTr8o6X/AIr2IJGmvXp9fUVYqGsFx11sEEBQGms+R5jrqKJYftGldko8USUyZHM31vVVQsqEgA7ERO3SlYXgqlKCgrLvIkbfDX/ao5J4LG720QPZClGLkaCeZ29DTuH4q6seJIGawCZ0O5J/emGED2FtpCv1JHhN9yBr5j30VZayidAOZ26Ha1CKtj7DgbIO2n1yvFSEEJkp9lZEQYhZkGBta/nNAMdj5nKOWUkRN5mdDpTuEdkqVsPO5IuQJtbzqaAsRgpIPsnadj8BVD4phUs4kKAhaClSVCAVJIm+xtNultKs7fEZ3tp5x9daqnF3C9iVhOmYc/ygDX+6YFRRKLw9jCWwUiVGIEXJOnmdKhtkIQpQzKgwpZtmJnTkkbAf7ddd7tKADGgKjqIF/wC36vS04sOI1BbgBPXfMOmnX0oQBDh6iV+IjKEi+4BAGXreT60WbSASQT58vXaq+y+gFLaSFfnVeLCOokTtfT0qazilrKmmAHHBlzgKTDYULZyTaYMC5MVlP3lopvotuBczC/tD4/Gn1QNY+NBsHh3WmlFxYKjeEzlB01ME+4UTBsPL9qSk1fA2rrkUuDXAAKTmmvLVFVJs8pdIKopkuc9aaU5QBIWuo6XjnA5gn3QKSHKhtvy4tWyQEjz1PxtRYBJWJNPIem3T6FCUuZiBzP8Av9damJcg0WBnnH/s0bceUtjEIZQq/dqSpQSokyEEEQjkNrjSK9Wk9yDXqmwPlXzrxVSR/P7V0bxViDiFkaEgi6TvIq+9nePd+gpUSFgeITroM310qhuNzofq1JZxJQoLSSCLyPd61pjnsfuKzjuRo2KbcT4kmReR06x8qqWPhtRKB4CTKP0H+ncp6bVZeDcX74QoQsJBI/KQdCB+xpWMwSV2/Ne/UWvzFNupK0L+ywFhXwoa+t/iKlocm3lafdEm/OhWLwimDmBlG/TqByqU3i0q8xpbT6/c1EZeDBrxRNZdyKCrc/P05/4qx4HFJJEESf52HP8AiqsMSlWoOm31amzj0Dn5bVa0RtZozSALq089PWoHEeIlf4bVxPii87EUL4JxBL/4RJGbcyZA1Ata3OrtgOEspAyiYuSZ5a389am14lXFoqzjBUnwyFHZUke/QVJZ4K7ACgUgDSSR0I5c6szzqEglRCQOhPLpQbH9r8EwqFOqKgdAhUzrrlj/AGqN4KLY43wpSRzsd9SNJn03oVhcOhkd4uEJTc5tTGs3t5+VDuJfaU0TDDCnJ0LigkT/AGgEn3ioCO+xhSp/2DdLKT4VHreyemp6bwp7uiXDbyyWy796WH3Ae6NmGSYzgarWP09N/KJPqeKUyqMylAJTzJIgAb3oe46jDozqlaiQm1iTolCbQBeNhzNFuH8N8SXnoU9ciLpZRlzKS31jVWqjyFqm64IfPJA4Tw19xx1byC2nMlCUnKV5YSSc6ScuabwedaPwZhtohKEJQktpnLABJJuSPaPUkk86BhqQARJJUr4dZ5JFGnDdY54cnfYc6V1D4SN8PNk3iVwlG6lAekyadecqG2orUgn8iE/8yh/FLWb0qbjveU0tyaSoGYpCBAJJ/NBnb0/3osDjitBzqO4FH9uvu/xTy+INpSVn2QYki09Br8KoT/ax3FuFrDfhtBZQXJhxxWpSn/8AUnWSDmOxFR2WUS0PYwNqXJzFEzljKFZbBUmxJIEST0AvScMghATNzdR6kyarHZ9Rdc8NmkGAEiEKXuEo1SlJJMkkkmdr2pRiw21oBkrBIuTGlhT49qvMJhNcbuqaCrCLUxXq6xpXqu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6" name="AutoShape 4" descr="data:image/jpeg;base64,/9j/4AAQSkZJRgABAQAAAQABAAD/2wCEAAkGBxMTEhUTExIWFhUXGBgaFxcXGRofGBkYHRcYGhsdGhofHSggGR0lGx0XIjEjJSkrLi4uGh8zODMtNygtLisBCgoKDg0OGxAQGy8lHyUtLS0tLS8tLS0tLy0tLS0tLS0wLS8tLS0tLS0tLS0tLS4tLS0tLS0tLS0tLS0tLS0tLf/AABEIAM8A9AMBIgACEQEDEQH/xAAcAAABBQEBAQAAAAAAAAAAAAAFAgMEBgcBAAj/xABDEAABAwIEAwUFBwMCBAYDAAABAgMRACEEEjFBBVFhBhMicYEykaGx8AcUI0JSwdFicuEz8YKSssIVFiRDoqM0U2P/xAAaAQACAwEBAAAAAAAAAAAAAAAABAECAwUG/8QAMhEAAgIBBAACCAUEAwAAAAAAAAECEQMEEiExQVETIjJhcYGRwQUUobHRI0JS8DNi4f/aAAwDAQACEQMRAD8Axcu0ou02B9eteNAD2euBfnpz+utNpFaD9nXYAYuH8RIYBhKAYU4R12R86rOagrZeEHJ0ipcJ4TiMUrJh2luKGsCw6lRsPWrzwz7IsUsDvn22p2ErUPdCfca2HA4RtpAbbQlCEiyUiB8PmanNgUo9RKT4GPRxj2Y/i/sXcCT3WNSpXJbRSPeFq+VVHjf2e8Rw4KlMFxAuVNHOPUDxD1FfSleFXjlkUai/A+PlAzXAK+k+2/YLDY5JVlDb8eF1KYno4B7Y87jnXzzxjhbuGeUy8nKtBg8jyIO6SIg1vCakZShXJBiuUvSuEVcoJ+vlTiGVGcqVKA1gEx58t6bqx9lzDOLVybH/AErFVnLarLQjudFeS2ToCfIGlBhX6Fe4/XKi/BMOoiR+oDW5tt7/AImi68OrMlUWKd9oSD4tLRc+YrOeXbKjeGBSinZT+5V+lXuPpUtnBqGoPqDr/NGmE7X1Enl5/Vqk4pN1C/ta++3n1qvp+ao1WkXmBUkAgyNRVhKutVBoaelWzENdOVWzZNjRngxekTG3CL1XFMq/SdTsedWDu+lcSis1qPcavSp+JXltkbGPK3KkhB5Ub4uiGVf8P/UKQhNhzgfAD/NvOtFmuNlPyvr7b8AOUHl5VwNmdD7uk0ZKffz+vS21qlYLCqWTlCiYULCdjqZF7EjyI1qPTEvSJeIIAOUEjakp86m8QQQ0qxAkDTcKAPqKFMjxJ8x861hPcrMMuPZKiewCDoacdQdxU8o103qZxxqEr6ZBasln9ZKi08O0rpr1eWk9a7TXBjaBFK6Uma7VCoV7PYAPPobV7JjMelt6+jODlOQBsQkAAActq+feyDmV5RvMD5/7VtvZzEygTy6elc/W3aHtMvVLOFUtDnOoHeHnSkDNuZE6fuKSU2buC8Qsl0WvXu/FD0NHn7vr+KkN4UbqJ6W/a/xpiM5PowlCK7Y735Nomss+2ngIWyjGJHjaIQ51bUYE/wBqz7lGtWSpI6cxQnj2GGIadZIs4lSb6GRAn1+rVdScZKVkbdyao+WaTv8AXWnHWiklKgQtJIUDsRYg+tNiukJHiIo92fV/6XGn/wDm3/8AJZT+9Ad6PcLTlweMnc4Yf/aT+1UyK181+6Lw4f1/Y7wR+EEZZOYZTPski+x5D/NF3uLKWVAydYk3nL+b9VgIHShXZ7AuOBXdoKjmtAvpeOfP3VI7ohRBBBgggggzBHv1pXLW9nQwU4ITh03HmPmJj6+NSXhdURE/zp0ppge6R9e6nnfzcv8AP87Vi3yM1wVrCp8aP7k/MVc8Y1b3fvVNwf8AqI/vT/1CtExuH08k/Kr66dSj8xXRLiQD7v5UhIoo7htf7aYGHpZZExtRBXHEQwfT/qTTaE+FPof/AIiPW3y9ZvaVP4B8x8xTDKfCnyHyreEv6afvf2Mmv6z+C/dkdSNBfXXf06/5qwI7pAUVKSoGXEhKkyNYubApsYOtCFouB9fXWmXFgXPpzM2Hr0o9otNLxHe0GXuEpSqYVYzfKVTff6NV5pPiHmPnRfiiFJbIUlSVAplKgQob3B6R9GhLXtJ/uHzpzBxBiGpS38eRZMutudS+PgQ6b3Kf2/avM4JxSFLShakCZUASB60jjLnhXfl8wKUg7mjXN0V9KvOvU2TXa6qlQhSBKfr314bV4V4isyAhwV/K4DMSOnQ391bD2fxkAA76HbmBWQ8D4K7inO7ayyBmUpaglCU8yo2FyBWoYHAP4dGR9GRQjKqQW1W/KsEiT1g9KT1STHNO2kXXDKJ38/hUtoQYJ87+nr9dKEcIfNwrX0j6/mpfEfYIzgDclQEDzP1auY1THrskv8QbjVZifYBn4a+6q9jO2CUKKMriSOZ6WkX1ofiMTjXJbwoThk7PPIUpxY5tIymE8lHXau8P7IMuLTnedfJPjXIFxBJJuTeZTNhArZQSXJEavnoNcb4u4jDF9I/0wCoXiCQAfQxbzqm8E7dredUlxD7wiYZRMX5akVqDaUwWFpCm1JKSCAUkbgjTSKQ5w1SQEtZEt28EQkDokJ+uVWhW3qykpc10fP8A2+wPdY1ZGjoS6mdYWLg9QoKFV0JnStY+3LhyQMK+m6hmaV1kZ0/9/vrKmR4h9c66WGW6COblVTYtprSj2IhODcj87zH/AEPn9qD0WQsFhKObiVHyShxPwzVq1dIrdJlg+zFTiC+6EqISlIlJVIzKOiUgkgxyNwmoPFG1/eX+8CkqK1kgmSATABM+/kZFaF9iMKGJUABCW0iOveT8h8KzvEpJUUglagFEnqCM/hiwk2Ggg1WWl3uTT8i0Nb6Pba8xtA/alOb/AF9GpaGAb+RqXhcEjxKcSsgRZJGp5k+R0+FcnerO1KlG2GWeCYT/AMPQQ02XfbDwAzlQUJGknYa7k7U/i8ITGnsp+VHVMs4bhSMWEKQQgANIhSSpSyhJUlVlmIkmxuSDQXhXEk4gnKCIAIBEGNP40rLXRnSkL6bJC9qIGLwisyEISFLcUlCBMCcpVc7AAG9RW8OrvXGlpyuNEZkzIIIkKSR7STzotxrFhtSAg/jB1oIFozLVkGYkEAQVXgxrXe0aFYfEMO4hQCn0KQtIVIRlIyGcom5IJ3JsImqYoOWG0uTeTcciT+nxKr2vwxThif6kj4052V4McUVJJUhttCCVpSCSSDAAJAA8JkzrbexbthgC9h0oQQMziTJmICVHl5R50c7E8DzNOIS4ptaIKnCkqQpuIKe7VEGQSD7+VNaXdPAqXNv7C2ecY5Xbrhfczx5opJSoQUkg9CDF7/vTvB3CnENLhRIVICPamCORkgEn0qVj8IQSo/mkxeRN9SBPn8qv3YxttttsFtKVd2FKXAzHNqCrU+XKoyT9HxI23KcbjyZ59oGO75QcykSlN1ZvFClaZoIA00qoNe0nzHzr6B4+MM62EONJWCrKlKkj2juNxABMjlWP9lmgh15cD8KQkkTEFQN9jEfGt8GpiscuOvuLZcblNe8sPC8csI+7hl1wqz2ClgXnplCfEZnl0ghOLpKUKBTFhr5gVq/Yx1j7soKdRLilKWlStBZOh3tPrWb9pXEZHEIIUEkALiJEgg6D651njdTi0u+yZvcpLyKmB9fRrlcIO016utwc6gT9fGvJ8q6n69BXgPnVSCz9g2UOuuYVwwH0gJIInMhQWBfcjNHlWlOqawaUtBRDbhCO5IKglW6hJMJMXTEXkEXBxFtZBBBgggpI1BBkEcoNbX2H7Woxoh1tvv0JOfQKUNCtAi4I1AIIPQ2T1ON+0uvEf0uaNbJfIMs4BTCyCbTMaweUnUelEMPiR0ty99IfcKzdKk7DNEkW5E29edQSmD7xXNfLG0qRYFltwQq86iAR11BApSEIZSpWwB841jp6WoSwoDWRO489uVKxzhcUhsGxUM1/y6nyqU6IcPDwPP8AFUtI75xxKQLkEgATBi+u1OjtM28Iw4zrACzGgTuCdLzb0qHxrs1gnyFutZiAYGdQTP8AbNzppFN8O4cnBphs5GTolxVwTYwSZOnmK0TSjSfJHEndAX7V1pf4cHBq262rrBlB+KqxhKYINbN2yWl3A4pxtQIyDNEEZ0rSZtaSI91Y4un9J7HzEdUkpcDrmpqThFQNdArrumoxH7XqdwjAuPKU20kqVlUqJSLCASSSBuPfTcWk7YtJNqkWTsCyC4olMkJSAeRJglJ1BibjmaBsBSXNTmAUL8r/AMVc+w7QRhy4SZccSkaR7YSI3mSfhyqsYnAOd7ilJSVJaLpWU6JSVKExM6Zj6VGPJ67+RnOFxXASwo8CZ/Sn5D40YawDgQlcAt+0qDdJOYJJEWSYVB5nqJc4J2Wccw7Sy7GdtB9nQFIMa/xRztMprDYdSz4XHGm2RAMKWi+g8KQQnU6ZRXEjGMptWdrNO8aF8dxAPAw2AqULQgyBcpeOl9KrHAMM4gIxEQ2FFCjzSVITPKylD3GJgwZ7RYsDAhvdbhWOQCVIn4qFQuFdo8N92UVtlL2HSltDWrbi1FS23CJN5QVKOxTvat/+WCvyFIKp0u7/AFBnEuE4h54K+7uQVBXiSpIInw6iD4Y99ReO8GxCoSGliZJUEk+ydo1IvauYt9az43VKUTJWCQcx8UiDa+21qZwWLdEfjundJzkb/wBMTpvWMWo8rw6PVPFmktrUeVT9xYMa4RhGZ1CsigZBCkpWk7iIIvPWn+yHFnfu+ICFZAGFqICLkpAgElJJAzEW6H8xoJxZ1x/C4jEFxILTuHUrWVkpW1IAESRkJP8ASo9KndmH0KTigiPEyoL8RASVSEkQSSVQdADI8qawLZideZ5nWxl+ZcWufIDMYsOOHPZOeCRa0G4BzXAJ02B11rQ2sB41KIUlICUpzR+XNOhNoI9QaofAOHtuulKFwEt5xac3sglR0vaJ5nyrQ3X5GWRdSjbdMhMz6ilde1uo00aah8wbxTCr7xlwA5UqOYi5AKFD2RcyopFqpGMwaGMU4jvklOJKlIKJlMqMpWnoqRHQ8oq+sOnuhfdIvsfDufOsv4uFt47ELjOoLzJnkqCnyhJFU0q3bl7jXKqpsunAJZadStQ3KCecEfOLVUOMJIStOaTZaoJywVACOsz7jTf/AJhfKg13QCnNJUAQRJ1NoO3rravOvOKbd7xKUeEQN1eNBFweRNM4cMoTUpVzRhmyxcKQEVNer1errVZzqYJBrsVyOVeHlVSBQ604y8pCkqQpSVAjKpJIUD0IvNINaR9j6GoxCloJUooQHEmFtgg3QoXTmNiROmkTUqN8EN1yEuwXEcYouJxXeEAJV+KClaSSqCAQJSYM6wRPOri/zpWA4ahpCkd66vOSVd+qVyeSzY22sPWaYQ8W1d08In2Fn2VjaDe/SfhXL1WCcZt1wdPT54yjV8iUvEDSetqj4t5xKSUpzOKhKEjTMd76AXk8gal4hjIRuhRsd0n/AD9a02l5AUCoiAbTsdKVQ12iK6h9Il18pA17lsqVMflUpRHrlqLwyVkZMFiFpkEvYvNYg2LaAjKD1H7VZWsQ2CFFI+vOo+K7UISqCsTyEn3xp61pGXHRHwK/9oBLeCxBJu4ltJHUrAv6fKscmtl7VcJXxBmUuhGQ5wgpKs8A+GxmbjY7VjakkWgyNRvO4I2NdDSRrH8Tm6mVzHG70/gsSttWdtUKjUwRE6R6Co7ZtRHhOB72dbRoQOfPyrfJKMYty6K4cU8s1DH2WJntNh28E0yFnvULaKk5VaB8OKvljSd/nQfinGF968rDuQh1eb2R4gL3BEi8++o54MS/3ceEkeI7SPO+wpfCuDrWtSFEJCdJvmvB0MgfzWe7FGLk+u/qWjp829Qjw7ce/FdmpscbkAgeGAR0tp/H+Kg9o8Z3rBtYQfUmPfE1W08PeEAOgAWEJ25a1IdacQyvvF5pKYgRAEzv1rhxilJVLx9529ThcMTbjX0/kh8Vxyl4lLeiWmgBfXOGlE/L3UlbQDojUpTPomR81e+m8Ug/eFGDBQ3Bix/DTIB3IgT5insT/rkchHugU1PiKS/xFPw2O7VRvzf7MZJ8CVDn8gf4rmGTlygmYIH/AG6VGedysKM6T/zQQPjFIw2K7zxbwPeFVXY9rfhZ6Z5YLIof3VfyJSG8yS2R4VpSpQjdIUU+6bnlNRhgG0lCAFJnNnylYN5TlIO2YAwPLWafwqyVqtmgxpNkpnTXQK0103qI4+HPGiCmALZpmFKiDeZnoYJ3NN45NYzg6rAsmtp9V/4TOymEyvwkqAcStE7hMBVp5QPrXRMCMiEpUZKUIBPMyST0m1UPgGFcK23coyKCwDuAQRe8xmgT191zWuEr6FPy0pLXy3ZOGK6SEow9ZCiApoJkgFJEjaxv19apmKROIWo7pbB/4WW0++xq28NWfu4vPgBn651TeJ4N8FxbRk7JgEmIBATEnTSs9N242bzg5K0uufkV/jLgGISf0lM+ipNEuIf6ZM7jf09OVDP/AA5ZYcdLZsoeIyCBfNCd7lN+hqTgm3VYeSiEzCVTqB0jnN5rryivVp9Ojn+s93Hav5A5R6fE/wAivVxU7V6m9zE7YLFKHOuJG/1rXTVSpya13sD2PDCA++F96of6YWpCUA6BeUgrVF4JgTpvTf2bdiw2kYvFJ8ZjumzqgR7auSjsNQOptowZQZsff8rUxjh4sxnPwQyrFiUoUDJsmRJPSf21uTzj2GUhaSmAU/mQU5kf8pB9wruIwQKSDlUn9Kh/nyvahjmCU2oKbUEKGneklB/pJGqeUgkGDm2OjimUsb47xLCYYKQ5iUNqIkNOFSrEToApaEnYmQNqrL2BGIgtOB4WKAHEkzyQsLSsHaFAnpQ7DfZ66vELdxayEKXmsQVOFUkjODAAsMwv0FWjG9l8KpMIb+7mIzMnIYHMXS4I/UCdb8k5aRS5SochqnDi7KdjsTiWDkeD6EqMQ4lUT+nN7KjHI0T4G0t5QQlJyyM5CSoj/gTIzciogc7VMwXYxLKRl+9QYC14ZxskgaFTLiZiZslStdL0V4WcU2nJgsUy+E3OGxTJYfAtJ8ISRv4lJjz2xyaRr2TeGtX9wZxq0YZtJWz+CJzqCc5aFvGsjUfqVECBtVZ7d9kxim++ZQnvwJBTEPoiYJ3UAfCddBcGRbeC8dlafvWHcwqgQJWUraJUlVu9QSADB9oAetPnggYdDaCruF5lNRo2rUtz+kk5kzYeNM3SDpp4uMdszDM1KW6J83Nb/I/VqP8AZteXvJ/p/wC6rv287BBZVisEg5jJdYG53W1J1J1TuSY5HP8AhT6UZs5ImNjtMzyvWeqg3jcf97Gfw7KoZ4ztePfwCz5/GbUDYlM+h/iKkcNGR11W2g8iSf2FA3nVqcSU2SFAgncTcgDn+1LbxxS6rOfwzMEAzzFtelKSwzePb/1+/wDB0I6jH+Y9Jx7bf1VfSy3t4sA0jiLhcRlBE7zOkg8jJoInjTA/Of8AlX/FN4nj7eU5FSo2EhQjr7NIx0+VSVRf0Onn1GmnjanJP4PkNKwynSgBQGS0GdYSDf0FCHuIoGIXmMRmGm4V0pXDu0aS4tbq0JzEQhpCwkAJCbWJ2GpoPii246pzMlAJsEJVCh+oyTCjqesxFNxwScnGadVxw/4OXhywxSjkx1fN3JfyOucSSJSBmEkzcXjypWBWkExABSbDaOfWxoQ02tQIDQN/aCoMaXE8qcXgle0La2JEwZ3Ft6aenjVIvH8Unv3un+lf78w/2dx6A8klVy5EeZy/vWr4XgWDyoQMMz3bjKlqAQm+Ut+LTUZlX2k1h2GYS0UKU5BBCoyk6KmxHlVja7fYhIAGQpShxsBQM924RoQIzCBc6yazeFqXq9GOfVPJGO+rXk0/v5h7BPpKQEiEpyCBoBf9hRLEE5NBdc7yNAP3qjcP7RNoRCwZKgSLzbkdN+dFF9t8OQJadJEX8EWI/r1A0tXOlpct+yzfJqsUndrwLHw0RheRKAPhb50EGM7t4XghQI+dQme2THd92UOpMQSAnL0tn/bahfFOLMuOlxKlRAsUkaDnVoaXJudphh1WOL4a6o07Gvn74ga+yPeP81U+2eJlxAmxeymOQSoUJ/8AODtns6S8jKEAoOUgQBMQDafcKFY7i5dCFEwsOFR5Xn0EGmsWnmppvrcKz1EVCl/jX6g/FIhahyJ+dcp3EOlSlKvck/GvV1bOY2rBQTVr7AcFDz/erAKGiCARIUsm3oNfdVY2rW+y2B+74dKN0jMrqtUqPqLD0rTDC3ZjklSLg2VG0xYH3gctv5rynVJMkAg8tddelQnvZC8yht4BoDJHM/qGm1OocWYCXUq5BxN7/wBsUykLvslffSm5ko1Khqn+4bDr8a6tRspspIP5fyqH9J2Pwoc+p1s5lMED9TSjIHkRp617B8VZV7LoSo6pVAJJv4kg3O+YVNEE3DrSoEIOUj2m1XFukfEVLZWDAy5Taxv7idaguspcgg5XBooHxeYP5h8rSNqXhcac3dOwHD7Ktl+R2VF43qGiSW9hQq4lKuYt8NDUTEjNCX02SfA4JBSeaSLoPkYNEGydDSzexv0NVsAZ3jrYIcPetqEZx7QEg+KNdr0X4DiU5cmbM0bAEzk6dU/LahrqVNXRJR+ZP6eop9nCps4gxbQHwkGDp5RpznnUSSa5LRbT4JuMwim1GDKSCQTpeDeBqInrWO/a1w1DeJbeQIGIbKlJ5OJOVZ9QU+oJ3rZ0vhxJaMj9Ktgrl+1UvtZwU4loJyNqW25MOd4n25SoBTagQZCdZBO1ZOLao1UknZkuHPhT5RTOPnL60dRg0ku4cYUsvs5lLJeUrNBEgJNiMuZQi55xagmMPhIrFxafJsmmgaRNcPSukUkfzQAtrWpANRU85qQ1eR9WoAlcPXcjmP3qU6i01AwntelENoqGWXRBxxkCoIojikeEmhpIqSrEkVyKUqkigg7XWzz6f4pBNdb160APgUoikAV0GgkfI6/WteroIAFzoPrWu0Wi1I9wHC95iWUaguJn+0HMfgDWuIJyqNrk/wAfzWd/Z43mxcx7LaiPMlKRb1NaIT4Dfn7ppvCvVFMz5C/D8pbBXCRHtEwI6cyFRbemGnSjQQkwQT+5Hj9Lai53a4NiiD3aognwzsYvB6/yKefWUKImR1+pq9cmdhLDvuEXA/uQd+oqE+6nMUrLYNvbFtZkCCDved6RhMSAYiJ6mpT+FbeTlVCheJgkTyP0KKoLOs5Y9gJEyCk5hO0AElNN4pKXEqQq+4sQdjIjcGCY01GgqtcR7OusHPhnlNgbXLc63TPh5W0rrPEVuFDb57nEJOZpwGUOQLwd7GCDccjU0HYewXFSk5HSSbwrmOvUWnYyCKLtOSCQQaAFvvRdOVxEZkiJJ2KfX0INq9h8cUWMAi5uYSLbRPyPwUBoEWckQDuLidZ8jURvMSSkZTyO/P435anc0zg3gu8yTGunl0Gvv60RabmDp8/LrVOuyexlh6bRBGoO46HeonEXChxKj7C/AVH8qotm6SAQelSw4lRUEGyVATNp3vvuPfScUwHUKQrQ26jSFDkQQCPKgCNxPhaXTmICXUiErIkCb5VDdJ30PIisf7X8IGHdKBmAKZhcSDeQFA+NIixgEzpz2PCuKyeO62zkcNxmsIV0BTCvORtQDt92bGNYzNj8dkEt7Z0/mRrrYETuOprPJG0Xxy2umYgVDnSM/SlQPr6tXikdKXGRoLPP6tU9iogQI1p9C7C31NAIdaMKH1rRIUJSoSNRefdUt3F65fjUEpjz/snyoQs9akuOqOp+vKohRRQM4tz/AHpvPb66UsppPd1JURNLZ1Ft68pJryTEedAEmvSa6R9XrqhHzoJJmHw5UkGQNtq5SsECU76nSvUWX4Lj9n2BCGO8I8TijznKkEC/nmPuqyqQe7JgxB85n/ahfZC2FaSf0JUOuYkqkeZj+CJo2AcpB0JO+ov033NvjZ6PCSEJ+0xpxqUi0aERqCNwedT8K+H0EH/URGYfqFrjl/J61EQsgkflNx0+opvEtqBDiPaToRym4PSr0VOYthYhSdOVr/waXwvjCVEsueFR/UP35VPZdQ8krTZQstJ0B68vOh/E+GJcELBCtQqYO1waj4gEHUPoP4ZCknnPzvagXHGnCj8TDqSCfabIIB2UkapUNoj5y5guLLw34b0rb/K5uL2zbDz08jVlYUlQlKwpJHUyDzBofBBT+D9oiClrEhSVAfhPpHtJ08W6TzHPTWioAWVOOqS2vOcqkXQpJshcZhrob621of2l4UU+JsSnrBKVWEEbpULX3+KeznEswDakiCNlSB0M3jy6cqmuLJsNsYjI/wB2FNPKy5y0FDMEGB4k7A6g3ix0vRh3EFts5SfEPAFRnExY3M5ZPiHJPO+Svdm3145bwWpCAtR71CocQRACOYXEdCLgxV74Est2ddcdUf8A3HSCq8dBCdLXrFbn2jR0kWXAMZEgDXfz+rVJWJG8+dcRfyNeVAqSvgR3kgKC9j4F9Uk+E+aVb8lKpvNkVlNo0PvP1+1S1IBkGIIgjn51HIsQoSU6nmmbGOYGvqbCgKsyb7TOzJZcOJaT+C6qVAW7tw3M/wBKoJHIyOU0YV9CcVdwq21svLTkcTBE3g7jkRYjrFYhxzgb2FVDiZQTCHRdDgvBSoWki+U3HKl8kGnZvjla5BZFq8kV4CPrypV+VZ9mhwClpFcg10DagkSpNIVPM04pP1vSFJNACb12OgNdmuEUECiLSQPfv764F8gK5vXBQA/3p6ctK8lwcoppMdaVQBKQ/wArV6osV6jagtmidiMYFYRAnxIK0KB1jMVJt5KHuqyNqhUHRQzAeQSDHKRFZb2UxakulvMQVgRBEFSZIB6FOa+1q0tTynG0qSPEkyJ90TMRFjG9O43cUK5FTZ51RBPTen2XZF7HemlPBU+4jrv6ikEDb/Gn+9aGfQsFTSwtN9j8Pr0o624hxAMGD70m2hoA5BT9c9qawPECyuCZSr4j36zoahqwTCuMwhgjLKTN9j59evnpQVnvMMZbP4e6JmPLpVjUskSFE2m591RFNZzpB35H093xoXRJIbxCMSiICkqEEXCh9a+6qZ2q4K3h3EuMYkIUTJbUAdTBIAIE6SLUd+4lpRWFRzj6vUDtTwr72lCmSkPtkkA2S4k+0mfynQiba+dD4JXYa4HjV5JUkLWRBy6LsYsZuQI15VKYXhnhnSsRuB16ftVT7KvushTbycqhKgk3UnKZgwfhvPSjJ7P51FaMo8RKSnwqyqvBEaA5h5JFDS7BhzCYvJ4RdH5Sef1NOO4nOcsiduV+f1pQNHCMSmLZoi4UAfW9xR7AsKCZWkhX1y0/zVWl2RZJwb0gTYiRHLcRUpbc3mCNxqOUfD30MxOLQgSowBcgxFv3qv437QMM0SCS47cJbR4la7kWkxPlFVosibxfsfhnj4mIJmXGVZVjqWz4FenMQmheH7IYrDgoS4jE4dftsuSglOoso5QRrMpMi0U/heL8TxMd1he4Qfzu+Exf8pE/Ci2C4U8kS5i1KV+bKBlnpebVaml39wb9xj/avgZwrwTCg24nO3m1ibpJ0UUncbZTvQYiK2btpwpC0sJX/wC46UG9j+C6rPFgFpUkHNqQSkyLVijbogeIAxpNJzjTGYu0OAedOIB8taQlQOip+NKSfo1Wy5woE+tI+uVPJPT6/auLFADaifo9fjSDSyK8EVJAgk0kJ91P5fqa8pgjW3pf3a0AItyv6V4AHaugD1tr/FdOt6AElX0K9SwnkJ9K9UWTYzgcSW3EOa5FpV55SDEela2rwEFCPAcpGUjKoEAi0eEkGwkgkajNAxytW7Kp7/h6MxJSSpo7FCgLCRzAURyit8EvAxyx4skY5ywdQTlVE6+U/wA/4pAxE720gnT6t60MVj3sM7lxKQWV2LokDMbZlp1STYEixkG1567+GopB8JHhg6gxHpTMXYu1QVS/uLzt9b7VExsqEhUb6ReJqOl3YiDy+t6WlzmfKffv5birUAc7O8TkZFa9T/P1+8vGtLA/D0On1NUp53IsKGvLpzt61aeFcbCwAvnrzPI3+O/TUwA03iFR45NBeJ9qGmiQnxKHlr1varJxDgDbqpK1hJ1QkwFeuoH1aksdk8KiMuHRa5Kp0trf40BwVJrtWpcB5AyEEJKCAtAII8KjaLzBka1d+EYollJRKo9FZFDcaWUBPnNQFdkcIo5g2ReTCzBvyufjHWijSVhaMiQhCArxE+Ik5QE5dIgTcnaOdD6Cx/C8eQSUkeITOxA6/CaViuKgp8C0abEXGnpScW208nxpBIkHIAbaKnS3qYMcriGey2EUtLgStRHjghYSoTaSlOVQBGxHWq8EiMRwlWMhK1rSzAKgmxXuAVXgf06nWQKsnCuHMYZGXDtJaBj2QMyv7j7RPnpVd4r2iWxiENNYcFspUVKUlacxn8qzAsATvtUvA8Yw+JVlQ7K48SUqHwVAzf5oq+Q5on8f48MO13iklQzBMDaQYJNp0Ohqi477ScQVZGEJQBubn9unOrrxPhiHWlNwr8QZVGdLyCZNyDcVVcN2HaS743C5JSSlKSmAkbqzkmTrb051adcFoteIX4AnFqQ2/iF9494y22oA5UrASSJIykgZdx4ldaG8U4sqR9zxS8O8TH3V9DQRIN0BBT+Go7GYM6gGasXE+IvMkBnAKdMJAyKQUidiTCkj/hA561N4Rw7E4kL+/ow5aIADATnI5ZlqsDp7PpFZzpK2aQtsz3Ado1Yx0YXHYLvV3ScjUPI/tyjMgyU3mOdqr3aDg68K+61dSUKyh2PCZAUAVezmAMET7QNfQmB4QwyrM0yhCikIKgPEUDRMm8C1ug5Cp62JSUqAKTqCJB8wbUs5WMKFds+XO6J2k3pC/qa2/td2Cwq2XF4dnunkoUUdxYLIE5e6kJJMRIgyazbgnZXFYn/8dg5Zu69CU9YtJ9Aqqpg1RWQypW0DmbD30oIQmASVHYCw/k+lavwz7JpIVi8SV/0MpgeWdd48kpPWr3wbs/hcKP8A0+HQg7riVmOa1So++pbKnzujh+IVdGGfg7pZdj35TIpl3hb6faw76Z5tOD5pr6jLx511Lx51G4D5Xewy0e2haOWdKk+7MKRl9fr319WuBK0lCwFJUIKVXSRuCDaKx77QPs3DCVYjByWkyVsmSWxuWzqUDUpNwNCRYTYGZZenxr1ODyr1WtkOQOQnWNBVw7B8XyoxGE1Lic7Mz/rIBUJ8/ZqnIFOMuFCkrTqlQIg/CdqhOuSTTEcfSptJUyopWmZ1I2I9Lj0oHi8W0lKS0uWpgpNlNzyG7fTVO1ohXBMelTimlQlLpLiADadVDpOsXuDRfFcAwyvEpkHnBIPvFzTqluimhaS2umB235Ez6/LzBp1L2h3Omkek76GofEOGHDStolTHW6mvPmjrt8aaYxXWPW0aSOmvvq6lfBVxCjgzD698fUUw2si3Tbl6/KkhwTr8o6X/AIr2IJGmvXp9fUVYqGsFx11sEEBQGms+R5jrqKJYftGldko8USUyZHM31vVVQsqEgA7ERO3SlYXgqlKCgrLvIkbfDX/ao5J4LG720QPZClGLkaCeZ29DTuH4q6seJIGawCZ0O5J/emGED2FtpCv1JHhN9yBr5j30VZayidAOZ26Ha1CKtj7DgbIO2n1yvFSEEJkp9lZEQYhZkGBta/nNAMdj5nKOWUkRN5mdDpTuEdkqVsPO5IuQJtbzqaAsRgpIPsnadj8BVD4phUs4kKAhaClSVCAVJIm+xtNultKs7fEZ3tp5x9daqnF3C9iVhOmYc/ygDX+6YFRRKLw9jCWwUiVGIEXJOnmdKhtkIQpQzKgwpZtmJnTkkbAf7ddd7tKADGgKjqIF/wC36vS04sOI1BbgBPXfMOmnX0oQBDh6iV+IjKEi+4BAGXreT60WbSASQT58vXaq+y+gFLaSFfnVeLCOokTtfT0qazilrKmmAHHBlzgKTDYULZyTaYMC5MVlP3lopvotuBczC/tD4/Gn1QNY+NBsHh3WmlFxYKjeEzlB01ME+4UTBsPL9qSk1fA2rrkUuDXAAKTmmvLVFVJs8pdIKopkuc9aaU5QBIWuo6XjnA5gn3QKSHKhtvy4tWyQEjz1PxtRYBJWJNPIem3T6FCUuZiBzP8Av9damJcg0WBnnH/s0bceUtjEIZQq/dqSpQSokyEEEQjkNrjSK9Wk9yDXqmwPlXzrxVSR/P7V0bxViDiFkaEgi6TvIq+9nePd+gpUSFgeITroM310qhuNzofq1JZxJQoLSSCLyPd61pjnsfuKzjuRo2KbcT4kmReR06x8qqWPhtRKB4CTKP0H+ncp6bVZeDcX74QoQsJBI/KQdCB+xpWMwSV2/Ne/UWvzFNupK0L+ywFhXwoa+t/iKlocm3lafdEm/OhWLwimDmBlG/TqByqU3i0q8xpbT6/c1EZeDBrxRNZdyKCrc/P05/4qx4HFJJEESf52HP8AiqsMSlWoOm31amzj0Dn5bVa0RtZozSALq089PWoHEeIlf4bVxPii87EUL4JxBL/4RJGbcyZA1Ata3OrtgOEspAyiYuSZ5a389am14lXFoqzjBUnwyFHZUke/QVJZ4K7ACgUgDSSR0I5c6szzqEglRCQOhPLpQbH9r8EwqFOqKgdAhUzrrlj/AGqN4KLY43wpSRzsd9SNJn03oVhcOhkd4uEJTc5tTGs3t5+VDuJfaU0TDDCnJ0LigkT/AGgEn3ioCO+xhSp/2DdLKT4VHreyemp6bwp7uiXDbyyWy796WH3Ae6NmGSYzgarWP09N/KJPqeKUyqMylAJTzJIgAb3oe46jDozqlaiQm1iTolCbQBeNhzNFuH8N8SXnoU9ciLpZRlzKS31jVWqjyFqm64IfPJA4Tw19xx1byC2nMlCUnKV5YSSc6ScuabwedaPwZhtohKEJQktpnLABJJuSPaPUkk86BhqQARJJUr4dZ5JFGnDdY54cnfYc6V1D4SN8PNk3iVwlG6lAekyadecqG2orUgn8iE/8yh/FLWb0qbjveU0tyaSoGYpCBAJJ/NBnb0/3osDjitBzqO4FH9uvu/xTy+INpSVn2QYki09Br8KoT/ax3FuFrDfhtBZQXJhxxWpSn/8AUnWSDmOxFR2WUS0PYwNqXJzFEzljKFZbBUmxJIEST0AvScMghATNzdR6kyarHZ9Rdc8NmkGAEiEKXuEo1SlJJMkkkmdr2pRiw21oBkrBIuTGlhT49qvMJhNcbuqaCrCLUxXq6xpXqu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078" name="Picture 6" descr="https://encrypted-tbn0.gstatic.com/images?q=tbn:ANd9GcRtur9QUT5smxFGB-Qkeukjnc3q2HXJyi7KszM02Ni7rNbJBMc0"/>
          <p:cNvPicPr>
            <a:picLocks noChangeAspect="1" noChangeArrowheads="1"/>
          </p:cNvPicPr>
          <p:nvPr/>
        </p:nvPicPr>
        <p:blipFill>
          <a:blip r:embed="rId2" cstate="print"/>
          <a:srcRect/>
          <a:stretch>
            <a:fillRect/>
          </a:stretch>
        </p:blipFill>
        <p:spPr bwMode="auto">
          <a:xfrm>
            <a:off x="3851920" y="1988840"/>
            <a:ext cx="3945168" cy="2707755"/>
          </a:xfrm>
          <a:prstGeom prst="rect">
            <a:avLst/>
          </a:prstGeom>
          <a:noFill/>
        </p:spPr>
      </p:pic>
      <p:sp>
        <p:nvSpPr>
          <p:cNvPr id="6" name="5 - Ορθογώνιο"/>
          <p:cNvSpPr/>
          <p:nvPr/>
        </p:nvSpPr>
        <p:spPr>
          <a:xfrm>
            <a:off x="827584" y="2690336"/>
            <a:ext cx="3096344" cy="2031325"/>
          </a:xfrm>
          <a:prstGeom prst="rect">
            <a:avLst/>
          </a:prstGeom>
        </p:spPr>
        <p:txBody>
          <a:bodyPr wrap="square">
            <a:spAutoFit/>
          </a:bodyPr>
          <a:lstStyle/>
          <a:p>
            <a:r>
              <a:rPr lang="el-GR" dirty="0" smtClean="0"/>
              <a:t>Λόγιος σκηνοθέτης ερευνητής και κορυφαίος ηθοποιός καταθέτει ενδιαφέρουσες σκηνοθετικές απόψεις. Το απασχολεί η σύγχρονη απόδοση του κειμένου.</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Θόδωρος Τερζόπουλος</a:t>
            </a:r>
            <a:endParaRPr lang="el-GR" dirty="0"/>
          </a:p>
        </p:txBody>
      </p:sp>
      <p:sp>
        <p:nvSpPr>
          <p:cNvPr id="5" name="4 - Θέση κειμένου"/>
          <p:cNvSpPr>
            <a:spLocks noGrp="1"/>
          </p:cNvSpPr>
          <p:nvPr>
            <p:ph type="body" idx="4294967295"/>
          </p:nvPr>
        </p:nvSpPr>
        <p:spPr>
          <a:xfrm>
            <a:off x="5211763" y="2348880"/>
            <a:ext cx="3464693" cy="2304256"/>
          </a:xfrm>
        </p:spPr>
        <p:txBody>
          <a:bodyPr>
            <a:normAutofit fontScale="70000" lnSpcReduction="20000"/>
          </a:bodyPr>
          <a:lstStyle/>
          <a:p>
            <a:r>
              <a:rPr lang="el-GR" dirty="0" smtClean="0"/>
              <a:t>Σωματοποιημένος λόγος στο </a:t>
            </a:r>
            <a:r>
              <a:rPr lang="el-GR" dirty="0" err="1" smtClean="0"/>
              <a:t>βακχευμένο</a:t>
            </a:r>
            <a:r>
              <a:rPr lang="el-GR" dirty="0" smtClean="0"/>
              <a:t> σώμα των ηθοποιών σκηνοθετεί με βάση ένα δικό του υποκριτικό σύστημα διάσημο σε παγκόσμιο επίπεδο.</a:t>
            </a:r>
            <a:endParaRPr lang="el-GR" dirty="0"/>
          </a:p>
        </p:txBody>
      </p:sp>
      <p:pic>
        <p:nvPicPr>
          <p:cNvPr id="18434" name="Picture 2" descr="http://www.theatreolympics2016.pl/sites/theatreolympics2016.pl/files/styles/guest_image/public/guests/theodoros_terzopoulos_fot_tadashi_suzuki.jpg?itok=feYb2iPv&amp;c=372a999289b3b214304be82718de7638"/>
          <p:cNvPicPr>
            <a:picLocks noChangeAspect="1" noChangeArrowheads="1"/>
          </p:cNvPicPr>
          <p:nvPr/>
        </p:nvPicPr>
        <p:blipFill>
          <a:blip r:embed="rId2" cstate="print"/>
          <a:srcRect/>
          <a:stretch>
            <a:fillRect/>
          </a:stretch>
        </p:blipFill>
        <p:spPr bwMode="auto">
          <a:xfrm>
            <a:off x="611560" y="1628800"/>
            <a:ext cx="4536504" cy="453650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Σωτήρης Χατζάκης</a:t>
            </a:r>
            <a:endParaRPr lang="el-GR" dirty="0"/>
          </a:p>
        </p:txBody>
      </p:sp>
      <p:pic>
        <p:nvPicPr>
          <p:cNvPr id="15362" name="Picture 2" descr="https://i1.prth.gr/images/963x541/files/2015/04/01/xatzakis.jpg"/>
          <p:cNvPicPr>
            <a:picLocks noChangeAspect="1" noChangeArrowheads="1"/>
          </p:cNvPicPr>
          <p:nvPr/>
        </p:nvPicPr>
        <p:blipFill>
          <a:blip r:embed="rId2" cstate="print"/>
          <a:srcRect/>
          <a:stretch>
            <a:fillRect/>
          </a:stretch>
        </p:blipFill>
        <p:spPr bwMode="auto">
          <a:xfrm>
            <a:off x="1691680" y="1556792"/>
            <a:ext cx="5284143" cy="2968559"/>
          </a:xfrm>
          <a:prstGeom prst="rect">
            <a:avLst/>
          </a:prstGeom>
          <a:noFill/>
        </p:spPr>
      </p:pic>
      <p:sp>
        <p:nvSpPr>
          <p:cNvPr id="5" name="4 - Ορθογώνιο"/>
          <p:cNvSpPr/>
          <p:nvPr/>
        </p:nvSpPr>
        <p:spPr>
          <a:xfrm>
            <a:off x="1979712" y="5013176"/>
            <a:ext cx="4572000" cy="923330"/>
          </a:xfrm>
          <a:prstGeom prst="rect">
            <a:avLst/>
          </a:prstGeom>
        </p:spPr>
        <p:txBody>
          <a:bodyPr>
            <a:spAutoFit/>
          </a:bodyPr>
          <a:lstStyle/>
          <a:p>
            <a:r>
              <a:rPr lang="el-GR" dirty="0" smtClean="0"/>
              <a:t>Αναζητά της συνδέσεις του αρχαίου δράματος με την ελληνική παράδοση αλλά και το σύγχρονο θέατρο.</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Γιάννης </a:t>
            </a:r>
            <a:r>
              <a:rPr lang="el-GR" dirty="0" err="1" smtClean="0"/>
              <a:t>Χουβαρδάς</a:t>
            </a:r>
            <a:endParaRPr lang="el-GR" dirty="0"/>
          </a:p>
        </p:txBody>
      </p:sp>
      <p:pic>
        <p:nvPicPr>
          <p:cNvPr id="16386" name="Picture 2" descr="http://popaganda.gr/wp-content/uploads/2016/02/Chouvardas34-960x673.jpg"/>
          <p:cNvPicPr>
            <a:picLocks noChangeAspect="1" noChangeArrowheads="1"/>
          </p:cNvPicPr>
          <p:nvPr/>
        </p:nvPicPr>
        <p:blipFill>
          <a:blip r:embed="rId2" cstate="print"/>
          <a:srcRect/>
          <a:stretch>
            <a:fillRect/>
          </a:stretch>
        </p:blipFill>
        <p:spPr bwMode="auto">
          <a:xfrm>
            <a:off x="1691681" y="1556792"/>
            <a:ext cx="4211188" cy="2952328"/>
          </a:xfrm>
          <a:prstGeom prst="rect">
            <a:avLst/>
          </a:prstGeom>
          <a:noFill/>
        </p:spPr>
      </p:pic>
      <p:sp>
        <p:nvSpPr>
          <p:cNvPr id="4" name="3 - Ορθογώνιο"/>
          <p:cNvSpPr/>
          <p:nvPr/>
        </p:nvSpPr>
        <p:spPr>
          <a:xfrm>
            <a:off x="2339752" y="5085184"/>
            <a:ext cx="4572000" cy="1200329"/>
          </a:xfrm>
          <a:prstGeom prst="rect">
            <a:avLst/>
          </a:prstGeom>
        </p:spPr>
        <p:txBody>
          <a:bodyPr>
            <a:spAutoFit/>
          </a:bodyPr>
          <a:lstStyle/>
          <a:p>
            <a:r>
              <a:rPr lang="el-GR" dirty="0" smtClean="0"/>
              <a:t>Η μοντέρνες απόψεις του για την τραγωδία έδωσαν ενδιαφέρουσες παραστάσεις για κλειστούς χώρους πάνω σε σύγχρονες σκηνοθετικές φόρμες.</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273050"/>
            <a:ext cx="3008313" cy="1162050"/>
          </a:xfrm>
        </p:spPr>
        <p:txBody>
          <a:bodyPr>
            <a:normAutofit fontScale="90000"/>
          </a:bodyPr>
          <a:lstStyle/>
          <a:p>
            <a:r>
              <a:rPr lang="el-GR" dirty="0" smtClean="0"/>
              <a:t>Στάθης </a:t>
            </a:r>
            <a:r>
              <a:rPr lang="el-GR" dirty="0" err="1" smtClean="0"/>
              <a:t>Λιβαθινός</a:t>
            </a:r>
            <a:endParaRPr lang="el-GR" dirty="0"/>
          </a:p>
        </p:txBody>
      </p:sp>
      <p:pic>
        <p:nvPicPr>
          <p:cNvPr id="17410" name="Picture 2" descr="https://s.nbst.gr/files/1/2013/09/13/libathinos.thumbnail.jpg"/>
          <p:cNvPicPr>
            <a:picLocks noChangeAspect="1" noChangeArrowheads="1"/>
          </p:cNvPicPr>
          <p:nvPr/>
        </p:nvPicPr>
        <p:blipFill>
          <a:blip r:embed="rId2" cstate="print"/>
          <a:srcRect/>
          <a:stretch>
            <a:fillRect/>
          </a:stretch>
        </p:blipFill>
        <p:spPr bwMode="auto">
          <a:xfrm>
            <a:off x="3419872" y="1052736"/>
            <a:ext cx="4693704" cy="3129136"/>
          </a:xfrm>
          <a:prstGeom prst="rect">
            <a:avLst/>
          </a:prstGeom>
          <a:noFill/>
        </p:spPr>
      </p:pic>
      <p:sp>
        <p:nvSpPr>
          <p:cNvPr id="4" name="3 - Ορθογώνιο"/>
          <p:cNvSpPr/>
          <p:nvPr/>
        </p:nvSpPr>
        <p:spPr>
          <a:xfrm>
            <a:off x="1763688" y="4797152"/>
            <a:ext cx="4572000" cy="1200329"/>
          </a:xfrm>
          <a:prstGeom prst="rect">
            <a:avLst/>
          </a:prstGeom>
        </p:spPr>
        <p:txBody>
          <a:bodyPr>
            <a:spAutoFit/>
          </a:bodyPr>
          <a:lstStyle/>
          <a:p>
            <a:r>
              <a:rPr lang="el-GR" dirty="0" smtClean="0"/>
              <a:t>Έφερε την τέχνη του ρωσικού θεάτρου εναρμονισμένη με τις σύγχρονες σκηνοθετικές τάσεις, τολμηρός στους πειραματισμούς.</a:t>
            </a: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Μιχαήλ </a:t>
            </a:r>
            <a:r>
              <a:rPr lang="el-GR" dirty="0" err="1" smtClean="0"/>
              <a:t>Μαρμαρινός</a:t>
            </a:r>
            <a:endParaRPr lang="el-GR" dirty="0"/>
          </a:p>
        </p:txBody>
      </p:sp>
      <p:pic>
        <p:nvPicPr>
          <p:cNvPr id="14338" name="Picture 2" descr="https://www.monopoli.gr/wp-content/uploads/2016/08/k2_items_cache_2b1e670519f84d5fd3c9a03a5440561d_XL.jpg"/>
          <p:cNvPicPr>
            <a:picLocks noChangeAspect="1" noChangeArrowheads="1"/>
          </p:cNvPicPr>
          <p:nvPr/>
        </p:nvPicPr>
        <p:blipFill>
          <a:blip r:embed="rId2" cstate="print"/>
          <a:srcRect/>
          <a:stretch>
            <a:fillRect/>
          </a:stretch>
        </p:blipFill>
        <p:spPr bwMode="auto">
          <a:xfrm>
            <a:off x="2051720" y="1484784"/>
            <a:ext cx="5075783" cy="3058160"/>
          </a:xfrm>
          <a:prstGeom prst="rect">
            <a:avLst/>
          </a:prstGeom>
          <a:noFill/>
        </p:spPr>
      </p:pic>
      <p:sp>
        <p:nvSpPr>
          <p:cNvPr id="4" name="3 - Ορθογώνιο"/>
          <p:cNvSpPr/>
          <p:nvPr/>
        </p:nvSpPr>
        <p:spPr>
          <a:xfrm>
            <a:off x="1763688" y="5085184"/>
            <a:ext cx="4572000" cy="1200329"/>
          </a:xfrm>
          <a:prstGeom prst="rect">
            <a:avLst/>
          </a:prstGeom>
        </p:spPr>
        <p:txBody>
          <a:bodyPr>
            <a:spAutoFit/>
          </a:bodyPr>
          <a:lstStyle/>
          <a:p>
            <a:r>
              <a:rPr lang="el-GR" dirty="0" smtClean="0"/>
              <a:t>Ευφάνταστος και νεωτεριστής συνδέει στις σκηνοθεσίες του παλιά και νέα στοιχεία αποδίδοντας στον αρχαίους ρόλους την ψυχοσύνθεση του σύγχρονου θεατή. </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Σταύρος Τσακίρης</a:t>
            </a:r>
            <a:endParaRPr lang="el-GR" dirty="0"/>
          </a:p>
        </p:txBody>
      </p:sp>
      <p:pic>
        <p:nvPicPr>
          <p:cNvPr id="4098" name="Picture 2" descr="https://i2.wp.com/www.postmodern.gr/wp-content/uploads/2018/03/tsakiris-cover.jpg?resize=768%2C525"/>
          <p:cNvPicPr>
            <a:picLocks noChangeAspect="1" noChangeArrowheads="1"/>
          </p:cNvPicPr>
          <p:nvPr/>
        </p:nvPicPr>
        <p:blipFill>
          <a:blip r:embed="rId2" cstate="print"/>
          <a:srcRect/>
          <a:stretch>
            <a:fillRect/>
          </a:stretch>
        </p:blipFill>
        <p:spPr bwMode="auto">
          <a:xfrm>
            <a:off x="2947920" y="1340769"/>
            <a:ext cx="5266871" cy="3600400"/>
          </a:xfrm>
          <a:prstGeom prst="rect">
            <a:avLst/>
          </a:prstGeom>
          <a:noFill/>
        </p:spPr>
      </p:pic>
      <p:sp>
        <p:nvSpPr>
          <p:cNvPr id="4" name="3 - Ορθογώνιο"/>
          <p:cNvSpPr/>
          <p:nvPr/>
        </p:nvSpPr>
        <p:spPr>
          <a:xfrm>
            <a:off x="1475656" y="5157192"/>
            <a:ext cx="4572000" cy="1477328"/>
          </a:xfrm>
          <a:prstGeom prst="rect">
            <a:avLst/>
          </a:prstGeom>
        </p:spPr>
        <p:txBody>
          <a:bodyPr>
            <a:spAutoFit/>
          </a:bodyPr>
          <a:lstStyle/>
          <a:p>
            <a:r>
              <a:rPr lang="el-GR" dirty="0" smtClean="0"/>
              <a:t>Ερευνητής του αρχαίου δράματος αναζητά νέες φόρμες ενσωματώνοντας  ενδιαφέροντα στοιχεία, φαίνεται να χρησιμοποιεί πολλά στοιχεία από τις προηγούμενες κυρίαρχες τάσεις.</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Νίκος Διαμαντής</a:t>
            </a:r>
            <a:endParaRPr lang="el-GR" dirty="0"/>
          </a:p>
        </p:txBody>
      </p:sp>
      <p:sp>
        <p:nvSpPr>
          <p:cNvPr id="1026" name="AutoShape 2" descr="data:image/jpeg;base64,/9j/4AAQSkZJRgABAQAAAQABAAD/2wCEAAkGBxMTEhUTExIVFhUXFxcaGRcYFx4fHRodGhcaFxgaGhgYHSggGBslHRcYITEhJSkrLi4uGh8zODMtNygtLisBCgoKDg0OGxAQGy8lICUtLS0tLTAtLS0tLS0tLS0tLS0tLS0tLS0tLS0tLS0tLS0tLS0tLS0tLS0tLS0tLS0tLf/AABEIAKQBMwMBIgACEQEDEQH/xAAcAAABBQEBAQAAAAAAAAAAAAAFAAIDBAYBBwj/xABGEAACAQIEAwQGBggEBgIDAAABAhEAAwQSITEFQVEGImFxEzKBkaGxQlLB0eHwFCMzYnKCkrJDY6LxBxUWJFPCg7Nzw9L/xAAaAQACAwEBAAAAAAAAAAAAAAABAgADBAUG/8QAMxEAAgIBAwIDBgUEAwEAAAAAAAECEQMSITEEQRMiUTJhcYGRsRShweHwBUJS0SNi8TP/2gAMAwEAAhEDEQA/AKtztMQYZVuAfWGv9Q1p1rtJhzofSWweXrL7pB981inuE01a5nhRPRPRLhUb61bsP+zdCett8jbz6p+wUQtviLfqX3VdJW4p1jX1hqZPPSvObVmedafgNu8CAt1wOmbT3bVXPCieDNrY12F43fVsz2g4gCLLa7b5Znn0ohh+1iaC5mVvpBl2EbyI0mPfV3gnBEuL+sKk+Gh84FW8T2VUA5LpHgdR8aVdPKrRhnkx6tMkR4fjNhpZWQ5eYIGm/OPnRBb66cp6j2cqxHEuD2lPfFoxsYK853XSqtrAmc1q/cVv3bobnOgO1V+ZbDvAnvubzFgtGQqSJ0PlU9hGyjNAI6bD8isKGxaaC/ImTntmSZncTAJ3q1Z45igdbVp/BLhXlv3tP9qS0nbFeJ1szXNhzDeJ5/GqebJILT7NCNtTv050JtdpLo9bD3dNypVh7Ik9atL2ot/SDr0DIZPLloKElF8C6JrsF8pMEjpz0/l/GpQNKGWO0uHOnpFHmYAPTUb1at8Wsusi4sHTcc/M06UfURxmuxLhk00nWN/Lxp5eNuf59lRYdUUnvMeoOw08KsF161Ix25FfJTu3NwdG5a+B99To3TX8/jSv2lI7pVT1gV2xYjdpPUfI9RSqMtQbVDwZ5VTxWBDOCJGomGI98b1eWyBt8KhxCtIKqT7Yp5J1uCL32HhQOVNuMu3Py+/ep8lRnDyI/H50XGXYCZWyyTt9nPbxqT0abQJqMWHB0B883I+2rIsnTX3UkIy3tDN13K97CIwIKDaocHh98zFtYGYDTygbedECulQ4ViSZVh4mPhTNboilsxC2o+iPdUZK8gB7PyZqy1ifz91RX8KTqJJ93skaxUlGVATVkdldBIHkeXmTuakEch8PlXLWHbmI8jt7NqmNkTNCKlRG1ZVxeGDrlYD21FYuW7cW5UEfR9n41bxCnL3SJ8TQbEcF9I2driqYA7o6e3xotNSLMel7SdBYXgRoQZ2nT7KiZxMHfbTy3EfbFN4fgxaBBuFvPwqa6yR60DbTT40HFtci7J7EQceXjHs1PXTrTtdjJ8YHvEUz9LtIfXEmDqw589TUFzj+HEzcX376xpG9BRpbslN8ItvoJ286iwuIVpggx0+FDL/amxEA5jroFY7VA/adB6lm6R1FuOU/SPWm72MoSrg0GU+HxpVmx2mu/wDhb2lKVHYPhSPEmsP09xpkkbg+6t5e7C4xf8IN/C6/aRVC92Zxab4a77EJ/tmtfixN0YQ7SMvbvxzopgOKMsQ1T3uGuvrWnH8SEfMVAMMvQVNUS6MZ9mei9je2q2u7c1Dc+YrXY7tvhlQlDmMaD768St4cD8DUjWpHrN+fZTRytKkzNk6FTlqYR4z2gZ2MHSToKAXcUTUlzAk/TPtFQtw9/rD3UvlNq1pVRPhsfdX1LtxfJiPto1geM4k6G+SP3grf3CazbYVxzT312yLm4KHyYUHFMSU8UXU0et9ngbkekKHySD/prZDgNv6zj214fwjH3rZBE6dCK9Fwvb9wnety0b0YLGtpIwdVhm2ni4LfHMFatEhmnn3lU/MVlsTjMHmJZRPXJHxU0H7S8du3nLENr4Vmnvv9VvcapeKLexrwYI6Frbs3dm9gmgC4U30Buj46iiuDw6vAt37jHlFw6T0zLXmFrGsDsfdWm4B2pNthoIoeEh8mCOluMj0BeD4oCBcvR4lTOs+dVL9nFIf2zyNO8inTXlOu+9aHB9rcK9sOXCmNVO9eb9sO1me43o/V86snggl5Wc7p1kyT0zVfIPi5igAPTLA5m0NdI1INU8R2pNkn0t1GbaFQ6actfCmcCw4fCqROZ9SRsCfEkx4irD9jMLklyXc7mfkKrjjj3Dk2bivsRYHtoLrhUaN9wYJiR8vjRdOIYsiVe0wOogNoJnkOmlA+GdjbWc5mIHLLoffWl7IYI4a6bLuWWJtt1HMHlO3up/DjJ0nRQ24q2rKp4rixutuOmZ9dd9qjPGsXtkt+Jzv8iPKq/b7tpbH6qw0spIY8uhHvry7GcduOT3z7CfspXgadJmzDhU4apUvcesf86xczltctMz9N5y6/hSPF8VEfq56zc6dI6140eJ3OTv8A1Gn2+JPzLH2mo8D9RvAx3yvoewniuM1g2tZ5Ppp8altYzGPoCmnRHM15bgeMOp9Uk+RNekdiO0UtFwRpsAaiw26bFzYlCGpU/kEnGMgkhdf8o6acpNUbl7Eag3wvkij5mtLx/tHbtWzAYsRAlSB7yK8h4txi87HQ/CnngS4ZV0sHlVtV8jYvi2GrY2CZnvWx8OVQXOI2j62NLc4FzQE7xlWvObj3WO3xpq2rvh76r8FG1dOvf9D0e21h/wDHYmeb3DPLUwKP8M7MrcGYFY23bp4mvJLFq4PpR761vZ/tNew4gMCOhGlPHFBPcqzYJaf+O795seKdnrVi2XOSBv3B9tYbiXHUQwipp4AfIVN2j7TXcSIZoXoBArH4iwDzNO4wvbgGDDNR86tl2/2su8so9/30PvdpL5+nHkBUH6ED41w4ADdaZKBZ4T7JC/57d/8AI359lKuegT9z3iuU9R9BdL9UGbGKur6txx5OR8jRCz2ixi+riLntM/3A0Oy06KzbHSeKL5Qds9tcau9xW/iQfYBVpO294+vYw7+aH7zWainBKFLsI+lxP+00v/VNhv2nDbDeRA/9KeOL8Ob1uHkfwv8AiKzIWpFWiT8Hj7Wvm/8AZoTc4U3+DiU8mn/2NJOG8MchVvYhSSAJUHUmB9GgSrVnBLFxD+8vzFKCXTUrUpfUC9teFDDvftAkhIgncghW1jzrMWV0HgK9P7fYAXMTeBMTl/sWskvZs/8Alkfw/jWjHkSW5z8/S5MyhOO+ysN9i+AHEWnb0q2wgDEsNO8T46bUfHZGfVxmHP8APXOyuHC4XGINhZX4ZqC5KpcrZqxYsluClWmlxfZBl+xF07XsOf8A5PwqJ+wuJ5NZPlc/ChXo/CkLY6Utl6xZl/evp+4QPYnFfVQ/zimf9H4sf4a/1r99U8tLXqffQtjeHm/yX0/cv/8ATGMAj0X+pfvqC52PxZ/wP9SffVfO31j7zXDef67f1H76NsHhZfVfT9w/w8XMMLNm+hXKHc6T3QYX1ZAEsPKhTdu1L6WgyyYKvJ0MTlKj50Y7Pfsy57zd5JOp1IManaAPfQ7GcLw6mczKSSYGoGskxBO/Lxp4tdzk5YSU2r7j7vbTDqRANwnkhBInrrA9tEcDx0Yg5UzLcysMhK5hIlDExyMHbSgt/BYO+ba23AZECHQEkSWXMGG85tep8akxuCt2rQ9HI9aW0EmAoEAaCCTp41JNdiY8UpSooP2SxjGTa1Osl0++mN2JxZ+gg87i/fVYz1NNNuaROR1vCyeq+n7lTi3ZfFWsxYoAq5iFuA6bbCg9m8EWWJAnzrbcA4UtwYqSR/27beFCMPwxBlETLazrvVscm1MwT6ebyak/ZBNni9kcz/TWv7I9v0wwZFsu+cg7EHaOQM1FbwNsAeoNAYJ6ieSUX4DgV/SbBmIuqRHPaNwOppoTSlsTM5SxtSpr0Je0HbB8Vb9GMJeUSDItXGOk/uDrWZfh+Ib1cHij/wDC4+Yr3yKRrQ8F7tnNxdfLEtMI0fPSYe4MwuWblsqQIcQTuNAeXdOvhWn4XwfCDCjEYg3dXKQhHs3HSi3bywc7MToVtkabQ92f7qHWteGOPq4gfFV++sctmdaOSWXDGTdW6dDM/Ch/g4hvNo/9hThxLhy+rgXP8Vz8TWfikBQRo/CR7uX1Yfbj2FHq8OtfzNP/AK1A/aoD1MFhl/kn7qCsKhYVCfhMfp+bDh7aYjkllRp6tv37moP+INuMYx627Z/0x9lBbg0o/wBuhmvW2+tYtn50OGhPBjDLHSq2f6HnGJwKF2JGsn50qt4wQ7efSlWpNmCWBansHBThTRT1rLaO6jop4FNAp8VLCdC1IBXFFSKKgTq1PZ9YeY+dRAU9RQYHwHO14/7p/EIf9AoNFGe1hnET1S3/AG0HBoclPTf/ACj8A52d/ZYsf5P30DIo12dPdxI/yGoNFSxcSrJP5fYQFKK7FcNSzSciuRTjXCKlkGUwir1rAsRmMIh2ZzAPkN29gNVMdj8NZEBjeuQSNIQRMSu516xsaZRbMubrMWLl7ktm8bWVjIFxsiD6zEE6DpCnWp4Z5ZWZT4AGfeCaxvbDjbi5hyCSbbK/hIAIHhtsNKL3MczgXcNdylwCQRp/vy9lW6HGmceXVLNNt7Bdc4UlmyoNSMkHzEHelxO67ojR+rJMHxGhnofA1m8Xxu/bts15wSsejUAZS2sE9Y0MVa7E8ZYYSJzkM8qfpDUmZ33oODasePVRxTW1lmKWWiZbDXNj6MgA+toZE6Kw5SPpCq93CMoncfnkfmJHjSNNHVxdZiybJhPsj694dbFwfKgW2U/vLRzssYvHxtuPhQTEaLPQj50q5A/bn70v1Ji39q/2ii3CrsXLJ6Mnz/Cgeb5CruHuxkPQqfi1NwUSjcKPas1cZqappXWhT5VvUnXJ5mtzFdtVlJygd096d4deXKM1Z/Bn/sMQOl1D74H2UT7T40MWSdVW7p071kj5GhHDW/7XFD/8Z+JrBkd7noOlTWBJ/wCS+4FNcpE1yaB1hrVGRTy1MY1BSM0b7U6rhW62FHuP40ENFeMXJw+FPRGX3EUXyinJ7UX8fsY/H2z6RvZ8hSq5iLcsT5fKuVZZQ4Ky6tOFMAqQCqjdY4U4GmLUgqMI4GpAajBpwqBslU06oxT81CiMNdpW/Wof8q38qFiiXGgztbyqT+pTYT16ULMjQgg9Dv7qVcFGCtCQX4C37cdbL/MULmrnCbmX0hJgG2wk7SY086qJbJUsPVG56fbRS3Imozk37jk12abYZWbKSw6nIdPEzGlcNxMwVbqMSYGUzrPSN/KaNFmuKHGnX8SlgKziWb1F00H1o5+AOnPXanM1u236wPC6sSAFPRRrMnpA2NZHtFxU3bxuctFHs1+U+6rcWPUzmdf1umOiD5OcQ43dvAlmPeIG+pEnSem2m1DcOZuADUcqixXcEFSdYEeO1PweJW2czK7HYQBv4k6Vr00tjguVsq9q7oa4CsxrHs0++hmD4letfs7jKOYEEe4giiPElzIzDlrHTX7poMRVkVsI+bJsVjbt05rjsx8dh5CtH2axWTDuvNjpPgddfGT7qy8Uf4QxtqHkiFnzLbAa9D86E15aJF7h3GGDcjaVAEcgIq1wHjj2wLRJKl1Ek8mkadCNfjyoFi7157eZrhmOQUfGJqtwxiiO7GSCpBJnXWqnC1TLVOnaPRFx/wCj3UuJbLqQ0AGJ3Bjn+fbQ/wDSQyExswBVhET84+6mcBsrftpZumbjgsk/RIBImOW4oficaVOa5nAzFS6lW1GkFeR84nXpWZwpncwdR4kN+fUu5zImFHNmMKJOktEDpU1zGCAFVlYZTDQytqdVZdCtDxnXVtCpEFBAuKdYdTpseeukGpACq6o4EnKEUOo56jN9tTSM52qRu8X2/vAd1LSHSFYlj7YZY8opYTtvdxKtaZUtv6wdSYIQhmUq2ozLIB1navODiSwJzgroCROkzGZDIyzppV6yfRHvQrRrmKjKd8q5g3dmDGU6+VNvRlnhxLaK3L/FsWwusA25YtI1lsubVuXdA0AGlNwHEXC3BIyvCkEQdJMgj7uY2oJdxAJbvrP8R18u7HwFTYMnINDuT9HXVdmB1O+hiOsUumzQ5LHFIIs9DsVxdFYqJaDEjbfWJ3p3GAUnX6KsP5gCJie8J1FZ/FWoM5vWAaMp56kVIQs05M9U09jSLi1YBlOh0E6HSJmqF7jShu6CV8RFDGBACg6ASD4knl7PhUF5QG+lqAToNJG29WLGrM76h+80ljGK4BHPrvpvRLGXgMPaYiQGuAA8zEx8Ky+DEEQZEeHPfbxoxxPFr+jWLbNlAuXGLZSdlyxp1z/Cq3HzIOTK/D1e8gtXFKgtdYEiYVVgTqBrrMRPjNKnYfhtxlDKjEEaGNxyNKrKMrzO+SwDXDiFG7D8+VPx+FMogDhmCkoQcwJWco+tyiN6fh+HWLR/XYhLbj6CL6a4P4o7iHwmqqOm+oTVxG4e5nMJ3j0Ez7qlE0S/TbecHNefKRrewtsxG0FGDj2U7tHgkuhcSkiwSTeEFMxUElV8CQAedTSU/jGnTRUs2lM/rrQb6pYk+3Kpj21Yfh9wLn9ZIJLLJCxqZMaVn8RxO5kUtdazbIlLNgZBGwOg0HnJNScOxTq0hWbr6d2j+knX3VHFDPLk5VFpOJqE9IVthZgG6xGYjfKid4x12q/gOIWb4hbTKwB7yGLftN0mfYapu2HvXLdzEm33BEW88iDmGYFIfU7SJ61QGEu3C7vdmyus22B+lA7m9vluBvRoTxNUqlaL91cSqqRdN65mjILpVUAGhyggNOu5pYri9yycuLZ2uaH0SqIA3Eu0z/LpQ2xxBYK27KKFPrsATPixEnyqU8bIbM1xHgGB6MECTP8AiZo1/dFCh5xcfR/f8i3jMTZu3FfEWWtrlAVReC+TZADBPMaVALwkraxKpJEW1swSOZkEkkeNDMVewtxs7C4jkDRGBVm5nK8ET0Bom+EYIGw1oumgYqjZwY+nbjQfvd4eNFoSLV1dfHj9SbG4jE2xJt+mtsNHf9YpGo9WO6fAjSqdl0syLyrbzR3EkOR/ECMo8dfKoFRmBzkKJ6AH4jT2Amr+CZbpFhmUoTJa4GfIqCSwYt3IE6ACZiiqHlFxVpWu7WwH4tAsplZiGLuCx1A0ReQ+qaGPczWmndSp84mR5wTRvid2y91lQRb9VBB0UaDfrvWb4hh2QlTsfs2P2Vrxqkecz5PEyOQSvtNq00zm1P8AKcv2T7adYAK3fB5+dD8LdJs2x0aPfBq/gh+26fj91OUlPFAgkcmtqSPEkrPyoAlaPiQgqf8AJT/7GrOOIJ8yPjRQBNRxRLW15KgPtgEn89KBEVpLKzcTzI9gH4VGFFi83dA8D8aq2tLbEie8unXeB76lvtOY+QpXBktqW2NzWOgH40lDPYJ8ExrWWDkSx312HQe6jHEHtMzX7JDC6QLgcEBXEN3QCBrvM7ztNZRb2aYmCfYB0o1g7q3bDWpKhP1gCRmIUHNGYgMYM6kTFVZIdzT02SpVLg4y3O/ltpc1BJVlYjWe6FbPB8KoHFI7QA1l9h3jAbkCrksonnm06VXxOHaGe1cFxF1IIyuon1jbMgrqNVLAc4qdkN5FNwjuED0hkkqwkWxGrMDmidhMkaUmk6Usu3l/X7F2wxKpeYLmBy94wG00ZubZdIiSTE7V1cUVUkXwrHktrfxLsVaffVTHYy0WMrrtBJOUDZQEIAUCABLVHd4iIH6q2AI2toJ8+7r7aDQccHy19ia45yZVuyDurId/OWBqaChEhACsA28rK+3d0JXNzGg1BkUPOOtOQWtKBzySk+RWQP6TU4gqxt5mQwGRjLiTKmVEN9JQwg6kRTJMrzyqL/n2DOKxFpUKvh2DZdSWCnzyIMq+QrN4dQSxMaGACT4a7+NaLDdm7ty2ClkWlkjJduHP4kkzvyqI9hsT3oNnU6d4/wD80qSVqy25OMWl29QTgsail1NlG1iZO0A9d99apNixLRbTcgeHT2+NabDdhMQs5mtEmNcx9v0edc/6BvSf1lsSZjU/ZTaoplWjM0qX5gThGP8AR3Ccls9MyzpHxq7xnjecIHtoVXMYAI1McwaJJ2JuKTN1JgfROkc6g432VZbNy6byzbWYIjN3gIG/e1pbi5pjvFNYWmgB+iqdfTKJ1iX092lKqHELJS4yTtG09Aa7Vt+85zhJPg9Js4hTj7i5mHo0uAj/AMcJlOQnwBYE660AuXrxUhAuGt6ZUUQx2jOx59ZM+FEOHelS/d9PlOXDZUcGc6M6orTz0aNaB47EH17h0OyzHkJgnxgDzIqr4G/p9Ljcv5/PUlZUA791y3X0h+QX7anwPGrVo6m4dNALgif3ldIYHbKTQkYwAQB7ci/Ngx90V0cVdRozgTO67+UUUrL8kYyWy/MN426jTjLRQoiIi2wINsgZRKzGWNiD12oOrMRnd4U7eO492+wO1PTj+Yn0yJeVgAwI9GTBkEPYyyR+8DS7SBIsmwSbTIMoaMykQCrQImRvzqV2KMeZx8r5I/022sQq6ayyhp8w8g+UCruDxt9iTZtkmDJt2kiDuCVQAKekxpQt7SW1BIBf389YB0AB8CTE6VDfx5O49/e/u2o0WSnqVuvnZpUwwvDJcsiwW1W5bbuzGivZZiQCRuCPKhF3hF22Sb1p7YH1lYT5GO8NOXhQf9KJIGUHwgH4Ud4bcxqj9VbvhdBAts1szyZGBUzU0tFSy1dO0R/8wCzkGT+HT4jve8mohjWJ7oYk8hqfhrRPjPCnZVvJhLqBl76C0+RHGhgxop3idKr4hxZUKJ15cjGmYjmSeR0HSlNMJqa8qRYwOIxAAV3QJmk27p9Iv81tc7L8DVbtI6WyyYYx6RVZoDDKOaLmhssjNqJjL0oZexZJ3MdJ+ymX8Klzvp6QPuwMxPVX2A8DVkFvbMXVycY1F889kDkxrLzPtq1Y4mC362WERPhUGKwrRL6fvffyNDGrQjkhnAXQVEbZx86J4S9Fu4eZOlA+HNp5Gftoi7wkVCD8f6q//i//AGUBvHvN5n50cLSo6C3HvegTc6iAcJrRYY95f4m/sb7qzjUcwV2TbPUj4iPmajCi3cTQDqaj7RXsqAfVYfIVNZkuM2y6nyGv3UO4o/pMwJA0ZpPOATA8TECghmRXMSWGmgGwGw/Hxq1gsW6Mr5jpsv1usjpyoRhL0esdKP8ADFDAsjICPpMC0DqFAqMCJksutxfQyM85Q31XVswaeQGaT0E1Y9PbtqFEOFnvPIUkqA2W2pk9JJG2wola4UDaa9+lZyoJcLbObLlIICsw5HwFB7lyyP8ABBIG9243vCWiseRJrPydOEtTvfhceoxeOFfUcrG3owLcf0AH2k1IvHLk5vS3pPP0rE/HeuWcXbAI9DhTPM2cx9jPJFObEWSINjDx4LcQ+9HA+FF0Wx18uH8+ow8QRmlxbuT/AORB/wDZaysD4kml6JDbd7RKRo6FpKgkFWDaZlkdJGk7zTf0HDsCf1lpuR0uWwPErDr5w1cbCNaXvnuuh7ymQy5tSv3HUHeKiRTkaa4r3f8ApvexXo/ROqXzehgSxG0qAB8K0YFZPsNew0XFw5+oWkKN5A9UDXu671qy1Z8ntHS6R3hiODU7NUQNLNSF9DzUV62GBUiQRqCND5inE1w0CUY3jvZJ7997ouKA2WBliIULsBHKlWwmlT65FX4eB5XhMdctF7NxSGVcoVtCoEPHjrlofii1xxJOUHKDvMbwo1OsnzNWsbxYXbi5x+sC5C07xqSfcffVDF4kqoUbldT4HZfKNY8TWpLc5WOXkqyX0aq0lQwHK4T8VtsD7M1WE4jlMj0Q56WLZ92eT76Bm4RvVyzg7zqGW05U/SiFP87d0++m0h8WHp+YVTj52KYZx+/hrf8AcgBHsNWLN7CXcq3LbYZidLqMXtzEd622qjxDUMscAumSWsL/ABYi0PDbPVodlsUAcq27g/y79t/9KtJ91DSvUr1LlckPaLCtZum2xBIAykbEQACPMg1Xw+B0l+fKY0O0nck9AJjmKl7RLeDot9Li5QVUupWQNoLDvVNi3jKCOU+8/dHuocIuxVml5uB+ExRQnIzW50PozkJG2698jzNMNxD6wDHqSx+JNVQx+NR5CTEEk/H2c6Wr7mteHFbQRdt38mqSvijlflV8cdZo9Oi4m2NIuCLij9y6sNPPWRVH/lzqJd7dueTOM39CZn94FLD4GwpObEXHkf4djY+dy4s+4UdJny5MT4VP3E/GOGrbdfREvbdQyE7kN9ExzG1O4pirtzuqcgRQpVAMogRpk+dWsNh8Kx0vXxl1/XWFyADQ5it8wpMT50IxjYZifQqqsNwl3u/yEgEijBU9zL1GTVCP5gTHhpIYyfz1qGxhWJBIgfZU2Oc7ENp9b76uWx3JP1dfd/tVrdGbHjU79xUwehNW8S86UPw51q1eOtNRUTLc7seHyM0KWr10d0nwPy/GqANRAOmr2EvEIpG6mf6Wn7qHk1awJ7rD86j8KNECmNxYJITQHUk7nnHgBVH0kOPbvVjDJKzI5CPhVVjDjzpWWQdSRWxGHynTY8unhV/h73BJRiniPWP3U/8AQ3vStpcxUFjsAABuxJgDlJioOFs51B1ERPL2daiew+aKjNpcGlwGGvoIs2Xd29a42sg/RWdx1POgPEbT2nKXFKMDqraETrz86N8JS3buC5eHpSebHSeRIG+v5NX8Vi8SGN03GXXRkII8IYbdIPSqm6Zfg1S8sfoY+1eB5inNcM71pW49emWvlz++iP8A3g0y7ibdz17OHbxVfRN77UD4GpaNDhliqaf8+AAXEMuxj2/OitvEfqmtk91iCCdlJEE+4a+QqTEcMw9z9m9yy31LxDKT0F5QIH8ageNQ4jCNbXI6lWAAIPWY0PMc55zRVMqnPVHd8Gx7H4RLbMFvI+ZQQFs5NAdDJ9Yd6tVmrz7/AIb2rC4hwEug+ibUlSJzJA0URzr0VGToaz5Y+a7Ol0Mv+FbepHNItU5Nvo3vqNmSqaNafuGB6RIrhYU3OKjQw7MPGlTZ8a5Upho8cx3Drlm+4fLILRBmZ2K9RT8RZzMegOVQokkgAAAeQ1PLx2pY/iRv3rRIAg8ukg/fXRfyoX+kxIHgOfvJ+FbG3yzgYFBqlsu7LNvh8Bc2RJ1mAz9dW2X2RVh7dnmWuGN2c0Ge+WMyfCoxcJOk0Kk+5sjPp8fEL973Cl4250QD21DeFqdFjxB/MVRuMSDrTrIippa7klnhJ6dC+gawPabEWRl9J6W3ztXx6RfIBtV9kVd43h7N6yuLwy5Po3bUyFPVfAaew8orJ3W1q/ZxTIgVTpczZh12A8qLjtZic1HJ5dkPwq7zoAJPv5dTyq1dXKO+2SfoJuR+++/s28qjwhgg9NT7BP2VSe5maST7aT4G56d73S7FpcVbWAqKPED7Wp7cXM+XsocyzXFT2UdK7jLqZx2gkvkFsDxS6CDaL5gdlJEj6rEfR89KhxuKBJzXmUmZVnFwT0ka1UwykHQ6fCeRI2Mb60Vt4W7dHdRn8FUn4U6SRzOqySyT8wDwBsnEW/TTctZgGUGJHmIMCZ9lFe0+DW0XVDKEgqf3TsJ8NvZQ5sGUvFWQoQJhgQRqORp92WtGTIzfn2a0Zcpg6d+WcfcwSq6ipXPWm3RlrrHSrUZHsK+YQj86kfdVGrWLuSo06a+81WooU4TU+BbvEdR8vwmoKdZaGHn89KjIEcG0NBMDf3b/AJ8agZpefH7ZpPoR4fk060NaDGXIZu3QQtkT6MD0lwA+u++vgJAHTU7mg2NXvZlESdAKIWTq5/cHzWq+IsSPEfCqoumdBw14breyxw1nAPdkGO8xIA8hvRzD2ctp2s2w7MCrEsdBGuVJ7x1nX2UN7NYW5fcWbal7p2XoBzJJgADqRXofCOxl+2SLl2yv7sn5+jideVDJJIyYou7SPKrt6d6atzxrVdsOyF7Du102j6GZzrDKCd9QZC+LAVl2AoxaaNlye9ljDYk+qTI6TRO5jC2HCtq1rRCR9AEHKeoB2HQmgqmCDyorfXux1zf2z9lGkLm3Sb5ND2Q7R27uIS1lW36QMGy2EWMqlgM6uS2qjcCtpmjrXnPY2+xxFq3kt6gjuoob9mYMgT59da9ECxvPlWXPs1R0f6a28bv1HFq4zCkRTCaoOjQ6uVymHSiGiYOOtKopFKhpfqCjxzBYNj+skBQCPbH41NjVkKvJVHvPePzobazFwmo70R8xRK73ix2AkknYAHT7ABzroPk87inDRsviR2Nt6uW8E7LmynJ9c91f62hfjTcFhHufsU7k/tLkATz01B8hmq5+gozBr957p23iPDWdPKKVyS5NGKGTIvJH5vZEbYOwCPSYtPH0dt7keEwqk+RIq3YThy+tdxb+KW7aiPJnJrgFhdVtLHRpOvWZqL0yTJC+UAUutP1L/wAFk5c0iV8PwxtfSY1TylLZHtgzVvC9nsPfC+i4hYBUEC3cDIzak7mOvKaC3Lik+oPLwqteynlHt++m1djJk6eUHqtM0nEOz+IsIzPaYJkMMuqnWN5kadQKzVqJojwjtFicMR6O5mtj/DfVCOkH1fZFGeN4rC4xFv2rIsXpAdV2J8evQN7/AAFOK3D+I1SqSp2ZcmDXUPOK56Icpq9hMOIzMJE6Dr5xy8Bv7DULZPQrlwa/sJ2RW7bGIvg5Ce5biM4+tm3CkzEQTG8GtR2i40uFwhuqoVVYLlRQN2y7bb04cUCZ1BCrbu2bccgCihBA21aAKy/ay76TC461P7K8nuLW7nv7591Z95S34KmuWuRf8QOJpctYJwqu9y3o0nuyqFj3T10g1l0wAIyzbA00+3fwoKtqAJJMePjTwgrRGkqFXTyk7ugy3ZpW1zSfL7qo4ns7cGyk+X5k+6qLNB3qzZ4teTUXD5NqPjVqkUT6au4Jx2EddCDoeen+3tqG1g2aYyiBOp/PWtfa4/buALftD+Jfu3XzFV+I8GSM6GUOs6ecSOvXroZqxNdzLLG0Zn9CO2ZT5SfkIpwwHU1aU5Tl5fMeVXLdoHQd4nQADWTyq5RjVlNu6BrLLxEzp7/96ucO4LfuGEtOx5gKdPMnRT5mvQMJwLCYC0LuLbNdO1seW2nrR5hRPPch+J9vbjdzDoti2NBABb7l9g9tUNo0Y8cpbr8x/DOxV9e9dFoAiCrEnTQ6hYHLrVvEcOw2XLcxFhdZhAo9nrEx4Vjr/ELlwzcd3P7xJ+2mekB8dKqbV8G6HT2t5my4I2Dwl/01rFgNEFSwhh0Mjx5EVqeJ43PiMNiVvBLd0junXOQApynNpKsNhuD1rx9xptTBeM2yxYrbYFRJ7oDAnKDttQcVLcRweNUmfQlrih9O1jYFVKncSQZBHs9orFdtOy1m+qX8P6OzdZijWyQiswmQBsLgg6c4PSs12i7TzxBMTZuMbarakKSAwBJYEbSMxHsq9i+3KNfuQouYW4VYoyQwbL3vW0Os9Jmqo42qGt70ZLivDbthsl621t52Yb+KsNGHlV3FGLYYCdjr4qa2TXbNyzmtH0tptHw7awB9Se9aYbgA5T4b1nOM4REtAW3zp3crHeDyOxkbVek1yVTyqUaqnaLHCLeDtut1GxMggq4ttkUzt6SYiJHtragyda8jwXB7zBYuIFMGDdAjXms6Hwr1t8NkJEjTmDPxqjqI1R0v6TPUpL4Dj51zMaap8a6yEcxWU69HM9cL1ykahKO5qVRyaVENHk/EFAxhI59725ak4PZFy8iPqpzEjrlBI+VKlW58fI8rhVtL/sEsdjXJ3gDQAaAAGIA5UKvYlpIpUqrgdnqpNbIjS8SJJ/M04HelSq3uYFJjMxk69PlSuXSCBSpUHyKnsRFqsm6yo2UxJE/H7q5SqzsY83JIrTvRjAki3cadQhI88yr8iaVKqV3OiknLGn6lAcau2rdy2pBD3LbMzSWlTmHenqomn9puLXXxF4ZsqlkBVZAOVRlJE6kTSpU0UUZX5n8f9gkt+fbUjXCK7SpgJvchY0g/KlSosVMjc1qeyJz2byNqoKwOkzPyFdpUSjL7JneM+sNAILjTnDaT7zRv/h4M2Psg7DOY8QpI38daVKrI+yZ58lz/AImYhjjXUnRAgUdBkDH4say67UqVVM6EfZXwRBcc71Gl00qVFFUm7JGunamm6RSpVA26Jc1Qi4a5SoIDbs03YbEsMQqzoysGHXSRV/tO+V2trAWM0eOb8aVKj2K8ntr4GUvJ32Gu/wB9et2vVHkPlSpVm6jsdX+j8z+X6j0bUCnk0qVY+522MLaVwn5UqVF8EGlqVKlTD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data:image/jpeg;base64,/9j/4AAQSkZJRgABAQAAAQABAAD/2wCEAAkGBxISEhUSEhIWFRUWFxYXFRcXFxUXFRcXGBUXFhUVFxcYHSggGBolGxcVITEiJSkrLi4uGB8zODMtNygtLisBCgoKDg0OGhAQGi0dIB0rKy0rLS0tLS0tLS0tKy0tLS0rLS0tLS0tLS0tLS03LTctLS0tLTctNy0tNy0rLSstN//AABEIAJ8BPgMBIgACEQEDEQH/xAAcAAACAwEBAQEAAAAAAAAAAAAABQMEBgEHAgj/xAA+EAABAwIDBQYEBQMEAAcAAAABAAIRAwQFEiEGMUFRcSIyYXKBsRMzkaEHQsHR8CNSYhRTguEVJENjkpPC/8QAGQEBAAMBAQAAAAAAAAAAAAAAAAECAwQF/8QAIBEBAQADAQEBAQEBAQEAAAAAAAECAxEhMRJBBCJRE//aAAwDAQACEQMRAD8A8Vuu+7zO9yo2r7uu+7zO9yvgItAuLq4oSEIQiAhCFI1Wyj+yR4r0bZ5gXmmzB0XqGy7AWzOq8/8A0fXf/nMr9kblnsQOsLTXrgR0WSxOt21z4N83yzQpxZ1NFnfi6pta1hCvlFcU91Qky3emGGW504Dnz8AoKJBIC5XxQMBLdOAB5eJWmrXcr6rnn+Z4f1bqnRG5uf13b9zdfqs3i+PvIMgAE+I6CTuVK5xYCm5/A73AwTvAAMarGY1ijnDKGkcdJ9Psu6YyRyXNavawdmmtTYeDSCZ9Q3QJS+u4cNeMZC0jwjVKHVnk9rUeP78E0w7DDUPZJAMGN6VWW2rdC6jWCQOPLrqrdO6tyAH24JBkmXDMOWhTRmDNZOp3ePHeqNfChOnp/Cq/pr+KpXFw0T8JmQcNc2nCJVJt3O8AHoB1Oiv17aBBH8nRUSyDLteBRW41qcIvzkaBqT9RvAHTiqO3lJ9xWYHOLiQS0tILWzGhEf48x0Wj2Twlr2ZwQTvynTThHjwhWcUu6jWPp0aQpkSS8ZC4QJ3OB+iSeoznjxFzSN6+VYvrp9Rxc95cZOp/bgq61cwQhCAQhCAQhCAQhCAQhCATPZ/5h8p92pYmeAfMPlPu1BTuu+7zO9yo193Xfd5ne5UYRYIQhQBC4hB1C4uolotm36Qt9gdwWgiVgNlzqt1h1OXLh3/XZo+HouJCzt48SZTusMrVmLx2pWGuNtlfdN+Zyu0X8EstirtA6rWqymtOqWt82g57x+6TY3fZGmnAkxPTlHKVeuLxrW8M3HnyELIXdxLyXGdefDd9oK79WPMXLsy9SXVy4hlIdo6ucOAHJJcQqy8taOUxrCc1nU204YBmLp14Absx4Aa9Ulc/sdkDU6u4+i0snGPU1lSIAdmGpgCAdBxK22EUTlBzH0H7LGWDyGgcifr16LbYJVBLQDwA/WfusMuunTzvpt8Iu4So6tvB1CeWtEASR9V8YnlAEfwfosrPOu2XtZm5tGxMJNfWTVpq3H2Sm+ZpH0KjHIzwUsJxV1s4EElu6Fpn4nSvAQCG1C0zIMOEHeBvKxVaZynipcBsqnxmua8AtM+HTxW0cuU/jH4tauZUcHCBmIadACPDwVFaHbmydSunB250Pbx7J4T4GR6LPLSOHKcoQhClAQhCAQhCAQhCAQhCATPAPmHyn3aliZ4B8w+U+7UFK677vM73KjCkuu+7zO9yo1KwKELigCEIRDqEIUJPdmu96r0iypgQV5ps6+Heq9Atrg5RC4f9E/6dui+G91UBBCy9yJfHM/qnNeroISaoYqA8iCscPG2fqS4ofDdHgilUXziN0HvkclDTEBaM1S5qnO8ngYYORPFJW1AX6nRv3V7H6hBaef6QEkpE5v59F34Xscmf1erhoYSZBdo3xE6n+clUY4aNjQEfTmeqld2yP4ByH2THDbAHKXSBBB67x+6vVJOp7S3zNk6drMfudPsnODRnkeEAhUoApADjv9P+5TLB2F7hpuEfz1WW3KSddWjDuTb2tx/TAjhv9vVUbgE7+qt0NBCiu6rGtcXGAPfqub9/p3/n8FDnCYlQXDmEZSsvjeKVHkimS0TAIj7lIq11ct1L5laY4MM98n8aPECBI4gZh0nWVXp4q6l3DB7pPhAISIXFcy49qQW9JUeKuJd2d0Nn6K8Y5bPOxstorAXNjTe7StTMscSIe0xLdPSF5xVplpg7+I5eCbYfcuJax1QxwbrHgOisXeDZg9+YNyRIJEmeMDwV5eeObKfr1nULrhquK7EIQhAIQhAIQhAIQhAJngHzD5T7tSxM8A+YfKfdqCldd93md7lRqS677vM73KjUrBcXUQoS4uoXER11C4uoGuBOhy21jU4LCYO6HBbbDaZcJC49/wBdWn4Y06pJjkqd4ySVYY4NB5qDMSeqwjeqzWASSdeC612inu6MFVXOCv8AVL4o41Sz0/Fm4cdd6z9JhBjnr4rSGpJI4EEHoVm67TTcZ36hdWrLzjn2z3phbloAn+4z0j/spi28zl2kDf8Ap+iiwPCH16Tnl2VjTGaJ3xoBxKsUMAqb2OzAaEfX/tXy2T4thpyvsivc3w7ok6k895lNsDxr4TflPefAaKrQw7LAIInjv6rX4LhVLIDlk6zv5wubbn11aNVl/wDCp+0tw7u0MvU/yFXqVa9TvlgHEZh91snYLRd+WOhKX4hsqx/cc5v3VMcsm+WHftZZjR8UZGAtyFpdlOUGZLuZ00WbxynUFQzBbvBA011jqthc2FxSGUOzDhz08CkF1SLiGu70xroB1Wkyv9Y5avPFXDLGrVYcgMAEk6clt8a2SpvoNDWhrmtbJjUOga9J918YBRptNGkCCS4ucANMo1AJ4zC2DnZ3xMZtPDorY2dXw0eevDxhNVrywiH/AJfGNRl8CmGEWBfa3NZ8kNY7tZo7UEga79YXpmJ3VNvYrsY5tPuPgZmRuc1y8c2lvKjqz2uquewOJZr2YOoIbuG9az/pxbtd1FBXEFC0cgQhCAQhCAQhCAQhCATPZ/5h8p92pYmeAfMPlPu1BSuu+7zO9yo5Ul133eZ3uVEpS6uLq4oAhCEAuriEF7DB2gtxYXgY2BvWIw4plTvHTErm249ro15cjVWYzHM4+infGYRzSbBw8meCaVamXU8FzWOnG+PvE67Q6DySN9YEr5xK7L3yFUY/VXxx5GeWXq0FUxy3ntjdABI5r6q1YKu0miowtO4/wLXHLlUvsX9lDmtqNOdHXLg7/wCALfdayvQoW7nPLo/KBz9OKx2x9ZoLrcmHCoKlPxLey8dYhPNsW9qlUjsZm5ukifsVTOevS/z2XXOHzcFa9mcRru/dSUbbIIBVm0uhrTG7UiN0Lrws6vzlfbHKY1PZVSYXc8iFETS/EagcCEo/8Na5jiWgu4TwTZtI5j9l8tt30aL3VDLiSRHLgFpEWQg2Wo5bgg6EA69fHotFe4xRZ2Q7M7lvP/SpYJaBtMueJLzJHgdwS3E7KiJyA6ye8Srfm1F2TGKuNY217SH6E6AaSeUQvOcQP9R3VPLui4O7QI1I1+yR4iO2fQ/Zb6sePL/07bnfVZCELVyBCEIBCEIBCEIBCEIBM8A+YfKfdqWJns/8w+U+7UFK677vM73KiCluu+7zO9yolKQhdXFAEIQgEIQiTLCWyU5tbJrqiUYOd614oUmhpZv4rm2X3jo1zsfVH+npwVHEL8GQFbuKwDTKz9WoJ0WWOPWmWT7LlFUch5KhJWvGdq4xucK/aNygBLrZMqTlTJbFUxq3LS2pTJBBkkaEHwha/ZTaGndNbSqkMqgiQ6IfH5m8J5jxWZvK24cEmvbcMfLHaHXcRB4jqr48znKtjsurLs+V7xcEBh3buQS2lXzNDhuIBWPwivcuth23OGoI3mPA7yE6wmqRSaDwkLDL7x6OGUs6dl660pey4ClFwqdWWmgSosTbmgHdIlcZV4qtjl1lp6bzuWmNVy+FNzijc5YDEctT0AG9UMQqV4/p0o/yqEA/TemOFMp29MudHxHmXOPe6A8AlWKYiXg5Wk9ASrS+qcnO1lr5lac1RwndAkkpLifeB8E7uaziSCxw6iPskF8+Xnw0+i6cHmb+fxXQhC0cwQhCAQhCAQhCAQhCATPZ/wCYfKfdqWJngHzD5T7tQUrrvu8zvcqJS3Xfd5ne5USlYIQhQihCFyUHUIQhDnAQNSnZrLPYXUgQmNSrC5dk7k6cLyJa78xiVXdbrlB2sqwCo+JViIXG05U1aFykVPVb9T0KcKQ1IRQkmACTyAk/ZS2VjVr1RSpU3PqHQMA7XrO4eJUctW7IqvqAuE7lawizFeoaYjTtdY4L1nZP8LaNNvxL4CrUO6mD/TYPGO8fsrlPZTDqVc3LKWRwBaKbTFIkTDsv7aLX/wCd51XHPt4Q4NhvwabW+Hui+t+ITOrUkrldohcub1MJ4y9ek+ZCjZVfOvBOqtMBVK4BWa1iE3kDQ6qDWoZcV81qIiSqvwQT3kRaa0LOmT2jm4QrFarTYMrQBA1SItI7p9V22sLmuXChTNVzWl0CBMcASQCfBa4dvxTLOYztIsVl73knTh4a71iLhwLiRukphi17XLnU6oLCDDqZBaQeTgdfqlZXbhjZPXlbdkzvgQhCsxCEIQCEIQCEIQCEIQCZ4B8w+U+7UsTPZ/5h8p92oKV133eZ3uVEpbrvu8zvcqJSkIXEKEBdXEIOoXF2UTKuWLldc6Uttnaq416yynrXG+LVFuqsuKoMrwrHxAQsrK0lPdk9mat/VyM7NNsGpUI0aOQ5uPJep4f+GeH0wM7alUxve8gfRsBMdg8LFCxpNy5XPaKj9IJc7XXoICePAC7NeqSeubPO2lWzuzdtZuqGiyC+NXHMQB+VpOoE6p7htNmZ7srQ873ADMRwBO8hLqtyGxr4SutrZXNcXZRMHp+nVafmc8Z9O6+g6rznHxUt7vUn4dZvY5B7d7PAkGR6rdVn6gTKVbW4ULm2dTBh+jqbv7Xt1aVXPHsa6c/zl1laT56qyTolWz978ZsPGWrTcWVW/wCQkT0Ka1GwvNyx49rDLs6rFsqN9qDvVnLCjuaukLOxp9KLvDie6YASa5IYSCZT27qOiAdOazN6JdvTGdrLbeRPh2Lsp1Wuq0w6mHtBndqd58AF6rtDgvw6Rr2jYgS6m2dW7y6mRuPGOK8utcOz29fTUMDvvr9l7DsnXJs7Vz+NJkn/AIrt0yS8jz99tkrzy6w62xekKVYxXa2KdwAA5pA7tSdXN3b9eS8WxnC6lrWqUKzctSm4tcOHgQeIIgjqvW8e/wDKYs5gBbSq1GkeDahBkep+yX/jphs1KNw0E9kseY1ygzTL46uEnfC2c148nQhChUIQhAIQhAIQhAIQhAJngHzD5T7tSxM9n/mHyn3agpXXfd5ne5USluu+7zO9yolKXEIQoAhCEQF1CEEtA6qyVTpq9aUX1XBlNjnvdo1rQXOPQBUs9aSzj4C9B/CzZerWq/6l9IfCYP6Tqo/puqT3o/PlGvKYTfY38MssVsQALt7LYGf/ALSNP+I05yvT9GgTAAENaBDW8gBxWuGv+1nln/IiDa43VQ//AIAN+skr5/8AEYOWo2D/ADcirdO9Pol15WzDXePVdH1Qyrta4SDEcCq7m/EbHPQylTLhwEjtf4k6+hVi3xJjpAMOG9p0I9OXRQmR3Bbp9J7raqZAk0XHe5nFnVvsntWrLSOKQ31s2plmRlOZpBhwPNXqN1mGV5AcOPPxCj6fHl+M4h/pcQdWYOw+PiDgSO96yJW0Fw1zQ9pkOAIPgUvrYPTfdmnXbLHtcQObo5895XzeYe+1phjXFzG6Nd4cA7xXJu02+x6GjfJ5TJ7tFUDJJnVUbDFC/R3oVfuHQJBC48sbPruxzlUMWbDdCss8Eu5JrfXmbil1LvCd0qdcZbr06wisWS3g4ZXDhrMz9V6TgT/g29lTdpNMD6MJ/RYLAcP+OQ3MGyTJ5NAkkczCd29w+5vh8PSja0y2SYaMzYlx5hkfVdWrH21xb75IX41hL7zE2VDpTZL3OO5rKMH0kkD18FoNhbv/AFLrus4MNN7xTa0NlrmMB1cCNZzcVk9vto6cOtbZzXMdBq1GmS4j8nKOir/h3tG23o1hUMD4jSOQzNj9Fu5mm2k/CPD7qXUQbWof9uDTJ8aZ/wDyQvItsPw0vsPBqPaKtEf+rTkgDm9p1b7eK9t2e2obXe4A6DcTvHP0TLaPaBts2mXQWvOVzTrII104qOIfkxC9t27/AApp1mG7wwAEjM63HddxJpcj/ju5LxR7C0kEEEGCCIII0II4FVHyhCEAhCEAhCEAmeAfMPlPu1LEzwD5h8p92oKV133eZ3uVEprrvu8zvcqFEhcXVxAIQhB0Lq4F1BJbsLnBrQSXEAAbySYAHiv0TsDs0zD6EloNd4HxX8Sf9th4NG7xOq81/B/AhVruuXAEUSGsH/uOHe9GyepC9pL4JjcwadTp+61wx/qtv8S5sone494+w6KtUqz6enqvmpW0lROrbp+i0V4+Q+HQeKpXjstQTx09VHjNUs7X9pBKMV/q24qs0MAgnfI1CtBBdOyOHJ3Hgvu5sm1AM2/e1zdHN6O3hUjcG5thUboYnlBBgj6gq9hby+kHcSPuEs6KtQXFLXWs0bnCPiDwLdz/AE18FWp43TecriAREh0gyPAgEdIT4bo5L5vMPpVmxUY13oJ9DvWVxv8AGkynyltapngySWwQeXqrJvW1AWubvkEGI10HTVZ+72cqsJ/09Ux/a4/ruPqvnBX1alV1Co/I4Mc4ZQJJB1k6jio/eU8q35l+JrS1yVDTcCQdWGNCP3C7i1FwYcpI04LIXmN3lNxaXtJk754GOBTS0xiq9oz6kjdvH3WGeMdGGz+M866fJBcd6noXLyQILt+4THVNRZUnPLniBvMCZ9JXxfYvUpjJasbRZxPee7hJPDoFGOEqMs7DPDZZDqrjTbz/ADAccreceitbW7U0jSbbWQdTpCS8kw6oSN7tZJJ4lY6pc1XA5qhJO/SOHNS39plp0KpPzWE9MriFp33kZWd9pcXEnkOS6XwCODvcbl81XagLnBXZ0y2fxB1N+aeQPit1triQqMtRwLx3vEc15zZDRXsavXPpiTOUgg8lX9e8XuP/AC9X2OxtmtAO7swCRII4ab1lPxi2LZWY7EbZsVG63DB+Zv8Aux/cOPMarGbOYm+lVztOog9fBbu+2oNO6oVN9GswCow6iDo7T1KtzrN4WQuLRbeYI20vKlOn8s9unzDXflPQyPQLOrOgQhCAQhCATPAPmHyn3aliZ4B8w+U+7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0" name="Picture 6" descr="https://encrypted-tbn0.gstatic.com/images?q=tbn:ANd9GcTUGsd23l450Xr1ICuBY8l7Icp2D2gY0iBophHMEKiffmnj-RQAFA"/>
          <p:cNvPicPr>
            <a:picLocks noChangeAspect="1" noChangeArrowheads="1"/>
          </p:cNvPicPr>
          <p:nvPr/>
        </p:nvPicPr>
        <p:blipFill>
          <a:blip r:embed="rId2" cstate="print"/>
          <a:srcRect/>
          <a:stretch>
            <a:fillRect/>
          </a:stretch>
        </p:blipFill>
        <p:spPr bwMode="auto">
          <a:xfrm>
            <a:off x="3635896" y="1844824"/>
            <a:ext cx="4529114" cy="2536304"/>
          </a:xfrm>
          <a:prstGeom prst="rect">
            <a:avLst/>
          </a:prstGeom>
          <a:noFill/>
        </p:spPr>
      </p:pic>
      <p:sp>
        <p:nvSpPr>
          <p:cNvPr id="6" name="5 - Ορθογώνιο"/>
          <p:cNvSpPr/>
          <p:nvPr/>
        </p:nvSpPr>
        <p:spPr>
          <a:xfrm>
            <a:off x="2267744" y="4964975"/>
            <a:ext cx="4572000" cy="1200329"/>
          </a:xfrm>
          <a:prstGeom prst="rect">
            <a:avLst/>
          </a:prstGeom>
        </p:spPr>
        <p:txBody>
          <a:bodyPr>
            <a:spAutoFit/>
          </a:bodyPr>
          <a:lstStyle/>
          <a:p>
            <a:r>
              <a:rPr lang="el-GR" dirty="0" smtClean="0"/>
              <a:t>Δάσκαλος σκηνοθέτης δημιούργησε ενδιαφέρουσες παραστάσεις. Εστιάζει στην ερμηνεία και την απόδοση των τραγικών ηρώων ως σύγχρονα πρόσωπα.</a:t>
            </a: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Κατερίνα </a:t>
            </a:r>
            <a:r>
              <a:rPr lang="el-GR" dirty="0" err="1" smtClean="0"/>
              <a:t>Ευαγγελάτου</a:t>
            </a:r>
            <a:endParaRPr lang="el-GR" dirty="0"/>
          </a:p>
        </p:txBody>
      </p:sp>
      <p:pic>
        <p:nvPicPr>
          <p:cNvPr id="2050" name="Picture 2" descr="https://encrypted-tbn0.gstatic.com/images?q=tbn:ANd9GcSVQY9VN5_1d2VmkJZdDYaIgt6mDxXlgOaWjJH3B2VtPY2EnWCB4g"/>
          <p:cNvPicPr>
            <a:picLocks noChangeAspect="1" noChangeArrowheads="1"/>
          </p:cNvPicPr>
          <p:nvPr/>
        </p:nvPicPr>
        <p:blipFill>
          <a:blip r:embed="rId2" cstate="print"/>
          <a:srcRect/>
          <a:stretch>
            <a:fillRect/>
          </a:stretch>
        </p:blipFill>
        <p:spPr bwMode="auto">
          <a:xfrm>
            <a:off x="2843808" y="1556792"/>
            <a:ext cx="3541334" cy="3312368"/>
          </a:xfrm>
          <a:prstGeom prst="rect">
            <a:avLst/>
          </a:prstGeom>
          <a:noFill/>
        </p:spPr>
      </p:pic>
      <p:sp>
        <p:nvSpPr>
          <p:cNvPr id="4" name="3 - Ορθογώνιο"/>
          <p:cNvSpPr/>
          <p:nvPr/>
        </p:nvSpPr>
        <p:spPr>
          <a:xfrm>
            <a:off x="1619672" y="5085184"/>
            <a:ext cx="4572000" cy="1477328"/>
          </a:xfrm>
          <a:prstGeom prst="rect">
            <a:avLst/>
          </a:prstGeom>
        </p:spPr>
        <p:txBody>
          <a:bodyPr>
            <a:spAutoFit/>
          </a:bodyPr>
          <a:lstStyle/>
          <a:p>
            <a:r>
              <a:rPr lang="el-GR" dirty="0" smtClean="0"/>
              <a:t>Πολυτάλαντη και τολμηρή νέα σκηνοθέτιδα, μαθήτευσε στο ρώσικο θέατρο, μελετά τα κείμενα με προσοχή και ανασύρει την πρόθεση των τραγικών εναρμονισμένη σε μοντέρνα σκηνοθετικά μοτίβα.</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Θωμάς Οικονόμου</a:t>
            </a:r>
            <a:endParaRPr lang="el-GR" dirty="0"/>
          </a:p>
        </p:txBody>
      </p:sp>
      <p:sp>
        <p:nvSpPr>
          <p:cNvPr id="5" name="4 - Θέση κειμένου"/>
          <p:cNvSpPr>
            <a:spLocks noGrp="1"/>
          </p:cNvSpPr>
          <p:nvPr>
            <p:ph type="body" idx="4294967295"/>
          </p:nvPr>
        </p:nvSpPr>
        <p:spPr>
          <a:xfrm>
            <a:off x="5004048" y="1844824"/>
            <a:ext cx="3932237" cy="3473053"/>
          </a:xfrm>
        </p:spPr>
        <p:txBody>
          <a:bodyPr>
            <a:normAutofit fontScale="70000" lnSpcReduction="20000"/>
          </a:bodyPr>
          <a:lstStyle/>
          <a:p>
            <a:r>
              <a:rPr lang="el-GR" dirty="0" smtClean="0"/>
              <a:t>Σκηνοθέτης της </a:t>
            </a:r>
            <a:r>
              <a:rPr lang="el-GR" dirty="0" err="1" smtClean="0"/>
              <a:t>Ορέστειας</a:t>
            </a:r>
            <a:r>
              <a:rPr lang="el-GR" dirty="0" smtClean="0"/>
              <a:t> του 1903 τοποθέτησε την τραγωδία στην «ιταλική σκηνή», ταλαντούχος ηθοποιός , υπήρξε ο 1</a:t>
            </a:r>
            <a:r>
              <a:rPr lang="el-GR" baseline="30000" dirty="0" smtClean="0"/>
              <a:t>ος</a:t>
            </a:r>
            <a:r>
              <a:rPr lang="el-GR" dirty="0" smtClean="0"/>
              <a:t> σκηνοθέτης του Βασιλικού Θεάτρου. </a:t>
            </a:r>
          </a:p>
          <a:p>
            <a:r>
              <a:rPr lang="el-GR" dirty="0" smtClean="0"/>
              <a:t>Συνδύαζε τα αισθητικά ιδεολογήματα του γερμανικού νατουραλισμού αλλά και του βόρειου συμβολισμού</a:t>
            </a:r>
            <a:endParaRPr lang="el-GR" dirty="0"/>
          </a:p>
        </p:txBody>
      </p:sp>
      <p:pic>
        <p:nvPicPr>
          <p:cNvPr id="29698" name="Picture 2" descr="http://1.bp.blogspot.com/-_oxeZzZcnJo/U7T9_c6I0gI/AAAAAAAAoOA/u6r4KgYdxXA/s1600/img007.jpg"/>
          <p:cNvPicPr>
            <a:picLocks noChangeAspect="1" noChangeArrowheads="1"/>
          </p:cNvPicPr>
          <p:nvPr/>
        </p:nvPicPr>
        <p:blipFill>
          <a:blip r:embed="rId2" cstate="print"/>
          <a:srcRect/>
          <a:stretch>
            <a:fillRect/>
          </a:stretch>
        </p:blipFill>
        <p:spPr bwMode="auto">
          <a:xfrm>
            <a:off x="1763688" y="1772816"/>
            <a:ext cx="2960978" cy="417646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Φώτος Πολίτης</a:t>
            </a:r>
            <a:endParaRPr lang="el-GR" dirty="0"/>
          </a:p>
        </p:txBody>
      </p:sp>
      <p:sp>
        <p:nvSpPr>
          <p:cNvPr id="4" name="3 - Θέση κειμένου"/>
          <p:cNvSpPr>
            <a:spLocks noGrp="1"/>
          </p:cNvSpPr>
          <p:nvPr>
            <p:ph type="body" sz="half" idx="4294967295"/>
          </p:nvPr>
        </p:nvSpPr>
        <p:spPr>
          <a:xfrm>
            <a:off x="0" y="1435100"/>
            <a:ext cx="3008313" cy="4691063"/>
          </a:xfrm>
        </p:spPr>
        <p:txBody>
          <a:bodyPr>
            <a:normAutofit fontScale="47500" lnSpcReduction="20000"/>
          </a:bodyPr>
          <a:lstStyle/>
          <a:p>
            <a:r>
              <a:rPr lang="el-GR" dirty="0"/>
              <a:t>Το 1919 ο Φώτος Πολίτης συγκροτεί την «Εταιρεία Ελληνικού Θεάτρου» από την οποία αργότερα θα γεννηθεί το Εθνικό θέατρο. Έντονη η επιρροή του </a:t>
            </a:r>
            <a:r>
              <a:rPr lang="en-US" dirty="0"/>
              <a:t>Max </a:t>
            </a:r>
            <a:r>
              <a:rPr lang="en-US" dirty="0" err="1"/>
              <a:t>Reinhard</a:t>
            </a:r>
            <a:r>
              <a:rPr lang="el-GR" dirty="0"/>
              <a:t> (14) στις απόψεις του Φώτου Πολίτη καθώς και του Δ. Ροντήρη όπως η μουσικότητα των χωρικών του </a:t>
            </a:r>
            <a:r>
              <a:rPr lang="en-US" dirty="0" err="1"/>
              <a:t>sprech</a:t>
            </a:r>
            <a:r>
              <a:rPr lang="en-US" dirty="0"/>
              <a:t> </a:t>
            </a:r>
            <a:r>
              <a:rPr lang="en-US" dirty="0" err="1"/>
              <a:t>chor</a:t>
            </a:r>
            <a:r>
              <a:rPr lang="en-US" dirty="0"/>
              <a:t> </a:t>
            </a:r>
            <a:r>
              <a:rPr lang="el-GR" dirty="0"/>
              <a:t>κ.α. Τόσο ο Φ. Πολίτης όσο και ο Δ. Ροντήρης αλλά και οι μετέπειτα συνεχιστές, όπως ο Α. Μινωτής θα κωδικοποιήσουν αυτό που ονομάζεται «</a:t>
            </a:r>
            <a:r>
              <a:rPr lang="el-GR" dirty="0" err="1"/>
              <a:t>εθνικοθεατρική</a:t>
            </a:r>
            <a:r>
              <a:rPr lang="el-GR" dirty="0"/>
              <a:t> παράδοση» </a:t>
            </a:r>
            <a:endParaRPr lang="el-GR" dirty="0" smtClean="0"/>
          </a:p>
          <a:p>
            <a:endParaRPr lang="el-GR" dirty="0"/>
          </a:p>
          <a:p>
            <a:endParaRPr lang="el-GR" dirty="0"/>
          </a:p>
        </p:txBody>
      </p:sp>
      <p:pic>
        <p:nvPicPr>
          <p:cNvPr id="28674" name="Picture 2" descr="https://www.tovima.gr/wp-content/uploads/1998/10/18/1gaz6a.jpg"/>
          <p:cNvPicPr>
            <a:picLocks noChangeAspect="1" noChangeArrowheads="1"/>
          </p:cNvPicPr>
          <p:nvPr/>
        </p:nvPicPr>
        <p:blipFill>
          <a:blip r:embed="rId2" cstate="print"/>
          <a:srcRect/>
          <a:stretch>
            <a:fillRect/>
          </a:stretch>
        </p:blipFill>
        <p:spPr bwMode="auto">
          <a:xfrm>
            <a:off x="5004048" y="1916832"/>
            <a:ext cx="2476500" cy="287655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Άγγελος </a:t>
            </a:r>
            <a:r>
              <a:rPr lang="el-GR" dirty="0" smtClean="0"/>
              <a:t>Σικελιανός </a:t>
            </a:r>
            <a:r>
              <a:rPr lang="el-GR" dirty="0" smtClean="0"/>
              <a:t/>
            </a:r>
            <a:br>
              <a:rPr lang="el-GR" dirty="0" smtClean="0"/>
            </a:br>
            <a:r>
              <a:rPr lang="el-GR" dirty="0" smtClean="0"/>
              <a:t>Εύα </a:t>
            </a:r>
            <a:r>
              <a:rPr lang="el-GR" dirty="0" err="1" smtClean="0"/>
              <a:t>Πάλμερ</a:t>
            </a:r>
            <a:endParaRPr lang="el-GR" dirty="0"/>
          </a:p>
        </p:txBody>
      </p:sp>
      <p:sp>
        <p:nvSpPr>
          <p:cNvPr id="4" name="3 - Θέση κειμένου"/>
          <p:cNvSpPr>
            <a:spLocks noGrp="1"/>
          </p:cNvSpPr>
          <p:nvPr>
            <p:ph type="body" sz="half" idx="4294967295"/>
          </p:nvPr>
        </p:nvSpPr>
        <p:spPr>
          <a:xfrm>
            <a:off x="0" y="1435100"/>
            <a:ext cx="3008313" cy="4691063"/>
          </a:xfrm>
        </p:spPr>
        <p:txBody>
          <a:bodyPr>
            <a:normAutofit fontScale="85000" lnSpcReduction="10000"/>
          </a:bodyPr>
          <a:lstStyle/>
          <a:p>
            <a:r>
              <a:rPr lang="el-GR" dirty="0"/>
              <a:t>Το 1927-1930 ο Άγγελος και η Εύα Σικελιανού με τις δελφικές γιορτές οραματίστηκαν την «Ελληνική Αναγέννηση»  προσεγγίζοντας την ιδέα της διεθνοποίησης του </a:t>
            </a:r>
            <a:r>
              <a:rPr lang="el-GR" dirty="0" smtClean="0"/>
              <a:t>γεγονότος. </a:t>
            </a:r>
            <a:endParaRPr lang="el-GR" dirty="0"/>
          </a:p>
        </p:txBody>
      </p:sp>
      <p:pic>
        <p:nvPicPr>
          <p:cNvPr id="27650" name="Picture 2" descr="http://1.bp.blogspot.com/-VWrKoEYZFHc/U6sZgApCdtI/AAAAAAAAnvg/-9o1Kza7T9k/s1600/p.txt.jpeg"/>
          <p:cNvPicPr>
            <a:picLocks noChangeAspect="1" noChangeArrowheads="1"/>
          </p:cNvPicPr>
          <p:nvPr/>
        </p:nvPicPr>
        <p:blipFill>
          <a:blip r:embed="rId2" cstate="print"/>
          <a:srcRect/>
          <a:stretch>
            <a:fillRect/>
          </a:stretch>
        </p:blipFill>
        <p:spPr bwMode="auto">
          <a:xfrm>
            <a:off x="4932040" y="1988840"/>
            <a:ext cx="2198620" cy="324036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Λίνος </a:t>
            </a:r>
            <a:r>
              <a:rPr lang="el-GR" dirty="0" err="1" smtClean="0"/>
              <a:t>Καρζής</a:t>
            </a:r>
            <a:endParaRPr lang="el-GR" dirty="0"/>
          </a:p>
        </p:txBody>
      </p:sp>
      <p:sp>
        <p:nvSpPr>
          <p:cNvPr id="4" name="3 - Θέση κειμένου"/>
          <p:cNvSpPr>
            <a:spLocks noGrp="1"/>
          </p:cNvSpPr>
          <p:nvPr>
            <p:ph type="body" sz="half" idx="4294967295"/>
          </p:nvPr>
        </p:nvSpPr>
        <p:spPr>
          <a:xfrm>
            <a:off x="0" y="1435100"/>
            <a:ext cx="3008313" cy="4691063"/>
          </a:xfrm>
        </p:spPr>
        <p:txBody>
          <a:bodyPr>
            <a:normAutofit fontScale="70000" lnSpcReduction="20000"/>
          </a:bodyPr>
          <a:lstStyle/>
          <a:p>
            <a:r>
              <a:rPr lang="el-GR" dirty="0"/>
              <a:t>Ο</a:t>
            </a:r>
            <a:r>
              <a:rPr lang="el-GR" dirty="0" smtClean="0"/>
              <a:t> </a:t>
            </a:r>
            <a:r>
              <a:rPr lang="el-GR" dirty="0"/>
              <a:t>Λίνος </a:t>
            </a:r>
            <a:r>
              <a:rPr lang="el-GR" dirty="0" err="1"/>
              <a:t>Καρζής</a:t>
            </a:r>
            <a:r>
              <a:rPr lang="el-GR" dirty="0"/>
              <a:t> (1931) με το «θυμελικό θίασο» θα δημιουργήσει πλήθος συζητήσεων με τις «αμφιλεγόμενες» για την εποχή του προτάσεις σε σχέση με την αρχαία «σκευή», στους κοθόρνους, τα προσωπεία, αλλά και μουσική υπόκριση με αυλούς </a:t>
            </a:r>
          </a:p>
        </p:txBody>
      </p:sp>
      <p:pic>
        <p:nvPicPr>
          <p:cNvPr id="26626" name="Picture 2" descr="http://3.bp.blogspot.com/_bunGOWgawm8/S3K08FG645I/AAAAAAAAAnU/Mpp6KkvJO-k/s320/1.JPG"/>
          <p:cNvPicPr>
            <a:picLocks noChangeAspect="1" noChangeArrowheads="1"/>
          </p:cNvPicPr>
          <p:nvPr/>
        </p:nvPicPr>
        <p:blipFill>
          <a:blip r:embed="rId2" cstate="print"/>
          <a:srcRect/>
          <a:stretch>
            <a:fillRect/>
          </a:stretch>
        </p:blipFill>
        <p:spPr bwMode="auto">
          <a:xfrm>
            <a:off x="5004048" y="1628800"/>
            <a:ext cx="2471539" cy="397433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Δημήτρης Ροντήρης</a:t>
            </a:r>
            <a:endParaRPr lang="el-GR" dirty="0"/>
          </a:p>
        </p:txBody>
      </p:sp>
      <p:sp>
        <p:nvSpPr>
          <p:cNvPr id="4" name="3 - Θέση κειμένου"/>
          <p:cNvSpPr>
            <a:spLocks noGrp="1"/>
          </p:cNvSpPr>
          <p:nvPr>
            <p:ph type="body" sz="half" idx="4294967295"/>
          </p:nvPr>
        </p:nvSpPr>
        <p:spPr>
          <a:xfrm>
            <a:off x="0" y="1435100"/>
            <a:ext cx="3008313" cy="4691063"/>
          </a:xfrm>
        </p:spPr>
        <p:txBody>
          <a:bodyPr>
            <a:normAutofit fontScale="55000" lnSpcReduction="20000"/>
          </a:bodyPr>
          <a:lstStyle/>
          <a:p>
            <a:r>
              <a:rPr lang="el-GR" dirty="0" smtClean="0"/>
              <a:t>Εισηγητής με τον γερμανικό εξπρεσιονισμό, ασχολήθηκε αποκλειστικά με την τραγωδία. Κεντρικά θεατρολογικά ζητήματα που τον απασχόλησαν ήταν : η εκφορά του λόγου, το μέτρο , ο ρυθμός, το μέλος και η μορφή των χορικών. Στην διδασκαλία του ισορροπούσε την εκφορά του ποιητικού λόγου με το νευρικό σύστημα και του συναισθηματικού κόσμου του ηθοποιού.</a:t>
            </a:r>
            <a:endParaRPr lang="el-GR" dirty="0"/>
          </a:p>
        </p:txBody>
      </p:sp>
      <p:pic>
        <p:nvPicPr>
          <p:cNvPr id="25602" name="Picture 2" descr="https://www.timesnews.gr/wp-content/uploads/2016/12/dimitris_rontiris-1024x700.jpg"/>
          <p:cNvPicPr>
            <a:picLocks noChangeAspect="1" noChangeArrowheads="1"/>
          </p:cNvPicPr>
          <p:nvPr/>
        </p:nvPicPr>
        <p:blipFill>
          <a:blip r:embed="rId2" cstate="print"/>
          <a:srcRect/>
          <a:stretch>
            <a:fillRect/>
          </a:stretch>
        </p:blipFill>
        <p:spPr bwMode="auto">
          <a:xfrm>
            <a:off x="3923928" y="1844824"/>
            <a:ext cx="4605263" cy="315012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Κάρολος Κουν</a:t>
            </a:r>
            <a:endParaRPr lang="el-GR" dirty="0"/>
          </a:p>
        </p:txBody>
      </p:sp>
      <p:sp>
        <p:nvSpPr>
          <p:cNvPr id="4" name="3 - Θέση κειμένου"/>
          <p:cNvSpPr>
            <a:spLocks noGrp="1"/>
          </p:cNvSpPr>
          <p:nvPr>
            <p:ph type="body" sz="half" idx="4294967295"/>
          </p:nvPr>
        </p:nvSpPr>
        <p:spPr>
          <a:xfrm>
            <a:off x="0" y="1435100"/>
            <a:ext cx="3008313" cy="4691063"/>
          </a:xfrm>
        </p:spPr>
        <p:txBody>
          <a:bodyPr>
            <a:normAutofit fontScale="85000" lnSpcReduction="20000"/>
          </a:bodyPr>
          <a:lstStyle/>
          <a:p>
            <a:r>
              <a:rPr lang="el-GR" dirty="0" smtClean="0"/>
              <a:t>Αξιοποίησε τους κώδικες του Λαϊκού θεάτρου (Καραγκιόζης) αντιμετώπισε τον χορό ως πολυπρόσωπο σύνολο ρόλων και επέμενε στην σύζευξη ανατολίτικών και δυτικών στοιχείων. </a:t>
            </a:r>
            <a:endParaRPr lang="el-GR" dirty="0"/>
          </a:p>
        </p:txBody>
      </p:sp>
      <p:pic>
        <p:nvPicPr>
          <p:cNvPr id="24578" name="Picture 2" descr="https://www.nooz.gr/images/400/300/692454"/>
          <p:cNvPicPr>
            <a:picLocks noChangeAspect="1" noChangeArrowheads="1"/>
          </p:cNvPicPr>
          <p:nvPr/>
        </p:nvPicPr>
        <p:blipFill>
          <a:blip r:embed="rId2" cstate="print"/>
          <a:srcRect/>
          <a:stretch>
            <a:fillRect/>
          </a:stretch>
        </p:blipFill>
        <p:spPr bwMode="auto">
          <a:xfrm>
            <a:off x="3419872" y="1844824"/>
            <a:ext cx="3810000" cy="28575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Τήξη">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Τήξη">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Τήξη">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195</TotalTime>
  <Words>1061</Words>
  <Application>Microsoft Office PowerPoint</Application>
  <PresentationFormat>Προβολή στην οθόνη (4:3)</PresentationFormat>
  <Paragraphs>80</Paragraphs>
  <Slides>38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Τήξη</vt:lpstr>
      <vt:lpstr>Έλληνες σκηνοθέτες αρχαίου δράματος</vt:lpstr>
      <vt:lpstr>Μιστριώτης</vt:lpstr>
      <vt:lpstr>Κωνσταντίνος Χρηστομάνος</vt:lpstr>
      <vt:lpstr>Θωμάς Οικονόμου</vt:lpstr>
      <vt:lpstr>Φώτος Πολίτης</vt:lpstr>
      <vt:lpstr>Άγγελος Σικελιανός  Εύα Πάλμερ</vt:lpstr>
      <vt:lpstr>Λίνος Καρζής</vt:lpstr>
      <vt:lpstr>Δημήτρης Ροντήρης</vt:lpstr>
      <vt:lpstr>Κάρολος Κουν</vt:lpstr>
      <vt:lpstr>Τάκης Μουζενίδης </vt:lpstr>
      <vt:lpstr>Σωκράτης Καραντινός</vt:lpstr>
      <vt:lpstr>Αλέξης Μινωτής</vt:lpstr>
      <vt:lpstr>Αλέξης Σολομός </vt:lpstr>
      <vt:lpstr>Κωστής Μιχαηλίδης</vt:lpstr>
      <vt:lpstr>Θάνος Κωτσόπουλος</vt:lpstr>
      <vt:lpstr>Γιώργος Σεβαστίκογλου</vt:lpstr>
      <vt:lpstr>Μίνως Βολανάκης</vt:lpstr>
      <vt:lpstr>Γιάννης Τσαρούχης</vt:lpstr>
      <vt:lpstr>Σπύρος Ευαγγελάτος</vt:lpstr>
      <vt:lpstr>Μιχάλης Κακογιάννης</vt:lpstr>
      <vt:lpstr>Νίκος Χαραλάμπους</vt:lpstr>
      <vt:lpstr>Κώστας Μπάκας</vt:lpstr>
      <vt:lpstr>Σπύρος Βραχωρίτης</vt:lpstr>
      <vt:lpstr>Ανδρέας Βουτσινάς</vt:lpstr>
      <vt:lpstr>Γιώργος Μιχαηλίδης</vt:lpstr>
      <vt:lpstr>Λευτέρης Βογιατζής</vt:lpstr>
      <vt:lpstr>Άρης Ρέτσος </vt:lpstr>
      <vt:lpstr>Νικαίτη Κοντούρη</vt:lpstr>
      <vt:lpstr>Κώστας Τσιάνος</vt:lpstr>
      <vt:lpstr>Βασίλης Παπαβασιλείου</vt:lpstr>
      <vt:lpstr>Θόδωρος Τερζόπουλος</vt:lpstr>
      <vt:lpstr>Σωτήρης Χατζάκης</vt:lpstr>
      <vt:lpstr>Γιάννης Χουβαρδάς</vt:lpstr>
      <vt:lpstr>Στάθης Λιβαθινός</vt:lpstr>
      <vt:lpstr>Μιχαήλ Μαρμαρινός</vt:lpstr>
      <vt:lpstr>Σταύρος Τσακίρης</vt:lpstr>
      <vt:lpstr>Νίκος Διαμαντής</vt:lpstr>
      <vt:lpstr>Κατερίνα Ευαγγελάτου</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Μιστριώτης</dc:title>
  <dc:creator>User</dc:creator>
  <cp:lastModifiedBy>User</cp:lastModifiedBy>
  <cp:revision>4</cp:revision>
  <dcterms:created xsi:type="dcterms:W3CDTF">2019-01-08T15:21:38Z</dcterms:created>
  <dcterms:modified xsi:type="dcterms:W3CDTF">2019-01-09T07:15:39Z</dcterms:modified>
</cp:coreProperties>
</file>