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94" r:id="rId3"/>
    <p:sldId id="264" r:id="rId4"/>
    <p:sldId id="298" r:id="rId5"/>
    <p:sldId id="293" r:id="rId6"/>
    <p:sldId id="285" r:id="rId7"/>
    <p:sldId id="256" r:id="rId8"/>
    <p:sldId id="257" r:id="rId9"/>
    <p:sldId id="258" r:id="rId10"/>
    <p:sldId id="292" r:id="rId11"/>
    <p:sldId id="291" r:id="rId12"/>
    <p:sldId id="259" r:id="rId13"/>
    <p:sldId id="260" r:id="rId14"/>
    <p:sldId id="261" r:id="rId15"/>
    <p:sldId id="262" r:id="rId16"/>
    <p:sldId id="290" r:id="rId17"/>
    <p:sldId id="284" r:id="rId18"/>
    <p:sldId id="286" r:id="rId19"/>
    <p:sldId id="300" r:id="rId20"/>
    <p:sldId id="301" r:id="rId21"/>
    <p:sldId id="302" r:id="rId22"/>
    <p:sldId id="295" r:id="rId23"/>
    <p:sldId id="274" r:id="rId24"/>
    <p:sldId id="267" r:id="rId25"/>
    <p:sldId id="269" r:id="rId26"/>
    <p:sldId id="289" r:id="rId27"/>
    <p:sldId id="297" r:id="rId28"/>
    <p:sldId id="280" r:id="rId29"/>
    <p:sldId id="270" r:id="rId30"/>
    <p:sldId id="275" r:id="rId31"/>
    <p:sldId id="276" r:id="rId32"/>
    <p:sldId id="277" r:id="rId33"/>
    <p:sldId id="299" r:id="rId34"/>
    <p:sldId id="278" r:id="rId35"/>
    <p:sldId id="279" r:id="rId36"/>
    <p:sldId id="281" r:id="rId37"/>
    <p:sldId id="282"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21/3/2019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287536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21/3/2019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9122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21/3/2019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8524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21/3/2019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363823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5FE86-908B-4776-9ACB-DF481F3328C1}" type="datetimeFigureOut">
              <a:rPr lang="el-GR" smtClean="0"/>
              <a:t>21/3/2019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9774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A45FE86-908B-4776-9ACB-DF481F3328C1}" type="datetimeFigureOut">
              <a:rPr lang="el-GR" smtClean="0"/>
              <a:t>21/3/2019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418252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A45FE86-908B-4776-9ACB-DF481F3328C1}" type="datetimeFigureOut">
              <a:rPr lang="el-GR" smtClean="0"/>
              <a:t>21/3/2019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29238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A45FE86-908B-4776-9ACB-DF481F3328C1}" type="datetimeFigureOut">
              <a:rPr lang="el-GR" smtClean="0"/>
              <a:t>21/3/2019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50826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5FE86-908B-4776-9ACB-DF481F3328C1}" type="datetimeFigureOut">
              <a:rPr lang="el-GR" smtClean="0"/>
              <a:t>21/3/2019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362933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5FE86-908B-4776-9ACB-DF481F3328C1}" type="datetimeFigureOut">
              <a:rPr lang="el-GR" smtClean="0"/>
              <a:t>21/3/2019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31421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5FE86-908B-4776-9ACB-DF481F3328C1}" type="datetimeFigureOut">
              <a:rPr lang="el-GR" smtClean="0"/>
              <a:t>21/3/2019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4306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5FE86-908B-4776-9ACB-DF481F3328C1}" type="datetimeFigureOut">
              <a:rPr lang="el-GR" smtClean="0"/>
              <a:t>21/3/2019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D14B-3FF9-411B-9510-6ED951B61F77}" type="slidenum">
              <a:rPr lang="el-GR" smtClean="0"/>
              <a:t>‹#›</a:t>
            </a:fld>
            <a:endParaRPr lang="el-GR"/>
          </a:p>
        </p:txBody>
      </p:sp>
    </p:spTree>
    <p:extLst>
      <p:ext uri="{BB962C8B-B14F-4D97-AF65-F5344CB8AC3E}">
        <p14:creationId xmlns:p14="http://schemas.microsoft.com/office/powerpoint/2010/main" val="1948664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564"/>
            <a:ext cx="8229600" cy="476672"/>
          </a:xfrm>
        </p:spPr>
        <p:txBody>
          <a:bodyPr>
            <a:noAutofit/>
          </a:bodyPr>
          <a:lstStyle/>
          <a:p>
            <a:r>
              <a:rPr lang="el-GR" sz="3200" b="1" dirty="0" smtClean="0"/>
              <a:t>Οι αρχές του σύγχρονου θεάτρου</a:t>
            </a:r>
            <a:endParaRPr lang="el-GR" sz="3200" b="1" dirty="0"/>
          </a:p>
        </p:txBody>
      </p:sp>
      <p:sp>
        <p:nvSpPr>
          <p:cNvPr id="3" name="Content Placeholder 2"/>
          <p:cNvSpPr>
            <a:spLocks noGrp="1"/>
          </p:cNvSpPr>
          <p:nvPr>
            <p:ph idx="1"/>
          </p:nvPr>
        </p:nvSpPr>
        <p:spPr>
          <a:xfrm>
            <a:off x="251520" y="476672"/>
            <a:ext cx="8712968" cy="6381328"/>
          </a:xfrm>
        </p:spPr>
        <p:txBody>
          <a:bodyPr>
            <a:normAutofit fontScale="62500" lnSpcReduction="20000"/>
          </a:bodyPr>
          <a:lstStyle/>
          <a:p>
            <a:pPr marL="0" indent="0">
              <a:buNone/>
            </a:pPr>
            <a:r>
              <a:rPr lang="el-GR" dirty="0" smtClean="0"/>
              <a:t>Δύο αντιφατικές απόψεις για τον άνθρωπο και τη σχέση του με τον κόσμο διαμορφώνουν την εξέλιξη του ευρωπαϊκού θεάτρου:</a:t>
            </a:r>
          </a:p>
          <a:p>
            <a:pPr marL="0" indent="0">
              <a:buNone/>
            </a:pPr>
            <a:r>
              <a:rPr lang="el-GR" dirty="0" smtClean="0"/>
              <a:t>1)  Η δυναμική ανάπτυξη των επιστημών επαναπροσδιορίζει τη σχέση του ανθρώπου με τον κόσμο (θετικισμός)</a:t>
            </a:r>
          </a:p>
          <a:p>
            <a:pPr marL="0" indent="0">
              <a:buNone/>
            </a:pPr>
            <a:r>
              <a:rPr lang="el-GR" dirty="0" smtClean="0"/>
              <a:t>2) Ερμηνεία του κόσμου μέσα από έργα όπως του Φρόυντ, του Μαρξ, του Νίτσε που υπονομεύει την ακλόνητη πίστη για την παντοδυναμία του επιστημονικού λόγου</a:t>
            </a:r>
          </a:p>
          <a:p>
            <a:pPr marL="0" indent="0">
              <a:buNone/>
            </a:pPr>
            <a:r>
              <a:rPr lang="el-GR" dirty="0" smtClean="0"/>
              <a:t>Τρεις βασικές θεωρίες (1900-1940): Κοινωνιολογική (Μαρξιστική ανάλυση), Τελετουργία (Νίτσε, Βάγκνερ, Ανθρωπολόγοι του </a:t>
            </a:r>
            <a:r>
              <a:rPr lang="el-GR" dirty="0" err="1" smtClean="0"/>
              <a:t>Καίμπρητζ</a:t>
            </a:r>
            <a:r>
              <a:rPr lang="el-GR" dirty="0"/>
              <a:t>)</a:t>
            </a:r>
            <a:r>
              <a:rPr lang="el-GR" dirty="0" smtClean="0"/>
              <a:t>, Ψυχανάλυση (Φρόιντ).</a:t>
            </a:r>
            <a:endParaRPr lang="en-US" dirty="0" smtClean="0"/>
          </a:p>
          <a:p>
            <a:pPr marL="0" indent="0">
              <a:buNone/>
            </a:pPr>
            <a:r>
              <a:rPr lang="el-GR" b="1" dirty="0" smtClean="0"/>
              <a:t>Μοντερνισμός</a:t>
            </a:r>
          </a:p>
          <a:p>
            <a:pPr marL="0" indent="0">
              <a:buNone/>
            </a:pPr>
            <a:r>
              <a:rPr lang="el-GR" dirty="0" smtClean="0"/>
              <a:t>Διίστανται οι απόψεις της απαρχής του: στον Διαφωτισμό ή στα τέλη του 19</a:t>
            </a:r>
            <a:r>
              <a:rPr lang="el-GR" baseline="30000" dirty="0" smtClean="0"/>
              <a:t>ου</a:t>
            </a:r>
            <a:r>
              <a:rPr lang="el-GR" dirty="0" smtClean="0"/>
              <a:t> αιώνα (εποχή συμβολισμού και αισθητισμού), όταν πνευματικοί άνθρωποι και καλλιτέχνες αντιδρούν στην πολιτισμική κρίση της εποχής. Το τέλος του μετά τον Β΄ Παγκόσμιο Πόλεμο.</a:t>
            </a:r>
          </a:p>
          <a:p>
            <a:pPr marL="0" indent="0">
              <a:buNone/>
            </a:pPr>
            <a:r>
              <a:rPr lang="el-GR" dirty="0" smtClean="0"/>
              <a:t>Κοινά γνωρίσματα των μοντερνιστών: </a:t>
            </a:r>
          </a:p>
          <a:p>
            <a:pPr marL="0" indent="0">
              <a:buNone/>
            </a:pPr>
            <a:r>
              <a:rPr lang="el-GR" dirty="0" smtClean="0"/>
              <a:t>1)</a:t>
            </a:r>
            <a:r>
              <a:rPr lang="el-GR" b="1" dirty="0" smtClean="0"/>
              <a:t>Αναζήτηση</a:t>
            </a:r>
            <a:r>
              <a:rPr lang="el-GR" dirty="0" smtClean="0"/>
              <a:t> και </a:t>
            </a:r>
            <a:r>
              <a:rPr lang="el-GR" b="1" dirty="0" smtClean="0"/>
              <a:t>πειραματισμός</a:t>
            </a:r>
            <a:r>
              <a:rPr lang="el-GR" dirty="0" smtClean="0"/>
              <a:t> </a:t>
            </a:r>
            <a:r>
              <a:rPr lang="el-GR" b="1" dirty="0" smtClean="0"/>
              <a:t>ενάντια</a:t>
            </a:r>
            <a:r>
              <a:rPr lang="el-GR" dirty="0" smtClean="0"/>
              <a:t> στις παραδοσιακές συμβάσεις, αξίες, πεποιθήσεις και τη ρητορική τους όσο και στο δόγμα της ρεαλιστικής απεικόνισης. Πολυδιάστατα </a:t>
            </a:r>
            <a:r>
              <a:rPr lang="el-GR" b="1" dirty="0" smtClean="0"/>
              <a:t>πειράματα στο περιεχόμενο, τη φόρμα, τη γλώσσα</a:t>
            </a:r>
            <a:r>
              <a:rPr lang="el-GR" dirty="0" smtClean="0"/>
              <a:t>.</a:t>
            </a:r>
          </a:p>
          <a:p>
            <a:pPr marL="0" indent="0">
              <a:buNone/>
            </a:pPr>
            <a:r>
              <a:rPr lang="el-GR" dirty="0" smtClean="0"/>
              <a:t>2)Έμφαση στην </a:t>
            </a:r>
            <a:r>
              <a:rPr lang="el-GR" b="1" dirty="0" smtClean="0"/>
              <a:t>υποκειμενική αντίληψη </a:t>
            </a:r>
            <a:r>
              <a:rPr lang="el-GR" dirty="0" smtClean="0"/>
              <a:t>της πραγματικότητας</a:t>
            </a:r>
          </a:p>
          <a:p>
            <a:pPr marL="0" indent="0">
              <a:buNone/>
            </a:pPr>
            <a:r>
              <a:rPr lang="el-GR" dirty="0" smtClean="0"/>
              <a:t>3)Κατάργηση της ενότητας και έμφαση στην </a:t>
            </a:r>
            <a:r>
              <a:rPr lang="el-GR" b="1" dirty="0" smtClean="0"/>
              <a:t>αποσπασματικότητα</a:t>
            </a:r>
            <a:r>
              <a:rPr lang="el-GR" dirty="0" smtClean="0"/>
              <a:t> της αφήγησης</a:t>
            </a:r>
          </a:p>
          <a:p>
            <a:pPr marL="0" indent="0">
              <a:buNone/>
            </a:pPr>
            <a:r>
              <a:rPr lang="el-GR" dirty="0" smtClean="0"/>
              <a:t>4)Στροφή προς τον </a:t>
            </a:r>
            <a:r>
              <a:rPr lang="el-GR" b="1" dirty="0" smtClean="0"/>
              <a:t>μύθο</a:t>
            </a:r>
          </a:p>
          <a:p>
            <a:pPr marL="0" indent="0">
              <a:buNone/>
            </a:pPr>
            <a:r>
              <a:rPr lang="el-GR" dirty="0" smtClean="0"/>
              <a:t>5)Αντίδραση στη </a:t>
            </a:r>
            <a:r>
              <a:rPr lang="el-GR" b="1" dirty="0" smtClean="0"/>
              <a:t>μαζική κουλτούρα</a:t>
            </a:r>
          </a:p>
          <a:p>
            <a:pPr marL="0" indent="0">
              <a:buNone/>
            </a:pPr>
            <a:endParaRPr lang="el-GR" dirty="0"/>
          </a:p>
        </p:txBody>
      </p:sp>
    </p:spTree>
    <p:extLst>
      <p:ext uri="{BB962C8B-B14F-4D97-AF65-F5344CB8AC3E}">
        <p14:creationId xmlns:p14="http://schemas.microsoft.com/office/powerpoint/2010/main" val="238448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r>
              <a:rPr lang="el-GR" sz="2800" dirty="0" smtClean="0"/>
              <a:t>Πωλ </a:t>
            </a:r>
            <a:r>
              <a:rPr lang="el-GR" sz="2800" dirty="0" err="1" smtClean="0"/>
              <a:t>Γκωγκέν</a:t>
            </a:r>
            <a:r>
              <a:rPr lang="el-GR" sz="2800" dirty="0" smtClean="0"/>
              <a:t>, </a:t>
            </a:r>
            <a:r>
              <a:rPr lang="el-GR" sz="2800" i="1" dirty="0" smtClean="0"/>
              <a:t>Οι γυναίκες της Ταϊτής</a:t>
            </a:r>
            <a:endParaRPr lang="el-GR" sz="2800" i="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04664"/>
            <a:ext cx="8655973" cy="6453336"/>
          </a:xfrm>
        </p:spPr>
      </p:pic>
    </p:spTree>
    <p:extLst>
      <p:ext uri="{BB962C8B-B14F-4D97-AF65-F5344CB8AC3E}">
        <p14:creationId xmlns:p14="http://schemas.microsoft.com/office/powerpoint/2010/main" val="429431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Πωλ </a:t>
            </a:r>
            <a:r>
              <a:rPr lang="el-GR" dirty="0" err="1" smtClean="0"/>
              <a:t>Γκωγκέν</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998" y="1772816"/>
            <a:ext cx="8206386" cy="4176464"/>
          </a:xfrm>
        </p:spPr>
      </p:pic>
    </p:spTree>
    <p:extLst>
      <p:ext uri="{BB962C8B-B14F-4D97-AF65-F5344CB8AC3E}">
        <p14:creationId xmlns:p14="http://schemas.microsoft.com/office/powerpoint/2010/main" val="145135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Vincent van Gong</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37" y="1052736"/>
            <a:ext cx="9197277" cy="5184576"/>
          </a:xfrm>
        </p:spPr>
      </p:pic>
    </p:spTree>
    <p:extLst>
      <p:ext uri="{BB962C8B-B14F-4D97-AF65-F5344CB8AC3E}">
        <p14:creationId xmlns:p14="http://schemas.microsoft.com/office/powerpoint/2010/main" val="334212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0"/>
            <a:ext cx="8385917" cy="6582944"/>
          </a:xfrm>
        </p:spPr>
      </p:pic>
    </p:spTree>
    <p:extLst>
      <p:ext uri="{BB962C8B-B14F-4D97-AF65-F5344CB8AC3E}">
        <p14:creationId xmlns:p14="http://schemas.microsoft.com/office/powerpoint/2010/main" val="60184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r>
              <a:rPr lang="el-GR" dirty="0" smtClean="0"/>
              <a:t>Σεζάν</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04664"/>
            <a:ext cx="8026538" cy="6453336"/>
          </a:xfrm>
        </p:spPr>
      </p:pic>
    </p:spTree>
    <p:extLst>
      <p:ext uri="{BB962C8B-B14F-4D97-AF65-F5344CB8AC3E}">
        <p14:creationId xmlns:p14="http://schemas.microsoft.com/office/powerpoint/2010/main" val="351175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Autofit/>
          </a:bodyPr>
          <a:lstStyle/>
          <a:p>
            <a:r>
              <a:rPr lang="en-US" sz="3200" dirty="0" smtClean="0"/>
              <a:t>Vincent van Gong</a:t>
            </a:r>
            <a:endParaRPr lang="el-GR"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548680"/>
            <a:ext cx="7920879" cy="6230256"/>
          </a:xfrm>
        </p:spPr>
      </p:pic>
    </p:spTree>
    <p:extLst>
      <p:ext uri="{BB962C8B-B14F-4D97-AF65-F5344CB8AC3E}">
        <p14:creationId xmlns:p14="http://schemas.microsoft.com/office/powerpoint/2010/main" val="92551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800" dirty="0" err="1" smtClean="0"/>
              <a:t>Έντβαρ</a:t>
            </a:r>
            <a:r>
              <a:rPr lang="el-GR" sz="2800" dirty="0" smtClean="0"/>
              <a:t> </a:t>
            </a:r>
            <a:r>
              <a:rPr lang="el-GR" sz="2800" dirty="0" err="1" smtClean="0"/>
              <a:t>Μούνκ</a:t>
            </a:r>
            <a:r>
              <a:rPr lang="el-GR" sz="2800" dirty="0" smtClean="0"/>
              <a:t>, </a:t>
            </a:r>
            <a:r>
              <a:rPr lang="el-GR" sz="2800" i="1" dirty="0" smtClean="0"/>
              <a:t>Εφηβεία</a:t>
            </a:r>
            <a:r>
              <a:rPr lang="el-GR" sz="2800" dirty="0" smtClean="0"/>
              <a:t>(1885)</a:t>
            </a: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602" y="476672"/>
            <a:ext cx="4604638" cy="6379342"/>
          </a:xfrm>
        </p:spPr>
      </p:pic>
    </p:spTree>
    <p:extLst>
      <p:ext uri="{BB962C8B-B14F-4D97-AF65-F5344CB8AC3E}">
        <p14:creationId xmlns:p14="http://schemas.microsoft.com/office/powerpoint/2010/main" val="213813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Autofit/>
          </a:bodyPr>
          <a:lstStyle/>
          <a:p>
            <a:r>
              <a:rPr lang="el-GR" sz="3200" b="1" dirty="0" smtClean="0"/>
              <a:t>Πρωτοπορία στο θέατρο</a:t>
            </a:r>
            <a:endParaRPr lang="el-GR" sz="3200" b="1" dirty="0"/>
          </a:p>
        </p:txBody>
      </p:sp>
      <p:sp>
        <p:nvSpPr>
          <p:cNvPr id="3" name="Content Placeholder 2"/>
          <p:cNvSpPr>
            <a:spLocks noGrp="1"/>
          </p:cNvSpPr>
          <p:nvPr>
            <p:ph idx="1"/>
          </p:nvPr>
        </p:nvSpPr>
        <p:spPr>
          <a:xfrm>
            <a:off x="0" y="476672"/>
            <a:ext cx="9144000" cy="6381328"/>
          </a:xfrm>
        </p:spPr>
        <p:txBody>
          <a:bodyPr>
            <a:normAutofit fontScale="77500" lnSpcReduction="20000"/>
          </a:bodyPr>
          <a:lstStyle/>
          <a:p>
            <a:pPr marL="0" indent="0">
              <a:buNone/>
            </a:pPr>
            <a:r>
              <a:rPr lang="el-GR" b="1" dirty="0" smtClean="0"/>
              <a:t>Πρωτοπορία:</a:t>
            </a:r>
            <a:r>
              <a:rPr lang="el-GR" dirty="0" smtClean="0"/>
              <a:t> Οριακό </a:t>
            </a:r>
            <a:r>
              <a:rPr lang="el-GR" dirty="0"/>
              <a:t>και </a:t>
            </a:r>
            <a:r>
              <a:rPr lang="el-GR" b="1" dirty="0"/>
              <a:t>ακραίο σύμπτωμα των αντιφάσεων </a:t>
            </a:r>
            <a:r>
              <a:rPr lang="el-GR" dirty="0"/>
              <a:t>και των συγκρούσεων που εκδηλώθηκαν στους κόλπους των </a:t>
            </a:r>
            <a:r>
              <a:rPr lang="el-GR" b="1" dirty="0" smtClean="0"/>
              <a:t>φιλελεύθερων</a:t>
            </a:r>
            <a:r>
              <a:rPr lang="el-GR" b="1" dirty="0"/>
              <a:t>, αστικών και βιομηχανικά αναπτυσσόμενων δυτικών κοινωνιών</a:t>
            </a:r>
            <a:r>
              <a:rPr lang="el-GR" dirty="0"/>
              <a:t> (</a:t>
            </a:r>
            <a:r>
              <a:rPr lang="el-GR" dirty="0" err="1"/>
              <a:t>Λοϊζίδη</a:t>
            </a:r>
            <a:r>
              <a:rPr lang="el-GR" dirty="0"/>
              <a:t>, </a:t>
            </a:r>
            <a:r>
              <a:rPr lang="el-GR" i="1" dirty="0"/>
              <a:t>Απόγειο και κρίση της πρωτοποριακής ιδεολογίας</a:t>
            </a:r>
            <a:r>
              <a:rPr lang="el-GR" dirty="0"/>
              <a:t>, Νεφέλη, Αθήνα 1992, 15</a:t>
            </a:r>
            <a:r>
              <a:rPr lang="el-GR" dirty="0" smtClean="0"/>
              <a:t>). </a:t>
            </a:r>
            <a:r>
              <a:rPr lang="el-GR" b="1" dirty="0" smtClean="0"/>
              <a:t>Η </a:t>
            </a:r>
            <a:r>
              <a:rPr lang="el-GR" b="1" dirty="0"/>
              <a:t>δράση και η στρατηγική της πρωτοπορίας εκφράζουν τη νέα ιστορική συνείδηση και το νέο ρόλο του ατόμου μέσα στις σύγχρονες κοινωνίες</a:t>
            </a:r>
            <a:r>
              <a:rPr lang="el-GR" b="1" dirty="0" smtClean="0"/>
              <a:t>.</a:t>
            </a:r>
          </a:p>
          <a:p>
            <a:pPr marL="0" indent="0">
              <a:buNone/>
            </a:pPr>
            <a:endParaRPr lang="el-GR" dirty="0" smtClean="0"/>
          </a:p>
          <a:p>
            <a:pPr marL="0" indent="0">
              <a:buNone/>
            </a:pPr>
            <a:r>
              <a:rPr lang="el-GR" b="1" dirty="0" smtClean="0"/>
              <a:t>Τα κινήματα της ιστορικής πρωτοπορίας στο χώρο του θεάτρου (συμβολισμός, εξπρεσιονισμός, κονστρουκτιβισμός, φουτουρισμός, </a:t>
            </a:r>
            <a:r>
              <a:rPr lang="el-GR" b="1" dirty="0" err="1" smtClean="0"/>
              <a:t>μπάουχαους</a:t>
            </a:r>
            <a:r>
              <a:rPr lang="el-GR" b="1" dirty="0" smtClean="0"/>
              <a:t>, ντανταϊσμός, σουρεαλισμός…) </a:t>
            </a:r>
            <a:r>
              <a:rPr lang="el-GR" dirty="0" smtClean="0"/>
              <a:t>βασίζονται σε διαφορετικές </a:t>
            </a:r>
            <a:r>
              <a:rPr lang="el-GR" i="1" dirty="0" smtClean="0"/>
              <a:t>ιδεολογίες</a:t>
            </a:r>
            <a:r>
              <a:rPr lang="el-GR" dirty="0" smtClean="0"/>
              <a:t> και </a:t>
            </a:r>
            <a:r>
              <a:rPr lang="el-GR" i="1" dirty="0" smtClean="0"/>
              <a:t>φιλοσοφικές αναζητήσεις </a:t>
            </a:r>
            <a:r>
              <a:rPr lang="el-GR" dirty="0" smtClean="0"/>
              <a:t>συχνά ασαφείς και εκφράζονται μέσα από αντιστοίχως </a:t>
            </a:r>
            <a:r>
              <a:rPr lang="el-GR" i="1" dirty="0" smtClean="0"/>
              <a:t>διαφορετικούς καλλιτεχνικούς πειραματισμούς</a:t>
            </a:r>
            <a:r>
              <a:rPr lang="el-GR" dirty="0" smtClean="0"/>
              <a:t>. </a:t>
            </a:r>
            <a:r>
              <a:rPr lang="el-GR" b="1" dirty="0" err="1" smtClean="0"/>
              <a:t>Στοχοποιούν</a:t>
            </a:r>
            <a:r>
              <a:rPr lang="el-GR" dirty="0" smtClean="0"/>
              <a:t> το ψυχαγωγικό θέατρο και τις παρωχημένες δραματουργικές και σκηνικές πρακτικές του ρομαντισμού. Επίσης </a:t>
            </a:r>
            <a:r>
              <a:rPr lang="el-GR" dirty="0" err="1" smtClean="0"/>
              <a:t>στοχοποιούν</a:t>
            </a:r>
            <a:r>
              <a:rPr lang="el-GR" dirty="0" smtClean="0"/>
              <a:t> το θέατρο που στηρίζεται στη μακρόβια τριάδα: της αιτιότητας, της ψυχολογίας και της ηθικής. Έχουν </a:t>
            </a:r>
            <a:r>
              <a:rPr lang="el-GR" b="1" dirty="0" smtClean="0"/>
              <a:t>πολυεθνικό χαρακτήρα </a:t>
            </a:r>
            <a:r>
              <a:rPr lang="el-GR" dirty="0" smtClean="0"/>
              <a:t>και βαίνουν παράλληλα με τους προβληματισμούς στη λογοτεχνία και στις εικαστικές τέχνες.</a:t>
            </a:r>
          </a:p>
          <a:p>
            <a:pPr marL="0" indent="0">
              <a:buNone/>
            </a:pPr>
            <a:endParaRPr lang="el-GR" dirty="0" smtClean="0"/>
          </a:p>
          <a:p>
            <a:endParaRPr lang="el-GR" dirty="0"/>
          </a:p>
        </p:txBody>
      </p:sp>
    </p:spTree>
    <p:extLst>
      <p:ext uri="{BB962C8B-B14F-4D97-AF65-F5344CB8AC3E}">
        <p14:creationId xmlns:p14="http://schemas.microsoft.com/office/powerpoint/2010/main" val="294550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a:bodyPr>
          <a:lstStyle/>
          <a:p>
            <a:r>
              <a:rPr lang="el-GR" sz="3200" b="1" dirty="0" smtClean="0"/>
              <a:t>Πρωτοπορία </a:t>
            </a:r>
            <a:r>
              <a:rPr lang="el-GR" sz="2000" b="1" dirty="0" smtClean="0"/>
              <a:t>συνέχεια</a:t>
            </a:r>
            <a:endParaRPr lang="el-GR" sz="2000" b="1" dirty="0"/>
          </a:p>
        </p:txBody>
      </p:sp>
      <p:sp>
        <p:nvSpPr>
          <p:cNvPr id="3" name="Content Placeholder 2"/>
          <p:cNvSpPr>
            <a:spLocks noGrp="1"/>
          </p:cNvSpPr>
          <p:nvPr>
            <p:ph idx="1"/>
          </p:nvPr>
        </p:nvSpPr>
        <p:spPr>
          <a:xfrm>
            <a:off x="457200" y="764704"/>
            <a:ext cx="8229600" cy="6093296"/>
          </a:xfrm>
        </p:spPr>
        <p:txBody>
          <a:bodyPr>
            <a:normAutofit fontScale="70000" lnSpcReduction="20000"/>
          </a:bodyPr>
          <a:lstStyle/>
          <a:p>
            <a:pPr marL="0" indent="0">
              <a:buNone/>
            </a:pPr>
            <a:r>
              <a:rPr lang="el-GR" b="1" dirty="0"/>
              <a:t>Βασικά γνωρίσματα</a:t>
            </a:r>
            <a:r>
              <a:rPr lang="el-GR" dirty="0"/>
              <a:t>: (1)εναντίωση στη ρεαλιστική αναπαράσταση, (2)έμφαση στην επινόηση μιας νέας φόρμας, (3)εναντίωση σε </a:t>
            </a:r>
            <a:r>
              <a:rPr lang="el-GR" dirty="0" err="1"/>
              <a:t>ό,τι</a:t>
            </a:r>
            <a:r>
              <a:rPr lang="el-GR" dirty="0"/>
              <a:t> παραδοσιακό (κοινωνικούς, πολιτισμικούς, πολιτικούς θεσμούς), (4)επιθετική διάθεση απέναντι στο κοινό, (5) πρωτογονισμός και αναζήτηση της ουτοπίας: μη δυτικές καλλιτεχνικές παραδόσεις με σκοπό την επαναφορά της τελετουργικής διάστασης του θεάτρου, (6)αναζήτηση μη ορθολογικών τρόπων αντίληψης (υποσυνείδητο-όνειρα-</a:t>
            </a:r>
            <a:r>
              <a:rPr lang="el-GR" dirty="0" err="1"/>
              <a:t>αρχέτυπ</a:t>
            </a:r>
            <a:r>
              <a:rPr lang="el-GR" dirty="0"/>
              <a:t>α, μυστικισμός-αποκρυφισμός), (7) χρήση στοιχείων από λαϊκές μορφές θεάτρου (</a:t>
            </a:r>
            <a:r>
              <a:rPr lang="el-GR" dirty="0" smtClean="0"/>
              <a:t>μαριονέτες, θέατρο σκιών, μάσκες...), (8) εμμονή στη μοντέρνα πόλη και τις τεχνολογίες, εξιδανικεύεται η ταχύτητα, η γρήγορη ανάπτυξη, η ενέργεια.</a:t>
            </a:r>
          </a:p>
          <a:p>
            <a:pPr marL="0" indent="0">
              <a:buNone/>
            </a:pPr>
            <a:r>
              <a:rPr lang="el-GR" b="1" dirty="0" smtClean="0"/>
              <a:t>Στην Πρωτοπορία υπάρχει: </a:t>
            </a:r>
          </a:p>
          <a:p>
            <a:pPr marL="0" indent="0">
              <a:buNone/>
            </a:pPr>
            <a:r>
              <a:rPr lang="el-GR" dirty="0" smtClean="0"/>
              <a:t>(α) Είτε μια τάση υποχώρησης από την αταξία της τρέλας και μια προσπάθεια ελέγχου με μια πρόταση φανταστικής, οραματικής τάξης, τάση που ακολουθεί ο </a:t>
            </a:r>
            <a:r>
              <a:rPr lang="el-GR" dirty="0" err="1" smtClean="0"/>
              <a:t>Γέητς</a:t>
            </a:r>
            <a:r>
              <a:rPr lang="el-GR" dirty="0" smtClean="0"/>
              <a:t> και οι περισσότεροι καλλιτέχνες</a:t>
            </a:r>
          </a:p>
          <a:p>
            <a:pPr marL="0" indent="0">
              <a:buNone/>
            </a:pPr>
            <a:r>
              <a:rPr lang="el-GR" dirty="0" smtClean="0"/>
              <a:t>(β) Είτε μια τάση να απορροφήσει το δημιούργημα να απορροφήσει το κοσμικό χάος, σε αυτή την κατεύθυνση κινείται ο Πιραντέλο, η αισθητική του γκροτέσκο, του κωμικού. Ο </a:t>
            </a:r>
            <a:r>
              <a:rPr lang="el-GR" dirty="0" err="1" smtClean="0"/>
              <a:t>Αλφρεντ</a:t>
            </a:r>
            <a:r>
              <a:rPr lang="el-GR" dirty="0" smtClean="0"/>
              <a:t> </a:t>
            </a:r>
            <a:r>
              <a:rPr lang="el-GR" dirty="0" err="1" smtClean="0"/>
              <a:t>Ζαρύ</a:t>
            </a:r>
            <a:r>
              <a:rPr lang="el-GR" dirty="0" smtClean="0"/>
              <a:t> ανήκει και στις δύο κατηγορίες </a:t>
            </a:r>
            <a:endParaRPr lang="el-GR" dirty="0"/>
          </a:p>
        </p:txBody>
      </p:sp>
    </p:spTree>
    <p:extLst>
      <p:ext uri="{BB962C8B-B14F-4D97-AF65-F5344CB8AC3E}">
        <p14:creationId xmlns:p14="http://schemas.microsoft.com/office/powerpoint/2010/main" val="127530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l-GR" sz="3200" b="1" dirty="0" smtClean="0"/>
              <a:t>Αλλάζει η κοσμοαντίληψη τον 20ό αιώνα</a:t>
            </a:r>
            <a:endParaRPr lang="el-GR" sz="3200" b="1" dirty="0"/>
          </a:p>
        </p:txBody>
      </p:sp>
      <p:sp>
        <p:nvSpPr>
          <p:cNvPr id="3" name="Content Placeholder 2"/>
          <p:cNvSpPr>
            <a:spLocks noGrp="1"/>
          </p:cNvSpPr>
          <p:nvPr>
            <p:ph idx="1"/>
          </p:nvPr>
        </p:nvSpPr>
        <p:spPr>
          <a:xfrm>
            <a:off x="457200" y="620688"/>
            <a:ext cx="8229600" cy="6237312"/>
          </a:xfrm>
        </p:spPr>
        <p:txBody>
          <a:bodyPr>
            <a:normAutofit fontScale="70000" lnSpcReduction="20000"/>
          </a:bodyPr>
          <a:lstStyle/>
          <a:p>
            <a:r>
              <a:rPr lang="el-GR" dirty="0" smtClean="0"/>
              <a:t>Το</a:t>
            </a:r>
            <a:r>
              <a:rPr lang="en-US" dirty="0" smtClean="0"/>
              <a:t> </a:t>
            </a:r>
            <a:r>
              <a:rPr lang="el-GR" dirty="0" smtClean="0"/>
              <a:t>1900 η </a:t>
            </a:r>
            <a:r>
              <a:rPr lang="el-GR" dirty="0"/>
              <a:t>κ</a:t>
            </a:r>
            <a:r>
              <a:rPr lang="el-GR" dirty="0" smtClean="0"/>
              <a:t>βαντική θεωρία του Μαξ Πλανκ και το 1905 η θεωρία της σχετικότητας του Αϊνστάιν. Ανατρέπεται ο Νευτώνειος και Ευκλείδειος κόσμος (</a:t>
            </a:r>
            <a:r>
              <a:rPr lang="el-GR" dirty="0" err="1" smtClean="0"/>
              <a:t>ευκλείδια</a:t>
            </a:r>
            <a:r>
              <a:rPr lang="el-GR" dirty="0" smtClean="0"/>
              <a:t> γεωμετρία και νευτώνεια φυσική).</a:t>
            </a:r>
          </a:p>
          <a:p>
            <a:r>
              <a:rPr lang="el-GR" dirty="0" smtClean="0"/>
              <a:t>Το 1902 ο </a:t>
            </a:r>
            <a:r>
              <a:rPr lang="el-GR" dirty="0" err="1" smtClean="0"/>
              <a:t>Ούγκο</a:t>
            </a:r>
            <a:r>
              <a:rPr lang="el-GR" dirty="0" smtClean="0"/>
              <a:t> ντε </a:t>
            </a:r>
            <a:r>
              <a:rPr lang="el-GR" dirty="0" err="1" smtClean="0"/>
              <a:t>Βρις</a:t>
            </a:r>
            <a:r>
              <a:rPr lang="el-GR" dirty="0" smtClean="0"/>
              <a:t> ανακαλύπτει τη φυσική μετάλλαξη και διορθώνει τη θεωρία της εξέλιξης του Δαρβίνου.</a:t>
            </a:r>
          </a:p>
          <a:p>
            <a:r>
              <a:rPr lang="el-GR" dirty="0" smtClean="0"/>
              <a:t>Το 1900 ο Φρόιντ μιλά για τα όνειρα και το 1905 για την ψυχανάλυση όπου τέθηκαν έτσι σε αμφισβήτηση θεμελιώδεις ιδέες για την ψυχολογία.</a:t>
            </a:r>
          </a:p>
          <a:p>
            <a:r>
              <a:rPr lang="el-GR" dirty="0" smtClean="0"/>
              <a:t>Το 1906 ο Φεντερίκο </a:t>
            </a:r>
            <a:r>
              <a:rPr lang="el-GR" dirty="0" err="1" smtClean="0"/>
              <a:t>Μπουσόνι</a:t>
            </a:r>
            <a:r>
              <a:rPr lang="el-GR" dirty="0" smtClean="0"/>
              <a:t> μιλά για την κατάργηση των τονικών ορίων και ο </a:t>
            </a:r>
            <a:r>
              <a:rPr lang="el-GR" dirty="0" err="1" smtClean="0"/>
              <a:t>Σαίνμπεργκ</a:t>
            </a:r>
            <a:r>
              <a:rPr lang="el-GR" dirty="0" smtClean="0"/>
              <a:t> συνθέτει πρώτος ατονική μουσική.</a:t>
            </a:r>
          </a:p>
          <a:p>
            <a:r>
              <a:rPr lang="el-GR" dirty="0" smtClean="0"/>
              <a:t>Το 1907 ο Πικάσο ζωγραφίζει τις </a:t>
            </a:r>
            <a:r>
              <a:rPr lang="el-GR" i="1" dirty="0" smtClean="0"/>
              <a:t>Δεσποινίδες της Αβινιόν</a:t>
            </a:r>
            <a:r>
              <a:rPr lang="el-GR" dirty="0" smtClean="0"/>
              <a:t>, που αναιρεί την προοπτική του εικονικού χώρου, και το 1915 ο </a:t>
            </a:r>
            <a:r>
              <a:rPr lang="el-GR" dirty="0" err="1" smtClean="0"/>
              <a:t>Καντίνσκι</a:t>
            </a:r>
            <a:r>
              <a:rPr lang="el-GR" dirty="0" smtClean="0"/>
              <a:t> ζωγραφίζει την πρώτη αφηρημένη ακουαρέλα.</a:t>
            </a:r>
          </a:p>
          <a:p>
            <a:r>
              <a:rPr lang="el-GR" dirty="0" smtClean="0"/>
              <a:t>Από το 1890 έως το 1915 ο Φρέιζερ εκδίδει τον Χρυσό Κλώνο (13 τόμοι), και αμφισβητεί την πολιτισμική ανωτερότητα των Ευρωπαίων. </a:t>
            </a:r>
          </a:p>
          <a:p>
            <a:r>
              <a:rPr lang="el-GR" dirty="0" smtClean="0"/>
              <a:t>Η Δεύτερη Βιομηχανική Επανάσταση: ηλεκτροδότηση των πόλεων, αυτοκίνητο και αυτοματοποίηση των συγκοινωνιών, της οικονομίας και της διοίκησης, κινηματογράφος.</a:t>
            </a:r>
            <a:endParaRPr lang="el-GR" dirty="0"/>
          </a:p>
        </p:txBody>
      </p:sp>
    </p:spTree>
    <p:extLst>
      <p:ext uri="{BB962C8B-B14F-4D97-AF65-F5344CB8AC3E}">
        <p14:creationId xmlns:p14="http://schemas.microsoft.com/office/powerpoint/2010/main" val="184314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l-GR" b="1" dirty="0" smtClean="0"/>
              <a:t>Μοντερνισμός ΙΙ</a:t>
            </a:r>
            <a:endParaRPr lang="el-GR" b="1" dirty="0"/>
          </a:p>
        </p:txBody>
      </p:sp>
      <p:sp>
        <p:nvSpPr>
          <p:cNvPr id="3" name="Content Placeholder 2"/>
          <p:cNvSpPr>
            <a:spLocks noGrp="1"/>
          </p:cNvSpPr>
          <p:nvPr>
            <p:ph idx="1"/>
          </p:nvPr>
        </p:nvSpPr>
        <p:spPr>
          <a:xfrm>
            <a:off x="457200" y="908720"/>
            <a:ext cx="8229600" cy="5217443"/>
          </a:xfrm>
        </p:spPr>
        <p:txBody>
          <a:bodyPr>
            <a:normAutofit fontScale="70000" lnSpcReduction="20000"/>
          </a:bodyPr>
          <a:lstStyle/>
          <a:p>
            <a:r>
              <a:rPr lang="el-GR" dirty="0" smtClean="0"/>
              <a:t>Ο Μοντερνισμός βασίζεται πάνω σε ένα διακριτό είδος φαντασίας του οποίου το γενικό πλαίσιο αναφοράς ανήκει μόνο στον εαυτό του</a:t>
            </a:r>
          </a:p>
          <a:p>
            <a:r>
              <a:rPr lang="el-GR" dirty="0" smtClean="0"/>
              <a:t>Το μυαλό που σκέφτεται σύμφωνα με τις αρχές του μοντερνισμού πιστεύει πως </a:t>
            </a:r>
            <a:r>
              <a:rPr lang="el-GR" b="1" dirty="0" smtClean="0"/>
              <a:t>δημιουργούμε τον κόσμο κατά την πράξη</a:t>
            </a:r>
            <a:r>
              <a:rPr lang="el-GR" dirty="0" smtClean="0"/>
              <a:t>, κατά τη στιγμή που τον αντιλαμβανόμαστε και τον παρατηρούμε. </a:t>
            </a:r>
            <a:r>
              <a:rPr lang="el-GR" b="1" dirty="0" smtClean="0"/>
              <a:t>Μια </a:t>
            </a:r>
            <a:r>
              <a:rPr lang="el-GR" b="1" dirty="0" err="1" smtClean="0"/>
              <a:t>αντι</a:t>
            </a:r>
            <a:r>
              <a:rPr lang="el-GR" b="1" dirty="0" smtClean="0"/>
              <a:t>-διανοητική οπτική</a:t>
            </a:r>
            <a:r>
              <a:rPr lang="el-GR" dirty="0" smtClean="0"/>
              <a:t>: </a:t>
            </a:r>
            <a:r>
              <a:rPr lang="el-GR" b="1" dirty="0" smtClean="0"/>
              <a:t>βάζει τέλος στη σκόπιμη και συστηματική ηθική</a:t>
            </a:r>
            <a:r>
              <a:rPr lang="el-GR" dirty="0" smtClean="0"/>
              <a:t>, ενώ αντίθετα χαιρετίζει το </a:t>
            </a:r>
            <a:r>
              <a:rPr lang="el-GR" b="1" dirty="0" smtClean="0"/>
              <a:t>πάθος</a:t>
            </a:r>
            <a:r>
              <a:rPr lang="el-GR" dirty="0" smtClean="0"/>
              <a:t>. </a:t>
            </a:r>
          </a:p>
          <a:p>
            <a:r>
              <a:rPr lang="el-GR" dirty="0" smtClean="0"/>
              <a:t>Ο Μοντερνισμός υπονοεί </a:t>
            </a:r>
            <a:r>
              <a:rPr lang="el-GR" b="1" dirty="0" smtClean="0"/>
              <a:t>ιστορική ασυνέχεια</a:t>
            </a:r>
            <a:r>
              <a:rPr lang="el-GR" dirty="0" smtClean="0"/>
              <a:t>, </a:t>
            </a:r>
            <a:r>
              <a:rPr lang="el-GR" b="1" dirty="0" smtClean="0"/>
              <a:t>κοινωνική διατάραξη, ηθικό χάος, αίσθηση αποσπασματικότητας και αποξένωσης, χασίματος και απελπισίας</a:t>
            </a:r>
            <a:r>
              <a:rPr lang="el-GR" dirty="0" smtClean="0"/>
              <a:t>, συνεπώς υπονοεί υποχώρηση σε μια </a:t>
            </a:r>
            <a:r>
              <a:rPr lang="el-GR" b="1" dirty="0" smtClean="0"/>
              <a:t>ατομική συνείδηση</a:t>
            </a:r>
            <a:r>
              <a:rPr lang="el-GR" dirty="0" smtClean="0"/>
              <a:t>. </a:t>
            </a:r>
          </a:p>
          <a:p>
            <a:r>
              <a:rPr lang="el-GR" dirty="0" smtClean="0"/>
              <a:t>Υψώνει </a:t>
            </a:r>
            <a:r>
              <a:rPr lang="el-GR" b="1" dirty="0" smtClean="0"/>
              <a:t>το άτομο πάνω από την ομάδα</a:t>
            </a:r>
            <a:r>
              <a:rPr lang="el-GR" dirty="0" smtClean="0"/>
              <a:t>, την εσωτερική ζωή πάνω από τη ζωή στην κοινότητα.</a:t>
            </a:r>
          </a:p>
          <a:p>
            <a:r>
              <a:rPr lang="el-GR" dirty="0" smtClean="0"/>
              <a:t>Ο Μοντερνισμός </a:t>
            </a:r>
            <a:r>
              <a:rPr lang="el-GR" b="1" dirty="0" smtClean="0"/>
              <a:t>αντιτίθεται σε </a:t>
            </a:r>
            <a:r>
              <a:rPr lang="el-GR" b="1" dirty="0" err="1" smtClean="0"/>
              <a:t>ό,τι</a:t>
            </a:r>
            <a:r>
              <a:rPr lang="el-GR" b="1" dirty="0" smtClean="0"/>
              <a:t> πρακτικό και πειθαρχημένο </a:t>
            </a:r>
            <a:r>
              <a:rPr lang="el-GR" dirty="0" smtClean="0"/>
              <a:t>τράβηξε την προσοχή πολλών διανοουμένων: Έλιοτ, </a:t>
            </a:r>
            <a:r>
              <a:rPr lang="el-GR" dirty="0" err="1" smtClean="0"/>
              <a:t>Πάουντ</a:t>
            </a:r>
            <a:r>
              <a:rPr lang="el-GR" dirty="0" smtClean="0"/>
              <a:t>, </a:t>
            </a:r>
            <a:r>
              <a:rPr lang="el-GR" dirty="0" err="1" smtClean="0"/>
              <a:t>Γουλφ</a:t>
            </a:r>
            <a:r>
              <a:rPr lang="el-GR" dirty="0" smtClean="0"/>
              <a:t>, </a:t>
            </a:r>
            <a:r>
              <a:rPr lang="el-GR" dirty="0" err="1" smtClean="0"/>
              <a:t>Φώκνερ</a:t>
            </a:r>
            <a:r>
              <a:rPr lang="el-GR" dirty="0" smtClean="0"/>
              <a:t>, </a:t>
            </a:r>
            <a:r>
              <a:rPr lang="el-GR" dirty="0" err="1" smtClean="0"/>
              <a:t>Τζόυς</a:t>
            </a:r>
            <a:r>
              <a:rPr lang="el-GR" dirty="0" smtClean="0"/>
              <a:t>, </a:t>
            </a:r>
            <a:r>
              <a:rPr lang="el-GR" dirty="0" err="1" smtClean="0"/>
              <a:t>Γέητς</a:t>
            </a:r>
            <a:r>
              <a:rPr lang="el-GR" dirty="0" smtClean="0"/>
              <a:t>, </a:t>
            </a:r>
            <a:r>
              <a:rPr lang="el-GR" dirty="0" err="1" smtClean="0"/>
              <a:t>Προυστ</a:t>
            </a:r>
            <a:r>
              <a:rPr lang="el-GR" dirty="0" smtClean="0"/>
              <a:t>, </a:t>
            </a:r>
            <a:r>
              <a:rPr lang="el-GR" dirty="0" err="1" smtClean="0"/>
              <a:t>Ρίλκε</a:t>
            </a:r>
            <a:r>
              <a:rPr lang="el-GR" dirty="0" smtClean="0"/>
              <a:t>, Μαν.</a:t>
            </a:r>
            <a:endParaRPr lang="el-GR" dirty="0"/>
          </a:p>
        </p:txBody>
      </p:sp>
    </p:spTree>
    <p:extLst>
      <p:ext uri="{BB962C8B-B14F-4D97-AF65-F5344CB8AC3E}">
        <p14:creationId xmlns:p14="http://schemas.microsoft.com/office/powerpoint/2010/main" val="242232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2" y="274638"/>
            <a:ext cx="2376264" cy="4738538"/>
          </a:xfrm>
        </p:spPr>
        <p:txBody>
          <a:bodyPr>
            <a:normAutofit/>
          </a:bodyPr>
          <a:lstStyle/>
          <a:p>
            <a:r>
              <a:rPr lang="el-GR" sz="3200" dirty="0" smtClean="0"/>
              <a:t>Πάμπλο Πικάσο: </a:t>
            </a:r>
            <a:r>
              <a:rPr lang="el-GR" sz="3200" i="1" dirty="0" smtClean="0"/>
              <a:t>Οι δεσποινίδες της Αβινιόν</a:t>
            </a:r>
            <a:r>
              <a:rPr lang="en-US" sz="3200" i="1" dirty="0" smtClean="0"/>
              <a:t/>
            </a:r>
            <a:br>
              <a:rPr lang="en-US" sz="3200" i="1" dirty="0" smtClean="0"/>
            </a:br>
            <a:r>
              <a:rPr lang="en-US" sz="3200" dirty="0" smtClean="0"/>
              <a:t>(1907)</a:t>
            </a:r>
            <a:endParaRPr lang="el-GR"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41" y="69605"/>
            <a:ext cx="6435495" cy="6798058"/>
          </a:xfrm>
        </p:spPr>
      </p:pic>
    </p:spTree>
    <p:extLst>
      <p:ext uri="{BB962C8B-B14F-4D97-AF65-F5344CB8AC3E}">
        <p14:creationId xmlns:p14="http://schemas.microsoft.com/office/powerpoint/2010/main" val="318444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400" dirty="0" err="1" smtClean="0"/>
              <a:t>Βασίλι</a:t>
            </a:r>
            <a:r>
              <a:rPr lang="el-GR" sz="2400" dirty="0" smtClean="0"/>
              <a:t> </a:t>
            </a:r>
            <a:r>
              <a:rPr lang="el-GR" sz="2400" dirty="0" err="1" smtClean="0"/>
              <a:t>Καντίνσκι</a:t>
            </a:r>
            <a:r>
              <a:rPr lang="el-GR" sz="2400" dirty="0" smtClean="0"/>
              <a:t>, ακουαρέλα αφηρημένης τέχνης (1910)</a:t>
            </a:r>
            <a:endParaRPr lang="el-GR"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75143"/>
            <a:ext cx="8773503" cy="6388474"/>
          </a:xfrm>
        </p:spPr>
      </p:pic>
    </p:spTree>
    <p:extLst>
      <p:ext uri="{BB962C8B-B14F-4D97-AF65-F5344CB8AC3E}">
        <p14:creationId xmlns:p14="http://schemas.microsoft.com/office/powerpoint/2010/main" val="118011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4499992" cy="6858000"/>
          </a:xfrm>
        </p:spPr>
        <p:txBody>
          <a:bodyPr>
            <a:normAutofit fontScale="90000"/>
          </a:bodyPr>
          <a:lstStyle/>
          <a:p>
            <a:r>
              <a:rPr lang="en-US" sz="2000" dirty="0" smtClean="0"/>
              <a:t>Henry Moore, </a:t>
            </a:r>
            <a:r>
              <a:rPr lang="en-US" sz="2000" i="1" dirty="0" smtClean="0"/>
              <a:t>Mother and Child</a:t>
            </a:r>
            <a:r>
              <a:rPr lang="el-GR" sz="2000" dirty="0" smtClean="0"/>
              <a:t>:</a:t>
            </a:r>
            <a:br>
              <a:rPr lang="el-GR" sz="2000" dirty="0" smtClean="0"/>
            </a:br>
            <a:r>
              <a:rPr lang="el-GR" sz="2000" dirty="0" smtClean="0"/>
              <a:t>«…κοίταζε πρώτα την πέτρα του. Επιθυμία του ήταν να βγάλει κάτι από εκεί μέσα. Όχι κατατεμαχίζοντάς την, αλλά ψηλαφώντας και προσπαθώντας να βρει τι ήθελε η πέτρα…</a:t>
            </a:r>
            <a:br>
              <a:rPr lang="el-GR" sz="2000" dirty="0" smtClean="0"/>
            </a:br>
            <a:r>
              <a:rPr lang="el-GR" sz="2000" dirty="0" smtClean="0"/>
              <a:t>Δεν προσπαθούσε να φτιάξει μια γυναίκα από πέτρα, αλλά μια πέτρα που υποβάλλει τη γυναικεία μορφή. Αυτή η τάση βοήθησε τους καλλιτέχνες του 20ού αιώνα να κατανοήσουν με έναν καινούργιο τρόπο την τέχνη του πρωτόγονου». </a:t>
            </a:r>
            <a:r>
              <a:rPr lang="en-US" sz="2000" dirty="0" smtClean="0"/>
              <a:t/>
            </a:r>
            <a:br>
              <a:rPr lang="en-US" sz="2000" dirty="0" smtClean="0"/>
            </a:br>
            <a:r>
              <a:rPr lang="el-GR" sz="2000" dirty="0" smtClean="0"/>
              <a:t> Ο </a:t>
            </a:r>
            <a:r>
              <a:rPr lang="el-GR" sz="2000" dirty="0" err="1" smtClean="0"/>
              <a:t>Αρτώ</a:t>
            </a:r>
            <a:r>
              <a:rPr lang="el-GR" sz="2000" dirty="0" smtClean="0"/>
              <a:t> είδε στον χορό των </a:t>
            </a:r>
            <a:r>
              <a:rPr lang="el-GR" sz="2000" dirty="0" err="1" smtClean="0"/>
              <a:t>Μπαλινέζων</a:t>
            </a:r>
            <a:r>
              <a:rPr lang="el-GR" sz="2000" dirty="0" smtClean="0"/>
              <a:t> τη νέα υποκριτική. Αυτή που είχε διδάξει  και ο </a:t>
            </a:r>
            <a:r>
              <a:rPr lang="el-GR" sz="2000" dirty="0" err="1" smtClean="0"/>
              <a:t>Ράινχαρτ</a:t>
            </a:r>
            <a:r>
              <a:rPr lang="el-GR" sz="2000" dirty="0" smtClean="0"/>
              <a:t> στην ηθοποιό του </a:t>
            </a:r>
            <a:r>
              <a:rPr lang="en-US" sz="2000" dirty="0" smtClean="0"/>
              <a:t>Gertrude </a:t>
            </a:r>
            <a:r>
              <a:rPr lang="en-US" sz="2000" dirty="0" err="1" smtClean="0"/>
              <a:t>Eysolt</a:t>
            </a:r>
            <a:r>
              <a:rPr lang="en-US" sz="2000" dirty="0" smtClean="0"/>
              <a:t> (</a:t>
            </a:r>
            <a:r>
              <a:rPr lang="el-GR" sz="2000" i="1" dirty="0" smtClean="0"/>
              <a:t>Ηλέκτρα</a:t>
            </a:r>
            <a:r>
              <a:rPr lang="el-GR" sz="2000" dirty="0" smtClean="0"/>
              <a:t> του </a:t>
            </a:r>
            <a:r>
              <a:rPr lang="el-GR" sz="2000" dirty="0" err="1" smtClean="0"/>
              <a:t>Χόφμανσταλ</a:t>
            </a:r>
            <a:r>
              <a:rPr lang="el-GR" sz="2000" dirty="0" smtClean="0"/>
              <a:t>, 1903): </a:t>
            </a:r>
            <a:br>
              <a:rPr lang="el-GR" sz="2000" dirty="0" smtClean="0"/>
            </a:br>
            <a:r>
              <a:rPr lang="el-GR" sz="2000" dirty="0" smtClean="0"/>
              <a:t>δεν είναι το σημειωτικό σώμα αλλά το φαινομενικό</a:t>
            </a:r>
            <a:br>
              <a:rPr lang="el-GR" sz="2000" dirty="0" smtClean="0"/>
            </a:br>
            <a:r>
              <a:rPr lang="el-GR" sz="2000" dirty="0"/>
              <a:t>‘το σώμα είναι το ενσαρκωμένο πνεύμα</a:t>
            </a:r>
            <a:r>
              <a:rPr lang="el-GR" sz="2000" dirty="0" smtClean="0"/>
              <a:t>’</a:t>
            </a:r>
            <a:br>
              <a:rPr lang="el-GR" sz="2000" dirty="0" smtClean="0"/>
            </a:br>
            <a:r>
              <a:rPr lang="el-GR" sz="2000" dirty="0" smtClean="0"/>
              <a:t>και ταυτόχρονα ο φορέας και ο διαμορφωτής του πολιτισμού.</a:t>
            </a:r>
            <a:endParaRPr lang="el-GR"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064"/>
            <a:ext cx="4591498" cy="6878064"/>
          </a:xfrm>
        </p:spPr>
      </p:pic>
    </p:spTree>
    <p:extLst>
      <p:ext uri="{BB962C8B-B14F-4D97-AF65-F5344CB8AC3E}">
        <p14:creationId xmlns:p14="http://schemas.microsoft.com/office/powerpoint/2010/main" val="114075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Πωλ </a:t>
            </a:r>
            <a:r>
              <a:rPr lang="el-GR" dirty="0" err="1"/>
              <a:t>Φορ</a:t>
            </a:r>
            <a:r>
              <a:rPr lang="el-GR" dirty="0"/>
              <a:t> </a:t>
            </a:r>
            <a:r>
              <a:rPr lang="el-GR" dirty="0" err="1"/>
              <a:t>Τεάτρ</a:t>
            </a:r>
            <a:r>
              <a:rPr lang="el-GR" dirty="0"/>
              <a:t> ντ’ </a:t>
            </a:r>
            <a:r>
              <a:rPr lang="el-GR" dirty="0" smtClean="0"/>
              <a:t>Αρ (1890-1892)</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Ανεξάρτητη ομάδα καλλιτεχνών κυρίως ερασιτεχνών (όπως και το </a:t>
            </a:r>
            <a:r>
              <a:rPr lang="el-GR" dirty="0" err="1" smtClean="0"/>
              <a:t>Τεάτρ</a:t>
            </a:r>
            <a:r>
              <a:rPr lang="el-GR" dirty="0" smtClean="0"/>
              <a:t> </a:t>
            </a:r>
            <a:r>
              <a:rPr lang="el-GR" dirty="0" err="1" smtClean="0"/>
              <a:t>Λίμπρ</a:t>
            </a:r>
            <a:r>
              <a:rPr lang="el-GR" dirty="0" smtClean="0"/>
              <a:t> του Αντουάν)</a:t>
            </a:r>
          </a:p>
          <a:p>
            <a:r>
              <a:rPr lang="el-GR" dirty="0" smtClean="0"/>
              <a:t>Στα δύο χρόνια του θεάτρου ανεβάζει ποιητικά έργα 46 δημιουργών. Διασκευές της </a:t>
            </a:r>
            <a:r>
              <a:rPr lang="el-GR" i="1" dirty="0" err="1" smtClean="0"/>
              <a:t>Ιλιάδας</a:t>
            </a:r>
            <a:r>
              <a:rPr lang="el-GR" dirty="0" smtClean="0"/>
              <a:t>, αποσπάσματα από την </a:t>
            </a:r>
            <a:r>
              <a:rPr lang="el-GR" i="1" dirty="0" smtClean="0"/>
              <a:t>Βίβλο</a:t>
            </a:r>
            <a:r>
              <a:rPr lang="el-GR" dirty="0" smtClean="0"/>
              <a:t>… Συνήθως γίνονται μόνο αναγνώσεις.</a:t>
            </a:r>
          </a:p>
          <a:p>
            <a:r>
              <a:rPr lang="el-GR" dirty="0" smtClean="0"/>
              <a:t>Οι κριτικοί το επικρίνουν ή για τη μέτρια ποιότητα των παραστάσεων ή γιατί απείχε πολύ από τα ρεαλιστικά πρότυπα.</a:t>
            </a:r>
            <a:endParaRPr lang="el-GR" dirty="0"/>
          </a:p>
        </p:txBody>
      </p:sp>
    </p:spTree>
    <p:extLst>
      <p:ext uri="{BB962C8B-B14F-4D97-AF65-F5344CB8AC3E}">
        <p14:creationId xmlns:p14="http://schemas.microsoft.com/office/powerpoint/2010/main" val="279131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184" y="274638"/>
            <a:ext cx="2458616" cy="5458618"/>
          </a:xfrm>
        </p:spPr>
        <p:txBody>
          <a:bodyPr>
            <a:normAutofit/>
          </a:bodyPr>
          <a:lstStyle/>
          <a:p>
            <a:r>
              <a:rPr lang="en-US" dirty="0" err="1" smtClean="0"/>
              <a:t>Nabis</a:t>
            </a:r>
            <a:r>
              <a:rPr lang="el-GR" dirty="0" smtClean="0"/>
              <a:t>:</a:t>
            </a:r>
            <a:r>
              <a:rPr lang="en-US" dirty="0" smtClean="0"/>
              <a:t/>
            </a:r>
            <a:br>
              <a:rPr lang="en-US" dirty="0" smtClean="0"/>
            </a:br>
            <a:r>
              <a:rPr lang="el-GR" sz="2800" dirty="0" err="1" smtClean="0"/>
              <a:t>μετα</a:t>
            </a:r>
            <a:r>
              <a:rPr lang="el-GR" sz="2800" dirty="0" smtClean="0"/>
              <a:t>-ιμπρεσιονιστές ζωγράφοι</a:t>
            </a: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1" y="0"/>
            <a:ext cx="4896544" cy="6829390"/>
          </a:xfrm>
        </p:spPr>
      </p:pic>
    </p:spTree>
    <p:extLst>
      <p:ext uri="{BB962C8B-B14F-4D97-AF65-F5344CB8AC3E}">
        <p14:creationId xmlns:p14="http://schemas.microsoft.com/office/powerpoint/2010/main" val="79519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dirty="0" err="1" smtClean="0"/>
              <a:t>Λυνιέ</a:t>
            </a:r>
            <a:r>
              <a:rPr lang="el-GR" dirty="0" smtClean="0"/>
              <a:t>-Πο και </a:t>
            </a:r>
            <a:r>
              <a:rPr lang="el-GR" dirty="0" err="1" smtClean="0"/>
              <a:t>Τεάτρ</a:t>
            </a:r>
            <a:r>
              <a:rPr lang="el-GR" dirty="0" smtClean="0"/>
              <a:t> ντε λ’ </a:t>
            </a:r>
            <a:r>
              <a:rPr lang="el-GR" dirty="0" err="1" smtClean="0"/>
              <a:t>Εβρ</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Ανοίγει μετά το κλείσιμο του </a:t>
            </a:r>
            <a:r>
              <a:rPr lang="el-GR" dirty="0" err="1" smtClean="0"/>
              <a:t>Τεάτρ</a:t>
            </a:r>
            <a:r>
              <a:rPr lang="el-GR" dirty="0" smtClean="0"/>
              <a:t> ντ’ Αρ. Ο </a:t>
            </a:r>
            <a:r>
              <a:rPr lang="el-GR" dirty="0" err="1" smtClean="0"/>
              <a:t>Ωρελιέν</a:t>
            </a:r>
            <a:r>
              <a:rPr lang="el-GR" dirty="0" smtClean="0"/>
              <a:t>-Μαρί </a:t>
            </a:r>
            <a:r>
              <a:rPr lang="el-GR" dirty="0" err="1" smtClean="0"/>
              <a:t>Λυνιέ</a:t>
            </a:r>
            <a:r>
              <a:rPr lang="el-GR" dirty="0" smtClean="0"/>
              <a:t>-Πο είναι διευθυντής και ηθοποιός. </a:t>
            </a:r>
            <a:endParaRPr lang="el-GR" dirty="0"/>
          </a:p>
          <a:p>
            <a:r>
              <a:rPr lang="el-GR" dirty="0" smtClean="0"/>
              <a:t>Από το 1893 έως το 1897 ανεβάζει έργα στο ίδιο ύφος: «ο λόγος είναι η σκηνογραφία».</a:t>
            </a:r>
          </a:p>
          <a:p>
            <a:r>
              <a:rPr lang="el-GR" dirty="0" smtClean="0"/>
              <a:t>Σκηνογραφία με απλές συνθέσεις γραμμών και χρωμάτων, παραπετάσματα στο βάθος της σκηνής και συνεργασία των ζωγράφων του ρεύματος </a:t>
            </a:r>
            <a:r>
              <a:rPr lang="en-US" dirty="0" err="1" smtClean="0"/>
              <a:t>Nabis</a:t>
            </a:r>
            <a:r>
              <a:rPr lang="en-US" dirty="0" smtClean="0"/>
              <a:t> (Bonnard, Denis, Vuillard…) </a:t>
            </a:r>
          </a:p>
          <a:p>
            <a:r>
              <a:rPr lang="el-GR" dirty="0" smtClean="0"/>
              <a:t>Εναρκτήρια παράσταση: </a:t>
            </a:r>
            <a:r>
              <a:rPr lang="el-GR" i="1" dirty="0" err="1" smtClean="0"/>
              <a:t>Πελλέας</a:t>
            </a:r>
            <a:r>
              <a:rPr lang="el-GR" i="1" dirty="0" smtClean="0"/>
              <a:t> και </a:t>
            </a:r>
            <a:r>
              <a:rPr lang="el-GR" i="1" dirty="0" err="1" smtClean="0"/>
              <a:t>Μελισσάνθη</a:t>
            </a:r>
            <a:r>
              <a:rPr lang="el-GR" dirty="0" smtClean="0"/>
              <a:t> του </a:t>
            </a:r>
            <a:r>
              <a:rPr lang="el-GR" dirty="0" err="1" smtClean="0"/>
              <a:t>Μαίτερλινκ</a:t>
            </a:r>
            <a:r>
              <a:rPr lang="el-GR" dirty="0" smtClean="0"/>
              <a:t> (1893)</a:t>
            </a:r>
          </a:p>
          <a:p>
            <a:r>
              <a:rPr lang="el-GR" dirty="0" smtClean="0"/>
              <a:t>Παράσταση του </a:t>
            </a:r>
            <a:r>
              <a:rPr lang="en-US" i="1" dirty="0" err="1" smtClean="0"/>
              <a:t>Ubu</a:t>
            </a:r>
            <a:r>
              <a:rPr lang="en-US" i="1" dirty="0" smtClean="0"/>
              <a:t> </a:t>
            </a:r>
            <a:r>
              <a:rPr lang="en-US" i="1" dirty="0" err="1" smtClean="0"/>
              <a:t>Roi</a:t>
            </a:r>
            <a:r>
              <a:rPr lang="en-US" i="1" dirty="0" smtClean="0"/>
              <a:t> </a:t>
            </a:r>
            <a:r>
              <a:rPr lang="el-GR" dirty="0" smtClean="0"/>
              <a:t>του </a:t>
            </a:r>
            <a:r>
              <a:rPr lang="el-GR" dirty="0" err="1" smtClean="0"/>
              <a:t>Άλφρεντ</a:t>
            </a:r>
            <a:r>
              <a:rPr lang="el-GR" dirty="0" smtClean="0"/>
              <a:t> </a:t>
            </a:r>
            <a:r>
              <a:rPr lang="el-GR" dirty="0" err="1" smtClean="0"/>
              <a:t>Ζαρύ</a:t>
            </a:r>
            <a:r>
              <a:rPr lang="el-GR" dirty="0" smtClean="0"/>
              <a:t> (1896).</a:t>
            </a:r>
          </a:p>
          <a:p>
            <a:r>
              <a:rPr lang="el-GR" dirty="0" smtClean="0"/>
              <a:t>Το 1897 ο </a:t>
            </a:r>
            <a:r>
              <a:rPr lang="el-GR" dirty="0" err="1" smtClean="0"/>
              <a:t>Λυνιέ</a:t>
            </a:r>
            <a:r>
              <a:rPr lang="el-GR" dirty="0" smtClean="0"/>
              <a:t> Πο αποκόπτεται από τους Συμβολιστές με αφορμή τα έργα του  </a:t>
            </a:r>
            <a:r>
              <a:rPr lang="el-GR" dirty="0" err="1" smtClean="0"/>
              <a:t>Ίψεν</a:t>
            </a:r>
            <a:r>
              <a:rPr lang="el-GR" dirty="0" smtClean="0"/>
              <a:t> που δεν μπορούν να παρασταθούν συμβολιστικά.</a:t>
            </a:r>
            <a:endParaRPr lang="el-GR" dirty="0"/>
          </a:p>
        </p:txBody>
      </p:sp>
    </p:spTree>
    <p:extLst>
      <p:ext uri="{BB962C8B-B14F-4D97-AF65-F5344CB8AC3E}">
        <p14:creationId xmlns:p14="http://schemas.microsoft.com/office/powerpoint/2010/main" val="174631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r>
              <a:rPr lang="el-GR" sz="2800" dirty="0" smtClean="0"/>
              <a:t>Δύο δραματουργοί: </a:t>
            </a:r>
            <a:r>
              <a:rPr lang="el-GR" sz="2800" dirty="0" err="1" smtClean="0"/>
              <a:t>Μαίτερλινκ</a:t>
            </a:r>
            <a:r>
              <a:rPr lang="el-GR" sz="2800" dirty="0" smtClean="0"/>
              <a:t> και </a:t>
            </a:r>
            <a:r>
              <a:rPr lang="el-GR" sz="2800" dirty="0" err="1" smtClean="0"/>
              <a:t>Άλφρεντ</a:t>
            </a:r>
            <a:r>
              <a:rPr lang="el-GR" sz="2800" dirty="0" smtClean="0"/>
              <a:t> </a:t>
            </a:r>
            <a:r>
              <a:rPr lang="el-GR" sz="2800" dirty="0" err="1" smtClean="0"/>
              <a:t>Ζαρύ</a:t>
            </a:r>
            <a:endParaRPr lang="el-GR" sz="2800" dirty="0"/>
          </a:p>
        </p:txBody>
      </p:sp>
      <p:sp>
        <p:nvSpPr>
          <p:cNvPr id="3" name="Content Placeholder 2"/>
          <p:cNvSpPr>
            <a:spLocks noGrp="1"/>
          </p:cNvSpPr>
          <p:nvPr>
            <p:ph idx="1"/>
          </p:nvPr>
        </p:nvSpPr>
        <p:spPr>
          <a:xfrm>
            <a:off x="0" y="548680"/>
            <a:ext cx="9144000" cy="6309320"/>
          </a:xfrm>
        </p:spPr>
        <p:txBody>
          <a:bodyPr>
            <a:normAutofit fontScale="70000" lnSpcReduction="20000"/>
          </a:bodyPr>
          <a:lstStyle/>
          <a:p>
            <a:r>
              <a:rPr lang="el-GR" dirty="0"/>
              <a:t>Ο </a:t>
            </a:r>
            <a:r>
              <a:rPr lang="el-GR" b="1" dirty="0" err="1"/>
              <a:t>Μαίτερλινκ</a:t>
            </a:r>
            <a:r>
              <a:rPr lang="el-GR" dirty="0"/>
              <a:t> κάπως διαφορετικά επεξεργάζεται τα πράγματα καθώς παρουσιάζει τον άνθρωπο παραδομένο στο πεπρωμένο του. Ο θάνατος είναι ένα πεπρωμένο που ο άνθρωπος δεν μπορεί να κάνει τίποτα για αυτό. Επομένως καμιά πράξη και κανένας διάλογος δεν μπορεί να τον απελευθερώσει από το πεπρωμένο του και έτσι η δραματουργία γίνεται στατική (η δράση ακινητοποιείται και η πράξη μετατρέπεται σε αναμονή</a:t>
            </a:r>
            <a:r>
              <a:rPr lang="el-GR" dirty="0" smtClean="0"/>
              <a:t>).</a:t>
            </a:r>
          </a:p>
          <a:p>
            <a:r>
              <a:rPr lang="el-GR" dirty="0"/>
              <a:t>Πρωτοπόρος είναι ο </a:t>
            </a:r>
            <a:r>
              <a:rPr lang="en-US" b="1" dirty="0"/>
              <a:t>Alfred </a:t>
            </a:r>
            <a:r>
              <a:rPr lang="en-US" b="1" dirty="0" err="1"/>
              <a:t>Jarry</a:t>
            </a:r>
            <a:r>
              <a:rPr lang="el-GR" b="1" dirty="0"/>
              <a:t> με το </a:t>
            </a:r>
            <a:r>
              <a:rPr lang="en-US" b="1" i="1" dirty="0" err="1"/>
              <a:t>Ubu</a:t>
            </a:r>
            <a:r>
              <a:rPr lang="en-US" b="1" i="1" dirty="0"/>
              <a:t> </a:t>
            </a:r>
            <a:r>
              <a:rPr lang="en-US" b="1" i="1" dirty="0" err="1"/>
              <a:t>Roi</a:t>
            </a:r>
            <a:r>
              <a:rPr lang="el-GR" dirty="0"/>
              <a:t> (</a:t>
            </a:r>
            <a:r>
              <a:rPr lang="en-US" dirty="0"/>
              <a:t>Theatre de l</a:t>
            </a:r>
            <a:r>
              <a:rPr lang="el-GR" dirty="0"/>
              <a:t>’ </a:t>
            </a:r>
            <a:r>
              <a:rPr lang="en-US" dirty="0"/>
              <a:t>Oeuvre</a:t>
            </a:r>
            <a:r>
              <a:rPr lang="el-GR" dirty="0"/>
              <a:t>, </a:t>
            </a:r>
            <a:r>
              <a:rPr lang="en-US" dirty="0" err="1"/>
              <a:t>Lugne</a:t>
            </a:r>
            <a:r>
              <a:rPr lang="el-GR" dirty="0"/>
              <a:t>-</a:t>
            </a:r>
            <a:r>
              <a:rPr lang="en-US" dirty="0"/>
              <a:t>Poe</a:t>
            </a:r>
            <a:r>
              <a:rPr lang="el-GR" dirty="0"/>
              <a:t>, 10/12/1896).</a:t>
            </a:r>
          </a:p>
          <a:p>
            <a:r>
              <a:rPr lang="el-GR" dirty="0"/>
              <a:t>Για τον συγγραφέα αυτόν είναι αδύνατον να υπάρξει διάκριση ανάμεσα στην αντικειμενική ζωή και την υποκειμενική (τη φαντασία).  Διαβάζοντας τα κείμενά του αυτό που εισπράττει κανείς είναι 1) η ιδέα ενός κόσμου τελείως αυθαίρετου και ρευστού χωρίς σταθερές αξίες, 2) κάθε φαντασίωση μπορεί να αποδειχθεί επιστημονικά, 3) όπου όλα τα πράγματα είναι ίσα και κατά συνέπεια όλες οι αντιθέσεις είναι εναλλασσόμενες και ταυτόσημες, 4) όπου μπορούμε να συλλάβουμε τον κόσμο ζώντας μέσω της εμπειρίας, και όχι νοητικά</a:t>
            </a:r>
            <a:r>
              <a:rPr lang="el-GR" dirty="0" smtClean="0"/>
              <a:t>.</a:t>
            </a:r>
            <a:r>
              <a:rPr lang="el-GR" dirty="0"/>
              <a:t> </a:t>
            </a:r>
            <a:r>
              <a:rPr lang="el-GR" dirty="0" smtClean="0"/>
              <a:t>Η ‘</a:t>
            </a:r>
            <a:r>
              <a:rPr lang="el-GR" dirty="0" err="1" smtClean="0"/>
              <a:t>παταφυσική</a:t>
            </a:r>
            <a:r>
              <a:rPr lang="el-GR" dirty="0" smtClean="0"/>
              <a:t>’ θεώρηση </a:t>
            </a:r>
            <a:r>
              <a:rPr lang="el-GR" dirty="0"/>
              <a:t>του </a:t>
            </a:r>
            <a:r>
              <a:rPr lang="en-US" dirty="0" err="1"/>
              <a:t>Jarry</a:t>
            </a:r>
            <a:r>
              <a:rPr lang="en-US" dirty="0"/>
              <a:t> </a:t>
            </a:r>
            <a:r>
              <a:rPr lang="el-GR" dirty="0"/>
              <a:t>δεν διδάσκει, δεν ηθικολογεί, δεν θεραπεύει. Άλλωστε από τη στιγμή που είναι όλα ίσα μεταξύ τους τι της απομένει;</a:t>
            </a:r>
          </a:p>
          <a:p>
            <a:r>
              <a:rPr lang="el-GR" dirty="0"/>
              <a:t>Ο </a:t>
            </a:r>
            <a:r>
              <a:rPr lang="en-US" dirty="0" err="1"/>
              <a:t>Ubu</a:t>
            </a:r>
            <a:r>
              <a:rPr lang="en-US" dirty="0"/>
              <a:t> </a:t>
            </a:r>
            <a:r>
              <a:rPr lang="el-GR" dirty="0"/>
              <a:t>είναι μια φιγούρα πέρα από το καλό και το κακό. Πέρα από τον ορθολογισμό. Διακατέχεται από επιθυμίες, έξεις ορέξεις, ένστικτα. Είναι ένα μεγάλο μωρό που η μόνη έννοια του είναι το φαΐ, οι φυσικές του ανάγκες και η προσοχή των άλλων.</a:t>
            </a:r>
          </a:p>
          <a:p>
            <a:endParaRPr lang="el-GR" dirty="0"/>
          </a:p>
        </p:txBody>
      </p:sp>
    </p:spTree>
    <p:extLst>
      <p:ext uri="{BB962C8B-B14F-4D97-AF65-F5344CB8AC3E}">
        <p14:creationId xmlns:p14="http://schemas.microsoft.com/office/powerpoint/2010/main" val="10157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a:t>
            </a:r>
            <a:r>
              <a:rPr lang="el-GR" dirty="0" err="1" smtClean="0"/>
              <a:t>παταφυσική</a:t>
            </a:r>
            <a:endParaRPr lang="el-GR" dirty="0"/>
          </a:p>
        </p:txBody>
      </p:sp>
      <p:sp>
        <p:nvSpPr>
          <p:cNvPr id="3" name="Content Placeholder 2"/>
          <p:cNvSpPr>
            <a:spLocks noGrp="1"/>
          </p:cNvSpPr>
          <p:nvPr>
            <p:ph idx="1"/>
          </p:nvPr>
        </p:nvSpPr>
        <p:spPr/>
        <p:txBody>
          <a:bodyPr>
            <a:normAutofit fontScale="77500" lnSpcReduction="20000"/>
          </a:bodyPr>
          <a:lstStyle/>
          <a:p>
            <a:r>
              <a:rPr lang="el-GR" dirty="0"/>
              <a:t>Η επιστήμη των φανταστικών λύσεων μια ανατρεπτική θεωρία που προτείνει μια νέα αντίληψη για τον κόσμο. οι βασικές αρχές της θεωρίας έχουν στόχο την απόρριψη της παραδοσιακής επιστήμης που αναλύει τον κόσμο με βάση κάποιους συγκεκριμένους κανόνες. Δίνοντας έμφαση στην εξαίρεση έχει ως στόχο να περιγράψει το συμπληρωματικό σύμπαν, εκείνο που ξεφεύγει από τους νόμους της ορθολογιστικής σκέψης και στο οποίο δεν ισχύει η ιεραρχία καθιερωμένων κοινωνικών και ηθικών αξιών. Στο σύμπαν αυτό οι αντιθέσεις καταργούνται και οι αντίθετοι πόλοι «</a:t>
            </a:r>
            <a:r>
              <a:rPr lang="el-GR" dirty="0" err="1"/>
              <a:t>συναντιώνται</a:t>
            </a:r>
            <a:r>
              <a:rPr lang="el-GR" dirty="0"/>
              <a:t>» και συμφιλιώνονται. Το βασίλειο αυτό του παράλογου, της παραίσθησης και του ονείρου βρίσκεται έξω από τα όρια του χρόνου, στη σφαίρα της </a:t>
            </a:r>
            <a:r>
              <a:rPr lang="el-GR" i="1" dirty="0" err="1"/>
              <a:t>αιθερωνιότητας</a:t>
            </a:r>
            <a:r>
              <a:rPr lang="el-GR" dirty="0"/>
              <a:t>.</a:t>
            </a:r>
          </a:p>
        </p:txBody>
      </p:sp>
    </p:spTree>
    <p:extLst>
      <p:ext uri="{BB962C8B-B14F-4D97-AF65-F5344CB8AC3E}">
        <p14:creationId xmlns:p14="http://schemas.microsoft.com/office/powerpoint/2010/main" val="43197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5904656"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0"/>
            <a:ext cx="6487896" cy="6811617"/>
          </a:xfrm>
        </p:spPr>
      </p:pic>
    </p:spTree>
    <p:extLst>
      <p:ext uri="{BB962C8B-B14F-4D97-AF65-F5344CB8AC3E}">
        <p14:creationId xmlns:p14="http://schemas.microsoft.com/office/powerpoint/2010/main" val="2481431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dirty="0" err="1" smtClean="0"/>
              <a:t>Άντολφ</a:t>
            </a:r>
            <a:r>
              <a:rPr lang="el-GR" dirty="0" smtClean="0"/>
              <a:t> </a:t>
            </a:r>
            <a:r>
              <a:rPr lang="el-GR" dirty="0" err="1" smtClean="0"/>
              <a:t>Άππια</a:t>
            </a:r>
            <a:endParaRPr lang="el-GR" dirty="0"/>
          </a:p>
        </p:txBody>
      </p:sp>
      <p:sp>
        <p:nvSpPr>
          <p:cNvPr id="3" name="Content Placeholder 2"/>
          <p:cNvSpPr>
            <a:spLocks noGrp="1"/>
          </p:cNvSpPr>
          <p:nvPr>
            <p:ph idx="1"/>
          </p:nvPr>
        </p:nvSpPr>
        <p:spPr>
          <a:xfrm>
            <a:off x="457200" y="1052736"/>
            <a:ext cx="8229600" cy="5616624"/>
          </a:xfrm>
        </p:spPr>
        <p:txBody>
          <a:bodyPr>
            <a:normAutofit fontScale="92500" lnSpcReduction="20000"/>
          </a:bodyPr>
          <a:lstStyle/>
          <a:p>
            <a:r>
              <a:rPr lang="el-GR" dirty="0" smtClean="0"/>
              <a:t>Προτείνει σκηνοθεσία για τα έργα του Βάγκνερ</a:t>
            </a:r>
            <a:r>
              <a:rPr lang="en-US" dirty="0" smtClean="0"/>
              <a:t> (1895).</a:t>
            </a:r>
            <a:endParaRPr lang="el-GR" dirty="0"/>
          </a:p>
          <a:p>
            <a:r>
              <a:rPr lang="el-GR" dirty="0" smtClean="0"/>
              <a:t>Τρία αλληλοσυγκρουόμενα οπτικά στοιχεία: (α) ο κινούμενος τρισδιάστατος ηθοποιός, (β) το οριζόντιο πάτωμα της σκηνής (γ) η κάθετη σκηνογραφία. Η λύση που προτείνει είναι κατασκευή με ράμπες, σκάλες και πλατφόρμες.</a:t>
            </a:r>
          </a:p>
          <a:p>
            <a:r>
              <a:rPr lang="el-GR" dirty="0" smtClean="0"/>
              <a:t>Ο φωτισμός ως ενοποιητικό στοιχείο. Όπως αντίστοιχα ήταν η μουσική για τον Βάγκνερ. Ο φωτισμός είναι ο ζωγράφος του σκηνικού και ο αρχιτέκτονας του χώρου.</a:t>
            </a:r>
          </a:p>
          <a:p>
            <a:r>
              <a:rPr lang="el-GR" dirty="0" smtClean="0"/>
              <a:t>Προτείνει έναν άνθρωπο να συντονίζει τα δρώμενα επί σκηνής: τον σκηνοθέτη</a:t>
            </a:r>
          </a:p>
          <a:p>
            <a:r>
              <a:rPr lang="el-GR" dirty="0" smtClean="0"/>
              <a:t>Η συνεργασία του με τον </a:t>
            </a:r>
            <a:r>
              <a:rPr lang="en-US" dirty="0" smtClean="0"/>
              <a:t>Emile Jacques-</a:t>
            </a:r>
            <a:r>
              <a:rPr lang="en-US" dirty="0" err="1" smtClean="0"/>
              <a:t>Dalcroze</a:t>
            </a:r>
            <a:r>
              <a:rPr lang="en-US" dirty="0" smtClean="0"/>
              <a:t>. </a:t>
            </a:r>
            <a:r>
              <a:rPr lang="el-GR" dirty="0" smtClean="0"/>
              <a:t> </a:t>
            </a:r>
          </a:p>
        </p:txBody>
      </p:sp>
    </p:spTree>
    <p:extLst>
      <p:ext uri="{BB962C8B-B14F-4D97-AF65-F5344CB8AC3E}">
        <p14:creationId xmlns:p14="http://schemas.microsoft.com/office/powerpoint/2010/main" val="74909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Autofit/>
          </a:bodyPr>
          <a:lstStyle/>
          <a:p>
            <a:r>
              <a:rPr lang="el-GR" sz="2400" dirty="0" smtClean="0"/>
              <a:t>Από τον ρομαντισμό στον συμβολισμό </a:t>
            </a:r>
            <a:br>
              <a:rPr lang="el-GR" sz="2400" dirty="0" smtClean="0"/>
            </a:br>
            <a:r>
              <a:rPr lang="el-GR" sz="2400" dirty="0" smtClean="0"/>
              <a:t>(το πρώτο ρεύμα του μοντερνισμού)</a:t>
            </a:r>
            <a:r>
              <a:rPr lang="el-GR" sz="3200" dirty="0" smtClean="0"/>
              <a:t> </a:t>
            </a:r>
            <a:endParaRPr lang="el-GR" sz="3200" dirty="0"/>
          </a:p>
        </p:txBody>
      </p:sp>
      <p:sp>
        <p:nvSpPr>
          <p:cNvPr id="3" name="Content Placeholder 2"/>
          <p:cNvSpPr>
            <a:spLocks noGrp="1"/>
          </p:cNvSpPr>
          <p:nvPr>
            <p:ph idx="1"/>
          </p:nvPr>
        </p:nvSpPr>
        <p:spPr>
          <a:xfrm>
            <a:off x="107504" y="764704"/>
            <a:ext cx="8856984" cy="6093296"/>
          </a:xfrm>
        </p:spPr>
        <p:txBody>
          <a:bodyPr>
            <a:normAutofit fontScale="55000" lnSpcReduction="20000"/>
          </a:bodyPr>
          <a:lstStyle/>
          <a:p>
            <a:r>
              <a:rPr lang="el-GR" dirty="0"/>
              <a:t>Αριστοτελική θεωρία της κάθαρσης αντεστραμμένη: αφορά τον </a:t>
            </a:r>
            <a:r>
              <a:rPr lang="el-GR" b="1" dirty="0"/>
              <a:t>δημιουργό </a:t>
            </a:r>
            <a:r>
              <a:rPr lang="el-GR" dirty="0"/>
              <a:t>αφού αυτός ανακουφίζεται από το περίσσευμα των συναισθημάτων </a:t>
            </a:r>
            <a:r>
              <a:rPr lang="el-GR" dirty="0" smtClean="0"/>
              <a:t>του, μέσα από το δημιούργημά του.  </a:t>
            </a:r>
            <a:r>
              <a:rPr lang="el-GR" dirty="0"/>
              <a:t>Επίσης αυτός είναι και </a:t>
            </a:r>
            <a:r>
              <a:rPr lang="el-GR" b="1" dirty="0"/>
              <a:t>ιεροφάντης</a:t>
            </a:r>
            <a:r>
              <a:rPr lang="el-GR" dirty="0"/>
              <a:t> σε διαβατήρια τελετή που οδηγεί τους </a:t>
            </a:r>
            <a:r>
              <a:rPr lang="el-GR" dirty="0" smtClean="0"/>
              <a:t>υπόλοιπους. (Σε αυτή την αντίληψη στηρίζεται και </a:t>
            </a:r>
            <a:r>
              <a:rPr lang="el-GR" b="1" dirty="0" smtClean="0"/>
              <a:t>Η τέχνη για την τέχνη</a:t>
            </a:r>
            <a:r>
              <a:rPr lang="el-GR" dirty="0" smtClean="0"/>
              <a:t>, όπου το καλλιτεχνικό προϊόν προσφέρει </a:t>
            </a:r>
            <a:r>
              <a:rPr lang="el-GR" b="1" dirty="0" smtClean="0"/>
              <a:t>αισθητική συγκίνηση </a:t>
            </a:r>
            <a:r>
              <a:rPr lang="el-GR" dirty="0" smtClean="0"/>
              <a:t>στο κοινό του, κι οπότε επιτελεί έργο σπουδαίο ο καλλιτέχνης στο κοινωνικό σύνολο). Δεν πρέπει να μοιάσει η τέχνη στη ζωή αλλά η ζωή να γίνει τέχνη. </a:t>
            </a:r>
            <a:endParaRPr lang="el-GR" dirty="0"/>
          </a:p>
          <a:p>
            <a:r>
              <a:rPr lang="el-GR" dirty="0"/>
              <a:t>Διαπλάθουμε πράγματα σύμφωνα με τις επιθυμίες και τη φαντασία μας και </a:t>
            </a:r>
            <a:r>
              <a:rPr lang="el-GR" b="1" dirty="0"/>
              <a:t>η ποίηση είναι ο πιο κατάλληλος τρόπος εξωτερίκευσης</a:t>
            </a:r>
            <a:r>
              <a:rPr lang="el-GR" dirty="0"/>
              <a:t>.</a:t>
            </a:r>
          </a:p>
          <a:p>
            <a:r>
              <a:rPr lang="el-GR" dirty="0"/>
              <a:t>Η μεταφορά και ο μύθος είναι η πρωταρχική γλώσσα </a:t>
            </a:r>
            <a:r>
              <a:rPr lang="el-GR" dirty="0" smtClean="0"/>
              <a:t> (κάτι σαν </a:t>
            </a:r>
            <a:r>
              <a:rPr lang="el-GR" b="1" dirty="0" smtClean="0"/>
              <a:t>σύμβολο</a:t>
            </a:r>
            <a:r>
              <a:rPr lang="el-GR" dirty="0" smtClean="0"/>
              <a:t>) του </a:t>
            </a:r>
            <a:r>
              <a:rPr lang="el-GR" dirty="0"/>
              <a:t>ανθρώπου, που όμως επικαλύπτεται από ορθολογικές ανασυγκροτήσεις. Η ποίηση την κρατά ζωντανή την πρωταρχική γλώσσα (Χέρντερ και </a:t>
            </a:r>
            <a:r>
              <a:rPr lang="el-GR" dirty="0" err="1"/>
              <a:t>Σέλλευ</a:t>
            </a:r>
            <a:r>
              <a:rPr lang="el-GR" dirty="0"/>
              <a:t>).</a:t>
            </a:r>
          </a:p>
          <a:p>
            <a:r>
              <a:rPr lang="el-GR" dirty="0"/>
              <a:t>Το τέλειο έργο τέχνης κατά τον Γκαίτε φαίνεται ως </a:t>
            </a:r>
            <a:r>
              <a:rPr lang="el-GR" b="1" dirty="0"/>
              <a:t>έργο της φύσης</a:t>
            </a:r>
            <a:r>
              <a:rPr lang="el-GR" dirty="0"/>
              <a:t> επειδή εναρμονίζεται με </a:t>
            </a:r>
            <a:r>
              <a:rPr lang="el-GR" dirty="0" smtClean="0"/>
              <a:t>την καλύτερη </a:t>
            </a:r>
            <a:r>
              <a:rPr lang="el-GR" dirty="0"/>
              <a:t>φύση μας. Είναι προέκτασή της και πιο πάνω από αυτήν</a:t>
            </a:r>
            <a:r>
              <a:rPr lang="el-GR" dirty="0" smtClean="0"/>
              <a:t>.</a:t>
            </a:r>
          </a:p>
          <a:p>
            <a:pPr marL="0" indent="0">
              <a:buNone/>
            </a:pPr>
            <a:r>
              <a:rPr lang="el-GR" b="1" dirty="0" smtClean="0"/>
              <a:t>Συμβολισμός </a:t>
            </a:r>
            <a:endParaRPr lang="el-GR" b="1" dirty="0"/>
          </a:p>
          <a:p>
            <a:r>
              <a:rPr lang="el-GR" dirty="0"/>
              <a:t>Αποκορύφωμα αυτής της σκέψης είναι ο συμβολισμός. </a:t>
            </a:r>
            <a:r>
              <a:rPr lang="el-GR" b="1" dirty="0"/>
              <a:t>Το σύμβολο συνδέει το υλικό με το πνευματικό</a:t>
            </a:r>
            <a:r>
              <a:rPr lang="el-GR" dirty="0"/>
              <a:t>. Η ποίηση είναι μια σειρά από σύμβολα που υποβάλλονται στον νου για να τον κάνουν να συλλάβει το αόρατο.</a:t>
            </a:r>
          </a:p>
          <a:p>
            <a:r>
              <a:rPr lang="el-GR" dirty="0"/>
              <a:t>Στα </a:t>
            </a:r>
            <a:r>
              <a:rPr lang="el-GR" dirty="0" smtClean="0"/>
              <a:t>γαλλικά πράγματα το συμβολιστικό κίνημα είχε μια ενσυνείδητη πορεία και πρακτική. </a:t>
            </a:r>
            <a:r>
              <a:rPr lang="el-GR" b="1" dirty="0" smtClean="0"/>
              <a:t>Η συναισθητική διαδικασία</a:t>
            </a:r>
            <a:r>
              <a:rPr lang="el-GR" dirty="0" smtClean="0"/>
              <a:t>.</a:t>
            </a:r>
          </a:p>
          <a:p>
            <a:r>
              <a:rPr lang="el-GR" dirty="0" smtClean="0"/>
              <a:t>Αντί το ποίημα να αντιμετωπίζεται ως κραυγή καρδιάς, </a:t>
            </a:r>
            <a:r>
              <a:rPr lang="el-GR" b="1" dirty="0" smtClean="0"/>
              <a:t>ανεξαρτητοποιήθηκε από τον δημιουργό του</a:t>
            </a:r>
            <a:r>
              <a:rPr lang="el-GR" dirty="0" smtClean="0"/>
              <a:t>, αντιμετωπίστηκε ως </a:t>
            </a:r>
            <a:r>
              <a:rPr lang="el-GR" b="1" dirty="0" smtClean="0"/>
              <a:t>γλωσσικός άθλος με δική του οντολογική υπόσταση</a:t>
            </a:r>
            <a:r>
              <a:rPr lang="el-GR" dirty="0" smtClean="0"/>
              <a:t>.</a:t>
            </a:r>
          </a:p>
        </p:txBody>
      </p:sp>
    </p:spTree>
    <p:extLst>
      <p:ext uri="{BB962C8B-B14F-4D97-AF65-F5344CB8AC3E}">
        <p14:creationId xmlns:p14="http://schemas.microsoft.com/office/powerpoint/2010/main" val="3508825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128792" cy="1143000"/>
          </a:xfrm>
        </p:spPr>
        <p:txBody>
          <a:bodyPr/>
          <a:lstStyle/>
          <a:p>
            <a:endParaRPr lang="el-GR"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5373"/>
            <a:ext cx="7511573" cy="6681348"/>
          </a:xfrm>
        </p:spPr>
      </p:pic>
    </p:spTree>
    <p:extLst>
      <p:ext uri="{BB962C8B-B14F-4D97-AF65-F5344CB8AC3E}">
        <p14:creationId xmlns:p14="http://schemas.microsoft.com/office/powerpoint/2010/main" val="1544044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4464496"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0"/>
            <a:ext cx="5306304" cy="6828409"/>
          </a:xfrm>
        </p:spPr>
      </p:pic>
    </p:spTree>
    <p:extLst>
      <p:ext uri="{BB962C8B-B14F-4D97-AF65-F5344CB8AC3E}">
        <p14:creationId xmlns:p14="http://schemas.microsoft.com/office/powerpoint/2010/main" val="2235255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5832648"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0782"/>
            <a:ext cx="6048671" cy="6747303"/>
          </a:xfrm>
        </p:spPr>
      </p:pic>
    </p:spTree>
    <p:extLst>
      <p:ext uri="{BB962C8B-B14F-4D97-AF65-F5344CB8AC3E}">
        <p14:creationId xmlns:p14="http://schemas.microsoft.com/office/powerpoint/2010/main" val="478055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r>
              <a:rPr lang="el-GR" sz="3200" b="1" dirty="0" smtClean="0"/>
              <a:t>Ο πρωτοπόρος </a:t>
            </a:r>
            <a:r>
              <a:rPr lang="el-GR" sz="3200" b="1" dirty="0" err="1" smtClean="0"/>
              <a:t>Έντουαρντ</a:t>
            </a:r>
            <a:r>
              <a:rPr lang="el-GR" sz="3200" b="1" dirty="0" smtClean="0"/>
              <a:t> </a:t>
            </a:r>
            <a:r>
              <a:rPr lang="el-GR" sz="3200" b="1" dirty="0" err="1" smtClean="0"/>
              <a:t>Γκόρντον</a:t>
            </a:r>
            <a:r>
              <a:rPr lang="el-GR" sz="3200" b="1" dirty="0" smtClean="0"/>
              <a:t> </a:t>
            </a:r>
            <a:r>
              <a:rPr lang="el-GR" sz="3200" b="1" dirty="0" err="1" smtClean="0"/>
              <a:t>Κραιγκ</a:t>
            </a:r>
            <a:endParaRPr lang="el-GR" sz="3200" b="1" dirty="0"/>
          </a:p>
        </p:txBody>
      </p:sp>
      <p:sp>
        <p:nvSpPr>
          <p:cNvPr id="3" name="Content Placeholder 2"/>
          <p:cNvSpPr>
            <a:spLocks noGrp="1"/>
          </p:cNvSpPr>
          <p:nvPr>
            <p:ph idx="1"/>
          </p:nvPr>
        </p:nvSpPr>
        <p:spPr>
          <a:xfrm>
            <a:off x="0" y="476672"/>
            <a:ext cx="9144000" cy="6381328"/>
          </a:xfrm>
        </p:spPr>
        <p:txBody>
          <a:bodyPr>
            <a:normAutofit fontScale="62500" lnSpcReduction="20000"/>
          </a:bodyPr>
          <a:lstStyle/>
          <a:p>
            <a:r>
              <a:rPr lang="el-GR" dirty="0" smtClean="0"/>
              <a:t>Δουλεύει στο θέατρο του </a:t>
            </a:r>
            <a:r>
              <a:rPr lang="el-GR" dirty="0" err="1" smtClean="0"/>
              <a:t>Έρβινγκ</a:t>
            </a:r>
            <a:r>
              <a:rPr lang="en-US" dirty="0" smtClean="0"/>
              <a:t> </a:t>
            </a:r>
            <a:r>
              <a:rPr lang="el-GR" dirty="0" smtClean="0"/>
              <a:t>αρχικά, της μητέρας του </a:t>
            </a:r>
            <a:r>
              <a:rPr lang="en-US" dirty="0" smtClean="0"/>
              <a:t>Ellen Terry</a:t>
            </a:r>
            <a:r>
              <a:rPr lang="el-GR" dirty="0" smtClean="0"/>
              <a:t> μετά</a:t>
            </a:r>
            <a:r>
              <a:rPr lang="en-US" dirty="0" smtClean="0"/>
              <a:t>,</a:t>
            </a:r>
            <a:r>
              <a:rPr lang="el-GR" dirty="0" smtClean="0"/>
              <a:t> συνεργάζεται με την </a:t>
            </a:r>
            <a:r>
              <a:rPr lang="en-US" dirty="0" smtClean="0"/>
              <a:t>E. Duse,</a:t>
            </a:r>
            <a:r>
              <a:rPr lang="el-GR" dirty="0" smtClean="0"/>
              <a:t> τον </a:t>
            </a:r>
            <a:r>
              <a:rPr lang="el-GR" dirty="0" err="1" smtClean="0"/>
              <a:t>Μπραμ</a:t>
            </a:r>
            <a:r>
              <a:rPr lang="el-GR" dirty="0" smtClean="0"/>
              <a:t>,</a:t>
            </a:r>
            <a:r>
              <a:rPr lang="en-US" dirty="0" smtClean="0"/>
              <a:t> </a:t>
            </a:r>
            <a:r>
              <a:rPr lang="el-GR" dirty="0" smtClean="0"/>
              <a:t>το ΜΑΤ</a:t>
            </a:r>
            <a:r>
              <a:rPr lang="en-US" dirty="0" smtClean="0"/>
              <a:t> </a:t>
            </a:r>
            <a:endParaRPr lang="el-GR" dirty="0" smtClean="0"/>
          </a:p>
          <a:p>
            <a:r>
              <a:rPr lang="el-GR" dirty="0" smtClean="0"/>
              <a:t>Ο πραγματικός καλλιτέχνης του θεάτρου συγχωνεύει τη δράση, τον λόγο, τη γραμμή, το χρώμα και τον ρυθμό σε ένα τελικό προϊόν εξίσου ευδιάκριτο με αυτό του ζωγράφου, του γλύπτη ή του μουσικοσυνθέτη.</a:t>
            </a:r>
          </a:p>
          <a:p>
            <a:r>
              <a:rPr lang="el-GR" dirty="0" smtClean="0"/>
              <a:t>Αντιλαμβάνεται το θέατρο με οπτικούς όρους. Έχει προτίμηση στις ορθές γωνίες και στις παράλληλες γραμμές.</a:t>
            </a:r>
          </a:p>
          <a:p>
            <a:r>
              <a:rPr lang="el-GR" dirty="0" smtClean="0"/>
              <a:t>Πειραματίζεται με διάφορα παραβάν για την κατασκευή του κινητού σκηνικού.</a:t>
            </a:r>
          </a:p>
          <a:p>
            <a:r>
              <a:rPr lang="el-GR" dirty="0" smtClean="0"/>
              <a:t>Αρνιέται την ιεράρχηση των στοιχείων της παράστασης: την πρωτοκαθεδρία του συγγραφέα ή τον βεντετισμό του ηθοποιού.</a:t>
            </a:r>
          </a:p>
          <a:p>
            <a:r>
              <a:rPr lang="el-GR" dirty="0" smtClean="0"/>
              <a:t>Συλλαμβάνει την ιδέα του ηθοποιού </a:t>
            </a:r>
            <a:r>
              <a:rPr lang="el-GR" dirty="0" err="1" smtClean="0"/>
              <a:t>Υπερ</a:t>
            </a:r>
            <a:r>
              <a:rPr lang="el-GR" dirty="0" smtClean="0"/>
              <a:t>-</a:t>
            </a:r>
            <a:r>
              <a:rPr lang="el-GR" dirty="0" err="1" smtClean="0"/>
              <a:t>μαργιονέτα</a:t>
            </a:r>
            <a:r>
              <a:rPr lang="el-GR" dirty="0" smtClean="0"/>
              <a:t>.</a:t>
            </a:r>
          </a:p>
          <a:p>
            <a:r>
              <a:rPr lang="el-GR" dirty="0"/>
              <a:t>Το 1908 εκδίδει το άρθρο του για την </a:t>
            </a:r>
            <a:r>
              <a:rPr lang="el-GR" dirty="0" err="1" smtClean="0"/>
              <a:t>Υπερ</a:t>
            </a:r>
            <a:r>
              <a:rPr lang="el-GR" dirty="0" smtClean="0"/>
              <a:t>-</a:t>
            </a:r>
            <a:r>
              <a:rPr lang="el-GR" dirty="0" err="1" smtClean="0"/>
              <a:t>μαργιονέτα</a:t>
            </a:r>
            <a:r>
              <a:rPr lang="el-GR" dirty="0" smtClean="0"/>
              <a:t>.</a:t>
            </a:r>
          </a:p>
          <a:p>
            <a:r>
              <a:rPr lang="el-GR" dirty="0" smtClean="0"/>
              <a:t>Υποστηρίζει το ρόλο του σκηνοθέτη</a:t>
            </a:r>
            <a:r>
              <a:rPr lang="el-GR" dirty="0" smtClean="0"/>
              <a:t>. Αντίθετα ο συγγραφέας δεν ανήκε ούτε ανήκει στο θέατρο</a:t>
            </a:r>
            <a:endParaRPr lang="el-GR" dirty="0" smtClean="0"/>
          </a:p>
          <a:p>
            <a:pPr marL="0" indent="0">
              <a:buNone/>
            </a:pPr>
            <a:r>
              <a:rPr lang="el-GR" b="1" dirty="0" smtClean="0"/>
              <a:t>Σύγκριση των δύο δημιουργών:</a:t>
            </a:r>
          </a:p>
          <a:p>
            <a:r>
              <a:rPr lang="el-GR" dirty="0" smtClean="0"/>
              <a:t>Για τον </a:t>
            </a:r>
            <a:r>
              <a:rPr lang="el-GR" dirty="0" err="1" smtClean="0"/>
              <a:t>Άππια</a:t>
            </a:r>
            <a:r>
              <a:rPr lang="el-GR" dirty="0" smtClean="0"/>
              <a:t> ο καλλιτέχνης του θεάτρου έπρεπε να είναι ερμηνευτής του συνθέτη-δραματουργού. Ο </a:t>
            </a:r>
            <a:r>
              <a:rPr lang="el-GR" dirty="0" err="1" smtClean="0"/>
              <a:t>Κραιγκ</a:t>
            </a:r>
            <a:r>
              <a:rPr lang="el-GR" dirty="0" smtClean="0"/>
              <a:t> πιστεύει πως ο καλλιτέχνης του θεάτρου έχει αυτόνομη λειτουργία.</a:t>
            </a:r>
          </a:p>
          <a:p>
            <a:r>
              <a:rPr lang="el-GR" dirty="0" smtClean="0"/>
              <a:t>Ο </a:t>
            </a:r>
            <a:r>
              <a:rPr lang="el-GR" dirty="0" err="1" smtClean="0"/>
              <a:t>Άππια</a:t>
            </a:r>
            <a:r>
              <a:rPr lang="el-GR" dirty="0" smtClean="0"/>
              <a:t> ιεραρχούσε τα στοιχεία της παράστασης.</a:t>
            </a:r>
          </a:p>
          <a:p>
            <a:r>
              <a:rPr lang="el-GR" dirty="0" smtClean="0"/>
              <a:t>Ο </a:t>
            </a:r>
            <a:r>
              <a:rPr lang="el-GR" dirty="0" err="1" smtClean="0"/>
              <a:t>Άππια</a:t>
            </a:r>
            <a:r>
              <a:rPr lang="el-GR" dirty="0" smtClean="0"/>
              <a:t> σκεφτόταν με όρους διαδοχικών σκηνικών, ο </a:t>
            </a:r>
            <a:r>
              <a:rPr lang="el-GR" dirty="0" err="1" smtClean="0"/>
              <a:t>Κραιγκ</a:t>
            </a:r>
            <a:r>
              <a:rPr lang="el-GR" dirty="0" smtClean="0"/>
              <a:t> ένα που να συνοδεύει όλο το έργο και να μπορεί να κινείται. </a:t>
            </a:r>
          </a:p>
          <a:p>
            <a:r>
              <a:rPr lang="el-GR" dirty="0" smtClean="0"/>
              <a:t>Και των δύο οι θέσεις επηρέασαν τις εξελίξεις στο θέατρο ειδικά μετά τον πόλεμο.</a:t>
            </a:r>
            <a:endParaRPr lang="el-GR" dirty="0"/>
          </a:p>
          <a:p>
            <a:endParaRPr lang="el-GR" dirty="0"/>
          </a:p>
        </p:txBody>
      </p:sp>
    </p:spTree>
    <p:extLst>
      <p:ext uri="{BB962C8B-B14F-4D97-AF65-F5344CB8AC3E}">
        <p14:creationId xmlns:p14="http://schemas.microsoft.com/office/powerpoint/2010/main" val="139595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3816424"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22384"/>
            <a:ext cx="4176464" cy="6829178"/>
          </a:xfrm>
        </p:spPr>
      </p:pic>
    </p:spTree>
    <p:extLst>
      <p:ext uri="{BB962C8B-B14F-4D97-AF65-F5344CB8AC3E}">
        <p14:creationId xmlns:p14="http://schemas.microsoft.com/office/powerpoint/2010/main" val="4224772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200800"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31052"/>
            <a:ext cx="8086622" cy="6853557"/>
          </a:xfrm>
        </p:spPr>
      </p:pic>
    </p:spTree>
    <p:extLst>
      <p:ext uri="{BB962C8B-B14F-4D97-AF65-F5344CB8AC3E}">
        <p14:creationId xmlns:p14="http://schemas.microsoft.com/office/powerpoint/2010/main" val="3883823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l-GR" dirty="0" smtClean="0"/>
              <a:t>Το μη ρεαλιστικό θέατρο στην Αγγλία</a:t>
            </a:r>
            <a:endParaRPr lang="el-GR" dirty="0"/>
          </a:p>
        </p:txBody>
      </p:sp>
      <p:sp>
        <p:nvSpPr>
          <p:cNvPr id="3" name="Content Placeholder 2"/>
          <p:cNvSpPr>
            <a:spLocks noGrp="1"/>
          </p:cNvSpPr>
          <p:nvPr>
            <p:ph idx="1"/>
          </p:nvPr>
        </p:nvSpPr>
        <p:spPr>
          <a:xfrm>
            <a:off x="457200" y="692696"/>
            <a:ext cx="8229600" cy="6165304"/>
          </a:xfrm>
        </p:spPr>
        <p:txBody>
          <a:bodyPr>
            <a:normAutofit fontScale="62500" lnSpcReduction="20000"/>
          </a:bodyPr>
          <a:lstStyle/>
          <a:p>
            <a:r>
              <a:rPr lang="el-GR" b="1" dirty="0" err="1" smtClean="0"/>
              <a:t>Όσκαρ</a:t>
            </a:r>
            <a:r>
              <a:rPr lang="el-GR" b="1" dirty="0" smtClean="0"/>
              <a:t> </a:t>
            </a:r>
            <a:r>
              <a:rPr lang="el-GR" b="1" dirty="0" err="1" smtClean="0"/>
              <a:t>Ουάλντ</a:t>
            </a:r>
            <a:r>
              <a:rPr lang="el-GR" b="1" dirty="0" smtClean="0"/>
              <a:t> </a:t>
            </a:r>
            <a:r>
              <a:rPr lang="el-GR" dirty="0" smtClean="0"/>
              <a:t>(</a:t>
            </a:r>
            <a:r>
              <a:rPr lang="en-US" dirty="0" smtClean="0"/>
              <a:t>Oscar Wilde), </a:t>
            </a:r>
            <a:r>
              <a:rPr lang="el-GR" dirty="0" smtClean="0"/>
              <a:t>οπαδός του δόγματος </a:t>
            </a:r>
            <a:r>
              <a:rPr lang="en-US" dirty="0" smtClean="0"/>
              <a:t>‘</a:t>
            </a:r>
            <a:r>
              <a:rPr lang="el-GR" dirty="0" smtClean="0"/>
              <a:t>η τέχνη για την τέχνη</a:t>
            </a:r>
            <a:r>
              <a:rPr lang="en-US" dirty="0" smtClean="0"/>
              <a:t>’</a:t>
            </a:r>
            <a:r>
              <a:rPr lang="el-GR" dirty="0" smtClean="0"/>
              <a:t> ή του </a:t>
            </a:r>
            <a:r>
              <a:rPr lang="en-US" dirty="0" smtClean="0"/>
              <a:t>‘</a:t>
            </a:r>
            <a:r>
              <a:rPr lang="el-GR" dirty="0" smtClean="0"/>
              <a:t>κινήματος του αισθητισμού</a:t>
            </a:r>
            <a:r>
              <a:rPr lang="en-US" dirty="0" smtClean="0"/>
              <a:t>’</a:t>
            </a:r>
            <a:r>
              <a:rPr lang="el-GR" dirty="0" smtClean="0"/>
              <a:t> που ήταν παράλληλο με τον συμβολισμό στη Γαλλία. Μετατροπή της ζωής σε τέχνη και όχι η τέχνη να αντιγράφει τη ζωή. Η </a:t>
            </a:r>
            <a:r>
              <a:rPr lang="el-GR" i="1" dirty="0" smtClean="0"/>
              <a:t>Σαλώμη</a:t>
            </a:r>
            <a:r>
              <a:rPr lang="en-US" dirty="0" smtClean="0"/>
              <a:t> (1893)</a:t>
            </a:r>
            <a:r>
              <a:rPr lang="el-GR" dirty="0" smtClean="0"/>
              <a:t> κοντά στον γαλλικό συμβολισμό.</a:t>
            </a:r>
            <a:r>
              <a:rPr lang="en-US" i="1" dirty="0" smtClean="0"/>
              <a:t>The importance of </a:t>
            </a:r>
            <a:r>
              <a:rPr lang="en-US" i="1" dirty="0"/>
              <a:t>B</a:t>
            </a:r>
            <a:r>
              <a:rPr lang="en-US" i="1" dirty="0" smtClean="0"/>
              <a:t>eing Earnest </a:t>
            </a:r>
            <a:r>
              <a:rPr lang="en-US" dirty="0" smtClean="0"/>
              <a:t>(1895), </a:t>
            </a:r>
            <a:r>
              <a:rPr lang="el-GR" dirty="0" smtClean="0"/>
              <a:t>κωμωδία στα όρια της παρωδίας.</a:t>
            </a:r>
          </a:p>
          <a:p>
            <a:r>
              <a:rPr lang="el-GR" b="1" dirty="0" smtClean="0"/>
              <a:t>Τζ. Μ. </a:t>
            </a:r>
            <a:r>
              <a:rPr lang="el-GR" b="1" dirty="0" err="1" smtClean="0"/>
              <a:t>Μπάρυ</a:t>
            </a:r>
            <a:r>
              <a:rPr lang="el-GR" b="1" dirty="0" smtClean="0"/>
              <a:t> </a:t>
            </a:r>
            <a:r>
              <a:rPr lang="el-GR" dirty="0" smtClean="0"/>
              <a:t>(</a:t>
            </a:r>
            <a:r>
              <a:rPr lang="en-US" dirty="0" err="1" smtClean="0"/>
              <a:t>J.M.Barrie</a:t>
            </a:r>
            <a:r>
              <a:rPr lang="en-US" dirty="0" smtClean="0"/>
              <a:t>), </a:t>
            </a:r>
            <a:r>
              <a:rPr lang="el-GR" dirty="0" smtClean="0"/>
              <a:t>γράφει σε ένα κλίμα αισιοδοξίας, έχει μια ιδιότροπη άποψη για τη ζωή στην οποία το χιούμορ διανθίζεται με συναίσθημα. Πιο επιτυχημένο έργο του ο </a:t>
            </a:r>
            <a:r>
              <a:rPr lang="en-US" dirty="0" smtClean="0"/>
              <a:t>Peter Pan</a:t>
            </a:r>
            <a:r>
              <a:rPr lang="el-GR" dirty="0" smtClean="0"/>
              <a:t>. Συναισθηματική φαντασμαγορία που εξιδανικεύει την παιδική ηλικία και την παιδιάστικη άποψη για την πραγματικότητα. </a:t>
            </a:r>
          </a:p>
          <a:p>
            <a:r>
              <a:rPr lang="el-GR" dirty="0" smtClean="0"/>
              <a:t>Γενικά υπήρχε πολύ φτωχή παραγωγή σε μη ρεαλιστικά έργα στην Αγγλία.</a:t>
            </a:r>
          </a:p>
          <a:p>
            <a:r>
              <a:rPr lang="el-GR" dirty="0" smtClean="0"/>
              <a:t>Στη </a:t>
            </a:r>
            <a:r>
              <a:rPr lang="el-GR" b="1" dirty="0" smtClean="0"/>
              <a:t>σκηνική πρακτική </a:t>
            </a:r>
            <a:r>
              <a:rPr lang="el-GR" dirty="0" smtClean="0"/>
              <a:t>όμως έχουμε περισσότερη πρόοδο, κυρίως από αυτούς που ανεβάζουν </a:t>
            </a:r>
            <a:r>
              <a:rPr lang="el-GR" b="1" dirty="0" smtClean="0"/>
              <a:t>σαιξπηρικά έργα</a:t>
            </a:r>
            <a:r>
              <a:rPr lang="el-GR" dirty="0" smtClean="0"/>
              <a:t>:</a:t>
            </a:r>
          </a:p>
          <a:p>
            <a:r>
              <a:rPr lang="el-GR" dirty="0" smtClean="0"/>
              <a:t>Ο </a:t>
            </a:r>
            <a:r>
              <a:rPr lang="el-GR" b="1" dirty="0" smtClean="0"/>
              <a:t>Φρανκ </a:t>
            </a:r>
            <a:r>
              <a:rPr lang="el-GR" b="1" dirty="0" err="1" smtClean="0"/>
              <a:t>Μπένσον</a:t>
            </a:r>
            <a:r>
              <a:rPr lang="el-GR" b="1" dirty="0" smtClean="0"/>
              <a:t> </a:t>
            </a:r>
            <a:r>
              <a:rPr lang="el-GR" dirty="0" smtClean="0"/>
              <a:t>(</a:t>
            </a:r>
            <a:r>
              <a:rPr lang="en-US" dirty="0" smtClean="0"/>
              <a:t>Frank Benson) </a:t>
            </a:r>
            <a:r>
              <a:rPr lang="el-GR" dirty="0" smtClean="0"/>
              <a:t>ανεβάζει τις παραστάσεις χρησιμοποιώντας ελάχιστα αντικείμενα και δίνει έμφαση στους ηθοποιούς.</a:t>
            </a:r>
          </a:p>
          <a:p>
            <a:r>
              <a:rPr lang="el-GR" dirty="0" smtClean="0"/>
              <a:t>Ο </a:t>
            </a:r>
            <a:r>
              <a:rPr lang="en-US" b="1" dirty="0" smtClean="0"/>
              <a:t>William </a:t>
            </a:r>
            <a:r>
              <a:rPr lang="en-US" b="1" dirty="0" err="1" smtClean="0"/>
              <a:t>Poel</a:t>
            </a:r>
            <a:r>
              <a:rPr lang="el-GR" b="1" dirty="0" smtClean="0"/>
              <a:t> </a:t>
            </a:r>
            <a:r>
              <a:rPr lang="el-GR" dirty="0" smtClean="0"/>
              <a:t>ανεβάζει σαιξπηρικά έργα χρησιμοποιώντας σκηνικά και κοστούμια που να παραπέμπουν στην εποχή του Σαίξπηρ όχι του έργου. Δίνει έμφαση στη ροή του παιξίματος των ηθοποιών.  Ανεβάζει έως και κοινό επί σκηνής, όπως γινόταν στα χρόνια του Σαίξπηρ.</a:t>
            </a:r>
          </a:p>
          <a:p>
            <a:r>
              <a:rPr lang="el-GR" dirty="0" smtClean="0"/>
              <a:t>Ο </a:t>
            </a:r>
            <a:r>
              <a:rPr lang="en-US" b="1" dirty="0" smtClean="0"/>
              <a:t>Granville Barker </a:t>
            </a:r>
            <a:r>
              <a:rPr lang="el-GR" dirty="0" smtClean="0"/>
              <a:t>ανέβασε σαιξπηρικά έργα στο </a:t>
            </a:r>
            <a:r>
              <a:rPr lang="en-US" dirty="0" smtClean="0"/>
              <a:t>Savoy Theatre </a:t>
            </a:r>
            <a:r>
              <a:rPr lang="el-GR" dirty="0" smtClean="0"/>
              <a:t>συνδυάζοντας το συνεχές παίξιμο του </a:t>
            </a:r>
            <a:r>
              <a:rPr lang="en-US" dirty="0" err="1" smtClean="0"/>
              <a:t>Poel</a:t>
            </a:r>
            <a:r>
              <a:rPr lang="en-US" dirty="0" smtClean="0"/>
              <a:t> </a:t>
            </a:r>
            <a:r>
              <a:rPr lang="el-GR" dirty="0" smtClean="0"/>
              <a:t>και τη λιτότητα στη σκηνή του </a:t>
            </a:r>
            <a:r>
              <a:rPr lang="el-GR" dirty="0" err="1" smtClean="0"/>
              <a:t>Κραιγκ</a:t>
            </a:r>
            <a:r>
              <a:rPr lang="el-GR" dirty="0" smtClean="0"/>
              <a:t> και άλλων. Άλλη καινοτομία του ήταν τα έντονα χρώματα. </a:t>
            </a:r>
            <a:endParaRPr lang="el-GR" dirty="0"/>
          </a:p>
        </p:txBody>
      </p:sp>
    </p:spTree>
    <p:extLst>
      <p:ext uri="{BB962C8B-B14F-4D97-AF65-F5344CB8AC3E}">
        <p14:creationId xmlns:p14="http://schemas.microsoft.com/office/powerpoint/2010/main" val="1417652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dirty="0" smtClean="0"/>
              <a:t>Η ιρλανδική αναγέννηση</a:t>
            </a:r>
            <a:endParaRPr lang="el-GR" dirty="0"/>
          </a:p>
        </p:txBody>
      </p:sp>
      <p:sp>
        <p:nvSpPr>
          <p:cNvPr id="3" name="Content Placeholder 2"/>
          <p:cNvSpPr>
            <a:spLocks noGrp="1"/>
          </p:cNvSpPr>
          <p:nvPr>
            <p:ph idx="1"/>
          </p:nvPr>
        </p:nvSpPr>
        <p:spPr>
          <a:xfrm>
            <a:off x="251520" y="980728"/>
            <a:ext cx="8712968" cy="5688632"/>
          </a:xfrm>
        </p:spPr>
        <p:txBody>
          <a:bodyPr>
            <a:normAutofit fontScale="85000" lnSpcReduction="20000"/>
          </a:bodyPr>
          <a:lstStyle/>
          <a:p>
            <a:r>
              <a:rPr lang="el-GR" dirty="0" smtClean="0"/>
              <a:t>Η Ιρλανδία από την εποχή του Ερρίκου </a:t>
            </a:r>
            <a:r>
              <a:rPr lang="en-US" dirty="0" smtClean="0"/>
              <a:t>VIII </a:t>
            </a:r>
            <a:r>
              <a:rPr lang="el-GR" dirty="0" smtClean="0"/>
              <a:t>κάτω από την κατοχή της Αγγλίας. Εθνικιστικά αισθήματα από τον 19 ο αιώνα σε έξαρση και η κέλτικη παράδοση </a:t>
            </a:r>
            <a:r>
              <a:rPr lang="el-GR" dirty="0"/>
              <a:t>(</a:t>
            </a:r>
            <a:r>
              <a:rPr lang="en-US" dirty="0"/>
              <a:t>Gaelic)</a:t>
            </a:r>
            <a:r>
              <a:rPr lang="el-GR" dirty="0" smtClean="0"/>
              <a:t> αποκτά σημασία</a:t>
            </a:r>
            <a:r>
              <a:rPr lang="en-US" dirty="0" smtClean="0"/>
              <a:t>. </a:t>
            </a:r>
            <a:r>
              <a:rPr lang="el-GR" dirty="0" smtClean="0"/>
              <a:t>Το ενδιαφέρον αυτό περνά και στο θέατρο.</a:t>
            </a:r>
          </a:p>
          <a:p>
            <a:r>
              <a:rPr lang="el-GR" dirty="0" smtClean="0"/>
              <a:t>Ίδρυση της </a:t>
            </a:r>
            <a:r>
              <a:rPr lang="en-US" dirty="0" smtClean="0"/>
              <a:t>Irish Literary Society (1898) </a:t>
            </a:r>
            <a:r>
              <a:rPr lang="el-GR" dirty="0" smtClean="0"/>
              <a:t>στο Δουβλίνο. Ανάμεσα στους ιδρυτές και ο </a:t>
            </a:r>
            <a:r>
              <a:rPr lang="en-US" dirty="0" smtClean="0"/>
              <a:t>William Butler Yeats (</a:t>
            </a:r>
            <a:r>
              <a:rPr lang="el-GR" dirty="0" err="1" smtClean="0"/>
              <a:t>Γέητς</a:t>
            </a:r>
            <a:r>
              <a:rPr lang="el-GR" dirty="0" smtClean="0"/>
              <a:t>)</a:t>
            </a:r>
            <a:r>
              <a:rPr lang="en-US" dirty="0" smtClean="0"/>
              <a:t>. </a:t>
            </a:r>
            <a:r>
              <a:rPr lang="el-GR" dirty="0" smtClean="0"/>
              <a:t>Κατόπιν ίδρυση του </a:t>
            </a:r>
            <a:r>
              <a:rPr lang="en-US" dirty="0" smtClean="0"/>
              <a:t>Irish National Theatre Society. </a:t>
            </a:r>
          </a:p>
          <a:p>
            <a:r>
              <a:rPr lang="el-GR" dirty="0" smtClean="0"/>
              <a:t>Το 1904 ο θίασος αποκτά μόνιμη έδρα: το </a:t>
            </a:r>
            <a:r>
              <a:rPr lang="en-US" dirty="0" smtClean="0"/>
              <a:t>Abbey Theatre.</a:t>
            </a:r>
          </a:p>
          <a:p>
            <a:r>
              <a:rPr lang="el-GR" dirty="0" smtClean="0"/>
              <a:t>Έως το 1908 πολλά οικονομικά προβλήματα αλλά και επιτυχίες. </a:t>
            </a:r>
          </a:p>
          <a:p>
            <a:r>
              <a:rPr lang="el-GR" dirty="0" smtClean="0"/>
              <a:t>Τρεις οι δραματουργοί</a:t>
            </a:r>
            <a:r>
              <a:rPr lang="en-US" dirty="0" smtClean="0"/>
              <a:t> </a:t>
            </a:r>
            <a:r>
              <a:rPr lang="el-GR" dirty="0" smtClean="0"/>
              <a:t>με ενδιαφέρον του </a:t>
            </a:r>
            <a:r>
              <a:rPr lang="en-US" dirty="0" smtClean="0"/>
              <a:t>Abbey Theatre</a:t>
            </a:r>
            <a:r>
              <a:rPr lang="el-GR" dirty="0" smtClean="0"/>
              <a:t>:</a:t>
            </a:r>
            <a:r>
              <a:rPr lang="en-US" dirty="0"/>
              <a:t> </a:t>
            </a:r>
            <a:r>
              <a:rPr lang="en-US" b="1" dirty="0"/>
              <a:t>William Butler </a:t>
            </a:r>
            <a:r>
              <a:rPr lang="en-US" b="1" dirty="0" smtClean="0"/>
              <a:t>Yeats</a:t>
            </a:r>
            <a:r>
              <a:rPr lang="el-GR" b="1" dirty="0" smtClean="0"/>
              <a:t>, Λαίδη </a:t>
            </a:r>
            <a:r>
              <a:rPr lang="el-GR" b="1" dirty="0" err="1" smtClean="0"/>
              <a:t>Γκρέγκορυ</a:t>
            </a:r>
            <a:r>
              <a:rPr lang="el-GR" b="1" dirty="0" smtClean="0"/>
              <a:t>, </a:t>
            </a:r>
            <a:r>
              <a:rPr lang="en-US" b="1" dirty="0" smtClean="0"/>
              <a:t>John Millington Synge</a:t>
            </a:r>
            <a:r>
              <a:rPr lang="en-US" dirty="0" smtClean="0"/>
              <a:t>.</a:t>
            </a:r>
            <a:r>
              <a:rPr lang="el-GR" dirty="0" smtClean="0"/>
              <a:t> Ο πρώτος έγραφε ποιητικά έργα, η δεύτερη κωμωδίες και ο τρίτος ένα ενδιάμεσο στιλ. Ο τελευταίος ήταν και ο καλύτερος δραματουργός του καιρού του στην Ιρλανδία.</a:t>
            </a:r>
            <a:r>
              <a:rPr lang="en-US" dirty="0" smtClean="0"/>
              <a:t> </a:t>
            </a:r>
          </a:p>
          <a:p>
            <a:endParaRPr lang="el-GR" dirty="0"/>
          </a:p>
        </p:txBody>
      </p:sp>
    </p:spTree>
    <p:extLst>
      <p:ext uri="{BB962C8B-B14F-4D97-AF65-F5344CB8AC3E}">
        <p14:creationId xmlns:p14="http://schemas.microsoft.com/office/powerpoint/2010/main" val="419480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2656"/>
          </a:xfrm>
        </p:spPr>
        <p:txBody>
          <a:bodyPr>
            <a:noAutofit/>
          </a:bodyPr>
          <a:lstStyle/>
          <a:p>
            <a:r>
              <a:rPr lang="el-GR" sz="3200" b="1" dirty="0" smtClean="0"/>
              <a:t>Συμβολισμός</a:t>
            </a:r>
            <a:endParaRPr lang="el-GR" sz="3200" b="1" dirty="0"/>
          </a:p>
        </p:txBody>
      </p:sp>
      <p:sp>
        <p:nvSpPr>
          <p:cNvPr id="3" name="Content Placeholder 2"/>
          <p:cNvSpPr>
            <a:spLocks noGrp="1"/>
          </p:cNvSpPr>
          <p:nvPr>
            <p:ph idx="1"/>
          </p:nvPr>
        </p:nvSpPr>
        <p:spPr>
          <a:xfrm>
            <a:off x="0" y="404664"/>
            <a:ext cx="9144000" cy="6453336"/>
          </a:xfrm>
        </p:spPr>
        <p:txBody>
          <a:bodyPr>
            <a:normAutofit fontScale="62500" lnSpcReduction="20000"/>
          </a:bodyPr>
          <a:lstStyle/>
          <a:p>
            <a:r>
              <a:rPr lang="el-GR" dirty="0" smtClean="0"/>
              <a:t>Οι συμβολιστές </a:t>
            </a:r>
            <a:r>
              <a:rPr lang="el-GR" b="1" dirty="0" smtClean="0"/>
              <a:t>εναντιώνονται </a:t>
            </a:r>
            <a:r>
              <a:rPr lang="el-GR" dirty="0" smtClean="0"/>
              <a:t>τόσο στην υπερβολή του </a:t>
            </a:r>
            <a:r>
              <a:rPr lang="el-GR" b="1" dirty="0" smtClean="0"/>
              <a:t>ρομαντισμού</a:t>
            </a:r>
            <a:r>
              <a:rPr lang="el-GR" dirty="0" smtClean="0"/>
              <a:t> όσο και στη </a:t>
            </a:r>
            <a:r>
              <a:rPr lang="el-GR" b="1" dirty="0" smtClean="0"/>
              <a:t>ρεαλιστική</a:t>
            </a:r>
            <a:r>
              <a:rPr lang="el-GR" dirty="0" smtClean="0"/>
              <a:t> απεικόνιση (η </a:t>
            </a:r>
            <a:r>
              <a:rPr lang="el-GR" b="1" dirty="0" smtClean="0"/>
              <a:t>αστική κουλτούρα</a:t>
            </a:r>
            <a:r>
              <a:rPr lang="el-GR" dirty="0" smtClean="0"/>
              <a:t> που την υποστηρίζει ίσως είναι το πιο μεγάλο πρόβλημα: υπόθεση Ντρέιφους). </a:t>
            </a:r>
            <a:r>
              <a:rPr lang="el-GR" b="1" dirty="0" err="1" smtClean="0"/>
              <a:t>Επαναθεατρικοποίηση</a:t>
            </a:r>
            <a:r>
              <a:rPr lang="el-GR" dirty="0" smtClean="0"/>
              <a:t> του θεάτρου. </a:t>
            </a:r>
          </a:p>
          <a:p>
            <a:r>
              <a:rPr lang="el-GR" dirty="0" smtClean="0"/>
              <a:t>Οι συμβολιστές προτρέπουν επιστροφή στην </a:t>
            </a:r>
            <a:r>
              <a:rPr lang="el-GR" b="1" dirty="0" smtClean="0"/>
              <a:t>ανθρώπινη ψυχή. Οι αλήθειες </a:t>
            </a:r>
            <a:r>
              <a:rPr lang="el-GR" dirty="0" smtClean="0"/>
              <a:t>εκεί είναι κρυμμένες όχι στην επιφάνεια (ρεαλισμός).</a:t>
            </a:r>
          </a:p>
          <a:p>
            <a:r>
              <a:rPr lang="el-GR" dirty="0" smtClean="0"/>
              <a:t>Στον συμβολισμό έχουμε καλλιέργεια ενός γλωσσικού ιδιώματος που υποβάλλει χωρίς να κατονομάζει </a:t>
            </a:r>
            <a:r>
              <a:rPr lang="el-GR" b="1" dirty="0" smtClean="0"/>
              <a:t>ιδέες</a:t>
            </a:r>
            <a:r>
              <a:rPr lang="el-GR" dirty="0" smtClean="0"/>
              <a:t> και </a:t>
            </a:r>
            <a:r>
              <a:rPr lang="el-GR" b="1" dirty="0" smtClean="0"/>
              <a:t>συναισθήματα</a:t>
            </a:r>
            <a:r>
              <a:rPr lang="el-GR" dirty="0" smtClean="0"/>
              <a:t>. Χώρος στον </a:t>
            </a:r>
            <a:r>
              <a:rPr lang="el-GR" b="1" dirty="0" smtClean="0"/>
              <a:t>λόγο </a:t>
            </a:r>
            <a:r>
              <a:rPr lang="el-GR" dirty="0" smtClean="0"/>
              <a:t>του ποιητή και τη </a:t>
            </a:r>
            <a:r>
              <a:rPr lang="el-GR" b="1" dirty="0" smtClean="0"/>
              <a:t>φαντασία</a:t>
            </a:r>
            <a:r>
              <a:rPr lang="el-GR" dirty="0" smtClean="0"/>
              <a:t> του θεατή. </a:t>
            </a:r>
          </a:p>
          <a:p>
            <a:r>
              <a:rPr lang="el-GR" dirty="0" smtClean="0"/>
              <a:t>Ταυτόχρονα </a:t>
            </a:r>
            <a:r>
              <a:rPr lang="el-GR" b="1" dirty="0" smtClean="0"/>
              <a:t>αμφισβητείται η πρωτοκαθεδρία του κειμένου</a:t>
            </a:r>
            <a:r>
              <a:rPr lang="el-GR" dirty="0" smtClean="0"/>
              <a:t> και σημειώνεται η απελευθέρωση του θεάτρου από αυτό. Ξεκινά ο </a:t>
            </a:r>
            <a:r>
              <a:rPr lang="el-GR" b="1" dirty="0" smtClean="0"/>
              <a:t>γλωσσικός σκεπτικισμός </a:t>
            </a:r>
            <a:r>
              <a:rPr lang="el-GR" dirty="0" smtClean="0"/>
              <a:t>(Νίτσε, </a:t>
            </a:r>
            <a:r>
              <a:rPr lang="el-GR" dirty="0" err="1" smtClean="0"/>
              <a:t>Χόφμανσταλ</a:t>
            </a:r>
            <a:r>
              <a:rPr lang="el-GR" dirty="0" smtClean="0"/>
              <a:t>).</a:t>
            </a:r>
          </a:p>
          <a:p>
            <a:r>
              <a:rPr lang="el-GR" dirty="0" smtClean="0"/>
              <a:t>Το </a:t>
            </a:r>
            <a:r>
              <a:rPr lang="el-GR" b="1" dirty="0" smtClean="0"/>
              <a:t>σύμβολο </a:t>
            </a:r>
            <a:r>
              <a:rPr lang="el-GR" dirty="0" smtClean="0"/>
              <a:t>μεταδίδει με τρόπο υποβλητικό το νόημα.</a:t>
            </a:r>
          </a:p>
          <a:p>
            <a:r>
              <a:rPr lang="el-GR" dirty="0" smtClean="0"/>
              <a:t>Γίνεται χρήση της </a:t>
            </a:r>
            <a:r>
              <a:rPr lang="el-GR" b="1" dirty="0" smtClean="0"/>
              <a:t>αρχής της συναισθησίας</a:t>
            </a:r>
            <a:r>
              <a:rPr lang="el-GR" dirty="0" smtClean="0"/>
              <a:t>. Το </a:t>
            </a:r>
            <a:r>
              <a:rPr lang="el-GR" b="1" dirty="0" smtClean="0"/>
              <a:t>θέατρο</a:t>
            </a:r>
            <a:r>
              <a:rPr lang="el-GR" dirty="0" smtClean="0"/>
              <a:t> είναι ο χώρος που λειτουργεί άψογα αυτή η αρχή, αφού σε αυτό συνεργάζονται πολλές τέχνες.</a:t>
            </a:r>
          </a:p>
          <a:p>
            <a:r>
              <a:rPr lang="el-GR" dirty="0" smtClean="0"/>
              <a:t>Την εποχή της ακμής του (1890-1930) έχουμε δύο κατευθύνσεις: η </a:t>
            </a:r>
            <a:r>
              <a:rPr lang="el-GR" b="1" dirty="0" smtClean="0"/>
              <a:t>άδεια σκηνή </a:t>
            </a:r>
            <a:r>
              <a:rPr lang="el-GR" dirty="0" smtClean="0"/>
              <a:t>με πρωταγωνιστή τον </a:t>
            </a:r>
            <a:r>
              <a:rPr lang="el-GR" b="1" dirty="0" smtClean="0"/>
              <a:t>λόγο</a:t>
            </a:r>
            <a:r>
              <a:rPr lang="el-GR" dirty="0" smtClean="0"/>
              <a:t> του ποιητή, η επίδραση του </a:t>
            </a:r>
            <a:r>
              <a:rPr lang="el-GR" b="1" dirty="0" smtClean="0"/>
              <a:t>ολικού έργου τέχνης </a:t>
            </a:r>
            <a:r>
              <a:rPr lang="el-GR" dirty="0" smtClean="0"/>
              <a:t>(αρμονική σκηνική σύνθεση με τη συμμετοχή διαφορετικών μορφών τέχνης. Ενδιαφέρει να αποδίδεται η </a:t>
            </a:r>
            <a:r>
              <a:rPr lang="el-GR" b="1" dirty="0" smtClean="0"/>
              <a:t>αίσθηση του έργου</a:t>
            </a:r>
            <a:r>
              <a:rPr lang="el-GR" dirty="0" smtClean="0"/>
              <a:t>. </a:t>
            </a:r>
          </a:p>
          <a:p>
            <a:r>
              <a:rPr lang="el-GR" dirty="0" smtClean="0"/>
              <a:t>Ο δραματουργός που περισσότερο ταυτίζεται με αυτό το κίνημα είναι ο </a:t>
            </a:r>
            <a:r>
              <a:rPr lang="en-US" b="1" dirty="0" smtClean="0"/>
              <a:t>Maeterlinck </a:t>
            </a:r>
            <a:r>
              <a:rPr lang="en-US" dirty="0" smtClean="0"/>
              <a:t>(</a:t>
            </a:r>
            <a:r>
              <a:rPr lang="el-GR" i="1" dirty="0" err="1" smtClean="0"/>
              <a:t>Πελλέας</a:t>
            </a:r>
            <a:r>
              <a:rPr lang="el-GR" i="1" dirty="0" smtClean="0"/>
              <a:t> και </a:t>
            </a:r>
            <a:r>
              <a:rPr lang="el-GR" i="1" dirty="0" err="1" smtClean="0"/>
              <a:t>Μελισσάνθη</a:t>
            </a:r>
            <a:r>
              <a:rPr lang="el-GR" dirty="0" smtClean="0"/>
              <a:t>). Το αναπόδραστο του θανάτου οδηγεί σε μια δραματουργία στατική: δράση ακινητοποιημένη, πράξη που μετατρέπεται σε αναμονή. </a:t>
            </a:r>
          </a:p>
          <a:p>
            <a:r>
              <a:rPr lang="el-GR" dirty="0" smtClean="0"/>
              <a:t>Μερικοί από τους συμβολιστές ανθρώπους του θεάτρου: </a:t>
            </a:r>
            <a:r>
              <a:rPr lang="el-GR" b="1" dirty="0" err="1" smtClean="0"/>
              <a:t>Φορ</a:t>
            </a:r>
            <a:r>
              <a:rPr lang="el-GR" b="1" dirty="0" smtClean="0"/>
              <a:t>, </a:t>
            </a:r>
            <a:r>
              <a:rPr lang="el-GR" b="1" dirty="0" err="1" smtClean="0"/>
              <a:t>Λυνιέ</a:t>
            </a:r>
            <a:r>
              <a:rPr lang="el-GR" b="1" dirty="0" smtClean="0"/>
              <a:t>-Πο, </a:t>
            </a:r>
            <a:r>
              <a:rPr lang="el-GR" b="1" dirty="0" err="1" smtClean="0"/>
              <a:t>Άππια</a:t>
            </a:r>
            <a:r>
              <a:rPr lang="el-GR" b="1" dirty="0" smtClean="0"/>
              <a:t>, </a:t>
            </a:r>
            <a:r>
              <a:rPr lang="el-GR" b="1" dirty="0" err="1" smtClean="0"/>
              <a:t>Κραιγκ</a:t>
            </a:r>
            <a:r>
              <a:rPr lang="el-GR" b="1" dirty="0" smtClean="0"/>
              <a:t>, </a:t>
            </a:r>
            <a:r>
              <a:rPr lang="el-GR" b="1" dirty="0" err="1" smtClean="0"/>
              <a:t>Μέγιερχολντ</a:t>
            </a:r>
            <a:r>
              <a:rPr lang="el-GR" b="1" dirty="0" smtClean="0"/>
              <a:t>, Κοπώ</a:t>
            </a:r>
            <a:r>
              <a:rPr lang="el-GR" dirty="0" smtClean="0"/>
              <a:t>. </a:t>
            </a:r>
            <a:endParaRPr lang="el-GR" dirty="0"/>
          </a:p>
        </p:txBody>
      </p:sp>
    </p:spTree>
    <p:extLst>
      <p:ext uri="{BB962C8B-B14F-4D97-AF65-F5344CB8AC3E}">
        <p14:creationId xmlns:p14="http://schemas.microsoft.com/office/powerpoint/2010/main" val="352347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Autofit/>
          </a:bodyPr>
          <a:lstStyle/>
          <a:p>
            <a:r>
              <a:rPr lang="el-GR" sz="2800" dirty="0" err="1" smtClean="0"/>
              <a:t>Κατσουσικα</a:t>
            </a:r>
            <a:r>
              <a:rPr lang="el-GR" sz="2800" dirty="0" smtClean="0"/>
              <a:t> </a:t>
            </a:r>
            <a:r>
              <a:rPr lang="el-GR" sz="2800" dirty="0" err="1" smtClean="0"/>
              <a:t>Χοκουσαι</a:t>
            </a:r>
            <a:r>
              <a:rPr lang="el-GR" sz="2800" dirty="0" smtClean="0"/>
              <a:t>, </a:t>
            </a:r>
            <a:r>
              <a:rPr lang="el-GR" sz="2800" i="1" dirty="0" smtClean="0"/>
              <a:t>Το μεγάλο κύμα</a:t>
            </a:r>
            <a:endParaRPr lang="el-GR" sz="2800"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226" y="545332"/>
            <a:ext cx="8061222" cy="6124030"/>
          </a:xfrm>
        </p:spPr>
      </p:pic>
    </p:spTree>
    <p:extLst>
      <p:ext uri="{BB962C8B-B14F-4D97-AF65-F5344CB8AC3E}">
        <p14:creationId xmlns:p14="http://schemas.microsoft.com/office/powerpoint/2010/main" val="400407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fontScale="90000"/>
          </a:bodyPr>
          <a:lstStyle/>
          <a:p>
            <a:r>
              <a:rPr lang="el-GR" dirty="0" smtClean="0"/>
              <a:t>Η ζωγραφική των ιμπρεσιονιστών</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8192161" cy="6137721"/>
          </a:xfrm>
        </p:spPr>
      </p:pic>
    </p:spTree>
    <p:extLst>
      <p:ext uri="{BB962C8B-B14F-4D97-AF65-F5344CB8AC3E}">
        <p14:creationId xmlns:p14="http://schemas.microsoft.com/office/powerpoint/2010/main" val="315216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0112" y="188640"/>
            <a:ext cx="3106688" cy="6336704"/>
          </a:xfrm>
        </p:spPr>
        <p:txBody>
          <a:bodyPr>
            <a:normAutofit/>
          </a:bodyPr>
          <a:lstStyle/>
          <a:p>
            <a:r>
              <a:rPr lang="el-GR" sz="2000" b="1" dirty="0"/>
              <a:t>Οι προάγγελοι των ρευμάτων της πρωτοπορίας</a:t>
            </a:r>
            <a:r>
              <a:rPr lang="el-GR" sz="2000" dirty="0"/>
              <a:t>: Βαν Γκογκ (εξπρεσιονισμός), </a:t>
            </a:r>
            <a:r>
              <a:rPr lang="el-GR" sz="2000" dirty="0" err="1"/>
              <a:t>Γκογκέν</a:t>
            </a:r>
            <a:r>
              <a:rPr lang="el-GR" sz="2000" dirty="0"/>
              <a:t> (πριμιτιβισμός), Σεζάν (κυβισμός</a:t>
            </a:r>
            <a:r>
              <a:rPr lang="el-GR" sz="2000" dirty="0" smtClean="0"/>
              <a:t>).</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n-US" sz="2000" dirty="0" smtClean="0"/>
              <a:t>Vincent Van Gong</a:t>
            </a:r>
            <a:endParaRPr lang="el-GR" sz="2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338"/>
            <a:ext cx="5544616" cy="6801031"/>
          </a:xfrm>
        </p:spPr>
      </p:pic>
    </p:spTree>
    <p:extLst>
      <p:ext uri="{BB962C8B-B14F-4D97-AF65-F5344CB8AC3E}">
        <p14:creationId xmlns:p14="http://schemas.microsoft.com/office/powerpoint/2010/main" val="338756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0" y="35595"/>
            <a:ext cx="9148320" cy="6589892"/>
          </a:xfrm>
        </p:spPr>
      </p:pic>
    </p:spTree>
    <p:extLst>
      <p:ext uri="{BB962C8B-B14F-4D97-AF65-F5344CB8AC3E}">
        <p14:creationId xmlns:p14="http://schemas.microsoft.com/office/powerpoint/2010/main" val="354326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0"/>
            <a:ext cx="8726091" cy="6858000"/>
          </a:xfrm>
        </p:spPr>
      </p:pic>
    </p:spTree>
    <p:extLst>
      <p:ext uri="{BB962C8B-B14F-4D97-AF65-F5344CB8AC3E}">
        <p14:creationId xmlns:p14="http://schemas.microsoft.com/office/powerpoint/2010/main" val="3552131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2733</Words>
  <Application>Microsoft Office PowerPoint</Application>
  <PresentationFormat>On-screen Show (4:3)</PresentationFormat>
  <Paragraphs>120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Οι αρχές του σύγχρονου θεάτρου</vt:lpstr>
      <vt:lpstr>Μοντερνισμός ΙΙ</vt:lpstr>
      <vt:lpstr>Από τον ρομαντισμό στον συμβολισμό  (το πρώτο ρεύμα του μοντερνισμού) </vt:lpstr>
      <vt:lpstr>Συμβολισμός</vt:lpstr>
      <vt:lpstr>Κατσουσικα Χοκουσαι, Το μεγάλο κύμα</vt:lpstr>
      <vt:lpstr>Η ζωγραφική των ιμπρεσιονιστών</vt:lpstr>
      <vt:lpstr>Οι προάγγελοι των ρευμάτων της πρωτοπορίας: Βαν Γκογκ (εξπρεσιονισμός), Γκογκέν (πριμιτιβισμός), Σεζάν (κυβισμός).              Vincent Van Gong</vt:lpstr>
      <vt:lpstr>PowerPoint Presentation</vt:lpstr>
      <vt:lpstr>PowerPoint Presentation</vt:lpstr>
      <vt:lpstr>Πωλ Γκωγκέν, Οι γυναίκες της Ταϊτής</vt:lpstr>
      <vt:lpstr>Πωλ Γκωγκέν</vt:lpstr>
      <vt:lpstr>Vincent van Gong</vt:lpstr>
      <vt:lpstr>PowerPoint Presentation</vt:lpstr>
      <vt:lpstr>Σεζάν</vt:lpstr>
      <vt:lpstr>Vincent van Gong</vt:lpstr>
      <vt:lpstr>Έντβαρ Μούνκ, Εφηβεία(1885)</vt:lpstr>
      <vt:lpstr>Πρωτοπορία στο θέατρο</vt:lpstr>
      <vt:lpstr>Πρωτοπορία συνέχεια</vt:lpstr>
      <vt:lpstr>Αλλάζει η κοσμοαντίληψη τον 20ό αιώνα</vt:lpstr>
      <vt:lpstr>Πάμπλο Πικάσο: Οι δεσποινίδες της Αβινιόν (1907)</vt:lpstr>
      <vt:lpstr>Βασίλι Καντίνσκι, ακουαρέλα αφηρημένης τέχνης (1910)</vt:lpstr>
      <vt:lpstr>Henry Moore, Mother and Child: «…κοίταζε πρώτα την πέτρα του. Επιθυμία του ήταν να βγάλει κάτι από εκεί μέσα. Όχι κατατεμαχίζοντάς την, αλλά ψηλαφώντας και προσπαθώντας να βρει τι ήθελε η πέτρα… Δεν προσπαθούσε να φτιάξει μια γυναίκα από πέτρα, αλλά μια πέτρα που υποβάλλει τη γυναικεία μορφή. Αυτή η τάση βοήθησε τους καλλιτέχνες του 20ού αιώνα να κατανοήσουν με έναν καινούργιο τρόπο την τέχνη του πρωτόγονου».   Ο Αρτώ είδε στον χορό των Μπαλινέζων τη νέα υποκριτική. Αυτή που είχε διδάξει  και ο Ράινχαρτ στην ηθοποιό του Gertrude Eysolt (Ηλέκτρα του Χόφμανσταλ, 1903):  δεν είναι το σημειωτικό σώμα αλλά το φαινομενικό ‘το σώμα είναι το ενσαρκωμένο πνεύμα’ και ταυτόχρονα ο φορέας και ο διαμορφωτής του πολιτισμού.</vt:lpstr>
      <vt:lpstr>Πωλ Φορ Τεάτρ ντ’ Αρ (1890-1892)</vt:lpstr>
      <vt:lpstr>Nabis: μετα-ιμπρεσιονιστές ζωγράφοι</vt:lpstr>
      <vt:lpstr>Λυνιέ-Πο και Τεάτρ ντε λ’ Εβρ</vt:lpstr>
      <vt:lpstr>Δύο δραματουργοί: Μαίτερλινκ και Άλφρεντ Ζαρύ</vt:lpstr>
      <vt:lpstr>Η παταφυσική</vt:lpstr>
      <vt:lpstr>PowerPoint Presentation</vt:lpstr>
      <vt:lpstr>Άντολφ Άππια</vt:lpstr>
      <vt:lpstr>PowerPoint Presentation</vt:lpstr>
      <vt:lpstr>PowerPoint Presentation</vt:lpstr>
      <vt:lpstr>PowerPoint Presentation</vt:lpstr>
      <vt:lpstr>Ο πρωτοπόρος Έντουαρντ Γκόρντον Κραιγκ</vt:lpstr>
      <vt:lpstr>PowerPoint Presentation</vt:lpstr>
      <vt:lpstr>PowerPoint Presentation</vt:lpstr>
      <vt:lpstr>Το μη ρεαλιστικό θέατρο στην Αγγλία</vt:lpstr>
      <vt:lpstr>Η ιρλανδική αναγέννηση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Gong</dc:title>
  <dc:creator>Natali</dc:creator>
  <cp:lastModifiedBy>Natali</cp:lastModifiedBy>
  <cp:revision>80</cp:revision>
  <dcterms:created xsi:type="dcterms:W3CDTF">2019-03-06T22:24:04Z</dcterms:created>
  <dcterms:modified xsi:type="dcterms:W3CDTF">2019-03-21T21:43:34Z</dcterms:modified>
</cp:coreProperties>
</file>