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5" r:id="rId9"/>
    <p:sldId id="263" r:id="rId10"/>
    <p:sldId id="264" r:id="rId11"/>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13" autoAdjust="0"/>
    <p:restoredTop sz="94265" autoAdjust="0"/>
  </p:normalViewPr>
  <p:slideViewPr>
    <p:cSldViewPr>
      <p:cViewPr varScale="1">
        <p:scale>
          <a:sx n="69" d="100"/>
          <a:sy n="69"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14" name="13 - Τίτλος"/>
          <p:cNvSpPr>
            <a:spLocks noGrp="1"/>
          </p:cNvSpPr>
          <p:nvPr>
            <p:ph type="ctrTitle"/>
          </p:nvPr>
        </p:nvSpPr>
        <p:spPr>
          <a:xfrm>
            <a:off x="1432560" y="359898"/>
            <a:ext cx="7406640" cy="1472184"/>
          </a:xfrm>
        </p:spPr>
        <p:txBody>
          <a:bodyPr anchor="b"/>
          <a:lstStyle>
            <a:lvl1pPr algn="l">
              <a:defRPr/>
            </a:lvl1pPr>
            <a:extLst/>
          </a:lstStyle>
          <a:p>
            <a:r>
              <a:rPr kumimoji="0" lang="el-GR" smtClean="0"/>
              <a:t>Kλικ για επεξεργασία του τίτλου</a:t>
            </a:r>
            <a:endParaRPr kumimoji="0" lang="en-US"/>
          </a:p>
        </p:txBody>
      </p:sp>
      <p:sp>
        <p:nvSpPr>
          <p:cNvPr id="22" name="21 - Υπότιτλος"/>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7" name="6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20" name="19 - Θέση υποσέλιδου"/>
          <p:cNvSpPr>
            <a:spLocks noGrp="1"/>
          </p:cNvSpPr>
          <p:nvPr>
            <p:ph type="ftr" sz="quarter" idx="11"/>
          </p:nvPr>
        </p:nvSpPr>
        <p:spPr/>
        <p:txBody>
          <a:bodyPr/>
          <a:lstStyle>
            <a:extLst/>
          </a:lstStyle>
          <a:p>
            <a:endParaRPr lang="el-GR"/>
          </a:p>
        </p:txBody>
      </p:sp>
      <p:sp>
        <p:nvSpPr>
          <p:cNvPr id="10" name="9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
        <p:nvSpPr>
          <p:cNvPr id="8" name="7 - Έλλειψη"/>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 Έλλειψη"/>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58000" y="274639"/>
            <a:ext cx="1828800" cy="5851525"/>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1143000" y="274640"/>
            <a:ext cx="55626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7" name="6 - Ορθογώνιο"/>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Τίτλος"/>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
        <p:nvSpPr>
          <p:cNvPr id="10" name="9 - Ορθογώνιο"/>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 Έλλειψη"/>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 Έλλειψη"/>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nchor="ct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5" name="4 - Ορθογώνιο"/>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3" name="2 - Θέση υποσέλιδου"/>
          <p:cNvSpPr>
            <a:spLocks noGrp="1"/>
          </p:cNvSpPr>
          <p:nvPr>
            <p:ph type="ftr" sz="quarter" idx="11"/>
          </p:nvPr>
        </p:nvSpPr>
        <p:spPr/>
        <p:txBody>
          <a:bodyPr/>
          <a:lstStyle>
            <a:extLst/>
          </a:lstStyle>
          <a:p>
            <a:endParaRPr lang="el-GR"/>
          </a:p>
        </p:txBody>
      </p:sp>
      <p:sp>
        <p:nvSpPr>
          <p:cNvPr id="4" name="3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
        <p:nvSpPr>
          <p:cNvPr id="6" name="5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extLst/>
          </a:lstStyle>
          <a:p>
            <a:fld id="{940EA97F-6C09-4D9E-B36B-CB73BAB8F48E}" type="datetimeFigureOut">
              <a:rPr lang="el-GR" smtClean="0"/>
              <a:pPr/>
              <a:t>12/1/2017</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65BBDF13-EE52-4163-81EC-C47BF9CF79D1}" type="slidenum">
              <a:rPr lang="el-GR" smtClean="0"/>
              <a:pPr/>
              <a:t>‹#›</a:t>
            </a:fld>
            <a:endParaRPr lang="el-GR"/>
          </a:p>
        </p:txBody>
      </p:sp>
      <p:sp>
        <p:nvSpPr>
          <p:cNvPr id="8" name="7 - Ορθογώνιο"/>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 Θέση εικόνας"/>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l-GR" smtClean="0"/>
              <a:t>Κάντε κλικ στο εικονίδιο για να προσθέσετε μια εικόνα</a:t>
            </a:r>
            <a:endParaRPr kumimoji="0" lang="en-US" dirty="0"/>
          </a:p>
        </p:txBody>
      </p:sp>
      <p:sp>
        <p:nvSpPr>
          <p:cNvPr id="9" name="8 - Διάγραμμα ροής: Διεργασία"/>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 Διάγραμμα ροής: Διεργασία"/>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 Θέση κειμένου"/>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 Πίτα"/>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 Έλλειψη"/>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 Κουλούρα"/>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 Ορθογώνιο"/>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 Θέση τίτλου"/>
          <p:cNvSpPr>
            <a:spLocks noGrp="1"/>
          </p:cNvSpPr>
          <p:nvPr>
            <p:ph type="title"/>
          </p:nvPr>
        </p:nvSpPr>
        <p:spPr>
          <a:xfrm>
            <a:off x="1435608" y="274638"/>
            <a:ext cx="7498080" cy="1143000"/>
          </a:xfrm>
          <a:prstGeom prst="rect">
            <a:avLst/>
          </a:prstGeom>
        </p:spPr>
        <p:txBody>
          <a:bodyPr anchor="ctr">
            <a:normAutofit/>
          </a:bodyPr>
          <a:lstStyle>
            <a:extLst/>
          </a:lstStyle>
          <a:p>
            <a:r>
              <a:rPr kumimoji="0" lang="el-GR" smtClean="0"/>
              <a:t>Kλικ για επεξεργασία του τίτλου</a:t>
            </a:r>
            <a:endParaRPr kumimoji="0" lang="en-US"/>
          </a:p>
        </p:txBody>
      </p:sp>
      <p:sp>
        <p:nvSpPr>
          <p:cNvPr id="9" name="8 - Θέση κειμένου"/>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4" name="23 - Θέση ημερομηνίας"/>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40EA97F-6C09-4D9E-B36B-CB73BAB8F48E}" type="datetimeFigureOut">
              <a:rPr lang="el-GR" smtClean="0"/>
              <a:pPr/>
              <a:t>12/1/2017</a:t>
            </a:fld>
            <a:endParaRPr lang="el-GR"/>
          </a:p>
        </p:txBody>
      </p:sp>
      <p:sp>
        <p:nvSpPr>
          <p:cNvPr id="10" name="9 - Θέση υποσέλιδου"/>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l-GR"/>
          </a:p>
        </p:txBody>
      </p:sp>
      <p:sp>
        <p:nvSpPr>
          <p:cNvPr id="22" name="21 - Θέση αριθμού διαφάνειας"/>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5BBDF13-EE52-4163-81EC-C47BF9CF79D1}" type="slidenum">
              <a:rPr lang="el-GR" smtClean="0"/>
              <a:pPr/>
              <a:t>‹#›</a:t>
            </a:fld>
            <a:endParaRPr lang="el-GR"/>
          </a:p>
        </p:txBody>
      </p:sp>
      <p:sp>
        <p:nvSpPr>
          <p:cNvPr id="15" name="14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1547664" y="1628800"/>
            <a:ext cx="7406640" cy="1472184"/>
          </a:xfrm>
        </p:spPr>
        <p:txBody>
          <a:bodyPr/>
          <a:lstStyle/>
          <a:p>
            <a:pPr algn="ctr"/>
            <a:r>
              <a:rPr lang="el-GR" dirty="0" smtClean="0"/>
              <a:t>Βασική Νοσηλευτική ΙΙ</a:t>
            </a:r>
            <a:endParaRPr lang="el-GR" dirty="0"/>
          </a:p>
        </p:txBody>
      </p:sp>
      <p:sp>
        <p:nvSpPr>
          <p:cNvPr id="3" name="2 - Υπότιτλος"/>
          <p:cNvSpPr>
            <a:spLocks noGrp="1"/>
          </p:cNvSpPr>
          <p:nvPr>
            <p:ph type="subTitle" idx="1"/>
          </p:nvPr>
        </p:nvSpPr>
        <p:spPr>
          <a:xfrm>
            <a:off x="1403648" y="3645024"/>
            <a:ext cx="7406640" cy="1752600"/>
          </a:xfrm>
        </p:spPr>
        <p:txBody>
          <a:bodyPr>
            <a:noAutofit/>
          </a:bodyPr>
          <a:lstStyle/>
          <a:p>
            <a:pPr algn="ctr"/>
            <a:r>
              <a:rPr lang="el-GR" sz="2200" dirty="0" smtClean="0"/>
              <a:t>Ομαδική Εργασία</a:t>
            </a:r>
          </a:p>
          <a:p>
            <a:pPr algn="ctr"/>
            <a:r>
              <a:rPr lang="el-GR" sz="2200" dirty="0" smtClean="0"/>
              <a:t>Μέλη:</a:t>
            </a:r>
          </a:p>
          <a:p>
            <a:pPr algn="ctr"/>
            <a:r>
              <a:rPr lang="el-GR" sz="2200" dirty="0" err="1" smtClean="0"/>
              <a:t>Μακαρίδου</a:t>
            </a:r>
            <a:r>
              <a:rPr lang="el-GR" sz="2200" dirty="0" smtClean="0"/>
              <a:t> Σαμπρίνα-Νικολέτα</a:t>
            </a:r>
          </a:p>
          <a:p>
            <a:pPr algn="ctr"/>
            <a:r>
              <a:rPr lang="el-GR" sz="2200" dirty="0" smtClean="0"/>
              <a:t>Σαχλά Παναγιώτα-Άλκηστις</a:t>
            </a:r>
          </a:p>
          <a:p>
            <a:pPr algn="ctr"/>
            <a:r>
              <a:rPr lang="el-GR" sz="2200" dirty="0" err="1" smtClean="0"/>
              <a:t>Σωτηροπούλου</a:t>
            </a:r>
            <a:r>
              <a:rPr lang="el-GR" sz="2200" dirty="0" smtClean="0"/>
              <a:t> Μαρία-Ευτυχία</a:t>
            </a:r>
          </a:p>
        </p:txBody>
      </p:sp>
      <p:pic>
        <p:nvPicPr>
          <p:cNvPr id="23554" name="Picture 2" descr="Σχετική εικόνα"/>
          <p:cNvPicPr>
            <a:picLocks noChangeAspect="1" noChangeArrowheads="1"/>
          </p:cNvPicPr>
          <p:nvPr/>
        </p:nvPicPr>
        <p:blipFill>
          <a:blip r:embed="rId2" cstate="print"/>
          <a:srcRect/>
          <a:stretch>
            <a:fillRect/>
          </a:stretch>
        </p:blipFill>
        <p:spPr bwMode="auto">
          <a:xfrm>
            <a:off x="1043607" y="0"/>
            <a:ext cx="836711" cy="836712"/>
          </a:xfrm>
          <a:prstGeom prst="rect">
            <a:avLst/>
          </a:prstGeom>
          <a:noFill/>
        </p:spPr>
      </p:pic>
      <p:sp>
        <p:nvSpPr>
          <p:cNvPr id="5" name="4 - TextBox"/>
          <p:cNvSpPr txBox="1"/>
          <p:nvPr/>
        </p:nvSpPr>
        <p:spPr>
          <a:xfrm>
            <a:off x="1835696" y="0"/>
            <a:ext cx="6696744" cy="923330"/>
          </a:xfrm>
          <a:prstGeom prst="rect">
            <a:avLst/>
          </a:prstGeom>
          <a:noFill/>
        </p:spPr>
        <p:txBody>
          <a:bodyPr wrap="square" rtlCol="0">
            <a:spAutoFit/>
          </a:bodyPr>
          <a:lstStyle/>
          <a:p>
            <a:r>
              <a:rPr lang="el-GR" dirty="0" smtClean="0"/>
              <a:t>Πανεπιστήμιο Πελοποννήσου</a:t>
            </a:r>
          </a:p>
          <a:p>
            <a:r>
              <a:rPr lang="el-GR" dirty="0" smtClean="0"/>
              <a:t>Σχολή Επιστημών Ανθρώπινης Κίνησης και Ποιότητας Ζωής</a:t>
            </a:r>
          </a:p>
          <a:p>
            <a:r>
              <a:rPr lang="el-GR" dirty="0" smtClean="0"/>
              <a:t>Τμήμα Νοσηλευτικής</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ctrTitle"/>
          </p:nvPr>
        </p:nvSpPr>
        <p:spPr>
          <a:xfrm>
            <a:off x="1428728" y="714356"/>
            <a:ext cx="7406640" cy="1472184"/>
          </a:xfrm>
        </p:spPr>
        <p:txBody>
          <a:bodyPr/>
          <a:lstStyle/>
          <a:p>
            <a:pPr algn="ctr"/>
            <a:r>
              <a:rPr lang="el-GR" dirty="0" smtClean="0"/>
              <a:t>Ευχαριστούμε πολύ για την προσοχή σας!!</a:t>
            </a:r>
            <a:endParaRPr lang="el-GR" dirty="0"/>
          </a:p>
        </p:txBody>
      </p:sp>
      <p:pic>
        <p:nvPicPr>
          <p:cNvPr id="1028" name="Picture 4" descr="Αποτέλεσμα εικόνας για νοσηλευτες"/>
          <p:cNvPicPr>
            <a:picLocks noChangeAspect="1" noChangeArrowheads="1"/>
          </p:cNvPicPr>
          <p:nvPr/>
        </p:nvPicPr>
        <p:blipFill>
          <a:blip r:embed="rId2"/>
          <a:srcRect/>
          <a:stretch>
            <a:fillRect/>
          </a:stretch>
        </p:blipFill>
        <p:spPr bwMode="auto">
          <a:xfrm>
            <a:off x="2786050" y="2643182"/>
            <a:ext cx="4572000" cy="28575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dirty="0" smtClean="0"/>
              <a:t>Μελέτη Περίπτωσης 5</a:t>
            </a:r>
            <a:endParaRPr lang="el-GR" dirty="0"/>
          </a:p>
        </p:txBody>
      </p:sp>
      <p:sp>
        <p:nvSpPr>
          <p:cNvPr id="3" name="2 - Θέση περιεχομένου"/>
          <p:cNvSpPr>
            <a:spLocks noGrp="1"/>
          </p:cNvSpPr>
          <p:nvPr>
            <p:ph idx="1"/>
          </p:nvPr>
        </p:nvSpPr>
        <p:spPr>
          <a:xfrm>
            <a:off x="1187624" y="1412776"/>
            <a:ext cx="7498080" cy="5149552"/>
          </a:xfrm>
        </p:spPr>
        <p:txBody>
          <a:bodyPr>
            <a:normAutofit fontScale="77500" lnSpcReduction="20000"/>
          </a:bodyPr>
          <a:lstStyle/>
          <a:p>
            <a:pPr algn="just">
              <a:buNone/>
            </a:pPr>
            <a:r>
              <a:rPr lang="el-GR" dirty="0" smtClean="0"/>
              <a:t>        Η ΓΓ, 64 ετών, έχει υποβληθεί σε αριστερή μαστεκτομή και τώρα λαμβάνει χημειοθεραπεία για υποτροπιάζοντα καρκίνο του μαστού με προσβολή των μασχαλιαίων λεμφαδένων. Νοσηλεύεται 48 ώρες. Αναφέρει πόνο στην αριστερά της πλευρά και κάτω από τον αριστερό της βραχίονα. Φέρει δίαυλο καθετήρα </a:t>
            </a:r>
            <a:r>
              <a:rPr lang="en-US" dirty="0" smtClean="0"/>
              <a:t>Hickman</a:t>
            </a:r>
            <a:r>
              <a:rPr lang="el-GR" dirty="0" smtClean="0"/>
              <a:t> δεξιά. Οι τελευταίες εργαστηριακές εξετάσεις δείχνουν χαμηλό αριθμό λευκών αιμοσφαιρίων (1800/μ</a:t>
            </a:r>
            <a:r>
              <a:rPr lang="en-US" dirty="0" smtClean="0"/>
              <a:t>L</a:t>
            </a:r>
            <a:r>
              <a:rPr lang="el-GR" dirty="0" smtClean="0"/>
              <a:t>) και αιμοπεταλίων (39000/ μ</a:t>
            </a:r>
            <a:r>
              <a:rPr lang="en-US" dirty="0" smtClean="0"/>
              <a:t>L</a:t>
            </a:r>
            <a:r>
              <a:rPr lang="el-GR" dirty="0" smtClean="0"/>
              <a:t>). Επίσης, αιμορραγεί και σχηματίζει εύκολα αιματώματα. Πρέπει να μετρήσετε τα ζωτικά σημεία και να της χορηγήσετε την πρωινή της νοσηλεία. Επιπλέον, πρέπει να πραγματοποιήσετε αιμοληψία για γενική αίματος και να αλλάξετε το επίθεμα στην κεντρική γραμμή.</a:t>
            </a:r>
            <a:endParaRPr lang="el-G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dirty="0" smtClean="0"/>
              <a:t>Ιατρικές Οδηγίες</a:t>
            </a:r>
            <a:endParaRPr lang="el-GR" dirty="0"/>
          </a:p>
        </p:txBody>
      </p:sp>
      <p:sp>
        <p:nvSpPr>
          <p:cNvPr id="3" name="2 - Θέση περιεχομένου"/>
          <p:cNvSpPr>
            <a:spLocks noGrp="1"/>
          </p:cNvSpPr>
          <p:nvPr>
            <p:ph idx="1"/>
          </p:nvPr>
        </p:nvSpPr>
        <p:spPr/>
        <p:txBody>
          <a:bodyPr>
            <a:normAutofit/>
          </a:bodyPr>
          <a:lstStyle/>
          <a:p>
            <a:pPr lvl="0"/>
            <a:r>
              <a:rPr lang="el-GR" dirty="0" smtClean="0"/>
              <a:t>Ζωτικά σημεία ανά 4ωρο.</a:t>
            </a:r>
          </a:p>
          <a:p>
            <a:pPr lvl="0"/>
            <a:r>
              <a:rPr lang="el-GR" dirty="0" smtClean="0"/>
              <a:t>Γενική αίματος τώρα και κάθε πρωί.</a:t>
            </a:r>
          </a:p>
          <a:p>
            <a:pPr lvl="0"/>
            <a:r>
              <a:rPr lang="el-GR" dirty="0" smtClean="0"/>
              <a:t>Θειική μορφίνη 6-8</a:t>
            </a:r>
            <a:r>
              <a:rPr lang="en-US" dirty="0" smtClean="0"/>
              <a:t>mg</a:t>
            </a:r>
            <a:r>
              <a:rPr lang="el-GR" dirty="0" smtClean="0"/>
              <a:t> ενδοφλέβια κάθε 2 ώρες επί πόνου.</a:t>
            </a:r>
          </a:p>
          <a:p>
            <a:pPr lvl="0"/>
            <a:r>
              <a:rPr lang="el-GR" dirty="0" smtClean="0"/>
              <a:t>Νατριούχος </a:t>
            </a:r>
            <a:r>
              <a:rPr lang="el-GR" dirty="0" err="1" smtClean="0"/>
              <a:t>κεφαζολίνη</a:t>
            </a:r>
            <a:r>
              <a:rPr lang="el-GR" dirty="0" smtClean="0"/>
              <a:t> (</a:t>
            </a:r>
            <a:r>
              <a:rPr lang="en-US" dirty="0" err="1" smtClean="0"/>
              <a:t>Ancef</a:t>
            </a:r>
            <a:r>
              <a:rPr lang="el-GR" dirty="0" smtClean="0"/>
              <a:t>) 1</a:t>
            </a:r>
            <a:r>
              <a:rPr lang="en-US" dirty="0" smtClean="0"/>
              <a:t>g IV</a:t>
            </a:r>
            <a:r>
              <a:rPr lang="el-GR" dirty="0" smtClean="0"/>
              <a:t> ανά 8ωρο.</a:t>
            </a:r>
          </a:p>
          <a:p>
            <a:pPr lvl="0"/>
            <a:r>
              <a:rPr lang="el-GR" dirty="0" smtClean="0"/>
              <a:t>Αλλαγή του επικαλύμματος της κεντρικής γραμμής κάθε 72 ώρες.</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Αποτέλεσμα εικόνας για γαντια μιας χρησης"/>
          <p:cNvPicPr>
            <a:picLocks noChangeAspect="1" noChangeArrowheads="1"/>
          </p:cNvPicPr>
          <p:nvPr/>
        </p:nvPicPr>
        <p:blipFill>
          <a:blip r:embed="rId2"/>
          <a:srcRect/>
          <a:stretch>
            <a:fillRect/>
          </a:stretch>
        </p:blipFill>
        <p:spPr bwMode="auto">
          <a:xfrm>
            <a:off x="7072330" y="5072081"/>
            <a:ext cx="1785918" cy="1785919"/>
          </a:xfrm>
          <a:prstGeom prst="rect">
            <a:avLst/>
          </a:prstGeom>
          <a:noFill/>
        </p:spPr>
      </p:pic>
      <p:sp>
        <p:nvSpPr>
          <p:cNvPr id="2" name="1 - Τίτλος"/>
          <p:cNvSpPr>
            <a:spLocks noGrp="1"/>
          </p:cNvSpPr>
          <p:nvPr>
            <p:ph type="title"/>
          </p:nvPr>
        </p:nvSpPr>
        <p:spPr>
          <a:xfrm>
            <a:off x="1428728" y="214290"/>
            <a:ext cx="7498080" cy="1786210"/>
          </a:xfrm>
        </p:spPr>
        <p:txBody>
          <a:bodyPr>
            <a:noAutofit/>
          </a:bodyPr>
          <a:lstStyle/>
          <a:p>
            <a:pPr lvl="0" algn="ctr"/>
            <a:r>
              <a:rPr lang="el-GR" sz="3200" dirty="0" smtClean="0"/>
              <a:t>Ποιες ειδικές προφυλάξεις πρέπει να λάβετε κατά τη λήψη των ζωτικών σημείων;</a:t>
            </a:r>
            <a:br>
              <a:rPr lang="el-GR" sz="3200" dirty="0" smtClean="0"/>
            </a:br>
            <a:endParaRPr lang="el-GR" sz="3200" dirty="0"/>
          </a:p>
        </p:txBody>
      </p:sp>
      <p:sp>
        <p:nvSpPr>
          <p:cNvPr id="3" name="2 - Θέση περιεχομένου"/>
          <p:cNvSpPr>
            <a:spLocks noGrp="1"/>
          </p:cNvSpPr>
          <p:nvPr>
            <p:ph idx="1"/>
          </p:nvPr>
        </p:nvSpPr>
        <p:spPr>
          <a:xfrm>
            <a:off x="1428728" y="1643050"/>
            <a:ext cx="7498080" cy="4115544"/>
          </a:xfrm>
        </p:spPr>
        <p:txBody>
          <a:bodyPr>
            <a:normAutofit/>
          </a:bodyPr>
          <a:lstStyle/>
          <a:p>
            <a:pPr algn="just">
              <a:buNone/>
            </a:pPr>
            <a:r>
              <a:rPr lang="en-US" sz="2600" dirty="0" smtClean="0"/>
              <a:t>     </a:t>
            </a:r>
            <a:r>
              <a:rPr lang="el-GR" sz="2600" dirty="0" smtClean="0"/>
              <a:t>Οι </a:t>
            </a:r>
            <a:r>
              <a:rPr lang="el-GR" sz="2600" dirty="0" smtClean="0"/>
              <a:t>ειδικές προφυλάξεις που θα πρέπει να λάβουμε κατά τη λήψη των ζωτικών σημείων είναι:</a:t>
            </a:r>
          </a:p>
          <a:p>
            <a:pPr algn="just"/>
            <a:r>
              <a:rPr lang="el-GR" sz="2600" dirty="0" smtClean="0"/>
              <a:t>Υγιεινή των χεριών πριν από κάθε νοσηλευτική διεργασία και ειδικά όταν ο ασθενής είναι ανοσοκατεσταλμένος</a:t>
            </a:r>
          </a:p>
          <a:p>
            <a:pPr algn="just"/>
            <a:r>
              <a:rPr lang="el-GR" sz="2600" dirty="0" smtClean="0"/>
              <a:t>Χρήση προσωπικού προστατευτικού εξοπλισμού συγκεκριμένα: γάντια, μάσκα και ποδιά δεδομένου ότι η ασθενής μας αιμορραγεί </a:t>
            </a:r>
          </a:p>
        </p:txBody>
      </p:sp>
      <p:pic>
        <p:nvPicPr>
          <p:cNvPr id="6146" name="Picture 2" descr="Αποτέλεσμα εικόνας για υγιεινη χεριων"/>
          <p:cNvPicPr>
            <a:picLocks noChangeAspect="1" noChangeArrowheads="1"/>
          </p:cNvPicPr>
          <p:nvPr/>
        </p:nvPicPr>
        <p:blipFill>
          <a:blip r:embed="rId3"/>
          <a:srcRect/>
          <a:stretch>
            <a:fillRect/>
          </a:stretch>
        </p:blipFill>
        <p:spPr bwMode="auto">
          <a:xfrm>
            <a:off x="1000100" y="5500702"/>
            <a:ext cx="3286148" cy="1357298"/>
          </a:xfrm>
          <a:prstGeom prst="rect">
            <a:avLst/>
          </a:prstGeom>
          <a:noFill/>
        </p:spPr>
      </p:pic>
      <p:pic>
        <p:nvPicPr>
          <p:cNvPr id="6152" name="Picture 8" descr="Αποτέλεσμα εικόνας για μασκα ιατρικη"/>
          <p:cNvPicPr>
            <a:picLocks noChangeAspect="1" noChangeArrowheads="1"/>
          </p:cNvPicPr>
          <p:nvPr/>
        </p:nvPicPr>
        <p:blipFill>
          <a:blip r:embed="rId4" cstate="print"/>
          <a:srcRect b="12901"/>
          <a:stretch>
            <a:fillRect/>
          </a:stretch>
        </p:blipFill>
        <p:spPr bwMode="auto">
          <a:xfrm>
            <a:off x="4500562" y="5429264"/>
            <a:ext cx="2409748" cy="1210883"/>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Αποτέλεσμα εικόνας για τυποι θερμομετρων"/>
          <p:cNvPicPr>
            <a:picLocks noChangeAspect="1" noChangeArrowheads="1"/>
          </p:cNvPicPr>
          <p:nvPr/>
        </p:nvPicPr>
        <p:blipFill>
          <a:blip r:embed="rId2" cstate="print"/>
          <a:srcRect b="7217"/>
          <a:stretch>
            <a:fillRect/>
          </a:stretch>
        </p:blipFill>
        <p:spPr bwMode="auto">
          <a:xfrm>
            <a:off x="5715008" y="4315923"/>
            <a:ext cx="2706508" cy="2542077"/>
          </a:xfrm>
          <a:prstGeom prst="rect">
            <a:avLst/>
          </a:prstGeom>
          <a:noFill/>
        </p:spPr>
      </p:pic>
      <p:sp>
        <p:nvSpPr>
          <p:cNvPr id="2" name="1 - Τίτλος"/>
          <p:cNvSpPr>
            <a:spLocks noGrp="1"/>
          </p:cNvSpPr>
          <p:nvPr>
            <p:ph type="title"/>
          </p:nvPr>
        </p:nvSpPr>
        <p:spPr>
          <a:xfrm>
            <a:off x="1331640" y="0"/>
            <a:ext cx="7498080" cy="1714202"/>
          </a:xfrm>
        </p:spPr>
        <p:txBody>
          <a:bodyPr>
            <a:normAutofit/>
          </a:bodyPr>
          <a:lstStyle/>
          <a:p>
            <a:pPr lvl="0" algn="ctr"/>
            <a:r>
              <a:rPr lang="el-GR" sz="2800" dirty="0" smtClean="0"/>
              <a:t>Εξηγήστε γιατί μερικές θέσεις αντενδείκνυνται για τη μέτρηση της θερμοκρασίας της ΓΓ;</a:t>
            </a:r>
            <a:br>
              <a:rPr lang="el-GR" sz="2800" dirty="0" smtClean="0"/>
            </a:br>
            <a:endParaRPr lang="el-GR" sz="2800" dirty="0"/>
          </a:p>
        </p:txBody>
      </p:sp>
      <p:sp>
        <p:nvSpPr>
          <p:cNvPr id="3" name="2 - Θέση περιεχομένου"/>
          <p:cNvSpPr>
            <a:spLocks noGrp="1"/>
          </p:cNvSpPr>
          <p:nvPr>
            <p:ph idx="1"/>
          </p:nvPr>
        </p:nvSpPr>
        <p:spPr>
          <a:xfrm>
            <a:off x="1285852" y="1285860"/>
            <a:ext cx="7498080" cy="4800600"/>
          </a:xfrm>
        </p:spPr>
        <p:txBody>
          <a:bodyPr numCol="2">
            <a:normAutofit/>
          </a:bodyPr>
          <a:lstStyle/>
          <a:p>
            <a:r>
              <a:rPr lang="el-GR" sz="2600" b="1" dirty="0" smtClean="0"/>
              <a:t>Ορθό:</a:t>
            </a:r>
            <a:r>
              <a:rPr lang="el-GR" sz="2600" dirty="0" smtClean="0"/>
              <a:t> Άβολη και δυσάρεστη για την ασθενή, δυσκολία στο να λάβει πλάγια κατακεκλιμένη θέση λόγω πόνου στην αριστερή πλευρά και ύπαρξη φλεβοκαθετήρα δεξιά</a:t>
            </a:r>
            <a:r>
              <a:rPr lang="el-GR" sz="2600" dirty="0" smtClean="0"/>
              <a:t>.</a:t>
            </a:r>
          </a:p>
          <a:p>
            <a:pPr>
              <a:buNone/>
            </a:pPr>
            <a:endParaRPr lang="el-GR" sz="2600" dirty="0" smtClean="0"/>
          </a:p>
          <a:p>
            <a:pPr>
              <a:buNone/>
            </a:pPr>
            <a:endParaRPr lang="el-GR" sz="2600" dirty="0" smtClean="0"/>
          </a:p>
          <a:p>
            <a:r>
              <a:rPr lang="el-GR" sz="2600" b="1" dirty="0" smtClean="0"/>
              <a:t>Μασχαλιαία κοιλότητα: </a:t>
            </a:r>
            <a:r>
              <a:rPr lang="el-GR" sz="2600" dirty="0" smtClean="0"/>
              <a:t>Αποφεύγουμε την αριστερή μασχάλη λόγω ύπαρξης οιδήματος και συνεπώς εσφαλμένης μέτρησης.</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Autofit/>
          </a:bodyPr>
          <a:lstStyle/>
          <a:p>
            <a:pPr lvl="0" algn="ctr"/>
            <a:r>
              <a:rPr lang="el-GR" sz="2400" dirty="0" smtClean="0"/>
              <a:t>Περιγράψτε τις ειδικές προφυλάξεις που πρέπει να πάρετε κατά τη λήψη του αίματος. Αναφέρετε τη θέση από την οποία θα πραγματοποιήσετε την αιμοληψία.</a:t>
            </a:r>
            <a:br>
              <a:rPr lang="el-GR" sz="2400" dirty="0" smtClean="0"/>
            </a:br>
            <a:endParaRPr lang="el-GR" sz="2400" dirty="0"/>
          </a:p>
        </p:txBody>
      </p:sp>
      <p:sp>
        <p:nvSpPr>
          <p:cNvPr id="3" name="2 - Θέση περιεχομένου"/>
          <p:cNvSpPr>
            <a:spLocks noGrp="1"/>
          </p:cNvSpPr>
          <p:nvPr>
            <p:ph idx="1"/>
          </p:nvPr>
        </p:nvSpPr>
        <p:spPr>
          <a:xfrm>
            <a:off x="1435608" y="1447800"/>
            <a:ext cx="7498080" cy="5797624"/>
          </a:xfrm>
        </p:spPr>
        <p:txBody>
          <a:bodyPr>
            <a:normAutofit fontScale="77500" lnSpcReduction="20000"/>
          </a:bodyPr>
          <a:lstStyle/>
          <a:p>
            <a:pPr>
              <a:buNone/>
            </a:pPr>
            <a:r>
              <a:rPr lang="el-GR" sz="2800" dirty="0" smtClean="0"/>
              <a:t>        Η </a:t>
            </a:r>
            <a:r>
              <a:rPr lang="el-GR" sz="2800" dirty="0" smtClean="0"/>
              <a:t>θέση από την οποία θα πραγματοποιηθεί η αιμοληψία είναι ο ένας από τους δύο αυλούς του φλεβοκαθετήρα </a:t>
            </a:r>
            <a:r>
              <a:rPr lang="en-US" sz="2800" dirty="0" smtClean="0"/>
              <a:t>Hickman</a:t>
            </a:r>
            <a:r>
              <a:rPr lang="el-GR" sz="2800" dirty="0" smtClean="0"/>
              <a:t> και οι ειδικές προφυλάξεις που πρέπει να πάρουμε κατά τη λήψη αίματος είναι οι εξής:</a:t>
            </a:r>
            <a:endParaRPr lang="en-US" sz="2800" dirty="0" smtClean="0"/>
          </a:p>
          <a:p>
            <a:r>
              <a:rPr lang="el-GR" sz="2800" dirty="0" smtClean="0"/>
              <a:t>Υγιεινή των χεριών</a:t>
            </a:r>
          </a:p>
          <a:p>
            <a:r>
              <a:rPr lang="el-GR" sz="2800" dirty="0" smtClean="0"/>
              <a:t>Χρήση προσωπικού προστατευτικού εξοπλισμού συγκεκριμένα: γάντια, μάσκα και ποδιά δεδομένου ότι η ασθενής μας αιμορραγεί </a:t>
            </a:r>
          </a:p>
          <a:p>
            <a:r>
              <a:rPr lang="el-GR" sz="2800" dirty="0" smtClean="0"/>
              <a:t>Αποκλείουμε το άλλο αυλό που δεν πρόκειται να χρησιμοποιηθεί για την αιμοληψία</a:t>
            </a:r>
          </a:p>
          <a:p>
            <a:r>
              <a:rPr lang="el-GR" sz="2800" dirty="0" smtClean="0"/>
              <a:t>Καθαρίζουμε το σημείο σύνδεσης με αλκοολούχο διάλυμα</a:t>
            </a:r>
          </a:p>
          <a:p>
            <a:r>
              <a:rPr lang="el-GR" sz="2800" dirty="0" smtClean="0"/>
              <a:t>Συνδέουμε μια σύριγγα 10</a:t>
            </a:r>
            <a:r>
              <a:rPr lang="en-US" sz="2800" dirty="0" smtClean="0"/>
              <a:t>ml</a:t>
            </a:r>
            <a:r>
              <a:rPr lang="el-GR" sz="2800" dirty="0" smtClean="0"/>
              <a:t> με 5</a:t>
            </a:r>
            <a:r>
              <a:rPr lang="en-US" sz="2800" dirty="0" smtClean="0"/>
              <a:t>ml</a:t>
            </a:r>
            <a:r>
              <a:rPr lang="el-GR" sz="2800" dirty="0" smtClean="0"/>
              <a:t> φυσιολογικού ορού για να έκπλυση</a:t>
            </a:r>
          </a:p>
          <a:p>
            <a:r>
              <a:rPr lang="el-GR" sz="2800" dirty="0" smtClean="0"/>
              <a:t>Αναρροφούμε 5</a:t>
            </a:r>
            <a:r>
              <a:rPr lang="en-US" sz="2800" dirty="0" smtClean="0"/>
              <a:t>ml </a:t>
            </a:r>
            <a:r>
              <a:rPr lang="el-GR" sz="2800" dirty="0" smtClean="0"/>
              <a:t>αίματος και το απορρίπτουμε</a:t>
            </a:r>
          </a:p>
          <a:p>
            <a:r>
              <a:rPr lang="el-GR" sz="2800" dirty="0" smtClean="0"/>
              <a:t>Μετά την αιμοληψία γίνεται έκπλυση του φλεβοκαθετήρα με 10-20 </a:t>
            </a:r>
            <a:r>
              <a:rPr lang="en-US" sz="2800" dirty="0" smtClean="0"/>
              <a:t>ml</a:t>
            </a:r>
            <a:r>
              <a:rPr lang="el-GR" sz="2800" dirty="0" smtClean="0"/>
              <a:t> φυσιολογικού ορού</a:t>
            </a:r>
          </a:p>
          <a:p>
            <a:r>
              <a:rPr lang="el-GR" sz="2800" dirty="0" smtClean="0"/>
              <a:t>Αποκλείουμε τον αυλό και αφαιρούμε την σύριγγα</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Αποτέλεσμα εικόνας για υπτια θεση σωματος"/>
          <p:cNvPicPr>
            <a:picLocks noChangeAspect="1" noChangeArrowheads="1"/>
          </p:cNvPicPr>
          <p:nvPr/>
        </p:nvPicPr>
        <p:blipFill>
          <a:blip r:embed="rId2"/>
          <a:srcRect t="24595" r="40776" b="53398"/>
          <a:stretch>
            <a:fillRect/>
          </a:stretch>
        </p:blipFill>
        <p:spPr bwMode="auto">
          <a:xfrm>
            <a:off x="4071934" y="5643554"/>
            <a:ext cx="4357718" cy="1214446"/>
          </a:xfrm>
          <a:prstGeom prst="rect">
            <a:avLst/>
          </a:prstGeom>
          <a:noFill/>
        </p:spPr>
      </p:pic>
      <p:sp>
        <p:nvSpPr>
          <p:cNvPr id="2" name="1 - Τίτλος"/>
          <p:cNvSpPr>
            <a:spLocks noGrp="1"/>
          </p:cNvSpPr>
          <p:nvPr>
            <p:ph type="title"/>
          </p:nvPr>
        </p:nvSpPr>
        <p:spPr>
          <a:xfrm>
            <a:off x="1428728" y="500042"/>
            <a:ext cx="7498080" cy="1143000"/>
          </a:xfrm>
        </p:spPr>
        <p:txBody>
          <a:bodyPr>
            <a:noAutofit/>
          </a:bodyPr>
          <a:lstStyle/>
          <a:p>
            <a:pPr lvl="0" algn="ctr"/>
            <a:r>
              <a:rPr lang="el-GR" sz="2700" dirty="0" smtClean="0"/>
              <a:t>Αναφέρατε τις παρεμβάσεις σας κατά την αλλαγή του επικαλύμματος της κεντρικής γραμμής της ΓΓ και την αιτιολογία αυτών των παρεμβάσεων.</a:t>
            </a:r>
            <a:br>
              <a:rPr lang="el-GR" sz="2700" dirty="0" smtClean="0"/>
            </a:br>
            <a:endParaRPr lang="el-GR" sz="2700" dirty="0"/>
          </a:p>
        </p:txBody>
      </p:sp>
      <p:sp>
        <p:nvSpPr>
          <p:cNvPr id="3" name="2 - Θέση περιεχομένου"/>
          <p:cNvSpPr>
            <a:spLocks noGrp="1"/>
          </p:cNvSpPr>
          <p:nvPr>
            <p:ph idx="1"/>
          </p:nvPr>
        </p:nvSpPr>
        <p:spPr>
          <a:xfrm>
            <a:off x="1428728" y="1714488"/>
            <a:ext cx="7498080" cy="4838720"/>
          </a:xfrm>
        </p:spPr>
        <p:txBody>
          <a:bodyPr>
            <a:normAutofit fontScale="77500" lnSpcReduction="20000"/>
          </a:bodyPr>
          <a:lstStyle/>
          <a:p>
            <a:r>
              <a:rPr lang="el-GR" dirty="0" smtClean="0"/>
              <a:t>Βοηθάμε τον ασθενή να λάβει μια άνετη θέση δηλαδή ύπτια, γιατί η καθιστή ή όρθια θέση κατά την εκτέλεση αυτών των τεχνικών προδιαθέτει συμβολή αέρα</a:t>
            </a:r>
          </a:p>
          <a:p>
            <a:r>
              <a:rPr lang="el-GR" dirty="0" smtClean="0"/>
              <a:t>Αποκαλύπτουμε μόνο το σημείο εισόδου της κεντρικής φλεβικής γραμμής</a:t>
            </a:r>
          </a:p>
          <a:p>
            <a:r>
              <a:rPr lang="el-GR" dirty="0" smtClean="0"/>
              <a:t>Ζητάμε από τον ασθενή να χρησιμοποιήσει μάσκα το ίδιο και εμείς, γιατί έτσι προστατεύεται το σημείο εισόδου του καθετήρα από τα μικρόβια της ρινικής και στοματικής κοιλότητας του νοσηλευτή και του ασθενούς</a:t>
            </a:r>
          </a:p>
          <a:p>
            <a:r>
              <a:rPr lang="el-GR" dirty="0" smtClean="0"/>
              <a:t>Η στροφή της κεφαλής διευκολύνει την πρόσβαση στην </a:t>
            </a:r>
            <a:r>
              <a:rPr lang="el-GR" dirty="0" smtClean="0"/>
              <a:t>περιοχή</a:t>
            </a:r>
            <a:endParaRPr lang="el-GR"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1428728" y="428604"/>
            <a:ext cx="7498080" cy="4800600"/>
          </a:xfrm>
        </p:spPr>
        <p:txBody>
          <a:bodyPr>
            <a:normAutofit fontScale="77500" lnSpcReduction="20000"/>
          </a:bodyPr>
          <a:lstStyle/>
          <a:p>
            <a:r>
              <a:rPr lang="el-GR" dirty="0" smtClean="0"/>
              <a:t>Αφαιρούμε το υλικό της προηγούμενης επίδεσης και εάν υπάρχει υποψία λοίμωξης αποστέλλουμε για καλλιέργεια επίχρισμα από το σημείο εισόδου</a:t>
            </a:r>
          </a:p>
          <a:p>
            <a:r>
              <a:rPr lang="el-GR" dirty="0" smtClean="0"/>
              <a:t>Καθαρίζουμε την θέση εισόδου του καθετήρα με τρία </a:t>
            </a:r>
            <a:r>
              <a:rPr lang="el-GR" dirty="0" err="1" smtClean="0"/>
              <a:t>τολύπια</a:t>
            </a:r>
            <a:r>
              <a:rPr lang="el-GR" dirty="0" smtClean="0"/>
              <a:t> αλκοόλης φορώντας αποστειρωμένα γάντια</a:t>
            </a:r>
          </a:p>
          <a:p>
            <a:r>
              <a:rPr lang="el-GR" dirty="0" smtClean="0"/>
              <a:t>Αφήνουμε το δέρμα να στεγνώσει εφαρμόζουμε μια νέα επίδεση και στην συνέχεια σταθεροποιούμε τον καθετήρα στο δέρμα με αυτοκόλλητη ταινία και καλύπτουμε με 1-2 γάζες. Έτσι προστατεύεται ο καθετήρας και το δέρμα γύρω από την θέση εισόδου του, από επιμόλυνση από αιωρούμενα σωματίδια.</a:t>
            </a:r>
          </a:p>
          <a:p>
            <a:endParaRPr lang="el-GR" dirty="0"/>
          </a:p>
        </p:txBody>
      </p:sp>
      <p:pic>
        <p:nvPicPr>
          <p:cNvPr id="22530" name="Picture 2" descr="Αποτέλεσμα εικόνας για θεση εισοδου καθετηρα hickman"/>
          <p:cNvPicPr>
            <a:picLocks noChangeAspect="1" noChangeArrowheads="1"/>
          </p:cNvPicPr>
          <p:nvPr/>
        </p:nvPicPr>
        <p:blipFill>
          <a:blip r:embed="rId2"/>
          <a:srcRect/>
          <a:stretch>
            <a:fillRect/>
          </a:stretch>
        </p:blipFill>
        <p:spPr bwMode="auto">
          <a:xfrm>
            <a:off x="4357686" y="4357689"/>
            <a:ext cx="2500311" cy="250031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Τίτλος"/>
          <p:cNvSpPr>
            <a:spLocks noGrp="1"/>
          </p:cNvSpPr>
          <p:nvPr>
            <p:ph type="title"/>
          </p:nvPr>
        </p:nvSpPr>
        <p:spPr/>
        <p:txBody>
          <a:bodyPr/>
          <a:lstStyle/>
          <a:p>
            <a:r>
              <a:rPr lang="el-GR" dirty="0" smtClean="0"/>
              <a:t>Βιβλιογραφία</a:t>
            </a:r>
            <a:endParaRPr lang="el-GR" dirty="0"/>
          </a:p>
        </p:txBody>
      </p:sp>
      <p:sp>
        <p:nvSpPr>
          <p:cNvPr id="9" name="8 - Θέση περιεχομένου"/>
          <p:cNvSpPr>
            <a:spLocks noGrp="1"/>
          </p:cNvSpPr>
          <p:nvPr>
            <p:ph idx="1"/>
          </p:nvPr>
        </p:nvSpPr>
        <p:spPr/>
        <p:txBody>
          <a:bodyPr/>
          <a:lstStyle/>
          <a:p>
            <a:r>
              <a:rPr lang="el-GR" dirty="0" smtClean="0"/>
              <a:t>Η Νοσηλευτική στην Κλινική Πράξη, </a:t>
            </a:r>
            <a:r>
              <a:rPr lang="en-US" dirty="0" smtClean="0"/>
              <a:t>Berman,</a:t>
            </a:r>
            <a:r>
              <a:rPr lang="el-GR" dirty="0" smtClean="0"/>
              <a:t> </a:t>
            </a:r>
            <a:r>
              <a:rPr lang="en-US" dirty="0" smtClean="0"/>
              <a:t>Snyder,</a:t>
            </a:r>
            <a:r>
              <a:rPr lang="el-GR" dirty="0" smtClean="0"/>
              <a:t> </a:t>
            </a:r>
            <a:r>
              <a:rPr lang="en-US" dirty="0" smtClean="0"/>
              <a:t>Jackson,</a:t>
            </a:r>
            <a:r>
              <a:rPr lang="el-GR" dirty="0" smtClean="0"/>
              <a:t> Ιατρικές Εκδόσεις Λαγός Δημήτριος</a:t>
            </a:r>
          </a:p>
          <a:p>
            <a:r>
              <a:rPr lang="el-GR" dirty="0" smtClean="0"/>
              <a:t>Επείγουσες Νοσηλευτικές Διαδικασίες, </a:t>
            </a:r>
            <a:r>
              <a:rPr lang="en-US" dirty="0" smtClean="0"/>
              <a:t>Jean A. </a:t>
            </a:r>
            <a:r>
              <a:rPr lang="en-US" dirty="0" err="1" smtClean="0"/>
              <a:t>Proehl</a:t>
            </a:r>
            <a:r>
              <a:rPr lang="en-US" dirty="0" smtClean="0"/>
              <a:t>,</a:t>
            </a:r>
            <a:r>
              <a:rPr lang="el-GR" dirty="0" smtClean="0"/>
              <a:t> Ιατρικές Εκδόσεις Λαγός </a:t>
            </a:r>
            <a:r>
              <a:rPr lang="el-GR" dirty="0" err="1" smtClean="0"/>
              <a:t>Δημήτριοςκ</a:t>
            </a:r>
            <a:endParaRPr lang="el-GR" dirty="0" smtClean="0"/>
          </a:p>
          <a:p>
            <a:r>
              <a:rPr lang="el-GR" dirty="0" smtClean="0"/>
              <a:t>Κλινική Διάγνωση Ιστορικό και Φυσική Εξέταση, </a:t>
            </a:r>
            <a:r>
              <a:rPr lang="en-US" dirty="0" smtClean="0"/>
              <a:t>Mark H. Swartz, </a:t>
            </a:r>
            <a:r>
              <a:rPr lang="el-GR" dirty="0" smtClean="0"/>
              <a:t>Ιατρικές Εκδόσεις Λαγός Δημήτριος</a:t>
            </a:r>
          </a:p>
          <a:p>
            <a:endParaRPr lang="el-G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Ηλιοστάσιο">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Ηλιοστάσιο">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Ηλιοστάσιο">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142</TotalTime>
  <Words>670</Words>
  <Application>Microsoft Office PowerPoint</Application>
  <PresentationFormat>Προβολή στην οθόνη (4:3)</PresentationFormat>
  <Paragraphs>49</Paragraphs>
  <Slides>10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10</vt:i4>
      </vt:variant>
    </vt:vector>
  </HeadingPairs>
  <TitlesOfParts>
    <vt:vector size="11" baseType="lpstr">
      <vt:lpstr>Ηλιοστάσιο</vt:lpstr>
      <vt:lpstr>Βασική Νοσηλευτική ΙΙ</vt:lpstr>
      <vt:lpstr>Μελέτη Περίπτωσης 5</vt:lpstr>
      <vt:lpstr>Ιατρικές Οδηγίες</vt:lpstr>
      <vt:lpstr>Ποιες ειδικές προφυλάξεις πρέπει να λάβετε κατά τη λήψη των ζωτικών σημείων; </vt:lpstr>
      <vt:lpstr>Εξηγήστε γιατί μερικές θέσεις αντενδείκνυνται για τη μέτρηση της θερμοκρασίας της ΓΓ; </vt:lpstr>
      <vt:lpstr>Περιγράψτε τις ειδικές προφυλάξεις που πρέπει να πάρετε κατά τη λήψη του αίματος. Αναφέρετε τη θέση από την οποία θα πραγματοποιήσετε την αιμοληψία. </vt:lpstr>
      <vt:lpstr>Αναφέρατε τις παρεμβάσεις σας κατά την αλλαγή του επικαλύμματος της κεντρικής γραμμής της ΓΓ και την αιτιολογία αυτών των παρεμβάσεων. </vt:lpstr>
      <vt:lpstr>Διαφάνεια 8</vt:lpstr>
      <vt:lpstr>Βιβλιογραφία</vt:lpstr>
      <vt:lpstr>Ευχαριστούμε πολύ για την προσοχή σας!!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Βασική Νοσηλευτική ΙΙ</dc:title>
  <dc:creator>Άλκηστις Σαχλά</dc:creator>
  <cp:lastModifiedBy>user</cp:lastModifiedBy>
  <cp:revision>20</cp:revision>
  <dcterms:created xsi:type="dcterms:W3CDTF">2017-01-10T19:47:49Z</dcterms:created>
  <dcterms:modified xsi:type="dcterms:W3CDTF">2017-01-11T23:33:25Z</dcterms:modified>
</cp:coreProperties>
</file>