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1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17C1BB-B8ED-4DA8-9C95-56049C6AAB89}" type="datetimeFigureOut">
              <a:rPr lang="el-GR" smtClean="0"/>
              <a:t>10/11/2014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6D0834-FE66-4FA3-A17C-E6CA37951B89}" type="slidenum">
              <a:rPr lang="el-GR" smtClean="0"/>
              <a:t>‹#›</a:t>
            </a:fld>
            <a:endParaRPr lang="el-GR"/>
          </a:p>
        </p:txBody>
      </p:sp>
    </p:spTree>
    <p:extLst>
      <p:ext uri="{BB962C8B-B14F-4D97-AF65-F5344CB8AC3E}">
        <p14:creationId xmlns:p14="http://schemas.microsoft.com/office/powerpoint/2010/main" val="1732619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1</a:t>
            </a:fld>
            <a:endParaRPr lang="el-GR">
              <a:solidFill>
                <a:prstClr val="black"/>
              </a:solidFill>
            </a:endParaRPr>
          </a:p>
        </p:txBody>
      </p:sp>
    </p:spTree>
    <p:extLst>
      <p:ext uri="{BB962C8B-B14F-4D97-AF65-F5344CB8AC3E}">
        <p14:creationId xmlns:p14="http://schemas.microsoft.com/office/powerpoint/2010/main" val="1723970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10</a:t>
            </a:fld>
            <a:endParaRPr lang="el-GR">
              <a:solidFill>
                <a:prstClr val="black"/>
              </a:solidFill>
            </a:endParaRPr>
          </a:p>
        </p:txBody>
      </p:sp>
    </p:spTree>
    <p:extLst>
      <p:ext uri="{BB962C8B-B14F-4D97-AF65-F5344CB8AC3E}">
        <p14:creationId xmlns:p14="http://schemas.microsoft.com/office/powerpoint/2010/main" val="3885402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11</a:t>
            </a:fld>
            <a:endParaRPr lang="el-GR">
              <a:solidFill>
                <a:prstClr val="black"/>
              </a:solidFill>
            </a:endParaRPr>
          </a:p>
        </p:txBody>
      </p:sp>
    </p:spTree>
    <p:extLst>
      <p:ext uri="{BB962C8B-B14F-4D97-AF65-F5344CB8AC3E}">
        <p14:creationId xmlns:p14="http://schemas.microsoft.com/office/powerpoint/2010/main" val="15022410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12</a:t>
            </a:fld>
            <a:endParaRPr lang="el-GR">
              <a:solidFill>
                <a:prstClr val="black"/>
              </a:solidFill>
            </a:endParaRPr>
          </a:p>
        </p:txBody>
      </p:sp>
    </p:spTree>
    <p:extLst>
      <p:ext uri="{BB962C8B-B14F-4D97-AF65-F5344CB8AC3E}">
        <p14:creationId xmlns:p14="http://schemas.microsoft.com/office/powerpoint/2010/main" val="12518880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13</a:t>
            </a:fld>
            <a:endParaRPr lang="el-GR">
              <a:solidFill>
                <a:prstClr val="black"/>
              </a:solidFill>
            </a:endParaRPr>
          </a:p>
        </p:txBody>
      </p:sp>
    </p:spTree>
    <p:extLst>
      <p:ext uri="{BB962C8B-B14F-4D97-AF65-F5344CB8AC3E}">
        <p14:creationId xmlns:p14="http://schemas.microsoft.com/office/powerpoint/2010/main" val="11004646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14</a:t>
            </a:fld>
            <a:endParaRPr lang="el-GR">
              <a:solidFill>
                <a:prstClr val="black"/>
              </a:solidFill>
            </a:endParaRPr>
          </a:p>
        </p:txBody>
      </p:sp>
    </p:spTree>
    <p:extLst>
      <p:ext uri="{BB962C8B-B14F-4D97-AF65-F5344CB8AC3E}">
        <p14:creationId xmlns:p14="http://schemas.microsoft.com/office/powerpoint/2010/main" val="9610830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15</a:t>
            </a:fld>
            <a:endParaRPr lang="el-GR">
              <a:solidFill>
                <a:prstClr val="black"/>
              </a:solidFill>
            </a:endParaRPr>
          </a:p>
        </p:txBody>
      </p:sp>
    </p:spTree>
    <p:extLst>
      <p:ext uri="{BB962C8B-B14F-4D97-AF65-F5344CB8AC3E}">
        <p14:creationId xmlns:p14="http://schemas.microsoft.com/office/powerpoint/2010/main" val="18089067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16</a:t>
            </a:fld>
            <a:endParaRPr lang="el-GR">
              <a:solidFill>
                <a:prstClr val="black"/>
              </a:solidFill>
            </a:endParaRPr>
          </a:p>
        </p:txBody>
      </p:sp>
    </p:spTree>
    <p:extLst>
      <p:ext uri="{BB962C8B-B14F-4D97-AF65-F5344CB8AC3E}">
        <p14:creationId xmlns:p14="http://schemas.microsoft.com/office/powerpoint/2010/main" val="857201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17</a:t>
            </a:fld>
            <a:endParaRPr lang="el-GR">
              <a:solidFill>
                <a:prstClr val="black"/>
              </a:solidFill>
            </a:endParaRPr>
          </a:p>
        </p:txBody>
      </p:sp>
    </p:spTree>
    <p:extLst>
      <p:ext uri="{BB962C8B-B14F-4D97-AF65-F5344CB8AC3E}">
        <p14:creationId xmlns:p14="http://schemas.microsoft.com/office/powerpoint/2010/main" val="35203119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18</a:t>
            </a:fld>
            <a:endParaRPr lang="el-GR">
              <a:solidFill>
                <a:prstClr val="black"/>
              </a:solidFill>
            </a:endParaRPr>
          </a:p>
        </p:txBody>
      </p:sp>
    </p:spTree>
    <p:extLst>
      <p:ext uri="{BB962C8B-B14F-4D97-AF65-F5344CB8AC3E}">
        <p14:creationId xmlns:p14="http://schemas.microsoft.com/office/powerpoint/2010/main" val="12384761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19</a:t>
            </a:fld>
            <a:endParaRPr lang="el-GR">
              <a:solidFill>
                <a:prstClr val="black"/>
              </a:solidFill>
            </a:endParaRPr>
          </a:p>
        </p:txBody>
      </p:sp>
    </p:spTree>
    <p:extLst>
      <p:ext uri="{BB962C8B-B14F-4D97-AF65-F5344CB8AC3E}">
        <p14:creationId xmlns:p14="http://schemas.microsoft.com/office/powerpoint/2010/main" val="1728033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2</a:t>
            </a:fld>
            <a:endParaRPr lang="el-GR">
              <a:solidFill>
                <a:prstClr val="black"/>
              </a:solidFill>
            </a:endParaRPr>
          </a:p>
        </p:txBody>
      </p:sp>
    </p:spTree>
    <p:extLst>
      <p:ext uri="{BB962C8B-B14F-4D97-AF65-F5344CB8AC3E}">
        <p14:creationId xmlns:p14="http://schemas.microsoft.com/office/powerpoint/2010/main" val="17400690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20</a:t>
            </a:fld>
            <a:endParaRPr lang="el-GR">
              <a:solidFill>
                <a:prstClr val="black"/>
              </a:solidFill>
            </a:endParaRPr>
          </a:p>
        </p:txBody>
      </p:sp>
    </p:spTree>
    <p:extLst>
      <p:ext uri="{BB962C8B-B14F-4D97-AF65-F5344CB8AC3E}">
        <p14:creationId xmlns:p14="http://schemas.microsoft.com/office/powerpoint/2010/main" val="33998996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21</a:t>
            </a:fld>
            <a:endParaRPr lang="el-GR">
              <a:solidFill>
                <a:prstClr val="black"/>
              </a:solidFill>
            </a:endParaRPr>
          </a:p>
        </p:txBody>
      </p:sp>
    </p:spTree>
    <p:extLst>
      <p:ext uri="{BB962C8B-B14F-4D97-AF65-F5344CB8AC3E}">
        <p14:creationId xmlns:p14="http://schemas.microsoft.com/office/powerpoint/2010/main" val="10087359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22</a:t>
            </a:fld>
            <a:endParaRPr lang="el-GR">
              <a:solidFill>
                <a:prstClr val="black"/>
              </a:solidFill>
            </a:endParaRPr>
          </a:p>
        </p:txBody>
      </p:sp>
    </p:spTree>
    <p:extLst>
      <p:ext uri="{BB962C8B-B14F-4D97-AF65-F5344CB8AC3E}">
        <p14:creationId xmlns:p14="http://schemas.microsoft.com/office/powerpoint/2010/main" val="31813310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23</a:t>
            </a:fld>
            <a:endParaRPr lang="el-GR">
              <a:solidFill>
                <a:prstClr val="black"/>
              </a:solidFill>
            </a:endParaRPr>
          </a:p>
        </p:txBody>
      </p:sp>
    </p:spTree>
    <p:extLst>
      <p:ext uri="{BB962C8B-B14F-4D97-AF65-F5344CB8AC3E}">
        <p14:creationId xmlns:p14="http://schemas.microsoft.com/office/powerpoint/2010/main" val="1204331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3</a:t>
            </a:fld>
            <a:endParaRPr lang="el-GR">
              <a:solidFill>
                <a:prstClr val="black"/>
              </a:solidFill>
            </a:endParaRPr>
          </a:p>
        </p:txBody>
      </p:sp>
    </p:spTree>
    <p:extLst>
      <p:ext uri="{BB962C8B-B14F-4D97-AF65-F5344CB8AC3E}">
        <p14:creationId xmlns:p14="http://schemas.microsoft.com/office/powerpoint/2010/main" val="1106017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1072579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5</a:t>
            </a:fld>
            <a:endParaRPr lang="el-GR">
              <a:solidFill>
                <a:prstClr val="black"/>
              </a:solidFill>
            </a:endParaRPr>
          </a:p>
        </p:txBody>
      </p:sp>
    </p:spTree>
    <p:extLst>
      <p:ext uri="{BB962C8B-B14F-4D97-AF65-F5344CB8AC3E}">
        <p14:creationId xmlns:p14="http://schemas.microsoft.com/office/powerpoint/2010/main" val="1895384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6</a:t>
            </a:fld>
            <a:endParaRPr lang="el-GR">
              <a:solidFill>
                <a:prstClr val="black"/>
              </a:solidFill>
            </a:endParaRPr>
          </a:p>
        </p:txBody>
      </p:sp>
    </p:spTree>
    <p:extLst>
      <p:ext uri="{BB962C8B-B14F-4D97-AF65-F5344CB8AC3E}">
        <p14:creationId xmlns:p14="http://schemas.microsoft.com/office/powerpoint/2010/main" val="4228800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7</a:t>
            </a:fld>
            <a:endParaRPr lang="el-GR">
              <a:solidFill>
                <a:prstClr val="black"/>
              </a:solidFill>
            </a:endParaRPr>
          </a:p>
        </p:txBody>
      </p:sp>
    </p:spTree>
    <p:extLst>
      <p:ext uri="{BB962C8B-B14F-4D97-AF65-F5344CB8AC3E}">
        <p14:creationId xmlns:p14="http://schemas.microsoft.com/office/powerpoint/2010/main" val="462020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8</a:t>
            </a:fld>
            <a:endParaRPr lang="el-GR">
              <a:solidFill>
                <a:prstClr val="black"/>
              </a:solidFill>
            </a:endParaRPr>
          </a:p>
        </p:txBody>
      </p:sp>
    </p:spTree>
    <p:extLst>
      <p:ext uri="{BB962C8B-B14F-4D97-AF65-F5344CB8AC3E}">
        <p14:creationId xmlns:p14="http://schemas.microsoft.com/office/powerpoint/2010/main" val="1799706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768A65EF-C69F-4A7E-B398-5B8614577BE8}" type="slidenum">
              <a:rPr lang="el-GR" smtClean="0">
                <a:solidFill>
                  <a:prstClr val="black"/>
                </a:solidFill>
              </a:rPr>
              <a:pPr/>
              <a:t>9</a:t>
            </a:fld>
            <a:endParaRPr lang="el-GR">
              <a:solidFill>
                <a:prstClr val="black"/>
              </a:solidFill>
            </a:endParaRPr>
          </a:p>
        </p:txBody>
      </p:sp>
    </p:spTree>
    <p:extLst>
      <p:ext uri="{BB962C8B-B14F-4D97-AF65-F5344CB8AC3E}">
        <p14:creationId xmlns:p14="http://schemas.microsoft.com/office/powerpoint/2010/main" val="105920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endParaRPr lang="el-GR">
              <a:solidFill>
                <a:prstClr val="white">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white">
                  <a:tint val="75000"/>
                </a:prstClr>
              </a:solidFill>
            </a:endParaRPr>
          </a:p>
        </p:txBody>
      </p:sp>
      <p:sp>
        <p:nvSpPr>
          <p:cNvPr id="6" name="Θέση αριθμού διαφάνειας 5"/>
          <p:cNvSpPr>
            <a:spLocks noGrp="1"/>
          </p:cNvSpPr>
          <p:nvPr>
            <p:ph type="sldNum" sz="quarter" idx="12"/>
          </p:nvPr>
        </p:nvSpPr>
        <p:spPr/>
        <p:txBody>
          <a:body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2806127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endParaRPr lang="el-GR">
              <a:solidFill>
                <a:prstClr val="white">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white">
                  <a:tint val="75000"/>
                </a:prstClr>
              </a:solidFill>
            </a:endParaRPr>
          </a:p>
        </p:txBody>
      </p:sp>
      <p:sp>
        <p:nvSpPr>
          <p:cNvPr id="6" name="Θέση αριθμού διαφάνειας 5"/>
          <p:cNvSpPr>
            <a:spLocks noGrp="1"/>
          </p:cNvSpPr>
          <p:nvPr>
            <p:ph type="sldNum" sz="quarter" idx="12"/>
          </p:nvPr>
        </p:nvSpPr>
        <p:spPr/>
        <p:txBody>
          <a:body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410928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endParaRPr lang="el-GR">
              <a:solidFill>
                <a:prstClr val="white">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white">
                  <a:tint val="75000"/>
                </a:prstClr>
              </a:solidFill>
            </a:endParaRPr>
          </a:p>
        </p:txBody>
      </p:sp>
      <p:sp>
        <p:nvSpPr>
          <p:cNvPr id="6" name="Θέση αριθμού διαφάνειας 5"/>
          <p:cNvSpPr>
            <a:spLocks noGrp="1"/>
          </p:cNvSpPr>
          <p:nvPr>
            <p:ph type="sldNum" sz="quarter" idx="12"/>
          </p:nvPr>
        </p:nvSpPr>
        <p:spPr/>
        <p:txBody>
          <a:body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2441806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endParaRPr lang="el-GR">
              <a:solidFill>
                <a:prstClr val="white">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white">
                  <a:tint val="75000"/>
                </a:prstClr>
              </a:solidFill>
            </a:endParaRPr>
          </a:p>
        </p:txBody>
      </p:sp>
      <p:sp>
        <p:nvSpPr>
          <p:cNvPr id="6" name="Θέση αριθμού διαφάνειας 5"/>
          <p:cNvSpPr>
            <a:spLocks noGrp="1"/>
          </p:cNvSpPr>
          <p:nvPr>
            <p:ph type="sldNum" sz="quarter" idx="12"/>
          </p:nvPr>
        </p:nvSpPr>
        <p:spPr/>
        <p:txBody>
          <a:body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199702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endParaRPr lang="el-GR">
              <a:solidFill>
                <a:prstClr val="white">
                  <a:tint val="75000"/>
                </a:prstClr>
              </a:solidFill>
            </a:endParaRPr>
          </a:p>
        </p:txBody>
      </p:sp>
      <p:sp>
        <p:nvSpPr>
          <p:cNvPr id="5" name="Θέση υποσέλιδου 4"/>
          <p:cNvSpPr>
            <a:spLocks noGrp="1"/>
          </p:cNvSpPr>
          <p:nvPr>
            <p:ph type="ftr" sz="quarter" idx="11"/>
          </p:nvPr>
        </p:nvSpPr>
        <p:spPr/>
        <p:txBody>
          <a:bodyPr/>
          <a:lstStyle/>
          <a:p>
            <a:endParaRPr lang="el-GR">
              <a:solidFill>
                <a:prstClr val="white">
                  <a:tint val="75000"/>
                </a:prstClr>
              </a:solidFill>
            </a:endParaRPr>
          </a:p>
        </p:txBody>
      </p:sp>
      <p:sp>
        <p:nvSpPr>
          <p:cNvPr id="6" name="Θέση αριθμού διαφάνειας 5"/>
          <p:cNvSpPr>
            <a:spLocks noGrp="1"/>
          </p:cNvSpPr>
          <p:nvPr>
            <p:ph type="sldNum" sz="quarter" idx="12"/>
          </p:nvPr>
        </p:nvSpPr>
        <p:spPr/>
        <p:txBody>
          <a:body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2164553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endParaRPr lang="el-GR">
              <a:solidFill>
                <a:prstClr val="white">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white">
                  <a:tint val="75000"/>
                </a:prstClr>
              </a:solidFill>
            </a:endParaRPr>
          </a:p>
        </p:txBody>
      </p:sp>
      <p:sp>
        <p:nvSpPr>
          <p:cNvPr id="7" name="Θέση αριθμού διαφάνειας 6"/>
          <p:cNvSpPr>
            <a:spLocks noGrp="1"/>
          </p:cNvSpPr>
          <p:nvPr>
            <p:ph type="sldNum" sz="quarter" idx="12"/>
          </p:nvPr>
        </p:nvSpPr>
        <p:spPr/>
        <p:txBody>
          <a:body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2002626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endParaRPr lang="el-GR">
              <a:solidFill>
                <a:prstClr val="white">
                  <a:tint val="75000"/>
                </a:prstClr>
              </a:solidFill>
            </a:endParaRPr>
          </a:p>
        </p:txBody>
      </p:sp>
      <p:sp>
        <p:nvSpPr>
          <p:cNvPr id="8" name="Θέση υποσέλιδου 7"/>
          <p:cNvSpPr>
            <a:spLocks noGrp="1"/>
          </p:cNvSpPr>
          <p:nvPr>
            <p:ph type="ftr" sz="quarter" idx="11"/>
          </p:nvPr>
        </p:nvSpPr>
        <p:spPr/>
        <p:txBody>
          <a:bodyPr/>
          <a:lstStyle/>
          <a:p>
            <a:endParaRPr lang="el-GR">
              <a:solidFill>
                <a:prstClr val="white">
                  <a:tint val="75000"/>
                </a:prstClr>
              </a:solidFill>
            </a:endParaRPr>
          </a:p>
        </p:txBody>
      </p:sp>
      <p:sp>
        <p:nvSpPr>
          <p:cNvPr id="9" name="Θέση αριθμού διαφάνειας 8"/>
          <p:cNvSpPr>
            <a:spLocks noGrp="1"/>
          </p:cNvSpPr>
          <p:nvPr>
            <p:ph type="sldNum" sz="quarter" idx="12"/>
          </p:nvPr>
        </p:nvSpPr>
        <p:spPr/>
        <p:txBody>
          <a:body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3732029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endParaRPr lang="el-GR">
              <a:solidFill>
                <a:prstClr val="white">
                  <a:tint val="75000"/>
                </a:prstClr>
              </a:solidFill>
            </a:endParaRPr>
          </a:p>
        </p:txBody>
      </p:sp>
      <p:sp>
        <p:nvSpPr>
          <p:cNvPr id="4" name="Θέση υποσέλιδου 3"/>
          <p:cNvSpPr>
            <a:spLocks noGrp="1"/>
          </p:cNvSpPr>
          <p:nvPr>
            <p:ph type="ftr" sz="quarter" idx="11"/>
          </p:nvPr>
        </p:nvSpPr>
        <p:spPr/>
        <p:txBody>
          <a:bodyPr/>
          <a:lstStyle/>
          <a:p>
            <a:endParaRPr lang="el-GR">
              <a:solidFill>
                <a:prstClr val="white">
                  <a:tint val="75000"/>
                </a:prstClr>
              </a:solidFill>
            </a:endParaRPr>
          </a:p>
        </p:txBody>
      </p:sp>
      <p:sp>
        <p:nvSpPr>
          <p:cNvPr id="5" name="Θέση αριθμού διαφάνειας 4"/>
          <p:cNvSpPr>
            <a:spLocks noGrp="1"/>
          </p:cNvSpPr>
          <p:nvPr>
            <p:ph type="sldNum" sz="quarter" idx="12"/>
          </p:nvPr>
        </p:nvSpPr>
        <p:spPr/>
        <p:txBody>
          <a:body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2150902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endParaRPr lang="el-GR">
              <a:solidFill>
                <a:prstClr val="white">
                  <a:tint val="75000"/>
                </a:prstClr>
              </a:solidFill>
            </a:endParaRPr>
          </a:p>
        </p:txBody>
      </p:sp>
      <p:sp>
        <p:nvSpPr>
          <p:cNvPr id="3" name="Θέση υποσέλιδου 2"/>
          <p:cNvSpPr>
            <a:spLocks noGrp="1"/>
          </p:cNvSpPr>
          <p:nvPr>
            <p:ph type="ftr" sz="quarter" idx="11"/>
          </p:nvPr>
        </p:nvSpPr>
        <p:spPr/>
        <p:txBody>
          <a:bodyPr/>
          <a:lstStyle/>
          <a:p>
            <a:endParaRPr lang="el-GR">
              <a:solidFill>
                <a:prstClr val="white">
                  <a:tint val="75000"/>
                </a:prstClr>
              </a:solidFill>
            </a:endParaRPr>
          </a:p>
        </p:txBody>
      </p:sp>
      <p:sp>
        <p:nvSpPr>
          <p:cNvPr id="4" name="Θέση αριθμού διαφάνειας 3"/>
          <p:cNvSpPr>
            <a:spLocks noGrp="1"/>
          </p:cNvSpPr>
          <p:nvPr>
            <p:ph type="sldNum" sz="quarter" idx="12"/>
          </p:nvPr>
        </p:nvSpPr>
        <p:spPr/>
        <p:txBody>
          <a:body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947916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endParaRPr lang="el-GR">
              <a:solidFill>
                <a:prstClr val="white">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white">
                  <a:tint val="75000"/>
                </a:prstClr>
              </a:solidFill>
            </a:endParaRPr>
          </a:p>
        </p:txBody>
      </p:sp>
      <p:sp>
        <p:nvSpPr>
          <p:cNvPr id="7" name="Θέση αριθμού διαφάνειας 6"/>
          <p:cNvSpPr>
            <a:spLocks noGrp="1"/>
          </p:cNvSpPr>
          <p:nvPr>
            <p:ph type="sldNum" sz="quarter" idx="12"/>
          </p:nvPr>
        </p:nvSpPr>
        <p:spPr/>
        <p:txBody>
          <a:body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3627397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endParaRPr lang="el-GR">
              <a:solidFill>
                <a:prstClr val="white">
                  <a:tint val="75000"/>
                </a:prstClr>
              </a:solidFill>
            </a:endParaRPr>
          </a:p>
        </p:txBody>
      </p:sp>
      <p:sp>
        <p:nvSpPr>
          <p:cNvPr id="6" name="Θέση υποσέλιδου 5"/>
          <p:cNvSpPr>
            <a:spLocks noGrp="1"/>
          </p:cNvSpPr>
          <p:nvPr>
            <p:ph type="ftr" sz="quarter" idx="11"/>
          </p:nvPr>
        </p:nvSpPr>
        <p:spPr/>
        <p:txBody>
          <a:bodyPr/>
          <a:lstStyle/>
          <a:p>
            <a:endParaRPr lang="el-GR">
              <a:solidFill>
                <a:prstClr val="white">
                  <a:tint val="75000"/>
                </a:prstClr>
              </a:solidFill>
            </a:endParaRPr>
          </a:p>
        </p:txBody>
      </p:sp>
      <p:sp>
        <p:nvSpPr>
          <p:cNvPr id="7" name="Θέση αριθμού διαφάνειας 6"/>
          <p:cNvSpPr>
            <a:spLocks noGrp="1"/>
          </p:cNvSpPr>
          <p:nvPr>
            <p:ph type="sldNum" sz="quarter" idx="12"/>
          </p:nvPr>
        </p:nvSpPr>
        <p:spPr/>
        <p:txBody>
          <a:body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352375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l-GR">
              <a:solidFill>
                <a:prstClr val="white">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solidFill>
                <a:prstClr val="white">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417D79-E6CF-438F-838B-DF30B617A7C8}" type="slidenum">
              <a:rPr lang="el-GR" smtClean="0">
                <a:solidFill>
                  <a:prstClr val="white">
                    <a:tint val="75000"/>
                  </a:prstClr>
                </a:solidFill>
              </a:rPr>
              <a:pPr/>
              <a:t>‹#›</a:t>
            </a:fld>
            <a:endParaRPr lang="el-GR">
              <a:solidFill>
                <a:prstClr val="white">
                  <a:tint val="75000"/>
                </a:prstClr>
              </a:solidFill>
            </a:endParaRPr>
          </a:p>
        </p:txBody>
      </p:sp>
    </p:spTree>
    <p:extLst>
      <p:ext uri="{BB962C8B-B14F-4D97-AF65-F5344CB8AC3E}">
        <p14:creationId xmlns:p14="http://schemas.microsoft.com/office/powerpoint/2010/main" val="18271164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b="1" dirty="0" smtClean="0">
                <a:solidFill>
                  <a:srgbClr val="FF0000"/>
                </a:solidFill>
                <a:effectLst>
                  <a:outerShdw blurRad="38100" dist="38100" dir="2700000" algn="tl">
                    <a:srgbClr val="000000">
                      <a:alpha val="43137"/>
                    </a:srgbClr>
                  </a:outerShdw>
                </a:effectLst>
              </a:rPr>
              <a:t>Το παιδί που πεθαίνει</a:t>
            </a:r>
            <a:endParaRPr lang="el-GR" b="1" dirty="0">
              <a:solidFill>
                <a:srgbClr val="FF0000"/>
              </a:solidFill>
              <a:effectLst>
                <a:outerShdw blurRad="38100" dist="38100" dir="2700000" algn="tl">
                  <a:srgbClr val="000000">
                    <a:alpha val="43137"/>
                  </a:srgbClr>
                </a:outerShdw>
              </a:effectLst>
            </a:endParaRPr>
          </a:p>
        </p:txBody>
      </p:sp>
      <p:sp>
        <p:nvSpPr>
          <p:cNvPr id="3" name="Slide Number Placeholder 2"/>
          <p:cNvSpPr>
            <a:spLocks noGrp="1"/>
          </p:cNvSpPr>
          <p:nvPr>
            <p:ph type="sldNum" sz="quarter" idx="12"/>
          </p:nvPr>
        </p:nvSpPr>
        <p:spPr/>
        <p:txBody>
          <a:bodyPr/>
          <a:lstStyle/>
          <a:p>
            <a:fld id="{9C417D79-E6CF-438F-838B-DF30B617A7C8}" type="slidenum">
              <a:rPr lang="el-GR" smtClean="0">
                <a:solidFill>
                  <a:prstClr val="white">
                    <a:tint val="75000"/>
                  </a:prstClr>
                </a:solidFill>
              </a:rPr>
              <a:pPr/>
              <a:t>1</a:t>
            </a:fld>
            <a:endParaRPr lang="el-GR">
              <a:solidFill>
                <a:prstClr val="white">
                  <a:tint val="75000"/>
                </a:prstClr>
              </a:solidFill>
            </a:endParaRPr>
          </a:p>
        </p:txBody>
      </p:sp>
    </p:spTree>
    <p:extLst>
      <p:ext uri="{BB962C8B-B14F-4D97-AF65-F5344CB8AC3E}">
        <p14:creationId xmlns:p14="http://schemas.microsoft.com/office/powerpoint/2010/main" val="34382673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922114"/>
          </a:xfrm>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rPr>
              <a:t>Οι εκδηλώσεις του θρήνου τη στιγμή του θανάτου</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p:txBody>
          <a:bodyPr>
            <a:normAutofit lnSpcReduction="10000"/>
          </a:bodyPr>
          <a:lstStyle/>
          <a:p>
            <a:pPr marL="0" indent="0">
              <a:buNone/>
            </a:pPr>
            <a:r>
              <a:rPr lang="el-GR" dirty="0" smtClean="0"/>
              <a:t>Άλλοτε εκδηλώνεται ως κλάμα και οδύνη μέχρι εξαντλήσεως του ατόμου. Άλλοτε ως ακατάσχετη πολυλογία για διάφορα άσχετα θέματα. Άλλοτε ως θλίψη και απόσυρση σε μια προσπάθεια φιλοσοφικής αναζήτησης μιας δεύτερης ζωής, μιας συνέχειας της απλής φύσης του ανθρώπου, ενός καλύτερου και πιο δίκαιου κόσμου, όπου το παιδί εξακολουθεί να ζει και να γεμίζει με δύναμη και αισιοδοξία τους γονείς του</a:t>
            </a:r>
          </a:p>
          <a:p>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10</a:t>
            </a:fld>
            <a:endParaRPr lang="el-GR">
              <a:solidFill>
                <a:prstClr val="white">
                  <a:tint val="75000"/>
                </a:prstClr>
              </a:solidFill>
            </a:endParaRPr>
          </a:p>
        </p:txBody>
      </p:sp>
    </p:spTree>
    <p:extLst>
      <p:ext uri="{BB962C8B-B14F-4D97-AF65-F5344CB8AC3E}">
        <p14:creationId xmlns:p14="http://schemas.microsoft.com/office/powerpoint/2010/main" val="2237747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06090"/>
          </a:xfrm>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rPr>
              <a:t>Μετά το θάνατο</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457200" y="1600200"/>
            <a:ext cx="8229600" cy="4925144"/>
          </a:xfrm>
        </p:spPr>
        <p:txBody>
          <a:bodyPr>
            <a:normAutofit fontScale="77500" lnSpcReduction="20000"/>
          </a:bodyPr>
          <a:lstStyle/>
          <a:p>
            <a:pPr marL="0" indent="0">
              <a:buNone/>
            </a:pPr>
            <a:r>
              <a:rPr lang="el-GR" dirty="0" smtClean="0"/>
              <a:t>Η θλίψη, το παράπονο και τελικά η συνειδητοποίηση ότι τελικά το παιδί δεν πρόκειται να ξαναγυρίσει κυριεύουν την οικογένεια. Το πρώτο διάστημα μετά το θάνατο του παιδιού αποτελεί την περίοδο πένθους της οικογένειας κατά τους ειδικούς. Το ίδιο διάστημα περιγράφεται εύστοχα ως η «κραυγή της σιωπής» του παιδιού από ένα γονέα. Η απουσία του παιδιού γίνεται τόσο έντονη, όσο έντονη ήταν και η σύντομη ζωή του. Η μέρα που είχε μικρύνει όταν το παιδί ζούσε τις τελευταίες στιγμές του, ξαφνικά διαστέλλεται για τους γονείς και αποκτά την κανονική της διάρκεια. Οι ώρες που δεν έφταναν για να ανταπεξέλθουν στις απαιτήσεις της νόσου, έγιναν απελπιστικά μεγάλες και ατελείωτες. Το σπίτι φαίνεται άδειο, παρά την παρουσία των άλλων παιδιών. Όλα τα πράγματα θυμίζουν το  μέλος της οικογένειας που έφυγε για πάντα και η σιωπή κυριαρχεί</a:t>
            </a:r>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11</a:t>
            </a:fld>
            <a:endParaRPr lang="el-GR">
              <a:solidFill>
                <a:prstClr val="white">
                  <a:tint val="75000"/>
                </a:prstClr>
              </a:solidFill>
            </a:endParaRPr>
          </a:p>
        </p:txBody>
      </p:sp>
    </p:spTree>
    <p:extLst>
      <p:ext uri="{BB962C8B-B14F-4D97-AF65-F5344CB8AC3E}">
        <p14:creationId xmlns:p14="http://schemas.microsoft.com/office/powerpoint/2010/main" val="6659999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620688"/>
            <a:ext cx="8229600" cy="5760640"/>
          </a:xfrm>
        </p:spPr>
        <p:txBody>
          <a:bodyPr>
            <a:normAutofit fontScale="85000" lnSpcReduction="20000"/>
          </a:bodyPr>
          <a:lstStyle/>
          <a:p>
            <a:pPr marL="0" indent="0">
              <a:buNone/>
            </a:pPr>
            <a:r>
              <a:rPr lang="el-GR" dirty="0" smtClean="0"/>
              <a:t>Με την πάροδο του χρόνου η αρχική σιωπή αρχίζει και φεύγει. Οι αναμνήσεις του παιδιού επανέρχονται στις συζητήσεις της οικογένειας. Η οικογένεια επανέρχεται στην καθημερινότητα και στις δραστηριότητές της. Όμως, αυτή η καθημερινότητα αποκτά άλλη σημασία, αλλάζοντας τη σημαντικότητα των καταστάσεων, των γεγονότων και των προσώπων. Οι καθημερινές στιγμές γίνονται πιο γεμάτες συναισθηματικά. Ο χρόνος «δαμάζει» τα πάντα, ίσως είναι το γιατρικό για κάθε μεγάλο πόνο, η επούλωση όλων των τραυμάτων. Η οικογένεια μετά το θάνατο του παιδιού ζει καινούργια ζωή. Έχουν δοκιμαστεί η συνοχή της ως συνόλου και οι προσωπικές αντοχές κάθε μέλους ξεχωριστά. Για τους περισσότερους γονείς αυτή η θλιβερή για όλους τους άλλους εμπειρία αποτελεί πηγή δύναμης, σοφίας και ωριμότητας για τη ζωή και τις ιδιοτροπίες της</a:t>
            </a:r>
            <a:endParaRPr lang="el-GR" dirty="0"/>
          </a:p>
        </p:txBody>
      </p:sp>
      <p:sp>
        <p:nvSpPr>
          <p:cNvPr id="2" name="Slide Number Placeholder 1"/>
          <p:cNvSpPr>
            <a:spLocks noGrp="1"/>
          </p:cNvSpPr>
          <p:nvPr>
            <p:ph type="sldNum" sz="quarter" idx="12"/>
          </p:nvPr>
        </p:nvSpPr>
        <p:spPr/>
        <p:txBody>
          <a:bodyPr/>
          <a:lstStyle/>
          <a:p>
            <a:fld id="{9C417D79-E6CF-438F-838B-DF30B617A7C8}" type="slidenum">
              <a:rPr lang="el-GR" smtClean="0">
                <a:solidFill>
                  <a:prstClr val="white">
                    <a:tint val="75000"/>
                  </a:prstClr>
                </a:solidFill>
              </a:rPr>
              <a:pPr/>
              <a:t>12</a:t>
            </a:fld>
            <a:endParaRPr lang="el-GR">
              <a:solidFill>
                <a:prstClr val="white">
                  <a:tint val="75000"/>
                </a:prstClr>
              </a:solidFill>
            </a:endParaRPr>
          </a:p>
        </p:txBody>
      </p:sp>
    </p:spTree>
    <p:extLst>
      <p:ext uri="{BB962C8B-B14F-4D97-AF65-F5344CB8AC3E}">
        <p14:creationId xmlns:p14="http://schemas.microsoft.com/office/powerpoint/2010/main" val="20605469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772816"/>
            <a:ext cx="8229600" cy="1143000"/>
          </a:xfrm>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latin typeface="Arial"/>
                <a:ea typeface="Times New Roman"/>
              </a:rPr>
              <a:t>Ο θρήνος του προσωπικού υγείας </a:t>
            </a:r>
            <a:endParaRPr lang="el-GR" dirty="0">
              <a:solidFill>
                <a:srgbClr val="FF0000"/>
              </a:solidFill>
              <a:effectLst>
                <a:outerShdw blurRad="38100" dist="38100" dir="2700000" algn="tl">
                  <a:srgbClr val="000000">
                    <a:alpha val="43137"/>
                  </a:srgbClr>
                </a:outerShdw>
              </a:effectLst>
            </a:endParaRPr>
          </a:p>
        </p:txBody>
      </p:sp>
      <p:sp>
        <p:nvSpPr>
          <p:cNvPr id="3" name="Slide Number Placeholder 2"/>
          <p:cNvSpPr>
            <a:spLocks noGrp="1"/>
          </p:cNvSpPr>
          <p:nvPr>
            <p:ph type="sldNum" sz="quarter" idx="12"/>
          </p:nvPr>
        </p:nvSpPr>
        <p:spPr/>
        <p:txBody>
          <a:bodyPr/>
          <a:lstStyle/>
          <a:p>
            <a:fld id="{9C417D79-E6CF-438F-838B-DF30B617A7C8}" type="slidenum">
              <a:rPr lang="el-GR" smtClean="0">
                <a:solidFill>
                  <a:prstClr val="white">
                    <a:tint val="75000"/>
                  </a:prstClr>
                </a:solidFill>
              </a:rPr>
              <a:pPr/>
              <a:t>13</a:t>
            </a:fld>
            <a:endParaRPr lang="el-GR">
              <a:solidFill>
                <a:prstClr val="white">
                  <a:tint val="75000"/>
                </a:prstClr>
              </a:solidFill>
            </a:endParaRPr>
          </a:p>
        </p:txBody>
      </p:sp>
    </p:spTree>
    <p:extLst>
      <p:ext uri="{BB962C8B-B14F-4D97-AF65-F5344CB8AC3E}">
        <p14:creationId xmlns:p14="http://schemas.microsoft.com/office/powerpoint/2010/main" val="10229073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rPr>
              <a:t>Εισαγωγή</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smtClean="0"/>
              <a:t>Ο θάνατος ενός παιδιού από καρκίνο σημαδεύει το προσωπικό που είχε αναλάβει τη φροντίδα του. Λέγεται ότι κάθε φορά που ένα παιδί πεθαίνει, πεθαίνει και ένα μικρό κομμάτι από τον εαυτό όλων των ανθρώπων γύρω του. Οι επαγγελματίες υγείας γίνονται ένα κομμάτι της ζωής και της πορείας του παιδιού με καρκίνο. Ο θάνατος του σημαίνει και την απώλεια αυτής της ιδιαίτερης, τρυφερής και γλυκιάς σχέσης που είχε προλάβει να δημιουργηθεί</a:t>
            </a:r>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14</a:t>
            </a:fld>
            <a:endParaRPr lang="el-GR">
              <a:solidFill>
                <a:prstClr val="white">
                  <a:tint val="75000"/>
                </a:prstClr>
              </a:solidFill>
            </a:endParaRPr>
          </a:p>
        </p:txBody>
      </p:sp>
    </p:spTree>
    <p:extLst>
      <p:ext uri="{BB962C8B-B14F-4D97-AF65-F5344CB8AC3E}">
        <p14:creationId xmlns:p14="http://schemas.microsoft.com/office/powerpoint/2010/main" val="17256507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rPr>
              <a:t>Οι αντιδράσεις του προσωπικού υγείας στο θάνατο</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457200" y="1600200"/>
            <a:ext cx="8229600" cy="4925144"/>
          </a:xfrm>
        </p:spPr>
        <p:txBody>
          <a:bodyPr>
            <a:normAutofit fontScale="77500" lnSpcReduction="20000"/>
          </a:bodyPr>
          <a:lstStyle/>
          <a:p>
            <a:pPr marL="0" indent="0">
              <a:buNone/>
            </a:pPr>
            <a:r>
              <a:rPr lang="el-GR" dirty="0" smtClean="0"/>
              <a:t>Το κάθε μέλος από το προσωπικό αντιδρά με ξεχωριστό τρόπο στο θάνατο του παιδιού, που έχει άμεση σχέση με: </a:t>
            </a:r>
          </a:p>
          <a:p>
            <a:pPr marL="0" indent="0">
              <a:buNone/>
            </a:pPr>
            <a:r>
              <a:rPr lang="el-GR" dirty="0" smtClean="0"/>
              <a:t>α) την προσωπικότητα του συγκεκριμένου μέλους της θεραπευτικής ομάδας </a:t>
            </a:r>
          </a:p>
          <a:p>
            <a:pPr marL="0" indent="0">
              <a:buNone/>
            </a:pPr>
            <a:r>
              <a:rPr lang="el-GR" dirty="0" smtClean="0"/>
              <a:t>β) τη σχέση και τις ιδιαιτερότητες που έχει αναπτύξει με το παιδί που πεθαίνει </a:t>
            </a:r>
          </a:p>
          <a:p>
            <a:pPr marL="0" indent="0">
              <a:buNone/>
            </a:pPr>
            <a:r>
              <a:rPr lang="el-GR" dirty="0" smtClean="0"/>
              <a:t>γ) τα προσωπικά βιώματα του κάθε ατόμου</a:t>
            </a:r>
          </a:p>
          <a:p>
            <a:pPr marL="0" indent="0">
              <a:buNone/>
            </a:pPr>
            <a:r>
              <a:rPr lang="el-GR" dirty="0" smtClean="0"/>
              <a:t>Τα μέλη του προσωπικού που έρχονται σε συχνή επαφή με το παιδί και τους γονείς του δένονται συναισθηματικά μαζί τους, γίνονται κοινωνοί και συνταξιδιώτες της περιπέτειάς τους. Οι αντιδράσεις που συχνά περιγράφονται από τους επαγγελματίες υγείας αφορούν εκδηλώσεις θρήνου ως αποτέλεσμα της πορείας του παιδιού προς το θάνατο, ή τον ίδιο το θάνατο ως προσωπική απώλεια</a:t>
            </a:r>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15</a:t>
            </a:fld>
            <a:endParaRPr lang="el-GR">
              <a:solidFill>
                <a:prstClr val="white">
                  <a:tint val="75000"/>
                </a:prstClr>
              </a:solidFill>
            </a:endParaRPr>
          </a:p>
        </p:txBody>
      </p:sp>
    </p:spTree>
    <p:extLst>
      <p:ext uri="{BB962C8B-B14F-4D97-AF65-F5344CB8AC3E}">
        <p14:creationId xmlns:p14="http://schemas.microsoft.com/office/powerpoint/2010/main" val="14764611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548680"/>
            <a:ext cx="8229600" cy="5976664"/>
          </a:xfrm>
        </p:spPr>
        <p:txBody>
          <a:bodyPr>
            <a:normAutofit fontScale="77500" lnSpcReduction="20000"/>
          </a:bodyPr>
          <a:lstStyle/>
          <a:p>
            <a:pPr marL="0" indent="0">
              <a:buNone/>
            </a:pPr>
            <a:r>
              <a:rPr lang="el-GR" dirty="0" smtClean="0"/>
              <a:t>Οι βασικές κατηγορίες απωλειών που εγείρουν μια φυσιολογική διεργασία θρήνου είναι:</a:t>
            </a:r>
          </a:p>
          <a:p>
            <a:pPr marL="0" indent="0">
              <a:buNone/>
            </a:pPr>
            <a:r>
              <a:rPr lang="el-GR" dirty="0" smtClean="0"/>
              <a:t>• Η απώλεια μιας ιδιαίτερης και στενής σχέσης που αναπτύσσει ο επαγγελματίας υγείας με το παιδί που πέθανε</a:t>
            </a:r>
          </a:p>
          <a:p>
            <a:pPr marL="0" indent="0">
              <a:buNone/>
            </a:pPr>
            <a:r>
              <a:rPr lang="el-GR" dirty="0" smtClean="0"/>
              <a:t>• Η απώλεια που προκύπτει από τη ταύτιση του επαγγελματία με τους συγγενείς, με αποτέλεσμα να βιώνει τον πόνο τους σαν να ήταν δικό του</a:t>
            </a:r>
          </a:p>
          <a:p>
            <a:pPr marL="0" indent="0">
              <a:buNone/>
            </a:pPr>
            <a:r>
              <a:rPr lang="el-GR" dirty="0" smtClean="0"/>
              <a:t>• Η απώλεια προσωπικών στόχων και προσδοκιών που απορρέουν από τη συχνά παντοδύναμη εικόνα αυθεντίας που έχει ο εργαζόμενος για τον εαυτό του και το ρόλο του </a:t>
            </a:r>
          </a:p>
          <a:p>
            <a:pPr marL="0" indent="0">
              <a:buNone/>
            </a:pPr>
            <a:r>
              <a:rPr lang="el-GR" dirty="0" smtClean="0"/>
              <a:t>•</a:t>
            </a:r>
            <a:r>
              <a:rPr lang="el-GR" dirty="0"/>
              <a:t> </a:t>
            </a:r>
            <a:r>
              <a:rPr lang="el-GR" dirty="0" smtClean="0"/>
              <a:t>Η ανατροπή βασικών πεποιθήσεων για τη ζωή που δεν κάνουν αποδεκτή την απώλεια ενός νέου ανθρώπου</a:t>
            </a:r>
          </a:p>
          <a:p>
            <a:pPr marL="0" indent="0">
              <a:buNone/>
            </a:pPr>
            <a:r>
              <a:rPr lang="el-GR" dirty="0" smtClean="0"/>
              <a:t>• Η αναβίωση κάποιας προσωπικής απώλειας κατά το παρελθόν που δεν είχε υποστεί την κατάλληλη επεξεργασία και επίλυση</a:t>
            </a:r>
          </a:p>
          <a:p>
            <a:pPr marL="0" indent="0">
              <a:buNone/>
            </a:pPr>
            <a:r>
              <a:rPr lang="el-GR" dirty="0" smtClean="0"/>
              <a:t>• Η απώλεια που πηγάζει από τη συνειδητοποίηση της θνητότητας, δηλαδή του δικού του θανάτου</a:t>
            </a:r>
          </a:p>
          <a:p>
            <a:endParaRPr lang="el-GR" dirty="0"/>
          </a:p>
        </p:txBody>
      </p:sp>
      <p:sp>
        <p:nvSpPr>
          <p:cNvPr id="2" name="Slide Number Placeholder 1"/>
          <p:cNvSpPr>
            <a:spLocks noGrp="1"/>
          </p:cNvSpPr>
          <p:nvPr>
            <p:ph type="sldNum" sz="quarter" idx="12"/>
          </p:nvPr>
        </p:nvSpPr>
        <p:spPr/>
        <p:txBody>
          <a:bodyPr/>
          <a:lstStyle/>
          <a:p>
            <a:fld id="{9C417D79-E6CF-438F-838B-DF30B617A7C8}" type="slidenum">
              <a:rPr lang="el-GR" smtClean="0">
                <a:solidFill>
                  <a:prstClr val="white">
                    <a:tint val="75000"/>
                  </a:prstClr>
                </a:solidFill>
              </a:rPr>
              <a:pPr/>
              <a:t>16</a:t>
            </a:fld>
            <a:endParaRPr lang="el-GR">
              <a:solidFill>
                <a:prstClr val="white">
                  <a:tint val="75000"/>
                </a:prstClr>
              </a:solidFill>
            </a:endParaRPr>
          </a:p>
        </p:txBody>
      </p:sp>
    </p:spTree>
    <p:extLst>
      <p:ext uri="{BB962C8B-B14F-4D97-AF65-F5344CB8AC3E}">
        <p14:creationId xmlns:p14="http://schemas.microsoft.com/office/powerpoint/2010/main" val="31487668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620688"/>
            <a:ext cx="8229600" cy="5505475"/>
          </a:xfrm>
        </p:spPr>
        <p:txBody>
          <a:bodyPr>
            <a:normAutofit fontScale="85000" lnSpcReduction="20000"/>
          </a:bodyPr>
          <a:lstStyle/>
          <a:p>
            <a:pPr marL="0" indent="0">
              <a:buNone/>
            </a:pPr>
            <a:r>
              <a:rPr lang="el-GR" dirty="0" smtClean="0"/>
              <a:t>Όλες αυτές οι εκδηλώσεις, η αναγνώριση, η κατανόηση και η αποδοχή τους αποτελούν βασικές προϋποθέσεις για να μπορέσει να εργαστεί ένα άτομο σε χώρους όπου ο πόνος, η αναπηρία και ο θάνατος παιδιών είναι αναπόφευκτα γεγονότα. Ένα σύνολο ατομικών και κοινωνικών παραγόντων διαπλέκονται, αλληλεπιδρούν και επηρεάζουν τη διεργασία του θρήνου. Σε ατομικό επίπεδο ο θρήνος εξαρτάται από την προσωπικότητα και το χαρακτήρα του επαγγελματία υγείας, από παρελθούσες απώλειες που έχει βιώσει στην προσωπική του ζωή και από τον τρόπο που τις έχει ερμηνεύσει και εντάξει στην προσωπική του ζωή. Όταν ο θρήνος για αυτές τις απώλειες έχει παραμείνει απωθημένος ή χρόνιος ως αποτέλεσμα προκύπτουν δυσκολίες στην προσαρμογή και την αντιμετώπιση των παιδιών που φροντίζει</a:t>
            </a:r>
            <a:endParaRPr lang="el-GR" dirty="0"/>
          </a:p>
        </p:txBody>
      </p:sp>
      <p:sp>
        <p:nvSpPr>
          <p:cNvPr id="2" name="Slide Number Placeholder 1"/>
          <p:cNvSpPr>
            <a:spLocks noGrp="1"/>
          </p:cNvSpPr>
          <p:nvPr>
            <p:ph type="sldNum" sz="quarter" idx="12"/>
          </p:nvPr>
        </p:nvSpPr>
        <p:spPr/>
        <p:txBody>
          <a:bodyPr/>
          <a:lstStyle/>
          <a:p>
            <a:fld id="{9C417D79-E6CF-438F-838B-DF30B617A7C8}" type="slidenum">
              <a:rPr lang="el-GR" smtClean="0">
                <a:solidFill>
                  <a:prstClr val="white">
                    <a:tint val="75000"/>
                  </a:prstClr>
                </a:solidFill>
              </a:rPr>
              <a:pPr/>
              <a:t>17</a:t>
            </a:fld>
            <a:endParaRPr lang="el-GR">
              <a:solidFill>
                <a:prstClr val="white">
                  <a:tint val="75000"/>
                </a:prstClr>
              </a:solidFill>
            </a:endParaRPr>
          </a:p>
        </p:txBody>
      </p:sp>
    </p:spTree>
    <p:extLst>
      <p:ext uri="{BB962C8B-B14F-4D97-AF65-F5344CB8AC3E}">
        <p14:creationId xmlns:p14="http://schemas.microsoft.com/office/powerpoint/2010/main" val="6323279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692696"/>
            <a:ext cx="8229600" cy="5433467"/>
          </a:xfrm>
        </p:spPr>
        <p:txBody>
          <a:bodyPr>
            <a:normAutofit fontScale="92500" lnSpcReduction="20000"/>
          </a:bodyPr>
          <a:lstStyle/>
          <a:p>
            <a:pPr marL="0" indent="0">
              <a:buNone/>
            </a:pPr>
            <a:r>
              <a:rPr lang="el-GR" dirty="0" smtClean="0"/>
              <a:t>Σε επαγγελματικό επίπεδο, ο θρήνος του προσωπικού υγείας εξαρτάται από το σύστημα πεποιθήσεων, αξιών και κανόνων καταστάσεων ασθένειας, απειλής της ζωής και θανάτου κάθε ογκολογικού τμήματος. Αυτές οι πεποιθήσεις και αξίες προσδιορίζουν την αρμόζουσα συμπεριφορά που πρέπει να υιοθετούν οι επαγγελματίες υγείας απέναντι στο παιδί που πεθαίνει. Ο θρήνος των επαγγελματιών υγείας χαρακτηρίζεται από δυναμική εναλλαγή ή μια διακύμανση ανάμεσα σε δύο ψυχικές διεργασίες: α) την αναγνώριση της απώλειας και τη βίωση του πόνου που προκαλεί και β) την απώθηση ή αποφυγή του θρήνου που εγείρει η απώλεια</a:t>
            </a:r>
            <a:endParaRPr lang="el-GR" dirty="0"/>
          </a:p>
        </p:txBody>
      </p:sp>
      <p:sp>
        <p:nvSpPr>
          <p:cNvPr id="2" name="Slide Number Placeholder 1"/>
          <p:cNvSpPr>
            <a:spLocks noGrp="1"/>
          </p:cNvSpPr>
          <p:nvPr>
            <p:ph type="sldNum" sz="quarter" idx="12"/>
          </p:nvPr>
        </p:nvSpPr>
        <p:spPr/>
        <p:txBody>
          <a:bodyPr/>
          <a:lstStyle/>
          <a:p>
            <a:fld id="{9C417D79-E6CF-438F-838B-DF30B617A7C8}" type="slidenum">
              <a:rPr lang="el-GR" smtClean="0">
                <a:solidFill>
                  <a:prstClr val="white">
                    <a:tint val="75000"/>
                  </a:prstClr>
                </a:solidFill>
              </a:rPr>
              <a:pPr/>
              <a:t>18</a:t>
            </a:fld>
            <a:endParaRPr lang="el-GR">
              <a:solidFill>
                <a:prstClr val="white">
                  <a:tint val="75000"/>
                </a:prstClr>
              </a:solidFill>
            </a:endParaRPr>
          </a:p>
        </p:txBody>
      </p:sp>
    </p:spTree>
    <p:extLst>
      <p:ext uri="{BB962C8B-B14F-4D97-AF65-F5344CB8AC3E}">
        <p14:creationId xmlns:p14="http://schemas.microsoft.com/office/powerpoint/2010/main" val="10451782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rPr>
              <a:t>Η βίωση του θρήνου</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457200" y="1340768"/>
            <a:ext cx="8229600" cy="4785395"/>
          </a:xfrm>
        </p:spPr>
        <p:txBody>
          <a:bodyPr>
            <a:normAutofit fontScale="85000" lnSpcReduction="10000"/>
          </a:bodyPr>
          <a:lstStyle/>
          <a:p>
            <a:pPr marL="0" indent="0">
              <a:buNone/>
            </a:pPr>
            <a:r>
              <a:rPr lang="el-GR" dirty="0" smtClean="0"/>
              <a:t>Μέλη του προσωπικού υγείας αναφέρουν ότι για μερικές μέρες σκέπτονται διαρκώς τον ασθενή ή τις συνθήκες στις οποίες πέθανε, νιώθουν μια έντονη θλίψη, που συχνά εκτονώνεται με κλάμα, απομόνωση, περιορισμό στον εαυτό τους. Άλλες φορές, ο θρήνος τους εκφράζεται ως θυμός, κατάθλιψη, βαθιά απελπισία και μερικές φορές ως ανακούφιση. Η συχνότητα και η ένταση αυτών των αντιδράσεων είναι μεγάλη τις πρώτες ώρες ή ημέρες μετά το θάνατο. Συχνά τα μέλη του προσωπικού υγείας μοιράζονται αυτά τα συναισθήματα, γεγονός που τους παρέχει τη δυνατότητα να εκτονωθούν, να αποδώσουν νόημα στα γεγονότα και να αλληλοϋποστηριχτούν</a:t>
            </a:r>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19</a:t>
            </a:fld>
            <a:endParaRPr lang="el-GR">
              <a:solidFill>
                <a:prstClr val="white">
                  <a:tint val="75000"/>
                </a:prstClr>
              </a:solidFill>
            </a:endParaRPr>
          </a:p>
        </p:txBody>
      </p:sp>
    </p:spTree>
    <p:extLst>
      <p:ext uri="{BB962C8B-B14F-4D97-AF65-F5344CB8AC3E}">
        <p14:creationId xmlns:p14="http://schemas.microsoft.com/office/powerpoint/2010/main" val="21831486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78098"/>
          </a:xfrm>
        </p:spPr>
        <p:txBody>
          <a:bodyPr/>
          <a:lstStyle/>
          <a:p>
            <a:r>
              <a:rPr lang="el-GR" b="1" dirty="0" smtClean="0">
                <a:solidFill>
                  <a:srgbClr val="FF0000"/>
                </a:solidFill>
                <a:effectLst>
                  <a:outerShdw blurRad="38100" dist="38100" dir="2700000" algn="tl">
                    <a:srgbClr val="000000">
                      <a:alpha val="43137"/>
                    </a:srgbClr>
                  </a:outerShdw>
                </a:effectLst>
              </a:rPr>
              <a:t>Ο θρήνος των γονέων</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dirty="0" smtClean="0"/>
              <a:t>Ο πόνος των γονέων και της οικογένειας που έχασε το παιδί της από οποιαδήποτε αιτία είναι αναμφισβήτητα μεγάλος, βαθύς και αμέτρητος. Όμως, οι γονείς που χάνουν το παιδί τους από </a:t>
            </a:r>
            <a:r>
              <a:rPr lang="el-GR" dirty="0" err="1" smtClean="0"/>
              <a:t>νεοπλασματική</a:t>
            </a:r>
            <a:r>
              <a:rPr lang="el-GR" dirty="0" smtClean="0"/>
              <a:t> νόσο, κουβαλάνε τη μοναδική εμπειρία της πάλης με το θάνατο πολλές φορές και για μεγάλο χρονικό διάστημα. Βίωσαν την παρουσία του αρκετές φορές κατά τη διάρκεια της θεραπείας του παιδιού, είτε ως απειλητική σκέψη, είτε ως δυνητική πραγματικότητα, ένιωσαν την απειλή του και έμαθαν να ζουν με αυτόν σαν δεύτερη φύση. Η αναγγελία της διάγνωσης του καρκίνου αποτελεί την αρχή του θρήνου για την οικογένεια</a:t>
            </a:r>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2</a:t>
            </a:fld>
            <a:endParaRPr lang="el-GR">
              <a:solidFill>
                <a:prstClr val="white">
                  <a:tint val="75000"/>
                </a:prstClr>
              </a:solidFill>
            </a:endParaRPr>
          </a:p>
        </p:txBody>
      </p:sp>
    </p:spTree>
    <p:extLst>
      <p:ext uri="{BB962C8B-B14F-4D97-AF65-F5344CB8AC3E}">
        <p14:creationId xmlns:p14="http://schemas.microsoft.com/office/powerpoint/2010/main" val="5229834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rPr>
              <a:t>Η απώθηση ή αποφυγή του θρήνου </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457200" y="1412776"/>
            <a:ext cx="8229600" cy="5184576"/>
          </a:xfrm>
        </p:spPr>
        <p:txBody>
          <a:bodyPr>
            <a:normAutofit fontScale="85000" lnSpcReduction="10000"/>
          </a:bodyPr>
          <a:lstStyle/>
          <a:p>
            <a:pPr marL="0" indent="0">
              <a:buNone/>
            </a:pPr>
            <a:r>
              <a:rPr lang="el-GR" dirty="0" smtClean="0"/>
              <a:t>Πολλοί επαγγελματίες υγείας επιδιώκουν συνειδητά ή ασυνείδητα να καταπιέζουν και να απωθούν το θρήνο τους. Μια από τις πιο συνηθισμένες αντιδράσεις απώθησης και αποφυγής είναι το συναισθηματικό πάγωμα και ο έλεγχος των συναισθημάτων μέσω εκλογικεύσεων. Άλλες φορές τα μέλη του προσωπικού υγείας αποφεύγουν να περνούν πολύ χρόνο με το παιδί που πεθαίνει, λειτουργούν καθαρά επαγγελματικά, κάνοντας τις απαιτούμενες ιατρονοσηλευτικές πράξεις τυπικά, εγκαταλείπουν το δωμάτιο αμέσως μετά το τέλος τους, αποφεύγουν να δεθούν συναισθηματικά και δεν επιτρέπουν καμία άλλη συναισθηματική παραχώρηση</a:t>
            </a:r>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20</a:t>
            </a:fld>
            <a:endParaRPr lang="el-GR">
              <a:solidFill>
                <a:prstClr val="white">
                  <a:tint val="75000"/>
                </a:prstClr>
              </a:solidFill>
            </a:endParaRPr>
          </a:p>
        </p:txBody>
      </p:sp>
    </p:spTree>
    <p:extLst>
      <p:ext uri="{BB962C8B-B14F-4D97-AF65-F5344CB8AC3E}">
        <p14:creationId xmlns:p14="http://schemas.microsoft.com/office/powerpoint/2010/main" val="35620776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1052736"/>
            <a:ext cx="8229600" cy="5073427"/>
          </a:xfrm>
        </p:spPr>
        <p:txBody>
          <a:bodyPr>
            <a:normAutofit fontScale="92500" lnSpcReduction="10000"/>
          </a:bodyPr>
          <a:lstStyle/>
          <a:p>
            <a:pPr marL="0" indent="0">
              <a:buNone/>
            </a:pPr>
            <a:r>
              <a:rPr lang="el-GR" dirty="0" smtClean="0"/>
              <a:t>Είναι ένας μηχανισμός άμυνας για να προφυλαχτεί ο επαγγελματίας υγείας από την ενδεχόμενη θλίψη που θα προκαλέσει ο θάνατος του παιδιού, ένας «βουβός», καταπιεσμένος θρήνος. Πολλοί, επίσης, επαγγελματίες υγείας πιστεύουν ότι αν και η φροντίδα του παιδιού που πεθαίνει προκαλεί έντονο ψυχικό πόνο, ο πόνος αυτός εξουδετερώνεται από το αίσθημα της βαθιάς ικανοποίησης που νιώθουν επειδή ακριβώς προσφέρουν κάτι σημαντικό και πολύτιμο, ενώ συγχρόνως βελτιώνουν την προσωπική τους ζωή, ζώντας συνειδητά και με νόημα</a:t>
            </a:r>
          </a:p>
          <a:p>
            <a:endParaRPr lang="el-GR" dirty="0"/>
          </a:p>
        </p:txBody>
      </p:sp>
      <p:sp>
        <p:nvSpPr>
          <p:cNvPr id="2" name="Slide Number Placeholder 1"/>
          <p:cNvSpPr>
            <a:spLocks noGrp="1"/>
          </p:cNvSpPr>
          <p:nvPr>
            <p:ph type="sldNum" sz="quarter" idx="12"/>
          </p:nvPr>
        </p:nvSpPr>
        <p:spPr/>
        <p:txBody>
          <a:bodyPr/>
          <a:lstStyle/>
          <a:p>
            <a:fld id="{9C417D79-E6CF-438F-838B-DF30B617A7C8}" type="slidenum">
              <a:rPr lang="el-GR" smtClean="0">
                <a:solidFill>
                  <a:prstClr val="white">
                    <a:tint val="75000"/>
                  </a:prstClr>
                </a:solidFill>
              </a:rPr>
              <a:pPr/>
              <a:t>21</a:t>
            </a:fld>
            <a:endParaRPr lang="el-GR">
              <a:solidFill>
                <a:prstClr val="white">
                  <a:tint val="75000"/>
                </a:prstClr>
              </a:solidFill>
            </a:endParaRPr>
          </a:p>
        </p:txBody>
      </p:sp>
    </p:spTree>
    <p:extLst>
      <p:ext uri="{BB962C8B-B14F-4D97-AF65-F5344CB8AC3E}">
        <p14:creationId xmlns:p14="http://schemas.microsoft.com/office/powerpoint/2010/main" val="3589820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764704"/>
            <a:ext cx="8229600" cy="5361459"/>
          </a:xfrm>
        </p:spPr>
        <p:txBody>
          <a:bodyPr>
            <a:normAutofit fontScale="85000" lnSpcReduction="10000"/>
          </a:bodyPr>
          <a:lstStyle/>
          <a:p>
            <a:pPr marL="0" indent="0">
              <a:buNone/>
            </a:pPr>
            <a:r>
              <a:rPr lang="el-GR" dirty="0" smtClean="0"/>
              <a:t>Ο θάνατος ενός παιδιού από καρκίνο σημαίνει το θάνατο ενός μέρους του εαυτού κάθε μέλους της ομάδας φροντίδας. Ίσως είναι ο θάνατος της αυθεντίας και της παντοδυναμίας του ρόλου, ο θρήνος για την αποτυχία της αποστολής και την προσωπική ανεπάρκεια. Πολλοί επαγγελματίες υγείας βιώνουν τον αγώνα για ίαση κάθε ασθενούς ως προσωπική τους μάχη με τον καρκίνο και επομένως  ο θάνατος του παιδιού σημαίνει για αυτούς προσωπική ήττα και αποτυχία. Η έλλειψη εκπαίδευσης, η ανεπάρκεια και η ακαταλληλότητα της υποστήριξης που αναζητούν τα μέλη της ομάδας φροντίδας από συναδέλφους τους για να ανταπεξέλθουν στη φόρτιση και στο βάρος εργασίας γίνονται ισχυρότερο εμπόδιο από τον ίδιο το θάνατο του παιδιού</a:t>
            </a:r>
            <a:endParaRPr lang="el-GR" dirty="0"/>
          </a:p>
        </p:txBody>
      </p:sp>
      <p:sp>
        <p:nvSpPr>
          <p:cNvPr id="2" name="Slide Number Placeholder 1"/>
          <p:cNvSpPr>
            <a:spLocks noGrp="1"/>
          </p:cNvSpPr>
          <p:nvPr>
            <p:ph type="sldNum" sz="quarter" idx="12"/>
          </p:nvPr>
        </p:nvSpPr>
        <p:spPr/>
        <p:txBody>
          <a:bodyPr/>
          <a:lstStyle/>
          <a:p>
            <a:fld id="{9C417D79-E6CF-438F-838B-DF30B617A7C8}" type="slidenum">
              <a:rPr lang="el-GR" smtClean="0">
                <a:solidFill>
                  <a:prstClr val="white">
                    <a:tint val="75000"/>
                  </a:prstClr>
                </a:solidFill>
              </a:rPr>
              <a:pPr/>
              <a:t>22</a:t>
            </a:fld>
            <a:endParaRPr lang="el-GR">
              <a:solidFill>
                <a:prstClr val="white">
                  <a:tint val="75000"/>
                </a:prstClr>
              </a:solidFill>
            </a:endParaRPr>
          </a:p>
        </p:txBody>
      </p:sp>
    </p:spTree>
    <p:extLst>
      <p:ext uri="{BB962C8B-B14F-4D97-AF65-F5344CB8AC3E}">
        <p14:creationId xmlns:p14="http://schemas.microsoft.com/office/powerpoint/2010/main" val="12582405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rPr>
              <a:t>Προτεινόμενες μέθοδοι αντιμετώπισης</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p:txBody>
          <a:bodyPr>
            <a:normAutofit fontScale="85000" lnSpcReduction="10000"/>
          </a:bodyPr>
          <a:lstStyle/>
          <a:p>
            <a:r>
              <a:rPr lang="el-GR" dirty="0" smtClean="0"/>
              <a:t>Καλύτερη εκπαίδευση στη διεργασία του θρήνου, στην αποδοχή του θανάτου και στην εξωτερίκευση όλων αυτών των δυνατών, αλλά και φυσιολογικών συναισθημάτων μέσα στη θεραπευτική ομάδα θα συνέβαλλε σημαντικά στην κατανόηση και σωστότερη επεξεργασία του τραγικού γεγονότος</a:t>
            </a:r>
          </a:p>
          <a:p>
            <a:r>
              <a:rPr lang="el-GR" dirty="0" smtClean="0"/>
              <a:t>Συμπαράσταση και η αλληλεγγύη μεταξύ των συναδέλφων στο θέμα της απώλειας θα βοηθούσε στη καλύτερη συμφιλίωση με την ιδέα του θανάτου</a:t>
            </a:r>
          </a:p>
          <a:p>
            <a:r>
              <a:rPr lang="el-GR" dirty="0" smtClean="0"/>
              <a:t>Συνειδητοποίηση ότι εξοικείωση με το θάνατο και επαγγελματική </a:t>
            </a:r>
            <a:r>
              <a:rPr lang="el-GR" smtClean="0"/>
              <a:t>αντιμετώπισή του δεν </a:t>
            </a:r>
            <a:r>
              <a:rPr lang="el-GR" dirty="0" smtClean="0"/>
              <a:t>θα </a:t>
            </a:r>
            <a:r>
              <a:rPr lang="el-GR" smtClean="0"/>
              <a:t>υπάρξει ποτέ</a:t>
            </a:r>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23</a:t>
            </a:fld>
            <a:endParaRPr lang="el-GR">
              <a:solidFill>
                <a:prstClr val="white">
                  <a:tint val="75000"/>
                </a:prstClr>
              </a:solidFill>
            </a:endParaRPr>
          </a:p>
        </p:txBody>
      </p:sp>
    </p:spTree>
    <p:extLst>
      <p:ext uri="{BB962C8B-B14F-4D97-AF65-F5344CB8AC3E}">
        <p14:creationId xmlns:p14="http://schemas.microsoft.com/office/powerpoint/2010/main" val="31979684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836712"/>
            <a:ext cx="8229600" cy="5289451"/>
          </a:xfrm>
        </p:spPr>
        <p:txBody>
          <a:bodyPr>
            <a:normAutofit fontScale="92500" lnSpcReduction="10000"/>
          </a:bodyPr>
          <a:lstStyle/>
          <a:p>
            <a:pPr marL="0" indent="0">
              <a:buNone/>
            </a:pPr>
            <a:r>
              <a:rPr lang="el-GR" dirty="0" smtClean="0"/>
              <a:t>Η υποτροπή της νόσου είναι η αφορμή να βγει και πάλι στην επιφάνεια και να κατακλύσει τους γονείς. Η παρουσία του άρρωστου παιδιού γίνεται «προσωρινή» για τους γονείς. Μέσα σε αυτό το χρονικό διάστημα, ο γονέας θα προσπαθήσει να χωρέσει γεγονότα, αισθήματα και εμπειρίες μιας ολόκληρης ζωής. Για αυτόν κάθε στιγμή είναι ιδιαίτερη, κάθε ώρα σημαντική. Είναι αυτές οι στιγμές, αυτές οι ώρες που θα μετατραπούν σε αναμνήσεις και θα πλημμυρίζουν τη ζωή τους εφεξής και θα κρατούν το παιδί τους ζωντανό για πάντα</a:t>
            </a:r>
            <a:endParaRPr lang="el-GR" dirty="0"/>
          </a:p>
        </p:txBody>
      </p:sp>
      <p:sp>
        <p:nvSpPr>
          <p:cNvPr id="2" name="Slide Number Placeholder 1"/>
          <p:cNvSpPr>
            <a:spLocks noGrp="1"/>
          </p:cNvSpPr>
          <p:nvPr>
            <p:ph type="sldNum" sz="quarter" idx="12"/>
          </p:nvPr>
        </p:nvSpPr>
        <p:spPr/>
        <p:txBody>
          <a:bodyPr/>
          <a:lstStyle/>
          <a:p>
            <a:fld id="{9C417D79-E6CF-438F-838B-DF30B617A7C8}" type="slidenum">
              <a:rPr lang="el-GR" smtClean="0">
                <a:solidFill>
                  <a:prstClr val="white">
                    <a:tint val="75000"/>
                  </a:prstClr>
                </a:solidFill>
              </a:rPr>
              <a:pPr/>
              <a:t>3</a:t>
            </a:fld>
            <a:endParaRPr lang="el-GR">
              <a:solidFill>
                <a:prstClr val="white">
                  <a:tint val="75000"/>
                </a:prstClr>
              </a:solidFill>
            </a:endParaRPr>
          </a:p>
        </p:txBody>
      </p:sp>
    </p:spTree>
    <p:extLst>
      <p:ext uri="{BB962C8B-B14F-4D97-AF65-F5344CB8AC3E}">
        <p14:creationId xmlns:p14="http://schemas.microsoft.com/office/powerpoint/2010/main" val="16957357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692696"/>
            <a:ext cx="8229600" cy="5433467"/>
          </a:xfrm>
        </p:spPr>
        <p:txBody>
          <a:bodyPr>
            <a:normAutofit fontScale="92500" lnSpcReduction="20000"/>
          </a:bodyPr>
          <a:lstStyle/>
          <a:p>
            <a:pPr marL="0" indent="0">
              <a:buNone/>
            </a:pPr>
            <a:r>
              <a:rPr lang="el-GR" dirty="0" smtClean="0"/>
              <a:t>Ο θρήνος των γονέων είναι ιδιαίτερα έντονος, περίπλοκος, διαρκής και παρουσιάζει διακυμάνσεις εκδηλώσεων στην πορεία του χρόνου, τόσο πριν, όσο και μετά το θάνατο του παιδιού. Όταν το παιδί εισέλθει στο τελικό στάδιο της νόσου, όλοι οι φόβοι για τη ζωή του που είχαν απωθηθεί κατά τη διάρκεια της θεραπείας αναδύονται ως τρομακτική πραγματικότητα. Η αισιοδοξία και η ελπίδα μετατρέπονται σε εκδηλώσεις θρήνου και πένθους. Ο θρήνος ξεκινάει νωρίς και οι γονείς δεν περιμένουν τη στιγμή του θανάτου για να θρηνήσουν. Η αδυναμία να δοθεί νόημα και να γίνει κατανοητή η ενδεχόμενη απώλεια του παιδιού εμφανίζεται ως εκδήλωση θρήνου</a:t>
            </a:r>
            <a:endParaRPr lang="el-GR" dirty="0"/>
          </a:p>
        </p:txBody>
      </p:sp>
      <p:sp>
        <p:nvSpPr>
          <p:cNvPr id="2" name="Slide Number Placeholder 1"/>
          <p:cNvSpPr>
            <a:spLocks noGrp="1"/>
          </p:cNvSpPr>
          <p:nvPr>
            <p:ph type="sldNum" sz="quarter" idx="12"/>
          </p:nvPr>
        </p:nvSpPr>
        <p:spPr/>
        <p:txBody>
          <a:bodyPr/>
          <a:lstStyle/>
          <a:p>
            <a:fld id="{9C417D79-E6CF-438F-838B-DF30B617A7C8}" type="slidenum">
              <a:rPr lang="el-GR" smtClean="0">
                <a:solidFill>
                  <a:prstClr val="white">
                    <a:tint val="75000"/>
                  </a:prstClr>
                </a:solidFill>
              </a:rPr>
              <a:pPr/>
              <a:t>4</a:t>
            </a:fld>
            <a:endParaRPr lang="el-GR">
              <a:solidFill>
                <a:prstClr val="white">
                  <a:tint val="75000"/>
                </a:prstClr>
              </a:solidFill>
            </a:endParaRPr>
          </a:p>
        </p:txBody>
      </p:sp>
    </p:spTree>
    <p:extLst>
      <p:ext uri="{BB962C8B-B14F-4D97-AF65-F5344CB8AC3E}">
        <p14:creationId xmlns:p14="http://schemas.microsoft.com/office/powerpoint/2010/main" val="2161119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836712"/>
            <a:ext cx="8229600" cy="5289451"/>
          </a:xfrm>
        </p:spPr>
        <p:txBody>
          <a:bodyPr>
            <a:normAutofit fontScale="92500" lnSpcReduction="20000"/>
          </a:bodyPr>
          <a:lstStyle/>
          <a:p>
            <a:pPr marL="0" indent="0">
              <a:buNone/>
            </a:pPr>
            <a:r>
              <a:rPr lang="el-GR" dirty="0" smtClean="0"/>
              <a:t>Πριν από την απώλεια του παιδιού οι γονείς βιώνουν το φαινόμενο του «προπαρασκευαστικού θρήνου». Ο προπαρασκευαστικός θρήνος είναι η αλυσίδα των αντιδράσεων που εκδηλώνουν οι γονείς καθώς αντιλαμβάνονται τον επικείμενο θάνατο του παιδιού τους. Προπαρασκευαστικό πένθος είναι η διεργασία που πραγματοποιείται σε πνευματικό, ψυχολογικό, οργανικό, υποκειμενικό και κοινωνικό επίπεδο, αρχίζει με το θρήνο και καταλήγει στην αναγνώριση του θρήνου, στην κατανόηση των απωλειών, στην προσαρμογή στην ιδέα του επικείμενου θανάτου και στην απόδοση νοήματος στη ζωή που τελειώνει</a:t>
            </a:r>
            <a:endParaRPr lang="el-GR" dirty="0"/>
          </a:p>
        </p:txBody>
      </p:sp>
      <p:sp>
        <p:nvSpPr>
          <p:cNvPr id="2" name="Slide Number Placeholder 1"/>
          <p:cNvSpPr>
            <a:spLocks noGrp="1"/>
          </p:cNvSpPr>
          <p:nvPr>
            <p:ph type="sldNum" sz="quarter" idx="12"/>
          </p:nvPr>
        </p:nvSpPr>
        <p:spPr/>
        <p:txBody>
          <a:bodyPr/>
          <a:lstStyle/>
          <a:p>
            <a:fld id="{9C417D79-E6CF-438F-838B-DF30B617A7C8}" type="slidenum">
              <a:rPr lang="el-GR" smtClean="0">
                <a:solidFill>
                  <a:prstClr val="white">
                    <a:tint val="75000"/>
                  </a:prstClr>
                </a:solidFill>
              </a:rPr>
              <a:pPr/>
              <a:t>5</a:t>
            </a:fld>
            <a:endParaRPr lang="el-GR">
              <a:solidFill>
                <a:prstClr val="white">
                  <a:tint val="75000"/>
                </a:prstClr>
              </a:solidFill>
            </a:endParaRPr>
          </a:p>
        </p:txBody>
      </p:sp>
    </p:spTree>
    <p:extLst>
      <p:ext uri="{BB962C8B-B14F-4D97-AF65-F5344CB8AC3E}">
        <p14:creationId xmlns:p14="http://schemas.microsoft.com/office/powerpoint/2010/main" val="2514143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rPr>
              <a:t>Αντιδράσεις του </a:t>
            </a:r>
            <a:r>
              <a:rPr lang="el-GR" b="1" dirty="0" err="1" smtClean="0">
                <a:solidFill>
                  <a:srgbClr val="FF0000"/>
                </a:solidFill>
                <a:effectLst>
                  <a:outerShdw blurRad="38100" dist="38100" dir="2700000" algn="tl">
                    <a:srgbClr val="000000">
                      <a:alpha val="43137"/>
                    </a:srgbClr>
                  </a:outerShdw>
                </a:effectLst>
              </a:rPr>
              <a:t>προπαρεσκευαστικού</a:t>
            </a:r>
            <a:r>
              <a:rPr lang="el-GR" b="1" dirty="0" smtClean="0">
                <a:solidFill>
                  <a:srgbClr val="FF0000"/>
                </a:solidFill>
                <a:effectLst>
                  <a:outerShdw blurRad="38100" dist="38100" dir="2700000" algn="tl">
                    <a:srgbClr val="000000">
                      <a:alpha val="43137"/>
                    </a:srgbClr>
                  </a:outerShdw>
                </a:effectLst>
              </a:rPr>
              <a:t> θρήνου</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smtClean="0"/>
              <a:t>Οι αντιδράσεις στα πλαίσια του  προπαρασκευαστικού θρήνου μπορεί να είναι:</a:t>
            </a:r>
          </a:p>
          <a:p>
            <a:pPr marL="0" indent="0">
              <a:buNone/>
            </a:pPr>
            <a:endParaRPr lang="el-GR" dirty="0" smtClean="0"/>
          </a:p>
          <a:p>
            <a:pPr marL="0" indent="0">
              <a:buNone/>
            </a:pPr>
            <a:r>
              <a:rPr lang="el-GR" dirty="0" smtClean="0"/>
              <a:t>• Συναισθηματικές: άρνηση, ενοχές, θυμός, λύπη, αισθήματα ματαιότητας, υπαρξιακή μοναξιά, άγχος αποχωρισμού, απογοήτευση, εξάντληση, απόγνωση αλλά και ανακούφιση</a:t>
            </a:r>
          </a:p>
          <a:p>
            <a:pPr marL="0" indent="0">
              <a:buNone/>
            </a:pPr>
            <a:r>
              <a:rPr lang="el-GR" dirty="0" smtClean="0"/>
              <a:t>• Σωματικές: σφίξιμο στο στήθος, στεγνό στόμα, αδυναμία, υπερευαισθησία σε θορύβους, </a:t>
            </a:r>
            <a:r>
              <a:rPr lang="el-GR" dirty="0" err="1" smtClean="0"/>
              <a:t>υπερκινητικότητα</a:t>
            </a:r>
            <a:endParaRPr lang="el-GR" dirty="0" smtClean="0"/>
          </a:p>
          <a:p>
            <a:pPr marL="0" indent="0">
              <a:buNone/>
            </a:pPr>
            <a:r>
              <a:rPr lang="el-GR" dirty="0" smtClean="0"/>
              <a:t>• Γνωστικές: αφηρημάδα, σύγχυση, επίμονη ενασχόληση με σκέψεις θανάτου</a:t>
            </a:r>
          </a:p>
          <a:p>
            <a:pPr marL="0" indent="0">
              <a:buNone/>
            </a:pPr>
            <a:r>
              <a:rPr lang="el-GR" dirty="0" smtClean="0"/>
              <a:t>• </a:t>
            </a:r>
            <a:r>
              <a:rPr lang="el-GR" dirty="0" err="1" smtClean="0"/>
              <a:t>Συμπεριφορικές</a:t>
            </a:r>
            <a:r>
              <a:rPr lang="el-GR" dirty="0" smtClean="0"/>
              <a:t>: διαταραχή ύπνου, όρεξης, κοινωνική απομόνωση, κλάμα, μοιρολόγια</a:t>
            </a:r>
          </a:p>
          <a:p>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6</a:t>
            </a:fld>
            <a:endParaRPr lang="el-GR">
              <a:solidFill>
                <a:prstClr val="white">
                  <a:tint val="75000"/>
                </a:prstClr>
              </a:solidFill>
            </a:endParaRPr>
          </a:p>
        </p:txBody>
      </p:sp>
    </p:spTree>
    <p:extLst>
      <p:ext uri="{BB962C8B-B14F-4D97-AF65-F5344CB8AC3E}">
        <p14:creationId xmlns:p14="http://schemas.microsoft.com/office/powerpoint/2010/main" val="1226539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rPr>
              <a:t>Οι διεργασίες του προπαρασκευαστικού πένθους </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smtClean="0"/>
              <a:t>Οι διεργασίες του προπαρασκευαστικού πένθους περιλαμβάνουν:</a:t>
            </a:r>
          </a:p>
          <a:p>
            <a:pPr marL="0" indent="0">
              <a:buNone/>
            </a:pPr>
            <a:r>
              <a:rPr lang="el-GR" dirty="0" smtClean="0"/>
              <a:t>• Αποδοχή</a:t>
            </a:r>
          </a:p>
          <a:p>
            <a:pPr marL="0" indent="0">
              <a:buNone/>
            </a:pPr>
            <a:r>
              <a:rPr lang="el-GR" dirty="0" smtClean="0"/>
              <a:t>• Θρήνο</a:t>
            </a:r>
          </a:p>
          <a:p>
            <a:pPr marL="0" indent="0">
              <a:buNone/>
            </a:pPr>
            <a:r>
              <a:rPr lang="el-GR" dirty="0" smtClean="0"/>
              <a:t>• Συμφιλίωση</a:t>
            </a:r>
          </a:p>
          <a:p>
            <a:pPr marL="0" indent="0">
              <a:buNone/>
            </a:pPr>
            <a:r>
              <a:rPr lang="el-GR" dirty="0" smtClean="0"/>
              <a:t>• Αποσύνδεση</a:t>
            </a:r>
          </a:p>
          <a:p>
            <a:pPr marL="0" indent="0">
              <a:buNone/>
            </a:pPr>
            <a:r>
              <a:rPr lang="el-GR" dirty="0" smtClean="0"/>
              <a:t>• Απόδοση τιμής στη μνήμη</a:t>
            </a:r>
          </a:p>
          <a:p>
            <a:pPr marL="0" indent="0">
              <a:buNone/>
            </a:pPr>
            <a:r>
              <a:rPr lang="el-GR" dirty="0" smtClean="0"/>
              <a:t>Η διεργασία του προπαρασκευαστικού θρήνου και πένθους είναι ιδιαίτερα σημαντικές. Ο γονέας πρέπει να αφεθεί να βιώσει τη διαδικασία του θρήνου και να εξωτερικεύσει τα συναισθήματά του, παραμένοντας κοντά στο παιδί και έχοντας τη δυνατότητα να το φροντίζει συνειδητά, με αγάπη και κατανόηση</a:t>
            </a:r>
          </a:p>
          <a:p>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7</a:t>
            </a:fld>
            <a:endParaRPr lang="el-GR">
              <a:solidFill>
                <a:prstClr val="white">
                  <a:tint val="75000"/>
                </a:prstClr>
              </a:solidFill>
            </a:endParaRPr>
          </a:p>
        </p:txBody>
      </p:sp>
    </p:spTree>
    <p:extLst>
      <p:ext uri="{BB962C8B-B14F-4D97-AF65-F5344CB8AC3E}">
        <p14:creationId xmlns:p14="http://schemas.microsoft.com/office/powerpoint/2010/main" val="1985955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06090"/>
          </a:xfrm>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rPr>
              <a:t>Πριν το θάνατο</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457200" y="1412776"/>
            <a:ext cx="8229600" cy="5040560"/>
          </a:xfrm>
        </p:spPr>
        <p:txBody>
          <a:bodyPr>
            <a:normAutofit fontScale="85000" lnSpcReduction="10000"/>
          </a:bodyPr>
          <a:lstStyle/>
          <a:p>
            <a:pPr marL="0" indent="0">
              <a:buNone/>
            </a:pPr>
            <a:r>
              <a:rPr lang="el-GR" dirty="0" smtClean="0"/>
              <a:t>Ο θρήνος των γονέων πριν το θάνατο του παιδιού μπορεί να πάρει πολλές μορφές. Τις περισσότερες φορές εκφράζεται ως θυμός άμεσος ή έμμεσος και ενοχή. Οι γονείς μπορεί να αισθάνονται θυμό προς το παιδί που τους εγκαταλείπει επειδή πεθαίνει, προς τους γιατρούς επειδή απέτυχαν να θεραπεύσουν την ασθένεια, προς τους νοσηλευτές επειδή δεν φρόντισαν όσο θα έπρεπε το παιδί τους, προς το Θεό επειδή ήταν άδικος μαζί τους. Αργότερα μπορεί να αισθάνονται ενοχές γιατί δεν μπόρεσαν να προσφέρουν αυτά που θα ήθελαν στο παιδί τους, γιατί απέτυχαν ως γονείς, γιατί ένιωσαν αδύναμοι και ανήμποροι να αναστρέψουν την πορεία προς το θάνατο</a:t>
            </a:r>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8</a:t>
            </a:fld>
            <a:endParaRPr lang="el-GR">
              <a:solidFill>
                <a:prstClr val="white">
                  <a:tint val="75000"/>
                </a:prstClr>
              </a:solidFill>
            </a:endParaRPr>
          </a:p>
        </p:txBody>
      </p:sp>
    </p:spTree>
    <p:extLst>
      <p:ext uri="{BB962C8B-B14F-4D97-AF65-F5344CB8AC3E}">
        <p14:creationId xmlns:p14="http://schemas.microsoft.com/office/powerpoint/2010/main" val="24750214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fontScale="90000"/>
          </a:bodyPr>
          <a:lstStyle/>
          <a:p>
            <a:r>
              <a:rPr lang="el-GR" b="1" dirty="0" smtClean="0">
                <a:solidFill>
                  <a:srgbClr val="FF0000"/>
                </a:solidFill>
                <a:effectLst>
                  <a:outerShdw blurRad="38100" dist="38100" dir="2700000" algn="tl">
                    <a:srgbClr val="000000">
                      <a:alpha val="43137"/>
                    </a:srgbClr>
                  </a:outerShdw>
                </a:effectLst>
              </a:rPr>
              <a:t>Η στιγμή του θανάτου</a:t>
            </a:r>
            <a:endParaRPr lang="el-GR" b="1" dirty="0">
              <a:solidFill>
                <a:srgbClr val="FF000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457200" y="1268760"/>
            <a:ext cx="8229600" cy="4968552"/>
          </a:xfrm>
        </p:spPr>
        <p:txBody>
          <a:bodyPr>
            <a:normAutofit fontScale="77500" lnSpcReduction="20000"/>
          </a:bodyPr>
          <a:lstStyle/>
          <a:p>
            <a:pPr marL="0" indent="0">
              <a:buNone/>
            </a:pPr>
            <a:r>
              <a:rPr lang="el-GR" dirty="0" smtClean="0"/>
              <a:t>Η στιγμή του θανάτου αποτελεί την κορύφωση του θρήνου της οικογένειας. Η τελευταία ώρα είναι η αρχή μιας άλλης, η συνέχεια ενός αγώνα που θα ακολουθεί το γονέα ως τη τελική του ώρα. Ο θρήνος γιγαντώνεται, κατακλύζει, μοιάζει με ηφαίστειο συναισθημάτων που εκρήγνυται. Είναι η ώρα που όλες οι άμυνες και οι ανασταλτικοί μηχανισμοί παύουν. Ο γονέας δεν είναι αναγκασμένος πια να κρύψει τα συναισθήματά του για να μην τον καταλάβει το παιδί. Μπορεί να κλάψει όσο θέλει. Αυτά που έντεχνα και με τεράστια προσπάθεια πάλευε να κρύψει, να τιθασέψει, να χαλιναγωγήσει, να περιορίσει γίνονται κύμα που κατακλύζει όλο του το είναι. Είναι η ώρα που ο γονέας απελευθερώνεται, θρηνεί, ματώνει, εξοντώνει από την κούραση και τον πόνο το υλικό μέρος του εαυτού του</a:t>
            </a:r>
            <a:endParaRPr lang="el-GR" dirty="0"/>
          </a:p>
        </p:txBody>
      </p:sp>
      <p:sp>
        <p:nvSpPr>
          <p:cNvPr id="4" name="Slide Number Placeholder 3"/>
          <p:cNvSpPr>
            <a:spLocks noGrp="1"/>
          </p:cNvSpPr>
          <p:nvPr>
            <p:ph type="sldNum" sz="quarter" idx="12"/>
          </p:nvPr>
        </p:nvSpPr>
        <p:spPr/>
        <p:txBody>
          <a:bodyPr/>
          <a:lstStyle/>
          <a:p>
            <a:fld id="{9C417D79-E6CF-438F-838B-DF30B617A7C8}" type="slidenum">
              <a:rPr lang="el-GR" smtClean="0">
                <a:solidFill>
                  <a:prstClr val="white">
                    <a:tint val="75000"/>
                  </a:prstClr>
                </a:solidFill>
              </a:rPr>
              <a:pPr/>
              <a:t>9</a:t>
            </a:fld>
            <a:endParaRPr lang="el-GR">
              <a:solidFill>
                <a:prstClr val="white">
                  <a:tint val="75000"/>
                </a:prstClr>
              </a:solidFill>
            </a:endParaRPr>
          </a:p>
        </p:txBody>
      </p:sp>
    </p:spTree>
    <p:extLst>
      <p:ext uri="{BB962C8B-B14F-4D97-AF65-F5344CB8AC3E}">
        <p14:creationId xmlns:p14="http://schemas.microsoft.com/office/powerpoint/2010/main" val="286164843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Θέμα του Offic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2247</Words>
  <Application>Microsoft Office PowerPoint</Application>
  <PresentationFormat>Προβολή στην οθόνη (4:3)</PresentationFormat>
  <Paragraphs>104</Paragraphs>
  <Slides>23</Slides>
  <Notes>23</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1_Θέμα του Office</vt:lpstr>
      <vt:lpstr>Το παιδί που πεθαίνει</vt:lpstr>
      <vt:lpstr>Ο θρήνος των γονέων</vt:lpstr>
      <vt:lpstr>Παρουσίαση του PowerPoint</vt:lpstr>
      <vt:lpstr>Παρουσίαση του PowerPoint</vt:lpstr>
      <vt:lpstr>Παρουσίαση του PowerPoint</vt:lpstr>
      <vt:lpstr>Αντιδράσεις του προπαρεσκευαστικού θρήνου</vt:lpstr>
      <vt:lpstr>Οι διεργασίες του προπαρασκευαστικού πένθους </vt:lpstr>
      <vt:lpstr>Πριν το θάνατο</vt:lpstr>
      <vt:lpstr>Η στιγμή του θανάτου</vt:lpstr>
      <vt:lpstr>Οι εκδηλώσεις του θρήνου τη στιγμή του θανάτου</vt:lpstr>
      <vt:lpstr>Μετά το θάνατο</vt:lpstr>
      <vt:lpstr>Παρουσίαση του PowerPoint</vt:lpstr>
      <vt:lpstr>Ο θρήνος του προσωπικού υγείας </vt:lpstr>
      <vt:lpstr>Εισαγωγή</vt:lpstr>
      <vt:lpstr>Οι αντιδράσεις του προσωπικού υγείας στο θάνατο</vt:lpstr>
      <vt:lpstr>Παρουσίαση του PowerPoint</vt:lpstr>
      <vt:lpstr>Παρουσίαση του PowerPoint</vt:lpstr>
      <vt:lpstr>Παρουσίαση του PowerPoint</vt:lpstr>
      <vt:lpstr>Η βίωση του θρήνου</vt:lpstr>
      <vt:lpstr>Η απώθηση ή αποφυγή του θρήνου </vt:lpstr>
      <vt:lpstr>Παρουσίαση του PowerPoint</vt:lpstr>
      <vt:lpstr>Παρουσίαση του PowerPoint</vt:lpstr>
      <vt:lpstr>Προτεινόμενες μέθοδοι αντιμετώπισης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παιδί που πεθαίνει</dc:title>
  <dc:creator>Παντελής</dc:creator>
  <cp:lastModifiedBy>Παντελής</cp:lastModifiedBy>
  <cp:revision>1</cp:revision>
  <dcterms:created xsi:type="dcterms:W3CDTF">2014-11-10T20:24:17Z</dcterms:created>
  <dcterms:modified xsi:type="dcterms:W3CDTF">2014-11-10T20:24:38Z</dcterms:modified>
</cp:coreProperties>
</file>