
<file path=[Content_Types].xml><?xml version="1.0" encoding="utf-8"?>
<Types xmlns="http://schemas.openxmlformats.org/package/2006/content-types">
  <Override PartName="/ppt/slides/slide14.xml" ContentType="application/vnd.openxmlformats-officedocument.presentationml.slide+xml"/>
  <Override PartName="/ppt/slides/slide24.xml" ContentType="application/vnd.openxmlformats-officedocument.presentationml.slide+xml"/>
  <Override PartName="/ppt/slides/slide22.xml" ContentType="application/vnd.openxmlformats-officedocument.presentationml.slide+xml"/>
  <Default Extension="xml" ContentType="application/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1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s/slide16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Default Extension="jpeg" ContentType="image/jpe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  <Override PartName="/ppt/notesSlides/notesSlide2.xml" ContentType="application/vnd.openxmlformats-officedocument.presentationml.notesSlide+xml"/>
  <Override PartName="/ppt/theme/theme1.xml" ContentType="application/vnd.openxmlformats-officedocument.theme+xml"/>
  <Override PartName="/ppt/slideLayouts/slideLayout10.xml" ContentType="application/vnd.openxmlformats-officedocument.presentationml.slideLayout+xml"/>
  <Default Extension="bin" ContentType="application/vnd.openxmlformats-officedocument.presentationml.printerSettings"/>
  <Override PartName="/ppt/slides/slide6.xml" ContentType="application/vnd.openxmlformats-officedocument.presentationml.slide+xml"/>
  <Default Extension="rels" ContentType="application/vnd.openxmlformats-package.relationships+xml"/>
  <Override PartName="/ppt/slideLayouts/slideLayout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27"/>
  </p:notesMasterIdLst>
  <p:sldIdLst>
    <p:sldId id="256" r:id="rId2"/>
    <p:sldId id="257" r:id="rId3"/>
    <p:sldId id="269" r:id="rId4"/>
    <p:sldId id="268" r:id="rId5"/>
    <p:sldId id="270" r:id="rId6"/>
    <p:sldId id="272" r:id="rId7"/>
    <p:sldId id="279" r:id="rId8"/>
    <p:sldId id="271" r:id="rId9"/>
    <p:sldId id="274" r:id="rId10"/>
    <p:sldId id="275" r:id="rId11"/>
    <p:sldId id="276" r:id="rId12"/>
    <p:sldId id="277" r:id="rId13"/>
    <p:sldId id="278" r:id="rId14"/>
    <p:sldId id="280" r:id="rId15"/>
    <p:sldId id="281" r:id="rId16"/>
    <p:sldId id="282" r:id="rId17"/>
    <p:sldId id="273" r:id="rId18"/>
    <p:sldId id="267" r:id="rId19"/>
    <p:sldId id="263" r:id="rId20"/>
    <p:sldId id="262" r:id="rId21"/>
    <p:sldId id="264" r:id="rId22"/>
    <p:sldId id="283" r:id="rId23"/>
    <p:sldId id="284" r:id="rId24"/>
    <p:sldId id="265" r:id="rId25"/>
    <p:sldId id="285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DD691-CDFD-4E4E-8D1F-672B17AE7DB6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9DFA6B-99A5-AC4C-8D80-0A9697937A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Θα πρέπει να δώ κάποια επιπλέον στοιχεία στο </a:t>
            </a:r>
            <a:r>
              <a:rPr lang="en-US" dirty="0" smtClean="0"/>
              <a:t>dig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DFA6B-99A5-AC4C-8D80-0A9697937A53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ifconfig</a:t>
            </a:r>
            <a:r>
              <a:rPr lang="en-US" dirty="0" smtClean="0"/>
              <a:t> | </a:t>
            </a:r>
            <a:r>
              <a:rPr lang="en-US" dirty="0" err="1" smtClean="0"/>
              <a:t>grep</a:t>
            </a:r>
            <a:r>
              <a:rPr lang="en-US" dirty="0" smtClean="0"/>
              <a:t> -</a:t>
            </a:r>
            <a:r>
              <a:rPr lang="en-US" dirty="0" err="1" smtClean="0"/>
              <a:t>w</a:t>
            </a:r>
            <a:r>
              <a:rPr lang="en-US" dirty="0" smtClean="0"/>
              <a:t> </a:t>
            </a:r>
            <a:r>
              <a:rPr lang="en-US" dirty="0" err="1" smtClean="0"/>
              <a:t>inet</a:t>
            </a:r>
            <a:r>
              <a:rPr lang="en-US" dirty="0" smtClean="0"/>
              <a:t> | </a:t>
            </a:r>
            <a:r>
              <a:rPr lang="en-US" dirty="0" err="1" smtClean="0"/>
              <a:t>grep</a:t>
            </a:r>
            <a:r>
              <a:rPr lang="en-US" dirty="0" smtClean="0"/>
              <a:t> broadcast | </a:t>
            </a:r>
            <a:r>
              <a:rPr lang="en-US" dirty="0" err="1" smtClean="0"/>
              <a:t>sed</a:t>
            </a:r>
            <a:r>
              <a:rPr lang="en-US" dirty="0" smtClean="0"/>
              <a:t> '</a:t>
            </a:r>
            <a:r>
              <a:rPr lang="en-US" dirty="0" err="1" smtClean="0"/>
              <a:t>s/\([a-z</a:t>
            </a:r>
            <a:r>
              <a:rPr lang="en-US" dirty="0" smtClean="0"/>
              <a:t>]*\) \([0-9]*[.][0-9]*[.][0-9]*[.][0-9]*\) \([a-</a:t>
            </a:r>
            <a:r>
              <a:rPr lang="en-US" dirty="0" err="1" smtClean="0"/>
              <a:t>z</a:t>
            </a:r>
            <a:r>
              <a:rPr lang="en-US" dirty="0" smtClean="0"/>
              <a:t>]*\) \([0-9][a-z]*[0-9]*\) \(.*\)/\2  \4 /’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DFA6B-99A5-AC4C-8D80-0A9697937A5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smtClean="0"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6A0B-D499-425D-9760-7E378B1D24E7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B973-48D0-47D2-BD1A-81DAC74A0928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fld id="{93714E26-7EC0-4FCC-8AD8-71E9EC27DEDB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70FB-149D-4255-9221-CF258F891615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2/28/10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2B54-BC1D-466E-98B4-B0082340936C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8C9F-E380-43A3-ADC1-0217F1EB7573}" type="datetime1">
              <a:rPr smtClean="0"/>
              <a:pPr/>
              <a:t>6/3/2007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C791-6992-4CCF-A244-B250C8BB22F1}" type="datetime1">
              <a:rPr smtClean="0"/>
              <a:pPr/>
              <a:t>6/3/2007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0578-B892-4967-98F8-D0B4A045ADFD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DF1B-54EC-4432-8649-0FE40DD46F86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sid.cvut.cz/cz/U201/linux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ee.surrey.ac.uk/Teaching/Unix/unix2.html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egean.gr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728" y="1905000"/>
            <a:ext cx="8534400" cy="1447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l-GR" sz="3200" dirty="0" smtClean="0">
                <a:latin typeface="Arial"/>
                <a:cs typeface="Arial"/>
              </a:rPr>
              <a:t>Εργαστήριο  «Διαχείριση &amp; Ασφάλεια Δικτύων»</a:t>
            </a:r>
            <a:br>
              <a:rPr lang="el-GR" sz="3200" dirty="0" smtClean="0">
                <a:latin typeface="Arial"/>
                <a:cs typeface="Arial"/>
              </a:rPr>
            </a:br>
            <a:r>
              <a:rPr lang="el-GR" sz="2667" dirty="0" smtClean="0">
                <a:latin typeface="Arial"/>
                <a:cs typeface="Arial"/>
              </a:rPr>
              <a:t>Επισκόπηση Βασικών Δικτυακών Λειτουργιών</a:t>
            </a:r>
            <a:r>
              <a:rPr lang="en-US" sz="3200" dirty="0" smtClean="0">
                <a:latin typeface="Arial"/>
                <a:cs typeface="Arial"/>
              </a:rPr>
              <a:t/>
            </a:r>
            <a:br>
              <a:rPr lang="en-US" sz="3200" dirty="0" smtClean="0">
                <a:latin typeface="Arial"/>
                <a:cs typeface="Arial"/>
              </a:rPr>
            </a:b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132832"/>
            <a:ext cx="4910328" cy="88696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Διδάσκων</a:t>
            </a:r>
            <a:r>
              <a:rPr lang="en-US" dirty="0" smtClean="0">
                <a:latin typeface="Arial"/>
                <a:cs typeface="Arial"/>
              </a:rPr>
              <a:t>: </a:t>
            </a:r>
            <a:r>
              <a:rPr lang="en-US" dirty="0" err="1" smtClean="0">
                <a:latin typeface="Arial"/>
                <a:cs typeface="Arial"/>
              </a:rPr>
              <a:t>Δρ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 smtClean="0">
                <a:latin typeface="Arial"/>
                <a:cs typeface="Arial"/>
              </a:rPr>
              <a:t>Γενειατάκης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Δημήτρης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-mail:dgen@uop.gr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5" descr="uoplogo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381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678359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2200" b="1" dirty="0" smtClean="0">
                <a:latin typeface="Arial"/>
                <a:cs typeface="Arial"/>
              </a:rPr>
              <a:t>Τμήμα Επιστήμης &amp;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l-GR" sz="2200" b="1" dirty="0" smtClean="0">
                <a:latin typeface="Arial"/>
                <a:cs typeface="Arial"/>
              </a:rPr>
              <a:t>Τεχνολ</a:t>
            </a:r>
            <a:r>
              <a:rPr lang="en-US" sz="2200" b="1" dirty="0" smtClean="0">
                <a:latin typeface="Arial"/>
                <a:cs typeface="Arial"/>
              </a:rPr>
              <a:t>.</a:t>
            </a:r>
            <a:r>
              <a:rPr lang="el-GR" sz="2200" b="1" dirty="0" smtClean="0">
                <a:latin typeface="Arial"/>
                <a:cs typeface="Arial"/>
              </a:rPr>
              <a:t> Τηλεπικοινωνιών  </a:t>
            </a:r>
            <a:endParaRPr lang="en-US" sz="2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975" y="-49887"/>
            <a:ext cx="4199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200" b="1" dirty="0" smtClean="0">
                <a:latin typeface="Arial"/>
                <a:cs typeface="Arial"/>
              </a:rPr>
              <a:t>Πανεπιστήμιο Πελοποννήσου</a:t>
            </a:r>
            <a:endParaRPr lang="el-GR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Βασικός προγραμματισμός </a:t>
            </a:r>
            <a:r>
              <a:rPr lang="en-US" dirty="0" smtClean="0"/>
              <a:t>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Δηλωση μεταβλητών</a:t>
            </a:r>
          </a:p>
          <a:p>
            <a:pPr lvl="1"/>
            <a:r>
              <a:rPr lang="en-US" dirty="0" smtClean="0"/>
              <a:t>#this is my first script</a:t>
            </a:r>
          </a:p>
          <a:p>
            <a:pPr lvl="1"/>
            <a:r>
              <a:rPr lang="en-US" dirty="0" err="1" smtClean="0"/>
              <a:t>Printed_message</a:t>
            </a:r>
            <a:r>
              <a:rPr lang="en-US" dirty="0" smtClean="0"/>
              <a:t> = “this script list my current directory files”</a:t>
            </a:r>
            <a:endParaRPr lang="el-GR" dirty="0" smtClean="0"/>
          </a:p>
          <a:p>
            <a:pPr lvl="1"/>
            <a:r>
              <a:rPr lang="en-US" dirty="0" smtClean="0"/>
              <a:t>Echo “$</a:t>
            </a:r>
            <a:r>
              <a:rPr lang="en-US" dirty="0" err="1" smtClean="0"/>
              <a:t>printed_message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ls</a:t>
            </a:r>
            <a:endParaRPr lang="en-US" dirty="0" smtClean="0"/>
          </a:p>
          <a:p>
            <a:pPr lvl="1"/>
            <a:r>
              <a:rPr lang="en-US" dirty="0" err="1" smtClean="0"/>
              <a:t>chmod</a:t>
            </a:r>
            <a:r>
              <a:rPr lang="en-US" dirty="0" smtClean="0"/>
              <a:t> +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myscript</a:t>
            </a:r>
            <a:endParaRPr lang="en-US" dirty="0" smtClean="0"/>
          </a:p>
          <a:p>
            <a:pPr lvl="1"/>
            <a:r>
              <a:rPr lang="en-US" dirty="0" smtClean="0"/>
              <a:t>./</a:t>
            </a:r>
            <a:r>
              <a:rPr lang="en-US" dirty="0" err="1" smtClean="0"/>
              <a:t>myscript</a:t>
            </a:r>
            <a:r>
              <a:rPr lang="en-US" dirty="0" smtClean="0"/>
              <a:t> </a:t>
            </a:r>
          </a:p>
          <a:p>
            <a:pPr lvl="1"/>
            <a:r>
              <a:rPr lang="el-GR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Βασικός προγραμματισμός </a:t>
            </a:r>
            <a:r>
              <a:rPr lang="en-US" dirty="0" smtClean="0"/>
              <a:t>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Πράξεις: </a:t>
            </a:r>
            <a:r>
              <a:rPr lang="en-US" dirty="0" err="1" smtClean="0"/>
              <a:t>expr</a:t>
            </a:r>
            <a:r>
              <a:rPr lang="en-US" dirty="0" smtClean="0"/>
              <a:t> num operator num</a:t>
            </a:r>
          </a:p>
          <a:p>
            <a:pPr lvl="1"/>
            <a:r>
              <a:rPr lang="en-US" dirty="0" err="1" smtClean="0"/>
              <a:t>Expr</a:t>
            </a:r>
            <a:r>
              <a:rPr lang="en-US" dirty="0" smtClean="0"/>
              <a:t> 1 + 2</a:t>
            </a:r>
          </a:p>
          <a:p>
            <a:pPr lvl="1"/>
            <a:r>
              <a:rPr lang="en-US" dirty="0" err="1" smtClean="0"/>
              <a:t>Expr</a:t>
            </a:r>
            <a:r>
              <a:rPr lang="en-US" dirty="0" smtClean="0"/>
              <a:t> 5 / 2 </a:t>
            </a:r>
          </a:p>
          <a:p>
            <a:pPr lvl="1"/>
            <a:r>
              <a:rPr lang="el-GR" dirty="0" smtClean="0"/>
              <a:t>Προσοχή θα πρέπει να υπάρχουν κενά μεταξύ των εκφράσεων</a:t>
            </a:r>
            <a:endParaRPr lang="en-US" dirty="0" smtClean="0"/>
          </a:p>
          <a:p>
            <a:pPr lvl="1"/>
            <a:r>
              <a:rPr lang="en-US" dirty="0" err="1" smtClean="0"/>
              <a:t>Var</a:t>
            </a:r>
            <a:r>
              <a:rPr lang="en-US" dirty="0" smtClean="0"/>
              <a:t>=`</a:t>
            </a:r>
            <a:r>
              <a:rPr lang="en-US" dirty="0" err="1" smtClean="0"/>
              <a:t>expr</a:t>
            </a:r>
            <a:r>
              <a:rPr lang="en-US" dirty="0" smtClean="0"/>
              <a:t>  1 + 2` (</a:t>
            </a:r>
            <a:r>
              <a:rPr lang="el-GR" dirty="0" smtClean="0"/>
              <a:t>χρήση </a:t>
            </a:r>
            <a:r>
              <a:rPr lang="en-US" dirty="0" smtClean="0"/>
              <a:t>back quote)</a:t>
            </a:r>
          </a:p>
          <a:p>
            <a:pPr lvl="1"/>
            <a:r>
              <a:rPr lang="el-GR" dirty="0" smtClean="0"/>
              <a:t>Δοκιμάστε με τη χρήση </a:t>
            </a:r>
            <a:r>
              <a:rPr lang="en-US" dirty="0" smtClean="0"/>
              <a:t>double quote “ </a:t>
            </a:r>
            <a:r>
              <a:rPr lang="el-GR" dirty="0" smtClean="0"/>
              <a:t>τι αποτέλεσμα εκτυπώνετε; </a:t>
            </a:r>
          </a:p>
          <a:p>
            <a:pPr lvl="1"/>
            <a:r>
              <a:rPr lang="el-GR" dirty="0" smtClean="0"/>
              <a:t> ότι συμπεριλαμβάνεται σε </a:t>
            </a:r>
            <a:r>
              <a:rPr lang="en-US" dirty="0" smtClean="0"/>
              <a:t>double quote </a:t>
            </a:r>
            <a:r>
              <a:rPr lang="el-GR" dirty="0" smtClean="0"/>
              <a:t>παραμένει αμετάβλητο</a:t>
            </a:r>
          </a:p>
          <a:p>
            <a:pPr lvl="1"/>
            <a:r>
              <a:rPr lang="el-GR" dirty="0" smtClean="0"/>
              <a:t>Ότι  συμπεριλαμβάνεται σε </a:t>
            </a:r>
            <a:r>
              <a:rPr lang="en-US" dirty="0" smtClean="0"/>
              <a:t>back quote </a:t>
            </a:r>
            <a:r>
              <a:rPr lang="el-GR" dirty="0" smtClean="0"/>
              <a:t>θεωρείται εντολή και εκτελείται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Βασικός προγραμματισμός </a:t>
            </a:r>
            <a:r>
              <a:rPr lang="en-US" dirty="0" smtClean="0"/>
              <a:t>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Ειδικές μεταβλητές </a:t>
            </a:r>
          </a:p>
          <a:p>
            <a:pPr lvl="1"/>
            <a:r>
              <a:rPr lang="en-US" dirty="0" smtClean="0"/>
              <a:t>$? </a:t>
            </a:r>
            <a:r>
              <a:rPr lang="el-GR" dirty="0" smtClean="0"/>
              <a:t>αποθηκεύει τον κωδικό εκτέλεσης</a:t>
            </a:r>
          </a:p>
          <a:p>
            <a:pPr lvl="1"/>
            <a:r>
              <a:rPr lang="el-GR" dirty="0" smtClean="0"/>
              <a:t>0 = εκτέλεση χωρίς λάθος </a:t>
            </a:r>
          </a:p>
          <a:p>
            <a:pPr lvl="1"/>
            <a:r>
              <a:rPr lang="en-US" dirty="0" smtClean="0"/>
              <a:t>Echo $?</a:t>
            </a:r>
          </a:p>
          <a:p>
            <a:pPr lvl="1"/>
            <a:r>
              <a:rPr lang="el-GR" dirty="0" smtClean="0"/>
              <a:t>εκτελέστε</a:t>
            </a:r>
            <a:endParaRPr lang="en-US" dirty="0" smtClean="0"/>
          </a:p>
          <a:p>
            <a:pPr lvl="2"/>
            <a:r>
              <a:rPr lang="en-US" dirty="0" smtClean="0"/>
              <a:t>Hello world</a:t>
            </a:r>
          </a:p>
          <a:p>
            <a:pPr lvl="2"/>
            <a:r>
              <a:rPr lang="en-US" dirty="0" smtClean="0"/>
              <a:t>Echo $?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Βασικός προγραμματισμός </a:t>
            </a:r>
            <a:r>
              <a:rPr lang="en-US" dirty="0" smtClean="0"/>
              <a:t>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Read: </a:t>
            </a:r>
            <a:r>
              <a:rPr lang="el-GR" dirty="0" smtClean="0"/>
              <a:t>εισαγωγή δεδομένων από το χρήστη</a:t>
            </a:r>
          </a:p>
          <a:p>
            <a:pPr lvl="1"/>
            <a:r>
              <a:rPr lang="en-US" dirty="0" smtClean="0"/>
              <a:t>Echo “write your name”</a:t>
            </a:r>
          </a:p>
          <a:p>
            <a:pPr lvl="1"/>
            <a:r>
              <a:rPr lang="en-US" dirty="0" smtClean="0"/>
              <a:t>read </a:t>
            </a:r>
            <a:r>
              <a:rPr lang="en-US" dirty="0" err="1" smtClean="0"/>
              <a:t>fname</a:t>
            </a:r>
            <a:endParaRPr lang="en-US" dirty="0" smtClean="0"/>
          </a:p>
          <a:p>
            <a:pPr lvl="1"/>
            <a:r>
              <a:rPr lang="en-US" dirty="0" smtClean="0"/>
              <a:t>Echo “hello $</a:t>
            </a:r>
            <a:r>
              <a:rPr lang="en-US" dirty="0" err="1" smtClean="0"/>
              <a:t>fname</a:t>
            </a:r>
            <a:r>
              <a:rPr lang="en-US" dirty="0" smtClean="0"/>
              <a:t>”</a:t>
            </a:r>
          </a:p>
          <a:p>
            <a:r>
              <a:rPr lang="el-GR" dirty="0" smtClean="0"/>
              <a:t>Εκτέλεση πολλαπλών εντολών </a:t>
            </a:r>
          </a:p>
          <a:p>
            <a:pPr lvl="1"/>
            <a:r>
              <a:rPr lang="en-US" dirty="0" smtClean="0"/>
              <a:t>Command1; command2 … </a:t>
            </a:r>
          </a:p>
          <a:p>
            <a:pPr lvl="1"/>
            <a:r>
              <a:rPr lang="en-US" dirty="0" smtClean="0"/>
              <a:t>Date; who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Βασικός προγραμματισμός </a:t>
            </a:r>
            <a:r>
              <a:rPr lang="en-US" dirty="0" smtClean="0"/>
              <a:t>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72000"/>
          </a:xfrm>
        </p:spPr>
        <p:txBody>
          <a:bodyPr>
            <a:normAutofit/>
          </a:bodyPr>
          <a:lstStyle/>
          <a:p>
            <a:r>
              <a:rPr lang="el-GR" dirty="0" smtClean="0"/>
              <a:t>Δομές ελέγχου </a:t>
            </a:r>
          </a:p>
          <a:p>
            <a:pPr lvl="1"/>
            <a:r>
              <a:rPr lang="el-GR" dirty="0" smtClean="0"/>
              <a:t>Τελεστές </a:t>
            </a:r>
          </a:p>
          <a:p>
            <a:pPr lvl="2"/>
            <a:r>
              <a:rPr lang="el-GR" dirty="0" smtClean="0"/>
              <a:t>&gt; μεγαλύτερο</a:t>
            </a:r>
            <a:r>
              <a:rPr lang="en-US" dirty="0" smtClean="0"/>
              <a:t> (-</a:t>
            </a:r>
            <a:r>
              <a:rPr lang="en-US" dirty="0" err="1" smtClean="0"/>
              <a:t>gt</a:t>
            </a:r>
            <a:r>
              <a:rPr lang="en-US" dirty="0" smtClean="0"/>
              <a:t>)</a:t>
            </a:r>
            <a:r>
              <a:rPr lang="el-GR" dirty="0" smtClean="0"/>
              <a:t> </a:t>
            </a:r>
          </a:p>
          <a:p>
            <a:pPr lvl="2"/>
            <a:r>
              <a:rPr lang="el-GR" dirty="0" smtClean="0"/>
              <a:t>&lt; μικρότερο</a:t>
            </a:r>
            <a:r>
              <a:rPr lang="en-US" dirty="0" smtClean="0"/>
              <a:t> (-</a:t>
            </a:r>
            <a:r>
              <a:rPr lang="en-US" dirty="0" err="1" smtClean="0"/>
              <a:t>lt</a:t>
            </a:r>
            <a:r>
              <a:rPr lang="en-US" dirty="0" smtClean="0"/>
              <a:t>) </a:t>
            </a:r>
            <a:r>
              <a:rPr lang="el-GR" dirty="0" smtClean="0"/>
              <a:t> </a:t>
            </a:r>
          </a:p>
          <a:p>
            <a:pPr lvl="2"/>
            <a:r>
              <a:rPr lang="el-GR" dirty="0" smtClean="0"/>
              <a:t>!= διαφορετικό</a:t>
            </a:r>
            <a:r>
              <a:rPr lang="en-US" dirty="0" smtClean="0"/>
              <a:t> (-ne)</a:t>
            </a:r>
            <a:r>
              <a:rPr lang="el-GR" dirty="0" smtClean="0"/>
              <a:t> </a:t>
            </a:r>
          </a:p>
          <a:p>
            <a:pPr lvl="2"/>
            <a:r>
              <a:rPr lang="el-GR" dirty="0" smtClean="0"/>
              <a:t>== ίσο</a:t>
            </a:r>
            <a:r>
              <a:rPr lang="en-US" dirty="0" smtClean="0"/>
              <a:t> (-</a:t>
            </a:r>
            <a:r>
              <a:rPr lang="en-US" dirty="0" err="1" smtClean="0"/>
              <a:t>eq</a:t>
            </a:r>
            <a:r>
              <a:rPr lang="en-US" dirty="0" smtClean="0"/>
              <a:t>)</a:t>
            </a:r>
          </a:p>
          <a:p>
            <a:pPr lvl="2"/>
            <a:r>
              <a:rPr lang="el-GR" dirty="0" smtClean="0"/>
              <a:t>Μερικοί τελεστες διαφοροποιούνται από λειτουργικό σε λειτουργικό</a:t>
            </a:r>
            <a:endParaRPr lang="en-US" dirty="0" smtClean="0"/>
          </a:p>
          <a:p>
            <a:pPr lvl="2"/>
            <a:r>
              <a:rPr lang="el-GR" dirty="0" smtClean="0"/>
              <a:t>Εξικοιώση με τους τελεστές </a:t>
            </a:r>
            <a:endParaRPr lang="en-US" dirty="0" smtClean="0"/>
          </a:p>
          <a:p>
            <a:pPr lvl="3"/>
            <a:r>
              <a:rPr lang="en-US" dirty="0" err="1" smtClean="0"/>
              <a:t>bc</a:t>
            </a:r>
            <a:endParaRPr lang="en-US" dirty="0" smtClean="0"/>
          </a:p>
          <a:p>
            <a:pPr lvl="3"/>
            <a:r>
              <a:rPr lang="en-US" dirty="0" smtClean="0"/>
              <a:t>1&gt;2 </a:t>
            </a:r>
          </a:p>
          <a:p>
            <a:pPr lvl="3"/>
            <a:r>
              <a:rPr lang="en-US" dirty="0" smtClean="0"/>
              <a:t>2&gt;1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Βασικός προγραμματισμός </a:t>
            </a:r>
            <a:r>
              <a:rPr lang="en-US" dirty="0" smtClean="0"/>
              <a:t>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Δομές ελέγχου</a:t>
            </a:r>
          </a:p>
          <a:p>
            <a:pPr lvl="1"/>
            <a:r>
              <a:rPr lang="el-GR" dirty="0" smtClean="0"/>
              <a:t>Χρησιμοποιούνται για τον έλεγχο λανθασμένων ή σωστών εκφράσεων </a:t>
            </a:r>
            <a:r>
              <a:rPr lang="en-US" dirty="0" smtClean="0"/>
              <a:t>(false/true)</a:t>
            </a:r>
          </a:p>
          <a:p>
            <a:pPr lvl="1"/>
            <a:r>
              <a:rPr lang="el-GR" dirty="0" smtClean="0"/>
              <a:t>Η έκφραση </a:t>
            </a:r>
            <a:r>
              <a:rPr lang="en-US" dirty="0" smtClean="0"/>
              <a:t>if: </a:t>
            </a:r>
          </a:p>
          <a:p>
            <a:pPr lvl="2"/>
            <a:r>
              <a:rPr lang="en-US" dirty="0" smtClean="0"/>
              <a:t>If [condition] ;  then</a:t>
            </a:r>
          </a:p>
          <a:p>
            <a:pPr lvl="2"/>
            <a:r>
              <a:rPr lang="en-US" dirty="0" smtClean="0"/>
              <a:t>Command </a:t>
            </a:r>
          </a:p>
          <a:p>
            <a:pPr lvl="2"/>
            <a:r>
              <a:rPr lang="en-US" dirty="0" err="1" smtClean="0"/>
              <a:t>Fi</a:t>
            </a:r>
            <a:endParaRPr lang="en-US" dirty="0" smtClean="0"/>
          </a:p>
          <a:p>
            <a:pPr lvl="1"/>
            <a:r>
              <a:rPr lang="el-GR" dirty="0" smtClean="0"/>
              <a:t>Δημιουργήστε ένα </a:t>
            </a:r>
            <a:r>
              <a:rPr lang="en-US" dirty="0" smtClean="0"/>
              <a:t>script </a:t>
            </a:r>
            <a:r>
              <a:rPr lang="el-GR" dirty="0" smtClean="0"/>
              <a:t>στο οποίο να υπάρχει η δομή ελέγχου </a:t>
            </a:r>
            <a:r>
              <a:rPr lang="en-US" dirty="0" smtClean="0"/>
              <a:t>if </a:t>
            </a:r>
            <a:r>
              <a:rPr lang="el-GR" dirty="0" smtClean="0"/>
              <a:t>συγκρίνοντας δύο νούμερα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Βασικός προγραμματισμός </a:t>
            </a:r>
            <a:r>
              <a:rPr lang="en-US" dirty="0" smtClean="0"/>
              <a:t>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Επαναλήψεις</a:t>
            </a:r>
            <a:endParaRPr lang="en-US" dirty="0" smtClean="0"/>
          </a:p>
          <a:p>
            <a:pPr lvl="1"/>
            <a:r>
              <a:rPr lang="en-US" dirty="0" smtClean="0"/>
              <a:t>for</a:t>
            </a:r>
            <a:r>
              <a:rPr lang="el-GR" dirty="0" smtClean="0"/>
              <a:t> </a:t>
            </a:r>
            <a:r>
              <a:rPr lang="en-US" dirty="0" smtClean="0"/>
              <a:t>(expr1; expr2;expr3)</a:t>
            </a:r>
          </a:p>
          <a:p>
            <a:pPr lvl="1"/>
            <a:r>
              <a:rPr lang="en-US" dirty="0" smtClean="0"/>
              <a:t>do </a:t>
            </a:r>
          </a:p>
          <a:p>
            <a:pPr lvl="1"/>
            <a:r>
              <a:rPr lang="en-US" dirty="0" smtClean="0"/>
              <a:t>Commands</a:t>
            </a:r>
          </a:p>
          <a:p>
            <a:pPr lvl="1"/>
            <a:r>
              <a:rPr lang="en-US" dirty="0" smtClean="0"/>
              <a:t>Done</a:t>
            </a:r>
          </a:p>
          <a:p>
            <a:pPr lvl="1"/>
            <a:r>
              <a:rPr lang="el-GR" dirty="0" smtClean="0"/>
              <a:t>Υπάρχει και το </a:t>
            </a:r>
            <a:r>
              <a:rPr lang="en-US" dirty="0" smtClean="0"/>
              <a:t>while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Περισσότερες Πληροφορίες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 </a:t>
            </a:r>
            <a:r>
              <a:rPr lang="el-GR" dirty="0" smtClean="0"/>
              <a:t>όνομα της εντολής </a:t>
            </a:r>
          </a:p>
          <a:p>
            <a:pPr lvl="1"/>
            <a:r>
              <a:rPr lang="el-GR" dirty="0" smtClean="0"/>
              <a:t>Π.χ </a:t>
            </a:r>
            <a:r>
              <a:rPr lang="en-US" dirty="0" smtClean="0"/>
              <a:t>man </a:t>
            </a:r>
            <a:r>
              <a:rPr lang="en-US" dirty="0" err="1" smtClean="0"/>
              <a:t>ls</a:t>
            </a:r>
            <a:endParaRPr lang="en-US" dirty="0" smtClean="0"/>
          </a:p>
          <a:p>
            <a:r>
              <a:rPr lang="el-GR" dirty="0" smtClean="0"/>
              <a:t>Πηγές στο διαδίκτυο</a:t>
            </a:r>
          </a:p>
          <a:p>
            <a:pPr lvl="1"/>
            <a:r>
              <a:rPr lang="en-US" dirty="0" smtClean="0">
                <a:hlinkClick r:id="rId2"/>
              </a:rPr>
              <a:t>http://www.ee.surrey.ac.uk/Teaching/Unix/unix2.html</a:t>
            </a:r>
            <a:endParaRPr lang="el-GR" dirty="0" smtClean="0"/>
          </a:p>
          <a:p>
            <a:pPr lvl="1"/>
            <a:r>
              <a:rPr lang="en-US" dirty="0" smtClean="0">
                <a:hlinkClick r:id="rId3"/>
              </a:rPr>
              <a:t>http://www.fsid.cvut.cz/cz/U201/linux.html</a:t>
            </a:r>
            <a:endParaRPr lang="en-US" dirty="0" smtClean="0"/>
          </a:p>
          <a:p>
            <a:r>
              <a:rPr lang="el-GR" dirty="0" smtClean="0"/>
              <a:t>Βιβλία</a:t>
            </a:r>
          </a:p>
          <a:p>
            <a:pPr lvl="1"/>
            <a:r>
              <a:rPr lang="en-US" dirty="0" smtClean="0"/>
              <a:t>Advanced Programming in the UNIX Environment, Second Edition (Addison-Wesley Professional Computing Series)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Περιεχόμενα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0" dirty="0" smtClean="0"/>
              <a:t>Βασικές εντολές </a:t>
            </a:r>
            <a:r>
              <a:rPr lang="en-US" b="0" dirty="0" err="1" smtClean="0"/>
              <a:t>linux</a:t>
            </a:r>
            <a:endParaRPr lang="en-US" b="0" dirty="0" smtClean="0"/>
          </a:p>
          <a:p>
            <a:r>
              <a:rPr lang="el-GR" dirty="0" smtClean="0"/>
              <a:t>Διαχειριστικές εντολές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 </a:t>
            </a:r>
            <a:r>
              <a:rPr lang="el-GR" dirty="0" smtClean="0"/>
              <a:t>εντολή</a:t>
            </a:r>
            <a:r>
              <a:rPr lang="en-US" dirty="0" smtClean="0"/>
              <a:t> </a:t>
            </a:r>
            <a:r>
              <a:rPr lang="en-US" dirty="0" err="1" smtClean="0"/>
              <a:t>ifconfig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ea typeface="ＭＳ Ｐゴシック" pitchFamily="-113" charset="-128"/>
                <a:cs typeface="ＭＳ Ｐゴシック" pitchFamily="-113" charset="-128"/>
              </a:rPr>
              <a:t>Ifconfig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: </a:t>
            </a:r>
            <a:r>
              <a:rPr lang="el-GR" dirty="0" smtClean="0">
                <a:ea typeface="ＭＳ Ｐゴシック" pitchFamily="-113" charset="-128"/>
                <a:cs typeface="ＭＳ Ｐゴシック" pitchFamily="-113" charset="-128"/>
              </a:rPr>
              <a:t>απεικονίζει και τροποποεί τις δικτυακές ρυθμίσεις</a:t>
            </a:r>
          </a:p>
          <a:p>
            <a:pPr lvl="1"/>
            <a:r>
              <a:rPr lang="en-US" dirty="0" err="1" smtClean="0">
                <a:ea typeface="ＭＳ Ｐゴシック" pitchFamily="-113" charset="-128"/>
                <a:cs typeface="ＭＳ Ｐゴシック" pitchFamily="-113" charset="-128"/>
              </a:rPr>
              <a:t>Ifconfig</a:t>
            </a:r>
            <a:r>
              <a:rPr lang="en-US" dirty="0" smtClean="0">
                <a:ea typeface="ＭＳ Ｐゴシック" pitchFamily="-113" charset="-128"/>
                <a:cs typeface="ＭＳ Ｐゴシック" pitchFamily="-113" charset="-128"/>
              </a:rPr>
              <a:t> -a</a:t>
            </a:r>
          </a:p>
        </p:txBody>
      </p:sp>
      <p:pic>
        <p:nvPicPr>
          <p:cNvPr id="4" name="Picture 3" descr="Screenshot on 2010-02-14 at 4.04.07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3352800"/>
            <a:ext cx="7022222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Περιεχόμενα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Βασικές εντολές </a:t>
            </a:r>
            <a:r>
              <a:rPr lang="en-US" dirty="0" err="1" smtClean="0"/>
              <a:t>linux</a:t>
            </a:r>
            <a:endParaRPr lang="en-US" dirty="0" smtClean="0"/>
          </a:p>
          <a:p>
            <a:r>
              <a:rPr lang="el-GR" dirty="0" smtClean="0"/>
              <a:t>Διαχειριστικές εντολές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εντολή </a:t>
            </a:r>
            <a:r>
              <a:rPr lang="en-US" dirty="0" smtClean="0"/>
              <a:t>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Ping</a:t>
            </a:r>
          </a:p>
          <a:p>
            <a:pPr lvl="1"/>
            <a:r>
              <a:rPr lang="en-US" dirty="0" smtClean="0"/>
              <a:t>«</a:t>
            </a:r>
            <a:r>
              <a:rPr lang="en-US" dirty="0" err="1" smtClean="0"/>
              <a:t>Εντοπισμός</a:t>
            </a:r>
            <a:r>
              <a:rPr lang="en-US" dirty="0" smtClean="0"/>
              <a:t>» </a:t>
            </a:r>
            <a:r>
              <a:rPr lang="en-US" dirty="0" err="1" smtClean="0"/>
              <a:t>ενός</a:t>
            </a:r>
            <a:r>
              <a:rPr lang="en-US" dirty="0" smtClean="0"/>
              <a:t> </a:t>
            </a:r>
            <a:r>
              <a:rPr lang="en-US" dirty="0" err="1" smtClean="0"/>
              <a:t>υπολογιστικού</a:t>
            </a:r>
            <a:r>
              <a:rPr lang="en-US" dirty="0" smtClean="0"/>
              <a:t> </a:t>
            </a:r>
            <a:r>
              <a:rPr lang="en-US" dirty="0" err="1" smtClean="0"/>
              <a:t>συστήματος</a:t>
            </a:r>
            <a:endParaRPr lang="en-US" dirty="0" smtClean="0"/>
          </a:p>
          <a:p>
            <a:pPr lvl="2"/>
            <a:r>
              <a:rPr lang="en-US" dirty="0" smtClean="0"/>
              <a:t>ping </a:t>
            </a:r>
            <a:r>
              <a:rPr lang="en-US" dirty="0" err="1" smtClean="0"/>
              <a:t>www.in.gr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ping </a:t>
            </a:r>
            <a:r>
              <a:rPr lang="en-US" dirty="0" err="1" smtClean="0"/>
              <a:t>www.aegean.gr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Τα</a:t>
            </a:r>
            <a:r>
              <a:rPr lang="en-US" dirty="0" smtClean="0"/>
              <a:t> </a:t>
            </a:r>
            <a:r>
              <a:rPr lang="en-US" dirty="0" err="1" smtClean="0"/>
              <a:t>αποτελέσματα</a:t>
            </a:r>
            <a:r>
              <a:rPr lang="en-US" dirty="0" smtClean="0"/>
              <a:t> </a:t>
            </a:r>
            <a:r>
              <a:rPr lang="en-US" dirty="0" err="1" smtClean="0"/>
              <a:t>μπορούν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χρησιμοποιηθούν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τη</a:t>
            </a:r>
            <a:r>
              <a:rPr lang="en-US" dirty="0" smtClean="0"/>
              <a:t> </a:t>
            </a:r>
            <a:r>
              <a:rPr lang="en-US" dirty="0" err="1" smtClean="0"/>
              <a:t>διαχείριση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συστήματος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Man ping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 </a:t>
            </a:r>
            <a:r>
              <a:rPr lang="el-GR" dirty="0" smtClean="0"/>
              <a:t>εντολή </a:t>
            </a:r>
            <a:r>
              <a:rPr lang="en-US" dirty="0" err="1" smtClean="0"/>
              <a:t>traceroute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Εντοπισμός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μονοπατιού</a:t>
            </a:r>
            <a:endParaRPr lang="en-US" dirty="0" smtClean="0"/>
          </a:p>
          <a:p>
            <a:r>
              <a:rPr lang="en-US" dirty="0" err="1" smtClean="0"/>
              <a:t>Traceroute</a:t>
            </a:r>
            <a:r>
              <a:rPr lang="en-US" dirty="0" smtClean="0"/>
              <a:t> </a:t>
            </a:r>
            <a:r>
              <a:rPr lang="en-US" dirty="0" err="1" smtClean="0"/>
              <a:t>www.aegean.gr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 </a:t>
            </a:r>
            <a:r>
              <a:rPr lang="el-GR" dirty="0" smtClean="0"/>
              <a:t>εντολή </a:t>
            </a:r>
            <a:r>
              <a:rPr lang="en-US" dirty="0" err="1" smtClean="0"/>
              <a:t>traceroute</a:t>
            </a:r>
            <a:endParaRPr lang="en-US" dirty="0"/>
          </a:p>
        </p:txBody>
      </p:sp>
      <p:pic>
        <p:nvPicPr>
          <p:cNvPr id="4" name="Content Placeholder 3" descr="Screenshot on 2010-02-14 at 4.27.49 PM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7397" y="2076695"/>
            <a:ext cx="7149206" cy="3923809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εντολή </a:t>
            </a:r>
            <a:r>
              <a:rPr lang="en-US" dirty="0" smtClean="0"/>
              <a:t>telnet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telnet host : </a:t>
            </a:r>
            <a:r>
              <a:rPr lang="el-GR" dirty="0" smtClean="0"/>
              <a:t>Σύνδεση με μια υπηρεσία</a:t>
            </a:r>
          </a:p>
          <a:p>
            <a:pPr lvl="1"/>
            <a:r>
              <a:rPr lang="en-US" dirty="0" smtClean="0"/>
              <a:t>telnet </a:t>
            </a:r>
            <a:r>
              <a:rPr lang="en-US" dirty="0" smtClean="0">
                <a:hlinkClick r:id="rId2"/>
              </a:rPr>
              <a:t>www.aegean.gr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</a:t>
            </a:r>
            <a:r>
              <a:rPr lang="el-GR" dirty="0" smtClean="0"/>
              <a:t>ι παρατηρείται; 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 </a:t>
            </a:r>
            <a:r>
              <a:rPr lang="el-GR" dirty="0" smtClean="0"/>
              <a:t>εντολή </a:t>
            </a:r>
            <a:r>
              <a:rPr lang="en-US" dirty="0" smtClean="0"/>
              <a:t>dig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 </a:t>
            </a:r>
            <a:r>
              <a:rPr lang="el-GR" dirty="0" smtClean="0"/>
              <a:t>χρησιμοποιείται για τ</a:t>
            </a:r>
            <a:r>
              <a:rPr lang="en-US" dirty="0" err="1" smtClean="0"/>
              <a:t>o</a:t>
            </a:r>
            <a:r>
              <a:rPr lang="el-GR" dirty="0" smtClean="0"/>
              <a:t>ν εντοπισμό πιθανών προβλημάτων στην επίλυψη ονομάτων</a:t>
            </a:r>
          </a:p>
          <a:p>
            <a:pPr lvl="1"/>
            <a:r>
              <a:rPr lang="en-US" dirty="0" smtClean="0"/>
              <a:t>Dig </a:t>
            </a:r>
            <a:r>
              <a:rPr lang="en-US" dirty="0" err="1" smtClean="0"/>
              <a:t>www.aegean.gr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Περαιτέρω Εξάσκηση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Να δημιουργηθεί  ένα πρόγραμμα που να εντοπίζει τα ενεργά δικτυακά στοιχεία ενός τοπικό δικτύου </a:t>
            </a:r>
          </a:p>
          <a:p>
            <a:r>
              <a:rPr lang="el-GR" dirty="0" smtClean="0"/>
              <a:t>Για κάθε ενεργό στοιχείο θα πρέπει να γίνεται εντοπισμός του μονοπατιού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Δομή Αρχείων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Δενδρική Δομή</a:t>
            </a:r>
            <a:endParaRPr lang="en-US" dirty="0"/>
          </a:p>
        </p:txBody>
      </p:sp>
      <p:pic>
        <p:nvPicPr>
          <p:cNvPr id="4" name="Picture 3" descr="ldr.png"/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429000" y="2057401"/>
            <a:ext cx="5486400" cy="44195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Κύριες Εντολές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1066799"/>
          </a:xfrm>
        </p:spPr>
        <p:txBody>
          <a:bodyPr/>
          <a:lstStyle/>
          <a:p>
            <a:r>
              <a:rPr lang="en-US" dirty="0" err="1" smtClean="0"/>
              <a:t>ls</a:t>
            </a:r>
            <a:r>
              <a:rPr lang="el-GR" dirty="0" smtClean="0"/>
              <a:t>: Εκτύπωση</a:t>
            </a:r>
            <a:r>
              <a:rPr lang="en-US" dirty="0" smtClean="0"/>
              <a:t> </a:t>
            </a:r>
            <a:r>
              <a:rPr lang="el-GR" dirty="0" smtClean="0"/>
              <a:t>περιεχομένων</a:t>
            </a:r>
            <a:r>
              <a:rPr lang="en-US" dirty="0" smtClean="0"/>
              <a:t> </a:t>
            </a:r>
            <a:r>
              <a:rPr lang="el-GR" dirty="0" smtClean="0"/>
              <a:t>ενός φακέλου  </a:t>
            </a:r>
            <a:endParaRPr lang="en-US" dirty="0"/>
          </a:p>
        </p:txBody>
      </p:sp>
      <p:pic>
        <p:nvPicPr>
          <p:cNvPr id="4" name="Picture 3" descr="Screenshot on 2010-02-13 at 10.36.52 P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124200"/>
            <a:ext cx="5561905" cy="15746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Κύριες Εντολές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Cd</a:t>
            </a:r>
            <a:r>
              <a:rPr lang="en-US" dirty="0" smtClean="0"/>
              <a:t> : </a:t>
            </a:r>
            <a:r>
              <a:rPr lang="el-GR" dirty="0" smtClean="0"/>
              <a:t>Αλλαγή καταλόγου</a:t>
            </a:r>
            <a:endParaRPr lang="en-US" dirty="0" smtClean="0"/>
          </a:p>
          <a:p>
            <a:pPr lvl="1"/>
            <a:r>
              <a:rPr lang="en-US" dirty="0" err="1" smtClean="0"/>
              <a:t>cd</a:t>
            </a:r>
            <a:r>
              <a:rPr lang="en-US" dirty="0" smtClean="0"/>
              <a:t> /etc </a:t>
            </a:r>
            <a:r>
              <a:rPr lang="el-GR" dirty="0" smtClean="0"/>
              <a:t>(μεταφορά στον κατάλογο </a:t>
            </a:r>
            <a:r>
              <a:rPr lang="en-US" dirty="0" smtClean="0"/>
              <a:t>/etc)</a:t>
            </a:r>
          </a:p>
          <a:p>
            <a:pPr lvl="1"/>
            <a:r>
              <a:rPr lang="en-US" dirty="0" err="1" smtClean="0"/>
              <a:t>cd</a:t>
            </a:r>
            <a:r>
              <a:rPr lang="en-US" dirty="0" smtClean="0"/>
              <a:t> .. </a:t>
            </a:r>
            <a:r>
              <a:rPr lang="el-GR" dirty="0" smtClean="0"/>
              <a:t>(μεταφορά στον άμεσα παραπάνω κατάλογο)</a:t>
            </a:r>
            <a:endParaRPr lang="en-US" dirty="0" smtClean="0"/>
          </a:p>
          <a:p>
            <a:r>
              <a:rPr lang="en-US" dirty="0" err="1" smtClean="0"/>
              <a:t>Mkdir</a:t>
            </a:r>
            <a:r>
              <a:rPr lang="en-US" dirty="0" smtClean="0"/>
              <a:t>: </a:t>
            </a:r>
            <a:r>
              <a:rPr lang="el-GR" dirty="0" smtClean="0"/>
              <a:t>Δημιουργία καταλόγου</a:t>
            </a:r>
          </a:p>
          <a:p>
            <a:pPr lvl="1"/>
            <a:r>
              <a:rPr lang="en-US" dirty="0" err="1" smtClean="0"/>
              <a:t>Mkdir</a:t>
            </a:r>
            <a:r>
              <a:rPr lang="en-US" dirty="0" smtClean="0"/>
              <a:t> test (</a:t>
            </a:r>
            <a:r>
              <a:rPr lang="el-GR" dirty="0" smtClean="0"/>
              <a:t>δημιουργεί τον κατάλογο </a:t>
            </a:r>
            <a:r>
              <a:rPr lang="en-US" dirty="0" smtClean="0"/>
              <a:t>test)</a:t>
            </a:r>
          </a:p>
          <a:p>
            <a:r>
              <a:rPr lang="en-US" dirty="0" err="1" smtClean="0"/>
              <a:t>Pwd</a:t>
            </a:r>
            <a:r>
              <a:rPr lang="en-US" dirty="0" smtClean="0"/>
              <a:t> </a:t>
            </a:r>
            <a:r>
              <a:rPr lang="el-GR" dirty="0" smtClean="0"/>
              <a:t>εκτύπωση του τρέχοντος καταλόγου </a:t>
            </a:r>
          </a:p>
          <a:p>
            <a:pPr lvl="1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Κύριες Εντολές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touch : </a:t>
            </a:r>
            <a:r>
              <a:rPr lang="el-GR" dirty="0" smtClean="0"/>
              <a:t>δημιουργία ενός αρχείου</a:t>
            </a:r>
            <a:endParaRPr lang="en-US" dirty="0" smtClean="0"/>
          </a:p>
          <a:p>
            <a:pPr lvl="1"/>
            <a:r>
              <a:rPr lang="en-US" dirty="0" smtClean="0"/>
              <a:t>Touch file </a:t>
            </a:r>
          </a:p>
          <a:p>
            <a:r>
              <a:rPr lang="en-US" dirty="0" smtClean="0"/>
              <a:t>cp: </a:t>
            </a:r>
            <a:r>
              <a:rPr lang="el-GR" dirty="0" smtClean="0"/>
              <a:t>αντιγραφή αρχείων </a:t>
            </a:r>
          </a:p>
          <a:p>
            <a:pPr lvl="1"/>
            <a:r>
              <a:rPr lang="en-US" dirty="0" smtClean="0"/>
              <a:t>Cp </a:t>
            </a:r>
            <a:r>
              <a:rPr lang="en-US" dirty="0" err="1" smtClean="0"/>
              <a:t>test.txt</a:t>
            </a:r>
            <a:r>
              <a:rPr lang="en-US" dirty="0" smtClean="0"/>
              <a:t> (source) /</a:t>
            </a:r>
            <a:r>
              <a:rPr lang="en-US" dirty="0" err="1" smtClean="0"/>
              <a:t>tmp/test.txt</a:t>
            </a:r>
            <a:r>
              <a:rPr lang="en-US" dirty="0" smtClean="0"/>
              <a:t> (destination)</a:t>
            </a:r>
          </a:p>
          <a:p>
            <a:r>
              <a:rPr lang="en-US" dirty="0" err="1" smtClean="0"/>
              <a:t>mv</a:t>
            </a:r>
            <a:r>
              <a:rPr lang="en-US" dirty="0" smtClean="0"/>
              <a:t>: </a:t>
            </a:r>
            <a:r>
              <a:rPr lang="el-GR" dirty="0" smtClean="0"/>
              <a:t>μετακίνηση-μετονομασία αρχείου</a:t>
            </a:r>
          </a:p>
          <a:p>
            <a:pPr lvl="1"/>
            <a:r>
              <a:rPr lang="en-US" dirty="0" err="1" smtClean="0"/>
              <a:t>mv</a:t>
            </a:r>
            <a:r>
              <a:rPr lang="en-US" dirty="0" smtClean="0"/>
              <a:t> </a:t>
            </a:r>
            <a:r>
              <a:rPr lang="en-US" dirty="0" err="1" smtClean="0"/>
              <a:t>test.txt</a:t>
            </a:r>
            <a:r>
              <a:rPr lang="en-US" dirty="0" smtClean="0"/>
              <a:t> test2.txt</a:t>
            </a:r>
            <a:endParaRPr lang="el-GR" dirty="0" smtClean="0"/>
          </a:p>
          <a:p>
            <a:r>
              <a:rPr lang="en-US" dirty="0" err="1" smtClean="0"/>
              <a:t>rm</a:t>
            </a:r>
            <a:r>
              <a:rPr lang="en-US" dirty="0" smtClean="0"/>
              <a:t>: </a:t>
            </a:r>
            <a:r>
              <a:rPr lang="el-GR" dirty="0" smtClean="0"/>
              <a:t>διαγραφή αρχείου</a:t>
            </a:r>
          </a:p>
          <a:p>
            <a:pPr lvl="1"/>
            <a:r>
              <a:rPr lang="en-US" dirty="0" err="1" smtClean="0"/>
              <a:t>Rm</a:t>
            </a:r>
            <a:r>
              <a:rPr lang="en-US" dirty="0" smtClean="0"/>
              <a:t> </a:t>
            </a:r>
            <a:r>
              <a:rPr lang="en-US" dirty="0" err="1" smtClean="0"/>
              <a:t>test.txt</a:t>
            </a:r>
            <a:r>
              <a:rPr lang="en-US" dirty="0" smtClean="0"/>
              <a:t> </a:t>
            </a:r>
            <a:r>
              <a:rPr lang="el-GR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Ανακατεύθυνση Εξόδου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Χρησιμοποιήστε τα ακόλουθα σύμβολα για ανακατεύθυνση της εξόδου</a:t>
            </a:r>
          </a:p>
          <a:p>
            <a:pPr lvl="1"/>
            <a:r>
              <a:rPr lang="el-GR" dirty="0" smtClean="0"/>
              <a:t>&gt; </a:t>
            </a:r>
            <a:r>
              <a:rPr lang="en-US" dirty="0" smtClean="0"/>
              <a:t>file</a:t>
            </a:r>
            <a:r>
              <a:rPr lang="el-GR" dirty="0" smtClean="0"/>
              <a:t> αποθηκεύει το αποτέλεσμα στο αρχείο που ακολουθεί</a:t>
            </a:r>
            <a:endParaRPr lang="en-US" dirty="0" smtClean="0"/>
          </a:p>
          <a:p>
            <a:pPr lvl="1"/>
            <a:r>
              <a:rPr lang="en-US" dirty="0" smtClean="0"/>
              <a:t>Ls &gt; </a:t>
            </a:r>
            <a:r>
              <a:rPr lang="en-US" dirty="0" err="1" smtClean="0"/>
              <a:t>ls_result</a:t>
            </a:r>
            <a:r>
              <a:rPr lang="en-US" dirty="0" smtClean="0"/>
              <a:t> (</a:t>
            </a:r>
            <a:r>
              <a:rPr lang="el-GR" dirty="0" smtClean="0"/>
              <a:t>αποθηκεύει το αποτέλεσμα στο </a:t>
            </a:r>
            <a:r>
              <a:rPr lang="en-US" dirty="0" err="1" smtClean="0"/>
              <a:t>ls_result</a:t>
            </a:r>
            <a:r>
              <a:rPr lang="en-US" dirty="0" smtClean="0"/>
              <a:t>)</a:t>
            </a:r>
          </a:p>
          <a:p>
            <a:pPr lvl="1"/>
            <a:r>
              <a:rPr lang="el-GR" dirty="0" smtClean="0"/>
              <a:t>Αντικαταστήστε το &gt; με &gt;&gt; τι παρατηρείται;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Εξάσκηση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Χρησιμοποιείστε τις παραπάνω εντολές για να «δείτε» τα αρχεία του συστήματος στο οποίο εργάζεσται</a:t>
            </a:r>
          </a:p>
          <a:p>
            <a:r>
              <a:rPr lang="el-GR" dirty="0" smtClean="0"/>
              <a:t>Δημιουργείστε, αντιγράψτε και μετονομάστε μερικά αρχεία για περαιτέρω </a:t>
            </a:r>
            <a:r>
              <a:rPr lang="el-GR" dirty="0" smtClean="0">
                <a:solidFill>
                  <a:srgbClr val="FF0000"/>
                </a:solidFill>
              </a:rPr>
              <a:t>εξικοίωση 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Βασικός προγραμματισμός </a:t>
            </a:r>
            <a:r>
              <a:rPr lang="en-US" dirty="0" smtClean="0"/>
              <a:t>shell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43399"/>
          </a:xfrm>
        </p:spPr>
        <p:txBody>
          <a:bodyPr/>
          <a:lstStyle/>
          <a:p>
            <a:r>
              <a:rPr lang="el-GR" dirty="0" smtClean="0"/>
              <a:t>Αρχεία ελέγχου </a:t>
            </a:r>
            <a:r>
              <a:rPr lang="en-US" dirty="0" smtClean="0"/>
              <a:t>(script files)</a:t>
            </a:r>
          </a:p>
          <a:p>
            <a:pPr lvl="1"/>
            <a:r>
              <a:rPr lang="el-GR" dirty="0" smtClean="0"/>
              <a:t>Περιλαμβάνουν μια σειρά από εντολές για να αυτοματοποιήσουν μια διαδικασία</a:t>
            </a:r>
          </a:p>
          <a:p>
            <a:r>
              <a:rPr lang="en-US" dirty="0" smtClean="0"/>
              <a:t>To </a:t>
            </a:r>
            <a:r>
              <a:rPr lang="el-GR" dirty="0" smtClean="0"/>
              <a:t>πρώτο μου </a:t>
            </a:r>
            <a:r>
              <a:rPr lang="en-US" dirty="0" smtClean="0"/>
              <a:t>script: </a:t>
            </a:r>
          </a:p>
          <a:p>
            <a:pPr lvl="1"/>
            <a:r>
              <a:rPr lang="en-US" dirty="0" smtClean="0"/>
              <a:t>vi </a:t>
            </a:r>
            <a:r>
              <a:rPr lang="en-US" dirty="0" err="1" smtClean="0"/>
              <a:t>myscript</a:t>
            </a:r>
            <a:endParaRPr lang="en-US" dirty="0" smtClean="0"/>
          </a:p>
          <a:p>
            <a:pPr lvl="1"/>
            <a:r>
              <a:rPr lang="en-US" dirty="0" smtClean="0"/>
              <a:t>#this is my first script</a:t>
            </a:r>
          </a:p>
          <a:p>
            <a:pPr lvl="1"/>
            <a:r>
              <a:rPr lang="en-US" dirty="0" smtClean="0"/>
              <a:t>Echo this script list my current directory files</a:t>
            </a:r>
          </a:p>
          <a:p>
            <a:pPr lvl="1"/>
            <a:r>
              <a:rPr lang="en-US" dirty="0" err="1" smtClean="0"/>
              <a:t>ls</a:t>
            </a:r>
            <a:endParaRPr lang="en-US" dirty="0" smtClean="0"/>
          </a:p>
          <a:p>
            <a:pPr lvl="1"/>
            <a:r>
              <a:rPr lang="en-US" dirty="0" err="1" smtClean="0"/>
              <a:t>chmod</a:t>
            </a:r>
            <a:r>
              <a:rPr lang="en-US" dirty="0" smtClean="0"/>
              <a:t> +</a:t>
            </a:r>
            <a:r>
              <a:rPr lang="en-US" dirty="0" err="1" smtClean="0"/>
              <a:t>x</a:t>
            </a:r>
            <a:r>
              <a:rPr lang="en-US" dirty="0" smtClean="0"/>
              <a:t> </a:t>
            </a:r>
            <a:r>
              <a:rPr lang="en-US" dirty="0" err="1" smtClean="0"/>
              <a:t>myscript</a:t>
            </a:r>
            <a:endParaRPr lang="en-US" dirty="0" smtClean="0"/>
          </a:p>
          <a:p>
            <a:pPr lvl="1"/>
            <a:r>
              <a:rPr lang="en-US" dirty="0" smtClean="0"/>
              <a:t>./</a:t>
            </a:r>
            <a:r>
              <a:rPr lang="en-US" dirty="0" err="1" smtClean="0"/>
              <a:t>myscript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983</TotalTime>
  <Words>809</Words>
  <Application>Microsoft Macintosh PowerPoint</Application>
  <PresentationFormat>On-screen Show (4:3)</PresentationFormat>
  <Paragraphs>147</Paragraphs>
  <Slides>25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Focus</vt:lpstr>
      <vt:lpstr>Εργαστήριο  «Διαχείριση &amp; Ασφάλεια Δικτύων» Επισκόπηση Βασικών Δικτυακών Λειτουργιών </vt:lpstr>
      <vt:lpstr>Περιεχόμενα</vt:lpstr>
      <vt:lpstr>Δομή Αρχείων</vt:lpstr>
      <vt:lpstr>Κύριες Εντολές</vt:lpstr>
      <vt:lpstr>Κύριες Εντολές</vt:lpstr>
      <vt:lpstr>Κύριες Εντολές</vt:lpstr>
      <vt:lpstr>Ανακατεύθυνση Εξόδου</vt:lpstr>
      <vt:lpstr>Εξάσκηση</vt:lpstr>
      <vt:lpstr>Βασικός προγραμματισμός shell</vt:lpstr>
      <vt:lpstr>Βασικός προγραμματισμός shell</vt:lpstr>
      <vt:lpstr>Βασικός προγραμματισμός shell</vt:lpstr>
      <vt:lpstr>Βασικός προγραμματισμός shell</vt:lpstr>
      <vt:lpstr>Βασικός προγραμματισμός shell</vt:lpstr>
      <vt:lpstr>Βασικός προγραμματισμός shell</vt:lpstr>
      <vt:lpstr>Βασικός προγραμματισμός shell</vt:lpstr>
      <vt:lpstr>Βασικός προγραμματισμός shell</vt:lpstr>
      <vt:lpstr>Περισσότερες Πληροφορίες</vt:lpstr>
      <vt:lpstr>Περιεχόμενα</vt:lpstr>
      <vt:lpstr>H εντολή ifconfig</vt:lpstr>
      <vt:lpstr>Η εντολή Ping</vt:lpstr>
      <vt:lpstr>H εντολή traceroute</vt:lpstr>
      <vt:lpstr>H εντολή traceroute</vt:lpstr>
      <vt:lpstr>Η εντολή telnet</vt:lpstr>
      <vt:lpstr>H εντολή dig</vt:lpstr>
      <vt:lpstr>Περαιτέρω Εξάσκηση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Περίγραμμα Θεματικών Ενοτήτων</dc:title>
  <dc:creator>Dimitris Geneiatakis</dc:creator>
  <cp:lastModifiedBy>Dimitris Geneiatakis</cp:lastModifiedBy>
  <cp:revision>192</cp:revision>
  <dcterms:created xsi:type="dcterms:W3CDTF">2010-02-28T09:12:14Z</dcterms:created>
  <dcterms:modified xsi:type="dcterms:W3CDTF">2010-02-28T09:14:55Z</dcterms:modified>
</cp:coreProperties>
</file>