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73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2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l-G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l-G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20/11/20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286764"/>
            <a:ext cx="5628643" cy="3840582"/>
          </a:xfrm>
        </p:spPr>
        <p:txBody>
          <a:bodyPr/>
          <a:lstStyle/>
          <a:p>
            <a:pPr algn="ctr"/>
            <a:r>
              <a:rPr lang="el-GR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l-GR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/>
                <a:cs typeface="Times New Roman"/>
              </a:rPr>
              <a:t>ΣΧΕΔΙΑΣΗ  ΔΙΑΦΗΜΙΣΤΙΚΟΥ ΠΡΟΓΡΑΜΜΑΤΟΣ 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4680389"/>
            <a:ext cx="5710584" cy="1464543"/>
          </a:xfrm>
          <a:ln w="19050" cmpd="sng">
            <a:solidFill>
              <a:schemeClr val="accent2">
                <a:lumMod val="75000"/>
                <a:lumOff val="2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Παναγιώτα </a:t>
            </a:r>
            <a:r>
              <a:rPr lang="el-GR" sz="2800" b="1" dirty="0" smtClean="0">
                <a:latin typeface="Times New Roman"/>
                <a:cs typeface="Times New Roman"/>
              </a:rPr>
              <a:t>Αντωνοπούλου</a:t>
            </a:r>
          </a:p>
          <a:p>
            <a:pPr algn="ctr"/>
            <a:endParaRPr lang="el-GR" sz="2800" dirty="0" smtClean="0">
              <a:latin typeface="Times New Roman"/>
              <a:cs typeface="Times New Roman"/>
            </a:endParaRPr>
          </a:p>
          <a:p>
            <a:pPr algn="ctr"/>
            <a:r>
              <a:rPr lang="el-GR" sz="2600" b="1" dirty="0" smtClean="0">
                <a:latin typeface="Times New Roman"/>
                <a:cs typeface="Times New Roman"/>
              </a:rPr>
              <a:t>Μέλος ΣΕΠ ΕΑΠ </a:t>
            </a:r>
          </a:p>
          <a:p>
            <a:pPr algn="ctr"/>
            <a:r>
              <a:rPr lang="el-GR" sz="2600" b="1" smtClean="0">
                <a:latin typeface="Times New Roman"/>
                <a:cs typeface="Times New Roman"/>
              </a:rPr>
              <a:t>Αναπλ. </a:t>
            </a:r>
            <a:r>
              <a:rPr lang="el-GR" sz="2600" b="1" dirty="0" smtClean="0">
                <a:latin typeface="Times New Roman"/>
                <a:cs typeface="Times New Roman"/>
              </a:rPr>
              <a:t>Καθηγήτρια Πανεπιστημίου </a:t>
            </a:r>
            <a:r>
              <a:rPr lang="el-GR" sz="2600" b="1" dirty="0">
                <a:latin typeface="Times New Roman"/>
                <a:cs typeface="Times New Roman"/>
              </a:rPr>
              <a:t>Πελοποννήσου </a:t>
            </a:r>
            <a:endParaRPr lang="en-US" sz="2600" b="1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596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0"/>
            <a:ext cx="6508377" cy="1147054"/>
          </a:xfrm>
        </p:spPr>
        <p:txBody>
          <a:bodyPr/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Κατηγορίες μηνυμάτων 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44638"/>
            <a:ext cx="6508377" cy="57045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400" dirty="0">
                <a:latin typeface="Times New Roman"/>
                <a:cs typeface="Times New Roman"/>
              </a:rPr>
              <a:t>Με βάση το στόχο του μηνύματος της διαφήμισης και τον τρόπο με τον οποίο αυτό δομείται εντάσσεται στις κάτωθι κατηγορίες τις οποίες συνοπτικά έχει  κωδικοποιήσει ο καθηγητής Γιώργος Χ. Ζώτος .   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Μήνυμα Σκληρού Περιβλήματος</a:t>
            </a:r>
            <a:r>
              <a:rPr lang="el-GR" sz="2400" dirty="0">
                <a:latin typeface="Times New Roman"/>
                <a:cs typeface="Times New Roman"/>
              </a:rPr>
              <a:t>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Hard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Shell Message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 </a:t>
            </a:r>
          </a:p>
          <a:p>
            <a:pPr>
              <a:buFont typeface="Wingdings" charset="2"/>
              <a:buChar char="Ø"/>
            </a:pPr>
            <a:r>
              <a:rPr lang="el-GR" sz="2400" b="1" dirty="0" smtClean="0">
                <a:latin typeface="Times New Roman"/>
                <a:cs typeface="Times New Roman"/>
              </a:rPr>
              <a:t>Μήνυμα </a:t>
            </a:r>
            <a:r>
              <a:rPr lang="el-GR" sz="2400" b="1" dirty="0">
                <a:latin typeface="Times New Roman"/>
                <a:cs typeface="Times New Roman"/>
              </a:rPr>
              <a:t>Γνωστικής Συνέπειας</a:t>
            </a:r>
            <a:r>
              <a:rPr lang="el-GR" sz="2400" dirty="0">
                <a:latin typeface="Times New Roman"/>
                <a:cs typeface="Times New Roman"/>
              </a:rPr>
              <a:t>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Cognitive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Consistency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Πρόταση αγοράς</a:t>
            </a:r>
            <a:r>
              <a:rPr lang="el-GR" sz="2400" dirty="0">
                <a:latin typeface="Times New Roman"/>
                <a:cs typeface="Times New Roman"/>
              </a:rPr>
              <a:t>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Reason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-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Why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Μήνυμα Μαλακού Περιβλήματος</a:t>
            </a:r>
            <a:r>
              <a:rPr lang="el-GR" sz="2400" dirty="0">
                <a:latin typeface="Times New Roman"/>
                <a:cs typeface="Times New Roman"/>
              </a:rPr>
              <a:t>  </a:t>
            </a:r>
            <a:r>
              <a:rPr lang="el-GR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990000"/>
                </a:solidFill>
                <a:latin typeface="Times New Roman"/>
                <a:cs typeface="Times New Roman"/>
              </a:rPr>
              <a:t>Soft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-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Shell Message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Απλό μήνυμα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Πολύπλοκο μήνυμα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Μονόπλευρο μήνυμα </a:t>
            </a:r>
            <a:r>
              <a:rPr lang="el-GR" sz="2400" b="1" dirty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One</a:t>
            </a:r>
            <a:r>
              <a:rPr lang="en-GB" sz="2400" dirty="0">
                <a:solidFill>
                  <a:srgbClr val="990000"/>
                </a:solidFill>
                <a:latin typeface="Times New Roman"/>
                <a:cs typeface="Times New Roman"/>
              </a:rPr>
              <a:t> – 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Sided Message</a:t>
            </a:r>
            <a:r>
              <a:rPr lang="en-GB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Αμφίπλευρο μήνυμα 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Two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-</a:t>
            </a:r>
            <a:r>
              <a:rPr lang="en-US" sz="2400" dirty="0">
                <a:solidFill>
                  <a:srgbClr val="990000"/>
                </a:solidFill>
                <a:latin typeface="Times New Roman"/>
                <a:cs typeface="Times New Roman"/>
              </a:rPr>
              <a:t>Sided Message</a:t>
            </a:r>
            <a:r>
              <a:rPr lang="el-GR" sz="2400" dirty="0">
                <a:solidFill>
                  <a:srgbClr val="99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990000"/>
              </a:solidFill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Μήνυμα Αναίρεσης 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buFont typeface="Wingdings" charset="2"/>
              <a:buChar char="Ø"/>
            </a:pPr>
            <a:r>
              <a:rPr lang="el-GR" sz="2400" b="1" dirty="0">
                <a:latin typeface="Times New Roman"/>
                <a:cs typeface="Times New Roman"/>
              </a:rPr>
              <a:t>Μηνύματα θετικού/ αρνητικού πλαισίου 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8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69874" y="297004"/>
            <a:ext cx="6858000" cy="1546475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Μήνυμα Σκληρού Περιβλήματος</a:t>
            </a:r>
            <a:r>
              <a:rPr lang="el-GR" dirty="0">
                <a:latin typeface="Times New Roman"/>
                <a:cs typeface="Times New Roman"/>
              </a:rPr>
              <a:t> </a:t>
            </a:r>
            <a:r>
              <a:rPr lang="el-GR" dirty="0" smtClean="0">
                <a:latin typeface="Times New Roman"/>
                <a:cs typeface="Times New Roman"/>
              </a:rPr>
              <a:t/>
            </a:r>
            <a:br>
              <a:rPr lang="el-GR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Hard </a:t>
            </a:r>
            <a:r>
              <a:rPr lang="en-US" dirty="0">
                <a:latin typeface="Times New Roman"/>
                <a:cs typeface="Times New Roman"/>
              </a:rPr>
              <a:t>Shell Message</a:t>
            </a:r>
            <a:r>
              <a:rPr lang="el-GR" dirty="0">
                <a:latin typeface="Times New Roman"/>
                <a:cs typeface="Times New Roman"/>
              </a:rPr>
              <a:t>) 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269874" y="2017306"/>
            <a:ext cx="6858000" cy="2110040"/>
          </a:xfrm>
        </p:spPr>
        <p:txBody>
          <a:bodyPr/>
          <a:lstStyle/>
          <a:p>
            <a:pPr marL="342900" indent="-342900"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dirty="0" smtClean="0">
                <a:latin typeface="Times New Roman"/>
                <a:cs typeface="Times New Roman"/>
              </a:rPr>
              <a:t>Στηρίζεται </a:t>
            </a:r>
            <a:r>
              <a:rPr lang="el-GR" sz="2200" dirty="0">
                <a:latin typeface="Times New Roman"/>
                <a:cs typeface="Times New Roman"/>
              </a:rPr>
              <a:t>στην </a:t>
            </a:r>
            <a:r>
              <a:rPr lang="el-GR" sz="2200" dirty="0" smtClean="0">
                <a:latin typeface="Times New Roman"/>
                <a:cs typeface="Times New Roman"/>
              </a:rPr>
              <a:t>πληροφόρηση, </a:t>
            </a:r>
            <a:r>
              <a:rPr lang="el-GR" sz="2200" dirty="0">
                <a:latin typeface="Times New Roman"/>
                <a:cs typeface="Times New Roman"/>
              </a:rPr>
              <a:t>έχει επείγοντα χαρακτήρα και πιέζει τον καταναλωτή να λάβει γρήγορα απόφαση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6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86762"/>
            <a:ext cx="6858000" cy="1085605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n-US" b="1" dirty="0">
                <a:latin typeface="Times New Roman"/>
                <a:cs typeface="Times New Roman"/>
              </a:rPr>
              <a:t>M</a:t>
            </a:r>
            <a:r>
              <a:rPr lang="el-GR" b="1" dirty="0">
                <a:latin typeface="Times New Roman"/>
                <a:cs typeface="Times New Roman"/>
              </a:rPr>
              <a:t>ονόπλευρο </a:t>
            </a:r>
            <a:r>
              <a:rPr lang="en-GB" b="1" dirty="0">
                <a:latin typeface="Times New Roman"/>
                <a:cs typeface="Times New Roman"/>
              </a:rPr>
              <a:t>&amp; </a:t>
            </a:r>
            <a:r>
              <a:rPr lang="en-GB" b="1" dirty="0" err="1">
                <a:latin typeface="Times New Roman"/>
                <a:cs typeface="Times New Roman"/>
              </a:rPr>
              <a:t>Αμφί</a:t>
            </a:r>
            <a:r>
              <a:rPr lang="en-GB" b="1" dirty="0">
                <a:latin typeface="Times New Roman"/>
                <a:cs typeface="Times New Roman"/>
              </a:rPr>
              <a:t>π</a:t>
            </a:r>
            <a:r>
              <a:rPr lang="en-GB" b="1" dirty="0" err="1">
                <a:latin typeface="Times New Roman"/>
                <a:cs typeface="Times New Roman"/>
              </a:rPr>
              <a:t>λευρο</a:t>
            </a:r>
            <a:r>
              <a:rPr lang="en-GB" b="1" dirty="0">
                <a:latin typeface="Times New Roman"/>
                <a:cs typeface="Times New Roman"/>
              </a:rPr>
              <a:t> </a:t>
            </a:r>
            <a:r>
              <a:rPr lang="en-US" b="1" dirty="0">
                <a:latin typeface="Times New Roman"/>
                <a:cs typeface="Times New Roman"/>
              </a:rPr>
              <a:t>M</a:t>
            </a:r>
            <a:r>
              <a:rPr lang="el-GR" b="1" dirty="0">
                <a:latin typeface="Times New Roman"/>
                <a:cs typeface="Times New Roman"/>
              </a:rPr>
              <a:t>ήνυμα</a:t>
            </a:r>
            <a:r>
              <a:rPr lang="el-GR" dirty="0">
                <a:latin typeface="Times New Roman"/>
                <a:cs typeface="Times New Roman"/>
              </a:rPr>
              <a:t>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587439"/>
            <a:ext cx="6858000" cy="2662803"/>
          </a:xfrm>
        </p:spPr>
        <p:txBody>
          <a:bodyPr>
            <a:noAutofit/>
          </a:bodyPr>
          <a:lstStyle/>
          <a:p>
            <a:pPr marL="342900" indent="-342900">
              <a:buFont typeface="Wingdings" charset="2"/>
              <a:buChar char="Ø"/>
            </a:pPr>
            <a:endParaRPr lang="el-GR" sz="2000" b="1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000" b="1" dirty="0" smtClean="0">
                <a:latin typeface="Times New Roman"/>
                <a:cs typeface="Times New Roman"/>
              </a:rPr>
              <a:t>Μονόπλευρο</a:t>
            </a:r>
            <a:r>
              <a:rPr lang="el-GR" sz="2000" b="1" dirty="0">
                <a:latin typeface="Times New Roman"/>
                <a:cs typeface="Times New Roman"/>
              </a:rPr>
              <a:t>:</a:t>
            </a:r>
            <a:r>
              <a:rPr lang="el-GR" sz="2000" dirty="0">
                <a:latin typeface="Times New Roman"/>
                <a:cs typeface="Times New Roman"/>
              </a:rPr>
              <a:t> εκείνο που προβάλλει τα χαρακτηριστικά, τις ιδιότητες και τα συγκριτικά πλεονεκτήματα του προϊόντος . Δηλαδή αναφέρεται στα θετικά στοιχεία του προϊόντος. </a:t>
            </a:r>
            <a:endParaRPr lang="en-US" sz="2000" dirty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endParaRPr lang="el-GR" sz="2000" b="1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000" b="1" dirty="0" smtClean="0">
                <a:latin typeface="Times New Roman"/>
                <a:cs typeface="Times New Roman"/>
              </a:rPr>
              <a:t>Αμφίπλευρο </a:t>
            </a:r>
            <a:r>
              <a:rPr lang="el-GR" sz="2000" b="1" dirty="0">
                <a:latin typeface="Times New Roman"/>
                <a:cs typeface="Times New Roman"/>
              </a:rPr>
              <a:t>: </a:t>
            </a:r>
            <a:r>
              <a:rPr lang="el-GR" sz="2000" dirty="0">
                <a:latin typeface="Times New Roman"/>
                <a:cs typeface="Times New Roman"/>
              </a:rPr>
              <a:t>εκείνο που ενώ τονίζει τα θετικά και ισχυρά στοιχεία του προϊόντος κάνει και μια αναφορά σε κάποιο αδύνατο σημείο του η και στα θετικά του ανταγωνιστή.  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588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97004"/>
            <a:ext cx="6858000" cy="1433818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dirty="0">
                <a:latin typeface="Times New Roman"/>
                <a:cs typeface="Times New Roman"/>
              </a:rPr>
              <a:t> </a:t>
            </a:r>
            <a:r>
              <a:rPr lang="el-GR" b="1" dirty="0">
                <a:latin typeface="Times New Roman"/>
                <a:cs typeface="Times New Roman"/>
              </a:rPr>
              <a:t>Μήνυμα Γνωστικής Συνέπειας</a:t>
            </a:r>
            <a:r>
              <a:rPr lang="el-GR" dirty="0">
                <a:latin typeface="Times New Roman"/>
                <a:cs typeface="Times New Roman"/>
              </a:rPr>
              <a:t> </a:t>
            </a:r>
            <a:r>
              <a:rPr lang="el-GR" dirty="0" smtClean="0">
                <a:latin typeface="Times New Roman"/>
                <a:cs typeface="Times New Roman"/>
              </a:rPr>
              <a:t/>
            </a:r>
            <a:br>
              <a:rPr lang="el-GR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Cognitive </a:t>
            </a:r>
            <a:r>
              <a:rPr lang="en-US" dirty="0">
                <a:latin typeface="Times New Roman"/>
                <a:cs typeface="Times New Roman"/>
              </a:rPr>
              <a:t>Consistency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822997"/>
            <a:ext cx="6858000" cy="208955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dirty="0" smtClean="0">
                <a:latin typeface="Times New Roman"/>
                <a:cs typeface="Times New Roman"/>
              </a:rPr>
              <a:t>Οι </a:t>
            </a:r>
            <a:r>
              <a:rPr lang="el-GR" sz="2200" dirty="0">
                <a:latin typeface="Times New Roman"/>
                <a:cs typeface="Times New Roman"/>
              </a:rPr>
              <a:t>αποδέκτες προτιμούν η πληροφόρηση που παρέχεται να είναι σύμφωνη με τις απόψεις, τις προτιμήσεις , τα «πιστεύω» τους . Διαφορετικά το μήνυμα θα υπονομευτεί από αντεπιχειρήματα και θα εξουδετερωθεί η θα απορριφθεί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8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86764"/>
            <a:ext cx="6858000" cy="1597682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 smtClean="0">
                <a:latin typeface="Times New Roman"/>
                <a:cs typeface="Times New Roman"/>
              </a:rPr>
              <a:t/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b="1" dirty="0">
                <a:latin typeface="Times New Roman"/>
                <a:cs typeface="Times New Roman"/>
              </a:rPr>
              <a:t/>
            </a:r>
            <a:br>
              <a:rPr lang="el-GR" b="1" dirty="0">
                <a:latin typeface="Times New Roman"/>
                <a:cs typeface="Times New Roman"/>
              </a:rPr>
            </a:br>
            <a:r>
              <a:rPr lang="el-GR" b="1" dirty="0" smtClean="0">
                <a:latin typeface="Times New Roman"/>
                <a:cs typeface="Times New Roman"/>
              </a:rPr>
              <a:t/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b="1" dirty="0" smtClean="0">
                <a:latin typeface="Times New Roman"/>
                <a:cs typeface="Times New Roman"/>
              </a:rPr>
              <a:t>Πρόταση </a:t>
            </a:r>
            <a:r>
              <a:rPr lang="el-GR" b="1" dirty="0">
                <a:latin typeface="Times New Roman"/>
                <a:cs typeface="Times New Roman"/>
              </a:rPr>
              <a:t>αγοράς </a:t>
            </a:r>
            <a:r>
              <a:rPr lang="el-GR" b="1" dirty="0" smtClean="0">
                <a:latin typeface="Times New Roman"/>
                <a:cs typeface="Times New Roman"/>
              </a:rPr>
              <a:t/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Reason</a:t>
            </a:r>
            <a:r>
              <a:rPr lang="el-GR" dirty="0">
                <a:latin typeface="Times New Roman"/>
                <a:cs typeface="Times New Roman"/>
              </a:rPr>
              <a:t>- </a:t>
            </a:r>
            <a:r>
              <a:rPr lang="en-US" dirty="0">
                <a:latin typeface="Times New Roman"/>
                <a:cs typeface="Times New Roman"/>
              </a:rPr>
              <a:t>Why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2007065"/>
            <a:ext cx="6858000" cy="2069074"/>
          </a:xfrm>
        </p:spPr>
        <p:txBody>
          <a:bodyPr/>
          <a:lstStyle/>
          <a:p>
            <a:pPr marL="342900" indent="-342900"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dirty="0" smtClean="0">
                <a:latin typeface="Times New Roman"/>
                <a:cs typeface="Times New Roman"/>
              </a:rPr>
              <a:t>Αιτιολογείται </a:t>
            </a:r>
            <a:r>
              <a:rPr lang="el-GR" sz="2200" dirty="0">
                <a:latin typeface="Times New Roman"/>
                <a:cs typeface="Times New Roman"/>
              </a:rPr>
              <a:t>η πρόταση αγοράς . Κομβικό σημείο είναι η επιλογή των λόγων οι οποίοι θα πρέπει να ανταποκρίνονται στο στοχούμενο ακροατήριο.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87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97006"/>
            <a:ext cx="6858000" cy="1577198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Μήνυμα Μαλακού Περιβλήματος</a:t>
            </a:r>
            <a:r>
              <a:rPr lang="el-GR" dirty="0">
                <a:latin typeface="Times New Roman"/>
                <a:cs typeface="Times New Roman"/>
              </a:rPr>
              <a:t>  </a:t>
            </a:r>
            <a:r>
              <a:rPr lang="el-GR" dirty="0" smtClean="0">
                <a:latin typeface="Times New Roman"/>
                <a:cs typeface="Times New Roman"/>
              </a:rPr>
              <a:t/>
            </a:r>
            <a:br>
              <a:rPr lang="el-GR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(</a:t>
            </a:r>
            <a:r>
              <a:rPr lang="en-US" dirty="0" smtClean="0">
                <a:latin typeface="Times New Roman"/>
                <a:cs typeface="Times New Roman"/>
              </a:rPr>
              <a:t>Soft</a:t>
            </a:r>
            <a:r>
              <a:rPr lang="el-GR" dirty="0">
                <a:latin typeface="Times New Roman"/>
                <a:cs typeface="Times New Roman"/>
              </a:rPr>
              <a:t>-</a:t>
            </a:r>
            <a:r>
              <a:rPr lang="en-US" dirty="0">
                <a:latin typeface="Times New Roman"/>
                <a:cs typeface="Times New Roman"/>
              </a:rPr>
              <a:t>Shell Message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2099518"/>
            <a:ext cx="6858000" cy="4045695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l-GR" sz="2200" dirty="0">
                <a:latin typeface="Times New Roman"/>
                <a:cs typeface="Times New Roman"/>
              </a:rPr>
              <a:t>Το ήπιο, το διακριτικό, το πολύσημο μήνυμα που δίνει τη δυνατότητα για πολλές αναγνώσεις . Εστιάζει στην έκκληση του θυμικού, στα συναισθήματα , προκαλεί τη δημιουργία θετικών στάσεων του καταναλωτή απέναντι στο προϊόν. Επιχειρεί να τον προσεταιριστεί με υπαινιγμούς , με την ατμόσφαιρα που δημιουργεί , ενώ αποφεύγει να δίνε συμβουλές γα δράση η αλλαγή συνηθειών του </a:t>
            </a:r>
            <a:r>
              <a:rPr lang="el-GR" sz="2200" dirty="0" smtClean="0">
                <a:latin typeface="Times New Roman"/>
                <a:cs typeface="Times New Roman"/>
              </a:rPr>
              <a:t>καταναλωτή. 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6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317488"/>
            <a:ext cx="6858000" cy="1177779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Απλό &amp; πολύπλοκο μήνυμα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648890"/>
            <a:ext cx="6858000" cy="4834013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l-GR" sz="2200" b="1" dirty="0">
                <a:latin typeface="Times New Roman"/>
                <a:cs typeface="Times New Roman"/>
              </a:rPr>
              <a:t>Απλό:</a:t>
            </a:r>
            <a:r>
              <a:rPr lang="el-GR" sz="2200" dirty="0">
                <a:latin typeface="Times New Roman"/>
                <a:cs typeface="Times New Roman"/>
              </a:rPr>
              <a:t> Προσλαμβάνεται εύκολα από τον αποδέκτη κα αξιοποιεί όλα τα επιμέρους στοιχεία , είτε αυτά αναφέρονται στη λογική είτε και στο θυμικό .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sz="2200" dirty="0">
              <a:latin typeface="Times New Roman"/>
              <a:cs typeface="Times New Roman"/>
            </a:endParaRPr>
          </a:p>
          <a:p>
            <a:pPr marL="342900" indent="-342900">
              <a:buFont typeface="Wingdings" charset="2"/>
              <a:buChar char="Ø"/>
            </a:pPr>
            <a:r>
              <a:rPr lang="el-GR" sz="2200" b="1" dirty="0">
                <a:latin typeface="Times New Roman"/>
                <a:cs typeface="Times New Roman"/>
              </a:rPr>
              <a:t>Πολύπλοκο : </a:t>
            </a:r>
            <a:r>
              <a:rPr lang="el-GR" sz="2200" dirty="0">
                <a:latin typeface="Times New Roman"/>
                <a:cs typeface="Times New Roman"/>
              </a:rPr>
              <a:t>δεν κατανοείται σε όλη την έκταση του από τον αποδέκτη σε μία διαφήμιση γιατί είναι δύσκολο, περίπλοκο ή και διφορούμενο . 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40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4" y="286763"/>
            <a:ext cx="6858000" cy="1075363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Μήνυμα </a:t>
            </a:r>
            <a:r>
              <a:rPr lang="el-GR" b="1" dirty="0" smtClean="0">
                <a:latin typeface="Times New Roman"/>
                <a:cs typeface="Times New Roman"/>
              </a:rPr>
              <a:t>Αναίρεσης</a:t>
            </a:r>
            <a:br>
              <a:rPr lang="el-GR" b="1" dirty="0" smtClean="0">
                <a:latin typeface="Times New Roman"/>
                <a:cs typeface="Times New Roman"/>
              </a:rPr>
            </a:br>
            <a:r>
              <a:rPr lang="el-GR" dirty="0" smtClean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(</a:t>
            </a:r>
            <a:r>
              <a:rPr lang="en-US" dirty="0" err="1">
                <a:latin typeface="Times New Roman"/>
                <a:cs typeface="Times New Roman"/>
              </a:rPr>
              <a:t>Refutational</a:t>
            </a:r>
            <a:r>
              <a:rPr lang="en-US" dirty="0">
                <a:latin typeface="Times New Roman"/>
                <a:cs typeface="Times New Roman"/>
              </a:rPr>
              <a:t> Message</a:t>
            </a:r>
            <a:r>
              <a:rPr lang="el-GR" dirty="0">
                <a:latin typeface="Times New Roman"/>
                <a:cs typeface="Times New Roman"/>
              </a:rPr>
              <a:t>)</a:t>
            </a:r>
            <a:r>
              <a:rPr lang="en-US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874" y="1577199"/>
            <a:ext cx="6858000" cy="5100294"/>
          </a:xfrm>
        </p:spPr>
        <p:txBody>
          <a:bodyPr>
            <a:normAutofit/>
          </a:bodyPr>
          <a:lstStyle/>
          <a:p>
            <a:r>
              <a:rPr lang="el-GR" sz="2000" dirty="0">
                <a:latin typeface="Times New Roman"/>
                <a:cs typeface="Times New Roman"/>
              </a:rPr>
              <a:t>Εμφανίζει τα αντεπιχειρήματα μιας θέσης η οποία έχει ήδη παρουσιαστεί  από τα ανταγωνιστικό προϊόν , και αμέσως μετά καταβάλλεται προσπάθεια να εξουδετερωθούν.  </a:t>
            </a:r>
            <a:endParaRPr lang="en-US" sz="2000" dirty="0">
              <a:latin typeface="Times New Roman"/>
              <a:cs typeface="Times New Roman"/>
            </a:endParaRPr>
          </a:p>
          <a:p>
            <a:r>
              <a:rPr lang="el-GR" sz="2000" dirty="0">
                <a:latin typeface="Times New Roman"/>
                <a:cs typeface="Times New Roman"/>
              </a:rPr>
              <a:t>Τέτοιου είδους μηνύματα μπορούν  να χρησιμοποιηθούν σε περιπτώσεις </a:t>
            </a:r>
            <a:r>
              <a:rPr lang="el-GR" sz="2000" dirty="0" smtClean="0">
                <a:latin typeface="Times New Roman"/>
                <a:cs typeface="Times New Roman"/>
              </a:rPr>
              <a:t>όπου:</a:t>
            </a:r>
          </a:p>
          <a:p>
            <a:r>
              <a:rPr lang="el-GR" sz="2000" dirty="0" smtClean="0">
                <a:latin typeface="Times New Roman"/>
                <a:cs typeface="Times New Roman"/>
              </a:rPr>
              <a:t> </a:t>
            </a:r>
            <a:endParaRPr lang="en-US" sz="2000" dirty="0">
              <a:latin typeface="Times New Roman"/>
              <a:cs typeface="Times New Roman"/>
            </a:endParaRPr>
          </a:p>
          <a:p>
            <a:pPr marL="342900" indent="-342900">
              <a:buFont typeface="+mj-lt"/>
              <a:buAutoNum type="alphaLcParenR"/>
            </a:pPr>
            <a:r>
              <a:rPr lang="el-GR" sz="2000" dirty="0">
                <a:latin typeface="Times New Roman"/>
                <a:cs typeface="Times New Roman"/>
              </a:rPr>
              <a:t>η</a:t>
            </a:r>
            <a:r>
              <a:rPr lang="el-GR" sz="2000" dirty="0" smtClean="0">
                <a:latin typeface="Times New Roman"/>
                <a:cs typeface="Times New Roman"/>
              </a:rPr>
              <a:t> </a:t>
            </a:r>
            <a:r>
              <a:rPr lang="el-GR" sz="2000" dirty="0">
                <a:latin typeface="Times New Roman"/>
                <a:cs typeface="Times New Roman"/>
              </a:rPr>
              <a:t>αναίρεση  αναφέρεται σε μια δεδομένη αρνητική άποψη για το διαφημιζόμενο προϊόν</a:t>
            </a:r>
            <a:r>
              <a:rPr lang="el-GR" sz="2000" dirty="0" smtClean="0">
                <a:latin typeface="Times New Roman"/>
                <a:cs typeface="Times New Roman"/>
              </a:rPr>
              <a:t>,</a:t>
            </a:r>
          </a:p>
          <a:p>
            <a:pPr marL="342900" indent="-342900">
              <a:buFont typeface="+mj-lt"/>
              <a:buAutoNum type="alphaLcParenR"/>
            </a:pPr>
            <a:r>
              <a:rPr lang="el-GR" sz="2000" dirty="0" smtClean="0">
                <a:latin typeface="Times New Roman"/>
                <a:cs typeface="Times New Roman"/>
              </a:rPr>
              <a:t>η </a:t>
            </a:r>
            <a:r>
              <a:rPr lang="el-GR" sz="2000" dirty="0">
                <a:latin typeface="Times New Roman"/>
                <a:cs typeface="Times New Roman"/>
              </a:rPr>
              <a:t>αναίρεση αναφέρεται σε ισχυρισμό του ανταγωνιστή , ο οποίος ανατρέπεται με την παρουσίαση των συγκεκριμένων δεδομένων, </a:t>
            </a:r>
            <a:endParaRPr lang="en-US" sz="2000" dirty="0">
              <a:latin typeface="Times New Roman"/>
              <a:cs typeface="Times New Roman"/>
            </a:endParaRPr>
          </a:p>
          <a:p>
            <a:pPr marL="342900" indent="-342900">
              <a:buFont typeface="+mj-lt"/>
              <a:buAutoNum type="alphaLcParenR"/>
            </a:pPr>
            <a:r>
              <a:rPr lang="el-GR" sz="2000" dirty="0">
                <a:latin typeface="Times New Roman"/>
                <a:cs typeface="Times New Roman"/>
              </a:rPr>
              <a:t>η</a:t>
            </a:r>
            <a:r>
              <a:rPr lang="el-GR" sz="2000" dirty="0" smtClean="0">
                <a:latin typeface="Times New Roman"/>
                <a:cs typeface="Times New Roman"/>
              </a:rPr>
              <a:t> </a:t>
            </a:r>
            <a:r>
              <a:rPr lang="el-GR" sz="2000" dirty="0">
                <a:latin typeface="Times New Roman"/>
                <a:cs typeface="Times New Roman"/>
              </a:rPr>
              <a:t>αναίρεση αναφέρεται στις αρνητικές επιπτώσεις που εμφανίστηκαν γα το διαφημιζόμενο προϊόν μετά από ένα πρόσφατο γεγονός. 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15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718"/>
            <a:ext cx="6477000" cy="1365655"/>
          </a:xfrm>
          <a:ln>
            <a:solidFill>
              <a:srgbClr val="C00202"/>
            </a:solidFill>
          </a:ln>
        </p:spPr>
        <p:txBody>
          <a:bodyPr/>
          <a:lstStyle/>
          <a:p>
            <a:pPr algn="ctr"/>
            <a:r>
              <a:rPr lang="el-GR" b="1" dirty="0">
                <a:latin typeface="Times New Roman"/>
                <a:cs typeface="Times New Roman"/>
              </a:rPr>
              <a:t>Μηνύματα θετικού κι αρνητικού πλαισίου </a:t>
            </a:r>
            <a:r>
              <a:rPr lang="en-US" b="1" dirty="0">
                <a:latin typeface="Times New Roman"/>
                <a:cs typeface="Times New Roman"/>
              </a:rPr>
              <a:t/>
            </a:r>
            <a:br>
              <a:rPr lang="en-US" b="1" dirty="0">
                <a:latin typeface="Times New Roman"/>
                <a:cs typeface="Times New Roman"/>
              </a:rPr>
            </a:b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1351885"/>
            <a:ext cx="6475412" cy="4793327"/>
          </a:xfrm>
        </p:spPr>
        <p:txBody>
          <a:bodyPr/>
          <a:lstStyle/>
          <a:p>
            <a:endParaRPr lang="el-GR" sz="2100" b="1" dirty="0" smtClean="0">
              <a:latin typeface="Times New Roman"/>
              <a:cs typeface="Times New Roman"/>
            </a:endParaRPr>
          </a:p>
          <a:p>
            <a:r>
              <a:rPr lang="el-GR" sz="2100" b="1" dirty="0" smtClean="0">
                <a:latin typeface="Times New Roman"/>
                <a:cs typeface="Times New Roman"/>
              </a:rPr>
              <a:t>«</a:t>
            </a:r>
            <a:r>
              <a:rPr lang="el-GR" sz="2100" b="1" dirty="0">
                <a:latin typeface="Times New Roman"/>
                <a:cs typeface="Times New Roman"/>
              </a:rPr>
              <a:t>Θετικό</a:t>
            </a:r>
            <a:r>
              <a:rPr lang="el-GR" sz="2100" dirty="0">
                <a:latin typeface="Times New Roman"/>
                <a:cs typeface="Times New Roman"/>
              </a:rPr>
              <a:t>» χαρακτηρίζεται το πλαίσιο όταν το περιεχόμενο του μηνύματος εστιάζεται στο </a:t>
            </a:r>
            <a:r>
              <a:rPr lang="el-GR" sz="2100" dirty="0" smtClean="0">
                <a:latin typeface="Times New Roman"/>
                <a:cs typeface="Times New Roman"/>
              </a:rPr>
              <a:t>προϊόν, </a:t>
            </a:r>
            <a:r>
              <a:rPr lang="el-GR" sz="2100" dirty="0">
                <a:latin typeface="Times New Roman"/>
                <a:cs typeface="Times New Roman"/>
              </a:rPr>
              <a:t>στα χαρακτηριστικά του, στα ιδιότητες του και στα οφέλη που μπορεί να αποκομίσει ο καταναλωτής αν επιλέξει το συγκεκριμένο προϊόν.    </a:t>
            </a:r>
            <a:endParaRPr lang="en-US" sz="2100" dirty="0">
              <a:latin typeface="Times New Roman"/>
              <a:cs typeface="Times New Roman"/>
            </a:endParaRPr>
          </a:p>
          <a:p>
            <a:endParaRPr lang="el-GR" sz="2100" b="1" dirty="0" smtClean="0">
              <a:latin typeface="Times New Roman"/>
              <a:cs typeface="Times New Roman"/>
            </a:endParaRPr>
          </a:p>
          <a:p>
            <a:r>
              <a:rPr lang="el-GR" sz="2100" b="1" dirty="0" smtClean="0">
                <a:latin typeface="Times New Roman"/>
                <a:cs typeface="Times New Roman"/>
              </a:rPr>
              <a:t>«</a:t>
            </a:r>
            <a:r>
              <a:rPr lang="el-GR" sz="2100" b="1" dirty="0">
                <a:latin typeface="Times New Roman"/>
                <a:cs typeface="Times New Roman"/>
              </a:rPr>
              <a:t>Αρνητικό</a:t>
            </a:r>
            <a:r>
              <a:rPr lang="el-GR" sz="2100" dirty="0">
                <a:latin typeface="Times New Roman"/>
                <a:cs typeface="Times New Roman"/>
              </a:rPr>
              <a:t>» χαρακτηρίζεται το πλαίσιο όταν το περιεχόμενο του μηνύματος επικεντρώνεται στον ανταγωνιστή και υπογραμμίζει τις αρνητικές συνέπειες που θα έχει ο καταναλωτής εάν επιλέξει το συγκεκριμένο ανταγωνιστικό </a:t>
            </a:r>
            <a:r>
              <a:rPr lang="el-GR" sz="2100" dirty="0" smtClean="0">
                <a:latin typeface="Times New Roman"/>
                <a:cs typeface="Times New Roman"/>
              </a:rPr>
              <a:t>προϊόν. </a:t>
            </a:r>
            <a:endParaRPr lang="en-US" sz="21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22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73031" y="256040"/>
            <a:ext cx="6671105" cy="5479230"/>
          </a:xfrm>
        </p:spPr>
        <p:txBody>
          <a:bodyPr/>
          <a:lstStyle/>
          <a:p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>Το </a:t>
            </a:r>
            <a:r>
              <a:rPr lang="el-GR" sz="21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«αρνητικό πλαίσιο»</a:t>
            </a: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 έχει χρησιμοποιηθεί στο παρελθόν εκτενώς στην πολιτική διαφήμιση . Μια επιμέρους διάκριση του μηνύματος αρνητικού πλαισίου στην πολιτική διαφήμιση είναι η </a:t>
            </a:r>
            <a:r>
              <a:rPr lang="el-GR" sz="2100" b="1" dirty="0">
                <a:solidFill>
                  <a:srgbClr val="C00202"/>
                </a:solidFill>
                <a:latin typeface="Times New Roman"/>
                <a:cs typeface="Times New Roman"/>
              </a:rPr>
              <a:t>αρνητική συγκριτική διαφήμιση πολιτικού χαρακτήρα</a:t>
            </a:r>
            <a:r>
              <a:rPr lang="el-GR" sz="2100" b="1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l-GR" sz="21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l-GR" sz="2100" b="1" dirty="0" smtClean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Η αρνητική συγκριτική πολιτική διαφήμιση εμφανίζεται κατά κύριο λόγο με δύο παραλλαγές : </a:t>
            </a:r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Την </a:t>
            </a:r>
            <a:r>
              <a:rPr lang="el-GR" sz="21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άμεση συγκριτική διαφήμιση</a:t>
            </a:r>
            <a:r>
              <a:rPr lang="el-GR" sz="2100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, όπου επιχειρείται σύγκριση σημείο προς σημείο των κύριων πλευρών της πολιτικής του διαφημιζόμενου υποψηφίου και του αντιπάλου.</a:t>
            </a:r>
            <a: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sz="210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l-GR" sz="21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Την </a:t>
            </a:r>
            <a:r>
              <a:rPr lang="el-GR" sz="2100" b="1" dirty="0">
                <a:solidFill>
                  <a:srgbClr val="C00202"/>
                </a:solidFill>
                <a:latin typeface="Times New Roman"/>
                <a:cs typeface="Times New Roman"/>
              </a:rPr>
              <a:t>έμμεση συγκριτική διαφήμιση</a:t>
            </a:r>
            <a:r>
              <a:rPr lang="el-GR" sz="2100" dirty="0">
                <a:solidFill>
                  <a:srgbClr val="C00202"/>
                </a:solidFill>
                <a:latin typeface="Times New Roman"/>
                <a:cs typeface="Times New Roman"/>
              </a:rPr>
              <a:t> </a:t>
            </a:r>
            <a:r>
              <a:rPr lang="el-GR" sz="2100" dirty="0">
                <a:solidFill>
                  <a:schemeClr val="tx1"/>
                </a:solidFill>
                <a:latin typeface="Times New Roman"/>
                <a:cs typeface="Times New Roman"/>
              </a:rPr>
              <a:t>όπου το όνομα του αντιπάλου δεν αναφέρεται , αλλά η σύγκριση πραγματοποιείται με υπονοούμενες αναφορές.  </a:t>
            </a:r>
            <a:r>
              <a:rPr lang="el-GR" sz="2100" dirty="0">
                <a:latin typeface="Times New Roman"/>
                <a:cs typeface="Times New Roman"/>
              </a:rPr>
              <a:t> </a:t>
            </a:r>
            <a:r>
              <a:rPr lang="en-US" sz="2100" dirty="0">
                <a:latin typeface="Times New Roman"/>
                <a:cs typeface="Times New Roman"/>
              </a:rPr>
              <a:t/>
            </a:r>
            <a:br>
              <a:rPr lang="en-US" sz="2100" dirty="0">
                <a:latin typeface="Times New Roman"/>
                <a:cs typeface="Times New Roman"/>
              </a:rPr>
            </a:br>
            <a:endParaRPr lang="en-US" sz="2100" dirty="0">
              <a:latin typeface="Times New Roman"/>
              <a:cs typeface="Times New Roman"/>
            </a:endParaRPr>
          </a:p>
        </p:txBody>
      </p:sp>
      <p:sp>
        <p:nvSpPr>
          <p:cNvPr id="8" name="Chevron 7"/>
          <p:cNvSpPr/>
          <p:nvPr/>
        </p:nvSpPr>
        <p:spPr>
          <a:xfrm>
            <a:off x="2264143" y="4552370"/>
            <a:ext cx="194608" cy="1331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2257132" y="3240229"/>
            <a:ext cx="194608" cy="133140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626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07275" y="1136812"/>
            <a:ext cx="6868972" cy="5008402"/>
          </a:xfrm>
        </p:spPr>
        <p:txBody>
          <a:bodyPr>
            <a:noAutofit/>
          </a:bodyPr>
          <a:lstStyle/>
          <a:p>
            <a:pPr algn="l"/>
            <a:endParaRPr lang="el-GR" sz="2200" dirty="0" smtClean="0">
              <a:latin typeface="Times New Roman"/>
              <a:cs typeface="Times New Roman"/>
            </a:endParaRPr>
          </a:p>
          <a:p>
            <a:pPr algn="l"/>
            <a:r>
              <a:rPr lang="el-GR" sz="2100" dirty="0" smtClean="0">
                <a:latin typeface="Times New Roman"/>
                <a:cs typeface="Times New Roman"/>
              </a:rPr>
              <a:t>H  </a:t>
            </a:r>
            <a:r>
              <a:rPr lang="el-GR" sz="2100" dirty="0">
                <a:latin typeface="Times New Roman"/>
                <a:cs typeface="Times New Roman"/>
              </a:rPr>
              <a:t>σύγχρονη αντίληψη είναι πως « η πώληση ενός προϊόντος αρχίζει ουσιαστικά μετά την πώληση» ( </a:t>
            </a:r>
            <a:r>
              <a:rPr lang="en-US" sz="2100" dirty="0">
                <a:latin typeface="Times New Roman"/>
                <a:cs typeface="Times New Roman"/>
              </a:rPr>
              <a:t>S</a:t>
            </a:r>
            <a:r>
              <a:rPr lang="el-GR" sz="2100" dirty="0">
                <a:latin typeface="Times New Roman"/>
                <a:cs typeface="Times New Roman"/>
              </a:rPr>
              <a:t>.</a:t>
            </a:r>
            <a:r>
              <a:rPr lang="en-US" sz="2100" dirty="0">
                <a:latin typeface="Times New Roman"/>
                <a:cs typeface="Times New Roman"/>
              </a:rPr>
              <a:t>Rapp and T</a:t>
            </a:r>
            <a:r>
              <a:rPr lang="el-GR" sz="2100" dirty="0">
                <a:latin typeface="Times New Roman"/>
                <a:cs typeface="Times New Roman"/>
              </a:rPr>
              <a:t>. </a:t>
            </a:r>
            <a:r>
              <a:rPr lang="en-US" sz="2100" dirty="0">
                <a:latin typeface="Times New Roman"/>
                <a:cs typeface="Times New Roman"/>
              </a:rPr>
              <a:t>Collins</a:t>
            </a:r>
            <a:r>
              <a:rPr lang="el-GR" sz="2100" dirty="0">
                <a:latin typeface="Times New Roman"/>
                <a:cs typeface="Times New Roman"/>
              </a:rPr>
              <a:t> , </a:t>
            </a:r>
            <a:r>
              <a:rPr lang="en-US" sz="2100" dirty="0" err="1">
                <a:latin typeface="Times New Roman"/>
                <a:cs typeface="Times New Roman"/>
              </a:rPr>
              <a:t>Maximarketing</a:t>
            </a:r>
            <a:r>
              <a:rPr lang="el-GR" sz="2100" dirty="0">
                <a:latin typeface="Times New Roman"/>
                <a:cs typeface="Times New Roman"/>
              </a:rPr>
              <a:t> , </a:t>
            </a:r>
            <a:r>
              <a:rPr lang="en-US" sz="2100" dirty="0">
                <a:latin typeface="Times New Roman"/>
                <a:cs typeface="Times New Roman"/>
              </a:rPr>
              <a:t>New York</a:t>
            </a:r>
            <a:r>
              <a:rPr lang="el-GR" sz="2100" dirty="0">
                <a:latin typeface="Times New Roman"/>
                <a:cs typeface="Times New Roman"/>
              </a:rPr>
              <a:t>,   </a:t>
            </a:r>
            <a:r>
              <a:rPr lang="en-US" sz="2100" dirty="0" err="1">
                <a:latin typeface="Times New Roman"/>
                <a:cs typeface="Times New Roman"/>
              </a:rPr>
              <a:t>Mc</a:t>
            </a:r>
            <a:r>
              <a:rPr lang="en-US" sz="2100" dirty="0">
                <a:latin typeface="Times New Roman"/>
                <a:cs typeface="Times New Roman"/>
              </a:rPr>
              <a:t> Gr</a:t>
            </a:r>
            <a:r>
              <a:rPr lang="el-GR" sz="2100" dirty="0">
                <a:latin typeface="Times New Roman"/>
                <a:cs typeface="Times New Roman"/>
              </a:rPr>
              <a:t>ο</a:t>
            </a:r>
            <a:r>
              <a:rPr lang="en-US" sz="2100" dirty="0">
                <a:latin typeface="Times New Roman"/>
                <a:cs typeface="Times New Roman"/>
              </a:rPr>
              <a:t>w Hill Co</a:t>
            </a:r>
            <a:r>
              <a:rPr lang="el-GR" sz="2100" dirty="0">
                <a:latin typeface="Times New Roman"/>
                <a:cs typeface="Times New Roman"/>
              </a:rPr>
              <a:t>, 1987). </a:t>
            </a:r>
            <a:endParaRPr lang="el-GR" sz="2100" dirty="0" smtClean="0">
              <a:latin typeface="Times New Roman"/>
              <a:cs typeface="Times New Roman"/>
            </a:endParaRPr>
          </a:p>
          <a:p>
            <a:pPr algn="l"/>
            <a:r>
              <a:rPr lang="el-GR" sz="2100" dirty="0" smtClean="0">
                <a:latin typeface="Times New Roman"/>
                <a:cs typeface="Times New Roman"/>
              </a:rPr>
              <a:t>Αυτό </a:t>
            </a:r>
            <a:r>
              <a:rPr lang="el-GR" sz="2100" dirty="0">
                <a:latin typeface="Times New Roman"/>
                <a:cs typeface="Times New Roman"/>
              </a:rPr>
              <a:t>σημαίνει ότι η επιχείρηση δίνει πλέον έμφαση στην προσέγγιση του καταναλωτή, την ανάπτυξη σχέσεων επικοινωνίας μαζί του, στην ανάγκη να παραμείνει κοντά του η επιχείρηση για ένα μεγάλο χρονικό διάστημα ικανοποιώντας τις ιδιαίτερες ανάγκες και επιθυμίες του η δημιουργώντας νέες ( Γιώργος Ζώτος «ΔΙΑΦΗΜΙΣΗ») </a:t>
            </a:r>
            <a:r>
              <a:rPr lang="el-GR" sz="2100" dirty="0" smtClean="0">
                <a:latin typeface="Times New Roman"/>
                <a:cs typeface="Times New Roman"/>
              </a:rPr>
              <a:t>.</a:t>
            </a:r>
          </a:p>
          <a:p>
            <a:pPr algn="l"/>
            <a:r>
              <a:rPr lang="el-GR" sz="2100" dirty="0" smtClean="0">
                <a:latin typeface="Times New Roman"/>
                <a:cs typeface="Times New Roman"/>
              </a:rPr>
              <a:t>Ο </a:t>
            </a:r>
            <a:r>
              <a:rPr lang="el-GR" sz="2100" dirty="0">
                <a:latin typeface="Times New Roman"/>
                <a:cs typeface="Times New Roman"/>
              </a:rPr>
              <a:t>προσανατολισμός, δηλαδή είναι , η ανάπτυξη στενών σχέσεων με τον καταναλωτή. </a:t>
            </a:r>
            <a:endParaRPr lang="en-US" sz="21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24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6548" y="921740"/>
            <a:ext cx="6899699" cy="2376040"/>
          </a:xfrm>
        </p:spPr>
        <p:txBody>
          <a:bodyPr/>
          <a:lstStyle/>
          <a:p>
            <a:pPr algn="ctr"/>
            <a:r>
              <a:rPr lang="el-GR" sz="3800" b="1" dirty="0" smtClean="0">
                <a:latin typeface="Times New Roman"/>
                <a:cs typeface="Times New Roman"/>
              </a:rPr>
              <a:t>ΕΥΧΑΡΙΣΤΩ ΠΟΛΥ </a:t>
            </a:r>
            <a:endParaRPr lang="en-US" sz="3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89515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97006"/>
            <a:ext cx="6508377" cy="1351884"/>
          </a:xfrm>
          <a:noFill/>
          <a:ln w="19050" cmpd="sng">
            <a:noFill/>
          </a:ln>
        </p:spPr>
        <p:txBody>
          <a:bodyPr/>
          <a:lstStyle/>
          <a:p>
            <a:r>
              <a:rPr lang="el-GR" sz="2800" b="1" dirty="0">
                <a:latin typeface="Times New Roman"/>
                <a:cs typeface="Times New Roman"/>
              </a:rPr>
              <a:t>Στόχος </a:t>
            </a:r>
            <a:r>
              <a:rPr lang="el-GR" sz="2800" b="1" dirty="0" smtClean="0">
                <a:latin typeface="Times New Roman"/>
                <a:cs typeface="Times New Roman"/>
              </a:rPr>
              <a:t>διαφημιστικού </a:t>
            </a:r>
            <a:r>
              <a:rPr lang="el-GR" sz="2800" b="1" dirty="0">
                <a:latin typeface="Times New Roman"/>
                <a:cs typeface="Times New Roman"/>
              </a:rPr>
              <a:t>προγράμματος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95" y="1556716"/>
            <a:ext cx="6822181" cy="4864738"/>
          </a:xfrm>
        </p:spPr>
        <p:txBody>
          <a:bodyPr>
            <a:norm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Το διαφημιστικό πρόγραμμα που αναπτύσσει μια επιχείρηση θα πρέπει να αποβλέπει στη μεγιστοποίηση των αποτελεσμάτων του ( </a:t>
            </a:r>
            <a:r>
              <a:rPr lang="en-US" dirty="0">
                <a:latin typeface="Times New Roman"/>
                <a:cs typeface="Times New Roman"/>
              </a:rPr>
              <a:t>Maxi</a:t>
            </a:r>
            <a:r>
              <a:rPr lang="el-GR" dirty="0">
                <a:latin typeface="Times New Roman"/>
                <a:cs typeface="Times New Roman"/>
              </a:rPr>
              <a:t>-</a:t>
            </a:r>
            <a:r>
              <a:rPr lang="en-US" dirty="0">
                <a:latin typeface="Times New Roman"/>
                <a:cs typeface="Times New Roman"/>
              </a:rPr>
              <a:t>Marketing</a:t>
            </a:r>
            <a:r>
              <a:rPr lang="el-GR" dirty="0">
                <a:latin typeface="Times New Roman"/>
                <a:cs typeface="Times New Roman"/>
              </a:rPr>
              <a:t>) . Η αντίληψη αυτή χαρακτηρίζεται από συνεχείς προσπάθειες « </a:t>
            </a:r>
            <a:r>
              <a:rPr lang="el-GR" i="1" dirty="0">
                <a:latin typeface="Times New Roman"/>
                <a:cs typeface="Times New Roman"/>
              </a:rPr>
              <a:t>προσδιορισμού και εντόπισης των δυνητικών καταναλωτών που παρουσιάζουν τις καλλίτερες προϋποθέσεις για να ανταποκριθούν στα παρεχόμενα από την επιχείρηση κίνητρα , να πειστούν για το προϊόν αλλά και να διαπαιδαγωγηθούν προς την κατεύθυνση εκείνη που θα μεγιστοποιεί τις πωλήσεις και τα κέρδη</a:t>
            </a:r>
            <a:r>
              <a:rPr lang="el-GR" dirty="0">
                <a:latin typeface="Times New Roman"/>
                <a:cs typeface="Times New Roman"/>
              </a:rPr>
              <a:t>» ( </a:t>
            </a:r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l-GR" dirty="0">
                <a:latin typeface="Times New Roman"/>
                <a:cs typeface="Times New Roman"/>
              </a:rPr>
              <a:t>. </a:t>
            </a:r>
            <a:r>
              <a:rPr lang="en-US" dirty="0">
                <a:latin typeface="Times New Roman"/>
                <a:cs typeface="Times New Roman"/>
              </a:rPr>
              <a:t>Rapp and T</a:t>
            </a:r>
            <a:r>
              <a:rPr lang="el-GR" dirty="0">
                <a:latin typeface="Times New Roman"/>
                <a:cs typeface="Times New Roman"/>
              </a:rPr>
              <a:t>. </a:t>
            </a:r>
            <a:r>
              <a:rPr lang="en-US" dirty="0">
                <a:latin typeface="Times New Roman"/>
                <a:cs typeface="Times New Roman"/>
              </a:rPr>
              <a:t>Collins</a:t>
            </a:r>
            <a:r>
              <a:rPr lang="el-GR" dirty="0">
                <a:latin typeface="Times New Roman"/>
                <a:cs typeface="Times New Roman"/>
              </a:rPr>
              <a:t> , </a:t>
            </a:r>
            <a:r>
              <a:rPr lang="en-US" dirty="0" err="1">
                <a:latin typeface="Times New Roman"/>
                <a:cs typeface="Times New Roman"/>
              </a:rPr>
              <a:t>Maximarketing</a:t>
            </a:r>
            <a:r>
              <a:rPr lang="el-GR" dirty="0">
                <a:latin typeface="Times New Roman"/>
                <a:cs typeface="Times New Roman"/>
              </a:rPr>
              <a:t>). 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l-GR" dirty="0">
                <a:latin typeface="Times New Roman"/>
                <a:cs typeface="Times New Roman"/>
              </a:rPr>
              <a:t>Η διαφήμιση στοχεύει να προκαλέσει τη </a:t>
            </a:r>
            <a:r>
              <a:rPr lang="el-GR" i="1" dirty="0">
                <a:latin typeface="Times New Roman"/>
                <a:cs typeface="Times New Roman"/>
              </a:rPr>
              <a:t>γνωστική (</a:t>
            </a:r>
            <a:r>
              <a:rPr lang="en-US" i="1" dirty="0">
                <a:latin typeface="Times New Roman"/>
                <a:cs typeface="Times New Roman"/>
              </a:rPr>
              <a:t>Cognitive</a:t>
            </a:r>
            <a:r>
              <a:rPr lang="el-GR" i="1" dirty="0">
                <a:latin typeface="Times New Roman"/>
                <a:cs typeface="Times New Roman"/>
              </a:rPr>
              <a:t>)  </a:t>
            </a:r>
            <a:r>
              <a:rPr lang="el-GR" dirty="0">
                <a:latin typeface="Times New Roman"/>
                <a:cs typeface="Times New Roman"/>
              </a:rPr>
              <a:t>και τη </a:t>
            </a:r>
            <a:r>
              <a:rPr lang="el-GR" i="1" dirty="0">
                <a:latin typeface="Times New Roman"/>
                <a:cs typeface="Times New Roman"/>
              </a:rPr>
              <a:t>συγκινησιακή (</a:t>
            </a:r>
            <a:r>
              <a:rPr lang="en-US" i="1" dirty="0">
                <a:latin typeface="Times New Roman"/>
                <a:cs typeface="Times New Roman"/>
              </a:rPr>
              <a:t>Affective</a:t>
            </a:r>
            <a:r>
              <a:rPr lang="el-GR" i="1" dirty="0">
                <a:latin typeface="Times New Roman"/>
                <a:cs typeface="Times New Roman"/>
              </a:rPr>
              <a:t>)</a:t>
            </a:r>
            <a:r>
              <a:rPr lang="el-GR" dirty="0">
                <a:latin typeface="Times New Roman"/>
                <a:cs typeface="Times New Roman"/>
              </a:rPr>
              <a:t> αντίδραση του καταναλωτή , που θα οδηγήσει </a:t>
            </a:r>
            <a:r>
              <a:rPr lang="el-GR" i="1" dirty="0">
                <a:latin typeface="Times New Roman"/>
                <a:cs typeface="Times New Roman"/>
              </a:rPr>
              <a:t>στη συγκεκριμένη συμπεριφορά (</a:t>
            </a:r>
            <a:r>
              <a:rPr lang="en-US" i="1" dirty="0">
                <a:latin typeface="Times New Roman"/>
                <a:cs typeface="Times New Roman"/>
              </a:rPr>
              <a:t>Behavioral Response</a:t>
            </a:r>
            <a:r>
              <a:rPr lang="el-GR" i="1" dirty="0">
                <a:latin typeface="Times New Roman"/>
                <a:cs typeface="Times New Roman"/>
              </a:rPr>
              <a:t>). </a:t>
            </a:r>
            <a:endParaRPr lang="en-US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77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2899"/>
            <a:ext cx="6508377" cy="1677239"/>
          </a:xfrm>
        </p:spPr>
        <p:txBody>
          <a:bodyPr/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Αρχές για τη σχεδίαση διαφημιστικού προγράμματος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00138"/>
            <a:ext cx="6508377" cy="490807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/>
                <a:cs typeface="Times New Roman"/>
              </a:rPr>
              <a:t>Όλες </a:t>
            </a:r>
            <a:r>
              <a:rPr lang="el-GR" dirty="0">
                <a:latin typeface="Times New Roman"/>
                <a:cs typeface="Times New Roman"/>
              </a:rPr>
              <a:t>οι δραστηριότητες της λειτουργίας του προγράμματος προσβλέπουν στην ικανοποίηση των αναγκών και των επιθυμιών των σημερινών αλλά και των μελλοντικών καταναλωτών.</a:t>
            </a: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/>
                <a:cs typeface="Times New Roman"/>
              </a:rPr>
              <a:t>Όλες </a:t>
            </a:r>
            <a:r>
              <a:rPr lang="el-GR" dirty="0">
                <a:latin typeface="Times New Roman"/>
                <a:cs typeface="Times New Roman"/>
              </a:rPr>
              <a:t>οι δραστηριότητες της λειτουργίας του προγράμματος θα πρέπει να μεταλλάσουν το ενδιαφέρον των καταναλωτών για τα προϊόντα της επιχείρησης σε πρόθεση αγοράς , η οποία θα καταλήγει σε συγκεκριμένη ενέργεια. </a:t>
            </a:r>
            <a:endParaRPr lang="en-US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dirty="0" smtClean="0">
                <a:latin typeface="Times New Roman"/>
                <a:cs typeface="Times New Roman"/>
              </a:rPr>
              <a:t>Οι </a:t>
            </a:r>
            <a:r>
              <a:rPr lang="el-GR" dirty="0">
                <a:latin typeface="Times New Roman"/>
                <a:cs typeface="Times New Roman"/>
              </a:rPr>
              <a:t>δραστηριότητες της λειτουργίας του προγράμματος θα πρέπει να οδηγούν στη δημιουργία δεσμών μεταξύ του προϊόντος και του καταναλωτή , ενθαρρύνοντας την επανάληψη της αγοράς και διαμορφώνοντας υψηλό βαθμό εμπιστοσύνης του καταναλωτή προς τα προϊόν. 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922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20354" y="1433817"/>
            <a:ext cx="4966446" cy="1925412"/>
          </a:xfrm>
        </p:spPr>
        <p:txBody>
          <a:bodyPr/>
          <a:lstStyle/>
          <a:p>
            <a:pPr algn="ctr"/>
            <a:r>
              <a:rPr lang="el-GR" sz="3800" b="1" dirty="0">
                <a:latin typeface="Times New Roman"/>
                <a:cs typeface="Times New Roman"/>
              </a:rPr>
              <a:t>Η Θεωρία του </a:t>
            </a:r>
            <a:r>
              <a:rPr lang="en-US" sz="3800" b="1" dirty="0" err="1">
                <a:latin typeface="Times New Roman"/>
                <a:cs typeface="Times New Roman"/>
              </a:rPr>
              <a:t>Lasswel</a:t>
            </a:r>
            <a:r>
              <a:rPr lang="en-US" sz="3800" b="1" dirty="0">
                <a:latin typeface="Times New Roman"/>
                <a:cs typeface="Times New Roman"/>
              </a:rPr>
              <a:t/>
            </a:r>
            <a:br>
              <a:rPr lang="en-US" sz="3800" b="1" dirty="0">
                <a:latin typeface="Times New Roman"/>
                <a:cs typeface="Times New Roman"/>
              </a:rPr>
            </a:br>
            <a:endParaRPr lang="en-US" sz="3800" b="1" dirty="0">
              <a:latin typeface="Times New Roman"/>
              <a:cs typeface="Times New Roman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720354" y="3359229"/>
            <a:ext cx="4966446" cy="2785985"/>
          </a:xfrm>
        </p:spPr>
        <p:txBody>
          <a:bodyPr/>
          <a:lstStyle/>
          <a:p>
            <a:pPr algn="ctr"/>
            <a:r>
              <a:rPr lang="el-GR" sz="2800" i="1" dirty="0">
                <a:latin typeface="Times New Roman"/>
                <a:cs typeface="Times New Roman"/>
              </a:rPr>
              <a:t>«Ποιος, λέει </a:t>
            </a:r>
            <a:r>
              <a:rPr lang="el-GR" sz="2800" i="1" dirty="0" smtClean="0">
                <a:latin typeface="Times New Roman"/>
                <a:cs typeface="Times New Roman"/>
              </a:rPr>
              <a:t>τι, </a:t>
            </a:r>
            <a:r>
              <a:rPr lang="el-GR" sz="2800" i="1" dirty="0">
                <a:latin typeface="Times New Roman"/>
                <a:cs typeface="Times New Roman"/>
              </a:rPr>
              <a:t>σε ποιο μέσον, σε ποιόν, με τι αποτέλεσμα».</a:t>
            </a:r>
            <a:endParaRPr lang="en-US" sz="28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72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86763"/>
            <a:ext cx="6508377" cy="1505509"/>
          </a:xfrm>
        </p:spPr>
        <p:txBody>
          <a:bodyPr/>
          <a:lstStyle/>
          <a:p>
            <a:r>
              <a:rPr lang="el-GR" sz="2800" b="1" dirty="0">
                <a:latin typeface="Times New Roman"/>
                <a:cs typeface="Times New Roman"/>
              </a:rPr>
              <a:t>Η επιλεκτικότητα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77200"/>
            <a:ext cx="6508377" cy="48340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900" dirty="0">
                <a:latin typeface="Times New Roman"/>
                <a:cs typeface="Times New Roman"/>
              </a:rPr>
              <a:t>Στην περίπτωση της διαφήμισης ο πομπός του μηνύματος ( επιχείρηση η οργανισμός) απευθύνεται στην αγορά - στόχο , η οποία είναι διευρυμένη,  αποτελείται δηλαδή από άτομα που έχουν διαφορετικό οικονομικό και κοινωνικό επίπεδο, διαφορετικές προσλαμβάνουσες , διαφορετική κουλτούρα , κι ως εκ τούτου ιεραρχούν κατά διαφορετικό τρόπο τα ανάγκες τους αλλά και τις δυνατότητες τους να ανταποκριθούν στην προσφορά ενός προϊόντος . Όπως είναι φυσικό το μήνυμα της διαφήμισης θα περάσει από το κριτήριο της «προσωπικής επιλογής», αλλιώς δηλαδή θα το αντιληφθεί ο α΄η ο β΄ δυνητικός καταναλωτής. Επειδή όμως ένα προϊόν πρέπει να απευθύνεται σε μια μεγάλη στοχευόμενη αγορά , η  επιχείρηση σκοπεύει ακριβώς μέσω της διαφήμισης </a:t>
            </a:r>
            <a:r>
              <a:rPr lang="el-GR" sz="1900" b="1" dirty="0">
                <a:latin typeface="Times New Roman"/>
                <a:cs typeface="Times New Roman"/>
              </a:rPr>
              <a:t>να μειώσει το στοιχείο της «επιλεκτικότητας». </a:t>
            </a:r>
            <a:r>
              <a:rPr lang="el-GR" sz="1900" dirty="0">
                <a:latin typeface="Times New Roman"/>
                <a:cs typeface="Times New Roman"/>
              </a:rPr>
              <a:t>Περισσότεροι δηλαδή καταναλωτές να πειστούν για το μήνυμα της διαφήμισης με βάση τις προσωπικές τους αξιολογήσεις </a:t>
            </a:r>
            <a:endParaRPr lang="en-US" sz="19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4369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27729"/>
            <a:ext cx="6508377" cy="1485025"/>
          </a:xfrm>
        </p:spPr>
        <p:txBody>
          <a:bodyPr/>
          <a:lstStyle/>
          <a:p>
            <a:r>
              <a:rPr lang="el-GR" sz="2800" b="1" dirty="0">
                <a:latin typeface="Times New Roman"/>
                <a:cs typeface="Times New Roman"/>
              </a:rPr>
              <a:t>Η στόχευση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12754"/>
            <a:ext cx="6508377" cy="4537009"/>
          </a:xfrm>
        </p:spPr>
        <p:txBody>
          <a:bodyPr/>
          <a:lstStyle/>
          <a:p>
            <a:pPr marL="0" indent="0">
              <a:buNone/>
            </a:pPr>
            <a:endParaRPr lang="el-GR" sz="2200" i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200" i="1" dirty="0" smtClean="0">
                <a:latin typeface="Times New Roman"/>
                <a:cs typeface="Times New Roman"/>
              </a:rPr>
              <a:t>«Η </a:t>
            </a:r>
            <a:r>
              <a:rPr lang="el-GR" sz="2200" i="1" dirty="0">
                <a:latin typeface="Times New Roman"/>
                <a:cs typeface="Times New Roman"/>
              </a:rPr>
              <a:t>εξειδικευμένη διατύπωση των στόχων είναι απαραίτητη προϋπόθεση για τον αποτελεσματικό σχεδιασμό της διαφήμισης , αλλά και για την αξιολόγηση των αποτελεσμάτων της. Σύμφωνα με τα εμπειρικά δεδομένα η αδυναμία προσδιορισμού του αντικειμενικού στόχου είναι μία από τις κυριότερες αιτίες για την αποτυχία του διαφημιστικού </a:t>
            </a:r>
            <a:r>
              <a:rPr lang="el-GR" sz="2200" i="1" dirty="0" smtClean="0">
                <a:latin typeface="Times New Roman"/>
                <a:cs typeface="Times New Roman"/>
              </a:rPr>
              <a:t>προγράμματος»</a:t>
            </a:r>
            <a:r>
              <a:rPr lang="el-GR" sz="2200" i="1" dirty="0">
                <a:latin typeface="Times New Roman"/>
                <a:cs typeface="Times New Roman"/>
              </a:rPr>
              <a:t>    </a:t>
            </a:r>
            <a:r>
              <a:rPr lang="el-GR" sz="2200" dirty="0">
                <a:latin typeface="Times New Roman"/>
                <a:cs typeface="Times New Roman"/>
              </a:rPr>
              <a:t> </a:t>
            </a:r>
            <a:endParaRPr lang="el-GR" sz="2200" dirty="0" smtClean="0"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l-GR" sz="2200" dirty="0" smtClean="0">
                <a:latin typeface="Times New Roman"/>
                <a:cs typeface="Times New Roman"/>
              </a:rPr>
              <a:t>Γιώργος Χ.Ζώτος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58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4590"/>
            <a:ext cx="6508377" cy="1167537"/>
          </a:xfrm>
        </p:spPr>
        <p:txBody>
          <a:bodyPr/>
          <a:lstStyle/>
          <a:p>
            <a:pPr algn="ctr"/>
            <a:r>
              <a:rPr lang="el-GR" sz="2800" b="1" dirty="0">
                <a:latin typeface="Times New Roman"/>
                <a:cs typeface="Times New Roman"/>
              </a:rPr>
              <a:t>Η «περίληψη»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0435"/>
            <a:ext cx="6508377" cy="52027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100" dirty="0">
                <a:latin typeface="Times New Roman"/>
                <a:cs typeface="Times New Roman"/>
              </a:rPr>
              <a:t>Ο Β</a:t>
            </a:r>
            <a:r>
              <a:rPr lang="en-US" sz="2100" dirty="0" err="1">
                <a:latin typeface="Times New Roman"/>
                <a:cs typeface="Times New Roman"/>
              </a:rPr>
              <a:t>ritt</a:t>
            </a:r>
            <a:r>
              <a:rPr lang="el-GR" sz="2100" dirty="0">
                <a:latin typeface="Times New Roman"/>
                <a:cs typeface="Times New Roman"/>
              </a:rPr>
              <a:t> υποστηρίζει ότι το πρόγραμμα μπορεί να γίνει κατά πολύ καλλίτερο εάν οι υπεύθυνοι για τη σύνταξη του προσπαθήσουν να δώσουν απαντήσεις στα εξής ερωτήματα: </a:t>
            </a:r>
            <a:endParaRPr lang="en-US" sz="2100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100" dirty="0" smtClean="0">
                <a:latin typeface="Times New Roman"/>
                <a:cs typeface="Times New Roman"/>
              </a:rPr>
              <a:t>Τι </a:t>
            </a:r>
            <a:r>
              <a:rPr lang="el-GR" sz="2100" dirty="0">
                <a:latin typeface="Times New Roman"/>
                <a:cs typeface="Times New Roman"/>
              </a:rPr>
              <a:t>δεδομένα υπάρχουν σχετικά με το προϊόν η την υπηρεσία που πρόκειται να διαφημιστεί ; Πως μπορούν να ολοκληρωθούν και να ενσωματωθούν αυτές οι πληροφορίες με τα στοιχεία του «μίγματος μάρκετινγκ» ; </a:t>
            </a:r>
            <a:endParaRPr lang="en-US" sz="2100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100" dirty="0" smtClean="0">
                <a:latin typeface="Times New Roman"/>
                <a:cs typeface="Times New Roman"/>
              </a:rPr>
              <a:t>Τι </a:t>
            </a:r>
            <a:r>
              <a:rPr lang="el-GR" sz="2100" dirty="0">
                <a:latin typeface="Times New Roman"/>
                <a:cs typeface="Times New Roman"/>
              </a:rPr>
              <a:t>δεδομένα υπάρχουν σχετικά με το αγοραστικό κοινό που πιθανόν να αγοράσει το προϊόν ; Πως μπορεί να χρησιμοποιηθεί αυτή η πληροφορία στην προσπάθεια ανάπτυξης των διαφημιστικών μηνυμάτων ; </a:t>
            </a:r>
            <a:endParaRPr lang="en-US" sz="2100" dirty="0">
              <a:latin typeface="Times New Roman"/>
              <a:cs typeface="Times New Roman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100" dirty="0" smtClean="0">
                <a:latin typeface="Times New Roman"/>
                <a:cs typeface="Times New Roman"/>
              </a:rPr>
              <a:t>Τι </a:t>
            </a:r>
            <a:r>
              <a:rPr lang="el-GR" sz="2100" dirty="0">
                <a:latin typeface="Times New Roman"/>
                <a:cs typeface="Times New Roman"/>
              </a:rPr>
              <a:t>δεδομένα υπάρχουν σχετικά με τους διαύλους επικοινωνίας ; Πως μπορεί να χρησιμοποιηθεί αυτή η πληροφορία για την επιλογή του μαζικής επικοινωνίας ; </a:t>
            </a:r>
            <a:endParaRPr lang="en-US" sz="21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100" dirty="0">
                <a:latin typeface="Times New Roman"/>
                <a:cs typeface="Times New Roman"/>
              </a:rPr>
              <a:t>Τα στοιχεία αυτά αποτελούν τη λεγόμενη «περίληψη» (</a:t>
            </a:r>
            <a:r>
              <a:rPr lang="en-US" sz="2100" dirty="0">
                <a:latin typeface="Times New Roman"/>
                <a:cs typeface="Times New Roman"/>
              </a:rPr>
              <a:t>Brief</a:t>
            </a:r>
            <a:r>
              <a:rPr lang="el-GR" sz="2100" dirty="0">
                <a:latin typeface="Times New Roman"/>
                <a:cs typeface="Times New Roman"/>
              </a:rPr>
              <a:t>).. </a:t>
            </a:r>
            <a:endParaRPr lang="en-US" sz="21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05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27729"/>
            <a:ext cx="6508377" cy="1577199"/>
          </a:xfrm>
          <a:ln>
            <a:solidFill>
              <a:schemeClr val="accent2">
                <a:lumMod val="90000"/>
                <a:lumOff val="10000"/>
              </a:schemeClr>
            </a:solidFill>
          </a:ln>
        </p:spPr>
        <p:txBody>
          <a:bodyPr/>
          <a:lstStyle/>
          <a:p>
            <a:pPr algn="ctr"/>
            <a:r>
              <a:rPr lang="el-GR" sz="2800" b="1" dirty="0" smtClean="0">
                <a:latin typeface="Times New Roman"/>
                <a:cs typeface="Times New Roman"/>
              </a:rPr>
              <a:t>Η </a:t>
            </a:r>
            <a:r>
              <a:rPr lang="el-GR" sz="2800" b="1" dirty="0">
                <a:latin typeface="Times New Roman"/>
                <a:cs typeface="Times New Roman"/>
              </a:rPr>
              <a:t>δημιουργική ιδέα </a:t>
            </a:r>
            <a:r>
              <a:rPr lang="el-GR" sz="2800" b="1" dirty="0" smtClean="0">
                <a:latin typeface="Times New Roman"/>
                <a:cs typeface="Times New Roman"/>
              </a:rPr>
              <a:t/>
            </a:r>
            <a:br>
              <a:rPr lang="el-GR" sz="2800" b="1" dirty="0" smtClean="0">
                <a:latin typeface="Times New Roman"/>
                <a:cs typeface="Times New Roman"/>
              </a:rPr>
            </a:br>
            <a:r>
              <a:rPr lang="el-GR" sz="2800" b="1" dirty="0" smtClean="0">
                <a:latin typeface="Times New Roman"/>
                <a:cs typeface="Times New Roman"/>
              </a:rPr>
              <a:t>(</a:t>
            </a:r>
            <a:r>
              <a:rPr lang="en-US" sz="2800" b="1" dirty="0" smtClean="0">
                <a:latin typeface="Times New Roman"/>
                <a:cs typeface="Times New Roman"/>
              </a:rPr>
              <a:t>Creative </a:t>
            </a:r>
            <a:r>
              <a:rPr lang="en-US" sz="2800" b="1" dirty="0">
                <a:latin typeface="Times New Roman"/>
                <a:cs typeface="Times New Roman"/>
              </a:rPr>
              <a:t>Concept</a:t>
            </a:r>
            <a:r>
              <a:rPr lang="el-GR" sz="2800" b="1" dirty="0">
                <a:latin typeface="Times New Roman"/>
                <a:cs typeface="Times New Roman"/>
              </a:rPr>
              <a:t>) </a:t>
            </a:r>
            <a:r>
              <a:rPr lang="en-US" sz="2800" b="1" dirty="0">
                <a:latin typeface="Times New Roman"/>
                <a:cs typeface="Times New Roman"/>
              </a:rPr>
              <a:t/>
            </a:r>
            <a:br>
              <a:rPr lang="en-US" sz="2800" b="1" dirty="0">
                <a:latin typeface="Times New Roman"/>
                <a:cs typeface="Times New Roman"/>
              </a:rPr>
            </a:br>
            <a:endParaRPr lang="en-US" sz="28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74784"/>
            <a:ext cx="6508377" cy="5059327"/>
          </a:xfrm>
        </p:spPr>
        <p:txBody>
          <a:bodyPr/>
          <a:lstStyle/>
          <a:p>
            <a:pPr>
              <a:buFont typeface="Wingdings" charset="2"/>
              <a:buChar char="Ø"/>
            </a:pPr>
            <a:endParaRPr lang="el-GR" sz="22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l-GR" sz="22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l-GR" sz="2200" dirty="0" smtClean="0">
                <a:latin typeface="Times New Roman"/>
                <a:cs typeface="Times New Roman"/>
              </a:rPr>
              <a:t>Πρόκειται </a:t>
            </a:r>
            <a:r>
              <a:rPr lang="el-GR" sz="2200" dirty="0">
                <a:latin typeface="Times New Roman"/>
                <a:cs typeface="Times New Roman"/>
              </a:rPr>
              <a:t>για τον εντοπισμό και την επιλογή του κεντρικού θέματος . Η ανάπτυξη και η διαμόρφωση της «ιδέας» δίνει απάντηση στο πρώτο καθοριστικό ερώτημα τα δημιουργικής στρατηγικής, δηλαδή , τι θα ειπωθεί στο μήνυμα</a:t>
            </a:r>
            <a:r>
              <a:rPr lang="el-GR" sz="2200" dirty="0" smtClean="0">
                <a:latin typeface="Times New Roman"/>
                <a:cs typeface="Times New Roman"/>
              </a:rPr>
              <a:t>.</a:t>
            </a:r>
            <a:r>
              <a:rPr lang="el-GR" sz="2200" dirty="0">
                <a:latin typeface="Times New Roman"/>
                <a:cs typeface="Times New Roman"/>
              </a:rPr>
              <a:t> </a:t>
            </a:r>
            <a:endParaRPr lang="en-US" sz="22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91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67</TotalTime>
  <Words>921</Words>
  <Application>Microsoft Macintosh PowerPoint</Application>
  <PresentationFormat>On-screen Show (4:3)</PresentationFormat>
  <Paragraphs>80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Plaza</vt:lpstr>
      <vt:lpstr> ΣΧΕΔΙΑΣΗ  ΔΙΑΦΗΜΙΣΤΙΚΟΥ ΠΡΟΓΡΑΜΜΑΤΟΣ  </vt:lpstr>
      <vt:lpstr>PowerPoint Presentation</vt:lpstr>
      <vt:lpstr>Στόχος διαφημιστικού προγράμματος  </vt:lpstr>
      <vt:lpstr>Αρχές για τη σχεδίαση διαφημιστικού προγράμματος  </vt:lpstr>
      <vt:lpstr>Η Θεωρία του Lasswel </vt:lpstr>
      <vt:lpstr>Η επιλεκτικότητα </vt:lpstr>
      <vt:lpstr>Η στόχευση  </vt:lpstr>
      <vt:lpstr>Η «περίληψη»  </vt:lpstr>
      <vt:lpstr>Η δημιουργική ιδέα  (Creative Concept)  </vt:lpstr>
      <vt:lpstr>Κατηγορίες μηνυμάτων   </vt:lpstr>
      <vt:lpstr>Μήνυμα Σκληρού Περιβλήματος  (Hard Shell Message)  </vt:lpstr>
      <vt:lpstr>Mονόπλευρο &amp; Αμφίπλευρο Mήνυμα </vt:lpstr>
      <vt:lpstr> Μήνυμα Γνωστικής Συνέπειας  (Cognitive Consistency) </vt:lpstr>
      <vt:lpstr>   Πρόταση αγοράς  (Reason- Why) </vt:lpstr>
      <vt:lpstr>Μήνυμα Μαλακού Περιβλήματος   (Soft-Shell Message) </vt:lpstr>
      <vt:lpstr>Απλό &amp; πολύπλοκο μήνυμα </vt:lpstr>
      <vt:lpstr>Μήνυμα Αναίρεσης  (Refutational Message) </vt:lpstr>
      <vt:lpstr>Μηνύματα θετικού κι αρνητικού πλαισίου  </vt:lpstr>
      <vt:lpstr>Το «αρνητικό πλαίσιο» έχει χρησιμοποιηθεί στο παρελθόν εκτενώς στην πολιτική διαφήμιση . Μια επιμέρους διάκριση του μηνύματος αρνητικού πλαισίου στην πολιτική διαφήμιση είναι η αρνητική συγκριτική διαφήμιση πολιτικού χαρακτήρα.   Η αρνητική συγκριτική πολιτική διαφήμιση εμφανίζεται κατά κύριο λόγο με δύο παραλλαγές :    Την άμεση συγκριτική διαφήμιση , όπου επιχειρείται σύγκριση σημείο προς σημείο των κύριων πλευρών της πολιτικής του διαφημιζόμενου υποψηφίου και του αντιπάλου.   Την έμμεση συγκριτική διαφήμιση όπου το όνομα του αντιπάλου δεν αναφέρεται , αλλά η σύγκριση πραγματοποιείται με υπονοούμενες αναφορές.    </vt:lpstr>
      <vt:lpstr>ΕΥΧΑΡΙΣΤΩ ΠΟΛΥ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ΣΧΕΔΙΑΣΗ  ΔΙΑΦΗΜΙΣΤΙΚΟΥ ΠΡΟΓΡΑΜΜΑΤΟΣ  </dc:title>
  <dc:creator>imac1</dc:creator>
  <cp:lastModifiedBy>imac1</cp:lastModifiedBy>
  <cp:revision>26</cp:revision>
  <dcterms:created xsi:type="dcterms:W3CDTF">2015-04-02T00:03:23Z</dcterms:created>
  <dcterms:modified xsi:type="dcterms:W3CDTF">2020-11-20T12:56:22Z</dcterms:modified>
</cp:coreProperties>
</file>