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8" r:id="rId2"/>
    <p:sldId id="259" r:id="rId3"/>
    <p:sldId id="261" r:id="rId4"/>
    <p:sldId id="262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08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8D8CE-EE03-4940-A5B0-5F9D963F4E7A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25C81-1757-444D-9FC4-7CFD8AE68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25C81-1757-444D-9FC4-7CFD8AE6823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25C81-1757-444D-9FC4-7CFD8AE6823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25C81-1757-444D-9FC4-7CFD8AE6823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26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1027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6" name="AutoShape 1028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sz="2400">
                <a:latin typeface="Times New Roman" pitchFamily="18" charset="0"/>
              </a:endParaRPr>
            </a:p>
          </p:txBody>
        </p:sp>
        <p:sp>
          <p:nvSpPr>
            <p:cNvPr id="7" name="AutoShape 1029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latin typeface="Arial" charset="0"/>
              </a:endParaRPr>
            </a:p>
          </p:txBody>
        </p:sp>
      </p:grpSp>
      <p:pic>
        <p:nvPicPr>
          <p:cNvPr id="8" name="Picture 103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6096000"/>
            <a:ext cx="1417638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4823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9" name="Rectangle 103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E28301-351B-42DF-8BD8-6A39070B89A1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10" name="Rectangle 103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103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450B84-84D8-4B47-A5AC-D3DF0F566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28301-351B-42DF-8BD8-6A39070B89A1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50B84-84D8-4B47-A5AC-D3DF0F566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28301-351B-42DF-8BD8-6A39070B89A1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50B84-84D8-4B47-A5AC-D3DF0F566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200">
                <a:solidFill>
                  <a:srgbClr val="C00000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buFont typeface="Wingdings" pitchFamily="2" charset="2"/>
              <a:buChar char="§"/>
              <a:defRPr sz="2000"/>
            </a:lvl1pPr>
            <a:lvl2pPr>
              <a:buClrTx/>
              <a:buFont typeface="Wingdings" pitchFamily="2" charset="2"/>
              <a:buChar char="Ø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28301-351B-42DF-8BD8-6A39070B89A1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50B84-84D8-4B47-A5AC-D3DF0F5662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5 - Θέση υποσέλιδου"/>
          <p:cNvSpPr txBox="1">
            <a:spLocks/>
          </p:cNvSpPr>
          <p:nvPr userDrawn="1"/>
        </p:nvSpPr>
        <p:spPr bwMode="auto">
          <a:xfrm>
            <a:off x="2143125" y="6245225"/>
            <a:ext cx="42148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ΧΡΗΜΑ, ΠΙΣΤΗ, ΤΡΑΠΕΖΕΣ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Peter Howells &amp; Keith Bain (</a:t>
            </a:r>
            <a:r>
              <a:rPr kumimoji="0" lang="el-G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Κριτική, 2009)</a:t>
            </a:r>
            <a:endParaRPr kumimoji="0" lang="el-G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28301-351B-42DF-8BD8-6A39070B89A1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50B84-84D8-4B47-A5AC-D3DF0F566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28301-351B-42DF-8BD8-6A39070B89A1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50B84-84D8-4B47-A5AC-D3DF0F566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28301-351B-42DF-8BD8-6A39070B89A1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50B84-84D8-4B47-A5AC-D3DF0F566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28301-351B-42DF-8BD8-6A39070B89A1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50B84-84D8-4B47-A5AC-D3DF0F566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28301-351B-42DF-8BD8-6A39070B89A1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50B84-84D8-4B47-A5AC-D3DF0F566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28301-351B-42DF-8BD8-6A39070B89A1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50B84-84D8-4B47-A5AC-D3DF0F566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28301-351B-42DF-8BD8-6A39070B89A1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50B84-84D8-4B47-A5AC-D3DF0F566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26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33795" name="AutoShape 1027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sz="2400">
                <a:latin typeface="Times New Roman" pitchFamily="18" charset="0"/>
              </a:endParaRPr>
            </a:p>
          </p:txBody>
        </p:sp>
        <p:sp>
          <p:nvSpPr>
            <p:cNvPr id="33796" name="AutoShape 1028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latin typeface="Arial" charset="0"/>
              </a:endParaRPr>
            </a:p>
          </p:txBody>
        </p:sp>
        <p:sp>
          <p:nvSpPr>
            <p:cNvPr id="33797" name="Line 1029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1027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επεξεργασία του τίτλου</a:t>
            </a:r>
          </a:p>
        </p:txBody>
      </p:sp>
      <p:sp>
        <p:nvSpPr>
          <p:cNvPr id="1028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3380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C7E28301-351B-42DF-8BD8-6A39070B89A1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3380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3380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450B84-84D8-4B47-A5AC-D3DF0F5662D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2" name="Picture 103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43800" y="6096000"/>
            <a:ext cx="1417638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Εισαγωγικές παρατηρήσεις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43001" y="1600200"/>
            <a:ext cx="7848599" cy="4114800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l-GR" dirty="0" smtClean="0"/>
              <a:t>Μία από τις κύριες λειτουργίες του </a:t>
            </a:r>
            <a:r>
              <a:rPr lang="el-GR" dirty="0" smtClean="0">
                <a:solidFill>
                  <a:srgbClr val="0070C0"/>
                </a:solidFill>
              </a:rPr>
              <a:t>χρηματοπιστωτικού συστήματος</a:t>
            </a:r>
            <a:r>
              <a:rPr lang="el-GR" dirty="0" smtClean="0"/>
              <a:t> αποτελεί η </a:t>
            </a:r>
            <a:r>
              <a:rPr lang="el-GR" u="sng" dirty="0" smtClean="0"/>
              <a:t>διοχέτευση</a:t>
            </a:r>
            <a:r>
              <a:rPr lang="el-GR" dirty="0" smtClean="0"/>
              <a:t> κεφαλαίων από τις </a:t>
            </a:r>
            <a:r>
              <a:rPr lang="el-GR" dirty="0" smtClean="0">
                <a:solidFill>
                  <a:srgbClr val="0070C0"/>
                </a:solidFill>
              </a:rPr>
              <a:t>πλεονασματικές</a:t>
            </a:r>
            <a:r>
              <a:rPr lang="el-GR" dirty="0" smtClean="0"/>
              <a:t> στις </a:t>
            </a:r>
            <a:r>
              <a:rPr lang="el-GR" dirty="0" smtClean="0">
                <a:solidFill>
                  <a:srgbClr val="0070C0"/>
                </a:solidFill>
              </a:rPr>
              <a:t>ελλειμματικές</a:t>
            </a:r>
            <a:r>
              <a:rPr lang="el-GR" dirty="0" smtClean="0"/>
              <a:t> μονάδες.</a:t>
            </a:r>
          </a:p>
          <a:p>
            <a:pPr>
              <a:buClr>
                <a:schemeClr val="tx1"/>
              </a:buClr>
            </a:pPr>
            <a:endParaRPr lang="en-US" sz="600" dirty="0" smtClean="0">
              <a:solidFill>
                <a:srgbClr val="0070C0"/>
              </a:solidFill>
            </a:endParaRPr>
          </a:p>
          <a:p>
            <a:pPr>
              <a:buClr>
                <a:schemeClr val="tx1"/>
              </a:buClr>
            </a:pPr>
            <a:r>
              <a:rPr lang="el-GR" dirty="0" smtClean="0">
                <a:solidFill>
                  <a:srgbClr val="0070C0"/>
                </a:solidFill>
              </a:rPr>
              <a:t>Αγορές</a:t>
            </a:r>
            <a:r>
              <a:rPr lang="el-GR" dirty="0" smtClean="0"/>
              <a:t> και </a:t>
            </a:r>
            <a:r>
              <a:rPr lang="el-GR" dirty="0" smtClean="0">
                <a:solidFill>
                  <a:srgbClr val="0070C0"/>
                </a:solidFill>
              </a:rPr>
              <a:t>ιδρύματα</a:t>
            </a:r>
            <a:r>
              <a:rPr lang="el-GR" dirty="0" smtClean="0"/>
              <a:t> παρέχουν ένα φάσμα </a:t>
            </a:r>
            <a:r>
              <a:rPr lang="el-GR" u="sng" dirty="0" smtClean="0"/>
              <a:t>υπηρεσιών</a:t>
            </a:r>
            <a:r>
              <a:rPr lang="el-GR" dirty="0" smtClean="0"/>
              <a:t> σε δανειστές και δανειολήπτες έναντι πληρωμής (</a:t>
            </a:r>
            <a:r>
              <a:rPr lang="el-GR" i="1" dirty="0" smtClean="0"/>
              <a:t>προμήθειες, αμοιβές, περιθώρια</a:t>
            </a:r>
            <a:r>
              <a:rPr lang="el-GR" dirty="0" smtClean="0"/>
              <a:t>).</a:t>
            </a:r>
          </a:p>
          <a:p>
            <a:pPr>
              <a:buClr>
                <a:schemeClr val="tx1"/>
              </a:buClr>
            </a:pPr>
            <a:endParaRPr lang="en-US" sz="600" dirty="0" smtClean="0"/>
          </a:p>
          <a:p>
            <a:pPr>
              <a:buClr>
                <a:schemeClr val="tx1"/>
              </a:buClr>
            </a:pPr>
            <a:r>
              <a:rPr lang="el-GR" dirty="0" smtClean="0"/>
              <a:t>Οι πάροχοι των υπηρεσιών αυτών αποσκοπώντας στο </a:t>
            </a:r>
            <a:r>
              <a:rPr lang="el-GR" dirty="0" smtClean="0">
                <a:solidFill>
                  <a:srgbClr val="0070C0"/>
                </a:solidFill>
              </a:rPr>
              <a:t>κέρδος</a:t>
            </a:r>
            <a:r>
              <a:rPr lang="el-GR" dirty="0" smtClean="0"/>
              <a:t> παρέχουν μια διαρκώς ανανεούμενη ποικιλία </a:t>
            </a:r>
            <a:r>
              <a:rPr lang="el-GR" dirty="0" smtClean="0">
                <a:solidFill>
                  <a:srgbClr val="0070C0"/>
                </a:solidFill>
              </a:rPr>
              <a:t>χρηματοπιστωτικών προϊόντων και υπηρεσιών.</a:t>
            </a:r>
          </a:p>
          <a:p>
            <a:pPr>
              <a:buClr>
                <a:schemeClr val="tx1"/>
              </a:buClr>
            </a:pPr>
            <a:endParaRPr lang="en-US" sz="600" dirty="0" smtClean="0"/>
          </a:p>
          <a:p>
            <a:pPr>
              <a:buClr>
                <a:schemeClr val="tx1"/>
              </a:buClr>
            </a:pPr>
            <a:r>
              <a:rPr lang="el-GR" dirty="0" smtClean="0"/>
              <a:t>Το γεγονός ότι συνεχίζει να υπάρχει χώρος για </a:t>
            </a:r>
            <a:r>
              <a:rPr lang="el-GR" dirty="0" smtClean="0">
                <a:solidFill>
                  <a:srgbClr val="0070C0"/>
                </a:solidFill>
              </a:rPr>
              <a:t>καινοτομίες</a:t>
            </a:r>
            <a:r>
              <a:rPr lang="el-GR" dirty="0" smtClean="0"/>
              <a:t> που </a:t>
            </a:r>
            <a:r>
              <a:rPr lang="el-GR" u="sng" dirty="0" smtClean="0"/>
              <a:t>αντέχουν</a:t>
            </a:r>
            <a:r>
              <a:rPr lang="el-GR" dirty="0" smtClean="0"/>
              <a:t> στο χρόνο αποτελεί συχνά απόδειξη της </a:t>
            </a:r>
            <a:r>
              <a:rPr lang="el-GR" dirty="0" smtClean="0">
                <a:solidFill>
                  <a:srgbClr val="0070C0"/>
                </a:solidFill>
              </a:rPr>
              <a:t>«</a:t>
            </a:r>
            <a:r>
              <a:rPr lang="el-GR" i="1" dirty="0" smtClean="0">
                <a:solidFill>
                  <a:srgbClr val="0070C0"/>
                </a:solidFill>
              </a:rPr>
              <a:t>ατέλειας</a:t>
            </a:r>
            <a:r>
              <a:rPr lang="el-GR" dirty="0" smtClean="0">
                <a:solidFill>
                  <a:srgbClr val="0070C0"/>
                </a:solidFill>
              </a:rPr>
              <a:t>» </a:t>
            </a:r>
            <a:r>
              <a:rPr lang="el-GR" dirty="0" smtClean="0"/>
              <a:t>των χρηματοπιστωτικών αγορών.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Διαχείριση παθητικού λιανικής τραπεζικής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43000" y="1827213"/>
            <a:ext cx="7696200" cy="4114800"/>
          </a:xfrm>
        </p:spPr>
        <p:txBody>
          <a:bodyPr/>
          <a:lstStyle/>
          <a:p>
            <a:r>
              <a:rPr lang="el-GR" dirty="0" smtClean="0"/>
              <a:t>Είσοδος των τραπεζών στον κλάδο των </a:t>
            </a:r>
            <a:r>
              <a:rPr lang="el-GR" dirty="0" smtClean="0">
                <a:solidFill>
                  <a:srgbClr val="0070C0"/>
                </a:solidFill>
              </a:rPr>
              <a:t>ενυπόθηκων δανείων.</a:t>
            </a:r>
          </a:p>
          <a:p>
            <a:endParaRPr lang="el-GR" sz="900" dirty="0" smtClean="0"/>
          </a:p>
          <a:p>
            <a:r>
              <a:rPr lang="el-GR" u="sng" dirty="0" smtClean="0"/>
              <a:t>Μείωση</a:t>
            </a:r>
            <a:r>
              <a:rPr lang="el-GR" dirty="0" smtClean="0"/>
              <a:t> του μη </a:t>
            </a:r>
            <a:r>
              <a:rPr lang="el-GR" dirty="0" smtClean="0">
                <a:solidFill>
                  <a:srgbClr val="0070C0"/>
                </a:solidFill>
              </a:rPr>
              <a:t>χρηματικού κόστους δανεισμού.</a:t>
            </a:r>
          </a:p>
          <a:p>
            <a:pPr lvl="1"/>
            <a:r>
              <a:rPr lang="el-GR" i="1" dirty="0" smtClean="0"/>
              <a:t>χορήγηση προσωπικών τραπεζικών δανείων χωρίς εξασφαλίσεις σε </a:t>
            </a:r>
            <a:r>
              <a:rPr lang="el-GR" i="1" dirty="0" smtClean="0">
                <a:solidFill>
                  <a:srgbClr val="0070C0"/>
                </a:solidFill>
              </a:rPr>
              <a:t>αξιόπιστους πελάτες</a:t>
            </a:r>
            <a:r>
              <a:rPr lang="el-GR" dirty="0" smtClean="0"/>
              <a:t> (</a:t>
            </a:r>
            <a:r>
              <a:rPr lang="el-GR" i="1" dirty="0" smtClean="0"/>
              <a:t>ίδρυση γραφείων </a:t>
            </a:r>
            <a:r>
              <a:rPr lang="el-GR" i="1" dirty="0" smtClean="0">
                <a:solidFill>
                  <a:srgbClr val="0070C0"/>
                </a:solidFill>
              </a:rPr>
              <a:t>αξιολόγησης πιστοληπτικής ικανότητας</a:t>
            </a:r>
            <a:r>
              <a:rPr lang="el-GR" dirty="0" smtClean="0"/>
              <a:t>)</a:t>
            </a:r>
          </a:p>
          <a:p>
            <a:endParaRPr lang="el-GR" sz="900" dirty="0" smtClean="0"/>
          </a:p>
          <a:p>
            <a:r>
              <a:rPr lang="el-GR" dirty="0" smtClean="0"/>
              <a:t>Αυξανόμενη τάση καταβολής τόκων με </a:t>
            </a:r>
            <a:r>
              <a:rPr lang="el-GR" dirty="0" smtClean="0">
                <a:solidFill>
                  <a:srgbClr val="0070C0"/>
                </a:solidFill>
              </a:rPr>
              <a:t>επιτόκια</a:t>
            </a:r>
            <a:r>
              <a:rPr lang="el-GR" dirty="0" smtClean="0"/>
              <a:t> που κινούνται παράλληλα με το </a:t>
            </a:r>
            <a:r>
              <a:rPr lang="el-GR" dirty="0" smtClean="0">
                <a:solidFill>
                  <a:srgbClr val="0070C0"/>
                </a:solidFill>
              </a:rPr>
              <a:t>γενικό επίπεδο των επιτοκίων της αγοράς.</a:t>
            </a:r>
          </a:p>
          <a:p>
            <a:pPr lvl="1"/>
            <a:r>
              <a:rPr lang="el-GR" i="1" dirty="0" smtClean="0"/>
              <a:t>ο σχεδιασμός μετατροπών για τα </a:t>
            </a:r>
            <a:r>
              <a:rPr lang="el-GR" i="1" dirty="0" smtClean="0">
                <a:solidFill>
                  <a:srgbClr val="0070C0"/>
                </a:solidFill>
              </a:rPr>
              <a:t>σχετικά</a:t>
            </a:r>
            <a:r>
              <a:rPr lang="el-GR" i="1" dirty="0" smtClean="0"/>
              <a:t> </a:t>
            </a:r>
            <a:r>
              <a:rPr lang="el-GR" i="1" dirty="0" smtClean="0">
                <a:solidFill>
                  <a:srgbClr val="0070C0"/>
                </a:solidFill>
              </a:rPr>
              <a:t>επιτόκια</a:t>
            </a:r>
            <a:r>
              <a:rPr lang="el-GR" i="1" dirty="0" smtClean="0"/>
              <a:t> γίνεται ολοένα και πιο δύσκολος</a:t>
            </a:r>
            <a:endParaRPr lang="en-US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Παράγωγα πιστωτικού κινδύνου (1/3)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66800" y="1600200"/>
            <a:ext cx="7773987" cy="4114800"/>
          </a:xfrm>
        </p:spPr>
        <p:txBody>
          <a:bodyPr/>
          <a:lstStyle/>
          <a:p>
            <a:r>
              <a:rPr lang="el-GR" dirty="0" smtClean="0">
                <a:solidFill>
                  <a:srgbClr val="0070C0"/>
                </a:solidFill>
              </a:rPr>
              <a:t>Παράγωγο πιστωτικού κινδύνου:</a:t>
            </a:r>
          </a:p>
          <a:p>
            <a:pPr>
              <a:buNone/>
            </a:pPr>
            <a:r>
              <a:rPr lang="el-GR" dirty="0" smtClean="0"/>
              <a:t>	</a:t>
            </a:r>
            <a:r>
              <a:rPr lang="el-GR" sz="1800" i="1" dirty="0" smtClean="0"/>
              <a:t>«συμβόλαιο που επιτρέπει σε έναν αντισυμβαλλόμενο (τον αγοραστή προστασίας ή τον πωλητή κινδύνου) τη μεταφορά του πιστωτικού κινδύνου ενός περιουσιακού στοιχείου αναφοράς σε έναν ή περισσότερους αντισυμβαλλόμενους (τον πωλητή προστασίας ή τον αγοραστή κινδύνου) χωρίς να μεταφέρεται το περιουσιακό στοιχείο αναφοράς»</a:t>
            </a:r>
            <a:endParaRPr lang="en-US" sz="1800" i="1" dirty="0" smtClean="0"/>
          </a:p>
          <a:p>
            <a:endParaRPr lang="en-US" sz="500" i="1" dirty="0" smtClean="0"/>
          </a:p>
          <a:p>
            <a:pPr lvl="1"/>
            <a:endParaRPr lang="el-GR" sz="900" dirty="0" smtClean="0"/>
          </a:p>
          <a:p>
            <a:pPr lvl="1"/>
            <a:r>
              <a:rPr lang="el-GR" dirty="0" smtClean="0"/>
              <a:t>Προβλέπουν </a:t>
            </a:r>
            <a:r>
              <a:rPr lang="el-GR" u="sng" dirty="0" smtClean="0"/>
              <a:t>προκαθορισμένο</a:t>
            </a:r>
            <a:r>
              <a:rPr lang="el-GR" dirty="0" smtClean="0"/>
              <a:t> επίπεδο </a:t>
            </a:r>
            <a:r>
              <a:rPr lang="el-GR" dirty="0" smtClean="0">
                <a:solidFill>
                  <a:srgbClr val="0070C0"/>
                </a:solidFill>
              </a:rPr>
              <a:t>αποζημίωσης</a:t>
            </a:r>
            <a:r>
              <a:rPr lang="el-GR" dirty="0" smtClean="0"/>
              <a:t> με την προϋπόθεση ότι όντως θα συμβεί το </a:t>
            </a:r>
            <a:r>
              <a:rPr lang="el-GR" dirty="0" smtClean="0">
                <a:solidFill>
                  <a:srgbClr val="0070C0"/>
                </a:solidFill>
              </a:rPr>
              <a:t>«</a:t>
            </a:r>
            <a:r>
              <a:rPr lang="el-GR" i="1" dirty="0" smtClean="0">
                <a:solidFill>
                  <a:srgbClr val="0070C0"/>
                </a:solidFill>
              </a:rPr>
              <a:t>προκαθορισμένο περιστατικό πιστωτικού κινδύνου</a:t>
            </a:r>
            <a:r>
              <a:rPr lang="el-GR" dirty="0" smtClean="0">
                <a:solidFill>
                  <a:srgbClr val="0070C0"/>
                </a:solidFill>
              </a:rPr>
              <a:t>».</a:t>
            </a:r>
          </a:p>
          <a:p>
            <a:pPr lvl="1"/>
            <a:r>
              <a:rPr lang="el-GR" dirty="0" smtClean="0"/>
              <a:t>Η </a:t>
            </a:r>
            <a:r>
              <a:rPr lang="el-GR" dirty="0" smtClean="0">
                <a:solidFill>
                  <a:srgbClr val="0070C0"/>
                </a:solidFill>
              </a:rPr>
              <a:t>αγορά παραγώγων πιστωτικού κινδύνου</a:t>
            </a:r>
            <a:r>
              <a:rPr lang="el-GR" dirty="0" smtClean="0"/>
              <a:t> παρέχει στους </a:t>
            </a:r>
            <a:r>
              <a:rPr lang="el-GR" dirty="0" smtClean="0">
                <a:solidFill>
                  <a:srgbClr val="0070C0"/>
                </a:solidFill>
              </a:rPr>
              <a:t>αγοραστές προστασίας</a:t>
            </a:r>
            <a:r>
              <a:rPr lang="el-GR" dirty="0" smtClean="0"/>
              <a:t> ευέλικτα επίπεδα </a:t>
            </a:r>
            <a:r>
              <a:rPr lang="el-GR" u="sng" dirty="0" smtClean="0"/>
              <a:t>αντιστάθμισης</a:t>
            </a:r>
            <a:r>
              <a:rPr lang="el-GR" dirty="0" smtClean="0"/>
              <a:t> σε περιπτώσεις δυσμενών γεγονότων, καθώς και νέες </a:t>
            </a:r>
            <a:r>
              <a:rPr lang="el-GR" u="sng" dirty="0" smtClean="0"/>
              <a:t>επενδυτικές ευκαιρίες</a:t>
            </a:r>
            <a:r>
              <a:rPr lang="el-GR" dirty="0" smtClean="0"/>
              <a:t> στους </a:t>
            </a:r>
            <a:r>
              <a:rPr lang="el-GR" dirty="0" smtClean="0">
                <a:solidFill>
                  <a:srgbClr val="0070C0"/>
                </a:solidFill>
              </a:rPr>
              <a:t>πωλητές προστασίας.</a:t>
            </a:r>
            <a:r>
              <a:rPr lang="el-GR" sz="1600" dirty="0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Παράγωγα πιστωτικού κινδύνου (2/3)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70013" y="1600200"/>
            <a:ext cx="7313612" cy="4114800"/>
          </a:xfrm>
        </p:spPr>
        <p:txBody>
          <a:bodyPr/>
          <a:lstStyle/>
          <a:p>
            <a:r>
              <a:rPr lang="el-GR" dirty="0" smtClean="0">
                <a:solidFill>
                  <a:srgbClr val="0070C0"/>
                </a:solidFill>
              </a:rPr>
              <a:t>Συμβόλαιο ανταλλαγής πιστωτικής αθέτησης (</a:t>
            </a:r>
            <a:r>
              <a:rPr lang="en-US" i="1" dirty="0" smtClean="0">
                <a:solidFill>
                  <a:srgbClr val="0070C0"/>
                </a:solidFill>
              </a:rPr>
              <a:t>credit default swap – CDS</a:t>
            </a:r>
            <a:r>
              <a:rPr lang="en-US" dirty="0" smtClean="0">
                <a:solidFill>
                  <a:srgbClr val="0070C0"/>
                </a:solidFill>
              </a:rPr>
              <a:t>):</a:t>
            </a:r>
          </a:p>
          <a:p>
            <a:pPr lvl="1"/>
            <a:r>
              <a:rPr lang="el-GR" i="1" dirty="0" smtClean="0"/>
              <a:t>από τους πλέον συνήθεις τύπους παραγώγου</a:t>
            </a:r>
          </a:p>
          <a:p>
            <a:pPr lvl="1"/>
            <a:r>
              <a:rPr lang="el-GR" i="1" dirty="0" smtClean="0"/>
              <a:t>διμερής συμφωνία η οποία δεν εμποδίζει την αγοραπωλησία μεριδίων κινδύνου του περιουσιακού στοιχείου αναφορές μεταξύ τρίτων</a:t>
            </a:r>
          </a:p>
          <a:p>
            <a:pPr lvl="1"/>
            <a:endParaRPr lang="el-GR" sz="700" dirty="0" smtClean="0"/>
          </a:p>
          <a:p>
            <a:pPr lvl="1">
              <a:buNone/>
            </a:pPr>
            <a:r>
              <a:rPr lang="el-GR" b="1" dirty="0" smtClean="0">
                <a:solidFill>
                  <a:srgbClr val="0070C0"/>
                </a:solidFill>
              </a:rPr>
              <a:t>Διάγραμμα 19.2</a:t>
            </a:r>
            <a:r>
              <a:rPr lang="el-GR" dirty="0" smtClean="0"/>
              <a:t> Απλό </a:t>
            </a:r>
            <a:r>
              <a:rPr lang="en-US" dirty="0" smtClean="0"/>
              <a:t>credit default swap</a:t>
            </a:r>
            <a:r>
              <a:rPr lang="el-GR" dirty="0" smtClean="0"/>
              <a:t> 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03389" y="3962400"/>
            <a:ext cx="4911811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Παράγωγα πιστωτικού κινδύνου (3/3)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Βασικοί </a:t>
            </a:r>
            <a:r>
              <a:rPr lang="el-GR" u="sng" dirty="0" smtClean="0"/>
              <a:t>όροι σύμβασης</a:t>
            </a:r>
            <a:r>
              <a:rPr lang="el-GR" dirty="0" smtClean="0"/>
              <a:t> παραγώγων πιστωτικού κινδύνου:</a:t>
            </a:r>
          </a:p>
          <a:p>
            <a:pPr lvl="1"/>
            <a:endParaRPr lang="el-GR" sz="900" dirty="0" smtClean="0"/>
          </a:p>
          <a:p>
            <a:pPr lvl="1"/>
            <a:r>
              <a:rPr lang="el-GR" i="1" dirty="0" smtClean="0">
                <a:solidFill>
                  <a:srgbClr val="0070C0"/>
                </a:solidFill>
              </a:rPr>
              <a:t>το περιουσιακό στοιχείο αναφοράς (</a:t>
            </a:r>
            <a:r>
              <a:rPr lang="en-US" i="1" dirty="0" smtClean="0">
                <a:solidFill>
                  <a:srgbClr val="0070C0"/>
                </a:solidFill>
              </a:rPr>
              <a:t>reference asset)</a:t>
            </a:r>
            <a:endParaRPr lang="el-GR" i="1" dirty="0" smtClean="0">
              <a:solidFill>
                <a:srgbClr val="0070C0"/>
              </a:solidFill>
            </a:endParaRPr>
          </a:p>
          <a:p>
            <a:pPr lvl="1"/>
            <a:endParaRPr lang="el-GR" sz="900" i="1" dirty="0" smtClean="0">
              <a:solidFill>
                <a:srgbClr val="0070C0"/>
              </a:solidFill>
            </a:endParaRPr>
          </a:p>
          <a:p>
            <a:pPr lvl="1"/>
            <a:r>
              <a:rPr lang="el-GR" i="1" dirty="0" smtClean="0">
                <a:solidFill>
                  <a:srgbClr val="0070C0"/>
                </a:solidFill>
              </a:rPr>
              <a:t>το περιστατικό πιστωτικού κινδύνου</a:t>
            </a:r>
            <a:r>
              <a:rPr lang="en-US" i="1" dirty="0" smtClean="0">
                <a:solidFill>
                  <a:srgbClr val="0070C0"/>
                </a:solidFill>
              </a:rPr>
              <a:t> (credit event)</a:t>
            </a:r>
            <a:endParaRPr lang="el-GR" i="1" dirty="0" smtClean="0">
              <a:solidFill>
                <a:srgbClr val="0070C0"/>
              </a:solidFill>
            </a:endParaRPr>
          </a:p>
          <a:p>
            <a:pPr lvl="1"/>
            <a:endParaRPr lang="el-GR" sz="900" i="1" dirty="0" smtClean="0">
              <a:solidFill>
                <a:srgbClr val="0070C0"/>
              </a:solidFill>
            </a:endParaRPr>
          </a:p>
          <a:p>
            <a:pPr lvl="1"/>
            <a:r>
              <a:rPr lang="el-GR" i="1" dirty="0" smtClean="0">
                <a:solidFill>
                  <a:srgbClr val="0070C0"/>
                </a:solidFill>
              </a:rPr>
              <a:t>όριο σημαντικότητας</a:t>
            </a:r>
            <a:r>
              <a:rPr lang="en-US" i="1" dirty="0" smtClean="0">
                <a:solidFill>
                  <a:srgbClr val="0070C0"/>
                </a:solidFill>
              </a:rPr>
              <a:t> (materialization)</a:t>
            </a:r>
            <a:endParaRPr lang="el-GR" i="1" dirty="0" smtClean="0">
              <a:solidFill>
                <a:srgbClr val="0070C0"/>
              </a:solidFill>
            </a:endParaRPr>
          </a:p>
          <a:p>
            <a:pPr lvl="1"/>
            <a:endParaRPr lang="el-GR" sz="900" i="1" dirty="0" smtClean="0">
              <a:solidFill>
                <a:srgbClr val="0070C0"/>
              </a:solidFill>
            </a:endParaRPr>
          </a:p>
          <a:p>
            <a:pPr lvl="1"/>
            <a:r>
              <a:rPr lang="el-GR" i="1" dirty="0" smtClean="0">
                <a:solidFill>
                  <a:srgbClr val="0070C0"/>
                </a:solidFill>
              </a:rPr>
              <a:t>όροι πληρωμής</a:t>
            </a:r>
            <a:r>
              <a:rPr lang="en-US" i="1" dirty="0" smtClean="0">
                <a:solidFill>
                  <a:srgbClr val="0070C0"/>
                </a:solidFill>
              </a:rPr>
              <a:t> (payment terms)</a:t>
            </a:r>
            <a:endParaRPr lang="el-GR" i="1" dirty="0" smtClean="0">
              <a:solidFill>
                <a:srgbClr val="0070C0"/>
              </a:solidFill>
            </a:endParaRPr>
          </a:p>
          <a:p>
            <a:pPr lvl="1"/>
            <a:endParaRPr lang="el-GR" sz="900" i="1" dirty="0" smtClean="0">
              <a:solidFill>
                <a:srgbClr val="0070C0"/>
              </a:solidFill>
            </a:endParaRPr>
          </a:p>
          <a:p>
            <a:pPr lvl="1"/>
            <a:r>
              <a:rPr lang="el-GR" i="1" dirty="0" smtClean="0">
                <a:solidFill>
                  <a:srgbClr val="0070C0"/>
                </a:solidFill>
              </a:rPr>
              <a:t>πληρωμή σε περίπτωση περιστατικού πιστωτικού κινδύνου</a:t>
            </a:r>
            <a:r>
              <a:rPr lang="en-US" i="1" dirty="0" smtClean="0">
                <a:solidFill>
                  <a:srgbClr val="0070C0"/>
                </a:solidFill>
              </a:rPr>
              <a:t> (payment in case of a credit event)</a:t>
            </a:r>
            <a:endParaRPr lang="el-GR" i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Ζήτηση χρήματος και νομισματική πολιτική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62000" y="1524000"/>
            <a:ext cx="8382000" cy="4114800"/>
          </a:xfrm>
        </p:spPr>
        <p:txBody>
          <a:bodyPr/>
          <a:lstStyle/>
          <a:p>
            <a:r>
              <a:rPr lang="el-GR" sz="1800" dirty="0" smtClean="0"/>
              <a:t>Οι </a:t>
            </a:r>
            <a:r>
              <a:rPr lang="el-GR" sz="1800" dirty="0" smtClean="0">
                <a:solidFill>
                  <a:srgbClr val="0070C0"/>
                </a:solidFill>
              </a:rPr>
              <a:t>χρηματοοικονομικές</a:t>
            </a:r>
            <a:r>
              <a:rPr lang="el-GR" sz="1800" dirty="0" smtClean="0"/>
              <a:t> </a:t>
            </a:r>
            <a:r>
              <a:rPr lang="el-GR" sz="1800" dirty="0" smtClean="0">
                <a:solidFill>
                  <a:srgbClr val="0070C0"/>
                </a:solidFill>
              </a:rPr>
              <a:t>καινοτομίες</a:t>
            </a:r>
            <a:r>
              <a:rPr lang="el-GR" sz="1800" dirty="0" smtClean="0"/>
              <a:t> καθιστούν πιο δύσκολη την εφαρμογή της </a:t>
            </a:r>
            <a:r>
              <a:rPr lang="el-GR" sz="1800" dirty="0" smtClean="0">
                <a:solidFill>
                  <a:srgbClr val="0070C0"/>
                </a:solidFill>
              </a:rPr>
              <a:t>νομισματικής πολιτικής, </a:t>
            </a:r>
            <a:r>
              <a:rPr lang="el-GR" sz="1800" dirty="0" smtClean="0"/>
              <a:t>καθώς οδηγούν σε αλλαγές στη </a:t>
            </a:r>
            <a:r>
              <a:rPr lang="el-GR" sz="1800" dirty="0" smtClean="0">
                <a:solidFill>
                  <a:srgbClr val="0070C0"/>
                </a:solidFill>
              </a:rPr>
              <a:t>ζήτηση χρήματος.</a:t>
            </a:r>
          </a:p>
          <a:p>
            <a:endParaRPr lang="el-GR" sz="100" dirty="0" smtClean="0"/>
          </a:p>
          <a:p>
            <a:r>
              <a:rPr lang="el-GR" sz="1800" b="1" u="sng" dirty="0" smtClean="0">
                <a:solidFill>
                  <a:srgbClr val="0070C0"/>
                </a:solidFill>
              </a:rPr>
              <a:t>Τρόποι</a:t>
            </a:r>
            <a:r>
              <a:rPr lang="el-GR" sz="1800" dirty="0" smtClean="0"/>
              <a:t> με τους οποίους μπορεί αυτό να συμβεί:</a:t>
            </a:r>
          </a:p>
          <a:p>
            <a:pPr marL="800100" lvl="1" indent="-342900">
              <a:buSzPct val="100000"/>
              <a:buFont typeface="+mj-lt"/>
              <a:buAutoNum type="arabicPeriod"/>
            </a:pPr>
            <a:r>
              <a:rPr lang="el-GR" sz="1600" dirty="0" smtClean="0">
                <a:solidFill>
                  <a:srgbClr val="0070C0"/>
                </a:solidFill>
              </a:rPr>
              <a:t>Επιτόκια</a:t>
            </a:r>
            <a:endParaRPr lang="el-GR" dirty="0" smtClean="0"/>
          </a:p>
          <a:p>
            <a:pPr marL="1200150" lvl="2" indent="-342900">
              <a:buFont typeface="Arial" pitchFamily="34" charset="0"/>
              <a:buChar char="•"/>
            </a:pPr>
            <a:r>
              <a:rPr lang="el-GR" sz="1500" i="1" dirty="0" smtClean="0"/>
              <a:t>απεικονίζουν το κόστος ευκαιρίας της διακράτησης χρήματος έναντι υποκατάστατων τα οποία  αναπτύσσονται μέσω καινοτομιών.</a:t>
            </a:r>
          </a:p>
          <a:p>
            <a:pPr marL="800100" lvl="1" indent="-342900">
              <a:buSzPct val="100000"/>
              <a:buFont typeface="+mj-lt"/>
              <a:buAutoNum type="arabicPeriod"/>
            </a:pPr>
            <a:r>
              <a:rPr lang="el-GR" sz="1600" dirty="0" smtClean="0">
                <a:solidFill>
                  <a:srgbClr val="0070C0"/>
                </a:solidFill>
              </a:rPr>
              <a:t>Ταχύτητα κυκλοφορίας και μεταβλητή κλίμακας</a:t>
            </a:r>
          </a:p>
          <a:p>
            <a:pPr lvl="2">
              <a:buFont typeface="Arial" pitchFamily="34" charset="0"/>
              <a:buChar char="•"/>
            </a:pPr>
            <a:r>
              <a:rPr lang="el-GR" sz="1500" i="1" dirty="0" smtClean="0"/>
              <a:t>η ανάπτυξη καινοτομιών μπορεί να οδηγήσει σε προσδοκίες για πτώση στη ζήτηση χρήματος</a:t>
            </a:r>
          </a:p>
          <a:p>
            <a:pPr lvl="2">
              <a:buFont typeface="Arial" pitchFamily="34" charset="0"/>
              <a:buChar char="•"/>
            </a:pPr>
            <a:r>
              <a:rPr lang="el-GR" sz="1500" i="1" dirty="0" smtClean="0"/>
              <a:t>καθώς η ανάγκη διατήρησης ενός υπολοίπου περιουσιακών στοιχείων μειώνεται, το χρηματικό απόθεμα μπορεί να χρησιμοποιηθεί για την χρηματοδότηση περισσοτέρων (εισοδηματικών) συναλλαγών</a:t>
            </a:r>
          </a:p>
          <a:p>
            <a:pPr marL="800100" lvl="1" indent="-342900">
              <a:buSzPct val="100000"/>
              <a:buFont typeface="+mj-lt"/>
              <a:buAutoNum type="arabicPeriod"/>
            </a:pPr>
            <a:r>
              <a:rPr lang="el-GR" sz="1600" dirty="0" smtClean="0">
                <a:solidFill>
                  <a:srgbClr val="0070C0"/>
                </a:solidFill>
              </a:rPr>
              <a:t>Κόστη συναλλαγών</a:t>
            </a:r>
          </a:p>
          <a:p>
            <a:pPr marL="1200150" lvl="2" indent="-342900">
              <a:buFont typeface="Arial" pitchFamily="34" charset="0"/>
              <a:buChar char="•"/>
            </a:pPr>
            <a:r>
              <a:rPr lang="el-GR" sz="1500" i="1" dirty="0" smtClean="0"/>
              <a:t>μειώνονται από την ανάπτυξη τεχνολογικών καινοτομιών στον τραπεζικό κλάδο και συνεπώς αυξάνεται η επιθυμία για μεγαλύτερες καταθέσεις και για μεγαλύτερο χρέος</a:t>
            </a:r>
            <a:endParaRPr lang="en-US" sz="1500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Συμπεράσματα (1/2)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66800" y="1676400"/>
            <a:ext cx="7772400" cy="4114800"/>
          </a:xfrm>
        </p:spPr>
        <p:txBody>
          <a:bodyPr/>
          <a:lstStyle/>
          <a:p>
            <a:pPr marL="400050">
              <a:buFont typeface="Wingdings" pitchFamily="2" charset="2"/>
              <a:buChar char="ü"/>
            </a:pPr>
            <a:r>
              <a:rPr lang="el-GR" sz="1800" dirty="0" smtClean="0"/>
              <a:t>Η </a:t>
            </a:r>
            <a:r>
              <a:rPr lang="el-GR" sz="1800" dirty="0" smtClean="0">
                <a:solidFill>
                  <a:srgbClr val="0070C0"/>
                </a:solidFill>
              </a:rPr>
              <a:t>διαχείριση παθητικού</a:t>
            </a:r>
            <a:r>
              <a:rPr lang="el-GR" sz="1800" dirty="0" smtClean="0"/>
              <a:t> επηρεάζει την απόδοση του χρήματος και κατά συνέπεια το </a:t>
            </a:r>
            <a:r>
              <a:rPr lang="el-GR" sz="1800" u="sng" dirty="0" smtClean="0"/>
              <a:t>κόστος ευκαιρίας</a:t>
            </a:r>
            <a:r>
              <a:rPr lang="el-GR" sz="1800" dirty="0" smtClean="0"/>
              <a:t> που προκύπτει από την </a:t>
            </a:r>
            <a:r>
              <a:rPr lang="el-GR" sz="1800" dirty="0" smtClean="0">
                <a:solidFill>
                  <a:srgbClr val="0070C0"/>
                </a:solidFill>
              </a:rPr>
              <a:t>διακράτηση χρήματος.</a:t>
            </a:r>
          </a:p>
          <a:p>
            <a:pPr marL="400050">
              <a:buFont typeface="Wingdings" pitchFamily="2" charset="2"/>
              <a:buChar char="ü"/>
            </a:pPr>
            <a:endParaRPr lang="el-GR" sz="800" dirty="0" smtClean="0"/>
          </a:p>
          <a:p>
            <a:pPr marL="400050">
              <a:buFont typeface="Wingdings" pitchFamily="2" charset="2"/>
              <a:buChar char="ü"/>
            </a:pPr>
            <a:r>
              <a:rPr lang="el-GR" sz="1800" dirty="0" smtClean="0"/>
              <a:t>Κάθε μεταβολή στις </a:t>
            </a:r>
            <a:r>
              <a:rPr lang="el-GR" sz="1800" dirty="0" smtClean="0">
                <a:solidFill>
                  <a:srgbClr val="0070C0"/>
                </a:solidFill>
              </a:rPr>
              <a:t>χρηματοοικονομικές συναλλαγές</a:t>
            </a:r>
            <a:r>
              <a:rPr lang="el-GR" sz="1800" dirty="0" smtClean="0"/>
              <a:t> σχετιζόμενη με τις συναλλαγές του ΑΕΠ ενδέχεται να μετατρέψει το ΑΕΠ σε ακατάλληλη μεταβλητή κλίμακας.</a:t>
            </a:r>
          </a:p>
          <a:p>
            <a:pPr marL="400050">
              <a:buFont typeface="Wingdings" pitchFamily="2" charset="2"/>
              <a:buChar char="ü"/>
            </a:pPr>
            <a:endParaRPr lang="el-GR" sz="800" dirty="0" smtClean="0"/>
          </a:p>
          <a:p>
            <a:pPr marL="400050">
              <a:buFont typeface="Wingdings" pitchFamily="2" charset="2"/>
              <a:buChar char="ü"/>
            </a:pPr>
            <a:r>
              <a:rPr lang="el-GR" sz="1800" dirty="0" smtClean="0"/>
              <a:t>Κάθε μείωση του </a:t>
            </a:r>
            <a:r>
              <a:rPr lang="el-GR" sz="1800" dirty="0" smtClean="0">
                <a:solidFill>
                  <a:srgbClr val="0070C0"/>
                </a:solidFill>
              </a:rPr>
              <a:t>κόστους συναλλαγών</a:t>
            </a:r>
            <a:r>
              <a:rPr lang="el-GR" sz="1800" dirty="0" smtClean="0"/>
              <a:t> ενδέχεται να προκαλέσει μείωση της ζήτησης για </a:t>
            </a:r>
            <a:r>
              <a:rPr lang="el-GR" sz="1800" dirty="0" smtClean="0">
                <a:solidFill>
                  <a:srgbClr val="0070C0"/>
                </a:solidFill>
              </a:rPr>
              <a:t>διακράτηση</a:t>
            </a:r>
            <a:r>
              <a:rPr lang="el-GR" sz="1800" dirty="0" smtClean="0"/>
              <a:t> προληπτικού υπολοίπου ρευστότητας, να αυξήσει τα </a:t>
            </a:r>
            <a:r>
              <a:rPr lang="el-GR" sz="1800" dirty="0" smtClean="0">
                <a:solidFill>
                  <a:srgbClr val="0070C0"/>
                </a:solidFill>
              </a:rPr>
              <a:t>επίπεδα δανεισμού</a:t>
            </a:r>
            <a:r>
              <a:rPr lang="el-GR" sz="1800" dirty="0" smtClean="0"/>
              <a:t> και να οδηγήσει σε μεγαλύτερες </a:t>
            </a:r>
            <a:r>
              <a:rPr lang="el-GR" sz="1800" dirty="0" smtClean="0">
                <a:solidFill>
                  <a:srgbClr val="0070C0"/>
                </a:solidFill>
              </a:rPr>
              <a:t>θέσεις χρέωσης και πίστωσης.</a:t>
            </a:r>
            <a:endParaRPr lang="el-GR" dirty="0" smtClean="0">
              <a:solidFill>
                <a:srgbClr val="0070C0"/>
              </a:solidFill>
            </a:endParaRPr>
          </a:p>
          <a:p>
            <a:pPr marL="400050">
              <a:buFont typeface="Wingdings" pitchFamily="2" charset="2"/>
              <a:buChar char="ü"/>
            </a:pPr>
            <a:endParaRPr lang="el-GR" sz="800" dirty="0" smtClean="0"/>
          </a:p>
          <a:p>
            <a:pPr marL="400050">
              <a:buFont typeface="Wingdings" pitchFamily="2" charset="2"/>
              <a:buChar char="ü"/>
            </a:pPr>
            <a:r>
              <a:rPr lang="el-GR" sz="1800" dirty="0" smtClean="0"/>
              <a:t>Δημιουργώντας ακόμη πιο άμεσα </a:t>
            </a:r>
            <a:r>
              <a:rPr lang="el-GR" sz="1800" dirty="0" smtClean="0">
                <a:solidFill>
                  <a:srgbClr val="0070C0"/>
                </a:solidFill>
              </a:rPr>
              <a:t>υποκατάστατα</a:t>
            </a:r>
            <a:r>
              <a:rPr lang="el-GR" sz="1800" dirty="0" smtClean="0"/>
              <a:t> του χρήματος, η </a:t>
            </a:r>
            <a:r>
              <a:rPr lang="el-GR" sz="1800" dirty="0" smtClean="0">
                <a:solidFill>
                  <a:srgbClr val="0070C0"/>
                </a:solidFill>
              </a:rPr>
              <a:t>καινοτομία</a:t>
            </a:r>
            <a:r>
              <a:rPr lang="el-GR" sz="1800" dirty="0" smtClean="0"/>
              <a:t> ενδέχεται να οδηγήσει σε αύξηση της </a:t>
            </a:r>
            <a:r>
              <a:rPr lang="el-GR" sz="1800" dirty="0" smtClean="0">
                <a:solidFill>
                  <a:srgbClr val="0070C0"/>
                </a:solidFill>
              </a:rPr>
              <a:t>ταχύτητας κυκλοφορίας</a:t>
            </a:r>
            <a:r>
              <a:rPr lang="el-GR" sz="1800" dirty="0" smtClean="0"/>
              <a:t> του.</a:t>
            </a:r>
          </a:p>
          <a:p>
            <a:pPr marL="400050">
              <a:buSzPct val="100000"/>
              <a:buNone/>
            </a:pPr>
            <a:endParaRPr 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Συμπεράσματα (2/2)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43000" y="1676400"/>
            <a:ext cx="7696200" cy="411480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l-GR" sz="1800" dirty="0" smtClean="0"/>
              <a:t>Η φθηνότερη πρόσβαση στα </a:t>
            </a:r>
            <a:r>
              <a:rPr lang="el-GR" sz="1800" dirty="0" smtClean="0">
                <a:solidFill>
                  <a:srgbClr val="0070C0"/>
                </a:solidFill>
              </a:rPr>
              <a:t>μετρητά</a:t>
            </a:r>
            <a:r>
              <a:rPr lang="el-GR" sz="1800" dirty="0" smtClean="0"/>
              <a:t> ενδέχεται να προκαλέσει μείωση της </a:t>
            </a:r>
            <a:r>
              <a:rPr lang="el-GR" sz="1800" dirty="0" smtClean="0">
                <a:solidFill>
                  <a:srgbClr val="0070C0"/>
                </a:solidFill>
              </a:rPr>
              <a:t>ζήτησης για μετρητά</a:t>
            </a:r>
            <a:r>
              <a:rPr lang="el-GR" sz="1800" dirty="0" smtClean="0"/>
              <a:t> και, κατά συνέπεια, μείωση του </a:t>
            </a:r>
            <a:r>
              <a:rPr lang="el-GR" sz="1800" dirty="0" smtClean="0">
                <a:solidFill>
                  <a:srgbClr val="0070C0"/>
                </a:solidFill>
              </a:rPr>
              <a:t>δείκτη ρευστότητας του κοινού,</a:t>
            </a:r>
            <a:r>
              <a:rPr lang="el-GR" sz="1800" dirty="0" smtClean="0"/>
              <a:t> γεγονός που θα έχει επιπτώσεις και στην </a:t>
            </a:r>
            <a:r>
              <a:rPr lang="el-GR" sz="1800" dirty="0" smtClean="0">
                <a:solidFill>
                  <a:srgbClr val="0070C0"/>
                </a:solidFill>
              </a:rPr>
              <a:t>προσφορά</a:t>
            </a:r>
            <a:r>
              <a:rPr lang="el-GR" sz="1800" dirty="0" smtClean="0"/>
              <a:t> </a:t>
            </a:r>
            <a:r>
              <a:rPr lang="el-GR" sz="1800" dirty="0" smtClean="0">
                <a:solidFill>
                  <a:srgbClr val="0070C0"/>
                </a:solidFill>
              </a:rPr>
              <a:t>χρήματος</a:t>
            </a:r>
            <a:r>
              <a:rPr lang="el-GR" sz="1800" dirty="0" smtClean="0"/>
              <a:t>.</a:t>
            </a:r>
          </a:p>
          <a:p>
            <a:pPr>
              <a:buFont typeface="Wingdings" pitchFamily="2" charset="2"/>
              <a:buChar char="ü"/>
            </a:pPr>
            <a:endParaRPr lang="el-GR" sz="900" dirty="0" smtClean="0"/>
          </a:p>
          <a:p>
            <a:pPr>
              <a:buFont typeface="Wingdings" pitchFamily="2" charset="2"/>
              <a:buChar char="ü"/>
            </a:pPr>
            <a:r>
              <a:rPr lang="el-GR" sz="1800" dirty="0" smtClean="0"/>
              <a:t>Η καλύτερη πρόσβαση σε </a:t>
            </a:r>
            <a:r>
              <a:rPr lang="el-GR" sz="1800" u="sng" dirty="0" smtClean="0"/>
              <a:t>πληροφορίες</a:t>
            </a:r>
            <a:r>
              <a:rPr lang="el-GR" sz="1800" dirty="0" smtClean="0"/>
              <a:t> για το υπόλοιπο ενδέχεται να προκαλέσει μείωση στη </a:t>
            </a:r>
            <a:r>
              <a:rPr lang="el-GR" sz="1800" dirty="0" smtClean="0">
                <a:solidFill>
                  <a:srgbClr val="0070C0"/>
                </a:solidFill>
              </a:rPr>
              <a:t>ζήτηση</a:t>
            </a:r>
            <a:r>
              <a:rPr lang="el-GR" sz="1800" dirty="0" smtClean="0"/>
              <a:t> </a:t>
            </a:r>
            <a:r>
              <a:rPr lang="el-GR" sz="1800" dirty="0" smtClean="0">
                <a:solidFill>
                  <a:srgbClr val="0070C0"/>
                </a:solidFill>
              </a:rPr>
              <a:t>για</a:t>
            </a:r>
            <a:r>
              <a:rPr lang="el-GR" sz="1800" dirty="0" smtClean="0"/>
              <a:t> </a:t>
            </a:r>
            <a:r>
              <a:rPr lang="el-GR" sz="1800" dirty="0" smtClean="0">
                <a:solidFill>
                  <a:srgbClr val="0070C0"/>
                </a:solidFill>
              </a:rPr>
              <a:t>διακράτηση προληπτικού υπολοίπου ρευστότητας.</a:t>
            </a:r>
          </a:p>
          <a:p>
            <a:pPr>
              <a:buFont typeface="Wingdings" pitchFamily="2" charset="2"/>
              <a:buChar char="ü"/>
            </a:pPr>
            <a:endParaRPr lang="el-GR" sz="900" dirty="0" smtClean="0"/>
          </a:p>
          <a:p>
            <a:pPr>
              <a:buFont typeface="Wingdings" pitchFamily="2" charset="2"/>
              <a:buChar char="ü"/>
            </a:pPr>
            <a:r>
              <a:rPr lang="el-GR" sz="1800" dirty="0" smtClean="0"/>
              <a:t>Η καλύτερη πρόσβαση στη </a:t>
            </a:r>
            <a:r>
              <a:rPr lang="el-GR" sz="1800" dirty="0" smtClean="0">
                <a:solidFill>
                  <a:srgbClr val="0070C0"/>
                </a:solidFill>
              </a:rPr>
              <a:t>χρηματοοικονομική</a:t>
            </a:r>
            <a:r>
              <a:rPr lang="el-GR" sz="1800" dirty="0" smtClean="0"/>
              <a:t> </a:t>
            </a:r>
            <a:r>
              <a:rPr lang="el-GR" sz="1800" dirty="0" smtClean="0">
                <a:solidFill>
                  <a:srgbClr val="0070C0"/>
                </a:solidFill>
              </a:rPr>
              <a:t>καινοτομία</a:t>
            </a:r>
            <a:r>
              <a:rPr lang="el-GR" sz="1800" dirty="0" smtClean="0"/>
              <a:t> ενδέχεται να καταστήσει τους παράγοντες της αγοράς πιο ευαίσθητους στη </a:t>
            </a:r>
            <a:r>
              <a:rPr lang="el-GR" sz="1800" u="sng" dirty="0" smtClean="0"/>
              <a:t>διαφοροποίηση</a:t>
            </a:r>
            <a:r>
              <a:rPr lang="el-GR" sz="1800" dirty="0" smtClean="0"/>
              <a:t> των </a:t>
            </a:r>
            <a:r>
              <a:rPr lang="el-GR" sz="1800" dirty="0" smtClean="0">
                <a:solidFill>
                  <a:srgbClr val="0070C0"/>
                </a:solidFill>
              </a:rPr>
              <a:t>επιτοκίων</a:t>
            </a:r>
            <a:r>
              <a:rPr lang="el-GR" sz="1800" dirty="0" smtClean="0"/>
              <a:t>, η οποία οδηγεί σε πιο συχνές μεταβολές των συντελεστών του </a:t>
            </a:r>
            <a:r>
              <a:rPr lang="el-GR" sz="1800" dirty="0" smtClean="0">
                <a:solidFill>
                  <a:srgbClr val="0070C0"/>
                </a:solidFill>
              </a:rPr>
              <a:t>χρήματος</a:t>
            </a:r>
            <a:r>
              <a:rPr lang="el-GR" sz="1800" dirty="0" smtClean="0"/>
              <a:t> </a:t>
            </a:r>
            <a:r>
              <a:rPr lang="el-GR" sz="1800" b="1" i="1" dirty="0" smtClean="0">
                <a:solidFill>
                  <a:srgbClr val="0070C0"/>
                </a:solidFill>
              </a:rPr>
              <a:t>Μ3</a:t>
            </a:r>
            <a:r>
              <a:rPr lang="el-GR" sz="1800" dirty="0" smtClean="0">
                <a:solidFill>
                  <a:srgbClr val="0070C0"/>
                </a:solidFill>
              </a:rPr>
              <a:t>.</a:t>
            </a:r>
            <a:endParaRPr lang="en-US" sz="1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Θεωρίες καινοτομίας (1/3)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90600" y="1600200"/>
            <a:ext cx="7773987" cy="4114800"/>
          </a:xfrm>
        </p:spPr>
        <p:txBody>
          <a:bodyPr/>
          <a:lstStyle/>
          <a:p>
            <a:r>
              <a:rPr lang="el-GR" dirty="0" smtClean="0">
                <a:solidFill>
                  <a:srgbClr val="0070C0"/>
                </a:solidFill>
              </a:rPr>
              <a:t>Κίνητρα ανάπτυξης καινοτομιών:</a:t>
            </a:r>
          </a:p>
          <a:p>
            <a:pPr lvl="1"/>
            <a:r>
              <a:rPr lang="el-GR" i="1" dirty="0" smtClean="0"/>
              <a:t>επιθυμία των χρηματοπιστωτικών εταιρειών για αύξηση της </a:t>
            </a:r>
            <a:r>
              <a:rPr lang="el-GR" i="1" dirty="0" smtClean="0">
                <a:solidFill>
                  <a:srgbClr val="0070C0"/>
                </a:solidFill>
              </a:rPr>
              <a:t>κερδοφορίας</a:t>
            </a:r>
            <a:r>
              <a:rPr lang="el-GR" i="1" dirty="0" smtClean="0"/>
              <a:t> τους</a:t>
            </a:r>
          </a:p>
          <a:p>
            <a:pPr lvl="1"/>
            <a:r>
              <a:rPr lang="el-GR" i="1" dirty="0" smtClean="0"/>
              <a:t>επιθυμία δανειστών και δανειοληπτών να πραγματοποιήσουν </a:t>
            </a:r>
            <a:r>
              <a:rPr lang="el-GR" i="1" dirty="0" smtClean="0">
                <a:solidFill>
                  <a:srgbClr val="0070C0"/>
                </a:solidFill>
              </a:rPr>
              <a:t>χρηματοπιστωτικές</a:t>
            </a:r>
            <a:r>
              <a:rPr lang="el-GR" i="1" dirty="0" smtClean="0"/>
              <a:t> </a:t>
            </a:r>
            <a:r>
              <a:rPr lang="el-GR" i="1" dirty="0" smtClean="0">
                <a:solidFill>
                  <a:srgbClr val="0070C0"/>
                </a:solidFill>
              </a:rPr>
              <a:t>συναλλαγές</a:t>
            </a:r>
            <a:r>
              <a:rPr lang="el-GR" i="1" dirty="0" smtClean="0"/>
              <a:t> με όρους που θα τους προσφέρουν μεγαλύτερες προοπτικές αύξησης του </a:t>
            </a:r>
            <a:r>
              <a:rPr lang="el-GR" i="1" dirty="0" smtClean="0">
                <a:solidFill>
                  <a:srgbClr val="0070C0"/>
                </a:solidFill>
              </a:rPr>
              <a:t>πλούτου</a:t>
            </a:r>
            <a:r>
              <a:rPr lang="el-GR" i="1" dirty="0" smtClean="0"/>
              <a:t> τους ένα προκαθορισμένο επίπεδο </a:t>
            </a:r>
            <a:r>
              <a:rPr lang="el-GR" i="1" dirty="0" smtClean="0">
                <a:solidFill>
                  <a:srgbClr val="0070C0"/>
                </a:solidFill>
              </a:rPr>
              <a:t>κινδύνου</a:t>
            </a:r>
          </a:p>
          <a:p>
            <a:endParaRPr lang="el-GR" sz="300" dirty="0" smtClean="0"/>
          </a:p>
          <a:p>
            <a:r>
              <a:rPr lang="el-GR" dirty="0" smtClean="0"/>
              <a:t>Ευκαιρίες </a:t>
            </a:r>
            <a:r>
              <a:rPr lang="el-GR" dirty="0" smtClean="0">
                <a:solidFill>
                  <a:srgbClr val="0070C0"/>
                </a:solidFill>
              </a:rPr>
              <a:t>κερδοφορίας</a:t>
            </a:r>
            <a:r>
              <a:rPr lang="el-GR" dirty="0" smtClean="0"/>
              <a:t> προκύπτουν σε περιόδους αλλαγών στο </a:t>
            </a:r>
            <a:r>
              <a:rPr lang="el-GR" dirty="0" smtClean="0">
                <a:solidFill>
                  <a:srgbClr val="0070C0"/>
                </a:solidFill>
              </a:rPr>
              <a:t>οικονομικό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0070C0"/>
                </a:solidFill>
              </a:rPr>
              <a:t>περιβάλλον</a:t>
            </a:r>
            <a:r>
              <a:rPr lang="el-GR" dirty="0" smtClean="0"/>
              <a:t>.</a:t>
            </a:r>
          </a:p>
          <a:p>
            <a:pPr algn="just"/>
            <a:endParaRPr lang="el-GR" sz="300" u="sng" dirty="0" smtClean="0"/>
          </a:p>
          <a:p>
            <a:pPr algn="just"/>
            <a:r>
              <a:rPr lang="el-GR" u="sng" dirty="0" smtClean="0"/>
              <a:t>Παράγοντες επιρροής</a:t>
            </a:r>
            <a:r>
              <a:rPr lang="el-GR" dirty="0" smtClean="0"/>
              <a:t> του οικονομικού περιβάλλοντος:</a:t>
            </a:r>
          </a:p>
          <a:p>
            <a:pPr marL="857250" lvl="1" indent="-400050">
              <a:buSzPct val="100000"/>
              <a:buFont typeface="+mj-lt"/>
              <a:buAutoNum type="romanLcPeriod"/>
            </a:pPr>
            <a:r>
              <a:rPr lang="el-GR" i="1" dirty="0" smtClean="0">
                <a:solidFill>
                  <a:srgbClr val="0070C0"/>
                </a:solidFill>
              </a:rPr>
              <a:t>ρύθμιση (και απορύθμιση)</a:t>
            </a:r>
          </a:p>
          <a:p>
            <a:pPr marL="857250" lvl="1" indent="-400050">
              <a:buSzPct val="100000"/>
              <a:buFont typeface="+mj-lt"/>
              <a:buAutoNum type="romanLcPeriod"/>
            </a:pPr>
            <a:r>
              <a:rPr lang="el-GR" i="1" dirty="0" smtClean="0">
                <a:solidFill>
                  <a:srgbClr val="0070C0"/>
                </a:solidFill>
              </a:rPr>
              <a:t>τεχνολογία</a:t>
            </a:r>
          </a:p>
          <a:p>
            <a:pPr marL="857250" lvl="1" indent="-400050">
              <a:buSzPct val="100000"/>
              <a:buFont typeface="+mj-lt"/>
              <a:buAutoNum type="romanLcPeriod"/>
            </a:pPr>
            <a:r>
              <a:rPr lang="el-GR" i="1" dirty="0" smtClean="0">
                <a:solidFill>
                  <a:srgbClr val="0070C0"/>
                </a:solidFill>
              </a:rPr>
              <a:t>μεταβλητότητα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Θεωρίες καινοτομίας (2/3)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62000" y="1600200"/>
            <a:ext cx="8381999" cy="4114800"/>
          </a:xfrm>
        </p:spPr>
        <p:txBody>
          <a:bodyPr/>
          <a:lstStyle/>
          <a:p>
            <a:r>
              <a:rPr lang="el-GR" sz="1900" dirty="0" smtClean="0"/>
              <a:t>Η </a:t>
            </a:r>
            <a:r>
              <a:rPr lang="el-GR" sz="1900" u="sng" dirty="0" smtClean="0">
                <a:solidFill>
                  <a:srgbClr val="0070C0"/>
                </a:solidFill>
              </a:rPr>
              <a:t>ρύθμιση</a:t>
            </a:r>
            <a:r>
              <a:rPr lang="el-GR" sz="1900" dirty="0" smtClean="0"/>
              <a:t>, αποτελεί τον βασικότερο παράγοντα στη δημιουργία </a:t>
            </a:r>
            <a:r>
              <a:rPr lang="el-GR" sz="1900" dirty="0" smtClean="0">
                <a:solidFill>
                  <a:srgbClr val="0070C0"/>
                </a:solidFill>
              </a:rPr>
              <a:t>χρηματοοικονομικών καινοτομιών.</a:t>
            </a:r>
          </a:p>
          <a:p>
            <a:r>
              <a:rPr lang="el-GR" sz="1900" u="sng" dirty="0" smtClean="0"/>
              <a:t>Ρυθμιστική διαλεκτική</a:t>
            </a:r>
            <a:r>
              <a:rPr lang="el-GR" sz="1900" dirty="0" smtClean="0"/>
              <a:t>:</a:t>
            </a:r>
          </a:p>
          <a:p>
            <a:pPr lvl="1"/>
            <a:r>
              <a:rPr lang="el-GR" sz="1700" i="1" dirty="0" smtClean="0"/>
              <a:t>συνεχής αλληλεπίδραση μεταξύ </a:t>
            </a:r>
            <a:r>
              <a:rPr lang="el-GR" sz="1700" i="1" dirty="0" smtClean="0">
                <a:solidFill>
                  <a:srgbClr val="0070C0"/>
                </a:solidFill>
              </a:rPr>
              <a:t>χρηματοπιστωτικών εταιρειών</a:t>
            </a:r>
            <a:r>
              <a:rPr lang="el-GR" sz="1700" i="1" dirty="0" smtClean="0"/>
              <a:t> που επιδιώκουν την ελαχιστοποίηση του βάρους των </a:t>
            </a:r>
            <a:r>
              <a:rPr lang="el-GR" sz="1700" i="1" dirty="0" smtClean="0">
                <a:solidFill>
                  <a:srgbClr val="0070C0"/>
                </a:solidFill>
              </a:rPr>
              <a:t>ρυθμιστικών κανόνων</a:t>
            </a:r>
            <a:r>
              <a:rPr lang="el-GR" sz="1700" i="1" dirty="0" smtClean="0"/>
              <a:t> </a:t>
            </a:r>
          </a:p>
          <a:p>
            <a:r>
              <a:rPr lang="el-GR" sz="1900" dirty="0" smtClean="0"/>
              <a:t>Πολλές </a:t>
            </a:r>
            <a:r>
              <a:rPr lang="el-GR" sz="1900" dirty="0" smtClean="0">
                <a:solidFill>
                  <a:srgbClr val="0070C0"/>
                </a:solidFill>
              </a:rPr>
              <a:t>καινοτομίες</a:t>
            </a:r>
            <a:r>
              <a:rPr lang="el-GR" sz="1900" dirty="0" smtClean="0"/>
              <a:t> οφείλονται σε αποφάσεις σχετικά με την </a:t>
            </a:r>
            <a:r>
              <a:rPr lang="el-GR" sz="1900" dirty="0" smtClean="0">
                <a:solidFill>
                  <a:srgbClr val="0070C0"/>
                </a:solidFill>
              </a:rPr>
              <a:t>νομισματική πολιτική</a:t>
            </a:r>
            <a:r>
              <a:rPr lang="en-US" sz="1900" dirty="0" smtClean="0">
                <a:solidFill>
                  <a:srgbClr val="0070C0"/>
                </a:solidFill>
              </a:rPr>
              <a:t>:</a:t>
            </a:r>
            <a:endParaRPr lang="el-GR" sz="1900" dirty="0" smtClean="0">
              <a:solidFill>
                <a:srgbClr val="0070C0"/>
              </a:solidFill>
            </a:endParaRPr>
          </a:p>
          <a:p>
            <a:pPr lvl="1"/>
            <a:r>
              <a:rPr lang="el-GR" sz="1700" i="1" dirty="0" smtClean="0"/>
              <a:t>εξαιτίας περιορισμών από εξωτερικούς παράγοντες στον ισολογισμό</a:t>
            </a:r>
          </a:p>
          <a:p>
            <a:r>
              <a:rPr lang="el-GR" sz="1900" dirty="0" smtClean="0"/>
              <a:t>Επίσης</a:t>
            </a:r>
            <a:r>
              <a:rPr lang="en-US" sz="1900" dirty="0" smtClean="0"/>
              <a:t>, </a:t>
            </a:r>
            <a:r>
              <a:rPr lang="el-GR" sz="1900" dirty="0" smtClean="0"/>
              <a:t>το επίπεδο των </a:t>
            </a:r>
            <a:r>
              <a:rPr lang="el-GR" sz="1900" dirty="0" smtClean="0">
                <a:solidFill>
                  <a:srgbClr val="0070C0"/>
                </a:solidFill>
              </a:rPr>
              <a:t>επιτοκίων</a:t>
            </a:r>
            <a:r>
              <a:rPr lang="el-GR" sz="1900" dirty="0" smtClean="0"/>
              <a:t> και η </a:t>
            </a:r>
            <a:r>
              <a:rPr lang="el-GR" sz="1900" dirty="0" smtClean="0">
                <a:solidFill>
                  <a:srgbClr val="0070C0"/>
                </a:solidFill>
              </a:rPr>
              <a:t>μεταβλητότητά</a:t>
            </a:r>
            <a:r>
              <a:rPr lang="el-GR" sz="1900" dirty="0" smtClean="0"/>
              <a:t> </a:t>
            </a:r>
            <a:r>
              <a:rPr lang="el-GR" sz="1900" dirty="0" smtClean="0">
                <a:solidFill>
                  <a:srgbClr val="0070C0"/>
                </a:solidFill>
              </a:rPr>
              <a:t>τους</a:t>
            </a:r>
            <a:r>
              <a:rPr lang="en-US" sz="1900" dirty="0" smtClean="0">
                <a:solidFill>
                  <a:srgbClr val="0070C0"/>
                </a:solidFill>
              </a:rPr>
              <a:t> </a:t>
            </a:r>
            <a:r>
              <a:rPr lang="el-GR" sz="1900" dirty="0" smtClean="0"/>
              <a:t>αποτελούν βασικό κίνητρο ανάπτυξης </a:t>
            </a:r>
            <a:r>
              <a:rPr lang="el-GR" sz="1900" dirty="0" smtClean="0">
                <a:solidFill>
                  <a:srgbClr val="0070C0"/>
                </a:solidFill>
              </a:rPr>
              <a:t>καινοτομιών</a:t>
            </a:r>
            <a:r>
              <a:rPr lang="en-US" sz="1900" dirty="0" smtClean="0">
                <a:solidFill>
                  <a:srgbClr val="0070C0"/>
                </a:solidFill>
              </a:rPr>
              <a:t>:</a:t>
            </a:r>
            <a:endParaRPr lang="el-GR" sz="1900" dirty="0" smtClean="0">
              <a:solidFill>
                <a:srgbClr val="0070C0"/>
              </a:solidFill>
            </a:endParaRPr>
          </a:p>
          <a:p>
            <a:pPr lvl="1"/>
            <a:r>
              <a:rPr lang="el-GR" sz="1700" i="1" dirty="0" smtClean="0"/>
              <a:t>καθορίζουν το </a:t>
            </a:r>
            <a:r>
              <a:rPr lang="el-GR" sz="1700" i="1" dirty="0" smtClean="0">
                <a:solidFill>
                  <a:srgbClr val="0070C0"/>
                </a:solidFill>
              </a:rPr>
              <a:t>κόστος συμμόρφωσης</a:t>
            </a:r>
            <a:r>
              <a:rPr lang="el-GR" sz="1700" i="1" dirty="0" smtClean="0"/>
              <a:t> αν υπάρχουν κανονιστικές ρυθμίσεις</a:t>
            </a:r>
          </a:p>
          <a:p>
            <a:pPr lvl="1"/>
            <a:r>
              <a:rPr lang="el-GR" sz="1700" i="1" dirty="0" smtClean="0"/>
              <a:t>επηρεάζουν το επίπεδο του </a:t>
            </a:r>
            <a:r>
              <a:rPr lang="el-GR" sz="1700" i="1" dirty="0" smtClean="0">
                <a:solidFill>
                  <a:srgbClr val="0070C0"/>
                </a:solidFill>
              </a:rPr>
              <a:t>χρηματοπιστωτικού κινδύνου</a:t>
            </a:r>
            <a:r>
              <a:rPr lang="el-GR" dirty="0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Θεωρίες καινοτομίας (3/3)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90600" y="1905000"/>
            <a:ext cx="7693025" cy="4114800"/>
          </a:xfrm>
        </p:spPr>
        <p:txBody>
          <a:bodyPr/>
          <a:lstStyle/>
          <a:p>
            <a:r>
              <a:rPr lang="el-GR" dirty="0" smtClean="0"/>
              <a:t>Η </a:t>
            </a:r>
            <a:r>
              <a:rPr lang="el-GR" dirty="0" smtClean="0">
                <a:solidFill>
                  <a:srgbClr val="0070C0"/>
                </a:solidFill>
              </a:rPr>
              <a:t>τεχνολογία</a:t>
            </a:r>
            <a:r>
              <a:rPr lang="el-GR" dirty="0" smtClean="0"/>
              <a:t> στον χρηματοοικονομικό κλάδο λειτουργεί ως μέσο μείωσης του </a:t>
            </a:r>
            <a:r>
              <a:rPr lang="el-GR" dirty="0" smtClean="0">
                <a:solidFill>
                  <a:srgbClr val="0070C0"/>
                </a:solidFill>
              </a:rPr>
              <a:t>κόστους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0070C0"/>
                </a:solidFill>
              </a:rPr>
              <a:t>παραγωγής</a:t>
            </a:r>
            <a:r>
              <a:rPr lang="el-GR" dirty="0" smtClean="0"/>
              <a:t> και του </a:t>
            </a:r>
            <a:r>
              <a:rPr lang="el-GR" dirty="0" smtClean="0">
                <a:solidFill>
                  <a:srgbClr val="0070C0"/>
                </a:solidFill>
              </a:rPr>
              <a:t>κόστους εισόδου.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dirty="0" smtClean="0"/>
              <a:t>άμεση και χαμηλού κόστους μετάδοση πληροφοριών και πραγματοποίηση συναλλαγών</a:t>
            </a:r>
          </a:p>
          <a:p>
            <a:endParaRPr lang="el-GR" dirty="0" smtClean="0"/>
          </a:p>
          <a:p>
            <a:r>
              <a:rPr lang="el-GR" dirty="0" smtClean="0"/>
              <a:t>Η </a:t>
            </a:r>
            <a:r>
              <a:rPr lang="el-GR" u="sng" dirty="0" smtClean="0"/>
              <a:t>παγκοσμιοποίηση</a:t>
            </a:r>
            <a:r>
              <a:rPr lang="el-GR" dirty="0" smtClean="0"/>
              <a:t> των </a:t>
            </a:r>
            <a:r>
              <a:rPr lang="el-GR" dirty="0" smtClean="0">
                <a:solidFill>
                  <a:srgbClr val="0070C0"/>
                </a:solidFill>
              </a:rPr>
              <a:t>χρηματαγορών</a:t>
            </a:r>
            <a:r>
              <a:rPr lang="el-GR" dirty="0" smtClean="0"/>
              <a:t> και των </a:t>
            </a:r>
            <a:r>
              <a:rPr lang="el-GR" dirty="0" smtClean="0">
                <a:solidFill>
                  <a:srgbClr val="0070C0"/>
                </a:solidFill>
              </a:rPr>
              <a:t>κεφαλαιαγορών</a:t>
            </a:r>
            <a:r>
              <a:rPr lang="el-GR" dirty="0" smtClean="0"/>
              <a:t> δεν θα ήταν εφικτή χωρίς την ανάπτυξη της </a:t>
            </a:r>
            <a:r>
              <a:rPr lang="el-GR" dirty="0" smtClean="0">
                <a:solidFill>
                  <a:srgbClr val="0070C0"/>
                </a:solidFill>
              </a:rPr>
              <a:t>τεχνολογίας.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Συναλλαγές εκτός ισολογισμού (1/5)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65213" y="1600200"/>
            <a:ext cx="7773987" cy="4114800"/>
          </a:xfrm>
        </p:spPr>
        <p:txBody>
          <a:bodyPr/>
          <a:lstStyle/>
          <a:p>
            <a:r>
              <a:rPr lang="el-GR" dirty="0" smtClean="0"/>
              <a:t>Συναλλαγές</a:t>
            </a:r>
            <a:r>
              <a:rPr lang="el-GR" dirty="0" smtClean="0">
                <a:solidFill>
                  <a:srgbClr val="0070C0"/>
                </a:solidFill>
              </a:rPr>
              <a:t> </a:t>
            </a:r>
            <a:r>
              <a:rPr lang="el-GR" u="sng" dirty="0" smtClean="0">
                <a:solidFill>
                  <a:srgbClr val="0070C0"/>
                </a:solidFill>
              </a:rPr>
              <a:t>εκτός ισολογισμού</a:t>
            </a:r>
            <a:r>
              <a:rPr lang="el-GR" dirty="0" smtClean="0">
                <a:solidFill>
                  <a:srgbClr val="0070C0"/>
                </a:solidFill>
              </a:rPr>
              <a:t>:</a:t>
            </a:r>
          </a:p>
          <a:p>
            <a:pPr lvl="1"/>
            <a:r>
              <a:rPr lang="el-GR" i="1" dirty="0" smtClean="0"/>
              <a:t>δραστηριότητες που παράγουν έσοδα για τις τράπεζες χωρίς να συνεπάγονται τη δημιουργία στοιχείων παθητικού και ενεργητικού στον ισολογισμό τους</a:t>
            </a:r>
          </a:p>
          <a:p>
            <a:endParaRPr lang="el-GR" sz="900" dirty="0" smtClean="0"/>
          </a:p>
          <a:p>
            <a:r>
              <a:rPr lang="el-GR" dirty="0" smtClean="0"/>
              <a:t>Δύο μεγάλες </a:t>
            </a:r>
            <a:r>
              <a:rPr lang="el-GR" u="sng" dirty="0" smtClean="0">
                <a:solidFill>
                  <a:srgbClr val="0070C0"/>
                </a:solidFill>
              </a:rPr>
              <a:t>κατηγορίες</a:t>
            </a:r>
            <a:r>
              <a:rPr lang="el-GR" dirty="0" smtClean="0"/>
              <a:t>:</a:t>
            </a:r>
          </a:p>
          <a:p>
            <a:pPr marL="857250" lvl="1" indent="-400050">
              <a:buSzPct val="100000"/>
              <a:buFont typeface="+mj-lt"/>
              <a:buAutoNum type="arabicPeriod"/>
            </a:pPr>
            <a:r>
              <a:rPr lang="el-GR" dirty="0" smtClean="0">
                <a:solidFill>
                  <a:srgbClr val="0070C0"/>
                </a:solidFill>
              </a:rPr>
              <a:t>Χρηματοπιστωτικές υπηρεσίες</a:t>
            </a:r>
            <a:r>
              <a:rPr lang="el-GR" dirty="0" smtClean="0"/>
              <a:t> (</a:t>
            </a:r>
            <a:r>
              <a:rPr lang="el-GR" i="1" dirty="0" smtClean="0"/>
              <a:t>φορολογικός προγραμματισμός, χρηματοοικονομικός σχεδιασμός, επενδυτικές συμβουλές, διαχείριση χαρτοφυλακίου, ασφαλιστικές υπηρεσίες μεσιτείας, πιστωτικές/χρεωστικές κάρτες, κτηματομεσιτικές υπηρεσίες</a:t>
            </a:r>
            <a:r>
              <a:rPr lang="el-GR" dirty="0" smtClean="0"/>
              <a:t>).</a:t>
            </a:r>
          </a:p>
          <a:p>
            <a:pPr marL="857250" lvl="1" indent="-400050">
              <a:buSzPct val="100000"/>
              <a:buFont typeface="+mj-lt"/>
              <a:buAutoNum type="arabicPeriod"/>
            </a:pPr>
            <a:r>
              <a:rPr lang="el-GR" dirty="0" smtClean="0">
                <a:solidFill>
                  <a:srgbClr val="0070C0"/>
                </a:solidFill>
              </a:rPr>
              <a:t>Συναλλαγές που θα επέσυραν «</a:t>
            </a:r>
            <a:r>
              <a:rPr lang="el-GR" i="1" dirty="0" smtClean="0">
                <a:solidFill>
                  <a:srgbClr val="0070C0"/>
                </a:solidFill>
              </a:rPr>
              <a:t>ενδεχόμενες υποχρεώσεις</a:t>
            </a:r>
            <a:r>
              <a:rPr lang="el-GR" dirty="0" smtClean="0">
                <a:solidFill>
                  <a:srgbClr val="0070C0"/>
                </a:solidFill>
              </a:rPr>
              <a:t>»</a:t>
            </a:r>
            <a:r>
              <a:rPr lang="el-GR" dirty="0" smtClean="0"/>
              <a:t> (</a:t>
            </a:r>
            <a:r>
              <a:rPr lang="el-GR" i="1" dirty="0" smtClean="0"/>
              <a:t>έκδοση εγγυήσεων, αναδοχή χρεογράφων, διευθέτηση συμβάσεων ανταλλαγής, συναλλαγές αντιστάθμισης κινδύνων</a:t>
            </a:r>
            <a:r>
              <a:rPr lang="el-GR" dirty="0" smtClean="0"/>
              <a:t>).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Συναλλαγές εκτός ισολογισμού (2/5)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19200" y="1827213"/>
            <a:ext cx="7620000" cy="4114800"/>
          </a:xfrm>
        </p:spPr>
        <p:txBody>
          <a:bodyPr/>
          <a:lstStyle/>
          <a:p>
            <a:r>
              <a:rPr lang="el-GR" dirty="0" smtClean="0">
                <a:solidFill>
                  <a:srgbClr val="0070C0"/>
                </a:solidFill>
              </a:rPr>
              <a:t>Τιτλοποίηση (</a:t>
            </a:r>
            <a:r>
              <a:rPr lang="en-US" i="1" dirty="0" smtClean="0">
                <a:solidFill>
                  <a:srgbClr val="0070C0"/>
                </a:solidFill>
              </a:rPr>
              <a:t>securitization</a:t>
            </a:r>
            <a:r>
              <a:rPr lang="en-US" dirty="0" smtClean="0">
                <a:solidFill>
                  <a:srgbClr val="0070C0"/>
                </a:solidFill>
              </a:rPr>
              <a:t>):</a:t>
            </a:r>
          </a:p>
          <a:p>
            <a:pPr lvl="1"/>
            <a:r>
              <a:rPr lang="el-GR" i="1" dirty="0" smtClean="0"/>
              <a:t>διαδικασία που αποσκοπεί στη αύξηση της χρήσης των </a:t>
            </a:r>
            <a:r>
              <a:rPr lang="el-GR" i="1" dirty="0" smtClean="0">
                <a:solidFill>
                  <a:srgbClr val="0070C0"/>
                </a:solidFill>
              </a:rPr>
              <a:t>κεφαλαιαγορών</a:t>
            </a:r>
            <a:r>
              <a:rPr lang="el-GR" i="1" dirty="0" smtClean="0"/>
              <a:t> από τους ίδιους τους </a:t>
            </a:r>
            <a:r>
              <a:rPr lang="el-GR" i="1" dirty="0" smtClean="0">
                <a:solidFill>
                  <a:srgbClr val="0070C0"/>
                </a:solidFill>
              </a:rPr>
              <a:t>δανειστές</a:t>
            </a:r>
            <a:r>
              <a:rPr lang="el-GR" i="1" dirty="0" smtClean="0"/>
              <a:t> και τους </a:t>
            </a:r>
            <a:r>
              <a:rPr lang="el-GR" i="1" dirty="0" smtClean="0">
                <a:solidFill>
                  <a:srgbClr val="0070C0"/>
                </a:solidFill>
              </a:rPr>
              <a:t>δανειολήπτες</a:t>
            </a:r>
            <a:r>
              <a:rPr lang="el-GR" i="1" dirty="0" smtClean="0"/>
              <a:t> έναντι της </a:t>
            </a:r>
            <a:r>
              <a:rPr lang="el-GR" i="1" dirty="0" smtClean="0">
                <a:solidFill>
                  <a:srgbClr val="0070C0"/>
                </a:solidFill>
              </a:rPr>
              <a:t>τραπεζικής διαμεσολάβησης</a:t>
            </a:r>
          </a:p>
          <a:p>
            <a:pPr lvl="1"/>
            <a:r>
              <a:rPr lang="el-GR" i="1" dirty="0" smtClean="0"/>
              <a:t>πρακτική </a:t>
            </a:r>
            <a:r>
              <a:rPr lang="el-GR" i="1" dirty="0" smtClean="0">
                <a:solidFill>
                  <a:srgbClr val="0070C0"/>
                </a:solidFill>
              </a:rPr>
              <a:t>διάθεσης-πώλησης δανείων</a:t>
            </a:r>
            <a:r>
              <a:rPr lang="el-GR" i="1" dirty="0" smtClean="0"/>
              <a:t> από το χαρτοφυλάκιο τους με τη μετατροπή τους σε </a:t>
            </a:r>
            <a:r>
              <a:rPr lang="el-GR" i="1" dirty="0" smtClean="0">
                <a:solidFill>
                  <a:srgbClr val="0070C0"/>
                </a:solidFill>
              </a:rPr>
              <a:t>εμπορεύσιμα χρεόγραφα</a:t>
            </a:r>
            <a:r>
              <a:rPr lang="el-GR" dirty="0" smtClean="0"/>
              <a:t> (</a:t>
            </a:r>
            <a:r>
              <a:rPr lang="el-GR" i="1" dirty="0" smtClean="0"/>
              <a:t>απομάκρυνση από τα στοιχεία του ισολογισμού</a:t>
            </a:r>
            <a:r>
              <a:rPr lang="el-GR" dirty="0" smtClean="0"/>
              <a:t>)</a:t>
            </a:r>
            <a:endParaRPr lang="en-US" dirty="0" smtClean="0"/>
          </a:p>
          <a:p>
            <a:endParaRPr lang="el-GR" sz="1200" dirty="0" smtClean="0"/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Η </a:t>
            </a:r>
            <a:r>
              <a:rPr lang="el-GR" dirty="0" smtClean="0">
                <a:solidFill>
                  <a:srgbClr val="0070C0"/>
                </a:solidFill>
              </a:rPr>
              <a:t>τιτλοποίηση τραπεζικών δανείων</a:t>
            </a:r>
            <a:r>
              <a:rPr lang="el-GR" dirty="0" smtClean="0"/>
              <a:t> έχει αναπτυχθεί στο έπακρο στις ΗΠΑ όπου η </a:t>
            </a:r>
            <a:r>
              <a:rPr lang="el-GR" dirty="0" smtClean="0">
                <a:solidFill>
                  <a:srgbClr val="0070C0"/>
                </a:solidFill>
              </a:rPr>
              <a:t>αγορά χρεογράφων</a:t>
            </a:r>
            <a:r>
              <a:rPr lang="el-GR" dirty="0" smtClean="0"/>
              <a:t> που εξασφαλίζονται με </a:t>
            </a:r>
            <a:r>
              <a:rPr lang="el-GR" dirty="0" smtClean="0">
                <a:solidFill>
                  <a:srgbClr val="0070C0"/>
                </a:solidFill>
              </a:rPr>
              <a:t>υποθήκες</a:t>
            </a:r>
            <a:r>
              <a:rPr lang="el-GR" dirty="0" smtClean="0"/>
              <a:t> είναι ιδιαίτερα ανεπτυγμένη (</a:t>
            </a:r>
            <a:r>
              <a:rPr lang="en-US" i="1" dirty="0" smtClean="0"/>
              <a:t>mortgage-backed securities</a:t>
            </a:r>
            <a:r>
              <a:rPr lang="en-US" dirty="0" smtClean="0"/>
              <a:t>)</a:t>
            </a:r>
            <a:r>
              <a:rPr lang="el-GR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Συναλλαγές εκτός ισολογισμού (3/5)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70013" y="1600200"/>
            <a:ext cx="7313612" cy="4114800"/>
          </a:xfrm>
        </p:spPr>
        <p:txBody>
          <a:bodyPr/>
          <a:lstStyle/>
          <a:p>
            <a:pPr lvl="1">
              <a:buNone/>
            </a:pPr>
            <a:r>
              <a:rPr lang="el-GR" b="1" dirty="0" smtClean="0">
                <a:solidFill>
                  <a:srgbClr val="0070C0"/>
                </a:solidFill>
              </a:rPr>
              <a:t>Διάγραμμα 19.1</a:t>
            </a:r>
            <a:r>
              <a:rPr lang="el-GR" dirty="0" smtClean="0"/>
              <a:t> Η διαδικασία της τιτλοποίησης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981200"/>
            <a:ext cx="5562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Συναλλαγές εκτός ισολογισμού (4/5)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90600" y="1600200"/>
            <a:ext cx="7773987" cy="41148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l-GR" i="1" dirty="0" smtClean="0"/>
              <a:t>Οι </a:t>
            </a:r>
            <a:r>
              <a:rPr lang="el-GR" i="1" dirty="0" smtClean="0">
                <a:solidFill>
                  <a:srgbClr val="0070C0"/>
                </a:solidFill>
              </a:rPr>
              <a:t>συναλλαγές εκτός ισολογισμού</a:t>
            </a:r>
            <a:r>
              <a:rPr lang="el-GR" i="1" dirty="0" smtClean="0"/>
              <a:t> προσομοιάζουν με τις παραδοσιακές λειτουργίες δανεισμού στον ισολογισμό των τραπεζών, οι οποίες μπορεί να θεωρηθεί ότι αποτελούν πακέτα πληροφοριών ή υπηρεσίες κατανομής κινδύνου</a:t>
            </a:r>
            <a:r>
              <a:rPr lang="el-GR" dirty="0" smtClean="0"/>
              <a:t> (</a:t>
            </a:r>
            <a:r>
              <a:rPr lang="en-US" i="1" dirty="0" smtClean="0"/>
              <a:t>Lewis, 1988</a:t>
            </a:r>
            <a:r>
              <a:rPr lang="en-US" dirty="0" smtClean="0"/>
              <a:t>).</a:t>
            </a:r>
          </a:p>
          <a:p>
            <a:endParaRPr lang="el-GR" sz="500" dirty="0" smtClean="0"/>
          </a:p>
          <a:p>
            <a:r>
              <a:rPr lang="el-GR" u="sng" dirty="0" smtClean="0"/>
              <a:t>Συνέπειες</a:t>
            </a:r>
            <a:r>
              <a:rPr lang="el-GR" dirty="0" smtClean="0"/>
              <a:t> επέκτασης των συναλλαγών εκτός ισολογισμού:</a:t>
            </a:r>
          </a:p>
          <a:p>
            <a:pPr lvl="1"/>
            <a:r>
              <a:rPr lang="el-GR" i="1" dirty="0" smtClean="0">
                <a:solidFill>
                  <a:srgbClr val="0070C0"/>
                </a:solidFill>
              </a:rPr>
              <a:t>κινητοποίηση κεφαλαίων</a:t>
            </a:r>
            <a:r>
              <a:rPr lang="el-GR" i="1" dirty="0" smtClean="0"/>
              <a:t> τα οποία σε διαφορετικές συνθήκες θα παρέμεναν αδρανή</a:t>
            </a:r>
          </a:p>
          <a:p>
            <a:pPr lvl="1"/>
            <a:r>
              <a:rPr lang="el-GR" i="1" dirty="0" smtClean="0">
                <a:solidFill>
                  <a:srgbClr val="0070C0"/>
                </a:solidFill>
              </a:rPr>
              <a:t>αύξηση της ρευστότητας</a:t>
            </a:r>
            <a:r>
              <a:rPr lang="el-GR" i="1" dirty="0" smtClean="0"/>
              <a:t> στο ευρύτερο χρηματοπιστωτικό σύστημα</a:t>
            </a:r>
          </a:p>
          <a:p>
            <a:pPr lvl="1"/>
            <a:r>
              <a:rPr lang="el-GR" i="1" dirty="0" smtClean="0"/>
              <a:t>διευρύνει τις </a:t>
            </a:r>
            <a:r>
              <a:rPr lang="el-GR" i="1" dirty="0" smtClean="0">
                <a:solidFill>
                  <a:srgbClr val="0070C0"/>
                </a:solidFill>
              </a:rPr>
              <a:t>προοπτικές αποδιαμεσολάβησης</a:t>
            </a:r>
            <a:r>
              <a:rPr lang="el-GR" i="1" dirty="0" smtClean="0"/>
              <a:t> η οποία μπορεί να προκύψει ως </a:t>
            </a:r>
            <a:r>
              <a:rPr lang="el-GR" i="1" u="sng" dirty="0" smtClean="0"/>
              <a:t>απάντηση</a:t>
            </a:r>
            <a:r>
              <a:rPr lang="el-GR" i="1" dirty="0" smtClean="0"/>
              <a:t> σε </a:t>
            </a:r>
            <a:r>
              <a:rPr lang="el-GR" i="1" dirty="0" smtClean="0">
                <a:solidFill>
                  <a:srgbClr val="0070C0"/>
                </a:solidFill>
              </a:rPr>
              <a:t>νομισματικούς ελέγχους</a:t>
            </a:r>
            <a:r>
              <a:rPr lang="el-GR" i="1" dirty="0" smtClean="0"/>
              <a:t> που στοχεύουν στον ισολογισμό των τραπεζών </a:t>
            </a:r>
            <a:endParaRPr lang="en-US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Συναλλαγές εκτός ισολογισμού (5/5)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66800" y="1600200"/>
            <a:ext cx="7772400" cy="4114800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l-GR" dirty="0" smtClean="0">
                <a:solidFill>
                  <a:srgbClr val="0070C0"/>
                </a:solidFill>
              </a:rPr>
              <a:t>Ηθικός κίνδυνος (</a:t>
            </a:r>
            <a:r>
              <a:rPr lang="en-US" i="1" dirty="0" smtClean="0">
                <a:solidFill>
                  <a:srgbClr val="0070C0"/>
                </a:solidFill>
              </a:rPr>
              <a:t>moral hazard</a:t>
            </a:r>
            <a:r>
              <a:rPr lang="en-US" dirty="0" smtClean="0">
                <a:solidFill>
                  <a:srgbClr val="0070C0"/>
                </a:solidFill>
              </a:rPr>
              <a:t>):</a:t>
            </a:r>
          </a:p>
          <a:p>
            <a:pPr lvl="1"/>
            <a:r>
              <a:rPr lang="el-GR" i="1" dirty="0" smtClean="0"/>
              <a:t>προκύπτει λόγω του ότι οι </a:t>
            </a:r>
            <a:r>
              <a:rPr lang="el-GR" i="1" dirty="0" smtClean="0">
                <a:solidFill>
                  <a:srgbClr val="0070C0"/>
                </a:solidFill>
              </a:rPr>
              <a:t>εποπτικές αρχές</a:t>
            </a:r>
            <a:r>
              <a:rPr lang="el-GR" i="1" dirty="0" smtClean="0"/>
              <a:t> έχουν παράλληλα το ρόλο του </a:t>
            </a:r>
            <a:r>
              <a:rPr lang="el-GR" i="1" dirty="0" smtClean="0">
                <a:solidFill>
                  <a:srgbClr val="0070C0"/>
                </a:solidFill>
              </a:rPr>
              <a:t>δανειστή έσχατης προσφυγής</a:t>
            </a:r>
          </a:p>
          <a:p>
            <a:r>
              <a:rPr lang="el-GR" dirty="0" smtClean="0"/>
              <a:t>Οι </a:t>
            </a:r>
            <a:r>
              <a:rPr lang="el-GR" dirty="0" smtClean="0">
                <a:solidFill>
                  <a:srgbClr val="0070C0"/>
                </a:solidFill>
              </a:rPr>
              <a:t>εποπτικές αρχές</a:t>
            </a:r>
            <a:r>
              <a:rPr lang="el-GR" dirty="0" smtClean="0"/>
              <a:t> για λόγους </a:t>
            </a:r>
            <a:r>
              <a:rPr lang="el-GR" u="sng" dirty="0" smtClean="0"/>
              <a:t>αποτελεσματικότητας</a:t>
            </a:r>
            <a:r>
              <a:rPr lang="el-GR" dirty="0" smtClean="0"/>
              <a:t> ελέγχουν εάν οι τράπεζες λειτουργούν με </a:t>
            </a:r>
            <a:r>
              <a:rPr lang="el-GR" dirty="0" smtClean="0">
                <a:solidFill>
                  <a:srgbClr val="0070C0"/>
                </a:solidFill>
              </a:rPr>
              <a:t>αθέμιτα πλεονεκτήματα.</a:t>
            </a:r>
          </a:p>
          <a:p>
            <a:pPr lvl="1"/>
            <a:r>
              <a:rPr lang="el-GR" i="1" dirty="0" smtClean="0"/>
              <a:t>σκοπός τους η ύπαρξη ίσων ευκαιριών για όλους τους παράγοντες της αγοράς</a:t>
            </a:r>
          </a:p>
          <a:p>
            <a:r>
              <a:rPr lang="el-GR" dirty="0" smtClean="0"/>
              <a:t>Οι δραστηριότητες εκτός ισολογισμού εκθέτουν τις τράπεζες σε διάφορα είδη </a:t>
            </a:r>
            <a:r>
              <a:rPr lang="el-GR" dirty="0" smtClean="0">
                <a:solidFill>
                  <a:srgbClr val="0070C0"/>
                </a:solidFill>
              </a:rPr>
              <a:t>κινδύνου.</a:t>
            </a:r>
          </a:p>
          <a:p>
            <a:r>
              <a:rPr lang="el-GR" dirty="0" smtClean="0"/>
              <a:t>Το ενδιαφέρον των αρχών επικεντρώνεται στον </a:t>
            </a:r>
            <a:r>
              <a:rPr lang="el-GR" dirty="0" smtClean="0">
                <a:solidFill>
                  <a:srgbClr val="0070C0"/>
                </a:solidFill>
              </a:rPr>
              <a:t>πιστωτικό κίνδυνο ή κίνδυνο αθέτησης</a:t>
            </a:r>
            <a:r>
              <a:rPr lang="el-GR" dirty="0" smtClean="0"/>
              <a:t> στον οποίο οι τράπεζες εκτίθενται κυρίως μέσα από τις εγγυήσεις και τις αναδοχές.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Δείγμα 2 (2)">
  <a:themeElements>
    <a:clrScheme name="Δείγμα 2 (2)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Δείγμα 2 (2)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Δείγμα 2 (2)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είγμα 2 (2)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είγμα 2 (2)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είγμα 2 (2)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είγμα 2 (2)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είγμα 2 (2)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είγμα 2 (2)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είγμα 2 (2)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είγμα 2 (2)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είγμα 2 (2)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Κεφάλαιο 16_Αγορές συναλλάγματος</Template>
  <TotalTime>1101</TotalTime>
  <Words>1108</Words>
  <Application>Microsoft Office PowerPoint</Application>
  <PresentationFormat>Προβολή στην οθόνη (4:3)</PresentationFormat>
  <Paragraphs>124</Paragraphs>
  <Slides>16</Slides>
  <Notes>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Δείγμα 2 (2)</vt:lpstr>
      <vt:lpstr>Εισαγωγικές παρατηρήσεις</vt:lpstr>
      <vt:lpstr>Θεωρίες καινοτομίας (1/3)</vt:lpstr>
      <vt:lpstr>Θεωρίες καινοτομίας (2/3)</vt:lpstr>
      <vt:lpstr>Θεωρίες καινοτομίας (3/3)</vt:lpstr>
      <vt:lpstr>Συναλλαγές εκτός ισολογισμού (1/5)</vt:lpstr>
      <vt:lpstr>Συναλλαγές εκτός ισολογισμού (2/5)</vt:lpstr>
      <vt:lpstr>Συναλλαγές εκτός ισολογισμού (3/5)</vt:lpstr>
      <vt:lpstr>Συναλλαγές εκτός ισολογισμού (4/5)</vt:lpstr>
      <vt:lpstr>Συναλλαγές εκτός ισολογισμού (5/5)</vt:lpstr>
      <vt:lpstr>Διαχείριση παθητικού λιανικής τραπεζικής</vt:lpstr>
      <vt:lpstr>Παράγωγα πιστωτικού κινδύνου (1/3)</vt:lpstr>
      <vt:lpstr>Παράγωγα πιστωτικού κινδύνου (2/3)</vt:lpstr>
      <vt:lpstr>Παράγωγα πιστωτικού κινδύνου (3/3)</vt:lpstr>
      <vt:lpstr>Ζήτηση χρήματος και νομισματική πολιτική</vt:lpstr>
      <vt:lpstr>Συμπεράσματα (1/2)</vt:lpstr>
      <vt:lpstr>Συμπεράσματα (2/2)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ΧΡΗΜΑ ΠΙΣΤΗ ΤΡΑΠΕΖΕΣ Μια ευρωπαϊκή προσέγγιση</dc:title>
  <dc:creator>ioannis</dc:creator>
  <cp:lastModifiedBy>User</cp:lastModifiedBy>
  <cp:revision>23</cp:revision>
  <dcterms:created xsi:type="dcterms:W3CDTF">2013-10-01T17:32:18Z</dcterms:created>
  <dcterms:modified xsi:type="dcterms:W3CDTF">2016-05-23T14:30:58Z</dcterms:modified>
</cp:coreProperties>
</file>