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2" r:id="rId9"/>
    <p:sldId id="263" r:id="rId10"/>
    <p:sldId id="264" r:id="rId11"/>
    <p:sldId id="265"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7803B51-ED9A-4BF1-8EA3-6C1B353E16C9}" type="datetimeFigureOut">
              <a:rPr lang="el-GR" smtClean="0"/>
              <a:t>23/2/2016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86269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7803B51-ED9A-4BF1-8EA3-6C1B353E16C9}" type="datetimeFigureOut">
              <a:rPr lang="el-GR" smtClean="0"/>
              <a:t>23/2/2016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1742684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7803B51-ED9A-4BF1-8EA3-6C1B353E16C9}" type="datetimeFigureOut">
              <a:rPr lang="el-GR" smtClean="0"/>
              <a:t>23/2/2016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2290968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7803B51-ED9A-4BF1-8EA3-6C1B353E16C9}" type="datetimeFigureOut">
              <a:rPr lang="el-GR" smtClean="0"/>
              <a:t>23/2/2016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251784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7803B51-ED9A-4BF1-8EA3-6C1B353E16C9}" type="datetimeFigureOut">
              <a:rPr lang="el-GR" smtClean="0"/>
              <a:t>23/2/2016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1724300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7803B51-ED9A-4BF1-8EA3-6C1B353E16C9}" type="datetimeFigureOut">
              <a:rPr lang="el-GR" smtClean="0"/>
              <a:t>23/2/2016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373494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7803B51-ED9A-4BF1-8EA3-6C1B353E16C9}" type="datetimeFigureOut">
              <a:rPr lang="el-GR" smtClean="0"/>
              <a:t>23/2/2016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306931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7803B51-ED9A-4BF1-8EA3-6C1B353E16C9}" type="datetimeFigureOut">
              <a:rPr lang="el-GR" smtClean="0"/>
              <a:t>23/2/2016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4115896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7803B51-ED9A-4BF1-8EA3-6C1B353E16C9}" type="datetimeFigureOut">
              <a:rPr lang="el-GR" smtClean="0"/>
              <a:t>23/2/2016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869048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7803B51-ED9A-4BF1-8EA3-6C1B353E16C9}" type="datetimeFigureOut">
              <a:rPr lang="el-GR" smtClean="0"/>
              <a:t>23/2/2016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2054871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7803B51-ED9A-4BF1-8EA3-6C1B353E16C9}" type="datetimeFigureOut">
              <a:rPr lang="el-GR" smtClean="0"/>
              <a:t>23/2/2016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697E687-65CE-4B3A-90B6-E0C6461AB6AE}" type="slidenum">
              <a:rPr lang="el-GR" smtClean="0"/>
              <a:t>‹#›</a:t>
            </a:fld>
            <a:endParaRPr lang="el-GR"/>
          </a:p>
        </p:txBody>
      </p:sp>
    </p:spTree>
    <p:extLst>
      <p:ext uri="{BB962C8B-B14F-4D97-AF65-F5344CB8AC3E}">
        <p14:creationId xmlns:p14="http://schemas.microsoft.com/office/powerpoint/2010/main" val="486903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803B51-ED9A-4BF1-8EA3-6C1B353E16C9}" type="datetimeFigureOut">
              <a:rPr lang="el-GR" smtClean="0"/>
              <a:t>23/2/2016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97E687-65CE-4B3A-90B6-E0C6461AB6AE}" type="slidenum">
              <a:rPr lang="el-GR" smtClean="0"/>
              <a:t>‹#›</a:t>
            </a:fld>
            <a:endParaRPr lang="el-GR"/>
          </a:p>
        </p:txBody>
      </p:sp>
    </p:spTree>
    <p:extLst>
      <p:ext uri="{BB962C8B-B14F-4D97-AF65-F5344CB8AC3E}">
        <p14:creationId xmlns:p14="http://schemas.microsoft.com/office/powerpoint/2010/main" val="1618525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_&#914;&#953;&#946;&#955;&#953;&#959;&#947;&#961;&#945;&#966;&#943;&#945;__&#954;&#949;&#966;&#945;&#955;&#945;&#943;&#959;&#965;"/><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cademia.edu/5349004/Theatrum_Mundi_in_the_Theatre_Shakespeare_and_Calder%C3%B3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solidFill>
            <a:schemeClr val="accent1"/>
          </a:solidFill>
        </p:spPr>
        <p:txBody>
          <a:bodyPr>
            <a:normAutofit/>
          </a:bodyPr>
          <a:lstStyle/>
          <a:p>
            <a:r>
              <a:rPr lang="el-GR" sz="3600" dirty="0" smtClean="0"/>
              <a:t>Η έννοια του μπαρόκ</a:t>
            </a:r>
            <a:endParaRPr lang="el-GR" sz="3600" dirty="0"/>
          </a:p>
        </p:txBody>
      </p:sp>
      <p:sp>
        <p:nvSpPr>
          <p:cNvPr id="3" name="Υπότιτλος 2"/>
          <p:cNvSpPr>
            <a:spLocks noGrp="1"/>
          </p:cNvSpPr>
          <p:nvPr>
            <p:ph type="subTitle" idx="1"/>
          </p:nvPr>
        </p:nvSpPr>
        <p:spPr>
          <a:solidFill>
            <a:schemeClr val="accent2"/>
          </a:solidFill>
        </p:spPr>
        <p:txBody>
          <a:bodyPr/>
          <a:lstStyle/>
          <a:p>
            <a:r>
              <a:rPr lang="el-GR" dirty="0" smtClean="0"/>
              <a:t>Βασικά στοιχεία</a:t>
            </a:r>
            <a:endParaRPr lang="el-GR" dirty="0"/>
          </a:p>
        </p:txBody>
      </p:sp>
    </p:spTree>
    <p:extLst>
      <p:ext uri="{BB962C8B-B14F-4D97-AF65-F5344CB8AC3E}">
        <p14:creationId xmlns:p14="http://schemas.microsoft.com/office/powerpoint/2010/main" val="3997190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4"/>
          </a:solidFill>
        </p:spPr>
        <p:txBody>
          <a:bodyPr/>
          <a:lstStyle/>
          <a:p>
            <a:r>
              <a:rPr lang="el-GR" dirty="0" smtClean="0"/>
              <a:t>Μπαρόκ και επιστημονικές ανακαλύψεις</a:t>
            </a:r>
            <a:endParaRPr lang="el-GR" dirty="0"/>
          </a:p>
        </p:txBody>
      </p:sp>
      <p:sp>
        <p:nvSpPr>
          <p:cNvPr id="3" name="Θέση περιεχομένου 2"/>
          <p:cNvSpPr>
            <a:spLocks noGrp="1"/>
          </p:cNvSpPr>
          <p:nvPr>
            <p:ph idx="1"/>
          </p:nvPr>
        </p:nvSpPr>
        <p:spPr>
          <a:solidFill>
            <a:schemeClr val="accent1"/>
          </a:solidFill>
        </p:spPr>
        <p:txBody>
          <a:bodyPr>
            <a:normAutofit fontScale="70000" lnSpcReduction="20000"/>
          </a:bodyPr>
          <a:lstStyle/>
          <a:p>
            <a:r>
              <a:rPr lang="el-GR" dirty="0"/>
              <a:t>Η διάσταση μεταξύ του εγώ-υποκειμένου και των δεδομένων της </a:t>
            </a:r>
            <a:r>
              <a:rPr lang="el-GR" dirty="0" smtClean="0"/>
              <a:t>πραγματικότητας = πλήρης.</a:t>
            </a:r>
          </a:p>
          <a:p>
            <a:r>
              <a:rPr lang="el-GR" dirty="0" smtClean="0"/>
              <a:t>άρα </a:t>
            </a:r>
            <a:r>
              <a:rPr lang="el-GR" dirty="0"/>
              <a:t>υπονομεύεται η αίσθηση σταθερότητας, κανονικότητας, ευρυθμίας και αρμονίας του υποκειμένου με τον έξω κόσμο. </a:t>
            </a:r>
            <a:endParaRPr lang="el-GR" dirty="0" smtClean="0"/>
          </a:p>
          <a:p>
            <a:r>
              <a:rPr lang="el-GR" dirty="0" smtClean="0"/>
              <a:t>Η </a:t>
            </a:r>
            <a:r>
              <a:rPr lang="el-GR" dirty="0"/>
              <a:t>αρμονική, ανθρωποκεντρική σχέση του υποκειμένου με τον κόσμο την περίοδο του Μπαρόκ διαρρηγνύεται και διαταράσσεται πλήρως. </a:t>
            </a:r>
            <a:endParaRPr lang="el-GR" dirty="0" smtClean="0"/>
          </a:p>
          <a:p>
            <a:pPr algn="just"/>
            <a:r>
              <a:rPr lang="el-GR" dirty="0" smtClean="0"/>
              <a:t>Αν </a:t>
            </a:r>
            <a:r>
              <a:rPr lang="el-GR" dirty="0"/>
              <a:t>στην Αναγέννηση η ανακάλυψη της Αμερικής από τον Κολόμβο (1492) έδειξε ότι υπάρχουν και άλλοι κόσμοι άγνωστοι που περιμένουν να ανακαλυφθούν, δημιουργώντας την αίσθηση του απεριόριστου ορίζοντα, με την έλευση των νέων επιστημονικών δεδομένων, όπως η ανακάλυψη του τηλεσκοπίου και η επιβεβαίωση της ηλιοκεντρικής θεωρίας του Κοπέρνικου από τον Γαλιλαίο, κατέδειξαν ότι η γη δεν είναι το κέντρο του σύμπαντος αλλά και ο ήλιος είναι ένα μόνο αστέρι ανάμεσα στα άπειρα που υπάρχουν. </a:t>
            </a:r>
            <a:endParaRPr lang="el-GR" dirty="0" smtClean="0"/>
          </a:p>
          <a:p>
            <a:pPr algn="just"/>
            <a:r>
              <a:rPr lang="el-GR" dirty="0" smtClean="0"/>
              <a:t>Το </a:t>
            </a:r>
            <a:r>
              <a:rPr lang="el-GR" dirty="0"/>
              <a:t>αποτέλεσμα είναι ένα αίσθημα μετεωρισμού, μια αίσθηση ανασφάλειας, αστάθειας και αβεβαιότητας. Το </a:t>
            </a:r>
            <a:r>
              <a:rPr lang="el-GR" dirty="0" smtClean="0"/>
              <a:t>υποκείμενο, αμφιταλαντευόμενο </a:t>
            </a:r>
            <a:r>
              <a:rPr lang="el-GR" dirty="0"/>
              <a:t>μεταξύ του </a:t>
            </a:r>
            <a:r>
              <a:rPr lang="el-GR" b="1" dirty="0"/>
              <a:t>είναι</a:t>
            </a:r>
            <a:r>
              <a:rPr lang="el-GR" dirty="0"/>
              <a:t> και του </a:t>
            </a:r>
            <a:r>
              <a:rPr lang="el-GR" b="1" dirty="0" err="1"/>
              <a:t>φαίνεσθαι</a:t>
            </a:r>
            <a:r>
              <a:rPr lang="el-GR" dirty="0"/>
              <a:t>, δεν συνδιαλέγεται πλέον με τον έξω κόσμο ταυτιζόμενο με αυτόν, ούτε βρίσκεται στο κέντρο του σύμπαντος, αλλά σε μια έλλειψη κέντρου, σ’ έναν κόσμο με πολλαπλά κέντρα και νέα δεδομένα, όπου η σφαιρικότητα αντικαθίσταται από το ελλειψοειδές σχήμα και εντέλει την απουσία κέντρου.</a:t>
            </a:r>
          </a:p>
          <a:p>
            <a:endParaRPr lang="el-GR" dirty="0"/>
          </a:p>
        </p:txBody>
      </p:sp>
    </p:spTree>
    <p:extLst>
      <p:ext uri="{BB962C8B-B14F-4D97-AF65-F5344CB8AC3E}">
        <p14:creationId xmlns:p14="http://schemas.microsoft.com/office/powerpoint/2010/main" val="2543760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lumMod val="60000"/>
              <a:lumOff val="40000"/>
            </a:schemeClr>
          </a:solidFill>
        </p:spPr>
        <p:txBody>
          <a:bodyPr/>
          <a:lstStyle/>
          <a:p>
            <a:r>
              <a:rPr lang="el-GR" dirty="0" smtClean="0"/>
              <a:t>Μπαρόκ και ποίηση!!</a:t>
            </a:r>
            <a:endParaRPr lang="el-GR" dirty="0"/>
          </a:p>
        </p:txBody>
      </p:sp>
      <p:sp>
        <p:nvSpPr>
          <p:cNvPr id="3" name="Θέση περιεχομένου 2"/>
          <p:cNvSpPr>
            <a:spLocks noGrp="1"/>
          </p:cNvSpPr>
          <p:nvPr>
            <p:ph idx="1"/>
          </p:nvPr>
        </p:nvSpPr>
        <p:spPr>
          <a:solidFill>
            <a:schemeClr val="accent4">
              <a:lumMod val="60000"/>
              <a:lumOff val="40000"/>
            </a:schemeClr>
          </a:solidFill>
        </p:spPr>
        <p:txBody>
          <a:bodyPr>
            <a:normAutofit lnSpcReduction="10000"/>
          </a:bodyPr>
          <a:lstStyle/>
          <a:p>
            <a:pPr algn="just"/>
            <a:r>
              <a:rPr lang="en-US" dirty="0" err="1"/>
              <a:t>Αν</a:t>
            </a:r>
            <a:r>
              <a:rPr lang="en-US" dirty="0"/>
              <a:t> </a:t>
            </a:r>
            <a:r>
              <a:rPr lang="en-US" dirty="0" err="1"/>
              <a:t>θεωρήσουμε</a:t>
            </a:r>
            <a:r>
              <a:rPr lang="en-US" dirty="0"/>
              <a:t> </a:t>
            </a:r>
            <a:r>
              <a:rPr lang="en-US" dirty="0" err="1"/>
              <a:t>ότι</a:t>
            </a:r>
            <a:r>
              <a:rPr lang="en-US" dirty="0"/>
              <a:t> </a:t>
            </a:r>
            <a:r>
              <a:rPr lang="en-US" dirty="0" err="1"/>
              <a:t>το</a:t>
            </a:r>
            <a:r>
              <a:rPr lang="en-US" dirty="0"/>
              <a:t> Μπα</a:t>
            </a:r>
            <a:r>
              <a:rPr lang="en-US" dirty="0" err="1"/>
              <a:t>ρόκ</a:t>
            </a:r>
            <a:r>
              <a:rPr lang="en-US" dirty="0"/>
              <a:t> </a:t>
            </a:r>
            <a:r>
              <a:rPr lang="en-US" dirty="0" err="1"/>
              <a:t>είν</a:t>
            </a:r>
            <a:r>
              <a:rPr lang="en-US" dirty="0"/>
              <a:t>αι απόκλιση από τον νεοαριστοτελικό κανόνα τότε πρώιμα δείγματά του έχουμε ήδη κατά τη διάρκεια του 16ου αιώνα, την εποχή </a:t>
            </a:r>
            <a:r>
              <a:rPr lang="en-US" dirty="0" smtClean="0"/>
              <a:t>όπου</a:t>
            </a:r>
            <a:r>
              <a:rPr lang="el-GR" dirty="0" smtClean="0"/>
              <a:t> </a:t>
            </a:r>
            <a:r>
              <a:rPr lang="en-US" dirty="0" smtClean="0"/>
              <a:t>η </a:t>
            </a:r>
            <a:r>
              <a:rPr lang="en-US" i="1" dirty="0"/>
              <a:t>Ποιητική</a:t>
            </a:r>
            <a:r>
              <a:rPr lang="en-US" dirty="0"/>
              <a:t> του Αριστοτέλη ανάγεται σε κανονιστικό πρότυπο και διαμορφώνει μια λογοτεχνική </a:t>
            </a:r>
            <a:r>
              <a:rPr lang="en-US" dirty="0" smtClean="0"/>
              <a:t>τυπολογία</a:t>
            </a:r>
            <a:r>
              <a:rPr lang="el-GR" dirty="0" smtClean="0"/>
              <a:t>.</a:t>
            </a:r>
          </a:p>
          <a:p>
            <a:pPr algn="just"/>
            <a:r>
              <a:rPr lang="el-GR" dirty="0" smtClean="0"/>
              <a:t>Ο αριστοτελικός κανόνας </a:t>
            </a:r>
            <a:r>
              <a:rPr lang="en-US" dirty="0" err="1" smtClean="0"/>
              <a:t>έχει</a:t>
            </a:r>
            <a:r>
              <a:rPr lang="el-GR" dirty="0" smtClean="0"/>
              <a:t> σκοπό</a:t>
            </a:r>
            <a:r>
              <a:rPr lang="en-US" dirty="0" smtClean="0"/>
              <a:t> </a:t>
            </a:r>
            <a:r>
              <a:rPr lang="en-US" dirty="0"/>
              <a:t>να ορίσει ορθολογικά και με αυστηρότητα τα λογοτεχνικά είδη, δημιουργώντας θεωρητικά μοντέλα. </a:t>
            </a:r>
            <a:endParaRPr lang="el-GR" dirty="0" smtClean="0"/>
          </a:p>
          <a:p>
            <a:pPr algn="just"/>
            <a:r>
              <a:rPr lang="en-US" dirty="0" err="1" smtClean="0"/>
              <a:t>Σε</a:t>
            </a:r>
            <a:r>
              <a:rPr lang="en-US" dirty="0" smtClean="0"/>
              <a:t> </a:t>
            </a:r>
            <a:r>
              <a:rPr lang="en-US" dirty="0"/>
              <a:t>α</a:t>
            </a:r>
            <a:r>
              <a:rPr lang="en-US" dirty="0" err="1"/>
              <a:t>υτά</a:t>
            </a:r>
            <a:r>
              <a:rPr lang="en-US" dirty="0"/>
              <a:t> τα </a:t>
            </a:r>
            <a:r>
              <a:rPr lang="en-US" dirty="0" err="1"/>
              <a:t>μοντέλ</a:t>
            </a:r>
            <a:r>
              <a:rPr lang="en-US" dirty="0"/>
              <a:t>α των ειδών και γενών εξαντλείται όλη η ποίηση και ό,τι δεν μπορεί να υπαχθεί σε κάποιο από τα ήδη αναγνωρισμένα και έγκριτα είδη, τότε δεν έχει ποιητική υπόσταση.</a:t>
            </a:r>
            <a:endParaRPr lang="el-GR" dirty="0"/>
          </a:p>
        </p:txBody>
      </p:sp>
    </p:spTree>
    <p:extLst>
      <p:ext uri="{BB962C8B-B14F-4D97-AF65-F5344CB8AC3E}">
        <p14:creationId xmlns:p14="http://schemas.microsoft.com/office/powerpoint/2010/main" val="102344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rgbClr val="00B0F0"/>
          </a:solidFill>
        </p:spPr>
        <p:txBody>
          <a:bodyPr/>
          <a:lstStyle/>
          <a:p>
            <a:r>
              <a:rPr lang="el-GR" dirty="0" smtClean="0"/>
              <a:t>Ο κανόνας και η απόκλιση (= το μπαρόκ)</a:t>
            </a:r>
            <a:endParaRPr lang="el-GR" dirty="0"/>
          </a:p>
        </p:txBody>
      </p:sp>
      <p:sp>
        <p:nvSpPr>
          <p:cNvPr id="3" name="Θέση περιεχομένου 2"/>
          <p:cNvSpPr>
            <a:spLocks noGrp="1"/>
          </p:cNvSpPr>
          <p:nvPr>
            <p:ph idx="1"/>
          </p:nvPr>
        </p:nvSpPr>
        <p:spPr>
          <a:solidFill>
            <a:schemeClr val="accent1"/>
          </a:solidFill>
          <a:ln>
            <a:solidFill>
              <a:srgbClr val="92D050"/>
            </a:solidFill>
          </a:ln>
        </p:spPr>
        <p:txBody>
          <a:bodyPr/>
          <a:lstStyle/>
          <a:p>
            <a:pPr>
              <a:buFont typeface="Wingdings" panose="05000000000000000000" pitchFamily="2" charset="2"/>
              <a:buChar char="q"/>
            </a:pPr>
            <a:r>
              <a:rPr lang="el-GR" dirty="0" smtClean="0"/>
              <a:t> το μπαρόκ κυριαρχεί στην Ευρώπη του 17</a:t>
            </a:r>
            <a:r>
              <a:rPr lang="el-GR" baseline="30000" dirty="0" smtClean="0"/>
              <a:t>ου</a:t>
            </a:r>
            <a:r>
              <a:rPr lang="el-GR" dirty="0" smtClean="0"/>
              <a:t> αιώνα, με εξαίρεση τη Γαλλία!!</a:t>
            </a:r>
          </a:p>
          <a:p>
            <a:pPr>
              <a:buFont typeface="Wingdings" panose="05000000000000000000" pitchFamily="2" charset="2"/>
              <a:buChar char="q"/>
            </a:pPr>
            <a:r>
              <a:rPr lang="el-GR" dirty="0"/>
              <a:t> </a:t>
            </a:r>
            <a:r>
              <a:rPr lang="el-GR" dirty="0" smtClean="0"/>
              <a:t>αισθητικό ρεύμα, αισθητική, τάση, όρος καλλιτεχνικός.</a:t>
            </a:r>
          </a:p>
          <a:p>
            <a:pPr>
              <a:buFont typeface="Wingdings" panose="05000000000000000000" pitchFamily="2" charset="2"/>
              <a:buChar char="q"/>
            </a:pPr>
            <a:r>
              <a:rPr lang="el-GR" dirty="0"/>
              <a:t> </a:t>
            </a:r>
            <a:r>
              <a:rPr lang="el-GR" dirty="0" smtClean="0"/>
              <a:t>νεόκοπος όρος, που δεν έχει ιστορική βάση, δεν δημιουργήθηκε δηλαδή όταν παρουσιάστηκε η νέα αισθητική της αντίδρασης στον κλασικισμό και στο αριστοτελικό πρότυπο.</a:t>
            </a:r>
            <a:endParaRPr lang="el-GR" dirty="0"/>
          </a:p>
        </p:txBody>
      </p:sp>
    </p:spTree>
    <p:extLst>
      <p:ext uri="{BB962C8B-B14F-4D97-AF65-F5344CB8AC3E}">
        <p14:creationId xmlns:p14="http://schemas.microsoft.com/office/powerpoint/2010/main" val="1648018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l-GR" dirty="0" smtClean="0"/>
              <a:t>Πότε χρησιμοποιήθηκε ο όρος και πώς???</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v"/>
            </a:pPr>
            <a:r>
              <a:rPr lang="el-GR" dirty="0" smtClean="0"/>
              <a:t> αρχικά στις εικαστικές τέχνες (γλυπτική, ζωγραφική, αρχιτεκτονική).</a:t>
            </a:r>
          </a:p>
          <a:p>
            <a:pPr>
              <a:buFont typeface="Wingdings" panose="05000000000000000000" pitchFamily="2" charset="2"/>
              <a:buChar char="v"/>
            </a:pPr>
            <a:r>
              <a:rPr lang="el-GR" dirty="0"/>
              <a:t> </a:t>
            </a:r>
            <a:r>
              <a:rPr lang="el-GR" dirty="0" smtClean="0"/>
              <a:t>κατόπιν στο χώρο της λογοτεχνίας/δραματουργίας/μουσικής.</a:t>
            </a:r>
          </a:p>
          <a:p>
            <a:pPr algn="just">
              <a:buFont typeface="Wingdings" panose="05000000000000000000" pitchFamily="2" charset="2"/>
              <a:buChar char="v"/>
            </a:pPr>
            <a:r>
              <a:rPr lang="el-GR" dirty="0"/>
              <a:t> Ο</a:t>
            </a:r>
            <a:r>
              <a:rPr lang="en-US" dirty="0" smtClean="0"/>
              <a:t> </a:t>
            </a:r>
            <a:r>
              <a:rPr lang="en-US" dirty="0"/>
              <a:t>π</a:t>
            </a:r>
            <a:r>
              <a:rPr lang="en-US" dirty="0" err="1"/>
              <a:t>ρώτος</a:t>
            </a:r>
            <a:r>
              <a:rPr lang="en-US" dirty="0"/>
              <a:t> π</a:t>
            </a:r>
            <a:r>
              <a:rPr lang="en-US" dirty="0" err="1"/>
              <a:t>ου</a:t>
            </a:r>
            <a:r>
              <a:rPr lang="en-US" dirty="0"/>
              <a:t> </a:t>
            </a:r>
            <a:r>
              <a:rPr lang="en-US" dirty="0" err="1"/>
              <a:t>μετέφερε</a:t>
            </a:r>
            <a:r>
              <a:rPr lang="en-US" dirty="0"/>
              <a:t> </a:t>
            </a:r>
            <a:r>
              <a:rPr lang="en-US" dirty="0" err="1"/>
              <a:t>τον</a:t>
            </a:r>
            <a:r>
              <a:rPr lang="en-US" dirty="0"/>
              <a:t> </a:t>
            </a:r>
            <a:r>
              <a:rPr lang="en-US" dirty="0" err="1"/>
              <a:t>όρο</a:t>
            </a:r>
            <a:r>
              <a:rPr lang="en-US" dirty="0"/>
              <a:t> από </a:t>
            </a:r>
            <a:r>
              <a:rPr lang="en-US" dirty="0" err="1"/>
              <a:t>το</a:t>
            </a:r>
            <a:r>
              <a:rPr lang="en-US" dirty="0"/>
              <a:t> </a:t>
            </a:r>
            <a:r>
              <a:rPr lang="en-US" dirty="0" err="1"/>
              <a:t>εικ</a:t>
            </a:r>
            <a:r>
              <a:rPr lang="en-US" dirty="0"/>
              <a:t>αστικό λεξιλόγιο της ζωγραφικής στη λογοτεχνία είναι ο Heinrich Wölfflin, στη μονογραφία του </a:t>
            </a:r>
            <a:r>
              <a:rPr lang="en-US" i="1" dirty="0"/>
              <a:t>Renaissance und Barock</a:t>
            </a:r>
            <a:r>
              <a:rPr lang="en-US" dirty="0"/>
              <a:t> (Αναγέννηση και Μπαρόκ, 1888), όπου εξετάζει την εξέλιξη του ρυθμού Μπαρόκ στη Ρώμη αλλά και τη δυνατότητα εφαρμογής του όρου στη λογοτεχνία και τη </a:t>
            </a:r>
            <a:r>
              <a:rPr lang="en-US" dirty="0" smtClean="0"/>
              <a:t>μουσική</a:t>
            </a:r>
            <a:r>
              <a:rPr lang="el-GR" dirty="0" smtClean="0"/>
              <a:t>.</a:t>
            </a:r>
            <a:endParaRPr lang="el-GR" dirty="0"/>
          </a:p>
        </p:txBody>
      </p:sp>
    </p:spTree>
    <p:extLst>
      <p:ext uri="{BB962C8B-B14F-4D97-AF65-F5344CB8AC3E}">
        <p14:creationId xmlns:p14="http://schemas.microsoft.com/office/powerpoint/2010/main" val="1477259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rgbClr val="FFFF00"/>
          </a:solidFill>
        </p:spPr>
        <p:txBody>
          <a:bodyPr/>
          <a:lstStyle/>
          <a:p>
            <a:r>
              <a:rPr lang="el-GR" dirty="0" smtClean="0"/>
              <a:t>Άλλοι μελετητές και συμβολή τους στη χρήση του όρου</a:t>
            </a:r>
            <a:endParaRPr lang="el-GR" dirty="0"/>
          </a:p>
        </p:txBody>
      </p:sp>
      <p:sp>
        <p:nvSpPr>
          <p:cNvPr id="3" name="Θέση περιεχομένου 2"/>
          <p:cNvSpPr>
            <a:spLocks noGrp="1"/>
          </p:cNvSpPr>
          <p:nvPr>
            <p:ph idx="1"/>
          </p:nvPr>
        </p:nvSpPr>
        <p:spPr>
          <a:solidFill>
            <a:srgbClr val="00B0F0"/>
          </a:solidFill>
        </p:spPr>
        <p:txBody>
          <a:bodyPr/>
          <a:lstStyle/>
          <a:p>
            <a:pPr>
              <a:buFont typeface="Wingdings" panose="05000000000000000000" pitchFamily="2" charset="2"/>
              <a:buChar char="Ø"/>
            </a:pPr>
            <a:r>
              <a:rPr lang="el-GR" dirty="0" smtClean="0"/>
              <a:t> Ο </a:t>
            </a:r>
            <a:r>
              <a:rPr lang="en-US" dirty="0" smtClean="0"/>
              <a:t>Ludwig </a:t>
            </a:r>
            <a:r>
              <a:rPr lang="en-US" dirty="0" err="1" smtClean="0"/>
              <a:t>Pfandl</a:t>
            </a:r>
            <a:r>
              <a:rPr lang="el-GR" dirty="0" smtClean="0"/>
              <a:t> </a:t>
            </a:r>
            <a:r>
              <a:rPr lang="en-US" dirty="0" err="1" smtClean="0"/>
              <a:t>έγρ</a:t>
            </a:r>
            <a:r>
              <a:rPr lang="en-US" dirty="0" smtClean="0"/>
              <a:t>αψε </a:t>
            </a:r>
            <a:r>
              <a:rPr lang="en-US" dirty="0"/>
              <a:t>την πληρέστερη ιστορία της ισπανικής λογοτεχνίας του Χρυσού </a:t>
            </a:r>
            <a:r>
              <a:rPr lang="en-US" dirty="0" smtClean="0"/>
              <a:t>Αιώνα</a:t>
            </a:r>
            <a:r>
              <a:rPr lang="el-GR" dirty="0" smtClean="0"/>
              <a:t>.</a:t>
            </a:r>
          </a:p>
          <a:p>
            <a:pPr>
              <a:buFont typeface="Wingdings" panose="05000000000000000000" pitchFamily="2" charset="2"/>
              <a:buChar char="Ø"/>
            </a:pPr>
            <a:r>
              <a:rPr lang="en-US" dirty="0" smtClean="0"/>
              <a:t> </a:t>
            </a:r>
            <a:r>
              <a:rPr lang="en-US" dirty="0"/>
              <a:t>οριοθετεί το Μπαρόκ στον 17ο </a:t>
            </a:r>
            <a:r>
              <a:rPr lang="en-US" dirty="0" smtClean="0"/>
              <a:t>α</a:t>
            </a:r>
            <a:r>
              <a:rPr lang="en-US" dirty="0" err="1" smtClean="0"/>
              <a:t>ιών</a:t>
            </a:r>
            <a:r>
              <a:rPr lang="en-US" dirty="0" smtClean="0"/>
              <a:t>α. </a:t>
            </a:r>
            <a:endParaRPr lang="el-GR" dirty="0" smtClean="0"/>
          </a:p>
          <a:p>
            <a:pPr>
              <a:buFont typeface="Wingdings" panose="05000000000000000000" pitchFamily="2" charset="2"/>
              <a:buChar char="Ø"/>
            </a:pPr>
            <a:r>
              <a:rPr lang="el-GR" dirty="0"/>
              <a:t> </a:t>
            </a:r>
            <a:r>
              <a:rPr lang="en-US" dirty="0" err="1" smtClean="0"/>
              <a:t>Στη</a:t>
            </a:r>
            <a:r>
              <a:rPr lang="en-US" dirty="0" smtClean="0"/>
              <a:t> </a:t>
            </a:r>
            <a:r>
              <a:rPr lang="en-US" dirty="0" err="1"/>
              <a:t>δεκ</a:t>
            </a:r>
            <a:r>
              <a:rPr lang="en-US" dirty="0"/>
              <a:t>αετία του 1920 ο όρος απέκτησε δημοτικότητα και σύντομα χρησιμοποιήθηκε για να προσδιορίσει όλη την ισπανική λογοτεχνία, από τους λογοτέχνες του πρώιμου 16ο αιώνα ώς τον Calderόn </a:t>
            </a:r>
            <a:r>
              <a:rPr lang="it-IT" dirty="0"/>
              <a:t>dela Barca</a:t>
            </a:r>
            <a:r>
              <a:rPr lang="en-US" dirty="0"/>
              <a:t> </a:t>
            </a:r>
            <a:r>
              <a:rPr lang="en-US" dirty="0" err="1"/>
              <a:t>στ</a:t>
            </a:r>
            <a:r>
              <a:rPr lang="en-US" dirty="0"/>
              <a:t>α τέλη του 17ου </a:t>
            </a:r>
            <a:r>
              <a:rPr lang="en-US" dirty="0" smtClean="0"/>
              <a:t>αιώνα</a:t>
            </a:r>
            <a:r>
              <a:rPr lang="el-GR" dirty="0" smtClean="0"/>
              <a:t>.</a:t>
            </a:r>
            <a:endParaRPr lang="el-GR" dirty="0"/>
          </a:p>
        </p:txBody>
      </p:sp>
    </p:spTree>
    <p:extLst>
      <p:ext uri="{BB962C8B-B14F-4D97-AF65-F5344CB8AC3E}">
        <p14:creationId xmlns:p14="http://schemas.microsoft.com/office/powerpoint/2010/main" val="69138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2"/>
          </a:solidFill>
          <a:effectLst>
            <a:innerShdw blurRad="63500" dist="50800" dir="13500000">
              <a:prstClr val="black">
                <a:alpha val="50000"/>
              </a:prstClr>
            </a:innerShdw>
          </a:effectLst>
        </p:spPr>
        <p:txBody>
          <a:bodyPr/>
          <a:lstStyle/>
          <a:p>
            <a:r>
              <a:rPr lang="el-GR" dirty="0" smtClean="0"/>
              <a:t>Οι διαφορετικές νοηματικές αποχρώσεις του όρου</a:t>
            </a:r>
            <a:endParaRPr lang="el-GR" dirty="0"/>
          </a:p>
        </p:txBody>
      </p:sp>
      <p:sp>
        <p:nvSpPr>
          <p:cNvPr id="3" name="Θέση περιεχομένου 2"/>
          <p:cNvSpPr>
            <a:spLocks noGrp="1"/>
          </p:cNvSpPr>
          <p:nvPr>
            <p:ph idx="1"/>
          </p:nvPr>
        </p:nvSpPr>
        <p:spPr/>
        <p:txBody>
          <a:bodyPr>
            <a:normAutofit/>
          </a:bodyPr>
          <a:lstStyle/>
          <a:p>
            <a:pPr>
              <a:buFont typeface="Wingdings" panose="05000000000000000000" pitchFamily="2" charset="2"/>
              <a:buChar char="v"/>
            </a:pPr>
            <a:r>
              <a:rPr lang="el-GR" dirty="0" smtClean="0"/>
              <a:t> </a:t>
            </a:r>
            <a:r>
              <a:rPr lang="it-IT" dirty="0" smtClean="0"/>
              <a:t>O Walzel </a:t>
            </a:r>
            <a:r>
              <a:rPr lang="en-US" dirty="0"/>
              <a:t>δα</a:t>
            </a:r>
            <a:r>
              <a:rPr lang="en-US" dirty="0" err="1"/>
              <a:t>νείζετ</a:t>
            </a:r>
            <a:r>
              <a:rPr lang="en-US" dirty="0"/>
              <a:t>αι δύο αντιθετικούς όρους από τον Wölfflin, την κλειστή και την ανοιχτή </a:t>
            </a:r>
            <a:r>
              <a:rPr lang="en-US" dirty="0" smtClean="0"/>
              <a:t>φόρμα</a:t>
            </a:r>
            <a:r>
              <a:rPr lang="el-GR" dirty="0" smtClean="0"/>
              <a:t>.</a:t>
            </a:r>
          </a:p>
          <a:p>
            <a:pPr algn="just">
              <a:buFont typeface="Wingdings" panose="05000000000000000000" pitchFamily="2" charset="2"/>
              <a:buChar char="v"/>
            </a:pPr>
            <a:r>
              <a:rPr lang="en-US" dirty="0" smtClean="0"/>
              <a:t> </a:t>
            </a:r>
            <a:r>
              <a:rPr lang="en-US" dirty="0"/>
              <a:t>την εφαρμόζει στο έργο του Σαίξπηρ και συμπεραίνει ότι ο μεγάλος Άγγλος δραματουργός ανήκει υφολογικά στο Μπαρόκ. </a:t>
            </a:r>
            <a:endParaRPr lang="el-GR" dirty="0" smtClean="0"/>
          </a:p>
          <a:p>
            <a:pPr algn="just">
              <a:buFont typeface="Wingdings" panose="05000000000000000000" pitchFamily="2" charset="2"/>
              <a:buChar char="v"/>
            </a:pPr>
            <a:r>
              <a:rPr lang="en-US" dirty="0" smtClean="0"/>
              <a:t>Ο </a:t>
            </a:r>
            <a:r>
              <a:rPr lang="en-US" dirty="0" err="1"/>
              <a:t>μεγάλος</a:t>
            </a:r>
            <a:r>
              <a:rPr lang="en-US" dirty="0"/>
              <a:t> α</a:t>
            </a:r>
            <a:r>
              <a:rPr lang="en-US" dirty="0" err="1"/>
              <a:t>ριθμός</a:t>
            </a:r>
            <a:r>
              <a:rPr lang="en-US" dirty="0"/>
              <a:t> </a:t>
            </a:r>
            <a:r>
              <a:rPr lang="en-US" dirty="0" err="1"/>
              <a:t>δευτερευόντων</a:t>
            </a:r>
            <a:r>
              <a:rPr lang="en-US" dirty="0"/>
              <a:t> χαρα</a:t>
            </a:r>
            <a:r>
              <a:rPr lang="en-US" dirty="0" err="1"/>
              <a:t>κτήρων</a:t>
            </a:r>
            <a:r>
              <a:rPr lang="en-US" dirty="0"/>
              <a:t>, η α</a:t>
            </a:r>
            <a:r>
              <a:rPr lang="en-US" dirty="0" err="1"/>
              <a:t>σύμμετρη</a:t>
            </a:r>
            <a:r>
              <a:rPr lang="en-US" dirty="0"/>
              <a:t> </a:t>
            </a:r>
            <a:r>
              <a:rPr lang="en-US" dirty="0" err="1"/>
              <a:t>ομ</a:t>
            </a:r>
            <a:r>
              <a:rPr lang="en-US" dirty="0"/>
              <a:t>αδοποίηση, η ποικιλία στην ένταση των διαφόρων σκηνών ενός έργου, είναι, κατά τον Walzel, χαρακτηριστικά που τοποθετούν τεχνικά το έργο τού Σαίξπηρ στο Μπαρόκ (Wellek, 88-89). </a:t>
            </a:r>
            <a:endParaRPr lang="el-GR" dirty="0"/>
          </a:p>
        </p:txBody>
      </p:sp>
    </p:spTree>
    <p:extLst>
      <p:ext uri="{BB962C8B-B14F-4D97-AF65-F5344CB8AC3E}">
        <p14:creationId xmlns:p14="http://schemas.microsoft.com/office/powerpoint/2010/main" val="848332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dirty="0" smtClean="0"/>
              <a:t>Προτεινόμενη βιβλιογραφία</a:t>
            </a:r>
            <a:endParaRPr lang="el-GR" dirty="0"/>
          </a:p>
        </p:txBody>
      </p:sp>
      <p:sp>
        <p:nvSpPr>
          <p:cNvPr id="3" name="Θέση περιεχομένου 2"/>
          <p:cNvSpPr>
            <a:spLocks noGrp="1"/>
          </p:cNvSpPr>
          <p:nvPr>
            <p:ph idx="1"/>
          </p:nvPr>
        </p:nvSpPr>
        <p:spPr>
          <a:solidFill>
            <a:schemeClr val="accent2">
              <a:lumMod val="75000"/>
            </a:schemeClr>
          </a:solidFill>
        </p:spPr>
        <p:txBody>
          <a:bodyPr>
            <a:normAutofit/>
          </a:bodyPr>
          <a:lstStyle/>
          <a:p>
            <a:r>
              <a:rPr lang="en-US" dirty="0" err="1"/>
              <a:t>Wellek</a:t>
            </a:r>
            <a:r>
              <a:rPr lang="en-US" dirty="0"/>
              <a:t>, René. «The Concept of Baroque in Literary Scholarship». </a:t>
            </a:r>
            <a:r>
              <a:rPr lang="en-US" i="1" dirty="0"/>
              <a:t>The Journal of Aesthetics and Art Criticism</a:t>
            </a:r>
            <a:r>
              <a:rPr lang="en-US" dirty="0"/>
              <a:t> 5.2 (1946): 77-109.</a:t>
            </a:r>
            <a:endParaRPr lang="el-GR" dirty="0"/>
          </a:p>
          <a:p>
            <a:r>
              <a:rPr lang="el-GR" dirty="0" err="1"/>
              <a:t>Deleuze</a:t>
            </a:r>
            <a:r>
              <a:rPr lang="el-GR" dirty="0"/>
              <a:t>, </a:t>
            </a:r>
            <a:r>
              <a:rPr lang="el-GR" dirty="0" err="1"/>
              <a:t>Gilles</a:t>
            </a:r>
            <a:r>
              <a:rPr lang="el-GR" dirty="0"/>
              <a:t>. </a:t>
            </a:r>
            <a:r>
              <a:rPr lang="el-GR" i="1" dirty="0"/>
              <a:t>Η πτύχωση. Ο </a:t>
            </a:r>
            <a:r>
              <a:rPr lang="el-GR" i="1" dirty="0" err="1"/>
              <a:t>Λάιμπνιτς</a:t>
            </a:r>
            <a:r>
              <a:rPr lang="el-GR" i="1" dirty="0"/>
              <a:t> και το μπαρόκ</a:t>
            </a:r>
            <a:r>
              <a:rPr lang="el-GR" dirty="0"/>
              <a:t>. Αθήνα</a:t>
            </a:r>
            <a:r>
              <a:rPr lang="de-DE" dirty="0"/>
              <a:t>: </a:t>
            </a:r>
            <a:r>
              <a:rPr lang="el-GR" dirty="0" err="1"/>
              <a:t>Πλέθρον</a:t>
            </a:r>
            <a:r>
              <a:rPr lang="de-DE" dirty="0"/>
              <a:t>, 2006.</a:t>
            </a:r>
            <a:endParaRPr lang="el-GR" dirty="0"/>
          </a:p>
          <a:p>
            <a:r>
              <a:rPr lang="en-US" dirty="0" smtClean="0"/>
              <a:t>W</a:t>
            </a:r>
            <a:r>
              <a:rPr lang="el-GR" dirty="0"/>
              <a:t>ö</a:t>
            </a:r>
            <a:r>
              <a:rPr lang="en-US" dirty="0" err="1"/>
              <a:t>lfflin</a:t>
            </a:r>
            <a:r>
              <a:rPr lang="el-GR" dirty="0"/>
              <a:t>, </a:t>
            </a:r>
            <a:r>
              <a:rPr lang="en-US" dirty="0"/>
              <a:t>Heinrich</a:t>
            </a:r>
            <a:r>
              <a:rPr lang="el-GR" dirty="0"/>
              <a:t>. </a:t>
            </a:r>
            <a:r>
              <a:rPr lang="el-GR" i="1" dirty="0"/>
              <a:t>Βασικές έννοιες της Ιστορίας της Τέχνης: Το πρόβλημα της εξέλιξης του στιλ στη νεότερη τέχνη. </a:t>
            </a:r>
            <a:r>
              <a:rPr lang="el-GR" dirty="0" err="1"/>
              <a:t>Μτφρ</a:t>
            </a:r>
            <a:r>
              <a:rPr lang="el-GR" dirty="0"/>
              <a:t>. Φ. </a:t>
            </a:r>
            <a:r>
              <a:rPr lang="el-GR" dirty="0" err="1"/>
              <a:t>Κοκοβέσης</a:t>
            </a:r>
            <a:r>
              <a:rPr lang="el-GR" dirty="0"/>
              <a:t>. Θεσσαλονίκη: Επίκεντρο, 2006.</a:t>
            </a:r>
          </a:p>
          <a:p>
            <a:r>
              <a:rPr lang="en-US" dirty="0" err="1"/>
              <a:t>Rousset</a:t>
            </a:r>
            <a:r>
              <a:rPr lang="en-US" dirty="0"/>
              <a:t>, Jean. </a:t>
            </a:r>
            <a:r>
              <a:rPr lang="fr-FR" i="1" dirty="0"/>
              <a:t>La littérature de l’âge baroque en France. Circé et le paon</a:t>
            </a:r>
            <a:r>
              <a:rPr lang="fr-FR" dirty="0"/>
              <a:t>. Paris: Librairie José Corti, 1953.</a:t>
            </a:r>
            <a:endParaRPr lang="el-GR" dirty="0"/>
          </a:p>
          <a:p>
            <a:endParaRPr lang="el-GR" dirty="0"/>
          </a:p>
          <a:p>
            <a:endParaRPr lang="el-GR" dirty="0"/>
          </a:p>
        </p:txBody>
      </p:sp>
    </p:spTree>
    <p:extLst>
      <p:ext uri="{BB962C8B-B14F-4D97-AF65-F5344CB8AC3E}">
        <p14:creationId xmlns:p14="http://schemas.microsoft.com/office/powerpoint/2010/main" val="3589704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rgbClr val="00B050"/>
          </a:solidFill>
          <a:scene3d>
            <a:camera prst="orthographicFront"/>
            <a:lightRig rig="threePt" dir="t"/>
          </a:scene3d>
          <a:sp3d>
            <a:bevelT prst="relaxedInset"/>
          </a:sp3d>
        </p:spPr>
        <p:txBody>
          <a:bodyPr/>
          <a:lstStyle/>
          <a:p>
            <a:pPr marL="571500" indent="-571500">
              <a:buFont typeface="Wingdings" panose="05000000000000000000" pitchFamily="2" charset="2"/>
              <a:buChar char="§"/>
            </a:pPr>
            <a:r>
              <a:rPr lang="el-GR" dirty="0" smtClean="0"/>
              <a:t>Ασάφεια του όρου και χρήσεις</a:t>
            </a:r>
            <a:endParaRPr lang="el-GR" dirty="0"/>
          </a:p>
        </p:txBody>
      </p:sp>
      <p:sp>
        <p:nvSpPr>
          <p:cNvPr id="3" name="Θέση περιεχομένου 2"/>
          <p:cNvSpPr>
            <a:spLocks noGrp="1"/>
          </p:cNvSpPr>
          <p:nvPr>
            <p:ph idx="1"/>
          </p:nvPr>
        </p:nvSpPr>
        <p:spPr/>
        <p:txBody>
          <a:bodyPr>
            <a:normAutofit/>
          </a:bodyPr>
          <a:lstStyle/>
          <a:p>
            <a:r>
              <a:rPr lang="en-US" dirty="0" smtClean="0"/>
              <a:t>Ρητορικά </a:t>
            </a:r>
            <a:r>
              <a:rPr lang="en-US" dirty="0" err="1"/>
              <a:t>σχήμ</a:t>
            </a:r>
            <a:r>
              <a:rPr lang="en-US" dirty="0"/>
              <a:t>ατα όπως η αντίθεση, η υπερβολή, το ασύνδετο, το οξύμωρο ή ακόμη και το παράδοξο, δίνουν το στίγμα του όρου «Μπαρόκ» στη λογοτεχνία. </a:t>
            </a:r>
            <a:endParaRPr lang="el-GR" dirty="0" smtClean="0"/>
          </a:p>
          <a:p>
            <a:pPr algn="just"/>
            <a:r>
              <a:rPr lang="en-US" dirty="0" err="1" smtClean="0"/>
              <a:t>Εντέλει</a:t>
            </a:r>
            <a:r>
              <a:rPr lang="en-US" dirty="0"/>
              <a:t>, πα</a:t>
            </a:r>
            <a:r>
              <a:rPr lang="en-US" dirty="0" err="1"/>
              <a:t>ρά</a:t>
            </a:r>
            <a:r>
              <a:rPr lang="en-US" dirty="0"/>
              <a:t> </a:t>
            </a:r>
            <a:r>
              <a:rPr lang="en-US" dirty="0" err="1"/>
              <a:t>την</a:t>
            </a:r>
            <a:r>
              <a:rPr lang="en-US" dirty="0"/>
              <a:t> α</a:t>
            </a:r>
            <a:r>
              <a:rPr lang="en-US" dirty="0" err="1"/>
              <a:t>σάφει</a:t>
            </a:r>
            <a:r>
              <a:rPr lang="en-US" dirty="0"/>
              <a:t>α του όρου κατά τη χρήση του σε διάφορες εποχές και από διαφορετικούς μελετητές, το Μπαρόκ αποτελεί νεολογισμό για τη </a:t>
            </a:r>
            <a:r>
              <a:rPr lang="en-US" dirty="0" smtClean="0"/>
              <a:t>λογοτεχνί</a:t>
            </a:r>
            <a:r>
              <a:rPr lang="el-GR" dirty="0" smtClean="0"/>
              <a:t>α.</a:t>
            </a:r>
          </a:p>
          <a:p>
            <a:pPr algn="just"/>
            <a:r>
              <a:rPr lang="el-GR" dirty="0"/>
              <a:t>Κ</a:t>
            </a:r>
            <a:r>
              <a:rPr lang="en-US" dirty="0" smtClean="0"/>
              <a:t>αι </a:t>
            </a:r>
            <a:r>
              <a:rPr lang="en-US" dirty="0"/>
              <a:t>χρησιμοποιείται από τους περισσότερους για να ορίσει τη λογοτεχνική και δραματουργική παραγωγή που αναπτύχθηκε σε διάφορες ευρωπαϊκές χώρες </a:t>
            </a:r>
            <a:r>
              <a:rPr lang="en-US" b="1" dirty="0"/>
              <a:t>μετά την Αναγέννηση </a:t>
            </a:r>
            <a:r>
              <a:rPr lang="en-US" dirty="0"/>
              <a:t>και </a:t>
            </a:r>
            <a:r>
              <a:rPr lang="en-US" b="1" dirty="0"/>
              <a:t>πριν το ρεύμα του </a:t>
            </a:r>
            <a:r>
              <a:rPr lang="en-US" b="1" dirty="0" smtClean="0"/>
              <a:t>νεο-κλασικισμού</a:t>
            </a:r>
            <a:r>
              <a:rPr lang="el-GR" b="1" dirty="0" smtClean="0"/>
              <a:t>.</a:t>
            </a:r>
            <a:endParaRPr lang="el-GR" b="1" dirty="0"/>
          </a:p>
        </p:txBody>
      </p:sp>
    </p:spTree>
    <p:extLst>
      <p:ext uri="{BB962C8B-B14F-4D97-AF65-F5344CB8AC3E}">
        <p14:creationId xmlns:p14="http://schemas.microsoft.com/office/powerpoint/2010/main" val="3568271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rgbClr val="FF0000"/>
          </a:solidFill>
        </p:spPr>
        <p:txBody>
          <a:bodyPr/>
          <a:lstStyle/>
          <a:p>
            <a:r>
              <a:rPr lang="el-GR" dirty="0" smtClean="0"/>
              <a:t>Μίμηση ενός κόσμου ευμετάβλητου…</a:t>
            </a:r>
            <a:endParaRPr lang="el-GR" dirty="0"/>
          </a:p>
        </p:txBody>
      </p:sp>
      <p:sp>
        <p:nvSpPr>
          <p:cNvPr id="3" name="Θέση περιεχομένου 2"/>
          <p:cNvSpPr>
            <a:spLocks noGrp="1"/>
          </p:cNvSpPr>
          <p:nvPr>
            <p:ph idx="1"/>
          </p:nvPr>
        </p:nvSpPr>
        <p:spPr>
          <a:solidFill>
            <a:srgbClr val="FFC000"/>
          </a:solidFill>
        </p:spPr>
        <p:txBody>
          <a:bodyPr>
            <a:normAutofit fontScale="77500" lnSpcReduction="20000"/>
          </a:bodyPr>
          <a:lstStyle/>
          <a:p>
            <a:pPr algn="just">
              <a:buFont typeface="Wingdings" panose="05000000000000000000" pitchFamily="2" charset="2"/>
              <a:buChar char="q"/>
            </a:pPr>
            <a:r>
              <a:rPr lang="el-GR" dirty="0" smtClean="0"/>
              <a:t>Η Ευρώπη </a:t>
            </a:r>
            <a:r>
              <a:rPr lang="el-GR" dirty="0"/>
              <a:t>τον 17ο αιώνα βρίσκεται σε μια διαρκή πολιτική και ιδεολογική </a:t>
            </a:r>
            <a:r>
              <a:rPr lang="el-GR" dirty="0" smtClean="0"/>
              <a:t>αναστάτωση!</a:t>
            </a:r>
          </a:p>
          <a:p>
            <a:pPr algn="just">
              <a:buFont typeface="Wingdings" panose="05000000000000000000" pitchFamily="2" charset="2"/>
              <a:buChar char="q"/>
            </a:pPr>
            <a:r>
              <a:rPr lang="el-GR" dirty="0"/>
              <a:t> </a:t>
            </a:r>
            <a:r>
              <a:rPr lang="el-GR" dirty="0" smtClean="0"/>
              <a:t>αυτό </a:t>
            </a:r>
            <a:r>
              <a:rPr lang="el-GR" dirty="0"/>
              <a:t>δικαιολογεί την αντίληψη του Μπαρόκ ότι τίποτα πάγιο δεν υπάρχει και ότι ο κόσμος είναι συνεχώς υπό διαμόρφωση ή διαμορφώνεται αέναα μπροστά στα μάτια του ανθρώπου. </a:t>
            </a:r>
            <a:endParaRPr lang="el-GR" dirty="0" smtClean="0"/>
          </a:p>
          <a:p>
            <a:pPr algn="just">
              <a:buFont typeface="Wingdings" panose="05000000000000000000" pitchFamily="2" charset="2"/>
              <a:buChar char="q"/>
            </a:pPr>
            <a:r>
              <a:rPr lang="el-GR" dirty="0"/>
              <a:t> </a:t>
            </a:r>
            <a:r>
              <a:rPr lang="el-GR" dirty="0" smtClean="0"/>
              <a:t>Είναι </a:t>
            </a:r>
            <a:r>
              <a:rPr lang="el-GR" dirty="0"/>
              <a:t>ένας κόσμος ευμετάβλητος, όπως ακριβώς και κάποια από τα στοιχεία που τον συνθέτουν. </a:t>
            </a:r>
            <a:endParaRPr lang="el-GR" dirty="0" smtClean="0"/>
          </a:p>
          <a:p>
            <a:pPr algn="just">
              <a:buFont typeface="Wingdings" panose="05000000000000000000" pitchFamily="2" charset="2"/>
              <a:buChar char="q"/>
            </a:pPr>
            <a:r>
              <a:rPr lang="el-GR" dirty="0" smtClean="0"/>
              <a:t>Οι </a:t>
            </a:r>
            <a:r>
              <a:rPr lang="el-GR" dirty="0"/>
              <a:t>μεταμορφώσεις της φύσης εξοικειώνουν τον άνθρωπο με την μεταβλητότητα του κόσμου και του υποδεικνύουν ότι η ολότητα βρίσκεται στην συνύπαρξη και τη σύνθεση των διαφορών. </a:t>
            </a:r>
            <a:endParaRPr lang="el-GR" dirty="0" smtClean="0"/>
          </a:p>
          <a:p>
            <a:pPr algn="just">
              <a:buFont typeface="Wingdings" panose="05000000000000000000" pitchFamily="2" charset="2"/>
              <a:buChar char="q"/>
            </a:pPr>
            <a:r>
              <a:rPr lang="el-GR" dirty="0" smtClean="0"/>
              <a:t>Τίποτα </a:t>
            </a:r>
            <a:r>
              <a:rPr lang="el-GR" dirty="0"/>
              <a:t>μη-αναστρέψιμο δεν υπάρχει στον κόσμο, τίποτα </a:t>
            </a:r>
            <a:r>
              <a:rPr lang="el-GR" dirty="0" smtClean="0"/>
              <a:t>σίγουρο. </a:t>
            </a:r>
            <a:r>
              <a:rPr lang="el-GR" dirty="0"/>
              <a:t>Και αυτό «γιατί το άτομο δεν πιστεύει στην ύπαρξη του απόλυτου σε τούτον εδώ τον κόσμο, αλλά θεωρεί ότι τα πάντα είναι φαινομενικότητα. Ακόμη και ο θάνατος αποτελεί μεταβατική φάση στη μόνιμη διεργασία των μεταλλαγών της ύλης» (</a:t>
            </a:r>
            <a:r>
              <a:rPr lang="el-GR" u="sng" dirty="0" err="1">
                <a:hlinkClick r:id="rId2" action="ppaction://hlinkfile" tooltip="Benoit-Dusausoy, A. &amp; Fontaine, Guy (eds.) (1992). Ευρωπαϊκά Γράμματα: Ιστορία της Ευρωπαϊκής Λογοτεχνίας, τ. Α’ - B’. Αθήνα: Εκδόσεις Σοκόλη."/>
              </a:rPr>
              <a:t>Benoit-Dusausoy</a:t>
            </a:r>
            <a:r>
              <a:rPr lang="el-GR" u="sng" dirty="0">
                <a:hlinkClick r:id="rId2" action="ppaction://hlinkfile" tooltip="Benoit-Dusausoy, A. &amp; Fontaine, Guy (eds.) (1992). Ευρωπαϊκά Γράμματα: Ιστορία της Ευρωπαϊκής Λογοτεχνίας, τ. Α’ - B’. Αθήνα: Εκδόσεις Σοκόλη."/>
              </a:rPr>
              <a:t>, </a:t>
            </a:r>
            <a:r>
              <a:rPr lang="el-GR" u="sng" dirty="0" err="1">
                <a:hlinkClick r:id="rId2" action="ppaction://hlinkfile" tooltip="Benoit-Dusausoy, A. &amp; Fontaine, Guy (eds.) (1992). Ευρωπαϊκά Γράμματα: Ιστορία της Ευρωπαϊκής Λογοτεχνίας, τ. Α’ - B’. Αθήνα: Εκδόσεις Σοκόλη."/>
              </a:rPr>
              <a:t>Fontaine</a:t>
            </a:r>
            <a:r>
              <a:rPr lang="el-GR" dirty="0"/>
              <a:t>, 8-9).</a:t>
            </a:r>
          </a:p>
          <a:p>
            <a:pPr>
              <a:buFont typeface="Wingdings" panose="05000000000000000000" pitchFamily="2" charset="2"/>
              <a:buChar char="q"/>
            </a:pPr>
            <a:endParaRPr lang="el-GR" dirty="0"/>
          </a:p>
        </p:txBody>
      </p:sp>
    </p:spTree>
    <p:extLst>
      <p:ext uri="{BB962C8B-B14F-4D97-AF65-F5344CB8AC3E}">
        <p14:creationId xmlns:p14="http://schemas.microsoft.com/office/powerpoint/2010/main" val="208065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rgbClr val="FFC000"/>
          </a:solidFill>
        </p:spPr>
        <p:txBody>
          <a:bodyPr/>
          <a:lstStyle/>
          <a:p>
            <a:r>
              <a:rPr lang="el-GR" dirty="0" smtClean="0"/>
              <a:t>Το μπαρόκ και η σημαίνουσα διάστασή του!</a:t>
            </a:r>
            <a:endParaRPr lang="el-GR" dirty="0"/>
          </a:p>
        </p:txBody>
      </p:sp>
      <p:sp>
        <p:nvSpPr>
          <p:cNvPr id="3" name="Θέση περιεχομένου 2"/>
          <p:cNvSpPr>
            <a:spLocks noGrp="1"/>
          </p:cNvSpPr>
          <p:nvPr>
            <p:ph idx="1"/>
          </p:nvPr>
        </p:nvSpPr>
        <p:spPr>
          <a:solidFill>
            <a:srgbClr val="00B050"/>
          </a:solidFill>
        </p:spPr>
        <p:txBody>
          <a:bodyPr>
            <a:normAutofit fontScale="70000" lnSpcReduction="20000"/>
          </a:bodyPr>
          <a:lstStyle/>
          <a:p>
            <a:pPr algn="just"/>
            <a:r>
              <a:rPr lang="el-GR" dirty="0" smtClean="0"/>
              <a:t> </a:t>
            </a:r>
            <a:r>
              <a:rPr lang="en-US" dirty="0" err="1"/>
              <a:t>Γι</a:t>
            </a:r>
            <a:r>
              <a:rPr lang="en-US" dirty="0"/>
              <a:t>α την εξέλιξη των λογοτεχνικών ειδών το Μπαρόκ είναι </a:t>
            </a:r>
            <a:r>
              <a:rPr lang="el-GR" dirty="0" smtClean="0"/>
              <a:t>πολύ </a:t>
            </a:r>
            <a:r>
              <a:rPr lang="en-US" dirty="0" err="1" smtClean="0"/>
              <a:t>σημ</a:t>
            </a:r>
            <a:r>
              <a:rPr lang="en-US" dirty="0" smtClean="0"/>
              <a:t>αντικό</a:t>
            </a:r>
            <a:r>
              <a:rPr lang="el-GR" dirty="0" smtClean="0"/>
              <a:t>!</a:t>
            </a:r>
            <a:endParaRPr lang="el-GR" dirty="0"/>
          </a:p>
          <a:p>
            <a:pPr algn="just"/>
            <a:r>
              <a:rPr lang="en-US" dirty="0" smtClean="0"/>
              <a:t>α</a:t>
            </a:r>
            <a:r>
              <a:rPr lang="en-US" dirty="0" err="1" smtClean="0"/>
              <a:t>ρνείτ</a:t>
            </a:r>
            <a:r>
              <a:rPr lang="en-US" dirty="0" smtClean="0"/>
              <a:t>αι </a:t>
            </a:r>
            <a:r>
              <a:rPr lang="en-US" dirty="0"/>
              <a:t>τους παραδοσιακούς κανόνες και το ρυθμιστικό μοντέλο της αριστοτελικής </a:t>
            </a:r>
            <a:r>
              <a:rPr lang="en-US" dirty="0" smtClean="0"/>
              <a:t>ποιητικής</a:t>
            </a:r>
            <a:r>
              <a:rPr lang="el-GR" dirty="0" smtClean="0"/>
              <a:t>.</a:t>
            </a:r>
          </a:p>
          <a:p>
            <a:pPr algn="just"/>
            <a:r>
              <a:rPr lang="en-US" dirty="0" smtClean="0"/>
              <a:t> </a:t>
            </a:r>
            <a:r>
              <a:rPr lang="en-US" dirty="0"/>
              <a:t>χαρακτηρίζεται από κινητικότητα και διαρκή διεκδίκηση της ελευθερίας στη δημιουργία. </a:t>
            </a:r>
            <a:endParaRPr lang="el-GR" dirty="0" smtClean="0"/>
          </a:p>
          <a:p>
            <a:pPr algn="just"/>
            <a:r>
              <a:rPr lang="en-US" dirty="0" err="1" smtClean="0"/>
              <a:t>Με</a:t>
            </a:r>
            <a:r>
              <a:rPr lang="en-US" dirty="0" smtClean="0"/>
              <a:t> </a:t>
            </a:r>
            <a:r>
              <a:rPr lang="en-US" dirty="0" err="1"/>
              <a:t>άλλ</a:t>
            </a:r>
            <a:r>
              <a:rPr lang="en-US" dirty="0"/>
              <a:t>α λόγια, η καλλιτεχνική αυτή μορφή επιδιώκει να εντυπωσιάσει, να προκαλέσει τις αισθήσεις και όχι απλώς να συγκινήσει. </a:t>
            </a:r>
            <a:endParaRPr lang="el-GR" dirty="0" smtClean="0"/>
          </a:p>
          <a:p>
            <a:pPr algn="just"/>
            <a:r>
              <a:rPr lang="en-US" dirty="0" smtClean="0"/>
              <a:t>Επ</a:t>
            </a:r>
            <a:r>
              <a:rPr lang="en-US" dirty="0" err="1" smtClean="0"/>
              <a:t>ιδιώκει</a:t>
            </a:r>
            <a:r>
              <a:rPr lang="en-US" dirty="0" smtClean="0"/>
              <a:t> </a:t>
            </a:r>
            <a:r>
              <a:rPr lang="en-US" dirty="0"/>
              <a:t>να καταπ</a:t>
            </a:r>
            <a:r>
              <a:rPr lang="en-US" dirty="0" err="1"/>
              <a:t>λήξει</a:t>
            </a:r>
            <a:r>
              <a:rPr lang="en-US" dirty="0"/>
              <a:t>, να </a:t>
            </a:r>
            <a:r>
              <a:rPr lang="en-US" dirty="0" err="1"/>
              <a:t>δημιουργήσει</a:t>
            </a:r>
            <a:r>
              <a:rPr lang="en-US" dirty="0"/>
              <a:t> </a:t>
            </a:r>
            <a:r>
              <a:rPr lang="en-US" dirty="0" err="1"/>
              <a:t>ψευδ</a:t>
            </a:r>
            <a:r>
              <a:rPr lang="en-US" dirty="0"/>
              <a:t>αισθήσεις. </a:t>
            </a:r>
            <a:endParaRPr lang="el-GR" dirty="0" smtClean="0"/>
          </a:p>
          <a:p>
            <a:pPr algn="just"/>
            <a:r>
              <a:rPr lang="en-US" dirty="0" err="1" smtClean="0"/>
              <a:t>Το</a:t>
            </a:r>
            <a:r>
              <a:rPr lang="en-US" dirty="0" smtClean="0"/>
              <a:t> </a:t>
            </a:r>
            <a:r>
              <a:rPr lang="en-US" dirty="0" err="1"/>
              <a:t>θρησκευτικό</a:t>
            </a:r>
            <a:r>
              <a:rPr lang="en-US" dirty="0"/>
              <a:t> </a:t>
            </a:r>
            <a:r>
              <a:rPr lang="en-US" dirty="0" err="1"/>
              <a:t>μετ</a:t>
            </a:r>
            <a:r>
              <a:rPr lang="en-US" dirty="0"/>
              <a:t>αφυσικό στοιχείο, η ρευστότητα της ανθρώπινης κατάστασης, το ευμετάβλητο της ευτυχίας, το μάταιο της ανθρώπινης ύπαρξης και η βεβαιότητα του θανάτου ακυρώνουν την πιο αισιόδοξη ματιά για τη ζωή του αναγεννησιακού ανθρώπου. </a:t>
            </a:r>
            <a:endParaRPr lang="el-GR" dirty="0" smtClean="0"/>
          </a:p>
          <a:p>
            <a:pPr algn="just"/>
            <a:r>
              <a:rPr lang="en-US" dirty="0" smtClean="0"/>
              <a:t>Η </a:t>
            </a:r>
            <a:r>
              <a:rPr lang="en-US" dirty="0" err="1"/>
              <a:t>έννοι</a:t>
            </a:r>
            <a:r>
              <a:rPr lang="en-US" dirty="0"/>
              <a:t>α της τύχης και του τυχαίου κυριαρχεί, ο κόσμος μοιάζει ή είναι ένα θέατρο (theatrum mundi) και ο άνθρωπος μετεωρίζεται μεταξύ πραγματικού και ψεύτικου, αλήθειας και ψεύδους (η μεταφορά του </a:t>
            </a:r>
            <a:r>
              <a:rPr lang="en-US" u="sng" dirty="0">
                <a:hlinkClick r:id="rId2"/>
              </a:rPr>
              <a:t>κόσμου ως θέατρο</a:t>
            </a:r>
            <a:r>
              <a:rPr lang="en-US" dirty="0"/>
              <a:t> με δυσδιάκριτα όρια μεταξύ πραγματικότητας/ψευδαίσθησης κυριαρχούν στον Calderόn και στον Σαίξπηρ). </a:t>
            </a:r>
            <a:endParaRPr lang="el-GR" dirty="0"/>
          </a:p>
        </p:txBody>
      </p:sp>
    </p:spTree>
    <p:extLst>
      <p:ext uri="{BB962C8B-B14F-4D97-AF65-F5344CB8AC3E}">
        <p14:creationId xmlns:p14="http://schemas.microsoft.com/office/powerpoint/2010/main" val="133324112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1126</Words>
  <Application>Microsoft Office PowerPoint</Application>
  <PresentationFormat>Ευρεία οθόνη</PresentationFormat>
  <Paragraphs>51</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Wingdings</vt:lpstr>
      <vt:lpstr>Θέμα του Office</vt:lpstr>
      <vt:lpstr>Η έννοια του μπαρόκ</vt:lpstr>
      <vt:lpstr>Ο κανόνας και η απόκλιση (= το μπαρόκ)</vt:lpstr>
      <vt:lpstr>Πότε χρησιμοποιήθηκε ο όρος και πώς???</vt:lpstr>
      <vt:lpstr>Άλλοι μελετητές και συμβολή τους στη χρήση του όρου</vt:lpstr>
      <vt:lpstr>Οι διαφορετικές νοηματικές αποχρώσεις του όρου</vt:lpstr>
      <vt:lpstr>Προτεινόμενη βιβλιογραφία</vt:lpstr>
      <vt:lpstr>Ασάφεια του όρου και χρήσεις</vt:lpstr>
      <vt:lpstr>Μίμηση ενός κόσμου ευμετάβλητου…</vt:lpstr>
      <vt:lpstr>Το μπαρόκ και η σημαίνουσα διάστασή του!</vt:lpstr>
      <vt:lpstr>Μπαρόκ και επιστημονικές ανακαλύψεις</vt:lpstr>
      <vt:lpstr>Μπαρόκ και ποίηση!!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έννοια του μπαρόκ</dc:title>
  <dc:creator>Spiridopoulou</dc:creator>
  <cp:lastModifiedBy>Spiridopoulou</cp:lastModifiedBy>
  <cp:revision>6</cp:revision>
  <dcterms:created xsi:type="dcterms:W3CDTF">2016-02-23T08:32:35Z</dcterms:created>
  <dcterms:modified xsi:type="dcterms:W3CDTF">2016-02-23T08:59:14Z</dcterms:modified>
</cp:coreProperties>
</file>