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1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26.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123"/>
  </p:notesMasterIdLst>
  <p:handoutMasterIdLst>
    <p:handoutMasterId r:id="rId124"/>
  </p:handoutMasterIdLst>
  <p:sldIdLst>
    <p:sldId id="256" r:id="rId2"/>
    <p:sldId id="441" r:id="rId3"/>
    <p:sldId id="512" r:id="rId4"/>
    <p:sldId id="564" r:id="rId5"/>
    <p:sldId id="565" r:id="rId6"/>
    <p:sldId id="566" r:id="rId7"/>
    <p:sldId id="567" r:id="rId8"/>
    <p:sldId id="337" r:id="rId9"/>
    <p:sldId id="442" r:id="rId10"/>
    <p:sldId id="443" r:id="rId11"/>
    <p:sldId id="444" r:id="rId12"/>
    <p:sldId id="572" r:id="rId13"/>
    <p:sldId id="573" r:id="rId14"/>
    <p:sldId id="574" r:id="rId15"/>
    <p:sldId id="575" r:id="rId16"/>
    <p:sldId id="576" r:id="rId17"/>
    <p:sldId id="445" r:id="rId18"/>
    <p:sldId id="446" r:id="rId19"/>
    <p:sldId id="447" r:id="rId20"/>
    <p:sldId id="448" r:id="rId21"/>
    <p:sldId id="449" r:id="rId22"/>
    <p:sldId id="450" r:id="rId23"/>
    <p:sldId id="451" r:id="rId24"/>
    <p:sldId id="452" r:id="rId25"/>
    <p:sldId id="454" r:id="rId26"/>
    <p:sldId id="453" r:id="rId27"/>
    <p:sldId id="349" r:id="rId28"/>
    <p:sldId id="350" r:id="rId29"/>
    <p:sldId id="568" r:id="rId30"/>
    <p:sldId id="569" r:id="rId31"/>
    <p:sldId id="570" r:id="rId32"/>
    <p:sldId id="571" r:id="rId33"/>
    <p:sldId id="404" r:id="rId34"/>
    <p:sldId id="405" r:id="rId35"/>
    <p:sldId id="406" r:id="rId36"/>
    <p:sldId id="407" r:id="rId37"/>
    <p:sldId id="408" r:id="rId38"/>
    <p:sldId id="409" r:id="rId39"/>
    <p:sldId id="410" r:id="rId40"/>
    <p:sldId id="411" r:id="rId41"/>
    <p:sldId id="412" r:id="rId42"/>
    <p:sldId id="413" r:id="rId43"/>
    <p:sldId id="414" r:id="rId44"/>
    <p:sldId id="415" r:id="rId45"/>
    <p:sldId id="416" r:id="rId46"/>
    <p:sldId id="417" r:id="rId47"/>
    <p:sldId id="418" r:id="rId48"/>
    <p:sldId id="419" r:id="rId49"/>
    <p:sldId id="420" r:id="rId50"/>
    <p:sldId id="421" r:id="rId51"/>
    <p:sldId id="422" r:id="rId52"/>
    <p:sldId id="423" r:id="rId53"/>
    <p:sldId id="424" r:id="rId54"/>
    <p:sldId id="425" r:id="rId55"/>
    <p:sldId id="577" r:id="rId56"/>
    <p:sldId id="426" r:id="rId57"/>
    <p:sldId id="578" r:id="rId58"/>
    <p:sldId id="579" r:id="rId59"/>
    <p:sldId id="580" r:id="rId60"/>
    <p:sldId id="581" r:id="rId61"/>
    <p:sldId id="582" r:id="rId62"/>
    <p:sldId id="429" r:id="rId63"/>
    <p:sldId id="430" r:id="rId64"/>
    <p:sldId id="432" r:id="rId65"/>
    <p:sldId id="433" r:id="rId66"/>
    <p:sldId id="434" r:id="rId67"/>
    <p:sldId id="435" r:id="rId68"/>
    <p:sldId id="359" r:id="rId69"/>
    <p:sldId id="360" r:id="rId70"/>
    <p:sldId id="361" r:id="rId71"/>
    <p:sldId id="362" r:id="rId72"/>
    <p:sldId id="365" r:id="rId73"/>
    <p:sldId id="366" r:id="rId74"/>
    <p:sldId id="437" r:id="rId75"/>
    <p:sldId id="438" r:id="rId76"/>
    <p:sldId id="439" r:id="rId77"/>
    <p:sldId id="393" r:id="rId78"/>
    <p:sldId id="403" r:id="rId79"/>
    <p:sldId id="513" r:id="rId80"/>
    <p:sldId id="456" r:id="rId81"/>
    <p:sldId id="514" r:id="rId82"/>
    <p:sldId id="515" r:id="rId83"/>
    <p:sldId id="516" r:id="rId84"/>
    <p:sldId id="517" r:id="rId85"/>
    <p:sldId id="518" r:id="rId86"/>
    <p:sldId id="519" r:id="rId87"/>
    <p:sldId id="520" r:id="rId88"/>
    <p:sldId id="521" r:id="rId89"/>
    <p:sldId id="522" r:id="rId90"/>
    <p:sldId id="523" r:id="rId91"/>
    <p:sldId id="524" r:id="rId92"/>
    <p:sldId id="525" r:id="rId93"/>
    <p:sldId id="526" r:id="rId94"/>
    <p:sldId id="527" r:id="rId95"/>
    <p:sldId id="528" r:id="rId96"/>
    <p:sldId id="529" r:id="rId97"/>
    <p:sldId id="530" r:id="rId98"/>
    <p:sldId id="531" r:id="rId99"/>
    <p:sldId id="532" r:id="rId100"/>
    <p:sldId id="533" r:id="rId101"/>
    <p:sldId id="534" r:id="rId102"/>
    <p:sldId id="535" r:id="rId103"/>
    <p:sldId id="536" r:id="rId104"/>
    <p:sldId id="537" r:id="rId105"/>
    <p:sldId id="550" r:id="rId106"/>
    <p:sldId id="538" r:id="rId107"/>
    <p:sldId id="552" r:id="rId108"/>
    <p:sldId id="554" r:id="rId109"/>
    <p:sldId id="555" r:id="rId110"/>
    <p:sldId id="556" r:id="rId111"/>
    <p:sldId id="557" r:id="rId112"/>
    <p:sldId id="558" r:id="rId113"/>
    <p:sldId id="539" r:id="rId114"/>
    <p:sldId id="540" r:id="rId115"/>
    <p:sldId id="541" r:id="rId116"/>
    <p:sldId id="542" r:id="rId117"/>
    <p:sldId id="543" r:id="rId118"/>
    <p:sldId id="544" r:id="rId119"/>
    <p:sldId id="545" r:id="rId120"/>
    <p:sldId id="460" r:id="rId121"/>
    <p:sldId id="461" r:id="rId122"/>
  </p:sldIdLst>
  <p:sldSz cx="9144000" cy="6858000" type="screen4x3"/>
  <p:notesSz cx="6858000" cy="9945688"/>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66CCFF"/>
    <a:srgbClr val="CCCCFF"/>
    <a:srgbClr val="FFFF99"/>
    <a:srgbClr val="003399"/>
    <a:srgbClr val="FF0000"/>
    <a:srgbClr val="FFFF00"/>
    <a:srgbClr val="FF9900"/>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19" autoAdjust="0"/>
    <p:restoredTop sz="94576" autoAdjust="0"/>
  </p:normalViewPr>
  <p:slideViewPr>
    <p:cSldViewPr>
      <p:cViewPr varScale="1">
        <p:scale>
          <a:sx n="69" d="100"/>
          <a:sy n="69" d="100"/>
        </p:scale>
        <p:origin x="-1806" y="-102"/>
      </p:cViewPr>
      <p:guideLst>
        <p:guide orient="horz" pos="2112"/>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50" d="100"/>
        <a:sy n="50" d="100"/>
      </p:scale>
      <p:origin x="0" y="4506"/>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notesMaster" Target="notesMasters/notesMaster1.xml"/><Relationship Id="rId128"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_rels/viewProps.xml.rels><?xml version="1.0" encoding="UTF-8" standalone="yes"?>
<Relationships xmlns="http://schemas.openxmlformats.org/package/2006/relationships"><Relationship Id="rId3" Type="http://schemas.openxmlformats.org/officeDocument/2006/relationships/slide" Target="slides/slide93.xml"/><Relationship Id="rId2" Type="http://schemas.openxmlformats.org/officeDocument/2006/relationships/slide" Target="slides/slide83.xml"/><Relationship Id="rId1" Type="http://schemas.openxmlformats.org/officeDocument/2006/relationships/slide" Target="slides/slide35.xml"/><Relationship Id="rId4" Type="http://schemas.openxmlformats.org/officeDocument/2006/relationships/slide" Target="slides/slide9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l-GR"/>
          </a:p>
        </p:txBody>
      </p:sp>
      <p:sp>
        <p:nvSpPr>
          <p:cNvPr id="17411" name="Rectangle 3"/>
          <p:cNvSpPr>
            <a:spLocks noGrp="1" noChangeArrowheads="1"/>
          </p:cNvSpPr>
          <p:nvPr>
            <p:ph type="dt" sz="quarter" idx="1"/>
          </p:nvPr>
        </p:nvSpPr>
        <p:spPr bwMode="auto">
          <a:xfrm>
            <a:off x="388620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l-GR"/>
          </a:p>
        </p:txBody>
      </p:sp>
      <p:sp>
        <p:nvSpPr>
          <p:cNvPr id="17412" name="Rectangle 4"/>
          <p:cNvSpPr>
            <a:spLocks noGrp="1" noChangeArrowheads="1"/>
          </p:cNvSpPr>
          <p:nvPr>
            <p:ph type="ftr" sz="quarter" idx="2"/>
          </p:nvPr>
        </p:nvSpPr>
        <p:spPr bwMode="auto">
          <a:xfrm>
            <a:off x="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l-GR"/>
          </a:p>
        </p:txBody>
      </p:sp>
      <p:sp>
        <p:nvSpPr>
          <p:cNvPr id="17413" name="Rectangle 5"/>
          <p:cNvSpPr>
            <a:spLocks noGrp="1" noChangeArrowheads="1"/>
          </p:cNvSpPr>
          <p:nvPr>
            <p:ph type="sldNum" sz="quarter" idx="3"/>
          </p:nvPr>
        </p:nvSpPr>
        <p:spPr bwMode="auto">
          <a:xfrm>
            <a:off x="388620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0AF18D78-0A9D-476C-9BE4-7EC50A876287}" type="slidenum">
              <a:rPr lang="el-GR"/>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l-GR"/>
          </a:p>
        </p:txBody>
      </p:sp>
      <p:sp>
        <p:nvSpPr>
          <p:cNvPr id="15363" name="Rectangle 3"/>
          <p:cNvSpPr>
            <a:spLocks noGrp="1" noChangeArrowheads="1"/>
          </p:cNvSpPr>
          <p:nvPr>
            <p:ph type="dt" idx="1"/>
          </p:nvPr>
        </p:nvSpPr>
        <p:spPr bwMode="auto">
          <a:xfrm>
            <a:off x="388620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l-GR"/>
          </a:p>
        </p:txBody>
      </p:sp>
      <p:sp>
        <p:nvSpPr>
          <p:cNvPr id="15364" name="Rectangle 4"/>
          <p:cNvSpPr>
            <a:spLocks noGrp="1" noRot="1" noChangeAspect="1" noChangeArrowheads="1" noTextEdit="1"/>
          </p:cNvSpPr>
          <p:nvPr>
            <p:ph type="sldImg" idx="2"/>
          </p:nvPr>
        </p:nvSpPr>
        <p:spPr bwMode="auto">
          <a:xfrm>
            <a:off x="942975" y="746125"/>
            <a:ext cx="4972050" cy="3729038"/>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914400" y="4724400"/>
            <a:ext cx="5029200" cy="44751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επεξεργασία των στυλ κειμένου στο υπόδειγμα</a:t>
            </a:r>
          </a:p>
          <a:p>
            <a:pPr lvl="1"/>
            <a:r>
              <a:rPr lang="el-GR" smtClean="0"/>
              <a:t>Δεύτερο επίπεδο</a:t>
            </a:r>
          </a:p>
          <a:p>
            <a:pPr lvl="2"/>
            <a:r>
              <a:rPr lang="el-GR" smtClean="0"/>
              <a:t>Τρίτο επίπεδο</a:t>
            </a:r>
          </a:p>
          <a:p>
            <a:pPr lvl="3"/>
            <a:r>
              <a:rPr lang="el-GR" smtClean="0"/>
              <a:t>Τέταρτο επίπεδο</a:t>
            </a:r>
          </a:p>
          <a:p>
            <a:pPr lvl="4"/>
            <a:r>
              <a:rPr lang="el-GR" smtClean="0"/>
              <a:t>Πέμπτο επίπεδο</a:t>
            </a:r>
          </a:p>
        </p:txBody>
      </p:sp>
      <p:sp>
        <p:nvSpPr>
          <p:cNvPr id="15366" name="Rectangle 6"/>
          <p:cNvSpPr>
            <a:spLocks noGrp="1" noChangeArrowheads="1"/>
          </p:cNvSpPr>
          <p:nvPr>
            <p:ph type="ftr" sz="quarter" idx="4"/>
          </p:nvPr>
        </p:nvSpPr>
        <p:spPr bwMode="auto">
          <a:xfrm>
            <a:off x="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l-GR"/>
          </a:p>
        </p:txBody>
      </p:sp>
      <p:sp>
        <p:nvSpPr>
          <p:cNvPr id="15367" name="Rectangle 7"/>
          <p:cNvSpPr>
            <a:spLocks noGrp="1" noChangeArrowheads="1"/>
          </p:cNvSpPr>
          <p:nvPr>
            <p:ph type="sldNum" sz="quarter" idx="5"/>
          </p:nvPr>
        </p:nvSpPr>
        <p:spPr bwMode="auto">
          <a:xfrm>
            <a:off x="388620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3EA48E9E-FA36-4598-BBB3-1B1175BEDC3B}"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Arial" charset="0"/>
      </a:defRPr>
    </a:lvl1pPr>
    <a:lvl2pPr marL="457200" algn="l" rtl="0" fontAlgn="base">
      <a:spcBef>
        <a:spcPct val="30000"/>
      </a:spcBef>
      <a:spcAft>
        <a:spcPct val="0"/>
      </a:spcAft>
      <a:defRPr kumimoji="1" sz="1200" kern="1200">
        <a:solidFill>
          <a:schemeClr val="tx1"/>
        </a:solidFill>
        <a:latin typeface="Arial" charset="0"/>
        <a:ea typeface="+mn-ea"/>
        <a:cs typeface="Arial" charset="0"/>
      </a:defRPr>
    </a:lvl2pPr>
    <a:lvl3pPr marL="914400" algn="l" rtl="0" fontAlgn="base">
      <a:spcBef>
        <a:spcPct val="30000"/>
      </a:spcBef>
      <a:spcAft>
        <a:spcPct val="0"/>
      </a:spcAft>
      <a:defRPr kumimoji="1" sz="1200" kern="1200">
        <a:solidFill>
          <a:schemeClr val="tx1"/>
        </a:solidFill>
        <a:latin typeface="Arial" charset="0"/>
        <a:ea typeface="+mn-ea"/>
        <a:cs typeface="Arial" charset="0"/>
      </a:defRPr>
    </a:lvl3pPr>
    <a:lvl4pPr marL="1371600" algn="l" rtl="0" fontAlgn="base">
      <a:spcBef>
        <a:spcPct val="30000"/>
      </a:spcBef>
      <a:spcAft>
        <a:spcPct val="0"/>
      </a:spcAft>
      <a:defRPr kumimoji="1" sz="1200" kern="1200">
        <a:solidFill>
          <a:schemeClr val="tx1"/>
        </a:solidFill>
        <a:latin typeface="Arial" charset="0"/>
        <a:ea typeface="+mn-ea"/>
        <a:cs typeface="Arial" charset="0"/>
      </a:defRPr>
    </a:lvl4pPr>
    <a:lvl5pPr marL="1828800" algn="l" rtl="0" fontAlgn="base">
      <a:spcBef>
        <a:spcPct val="30000"/>
      </a:spcBef>
      <a:spcAft>
        <a:spcPct val="0"/>
      </a:spcAft>
      <a:defRPr kumimoji="1"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F99B35-CFC9-45EC-8596-D3FCED66F875}" type="slidenum">
              <a:rPr lang="el-GR"/>
              <a:pPr/>
              <a:t>1</a:t>
            </a:fld>
            <a:endParaRPr lang="el-G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0B8F19-BCEA-4174-AA25-55328BC66920}" type="slidenum">
              <a:rPr lang="el-GR"/>
              <a:pPr/>
              <a:t>46</a:t>
            </a:fld>
            <a:endParaRPr lang="el-GR"/>
          </a:p>
        </p:txBody>
      </p:sp>
      <p:sp>
        <p:nvSpPr>
          <p:cNvPr id="444418" name="Rectangle 2"/>
          <p:cNvSpPr>
            <a:spLocks noGrp="1" noRot="1" noChangeAspect="1" noChangeArrowheads="1" noTextEdit="1"/>
          </p:cNvSpPr>
          <p:nvPr>
            <p:ph type="sldImg"/>
          </p:nvPr>
        </p:nvSpPr>
        <p:spPr>
          <a:ln/>
        </p:spPr>
      </p:sp>
      <p:sp>
        <p:nvSpPr>
          <p:cNvPr id="44441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23F46C-7E18-415B-B79D-F46B07C8B96F}" type="slidenum">
              <a:rPr lang="el-GR"/>
              <a:pPr/>
              <a:t>54</a:t>
            </a:fld>
            <a:endParaRPr lang="el-GR"/>
          </a:p>
        </p:txBody>
      </p:sp>
      <p:sp>
        <p:nvSpPr>
          <p:cNvPr id="453634" name="Rectangle 2"/>
          <p:cNvSpPr>
            <a:spLocks noGrp="1" noRot="1" noChangeAspect="1" noChangeArrowheads="1" noTextEdit="1"/>
          </p:cNvSpPr>
          <p:nvPr>
            <p:ph type="sldImg"/>
          </p:nvPr>
        </p:nvSpPr>
        <p:spPr>
          <a:ln/>
        </p:spPr>
      </p:sp>
      <p:sp>
        <p:nvSpPr>
          <p:cNvPr id="45363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2BB03A-04AD-4694-AD61-29B764284C76}" type="slidenum">
              <a:rPr lang="el-GR"/>
              <a:pPr/>
              <a:t>56</a:t>
            </a:fld>
            <a:endParaRPr lang="el-GR"/>
          </a:p>
        </p:txBody>
      </p:sp>
      <p:sp>
        <p:nvSpPr>
          <p:cNvPr id="455682" name="Rectangle 2"/>
          <p:cNvSpPr>
            <a:spLocks noGrp="1" noRot="1" noChangeAspect="1" noChangeArrowheads="1" noTextEdit="1"/>
          </p:cNvSpPr>
          <p:nvPr>
            <p:ph type="sldImg"/>
          </p:nvPr>
        </p:nvSpPr>
        <p:spPr>
          <a:ln/>
        </p:spPr>
      </p:sp>
      <p:sp>
        <p:nvSpPr>
          <p:cNvPr id="45568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E493EF-F97B-4E9A-86A1-AA91E56CB5F1}" type="slidenum">
              <a:rPr lang="el-GR"/>
              <a:pPr/>
              <a:t>62</a:t>
            </a:fld>
            <a:endParaRPr lang="el-GR"/>
          </a:p>
        </p:txBody>
      </p:sp>
      <p:sp>
        <p:nvSpPr>
          <p:cNvPr id="461826" name="Rectangle 2"/>
          <p:cNvSpPr>
            <a:spLocks noGrp="1" noRot="1" noChangeAspect="1" noChangeArrowheads="1" noTextEdit="1"/>
          </p:cNvSpPr>
          <p:nvPr>
            <p:ph type="sldImg"/>
          </p:nvPr>
        </p:nvSpPr>
        <p:spPr>
          <a:ln/>
        </p:spPr>
      </p:sp>
      <p:sp>
        <p:nvSpPr>
          <p:cNvPr id="46182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7E519D-EC49-43DA-9CAC-728F5D055D90}" type="slidenum">
              <a:rPr lang="el-GR"/>
              <a:pPr/>
              <a:t>63</a:t>
            </a:fld>
            <a:endParaRPr lang="el-GR"/>
          </a:p>
        </p:txBody>
      </p:sp>
      <p:sp>
        <p:nvSpPr>
          <p:cNvPr id="463874" name="Rectangle 2"/>
          <p:cNvSpPr>
            <a:spLocks noGrp="1" noRot="1" noChangeAspect="1" noChangeArrowheads="1" noTextEdit="1"/>
          </p:cNvSpPr>
          <p:nvPr>
            <p:ph type="sldImg"/>
          </p:nvPr>
        </p:nvSpPr>
        <p:spPr>
          <a:ln/>
        </p:spPr>
      </p:sp>
      <p:sp>
        <p:nvSpPr>
          <p:cNvPr id="46387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7C6F44-DB17-42D9-A125-0A39B391E056}" type="slidenum">
              <a:rPr lang="el-GR"/>
              <a:pPr/>
              <a:t>64</a:t>
            </a:fld>
            <a:endParaRPr lang="el-GR"/>
          </a:p>
        </p:txBody>
      </p:sp>
      <p:sp>
        <p:nvSpPr>
          <p:cNvPr id="467970" name="Rectangle 2"/>
          <p:cNvSpPr>
            <a:spLocks noGrp="1" noRot="1" noChangeAspect="1" noChangeArrowheads="1" noTextEdit="1"/>
          </p:cNvSpPr>
          <p:nvPr>
            <p:ph type="sldImg"/>
          </p:nvPr>
        </p:nvSpPr>
        <p:spPr>
          <a:ln/>
        </p:spPr>
      </p:sp>
      <p:sp>
        <p:nvSpPr>
          <p:cNvPr id="46797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8724E1-D4AD-4872-856B-062D991BAB01}" type="slidenum">
              <a:rPr lang="el-GR"/>
              <a:pPr/>
              <a:t>74</a:t>
            </a:fld>
            <a:endParaRPr lang="el-GR"/>
          </a:p>
        </p:txBody>
      </p:sp>
      <p:sp>
        <p:nvSpPr>
          <p:cNvPr id="478210" name="Rectangle 2"/>
          <p:cNvSpPr>
            <a:spLocks noGrp="1" noRot="1" noChangeAspect="1" noChangeArrowheads="1" noTextEdit="1"/>
          </p:cNvSpPr>
          <p:nvPr>
            <p:ph type="sldImg"/>
          </p:nvPr>
        </p:nvSpPr>
        <p:spPr>
          <a:ln/>
        </p:spPr>
      </p:sp>
      <p:sp>
        <p:nvSpPr>
          <p:cNvPr id="47821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A64F34-7CBC-4351-AACA-12618AC84305}" type="slidenum">
              <a:rPr lang="el-GR"/>
              <a:pPr/>
              <a:t>79</a:t>
            </a:fld>
            <a:endParaRPr lang="el-GR"/>
          </a:p>
        </p:txBody>
      </p:sp>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F17A23-5058-4EEB-94E2-C144B8336FF5}" type="slidenum">
              <a:rPr lang="el-GR"/>
              <a:pPr/>
              <a:t>81</a:t>
            </a:fld>
            <a:endParaRPr lang="el-GR"/>
          </a:p>
        </p:txBody>
      </p:sp>
      <p:sp>
        <p:nvSpPr>
          <p:cNvPr id="583682" name="Rectangle 2"/>
          <p:cNvSpPr>
            <a:spLocks noGrp="1" noRot="1" noChangeAspect="1" noChangeArrowheads="1" noTextEdit="1"/>
          </p:cNvSpPr>
          <p:nvPr>
            <p:ph type="sldImg"/>
          </p:nvPr>
        </p:nvSpPr>
        <p:spPr>
          <a:ln/>
        </p:spPr>
      </p:sp>
      <p:sp>
        <p:nvSpPr>
          <p:cNvPr id="58368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0AC92D-A523-47C9-A59E-B30123E004D9}" type="slidenum">
              <a:rPr lang="el-GR"/>
              <a:pPr/>
              <a:t>82</a:t>
            </a:fld>
            <a:endParaRPr lang="el-GR"/>
          </a:p>
        </p:txBody>
      </p:sp>
      <p:sp>
        <p:nvSpPr>
          <p:cNvPr id="585730" name="Rectangle 2"/>
          <p:cNvSpPr>
            <a:spLocks noGrp="1" noRot="1" noChangeAspect="1" noChangeArrowheads="1" noTextEdit="1"/>
          </p:cNvSpPr>
          <p:nvPr>
            <p:ph type="sldImg"/>
          </p:nvPr>
        </p:nvSpPr>
        <p:spPr>
          <a:ln/>
        </p:spPr>
      </p:sp>
      <p:sp>
        <p:nvSpPr>
          <p:cNvPr id="58573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50C8BB-1354-42B4-B0D4-60113A916D4F}" type="slidenum">
              <a:rPr lang="el-GR"/>
              <a:pPr/>
              <a:t>33</a:t>
            </a:fld>
            <a:endParaRPr lang="el-GR"/>
          </a:p>
        </p:txBody>
      </p:sp>
      <p:sp>
        <p:nvSpPr>
          <p:cNvPr id="422914" name="Rectangle 2"/>
          <p:cNvSpPr>
            <a:spLocks noGrp="1" noRot="1" noChangeAspect="1" noChangeArrowheads="1" noTextEdit="1"/>
          </p:cNvSpPr>
          <p:nvPr>
            <p:ph type="sldImg"/>
          </p:nvPr>
        </p:nvSpPr>
        <p:spPr>
          <a:ln/>
        </p:spPr>
      </p:sp>
      <p:sp>
        <p:nvSpPr>
          <p:cNvPr id="42291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2763D2-CF63-4C2E-B5BC-613F12E833FF}" type="slidenum">
              <a:rPr lang="el-GR"/>
              <a:pPr/>
              <a:t>83</a:t>
            </a:fld>
            <a:endParaRPr lang="el-GR"/>
          </a:p>
        </p:txBody>
      </p:sp>
      <p:sp>
        <p:nvSpPr>
          <p:cNvPr id="587778" name="Rectangle 2"/>
          <p:cNvSpPr>
            <a:spLocks noGrp="1" noRot="1" noChangeAspect="1" noChangeArrowheads="1" noTextEdit="1"/>
          </p:cNvSpPr>
          <p:nvPr>
            <p:ph type="sldImg"/>
          </p:nvPr>
        </p:nvSpPr>
        <p:spPr>
          <a:ln/>
        </p:spPr>
      </p:sp>
      <p:sp>
        <p:nvSpPr>
          <p:cNvPr id="58777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D409B2-6947-4B40-88CD-8E59A1344DAB}" type="slidenum">
              <a:rPr lang="el-GR"/>
              <a:pPr/>
              <a:t>84</a:t>
            </a:fld>
            <a:endParaRPr lang="el-GR"/>
          </a:p>
        </p:txBody>
      </p:sp>
      <p:sp>
        <p:nvSpPr>
          <p:cNvPr id="589826" name="Rectangle 2"/>
          <p:cNvSpPr>
            <a:spLocks noGrp="1" noRot="1" noChangeAspect="1" noChangeArrowheads="1" noTextEdit="1"/>
          </p:cNvSpPr>
          <p:nvPr>
            <p:ph type="sldImg"/>
          </p:nvPr>
        </p:nvSpPr>
        <p:spPr>
          <a:ln/>
        </p:spPr>
      </p:sp>
      <p:sp>
        <p:nvSpPr>
          <p:cNvPr id="58982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53DBA8-C3F6-4E4E-AC78-4731212EB626}" type="slidenum">
              <a:rPr lang="el-GR"/>
              <a:pPr/>
              <a:t>85</a:t>
            </a:fld>
            <a:endParaRPr lang="el-GR"/>
          </a:p>
        </p:txBody>
      </p:sp>
      <p:sp>
        <p:nvSpPr>
          <p:cNvPr id="591874" name="Rectangle 2"/>
          <p:cNvSpPr>
            <a:spLocks noGrp="1" noRot="1" noChangeAspect="1" noChangeArrowheads="1" noTextEdit="1"/>
          </p:cNvSpPr>
          <p:nvPr>
            <p:ph type="sldImg"/>
          </p:nvPr>
        </p:nvSpPr>
        <p:spPr>
          <a:ln/>
        </p:spPr>
      </p:sp>
      <p:sp>
        <p:nvSpPr>
          <p:cNvPr id="59187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1C5833-72B9-4156-9994-05D9BCBDF0E1}" type="slidenum">
              <a:rPr lang="el-GR"/>
              <a:pPr/>
              <a:t>86</a:t>
            </a:fld>
            <a:endParaRPr lang="el-GR"/>
          </a:p>
        </p:txBody>
      </p:sp>
      <p:sp>
        <p:nvSpPr>
          <p:cNvPr id="593922" name="Rectangle 2"/>
          <p:cNvSpPr>
            <a:spLocks noGrp="1" noRot="1" noChangeAspect="1"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DD7DA4-E6A0-4FD3-82C9-61843567E642}" type="slidenum">
              <a:rPr lang="el-GR"/>
              <a:pPr/>
              <a:t>87</a:t>
            </a:fld>
            <a:endParaRPr lang="el-GR"/>
          </a:p>
        </p:txBody>
      </p:sp>
      <p:sp>
        <p:nvSpPr>
          <p:cNvPr id="595970" name="Rectangle 2"/>
          <p:cNvSpPr>
            <a:spLocks noGrp="1" noRot="1" noChangeAspect="1" noChangeArrowheads="1" noTextEdit="1"/>
          </p:cNvSpPr>
          <p:nvPr>
            <p:ph type="sldImg"/>
          </p:nvPr>
        </p:nvSpPr>
        <p:spPr>
          <a:ln/>
        </p:spPr>
      </p:sp>
      <p:sp>
        <p:nvSpPr>
          <p:cNvPr id="59597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E321D3-3180-4876-81C5-108D6343C8F8}" type="slidenum">
              <a:rPr lang="el-GR"/>
              <a:pPr/>
              <a:t>90</a:t>
            </a:fld>
            <a:endParaRPr lang="el-GR"/>
          </a:p>
        </p:txBody>
      </p:sp>
      <p:sp>
        <p:nvSpPr>
          <p:cNvPr id="600066" name="Rectangle 2"/>
          <p:cNvSpPr>
            <a:spLocks noGrp="1" noRot="1" noChangeAspect="1" noChangeArrowheads="1" noTextEdit="1"/>
          </p:cNvSpPr>
          <p:nvPr>
            <p:ph type="sldImg"/>
          </p:nvPr>
        </p:nvSpPr>
        <p:spPr>
          <a:ln/>
        </p:spPr>
      </p:sp>
      <p:sp>
        <p:nvSpPr>
          <p:cNvPr id="60006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9E47E7-07CF-4300-831E-E3512D735974}" type="slidenum">
              <a:rPr lang="el-GR"/>
              <a:pPr/>
              <a:t>91</a:t>
            </a:fld>
            <a:endParaRPr lang="el-GR"/>
          </a:p>
        </p:txBody>
      </p:sp>
      <p:sp>
        <p:nvSpPr>
          <p:cNvPr id="602114" name="Rectangle 2"/>
          <p:cNvSpPr>
            <a:spLocks noGrp="1" noRot="1" noChangeAspect="1" noChangeArrowheads="1" noTextEdit="1"/>
          </p:cNvSpPr>
          <p:nvPr>
            <p:ph type="sldImg"/>
          </p:nvPr>
        </p:nvSpPr>
        <p:spPr>
          <a:ln/>
        </p:spPr>
      </p:sp>
      <p:sp>
        <p:nvSpPr>
          <p:cNvPr id="60211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0E5E07-D9F4-455F-A3C1-A76359C570D3}" type="slidenum">
              <a:rPr lang="el-GR"/>
              <a:pPr/>
              <a:t>92</a:t>
            </a:fld>
            <a:endParaRPr lang="el-GR"/>
          </a:p>
        </p:txBody>
      </p:sp>
      <p:sp>
        <p:nvSpPr>
          <p:cNvPr id="604162" name="Rectangle 2"/>
          <p:cNvSpPr>
            <a:spLocks noGrp="1" noRot="1" noChangeAspect="1" noChangeArrowheads="1" noTextEdit="1"/>
          </p:cNvSpPr>
          <p:nvPr>
            <p:ph type="sldImg"/>
          </p:nvPr>
        </p:nvSpPr>
        <p:spPr>
          <a:ln/>
        </p:spPr>
      </p:sp>
      <p:sp>
        <p:nvSpPr>
          <p:cNvPr id="60416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CE9ECC-63F2-4E5B-BE1B-5B549E32C44D}" type="slidenum">
              <a:rPr lang="el-GR"/>
              <a:pPr/>
              <a:t>93</a:t>
            </a:fld>
            <a:endParaRPr lang="el-GR"/>
          </a:p>
        </p:txBody>
      </p:sp>
      <p:sp>
        <p:nvSpPr>
          <p:cNvPr id="606210" name="Rectangle 2"/>
          <p:cNvSpPr>
            <a:spLocks noGrp="1" noRot="1" noChangeAspect="1" noChangeArrowheads="1" noTextEdit="1"/>
          </p:cNvSpPr>
          <p:nvPr>
            <p:ph type="sldImg"/>
          </p:nvPr>
        </p:nvSpPr>
        <p:spPr>
          <a:ln/>
        </p:spPr>
      </p:sp>
      <p:sp>
        <p:nvSpPr>
          <p:cNvPr id="60621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5C958B-7CA7-405B-8B57-1024013C17D9}" type="slidenum">
              <a:rPr lang="el-GR"/>
              <a:pPr/>
              <a:t>94</a:t>
            </a:fld>
            <a:endParaRPr lang="el-GR"/>
          </a:p>
        </p:txBody>
      </p:sp>
      <p:sp>
        <p:nvSpPr>
          <p:cNvPr id="608258" name="Rectangle 2"/>
          <p:cNvSpPr>
            <a:spLocks noGrp="1" noRot="1" noChangeAspect="1" noChangeArrowheads="1" noTextEdit="1"/>
          </p:cNvSpPr>
          <p:nvPr>
            <p:ph type="sldImg"/>
          </p:nvPr>
        </p:nvSpPr>
        <p:spPr>
          <a:ln/>
        </p:spPr>
      </p:sp>
      <p:sp>
        <p:nvSpPr>
          <p:cNvPr id="60825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12309B-E02A-4F55-8CF6-9D1D15768653}" type="slidenum">
              <a:rPr lang="el-GR"/>
              <a:pPr/>
              <a:t>34</a:t>
            </a:fld>
            <a:endParaRPr lang="el-GR"/>
          </a:p>
        </p:txBody>
      </p:sp>
      <p:sp>
        <p:nvSpPr>
          <p:cNvPr id="424962" name="Rectangle 2"/>
          <p:cNvSpPr>
            <a:spLocks noGrp="1" noRot="1" noChangeAspect="1" noChangeArrowheads="1" noTextEdit="1"/>
          </p:cNvSpPr>
          <p:nvPr>
            <p:ph type="sldImg"/>
          </p:nvPr>
        </p:nvSpPr>
        <p:spPr>
          <a:ln/>
        </p:spPr>
      </p:sp>
      <p:sp>
        <p:nvSpPr>
          <p:cNvPr id="42496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841F7D-5A0D-462B-B5DC-41542735761B}" type="slidenum">
              <a:rPr lang="el-GR"/>
              <a:pPr/>
              <a:t>95</a:t>
            </a:fld>
            <a:endParaRPr lang="el-GR"/>
          </a:p>
        </p:txBody>
      </p:sp>
      <p:sp>
        <p:nvSpPr>
          <p:cNvPr id="610306" name="Rectangle 2"/>
          <p:cNvSpPr>
            <a:spLocks noGrp="1" noRot="1" noChangeAspect="1" noChangeArrowheads="1" noTextEdit="1"/>
          </p:cNvSpPr>
          <p:nvPr>
            <p:ph type="sldImg"/>
          </p:nvPr>
        </p:nvSpPr>
        <p:spPr>
          <a:ln/>
        </p:spPr>
      </p:sp>
      <p:sp>
        <p:nvSpPr>
          <p:cNvPr id="61030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BC976D-BC21-4101-B6F7-E384F7A056AC}" type="slidenum">
              <a:rPr lang="el-GR"/>
              <a:pPr/>
              <a:t>96</a:t>
            </a:fld>
            <a:endParaRPr lang="el-GR"/>
          </a:p>
        </p:txBody>
      </p:sp>
      <p:sp>
        <p:nvSpPr>
          <p:cNvPr id="612354" name="Rectangle 2"/>
          <p:cNvSpPr>
            <a:spLocks noGrp="1" noRot="1" noChangeAspect="1" noChangeArrowheads="1" noTextEdit="1"/>
          </p:cNvSpPr>
          <p:nvPr>
            <p:ph type="sldImg"/>
          </p:nvPr>
        </p:nvSpPr>
        <p:spPr>
          <a:ln/>
        </p:spPr>
      </p:sp>
      <p:sp>
        <p:nvSpPr>
          <p:cNvPr id="61235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3AABE8-1D43-471D-93F8-EC3B459DBA06}" type="slidenum">
              <a:rPr lang="el-GR"/>
              <a:pPr/>
              <a:t>97</a:t>
            </a:fld>
            <a:endParaRPr lang="el-GR"/>
          </a:p>
        </p:txBody>
      </p:sp>
      <p:sp>
        <p:nvSpPr>
          <p:cNvPr id="614402" name="Rectangle 2"/>
          <p:cNvSpPr>
            <a:spLocks noGrp="1" noRot="1" noChangeAspect="1" noChangeArrowheads="1" noTextEdit="1"/>
          </p:cNvSpPr>
          <p:nvPr>
            <p:ph type="sldImg"/>
          </p:nvPr>
        </p:nvSpPr>
        <p:spPr>
          <a:ln/>
        </p:spPr>
      </p:sp>
      <p:sp>
        <p:nvSpPr>
          <p:cNvPr id="61440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6BCCC1-BC17-433C-AE26-5BD09E2C9F5A}" type="slidenum">
              <a:rPr lang="el-GR"/>
              <a:pPr/>
              <a:t>100</a:t>
            </a:fld>
            <a:endParaRPr lang="el-GR"/>
          </a:p>
        </p:txBody>
      </p:sp>
      <p:sp>
        <p:nvSpPr>
          <p:cNvPr id="618498" name="Rectangle 2"/>
          <p:cNvSpPr>
            <a:spLocks noGrp="1" noRot="1" noChangeAspect="1" noChangeArrowheads="1" noTextEdit="1"/>
          </p:cNvSpPr>
          <p:nvPr>
            <p:ph type="sldImg"/>
          </p:nvPr>
        </p:nvSpPr>
        <p:spPr>
          <a:ln/>
        </p:spPr>
      </p:sp>
      <p:sp>
        <p:nvSpPr>
          <p:cNvPr id="61849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C38288-7EDF-4CAD-BF05-8ADD9D414F48}" type="slidenum">
              <a:rPr lang="el-GR"/>
              <a:pPr/>
              <a:t>101</a:t>
            </a:fld>
            <a:endParaRPr lang="el-GR"/>
          </a:p>
        </p:txBody>
      </p:sp>
      <p:sp>
        <p:nvSpPr>
          <p:cNvPr id="620546" name="Rectangle 2"/>
          <p:cNvSpPr>
            <a:spLocks noGrp="1" noRot="1" noChangeAspect="1" noChangeArrowheads="1" noTextEdit="1"/>
          </p:cNvSpPr>
          <p:nvPr>
            <p:ph type="sldImg"/>
          </p:nvPr>
        </p:nvSpPr>
        <p:spPr>
          <a:ln/>
        </p:spPr>
      </p:sp>
      <p:sp>
        <p:nvSpPr>
          <p:cNvPr id="62054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FF4A80-FA8B-4847-BD7A-438526CE23D0}" type="slidenum">
              <a:rPr lang="el-GR"/>
              <a:pPr/>
              <a:t>102</a:t>
            </a:fld>
            <a:endParaRPr lang="el-GR"/>
          </a:p>
        </p:txBody>
      </p:sp>
      <p:sp>
        <p:nvSpPr>
          <p:cNvPr id="622594" name="Rectangle 2"/>
          <p:cNvSpPr>
            <a:spLocks noGrp="1" noRot="1" noChangeAspect="1" noChangeArrowheads="1" noTextEdit="1"/>
          </p:cNvSpPr>
          <p:nvPr>
            <p:ph type="sldImg"/>
          </p:nvPr>
        </p:nvSpPr>
        <p:spPr>
          <a:ln/>
        </p:spPr>
      </p:sp>
      <p:sp>
        <p:nvSpPr>
          <p:cNvPr id="62259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738B72-DF34-405E-BBD3-E8C6353AE7FE}" type="slidenum">
              <a:rPr lang="el-GR"/>
              <a:pPr/>
              <a:t>103</a:t>
            </a:fld>
            <a:endParaRPr lang="el-GR"/>
          </a:p>
        </p:txBody>
      </p:sp>
      <p:sp>
        <p:nvSpPr>
          <p:cNvPr id="624642" name="Rectangle 2"/>
          <p:cNvSpPr>
            <a:spLocks noGrp="1" noRot="1" noChangeAspect="1" noChangeArrowheads="1" noTextEdit="1"/>
          </p:cNvSpPr>
          <p:nvPr>
            <p:ph type="sldImg"/>
          </p:nvPr>
        </p:nvSpPr>
        <p:spPr>
          <a:ln/>
        </p:spPr>
      </p:sp>
      <p:sp>
        <p:nvSpPr>
          <p:cNvPr id="62464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8064CE-BB6F-41C9-9A35-0505D1D9A286}" type="slidenum">
              <a:rPr lang="el-GR"/>
              <a:pPr/>
              <a:t>105</a:t>
            </a:fld>
            <a:endParaRPr lang="el-GR"/>
          </a:p>
        </p:txBody>
      </p:sp>
      <p:sp>
        <p:nvSpPr>
          <p:cNvPr id="648194" name="Rectangle 2"/>
          <p:cNvSpPr>
            <a:spLocks noGrp="1" noRot="1" noChangeAspect="1" noChangeArrowheads="1" noTextEdit="1"/>
          </p:cNvSpPr>
          <p:nvPr>
            <p:ph type="sldImg"/>
          </p:nvPr>
        </p:nvSpPr>
        <p:spPr>
          <a:ln/>
        </p:spPr>
      </p:sp>
      <p:sp>
        <p:nvSpPr>
          <p:cNvPr id="648195" name="Rectangle 3"/>
          <p:cNvSpPr>
            <a:spLocks noGrp="1" noChangeArrowheads="1"/>
          </p:cNvSpPr>
          <p:nvPr>
            <p:ph type="body" idx="1"/>
          </p:nvPr>
        </p:nvSpPr>
        <p:spPr>
          <a:xfrm>
            <a:off x="685800" y="4724400"/>
            <a:ext cx="5486400" cy="4475163"/>
          </a:xfrm>
        </p:spPr>
        <p:txBody>
          <a:bodyPr/>
          <a:lstStyle/>
          <a:p>
            <a:endParaRPr lang="el-G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910776-74D7-4FB5-B21A-1BE1AC08FCAC}" type="slidenum">
              <a:rPr lang="el-GR"/>
              <a:pPr/>
              <a:t>108</a:t>
            </a:fld>
            <a:endParaRPr lang="el-GR"/>
          </a:p>
        </p:txBody>
      </p:sp>
      <p:sp>
        <p:nvSpPr>
          <p:cNvPr id="655362" name="Rectangle 2"/>
          <p:cNvSpPr>
            <a:spLocks noGrp="1" noRot="1" noChangeAspect="1" noChangeArrowheads="1" noTextEdit="1"/>
          </p:cNvSpPr>
          <p:nvPr>
            <p:ph type="sldImg"/>
          </p:nvPr>
        </p:nvSpPr>
        <p:spPr>
          <a:ln/>
        </p:spPr>
      </p:sp>
      <p:sp>
        <p:nvSpPr>
          <p:cNvPr id="655363" name="Rectangle 3"/>
          <p:cNvSpPr>
            <a:spLocks noGrp="1" noChangeArrowheads="1"/>
          </p:cNvSpPr>
          <p:nvPr>
            <p:ph type="body" idx="1"/>
          </p:nvPr>
        </p:nvSpPr>
        <p:spPr>
          <a:xfrm>
            <a:off x="685800" y="4724400"/>
            <a:ext cx="5486400" cy="4475163"/>
          </a:xfrm>
        </p:spPr>
        <p:txBody>
          <a:bodyPr/>
          <a:lstStyle/>
          <a:p>
            <a:endParaRPr lang="el-G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DFD890-CC82-4585-9C2C-B0CAAA97ED26}" type="slidenum">
              <a:rPr lang="el-GR"/>
              <a:pPr/>
              <a:t>109</a:t>
            </a:fld>
            <a:endParaRPr lang="el-GR"/>
          </a:p>
        </p:txBody>
      </p:sp>
      <p:sp>
        <p:nvSpPr>
          <p:cNvPr id="657410" name="Rectangle 2"/>
          <p:cNvSpPr>
            <a:spLocks noGrp="1" noRot="1" noChangeAspect="1" noChangeArrowheads="1" noTextEdit="1"/>
          </p:cNvSpPr>
          <p:nvPr>
            <p:ph type="sldImg"/>
          </p:nvPr>
        </p:nvSpPr>
        <p:spPr>
          <a:ln/>
        </p:spPr>
      </p:sp>
      <p:sp>
        <p:nvSpPr>
          <p:cNvPr id="657411" name="Rectangle 3"/>
          <p:cNvSpPr>
            <a:spLocks noGrp="1" noChangeArrowheads="1"/>
          </p:cNvSpPr>
          <p:nvPr>
            <p:ph type="body" idx="1"/>
          </p:nvPr>
        </p:nvSpPr>
        <p:spPr>
          <a:xfrm>
            <a:off x="685800" y="4724400"/>
            <a:ext cx="5486400" cy="4475163"/>
          </a:xfrm>
        </p:spPr>
        <p:txBody>
          <a:bodyPr/>
          <a:lstStyle/>
          <a:p>
            <a:r>
              <a:rPr lang="el-GR"/>
              <a:t>Πρέπει να σταλεί στην αιμοδοσία άμεσα η μεταγγιζόμενη μονάδα και δείγμα αίματος του ασθενούς. Ο εργαστηριακός έλεγχος της αντίδρασης στην αιμοδοσία περιλαμβάνει  επισκόπιση του δείγματος για τυχόν αιμόλυση, επανάληψη της ομάδας και του </a:t>
            </a:r>
            <a:r>
              <a:rPr lang="en-US"/>
              <a:t>Rh, screening</a:t>
            </a:r>
            <a:r>
              <a:rPr lang="el-GR"/>
              <a:t> και συμβατότητα καθώς και άμεση δοκιμασία </a:t>
            </a:r>
            <a:r>
              <a:rPr lang="en-US"/>
              <a:t>Coombs</a:t>
            </a:r>
            <a:r>
              <a:rPr lang="el-GR"/>
              <a:t>.</a:t>
            </a:r>
          </a:p>
          <a:p>
            <a:r>
              <a:rPr lang="el-GR"/>
              <a:t>Η ερμηνεία των αποτελεσμάτων του εργαστηριακού ελέγχου πρέπει να γίνεται από έμπειρο προσωπικό. Πρέπει να ληφθούν υπ΄όψιν παράγοντες όπως η λήψη φαρμάκων από τον ασθενή, τυχόν αυτοάνοσα σύνδρομα, η χορήγηση αιμοπεταλίων με ΑΒΟ ασύμβατο πλάσμα, η έλλειψη ενζύμου </a:t>
            </a:r>
            <a:r>
              <a:rPr lang="en-US"/>
              <a:t>G6PD</a:t>
            </a:r>
            <a:r>
              <a:rPr lang="el-GR"/>
              <a:t>, η υπερβολική προθέρμανση ή και εκ παραδρομής κατάψυξη του αίματος.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78885C-7D38-40E9-9EF6-A4A374D3E0B1}" type="slidenum">
              <a:rPr lang="el-GR"/>
              <a:pPr/>
              <a:t>35</a:t>
            </a:fld>
            <a:endParaRPr lang="el-GR"/>
          </a:p>
        </p:txBody>
      </p:sp>
      <p:sp>
        <p:nvSpPr>
          <p:cNvPr id="427010" name="Rectangle 2"/>
          <p:cNvSpPr>
            <a:spLocks noGrp="1" noRot="1" noChangeAspect="1" noChangeArrowheads="1" noTextEdit="1"/>
          </p:cNvSpPr>
          <p:nvPr>
            <p:ph type="sldImg"/>
          </p:nvPr>
        </p:nvSpPr>
        <p:spPr>
          <a:ln/>
        </p:spPr>
      </p:sp>
      <p:sp>
        <p:nvSpPr>
          <p:cNvPr id="42701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16B9C1-2DA9-4171-8F6A-7DEA82CD0BC7}" type="slidenum">
              <a:rPr lang="el-GR"/>
              <a:pPr/>
              <a:t>110</a:t>
            </a:fld>
            <a:endParaRPr lang="el-GR"/>
          </a:p>
        </p:txBody>
      </p:sp>
      <p:sp>
        <p:nvSpPr>
          <p:cNvPr id="659458" name="Rectangle 2"/>
          <p:cNvSpPr>
            <a:spLocks noGrp="1" noRot="1" noChangeAspect="1" noChangeArrowheads="1" noTextEdit="1"/>
          </p:cNvSpPr>
          <p:nvPr>
            <p:ph type="sldImg"/>
          </p:nvPr>
        </p:nvSpPr>
        <p:spPr>
          <a:ln/>
        </p:spPr>
      </p:sp>
      <p:sp>
        <p:nvSpPr>
          <p:cNvPr id="659459" name="Rectangle 3"/>
          <p:cNvSpPr>
            <a:spLocks noGrp="1" noChangeArrowheads="1"/>
          </p:cNvSpPr>
          <p:nvPr>
            <p:ph type="body" idx="1"/>
          </p:nvPr>
        </p:nvSpPr>
        <p:spPr>
          <a:xfrm>
            <a:off x="685800" y="4724400"/>
            <a:ext cx="5486400" cy="4475163"/>
          </a:xfrm>
        </p:spPr>
        <p:txBody>
          <a:bodyPr/>
          <a:lstStyle/>
          <a:p>
            <a:endParaRPr lang="el-G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08775C-BE08-43B6-96E7-44B73099825B}" type="slidenum">
              <a:rPr lang="el-GR"/>
              <a:pPr/>
              <a:t>111</a:t>
            </a:fld>
            <a:endParaRPr lang="el-GR"/>
          </a:p>
        </p:txBody>
      </p:sp>
      <p:sp>
        <p:nvSpPr>
          <p:cNvPr id="661506" name="Rectangle 2"/>
          <p:cNvSpPr>
            <a:spLocks noGrp="1" noRot="1" noChangeAspect="1" noChangeArrowheads="1" noTextEdit="1"/>
          </p:cNvSpPr>
          <p:nvPr>
            <p:ph type="sldImg"/>
          </p:nvPr>
        </p:nvSpPr>
        <p:spPr>
          <a:ln/>
        </p:spPr>
      </p:sp>
      <p:sp>
        <p:nvSpPr>
          <p:cNvPr id="661507" name="Rectangle 3"/>
          <p:cNvSpPr>
            <a:spLocks noGrp="1" noChangeArrowheads="1"/>
          </p:cNvSpPr>
          <p:nvPr>
            <p:ph type="body" idx="1"/>
          </p:nvPr>
        </p:nvSpPr>
        <p:spPr>
          <a:xfrm>
            <a:off x="685800" y="4724400"/>
            <a:ext cx="5486400" cy="4475163"/>
          </a:xfrm>
        </p:spPr>
        <p:txBody>
          <a:bodyPr/>
          <a:lstStyle/>
          <a:p>
            <a:r>
              <a:rPr lang="el-GR"/>
              <a:t> ο σκοπός είναι να διατηρούμε ρυθμό διούρησης πάνω από 100</a:t>
            </a:r>
            <a:r>
              <a:rPr lang="en-US"/>
              <a:t>ml/h </a:t>
            </a:r>
            <a:r>
              <a:rPr lang="el-GR"/>
              <a:t>σε ενήλικες για τουλάχιστον18-24</a:t>
            </a:r>
            <a:r>
              <a:rPr lang="en-US"/>
              <a:t>h</a:t>
            </a:r>
            <a:r>
              <a:rPr lang="el-GR"/>
              <a:t>. </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8FC101-8A88-4FA4-97E8-B2D2677CF1FF}" type="slidenum">
              <a:rPr lang="el-GR"/>
              <a:pPr/>
              <a:t>113</a:t>
            </a:fld>
            <a:endParaRPr lang="el-GR"/>
          </a:p>
        </p:txBody>
      </p:sp>
      <p:sp>
        <p:nvSpPr>
          <p:cNvPr id="628738" name="Rectangle 2"/>
          <p:cNvSpPr>
            <a:spLocks noGrp="1" noRot="1" noChangeAspect="1" noChangeArrowheads="1" noTextEdit="1"/>
          </p:cNvSpPr>
          <p:nvPr>
            <p:ph type="sldImg"/>
          </p:nvPr>
        </p:nvSpPr>
        <p:spPr>
          <a:ln/>
        </p:spPr>
      </p:sp>
      <p:sp>
        <p:nvSpPr>
          <p:cNvPr id="62873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44D702-D962-42C5-9DB3-B5BDCC2EB910}" type="slidenum">
              <a:rPr lang="el-GR"/>
              <a:pPr/>
              <a:t>36</a:t>
            </a:fld>
            <a:endParaRPr lang="el-GR"/>
          </a:p>
        </p:txBody>
      </p:sp>
      <p:sp>
        <p:nvSpPr>
          <p:cNvPr id="429058" name="Rectangle 2"/>
          <p:cNvSpPr>
            <a:spLocks noGrp="1" noRot="1" noChangeAspect="1" noChangeArrowheads="1" noTextEdit="1"/>
          </p:cNvSpPr>
          <p:nvPr>
            <p:ph type="sldImg"/>
          </p:nvPr>
        </p:nvSpPr>
        <p:spPr>
          <a:ln/>
        </p:spPr>
      </p:sp>
      <p:sp>
        <p:nvSpPr>
          <p:cNvPr id="42905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B72092-AB84-404A-969C-5CEF8BB894B2}" type="slidenum">
              <a:rPr lang="el-GR"/>
              <a:pPr/>
              <a:t>37</a:t>
            </a:fld>
            <a:endParaRPr lang="el-GR"/>
          </a:p>
        </p:txBody>
      </p:sp>
      <p:sp>
        <p:nvSpPr>
          <p:cNvPr id="431106" name="Rectangle 2"/>
          <p:cNvSpPr>
            <a:spLocks noGrp="1" noRot="1" noChangeAspect="1" noChangeArrowheads="1" noTextEdit="1"/>
          </p:cNvSpPr>
          <p:nvPr>
            <p:ph type="sldImg"/>
          </p:nvPr>
        </p:nvSpPr>
        <p:spPr>
          <a:ln/>
        </p:spPr>
      </p:sp>
      <p:sp>
        <p:nvSpPr>
          <p:cNvPr id="43110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827E06-2B15-4EB7-808F-29D9DEFAB4AC}" type="slidenum">
              <a:rPr lang="el-GR"/>
              <a:pPr/>
              <a:t>38</a:t>
            </a:fld>
            <a:endParaRPr lang="el-GR"/>
          </a:p>
        </p:txBody>
      </p:sp>
      <p:sp>
        <p:nvSpPr>
          <p:cNvPr id="433154" name="Rectangle 2"/>
          <p:cNvSpPr>
            <a:spLocks noGrp="1" noRot="1" noChangeAspect="1" noChangeArrowheads="1" noTextEdit="1"/>
          </p:cNvSpPr>
          <p:nvPr>
            <p:ph type="sldImg"/>
          </p:nvPr>
        </p:nvSpPr>
        <p:spPr>
          <a:ln/>
        </p:spPr>
      </p:sp>
      <p:sp>
        <p:nvSpPr>
          <p:cNvPr id="43315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7F4C93-CA46-4CF6-A4FB-CFD846D2DA61}" type="slidenum">
              <a:rPr lang="el-GR"/>
              <a:pPr/>
              <a:t>39</a:t>
            </a:fld>
            <a:endParaRPr lang="el-GR"/>
          </a:p>
        </p:txBody>
      </p:sp>
      <p:sp>
        <p:nvSpPr>
          <p:cNvPr id="435202" name="Rectangle 2"/>
          <p:cNvSpPr>
            <a:spLocks noGrp="1" noRot="1" noChangeAspect="1" noChangeArrowheads="1" noTextEdit="1"/>
          </p:cNvSpPr>
          <p:nvPr>
            <p:ph type="sldImg"/>
          </p:nvPr>
        </p:nvSpPr>
        <p:spPr>
          <a:ln/>
        </p:spPr>
      </p:sp>
      <p:sp>
        <p:nvSpPr>
          <p:cNvPr id="43520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6C5D8-AD1A-493B-AD40-C8A2868D7ECF}" type="slidenum">
              <a:rPr lang="el-GR"/>
              <a:pPr/>
              <a:t>42</a:t>
            </a:fld>
            <a:endParaRPr lang="el-GR"/>
          </a:p>
        </p:txBody>
      </p:sp>
      <p:sp>
        <p:nvSpPr>
          <p:cNvPr id="439298" name="Rectangle 2"/>
          <p:cNvSpPr>
            <a:spLocks noGrp="1" noRot="1" noChangeAspect="1" noChangeArrowheads="1" noTextEdit="1"/>
          </p:cNvSpPr>
          <p:nvPr>
            <p:ph type="sldImg"/>
          </p:nvPr>
        </p:nvSpPr>
        <p:spPr>
          <a:ln/>
        </p:spPr>
      </p:sp>
      <p:sp>
        <p:nvSpPr>
          <p:cNvPr id="439299" name="Rectangle 3"/>
          <p:cNvSpPr>
            <a:spLocks noGrp="1" noChangeArrowheads="1"/>
          </p:cNvSpPr>
          <p:nvPr>
            <p:ph type="body" idx="1"/>
          </p:nvPr>
        </p:nvSpPr>
        <p:spPr/>
        <p:txBody>
          <a:bodyP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695298" name="Rectangle 2"/>
          <p:cNvSpPr>
            <a:spLocks noGrp="1" noChangeArrowheads="1"/>
          </p:cNvSpPr>
          <p:nvPr>
            <p:ph type="ctrTitle"/>
          </p:nvPr>
        </p:nvSpPr>
        <p:spPr>
          <a:xfrm>
            <a:off x="685800" y="990600"/>
            <a:ext cx="7772400" cy="1371600"/>
          </a:xfrm>
        </p:spPr>
        <p:txBody>
          <a:bodyPr/>
          <a:lstStyle>
            <a:lvl1pPr>
              <a:defRPr sz="4000"/>
            </a:lvl1pPr>
          </a:lstStyle>
          <a:p>
            <a:r>
              <a:rPr lang="el-GR"/>
              <a:t>Κάντε κλικ για επεξεργασία του τίτλου</a:t>
            </a:r>
          </a:p>
        </p:txBody>
      </p:sp>
      <p:sp>
        <p:nvSpPr>
          <p:cNvPr id="69529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l-GR"/>
              <a:t>Κάντε κλικ για να επεξεργαστείτε τον υπότιτλο του υποδείγματος</a:t>
            </a:r>
          </a:p>
        </p:txBody>
      </p:sp>
      <p:sp>
        <p:nvSpPr>
          <p:cNvPr id="695300" name="Rectangle 4"/>
          <p:cNvSpPr>
            <a:spLocks noGrp="1" noChangeArrowheads="1"/>
          </p:cNvSpPr>
          <p:nvPr>
            <p:ph type="dt" sz="half" idx="2"/>
          </p:nvPr>
        </p:nvSpPr>
        <p:spPr>
          <a:xfrm>
            <a:off x="685800" y="6248400"/>
            <a:ext cx="1905000" cy="457200"/>
          </a:xfrm>
        </p:spPr>
        <p:txBody>
          <a:bodyPr/>
          <a:lstStyle>
            <a:lvl1pPr>
              <a:defRPr/>
            </a:lvl1pPr>
          </a:lstStyle>
          <a:p>
            <a:endParaRPr lang="el-GR"/>
          </a:p>
        </p:txBody>
      </p:sp>
      <p:sp>
        <p:nvSpPr>
          <p:cNvPr id="695301" name="Rectangle 5"/>
          <p:cNvSpPr>
            <a:spLocks noGrp="1" noChangeArrowheads="1"/>
          </p:cNvSpPr>
          <p:nvPr>
            <p:ph type="ftr" sz="quarter" idx="3"/>
          </p:nvPr>
        </p:nvSpPr>
        <p:spPr>
          <a:xfrm>
            <a:off x="3124200" y="6248400"/>
            <a:ext cx="2895600" cy="457200"/>
          </a:xfrm>
        </p:spPr>
        <p:txBody>
          <a:bodyPr/>
          <a:lstStyle>
            <a:lvl1pPr>
              <a:defRPr/>
            </a:lvl1pPr>
          </a:lstStyle>
          <a:p>
            <a:endParaRPr lang="el-GR"/>
          </a:p>
        </p:txBody>
      </p:sp>
      <p:sp>
        <p:nvSpPr>
          <p:cNvPr id="695302" name="Rectangle 6"/>
          <p:cNvSpPr>
            <a:spLocks noGrp="1" noChangeArrowheads="1"/>
          </p:cNvSpPr>
          <p:nvPr>
            <p:ph type="sldNum" sz="quarter" idx="4"/>
          </p:nvPr>
        </p:nvSpPr>
        <p:spPr>
          <a:xfrm>
            <a:off x="6553200" y="6248400"/>
            <a:ext cx="1905000" cy="457200"/>
          </a:xfrm>
        </p:spPr>
        <p:txBody>
          <a:bodyPr/>
          <a:lstStyle>
            <a:lvl1pPr>
              <a:defRPr/>
            </a:lvl1pPr>
          </a:lstStyle>
          <a:p>
            <a:fld id="{FA79C4D8-0FC8-4404-A0CB-1B63B090791C}" type="slidenum">
              <a:rPr lang="el-GR"/>
              <a:pPr/>
              <a:t>‹#›</a:t>
            </a:fld>
            <a:endParaRPr lang="el-GR"/>
          </a:p>
        </p:txBody>
      </p:sp>
      <p:sp>
        <p:nvSpPr>
          <p:cNvPr id="695303"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endParaRPr>
          </a:p>
        </p:txBody>
      </p:sp>
    </p:spTree>
  </p:cSld>
  <p:clrMapOvr>
    <a:masterClrMapping/>
  </p:clrMapOvr>
  <p:transition spd="med">
    <p:randomBar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D5F5A62C-4DD0-4F79-898C-946CF072130B}" type="slidenum">
              <a:rPr lang="el-GR"/>
              <a:pPr/>
              <a:t>‹#›</a:t>
            </a:fld>
            <a:endParaRPr lang="el-GR"/>
          </a:p>
        </p:txBody>
      </p:sp>
    </p:spTree>
  </p:cSld>
  <p:clrMapOvr>
    <a:masterClrMapping/>
  </p:clrMapOvr>
  <p:transition spd="med">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73838" y="304800"/>
            <a:ext cx="2001837" cy="57150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66738" y="304800"/>
            <a:ext cx="5854700" cy="57150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8880EB79-5E80-4E44-815E-D9CF8D898D20}" type="slidenum">
              <a:rPr lang="el-GR"/>
              <a:pPr/>
              <a:t>‹#›</a:t>
            </a:fld>
            <a:endParaRPr lang="el-GR"/>
          </a:p>
        </p:txBody>
      </p:sp>
    </p:spTree>
  </p:cSld>
  <p:clrMapOvr>
    <a:masterClrMapping/>
  </p:clrMapOvr>
  <p:transition spd="med">
    <p:randomBa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74675" y="304800"/>
            <a:ext cx="8001000" cy="1216025"/>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566738" y="1752600"/>
            <a:ext cx="3924300" cy="4267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3438" y="1752600"/>
            <a:ext cx="3924300" cy="4267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a:xfrm>
            <a:off x="609600" y="6245225"/>
            <a:ext cx="1981200" cy="476250"/>
          </a:xfrm>
        </p:spPr>
        <p:txBody>
          <a:bodyPr/>
          <a:lstStyle>
            <a:lvl1pPr>
              <a:defRPr/>
            </a:lvl1pPr>
          </a:lstStyle>
          <a:p>
            <a:endParaRPr lang="el-GR"/>
          </a:p>
        </p:txBody>
      </p:sp>
      <p:sp>
        <p:nvSpPr>
          <p:cNvPr id="6" name="5 - Θέση υποσέλιδου"/>
          <p:cNvSpPr>
            <a:spLocks noGrp="1"/>
          </p:cNvSpPr>
          <p:nvPr>
            <p:ph type="ftr" sz="quarter" idx="11"/>
          </p:nvPr>
        </p:nvSpPr>
        <p:spPr>
          <a:xfrm>
            <a:off x="3124200" y="6245225"/>
            <a:ext cx="2895600" cy="476250"/>
          </a:xfrm>
        </p:spPr>
        <p:txBody>
          <a:bodyPr/>
          <a:lstStyle>
            <a:lvl1pPr>
              <a:defRPr/>
            </a:lvl1pPr>
          </a:lstStyle>
          <a:p>
            <a:endParaRPr lang="el-GR"/>
          </a:p>
        </p:txBody>
      </p:sp>
      <p:sp>
        <p:nvSpPr>
          <p:cNvPr id="7" name="6 - Θέση αριθμού διαφάνειας"/>
          <p:cNvSpPr>
            <a:spLocks noGrp="1"/>
          </p:cNvSpPr>
          <p:nvPr>
            <p:ph type="sldNum" sz="quarter" idx="12"/>
          </p:nvPr>
        </p:nvSpPr>
        <p:spPr>
          <a:xfrm>
            <a:off x="6553200" y="6245225"/>
            <a:ext cx="1981200" cy="476250"/>
          </a:xfrm>
        </p:spPr>
        <p:txBody>
          <a:bodyPr/>
          <a:lstStyle>
            <a:lvl1pPr>
              <a:defRPr/>
            </a:lvl1pPr>
          </a:lstStyle>
          <a:p>
            <a:fld id="{DF2F639A-C761-4FB1-8E6E-065C47EAD397}" type="slidenum">
              <a:rPr lang="el-GR"/>
              <a:pPr/>
              <a:t>‹#›</a:t>
            </a:fld>
            <a:endParaRPr lang="el-GR"/>
          </a:p>
        </p:txBody>
      </p:sp>
    </p:spTree>
  </p:cSld>
  <p:clrMapOvr>
    <a:masterClrMapping/>
  </p:clrMapOvr>
  <p:transition spd="med">
    <p:randomBar dir="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Τίτλος, Κείμενο και Clip Art">
    <p:spTree>
      <p:nvGrpSpPr>
        <p:cNvPr id="1" name=""/>
        <p:cNvGrpSpPr/>
        <p:nvPr/>
      </p:nvGrpSpPr>
      <p:grpSpPr>
        <a:xfrm>
          <a:off x="0" y="0"/>
          <a:ext cx="0" cy="0"/>
          <a:chOff x="0" y="0"/>
          <a:chExt cx="0" cy="0"/>
        </a:xfrm>
      </p:grpSpPr>
      <p:sp>
        <p:nvSpPr>
          <p:cNvPr id="2" name="1 - Τίτλος"/>
          <p:cNvSpPr>
            <a:spLocks noGrp="1"/>
          </p:cNvSpPr>
          <p:nvPr>
            <p:ph type="title"/>
          </p:nvPr>
        </p:nvSpPr>
        <p:spPr>
          <a:xfrm>
            <a:off x="574675" y="304800"/>
            <a:ext cx="8001000" cy="1216025"/>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566738" y="1752600"/>
            <a:ext cx="3924300" cy="4267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ClipArt"/>
          <p:cNvSpPr>
            <a:spLocks noGrp="1"/>
          </p:cNvSpPr>
          <p:nvPr>
            <p:ph type="clipArt" sz="half" idx="2"/>
          </p:nvPr>
        </p:nvSpPr>
        <p:spPr>
          <a:xfrm>
            <a:off x="4643438" y="1752600"/>
            <a:ext cx="3924300" cy="4267200"/>
          </a:xfrm>
        </p:spPr>
        <p:txBody>
          <a:bodyPr/>
          <a:lstStyle/>
          <a:p>
            <a:endParaRPr lang="el-GR"/>
          </a:p>
        </p:txBody>
      </p:sp>
      <p:sp>
        <p:nvSpPr>
          <p:cNvPr id="5" name="4 - Θέση ημερομηνίας"/>
          <p:cNvSpPr>
            <a:spLocks noGrp="1"/>
          </p:cNvSpPr>
          <p:nvPr>
            <p:ph type="dt" sz="half" idx="10"/>
          </p:nvPr>
        </p:nvSpPr>
        <p:spPr>
          <a:xfrm>
            <a:off x="609600" y="6245225"/>
            <a:ext cx="1981200" cy="476250"/>
          </a:xfrm>
        </p:spPr>
        <p:txBody>
          <a:bodyPr/>
          <a:lstStyle>
            <a:lvl1pPr>
              <a:defRPr/>
            </a:lvl1pPr>
          </a:lstStyle>
          <a:p>
            <a:endParaRPr lang="el-GR"/>
          </a:p>
        </p:txBody>
      </p:sp>
      <p:sp>
        <p:nvSpPr>
          <p:cNvPr id="6" name="5 - Θέση υποσέλιδου"/>
          <p:cNvSpPr>
            <a:spLocks noGrp="1"/>
          </p:cNvSpPr>
          <p:nvPr>
            <p:ph type="ftr" sz="quarter" idx="11"/>
          </p:nvPr>
        </p:nvSpPr>
        <p:spPr>
          <a:xfrm>
            <a:off x="3124200" y="6245225"/>
            <a:ext cx="2895600" cy="476250"/>
          </a:xfrm>
        </p:spPr>
        <p:txBody>
          <a:bodyPr/>
          <a:lstStyle>
            <a:lvl1pPr>
              <a:defRPr/>
            </a:lvl1pPr>
          </a:lstStyle>
          <a:p>
            <a:endParaRPr lang="el-GR"/>
          </a:p>
        </p:txBody>
      </p:sp>
      <p:sp>
        <p:nvSpPr>
          <p:cNvPr id="7" name="6 - Θέση αριθμού διαφάνειας"/>
          <p:cNvSpPr>
            <a:spLocks noGrp="1"/>
          </p:cNvSpPr>
          <p:nvPr>
            <p:ph type="sldNum" sz="quarter" idx="12"/>
          </p:nvPr>
        </p:nvSpPr>
        <p:spPr>
          <a:xfrm>
            <a:off x="6553200" y="6245225"/>
            <a:ext cx="1981200" cy="476250"/>
          </a:xfrm>
        </p:spPr>
        <p:txBody>
          <a:bodyPr/>
          <a:lstStyle>
            <a:lvl1pPr>
              <a:defRPr/>
            </a:lvl1pPr>
          </a:lstStyle>
          <a:p>
            <a:fld id="{6B33482B-440F-4FC3-B241-2E4235E68DA3}" type="slidenum">
              <a:rPr lang="el-GR"/>
              <a:pPr/>
              <a:t>‹#›</a:t>
            </a:fld>
            <a:endParaRPr lang="el-GR"/>
          </a:p>
        </p:txBody>
      </p:sp>
    </p:spTree>
  </p:cSld>
  <p:clrMapOvr>
    <a:masterClrMapping/>
  </p:clrMapOvr>
  <p:transition spd="med">
    <p:randomBar dir="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574675" y="304800"/>
            <a:ext cx="8001000" cy="1216025"/>
          </a:xfrm>
        </p:spPr>
        <p:txBody>
          <a:bodyPr/>
          <a:lstStyle/>
          <a:p>
            <a:r>
              <a:rPr lang="el-GR" smtClean="0"/>
              <a:t>Kλικ για επεξεργασία του τίτλου</a:t>
            </a:r>
            <a:endParaRPr lang="el-GR"/>
          </a:p>
        </p:txBody>
      </p:sp>
      <p:sp>
        <p:nvSpPr>
          <p:cNvPr id="3" name="2 - Θέση πίνακα"/>
          <p:cNvSpPr>
            <a:spLocks noGrp="1"/>
          </p:cNvSpPr>
          <p:nvPr>
            <p:ph type="tbl" idx="1"/>
          </p:nvPr>
        </p:nvSpPr>
        <p:spPr>
          <a:xfrm>
            <a:off x="566738" y="1752600"/>
            <a:ext cx="8001000" cy="4267200"/>
          </a:xfrm>
        </p:spPr>
        <p:txBody>
          <a:bodyPr/>
          <a:lstStyle/>
          <a:p>
            <a:endParaRPr lang="el-GR"/>
          </a:p>
        </p:txBody>
      </p:sp>
      <p:sp>
        <p:nvSpPr>
          <p:cNvPr id="4" name="3 - Θέση ημερομηνίας"/>
          <p:cNvSpPr>
            <a:spLocks noGrp="1"/>
          </p:cNvSpPr>
          <p:nvPr>
            <p:ph type="dt" sz="half" idx="10"/>
          </p:nvPr>
        </p:nvSpPr>
        <p:spPr>
          <a:xfrm>
            <a:off x="609600" y="6245225"/>
            <a:ext cx="1981200" cy="476250"/>
          </a:xfrm>
        </p:spPr>
        <p:txBody>
          <a:bodyPr/>
          <a:lstStyle>
            <a:lvl1pPr>
              <a:defRPr/>
            </a:lvl1pPr>
          </a:lstStyle>
          <a:p>
            <a:endParaRPr lang="el-GR"/>
          </a:p>
        </p:txBody>
      </p:sp>
      <p:sp>
        <p:nvSpPr>
          <p:cNvPr id="5" name="4 - Θέση υποσέλιδου"/>
          <p:cNvSpPr>
            <a:spLocks noGrp="1"/>
          </p:cNvSpPr>
          <p:nvPr>
            <p:ph type="ftr" sz="quarter" idx="11"/>
          </p:nvPr>
        </p:nvSpPr>
        <p:spPr>
          <a:xfrm>
            <a:off x="3124200" y="6245225"/>
            <a:ext cx="2895600" cy="476250"/>
          </a:xfrm>
        </p:spPr>
        <p:txBody>
          <a:bodyPr/>
          <a:lstStyle>
            <a:lvl1pPr>
              <a:defRPr/>
            </a:lvl1pPr>
          </a:lstStyle>
          <a:p>
            <a:endParaRPr lang="el-GR"/>
          </a:p>
        </p:txBody>
      </p:sp>
      <p:sp>
        <p:nvSpPr>
          <p:cNvPr id="6" name="5 - Θέση αριθμού διαφάνειας"/>
          <p:cNvSpPr>
            <a:spLocks noGrp="1"/>
          </p:cNvSpPr>
          <p:nvPr>
            <p:ph type="sldNum" sz="quarter" idx="12"/>
          </p:nvPr>
        </p:nvSpPr>
        <p:spPr>
          <a:xfrm>
            <a:off x="6553200" y="6245225"/>
            <a:ext cx="1981200" cy="476250"/>
          </a:xfrm>
        </p:spPr>
        <p:txBody>
          <a:bodyPr/>
          <a:lstStyle>
            <a:lvl1pPr>
              <a:defRPr/>
            </a:lvl1pPr>
          </a:lstStyle>
          <a:p>
            <a:fld id="{1A049520-C5E5-4789-956E-6D2DBA5C97D0}" type="slidenum">
              <a:rPr lang="el-GR"/>
              <a:pPr/>
              <a:t>‹#›</a:t>
            </a:fld>
            <a:endParaRPr lang="el-GR"/>
          </a:p>
        </p:txBody>
      </p:sp>
    </p:spTree>
  </p:cSld>
  <p:clrMapOvr>
    <a:masterClrMapping/>
  </p:clrMapOvr>
  <p:transition spd="med">
    <p:randomBar dir="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clipArtAndTx" preserve="1">
  <p:cSld name="Τίτλος, Clip Art και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74675" y="304800"/>
            <a:ext cx="8001000" cy="1216025"/>
          </a:xfrm>
        </p:spPr>
        <p:txBody>
          <a:bodyPr/>
          <a:lstStyle/>
          <a:p>
            <a:r>
              <a:rPr lang="el-GR" smtClean="0"/>
              <a:t>Kλικ για επεξεργασία του τίτλου</a:t>
            </a:r>
            <a:endParaRPr lang="el-GR"/>
          </a:p>
        </p:txBody>
      </p:sp>
      <p:sp>
        <p:nvSpPr>
          <p:cNvPr id="3" name="2 - Θέση ClipArt"/>
          <p:cNvSpPr>
            <a:spLocks noGrp="1"/>
          </p:cNvSpPr>
          <p:nvPr>
            <p:ph type="clipArt" sz="half" idx="1"/>
          </p:nvPr>
        </p:nvSpPr>
        <p:spPr>
          <a:xfrm>
            <a:off x="566738" y="1752600"/>
            <a:ext cx="3924300" cy="4267200"/>
          </a:xfrm>
        </p:spPr>
        <p:txBody>
          <a:bodyPr/>
          <a:lstStyle/>
          <a:p>
            <a:endParaRPr lang="el-GR"/>
          </a:p>
        </p:txBody>
      </p:sp>
      <p:sp>
        <p:nvSpPr>
          <p:cNvPr id="4" name="3 - Θέση κειμένου"/>
          <p:cNvSpPr>
            <a:spLocks noGrp="1"/>
          </p:cNvSpPr>
          <p:nvPr>
            <p:ph type="body" sz="half" idx="2"/>
          </p:nvPr>
        </p:nvSpPr>
        <p:spPr>
          <a:xfrm>
            <a:off x="4643438" y="1752600"/>
            <a:ext cx="3924300" cy="4267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a:xfrm>
            <a:off x="609600" y="6245225"/>
            <a:ext cx="1981200" cy="476250"/>
          </a:xfrm>
        </p:spPr>
        <p:txBody>
          <a:bodyPr/>
          <a:lstStyle>
            <a:lvl1pPr>
              <a:defRPr/>
            </a:lvl1pPr>
          </a:lstStyle>
          <a:p>
            <a:endParaRPr lang="el-GR"/>
          </a:p>
        </p:txBody>
      </p:sp>
      <p:sp>
        <p:nvSpPr>
          <p:cNvPr id="6" name="5 - Θέση υποσέλιδου"/>
          <p:cNvSpPr>
            <a:spLocks noGrp="1"/>
          </p:cNvSpPr>
          <p:nvPr>
            <p:ph type="ftr" sz="quarter" idx="11"/>
          </p:nvPr>
        </p:nvSpPr>
        <p:spPr>
          <a:xfrm>
            <a:off x="3124200" y="6245225"/>
            <a:ext cx="2895600" cy="476250"/>
          </a:xfrm>
        </p:spPr>
        <p:txBody>
          <a:bodyPr/>
          <a:lstStyle>
            <a:lvl1pPr>
              <a:defRPr/>
            </a:lvl1pPr>
          </a:lstStyle>
          <a:p>
            <a:endParaRPr lang="el-GR"/>
          </a:p>
        </p:txBody>
      </p:sp>
      <p:sp>
        <p:nvSpPr>
          <p:cNvPr id="7" name="6 - Θέση αριθμού διαφάνειας"/>
          <p:cNvSpPr>
            <a:spLocks noGrp="1"/>
          </p:cNvSpPr>
          <p:nvPr>
            <p:ph type="sldNum" sz="quarter" idx="12"/>
          </p:nvPr>
        </p:nvSpPr>
        <p:spPr>
          <a:xfrm>
            <a:off x="6553200" y="6245225"/>
            <a:ext cx="1981200" cy="476250"/>
          </a:xfrm>
        </p:spPr>
        <p:txBody>
          <a:bodyPr/>
          <a:lstStyle>
            <a:lvl1pPr>
              <a:defRPr/>
            </a:lvl1pPr>
          </a:lstStyle>
          <a:p>
            <a:fld id="{CE259E08-C7C9-4D70-A185-84D8FDA06C7E}" type="slidenum">
              <a:rPr lang="el-GR"/>
              <a:pPr/>
              <a:t>‹#›</a:t>
            </a:fld>
            <a:endParaRPr lang="el-GR"/>
          </a:p>
        </p:txBody>
      </p:sp>
    </p:spTree>
  </p:cSld>
  <p:clrMapOvr>
    <a:masterClrMapping/>
  </p:clrMapOvr>
  <p:transition spd="med">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23F85FED-CDC7-4F1A-915E-25129CC03796}" type="slidenum">
              <a:rPr lang="el-GR"/>
              <a:pPr/>
              <a:t>‹#›</a:t>
            </a:fld>
            <a:endParaRPr lang="el-GR"/>
          </a:p>
        </p:txBody>
      </p:sp>
    </p:spTree>
  </p:cSld>
  <p:clrMapOvr>
    <a:masterClrMapping/>
  </p:clrMapOvr>
  <p:transition spd="med">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348E7E28-C240-481B-A8B2-B4F6108B5F08}" type="slidenum">
              <a:rPr lang="el-GR"/>
              <a:pPr/>
              <a:t>‹#›</a:t>
            </a:fld>
            <a:endParaRPr lang="el-GR"/>
          </a:p>
        </p:txBody>
      </p:sp>
    </p:spTree>
  </p:cSld>
  <p:clrMapOvr>
    <a:masterClrMapping/>
  </p:clrMapOvr>
  <p:transition spd="med">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33000CA7-0D9E-4BA6-A92F-C58A53BC69CC}" type="slidenum">
              <a:rPr lang="el-GR"/>
              <a:pPr/>
              <a:t>‹#›</a:t>
            </a:fld>
            <a:endParaRPr lang="el-GR"/>
          </a:p>
        </p:txBody>
      </p:sp>
    </p:spTree>
  </p:cSld>
  <p:clrMapOvr>
    <a:masterClrMapping/>
  </p:clrMapOvr>
  <p:transition spd="med">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7DAC3855-897B-4BE6-9410-C425EA1F2922}" type="slidenum">
              <a:rPr lang="el-GR"/>
              <a:pPr/>
              <a:t>‹#›</a:t>
            </a:fld>
            <a:endParaRPr lang="el-GR"/>
          </a:p>
        </p:txBody>
      </p:sp>
    </p:spTree>
  </p:cSld>
  <p:clrMapOvr>
    <a:masterClrMapping/>
  </p:clrMapOvr>
  <p:transition spd="med">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D600C948-209E-4AA1-A7E7-198C63BFAF90}" type="slidenum">
              <a:rPr lang="el-GR"/>
              <a:pPr/>
              <a:t>‹#›</a:t>
            </a:fld>
            <a:endParaRPr lang="el-GR"/>
          </a:p>
        </p:txBody>
      </p:sp>
    </p:spTree>
  </p:cSld>
  <p:clrMapOvr>
    <a:masterClrMapping/>
  </p:clrMapOvr>
  <p:transition spd="med">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344357C5-8171-42EB-B95F-C038C608BAAB}" type="slidenum">
              <a:rPr lang="el-GR"/>
              <a:pPr/>
              <a:t>‹#›</a:t>
            </a:fld>
            <a:endParaRPr lang="el-GR"/>
          </a:p>
        </p:txBody>
      </p:sp>
    </p:spTree>
  </p:cSld>
  <p:clrMapOvr>
    <a:masterClrMapping/>
  </p:clrMapOvr>
  <p:transition spd="med">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E0874857-24BA-47C0-929A-708AB90BE896}" type="slidenum">
              <a:rPr lang="el-GR"/>
              <a:pPr/>
              <a:t>‹#›</a:t>
            </a:fld>
            <a:endParaRPr lang="el-GR"/>
          </a:p>
        </p:txBody>
      </p:sp>
    </p:spTree>
  </p:cSld>
  <p:clrMapOvr>
    <a:masterClrMapping/>
  </p:clrMapOvr>
  <p:transition spd="med">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2FAD865F-E528-46D3-8B3F-3BFB29B0AC4D}" type="slidenum">
              <a:rPr lang="el-GR"/>
              <a:pPr/>
              <a:t>‹#›</a:t>
            </a:fld>
            <a:endParaRPr lang="el-GR"/>
          </a:p>
        </p:txBody>
      </p:sp>
    </p:spTree>
  </p:cSld>
  <p:clrMapOvr>
    <a:masterClrMapping/>
  </p:clrMapOvr>
  <p:transition spd="med">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694274"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l-GR" smtClean="0"/>
              <a:t>Κάντε κλικ για επεξεργασία του τίτλου</a:t>
            </a:r>
          </a:p>
        </p:txBody>
      </p:sp>
      <p:sp>
        <p:nvSpPr>
          <p:cNvPr id="694275"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694276"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endParaRPr>
          </a:p>
        </p:txBody>
      </p:sp>
      <p:sp>
        <p:nvSpPr>
          <p:cNvPr id="69427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el-GR"/>
          </a:p>
        </p:txBody>
      </p:sp>
      <p:sp>
        <p:nvSpPr>
          <p:cNvPr id="69427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l-GR"/>
          </a:p>
        </p:txBody>
      </p:sp>
      <p:sp>
        <p:nvSpPr>
          <p:cNvPr id="69427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vl1pPr>
          </a:lstStyle>
          <a:p>
            <a:endParaRPr lang="el-GR"/>
          </a:p>
        </p:txBody>
      </p:sp>
      <p:sp>
        <p:nvSpPr>
          <p:cNvPr id="69428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CECA0D8A-700E-412E-99FD-BFBAB4CAB772}"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Lst>
  <p:transition spd="med">
    <p:randomBar dir="vert"/>
  </p:transition>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cs typeface="Arial" charset="0"/>
        </a:defRPr>
      </a:lvl2pPr>
      <a:lvl3pPr algn="l" rtl="0" fontAlgn="base">
        <a:spcBef>
          <a:spcPct val="0"/>
        </a:spcBef>
        <a:spcAft>
          <a:spcPct val="0"/>
        </a:spcAft>
        <a:defRPr sz="3800">
          <a:solidFill>
            <a:schemeClr val="tx2"/>
          </a:solidFill>
          <a:latin typeface="Verdana" pitchFamily="34" charset="0"/>
          <a:cs typeface="Arial" charset="0"/>
        </a:defRPr>
      </a:lvl3pPr>
      <a:lvl4pPr algn="l" rtl="0" fontAlgn="base">
        <a:spcBef>
          <a:spcPct val="0"/>
        </a:spcBef>
        <a:spcAft>
          <a:spcPct val="0"/>
        </a:spcAft>
        <a:defRPr sz="3800">
          <a:solidFill>
            <a:schemeClr val="tx2"/>
          </a:solidFill>
          <a:latin typeface="Verdana" pitchFamily="34" charset="0"/>
          <a:cs typeface="Arial" charset="0"/>
        </a:defRPr>
      </a:lvl4pPr>
      <a:lvl5pPr algn="l" rtl="0" fontAlgn="base">
        <a:spcBef>
          <a:spcPct val="0"/>
        </a:spcBef>
        <a:spcAft>
          <a:spcPct val="0"/>
        </a:spcAft>
        <a:defRPr sz="3800">
          <a:solidFill>
            <a:schemeClr val="tx2"/>
          </a:solidFill>
          <a:latin typeface="Verdana" pitchFamily="34" charset="0"/>
          <a:cs typeface="Arial" charset="0"/>
        </a:defRPr>
      </a:lvl5pPr>
      <a:lvl6pPr marL="457200" algn="l" rtl="0" fontAlgn="base">
        <a:spcBef>
          <a:spcPct val="0"/>
        </a:spcBef>
        <a:spcAft>
          <a:spcPct val="0"/>
        </a:spcAft>
        <a:defRPr sz="3800">
          <a:solidFill>
            <a:schemeClr val="tx2"/>
          </a:solidFill>
          <a:latin typeface="Verdana" pitchFamily="34" charset="0"/>
          <a:cs typeface="Arial" charset="0"/>
        </a:defRPr>
      </a:lvl6pPr>
      <a:lvl7pPr marL="914400" algn="l" rtl="0" fontAlgn="base">
        <a:spcBef>
          <a:spcPct val="0"/>
        </a:spcBef>
        <a:spcAft>
          <a:spcPct val="0"/>
        </a:spcAft>
        <a:defRPr sz="3800">
          <a:solidFill>
            <a:schemeClr val="tx2"/>
          </a:solidFill>
          <a:latin typeface="Verdana" pitchFamily="34" charset="0"/>
          <a:cs typeface="Arial" charset="0"/>
        </a:defRPr>
      </a:lvl7pPr>
      <a:lvl8pPr marL="1371600" algn="l" rtl="0" fontAlgn="base">
        <a:spcBef>
          <a:spcPct val="0"/>
        </a:spcBef>
        <a:spcAft>
          <a:spcPct val="0"/>
        </a:spcAft>
        <a:defRPr sz="3800">
          <a:solidFill>
            <a:schemeClr val="tx2"/>
          </a:solidFill>
          <a:latin typeface="Verdana" pitchFamily="34" charset="0"/>
          <a:cs typeface="Arial" charset="0"/>
        </a:defRPr>
      </a:lvl8pPr>
      <a:lvl9pPr marL="1828800" algn="l" rtl="0" fontAlgn="base">
        <a:spcBef>
          <a:spcPct val="0"/>
        </a:spcBef>
        <a:spcAft>
          <a:spcPct val="0"/>
        </a:spcAft>
        <a:defRPr sz="3800">
          <a:solidFill>
            <a:schemeClr val="tx2"/>
          </a:solidFill>
          <a:latin typeface="Verdana" pitchFamily="34" charset="0"/>
          <a:cs typeface="Arial"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685800" y="990600"/>
            <a:ext cx="7918450" cy="1933575"/>
          </a:xfrm>
        </p:spPr>
        <p:txBody>
          <a:bodyPr/>
          <a:lstStyle/>
          <a:p>
            <a:r>
              <a:rPr lang="el-GR" sz="3600"/>
              <a:t>ΔΙΑΤΑΡΑΧΕΣ ΥΔΑΤΟΣ ΚΑΙ ΗΛΕΚΤΡΟΛΥΤΩΝ</a:t>
            </a:r>
            <a:br>
              <a:rPr lang="el-GR" sz="3600"/>
            </a:br>
            <a:r>
              <a:rPr lang="el-GR" sz="3600"/>
              <a:t>ΜΕΤΑΓΓΙΣΗ ΑΙΜΑΤΟΣ ΚΑΙ ΠΑΡΑΓΩΓΩΝ</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8" fill="hold" grpId="0" nodeType="afterEffect">
                                  <p:stCondLst>
                                    <p:cond delay="0"/>
                                  </p:stCondLst>
                                  <p:childTnLst>
                                    <p:set>
                                      <p:cBhvr>
                                        <p:cTn id="6" dur="1" fill="hold">
                                          <p:stCondLst>
                                            <p:cond delay="0"/>
                                          </p:stCondLst>
                                        </p:cTn>
                                        <p:tgtEl>
                                          <p:spTgt spid="4102"/>
                                        </p:tgtEl>
                                        <p:attrNameLst>
                                          <p:attrName>style.visibility</p:attrName>
                                        </p:attrNameLst>
                                      </p:cBhvr>
                                      <p:to>
                                        <p:strVal val="visible"/>
                                      </p:to>
                                    </p:set>
                                    <p:anim calcmode="lin" valueType="num">
                                      <p:cBhvr>
                                        <p:cTn id="7" dur="500" fill="hold"/>
                                        <p:tgtEl>
                                          <p:spTgt spid="4102"/>
                                        </p:tgtEl>
                                        <p:attrNameLst>
                                          <p:attrName>ppt_x</p:attrName>
                                        </p:attrNameLst>
                                      </p:cBhvr>
                                      <p:tavLst>
                                        <p:tav tm="0">
                                          <p:val>
                                            <p:strVal val="#ppt_x-#ppt_w/2"/>
                                          </p:val>
                                        </p:tav>
                                        <p:tav tm="100000">
                                          <p:val>
                                            <p:strVal val="#ppt_x"/>
                                          </p:val>
                                        </p:tav>
                                      </p:tavLst>
                                    </p:anim>
                                    <p:anim calcmode="lin" valueType="num">
                                      <p:cBhvr>
                                        <p:cTn id="8" dur="500" fill="hold"/>
                                        <p:tgtEl>
                                          <p:spTgt spid="4102"/>
                                        </p:tgtEl>
                                        <p:attrNameLst>
                                          <p:attrName>ppt_y</p:attrName>
                                        </p:attrNameLst>
                                      </p:cBhvr>
                                      <p:tavLst>
                                        <p:tav tm="0">
                                          <p:val>
                                            <p:strVal val="#ppt_y"/>
                                          </p:val>
                                        </p:tav>
                                        <p:tav tm="100000">
                                          <p:val>
                                            <p:strVal val="#ppt_y"/>
                                          </p:val>
                                        </p:tav>
                                      </p:tavLst>
                                    </p:anim>
                                    <p:anim calcmode="lin" valueType="num">
                                      <p:cBhvr>
                                        <p:cTn id="9" dur="500" fill="hold"/>
                                        <p:tgtEl>
                                          <p:spTgt spid="4102"/>
                                        </p:tgtEl>
                                        <p:attrNameLst>
                                          <p:attrName>ppt_w</p:attrName>
                                        </p:attrNameLst>
                                      </p:cBhvr>
                                      <p:tavLst>
                                        <p:tav tm="0">
                                          <p:val>
                                            <p:fltVal val="0"/>
                                          </p:val>
                                        </p:tav>
                                        <p:tav tm="100000">
                                          <p:val>
                                            <p:strVal val="#ppt_w"/>
                                          </p:val>
                                        </p:tav>
                                      </p:tavLst>
                                    </p:anim>
                                    <p:anim calcmode="lin" valueType="num">
                                      <p:cBhvr>
                                        <p:cTn id="10" dur="500" fill="hold"/>
                                        <p:tgtEl>
                                          <p:spTgt spid="410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54" name="Rectangle 2"/>
          <p:cNvSpPr>
            <a:spLocks noGrp="1" noChangeArrowheads="1"/>
          </p:cNvSpPr>
          <p:nvPr>
            <p:ph type="title"/>
          </p:nvPr>
        </p:nvSpPr>
        <p:spPr/>
        <p:txBody>
          <a:bodyPr/>
          <a:lstStyle/>
          <a:p>
            <a:endParaRPr lang="el-GR"/>
          </a:p>
        </p:txBody>
      </p:sp>
      <p:sp>
        <p:nvSpPr>
          <p:cNvPr id="484355" name="Rectangle 3"/>
          <p:cNvSpPr>
            <a:spLocks noGrp="1" noChangeArrowheads="1"/>
          </p:cNvSpPr>
          <p:nvPr>
            <p:ph type="body" idx="1"/>
          </p:nvPr>
        </p:nvSpPr>
        <p:spPr>
          <a:xfrm>
            <a:off x="323850" y="2017713"/>
            <a:ext cx="8631238" cy="4114800"/>
          </a:xfrm>
        </p:spPr>
        <p:txBody>
          <a:bodyPr/>
          <a:lstStyle/>
          <a:p>
            <a:pPr>
              <a:lnSpc>
                <a:spcPct val="80000"/>
              </a:lnSpc>
            </a:pPr>
            <a:r>
              <a:rPr lang="el-GR" sz="2600"/>
              <a:t>Η αντιδιουρητική ορμόνη που ονομάζεται και βαζοπρεσσίνη εκκρίνεται από την υπόφυση σε περιπτώσεις υποογκαιμίας ή αυξημένης ωσμωτικότητας. </a:t>
            </a:r>
          </a:p>
          <a:p>
            <a:pPr>
              <a:lnSpc>
                <a:spcPct val="80000"/>
              </a:lnSpc>
            </a:pPr>
            <a:r>
              <a:rPr lang="el-GR" sz="2600"/>
              <a:t>Μία αύξηση της ωσμωτικότητας απλά σημαίνει αύξηση των διαλελυμένων ουσιών. Με άλλα λόγια η αντιδιουρητική ορμόνη κατακρατά υγρά ή ενυδατώνει ασθενείς που αφυδατώθηκαν (αραιώνει τα πολλά διαλελυμένα σωματίδια του οργανισμού).</a:t>
            </a:r>
          </a:p>
          <a:p>
            <a:pPr>
              <a:lnSpc>
                <a:spcPct val="80000"/>
              </a:lnSpc>
            </a:pPr>
            <a:r>
              <a:rPr lang="el-GR" sz="2600"/>
              <a:t> Για παράδειγμα αν βάλετε ένα κουταλάκι αλάτι σε ένα ποτήρι νερό, το αλάτι διαλύεται.</a:t>
            </a:r>
          </a:p>
        </p:txBody>
      </p:sp>
    </p:spTree>
  </p:cSld>
  <p:clrMapOvr>
    <a:masterClrMapping/>
  </p:clrMapOvr>
  <p:transition spd="med">
    <p:randomBar dir="vert"/>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a:xfrm>
            <a:off x="611188" y="0"/>
            <a:ext cx="8137525" cy="1527175"/>
          </a:xfrm>
        </p:spPr>
        <p:txBody>
          <a:bodyPr/>
          <a:lstStyle/>
          <a:p>
            <a:r>
              <a:rPr lang="el-GR" sz="2000" b="1"/>
              <a:t>Συμπυκνώματα παραγόντων πήξεως</a:t>
            </a:r>
            <a:r>
              <a:rPr lang="en-US" sz="2000"/>
              <a:t> (CPPT- cryoprecipitate</a:t>
            </a:r>
            <a:r>
              <a:rPr lang="el-GR" sz="2000"/>
              <a:t>, παράγοντας </a:t>
            </a:r>
            <a:r>
              <a:rPr lang="en-US" sz="2000"/>
              <a:t>VIII-concentrate, </a:t>
            </a:r>
            <a:r>
              <a:rPr lang="el-GR" sz="2000"/>
              <a:t>παράγοντας</a:t>
            </a:r>
            <a:r>
              <a:rPr lang="en-US" sz="2000"/>
              <a:t> IX-concentrate )</a:t>
            </a:r>
            <a:endParaRPr lang="el-GR" sz="2000"/>
          </a:p>
        </p:txBody>
      </p:sp>
      <p:sp>
        <p:nvSpPr>
          <p:cNvPr id="617475" name="Rectangle 3"/>
          <p:cNvSpPr>
            <a:spLocks noGrp="1" noChangeArrowheads="1"/>
          </p:cNvSpPr>
          <p:nvPr>
            <p:ph type="body" idx="1"/>
          </p:nvPr>
        </p:nvSpPr>
        <p:spPr>
          <a:xfrm>
            <a:off x="539750" y="2276475"/>
            <a:ext cx="8421688" cy="4114800"/>
          </a:xfrm>
        </p:spPr>
        <p:txBody>
          <a:bodyPr/>
          <a:lstStyle/>
          <a:p>
            <a:pPr>
              <a:lnSpc>
                <a:spcPct val="90000"/>
              </a:lnSpc>
            </a:pPr>
            <a:r>
              <a:rPr lang="el-GR" sz="2400"/>
              <a:t>Παρασκευάζονται σε ξηρά μορφή από το πλάσμα πολλών αιμοδοτών</a:t>
            </a:r>
          </a:p>
          <a:p>
            <a:pPr>
              <a:lnSpc>
                <a:spcPct val="90000"/>
              </a:lnSpc>
            </a:pPr>
            <a:endParaRPr lang="en-US" sz="2400"/>
          </a:p>
          <a:p>
            <a:pPr>
              <a:lnSpc>
                <a:spcPct val="90000"/>
              </a:lnSpc>
            </a:pPr>
            <a:r>
              <a:rPr lang="el-GR" sz="2400"/>
              <a:t>Πρόκειται κυρίως για το συμπύκνωμα του παράγοντα </a:t>
            </a:r>
            <a:r>
              <a:rPr lang="en-US" sz="2400"/>
              <a:t>VIII (</a:t>
            </a:r>
            <a:r>
              <a:rPr lang="el-GR" sz="2400"/>
              <a:t>αιμορροφιλία Α) και τον παράγοντα </a:t>
            </a:r>
            <a:r>
              <a:rPr lang="en-US" sz="2400"/>
              <a:t> IX</a:t>
            </a:r>
            <a:r>
              <a:rPr lang="el-GR" sz="2400"/>
              <a:t> ή αλλιώς  προθρομβινικού συμπλέγματος (περιέχει και ινωδογόνο, </a:t>
            </a:r>
            <a:r>
              <a:rPr lang="en-US" sz="2400"/>
              <a:t>VIII </a:t>
            </a:r>
            <a:r>
              <a:rPr lang="el-GR" sz="2400"/>
              <a:t>και </a:t>
            </a:r>
            <a:r>
              <a:rPr lang="en-US" sz="2400"/>
              <a:t>X) </a:t>
            </a:r>
            <a:r>
              <a:rPr lang="el-GR" sz="2400"/>
              <a:t>με κύρια ένδειξη την αιμορροφιλία Β</a:t>
            </a:r>
          </a:p>
          <a:p>
            <a:pPr>
              <a:lnSpc>
                <a:spcPct val="90000"/>
              </a:lnSpc>
            </a:pPr>
            <a:endParaRPr lang="el-GR" sz="2400"/>
          </a:p>
          <a:p>
            <a:pPr>
              <a:lnSpc>
                <a:spcPct val="90000"/>
              </a:lnSpc>
            </a:pPr>
            <a:r>
              <a:rPr lang="el-GR" sz="2400"/>
              <a:t>Ενδείκνυται σε κληρονομικές παθήσεις της πήξεως</a:t>
            </a:r>
          </a:p>
          <a:p>
            <a:pPr>
              <a:lnSpc>
                <a:spcPct val="90000"/>
              </a:lnSpc>
            </a:pPr>
            <a:endParaRPr lang="el-GR" sz="2400"/>
          </a:p>
          <a:p>
            <a:pPr>
              <a:lnSpc>
                <a:spcPct val="90000"/>
              </a:lnSpc>
              <a:buFont typeface="Wingdings" pitchFamily="2" charset="2"/>
              <a:buNone/>
            </a:pPr>
            <a:endParaRPr lang="en-US" sz="1800" u="sng"/>
          </a:p>
          <a:p>
            <a:pPr>
              <a:lnSpc>
                <a:spcPct val="90000"/>
              </a:lnSpc>
              <a:buFont typeface="Wingdings" pitchFamily="2" charset="2"/>
              <a:buNone/>
            </a:pPr>
            <a:endParaRPr lang="el-GR" sz="3400"/>
          </a:p>
        </p:txBody>
      </p:sp>
    </p:spTree>
  </p:cSld>
  <p:clrMapOvr>
    <a:masterClrMapping/>
  </p:clrMapOvr>
  <p:transition spd="med"/>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9522" name="Rectangle 2"/>
          <p:cNvSpPr>
            <a:spLocks noGrp="1" noChangeArrowheads="1"/>
          </p:cNvSpPr>
          <p:nvPr>
            <p:ph type="title"/>
          </p:nvPr>
        </p:nvSpPr>
        <p:spPr/>
        <p:txBody>
          <a:bodyPr/>
          <a:lstStyle/>
          <a:p>
            <a:r>
              <a:rPr lang="el-GR" sz="3200" b="1"/>
              <a:t>Λευκωματίνη</a:t>
            </a:r>
            <a:r>
              <a:rPr lang="el-GR" sz="3000" b="1"/>
              <a:t/>
            </a:r>
            <a:br>
              <a:rPr lang="el-GR" sz="3000" b="1"/>
            </a:br>
            <a:endParaRPr lang="el-GR" sz="3000" b="1"/>
          </a:p>
        </p:txBody>
      </p:sp>
      <p:sp>
        <p:nvSpPr>
          <p:cNvPr id="619523" name="Rectangle 3"/>
          <p:cNvSpPr>
            <a:spLocks noGrp="1" noChangeArrowheads="1"/>
          </p:cNvSpPr>
          <p:nvPr>
            <p:ph type="body" idx="1"/>
          </p:nvPr>
        </p:nvSpPr>
        <p:spPr>
          <a:xfrm>
            <a:off x="838200" y="2017713"/>
            <a:ext cx="8116888" cy="4114800"/>
          </a:xfrm>
        </p:spPr>
        <p:txBody>
          <a:bodyPr/>
          <a:lstStyle/>
          <a:p>
            <a:r>
              <a:rPr lang="el-GR" sz="2500"/>
              <a:t>Παρασκευάζεται με κλασματοποίηση του πλάσματος πολλών αιμοδοτών</a:t>
            </a:r>
          </a:p>
          <a:p>
            <a:r>
              <a:rPr lang="el-GR" sz="2500"/>
              <a:t>Χορηγείται για την προσωρινή αποκατάσταση του όγκου του αίματος μέχρι τη χορήγηση αίματος και σε περιπτώσεις που υπάρχει ελάττωση της λευκωματίνης ( ηπατοπάθειες, νεφρώσεις, εγκαύματα)</a:t>
            </a:r>
          </a:p>
          <a:p>
            <a:pPr>
              <a:buFont typeface="Wingdings" pitchFamily="2" charset="2"/>
              <a:buNone/>
            </a:pPr>
            <a:endParaRPr lang="el-GR" sz="2500"/>
          </a:p>
          <a:p>
            <a:pPr>
              <a:buFont typeface="Wingdings" pitchFamily="2" charset="2"/>
              <a:buNone/>
            </a:pPr>
            <a:endParaRPr lang="el-GR" sz="2500"/>
          </a:p>
          <a:p>
            <a:pPr>
              <a:buFont typeface="Wingdings" pitchFamily="2" charset="2"/>
              <a:buNone/>
            </a:pPr>
            <a:endParaRPr lang="el-GR" sz="2100"/>
          </a:p>
          <a:p>
            <a:pPr>
              <a:buFont typeface="Wingdings" pitchFamily="2" charset="2"/>
              <a:buNone/>
            </a:pPr>
            <a:endParaRPr lang="el-GR" sz="2100"/>
          </a:p>
          <a:p>
            <a:pPr>
              <a:buFont typeface="Wingdings" pitchFamily="2" charset="2"/>
              <a:buNone/>
            </a:pPr>
            <a:endParaRPr lang="el-GR"/>
          </a:p>
          <a:p>
            <a:pPr>
              <a:buFont typeface="Wingdings" pitchFamily="2" charset="2"/>
              <a:buNone/>
            </a:pPr>
            <a:endParaRPr lang="el-GR"/>
          </a:p>
        </p:txBody>
      </p:sp>
    </p:spTree>
  </p:cSld>
  <p:clrMapOvr>
    <a:masterClrMapping/>
  </p:clrMapOvr>
  <p:transition spd="med"/>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1570" name="Rectangle 2"/>
          <p:cNvSpPr>
            <a:spLocks noGrp="1" noChangeArrowheads="1"/>
          </p:cNvSpPr>
          <p:nvPr>
            <p:ph type="title"/>
          </p:nvPr>
        </p:nvSpPr>
        <p:spPr/>
        <p:txBody>
          <a:bodyPr/>
          <a:lstStyle/>
          <a:p>
            <a:r>
              <a:rPr lang="el-GR" sz="2500" b="1"/>
              <a:t>Ανοσοσφαιρίνες</a:t>
            </a:r>
          </a:p>
        </p:txBody>
      </p:sp>
      <p:sp>
        <p:nvSpPr>
          <p:cNvPr id="621571" name="Rectangle 3"/>
          <p:cNvSpPr>
            <a:spLocks noGrp="1" noChangeArrowheads="1"/>
          </p:cNvSpPr>
          <p:nvPr>
            <p:ph type="body" idx="1"/>
          </p:nvPr>
        </p:nvSpPr>
        <p:spPr>
          <a:xfrm>
            <a:off x="395288" y="1844675"/>
            <a:ext cx="8559800" cy="4751388"/>
          </a:xfrm>
        </p:spPr>
        <p:txBody>
          <a:bodyPr/>
          <a:lstStyle/>
          <a:p>
            <a:pPr algn="just">
              <a:lnSpc>
                <a:spcPct val="175000"/>
              </a:lnSpc>
            </a:pPr>
            <a:r>
              <a:rPr lang="el-GR" sz="1900"/>
              <a:t>Παρασκευάζονται από το πλάσμα πολλών αιμοδοτών</a:t>
            </a:r>
          </a:p>
          <a:p>
            <a:pPr algn="just">
              <a:lnSpc>
                <a:spcPct val="175000"/>
              </a:lnSpc>
            </a:pPr>
            <a:r>
              <a:rPr lang="el-GR" sz="1900"/>
              <a:t>Συνήθως έχουν υψηλό τίτλο αντισωμάτων γιατί λαμβάνονται από άτομα σε ανάρρωση από ιογενή νόσο ή μετά από εμβολιασμό</a:t>
            </a:r>
          </a:p>
          <a:p>
            <a:pPr algn="just">
              <a:lnSpc>
                <a:spcPct val="175000"/>
              </a:lnSpc>
            </a:pPr>
            <a:r>
              <a:rPr lang="el-GR" sz="1900"/>
              <a:t>Χορηγούνται σε υπογαμμασφαιριναιμίες, βαριές ιογενείς νόσους και στην ιδιοπαθή θρομβοπενική πορφύρα</a:t>
            </a:r>
          </a:p>
          <a:p>
            <a:pPr algn="just">
              <a:lnSpc>
                <a:spcPct val="175000"/>
              </a:lnSpc>
            </a:pPr>
            <a:r>
              <a:rPr lang="el-GR" sz="1900"/>
              <a:t>Ειδική ανοσοσφαιρίνη: η έναντι του αντιγόνου </a:t>
            </a:r>
            <a:r>
              <a:rPr lang="en-US" sz="1900"/>
              <a:t>D</a:t>
            </a:r>
            <a:r>
              <a:rPr lang="el-GR" sz="1900"/>
              <a:t> του συστήματος </a:t>
            </a:r>
            <a:r>
              <a:rPr lang="en-US" sz="1900"/>
              <a:t>Rhesus, </a:t>
            </a:r>
            <a:r>
              <a:rPr lang="el-GR" sz="1900"/>
              <a:t>που χρησιμοποιείται για την πρόληψη της αιμολυτικής νόσου του νεογνού</a:t>
            </a:r>
            <a:endParaRPr lang="el-GR" sz="2100"/>
          </a:p>
          <a:p>
            <a:pPr>
              <a:lnSpc>
                <a:spcPct val="170000"/>
              </a:lnSpc>
            </a:pPr>
            <a:endParaRPr lang="el-GR" sz="2100"/>
          </a:p>
          <a:p>
            <a:pPr>
              <a:lnSpc>
                <a:spcPct val="170000"/>
              </a:lnSpc>
            </a:pPr>
            <a:endParaRPr lang="el-GR" sz="2600"/>
          </a:p>
          <a:p>
            <a:pPr>
              <a:lnSpc>
                <a:spcPct val="170000"/>
              </a:lnSpc>
              <a:buFont typeface="Wingdings" pitchFamily="2" charset="2"/>
              <a:buNone/>
            </a:pPr>
            <a:endParaRPr lang="en-US" sz="2600"/>
          </a:p>
          <a:p>
            <a:pPr>
              <a:lnSpc>
                <a:spcPct val="80000"/>
              </a:lnSpc>
            </a:pPr>
            <a:endParaRPr lang="el-GR"/>
          </a:p>
        </p:txBody>
      </p:sp>
    </p:spTree>
  </p:cSld>
  <p:clrMapOvr>
    <a:masterClrMapping/>
  </p:clrMapOvr>
  <p:transition spd="med"/>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3618" name="Rectangle 2"/>
          <p:cNvSpPr>
            <a:spLocks noGrp="1" noChangeArrowheads="1"/>
          </p:cNvSpPr>
          <p:nvPr>
            <p:ph type="title"/>
          </p:nvPr>
        </p:nvSpPr>
        <p:spPr>
          <a:xfrm>
            <a:off x="539750" y="404813"/>
            <a:ext cx="8604250" cy="1143000"/>
          </a:xfrm>
        </p:spPr>
        <p:txBody>
          <a:bodyPr/>
          <a:lstStyle/>
          <a:p>
            <a:r>
              <a:rPr lang="el-GR" sz="2600"/>
              <a:t>Αντιδράσεις από μετάγγιση αίματος ή παραγώγων του</a:t>
            </a:r>
          </a:p>
        </p:txBody>
      </p:sp>
      <p:sp>
        <p:nvSpPr>
          <p:cNvPr id="623619" name="Rectangle 3"/>
          <p:cNvSpPr>
            <a:spLocks noGrp="1" noChangeArrowheads="1"/>
          </p:cNvSpPr>
          <p:nvPr>
            <p:ph type="body" idx="1"/>
          </p:nvPr>
        </p:nvSpPr>
        <p:spPr>
          <a:xfrm>
            <a:off x="395288" y="1773238"/>
            <a:ext cx="8497887" cy="4287837"/>
          </a:xfrm>
        </p:spPr>
        <p:txBody>
          <a:bodyPr/>
          <a:lstStyle/>
          <a:p>
            <a:pPr marL="571500" indent="-571500"/>
            <a:r>
              <a:rPr lang="el-GR" sz="2100" b="1"/>
              <a:t>Πρώιμες (οξείες) αντιδράσεις: εκδηλώνονται μετά από λίγα λεπτά έως και 72 ώρες μετά τη μετάγγιση</a:t>
            </a:r>
          </a:p>
          <a:p>
            <a:pPr marL="990600" lvl="1" indent="-519113">
              <a:buFont typeface="Wingdings" pitchFamily="2" charset="2"/>
              <a:buNone/>
            </a:pPr>
            <a:r>
              <a:rPr lang="el-GR" sz="2000" i="1"/>
              <a:t>Αιμολυτική αντίδραση</a:t>
            </a:r>
          </a:p>
          <a:p>
            <a:pPr marL="990600" lvl="1" indent="-519113">
              <a:buFont typeface="Wingdings" pitchFamily="2" charset="2"/>
              <a:buNone/>
            </a:pPr>
            <a:r>
              <a:rPr lang="el-GR" sz="2000" i="1"/>
              <a:t>Πυρετός</a:t>
            </a:r>
          </a:p>
          <a:p>
            <a:pPr marL="990600" lvl="1" indent="-519113">
              <a:buFont typeface="Wingdings" pitchFamily="2" charset="2"/>
              <a:buNone/>
            </a:pPr>
            <a:r>
              <a:rPr lang="el-GR" sz="2000" i="1"/>
              <a:t>Αναφυλακτικές αντιδράσεις</a:t>
            </a:r>
          </a:p>
          <a:p>
            <a:pPr marL="990600" lvl="1" indent="-519113">
              <a:buFont typeface="Wingdings" pitchFamily="2" charset="2"/>
              <a:buNone/>
            </a:pPr>
            <a:r>
              <a:rPr lang="el-GR" sz="2000" i="1"/>
              <a:t>Μολυσμένο αίμα</a:t>
            </a:r>
          </a:p>
          <a:p>
            <a:pPr marL="990600" lvl="1" indent="-519113">
              <a:buFont typeface="Wingdings" pitchFamily="2" charset="2"/>
              <a:buNone/>
            </a:pPr>
            <a:r>
              <a:rPr lang="el-GR" sz="2000" i="1"/>
              <a:t>Υπερφόρτωση κυκλοφορίας</a:t>
            </a:r>
          </a:p>
          <a:p>
            <a:pPr marL="990600" lvl="1" indent="-519113">
              <a:buFont typeface="Wingdings" pitchFamily="2" charset="2"/>
              <a:buNone/>
            </a:pPr>
            <a:endParaRPr lang="el-GR" sz="2000"/>
          </a:p>
          <a:p>
            <a:pPr marL="571500" indent="-571500"/>
            <a:r>
              <a:rPr lang="el-GR" sz="2100" b="1"/>
              <a:t>Όψιμες αντιδράσεις</a:t>
            </a:r>
          </a:p>
          <a:p>
            <a:pPr marL="571500" indent="-571500">
              <a:buFont typeface="Wingdings" pitchFamily="2" charset="2"/>
              <a:buNone/>
            </a:pPr>
            <a:r>
              <a:rPr lang="el-GR" sz="2100" i="1"/>
              <a:t>       </a:t>
            </a:r>
            <a:r>
              <a:rPr lang="el-GR" sz="1900" i="1"/>
              <a:t>Αιμολυτική αντίδραση</a:t>
            </a:r>
          </a:p>
          <a:p>
            <a:pPr marL="571500" indent="-571500">
              <a:buFont typeface="Wingdings" pitchFamily="2" charset="2"/>
              <a:buNone/>
            </a:pPr>
            <a:r>
              <a:rPr lang="el-GR" sz="1900" i="1"/>
              <a:t>       Μετάδοση λοιμωδών νοσημάτων</a:t>
            </a:r>
          </a:p>
          <a:p>
            <a:pPr marL="571500" indent="-571500">
              <a:buFont typeface="Wingdings" pitchFamily="2" charset="2"/>
              <a:buNone/>
            </a:pPr>
            <a:r>
              <a:rPr lang="el-GR" sz="1900" i="1"/>
              <a:t>       Αιμοσιδήρωση</a:t>
            </a:r>
          </a:p>
          <a:p>
            <a:pPr marL="571500" indent="-571500">
              <a:buFont typeface="Wingdings" pitchFamily="2" charset="2"/>
              <a:buNone/>
            </a:pPr>
            <a:endParaRPr lang="en-US" sz="2100"/>
          </a:p>
          <a:p>
            <a:pPr marL="571500" indent="-571500"/>
            <a:endParaRPr lang="el-GR" sz="2600"/>
          </a:p>
        </p:txBody>
      </p:sp>
    </p:spTree>
  </p:cSld>
  <p:clrMapOvr>
    <a:masterClrMapping/>
  </p:clrMapOvr>
  <p:transition spd="med"/>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6" name="Rectangle 2"/>
          <p:cNvSpPr>
            <a:spLocks noGrp="1" noChangeArrowheads="1"/>
          </p:cNvSpPr>
          <p:nvPr>
            <p:ph type="title"/>
          </p:nvPr>
        </p:nvSpPr>
        <p:spPr>
          <a:xfrm>
            <a:off x="755650" y="404813"/>
            <a:ext cx="8064500" cy="647700"/>
          </a:xfrm>
        </p:spPr>
        <p:txBody>
          <a:bodyPr/>
          <a:lstStyle/>
          <a:p>
            <a:r>
              <a:rPr lang="el-GR" sz="3300" b="1"/>
              <a:t>     </a:t>
            </a:r>
            <a:r>
              <a:rPr lang="el-GR" sz="2800" b="1"/>
              <a:t>Πρώιμες (οξείες) αντιδράσεις</a:t>
            </a:r>
          </a:p>
        </p:txBody>
      </p:sp>
      <p:sp>
        <p:nvSpPr>
          <p:cNvPr id="625667" name="Rectangle 3"/>
          <p:cNvSpPr>
            <a:spLocks noGrp="1" noChangeArrowheads="1"/>
          </p:cNvSpPr>
          <p:nvPr>
            <p:ph type="body" sz="half" idx="1"/>
          </p:nvPr>
        </p:nvSpPr>
        <p:spPr>
          <a:xfrm>
            <a:off x="323850" y="1457325"/>
            <a:ext cx="8424863" cy="5400675"/>
          </a:xfrm>
        </p:spPr>
        <p:txBody>
          <a:bodyPr/>
          <a:lstStyle/>
          <a:p>
            <a:pPr>
              <a:lnSpc>
                <a:spcPct val="80000"/>
              </a:lnSpc>
            </a:pPr>
            <a:endParaRPr lang="el-GR" sz="2200"/>
          </a:p>
          <a:p>
            <a:pPr>
              <a:buFont typeface="Wingdings" pitchFamily="2" charset="2"/>
              <a:buNone/>
            </a:pPr>
            <a:r>
              <a:rPr lang="el-GR" sz="2000" b="1" u="sng"/>
              <a:t>Αιμολυτική αντίδραση</a:t>
            </a:r>
          </a:p>
          <a:p>
            <a:r>
              <a:rPr lang="el-GR" sz="2000"/>
              <a:t>Ακολουθεί μη συμβατή μετάγγιση, κυρίως ως προς το σύστημα ΑΒΟ και λιγότερο το </a:t>
            </a:r>
            <a:r>
              <a:rPr lang="en-US" sz="2000"/>
              <a:t>Rhesus </a:t>
            </a:r>
            <a:r>
              <a:rPr lang="el-GR" sz="2000"/>
              <a:t>ή τα άλλα συστήματα</a:t>
            </a:r>
          </a:p>
          <a:p>
            <a:r>
              <a:rPr lang="el-GR" sz="2000"/>
              <a:t>Αθρόα ενδαγγειακή καταστροφή των μεταγγιζόμενων ερυθρών από τα φυσικά αντισώματα του δέκτη</a:t>
            </a:r>
          </a:p>
          <a:p>
            <a:r>
              <a:rPr lang="el-GR" sz="2000"/>
              <a:t>Κινητοποίηση του μηχανισμού της διάχυτης ενδαγγειακής πήξης και άλλων αιμοδυναμικών μεταβολών, που οδηγούν σε ισχαιμία ιστών και κυρίως νεφρών (οξεία νεφρική ανεπάρκεια)</a:t>
            </a:r>
          </a:p>
          <a:p>
            <a:r>
              <a:rPr lang="el-GR" sz="2000"/>
              <a:t>Ρίγος, πυρετός, ραχιαλγία, ταχυκαρδία, κνίδωση, δύσπνοια, ναυτία, έμετος, βρογχόσπασμος, πτώση της αρτηριακής πίεσης, ίκτερος και ολιγουρία, ανάλογα με τη βαρύτητα της αντίδρασης, διαταραχή επιπέδου συνείδησης </a:t>
            </a:r>
            <a:endParaRPr lang="el-GR" sz="1300"/>
          </a:p>
        </p:txBody>
      </p:sp>
    </p:spTree>
  </p:cSld>
  <p:clrMapOvr>
    <a:masterClrMapping/>
  </p:clrMapOvr>
  <p:transition spd="med">
    <p:randomBar dir="vert"/>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Rectangle 2"/>
          <p:cNvSpPr>
            <a:spLocks noGrp="1" noChangeArrowheads="1"/>
          </p:cNvSpPr>
          <p:nvPr>
            <p:ph type="title"/>
          </p:nvPr>
        </p:nvSpPr>
        <p:spPr>
          <a:xfrm>
            <a:off x="468313" y="0"/>
            <a:ext cx="8229600" cy="998538"/>
          </a:xfrm>
        </p:spPr>
        <p:txBody>
          <a:bodyPr/>
          <a:lstStyle/>
          <a:p>
            <a:r>
              <a:rPr lang="el-GR" sz="3000"/>
              <a:t>Αίτια αιμόλυσης κατά τη μετάγγιση</a:t>
            </a:r>
          </a:p>
        </p:txBody>
      </p:sp>
      <p:sp>
        <p:nvSpPr>
          <p:cNvPr id="647171" name="Rectangle 3"/>
          <p:cNvSpPr>
            <a:spLocks noGrp="1" noChangeArrowheads="1"/>
          </p:cNvSpPr>
          <p:nvPr>
            <p:ph type="body" idx="1"/>
          </p:nvPr>
        </p:nvSpPr>
        <p:spPr>
          <a:xfrm>
            <a:off x="539750" y="1773238"/>
            <a:ext cx="8229600" cy="4967287"/>
          </a:xfrm>
        </p:spPr>
        <p:txBody>
          <a:bodyPr/>
          <a:lstStyle/>
          <a:p>
            <a:r>
              <a:rPr lang="el-GR" sz="2100"/>
              <a:t>Αντιερυθροκυτταρικό αντίσωμα στο αίμα του λήπτη</a:t>
            </a:r>
          </a:p>
          <a:p>
            <a:r>
              <a:rPr lang="el-GR" sz="2100"/>
              <a:t>Αντιερυθροκυτταρικό αντίσωμα στο μεταγγιζόμενο πλάσμα</a:t>
            </a:r>
          </a:p>
          <a:p>
            <a:r>
              <a:rPr lang="el-GR" sz="2100"/>
              <a:t>Προσθήκη φαρμάκων ή υγρών στα συμπυκνωμένα ερυθρά</a:t>
            </a:r>
          </a:p>
          <a:p>
            <a:r>
              <a:rPr lang="el-GR" sz="2100"/>
              <a:t>Μικροβιακή μόλυνση του αίματος</a:t>
            </a:r>
          </a:p>
          <a:p>
            <a:r>
              <a:rPr lang="el-GR" sz="2100"/>
              <a:t>Έλλειψη ερυθροκυτταρικού ενζύμου (πχ </a:t>
            </a:r>
            <a:r>
              <a:rPr lang="en-US" sz="2100"/>
              <a:t>G6PD) </a:t>
            </a:r>
            <a:r>
              <a:rPr lang="el-GR" sz="2100"/>
              <a:t>σε δότη ή λήπτη</a:t>
            </a:r>
          </a:p>
          <a:p>
            <a:r>
              <a:rPr lang="el-GR" sz="2100"/>
              <a:t>Εκ παραδρομής κατάψυξη της μονάδος αίματος</a:t>
            </a:r>
            <a:endParaRPr lang="en-GB" sz="2100"/>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47171">
                                            <p:txEl>
                                              <p:pRg st="0" end="0"/>
                                            </p:txEl>
                                          </p:spTgt>
                                        </p:tgtEl>
                                        <p:attrNameLst>
                                          <p:attrName>style.visibility</p:attrName>
                                        </p:attrNameLst>
                                      </p:cBhvr>
                                      <p:to>
                                        <p:strVal val="visible"/>
                                      </p:to>
                                    </p:set>
                                    <p:animEffect transition="in" filter="strips(downLeft)">
                                      <p:cBhvr>
                                        <p:cTn id="7" dur="500"/>
                                        <p:tgtEl>
                                          <p:spTgt spid="64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47171">
                                            <p:txEl>
                                              <p:pRg st="1" end="1"/>
                                            </p:txEl>
                                          </p:spTgt>
                                        </p:tgtEl>
                                        <p:attrNameLst>
                                          <p:attrName>style.visibility</p:attrName>
                                        </p:attrNameLst>
                                      </p:cBhvr>
                                      <p:to>
                                        <p:strVal val="visible"/>
                                      </p:to>
                                    </p:set>
                                    <p:animEffect transition="in" filter="strips(downLeft)">
                                      <p:cBhvr>
                                        <p:cTn id="12" dur="500"/>
                                        <p:tgtEl>
                                          <p:spTgt spid="6471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647171">
                                            <p:txEl>
                                              <p:pRg st="2" end="2"/>
                                            </p:txEl>
                                          </p:spTgt>
                                        </p:tgtEl>
                                        <p:attrNameLst>
                                          <p:attrName>style.visibility</p:attrName>
                                        </p:attrNameLst>
                                      </p:cBhvr>
                                      <p:to>
                                        <p:strVal val="visible"/>
                                      </p:to>
                                    </p:set>
                                    <p:animEffect transition="in" filter="strips(downLeft)">
                                      <p:cBhvr>
                                        <p:cTn id="17" dur="500"/>
                                        <p:tgtEl>
                                          <p:spTgt spid="6471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647171">
                                            <p:txEl>
                                              <p:pRg st="3" end="3"/>
                                            </p:txEl>
                                          </p:spTgt>
                                        </p:tgtEl>
                                        <p:attrNameLst>
                                          <p:attrName>style.visibility</p:attrName>
                                        </p:attrNameLst>
                                      </p:cBhvr>
                                      <p:to>
                                        <p:strVal val="visible"/>
                                      </p:to>
                                    </p:set>
                                    <p:animEffect transition="in" filter="strips(downLeft)">
                                      <p:cBhvr>
                                        <p:cTn id="22" dur="500"/>
                                        <p:tgtEl>
                                          <p:spTgt spid="6471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647171">
                                            <p:txEl>
                                              <p:pRg st="4" end="4"/>
                                            </p:txEl>
                                          </p:spTgt>
                                        </p:tgtEl>
                                        <p:attrNameLst>
                                          <p:attrName>style.visibility</p:attrName>
                                        </p:attrNameLst>
                                      </p:cBhvr>
                                      <p:to>
                                        <p:strVal val="visible"/>
                                      </p:to>
                                    </p:set>
                                    <p:animEffect transition="in" filter="strips(downLeft)">
                                      <p:cBhvr>
                                        <p:cTn id="27" dur="500"/>
                                        <p:tgtEl>
                                          <p:spTgt spid="64717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647171">
                                            <p:txEl>
                                              <p:pRg st="5" end="5"/>
                                            </p:txEl>
                                          </p:spTgt>
                                        </p:tgtEl>
                                        <p:attrNameLst>
                                          <p:attrName>style.visibility</p:attrName>
                                        </p:attrNameLst>
                                      </p:cBhvr>
                                      <p:to>
                                        <p:strVal val="visible"/>
                                      </p:to>
                                    </p:set>
                                    <p:animEffect transition="in" filter="strips(downLeft)">
                                      <p:cBhvr>
                                        <p:cTn id="32" dur="500"/>
                                        <p:tgtEl>
                                          <p:spTgt spid="647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7171" grpId="0"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a:lstStyle/>
          <a:p>
            <a:pPr algn="ctr"/>
            <a:r>
              <a:rPr lang="el-GR" sz="3000"/>
              <a:t>Θεραπεία μείζονος αιμολυτικής αντίδρασης</a:t>
            </a:r>
          </a:p>
        </p:txBody>
      </p:sp>
      <p:sp>
        <p:nvSpPr>
          <p:cNvPr id="626691" name="Rectangle 3"/>
          <p:cNvSpPr>
            <a:spLocks noGrp="1" noChangeArrowheads="1"/>
          </p:cNvSpPr>
          <p:nvPr>
            <p:ph type="body" idx="1"/>
          </p:nvPr>
        </p:nvSpPr>
        <p:spPr>
          <a:xfrm>
            <a:off x="787400" y="2043113"/>
            <a:ext cx="7631113" cy="3876675"/>
          </a:xfrm>
        </p:spPr>
        <p:txBody>
          <a:bodyPr/>
          <a:lstStyle/>
          <a:p>
            <a:r>
              <a:rPr lang="el-GR" sz="2100"/>
              <a:t>Διακοπή μεταγγιζόμενου αίματος</a:t>
            </a:r>
          </a:p>
          <a:p>
            <a:r>
              <a:rPr lang="el-GR" sz="2100"/>
              <a:t>Χορήγηση κρυσταλλοειδών διαλυμάτων και</a:t>
            </a:r>
            <a:r>
              <a:rPr lang="en-US" sz="2100"/>
              <a:t> FFP</a:t>
            </a:r>
          </a:p>
          <a:p>
            <a:r>
              <a:rPr lang="el-GR" sz="2100"/>
              <a:t>Τοποθέτηση ουροκαθετήρα για έλεγχο διούρησης</a:t>
            </a:r>
          </a:p>
          <a:p>
            <a:r>
              <a:rPr lang="el-GR" sz="2100"/>
              <a:t>Δείγμα αίματος πρέπει να στέλνεται στην Αιμοδοσία μαζί με τη μονάδα αίματος για επανέλεγχο</a:t>
            </a:r>
          </a:p>
          <a:p>
            <a:r>
              <a:rPr lang="el-GR" sz="2100"/>
              <a:t>Χορήγηση 12,5- 25 </a:t>
            </a:r>
            <a:r>
              <a:rPr lang="en-US" sz="2100"/>
              <a:t>g </a:t>
            </a:r>
            <a:r>
              <a:rPr lang="el-GR" sz="2100"/>
              <a:t>μαννιτόλης ενδοφλέβια</a:t>
            </a:r>
          </a:p>
          <a:p>
            <a:r>
              <a:rPr lang="el-GR" sz="2100"/>
              <a:t>Χορήγηση διττανθρακικού νατρίου ενδοφλεβίως για διατήρηση αλκαλικού </a:t>
            </a:r>
            <a:r>
              <a:rPr lang="en-US" sz="2100"/>
              <a:t>pH</a:t>
            </a:r>
            <a:r>
              <a:rPr lang="en-US" sz="2600"/>
              <a:t>  </a:t>
            </a:r>
            <a:r>
              <a:rPr lang="el-GR" sz="2100"/>
              <a:t>στα ούρα (&gt;7,0)</a:t>
            </a:r>
          </a:p>
          <a:p>
            <a:endParaRPr lang="el-GR" sz="2100"/>
          </a:p>
          <a:p>
            <a:endParaRPr lang="en-US" sz="2600"/>
          </a:p>
          <a:p>
            <a:endParaRPr lang="el-GR" sz="2600"/>
          </a:p>
        </p:txBody>
      </p:sp>
    </p:spTree>
  </p:cSld>
  <p:clrMapOvr>
    <a:masterClrMapping/>
  </p:clrMapOvr>
  <p:transition spd="med">
    <p:randomBar dir="vert"/>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6" name="Rectangle 2"/>
          <p:cNvSpPr>
            <a:spLocks noGrp="1" noChangeArrowheads="1"/>
          </p:cNvSpPr>
          <p:nvPr>
            <p:ph type="title"/>
          </p:nvPr>
        </p:nvSpPr>
        <p:spPr>
          <a:xfrm>
            <a:off x="574675" y="304800"/>
            <a:ext cx="8001000" cy="684213"/>
          </a:xfrm>
        </p:spPr>
        <p:txBody>
          <a:bodyPr/>
          <a:lstStyle/>
          <a:p>
            <a:r>
              <a:rPr lang="el-GR" sz="3400"/>
              <a:t>Κλινικές εκδηλώσεις</a:t>
            </a:r>
          </a:p>
        </p:txBody>
      </p:sp>
      <p:sp>
        <p:nvSpPr>
          <p:cNvPr id="651267" name="Rectangle 3"/>
          <p:cNvSpPr>
            <a:spLocks noGrp="1" noChangeArrowheads="1"/>
          </p:cNvSpPr>
          <p:nvPr>
            <p:ph type="body" idx="1"/>
          </p:nvPr>
        </p:nvSpPr>
        <p:spPr>
          <a:xfrm>
            <a:off x="1042988" y="1844675"/>
            <a:ext cx="7696200" cy="3657600"/>
          </a:xfrm>
        </p:spPr>
        <p:txBody>
          <a:bodyPr/>
          <a:lstStyle/>
          <a:p>
            <a:r>
              <a:rPr lang="el-GR"/>
              <a:t>Ο χρόνος μεταξύ της μετάγγισης και της εμφάνισης των συμπτωμάτων ποικίλει.</a:t>
            </a:r>
          </a:p>
          <a:p>
            <a:r>
              <a:rPr lang="el-GR"/>
              <a:t>Συνήθως τα συμπτώματα εμφανίζονται άμεσα</a:t>
            </a:r>
          </a:p>
          <a:p>
            <a:r>
              <a:rPr lang="el-GR"/>
              <a:t>Κλινικά η αιμολυτική αντίδραση είναι δυνατόν να μην αναγνωρισθεί ακόμα και μετά από 6 εβδομάδες.</a:t>
            </a:r>
          </a:p>
        </p:txBody>
      </p:sp>
    </p:spTree>
  </p:cSld>
  <p:clrMapOvr>
    <a:masterClrMapping/>
  </p:clrMapOvr>
  <p:transition spd="med">
    <p:randomBar dir="vert"/>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4338" name="Rectangle 2"/>
          <p:cNvSpPr>
            <a:spLocks noGrp="1" noChangeArrowheads="1"/>
          </p:cNvSpPr>
          <p:nvPr>
            <p:ph type="title"/>
          </p:nvPr>
        </p:nvSpPr>
        <p:spPr/>
        <p:txBody>
          <a:bodyPr/>
          <a:lstStyle/>
          <a:p>
            <a:r>
              <a:rPr lang="el-GR" sz="3400"/>
              <a:t>Ειδικές Κλινικές Εκδηλώσεις</a:t>
            </a:r>
            <a:r>
              <a:rPr lang="el-GR"/>
              <a:t/>
            </a:r>
            <a:br>
              <a:rPr lang="el-GR"/>
            </a:br>
            <a:r>
              <a:rPr lang="el-GR"/>
              <a:t>(</a:t>
            </a:r>
            <a:r>
              <a:rPr lang="el-GR" sz="3000"/>
              <a:t>π. χ. υπό αναισθησία)</a:t>
            </a:r>
          </a:p>
        </p:txBody>
      </p:sp>
      <p:sp>
        <p:nvSpPr>
          <p:cNvPr id="654339" name="Rectangle 3"/>
          <p:cNvSpPr>
            <a:spLocks noGrp="1" noChangeArrowheads="1"/>
          </p:cNvSpPr>
          <p:nvPr>
            <p:ph type="body" idx="1"/>
          </p:nvPr>
        </p:nvSpPr>
        <p:spPr>
          <a:xfrm>
            <a:off x="395288" y="2133600"/>
            <a:ext cx="8229600" cy="4525963"/>
          </a:xfrm>
        </p:spPr>
        <p:txBody>
          <a:bodyPr/>
          <a:lstStyle/>
          <a:p>
            <a:r>
              <a:rPr lang="el-GR"/>
              <a:t>Πόνος μη αντιληπτός</a:t>
            </a:r>
          </a:p>
          <a:p>
            <a:r>
              <a:rPr lang="el-GR"/>
              <a:t>Υπόταση ενίοτε καλυπτόμενη από συγχορηγούμενα ινότροπα</a:t>
            </a:r>
          </a:p>
          <a:p>
            <a:r>
              <a:rPr lang="el-GR"/>
              <a:t>Έλλειψη αιματουρίας σε ανουρικούς</a:t>
            </a:r>
          </a:p>
          <a:p>
            <a:r>
              <a:rPr lang="el-GR"/>
              <a:t>Ανεξέλεγκτη αιμορραγία</a:t>
            </a:r>
            <a:endParaRPr lang="en-GB"/>
          </a:p>
        </p:txBody>
      </p:sp>
      <p:sp>
        <p:nvSpPr>
          <p:cNvPr id="654340" name="AutoShape 4"/>
          <p:cNvSpPr>
            <a:spLocks noChangeArrowheads="1"/>
          </p:cNvSpPr>
          <p:nvPr/>
        </p:nvSpPr>
        <p:spPr bwMode="auto">
          <a:xfrm>
            <a:off x="395288" y="5373688"/>
            <a:ext cx="8353425" cy="1150937"/>
          </a:xfrm>
          <a:prstGeom prst="foldedCorner">
            <a:avLst>
              <a:gd name="adj" fmla="val 12500"/>
            </a:avLst>
          </a:prstGeom>
          <a:solidFill>
            <a:schemeClr val="bg2">
              <a:alpha val="89999"/>
            </a:schemeClr>
          </a:solidFill>
          <a:ln w="9525" cap="rnd">
            <a:noFill/>
            <a:prstDash val="sysDot"/>
            <a:round/>
            <a:headEnd/>
            <a:tailEnd/>
          </a:ln>
          <a:effectLst/>
        </p:spPr>
        <p:txBody>
          <a:bodyPr anchor="ctr"/>
          <a:lstStyle/>
          <a:p>
            <a:pPr algn="ctr"/>
            <a:r>
              <a:rPr lang="el-GR" sz="2400">
                <a:latin typeface="Arial" charset="0"/>
              </a:rPr>
              <a:t>Αδυναμία έγκαιρης αναγνώρισης </a:t>
            </a:r>
            <a:r>
              <a:rPr lang="en-US" sz="2400">
                <a:latin typeface="Arial" charset="0"/>
              </a:rPr>
              <a:t>=</a:t>
            </a:r>
            <a:r>
              <a:rPr lang="el-GR" sz="2400">
                <a:latin typeface="Arial" charset="0"/>
              </a:rPr>
              <a:t> συνέχιση της μετάγγισης!</a:t>
            </a:r>
            <a:endParaRPr lang="en-US" sz="2400">
              <a:latin typeface="Arial" charset="0"/>
            </a:endParaRPr>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54340"/>
                                        </p:tgtEl>
                                        <p:attrNameLst>
                                          <p:attrName>style.visibility</p:attrName>
                                        </p:attrNameLst>
                                      </p:cBhvr>
                                      <p:to>
                                        <p:strVal val="visible"/>
                                      </p:to>
                                    </p:set>
                                    <p:animEffect transition="in" filter="blinds(horizontal)">
                                      <p:cBhvr>
                                        <p:cTn id="7" dur="500"/>
                                        <p:tgtEl>
                                          <p:spTgt spid="654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4340" grpId="0" animBg="1"/>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386" name="Rectangle 2"/>
          <p:cNvSpPr>
            <a:spLocks noGrp="1" noChangeArrowheads="1"/>
          </p:cNvSpPr>
          <p:nvPr>
            <p:ph type="title"/>
          </p:nvPr>
        </p:nvSpPr>
        <p:spPr>
          <a:xfrm>
            <a:off x="574675" y="304800"/>
            <a:ext cx="8001000" cy="741363"/>
          </a:xfrm>
        </p:spPr>
        <p:txBody>
          <a:bodyPr/>
          <a:lstStyle/>
          <a:p>
            <a:r>
              <a:rPr lang="el-GR"/>
              <a:t>Εργαστηριακή διάγνωση</a:t>
            </a:r>
          </a:p>
        </p:txBody>
      </p:sp>
      <p:sp>
        <p:nvSpPr>
          <p:cNvPr id="656387" name="Rectangle 3"/>
          <p:cNvSpPr>
            <a:spLocks noGrp="1" noChangeArrowheads="1"/>
          </p:cNvSpPr>
          <p:nvPr>
            <p:ph type="body" idx="1"/>
          </p:nvPr>
        </p:nvSpPr>
        <p:spPr/>
        <p:txBody>
          <a:bodyPr/>
          <a:lstStyle/>
          <a:p>
            <a:pPr marL="609600" indent="-609600">
              <a:lnSpc>
                <a:spcPct val="90000"/>
              </a:lnSpc>
            </a:pPr>
            <a:r>
              <a:rPr lang="el-GR" b="1" u="sng"/>
              <a:t>Αιμοδοσία</a:t>
            </a:r>
            <a:r>
              <a:rPr lang="el-GR"/>
              <a:t> :</a:t>
            </a:r>
            <a:r>
              <a:rPr lang="el-GR" sz="2600"/>
              <a:t>Αποστολή για επισκόπηση , επανάληψη ομάδος και </a:t>
            </a:r>
            <a:r>
              <a:rPr lang="en-US" sz="2600"/>
              <a:t>Rhesus</a:t>
            </a:r>
            <a:r>
              <a:rPr lang="el-GR" sz="2600"/>
              <a:t>, συμβατότητα και άμεση </a:t>
            </a:r>
            <a:r>
              <a:rPr lang="en-US" sz="2600"/>
              <a:t> Coombs</a:t>
            </a:r>
            <a:endParaRPr lang="el-GR" sz="2600"/>
          </a:p>
          <a:p>
            <a:pPr marL="990600" lvl="1" indent="-519113">
              <a:lnSpc>
                <a:spcPct val="90000"/>
              </a:lnSpc>
            </a:pPr>
            <a:r>
              <a:rPr lang="el-GR" sz="2200"/>
              <a:t>Δείγματος αίματος του ασθενούς</a:t>
            </a:r>
          </a:p>
          <a:p>
            <a:pPr marL="990600" lvl="1" indent="-519113">
              <a:lnSpc>
                <a:spcPct val="90000"/>
              </a:lnSpc>
            </a:pPr>
            <a:r>
              <a:rPr lang="el-GR" sz="2200"/>
              <a:t>Μεταγγιζόμενου ασκού</a:t>
            </a:r>
          </a:p>
          <a:p>
            <a:pPr marL="990600" lvl="1" indent="-519113">
              <a:lnSpc>
                <a:spcPct val="90000"/>
              </a:lnSpc>
              <a:buFont typeface="Wingdings" pitchFamily="2" charset="2"/>
              <a:buNone/>
            </a:pPr>
            <a:endParaRPr lang="el-GR" sz="2200"/>
          </a:p>
          <a:p>
            <a:pPr marL="609600" indent="-609600">
              <a:lnSpc>
                <a:spcPct val="90000"/>
              </a:lnSpc>
            </a:pPr>
            <a:r>
              <a:rPr lang="el-GR" b="1" u="sng"/>
              <a:t>Αιματολογικό</a:t>
            </a:r>
            <a:r>
              <a:rPr lang="el-GR" b="1"/>
              <a:t>: </a:t>
            </a:r>
            <a:r>
              <a:rPr lang="el-GR"/>
              <a:t>‘Ελεγχος πηκτικότητας</a:t>
            </a:r>
          </a:p>
          <a:p>
            <a:pPr marL="609600" indent="-609600">
              <a:lnSpc>
                <a:spcPct val="90000"/>
              </a:lnSpc>
            </a:pPr>
            <a:r>
              <a:rPr lang="el-GR" b="1" u="sng"/>
              <a:t>Μικροβιολογικό:</a:t>
            </a:r>
            <a:r>
              <a:rPr lang="el-GR"/>
              <a:t> Έλεγχος ούρων</a:t>
            </a:r>
            <a:endParaRPr lang="el-GR" b="1" u="sng"/>
          </a:p>
          <a:p>
            <a:pPr marL="990600" lvl="1" indent="-519113">
              <a:lnSpc>
                <a:spcPct val="90000"/>
              </a:lnSpc>
              <a:buFont typeface="Wingdings" pitchFamily="2" charset="2"/>
              <a:buNone/>
            </a:pPr>
            <a:endParaRPr lang="el-GR" sz="2200"/>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56387">
                                            <p:txEl>
                                              <p:pRg st="0" end="0"/>
                                            </p:txEl>
                                          </p:spTgt>
                                        </p:tgtEl>
                                        <p:attrNameLst>
                                          <p:attrName>style.visibility</p:attrName>
                                        </p:attrNameLst>
                                      </p:cBhvr>
                                      <p:to>
                                        <p:strVal val="visible"/>
                                      </p:to>
                                    </p:set>
                                    <p:animEffect transition="in" filter="strips(downLeft)">
                                      <p:cBhvr>
                                        <p:cTn id="7" dur="500"/>
                                        <p:tgtEl>
                                          <p:spTgt spid="656387">
                                            <p:txEl>
                                              <p:pRg st="0" end="0"/>
                                            </p:txEl>
                                          </p:spTgt>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656387">
                                            <p:txEl>
                                              <p:pRg st="1" end="1"/>
                                            </p:txEl>
                                          </p:spTgt>
                                        </p:tgtEl>
                                        <p:attrNameLst>
                                          <p:attrName>style.visibility</p:attrName>
                                        </p:attrNameLst>
                                      </p:cBhvr>
                                      <p:to>
                                        <p:strVal val="visible"/>
                                      </p:to>
                                    </p:set>
                                    <p:animEffect transition="in" filter="strips(downLeft)">
                                      <p:cBhvr>
                                        <p:cTn id="10" dur="500"/>
                                        <p:tgtEl>
                                          <p:spTgt spid="656387">
                                            <p:txEl>
                                              <p:pRg st="1" end="1"/>
                                            </p:txEl>
                                          </p:spTgt>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656387">
                                            <p:txEl>
                                              <p:pRg st="2" end="2"/>
                                            </p:txEl>
                                          </p:spTgt>
                                        </p:tgtEl>
                                        <p:attrNameLst>
                                          <p:attrName>style.visibility</p:attrName>
                                        </p:attrNameLst>
                                      </p:cBhvr>
                                      <p:to>
                                        <p:strVal val="visible"/>
                                      </p:to>
                                    </p:set>
                                    <p:animEffect transition="in" filter="strips(downLeft)">
                                      <p:cBhvr>
                                        <p:cTn id="13" dur="500"/>
                                        <p:tgtEl>
                                          <p:spTgt spid="656387">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656387">
                                            <p:txEl>
                                              <p:pRg st="4" end="4"/>
                                            </p:txEl>
                                          </p:spTgt>
                                        </p:tgtEl>
                                        <p:attrNameLst>
                                          <p:attrName>style.visibility</p:attrName>
                                        </p:attrNameLst>
                                      </p:cBhvr>
                                      <p:to>
                                        <p:strVal val="visible"/>
                                      </p:to>
                                    </p:set>
                                    <p:animEffect transition="in" filter="strips(downLeft)">
                                      <p:cBhvr>
                                        <p:cTn id="18" dur="500"/>
                                        <p:tgtEl>
                                          <p:spTgt spid="656387">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656387">
                                            <p:txEl>
                                              <p:pRg st="5" end="5"/>
                                            </p:txEl>
                                          </p:spTgt>
                                        </p:tgtEl>
                                        <p:attrNameLst>
                                          <p:attrName>style.visibility</p:attrName>
                                        </p:attrNameLst>
                                      </p:cBhvr>
                                      <p:to>
                                        <p:strVal val="visible"/>
                                      </p:to>
                                    </p:set>
                                    <p:animEffect transition="in" filter="strips(downLeft)">
                                      <p:cBhvr>
                                        <p:cTn id="23" dur="500"/>
                                        <p:tgtEl>
                                          <p:spTgt spid="6563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638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Rectangle 2"/>
          <p:cNvSpPr>
            <a:spLocks noGrp="1" noChangeArrowheads="1"/>
          </p:cNvSpPr>
          <p:nvPr>
            <p:ph type="title"/>
          </p:nvPr>
        </p:nvSpPr>
        <p:spPr/>
        <p:txBody>
          <a:bodyPr/>
          <a:lstStyle/>
          <a:p>
            <a:endParaRPr lang="el-GR"/>
          </a:p>
        </p:txBody>
      </p:sp>
      <p:sp>
        <p:nvSpPr>
          <p:cNvPr id="485379" name="Rectangle 3"/>
          <p:cNvSpPr>
            <a:spLocks noGrp="1" noChangeArrowheads="1"/>
          </p:cNvSpPr>
          <p:nvPr>
            <p:ph type="body" idx="1"/>
          </p:nvPr>
        </p:nvSpPr>
        <p:spPr>
          <a:xfrm>
            <a:off x="684213" y="2017713"/>
            <a:ext cx="8270875" cy="4114800"/>
          </a:xfrm>
        </p:spPr>
        <p:txBody>
          <a:bodyPr/>
          <a:lstStyle/>
          <a:p>
            <a:pPr>
              <a:lnSpc>
                <a:spcPct val="80000"/>
              </a:lnSpc>
            </a:pPr>
            <a:r>
              <a:rPr lang="el-GR" sz="2100"/>
              <a:t>Η αλδοστερόνη επίσης προωθεί την επαναρρόφηση νερού στους νεφρούς, με σκοπό την ενυδάτωση του οργανισμού. </a:t>
            </a:r>
          </a:p>
          <a:p>
            <a:pPr>
              <a:lnSpc>
                <a:spcPct val="80000"/>
              </a:lnSpc>
            </a:pPr>
            <a:r>
              <a:rPr lang="el-GR" sz="2100"/>
              <a:t>Η ωσμωτική πίεση είναι αυτή που συμβάλλει στην μετακίνηση των υγρών από τον αραιότερο προς τον πυκνότερο, έτσι ώστε τελικά να αποκατασταθεί νέα ωσμωτική ισορροπία (στόχος είναι πάντα η ωσμωτική πίεση σε όλα τα διαμερίσματα του οργανισμού να είναι ίδια). </a:t>
            </a:r>
          </a:p>
          <a:p>
            <a:pPr>
              <a:lnSpc>
                <a:spcPct val="80000"/>
              </a:lnSpc>
            </a:pPr>
            <a:r>
              <a:rPr lang="el-GR" sz="2100"/>
              <a:t>Στην ενδοφλέβια χορήγηση υγρών μπορεί να χρησιμοποιηθούν ισότονα, υπότονα ή υπέρτονα διαλύματα (σε σχέση με το πλάσμα ή την γενική ωσμωτική πίεση των διαλυμάτων του οργανισμού). Ένα διάλυμα με ωσμωτική πίεση από 240 έως 340 </a:t>
            </a:r>
            <a:r>
              <a:rPr lang="en-US" sz="2100"/>
              <a:t>mOsmol</a:t>
            </a:r>
            <a:r>
              <a:rPr lang="el-GR" sz="2100"/>
              <a:t>/</a:t>
            </a:r>
            <a:r>
              <a:rPr lang="en-US" sz="2100"/>
              <a:t>L </a:t>
            </a:r>
            <a:r>
              <a:rPr lang="el-GR" sz="2100"/>
              <a:t>θεωρείται ισότονο. Όταν η ωσμωτικότητά του είναι πάνω από 340 </a:t>
            </a:r>
            <a:r>
              <a:rPr lang="en-US" sz="2100"/>
              <a:t>mOsmol</a:t>
            </a:r>
            <a:r>
              <a:rPr lang="el-GR" sz="2100"/>
              <a:t>/</a:t>
            </a:r>
            <a:r>
              <a:rPr lang="en-US" sz="2100"/>
              <a:t>L </a:t>
            </a:r>
            <a:r>
              <a:rPr lang="el-GR" sz="2100"/>
              <a:t>θεωρείται υπέρτονο και όταν είναι κάτω από 240 </a:t>
            </a:r>
            <a:r>
              <a:rPr lang="en-US" sz="2100"/>
              <a:t>mOsmol</a:t>
            </a:r>
            <a:r>
              <a:rPr lang="el-GR" sz="2100"/>
              <a:t>/</a:t>
            </a:r>
            <a:r>
              <a:rPr lang="en-US" sz="2100"/>
              <a:t>L </a:t>
            </a:r>
            <a:r>
              <a:rPr lang="el-GR" sz="2100"/>
              <a:t>θεωρείται υπότονο.</a:t>
            </a:r>
            <a:endParaRPr lang="en-US" sz="2100"/>
          </a:p>
        </p:txBody>
      </p:sp>
    </p:spTree>
  </p:cSld>
  <p:clrMapOvr>
    <a:masterClrMapping/>
  </p:clrMapOvr>
  <p:transition spd="med">
    <p:randomBar dir="vert"/>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434" name="Rectangle 2"/>
          <p:cNvSpPr>
            <a:spLocks noGrp="1" noChangeArrowheads="1"/>
          </p:cNvSpPr>
          <p:nvPr>
            <p:ph type="title"/>
          </p:nvPr>
        </p:nvSpPr>
        <p:spPr>
          <a:xfrm>
            <a:off x="323850" y="188913"/>
            <a:ext cx="8289925" cy="1050925"/>
          </a:xfrm>
        </p:spPr>
        <p:txBody>
          <a:bodyPr/>
          <a:lstStyle/>
          <a:p>
            <a:r>
              <a:rPr lang="el-GR" sz="3000"/>
              <a:t>Αντιμετώπιση Αντιδράσεων κατά τη μετάγγιση</a:t>
            </a:r>
            <a:endParaRPr lang="en-GB" sz="3000"/>
          </a:p>
        </p:txBody>
      </p:sp>
      <p:sp>
        <p:nvSpPr>
          <p:cNvPr id="658435" name="Rectangle 3"/>
          <p:cNvSpPr>
            <a:spLocks noGrp="1" noChangeArrowheads="1"/>
          </p:cNvSpPr>
          <p:nvPr>
            <p:ph type="body" idx="1"/>
          </p:nvPr>
        </p:nvSpPr>
        <p:spPr>
          <a:xfrm>
            <a:off x="684213" y="2420938"/>
            <a:ext cx="8280400" cy="3960812"/>
          </a:xfrm>
        </p:spPr>
        <p:txBody>
          <a:bodyPr/>
          <a:lstStyle/>
          <a:p>
            <a:pPr marL="457200" indent="-457200">
              <a:lnSpc>
                <a:spcPct val="80000"/>
              </a:lnSpc>
            </a:pPr>
            <a:r>
              <a:rPr lang="el-GR" sz="2600"/>
              <a:t>Διατήρηση φλέβας με Να</a:t>
            </a:r>
            <a:r>
              <a:rPr lang="en-US" sz="2600"/>
              <a:t>Cl 0.9%</a:t>
            </a:r>
          </a:p>
          <a:p>
            <a:pPr marL="457200" indent="-457200">
              <a:lnSpc>
                <a:spcPct val="80000"/>
              </a:lnSpc>
            </a:pPr>
            <a:r>
              <a:rPr lang="el-GR" sz="2600" b="1">
                <a:solidFill>
                  <a:schemeClr val="accent1"/>
                </a:solidFill>
              </a:rPr>
              <a:t>Άμεση ενημέρωση γιατρών και αιμοδοσίας</a:t>
            </a:r>
          </a:p>
          <a:p>
            <a:pPr marL="457200" indent="-457200">
              <a:lnSpc>
                <a:spcPct val="80000"/>
              </a:lnSpc>
            </a:pPr>
            <a:r>
              <a:rPr lang="el-GR" sz="2600"/>
              <a:t>Παρακολούθηση ζωτικών σημείων</a:t>
            </a:r>
            <a:br>
              <a:rPr lang="el-GR" sz="2600"/>
            </a:br>
            <a:r>
              <a:rPr lang="el-GR" sz="2600"/>
              <a:t>(σφυγμών, πίεσης , αναπνοών</a:t>
            </a:r>
            <a:r>
              <a:rPr lang="en-US" sz="2600"/>
              <a:t>,</a:t>
            </a:r>
            <a:r>
              <a:rPr lang="el-GR" sz="2600"/>
              <a:t> θερμοκρασίας)</a:t>
            </a:r>
          </a:p>
          <a:p>
            <a:pPr marL="457200" indent="-457200">
              <a:lnSpc>
                <a:spcPct val="80000"/>
              </a:lnSpc>
            </a:pPr>
            <a:r>
              <a:rPr lang="el-GR" sz="2600"/>
              <a:t>Λήψη δείγματος αίματος και ούρων </a:t>
            </a:r>
          </a:p>
          <a:p>
            <a:pPr marL="457200" indent="-457200">
              <a:lnSpc>
                <a:spcPct val="80000"/>
              </a:lnSpc>
            </a:pPr>
            <a:r>
              <a:rPr lang="el-GR" sz="2600"/>
              <a:t>Συμπλήρωση εντύπου αντιδράσεως</a:t>
            </a:r>
          </a:p>
          <a:p>
            <a:pPr marL="457200" indent="-457200">
              <a:lnSpc>
                <a:spcPct val="80000"/>
              </a:lnSpc>
            </a:pPr>
            <a:r>
              <a:rPr lang="el-GR" sz="2600"/>
              <a:t>Αποστολή εντύπου και δειγμάτων στη αιμοδοσία</a:t>
            </a:r>
          </a:p>
          <a:p>
            <a:pPr marL="457200" indent="-457200">
              <a:lnSpc>
                <a:spcPct val="80000"/>
              </a:lnSpc>
            </a:pPr>
            <a:r>
              <a:rPr lang="el-GR" sz="2600"/>
              <a:t>Καταγραφή της αντίδρασης στο ιστορικό του ασθενούς </a:t>
            </a:r>
            <a:endParaRPr lang="en-GB" sz="2600"/>
          </a:p>
        </p:txBody>
      </p:sp>
      <p:sp>
        <p:nvSpPr>
          <p:cNvPr id="658436" name="Oval 4"/>
          <p:cNvSpPr>
            <a:spLocks noChangeArrowheads="1"/>
          </p:cNvSpPr>
          <p:nvPr/>
        </p:nvSpPr>
        <p:spPr bwMode="auto">
          <a:xfrm>
            <a:off x="1835150" y="1484313"/>
            <a:ext cx="5616575" cy="792162"/>
          </a:xfrm>
          <a:prstGeom prst="ellipse">
            <a:avLst/>
          </a:prstGeom>
          <a:solidFill>
            <a:schemeClr val="bg2"/>
          </a:solidFill>
          <a:ln w="9525">
            <a:noFill/>
            <a:round/>
            <a:headEnd/>
            <a:tailEnd/>
          </a:ln>
          <a:effectLst/>
        </p:spPr>
        <p:txBody>
          <a:bodyPr wrap="none" anchor="ctr"/>
          <a:lstStyle/>
          <a:p>
            <a:pPr algn="ctr"/>
            <a:r>
              <a:rPr lang="el-GR" sz="2400">
                <a:solidFill>
                  <a:schemeClr val="accent1"/>
                </a:solidFill>
                <a:latin typeface="Comic Sans MS" pitchFamily="66" charset="0"/>
              </a:rPr>
              <a:t>Διακοπή μετάγγισης!</a:t>
            </a:r>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658436"/>
                                        </p:tgtEl>
                                        <p:attrNameLst>
                                          <p:attrName>style.visibility</p:attrName>
                                        </p:attrNameLst>
                                      </p:cBhvr>
                                      <p:to>
                                        <p:strVal val="visible"/>
                                      </p:to>
                                    </p:set>
                                    <p:anim calcmode="lin" valueType="num">
                                      <p:cBhvr>
                                        <p:cTn id="7" dur="500" fill="hold"/>
                                        <p:tgtEl>
                                          <p:spTgt spid="658436"/>
                                        </p:tgtEl>
                                        <p:attrNameLst>
                                          <p:attrName>ppt_w</p:attrName>
                                        </p:attrNameLst>
                                      </p:cBhvr>
                                      <p:tavLst>
                                        <p:tav tm="0">
                                          <p:val>
                                            <p:fltVal val="0"/>
                                          </p:val>
                                        </p:tav>
                                        <p:tav tm="100000">
                                          <p:val>
                                            <p:strVal val="#ppt_w"/>
                                          </p:val>
                                        </p:tav>
                                      </p:tavLst>
                                    </p:anim>
                                    <p:anim calcmode="lin" valueType="num">
                                      <p:cBhvr>
                                        <p:cTn id="8" dur="500" fill="hold"/>
                                        <p:tgtEl>
                                          <p:spTgt spid="658436"/>
                                        </p:tgtEl>
                                        <p:attrNameLst>
                                          <p:attrName>ppt_h</p:attrName>
                                        </p:attrNameLst>
                                      </p:cBhvr>
                                      <p:tavLst>
                                        <p:tav tm="0">
                                          <p:val>
                                            <p:fltVal val="0"/>
                                          </p:val>
                                        </p:tav>
                                        <p:tav tm="100000">
                                          <p:val>
                                            <p:strVal val="#ppt_h"/>
                                          </p:val>
                                        </p:tav>
                                      </p:tavLst>
                                    </p:anim>
                                    <p:anim calcmode="lin" valueType="num">
                                      <p:cBhvr>
                                        <p:cTn id="9" dur="500" fill="hold"/>
                                        <p:tgtEl>
                                          <p:spTgt spid="658436"/>
                                        </p:tgtEl>
                                        <p:attrNameLst>
                                          <p:attrName>style.rotation</p:attrName>
                                        </p:attrNameLst>
                                      </p:cBhvr>
                                      <p:tavLst>
                                        <p:tav tm="0">
                                          <p:val>
                                            <p:fltVal val="90"/>
                                          </p:val>
                                        </p:tav>
                                        <p:tav tm="100000">
                                          <p:val>
                                            <p:fltVal val="0"/>
                                          </p:val>
                                        </p:tav>
                                      </p:tavLst>
                                    </p:anim>
                                    <p:animEffect transition="in" filter="fade">
                                      <p:cBhvr>
                                        <p:cTn id="10" dur="500"/>
                                        <p:tgtEl>
                                          <p:spTgt spid="658436"/>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658435">
                                            <p:txEl>
                                              <p:pRg st="0" end="0"/>
                                            </p:txEl>
                                          </p:spTgt>
                                        </p:tgtEl>
                                        <p:attrNameLst>
                                          <p:attrName>style.visibility</p:attrName>
                                        </p:attrNameLst>
                                      </p:cBhvr>
                                      <p:to>
                                        <p:strVal val="visible"/>
                                      </p:to>
                                    </p:set>
                                    <p:animEffect transition="in" filter="strips(downLeft)">
                                      <p:cBhvr>
                                        <p:cTn id="15" dur="500"/>
                                        <p:tgtEl>
                                          <p:spTgt spid="65843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658435">
                                            <p:txEl>
                                              <p:pRg st="1" end="1"/>
                                            </p:txEl>
                                          </p:spTgt>
                                        </p:tgtEl>
                                        <p:attrNameLst>
                                          <p:attrName>style.visibility</p:attrName>
                                        </p:attrNameLst>
                                      </p:cBhvr>
                                      <p:to>
                                        <p:strVal val="visible"/>
                                      </p:to>
                                    </p:set>
                                    <p:animEffect transition="in" filter="strips(downLeft)">
                                      <p:cBhvr>
                                        <p:cTn id="20" dur="500"/>
                                        <p:tgtEl>
                                          <p:spTgt spid="65843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grpId="0" nodeType="clickEffect">
                                  <p:stCondLst>
                                    <p:cond delay="0"/>
                                  </p:stCondLst>
                                  <p:childTnLst>
                                    <p:set>
                                      <p:cBhvr>
                                        <p:cTn id="24" dur="1" fill="hold">
                                          <p:stCondLst>
                                            <p:cond delay="0"/>
                                          </p:stCondLst>
                                        </p:cTn>
                                        <p:tgtEl>
                                          <p:spTgt spid="658435">
                                            <p:txEl>
                                              <p:pRg st="2" end="2"/>
                                            </p:txEl>
                                          </p:spTgt>
                                        </p:tgtEl>
                                        <p:attrNameLst>
                                          <p:attrName>style.visibility</p:attrName>
                                        </p:attrNameLst>
                                      </p:cBhvr>
                                      <p:to>
                                        <p:strVal val="visible"/>
                                      </p:to>
                                    </p:set>
                                    <p:animEffect transition="in" filter="strips(downLeft)">
                                      <p:cBhvr>
                                        <p:cTn id="25" dur="500"/>
                                        <p:tgtEl>
                                          <p:spTgt spid="658435">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grpId="0" nodeType="clickEffect">
                                  <p:stCondLst>
                                    <p:cond delay="0"/>
                                  </p:stCondLst>
                                  <p:childTnLst>
                                    <p:set>
                                      <p:cBhvr>
                                        <p:cTn id="29" dur="1" fill="hold">
                                          <p:stCondLst>
                                            <p:cond delay="0"/>
                                          </p:stCondLst>
                                        </p:cTn>
                                        <p:tgtEl>
                                          <p:spTgt spid="658435">
                                            <p:txEl>
                                              <p:pRg st="3" end="3"/>
                                            </p:txEl>
                                          </p:spTgt>
                                        </p:tgtEl>
                                        <p:attrNameLst>
                                          <p:attrName>style.visibility</p:attrName>
                                        </p:attrNameLst>
                                      </p:cBhvr>
                                      <p:to>
                                        <p:strVal val="visible"/>
                                      </p:to>
                                    </p:set>
                                    <p:animEffect transition="in" filter="strips(downLeft)">
                                      <p:cBhvr>
                                        <p:cTn id="30" dur="500"/>
                                        <p:tgtEl>
                                          <p:spTgt spid="65843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grpId="0" nodeType="clickEffect">
                                  <p:stCondLst>
                                    <p:cond delay="0"/>
                                  </p:stCondLst>
                                  <p:childTnLst>
                                    <p:set>
                                      <p:cBhvr>
                                        <p:cTn id="34" dur="1" fill="hold">
                                          <p:stCondLst>
                                            <p:cond delay="0"/>
                                          </p:stCondLst>
                                        </p:cTn>
                                        <p:tgtEl>
                                          <p:spTgt spid="658435">
                                            <p:txEl>
                                              <p:pRg st="4" end="4"/>
                                            </p:txEl>
                                          </p:spTgt>
                                        </p:tgtEl>
                                        <p:attrNameLst>
                                          <p:attrName>style.visibility</p:attrName>
                                        </p:attrNameLst>
                                      </p:cBhvr>
                                      <p:to>
                                        <p:strVal val="visible"/>
                                      </p:to>
                                    </p:set>
                                    <p:animEffect transition="in" filter="strips(downLeft)">
                                      <p:cBhvr>
                                        <p:cTn id="35" dur="500"/>
                                        <p:tgtEl>
                                          <p:spTgt spid="65843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658435">
                                            <p:txEl>
                                              <p:pRg st="5" end="5"/>
                                            </p:txEl>
                                          </p:spTgt>
                                        </p:tgtEl>
                                        <p:attrNameLst>
                                          <p:attrName>style.visibility</p:attrName>
                                        </p:attrNameLst>
                                      </p:cBhvr>
                                      <p:to>
                                        <p:strVal val="visible"/>
                                      </p:to>
                                    </p:set>
                                    <p:animEffect transition="in" filter="strips(downLeft)">
                                      <p:cBhvr>
                                        <p:cTn id="40" dur="500"/>
                                        <p:tgtEl>
                                          <p:spTgt spid="658435">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8" presetClass="entr" presetSubtype="12" fill="hold" grpId="0" nodeType="clickEffect">
                                  <p:stCondLst>
                                    <p:cond delay="0"/>
                                  </p:stCondLst>
                                  <p:childTnLst>
                                    <p:set>
                                      <p:cBhvr>
                                        <p:cTn id="44" dur="1" fill="hold">
                                          <p:stCondLst>
                                            <p:cond delay="0"/>
                                          </p:stCondLst>
                                        </p:cTn>
                                        <p:tgtEl>
                                          <p:spTgt spid="658435">
                                            <p:txEl>
                                              <p:pRg st="6" end="6"/>
                                            </p:txEl>
                                          </p:spTgt>
                                        </p:tgtEl>
                                        <p:attrNameLst>
                                          <p:attrName>style.visibility</p:attrName>
                                        </p:attrNameLst>
                                      </p:cBhvr>
                                      <p:to>
                                        <p:strVal val="visible"/>
                                      </p:to>
                                    </p:set>
                                    <p:animEffect transition="in" filter="strips(downLeft)">
                                      <p:cBhvr>
                                        <p:cTn id="45" dur="500"/>
                                        <p:tgtEl>
                                          <p:spTgt spid="6584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8435" grpId="0" build="p"/>
      <p:bldP spid="658436" grpId="0" animBg="1"/>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2" name="Rectangle 2"/>
          <p:cNvSpPr>
            <a:spLocks noGrp="1" noChangeArrowheads="1"/>
          </p:cNvSpPr>
          <p:nvPr>
            <p:ph type="title"/>
          </p:nvPr>
        </p:nvSpPr>
        <p:spPr/>
        <p:txBody>
          <a:bodyPr/>
          <a:lstStyle/>
          <a:p>
            <a:r>
              <a:rPr lang="el-GR" sz="3000"/>
              <a:t>Αντιμετώπιση Αντιδράσεων κατά τη μετάγγιση</a:t>
            </a:r>
          </a:p>
        </p:txBody>
      </p:sp>
      <p:sp>
        <p:nvSpPr>
          <p:cNvPr id="660483" name="Rectangle 3"/>
          <p:cNvSpPr>
            <a:spLocks noGrp="1" noChangeArrowheads="1"/>
          </p:cNvSpPr>
          <p:nvPr>
            <p:ph type="body" idx="1"/>
          </p:nvPr>
        </p:nvSpPr>
        <p:spPr>
          <a:xfrm>
            <a:off x="755650" y="1773238"/>
            <a:ext cx="7993063" cy="4608512"/>
          </a:xfrm>
        </p:spPr>
        <p:txBody>
          <a:bodyPr/>
          <a:lstStyle/>
          <a:p>
            <a:pPr>
              <a:lnSpc>
                <a:spcPct val="80000"/>
              </a:lnSpc>
            </a:pPr>
            <a:r>
              <a:rPr lang="el-GR" sz="2600"/>
              <a:t>Κυκλοφορική υποστήριξη</a:t>
            </a:r>
          </a:p>
          <a:p>
            <a:pPr>
              <a:lnSpc>
                <a:spcPct val="80000"/>
              </a:lnSpc>
            </a:pPr>
            <a:r>
              <a:rPr lang="el-GR" sz="2600"/>
              <a:t>Πρόληψη νεφρικής ανεπάρκειας με αποφυγή υπότασης και ΔΕΠ</a:t>
            </a:r>
          </a:p>
          <a:p>
            <a:pPr>
              <a:lnSpc>
                <a:spcPct val="80000"/>
              </a:lnSpc>
            </a:pPr>
            <a:r>
              <a:rPr lang="el-GR" sz="2600"/>
              <a:t>Διουρητικά (Μαννιτόλη ή Φουροσεμίδη 40-80</a:t>
            </a:r>
            <a:r>
              <a:rPr lang="en-US" sz="2600"/>
              <a:t>mg</a:t>
            </a:r>
            <a:r>
              <a:rPr lang="el-GR" sz="2600"/>
              <a:t>)</a:t>
            </a:r>
          </a:p>
          <a:p>
            <a:pPr>
              <a:lnSpc>
                <a:spcPct val="80000"/>
              </a:lnSpc>
            </a:pPr>
            <a:r>
              <a:rPr lang="el-GR" sz="2600"/>
              <a:t>Ενυδάτωση με Να</a:t>
            </a:r>
            <a:r>
              <a:rPr lang="en-US" sz="2600"/>
              <a:t>Cl</a:t>
            </a:r>
            <a:r>
              <a:rPr lang="el-GR" sz="2600"/>
              <a:t> 0.9% και </a:t>
            </a:r>
            <a:r>
              <a:rPr lang="en-US" sz="2600"/>
              <a:t>dextrose 5%</a:t>
            </a:r>
            <a:r>
              <a:rPr lang="el-GR" sz="2600"/>
              <a:t>(</a:t>
            </a:r>
            <a:r>
              <a:rPr lang="en-US" sz="2600"/>
              <a:t>1:1)</a:t>
            </a:r>
            <a:r>
              <a:rPr lang="el-GR" sz="2600"/>
              <a:t> με ρυθμό 3</a:t>
            </a:r>
            <a:r>
              <a:rPr lang="en-US" sz="2600"/>
              <a:t>l/m</a:t>
            </a:r>
            <a:r>
              <a:rPr lang="en-US" sz="2600" baseline="30000"/>
              <a:t>2</a:t>
            </a:r>
            <a:r>
              <a:rPr lang="en-US" sz="2600"/>
              <a:t>/day</a:t>
            </a:r>
            <a:endParaRPr lang="el-GR" sz="2600"/>
          </a:p>
          <a:p>
            <a:pPr>
              <a:lnSpc>
                <a:spcPct val="80000"/>
              </a:lnSpc>
            </a:pPr>
            <a:r>
              <a:rPr lang="el-GR" sz="2600"/>
              <a:t>Διττανθρακικά για διατήρηση </a:t>
            </a:r>
            <a:r>
              <a:rPr lang="en-US" sz="2600"/>
              <a:t>PH</a:t>
            </a:r>
            <a:r>
              <a:rPr lang="el-GR" sz="2600"/>
              <a:t> ούρων =7.0</a:t>
            </a:r>
          </a:p>
          <a:p>
            <a:pPr>
              <a:lnSpc>
                <a:spcPct val="80000"/>
              </a:lnSpc>
            </a:pPr>
            <a:r>
              <a:rPr lang="en-US" sz="2600"/>
              <a:t>Dopamine 1-5 </a:t>
            </a:r>
            <a:r>
              <a:rPr lang="el-GR" sz="2600"/>
              <a:t>μ</a:t>
            </a:r>
            <a:r>
              <a:rPr lang="en-US" sz="2600"/>
              <a:t>g</a:t>
            </a:r>
            <a:r>
              <a:rPr lang="el-GR" sz="2600"/>
              <a:t>/</a:t>
            </a:r>
            <a:r>
              <a:rPr lang="en-US" sz="2600"/>
              <a:t>kg/min</a:t>
            </a:r>
            <a:endParaRPr lang="el-GR" sz="2600"/>
          </a:p>
          <a:p>
            <a:pPr>
              <a:lnSpc>
                <a:spcPct val="80000"/>
              </a:lnSpc>
            </a:pPr>
            <a:r>
              <a:rPr lang="el-GR" sz="2600"/>
              <a:t>Θέση  της ηπαρίνης αμφιλεγόμενη </a:t>
            </a:r>
          </a:p>
          <a:p>
            <a:pPr>
              <a:lnSpc>
                <a:spcPct val="80000"/>
              </a:lnSpc>
            </a:pPr>
            <a:r>
              <a:rPr lang="el-GR" sz="2600"/>
              <a:t>Χορήγηση οξυγόνου-Α/Α θώρακα</a:t>
            </a:r>
          </a:p>
          <a:p>
            <a:pPr>
              <a:lnSpc>
                <a:spcPct val="80000"/>
              </a:lnSpc>
            </a:pPr>
            <a:endParaRPr lang="en-GB" sz="2600"/>
          </a:p>
          <a:p>
            <a:pPr>
              <a:lnSpc>
                <a:spcPct val="80000"/>
              </a:lnSpc>
            </a:pPr>
            <a:endParaRPr lang="el-GR" sz="2600"/>
          </a:p>
        </p:txBody>
      </p:sp>
    </p:spTree>
  </p:cSld>
  <p:clrMapOvr>
    <a:masterClrMapping/>
  </p:clrMapOvr>
  <p:transition spd="med">
    <p:randomBar dir="vert"/>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2530" name="Rectangle 2"/>
          <p:cNvSpPr>
            <a:spLocks noGrp="1" noChangeArrowheads="1"/>
          </p:cNvSpPr>
          <p:nvPr>
            <p:ph type="title"/>
          </p:nvPr>
        </p:nvSpPr>
        <p:spPr>
          <a:xfrm>
            <a:off x="468313" y="0"/>
            <a:ext cx="8229600" cy="1268413"/>
          </a:xfrm>
        </p:spPr>
        <p:txBody>
          <a:bodyPr/>
          <a:lstStyle/>
          <a:p>
            <a:r>
              <a:rPr lang="el-GR"/>
              <a:t>Μέτρα ασφαλείας προτεινόμενα από το τμήμα Αιμοδοσίας</a:t>
            </a:r>
          </a:p>
        </p:txBody>
      </p:sp>
      <p:sp>
        <p:nvSpPr>
          <p:cNvPr id="662531" name="Rectangle 3"/>
          <p:cNvSpPr>
            <a:spLocks noGrp="1" noChangeArrowheads="1"/>
          </p:cNvSpPr>
          <p:nvPr>
            <p:ph type="body" idx="1"/>
          </p:nvPr>
        </p:nvSpPr>
        <p:spPr>
          <a:xfrm>
            <a:off x="468313" y="1916113"/>
            <a:ext cx="8280400" cy="4465637"/>
          </a:xfrm>
        </p:spPr>
        <p:txBody>
          <a:bodyPr/>
          <a:lstStyle/>
          <a:p>
            <a:pPr>
              <a:lnSpc>
                <a:spcPct val="90000"/>
              </a:lnSpc>
            </a:pPr>
            <a:r>
              <a:rPr lang="el-GR" sz="2600"/>
              <a:t>Διπλή δειγματοληψία για διασταύρωση σε διαφορετικό χρόνο</a:t>
            </a:r>
          </a:p>
          <a:p>
            <a:pPr>
              <a:lnSpc>
                <a:spcPct val="90000"/>
              </a:lnSpc>
            </a:pPr>
            <a:r>
              <a:rPr lang="el-GR" sz="2600"/>
              <a:t>Αποφυγή παράδοσης περισσοτέρων του ενός ασκού  </a:t>
            </a:r>
          </a:p>
          <a:p>
            <a:pPr>
              <a:lnSpc>
                <a:spcPct val="90000"/>
              </a:lnSpc>
            </a:pPr>
            <a:r>
              <a:rPr lang="el-GR" sz="2600"/>
              <a:t>Εκ νέου επιβεβαίωση των στοιχείων του ασθενούς πριν από την μετάγγιση από το ιατρικό-νοσηλευτικό προσωπικό (ειδικές περιπτώσεις, ‘βραχιολάκια’)</a:t>
            </a:r>
          </a:p>
          <a:p>
            <a:pPr>
              <a:lnSpc>
                <a:spcPct val="90000"/>
              </a:lnSpc>
            </a:pPr>
            <a:r>
              <a:rPr lang="el-GR" sz="2600"/>
              <a:t>Τελευταίος έλεγχος επί της κλίνης με ειδική κάρτα</a:t>
            </a:r>
          </a:p>
          <a:p>
            <a:pPr>
              <a:lnSpc>
                <a:spcPct val="90000"/>
              </a:lnSpc>
            </a:pPr>
            <a:endParaRPr lang="el-GR" sz="2600"/>
          </a:p>
          <a:p>
            <a:pPr>
              <a:lnSpc>
                <a:spcPct val="90000"/>
              </a:lnSpc>
            </a:pPr>
            <a:endParaRPr lang="el-GR" sz="2600"/>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62531">
                                            <p:txEl>
                                              <p:pRg st="0" end="0"/>
                                            </p:txEl>
                                          </p:spTgt>
                                        </p:tgtEl>
                                        <p:attrNameLst>
                                          <p:attrName>style.visibility</p:attrName>
                                        </p:attrNameLst>
                                      </p:cBhvr>
                                      <p:to>
                                        <p:strVal val="visible"/>
                                      </p:to>
                                    </p:set>
                                    <p:animEffect transition="in" filter="strips(downLeft)">
                                      <p:cBhvr>
                                        <p:cTn id="7" dur="500"/>
                                        <p:tgtEl>
                                          <p:spTgt spid="6625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62531">
                                            <p:txEl>
                                              <p:pRg st="1" end="1"/>
                                            </p:txEl>
                                          </p:spTgt>
                                        </p:tgtEl>
                                        <p:attrNameLst>
                                          <p:attrName>style.visibility</p:attrName>
                                        </p:attrNameLst>
                                      </p:cBhvr>
                                      <p:to>
                                        <p:strVal val="visible"/>
                                      </p:to>
                                    </p:set>
                                    <p:animEffect transition="in" filter="strips(downLeft)">
                                      <p:cBhvr>
                                        <p:cTn id="12" dur="500"/>
                                        <p:tgtEl>
                                          <p:spTgt spid="6625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662531">
                                            <p:txEl>
                                              <p:pRg st="2" end="2"/>
                                            </p:txEl>
                                          </p:spTgt>
                                        </p:tgtEl>
                                        <p:attrNameLst>
                                          <p:attrName>style.visibility</p:attrName>
                                        </p:attrNameLst>
                                      </p:cBhvr>
                                      <p:to>
                                        <p:strVal val="visible"/>
                                      </p:to>
                                    </p:set>
                                    <p:animEffect transition="in" filter="strips(downLeft)">
                                      <p:cBhvr>
                                        <p:cTn id="17" dur="500"/>
                                        <p:tgtEl>
                                          <p:spTgt spid="6625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662531">
                                            <p:txEl>
                                              <p:pRg st="3" end="3"/>
                                            </p:txEl>
                                          </p:spTgt>
                                        </p:tgtEl>
                                        <p:attrNameLst>
                                          <p:attrName>style.visibility</p:attrName>
                                        </p:attrNameLst>
                                      </p:cBhvr>
                                      <p:to>
                                        <p:strVal val="visible"/>
                                      </p:to>
                                    </p:set>
                                    <p:animEffect transition="in" filter="strips(downLeft)">
                                      <p:cBhvr>
                                        <p:cTn id="22" dur="500"/>
                                        <p:tgtEl>
                                          <p:spTgt spid="6625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2531" grpId="0" build="p"/>
    </p:bld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7714" name="Rectangle 2"/>
          <p:cNvSpPr>
            <a:spLocks noGrp="1" noChangeArrowheads="1"/>
          </p:cNvSpPr>
          <p:nvPr>
            <p:ph type="title"/>
          </p:nvPr>
        </p:nvSpPr>
        <p:spPr>
          <a:xfrm>
            <a:off x="1403350" y="0"/>
            <a:ext cx="7296150" cy="1527175"/>
          </a:xfrm>
        </p:spPr>
        <p:txBody>
          <a:bodyPr/>
          <a:lstStyle/>
          <a:p>
            <a:r>
              <a:rPr lang="el-GR" sz="3300" b="1"/>
              <a:t>Πυρετός</a:t>
            </a:r>
            <a:r>
              <a:rPr lang="el-GR" sz="3300"/>
              <a:t> </a:t>
            </a:r>
          </a:p>
        </p:txBody>
      </p:sp>
      <p:sp>
        <p:nvSpPr>
          <p:cNvPr id="627715" name="Rectangle 3"/>
          <p:cNvSpPr>
            <a:spLocks noGrp="1" noChangeArrowheads="1"/>
          </p:cNvSpPr>
          <p:nvPr>
            <p:ph type="body" sz="half" idx="2"/>
          </p:nvPr>
        </p:nvSpPr>
        <p:spPr>
          <a:xfrm>
            <a:off x="4645025" y="1752600"/>
            <a:ext cx="3922713" cy="4267200"/>
          </a:xfrm>
        </p:spPr>
        <p:txBody>
          <a:bodyPr/>
          <a:lstStyle/>
          <a:p>
            <a:endParaRPr lang="el-GR" sz="2600"/>
          </a:p>
          <a:p>
            <a:endParaRPr lang="el-GR" sz="2600"/>
          </a:p>
        </p:txBody>
      </p:sp>
      <p:sp>
        <p:nvSpPr>
          <p:cNvPr id="627716" name="Rectangle 4"/>
          <p:cNvSpPr>
            <a:spLocks noGrp="1" noChangeArrowheads="1"/>
          </p:cNvSpPr>
          <p:nvPr>
            <p:ph type="body" sz="half" idx="1"/>
          </p:nvPr>
        </p:nvSpPr>
        <p:spPr>
          <a:xfrm>
            <a:off x="647700" y="2270125"/>
            <a:ext cx="7769225" cy="3649663"/>
          </a:xfrm>
        </p:spPr>
        <p:txBody>
          <a:bodyPr/>
          <a:lstStyle/>
          <a:p>
            <a:r>
              <a:rPr lang="el-GR" sz="2600"/>
              <a:t>Η συχνότερη αντίδραση</a:t>
            </a:r>
          </a:p>
          <a:p>
            <a:r>
              <a:rPr lang="el-GR" sz="2600"/>
              <a:t>Εμφανίζεται κατά τη διάρκεια της μετάγγισης ή μετά από λίγες ώρες</a:t>
            </a:r>
          </a:p>
          <a:p>
            <a:r>
              <a:rPr lang="el-GR" sz="2600"/>
              <a:t>Συνήθως οφείλεται σε παρουσία αντισωμάτων έναντι των λευκών αιμοσφαιρίων που έχουν οι ασθενείς από προηγούμενες μεταγγίσεις</a:t>
            </a:r>
          </a:p>
          <a:p>
            <a:endParaRPr lang="el-GR" sz="2600"/>
          </a:p>
          <a:p>
            <a:endParaRPr lang="el-GR" sz="2600"/>
          </a:p>
        </p:txBody>
      </p:sp>
    </p:spTree>
  </p:cSld>
  <p:clrMapOvr>
    <a:masterClrMapping/>
  </p:clrMapOvr>
  <p:transition>
    <p:pull dir="lu"/>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2" name="Rectangle 2"/>
          <p:cNvSpPr>
            <a:spLocks noGrp="1" noChangeArrowheads="1"/>
          </p:cNvSpPr>
          <p:nvPr>
            <p:ph type="title"/>
          </p:nvPr>
        </p:nvSpPr>
        <p:spPr/>
        <p:txBody>
          <a:bodyPr/>
          <a:lstStyle/>
          <a:p>
            <a:r>
              <a:rPr lang="el-GR" sz="3400" b="1"/>
              <a:t>Αναφυλακτικές αντιδράσεις</a:t>
            </a:r>
          </a:p>
        </p:txBody>
      </p:sp>
      <p:sp>
        <p:nvSpPr>
          <p:cNvPr id="629763" name="Rectangle 3"/>
          <p:cNvSpPr>
            <a:spLocks noGrp="1" noChangeArrowheads="1"/>
          </p:cNvSpPr>
          <p:nvPr>
            <p:ph type="body" sz="half" idx="1"/>
          </p:nvPr>
        </p:nvSpPr>
        <p:spPr>
          <a:xfrm>
            <a:off x="533400" y="1143000"/>
            <a:ext cx="7999413" cy="4648200"/>
          </a:xfrm>
        </p:spPr>
        <p:txBody>
          <a:bodyPr/>
          <a:lstStyle/>
          <a:p>
            <a:endParaRPr lang="el-GR" sz="2600">
              <a:latin typeface="Comic Sans MS" pitchFamily="66" charset="0"/>
            </a:endParaRPr>
          </a:p>
          <a:p>
            <a:endParaRPr lang="el-GR" b="1">
              <a:latin typeface="Comic Sans MS" pitchFamily="66" charset="0"/>
            </a:endParaRPr>
          </a:p>
          <a:p>
            <a:r>
              <a:rPr lang="el-GR" sz="2600"/>
              <a:t>Σπάνιες (3%)</a:t>
            </a:r>
          </a:p>
          <a:p>
            <a:r>
              <a:rPr lang="el-GR" sz="2600"/>
              <a:t>Χαρακτηρίζονται από την εμφάνιση ερυθήματος- δερματικού εξανθήματος (</a:t>
            </a:r>
            <a:r>
              <a:rPr lang="en-US" sz="2600"/>
              <a:t>urticaria)</a:t>
            </a:r>
            <a:r>
              <a:rPr lang="el-GR" sz="2600"/>
              <a:t>, κνιδωτικών πομφών, κνησμού, πυρετού και ενδεχομένως βρογχόσπασμου</a:t>
            </a:r>
          </a:p>
          <a:p>
            <a:r>
              <a:rPr lang="el-GR" sz="2600"/>
              <a:t>Άγνωστης παθογένειας και ίσως οφείλεται σε υπερευαισθησία του ατόμου σε κάποια από τις πρωτεΐνες του δότη</a:t>
            </a:r>
          </a:p>
          <a:p>
            <a:endParaRPr lang="el-GR" sz="260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629763">
                                            <p:txEl>
                                              <p:pRg st="2" end="2"/>
                                            </p:txEl>
                                          </p:spTgt>
                                        </p:tgtEl>
                                        <p:attrNameLst>
                                          <p:attrName>style.visibility</p:attrName>
                                        </p:attrNameLst>
                                      </p:cBhvr>
                                      <p:to>
                                        <p:strVal val="visible"/>
                                      </p:to>
                                    </p:set>
                                    <p:animEffect transition="in" filter="strips(downRight)">
                                      <p:cBhvr>
                                        <p:cTn id="7" dur="500"/>
                                        <p:tgtEl>
                                          <p:spTgt spid="629763">
                                            <p:txEl>
                                              <p:pRg st="2" end="2"/>
                                            </p:txEl>
                                          </p:spTgt>
                                        </p:tgtEl>
                                      </p:cBhvr>
                                    </p:animEffect>
                                  </p:childTnLst>
                                </p:cTn>
                              </p:par>
                            </p:childTnLst>
                          </p:cTn>
                        </p:par>
                        <p:par>
                          <p:cTn id="8" fill="hold">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629763">
                                            <p:txEl>
                                              <p:pRg st="3" end="3"/>
                                            </p:txEl>
                                          </p:spTgt>
                                        </p:tgtEl>
                                        <p:attrNameLst>
                                          <p:attrName>style.visibility</p:attrName>
                                        </p:attrNameLst>
                                      </p:cBhvr>
                                      <p:to>
                                        <p:strVal val="visible"/>
                                      </p:to>
                                    </p:set>
                                    <p:animEffect transition="in" filter="strips(downRight)">
                                      <p:cBhvr>
                                        <p:cTn id="11" dur="500"/>
                                        <p:tgtEl>
                                          <p:spTgt spid="629763">
                                            <p:txEl>
                                              <p:pRg st="3" end="3"/>
                                            </p:txEl>
                                          </p:spTgt>
                                        </p:tgtEl>
                                      </p:cBhvr>
                                    </p:animEffect>
                                  </p:childTnLst>
                                </p:cTn>
                              </p:par>
                            </p:childTnLst>
                          </p:cTn>
                        </p:par>
                        <p:par>
                          <p:cTn id="12" fill="hold">
                            <p:stCondLst>
                              <p:cond delay="1000"/>
                            </p:stCondLst>
                            <p:childTnLst>
                              <p:par>
                                <p:cTn id="13" presetID="18" presetClass="entr" presetSubtype="6" fill="hold" grpId="0" nodeType="afterEffect">
                                  <p:stCondLst>
                                    <p:cond delay="0"/>
                                  </p:stCondLst>
                                  <p:childTnLst>
                                    <p:set>
                                      <p:cBhvr>
                                        <p:cTn id="14" dur="1" fill="hold">
                                          <p:stCondLst>
                                            <p:cond delay="0"/>
                                          </p:stCondLst>
                                        </p:cTn>
                                        <p:tgtEl>
                                          <p:spTgt spid="629763">
                                            <p:txEl>
                                              <p:pRg st="4" end="4"/>
                                            </p:txEl>
                                          </p:spTgt>
                                        </p:tgtEl>
                                        <p:attrNameLst>
                                          <p:attrName>style.visibility</p:attrName>
                                        </p:attrNameLst>
                                      </p:cBhvr>
                                      <p:to>
                                        <p:strVal val="visible"/>
                                      </p:to>
                                    </p:set>
                                    <p:animEffect transition="in" filter="strips(downRight)">
                                      <p:cBhvr>
                                        <p:cTn id="15" dur="500"/>
                                        <p:tgtEl>
                                          <p:spTgt spid="6297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9763" grpId="0" build="p" autoUpdateAnimBg="0" advAuto="0"/>
    </p:bld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0786" name="Rectangle 2"/>
          <p:cNvSpPr>
            <a:spLocks noGrp="1" noChangeArrowheads="1"/>
          </p:cNvSpPr>
          <p:nvPr>
            <p:ph type="title"/>
          </p:nvPr>
        </p:nvSpPr>
        <p:spPr/>
        <p:txBody>
          <a:bodyPr/>
          <a:lstStyle/>
          <a:p>
            <a:r>
              <a:rPr lang="el-GR" sz="3400" b="1"/>
              <a:t>Μολυσμένο αίμα</a:t>
            </a:r>
            <a:endParaRPr lang="el-GR" sz="3400"/>
          </a:p>
        </p:txBody>
      </p:sp>
      <p:sp>
        <p:nvSpPr>
          <p:cNvPr id="630787" name="Rectangle 3"/>
          <p:cNvSpPr>
            <a:spLocks noGrp="1" noChangeArrowheads="1"/>
          </p:cNvSpPr>
          <p:nvPr>
            <p:ph type="body" sz="half" idx="1"/>
          </p:nvPr>
        </p:nvSpPr>
        <p:spPr>
          <a:xfrm>
            <a:off x="787400" y="2270125"/>
            <a:ext cx="6442075" cy="3649663"/>
          </a:xfrm>
        </p:spPr>
        <p:txBody>
          <a:bodyPr/>
          <a:lstStyle/>
          <a:p>
            <a:pPr>
              <a:buSzPct val="105000"/>
              <a:buFontTx/>
              <a:buChar char="o"/>
            </a:pPr>
            <a:r>
              <a:rPr lang="el-GR"/>
              <a:t>Σπάνια</a:t>
            </a:r>
          </a:p>
          <a:p>
            <a:pPr>
              <a:buSzPct val="105000"/>
              <a:buFontTx/>
              <a:buChar char="o"/>
            </a:pPr>
            <a:r>
              <a:rPr lang="el-GR"/>
              <a:t>Συνήθως με </a:t>
            </a:r>
            <a:r>
              <a:rPr lang="en-US"/>
              <a:t>Gram (-) </a:t>
            </a:r>
            <a:r>
              <a:rPr lang="el-GR"/>
              <a:t>βακτήρια</a:t>
            </a:r>
          </a:p>
          <a:p>
            <a:pPr>
              <a:buSzPct val="105000"/>
              <a:buFontTx/>
              <a:buChar char="o"/>
            </a:pPr>
            <a:r>
              <a:rPr lang="el-GR"/>
              <a:t>Μπορεί να προκαλέσει σηψαιμία και </a:t>
            </a:r>
            <a:r>
              <a:rPr lang="en-US"/>
              <a:t>shock </a:t>
            </a:r>
            <a:r>
              <a:rPr lang="el-GR"/>
              <a:t>από την ενδοτοξίνη</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630787">
                                            <p:txEl>
                                              <p:pRg st="0" end="0"/>
                                            </p:txEl>
                                          </p:spTgt>
                                        </p:tgtEl>
                                        <p:attrNameLst>
                                          <p:attrName>style.visibility</p:attrName>
                                        </p:attrNameLst>
                                      </p:cBhvr>
                                      <p:to>
                                        <p:strVal val="visible"/>
                                      </p:to>
                                    </p:set>
                                    <p:animEffect transition="in" filter="slide(fromLeft)">
                                      <p:cBhvr>
                                        <p:cTn id="7" dur="500"/>
                                        <p:tgtEl>
                                          <p:spTgt spid="630787">
                                            <p:txEl>
                                              <p:pRg st="0" end="0"/>
                                            </p:txEl>
                                          </p:spTgt>
                                        </p:tgtEl>
                                      </p:cBhvr>
                                    </p:animEffect>
                                  </p:childTnLst>
                                </p:cTn>
                              </p:par>
                            </p:childTnLst>
                          </p:cTn>
                        </p:par>
                        <p:par>
                          <p:cTn id="8" fill="hold">
                            <p:stCondLst>
                              <p:cond delay="1500"/>
                            </p:stCondLst>
                            <p:childTnLst>
                              <p:par>
                                <p:cTn id="9" presetID="12" presetClass="entr" presetSubtype="8" fill="hold" grpId="0" nodeType="afterEffect">
                                  <p:stCondLst>
                                    <p:cond delay="1000"/>
                                  </p:stCondLst>
                                  <p:childTnLst>
                                    <p:set>
                                      <p:cBhvr>
                                        <p:cTn id="10" dur="1" fill="hold">
                                          <p:stCondLst>
                                            <p:cond delay="0"/>
                                          </p:stCondLst>
                                        </p:cTn>
                                        <p:tgtEl>
                                          <p:spTgt spid="630787">
                                            <p:txEl>
                                              <p:pRg st="1" end="1"/>
                                            </p:txEl>
                                          </p:spTgt>
                                        </p:tgtEl>
                                        <p:attrNameLst>
                                          <p:attrName>style.visibility</p:attrName>
                                        </p:attrNameLst>
                                      </p:cBhvr>
                                      <p:to>
                                        <p:strVal val="visible"/>
                                      </p:to>
                                    </p:set>
                                    <p:animEffect transition="in" filter="slide(fromLeft)">
                                      <p:cBhvr>
                                        <p:cTn id="11" dur="500"/>
                                        <p:tgtEl>
                                          <p:spTgt spid="630787">
                                            <p:txEl>
                                              <p:pRg st="1" end="1"/>
                                            </p:txEl>
                                          </p:spTgt>
                                        </p:tgtEl>
                                      </p:cBhvr>
                                    </p:animEffect>
                                  </p:childTnLst>
                                </p:cTn>
                              </p:par>
                            </p:childTnLst>
                          </p:cTn>
                        </p:par>
                        <p:par>
                          <p:cTn id="12" fill="hold">
                            <p:stCondLst>
                              <p:cond delay="3000"/>
                            </p:stCondLst>
                            <p:childTnLst>
                              <p:par>
                                <p:cTn id="13" presetID="12" presetClass="entr" presetSubtype="8" fill="hold" grpId="0" nodeType="afterEffect">
                                  <p:stCondLst>
                                    <p:cond delay="1000"/>
                                  </p:stCondLst>
                                  <p:childTnLst>
                                    <p:set>
                                      <p:cBhvr>
                                        <p:cTn id="14" dur="1" fill="hold">
                                          <p:stCondLst>
                                            <p:cond delay="0"/>
                                          </p:stCondLst>
                                        </p:cTn>
                                        <p:tgtEl>
                                          <p:spTgt spid="630787">
                                            <p:txEl>
                                              <p:pRg st="2" end="2"/>
                                            </p:txEl>
                                          </p:spTgt>
                                        </p:tgtEl>
                                        <p:attrNameLst>
                                          <p:attrName>style.visibility</p:attrName>
                                        </p:attrNameLst>
                                      </p:cBhvr>
                                      <p:to>
                                        <p:strVal val="visible"/>
                                      </p:to>
                                    </p:set>
                                    <p:animEffect transition="in" filter="slide(fromLeft)">
                                      <p:cBhvr>
                                        <p:cTn id="15" dur="500"/>
                                        <p:tgtEl>
                                          <p:spTgt spid="6307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0787" grpId="0" build="p" autoUpdateAnimBg="0" advAuto="100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810" name="Rectangle 2"/>
          <p:cNvSpPr>
            <a:spLocks noGrp="1" noChangeArrowheads="1"/>
          </p:cNvSpPr>
          <p:nvPr>
            <p:ph type="title"/>
          </p:nvPr>
        </p:nvSpPr>
        <p:spPr>
          <a:xfrm>
            <a:off x="684213" y="404813"/>
            <a:ext cx="8064500" cy="1143000"/>
          </a:xfrm>
        </p:spPr>
        <p:txBody>
          <a:bodyPr/>
          <a:lstStyle/>
          <a:p>
            <a:r>
              <a:rPr lang="el-GR" b="1">
                <a:latin typeface="Comic Sans MS" pitchFamily="66" charset="0"/>
              </a:rPr>
              <a:t>     </a:t>
            </a:r>
            <a:r>
              <a:rPr lang="el-GR" sz="3400" b="1"/>
              <a:t>Υπερφόρτωση της κυκλοφορίας</a:t>
            </a:r>
            <a:endParaRPr lang="el-GR" sz="3400"/>
          </a:p>
        </p:txBody>
      </p:sp>
      <p:sp>
        <p:nvSpPr>
          <p:cNvPr id="631811" name="Rectangle 3"/>
          <p:cNvSpPr>
            <a:spLocks noGrp="1" noChangeArrowheads="1"/>
          </p:cNvSpPr>
          <p:nvPr>
            <p:ph type="body" sz="half" idx="1"/>
          </p:nvPr>
        </p:nvSpPr>
        <p:spPr>
          <a:xfrm>
            <a:off x="611188" y="1700213"/>
            <a:ext cx="7993062" cy="4953000"/>
          </a:xfrm>
        </p:spPr>
        <p:txBody>
          <a:bodyPr/>
          <a:lstStyle/>
          <a:p>
            <a:r>
              <a:rPr lang="el-GR"/>
              <a:t> </a:t>
            </a:r>
            <a:r>
              <a:rPr lang="el-GR" sz="2600"/>
              <a:t>Συμβαίνει όταν η μετάγγιση γίνεται πολύ γρήγορα ή χορηγούνται μεγάλες ποσότητες</a:t>
            </a:r>
          </a:p>
          <a:p>
            <a:r>
              <a:rPr lang="el-GR" sz="2600"/>
              <a:t>Πιο πολύ κινδυνεύουν  άτομα που ο όγκος τους είναι ήδη φυσιολογικός (π.χ χρόνια αναιμία) ή αιμοδυναμικά ασταθή</a:t>
            </a:r>
          </a:p>
          <a:p>
            <a:r>
              <a:rPr lang="el-GR" sz="2600"/>
              <a:t>Εκδηλώνεται με κεφαλαλγία, ταχυκαρδία και συμπτώματα αριστερής καρδιακής ανεπάρκειας: βήχα, ορθόπνοια κ.α</a:t>
            </a:r>
          </a:p>
          <a:p>
            <a:endParaRPr lang="el-GR"/>
          </a:p>
          <a:p>
            <a:endParaRPr lang="el-GR"/>
          </a:p>
        </p:txBody>
      </p:sp>
    </p:spTree>
  </p:cSld>
  <p:clrMapOvr>
    <a:masterClrMapping/>
  </p:clrMapOvr>
  <p:transition>
    <p:pull dir="lu"/>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2834" name="Rectangle 2"/>
          <p:cNvSpPr>
            <a:spLocks noGrp="1" noChangeArrowheads="1"/>
          </p:cNvSpPr>
          <p:nvPr>
            <p:ph type="title"/>
          </p:nvPr>
        </p:nvSpPr>
        <p:spPr>
          <a:xfrm>
            <a:off x="574675" y="476250"/>
            <a:ext cx="8001000" cy="858838"/>
          </a:xfrm>
        </p:spPr>
        <p:txBody>
          <a:bodyPr/>
          <a:lstStyle/>
          <a:p>
            <a:r>
              <a:rPr lang="el-GR" sz="3300" b="1"/>
              <a:t/>
            </a:r>
            <a:br>
              <a:rPr lang="el-GR" sz="3300" b="1"/>
            </a:br>
            <a:r>
              <a:rPr lang="el-GR" sz="3300" b="1"/>
              <a:t>Όψιμες αντιδράσεις</a:t>
            </a:r>
            <a:br>
              <a:rPr lang="el-GR" sz="3300" b="1"/>
            </a:br>
            <a:endParaRPr lang="el-GR" sz="3300" b="1"/>
          </a:p>
        </p:txBody>
      </p:sp>
      <p:sp>
        <p:nvSpPr>
          <p:cNvPr id="632835" name="Rectangle 3"/>
          <p:cNvSpPr>
            <a:spLocks noGrp="1" noChangeArrowheads="1"/>
          </p:cNvSpPr>
          <p:nvPr>
            <p:ph type="body" sz="half" idx="1"/>
          </p:nvPr>
        </p:nvSpPr>
        <p:spPr>
          <a:xfrm>
            <a:off x="611188" y="1557338"/>
            <a:ext cx="7921625" cy="4114800"/>
          </a:xfrm>
        </p:spPr>
        <p:txBody>
          <a:bodyPr/>
          <a:lstStyle/>
          <a:p>
            <a:pPr>
              <a:lnSpc>
                <a:spcPct val="130000"/>
              </a:lnSpc>
              <a:buFont typeface="Wingdings" pitchFamily="2" charset="2"/>
              <a:buNone/>
            </a:pPr>
            <a:r>
              <a:rPr lang="el-GR" sz="2600" b="1"/>
              <a:t>    Αιμολυτική αντίδραση</a:t>
            </a:r>
          </a:p>
          <a:p>
            <a:pPr>
              <a:lnSpc>
                <a:spcPct val="130000"/>
              </a:lnSpc>
            </a:pPr>
            <a:r>
              <a:rPr lang="el-GR" sz="2600"/>
              <a:t>Είναι αποτέλεσμα της καταστροφής των ερυθρών, η οποία προκαλείται</a:t>
            </a:r>
            <a:r>
              <a:rPr lang="el-GR" sz="2600" b="1">
                <a:latin typeface="Comic Sans MS" pitchFamily="66" charset="0"/>
              </a:rPr>
              <a:t> </a:t>
            </a:r>
            <a:r>
              <a:rPr lang="el-GR" sz="2600"/>
              <a:t>από αλλοαντισώματα, τα οποία δεν ανιχνεύονται κατά τον έλεγχο που διεξάγεται πριν τη μετάγγιση</a:t>
            </a:r>
          </a:p>
          <a:p>
            <a:pPr>
              <a:lnSpc>
                <a:spcPct val="130000"/>
              </a:lnSpc>
            </a:pPr>
            <a:r>
              <a:rPr lang="el-GR" sz="2600"/>
              <a:t>Το αλλοαντίσωμα συνήθως συνιστά δευτερογενή ή αναμνηστική απόκριση και παράγεται 6-8 ημέρες (εύρος 3-21 ημέρες) μετά τη μετάγγιση</a:t>
            </a:r>
          </a:p>
          <a:p>
            <a:pPr>
              <a:lnSpc>
                <a:spcPct val="130000"/>
              </a:lnSpc>
              <a:buFont typeface="Wingdings" pitchFamily="2" charset="2"/>
              <a:buNone/>
            </a:pPr>
            <a:endParaRPr lang="el-GR" sz="260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9" fill="hold" grpId="0" nodeType="afterEffect">
                                  <p:stCondLst>
                                    <p:cond delay="0"/>
                                  </p:stCondLst>
                                  <p:childTnLst>
                                    <p:set>
                                      <p:cBhvr>
                                        <p:cTn id="6" dur="1" fill="hold">
                                          <p:stCondLst>
                                            <p:cond delay="0"/>
                                          </p:stCondLst>
                                        </p:cTn>
                                        <p:tgtEl>
                                          <p:spTgt spid="632835">
                                            <p:txEl>
                                              <p:pRg st="0" end="0"/>
                                            </p:txEl>
                                          </p:spTgt>
                                        </p:tgtEl>
                                        <p:attrNameLst>
                                          <p:attrName>style.visibility</p:attrName>
                                        </p:attrNameLst>
                                      </p:cBhvr>
                                      <p:to>
                                        <p:strVal val="visible"/>
                                      </p:to>
                                    </p:set>
                                    <p:animEffect transition="in" filter="strips(upLeft)">
                                      <p:cBhvr>
                                        <p:cTn id="7" dur="500"/>
                                        <p:tgtEl>
                                          <p:spTgt spid="632835">
                                            <p:txEl>
                                              <p:pRg st="0" end="0"/>
                                            </p:txEl>
                                          </p:spTgt>
                                        </p:tgtEl>
                                      </p:cBhvr>
                                    </p:animEffect>
                                  </p:childTnLst>
                                </p:cTn>
                              </p:par>
                            </p:childTnLst>
                          </p:cTn>
                        </p:par>
                        <p:par>
                          <p:cTn id="8" fill="hold">
                            <p:stCondLst>
                              <p:cond delay="500"/>
                            </p:stCondLst>
                            <p:childTnLst>
                              <p:par>
                                <p:cTn id="9" presetID="18" presetClass="entr" presetSubtype="9" fill="hold" grpId="0" nodeType="afterEffect">
                                  <p:stCondLst>
                                    <p:cond delay="0"/>
                                  </p:stCondLst>
                                  <p:childTnLst>
                                    <p:set>
                                      <p:cBhvr>
                                        <p:cTn id="10" dur="1" fill="hold">
                                          <p:stCondLst>
                                            <p:cond delay="0"/>
                                          </p:stCondLst>
                                        </p:cTn>
                                        <p:tgtEl>
                                          <p:spTgt spid="632835">
                                            <p:txEl>
                                              <p:pRg st="1" end="1"/>
                                            </p:txEl>
                                          </p:spTgt>
                                        </p:tgtEl>
                                        <p:attrNameLst>
                                          <p:attrName>style.visibility</p:attrName>
                                        </p:attrNameLst>
                                      </p:cBhvr>
                                      <p:to>
                                        <p:strVal val="visible"/>
                                      </p:to>
                                    </p:set>
                                    <p:animEffect transition="in" filter="strips(upLeft)">
                                      <p:cBhvr>
                                        <p:cTn id="11" dur="500"/>
                                        <p:tgtEl>
                                          <p:spTgt spid="632835">
                                            <p:txEl>
                                              <p:pRg st="1" end="1"/>
                                            </p:txEl>
                                          </p:spTgt>
                                        </p:tgtEl>
                                      </p:cBhvr>
                                    </p:animEffect>
                                  </p:childTnLst>
                                </p:cTn>
                              </p:par>
                            </p:childTnLst>
                          </p:cTn>
                        </p:par>
                        <p:par>
                          <p:cTn id="12" fill="hold">
                            <p:stCondLst>
                              <p:cond delay="1000"/>
                            </p:stCondLst>
                            <p:childTnLst>
                              <p:par>
                                <p:cTn id="13" presetID="18" presetClass="entr" presetSubtype="9" fill="hold" grpId="0" nodeType="afterEffect">
                                  <p:stCondLst>
                                    <p:cond delay="0"/>
                                  </p:stCondLst>
                                  <p:childTnLst>
                                    <p:set>
                                      <p:cBhvr>
                                        <p:cTn id="14" dur="1" fill="hold">
                                          <p:stCondLst>
                                            <p:cond delay="0"/>
                                          </p:stCondLst>
                                        </p:cTn>
                                        <p:tgtEl>
                                          <p:spTgt spid="632835">
                                            <p:txEl>
                                              <p:pRg st="2" end="2"/>
                                            </p:txEl>
                                          </p:spTgt>
                                        </p:tgtEl>
                                        <p:attrNameLst>
                                          <p:attrName>style.visibility</p:attrName>
                                        </p:attrNameLst>
                                      </p:cBhvr>
                                      <p:to>
                                        <p:strVal val="visible"/>
                                      </p:to>
                                    </p:set>
                                    <p:animEffect transition="in" filter="strips(upLeft)">
                                      <p:cBhvr>
                                        <p:cTn id="15" dur="500"/>
                                        <p:tgtEl>
                                          <p:spTgt spid="6328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2835" grpId="0" build="p" autoUpdateAnimBg="0" advAuto="0"/>
    </p:bld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3858" name="Rectangle 2"/>
          <p:cNvSpPr>
            <a:spLocks noGrp="1" noChangeArrowheads="1"/>
          </p:cNvSpPr>
          <p:nvPr>
            <p:ph type="body" sz="half" idx="2"/>
          </p:nvPr>
        </p:nvSpPr>
        <p:spPr>
          <a:xfrm>
            <a:off x="838200" y="2514600"/>
            <a:ext cx="8305800" cy="3997325"/>
          </a:xfrm>
        </p:spPr>
        <p:txBody>
          <a:bodyPr/>
          <a:lstStyle/>
          <a:p>
            <a:r>
              <a:rPr lang="el-GR" sz="2600" b="1" u="sng"/>
              <a:t>Μετάδοση λοιμωδών νοσημάτων</a:t>
            </a:r>
            <a:r>
              <a:rPr lang="en-US" sz="2600" b="1"/>
              <a:t> </a:t>
            </a:r>
            <a:r>
              <a:rPr lang="el-GR" sz="2600" b="1"/>
              <a:t>: </a:t>
            </a:r>
            <a:r>
              <a:rPr lang="en-US" sz="2600"/>
              <a:t>HBV,HCV,HIV </a:t>
            </a:r>
            <a:r>
              <a:rPr lang="el-GR" sz="2600"/>
              <a:t>και κυτταρομεγαλοιός,</a:t>
            </a:r>
            <a:r>
              <a:rPr lang="en-US" sz="2600"/>
              <a:t>Ebstein-Barr, </a:t>
            </a:r>
            <a:r>
              <a:rPr lang="el-GR" sz="2600"/>
              <a:t>λοιμώξεις από σπειροχαίτες και παρασιτικές λοιμώξεις</a:t>
            </a:r>
          </a:p>
          <a:p>
            <a:endParaRPr lang="el-GR" sz="2600" b="1"/>
          </a:p>
          <a:p>
            <a:r>
              <a:rPr lang="el-GR" sz="2600" b="1" u="sng"/>
              <a:t>Αιμοσιδήρωση</a:t>
            </a:r>
            <a:r>
              <a:rPr lang="el-GR" sz="2600" b="1"/>
              <a:t>: </a:t>
            </a:r>
            <a:r>
              <a:rPr lang="el-GR" sz="2600"/>
              <a:t>συνηθισμένη επιπλοκή σε άτομα που μεταγγίζονται συχνά και για μακρά χρονικά διαστήματα</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633858">
                                            <p:txEl>
                                              <p:pRg st="0" end="0"/>
                                            </p:txEl>
                                          </p:spTgt>
                                        </p:tgtEl>
                                        <p:attrNameLst>
                                          <p:attrName>style.visibility</p:attrName>
                                        </p:attrNameLst>
                                      </p:cBhvr>
                                      <p:to>
                                        <p:strVal val="visible"/>
                                      </p:to>
                                    </p:set>
                                    <p:anim calcmode="lin" valueType="num">
                                      <p:cBhvr additive="base">
                                        <p:cTn id="7" dur="500" fill="hold"/>
                                        <p:tgtEl>
                                          <p:spTgt spid="6338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3858">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1500"/>
                            </p:stCondLst>
                            <p:childTnLst>
                              <p:par>
                                <p:cTn id="10" presetID="2" presetClass="entr" presetSubtype="1" fill="hold" grpId="0" nodeType="afterEffect">
                                  <p:stCondLst>
                                    <p:cond delay="1000"/>
                                  </p:stCondLst>
                                  <p:childTnLst>
                                    <p:set>
                                      <p:cBhvr>
                                        <p:cTn id="11" dur="1" fill="hold">
                                          <p:stCondLst>
                                            <p:cond delay="0"/>
                                          </p:stCondLst>
                                        </p:cTn>
                                        <p:tgtEl>
                                          <p:spTgt spid="633858">
                                            <p:txEl>
                                              <p:pRg st="2" end="2"/>
                                            </p:txEl>
                                          </p:spTgt>
                                        </p:tgtEl>
                                        <p:attrNameLst>
                                          <p:attrName>style.visibility</p:attrName>
                                        </p:attrNameLst>
                                      </p:cBhvr>
                                      <p:to>
                                        <p:strVal val="visible"/>
                                      </p:to>
                                    </p:set>
                                    <p:anim calcmode="lin" valueType="num">
                                      <p:cBhvr additive="base">
                                        <p:cTn id="12" dur="500" fill="hold"/>
                                        <p:tgtEl>
                                          <p:spTgt spid="633858">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33858">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3858" grpId="0" build="p" autoUpdateAnimBg="0" advAuto="100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Grp="1" noChangeArrowheads="1"/>
          </p:cNvSpPr>
          <p:nvPr>
            <p:ph type="title"/>
          </p:nvPr>
        </p:nvSpPr>
        <p:spPr/>
        <p:txBody>
          <a:bodyPr/>
          <a:lstStyle/>
          <a:p>
            <a:r>
              <a:rPr lang="el-GR" sz="2600" b="1"/>
              <a:t>Επιπλοκές από μαζική μετάγγιση</a:t>
            </a:r>
          </a:p>
        </p:txBody>
      </p:sp>
      <p:sp>
        <p:nvSpPr>
          <p:cNvPr id="634883" name="Rectangle 3"/>
          <p:cNvSpPr>
            <a:spLocks noGrp="1" noChangeArrowheads="1"/>
          </p:cNvSpPr>
          <p:nvPr>
            <p:ph type="body" sz="half" idx="1"/>
          </p:nvPr>
        </p:nvSpPr>
        <p:spPr>
          <a:xfrm>
            <a:off x="468313" y="1557338"/>
            <a:ext cx="8351837" cy="4800600"/>
          </a:xfrm>
        </p:spPr>
        <p:txBody>
          <a:bodyPr/>
          <a:lstStyle/>
          <a:p>
            <a:pPr>
              <a:lnSpc>
                <a:spcPct val="90000"/>
              </a:lnSpc>
              <a:buSzPct val="105000"/>
              <a:buFontTx/>
              <a:buChar char="o"/>
            </a:pPr>
            <a:r>
              <a:rPr lang="el-GR" sz="2000" b="1" u="sng"/>
              <a:t>Τοξική δράση του κιτρικού οξέος:</a:t>
            </a:r>
            <a:r>
              <a:rPr lang="el-GR" sz="2000" b="1"/>
              <a:t> </a:t>
            </a:r>
            <a:r>
              <a:rPr lang="el-GR" sz="2000"/>
              <a:t>που δεσμεύει το ασβέστιο του ασθενή. Προλαμβάνεται με τη χορήγηση 10κ.εκ. γλυκονικού ασβεστίου 10% για κάθε 5 μονάδες μεταγγιζόμενου αίματος</a:t>
            </a:r>
          </a:p>
          <a:p>
            <a:pPr>
              <a:lnSpc>
                <a:spcPct val="90000"/>
              </a:lnSpc>
              <a:buSzPct val="105000"/>
              <a:buFontTx/>
              <a:buChar char="o"/>
            </a:pPr>
            <a:r>
              <a:rPr lang="el-GR" sz="2000" b="1" u="sng"/>
              <a:t>Μείωση των επιπέδων 2,3 </a:t>
            </a:r>
            <a:r>
              <a:rPr lang="en-US" sz="2000" b="1" u="sng"/>
              <a:t>DPG</a:t>
            </a:r>
            <a:r>
              <a:rPr lang="el-GR" sz="2000"/>
              <a:t> στα ερυθροκύτταρα του ασθενή</a:t>
            </a:r>
          </a:p>
          <a:p>
            <a:pPr>
              <a:lnSpc>
                <a:spcPct val="90000"/>
              </a:lnSpc>
              <a:buSzPct val="105000"/>
              <a:buFontTx/>
              <a:buChar char="o"/>
            </a:pPr>
            <a:r>
              <a:rPr lang="el-GR" sz="2000" b="1" u="sng"/>
              <a:t>Αιμορραγική διάθεση- διαταραχές πήξης</a:t>
            </a:r>
          </a:p>
          <a:p>
            <a:pPr>
              <a:lnSpc>
                <a:spcPct val="90000"/>
              </a:lnSpc>
              <a:buSzPct val="105000"/>
              <a:buFontTx/>
              <a:buChar char="o"/>
            </a:pPr>
            <a:r>
              <a:rPr lang="el-GR" sz="2000" b="1" u="sng"/>
              <a:t>Υπερκαλιαιμία:</a:t>
            </a:r>
            <a:r>
              <a:rPr lang="el-GR" sz="2000"/>
              <a:t> μια μονάδα συντηρημένου αίματος περιέχει 8</a:t>
            </a:r>
            <a:r>
              <a:rPr lang="en-US" sz="2000"/>
              <a:t>mEq </a:t>
            </a:r>
            <a:r>
              <a:rPr lang="el-GR" sz="2000"/>
              <a:t>καλίου</a:t>
            </a:r>
          </a:p>
          <a:p>
            <a:pPr>
              <a:lnSpc>
                <a:spcPct val="90000"/>
              </a:lnSpc>
              <a:buSzPct val="105000"/>
              <a:buFontTx/>
              <a:buChar char="o"/>
            </a:pPr>
            <a:r>
              <a:rPr lang="el-GR" sz="2000" b="1" u="sng"/>
              <a:t>Υποκαλιαιμία:</a:t>
            </a:r>
            <a:r>
              <a:rPr lang="el-GR" sz="2000"/>
              <a:t> 12- 24 ώρες μετά από μαζική μετάγγιση</a:t>
            </a:r>
          </a:p>
          <a:p>
            <a:pPr>
              <a:lnSpc>
                <a:spcPct val="90000"/>
              </a:lnSpc>
              <a:buSzPct val="105000"/>
              <a:buFontTx/>
              <a:buChar char="o"/>
            </a:pPr>
            <a:r>
              <a:rPr lang="el-GR" sz="2000" b="1"/>
              <a:t>Υποθερμία </a:t>
            </a:r>
          </a:p>
          <a:p>
            <a:pPr>
              <a:lnSpc>
                <a:spcPct val="90000"/>
              </a:lnSpc>
              <a:buSzPct val="105000"/>
              <a:buFontTx/>
              <a:buChar char="o"/>
            </a:pPr>
            <a:r>
              <a:rPr lang="el-GR" sz="2000" b="1" u="sng"/>
              <a:t>Όψιμη αιμολυτική αντίδραση:</a:t>
            </a:r>
            <a:r>
              <a:rPr lang="el-GR" sz="2000"/>
              <a:t> 3-4 ημέρες μετά από τη χορήγηση αίματος. Ο ασθενής έχει μέτρια πυρετική κίνηση, αναιμία, υπερχολερυθριναιμία. Κατά κανόνα η άμεση </a:t>
            </a:r>
            <a:r>
              <a:rPr lang="en-US" sz="2000"/>
              <a:t>Coombs </a:t>
            </a:r>
            <a:r>
              <a:rPr lang="el-GR" sz="2000"/>
              <a:t>είναι θετική και σε ορισμένες περιπτώσεις εμφανίζεται αιμοσφαιρινουρία. Αντίθετα, σπάνια παρατηρείται ΟΝΑ και ΔΕΠ</a:t>
            </a:r>
            <a:r>
              <a:rPr lang="el-GR" sz="2400"/>
              <a:t> </a:t>
            </a:r>
          </a:p>
          <a:p>
            <a:pPr>
              <a:lnSpc>
                <a:spcPct val="90000"/>
              </a:lnSpc>
              <a:buSzPct val="105000"/>
              <a:buFontTx/>
              <a:buChar char="o"/>
            </a:pPr>
            <a:endParaRPr lang="el-GR" sz="2400"/>
          </a:p>
          <a:p>
            <a:pPr>
              <a:lnSpc>
                <a:spcPct val="90000"/>
              </a:lnSpc>
              <a:buSzPct val="105000"/>
              <a:buFont typeface="Wingdings" pitchFamily="2" charset="2"/>
              <a:buNone/>
            </a:pPr>
            <a:endParaRPr lang="el-GR" sz="2400"/>
          </a:p>
          <a:p>
            <a:pPr>
              <a:lnSpc>
                <a:spcPct val="90000"/>
              </a:lnSpc>
              <a:buSzPct val="105000"/>
              <a:buFont typeface="Wingdings" pitchFamily="2" charset="2"/>
              <a:buNone/>
            </a:pPr>
            <a:endParaRPr lang="el-GR" sz="2000"/>
          </a:p>
        </p:txBody>
      </p:sp>
    </p:spTree>
  </p:cSld>
  <p:clrMapOvr>
    <a:masterClrMapping/>
  </p:clrMapOvr>
  <p:transition>
    <p:pull dir="l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9634" name="Rectangle 2"/>
          <p:cNvSpPr>
            <a:spLocks noGrp="1" noChangeArrowheads="1"/>
          </p:cNvSpPr>
          <p:nvPr>
            <p:ph type="title"/>
          </p:nvPr>
        </p:nvSpPr>
        <p:spPr/>
        <p:txBody>
          <a:bodyPr/>
          <a:lstStyle/>
          <a:p>
            <a:endParaRPr lang="el-GR"/>
          </a:p>
        </p:txBody>
      </p:sp>
      <p:sp>
        <p:nvSpPr>
          <p:cNvPr id="709635" name="Rectangle 3"/>
          <p:cNvSpPr>
            <a:spLocks noGrp="1" noChangeArrowheads="1"/>
          </p:cNvSpPr>
          <p:nvPr>
            <p:ph type="body" idx="1"/>
          </p:nvPr>
        </p:nvSpPr>
        <p:spPr>
          <a:xfrm>
            <a:off x="657225" y="1989138"/>
            <a:ext cx="8486775" cy="5511800"/>
          </a:xfrm>
        </p:spPr>
        <p:txBody>
          <a:bodyPr/>
          <a:lstStyle/>
          <a:p>
            <a:pPr>
              <a:lnSpc>
                <a:spcPct val="80000"/>
              </a:lnSpc>
              <a:buFont typeface="Wingdings" pitchFamily="2" charset="2"/>
              <a:buNone/>
            </a:pPr>
            <a:r>
              <a:rPr lang="el-GR" sz="2100"/>
              <a:t>Η ωσμωτικότητα των υγρών του σώματος, όπως</a:t>
            </a:r>
          </a:p>
          <a:p>
            <a:pPr>
              <a:lnSpc>
                <a:spcPct val="80000"/>
              </a:lnSpc>
              <a:buFont typeface="Wingdings" pitchFamily="2" charset="2"/>
              <a:buNone/>
            </a:pPr>
            <a:r>
              <a:rPr lang="el-GR" sz="2100"/>
              <a:t>σε όλα τα διαλύματα, είναι προσθετική ιδιότητα,</a:t>
            </a:r>
          </a:p>
          <a:p>
            <a:pPr>
              <a:lnSpc>
                <a:spcPct val="80000"/>
              </a:lnSpc>
              <a:buFont typeface="Wingdings" pitchFamily="2" charset="2"/>
              <a:buNone/>
            </a:pPr>
            <a:r>
              <a:rPr lang="el-GR" sz="2100"/>
              <a:t>δηλαδή η τιμή της εξαρτάται από τον αριθμό των</a:t>
            </a:r>
          </a:p>
          <a:p>
            <a:pPr>
              <a:lnSpc>
                <a:spcPct val="80000"/>
              </a:lnSpc>
              <a:buFont typeface="Wingdings" pitchFamily="2" charset="2"/>
              <a:buNone/>
            </a:pPr>
            <a:r>
              <a:rPr lang="el-GR" sz="2100"/>
              <a:t>διαλυμένων σωματιδίων και όχι από το μέγεθός τους</a:t>
            </a:r>
          </a:p>
          <a:p>
            <a:pPr>
              <a:lnSpc>
                <a:spcPct val="80000"/>
              </a:lnSpc>
              <a:buFont typeface="Wingdings" pitchFamily="2" charset="2"/>
              <a:buNone/>
            </a:pPr>
            <a:r>
              <a:rPr lang="el-GR" sz="2100"/>
              <a:t>και εκφράζεται σε mOsm/kg νερού (Osmolality)</a:t>
            </a:r>
          </a:p>
          <a:p>
            <a:pPr>
              <a:lnSpc>
                <a:spcPct val="80000"/>
              </a:lnSpc>
              <a:buFont typeface="Wingdings" pitchFamily="2" charset="2"/>
              <a:buNone/>
            </a:pPr>
            <a:r>
              <a:rPr lang="el-GR" sz="2100"/>
              <a:t>ή σε mOsm/L διαλύματος σε συγκεκριμένη θερμο-</a:t>
            </a:r>
          </a:p>
          <a:p>
            <a:pPr>
              <a:lnSpc>
                <a:spcPct val="80000"/>
              </a:lnSpc>
              <a:buFont typeface="Wingdings" pitchFamily="2" charset="2"/>
              <a:buNone/>
            </a:pPr>
            <a:r>
              <a:rPr lang="el-GR" sz="2100"/>
              <a:t>κρασία (Osmolarity).</a:t>
            </a:r>
          </a:p>
          <a:p>
            <a:pPr algn="ctr">
              <a:lnSpc>
                <a:spcPct val="80000"/>
              </a:lnSpc>
              <a:buFont typeface="Wingdings" pitchFamily="2" charset="2"/>
              <a:buNone/>
            </a:pPr>
            <a:r>
              <a:rPr lang="el-GR" sz="1500"/>
              <a:t> </a:t>
            </a:r>
            <a:endParaRPr lang="el-GR" sz="2100"/>
          </a:p>
        </p:txBody>
      </p:sp>
    </p:spTree>
  </p:cSld>
  <p:clrMapOvr>
    <a:masterClrMapping/>
  </p:clrMapOvr>
  <p:transition spd="med">
    <p:randomBar dir="vert"/>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786" name="Rectangle 2"/>
          <p:cNvSpPr>
            <a:spLocks noGrp="1" noChangeArrowheads="1"/>
          </p:cNvSpPr>
          <p:nvPr>
            <p:ph type="title"/>
          </p:nvPr>
        </p:nvSpPr>
        <p:spPr>
          <a:xfrm>
            <a:off x="468313" y="333375"/>
            <a:ext cx="8475662" cy="712788"/>
          </a:xfrm>
        </p:spPr>
        <p:txBody>
          <a:bodyPr/>
          <a:lstStyle/>
          <a:p>
            <a:r>
              <a:rPr lang="el-GR" sz="2500"/>
              <a:t>Ανεπιθύμητες ενέργειες κατά τη μετάγγιση Ι</a:t>
            </a:r>
          </a:p>
        </p:txBody>
      </p:sp>
      <p:graphicFrame>
        <p:nvGraphicFramePr>
          <p:cNvPr id="502819" name="Group 35"/>
          <p:cNvGraphicFramePr>
            <a:graphicFrameLocks noGrp="1"/>
          </p:cNvGraphicFramePr>
          <p:nvPr>
            <p:ph idx="1"/>
          </p:nvPr>
        </p:nvGraphicFramePr>
        <p:xfrm>
          <a:off x="152400" y="1341438"/>
          <a:ext cx="8991600" cy="5244021"/>
        </p:xfrm>
        <a:graphic>
          <a:graphicData uri="http://schemas.openxmlformats.org/drawingml/2006/table">
            <a:tbl>
              <a:tblPr/>
              <a:tblGrid>
                <a:gridCol w="2895600"/>
                <a:gridCol w="2895600"/>
                <a:gridCol w="3200400"/>
              </a:tblGrid>
              <a:tr h="53181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Ανεπιθύμητη ενέργεια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Αιτία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Σημεία και συμπτώματα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31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Κυκλοφορική υπερφόρτωση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100" b="0" i="0" u="none" strike="noStrike" cap="none" normalizeH="0" baseline="0" smtClean="0">
                          <a:ln>
                            <a:noFill/>
                          </a:ln>
                          <a:solidFill>
                            <a:schemeClr val="tx1"/>
                          </a:solidFill>
                          <a:effectLst/>
                          <a:latin typeface="Verdana" pitchFamily="34" charset="0"/>
                          <a:cs typeface="Arial" charset="0"/>
                        </a:rPr>
                        <a:t>Χορήγηση μεγάλης ποσότητας αίματος ή με ρυθμό ταχύτερο από τον ανεκτό</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Πνευμονικό οίδημα, δύσπνοια, τρίζοντες, υπέρταση, αρρυθμίες, βήχας, κυάνωση, διάταση φλεβών τραχήλου</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47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Αιμόλυση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100" b="0" i="0" u="none" strike="noStrike" cap="none" normalizeH="0" baseline="0" smtClean="0">
                          <a:ln>
                            <a:noFill/>
                          </a:ln>
                          <a:solidFill>
                            <a:schemeClr val="tx1"/>
                          </a:solidFill>
                          <a:effectLst/>
                          <a:latin typeface="Verdana" pitchFamily="34" charset="0"/>
                          <a:cs typeface="Arial" charset="0"/>
                        </a:rPr>
                        <a:t>Μετάγγιση αίματος ασύμβατο ως προς τις ομάδες </a:t>
                      </a:r>
                      <a:r>
                        <a:rPr kumimoji="0" lang="en-US" sz="1100" b="0" i="0" u="none" strike="noStrike" cap="none" normalizeH="0" baseline="0" smtClean="0">
                          <a:ln>
                            <a:noFill/>
                          </a:ln>
                          <a:solidFill>
                            <a:schemeClr val="tx1"/>
                          </a:solidFill>
                          <a:effectLst/>
                          <a:latin typeface="Verdana" pitchFamily="34" charset="0"/>
                          <a:cs typeface="Arial" charset="0"/>
                        </a:rPr>
                        <a:t>ABO, Kell, Duggy, Lewis </a:t>
                      </a:r>
                      <a:r>
                        <a:rPr kumimoji="0" lang="el-GR" sz="1100" b="0" i="0" u="none" strike="noStrike" cap="none" normalizeH="0" baseline="0" smtClean="0">
                          <a:ln>
                            <a:noFill/>
                          </a:ln>
                          <a:solidFill>
                            <a:schemeClr val="tx1"/>
                          </a:solidFill>
                          <a:effectLst/>
                          <a:latin typeface="Verdana" pitchFamily="34" charset="0"/>
                          <a:cs typeface="Arial" charset="0"/>
                        </a:rPr>
                        <a:t>ή στην παρουσία ανώμαλων συγκολλητινών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Πυρετός, ρίγος, διάχυτη ενδαγγειακή πήξη, θωρακικό άλγος, δύσπνοια, οσφυϊκό άλγος, κεφαλαλγία, πόνος στο σημείο έγχυσης, ναυτία, έμετος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382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Αλλεργία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100" b="0" i="0" u="none" strike="noStrike" cap="none" normalizeH="0" baseline="0" smtClean="0">
                          <a:ln>
                            <a:noFill/>
                          </a:ln>
                          <a:solidFill>
                            <a:schemeClr val="tx1"/>
                          </a:solidFill>
                          <a:effectLst/>
                          <a:latin typeface="Verdana" pitchFamily="34" charset="0"/>
                          <a:cs typeface="Arial" charset="0"/>
                        </a:rPr>
                        <a:t>Ευαισθησία του δέκτη έναντι πρωτεΐνης του δότη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Κνίδωση, ερυθρότητα, κνησμός, ρεγχάζοντες, βρογχόσπασμος, λαρυγγικό οίδημα, αναφυλαξία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83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Εμπύρετη αντίδραση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100" b="0" i="0" u="none" strike="noStrike" cap="none" normalizeH="0" baseline="0" smtClean="0">
                          <a:ln>
                            <a:noFill/>
                          </a:ln>
                          <a:solidFill>
                            <a:schemeClr val="tx1"/>
                          </a:solidFill>
                          <a:effectLst/>
                          <a:latin typeface="Verdana" pitchFamily="34" charset="0"/>
                          <a:cs typeface="Arial" charset="0"/>
                        </a:rPr>
                        <a:t>Παρουσία πυρετογόνων ουσιών </a:t>
                      </a:r>
                      <a:r>
                        <a:rPr kumimoji="0" lang="en-US" sz="1100" b="0" i="0" u="none" strike="noStrike" cap="none" normalizeH="0" baseline="0" smtClean="0">
                          <a:ln>
                            <a:noFill/>
                          </a:ln>
                          <a:solidFill>
                            <a:schemeClr val="tx1"/>
                          </a:solidFill>
                          <a:effectLst/>
                          <a:latin typeface="Verdana" pitchFamily="34" charset="0"/>
                          <a:cs typeface="Arial" charset="0"/>
                        </a:rPr>
                        <a:t>(</a:t>
                      </a:r>
                      <a:r>
                        <a:rPr kumimoji="0" lang="el-GR" sz="1100" b="0" i="0" u="none" strike="noStrike" cap="none" normalizeH="0" baseline="0" smtClean="0">
                          <a:ln>
                            <a:noFill/>
                          </a:ln>
                          <a:solidFill>
                            <a:schemeClr val="tx1"/>
                          </a:solidFill>
                          <a:effectLst/>
                          <a:latin typeface="Verdana" pitchFamily="34" charset="0"/>
                          <a:cs typeface="Arial" charset="0"/>
                        </a:rPr>
                        <a:t>πολυσακχαριτών ή προϊόντων μικροοργανισμών</a:t>
                      </a:r>
                      <a:r>
                        <a:rPr kumimoji="0" lang="en-US" sz="1100" b="0" i="0" u="none" strike="noStrike" cap="none" normalizeH="0" baseline="0" smtClean="0">
                          <a:ln>
                            <a:noFill/>
                          </a:ln>
                          <a:solidFill>
                            <a:schemeClr val="tx1"/>
                          </a:solidFill>
                          <a:effectLst/>
                          <a:latin typeface="Verdana" pitchFamily="34" charset="0"/>
                          <a:cs typeface="Arial" charset="0"/>
                        </a:rPr>
                        <a:t>)</a:t>
                      </a:r>
                      <a:r>
                        <a:rPr kumimoji="0" lang="el-GR" sz="1100" b="0" i="0" u="none" strike="noStrike" cap="none" normalizeH="0" baseline="0" smtClean="0">
                          <a:ln>
                            <a:noFill/>
                          </a:ln>
                          <a:solidFill>
                            <a:schemeClr val="tx1"/>
                          </a:solidFill>
                          <a:effectLst/>
                          <a:latin typeface="Verdana" pitchFamily="34" charset="0"/>
                          <a:cs typeface="Arial" charset="0"/>
                        </a:rPr>
                        <a:t> στο αντιπηκτικό ή τη συσκευή</a:t>
                      </a:r>
                    </a:p>
                    <a:p>
                      <a:pPr marL="533400" marR="0" lvl="0" indent="-53340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100" b="0" i="0" u="none" strike="noStrike" cap="none" normalizeH="0" baseline="0" smtClean="0">
                          <a:ln>
                            <a:noFill/>
                          </a:ln>
                          <a:solidFill>
                            <a:schemeClr val="tx1"/>
                          </a:solidFill>
                          <a:effectLst/>
                          <a:latin typeface="Verdana" pitchFamily="34" charset="0"/>
                          <a:cs typeface="Arial" charset="0"/>
                        </a:rPr>
                        <a:t>Ανάπτυξη συγκολλητινών στο πλάσμα του αρρώστου έναντι των λευκοκυττάρων ή των αιμοπεταλίων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Πυρετός, ρίγη, κεφαλαλγία, ταχυκαρδία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randomBar dir="vert"/>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0" name="Rectangle 2"/>
          <p:cNvSpPr>
            <a:spLocks noGrp="1" noChangeArrowheads="1"/>
          </p:cNvSpPr>
          <p:nvPr>
            <p:ph type="title"/>
          </p:nvPr>
        </p:nvSpPr>
        <p:spPr>
          <a:xfrm>
            <a:off x="457200" y="152400"/>
            <a:ext cx="8229600" cy="712788"/>
          </a:xfrm>
        </p:spPr>
        <p:txBody>
          <a:bodyPr/>
          <a:lstStyle/>
          <a:p>
            <a:r>
              <a:rPr lang="el-GR" sz="2100"/>
              <a:t>Ανεπιθύμητες ενέργειες κατά τη μετάγγιση ΙΙ</a:t>
            </a:r>
          </a:p>
        </p:txBody>
      </p:sp>
      <p:graphicFrame>
        <p:nvGraphicFramePr>
          <p:cNvPr id="503846" name="Group 38"/>
          <p:cNvGraphicFramePr>
            <a:graphicFrameLocks noGrp="1"/>
          </p:cNvGraphicFramePr>
          <p:nvPr>
            <p:ph idx="1"/>
          </p:nvPr>
        </p:nvGraphicFramePr>
        <p:xfrm>
          <a:off x="152400" y="838200"/>
          <a:ext cx="8839200" cy="6110607"/>
        </p:xfrm>
        <a:graphic>
          <a:graphicData uri="http://schemas.openxmlformats.org/drawingml/2006/table">
            <a:tbl>
              <a:tblPr/>
              <a:tblGrid>
                <a:gridCol w="2946400"/>
                <a:gridCol w="2946400"/>
                <a:gridCol w="2946400"/>
              </a:tblGrid>
              <a:tr h="53181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Ανεπιθύμητη ενέργεια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Αιτία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Σημεία και συμπτώματα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95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Υπερκαλιαιμία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Χορήγηση συντηρημένου αίματος που περιέχει μεγάλες ποσότητες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Οξύαιχμα επάρματα Τ, βραδυκαρδία, μυϊκή αδυναμία, χαλαρή παράλυση, παραισθησίες, ναυτία, διάρροια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351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Υποκαλιαιμία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τοξικότητα κιτρικού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Αιμωδία στα δάκτυλα, τετανία, μυϊκές κράμπες, σπασμός άκρου ποδός και καρπού, υπερενεργητικά αντανακλαστικά, μυοκλονίες, λαρυγγικός σπασμός,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23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Εμβολή αέρα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Οξεία δύσπνοια, θωρακικό άλγος, καταπληξία, αναπνευστική/καρδιακή ανακοπή</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66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Βακτηριαιμία / Σηψαιμία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Πυρετός, υπόταση, ρίγη, καταπληξία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Υποθερμία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Χαμηλή θερμοκρασία, ρίγη, κοιλιακές αρρυθμίες, ΚΑΑ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0658" name="Rectangle 2"/>
          <p:cNvSpPr>
            <a:spLocks noGrp="1" noChangeArrowheads="1"/>
          </p:cNvSpPr>
          <p:nvPr>
            <p:ph type="title"/>
          </p:nvPr>
        </p:nvSpPr>
        <p:spPr/>
        <p:txBody>
          <a:bodyPr/>
          <a:lstStyle/>
          <a:p>
            <a:r>
              <a:rPr lang="el-GR"/>
              <a:t>Τονικότητα</a:t>
            </a:r>
            <a:endParaRPr lang="en-US"/>
          </a:p>
        </p:txBody>
      </p:sp>
      <p:sp>
        <p:nvSpPr>
          <p:cNvPr id="710659" name="Rectangle 3"/>
          <p:cNvSpPr>
            <a:spLocks noGrp="1" noChangeArrowheads="1"/>
          </p:cNvSpPr>
          <p:nvPr>
            <p:ph type="body" idx="1"/>
          </p:nvPr>
        </p:nvSpPr>
        <p:spPr/>
        <p:txBody>
          <a:bodyPr/>
          <a:lstStyle/>
          <a:p>
            <a:r>
              <a:rPr lang="el-GR"/>
              <a:t>Ισοτονική</a:t>
            </a:r>
            <a:endParaRPr lang="en-US"/>
          </a:p>
          <a:p>
            <a:r>
              <a:rPr lang="el-GR"/>
              <a:t>Υπερτονική</a:t>
            </a:r>
            <a:endParaRPr lang="en-US"/>
          </a:p>
          <a:p>
            <a:r>
              <a:rPr lang="el-GR"/>
              <a:t>Υποτονική</a:t>
            </a:r>
            <a:endParaRPr lang="en-US"/>
          </a:p>
        </p:txBody>
      </p:sp>
    </p:spTree>
  </p:cSld>
  <p:clrMapOvr>
    <a:masterClrMapping/>
  </p:clrMapOvr>
  <p:transition spd="med">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1682" name="Rectangle 2"/>
          <p:cNvSpPr>
            <a:spLocks noGrp="1" noChangeArrowheads="1"/>
          </p:cNvSpPr>
          <p:nvPr>
            <p:ph type="title"/>
          </p:nvPr>
        </p:nvSpPr>
        <p:spPr/>
        <p:txBody>
          <a:bodyPr/>
          <a:lstStyle/>
          <a:p>
            <a:r>
              <a:rPr lang="el-GR"/>
              <a:t>Ισότονα Διαλύματα</a:t>
            </a:r>
            <a:endParaRPr lang="en-US"/>
          </a:p>
        </p:txBody>
      </p:sp>
      <p:sp>
        <p:nvSpPr>
          <p:cNvPr id="711683" name="Rectangle 3"/>
          <p:cNvSpPr>
            <a:spLocks noGrp="1" noChangeArrowheads="1"/>
          </p:cNvSpPr>
          <p:nvPr>
            <p:ph type="body" idx="1"/>
          </p:nvPr>
        </p:nvSpPr>
        <p:spPr>
          <a:xfrm>
            <a:off x="709613" y="1752600"/>
            <a:ext cx="7613650" cy="4267200"/>
          </a:xfrm>
        </p:spPr>
        <p:txBody>
          <a:bodyPr/>
          <a:lstStyle/>
          <a:p>
            <a:r>
              <a:rPr lang="el-GR"/>
              <a:t>Ίδια συγκέντρωση διαλυτών</a:t>
            </a:r>
            <a:r>
              <a:rPr lang="en-US"/>
              <a:t> </a:t>
            </a:r>
            <a:r>
              <a:rPr lang="el-GR"/>
              <a:t>με τα</a:t>
            </a:r>
            <a:r>
              <a:rPr lang="en-US"/>
              <a:t> RBC</a:t>
            </a:r>
          </a:p>
          <a:p>
            <a:endParaRPr lang="el-GR"/>
          </a:p>
          <a:p>
            <a:r>
              <a:rPr lang="el-GR"/>
              <a:t>Σε ενδοφλέβια έγχυση</a:t>
            </a:r>
            <a:r>
              <a:rPr lang="en-US"/>
              <a:t>: </a:t>
            </a:r>
            <a:r>
              <a:rPr lang="el-GR"/>
              <a:t>δεν μετακινούνται υγρά</a:t>
            </a:r>
            <a:endParaRPr lang="en-US"/>
          </a:p>
          <a:p>
            <a:endParaRPr lang="el-GR"/>
          </a:p>
          <a:p>
            <a:r>
              <a:rPr lang="el-GR"/>
              <a:t>Παράδειγμα</a:t>
            </a:r>
            <a:r>
              <a:rPr lang="en-US"/>
              <a:t>: 0.9% NaCL</a:t>
            </a:r>
          </a:p>
        </p:txBody>
      </p:sp>
    </p:spTree>
  </p:cSld>
  <p:clrMapOvr>
    <a:masterClrMapping/>
  </p:clrMapOvr>
  <p:transition spd="med">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2706" name="Rectangle 2"/>
          <p:cNvSpPr>
            <a:spLocks noGrp="1" noChangeArrowheads="1"/>
          </p:cNvSpPr>
          <p:nvPr>
            <p:ph type="title"/>
          </p:nvPr>
        </p:nvSpPr>
        <p:spPr/>
        <p:txBody>
          <a:bodyPr/>
          <a:lstStyle/>
          <a:p>
            <a:r>
              <a:rPr lang="el-GR"/>
              <a:t>Υπέρτονα Διαλύματα</a:t>
            </a:r>
            <a:endParaRPr lang="en-US"/>
          </a:p>
        </p:txBody>
      </p:sp>
      <p:sp>
        <p:nvSpPr>
          <p:cNvPr id="712707" name="Rectangle 3"/>
          <p:cNvSpPr>
            <a:spLocks noGrp="1" noChangeArrowheads="1"/>
          </p:cNvSpPr>
          <p:nvPr>
            <p:ph type="body" idx="1"/>
          </p:nvPr>
        </p:nvSpPr>
        <p:spPr/>
        <p:txBody>
          <a:bodyPr/>
          <a:lstStyle/>
          <a:p>
            <a:r>
              <a:rPr lang="el-GR"/>
              <a:t>Μεγαλύτερη συγκέντρωση διαλυτών από</a:t>
            </a:r>
            <a:r>
              <a:rPr lang="en-US"/>
              <a:t> </a:t>
            </a:r>
            <a:r>
              <a:rPr lang="el-GR"/>
              <a:t>τα </a:t>
            </a:r>
            <a:r>
              <a:rPr lang="en-US"/>
              <a:t>RBC</a:t>
            </a:r>
          </a:p>
          <a:p>
            <a:endParaRPr lang="el-GR"/>
          </a:p>
          <a:p>
            <a:r>
              <a:rPr lang="el-GR"/>
              <a:t>Σε ενδοφλέβια έγχυση</a:t>
            </a:r>
            <a:r>
              <a:rPr lang="en-US"/>
              <a:t>: </a:t>
            </a:r>
            <a:r>
              <a:rPr lang="el-GR"/>
              <a:t>υγρά μετακινούνται στις φλέβες</a:t>
            </a:r>
            <a:endParaRPr lang="en-US"/>
          </a:p>
        </p:txBody>
      </p:sp>
    </p:spTree>
  </p:cSld>
  <p:clrMapOvr>
    <a:masterClrMapping/>
  </p:clrMapOvr>
  <p:transition spd="med">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3730" name="Rectangle 2"/>
          <p:cNvSpPr>
            <a:spLocks noGrp="1" noChangeArrowheads="1"/>
          </p:cNvSpPr>
          <p:nvPr>
            <p:ph type="title"/>
          </p:nvPr>
        </p:nvSpPr>
        <p:spPr/>
        <p:txBody>
          <a:bodyPr/>
          <a:lstStyle/>
          <a:p>
            <a:r>
              <a:rPr lang="el-GR"/>
              <a:t>Υπότονα Διαλύματα </a:t>
            </a:r>
            <a:endParaRPr lang="en-US"/>
          </a:p>
        </p:txBody>
      </p:sp>
      <p:sp>
        <p:nvSpPr>
          <p:cNvPr id="713731" name="Rectangle 3"/>
          <p:cNvSpPr>
            <a:spLocks noGrp="1" noChangeArrowheads="1"/>
          </p:cNvSpPr>
          <p:nvPr>
            <p:ph type="body" idx="1"/>
          </p:nvPr>
        </p:nvSpPr>
        <p:spPr/>
        <p:txBody>
          <a:bodyPr/>
          <a:lstStyle/>
          <a:p>
            <a:r>
              <a:rPr lang="el-GR"/>
              <a:t>Χαμηλότερη συγκέντρωση διαλυτών από τα </a:t>
            </a:r>
            <a:r>
              <a:rPr lang="en-US"/>
              <a:t>RBC</a:t>
            </a:r>
          </a:p>
          <a:p>
            <a:endParaRPr lang="el-GR"/>
          </a:p>
          <a:p>
            <a:r>
              <a:rPr lang="el-GR"/>
              <a:t>Σε ενδοφλέβια έγχυση</a:t>
            </a:r>
            <a:r>
              <a:rPr lang="en-US"/>
              <a:t>: </a:t>
            </a:r>
            <a:r>
              <a:rPr lang="el-GR"/>
              <a:t>υγρά μετακινούνται έξω από τις φλέβες</a:t>
            </a:r>
            <a:endParaRPr lang="en-US"/>
          </a:p>
        </p:txBody>
      </p:sp>
    </p:spTree>
  </p:cSld>
  <p:clrMapOvr>
    <a:masterClrMapping/>
  </p:clrMapOvr>
  <p:transition spd="med">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p:txBody>
          <a:bodyPr/>
          <a:lstStyle/>
          <a:p>
            <a:r>
              <a:rPr lang="en-US" sz="3400" b="1"/>
              <a:t>D/W 5%</a:t>
            </a:r>
            <a:r>
              <a:rPr lang="el-GR" sz="3400" b="1"/>
              <a:t/>
            </a:r>
            <a:br>
              <a:rPr lang="el-GR" sz="3400" b="1"/>
            </a:br>
            <a:endParaRPr lang="el-GR" sz="3400" b="1"/>
          </a:p>
        </p:txBody>
      </p:sp>
      <p:sp>
        <p:nvSpPr>
          <p:cNvPr id="486403" name="Rectangle 3"/>
          <p:cNvSpPr>
            <a:spLocks noGrp="1" noChangeArrowheads="1"/>
          </p:cNvSpPr>
          <p:nvPr>
            <p:ph type="body" idx="1"/>
          </p:nvPr>
        </p:nvSpPr>
        <p:spPr/>
        <p:txBody>
          <a:bodyPr/>
          <a:lstStyle/>
          <a:p>
            <a:r>
              <a:rPr lang="el-GR"/>
              <a:t>Ισότονο (252 </a:t>
            </a:r>
            <a:r>
              <a:rPr lang="en-US"/>
              <a:t>mOsmol/L)</a:t>
            </a:r>
            <a:endParaRPr lang="el-GR"/>
          </a:p>
          <a:p>
            <a:r>
              <a:rPr lang="el-GR"/>
              <a:t>Παρέχει ελεύθερο Η2Ο στον ενδοκυττάριο και εξωκυττάριο χώρο. Προάγει τη νεφρική αποβολή διαλελυμένων ουσιών, δεν παρέχει ηλεκτρολύτες και δίνει ανά λίτρο 170 θερμίδες</a:t>
            </a:r>
          </a:p>
        </p:txBody>
      </p:sp>
    </p:spTree>
  </p:cSld>
  <p:clrMapOvr>
    <a:masterClrMapping/>
  </p:clrMapOvr>
  <p:transition spd="med">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Rectangle 2"/>
          <p:cNvSpPr>
            <a:spLocks noGrp="1" noChangeArrowheads="1"/>
          </p:cNvSpPr>
          <p:nvPr>
            <p:ph type="title"/>
          </p:nvPr>
        </p:nvSpPr>
        <p:spPr/>
        <p:txBody>
          <a:bodyPr/>
          <a:lstStyle/>
          <a:p>
            <a:r>
              <a:rPr lang="en-US" b="1"/>
              <a:t>D/W 10%</a:t>
            </a:r>
            <a:endParaRPr lang="el-GR" b="1"/>
          </a:p>
        </p:txBody>
      </p:sp>
      <p:sp>
        <p:nvSpPr>
          <p:cNvPr id="487427" name="Rectangle 3"/>
          <p:cNvSpPr>
            <a:spLocks noGrp="1" noChangeArrowheads="1"/>
          </p:cNvSpPr>
          <p:nvPr>
            <p:ph type="body" idx="1"/>
          </p:nvPr>
        </p:nvSpPr>
        <p:spPr/>
        <p:txBody>
          <a:bodyPr/>
          <a:lstStyle/>
          <a:p>
            <a:r>
              <a:rPr lang="el-GR"/>
              <a:t>Υπέρτονο (505 </a:t>
            </a:r>
            <a:r>
              <a:rPr lang="en-US"/>
              <a:t>mOsmol/L)</a:t>
            </a:r>
            <a:endParaRPr lang="el-GR"/>
          </a:p>
          <a:p>
            <a:r>
              <a:rPr lang="el-GR"/>
              <a:t>Προκαλεί ωσμωτική διούρηση, παρέχει Η2Ο και 340 θερμίδες/λίτρο. Μπορεί να είναι ερεθιστικό για τις φλέβες όπου δίδεται</a:t>
            </a:r>
          </a:p>
        </p:txBody>
      </p:sp>
    </p:spTree>
  </p:cSld>
  <p:clrMapOvr>
    <a:masterClrMapping/>
  </p:clrMapOvr>
  <p:transition spd="med">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0" name="Rectangle 2"/>
          <p:cNvSpPr>
            <a:spLocks noGrp="1" noChangeArrowheads="1"/>
          </p:cNvSpPr>
          <p:nvPr>
            <p:ph type="title"/>
          </p:nvPr>
        </p:nvSpPr>
        <p:spPr/>
        <p:txBody>
          <a:bodyPr/>
          <a:lstStyle/>
          <a:p>
            <a:endParaRPr lang="el-GR"/>
          </a:p>
        </p:txBody>
      </p:sp>
      <p:sp>
        <p:nvSpPr>
          <p:cNvPr id="488451" name="Rectangle 3"/>
          <p:cNvSpPr>
            <a:spLocks noGrp="1" noChangeArrowheads="1"/>
          </p:cNvSpPr>
          <p:nvPr>
            <p:ph type="body" idx="1"/>
          </p:nvPr>
        </p:nvSpPr>
        <p:spPr/>
        <p:txBody>
          <a:bodyPr/>
          <a:lstStyle/>
          <a:p>
            <a:r>
              <a:rPr lang="en-US" sz="2600" b="1"/>
              <a:t>D/W 20%</a:t>
            </a:r>
            <a:r>
              <a:rPr lang="el-GR" sz="2600" b="1"/>
              <a:t>: </a:t>
            </a:r>
            <a:r>
              <a:rPr lang="el-GR" sz="2600"/>
              <a:t>Υπέρτονο (1011 </a:t>
            </a:r>
            <a:r>
              <a:rPr lang="en-US" sz="2600"/>
              <a:t>mOsmol/L)</a:t>
            </a:r>
            <a:endParaRPr lang="el-GR" sz="2600"/>
          </a:p>
          <a:p>
            <a:r>
              <a:rPr lang="el-GR" sz="2600"/>
              <a:t>Προκαλεί ωσμωτική διούρηση, χωρίς να προσφέρει ηλεκτρολύτες. Διαλύματα γλυκόζης με πυκνότητα &gt;10% πρέπει να δίδονται σε κεντρικές φλέβες.</a:t>
            </a:r>
          </a:p>
          <a:p>
            <a:r>
              <a:rPr lang="en-US" sz="2600" b="1"/>
              <a:t>D/W 50%</a:t>
            </a:r>
            <a:r>
              <a:rPr lang="el-GR" sz="2600" b="1"/>
              <a:t>: </a:t>
            </a:r>
            <a:r>
              <a:rPr lang="el-GR" sz="2600"/>
              <a:t>Υπέρτονο (1700 </a:t>
            </a:r>
            <a:r>
              <a:rPr lang="en-US" sz="2600"/>
              <a:t>mOsmol/L)</a:t>
            </a:r>
            <a:endParaRPr lang="el-GR" sz="2600"/>
          </a:p>
          <a:p>
            <a:r>
              <a:rPr lang="el-GR" sz="2600"/>
              <a:t>Προκαλεί ωσμωτική διούρηση, χωρίς να προσφέρει ηλεκτρολύτες.</a:t>
            </a:r>
          </a:p>
        </p:txBody>
      </p:sp>
    </p:spTree>
  </p:cSld>
  <p:clrMapOvr>
    <a:masterClrMapping/>
  </p:clrMapOvr>
  <p:transition spd="med">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p:txBody>
          <a:bodyPr/>
          <a:lstStyle/>
          <a:p>
            <a:r>
              <a:rPr lang="el-GR"/>
              <a:t>Γενικά</a:t>
            </a:r>
          </a:p>
        </p:txBody>
      </p:sp>
      <p:sp>
        <p:nvSpPr>
          <p:cNvPr id="482307" name="Rectangle 3"/>
          <p:cNvSpPr>
            <a:spLocks noGrp="1" noChangeArrowheads="1"/>
          </p:cNvSpPr>
          <p:nvPr>
            <p:ph type="body" idx="1"/>
          </p:nvPr>
        </p:nvSpPr>
        <p:spPr>
          <a:xfrm>
            <a:off x="755650" y="2017713"/>
            <a:ext cx="8199438" cy="4114800"/>
          </a:xfrm>
        </p:spPr>
        <p:txBody>
          <a:bodyPr/>
          <a:lstStyle/>
          <a:p>
            <a:pPr>
              <a:lnSpc>
                <a:spcPct val="90000"/>
              </a:lnSpc>
            </a:pPr>
            <a:r>
              <a:rPr lang="el-GR" sz="2600"/>
              <a:t>Η διατήρηση του ισοζυγίου των υγρών από τον οργανισμό είναι πολύ σημαντική για τη λειτουργία των κυττάρων. </a:t>
            </a:r>
          </a:p>
          <a:p>
            <a:pPr>
              <a:lnSpc>
                <a:spcPct val="90000"/>
              </a:lnSpc>
            </a:pPr>
            <a:r>
              <a:rPr lang="el-GR" sz="2600"/>
              <a:t>Η ενδοφλέβια χορήγηση υγρών συστήνεται σε ασθενείς που χρειάζονται για κάποιο λόγο ηλεκτρολύτες, νερό, θερμίδες, βιταμίνες ή και άλλες θρεπτικές ουσίες. </a:t>
            </a:r>
          </a:p>
          <a:p>
            <a:pPr>
              <a:lnSpc>
                <a:spcPct val="90000"/>
              </a:lnSpc>
            </a:pPr>
            <a:r>
              <a:rPr lang="el-GR" sz="2600"/>
              <a:t>Μπορεί βέβαια ενδοφλέβια να δοθεί αίμα, πλάσμα και άλλα προϊόντα του αίματος, όπως επίσης και φάρμακα διαλυμένα σε διάφορους ορούς.</a:t>
            </a:r>
          </a:p>
        </p:txBody>
      </p:sp>
    </p:spTree>
  </p:cSld>
  <p:clrMapOvr>
    <a:masterClrMapping/>
  </p:clrMapOvr>
  <p:transition spd="med">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4" name="Rectangle 2"/>
          <p:cNvSpPr>
            <a:spLocks noGrp="1" noChangeArrowheads="1"/>
          </p:cNvSpPr>
          <p:nvPr>
            <p:ph type="title"/>
          </p:nvPr>
        </p:nvSpPr>
        <p:spPr/>
        <p:txBody>
          <a:bodyPr/>
          <a:lstStyle/>
          <a:p>
            <a:r>
              <a:rPr lang="en-US" b="1"/>
              <a:t>N/S 0,9%</a:t>
            </a:r>
            <a:endParaRPr lang="el-GR" b="1"/>
          </a:p>
        </p:txBody>
      </p:sp>
      <p:sp>
        <p:nvSpPr>
          <p:cNvPr id="489475" name="Rectangle 3"/>
          <p:cNvSpPr>
            <a:spLocks noGrp="1" noChangeArrowheads="1"/>
          </p:cNvSpPr>
          <p:nvPr>
            <p:ph type="body" idx="1"/>
          </p:nvPr>
        </p:nvSpPr>
        <p:spPr/>
        <p:txBody>
          <a:bodyPr/>
          <a:lstStyle/>
          <a:p>
            <a:r>
              <a:rPr lang="el-GR"/>
              <a:t>Ισότονο (308 </a:t>
            </a:r>
            <a:r>
              <a:rPr lang="en-US"/>
              <a:t>mOsmol/L)</a:t>
            </a:r>
            <a:endParaRPr lang="el-GR"/>
          </a:p>
          <a:p>
            <a:r>
              <a:rPr lang="el-GR"/>
              <a:t>Αναπληρώνει το έλλειμμα σε </a:t>
            </a:r>
            <a:r>
              <a:rPr lang="en-US"/>
              <a:t>NaCI </a:t>
            </a:r>
            <a:r>
              <a:rPr lang="el-GR"/>
              <a:t>και αποκαθιστά ή διατείνει τον εξωκυττάριο χώρο. Είναι το μόνο διάλυμα που μπορεί να δοθεί μαζί με προϊόντα αίματος</a:t>
            </a:r>
          </a:p>
        </p:txBody>
      </p:sp>
    </p:spTree>
  </p:cSld>
  <p:clrMapOvr>
    <a:masterClrMapping/>
  </p:clrMapOvr>
  <p:transition spd="med">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Rectangle 2"/>
          <p:cNvSpPr>
            <a:spLocks noGrp="1" noChangeArrowheads="1"/>
          </p:cNvSpPr>
          <p:nvPr>
            <p:ph type="title"/>
          </p:nvPr>
        </p:nvSpPr>
        <p:spPr/>
        <p:txBody>
          <a:bodyPr/>
          <a:lstStyle/>
          <a:p>
            <a:endParaRPr lang="el-GR"/>
          </a:p>
        </p:txBody>
      </p:sp>
      <p:sp>
        <p:nvSpPr>
          <p:cNvPr id="490499" name="Rectangle 3"/>
          <p:cNvSpPr>
            <a:spLocks noGrp="1" noChangeArrowheads="1"/>
          </p:cNvSpPr>
          <p:nvPr>
            <p:ph type="body" idx="1"/>
          </p:nvPr>
        </p:nvSpPr>
        <p:spPr/>
        <p:txBody>
          <a:bodyPr/>
          <a:lstStyle/>
          <a:p>
            <a:r>
              <a:rPr lang="en-US" b="1"/>
              <a:t>Ringers</a:t>
            </a:r>
            <a:endParaRPr lang="el-GR" b="1"/>
          </a:p>
          <a:p>
            <a:r>
              <a:rPr lang="el-GR"/>
              <a:t>Ισότονο (309 </a:t>
            </a:r>
            <a:r>
              <a:rPr lang="en-US"/>
              <a:t>mosmol/L)</a:t>
            </a:r>
            <a:endParaRPr lang="el-GR"/>
          </a:p>
          <a:p>
            <a:r>
              <a:rPr lang="el-GR"/>
              <a:t>Αναπληρώνει το έλλειμμα </a:t>
            </a:r>
            <a:r>
              <a:rPr lang="en-US"/>
              <a:t>K</a:t>
            </a:r>
            <a:r>
              <a:rPr lang="el-GR"/>
              <a:t>+, </a:t>
            </a:r>
            <a:r>
              <a:rPr lang="en-US"/>
              <a:t>Na</a:t>
            </a:r>
            <a:r>
              <a:rPr lang="el-GR"/>
              <a:t>+, </a:t>
            </a:r>
            <a:r>
              <a:rPr lang="en-US"/>
              <a:t>CI</a:t>
            </a:r>
            <a:r>
              <a:rPr lang="el-GR"/>
              <a:t>- και </a:t>
            </a:r>
            <a:r>
              <a:rPr lang="en-US"/>
              <a:t>Ca</a:t>
            </a:r>
            <a:r>
              <a:rPr lang="el-GR"/>
              <a:t>++, ενώ δεν περιέχει γαλακτικά</a:t>
            </a:r>
          </a:p>
        </p:txBody>
      </p:sp>
    </p:spTree>
  </p:cSld>
  <p:clrMapOvr>
    <a:masterClrMapping/>
  </p:clrMapOvr>
  <p:transition spd="med">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Rectangle 2"/>
          <p:cNvSpPr>
            <a:spLocks noGrp="1" noChangeArrowheads="1"/>
          </p:cNvSpPr>
          <p:nvPr>
            <p:ph type="title"/>
          </p:nvPr>
        </p:nvSpPr>
        <p:spPr/>
        <p:txBody>
          <a:bodyPr/>
          <a:lstStyle/>
          <a:p>
            <a:endParaRPr lang="el-GR"/>
          </a:p>
        </p:txBody>
      </p:sp>
      <p:sp>
        <p:nvSpPr>
          <p:cNvPr id="491523" name="Rectangle 3"/>
          <p:cNvSpPr>
            <a:spLocks noGrp="1" noChangeArrowheads="1"/>
          </p:cNvSpPr>
          <p:nvPr>
            <p:ph type="body" idx="1"/>
          </p:nvPr>
        </p:nvSpPr>
        <p:spPr/>
        <p:txBody>
          <a:bodyPr/>
          <a:lstStyle/>
          <a:p>
            <a:r>
              <a:rPr lang="en-US" b="1"/>
              <a:t>Lactate Ringers</a:t>
            </a:r>
            <a:endParaRPr lang="el-GR" b="1"/>
          </a:p>
          <a:p>
            <a:r>
              <a:rPr lang="el-GR"/>
              <a:t>Ισότονο (273 </a:t>
            </a:r>
            <a:r>
              <a:rPr lang="en-US"/>
              <a:t>mOsmol/L)</a:t>
            </a:r>
            <a:endParaRPr lang="el-GR"/>
          </a:p>
          <a:p>
            <a:r>
              <a:rPr lang="el-GR"/>
              <a:t>Έχει τη σύνθεση των ηλεκτρολυτών του ορού (χρειάζεται λίγο περισσότερο Κ+). Χρησιμοποιείται για αναπλήρωση υγρών του κατώτερου γαστρεντερικού σωλήνα</a:t>
            </a:r>
          </a:p>
        </p:txBody>
      </p:sp>
    </p:spTree>
  </p:cSld>
  <p:clrMapOvr>
    <a:masterClrMapping/>
  </p:clrMapOvr>
  <p:transition spd="med">
    <p:randomBar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Rectangle 2"/>
          <p:cNvSpPr>
            <a:spLocks noGrp="1" noChangeArrowheads="1"/>
          </p:cNvSpPr>
          <p:nvPr>
            <p:ph type="title"/>
          </p:nvPr>
        </p:nvSpPr>
        <p:spPr/>
        <p:txBody>
          <a:bodyPr/>
          <a:lstStyle/>
          <a:p>
            <a:endParaRPr lang="el-GR"/>
          </a:p>
        </p:txBody>
      </p:sp>
      <p:sp>
        <p:nvSpPr>
          <p:cNvPr id="492547" name="Rectangle 3"/>
          <p:cNvSpPr>
            <a:spLocks noGrp="1" noChangeArrowheads="1"/>
          </p:cNvSpPr>
          <p:nvPr>
            <p:ph type="body" idx="1"/>
          </p:nvPr>
        </p:nvSpPr>
        <p:spPr>
          <a:xfrm>
            <a:off x="611188" y="2017713"/>
            <a:ext cx="8343900" cy="4114800"/>
          </a:xfrm>
        </p:spPr>
        <p:txBody>
          <a:bodyPr/>
          <a:lstStyle/>
          <a:p>
            <a:pPr>
              <a:lnSpc>
                <a:spcPct val="80000"/>
              </a:lnSpc>
            </a:pPr>
            <a:r>
              <a:rPr lang="el-GR" sz="1900"/>
              <a:t>Όταν χορηγείτε υγρά χωρίς αντλία πρέπει να γνωρίζεται πόσες σταγόνες με τη συγκεκριμένη συσκευή κάνουν ένα </a:t>
            </a:r>
            <a:r>
              <a:rPr lang="en-US" sz="1900"/>
              <a:t>ml</a:t>
            </a:r>
            <a:r>
              <a:rPr lang="el-GR" sz="1900"/>
              <a:t>. Έτσι ενώ αυτό αναφέρετε πάνω στις συσκευές έγχυσης χονδρικά αναφέρουμε ότι στις συσκευές μικροσταγόνων χρειάζονται 50-60 σταγόνες για κάθε </a:t>
            </a:r>
            <a:r>
              <a:rPr lang="en-US" sz="1900"/>
              <a:t>ml</a:t>
            </a:r>
            <a:r>
              <a:rPr lang="el-GR" sz="1900"/>
              <a:t>, ενώ στις μεγαλοσταγόνες από 8-20 σταγόνες για κάθε </a:t>
            </a:r>
            <a:r>
              <a:rPr lang="en-US" sz="1900"/>
              <a:t>ml</a:t>
            </a:r>
            <a:r>
              <a:rPr lang="el-GR" sz="1900"/>
              <a:t>. Για να υπολογίσουμε λοιπόν τον αριθμό των σταγόνων που πρέπει να δοθούν για να πάρει ο ασθενής συγκεκριμένη ποσότητα υγρών ανά ώρα εφαρμόζουμε την παρακάτω σχέση:</a:t>
            </a:r>
          </a:p>
          <a:p>
            <a:pPr>
              <a:lnSpc>
                <a:spcPct val="80000"/>
              </a:lnSpc>
              <a:buFont typeface="Wingdings" pitchFamily="2" charset="2"/>
              <a:buNone/>
            </a:pPr>
            <a:endParaRPr lang="el-GR" sz="1900"/>
          </a:p>
          <a:p>
            <a:pPr>
              <a:lnSpc>
                <a:spcPct val="80000"/>
              </a:lnSpc>
            </a:pPr>
            <a:r>
              <a:rPr lang="el-GR" sz="1900"/>
              <a:t>Σταγόνες/</a:t>
            </a:r>
            <a:r>
              <a:rPr lang="en-US" sz="1900"/>
              <a:t>min</a:t>
            </a:r>
            <a:r>
              <a:rPr lang="el-GR" sz="1900"/>
              <a:t>=[Όγκος προς έγχυση (</a:t>
            </a:r>
            <a:r>
              <a:rPr lang="en-US" sz="1900"/>
              <a:t>ml</a:t>
            </a:r>
            <a:r>
              <a:rPr lang="el-GR" sz="1900"/>
              <a:t>/</a:t>
            </a:r>
            <a:r>
              <a:rPr lang="en-US" sz="1900"/>
              <a:t>h</a:t>
            </a:r>
            <a:r>
              <a:rPr lang="el-GR" sz="1900"/>
              <a:t>) </a:t>
            </a:r>
            <a:r>
              <a:rPr lang="en-US" sz="1900"/>
              <a:t>x</a:t>
            </a:r>
            <a:r>
              <a:rPr lang="el-GR" sz="1900"/>
              <a:t> σταγόνες συσκευής/</a:t>
            </a:r>
            <a:r>
              <a:rPr lang="en-US" sz="1900"/>
              <a:t>mi</a:t>
            </a:r>
            <a:r>
              <a:rPr lang="el-GR" sz="1900"/>
              <a:t>]/ 60 (</a:t>
            </a:r>
            <a:r>
              <a:rPr lang="en-US" sz="1900"/>
              <a:t>min </a:t>
            </a:r>
            <a:r>
              <a:rPr lang="el-GR" sz="1900"/>
              <a:t>ώρας)</a:t>
            </a:r>
          </a:p>
          <a:p>
            <a:pPr>
              <a:lnSpc>
                <a:spcPct val="80000"/>
              </a:lnSpc>
            </a:pPr>
            <a:endParaRPr lang="el-GR" sz="1900"/>
          </a:p>
          <a:p>
            <a:pPr>
              <a:lnSpc>
                <a:spcPct val="80000"/>
              </a:lnSpc>
            </a:pPr>
            <a:r>
              <a:rPr lang="el-GR" sz="1900"/>
              <a:t>Αν λ.χ. θέλετε να δώσετε 1000 </a:t>
            </a:r>
            <a:r>
              <a:rPr lang="en-US" sz="1900"/>
              <a:t>ml </a:t>
            </a:r>
            <a:r>
              <a:rPr lang="el-GR" sz="1900"/>
              <a:t>σε 8 ώρες με συσκευή που οι 30 σταγόνες=1 </a:t>
            </a:r>
            <a:r>
              <a:rPr lang="en-US" sz="1900"/>
              <a:t>ml</a:t>
            </a:r>
            <a:r>
              <a:rPr lang="el-GR" sz="1900"/>
              <a:t>, τότε δώστε :Σταγόνες/</a:t>
            </a:r>
            <a:r>
              <a:rPr lang="en-US" sz="1900"/>
              <a:t>min</a:t>
            </a:r>
            <a:r>
              <a:rPr lang="el-GR" sz="1900"/>
              <a:t>=[1000/8</a:t>
            </a:r>
            <a:r>
              <a:rPr lang="en-US" sz="1900"/>
              <a:t>x</a:t>
            </a:r>
            <a:r>
              <a:rPr lang="el-GR" sz="1900"/>
              <a:t>30]/60=62,5 σταγόνες/</a:t>
            </a:r>
            <a:r>
              <a:rPr lang="en-US" sz="1900"/>
              <a:t>min</a:t>
            </a:r>
            <a:r>
              <a:rPr lang="el-GR" sz="1900"/>
              <a:t>.</a:t>
            </a:r>
          </a:p>
        </p:txBody>
      </p:sp>
    </p:spTree>
  </p:cSld>
  <p:clrMapOvr>
    <a:masterClrMapping/>
  </p:clrMapOvr>
  <p:transition spd="med">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2"/>
          <p:cNvSpPr>
            <a:spLocks noGrp="1" noChangeArrowheads="1"/>
          </p:cNvSpPr>
          <p:nvPr>
            <p:ph type="title"/>
          </p:nvPr>
        </p:nvSpPr>
        <p:spPr/>
        <p:txBody>
          <a:bodyPr/>
          <a:lstStyle/>
          <a:p>
            <a:endParaRPr lang="el-GR"/>
          </a:p>
        </p:txBody>
      </p:sp>
      <p:sp>
        <p:nvSpPr>
          <p:cNvPr id="493571" name="Rectangle 3"/>
          <p:cNvSpPr>
            <a:spLocks noGrp="1" noChangeArrowheads="1"/>
          </p:cNvSpPr>
          <p:nvPr>
            <p:ph type="body" idx="1"/>
          </p:nvPr>
        </p:nvSpPr>
        <p:spPr>
          <a:xfrm>
            <a:off x="395288" y="2420938"/>
            <a:ext cx="8486775" cy="4114800"/>
          </a:xfrm>
        </p:spPr>
        <p:txBody>
          <a:bodyPr/>
          <a:lstStyle/>
          <a:p>
            <a:pPr>
              <a:lnSpc>
                <a:spcPct val="80000"/>
              </a:lnSpc>
            </a:pPr>
            <a:r>
              <a:rPr lang="el-GR" sz="1700" b="1"/>
              <a:t>Σε κάθε διάλυμα η περιεκτικότητα μπορεί να εκφραστεί:</a:t>
            </a:r>
            <a:r>
              <a:rPr lang="el-GR" sz="1700"/>
              <a:t/>
            </a:r>
            <a:br>
              <a:rPr lang="el-GR" sz="1700"/>
            </a:br>
            <a:r>
              <a:rPr lang="el-GR" sz="1700"/>
              <a:t/>
            </a:r>
            <a:br>
              <a:rPr lang="el-GR" sz="1700"/>
            </a:br>
            <a:endParaRPr lang="el-GR" sz="1700"/>
          </a:p>
          <a:p>
            <a:pPr>
              <a:lnSpc>
                <a:spcPct val="80000"/>
              </a:lnSpc>
            </a:pPr>
            <a:r>
              <a:rPr lang="el-GR" sz="1700"/>
              <a:t>Με την επί τοις εκατό κατά βάρος περιεκτικότητα , που δείχνει πόσα γραμμάρια διαλυμένης ουσίας περιέχονται σε </a:t>
            </a:r>
          </a:p>
          <a:p>
            <a:pPr>
              <a:lnSpc>
                <a:spcPct val="80000"/>
              </a:lnSpc>
            </a:pPr>
            <a:r>
              <a:rPr lang="el-GR" sz="1700"/>
              <a:t>100 γραμμάρια του διαλύματος π.χ. διάλυμα γλυκόζης 35% κ.β. σημαίνει ότι στα 500 γραμμάρια διαλύματος περιέχονται 175 γραμμάρια γλυκόζης (500*35/100)</a:t>
            </a:r>
            <a:br>
              <a:rPr lang="el-GR" sz="1700"/>
            </a:br>
            <a:r>
              <a:rPr lang="el-GR" sz="1700"/>
              <a:t/>
            </a:r>
            <a:br>
              <a:rPr lang="el-GR" sz="1700"/>
            </a:br>
            <a:endParaRPr lang="el-GR" sz="1700"/>
          </a:p>
          <a:p>
            <a:pPr>
              <a:lnSpc>
                <a:spcPct val="80000"/>
              </a:lnSpc>
            </a:pPr>
            <a:r>
              <a:rPr lang="el-GR" sz="1700"/>
              <a:t>Με την επί τοις εκατό κατ’ όγκο περιεκτικότητα που δείχνει πόσα γραμμάρια διαλυμένης ουσίας περιέχονται σε </a:t>
            </a:r>
          </a:p>
          <a:p>
            <a:pPr>
              <a:lnSpc>
                <a:spcPct val="80000"/>
              </a:lnSpc>
            </a:pPr>
            <a:r>
              <a:rPr lang="el-GR" sz="1700"/>
              <a:t>100 ml του διαλύματος π.χ. σε Νormal </a:t>
            </a:r>
            <a:r>
              <a:rPr lang="en-US" sz="1700"/>
              <a:t>S</a:t>
            </a:r>
            <a:r>
              <a:rPr lang="el-GR" sz="1700"/>
              <a:t>aline 0,9% κ.ο. σημαίνει ότι στα 250 ml διαλύματος περιέχονται 2,25 γραμμάρια sodium chloride (250*0,9/100)</a:t>
            </a:r>
            <a:br>
              <a:rPr lang="el-GR" sz="1700"/>
            </a:br>
            <a:r>
              <a:rPr lang="el-GR" sz="1700"/>
              <a:t/>
            </a:r>
            <a:br>
              <a:rPr lang="el-GR" sz="1700"/>
            </a:br>
            <a:r>
              <a:rPr lang="el-GR" sz="1700"/>
              <a:t/>
            </a:r>
            <a:br>
              <a:rPr lang="el-GR" sz="1700"/>
            </a:br>
            <a:endParaRPr lang="el-GR" sz="1700"/>
          </a:p>
        </p:txBody>
      </p:sp>
    </p:spTree>
  </p:cSld>
  <p:clrMapOvr>
    <a:masterClrMapping/>
  </p:clrMapOvr>
  <p:transition spd="med">
    <p:randomBar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8" name="Rectangle 2"/>
          <p:cNvSpPr>
            <a:spLocks noGrp="1" noChangeArrowheads="1"/>
          </p:cNvSpPr>
          <p:nvPr>
            <p:ph type="title"/>
          </p:nvPr>
        </p:nvSpPr>
        <p:spPr/>
        <p:txBody>
          <a:bodyPr/>
          <a:lstStyle/>
          <a:p>
            <a:endParaRPr lang="el-GR"/>
          </a:p>
        </p:txBody>
      </p:sp>
      <p:sp>
        <p:nvSpPr>
          <p:cNvPr id="495619" name="Rectangle 3"/>
          <p:cNvSpPr>
            <a:spLocks noGrp="1" noChangeArrowheads="1"/>
          </p:cNvSpPr>
          <p:nvPr>
            <p:ph type="body" idx="1"/>
          </p:nvPr>
        </p:nvSpPr>
        <p:spPr>
          <a:xfrm>
            <a:off x="827088" y="2017713"/>
            <a:ext cx="8128000" cy="4114800"/>
          </a:xfrm>
        </p:spPr>
        <p:txBody>
          <a:bodyPr/>
          <a:lstStyle/>
          <a:p>
            <a:pPr>
              <a:lnSpc>
                <a:spcPct val="80000"/>
              </a:lnSpc>
            </a:pPr>
            <a:r>
              <a:rPr lang="el-GR" sz="1900" b="1"/>
              <a:t>Περιεκτικότητα διαλυτών </a:t>
            </a:r>
            <a:r>
              <a:rPr lang="el-GR" sz="1900"/>
              <a:t/>
            </a:r>
            <a:br>
              <a:rPr lang="el-GR" sz="1900"/>
            </a:br>
            <a:r>
              <a:rPr lang="el-GR" sz="1900"/>
              <a:t/>
            </a:r>
            <a:br>
              <a:rPr lang="el-GR" sz="1900"/>
            </a:br>
            <a:r>
              <a:rPr lang="el-GR" sz="1900"/>
              <a:t>1 amp Nacl 15% περιέχει το 1ml / 2,5 meq</a:t>
            </a:r>
            <a:br>
              <a:rPr lang="el-GR" sz="1900"/>
            </a:br>
            <a:r>
              <a:rPr lang="el-GR" sz="1900"/>
              <a:t/>
            </a:r>
            <a:br>
              <a:rPr lang="el-GR" sz="1900"/>
            </a:br>
            <a:r>
              <a:rPr lang="el-GR" sz="1900"/>
              <a:t>1 amp Kacl 10% περιέχει το 1 ml / 1,3 meq</a:t>
            </a:r>
            <a:br>
              <a:rPr lang="el-GR" sz="1900"/>
            </a:br>
            <a:r>
              <a:rPr lang="el-GR" sz="1900"/>
              <a:t/>
            </a:r>
            <a:br>
              <a:rPr lang="el-GR" sz="1900"/>
            </a:br>
            <a:r>
              <a:rPr lang="el-GR" sz="1900"/>
              <a:t>1 amp CaCl υδροχλωρικό ασβέστιο 10% περιέχει 18 mg Ca</a:t>
            </a:r>
            <a:br>
              <a:rPr lang="el-GR" sz="1900"/>
            </a:br>
            <a:r>
              <a:rPr lang="el-GR" sz="1900"/>
              <a:t/>
            </a:r>
            <a:br>
              <a:rPr lang="el-GR" sz="1900"/>
            </a:br>
            <a:r>
              <a:rPr lang="el-GR" sz="1900"/>
              <a:t>1 amp Ca γλυκονικό ασβέστιο 5% περιέχει 4,65 mg Ca</a:t>
            </a:r>
            <a:br>
              <a:rPr lang="el-GR" sz="1900"/>
            </a:br>
            <a:r>
              <a:rPr lang="el-GR" sz="1900"/>
              <a:t/>
            </a:r>
            <a:br>
              <a:rPr lang="el-GR" sz="1900"/>
            </a:br>
            <a:r>
              <a:rPr lang="el-GR" sz="1900"/>
              <a:t>1 amp MgSo4 περιέχει το 1 ml / 20,4 mg</a:t>
            </a:r>
            <a:br>
              <a:rPr lang="el-GR" sz="1900"/>
            </a:br>
            <a:r>
              <a:rPr lang="el-GR" sz="1900"/>
              <a:t/>
            </a:r>
            <a:br>
              <a:rPr lang="el-GR" sz="1900"/>
            </a:br>
            <a:r>
              <a:rPr lang="el-GR" sz="1900"/>
              <a:t>1 amp Ph περιέχει το 1 ml / 10 mg + 0,66 meq Na</a:t>
            </a:r>
            <a:br>
              <a:rPr lang="el-GR" sz="1900"/>
            </a:br>
            <a:r>
              <a:rPr lang="el-GR" sz="1900"/>
              <a:t/>
            </a:r>
            <a:br>
              <a:rPr lang="el-GR" sz="1900"/>
            </a:br>
            <a:endParaRPr lang="el-GR" sz="1900"/>
          </a:p>
        </p:txBody>
      </p:sp>
    </p:spTree>
  </p:cSld>
  <p:clrMapOvr>
    <a:masterClrMapping/>
  </p:clrMapOvr>
  <p:transition spd="med">
    <p:randomBar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4" name="Rectangle 2"/>
          <p:cNvSpPr>
            <a:spLocks noGrp="1" noChangeArrowheads="1"/>
          </p:cNvSpPr>
          <p:nvPr>
            <p:ph type="title"/>
          </p:nvPr>
        </p:nvSpPr>
        <p:spPr/>
        <p:txBody>
          <a:bodyPr/>
          <a:lstStyle/>
          <a:p>
            <a:endParaRPr lang="el-GR"/>
          </a:p>
        </p:txBody>
      </p:sp>
      <p:sp>
        <p:nvSpPr>
          <p:cNvPr id="494595" name="Rectangle 3"/>
          <p:cNvSpPr>
            <a:spLocks noGrp="1" noChangeArrowheads="1"/>
          </p:cNvSpPr>
          <p:nvPr>
            <p:ph type="body" idx="1"/>
          </p:nvPr>
        </p:nvSpPr>
        <p:spPr>
          <a:xfrm>
            <a:off x="468313" y="2017713"/>
            <a:ext cx="8486775" cy="4435475"/>
          </a:xfrm>
        </p:spPr>
        <p:txBody>
          <a:bodyPr/>
          <a:lstStyle/>
          <a:p>
            <a:pPr>
              <a:lnSpc>
                <a:spcPct val="80000"/>
              </a:lnSpc>
            </a:pPr>
            <a:r>
              <a:rPr lang="el-GR" sz="1700" b="1"/>
              <a:t>Κρυσταλλοειδή διαλύματα</a:t>
            </a:r>
            <a:r>
              <a:rPr lang="el-GR" sz="1700"/>
              <a:t> είναι διαλύματα ηλεκτρολυτών ή οργανικών ενώσεων μικρού μοριακού βάρους που διαπερνούν εύκολα το ενδοθήλιο των αγγείων.</a:t>
            </a:r>
            <a:br>
              <a:rPr lang="el-GR" sz="1700"/>
            </a:br>
            <a:r>
              <a:rPr lang="el-GR" sz="1700"/>
              <a:t/>
            </a:r>
            <a:br>
              <a:rPr lang="el-GR" sz="1700"/>
            </a:br>
            <a:r>
              <a:rPr lang="el-GR" sz="1700"/>
              <a:t/>
            </a:r>
            <a:br>
              <a:rPr lang="el-GR" sz="1700"/>
            </a:br>
            <a:r>
              <a:rPr lang="el-GR" sz="1700" b="1"/>
              <a:t>Κολλοειδή </a:t>
            </a:r>
            <a:r>
              <a:rPr lang="el-GR" sz="1700"/>
              <a:t>είναι διαλύματα μεγαλομοριακών ενώσεων, οι οποίες διαπερνούν δύσκολα ή καθόλου το ενδοθήλιο των τριχοειδών αγγείων.</a:t>
            </a:r>
            <a:br>
              <a:rPr lang="el-GR" sz="1700"/>
            </a:br>
            <a:r>
              <a:rPr lang="el-GR" sz="1700"/>
              <a:t/>
            </a:r>
            <a:br>
              <a:rPr lang="el-GR" sz="1700"/>
            </a:br>
            <a:r>
              <a:rPr lang="el-GR" sz="1700"/>
              <a:t/>
            </a:r>
            <a:br>
              <a:rPr lang="el-GR" sz="1700"/>
            </a:br>
            <a:r>
              <a:rPr lang="el-GR" sz="1700" b="1"/>
              <a:t>Ισότονα</a:t>
            </a:r>
            <a:r>
              <a:rPr lang="el-GR" sz="1700"/>
              <a:t> ονομάζονται τα διαλύματα που έχουν την ίδια οσμωτική πίεση με αυτή του πλάσματος.</a:t>
            </a:r>
            <a:br>
              <a:rPr lang="el-GR" sz="1700"/>
            </a:br>
            <a:r>
              <a:rPr lang="el-GR" sz="1700"/>
              <a:t/>
            </a:r>
            <a:br>
              <a:rPr lang="el-GR" sz="1700"/>
            </a:br>
            <a:r>
              <a:rPr lang="el-GR" sz="1700" b="1"/>
              <a:t>Υπότονα</a:t>
            </a:r>
            <a:r>
              <a:rPr lang="el-GR" sz="1700"/>
              <a:t> ονομάζονται τα διαλύματα που έχουν χαμηλότερη οσμωτική πίεση με αυτή του πλάσματος.</a:t>
            </a:r>
            <a:br>
              <a:rPr lang="el-GR" sz="1700"/>
            </a:br>
            <a:r>
              <a:rPr lang="el-GR" sz="1700"/>
              <a:t/>
            </a:r>
            <a:br>
              <a:rPr lang="el-GR" sz="1700"/>
            </a:br>
            <a:r>
              <a:rPr lang="el-GR" sz="1700" b="1"/>
              <a:t>Υπέρτονα</a:t>
            </a:r>
            <a:r>
              <a:rPr lang="el-GR" sz="1700"/>
              <a:t> ονομάζονται τα διαλύματα που έχουν μεγαλύτερη οσμωτική πίεση με αυτή του πλάσματος.</a:t>
            </a:r>
            <a:br>
              <a:rPr lang="el-GR" sz="1700"/>
            </a:br>
            <a:r>
              <a:rPr lang="el-GR" sz="1700"/>
              <a:t/>
            </a:r>
            <a:br>
              <a:rPr lang="el-GR" sz="1700"/>
            </a:br>
            <a:r>
              <a:rPr lang="el-GR" sz="1100"/>
              <a:t/>
            </a:r>
            <a:br>
              <a:rPr lang="el-GR" sz="1100"/>
            </a:br>
            <a:endParaRPr lang="el-GR" sz="1100"/>
          </a:p>
        </p:txBody>
      </p:sp>
    </p:spTree>
  </p:cSld>
  <p:clrMapOvr>
    <a:masterClrMapping/>
  </p:clrMapOvr>
  <p:transition spd="med">
    <p:randomBar dir="vert"/>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p:txBody>
          <a:bodyPr/>
          <a:lstStyle/>
          <a:p>
            <a:r>
              <a:rPr lang="el-GR"/>
              <a:t>Δράση Υπότονων Διαλυμάτων</a:t>
            </a:r>
            <a:endParaRPr lang="en-US"/>
          </a:p>
        </p:txBody>
      </p:sp>
      <p:sp>
        <p:nvSpPr>
          <p:cNvPr id="363530" name="Rectangle 10"/>
          <p:cNvSpPr>
            <a:spLocks noGrp="1" noChangeArrowheads="1"/>
          </p:cNvSpPr>
          <p:nvPr>
            <p:ph type="body" sz="half" idx="1"/>
          </p:nvPr>
        </p:nvSpPr>
        <p:spPr>
          <a:xfrm>
            <a:off x="1403350" y="1981200"/>
            <a:ext cx="7435850" cy="4419600"/>
          </a:xfrm>
        </p:spPr>
        <p:txBody>
          <a:bodyPr/>
          <a:lstStyle/>
          <a:p>
            <a:pPr>
              <a:lnSpc>
                <a:spcPct val="90000"/>
              </a:lnSpc>
            </a:pPr>
            <a:r>
              <a:rPr lang="el-GR" sz="2600"/>
              <a:t>Ο διαλύτης</a:t>
            </a:r>
            <a:r>
              <a:rPr lang="en-US" sz="2600"/>
              <a:t> </a:t>
            </a:r>
            <a:r>
              <a:rPr lang="el-GR" sz="2600"/>
              <a:t>έξω από το κύτταρο είναι χαμηλότερος από το εσωτερικό του.</a:t>
            </a:r>
          </a:p>
          <a:p>
            <a:pPr>
              <a:lnSpc>
                <a:spcPct val="90000"/>
              </a:lnSpc>
            </a:pPr>
            <a:r>
              <a:rPr lang="el-GR" sz="2600"/>
              <a:t>Νερό κινείται από χαμηλή σε υψηλή συγκέντρωση διαλυτών </a:t>
            </a:r>
          </a:p>
          <a:p>
            <a:pPr>
              <a:lnSpc>
                <a:spcPct val="90000"/>
              </a:lnSpc>
            </a:pPr>
            <a:r>
              <a:rPr lang="el-GR" sz="2600"/>
              <a:t>Το κύτταρο γίνεται οιδηματώδες και πιθανά διασπάται </a:t>
            </a:r>
            <a:r>
              <a:rPr lang="en-US" sz="2600"/>
              <a:t>!</a:t>
            </a:r>
          </a:p>
        </p:txBody>
      </p:sp>
    </p:spTree>
  </p:cSld>
  <p:clrMapOvr>
    <a:masterClrMapping/>
  </p:clrMapOvr>
  <p:transition spd="med">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a:lstStyle/>
          <a:p>
            <a:r>
              <a:rPr lang="el-GR"/>
              <a:t>Δράση Υπέρτονων Διαλυμάτων</a:t>
            </a:r>
            <a:endParaRPr lang="en-US"/>
          </a:p>
        </p:txBody>
      </p:sp>
      <p:sp>
        <p:nvSpPr>
          <p:cNvPr id="364551" name="Rectangle 7"/>
          <p:cNvSpPr>
            <a:spLocks noGrp="1" noChangeArrowheads="1"/>
          </p:cNvSpPr>
          <p:nvPr>
            <p:ph type="body" sz="half" idx="1"/>
          </p:nvPr>
        </p:nvSpPr>
        <p:spPr>
          <a:xfrm>
            <a:off x="1116013" y="2017713"/>
            <a:ext cx="7742237" cy="4114800"/>
          </a:xfrm>
        </p:spPr>
        <p:txBody>
          <a:bodyPr/>
          <a:lstStyle/>
          <a:p>
            <a:r>
              <a:rPr lang="el-GR" sz="2600"/>
              <a:t>Ο διαλύτης</a:t>
            </a:r>
            <a:r>
              <a:rPr lang="en-US" sz="2600"/>
              <a:t> </a:t>
            </a:r>
            <a:r>
              <a:rPr lang="el-GR" sz="2600"/>
              <a:t>έξω από το κύτταρο είναι υψηλότερος από το εσωτερικό του.</a:t>
            </a:r>
          </a:p>
          <a:p>
            <a:r>
              <a:rPr lang="el-GR" sz="2600"/>
              <a:t>Νερό κινείται από χαμηλή σε υψηλή συγκέντρωση διαλυτών. </a:t>
            </a:r>
            <a:endParaRPr lang="en-US" sz="2600"/>
          </a:p>
          <a:p>
            <a:r>
              <a:rPr lang="el-GR" sz="2600"/>
              <a:t>Το κύτταρο συρρικνώνεται </a:t>
            </a:r>
            <a:endParaRPr lang="en-US" sz="2600"/>
          </a:p>
        </p:txBody>
      </p:sp>
    </p:spTree>
  </p:cSld>
  <p:clrMapOvr>
    <a:masterClrMapping/>
  </p:clrMapOvr>
  <p:transition spd="med">
    <p:randomBar dir="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5538" name="Rectangle 2"/>
          <p:cNvSpPr>
            <a:spLocks noGrp="1" noChangeArrowheads="1"/>
          </p:cNvSpPr>
          <p:nvPr>
            <p:ph type="title"/>
          </p:nvPr>
        </p:nvSpPr>
        <p:spPr/>
        <p:txBody>
          <a:bodyPr/>
          <a:lstStyle/>
          <a:p>
            <a:r>
              <a:rPr lang="el-GR">
                <a:solidFill>
                  <a:srgbClr val="FFFF00"/>
                </a:solidFill>
              </a:rPr>
              <a:t>Χορήγηση Υγρών</a:t>
            </a:r>
          </a:p>
        </p:txBody>
      </p:sp>
      <p:sp>
        <p:nvSpPr>
          <p:cNvPr id="705539" name="Oval 3"/>
          <p:cNvSpPr>
            <a:spLocks noChangeArrowheads="1"/>
          </p:cNvSpPr>
          <p:nvPr/>
        </p:nvSpPr>
        <p:spPr bwMode="auto">
          <a:xfrm>
            <a:off x="1143000" y="2057400"/>
            <a:ext cx="2438400" cy="1143000"/>
          </a:xfrm>
          <a:prstGeom prst="ellipse">
            <a:avLst/>
          </a:prstGeom>
          <a:solidFill>
            <a:schemeClr val="accent1"/>
          </a:solidFill>
          <a:ln w="9525">
            <a:solidFill>
              <a:schemeClr val="tx1"/>
            </a:solidFill>
            <a:round/>
            <a:headEnd/>
            <a:tailEnd/>
          </a:ln>
          <a:effectLst/>
        </p:spPr>
        <p:txBody>
          <a:bodyPr wrap="none" anchor="ctr"/>
          <a:lstStyle/>
          <a:p>
            <a:pPr algn="ctr"/>
            <a:r>
              <a:rPr lang="el-GR">
                <a:latin typeface="Arial" charset="0"/>
              </a:rPr>
              <a:t>Κρυσταλλοειδή</a:t>
            </a:r>
          </a:p>
        </p:txBody>
      </p:sp>
      <p:sp>
        <p:nvSpPr>
          <p:cNvPr id="705540" name="Oval 4"/>
          <p:cNvSpPr>
            <a:spLocks noChangeArrowheads="1"/>
          </p:cNvSpPr>
          <p:nvPr/>
        </p:nvSpPr>
        <p:spPr bwMode="auto">
          <a:xfrm>
            <a:off x="5257800" y="2057400"/>
            <a:ext cx="2438400" cy="1143000"/>
          </a:xfrm>
          <a:prstGeom prst="ellipse">
            <a:avLst/>
          </a:prstGeom>
          <a:solidFill>
            <a:schemeClr val="accent1"/>
          </a:solidFill>
          <a:ln w="9525">
            <a:solidFill>
              <a:schemeClr val="tx1"/>
            </a:solidFill>
            <a:round/>
            <a:headEnd/>
            <a:tailEnd/>
          </a:ln>
          <a:effectLst/>
        </p:spPr>
        <p:txBody>
          <a:bodyPr wrap="none" anchor="ctr"/>
          <a:lstStyle/>
          <a:p>
            <a:pPr algn="ctr"/>
            <a:r>
              <a:rPr lang="el-GR">
                <a:latin typeface="Arial" charset="0"/>
              </a:rPr>
              <a:t>Κολλοειδή</a:t>
            </a:r>
          </a:p>
        </p:txBody>
      </p:sp>
      <p:sp>
        <p:nvSpPr>
          <p:cNvPr id="705541" name="Oval 5"/>
          <p:cNvSpPr>
            <a:spLocks noChangeArrowheads="1"/>
          </p:cNvSpPr>
          <p:nvPr/>
        </p:nvSpPr>
        <p:spPr bwMode="auto">
          <a:xfrm>
            <a:off x="762000" y="4343400"/>
            <a:ext cx="3200400" cy="1600200"/>
          </a:xfrm>
          <a:prstGeom prst="ellipse">
            <a:avLst/>
          </a:prstGeom>
          <a:noFill/>
          <a:ln w="9525">
            <a:solidFill>
              <a:schemeClr val="tx1"/>
            </a:solidFill>
            <a:round/>
            <a:headEnd/>
            <a:tailEnd/>
          </a:ln>
          <a:effectLst/>
        </p:spPr>
        <p:txBody>
          <a:bodyPr anchor="ctr"/>
          <a:lstStyle/>
          <a:p>
            <a:pPr algn="ctr"/>
            <a:r>
              <a:rPr lang="en-US">
                <a:latin typeface="Arial" charset="0"/>
              </a:rPr>
              <a:t>&lt;M.B. </a:t>
            </a:r>
            <a:r>
              <a:rPr lang="el-GR">
                <a:latin typeface="Arial" charset="0"/>
              </a:rPr>
              <a:t> Διέρχονται  ευχερώς από την τριχοειδική μεμβράνη</a:t>
            </a:r>
          </a:p>
        </p:txBody>
      </p:sp>
      <p:sp>
        <p:nvSpPr>
          <p:cNvPr id="705542" name="Oval 6"/>
          <p:cNvSpPr>
            <a:spLocks noChangeArrowheads="1"/>
          </p:cNvSpPr>
          <p:nvPr/>
        </p:nvSpPr>
        <p:spPr bwMode="auto">
          <a:xfrm>
            <a:off x="4876800" y="4343400"/>
            <a:ext cx="3200400" cy="1600200"/>
          </a:xfrm>
          <a:prstGeom prst="ellipse">
            <a:avLst/>
          </a:prstGeom>
          <a:noFill/>
          <a:ln w="9525">
            <a:solidFill>
              <a:schemeClr val="tx1"/>
            </a:solidFill>
            <a:round/>
            <a:headEnd/>
            <a:tailEnd/>
          </a:ln>
          <a:effectLst/>
        </p:spPr>
        <p:txBody>
          <a:bodyPr anchor="ctr"/>
          <a:lstStyle/>
          <a:p>
            <a:pPr algn="ctr"/>
            <a:r>
              <a:rPr lang="el-GR">
                <a:latin typeface="Arial" charset="0"/>
              </a:rPr>
              <a:t>&gt;</a:t>
            </a:r>
            <a:r>
              <a:rPr lang="en-US">
                <a:latin typeface="Arial" charset="0"/>
              </a:rPr>
              <a:t>M.B. </a:t>
            </a:r>
            <a:r>
              <a:rPr lang="el-GR">
                <a:latin typeface="Arial" charset="0"/>
              </a:rPr>
              <a:t> Διέρχονται  πολύ δυσχερέστερα από την τριχοειδική μεμβράνη</a:t>
            </a:r>
          </a:p>
        </p:txBody>
      </p:sp>
      <p:sp>
        <p:nvSpPr>
          <p:cNvPr id="705543" name="AutoShape 7"/>
          <p:cNvSpPr>
            <a:spLocks noChangeArrowheads="1"/>
          </p:cNvSpPr>
          <p:nvPr/>
        </p:nvSpPr>
        <p:spPr bwMode="auto">
          <a:xfrm>
            <a:off x="2209800" y="3276600"/>
            <a:ext cx="304800" cy="1066800"/>
          </a:xfrm>
          <a:prstGeom prst="downArrow">
            <a:avLst>
              <a:gd name="adj1" fmla="val 50000"/>
              <a:gd name="adj2" fmla="val 87500"/>
            </a:avLst>
          </a:prstGeom>
          <a:solidFill>
            <a:srgbClr val="FF0000"/>
          </a:solidFill>
          <a:ln w="9525">
            <a:solidFill>
              <a:schemeClr val="tx1"/>
            </a:solidFill>
            <a:miter lim="800000"/>
            <a:headEnd/>
            <a:tailEnd/>
          </a:ln>
          <a:effectLst/>
        </p:spPr>
        <p:txBody>
          <a:bodyPr vert="eaVert" wrap="none" anchor="ctr"/>
          <a:lstStyle/>
          <a:p>
            <a:endParaRPr lang="el-GR"/>
          </a:p>
        </p:txBody>
      </p:sp>
    </p:spTree>
  </p:cSld>
  <p:clrMapOvr>
    <a:masterClrMapping/>
  </p:clrMapOvr>
  <p:transition spd="med">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p:txBody>
          <a:bodyPr/>
          <a:lstStyle/>
          <a:p>
            <a:r>
              <a:rPr lang="el-GR"/>
              <a:t>Γενικά </a:t>
            </a:r>
          </a:p>
        </p:txBody>
      </p:sp>
      <p:sp>
        <p:nvSpPr>
          <p:cNvPr id="579587" name="Rectangle 3"/>
          <p:cNvSpPr>
            <a:spLocks noGrp="1" noChangeArrowheads="1"/>
          </p:cNvSpPr>
          <p:nvPr>
            <p:ph type="body" idx="1"/>
          </p:nvPr>
        </p:nvSpPr>
        <p:spPr/>
        <p:txBody>
          <a:bodyPr/>
          <a:lstStyle/>
          <a:p>
            <a:r>
              <a:rPr lang="el-GR" sz="2600"/>
              <a:t>Τα υγρά του οργανισμού κατανέμονται σε δύο κυρίως χώρους, τον ενδοκυττάριο και τον εξωκυττάριο (αυτός χωρίζεται στον διάμεσο και στον αγγειακό). </a:t>
            </a:r>
          </a:p>
          <a:p>
            <a:r>
              <a:rPr lang="el-GR" sz="2600"/>
              <a:t>Τα υγρά παραμένουν στο χώρο τους με διάφορους «φρουρούς» που υπάρχουν σε κυτταρικό επίπεδο. Στη λειτουργία των φρουρών αυτών παίζουν ρόλο το νάτριο του ορού, η ωσμωτικότητα, η γλυκόζη, η λευκωματίνη, η αντιδιουρητική ορμόνη και η αλδοστερόνη.</a:t>
            </a:r>
          </a:p>
          <a:p>
            <a:endParaRPr lang="el-GR" sz="2600"/>
          </a:p>
        </p:txBody>
      </p:sp>
    </p:spTree>
  </p:cSld>
  <p:clrMapOvr>
    <a:masterClrMapping/>
  </p:clrMapOvr>
  <p:transition spd="med">
    <p:randomBar dir="ver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2" name="Rectangle 2"/>
          <p:cNvSpPr>
            <a:spLocks noGrp="1" noChangeArrowheads="1"/>
          </p:cNvSpPr>
          <p:nvPr>
            <p:ph type="title"/>
          </p:nvPr>
        </p:nvSpPr>
        <p:spPr>
          <a:xfrm>
            <a:off x="574675" y="304800"/>
            <a:ext cx="8001000" cy="963613"/>
          </a:xfrm>
        </p:spPr>
        <p:txBody>
          <a:bodyPr/>
          <a:lstStyle/>
          <a:p>
            <a:r>
              <a:rPr lang="el-GR" sz="3000">
                <a:solidFill>
                  <a:schemeClr val="tx1"/>
                </a:solidFill>
              </a:rPr>
              <a:t>Κρυσταλλοειδή διαλύματα</a:t>
            </a:r>
          </a:p>
        </p:txBody>
      </p:sp>
      <p:graphicFrame>
        <p:nvGraphicFramePr>
          <p:cNvPr id="706563" name="Group 3"/>
          <p:cNvGraphicFramePr>
            <a:graphicFrameLocks noGrp="1"/>
          </p:cNvGraphicFramePr>
          <p:nvPr>
            <p:ph idx="1"/>
          </p:nvPr>
        </p:nvGraphicFramePr>
        <p:xfrm>
          <a:off x="152400" y="1600200"/>
          <a:ext cx="8839200" cy="5105401"/>
        </p:xfrm>
        <a:graphic>
          <a:graphicData uri="http://schemas.openxmlformats.org/drawingml/2006/table">
            <a:tbl>
              <a:tblPr/>
              <a:tblGrid>
                <a:gridCol w="1066800"/>
                <a:gridCol w="990600"/>
                <a:gridCol w="914400"/>
                <a:gridCol w="914400"/>
                <a:gridCol w="914400"/>
                <a:gridCol w="990600"/>
                <a:gridCol w="1143000"/>
                <a:gridCol w="685800"/>
                <a:gridCol w="1219200"/>
              </a:tblGrid>
              <a:tr h="102076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600" b="0" i="0" u="none" strike="noStrike" cap="none" normalizeH="0" baseline="0" smtClean="0">
                          <a:ln>
                            <a:noFill/>
                          </a:ln>
                          <a:solidFill>
                            <a:schemeClr val="tx1"/>
                          </a:solidFill>
                          <a:effectLst/>
                          <a:latin typeface="Tahoma" pitchFamily="34" charset="0"/>
                        </a:rPr>
                        <a:t>ΥΓΡΟ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200" b="0" i="0" u="none" strike="noStrike" cap="none" normalizeH="0" baseline="0" smtClean="0">
                          <a:ln>
                            <a:noFill/>
                          </a:ln>
                          <a:solidFill>
                            <a:schemeClr val="tx1"/>
                          </a:solidFill>
                          <a:effectLst/>
                          <a:latin typeface="Tahoma" pitchFamily="34" charset="0"/>
                        </a:rPr>
                        <a:t>Να </a:t>
                      </a:r>
                      <a:r>
                        <a:rPr kumimoji="0" lang="en-US" sz="1200" b="0" i="0" u="none" strike="noStrike" cap="none" normalizeH="0" baseline="0" smtClean="0">
                          <a:ln>
                            <a:noFill/>
                          </a:ln>
                          <a:solidFill>
                            <a:schemeClr val="tx1"/>
                          </a:solidFill>
                          <a:effectLst/>
                          <a:latin typeface="Tahoma" pitchFamily="34" charset="0"/>
                        </a:rPr>
                        <a:t>(mEq/l)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CL (mEq/l)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K (mEq/l)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Ca (mEq/l)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Mg (mEq/l)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200" b="0" i="0" u="none" strike="noStrike" cap="none" normalizeH="0" baseline="0" smtClean="0">
                          <a:ln>
                            <a:noFill/>
                          </a:ln>
                          <a:solidFill>
                            <a:schemeClr val="tx1"/>
                          </a:solidFill>
                          <a:effectLst/>
                          <a:latin typeface="Tahoma" pitchFamily="34" charset="0"/>
                        </a:rPr>
                        <a:t>Ρυθμιστικά </a:t>
                      </a:r>
                      <a:r>
                        <a:rPr kumimoji="0" lang="en-US" sz="1200" b="0" i="0" u="none" strike="noStrike" cap="none" normalizeH="0" baseline="0" smtClean="0">
                          <a:ln>
                            <a:noFill/>
                          </a:ln>
                          <a:solidFill>
                            <a:schemeClr val="tx1"/>
                          </a:solidFill>
                          <a:effectLst/>
                          <a:latin typeface="Tahoma" pitchFamily="34" charset="0"/>
                        </a:rPr>
                        <a:t>(mEq/l)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PH</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200" b="0" i="0" u="none" strike="noStrike" cap="none" normalizeH="0" baseline="0" smtClean="0">
                          <a:ln>
                            <a:noFill/>
                          </a:ln>
                          <a:solidFill>
                            <a:schemeClr val="tx1"/>
                          </a:solidFill>
                          <a:effectLst/>
                          <a:latin typeface="Tahoma" pitchFamily="34" charset="0"/>
                        </a:rPr>
                        <a:t>Ωσμωτικότητα </a:t>
                      </a:r>
                      <a:r>
                        <a:rPr kumimoji="0" lang="en-US" sz="1200" b="0" i="0" u="none" strike="noStrike" cap="none" normalizeH="0" baseline="0" smtClean="0">
                          <a:ln>
                            <a:noFill/>
                          </a:ln>
                          <a:solidFill>
                            <a:schemeClr val="tx1"/>
                          </a:solidFill>
                          <a:effectLst/>
                          <a:latin typeface="Tahoma" pitchFamily="34" charset="0"/>
                        </a:rPr>
                        <a:t>(mOsm/l)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23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600" b="0" i="0" u="none" strike="noStrike" cap="none" normalizeH="0" baseline="0" smtClean="0">
                          <a:ln>
                            <a:noFill/>
                          </a:ln>
                          <a:solidFill>
                            <a:schemeClr val="tx1"/>
                          </a:solidFill>
                          <a:effectLst/>
                          <a:latin typeface="Tahoma" pitchFamily="34" charset="0"/>
                        </a:rPr>
                        <a:t>Πλάσμα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141</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103</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4-5</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5</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2</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200" b="0" i="0" u="none" strike="noStrike" cap="none" normalizeH="0" baseline="0" smtClean="0">
                          <a:ln>
                            <a:noFill/>
                          </a:ln>
                          <a:solidFill>
                            <a:schemeClr val="tx1"/>
                          </a:solidFill>
                          <a:effectLst/>
                          <a:latin typeface="Tahoma" pitchFamily="34" charset="0"/>
                        </a:rPr>
                        <a:t>Διττανθρακικά </a:t>
                      </a:r>
                      <a:r>
                        <a:rPr kumimoji="0" lang="en-US" sz="1200" b="0" i="0" u="none" strike="noStrike" cap="none" normalizeH="0" baseline="0" smtClean="0">
                          <a:ln>
                            <a:noFill/>
                          </a:ln>
                          <a:solidFill>
                            <a:schemeClr val="tx1"/>
                          </a:solidFill>
                          <a:effectLst/>
                          <a:latin typeface="Tahoma" pitchFamily="34" charset="0"/>
                        </a:rPr>
                        <a:t>(26)</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7,4</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289</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600" b="0" i="0" u="none" strike="noStrike" cap="none" normalizeH="0" baseline="0" smtClean="0">
                          <a:ln>
                            <a:noFill/>
                          </a:ln>
                          <a:solidFill>
                            <a:schemeClr val="tx1"/>
                          </a:solidFill>
                          <a:effectLst/>
                          <a:latin typeface="Tahoma" pitchFamily="34" charset="0"/>
                        </a:rPr>
                        <a:t>0,9% </a:t>
                      </a:r>
                      <a:r>
                        <a:rPr kumimoji="0" lang="en-US" sz="1600" b="0" i="0" u="none" strike="noStrike" cap="none" normalizeH="0" baseline="0" smtClean="0">
                          <a:ln>
                            <a:noFill/>
                          </a:ln>
                          <a:solidFill>
                            <a:schemeClr val="tx1"/>
                          </a:solidFill>
                          <a:effectLst/>
                          <a:latin typeface="Tahoma" pitchFamily="34" charset="0"/>
                        </a:rPr>
                        <a:t>NaCl</a:t>
                      </a:r>
                      <a:endParaRPr kumimoji="0" lang="el-GR" sz="1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rgbClr val="FF0000"/>
                          </a:solidFill>
                          <a:effectLst/>
                          <a:latin typeface="Tahoma" pitchFamily="34" charset="0"/>
                        </a:rPr>
                        <a:t>154</a:t>
                      </a:r>
                      <a:endParaRPr kumimoji="0" lang="el-GR" sz="1400" b="0" i="0" u="none" strike="noStrike" cap="none" normalizeH="0" baseline="0" smtClean="0">
                        <a:ln>
                          <a:noFill/>
                        </a:ln>
                        <a:solidFill>
                          <a:srgbClr val="FF00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154</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5,7</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308</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23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Ringers Solution</a:t>
                      </a:r>
                      <a:endParaRPr kumimoji="0" lang="el-GR" sz="1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147</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155</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4</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rgbClr val="FF0000"/>
                          </a:solidFill>
                          <a:effectLst/>
                          <a:latin typeface="Tahoma" pitchFamily="34" charset="0"/>
                        </a:rPr>
                        <a:t>4,4</a:t>
                      </a:r>
                      <a:endParaRPr kumimoji="0" lang="el-GR" sz="1400" b="0" i="0" u="none" strike="noStrike" cap="none" normalizeH="0" baseline="0" smtClean="0">
                        <a:ln>
                          <a:noFill/>
                        </a:ln>
                        <a:solidFill>
                          <a:srgbClr val="FF00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309</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076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Ringers </a:t>
                      </a:r>
                    </a:p>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Lactate</a:t>
                      </a:r>
                      <a:endParaRPr kumimoji="0" lang="el-GR" sz="1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130</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109</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4</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rgbClr val="FF0000"/>
                          </a:solidFill>
                          <a:effectLst/>
                          <a:latin typeface="Tahoma" pitchFamily="34" charset="0"/>
                        </a:rPr>
                        <a:t>3</a:t>
                      </a:r>
                      <a:endParaRPr kumimoji="0" lang="el-GR" sz="1400" b="0" i="0" u="none" strike="noStrike" cap="none" normalizeH="0" baseline="0" smtClean="0">
                        <a:ln>
                          <a:noFill/>
                        </a:ln>
                        <a:solidFill>
                          <a:srgbClr val="FF00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200" b="0" i="0" u="none" strike="noStrike" cap="none" normalizeH="0" baseline="0" smtClean="0">
                          <a:ln>
                            <a:noFill/>
                          </a:ln>
                          <a:solidFill>
                            <a:srgbClr val="FF0000"/>
                          </a:solidFill>
                          <a:effectLst/>
                          <a:latin typeface="Tahoma" pitchFamily="34" charset="0"/>
                        </a:rPr>
                        <a:t>Γαλακτικό οξύ </a:t>
                      </a:r>
                      <a:r>
                        <a:rPr kumimoji="0" lang="en-US" sz="1200" b="0" i="0" u="none" strike="noStrike" cap="none" normalizeH="0" baseline="0" smtClean="0">
                          <a:ln>
                            <a:noFill/>
                          </a:ln>
                          <a:solidFill>
                            <a:srgbClr val="FF0000"/>
                          </a:solidFill>
                          <a:effectLst/>
                          <a:latin typeface="Tahoma" pitchFamily="34" charset="0"/>
                        </a:rPr>
                        <a:t>(28)</a:t>
                      </a:r>
                      <a:endParaRPr kumimoji="0" lang="el-GR" sz="1200" b="0" i="0" u="none" strike="noStrike" cap="none" normalizeH="0" baseline="0" smtClean="0">
                        <a:ln>
                          <a:noFill/>
                        </a:ln>
                        <a:solidFill>
                          <a:srgbClr val="FF00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6,4</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273</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randomBa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7586" name="Rectangle 2"/>
          <p:cNvSpPr>
            <a:spLocks noGrp="1" noChangeArrowheads="1"/>
          </p:cNvSpPr>
          <p:nvPr>
            <p:ph type="title"/>
          </p:nvPr>
        </p:nvSpPr>
        <p:spPr>
          <a:xfrm>
            <a:off x="574675" y="304800"/>
            <a:ext cx="8001000" cy="920750"/>
          </a:xfrm>
        </p:spPr>
        <p:txBody>
          <a:bodyPr/>
          <a:lstStyle/>
          <a:p>
            <a:r>
              <a:rPr lang="el-GR" sz="3000">
                <a:solidFill>
                  <a:schemeClr val="tx1"/>
                </a:solidFill>
              </a:rPr>
              <a:t>Κρυσταλλοειδή διαλύματα</a:t>
            </a:r>
          </a:p>
        </p:txBody>
      </p:sp>
      <p:sp>
        <p:nvSpPr>
          <p:cNvPr id="707587" name="Rectangle 3"/>
          <p:cNvSpPr>
            <a:spLocks noGrp="1" noChangeArrowheads="1"/>
          </p:cNvSpPr>
          <p:nvPr>
            <p:ph type="body" idx="1"/>
          </p:nvPr>
        </p:nvSpPr>
        <p:spPr>
          <a:xfrm>
            <a:off x="457200" y="1600200"/>
            <a:ext cx="8229600" cy="5029200"/>
          </a:xfrm>
        </p:spPr>
        <p:txBody>
          <a:bodyPr/>
          <a:lstStyle/>
          <a:p>
            <a:pPr>
              <a:lnSpc>
                <a:spcPct val="90000"/>
              </a:lnSpc>
            </a:pPr>
            <a:r>
              <a:rPr lang="el-GR" sz="2600"/>
              <a:t>Κανόνας 3:1 Απαιτούνται 3</a:t>
            </a:r>
            <a:r>
              <a:rPr lang="en-US" sz="2600"/>
              <a:t>ml </a:t>
            </a:r>
            <a:r>
              <a:rPr lang="el-GR" sz="2600"/>
              <a:t>κρυσταλλοειδούς διαλύματος για να αναπληρωθεί απώλεια αίματος 1</a:t>
            </a:r>
            <a:r>
              <a:rPr lang="en-US" sz="2600"/>
              <a:t>ml</a:t>
            </a:r>
          </a:p>
          <a:p>
            <a:pPr>
              <a:lnSpc>
                <a:spcPct val="90000"/>
              </a:lnSpc>
            </a:pPr>
            <a:r>
              <a:rPr lang="el-GR" sz="2600"/>
              <a:t>Μετά από χορήγηση 1</a:t>
            </a:r>
            <a:r>
              <a:rPr lang="en-US" sz="2600"/>
              <a:t>lt N/S </a:t>
            </a:r>
            <a:r>
              <a:rPr lang="el-GR" sz="2600"/>
              <a:t> ο ενδαγγειακός όγκος αυξάνεται κατά 275 </a:t>
            </a:r>
            <a:r>
              <a:rPr lang="en-US" sz="2600"/>
              <a:t>ml </a:t>
            </a:r>
            <a:r>
              <a:rPr lang="el-GR" sz="2600"/>
              <a:t>ενώ ο διάμεσος κατά 875</a:t>
            </a:r>
            <a:r>
              <a:rPr lang="en-US" sz="2600"/>
              <a:t>ml.</a:t>
            </a:r>
          </a:p>
          <a:p>
            <a:pPr>
              <a:lnSpc>
                <a:spcPct val="90000"/>
              </a:lnSpc>
            </a:pPr>
            <a:r>
              <a:rPr lang="en-US" sz="2600"/>
              <a:t>R/L </a:t>
            </a:r>
            <a:r>
              <a:rPr lang="el-GR" sz="2600"/>
              <a:t>ασύμβατο με αρκετά φάρμακα επειδή το </a:t>
            </a:r>
            <a:r>
              <a:rPr lang="en-US" sz="2600"/>
              <a:t>Ca </a:t>
            </a:r>
            <a:r>
              <a:rPr lang="el-GR" sz="2600"/>
              <a:t>μπορεί να επηρεάσει τη βιοδιαθεσιμότητά τους</a:t>
            </a:r>
          </a:p>
          <a:p>
            <a:pPr>
              <a:lnSpc>
                <a:spcPct val="90000"/>
              </a:lnSpc>
            </a:pPr>
            <a:r>
              <a:rPr lang="en-US" sz="2600"/>
              <a:t>R/L</a:t>
            </a:r>
            <a:r>
              <a:rPr lang="el-GR" sz="2600"/>
              <a:t> δεσμεύει τα κιτρικά άλατα που έχουν ως αντιπηκτικό τα παράγωγα αίματος και μπορεί να προκαλέσει θρόμβωση </a:t>
            </a:r>
          </a:p>
        </p:txBody>
      </p:sp>
    </p:spTree>
  </p:cSld>
  <p:clrMapOvr>
    <a:masterClrMapping/>
  </p:clrMapOvr>
  <p:transition spd="med">
    <p:randomBar dir="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610" name="Rectangle 2"/>
          <p:cNvSpPr>
            <a:spLocks noGrp="1" noChangeArrowheads="1"/>
          </p:cNvSpPr>
          <p:nvPr>
            <p:ph type="title"/>
          </p:nvPr>
        </p:nvSpPr>
        <p:spPr/>
        <p:txBody>
          <a:bodyPr/>
          <a:lstStyle/>
          <a:p>
            <a:r>
              <a:rPr lang="el-GR" sz="3000">
                <a:solidFill>
                  <a:schemeClr val="tx1"/>
                </a:solidFill>
              </a:rPr>
              <a:t>Κολλοειδή Διαλύματα</a:t>
            </a:r>
          </a:p>
        </p:txBody>
      </p:sp>
      <p:graphicFrame>
        <p:nvGraphicFramePr>
          <p:cNvPr id="708611" name="Group 3"/>
          <p:cNvGraphicFramePr>
            <a:graphicFrameLocks noGrp="1"/>
          </p:cNvGraphicFramePr>
          <p:nvPr>
            <p:ph idx="1"/>
          </p:nvPr>
        </p:nvGraphicFramePr>
        <p:xfrm>
          <a:off x="457200" y="1600200"/>
          <a:ext cx="8229600" cy="5082541"/>
        </p:xfrm>
        <a:graphic>
          <a:graphicData uri="http://schemas.openxmlformats.org/drawingml/2006/table">
            <a:tbl>
              <a:tblPr/>
              <a:tblGrid>
                <a:gridCol w="4114800"/>
                <a:gridCol w="4114800"/>
              </a:tblGrid>
              <a:tr h="69056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Διάλυμα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Σύνθεση</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Ζελατίνης </a:t>
                      </a:r>
                      <a:r>
                        <a:rPr kumimoji="0" lang="en-US" sz="2000" b="0" i="0" u="none" strike="noStrike" cap="none" normalizeH="0" baseline="0" smtClean="0">
                          <a:ln>
                            <a:noFill/>
                          </a:ln>
                          <a:solidFill>
                            <a:schemeClr val="tx1"/>
                          </a:solidFill>
                          <a:effectLst/>
                          <a:latin typeface="Verdana" pitchFamily="34" charset="0"/>
                          <a:cs typeface="Arial" charset="0"/>
                        </a:rPr>
                        <a:t>(Gelofusine, Haemaccel)</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Πολυπεπτίδια από κολλαγόνο βόειας προέλευσης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55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Δεξτράνης </a:t>
                      </a:r>
                      <a:r>
                        <a:rPr kumimoji="0" lang="en-US" sz="2000" b="0" i="0" u="none" strike="noStrike" cap="none" normalizeH="0" baseline="0" smtClean="0">
                          <a:ln>
                            <a:noFill/>
                          </a:ln>
                          <a:solidFill>
                            <a:schemeClr val="tx1"/>
                          </a:solidFill>
                          <a:effectLst/>
                          <a:latin typeface="Verdana" pitchFamily="34" charset="0"/>
                          <a:cs typeface="Arial" charset="0"/>
                        </a:rPr>
                        <a:t>(Rheomacrodex, Macrodex)</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Πολυσακχαρίτες βακτηριακής προέλευσης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Διάλυμα υδροξυ</a:t>
                      </a:r>
                      <a:r>
                        <a:rPr kumimoji="0" lang="en-US" sz="2000" b="0" i="0" u="none" strike="noStrike" cap="none" normalizeH="0" baseline="0" smtClean="0">
                          <a:ln>
                            <a:noFill/>
                          </a:ln>
                          <a:solidFill>
                            <a:schemeClr val="tx1"/>
                          </a:solidFill>
                          <a:effectLst/>
                          <a:latin typeface="Verdana" pitchFamily="34" charset="0"/>
                          <a:cs typeface="Arial" charset="0"/>
                        </a:rPr>
                        <a:t>-</a:t>
                      </a:r>
                      <a:r>
                        <a:rPr kumimoji="0" lang="el-GR" sz="2000" b="0" i="0" u="none" strike="noStrike" cap="none" normalizeH="0" baseline="0" smtClean="0">
                          <a:ln>
                            <a:noFill/>
                          </a:ln>
                          <a:solidFill>
                            <a:schemeClr val="tx1"/>
                          </a:solidFill>
                          <a:effectLst/>
                          <a:latin typeface="Verdana" pitchFamily="34" charset="0"/>
                          <a:cs typeface="Arial" charset="0"/>
                        </a:rPr>
                        <a:t>αιθυλο</a:t>
                      </a:r>
                      <a:r>
                        <a:rPr kumimoji="0" lang="en-US" sz="2000" b="0" i="0" u="none" strike="noStrike" cap="none" normalizeH="0" baseline="0" smtClean="0">
                          <a:ln>
                            <a:noFill/>
                          </a:ln>
                          <a:solidFill>
                            <a:schemeClr val="tx1"/>
                          </a:solidFill>
                          <a:effectLst/>
                          <a:latin typeface="Verdana" pitchFamily="34" charset="0"/>
                          <a:cs typeface="Arial" charset="0"/>
                        </a:rPr>
                        <a:t>-</a:t>
                      </a:r>
                      <a:r>
                        <a:rPr kumimoji="0" lang="el-GR" sz="2000" b="0" i="0" u="none" strike="noStrike" cap="none" normalizeH="0" baseline="0" smtClean="0">
                          <a:ln>
                            <a:noFill/>
                          </a:ln>
                          <a:solidFill>
                            <a:schemeClr val="tx1"/>
                          </a:solidFill>
                          <a:effectLst/>
                          <a:latin typeface="Verdana" pitchFamily="34" charset="0"/>
                          <a:cs typeface="Arial" charset="0"/>
                        </a:rPr>
                        <a:t>αμυλο</a:t>
                      </a:r>
                      <a:r>
                        <a:rPr kumimoji="0" lang="en-US" sz="2000" b="0" i="0" u="none" strike="noStrike" cap="none" normalizeH="0" baseline="0" smtClean="0">
                          <a:ln>
                            <a:noFill/>
                          </a:ln>
                          <a:solidFill>
                            <a:schemeClr val="tx1"/>
                          </a:solidFill>
                          <a:effectLst/>
                          <a:latin typeface="Verdana" pitchFamily="34" charset="0"/>
                          <a:cs typeface="Arial" charset="0"/>
                        </a:rPr>
                        <a:t>-</a:t>
                      </a:r>
                      <a:r>
                        <a:rPr kumimoji="0" lang="el-GR" sz="2000" b="0" i="0" u="none" strike="noStrike" cap="none" normalizeH="0" baseline="0" smtClean="0">
                          <a:ln>
                            <a:noFill/>
                          </a:ln>
                          <a:solidFill>
                            <a:schemeClr val="tx1"/>
                          </a:solidFill>
                          <a:effectLst/>
                          <a:latin typeface="Verdana" pitchFamily="34" charset="0"/>
                          <a:cs typeface="Arial" charset="0"/>
                        </a:rPr>
                        <a:t>πηκτίνης </a:t>
                      </a:r>
                      <a:r>
                        <a:rPr kumimoji="0" lang="en-US" sz="2000" b="0" i="0" u="none" strike="noStrike" cap="none" normalizeH="0" baseline="0" smtClean="0">
                          <a:ln>
                            <a:noFill/>
                          </a:ln>
                          <a:solidFill>
                            <a:schemeClr val="tx1"/>
                          </a:solidFill>
                          <a:effectLst/>
                          <a:latin typeface="Verdana" pitchFamily="34" charset="0"/>
                          <a:cs typeface="Arial" charset="0"/>
                        </a:rPr>
                        <a:t>HES (Starch) (Hetastarch 6%, Pentastarch, Voluven, Haesteril)</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Φυσικά πολυμερή αμυλοπηκτίνης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71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Αλβουμίνης </a:t>
                      </a:r>
                      <a:r>
                        <a:rPr kumimoji="0" lang="en-US" sz="2000" b="0" i="0" u="none" strike="noStrike" cap="none" normalizeH="0" baseline="0" smtClean="0">
                          <a:ln>
                            <a:noFill/>
                          </a:ln>
                          <a:solidFill>
                            <a:schemeClr val="tx1"/>
                          </a:solidFill>
                          <a:effectLst/>
                          <a:latin typeface="Verdana" pitchFamily="34" charset="0"/>
                          <a:cs typeface="Arial" charset="0"/>
                        </a:rPr>
                        <a:t>(5%, 20%, 25%)</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Φυσικά πολυπεπτίδια, παράγωγα αίματος μετά κατεργασία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randomBar dir="vert"/>
  </p:transition>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900113" y="476250"/>
            <a:ext cx="7900987" cy="1152525"/>
          </a:xfrm>
        </p:spPr>
        <p:txBody>
          <a:bodyPr/>
          <a:lstStyle/>
          <a:p>
            <a:r>
              <a:rPr lang="el-GR" sz="2100"/>
              <a:t> </a:t>
            </a:r>
            <a:br>
              <a:rPr lang="el-GR" sz="2100"/>
            </a:br>
            <a:r>
              <a:rPr lang="el-GR" sz="2100"/>
              <a:t/>
            </a:r>
            <a:br>
              <a:rPr lang="el-GR" sz="2100"/>
            </a:br>
            <a:r>
              <a:rPr lang="el-GR" sz="2100"/>
              <a:t/>
            </a:r>
            <a:br>
              <a:rPr lang="el-GR" sz="2100"/>
            </a:br>
            <a:r>
              <a:rPr lang="el-GR" sz="2900" b="1"/>
              <a:t>Διαταραχές ύδατος και ηλεκτρολυτών</a:t>
            </a:r>
            <a:br>
              <a:rPr lang="el-GR" sz="2900" b="1"/>
            </a:br>
            <a:endParaRPr lang="el-GR" b="1"/>
          </a:p>
        </p:txBody>
      </p:sp>
      <p:sp>
        <p:nvSpPr>
          <p:cNvPr id="421891" name="Rectangle 3"/>
          <p:cNvSpPr>
            <a:spLocks noGrp="1" noChangeArrowheads="1"/>
          </p:cNvSpPr>
          <p:nvPr>
            <p:ph type="body" idx="1"/>
          </p:nvPr>
        </p:nvSpPr>
        <p:spPr>
          <a:xfrm>
            <a:off x="1182688" y="1989138"/>
            <a:ext cx="7772400" cy="4143375"/>
          </a:xfrm>
        </p:spPr>
        <p:txBody>
          <a:bodyPr/>
          <a:lstStyle/>
          <a:p>
            <a:pPr>
              <a:lnSpc>
                <a:spcPct val="80000"/>
              </a:lnSpc>
              <a:buFont typeface="Wingdings" pitchFamily="2" charset="2"/>
              <a:buNone/>
            </a:pPr>
            <a:r>
              <a:rPr lang="el-GR"/>
              <a:t>  Διαταραχές όγκου και της ωσμωτικής πίεσης του εξωκυττάριου χώρου</a:t>
            </a:r>
          </a:p>
          <a:p>
            <a:pPr>
              <a:lnSpc>
                <a:spcPct val="80000"/>
              </a:lnSpc>
              <a:buFont typeface="Wingdings" pitchFamily="2" charset="2"/>
              <a:buNone/>
            </a:pPr>
            <a:r>
              <a:rPr lang="el-GR" sz="2600" b="1" i="1"/>
              <a:t>    Διαταραχές όγκου</a:t>
            </a:r>
          </a:p>
          <a:p>
            <a:pPr>
              <a:lnSpc>
                <a:spcPct val="80000"/>
              </a:lnSpc>
              <a:buFont typeface="Wingdings" pitchFamily="2" charset="2"/>
              <a:buChar char="ü"/>
            </a:pPr>
            <a:r>
              <a:rPr lang="el-GR" sz="2600"/>
              <a:t>Υποογκαιμία</a:t>
            </a:r>
          </a:p>
          <a:p>
            <a:pPr>
              <a:lnSpc>
                <a:spcPct val="80000"/>
              </a:lnSpc>
              <a:buFont typeface="Wingdings" pitchFamily="2" charset="2"/>
              <a:buChar char="ü"/>
            </a:pPr>
            <a:r>
              <a:rPr lang="el-GR" sz="2600"/>
              <a:t>Υπερογκαιμία</a:t>
            </a:r>
          </a:p>
          <a:p>
            <a:pPr>
              <a:lnSpc>
                <a:spcPct val="80000"/>
              </a:lnSpc>
              <a:buFont typeface="Wingdings" pitchFamily="2" charset="2"/>
              <a:buNone/>
            </a:pPr>
            <a:endParaRPr lang="el-GR" sz="2600" b="1" i="1"/>
          </a:p>
          <a:p>
            <a:pPr>
              <a:lnSpc>
                <a:spcPct val="80000"/>
              </a:lnSpc>
              <a:buFont typeface="Wingdings" pitchFamily="2" charset="2"/>
              <a:buNone/>
            </a:pPr>
            <a:r>
              <a:rPr lang="el-GR" sz="2600" b="1" i="1"/>
              <a:t>Διαταραχές της ωσμωτικής πίεσης</a:t>
            </a:r>
          </a:p>
          <a:p>
            <a:pPr>
              <a:lnSpc>
                <a:spcPct val="80000"/>
              </a:lnSpc>
              <a:buFont typeface="Wingdings" pitchFamily="2" charset="2"/>
              <a:buChar char="ü"/>
            </a:pPr>
            <a:r>
              <a:rPr lang="el-GR" sz="2600"/>
              <a:t>Υπονατριαιμία</a:t>
            </a:r>
          </a:p>
          <a:p>
            <a:pPr>
              <a:lnSpc>
                <a:spcPct val="80000"/>
              </a:lnSpc>
              <a:buFont typeface="Wingdings" pitchFamily="2" charset="2"/>
              <a:buChar char="ü"/>
            </a:pPr>
            <a:r>
              <a:rPr lang="el-GR" sz="2600"/>
              <a:t>Υπερνατριαιμία</a:t>
            </a:r>
          </a:p>
          <a:p>
            <a:pPr>
              <a:lnSpc>
                <a:spcPct val="80000"/>
              </a:lnSpc>
              <a:buFont typeface="Wingdings" pitchFamily="2" charset="2"/>
              <a:buChar char="ü"/>
            </a:pPr>
            <a:r>
              <a:rPr lang="el-GR" sz="2600"/>
              <a:t>Άλλες υπερωσμωτικές καταστάσεις</a:t>
            </a:r>
            <a:endParaRPr lang="el-GR" sz="430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3938" name="Rectangle 2"/>
          <p:cNvSpPr>
            <a:spLocks noGrp="1" noChangeArrowheads="1"/>
          </p:cNvSpPr>
          <p:nvPr>
            <p:ph type="title"/>
          </p:nvPr>
        </p:nvSpPr>
        <p:spPr>
          <a:xfrm>
            <a:off x="1042988" y="617538"/>
            <a:ext cx="7900987" cy="1155700"/>
          </a:xfrm>
        </p:spPr>
        <p:txBody>
          <a:bodyPr/>
          <a:lstStyle/>
          <a:p>
            <a:r>
              <a:rPr lang="el-GR" sz="2500"/>
              <a:t/>
            </a:r>
            <a:br>
              <a:rPr lang="el-GR" sz="2500"/>
            </a:br>
            <a:r>
              <a:rPr lang="el-GR" sz="2500"/>
              <a:t/>
            </a:r>
            <a:br>
              <a:rPr lang="el-GR" sz="2500"/>
            </a:br>
            <a:r>
              <a:rPr lang="el-GR" sz="2500"/>
              <a:t/>
            </a:r>
            <a:br>
              <a:rPr lang="el-GR" sz="2500"/>
            </a:br>
            <a:r>
              <a:rPr lang="el-GR" sz="2500"/>
              <a:t/>
            </a:r>
            <a:br>
              <a:rPr lang="el-GR" sz="2500"/>
            </a:br>
            <a:r>
              <a:rPr lang="el-GR" sz="2500"/>
              <a:t/>
            </a:r>
            <a:br>
              <a:rPr lang="el-GR" sz="2500"/>
            </a:br>
            <a:r>
              <a:rPr lang="el-GR" sz="2500"/>
              <a:t>Διαταραχές της συγκέντρωσης διαφόρων συστατικών</a:t>
            </a:r>
            <a:br>
              <a:rPr lang="el-GR" sz="2500"/>
            </a:br>
            <a:endParaRPr lang="el-GR" sz="2500"/>
          </a:p>
        </p:txBody>
      </p:sp>
      <p:sp>
        <p:nvSpPr>
          <p:cNvPr id="423939" name="Rectangle 3"/>
          <p:cNvSpPr>
            <a:spLocks noGrp="1" noChangeArrowheads="1"/>
          </p:cNvSpPr>
          <p:nvPr>
            <p:ph type="body" idx="1"/>
          </p:nvPr>
        </p:nvSpPr>
        <p:spPr>
          <a:xfrm>
            <a:off x="684213" y="2017713"/>
            <a:ext cx="8280400" cy="4506912"/>
          </a:xfrm>
        </p:spPr>
        <p:txBody>
          <a:bodyPr/>
          <a:lstStyle/>
          <a:p>
            <a:pPr>
              <a:lnSpc>
                <a:spcPct val="80000"/>
              </a:lnSpc>
              <a:buFont typeface="Wingdings" pitchFamily="2" charset="2"/>
              <a:buNone/>
            </a:pPr>
            <a:endParaRPr lang="el-GR" sz="1900"/>
          </a:p>
          <a:p>
            <a:pPr>
              <a:lnSpc>
                <a:spcPct val="110000"/>
              </a:lnSpc>
              <a:buFont typeface="Wingdings" pitchFamily="2" charset="2"/>
              <a:buNone/>
            </a:pPr>
            <a:endParaRPr lang="en-US" sz="1700"/>
          </a:p>
          <a:p>
            <a:pPr>
              <a:lnSpc>
                <a:spcPct val="110000"/>
              </a:lnSpc>
            </a:pPr>
            <a:endParaRPr lang="el-GR" sz="1300"/>
          </a:p>
        </p:txBody>
      </p:sp>
      <p:sp>
        <p:nvSpPr>
          <p:cNvPr id="423940" name="Text Box 4"/>
          <p:cNvSpPr txBox="1">
            <a:spLocks noChangeArrowheads="1"/>
          </p:cNvSpPr>
          <p:nvPr/>
        </p:nvSpPr>
        <p:spPr bwMode="auto">
          <a:xfrm>
            <a:off x="1331913" y="2852738"/>
            <a:ext cx="7056437" cy="2647950"/>
          </a:xfrm>
          <a:prstGeom prst="rect">
            <a:avLst/>
          </a:prstGeom>
          <a:noFill/>
          <a:ln w="9525">
            <a:noFill/>
            <a:miter lim="800000"/>
            <a:headEnd/>
            <a:tailEnd/>
          </a:ln>
          <a:effectLst/>
        </p:spPr>
        <p:txBody>
          <a:bodyPr>
            <a:spAutoFit/>
          </a:bodyPr>
          <a:lstStyle/>
          <a:p>
            <a:pPr>
              <a:spcBef>
                <a:spcPct val="50000"/>
              </a:spcBef>
              <a:buFontTx/>
              <a:buChar char="•"/>
            </a:pPr>
            <a:r>
              <a:rPr lang="el-GR" sz="2400">
                <a:latin typeface="Tahoma" pitchFamily="34" charset="0"/>
              </a:rPr>
              <a:t>Κάλιο</a:t>
            </a:r>
          </a:p>
          <a:p>
            <a:pPr>
              <a:spcBef>
                <a:spcPct val="50000"/>
              </a:spcBef>
              <a:buFontTx/>
              <a:buChar char="•"/>
            </a:pPr>
            <a:r>
              <a:rPr lang="el-GR" sz="2400">
                <a:latin typeface="Tahoma" pitchFamily="34" charset="0"/>
              </a:rPr>
              <a:t>Μαγνήσιο</a:t>
            </a:r>
          </a:p>
          <a:p>
            <a:pPr>
              <a:spcBef>
                <a:spcPct val="50000"/>
              </a:spcBef>
              <a:buFontTx/>
              <a:buChar char="•"/>
            </a:pPr>
            <a:r>
              <a:rPr lang="el-GR" sz="2400">
                <a:latin typeface="Tahoma" pitchFamily="34" charset="0"/>
              </a:rPr>
              <a:t>Ασβέστιο</a:t>
            </a:r>
          </a:p>
          <a:p>
            <a:pPr>
              <a:spcBef>
                <a:spcPct val="50000"/>
              </a:spcBef>
              <a:buFontTx/>
              <a:buChar char="•"/>
            </a:pPr>
            <a:r>
              <a:rPr lang="el-GR" sz="2400">
                <a:latin typeface="Tahoma" pitchFamily="34" charset="0"/>
              </a:rPr>
              <a:t>Φωσφόρος</a:t>
            </a:r>
          </a:p>
          <a:p>
            <a:pPr>
              <a:spcBef>
                <a:spcPct val="50000"/>
              </a:spcBef>
            </a:pPr>
            <a:endParaRPr lang="el-GR" sz="2400">
              <a:latin typeface="Tahoma" pitchFamily="34" charset="0"/>
            </a:endParaRP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25986" name="Rectangle 2"/>
          <p:cNvSpPr>
            <a:spLocks noGrp="1" noChangeArrowheads="1"/>
          </p:cNvSpPr>
          <p:nvPr>
            <p:ph type="title"/>
          </p:nvPr>
        </p:nvSpPr>
        <p:spPr>
          <a:xfrm>
            <a:off x="574675" y="304800"/>
            <a:ext cx="8001000" cy="693738"/>
          </a:xfrm>
        </p:spPr>
        <p:txBody>
          <a:bodyPr/>
          <a:lstStyle/>
          <a:p>
            <a:r>
              <a:rPr lang="el-GR" sz="3000"/>
              <a:t>Εργαστηριακός έλεγχος</a:t>
            </a:r>
            <a:r>
              <a:rPr lang="el-GR"/>
              <a:t> </a:t>
            </a:r>
          </a:p>
        </p:txBody>
      </p:sp>
      <p:sp>
        <p:nvSpPr>
          <p:cNvPr id="425987" name="Rectangle 3"/>
          <p:cNvSpPr>
            <a:spLocks noGrp="1" noChangeArrowheads="1"/>
          </p:cNvSpPr>
          <p:nvPr>
            <p:ph type="body" sz="half" idx="1"/>
          </p:nvPr>
        </p:nvSpPr>
        <p:spPr>
          <a:xfrm>
            <a:off x="250825" y="1700213"/>
            <a:ext cx="8656638" cy="4687887"/>
          </a:xfrm>
        </p:spPr>
        <p:txBody>
          <a:bodyPr/>
          <a:lstStyle/>
          <a:p>
            <a:pPr>
              <a:lnSpc>
                <a:spcPct val="180000"/>
              </a:lnSpc>
            </a:pPr>
            <a:r>
              <a:rPr lang="el-GR" sz="2000" b="1"/>
              <a:t>Προσδιορισμό ηλεκτρολυτών ορού (κάλιο, νάτριο, χλώριο) , διττανθρακικών , ουρίας και κρεατινίνης</a:t>
            </a:r>
          </a:p>
          <a:p>
            <a:pPr>
              <a:lnSpc>
                <a:spcPct val="180000"/>
              </a:lnSpc>
            </a:pPr>
            <a:r>
              <a:rPr lang="el-GR" sz="2000" b="1"/>
              <a:t>Σε σοβαρές καταστάσεις: ασβέστιο, φωσφόρος, μαγνήσιο</a:t>
            </a:r>
          </a:p>
          <a:p>
            <a:pPr>
              <a:lnSpc>
                <a:spcPct val="180000"/>
              </a:lnSpc>
            </a:pPr>
            <a:r>
              <a:rPr lang="el-GR" sz="2000" b="1"/>
              <a:t>Διαδοχικές μετρήσεις βάρους σώματος : αξιόπιστος δείκτης μεταβολών κυκλοφορούντος όγκου σε σύγκριση με το ισοζύγιο προσλαμβανόμενων- αποβαλλόμενων υγρών</a:t>
            </a:r>
          </a:p>
          <a:p>
            <a:pPr>
              <a:lnSpc>
                <a:spcPct val="180000"/>
              </a:lnSpc>
            </a:pPr>
            <a:endParaRPr lang="el-GR" sz="1700"/>
          </a:p>
          <a:p>
            <a:pPr>
              <a:lnSpc>
                <a:spcPct val="180000"/>
              </a:lnSpc>
              <a:buFont typeface="Wingdings" pitchFamily="2" charset="2"/>
              <a:buNone/>
            </a:pPr>
            <a:endParaRPr lang="el-GR" sz="2000">
              <a:solidFill>
                <a:srgbClr val="FFFF00"/>
              </a:solidFill>
            </a:endParaRPr>
          </a:p>
          <a:p>
            <a:pPr>
              <a:lnSpc>
                <a:spcPct val="180000"/>
              </a:lnSpc>
            </a:pPr>
            <a:endParaRPr lang="el-GR" sz="1100"/>
          </a:p>
          <a:p>
            <a:pPr>
              <a:lnSpc>
                <a:spcPct val="220000"/>
              </a:lnSpc>
            </a:pPr>
            <a:endParaRPr lang="el-GR" sz="700"/>
          </a:p>
          <a:p>
            <a:pPr>
              <a:lnSpc>
                <a:spcPct val="290000"/>
              </a:lnSpc>
            </a:pPr>
            <a:endParaRPr lang="el-GR" sz="900" b="1">
              <a:solidFill>
                <a:srgbClr val="FFFF00"/>
              </a:solidFill>
            </a:endParaRPr>
          </a:p>
          <a:p>
            <a:pPr>
              <a:lnSpc>
                <a:spcPct val="290000"/>
              </a:lnSpc>
            </a:pPr>
            <a:endParaRPr lang="el-GR" sz="900" b="1">
              <a:solidFill>
                <a:srgbClr val="FFFF00"/>
              </a:solidFill>
            </a:endParaRPr>
          </a:p>
          <a:p>
            <a:pPr>
              <a:lnSpc>
                <a:spcPct val="80000"/>
              </a:lnSpc>
            </a:pPr>
            <a:endParaRPr lang="el-GR" sz="700" b="1"/>
          </a:p>
          <a:p>
            <a:pPr>
              <a:lnSpc>
                <a:spcPct val="80000"/>
              </a:lnSpc>
              <a:buFont typeface="Wingdings" pitchFamily="2" charset="2"/>
              <a:buNone/>
            </a:pPr>
            <a:endParaRPr lang="en-US" sz="1100"/>
          </a:p>
          <a:p>
            <a:pPr>
              <a:lnSpc>
                <a:spcPct val="80000"/>
              </a:lnSpc>
            </a:pPr>
            <a:endParaRPr lang="el-GR" sz="1100"/>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28034" name="Rectangle 2"/>
          <p:cNvSpPr>
            <a:spLocks noGrp="1" noChangeArrowheads="1"/>
          </p:cNvSpPr>
          <p:nvPr>
            <p:ph type="title"/>
          </p:nvPr>
        </p:nvSpPr>
        <p:spPr/>
        <p:txBody>
          <a:bodyPr/>
          <a:lstStyle/>
          <a:p>
            <a:r>
              <a:rPr lang="el-GR" sz="3000"/>
              <a:t>Εργαστηριακός έλεγχος</a:t>
            </a:r>
          </a:p>
        </p:txBody>
      </p:sp>
      <p:sp>
        <p:nvSpPr>
          <p:cNvPr id="428035" name="Rectangle 3"/>
          <p:cNvSpPr>
            <a:spLocks noGrp="1" noChangeArrowheads="1"/>
          </p:cNvSpPr>
          <p:nvPr>
            <p:ph type="body" sz="half" idx="1"/>
          </p:nvPr>
        </p:nvSpPr>
        <p:spPr>
          <a:xfrm>
            <a:off x="566738" y="1752600"/>
            <a:ext cx="3922712" cy="4267200"/>
          </a:xfrm>
        </p:spPr>
        <p:txBody>
          <a:bodyPr/>
          <a:lstStyle/>
          <a:p>
            <a:pPr>
              <a:lnSpc>
                <a:spcPct val="90000"/>
              </a:lnSpc>
              <a:buFont typeface="Wingdings" pitchFamily="2" charset="2"/>
              <a:buNone/>
            </a:pPr>
            <a:endParaRPr lang="el-GR" sz="2600"/>
          </a:p>
          <a:p>
            <a:pPr>
              <a:lnSpc>
                <a:spcPct val="90000"/>
              </a:lnSpc>
              <a:buFont typeface="Wingdings" pitchFamily="2" charset="2"/>
              <a:buNone/>
            </a:pPr>
            <a:endParaRPr lang="en-US" sz="3000"/>
          </a:p>
          <a:p>
            <a:pPr>
              <a:lnSpc>
                <a:spcPct val="90000"/>
              </a:lnSpc>
            </a:pPr>
            <a:endParaRPr lang="el-GR" sz="3000"/>
          </a:p>
        </p:txBody>
      </p:sp>
      <p:sp>
        <p:nvSpPr>
          <p:cNvPr id="428036" name="Rectangle 4"/>
          <p:cNvSpPr>
            <a:spLocks noGrp="1" noChangeArrowheads="1"/>
          </p:cNvSpPr>
          <p:nvPr>
            <p:ph type="body" sz="half" idx="2"/>
          </p:nvPr>
        </p:nvSpPr>
        <p:spPr>
          <a:xfrm>
            <a:off x="250825" y="1844675"/>
            <a:ext cx="8893175" cy="4330700"/>
          </a:xfrm>
        </p:spPr>
        <p:txBody>
          <a:bodyPr/>
          <a:lstStyle/>
          <a:p>
            <a:pPr>
              <a:lnSpc>
                <a:spcPct val="180000"/>
              </a:lnSpc>
            </a:pPr>
            <a:r>
              <a:rPr lang="el-GR" sz="2200" i="1"/>
              <a:t>Αν οι αρχικές μετρήσεις των ηλεκτρολυτών παρουσιάσουν  διαταραχές , αν ο ασθενής βρίσκεται σε παρεντερική χορήγηση υγρών, αν υπάρχουν ενδείξεις νεφρικής βλάβης, αν υπάρχουν εκδηλώσεις από το ΚΝΣ τότε ο προσδιορισμός των παραμέτρων αυτών πρέπει να επαναλαμβάνεται κάθε 24 ώρες</a:t>
            </a:r>
          </a:p>
          <a:p>
            <a:pPr>
              <a:lnSpc>
                <a:spcPct val="180000"/>
              </a:lnSpc>
            </a:pPr>
            <a:endParaRPr lang="el-GR" sz="2000">
              <a:solidFill>
                <a:srgbClr val="FFFF00"/>
              </a:solidFill>
            </a:endParaRPr>
          </a:p>
          <a:p>
            <a:pPr>
              <a:lnSpc>
                <a:spcPct val="180000"/>
              </a:lnSpc>
            </a:pPr>
            <a:endParaRPr lang="el-GR" sz="2200"/>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p:txBody>
          <a:bodyPr/>
          <a:lstStyle/>
          <a:p>
            <a:r>
              <a:rPr lang="el-GR" sz="3000"/>
              <a:t>Διαταραχές όγκου</a:t>
            </a:r>
          </a:p>
        </p:txBody>
      </p:sp>
      <p:sp>
        <p:nvSpPr>
          <p:cNvPr id="430083" name="Rectangle 3"/>
          <p:cNvSpPr>
            <a:spLocks noGrp="1" noChangeArrowheads="1"/>
          </p:cNvSpPr>
          <p:nvPr>
            <p:ph type="body" idx="1"/>
          </p:nvPr>
        </p:nvSpPr>
        <p:spPr>
          <a:xfrm>
            <a:off x="323850" y="1844675"/>
            <a:ext cx="8631238" cy="4752975"/>
          </a:xfrm>
        </p:spPr>
        <p:txBody>
          <a:bodyPr/>
          <a:lstStyle/>
          <a:p>
            <a:pPr>
              <a:lnSpc>
                <a:spcPct val="140000"/>
              </a:lnSpc>
            </a:pPr>
            <a:r>
              <a:rPr lang="el-GR" sz="1900"/>
              <a:t>Ο κύριος ρυθμιστής του όγκου  του εξωκυττάριου χώρου είναι το </a:t>
            </a:r>
            <a:r>
              <a:rPr lang="el-GR" sz="1900" b="1"/>
              <a:t>νάτριο</a:t>
            </a:r>
            <a:r>
              <a:rPr lang="el-GR" sz="1900"/>
              <a:t>. Για πρακτικούς λόγους δεχόμαστε ότι το νάτριο περιορίζεται στον εξωκυττάριο χώρο. </a:t>
            </a:r>
            <a:endParaRPr lang="en-US" sz="1900"/>
          </a:p>
          <a:p>
            <a:pPr>
              <a:lnSpc>
                <a:spcPct val="140000"/>
              </a:lnSpc>
            </a:pPr>
            <a:r>
              <a:rPr lang="el-GR" sz="1900"/>
              <a:t>Ο </a:t>
            </a:r>
            <a:r>
              <a:rPr lang="el-GR" sz="1900" b="1"/>
              <a:t>νεφρός</a:t>
            </a:r>
            <a:r>
              <a:rPr lang="el-GR" sz="1900"/>
              <a:t> ,</a:t>
            </a:r>
            <a:r>
              <a:rPr lang="en-US" sz="1900"/>
              <a:t> </a:t>
            </a:r>
            <a:r>
              <a:rPr lang="el-GR" sz="1900"/>
              <a:t>όργανο ελέγχου της αποβολής ή της επαναρρόφησης του νατρίου, αποκτά ιδιαίτερη σημασία  λόγω του καθοριστικού ρόλου που διαδραματίζει στην ομοιόσταση του εξωκυττάριου όγκου. Ο νεφρός αποβάλλει νάτριο όταν ο εξωκυττάριος όγκος διαστέλλεται και το κατακρατεί όταν συστέλλεται. Στην πραγματικότητα δεν είναι ο όγκος του εξωκυττάριου υγρού που ρυθμίζει την αποβολή ή την κατακράτηση νατρίου αλλά ο δραστικός όγκος αίματος  </a:t>
            </a:r>
            <a:r>
              <a:rPr lang="el-GR" sz="1900" b="1"/>
              <a:t>(</a:t>
            </a:r>
            <a:r>
              <a:rPr lang="en-US" sz="1900" b="1"/>
              <a:t>effective blood volume)</a:t>
            </a:r>
            <a:r>
              <a:rPr lang="en-US" sz="1900"/>
              <a:t> </a:t>
            </a:r>
            <a:r>
              <a:rPr lang="el-GR" sz="1900"/>
              <a:t>που διηθείται στα σπειραματικά σωληνάρια.</a:t>
            </a:r>
            <a:r>
              <a:rPr lang="el-GR" sz="1500"/>
              <a:t> </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2130" name="Rectangle 2"/>
          <p:cNvSpPr>
            <a:spLocks noGrp="1" noChangeArrowheads="1"/>
          </p:cNvSpPr>
          <p:nvPr>
            <p:ph type="title"/>
          </p:nvPr>
        </p:nvSpPr>
        <p:spPr/>
        <p:txBody>
          <a:bodyPr/>
          <a:lstStyle/>
          <a:p>
            <a:r>
              <a:rPr lang="el-GR" sz="2100"/>
              <a:t>Διαταραχές όγκου</a:t>
            </a:r>
          </a:p>
        </p:txBody>
      </p:sp>
      <p:sp>
        <p:nvSpPr>
          <p:cNvPr id="432131" name="Rectangle 3"/>
          <p:cNvSpPr>
            <a:spLocks noGrp="1" noChangeArrowheads="1"/>
          </p:cNvSpPr>
          <p:nvPr>
            <p:ph type="body" idx="1"/>
          </p:nvPr>
        </p:nvSpPr>
        <p:spPr>
          <a:xfrm>
            <a:off x="395288" y="1844675"/>
            <a:ext cx="8497887" cy="4465638"/>
          </a:xfrm>
        </p:spPr>
        <p:txBody>
          <a:bodyPr/>
          <a:lstStyle/>
          <a:p>
            <a:pPr>
              <a:lnSpc>
                <a:spcPct val="120000"/>
              </a:lnSpc>
              <a:buFont typeface="Wingdings" pitchFamily="2" charset="2"/>
              <a:buNone/>
            </a:pPr>
            <a:endParaRPr lang="el-GR" sz="1700"/>
          </a:p>
          <a:p>
            <a:pPr>
              <a:lnSpc>
                <a:spcPct val="120000"/>
              </a:lnSpc>
              <a:buFont typeface="Wingdings" pitchFamily="2" charset="2"/>
              <a:buNone/>
            </a:pPr>
            <a:endParaRPr lang="el-GR" sz="2600"/>
          </a:p>
        </p:txBody>
      </p:sp>
      <p:sp>
        <p:nvSpPr>
          <p:cNvPr id="432132" name="Text Box 4"/>
          <p:cNvSpPr txBox="1">
            <a:spLocks noChangeArrowheads="1"/>
          </p:cNvSpPr>
          <p:nvPr/>
        </p:nvSpPr>
        <p:spPr bwMode="auto">
          <a:xfrm>
            <a:off x="539750" y="1989138"/>
            <a:ext cx="7993063" cy="5021262"/>
          </a:xfrm>
          <a:prstGeom prst="rect">
            <a:avLst/>
          </a:prstGeom>
          <a:noFill/>
          <a:ln w="9525">
            <a:noFill/>
            <a:miter lim="800000"/>
            <a:headEnd/>
            <a:tailEnd/>
          </a:ln>
          <a:effectLst/>
        </p:spPr>
        <p:txBody>
          <a:bodyPr>
            <a:spAutoFit/>
          </a:bodyPr>
          <a:lstStyle/>
          <a:p>
            <a:pPr>
              <a:spcBef>
                <a:spcPct val="50000"/>
              </a:spcBef>
            </a:pPr>
            <a:r>
              <a:rPr lang="el-GR" sz="2400">
                <a:latin typeface="Tahoma" pitchFamily="34" charset="0"/>
              </a:rPr>
              <a:t>Ο δραστικός όγκος αίματος εξαρτάται από την επαρκή πλήρωση του αρτηριακού δένδρου. Απαιτούνται δύο προϋποθέσεις:</a:t>
            </a:r>
          </a:p>
          <a:p>
            <a:pPr>
              <a:spcBef>
                <a:spcPct val="50000"/>
              </a:spcBef>
              <a:buFontTx/>
              <a:buChar char="•"/>
            </a:pPr>
            <a:r>
              <a:rPr lang="el-GR" sz="2400">
                <a:latin typeface="Tahoma" pitchFamily="34" charset="0"/>
              </a:rPr>
              <a:t>Φυσιολογική καρδιακή παροχή </a:t>
            </a:r>
          </a:p>
          <a:p>
            <a:pPr>
              <a:spcBef>
                <a:spcPct val="50000"/>
              </a:spcBef>
              <a:buFontTx/>
              <a:buChar char="•"/>
            </a:pPr>
            <a:r>
              <a:rPr lang="el-GR" sz="2400">
                <a:latin typeface="Tahoma" pitchFamily="34" charset="0"/>
              </a:rPr>
              <a:t>Φυσιολογικές περιφερικές αντιστάσεις</a:t>
            </a:r>
          </a:p>
          <a:p>
            <a:pPr>
              <a:spcBef>
                <a:spcPct val="50000"/>
              </a:spcBef>
            </a:pPr>
            <a:r>
              <a:rPr lang="el-GR" sz="2400" i="1">
                <a:latin typeface="Tahoma" pitchFamily="34" charset="0"/>
              </a:rPr>
              <a:t>Εάν μία από τις παραπάνω προϋποθέσεις δεν πληρούται τότε το αποτέλεσμα είναι η ανεπαρκής πλήρωση του  αρτηριακού χώρου. ( π.χ αιτίες που προκαλούν έκπτωση της καρδιακής λειτουργίας)</a:t>
            </a:r>
          </a:p>
          <a:p>
            <a:pPr>
              <a:spcBef>
                <a:spcPct val="50000"/>
              </a:spcBef>
              <a:buFontTx/>
              <a:buChar char="•"/>
            </a:pPr>
            <a:endParaRPr lang="el-GR" sz="2400">
              <a:latin typeface="Tahoma" pitchFamily="34" charset="0"/>
            </a:endParaRPr>
          </a:p>
          <a:p>
            <a:pPr>
              <a:spcBef>
                <a:spcPct val="50000"/>
              </a:spcBef>
            </a:pPr>
            <a:endParaRPr lang="el-GR" sz="2400">
              <a:latin typeface="Tahoma" pitchFamily="34" charset="0"/>
            </a:endParaRPr>
          </a:p>
        </p:txBody>
      </p:sp>
    </p:spTree>
  </p:cSld>
  <p:clrMapOvr>
    <a:masterClrMapping/>
  </p:clrMapOvr>
  <p:transition spd="med"/>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4178" name="Rectangle 2"/>
          <p:cNvSpPr>
            <a:spLocks noGrp="1" noChangeArrowheads="1"/>
          </p:cNvSpPr>
          <p:nvPr>
            <p:ph type="title"/>
          </p:nvPr>
        </p:nvSpPr>
        <p:spPr/>
        <p:txBody>
          <a:bodyPr/>
          <a:lstStyle/>
          <a:p>
            <a:r>
              <a:rPr lang="el-GR" sz="2900" b="1"/>
              <a:t>υποογκαιμία</a:t>
            </a:r>
          </a:p>
        </p:txBody>
      </p:sp>
      <p:sp>
        <p:nvSpPr>
          <p:cNvPr id="434179" name="Rectangle 3"/>
          <p:cNvSpPr>
            <a:spLocks noGrp="1" noChangeArrowheads="1"/>
          </p:cNvSpPr>
          <p:nvPr>
            <p:ph type="body" idx="1"/>
          </p:nvPr>
        </p:nvSpPr>
        <p:spPr>
          <a:xfrm>
            <a:off x="755650" y="2017713"/>
            <a:ext cx="8199438" cy="4114800"/>
          </a:xfrm>
        </p:spPr>
        <p:txBody>
          <a:bodyPr/>
          <a:lstStyle/>
          <a:p>
            <a:pPr>
              <a:lnSpc>
                <a:spcPct val="140000"/>
              </a:lnSpc>
            </a:pPr>
            <a:r>
              <a:rPr lang="el-GR" sz="2100" i="1"/>
              <a:t>Παρατηρείται στις καταστάσεις που οι απώλειες νατρίου υπερβαίνουν κατά πολύ το ποσό του νατρίου που προσλαμβάνεται. </a:t>
            </a:r>
          </a:p>
          <a:p>
            <a:pPr>
              <a:lnSpc>
                <a:spcPct val="140000"/>
              </a:lnSpc>
            </a:pPr>
            <a:r>
              <a:rPr lang="el-GR" sz="2100" b="1" i="1"/>
              <a:t>Αίτια:</a:t>
            </a:r>
            <a:r>
              <a:rPr lang="el-GR" sz="2100" i="1"/>
              <a:t> αιμορραγία, χρήση διουρητικών, απώλεια υγρών από ΓΕΣ (ΜΕΘ) λόγω παρατεταμένης ρινογαστρικής αναρρόφησης ή συνεχιζόμενης διάρροιας . Αν οι απώλειες </a:t>
            </a:r>
            <a:r>
              <a:rPr lang="el-GR" sz="2100" b="1" i="1"/>
              <a:t>δεν </a:t>
            </a:r>
            <a:r>
              <a:rPr lang="el-GR" sz="2100" i="1"/>
              <a:t>αντικατασταθούν το τελικό αποτέλεσμα είναι το αρνητικό ισοζύγιο νατρίου και η υποογκαιμία</a:t>
            </a:r>
            <a:endParaRPr lang="el-GR" sz="2600"/>
          </a:p>
          <a:p>
            <a:endParaRPr lang="el-GR" sz="340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1442" name="AutoShape 2"/>
          <p:cNvSpPr>
            <a:spLocks noChangeArrowheads="1"/>
          </p:cNvSpPr>
          <p:nvPr/>
        </p:nvSpPr>
        <p:spPr bwMode="auto">
          <a:xfrm>
            <a:off x="731838" y="2743200"/>
            <a:ext cx="7391400" cy="2514600"/>
          </a:xfrm>
          <a:prstGeom prst="roundRect">
            <a:avLst>
              <a:gd name="adj" fmla="val 16667"/>
            </a:avLst>
          </a:prstGeom>
          <a:solidFill>
            <a:schemeClr val="hlink"/>
          </a:solidFill>
          <a:ln w="9525">
            <a:solidFill>
              <a:schemeClr val="tx1"/>
            </a:solidFill>
            <a:round/>
            <a:headEnd/>
            <a:tailEnd/>
          </a:ln>
          <a:effectLst>
            <a:outerShdw dist="107763" dir="2700000" algn="ctr" rotWithShape="0">
              <a:schemeClr val="bg2"/>
            </a:outerShdw>
          </a:effectLst>
        </p:spPr>
        <p:txBody>
          <a:bodyPr wrap="none" anchor="ctr"/>
          <a:lstStyle/>
          <a:p>
            <a:endParaRPr lang="el-GR"/>
          </a:p>
        </p:txBody>
      </p:sp>
      <p:sp>
        <p:nvSpPr>
          <p:cNvPr id="701443" name="Rectangle 3"/>
          <p:cNvSpPr>
            <a:spLocks noChangeArrowheads="1"/>
          </p:cNvSpPr>
          <p:nvPr/>
        </p:nvSpPr>
        <p:spPr bwMode="auto">
          <a:xfrm>
            <a:off x="3475038" y="2743200"/>
            <a:ext cx="228600" cy="2514600"/>
          </a:xfrm>
          <a:prstGeom prst="rect">
            <a:avLst/>
          </a:prstGeom>
          <a:solidFill>
            <a:schemeClr val="bg1"/>
          </a:solidFill>
          <a:ln w="9525">
            <a:solidFill>
              <a:schemeClr val="tx1"/>
            </a:solidFill>
            <a:miter lim="800000"/>
            <a:headEnd/>
            <a:tailEnd/>
          </a:ln>
          <a:effectLst/>
        </p:spPr>
        <p:txBody>
          <a:bodyPr wrap="none" anchor="ctr"/>
          <a:lstStyle/>
          <a:p>
            <a:endParaRPr lang="el-GR"/>
          </a:p>
        </p:txBody>
      </p:sp>
      <p:sp>
        <p:nvSpPr>
          <p:cNvPr id="701444" name="Rectangle 4"/>
          <p:cNvSpPr>
            <a:spLocks noChangeArrowheads="1"/>
          </p:cNvSpPr>
          <p:nvPr/>
        </p:nvSpPr>
        <p:spPr bwMode="auto">
          <a:xfrm>
            <a:off x="1265238" y="3048000"/>
            <a:ext cx="1935162" cy="1752600"/>
          </a:xfrm>
          <a:prstGeom prst="rect">
            <a:avLst/>
          </a:prstGeom>
          <a:solidFill>
            <a:schemeClr val="accent1"/>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el-GR" sz="2400" u="sng">
                <a:solidFill>
                  <a:srgbClr val="CCFF33"/>
                </a:solidFill>
                <a:effectLst>
                  <a:outerShdw blurRad="38100" dist="38100" dir="2700000" algn="tl">
                    <a:srgbClr val="000000"/>
                  </a:outerShdw>
                </a:effectLst>
                <a:latin typeface="Times New Roman" pitchFamily="18" charset="0"/>
              </a:rPr>
              <a:t>Ενδοκυττάριο</a:t>
            </a:r>
            <a:endParaRPr lang="en-US" sz="2400">
              <a:solidFill>
                <a:srgbClr val="CCFF33"/>
              </a:solidFill>
              <a:effectLst>
                <a:outerShdw blurRad="38100" dist="38100" dir="2700000" algn="tl">
                  <a:srgbClr val="000000"/>
                </a:outerShdw>
              </a:effectLst>
              <a:latin typeface="Times New Roman" pitchFamily="18" charset="0"/>
            </a:endParaRPr>
          </a:p>
          <a:p>
            <a:pPr algn="ctr" eaLnBrk="0" hangingPunct="0"/>
            <a:r>
              <a:rPr lang="en-US" sz="2400">
                <a:solidFill>
                  <a:srgbClr val="CCFF33"/>
                </a:solidFill>
                <a:effectLst>
                  <a:outerShdw blurRad="38100" dist="38100" dir="2700000" algn="tl">
                    <a:srgbClr val="000000"/>
                  </a:outerShdw>
                </a:effectLst>
                <a:latin typeface="Times New Roman" pitchFamily="18" charset="0"/>
              </a:rPr>
              <a:t>45%</a:t>
            </a:r>
          </a:p>
          <a:p>
            <a:pPr algn="ctr" eaLnBrk="0" hangingPunct="0"/>
            <a:r>
              <a:rPr lang="en-US" sz="2400">
                <a:solidFill>
                  <a:srgbClr val="CCFF33"/>
                </a:solidFill>
                <a:effectLst>
                  <a:outerShdw blurRad="38100" dist="38100" dir="2700000" algn="tl">
                    <a:srgbClr val="000000"/>
                  </a:outerShdw>
                </a:effectLst>
                <a:latin typeface="Times New Roman" pitchFamily="18" charset="0"/>
              </a:rPr>
              <a:t>31.5 kg</a:t>
            </a:r>
            <a:endParaRPr lang="en-US" sz="2400">
              <a:latin typeface="Times New Roman" pitchFamily="18" charset="0"/>
            </a:endParaRPr>
          </a:p>
        </p:txBody>
      </p:sp>
      <p:sp>
        <p:nvSpPr>
          <p:cNvPr id="701445" name="Rectangle 5"/>
          <p:cNvSpPr>
            <a:spLocks noChangeArrowheads="1"/>
          </p:cNvSpPr>
          <p:nvPr/>
        </p:nvSpPr>
        <p:spPr bwMode="auto">
          <a:xfrm>
            <a:off x="6218238" y="2743200"/>
            <a:ext cx="228600" cy="2514600"/>
          </a:xfrm>
          <a:prstGeom prst="rect">
            <a:avLst/>
          </a:prstGeom>
          <a:solidFill>
            <a:schemeClr val="bg1"/>
          </a:solidFill>
          <a:ln w="9525">
            <a:solidFill>
              <a:schemeClr val="tx1"/>
            </a:solidFill>
            <a:miter lim="800000"/>
            <a:headEnd/>
            <a:tailEnd/>
          </a:ln>
          <a:effectLst/>
        </p:spPr>
        <p:txBody>
          <a:bodyPr wrap="none" anchor="ctr"/>
          <a:lstStyle/>
          <a:p>
            <a:endParaRPr lang="el-GR"/>
          </a:p>
        </p:txBody>
      </p:sp>
      <p:sp>
        <p:nvSpPr>
          <p:cNvPr id="701446" name="Rectangle 6"/>
          <p:cNvSpPr>
            <a:spLocks noChangeArrowheads="1"/>
          </p:cNvSpPr>
          <p:nvPr/>
        </p:nvSpPr>
        <p:spPr bwMode="auto">
          <a:xfrm>
            <a:off x="4313238" y="3124200"/>
            <a:ext cx="1554162" cy="1676400"/>
          </a:xfrm>
          <a:prstGeom prst="rect">
            <a:avLst/>
          </a:prstGeom>
          <a:solidFill>
            <a:schemeClr val="accent1"/>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el-GR" sz="2400" u="sng">
                <a:solidFill>
                  <a:srgbClr val="CCFF33"/>
                </a:solidFill>
                <a:effectLst>
                  <a:outerShdw blurRad="38100" dist="38100" dir="2700000" algn="tl">
                    <a:srgbClr val="000000"/>
                  </a:outerShdw>
                </a:effectLst>
                <a:latin typeface="Times New Roman" pitchFamily="18" charset="0"/>
              </a:rPr>
              <a:t>Διάμεσο</a:t>
            </a:r>
            <a:endParaRPr lang="en-US" sz="2400">
              <a:solidFill>
                <a:srgbClr val="CCFF33"/>
              </a:solidFill>
              <a:effectLst>
                <a:outerShdw blurRad="38100" dist="38100" dir="2700000" algn="tl">
                  <a:srgbClr val="000000"/>
                </a:outerShdw>
              </a:effectLst>
              <a:latin typeface="Times New Roman" pitchFamily="18" charset="0"/>
            </a:endParaRPr>
          </a:p>
          <a:p>
            <a:pPr algn="ctr" eaLnBrk="0" hangingPunct="0"/>
            <a:r>
              <a:rPr lang="en-US" sz="2400">
                <a:solidFill>
                  <a:srgbClr val="CCFF33"/>
                </a:solidFill>
                <a:effectLst>
                  <a:outerShdw blurRad="38100" dist="38100" dir="2700000" algn="tl">
                    <a:srgbClr val="000000"/>
                  </a:outerShdw>
                </a:effectLst>
                <a:latin typeface="Times New Roman" pitchFamily="18" charset="0"/>
              </a:rPr>
              <a:t>10.5 %</a:t>
            </a:r>
          </a:p>
          <a:p>
            <a:pPr algn="ctr" eaLnBrk="0" hangingPunct="0"/>
            <a:r>
              <a:rPr lang="en-US" sz="2400">
                <a:solidFill>
                  <a:srgbClr val="CCFF33"/>
                </a:solidFill>
                <a:effectLst>
                  <a:outerShdw blurRad="38100" dist="38100" dir="2700000" algn="tl">
                    <a:srgbClr val="000000"/>
                  </a:outerShdw>
                </a:effectLst>
                <a:latin typeface="Times New Roman" pitchFamily="18" charset="0"/>
              </a:rPr>
              <a:t>7.35 kg</a:t>
            </a:r>
            <a:endParaRPr lang="en-US" sz="2400">
              <a:latin typeface="Times New Roman" pitchFamily="18" charset="0"/>
            </a:endParaRPr>
          </a:p>
        </p:txBody>
      </p:sp>
      <p:sp>
        <p:nvSpPr>
          <p:cNvPr id="701447" name="Rectangle 7"/>
          <p:cNvSpPr>
            <a:spLocks noChangeArrowheads="1"/>
          </p:cNvSpPr>
          <p:nvPr/>
        </p:nvSpPr>
        <p:spPr bwMode="auto">
          <a:xfrm>
            <a:off x="6599238" y="3200400"/>
            <a:ext cx="1371600" cy="1600200"/>
          </a:xfrm>
          <a:prstGeom prst="rect">
            <a:avLst/>
          </a:prstGeom>
          <a:solidFill>
            <a:schemeClr val="accent1"/>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el-GR" sz="2400" u="sng">
                <a:solidFill>
                  <a:srgbClr val="CCFF33"/>
                </a:solidFill>
                <a:effectLst>
                  <a:outerShdw blurRad="38100" dist="38100" dir="2700000" algn="tl">
                    <a:srgbClr val="000000"/>
                  </a:outerShdw>
                </a:effectLst>
                <a:latin typeface="Times New Roman" pitchFamily="18" charset="0"/>
              </a:rPr>
              <a:t>Ενδαγγειακό</a:t>
            </a:r>
            <a:endParaRPr lang="en-US" sz="2400">
              <a:solidFill>
                <a:srgbClr val="CCFF33"/>
              </a:solidFill>
              <a:effectLst>
                <a:outerShdw blurRad="38100" dist="38100" dir="2700000" algn="tl">
                  <a:srgbClr val="000000"/>
                </a:outerShdw>
              </a:effectLst>
              <a:latin typeface="Times New Roman" pitchFamily="18" charset="0"/>
            </a:endParaRPr>
          </a:p>
          <a:p>
            <a:pPr algn="ctr" eaLnBrk="0" hangingPunct="0"/>
            <a:r>
              <a:rPr lang="en-US" sz="2400">
                <a:solidFill>
                  <a:srgbClr val="CCFF33"/>
                </a:solidFill>
                <a:effectLst>
                  <a:outerShdw blurRad="38100" dist="38100" dir="2700000" algn="tl">
                    <a:srgbClr val="000000"/>
                  </a:outerShdw>
                </a:effectLst>
                <a:latin typeface="Times New Roman" pitchFamily="18" charset="0"/>
              </a:rPr>
              <a:t>4.5%</a:t>
            </a:r>
          </a:p>
          <a:p>
            <a:pPr algn="ctr" eaLnBrk="0" hangingPunct="0"/>
            <a:r>
              <a:rPr lang="en-US" sz="2400">
                <a:solidFill>
                  <a:srgbClr val="CCFF33"/>
                </a:solidFill>
                <a:effectLst>
                  <a:outerShdw blurRad="38100" dist="38100" dir="2700000" algn="tl">
                    <a:srgbClr val="000000"/>
                  </a:outerShdw>
                </a:effectLst>
                <a:latin typeface="Times New Roman" pitchFamily="18" charset="0"/>
              </a:rPr>
              <a:t>3.15  kg</a:t>
            </a:r>
            <a:endParaRPr lang="en-US" sz="2400">
              <a:latin typeface="Times New Roman" pitchFamily="18" charset="0"/>
            </a:endParaRPr>
          </a:p>
        </p:txBody>
      </p:sp>
      <p:sp>
        <p:nvSpPr>
          <p:cNvPr id="701448" name="Oval 8"/>
          <p:cNvSpPr>
            <a:spLocks noChangeArrowheads="1"/>
          </p:cNvSpPr>
          <p:nvPr/>
        </p:nvSpPr>
        <p:spPr bwMode="auto">
          <a:xfrm>
            <a:off x="1828800" y="5715000"/>
            <a:ext cx="5334000" cy="914400"/>
          </a:xfrm>
          <a:prstGeom prst="ellipse">
            <a:avLst/>
          </a:prstGeom>
          <a:solidFill>
            <a:srgbClr val="CCFF33"/>
          </a:solidFill>
          <a:ln w="9525">
            <a:solidFill>
              <a:schemeClr val="tx1"/>
            </a:solidFill>
            <a:round/>
            <a:headEnd/>
            <a:tailEnd/>
          </a:ln>
          <a:effectLst>
            <a:outerShdw dist="107763" dir="2700000" algn="ctr" rotWithShape="0">
              <a:schemeClr val="bg2"/>
            </a:outerShdw>
          </a:effectLst>
        </p:spPr>
        <p:txBody>
          <a:bodyPr wrap="none" anchor="ctr"/>
          <a:lstStyle/>
          <a:p>
            <a:pPr algn="ctr" eaLnBrk="0" hangingPunct="0"/>
            <a:r>
              <a:rPr lang="el-GR" sz="2400" b="1">
                <a:effectLst>
                  <a:outerShdw blurRad="38100" dist="38100" dir="2700000" algn="tl">
                    <a:srgbClr val="FFFFFF"/>
                  </a:outerShdw>
                </a:effectLst>
                <a:latin typeface="Times New Roman" pitchFamily="18" charset="0"/>
              </a:rPr>
              <a:t>Ολικό βάρος σώματος</a:t>
            </a:r>
            <a:endParaRPr lang="en-US" sz="2400">
              <a:latin typeface="Times New Roman" pitchFamily="18" charset="0"/>
            </a:endParaRPr>
          </a:p>
        </p:txBody>
      </p:sp>
      <p:sp>
        <p:nvSpPr>
          <p:cNvPr id="701449" name="Rectangle 9"/>
          <p:cNvSpPr>
            <a:spLocks noChangeArrowheads="1"/>
          </p:cNvSpPr>
          <p:nvPr/>
        </p:nvSpPr>
        <p:spPr bwMode="auto">
          <a:xfrm>
            <a:off x="609600" y="457200"/>
            <a:ext cx="7772400" cy="1143000"/>
          </a:xfrm>
          <a:prstGeom prst="rect">
            <a:avLst/>
          </a:prstGeom>
          <a:solidFill>
            <a:schemeClr val="accent2"/>
          </a:solidFill>
          <a:ln w="9525">
            <a:noFill/>
            <a:miter lim="800000"/>
            <a:headEnd/>
            <a:tailEnd/>
          </a:ln>
          <a:effectLst>
            <a:outerShdw dist="107763" dir="2700000" algn="ctr" rotWithShape="0">
              <a:srgbClr val="808080"/>
            </a:outerShdw>
          </a:effectLst>
        </p:spPr>
        <p:txBody>
          <a:bodyPr anchor="ctr"/>
          <a:lstStyle/>
          <a:p>
            <a:r>
              <a:rPr lang="el-GR" sz="3800">
                <a:solidFill>
                  <a:schemeClr val="tx2"/>
                </a:solidFill>
              </a:rPr>
              <a:t>Κατανομή Υγρών</a:t>
            </a:r>
            <a:endParaRPr lang="en-US" sz="3800">
              <a:solidFill>
                <a:schemeClr val="tx2"/>
              </a:solidFill>
            </a:endParaRPr>
          </a:p>
        </p:txBody>
      </p:sp>
      <p:sp>
        <p:nvSpPr>
          <p:cNvPr id="701450" name="AutoShape 10"/>
          <p:cNvSpPr>
            <a:spLocks/>
          </p:cNvSpPr>
          <p:nvPr/>
        </p:nvSpPr>
        <p:spPr bwMode="auto">
          <a:xfrm rot="-5400000">
            <a:off x="5646738" y="571500"/>
            <a:ext cx="381000" cy="3810000"/>
          </a:xfrm>
          <a:prstGeom prst="rightBrace">
            <a:avLst>
              <a:gd name="adj1" fmla="val 83333"/>
              <a:gd name="adj2" fmla="val 50000"/>
            </a:avLst>
          </a:prstGeom>
          <a:noFill/>
          <a:ln w="9525">
            <a:solidFill>
              <a:schemeClr val="tx1"/>
            </a:solidFill>
            <a:round/>
            <a:headEnd/>
            <a:tailEnd/>
          </a:ln>
          <a:effectLst/>
        </p:spPr>
        <p:txBody>
          <a:bodyPr wrap="none" anchor="ctr"/>
          <a:lstStyle/>
          <a:p>
            <a:endParaRPr lang="el-GR"/>
          </a:p>
        </p:txBody>
      </p:sp>
      <p:sp>
        <p:nvSpPr>
          <p:cNvPr id="701451" name="Text Box 11"/>
          <p:cNvSpPr txBox="1">
            <a:spLocks noChangeArrowheads="1"/>
          </p:cNvSpPr>
          <p:nvPr/>
        </p:nvSpPr>
        <p:spPr bwMode="auto">
          <a:xfrm>
            <a:off x="4997450" y="1828800"/>
            <a:ext cx="1803400" cy="457200"/>
          </a:xfrm>
          <a:prstGeom prst="rect">
            <a:avLst/>
          </a:prstGeom>
          <a:noFill/>
          <a:ln w="9525">
            <a:noFill/>
            <a:miter lim="800000"/>
            <a:headEnd/>
            <a:tailEnd/>
          </a:ln>
          <a:effectLst/>
        </p:spPr>
        <p:txBody>
          <a:bodyPr wrap="none">
            <a:spAutoFit/>
          </a:bodyPr>
          <a:lstStyle/>
          <a:p>
            <a:pPr eaLnBrk="0" hangingPunct="0"/>
            <a:r>
              <a:rPr lang="el-GR" sz="2400">
                <a:latin typeface="Times New Roman" pitchFamily="18" charset="0"/>
              </a:rPr>
              <a:t>Εξωκυττάριο</a:t>
            </a:r>
            <a:endParaRPr lang="en-US" sz="2400">
              <a:latin typeface="Times New Roman" pitchFamily="18" charset="0"/>
            </a:endParaRPr>
          </a:p>
        </p:txBody>
      </p:sp>
      <p:sp>
        <p:nvSpPr>
          <p:cNvPr id="701452" name="Text Box 12"/>
          <p:cNvSpPr txBox="1">
            <a:spLocks noChangeArrowheads="1"/>
          </p:cNvSpPr>
          <p:nvPr/>
        </p:nvSpPr>
        <p:spPr bwMode="auto">
          <a:xfrm rot="-5400000">
            <a:off x="2581275" y="3678238"/>
            <a:ext cx="2054225" cy="336550"/>
          </a:xfrm>
          <a:prstGeom prst="rect">
            <a:avLst/>
          </a:prstGeom>
          <a:noFill/>
          <a:ln w="9525">
            <a:noFill/>
            <a:miter lim="800000"/>
            <a:headEnd/>
            <a:tailEnd/>
          </a:ln>
          <a:effectLst/>
        </p:spPr>
        <p:txBody>
          <a:bodyPr wrap="none">
            <a:spAutoFit/>
          </a:bodyPr>
          <a:lstStyle/>
          <a:p>
            <a:pPr eaLnBrk="0" hangingPunct="0"/>
            <a:r>
              <a:rPr lang="el-GR" sz="1600" b="1">
                <a:latin typeface="Times New Roman" pitchFamily="18" charset="0"/>
              </a:rPr>
              <a:t>Κυτταρική μεμβράνη</a:t>
            </a:r>
            <a:endParaRPr lang="en-US" sz="2400">
              <a:latin typeface="Times New Roman" pitchFamily="18" charset="0"/>
            </a:endParaRPr>
          </a:p>
        </p:txBody>
      </p:sp>
      <p:sp>
        <p:nvSpPr>
          <p:cNvPr id="701453" name="Text Box 13"/>
          <p:cNvSpPr txBox="1">
            <a:spLocks noChangeArrowheads="1"/>
          </p:cNvSpPr>
          <p:nvPr/>
        </p:nvSpPr>
        <p:spPr bwMode="auto">
          <a:xfrm rot="-5400000">
            <a:off x="5281613" y="3865563"/>
            <a:ext cx="2139950" cy="336550"/>
          </a:xfrm>
          <a:prstGeom prst="rect">
            <a:avLst/>
          </a:prstGeom>
          <a:noFill/>
          <a:ln w="9525">
            <a:noFill/>
            <a:miter lim="800000"/>
            <a:headEnd/>
            <a:tailEnd/>
          </a:ln>
          <a:effectLst/>
        </p:spPr>
        <p:txBody>
          <a:bodyPr wrap="none">
            <a:spAutoFit/>
          </a:bodyPr>
          <a:lstStyle/>
          <a:p>
            <a:pPr eaLnBrk="0" hangingPunct="0"/>
            <a:r>
              <a:rPr lang="el-GR" sz="1600" b="1">
                <a:latin typeface="Times New Roman" pitchFamily="18" charset="0"/>
              </a:rPr>
              <a:t>Τριχοειδική μεμβράνη</a:t>
            </a:r>
            <a:endParaRPr lang="en-US" sz="2400">
              <a:latin typeface="Times New Roman" pitchFamily="18" charset="0"/>
            </a:endParaRPr>
          </a:p>
        </p:txBody>
      </p:sp>
    </p:spTree>
  </p:cSld>
  <p:clrMapOvr>
    <a:masterClrMapping/>
  </p:clrMapOvr>
  <p:transition spd="med">
    <p:randomBar dir="ver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6226" name="Rectangle 2"/>
          <p:cNvSpPr>
            <a:spLocks noGrp="1" noChangeArrowheads="1"/>
          </p:cNvSpPr>
          <p:nvPr>
            <p:ph type="title"/>
          </p:nvPr>
        </p:nvSpPr>
        <p:spPr/>
        <p:txBody>
          <a:bodyPr/>
          <a:lstStyle/>
          <a:p>
            <a:r>
              <a:rPr lang="en-US" sz="2100"/>
              <a:t/>
            </a:r>
            <a:br>
              <a:rPr lang="en-US" sz="2100"/>
            </a:br>
            <a:r>
              <a:rPr lang="el-GR" sz="2500" b="1"/>
              <a:t>υποογκαιμία</a:t>
            </a:r>
            <a:br>
              <a:rPr lang="el-GR" sz="2500" b="1"/>
            </a:br>
            <a:endParaRPr lang="el-GR" sz="2500" b="1"/>
          </a:p>
        </p:txBody>
      </p:sp>
      <p:sp>
        <p:nvSpPr>
          <p:cNvPr id="436227" name="Rectangle 3"/>
          <p:cNvSpPr>
            <a:spLocks noGrp="1" noChangeArrowheads="1"/>
          </p:cNvSpPr>
          <p:nvPr>
            <p:ph type="body" idx="1"/>
          </p:nvPr>
        </p:nvSpPr>
        <p:spPr/>
        <p:txBody>
          <a:bodyPr/>
          <a:lstStyle/>
          <a:p>
            <a:pPr>
              <a:lnSpc>
                <a:spcPct val="90000"/>
              </a:lnSpc>
            </a:pPr>
            <a:r>
              <a:rPr lang="el-GR" sz="2600"/>
              <a:t>Δεν υπάρχουν εργαστηριακά κριτήρια ενδεικτικά της υποογκαιμίας. </a:t>
            </a:r>
          </a:p>
          <a:p>
            <a:pPr>
              <a:lnSpc>
                <a:spcPct val="90000"/>
              </a:lnSpc>
            </a:pPr>
            <a:r>
              <a:rPr lang="el-GR" sz="2600"/>
              <a:t>Η διάγνωση στηρίζεται σε κλινικές ενδείξεις : ταχυκαρδία, πτώση της αρτηριακής πίεσης</a:t>
            </a:r>
          </a:p>
          <a:p>
            <a:pPr>
              <a:lnSpc>
                <a:spcPct val="90000"/>
              </a:lnSpc>
            </a:pPr>
            <a:r>
              <a:rPr lang="el-GR" sz="2600"/>
              <a:t>Στην περίπτωση που η υποογκαιμία είναι μεγάλου βαθμού και στον άρρωστο έχουν χορηγηθεί υπότονα διαλύματα υγρών Ι</a:t>
            </a:r>
            <a:r>
              <a:rPr lang="en-US" sz="2600"/>
              <a:t>V </a:t>
            </a:r>
            <a:r>
              <a:rPr lang="el-GR" sz="2600"/>
              <a:t>είναι ενδεχόμενο να συνυπάρχει υπονατριαιμία</a:t>
            </a:r>
          </a:p>
          <a:p>
            <a:pPr>
              <a:lnSpc>
                <a:spcPct val="90000"/>
              </a:lnSpc>
            </a:pPr>
            <a:r>
              <a:rPr lang="el-GR" sz="2600"/>
              <a:t>Οι υπογκαιμικές καταστάσεις διορθώνονται εύκολα με Ι</a:t>
            </a:r>
            <a:r>
              <a:rPr lang="en-US" sz="2600"/>
              <a:t>V </a:t>
            </a:r>
            <a:r>
              <a:rPr lang="el-GR" sz="2600"/>
              <a:t>χορήγηση ισότονου διαλύματος νατρίου. </a:t>
            </a:r>
          </a:p>
        </p:txBody>
      </p:sp>
    </p:spTree>
  </p:cSld>
  <p:clrMapOvr>
    <a:masterClrMapping/>
  </p:clrMapOvr>
  <p:transition spd="med">
    <p:randomBar dir="vert"/>
  </p:transition>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7250" name="Rectangle 2"/>
          <p:cNvSpPr>
            <a:spLocks noGrp="1" noChangeArrowheads="1"/>
          </p:cNvSpPr>
          <p:nvPr>
            <p:ph type="title"/>
          </p:nvPr>
        </p:nvSpPr>
        <p:spPr/>
        <p:txBody>
          <a:bodyPr/>
          <a:lstStyle/>
          <a:p>
            <a:r>
              <a:rPr lang="el-GR" sz="3000"/>
              <a:t>υπερογκαιμία</a:t>
            </a:r>
          </a:p>
        </p:txBody>
      </p:sp>
      <p:sp>
        <p:nvSpPr>
          <p:cNvPr id="437251" name="Rectangle 3"/>
          <p:cNvSpPr>
            <a:spLocks noGrp="1" noChangeArrowheads="1"/>
          </p:cNvSpPr>
          <p:nvPr>
            <p:ph type="body" idx="1"/>
          </p:nvPr>
        </p:nvSpPr>
        <p:spPr>
          <a:xfrm>
            <a:off x="179388" y="1844675"/>
            <a:ext cx="8775700" cy="5013325"/>
          </a:xfrm>
        </p:spPr>
        <p:txBody>
          <a:bodyPr/>
          <a:lstStyle/>
          <a:p>
            <a:pPr>
              <a:lnSpc>
                <a:spcPct val="80000"/>
              </a:lnSpc>
            </a:pPr>
            <a:r>
              <a:rPr lang="el-GR" sz="2100"/>
              <a:t>Σε άτομα με φυσιολογική καρδιακή και νεφρική λειτουργία, ανώμαλη κατακράτηση νατρίου και ύδατος είναι εξαιρετικά σπάνια. Στους βαρέως πάσχοντες, όμως, που η νεφρική λειτουργία μπορεί να διαταραχθεί ακόμα και από τη βλάβη της καρδιακής αντλίας , η ανώμαλη έκπτυξη του εξωκυττάριου χώρου λόγω κατακράτησης νατρίου και ύδατος μπορεί να έχει καταστροφικά αποτελέσματα.</a:t>
            </a:r>
          </a:p>
          <a:p>
            <a:pPr>
              <a:lnSpc>
                <a:spcPct val="80000"/>
              </a:lnSpc>
            </a:pPr>
            <a:endParaRPr lang="el-GR" sz="2100"/>
          </a:p>
          <a:p>
            <a:pPr>
              <a:lnSpc>
                <a:spcPct val="80000"/>
              </a:lnSpc>
            </a:pPr>
            <a:r>
              <a:rPr lang="el-GR" sz="2100"/>
              <a:t>Αν η αύξηση του όγκου περιορίζεται στον αγγειακό χώρο τότε εκτός από την αύξηση της αρτηριακής πίεσης , η πρόκληση </a:t>
            </a:r>
            <a:r>
              <a:rPr lang="el-GR" sz="2100" b="1">
                <a:solidFill>
                  <a:srgbClr val="FFFF00"/>
                </a:solidFill>
              </a:rPr>
              <a:t>πνευμονικού οιδήματος</a:t>
            </a:r>
            <a:r>
              <a:rPr lang="el-GR" sz="2100"/>
              <a:t> είναι μια ισχυρή πιθανότητα.</a:t>
            </a:r>
          </a:p>
          <a:p>
            <a:pPr>
              <a:lnSpc>
                <a:spcPct val="80000"/>
              </a:lnSpc>
            </a:pPr>
            <a:endParaRPr lang="el-GR" sz="2100"/>
          </a:p>
          <a:p>
            <a:pPr>
              <a:lnSpc>
                <a:spcPct val="80000"/>
              </a:lnSpc>
            </a:pPr>
            <a:r>
              <a:rPr lang="el-GR" sz="2100"/>
              <a:t>Στην περίπτωση που η αύξηση του όγκου των υγρών αφορά τον εξωκυττάριο χώρο η κύρια εκδήλωση είναι η εμφάνιση οιδήματος και η συγκέντρωση υγρού στις ορογόνιες κοιλότητες. Η εγκατάσταση καρδιογενούς πνευμονικού οιδήματος στο βαρέως πάσχοντα κατά κανόνα οφείλεται στην ενδοφλέβια χορήγηση μεγάλων ποσοτήτων αίματος και υγρών.</a:t>
            </a:r>
          </a:p>
          <a:p>
            <a:pPr>
              <a:lnSpc>
                <a:spcPct val="80000"/>
              </a:lnSpc>
            </a:pPr>
            <a:r>
              <a:rPr lang="el-GR" sz="1900"/>
              <a:t> </a:t>
            </a:r>
          </a:p>
        </p:txBody>
      </p:sp>
    </p:spTree>
  </p:cSld>
  <p:clrMapOvr>
    <a:masterClrMapping/>
  </p:clrMapOvr>
  <p:transition spd="med">
    <p:randomBar dir="vert"/>
  </p:transition>
</p:sld>
</file>

<file path=ppt/slides/slide4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8274" name="Rectangle 2"/>
          <p:cNvSpPr>
            <a:spLocks noGrp="1" noChangeArrowheads="1"/>
          </p:cNvSpPr>
          <p:nvPr>
            <p:ph type="title"/>
          </p:nvPr>
        </p:nvSpPr>
        <p:spPr>
          <a:xfrm>
            <a:off x="1042988" y="260350"/>
            <a:ext cx="7900987" cy="1368425"/>
          </a:xfrm>
        </p:spPr>
        <p:txBody>
          <a:bodyPr/>
          <a:lstStyle/>
          <a:p>
            <a:r>
              <a:rPr lang="el-GR" sz="3000"/>
              <a:t/>
            </a:r>
            <a:br>
              <a:rPr lang="el-GR" sz="3000"/>
            </a:br>
            <a:r>
              <a:rPr lang="el-GR" sz="3000"/>
              <a:t/>
            </a:r>
            <a:br>
              <a:rPr lang="el-GR" sz="3000"/>
            </a:br>
            <a:r>
              <a:rPr lang="el-GR" sz="3000"/>
              <a:t/>
            </a:r>
            <a:br>
              <a:rPr lang="el-GR" sz="3000"/>
            </a:br>
            <a:r>
              <a:rPr lang="el-GR" sz="3000"/>
              <a:t/>
            </a:r>
            <a:br>
              <a:rPr lang="el-GR" sz="3000"/>
            </a:br>
            <a:r>
              <a:rPr lang="el-GR" sz="3000"/>
              <a:t/>
            </a:r>
            <a:br>
              <a:rPr lang="el-GR" sz="3000"/>
            </a:br>
            <a:r>
              <a:rPr lang="el-GR" sz="3000"/>
              <a:t/>
            </a:r>
            <a:br>
              <a:rPr lang="el-GR" sz="3000"/>
            </a:br>
            <a:r>
              <a:rPr lang="el-GR" sz="1900" b="1"/>
              <a:t>ΔΙΑΓΝΩΣΤΙΚΗ ΠΡΟΣΕΓΓΙΣΗ ΣΤΗΝ ΥΠΟΟΓΚΑΙΜΙΑ</a:t>
            </a:r>
          </a:p>
        </p:txBody>
      </p:sp>
      <p:sp>
        <p:nvSpPr>
          <p:cNvPr id="438275" name="Rectangle 3"/>
          <p:cNvSpPr>
            <a:spLocks noGrp="1" noChangeArrowheads="1"/>
          </p:cNvSpPr>
          <p:nvPr>
            <p:ph type="body" idx="1"/>
          </p:nvPr>
        </p:nvSpPr>
        <p:spPr>
          <a:xfrm>
            <a:off x="304800" y="1752600"/>
            <a:ext cx="8650288" cy="4379913"/>
          </a:xfrm>
        </p:spPr>
        <p:txBody>
          <a:bodyPr/>
          <a:lstStyle/>
          <a:p>
            <a:pPr>
              <a:lnSpc>
                <a:spcPct val="250000"/>
              </a:lnSpc>
              <a:buFont typeface="Wingdings" pitchFamily="2" charset="2"/>
              <a:buNone/>
            </a:pPr>
            <a:r>
              <a:rPr lang="el-GR" b="1" i="1">
                <a:solidFill>
                  <a:srgbClr val="FFFF00"/>
                </a:solidFill>
              </a:rPr>
              <a:t>ΥΠΟΟΓΚΑΙΜΙΑ</a:t>
            </a:r>
          </a:p>
          <a:p>
            <a:pPr>
              <a:lnSpc>
                <a:spcPct val="250000"/>
              </a:lnSpc>
              <a:buFont typeface="Wingdings" pitchFamily="2" charset="2"/>
              <a:buNone/>
            </a:pPr>
            <a:r>
              <a:rPr lang="el-GR" sz="2600" b="1" i="1">
                <a:solidFill>
                  <a:srgbClr val="FF9900"/>
                </a:solidFill>
              </a:rPr>
              <a:t>Υπονατριαιμία                  ολιγουρία</a:t>
            </a:r>
          </a:p>
        </p:txBody>
      </p:sp>
      <p:sp>
        <p:nvSpPr>
          <p:cNvPr id="438276" name="Line 4"/>
          <p:cNvSpPr>
            <a:spLocks noChangeShapeType="1"/>
          </p:cNvSpPr>
          <p:nvPr/>
        </p:nvSpPr>
        <p:spPr bwMode="auto">
          <a:xfrm flipH="1">
            <a:off x="1116013" y="2781300"/>
            <a:ext cx="576262" cy="863600"/>
          </a:xfrm>
          <a:prstGeom prst="line">
            <a:avLst/>
          </a:prstGeom>
          <a:noFill/>
          <a:ln w="9525">
            <a:solidFill>
              <a:schemeClr val="tx1"/>
            </a:solidFill>
            <a:miter lim="800000"/>
            <a:headEnd/>
            <a:tailEnd type="triangle" w="med" len="med"/>
          </a:ln>
          <a:effectLst/>
        </p:spPr>
        <p:txBody>
          <a:bodyPr wrap="none"/>
          <a:lstStyle/>
          <a:p>
            <a:endParaRPr lang="el-GR"/>
          </a:p>
        </p:txBody>
      </p:sp>
      <p:sp>
        <p:nvSpPr>
          <p:cNvPr id="438277" name="Line 5"/>
          <p:cNvSpPr>
            <a:spLocks noChangeShapeType="1"/>
          </p:cNvSpPr>
          <p:nvPr/>
        </p:nvSpPr>
        <p:spPr bwMode="auto">
          <a:xfrm>
            <a:off x="1692275" y="2852738"/>
            <a:ext cx="3960813" cy="936625"/>
          </a:xfrm>
          <a:prstGeom prst="line">
            <a:avLst/>
          </a:prstGeom>
          <a:noFill/>
          <a:ln w="15875">
            <a:solidFill>
              <a:schemeClr val="tx1"/>
            </a:solidFill>
            <a:miter lim="800000"/>
            <a:headEnd/>
            <a:tailEnd type="triangle" w="med" len="med"/>
          </a:ln>
          <a:effectLst/>
        </p:spPr>
        <p:txBody>
          <a:bodyPr wrap="none"/>
          <a:lstStyle/>
          <a:p>
            <a:endParaRPr lang="el-GR"/>
          </a:p>
        </p:txBody>
      </p:sp>
      <p:sp>
        <p:nvSpPr>
          <p:cNvPr id="438278" name="Line 6"/>
          <p:cNvSpPr>
            <a:spLocks noChangeShapeType="1"/>
          </p:cNvSpPr>
          <p:nvPr/>
        </p:nvSpPr>
        <p:spPr bwMode="auto">
          <a:xfrm flipH="1">
            <a:off x="539750" y="4005263"/>
            <a:ext cx="863600" cy="936625"/>
          </a:xfrm>
          <a:prstGeom prst="line">
            <a:avLst/>
          </a:prstGeom>
          <a:noFill/>
          <a:ln w="9525">
            <a:solidFill>
              <a:schemeClr val="tx1"/>
            </a:solidFill>
            <a:miter lim="800000"/>
            <a:headEnd/>
            <a:tailEnd type="triangle" w="med" len="med"/>
          </a:ln>
          <a:effectLst/>
        </p:spPr>
        <p:txBody>
          <a:bodyPr wrap="none"/>
          <a:lstStyle/>
          <a:p>
            <a:endParaRPr lang="el-GR"/>
          </a:p>
        </p:txBody>
      </p:sp>
      <p:sp>
        <p:nvSpPr>
          <p:cNvPr id="438279" name="Line 7"/>
          <p:cNvSpPr>
            <a:spLocks noChangeShapeType="1"/>
          </p:cNvSpPr>
          <p:nvPr/>
        </p:nvSpPr>
        <p:spPr bwMode="auto">
          <a:xfrm>
            <a:off x="1476375" y="4005263"/>
            <a:ext cx="863600" cy="863600"/>
          </a:xfrm>
          <a:prstGeom prst="line">
            <a:avLst/>
          </a:prstGeom>
          <a:noFill/>
          <a:ln w="9525">
            <a:solidFill>
              <a:srgbClr val="993300"/>
            </a:solidFill>
            <a:miter lim="800000"/>
            <a:headEnd/>
            <a:tailEnd type="triangle" w="med" len="med"/>
          </a:ln>
          <a:effectLst/>
        </p:spPr>
        <p:txBody>
          <a:bodyPr wrap="none"/>
          <a:lstStyle/>
          <a:p>
            <a:endParaRPr lang="el-GR"/>
          </a:p>
        </p:txBody>
      </p:sp>
      <p:sp>
        <p:nvSpPr>
          <p:cNvPr id="438280" name="Text Box 8"/>
          <p:cNvSpPr txBox="1">
            <a:spLocks noChangeArrowheads="1"/>
          </p:cNvSpPr>
          <p:nvPr/>
        </p:nvSpPr>
        <p:spPr bwMode="auto">
          <a:xfrm>
            <a:off x="250825" y="4930775"/>
            <a:ext cx="1512888" cy="1192213"/>
          </a:xfrm>
          <a:prstGeom prst="rect">
            <a:avLst/>
          </a:prstGeom>
          <a:noFill/>
          <a:ln w="9525">
            <a:noFill/>
            <a:miter lim="800000"/>
            <a:headEnd/>
            <a:tailEnd/>
          </a:ln>
          <a:effectLst/>
        </p:spPr>
        <p:txBody>
          <a:bodyPr>
            <a:spAutoFit/>
          </a:bodyPr>
          <a:lstStyle/>
          <a:p>
            <a:pPr>
              <a:spcBef>
                <a:spcPct val="50000"/>
              </a:spcBef>
            </a:pPr>
            <a:r>
              <a:rPr lang="el-GR" sz="1600" b="1">
                <a:latin typeface="Tahoma" pitchFamily="34" charset="0"/>
              </a:rPr>
              <a:t>ΟΧΙ</a:t>
            </a:r>
          </a:p>
          <a:p>
            <a:pPr>
              <a:spcBef>
                <a:spcPct val="50000"/>
              </a:spcBef>
            </a:pPr>
            <a:r>
              <a:rPr lang="el-GR" sz="1600" b="1">
                <a:latin typeface="Tahoma" pitchFamily="34" charset="0"/>
              </a:rPr>
              <a:t>Μικρού βαθμού υποογκαιμία</a:t>
            </a:r>
          </a:p>
        </p:txBody>
      </p:sp>
      <p:sp>
        <p:nvSpPr>
          <p:cNvPr id="438281" name="Text Box 9"/>
          <p:cNvSpPr txBox="1">
            <a:spLocks noChangeArrowheads="1"/>
          </p:cNvSpPr>
          <p:nvPr/>
        </p:nvSpPr>
        <p:spPr bwMode="auto">
          <a:xfrm>
            <a:off x="2051050" y="4941888"/>
            <a:ext cx="1584325" cy="947737"/>
          </a:xfrm>
          <a:prstGeom prst="rect">
            <a:avLst/>
          </a:prstGeom>
          <a:noFill/>
          <a:ln w="9525">
            <a:noFill/>
            <a:miter lim="800000"/>
            <a:headEnd/>
            <a:tailEnd/>
          </a:ln>
          <a:effectLst/>
        </p:spPr>
        <p:txBody>
          <a:bodyPr>
            <a:spAutoFit/>
          </a:bodyPr>
          <a:lstStyle/>
          <a:p>
            <a:pPr>
              <a:spcBef>
                <a:spcPct val="50000"/>
              </a:spcBef>
            </a:pPr>
            <a:r>
              <a:rPr lang="el-GR" sz="1600" b="1">
                <a:latin typeface="Tahoma" pitchFamily="34" charset="0"/>
              </a:rPr>
              <a:t>ΝΑΙ</a:t>
            </a:r>
          </a:p>
          <a:p>
            <a:pPr>
              <a:spcBef>
                <a:spcPct val="50000"/>
              </a:spcBef>
            </a:pPr>
            <a:r>
              <a:rPr lang="el-GR" sz="1600" b="1">
                <a:latin typeface="Tahoma" pitchFamily="34" charset="0"/>
              </a:rPr>
              <a:t>Βαριά υποογκαιμία</a:t>
            </a:r>
          </a:p>
        </p:txBody>
      </p:sp>
      <p:sp>
        <p:nvSpPr>
          <p:cNvPr id="438282" name="Line 10"/>
          <p:cNvSpPr>
            <a:spLocks noChangeShapeType="1"/>
          </p:cNvSpPr>
          <p:nvPr/>
        </p:nvSpPr>
        <p:spPr bwMode="auto">
          <a:xfrm flipH="1">
            <a:off x="4932363" y="4005263"/>
            <a:ext cx="792162" cy="1439862"/>
          </a:xfrm>
          <a:prstGeom prst="line">
            <a:avLst/>
          </a:prstGeom>
          <a:noFill/>
          <a:ln w="9525">
            <a:solidFill>
              <a:schemeClr val="tx1"/>
            </a:solidFill>
            <a:miter lim="800000"/>
            <a:headEnd/>
            <a:tailEnd type="triangle" w="med" len="med"/>
          </a:ln>
          <a:effectLst/>
        </p:spPr>
        <p:txBody>
          <a:bodyPr wrap="none"/>
          <a:lstStyle/>
          <a:p>
            <a:endParaRPr lang="el-GR"/>
          </a:p>
        </p:txBody>
      </p:sp>
      <p:sp>
        <p:nvSpPr>
          <p:cNvPr id="438283" name="Line 11"/>
          <p:cNvSpPr>
            <a:spLocks noChangeShapeType="1"/>
          </p:cNvSpPr>
          <p:nvPr/>
        </p:nvSpPr>
        <p:spPr bwMode="auto">
          <a:xfrm>
            <a:off x="5724525" y="4005263"/>
            <a:ext cx="2232025" cy="1295400"/>
          </a:xfrm>
          <a:prstGeom prst="line">
            <a:avLst/>
          </a:prstGeom>
          <a:noFill/>
          <a:ln w="9525">
            <a:solidFill>
              <a:srgbClr val="993366"/>
            </a:solidFill>
            <a:miter lim="800000"/>
            <a:headEnd/>
            <a:tailEnd type="triangle" w="med" len="med"/>
          </a:ln>
          <a:effectLst/>
        </p:spPr>
        <p:txBody>
          <a:bodyPr wrap="none"/>
          <a:lstStyle/>
          <a:p>
            <a:endParaRPr lang="el-GR"/>
          </a:p>
        </p:txBody>
      </p:sp>
      <p:sp>
        <p:nvSpPr>
          <p:cNvPr id="438284" name="Text Box 12"/>
          <p:cNvSpPr txBox="1">
            <a:spLocks noChangeArrowheads="1"/>
          </p:cNvSpPr>
          <p:nvPr/>
        </p:nvSpPr>
        <p:spPr bwMode="auto">
          <a:xfrm>
            <a:off x="3995738" y="5516563"/>
            <a:ext cx="2736850" cy="1128712"/>
          </a:xfrm>
          <a:prstGeom prst="rect">
            <a:avLst/>
          </a:prstGeom>
          <a:noFill/>
          <a:ln w="9525">
            <a:noFill/>
            <a:miter lim="800000"/>
            <a:headEnd/>
            <a:tailEnd/>
          </a:ln>
          <a:effectLst/>
        </p:spPr>
        <p:txBody>
          <a:bodyPr>
            <a:spAutoFit/>
          </a:bodyPr>
          <a:lstStyle/>
          <a:p>
            <a:pPr>
              <a:spcBef>
                <a:spcPct val="50000"/>
              </a:spcBef>
            </a:pPr>
            <a:r>
              <a:rPr lang="el-GR" sz="1600" b="1">
                <a:latin typeface="Tahoma" pitchFamily="34" charset="0"/>
              </a:rPr>
              <a:t>Προνεφρική αζωθαιμία</a:t>
            </a:r>
          </a:p>
          <a:p>
            <a:pPr>
              <a:spcBef>
                <a:spcPct val="50000"/>
              </a:spcBef>
            </a:pPr>
            <a:r>
              <a:rPr lang="el-GR" sz="2400" b="1">
                <a:latin typeface="Arial" charset="0"/>
              </a:rPr>
              <a:t>↑ </a:t>
            </a:r>
            <a:r>
              <a:rPr lang="el-GR" sz="1600" b="1">
                <a:latin typeface="Arial" charset="0"/>
              </a:rPr>
              <a:t>ουρία, φυσιολογική κρεατινίνη</a:t>
            </a:r>
          </a:p>
        </p:txBody>
      </p:sp>
      <p:sp>
        <p:nvSpPr>
          <p:cNvPr id="438285" name="Text Box 13"/>
          <p:cNvSpPr txBox="1">
            <a:spLocks noChangeArrowheads="1"/>
          </p:cNvSpPr>
          <p:nvPr/>
        </p:nvSpPr>
        <p:spPr bwMode="auto">
          <a:xfrm>
            <a:off x="7164388" y="5256213"/>
            <a:ext cx="1800225" cy="1327150"/>
          </a:xfrm>
          <a:prstGeom prst="rect">
            <a:avLst/>
          </a:prstGeom>
          <a:noFill/>
          <a:ln w="9525">
            <a:noFill/>
            <a:miter lim="800000"/>
            <a:headEnd/>
            <a:tailEnd/>
          </a:ln>
          <a:effectLst/>
        </p:spPr>
        <p:txBody>
          <a:bodyPr>
            <a:spAutoFit/>
          </a:bodyPr>
          <a:lstStyle/>
          <a:p>
            <a:pPr>
              <a:spcBef>
                <a:spcPct val="50000"/>
              </a:spcBef>
            </a:pPr>
            <a:r>
              <a:rPr lang="el-GR" b="1">
                <a:latin typeface="Tahoma" pitchFamily="34" charset="0"/>
              </a:rPr>
              <a:t>ΟΝΑ</a:t>
            </a:r>
          </a:p>
          <a:p>
            <a:pPr>
              <a:spcBef>
                <a:spcPct val="50000"/>
              </a:spcBef>
            </a:pPr>
            <a:r>
              <a:rPr lang="el-GR">
                <a:latin typeface="Tahoma" pitchFamily="34" charset="0"/>
              </a:rPr>
              <a:t>↑ νάτριο ούρων</a:t>
            </a:r>
          </a:p>
          <a:p>
            <a:pPr>
              <a:spcBef>
                <a:spcPct val="50000"/>
              </a:spcBef>
            </a:pPr>
            <a:endParaRPr lang="el-GR" sz="2400">
              <a:latin typeface="Tahoma" pitchFamily="34" charset="0"/>
            </a:endParaRPr>
          </a:p>
        </p:txBody>
      </p:sp>
    </p:spTree>
  </p:cSld>
  <p:clrMapOvr>
    <a:masterClrMapping/>
  </p:clrMapOvr>
  <p:transition spd="med"/>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22" name="Rectangle 2"/>
          <p:cNvSpPr>
            <a:spLocks noChangeArrowheads="1"/>
          </p:cNvSpPr>
          <p:nvPr/>
        </p:nvSpPr>
        <p:spPr bwMode="auto">
          <a:xfrm>
            <a:off x="1042988" y="-171450"/>
            <a:ext cx="7900987" cy="1368425"/>
          </a:xfrm>
          <a:prstGeom prst="rect">
            <a:avLst/>
          </a:prstGeom>
          <a:noFill/>
          <a:ln w="9525">
            <a:noFill/>
            <a:miter lim="800000"/>
            <a:headEnd/>
            <a:tailEnd/>
          </a:ln>
          <a:effectLst/>
        </p:spPr>
        <p:txBody>
          <a:bodyPr anchor="b"/>
          <a:lstStyle/>
          <a:p>
            <a:r>
              <a:rPr lang="el-GR" sz="3000">
                <a:solidFill>
                  <a:schemeClr val="tx2"/>
                </a:solidFill>
              </a:rPr>
              <a:t/>
            </a:r>
            <a:br>
              <a:rPr lang="el-GR" sz="3000">
                <a:solidFill>
                  <a:schemeClr val="tx2"/>
                </a:solidFill>
              </a:rPr>
            </a:br>
            <a:r>
              <a:rPr lang="el-GR" sz="3000">
                <a:solidFill>
                  <a:schemeClr val="tx2"/>
                </a:solidFill>
              </a:rPr>
              <a:t/>
            </a:r>
            <a:br>
              <a:rPr lang="el-GR" sz="3000">
                <a:solidFill>
                  <a:schemeClr val="tx2"/>
                </a:solidFill>
              </a:rPr>
            </a:br>
            <a:r>
              <a:rPr lang="el-GR" sz="3000">
                <a:solidFill>
                  <a:schemeClr val="tx2"/>
                </a:solidFill>
              </a:rPr>
              <a:t/>
            </a:r>
            <a:br>
              <a:rPr lang="el-GR" sz="3000">
                <a:solidFill>
                  <a:schemeClr val="tx2"/>
                </a:solidFill>
              </a:rPr>
            </a:br>
            <a:r>
              <a:rPr lang="el-GR" sz="3000">
                <a:solidFill>
                  <a:schemeClr val="tx2"/>
                </a:solidFill>
              </a:rPr>
              <a:t/>
            </a:r>
            <a:br>
              <a:rPr lang="el-GR" sz="3000">
                <a:solidFill>
                  <a:schemeClr val="tx2"/>
                </a:solidFill>
              </a:rPr>
            </a:br>
            <a:r>
              <a:rPr lang="el-GR" sz="3000">
                <a:solidFill>
                  <a:schemeClr val="tx2"/>
                </a:solidFill>
              </a:rPr>
              <a:t/>
            </a:r>
            <a:br>
              <a:rPr lang="el-GR" sz="3000">
                <a:solidFill>
                  <a:schemeClr val="tx2"/>
                </a:solidFill>
              </a:rPr>
            </a:br>
            <a:r>
              <a:rPr lang="el-GR" sz="3000">
                <a:solidFill>
                  <a:schemeClr val="tx2"/>
                </a:solidFill>
              </a:rPr>
              <a:t/>
            </a:r>
            <a:br>
              <a:rPr lang="el-GR" sz="3000">
                <a:solidFill>
                  <a:schemeClr val="tx2"/>
                </a:solidFill>
              </a:rPr>
            </a:br>
            <a:r>
              <a:rPr lang="el-GR" sz="1900" b="1">
                <a:solidFill>
                  <a:schemeClr val="tx2"/>
                </a:solidFill>
              </a:rPr>
              <a:t>ΔΙΑΓΝΩΣΤΙΚΗ ΠΡΟΣΕΓΓΙΣΗ ΣΤΗΝ ΥΠΕΡΟΓΚΑΙΜΙΑ</a:t>
            </a:r>
          </a:p>
        </p:txBody>
      </p:sp>
      <p:sp>
        <p:nvSpPr>
          <p:cNvPr id="440323" name="Rectangle 3"/>
          <p:cNvSpPr>
            <a:spLocks noChangeArrowheads="1"/>
          </p:cNvSpPr>
          <p:nvPr/>
        </p:nvSpPr>
        <p:spPr bwMode="auto">
          <a:xfrm>
            <a:off x="304800" y="1341438"/>
            <a:ext cx="8650288" cy="4791075"/>
          </a:xfrm>
          <a:prstGeom prst="rect">
            <a:avLst/>
          </a:prstGeom>
          <a:noFill/>
          <a:ln w="9525">
            <a:noFill/>
            <a:miter lim="800000"/>
            <a:headEnd/>
            <a:tailEnd/>
          </a:ln>
          <a:effectLst/>
        </p:spPr>
        <p:txBody>
          <a:bodyPr/>
          <a:lstStyle/>
          <a:p>
            <a:pPr marL="469900" indent="-469900">
              <a:lnSpc>
                <a:spcPct val="250000"/>
              </a:lnSpc>
              <a:spcBef>
                <a:spcPct val="20000"/>
              </a:spcBef>
              <a:buClr>
                <a:schemeClr val="accent2"/>
              </a:buClr>
              <a:buFont typeface="Wingdings" pitchFamily="2" charset="2"/>
              <a:buNone/>
            </a:pPr>
            <a:r>
              <a:rPr lang="el-GR" sz="2100" b="1" i="1">
                <a:solidFill>
                  <a:srgbClr val="FFFF00"/>
                </a:solidFill>
              </a:rPr>
              <a:t>ΥΠΕΡΟΓΚΑΙΜΙΑ</a:t>
            </a:r>
          </a:p>
          <a:p>
            <a:pPr marL="469900" indent="-469900">
              <a:lnSpc>
                <a:spcPct val="250000"/>
              </a:lnSpc>
              <a:spcBef>
                <a:spcPct val="20000"/>
              </a:spcBef>
              <a:buClr>
                <a:schemeClr val="accent2"/>
              </a:buClr>
              <a:buFont typeface="Wingdings" pitchFamily="2" charset="2"/>
              <a:buNone/>
            </a:pPr>
            <a:r>
              <a:rPr lang="el-GR" sz="2600"/>
              <a:t>↑ </a:t>
            </a:r>
            <a:r>
              <a:rPr lang="el-GR" sz="1900"/>
              <a:t>αγγειακού χώρου</a:t>
            </a:r>
          </a:p>
          <a:p>
            <a:pPr marL="469900" indent="-469900">
              <a:lnSpc>
                <a:spcPct val="250000"/>
              </a:lnSpc>
              <a:spcBef>
                <a:spcPct val="20000"/>
              </a:spcBef>
              <a:buClr>
                <a:schemeClr val="accent2"/>
              </a:buClr>
              <a:buFont typeface="Wingdings" pitchFamily="2" charset="2"/>
              <a:buNone/>
            </a:pPr>
            <a:r>
              <a:rPr lang="el-GR" sz="1900"/>
              <a:t>↑ ΑΠ, καρδιογενές πνευμονικό οίδημα</a:t>
            </a:r>
            <a:endParaRPr lang="el-GR" sz="1500"/>
          </a:p>
          <a:p>
            <a:pPr marL="469900" indent="-469900">
              <a:lnSpc>
                <a:spcPct val="250000"/>
              </a:lnSpc>
              <a:spcBef>
                <a:spcPct val="20000"/>
              </a:spcBef>
              <a:buClr>
                <a:schemeClr val="accent2"/>
              </a:buClr>
              <a:buFont typeface="Wingdings" pitchFamily="2" charset="2"/>
              <a:buNone/>
            </a:pPr>
            <a:endParaRPr lang="el-GR" sz="2600" b="1" i="1">
              <a:solidFill>
                <a:srgbClr val="FF9900"/>
              </a:solidFill>
            </a:endParaRPr>
          </a:p>
        </p:txBody>
      </p:sp>
      <p:sp>
        <p:nvSpPr>
          <p:cNvPr id="440324" name="Line 4"/>
          <p:cNvSpPr>
            <a:spLocks noChangeShapeType="1"/>
          </p:cNvSpPr>
          <p:nvPr/>
        </p:nvSpPr>
        <p:spPr bwMode="auto">
          <a:xfrm flipH="1">
            <a:off x="971550" y="2133600"/>
            <a:ext cx="576263" cy="863600"/>
          </a:xfrm>
          <a:prstGeom prst="line">
            <a:avLst/>
          </a:prstGeom>
          <a:noFill/>
          <a:ln w="9525">
            <a:solidFill>
              <a:schemeClr val="tx1"/>
            </a:solidFill>
            <a:miter lim="800000"/>
            <a:headEnd/>
            <a:tailEnd type="triangle" w="med" len="med"/>
          </a:ln>
          <a:effectLst/>
        </p:spPr>
        <p:txBody>
          <a:bodyPr wrap="none"/>
          <a:lstStyle/>
          <a:p>
            <a:endParaRPr lang="el-GR"/>
          </a:p>
        </p:txBody>
      </p:sp>
      <p:sp>
        <p:nvSpPr>
          <p:cNvPr id="440325" name="Line 5"/>
          <p:cNvSpPr>
            <a:spLocks noChangeShapeType="1"/>
          </p:cNvSpPr>
          <p:nvPr/>
        </p:nvSpPr>
        <p:spPr bwMode="auto">
          <a:xfrm>
            <a:off x="1476375" y="2133600"/>
            <a:ext cx="4895850" cy="936625"/>
          </a:xfrm>
          <a:prstGeom prst="line">
            <a:avLst/>
          </a:prstGeom>
          <a:noFill/>
          <a:ln w="15875">
            <a:solidFill>
              <a:schemeClr val="tx1"/>
            </a:solidFill>
            <a:miter lim="800000"/>
            <a:headEnd/>
            <a:tailEnd type="triangle" w="med" len="med"/>
          </a:ln>
          <a:effectLst/>
        </p:spPr>
        <p:txBody>
          <a:bodyPr wrap="none"/>
          <a:lstStyle/>
          <a:p>
            <a:endParaRPr lang="el-GR"/>
          </a:p>
        </p:txBody>
      </p:sp>
      <p:sp>
        <p:nvSpPr>
          <p:cNvPr id="440326" name="Line 6"/>
          <p:cNvSpPr>
            <a:spLocks noChangeShapeType="1"/>
          </p:cNvSpPr>
          <p:nvPr/>
        </p:nvSpPr>
        <p:spPr bwMode="auto">
          <a:xfrm>
            <a:off x="1116013" y="3357563"/>
            <a:ext cx="0" cy="504825"/>
          </a:xfrm>
          <a:prstGeom prst="line">
            <a:avLst/>
          </a:prstGeom>
          <a:noFill/>
          <a:ln w="9525">
            <a:solidFill>
              <a:schemeClr val="tx1"/>
            </a:solidFill>
            <a:miter lim="800000"/>
            <a:headEnd/>
            <a:tailEnd type="triangle" w="med" len="med"/>
          </a:ln>
          <a:effectLst/>
        </p:spPr>
        <p:txBody>
          <a:bodyPr wrap="none"/>
          <a:lstStyle/>
          <a:p>
            <a:endParaRPr lang="el-GR"/>
          </a:p>
        </p:txBody>
      </p:sp>
      <p:sp>
        <p:nvSpPr>
          <p:cNvPr id="440327" name="Text Box 7"/>
          <p:cNvSpPr txBox="1">
            <a:spLocks noChangeArrowheads="1"/>
          </p:cNvSpPr>
          <p:nvPr/>
        </p:nvSpPr>
        <p:spPr bwMode="auto">
          <a:xfrm>
            <a:off x="5076825" y="3284538"/>
            <a:ext cx="2879725" cy="701675"/>
          </a:xfrm>
          <a:prstGeom prst="rect">
            <a:avLst/>
          </a:prstGeom>
          <a:noFill/>
          <a:ln w="9525">
            <a:noFill/>
            <a:miter lim="800000"/>
            <a:headEnd/>
            <a:tailEnd/>
          </a:ln>
          <a:effectLst/>
        </p:spPr>
        <p:txBody>
          <a:bodyPr>
            <a:spAutoFit/>
          </a:bodyPr>
          <a:lstStyle/>
          <a:p>
            <a:pPr>
              <a:spcBef>
                <a:spcPct val="50000"/>
              </a:spcBef>
            </a:pPr>
            <a:r>
              <a:rPr lang="el-GR" sz="2000">
                <a:latin typeface="Tahoma" pitchFamily="34" charset="0"/>
              </a:rPr>
              <a:t>Αύξηση όγκου στον εξωκυττάριο χώρο</a:t>
            </a:r>
          </a:p>
        </p:txBody>
      </p:sp>
      <p:sp>
        <p:nvSpPr>
          <p:cNvPr id="440328" name="Line 8"/>
          <p:cNvSpPr>
            <a:spLocks noChangeShapeType="1"/>
          </p:cNvSpPr>
          <p:nvPr/>
        </p:nvSpPr>
        <p:spPr bwMode="auto">
          <a:xfrm>
            <a:off x="6588125" y="4005263"/>
            <a:ext cx="0" cy="503237"/>
          </a:xfrm>
          <a:prstGeom prst="line">
            <a:avLst/>
          </a:prstGeom>
          <a:noFill/>
          <a:ln w="9525">
            <a:solidFill>
              <a:schemeClr val="tx1"/>
            </a:solidFill>
            <a:miter lim="800000"/>
            <a:headEnd/>
            <a:tailEnd type="triangle" w="med" len="med"/>
          </a:ln>
          <a:effectLst/>
        </p:spPr>
        <p:txBody>
          <a:bodyPr wrap="none"/>
          <a:lstStyle/>
          <a:p>
            <a:endParaRPr lang="el-GR"/>
          </a:p>
        </p:txBody>
      </p:sp>
      <p:sp>
        <p:nvSpPr>
          <p:cNvPr id="440329" name="Text Box 9"/>
          <p:cNvSpPr txBox="1">
            <a:spLocks noChangeArrowheads="1"/>
          </p:cNvSpPr>
          <p:nvPr/>
        </p:nvSpPr>
        <p:spPr bwMode="auto">
          <a:xfrm>
            <a:off x="5292725" y="4581525"/>
            <a:ext cx="3167063" cy="366713"/>
          </a:xfrm>
          <a:prstGeom prst="rect">
            <a:avLst/>
          </a:prstGeom>
          <a:noFill/>
          <a:ln w="9525">
            <a:noFill/>
            <a:miter lim="800000"/>
            <a:headEnd/>
            <a:tailEnd/>
          </a:ln>
          <a:effectLst/>
        </p:spPr>
        <p:txBody>
          <a:bodyPr>
            <a:spAutoFit/>
          </a:bodyPr>
          <a:lstStyle/>
          <a:p>
            <a:pPr>
              <a:spcBef>
                <a:spcPct val="50000"/>
              </a:spcBef>
            </a:pPr>
            <a:r>
              <a:rPr lang="el-GR">
                <a:latin typeface="Tahoma" pitchFamily="34" charset="0"/>
              </a:rPr>
              <a:t>Περιφερικό οίδημα</a:t>
            </a:r>
          </a:p>
        </p:txBody>
      </p:sp>
      <p:sp>
        <p:nvSpPr>
          <p:cNvPr id="440330" name="Line 10"/>
          <p:cNvSpPr>
            <a:spLocks noChangeShapeType="1"/>
          </p:cNvSpPr>
          <p:nvPr/>
        </p:nvSpPr>
        <p:spPr bwMode="auto">
          <a:xfrm flipH="1">
            <a:off x="539750" y="4941888"/>
            <a:ext cx="5184775" cy="431800"/>
          </a:xfrm>
          <a:prstGeom prst="line">
            <a:avLst/>
          </a:prstGeom>
          <a:noFill/>
          <a:ln w="38100" cmpd="dbl">
            <a:solidFill>
              <a:srgbClr val="993300"/>
            </a:solidFill>
            <a:miter lim="800000"/>
            <a:headEnd/>
            <a:tailEnd type="triangle" w="med" len="med"/>
          </a:ln>
          <a:effectLst/>
        </p:spPr>
        <p:txBody>
          <a:bodyPr wrap="none"/>
          <a:lstStyle/>
          <a:p>
            <a:endParaRPr lang="el-GR"/>
          </a:p>
        </p:txBody>
      </p:sp>
      <p:sp>
        <p:nvSpPr>
          <p:cNvPr id="440331" name="Text Box 11"/>
          <p:cNvSpPr txBox="1">
            <a:spLocks noChangeArrowheads="1"/>
          </p:cNvSpPr>
          <p:nvPr/>
        </p:nvSpPr>
        <p:spPr bwMode="auto">
          <a:xfrm>
            <a:off x="179388" y="5661025"/>
            <a:ext cx="3671887" cy="825500"/>
          </a:xfrm>
          <a:prstGeom prst="rect">
            <a:avLst/>
          </a:prstGeom>
          <a:noFill/>
          <a:ln w="9525">
            <a:noFill/>
            <a:miter lim="800000"/>
            <a:headEnd/>
            <a:tailEnd/>
          </a:ln>
          <a:effectLst/>
        </p:spPr>
        <p:txBody>
          <a:bodyPr>
            <a:spAutoFit/>
          </a:bodyPr>
          <a:lstStyle/>
          <a:p>
            <a:pPr>
              <a:spcBef>
                <a:spcPct val="50000"/>
              </a:spcBef>
            </a:pPr>
            <a:r>
              <a:rPr lang="el-GR" sz="1600">
                <a:latin typeface="Tahoma" pitchFamily="34" charset="0"/>
              </a:rPr>
              <a:t>Φυσιολογική νεφρική- καρδιακή λειτουργία       Αυτόματη αποβολή νατρίου ή διουρητική αγωγή</a:t>
            </a:r>
          </a:p>
        </p:txBody>
      </p:sp>
      <p:sp>
        <p:nvSpPr>
          <p:cNvPr id="440332" name="Line 12"/>
          <p:cNvSpPr>
            <a:spLocks noChangeShapeType="1"/>
          </p:cNvSpPr>
          <p:nvPr/>
        </p:nvSpPr>
        <p:spPr bwMode="auto">
          <a:xfrm>
            <a:off x="1331913" y="6092825"/>
            <a:ext cx="288925" cy="0"/>
          </a:xfrm>
          <a:prstGeom prst="line">
            <a:avLst/>
          </a:prstGeom>
          <a:noFill/>
          <a:ln w="9525">
            <a:solidFill>
              <a:schemeClr val="tx1"/>
            </a:solidFill>
            <a:miter lim="800000"/>
            <a:headEnd/>
            <a:tailEnd type="triangle" w="med" len="med"/>
          </a:ln>
          <a:effectLst/>
        </p:spPr>
        <p:txBody>
          <a:bodyPr wrap="none"/>
          <a:lstStyle/>
          <a:p>
            <a:endParaRPr lang="el-GR"/>
          </a:p>
        </p:txBody>
      </p:sp>
      <p:sp>
        <p:nvSpPr>
          <p:cNvPr id="440333" name="Line 13"/>
          <p:cNvSpPr>
            <a:spLocks noChangeShapeType="1"/>
          </p:cNvSpPr>
          <p:nvPr/>
        </p:nvSpPr>
        <p:spPr bwMode="auto">
          <a:xfrm>
            <a:off x="5724525" y="4941888"/>
            <a:ext cx="1584325" cy="431800"/>
          </a:xfrm>
          <a:prstGeom prst="line">
            <a:avLst/>
          </a:prstGeom>
          <a:noFill/>
          <a:ln w="57150" cmpd="thinThick">
            <a:solidFill>
              <a:srgbClr val="808000"/>
            </a:solidFill>
            <a:miter lim="800000"/>
            <a:headEnd/>
            <a:tailEnd type="triangle" w="med" len="med"/>
          </a:ln>
          <a:effectLst/>
        </p:spPr>
        <p:txBody>
          <a:bodyPr wrap="none"/>
          <a:lstStyle/>
          <a:p>
            <a:endParaRPr lang="el-GR"/>
          </a:p>
        </p:txBody>
      </p:sp>
      <p:sp>
        <p:nvSpPr>
          <p:cNvPr id="440334" name="Text Box 14"/>
          <p:cNvSpPr txBox="1">
            <a:spLocks noChangeArrowheads="1"/>
          </p:cNvSpPr>
          <p:nvPr/>
        </p:nvSpPr>
        <p:spPr bwMode="auto">
          <a:xfrm>
            <a:off x="4859338" y="5734050"/>
            <a:ext cx="4284662" cy="915988"/>
          </a:xfrm>
          <a:prstGeom prst="rect">
            <a:avLst/>
          </a:prstGeom>
          <a:noFill/>
          <a:ln w="9525">
            <a:noFill/>
            <a:miter lim="800000"/>
            <a:headEnd/>
            <a:tailEnd/>
          </a:ln>
          <a:effectLst/>
        </p:spPr>
        <p:txBody>
          <a:bodyPr>
            <a:spAutoFit/>
          </a:bodyPr>
          <a:lstStyle/>
          <a:p>
            <a:pPr>
              <a:spcBef>
                <a:spcPct val="50000"/>
              </a:spcBef>
            </a:pPr>
            <a:r>
              <a:rPr lang="el-GR">
                <a:latin typeface="Tahoma" pitchFamily="34" charset="0"/>
              </a:rPr>
              <a:t> Μη φυσιολογική νεφρική- καρδιακή λειτουργία         η διουρητική αγωγή πιθανόν να επιδεινώσει το οίδημα</a:t>
            </a:r>
          </a:p>
        </p:txBody>
      </p:sp>
      <p:sp>
        <p:nvSpPr>
          <p:cNvPr id="440335" name="Line 15"/>
          <p:cNvSpPr>
            <a:spLocks noChangeShapeType="1"/>
          </p:cNvSpPr>
          <p:nvPr/>
        </p:nvSpPr>
        <p:spPr bwMode="auto">
          <a:xfrm>
            <a:off x="6156325" y="6237288"/>
            <a:ext cx="287338" cy="0"/>
          </a:xfrm>
          <a:prstGeom prst="line">
            <a:avLst/>
          </a:prstGeom>
          <a:noFill/>
          <a:ln w="9525">
            <a:solidFill>
              <a:schemeClr val="tx1"/>
            </a:solidFill>
            <a:miter lim="800000"/>
            <a:headEnd/>
            <a:tailEnd type="triangle" w="med" len="med"/>
          </a:ln>
          <a:effectLst/>
        </p:spPr>
        <p:txBody>
          <a:bodyPr wrap="none"/>
          <a:lstStyle/>
          <a:p>
            <a:endParaRPr lang="el-GR"/>
          </a:p>
        </p:txBody>
      </p:sp>
    </p:spTree>
  </p:cSld>
  <p:clrMapOvr>
    <a:masterClrMapping/>
  </p:clrMapOvr>
  <p:transition spd="med">
    <p:randomBar dir="ver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1346" name="Rectangle 2"/>
          <p:cNvSpPr>
            <a:spLocks noGrp="1" noChangeArrowheads="1"/>
          </p:cNvSpPr>
          <p:nvPr>
            <p:ph type="title"/>
          </p:nvPr>
        </p:nvSpPr>
        <p:spPr/>
        <p:txBody>
          <a:bodyPr/>
          <a:lstStyle/>
          <a:p>
            <a:r>
              <a:rPr lang="el-GR"/>
              <a:t>Πνευμονικό οίδημα</a:t>
            </a:r>
          </a:p>
        </p:txBody>
      </p:sp>
      <p:sp>
        <p:nvSpPr>
          <p:cNvPr id="441347" name="Rectangle 3"/>
          <p:cNvSpPr>
            <a:spLocks noGrp="1" noChangeArrowheads="1"/>
          </p:cNvSpPr>
          <p:nvPr>
            <p:ph type="body" idx="1"/>
          </p:nvPr>
        </p:nvSpPr>
        <p:spPr/>
        <p:txBody>
          <a:bodyPr/>
          <a:lstStyle/>
          <a:p>
            <a:r>
              <a:rPr lang="el-GR" sz="2600"/>
              <a:t>Αιτιολογία: συνήθως καρδιογενές (έμφραγμα μυοκαρδίου, υπερτασική κρίση, απορρύθμιση χρόνιας αριστερής καρδιακής ανεπάρκειας), υπερφόρτωση με υγρά  (νεφρική ανεπάρκεια, νεφρωσικό σύνδρομο), λοιμώξεις </a:t>
            </a:r>
          </a:p>
          <a:p>
            <a:pPr>
              <a:buFont typeface="Wingdings" pitchFamily="2" charset="2"/>
              <a:buNone/>
            </a:pPr>
            <a:r>
              <a:rPr lang="el-GR" sz="2600"/>
              <a:t> ( πνευμονία), αναφυλακτικό σοκ τοξικής αιτιολογίας,  νευρογενές (ΚΕΚ, μηνιγγοεγκεφαλίτιδα) κ.α</a:t>
            </a:r>
          </a:p>
        </p:txBody>
      </p:sp>
    </p:spTree>
  </p:cSld>
  <p:clrMapOvr>
    <a:masterClrMapping/>
  </p:clrMapOvr>
  <p:transition spd="med">
    <p:randomBar dir="vert"/>
  </p:transition>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2370" name="Rectangle 2"/>
          <p:cNvSpPr>
            <a:spLocks noGrp="1" noChangeArrowheads="1"/>
          </p:cNvSpPr>
          <p:nvPr>
            <p:ph type="title"/>
          </p:nvPr>
        </p:nvSpPr>
        <p:spPr/>
        <p:txBody>
          <a:bodyPr/>
          <a:lstStyle/>
          <a:p>
            <a:r>
              <a:rPr lang="el-GR">
                <a:latin typeface="Times New Roman" pitchFamily="18" charset="0"/>
              </a:rPr>
              <a:t>Κλινική εικόνα</a:t>
            </a:r>
          </a:p>
        </p:txBody>
      </p:sp>
      <p:sp>
        <p:nvSpPr>
          <p:cNvPr id="442371" name="Rectangle 3"/>
          <p:cNvSpPr>
            <a:spLocks noGrp="1" noChangeArrowheads="1"/>
          </p:cNvSpPr>
          <p:nvPr>
            <p:ph type="body" idx="1"/>
          </p:nvPr>
        </p:nvSpPr>
        <p:spPr/>
        <p:txBody>
          <a:bodyPr/>
          <a:lstStyle/>
          <a:p>
            <a:r>
              <a:rPr lang="el-GR" sz="2600">
                <a:latin typeface="Times New Roman" pitchFamily="18" charset="0"/>
              </a:rPr>
              <a:t>Αιφνίδια έναρξη, δύσπνοια μεγάλου βαθμού, ρόγχοι, κυάνωση, αφρώδη ροδόχροα πτύελα, ταχυκαρδία, </a:t>
            </a:r>
            <a:r>
              <a:rPr lang="el-GR" sz="2600">
                <a:latin typeface="Times New Roman" pitchFamily="18" charset="0"/>
                <a:cs typeface="Times New Roman" pitchFamily="18" charset="0"/>
              </a:rPr>
              <a:t>↓ Α Π, περιφερικό οίδημα, συμφόρηση στις φλέβες του τραχήλου , ανεπάρκεια δεξιάς κοιλίας</a:t>
            </a:r>
          </a:p>
          <a:p>
            <a:r>
              <a:rPr lang="el-GR" sz="2600" u="sng">
                <a:solidFill>
                  <a:srgbClr val="FFFF00"/>
                </a:solidFill>
                <a:latin typeface="Times New Roman" pitchFamily="18" charset="0"/>
                <a:cs typeface="Times New Roman" pitchFamily="18" charset="0"/>
              </a:rPr>
              <a:t>Θεραπεία:</a:t>
            </a:r>
            <a:r>
              <a:rPr lang="el-GR" sz="2600">
                <a:latin typeface="Times New Roman" pitchFamily="18" charset="0"/>
                <a:cs typeface="Times New Roman" pitchFamily="18" charset="0"/>
              </a:rPr>
              <a:t>  καθιστή θέση, απελευθέρωση αναπνευστικών οδών, Οξυγόνο, νιτρώδη, διαζεπάμη, ντοπαμίνη, δοβουταμίνη, φουροσεμίδη,…….. Μηχανικός αερισμός</a:t>
            </a:r>
          </a:p>
        </p:txBody>
      </p:sp>
    </p:spTree>
  </p:cSld>
  <p:clrMapOvr>
    <a:masterClrMapping/>
  </p:clrMapOvr>
  <p:transition spd="med">
    <p:randomBar dir="vert"/>
  </p:transition>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3394" name="Rectangle 2"/>
          <p:cNvSpPr>
            <a:spLocks noGrp="1" noChangeArrowheads="1"/>
          </p:cNvSpPr>
          <p:nvPr>
            <p:ph type="title"/>
          </p:nvPr>
        </p:nvSpPr>
        <p:spPr/>
        <p:txBody>
          <a:bodyPr/>
          <a:lstStyle/>
          <a:p>
            <a:r>
              <a:rPr lang="el-GR" sz="2500"/>
              <a:t>Διαταραχές ωσμωτικής πίεσης</a:t>
            </a:r>
          </a:p>
        </p:txBody>
      </p:sp>
      <p:sp>
        <p:nvSpPr>
          <p:cNvPr id="443395" name="Rectangle 3"/>
          <p:cNvSpPr>
            <a:spLocks noGrp="1" noChangeArrowheads="1"/>
          </p:cNvSpPr>
          <p:nvPr>
            <p:ph type="body" idx="1"/>
          </p:nvPr>
        </p:nvSpPr>
        <p:spPr>
          <a:xfrm>
            <a:off x="250825" y="2276475"/>
            <a:ext cx="8726488" cy="4114800"/>
          </a:xfrm>
        </p:spPr>
        <p:txBody>
          <a:bodyPr/>
          <a:lstStyle/>
          <a:p>
            <a:pPr>
              <a:lnSpc>
                <a:spcPct val="160000"/>
              </a:lnSpc>
              <a:buFont typeface="Wingdings" pitchFamily="2" charset="2"/>
              <a:buNone/>
            </a:pPr>
            <a:endParaRPr lang="en-US"/>
          </a:p>
          <a:p>
            <a:pPr>
              <a:lnSpc>
                <a:spcPct val="90000"/>
              </a:lnSpc>
            </a:pPr>
            <a:endParaRPr lang="el-GR"/>
          </a:p>
        </p:txBody>
      </p:sp>
    </p:spTree>
  </p:cSld>
  <p:clrMapOvr>
    <a:masterClrMapping/>
  </p:clrMapOvr>
  <p:transition spd="med"/>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p:txBody>
          <a:bodyPr/>
          <a:lstStyle/>
          <a:p>
            <a:r>
              <a:rPr lang="el-GR" sz="3000"/>
              <a:t>Ολικό ύδωρ σώματος</a:t>
            </a:r>
          </a:p>
        </p:txBody>
      </p:sp>
      <p:sp>
        <p:nvSpPr>
          <p:cNvPr id="445443" name="Rectangle 3"/>
          <p:cNvSpPr>
            <a:spLocks noGrp="1" noChangeArrowheads="1"/>
          </p:cNvSpPr>
          <p:nvPr>
            <p:ph type="body" idx="1"/>
          </p:nvPr>
        </p:nvSpPr>
        <p:spPr/>
        <p:txBody>
          <a:bodyPr/>
          <a:lstStyle/>
          <a:p>
            <a:r>
              <a:rPr lang="el-GR"/>
              <a:t>Ενήλικες: 45- 60% σωματικού βάρους</a:t>
            </a:r>
          </a:p>
          <a:p>
            <a:r>
              <a:rPr lang="el-GR"/>
              <a:t>Νεογνά: 80% σωματικού βάρους</a:t>
            </a:r>
          </a:p>
          <a:p>
            <a:endParaRPr lang="el-GR"/>
          </a:p>
          <a:p>
            <a:r>
              <a:rPr lang="el-GR" sz="2100"/>
              <a:t>Κατανομή ύδατος στον οργανισμό: στον ενδοκυττάριο χώρο που αποτελεί το 30-40% του σωματικού βάρους και στον εξωκυττάριο χώρο που αποτελεί το 20%. </a:t>
            </a:r>
          </a:p>
        </p:txBody>
      </p:sp>
    </p:spTree>
  </p:cSld>
  <p:clrMapOvr>
    <a:masterClrMapping/>
  </p:clrMapOvr>
  <p:transition spd="med">
    <p:randomBar dir="vert"/>
  </p:transition>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6466" name="Rectangle 2"/>
          <p:cNvSpPr>
            <a:spLocks noGrp="1" noChangeArrowheads="1"/>
          </p:cNvSpPr>
          <p:nvPr>
            <p:ph type="title"/>
          </p:nvPr>
        </p:nvSpPr>
        <p:spPr/>
        <p:txBody>
          <a:bodyPr/>
          <a:lstStyle/>
          <a:p>
            <a:r>
              <a:rPr lang="el-GR" sz="2100"/>
              <a:t>Εκατοστιαία αναλογία της περιεκτικότητας σε ύδωρ των διαφόρων ιστών του σώματος</a:t>
            </a:r>
          </a:p>
        </p:txBody>
      </p:sp>
      <p:sp>
        <p:nvSpPr>
          <p:cNvPr id="446467" name="Rectangle 3"/>
          <p:cNvSpPr>
            <a:spLocks noGrp="1" noChangeArrowheads="1"/>
          </p:cNvSpPr>
          <p:nvPr>
            <p:ph type="body" idx="1"/>
          </p:nvPr>
        </p:nvSpPr>
        <p:spPr>
          <a:xfrm>
            <a:off x="611188" y="2017713"/>
            <a:ext cx="8343900" cy="4114800"/>
          </a:xfrm>
        </p:spPr>
        <p:txBody>
          <a:bodyPr/>
          <a:lstStyle/>
          <a:p>
            <a:pPr>
              <a:lnSpc>
                <a:spcPct val="90000"/>
              </a:lnSpc>
            </a:pPr>
            <a:r>
              <a:rPr lang="el-GR" sz="2600" i="1"/>
              <a:t>Μύες                                          75%</a:t>
            </a:r>
          </a:p>
          <a:p>
            <a:pPr>
              <a:lnSpc>
                <a:spcPct val="90000"/>
              </a:lnSpc>
            </a:pPr>
            <a:r>
              <a:rPr lang="el-GR" sz="2600" i="1"/>
              <a:t>Λίπος                                         10%</a:t>
            </a:r>
          </a:p>
          <a:p>
            <a:pPr>
              <a:lnSpc>
                <a:spcPct val="90000"/>
              </a:lnSpc>
            </a:pPr>
            <a:r>
              <a:rPr lang="el-GR" sz="2600" i="1"/>
              <a:t>Οστά                                         30%</a:t>
            </a:r>
          </a:p>
          <a:p>
            <a:pPr>
              <a:lnSpc>
                <a:spcPct val="90000"/>
              </a:lnSpc>
            </a:pPr>
            <a:r>
              <a:rPr lang="el-GR" sz="2600" i="1"/>
              <a:t>Άνδρες                                      60%</a:t>
            </a:r>
          </a:p>
          <a:p>
            <a:pPr>
              <a:lnSpc>
                <a:spcPct val="90000"/>
              </a:lnSpc>
            </a:pPr>
            <a:r>
              <a:rPr lang="el-GR" sz="2600" i="1"/>
              <a:t>Γυναίκες                                    50-55%</a:t>
            </a:r>
          </a:p>
          <a:p>
            <a:pPr>
              <a:lnSpc>
                <a:spcPct val="90000"/>
              </a:lnSpc>
            </a:pPr>
            <a:r>
              <a:rPr lang="el-GR" sz="2600" i="1"/>
              <a:t>Παιδιά                                        75%</a:t>
            </a:r>
          </a:p>
          <a:p>
            <a:pPr>
              <a:lnSpc>
                <a:spcPct val="90000"/>
              </a:lnSpc>
            </a:pPr>
            <a:r>
              <a:rPr lang="el-GR" sz="2600" i="1"/>
              <a:t>Έμβρυα 3 μηνών                          75%</a:t>
            </a:r>
          </a:p>
          <a:p>
            <a:pPr>
              <a:lnSpc>
                <a:spcPct val="90000"/>
              </a:lnSpc>
            </a:pPr>
            <a:r>
              <a:rPr lang="el-GR" sz="2600" i="1"/>
              <a:t>Παχύσαρκοι                                 94%</a:t>
            </a:r>
          </a:p>
          <a:p>
            <a:pPr>
              <a:lnSpc>
                <a:spcPct val="90000"/>
              </a:lnSpc>
            </a:pPr>
            <a:r>
              <a:rPr lang="el-GR" sz="2600" i="1"/>
              <a:t>Ελάττωση με πάροδο ηλικίας         40%</a:t>
            </a:r>
          </a:p>
        </p:txBody>
      </p:sp>
    </p:spTree>
  </p:cSld>
  <p:clrMapOvr>
    <a:masterClrMapping/>
  </p:clrMapOvr>
  <p:transition spd="med">
    <p:randomBar dir="vert"/>
  </p:transition>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7490" name="Rectangle 2"/>
          <p:cNvSpPr>
            <a:spLocks noGrp="1" noChangeArrowheads="1"/>
          </p:cNvSpPr>
          <p:nvPr>
            <p:ph type="title"/>
          </p:nvPr>
        </p:nvSpPr>
        <p:spPr/>
        <p:txBody>
          <a:bodyPr/>
          <a:lstStyle/>
          <a:p>
            <a:r>
              <a:rPr lang="el-GR"/>
              <a:t>αφυδάτωση</a:t>
            </a:r>
          </a:p>
        </p:txBody>
      </p:sp>
      <p:sp>
        <p:nvSpPr>
          <p:cNvPr id="447491" name="Rectangle 3"/>
          <p:cNvSpPr>
            <a:spLocks noGrp="1" noChangeArrowheads="1"/>
          </p:cNvSpPr>
          <p:nvPr>
            <p:ph type="body" idx="1"/>
          </p:nvPr>
        </p:nvSpPr>
        <p:spPr/>
        <p:txBody>
          <a:bodyPr/>
          <a:lstStyle/>
          <a:p>
            <a:r>
              <a:rPr lang="el-GR"/>
              <a:t>Συχνότερη μεταβολική διαταραχή και οφείλεται σε μειωμένη πρόσληψη ή αυξημένη απώλεια ύδατος από τον οργανισμό</a:t>
            </a:r>
          </a:p>
          <a:p>
            <a:r>
              <a:rPr lang="el-GR"/>
              <a:t>Απώλεια ύδατος:( εξάτμιση ύδατος από τους πνεύμονες- πυρετό, δύσπνοια, τραχειοστομία, χορήγηση οξυγόνου), τραύμα, έντονη εφίδρωση, εγκαύματα</a:t>
            </a:r>
          </a:p>
        </p:txBody>
      </p:sp>
    </p:spTree>
  </p:cSld>
  <p:clrMapOvr>
    <a:masterClrMapping/>
  </p:clrMapOvr>
  <p:transition spd="med">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6" name="Rectangle 2"/>
          <p:cNvSpPr>
            <a:spLocks noGrp="1" noChangeArrowheads="1"/>
          </p:cNvSpPr>
          <p:nvPr>
            <p:ph type="title"/>
          </p:nvPr>
        </p:nvSpPr>
        <p:spPr/>
        <p:txBody>
          <a:bodyPr/>
          <a:lstStyle/>
          <a:p>
            <a:r>
              <a:rPr lang="el-GR"/>
              <a:t>Πρόσληψη Υγρών</a:t>
            </a:r>
            <a:endParaRPr lang="en-US"/>
          </a:p>
        </p:txBody>
      </p:sp>
      <p:pic>
        <p:nvPicPr>
          <p:cNvPr id="702467" name="Picture 3"/>
          <p:cNvPicPr>
            <a:picLocks noChangeAspect="1" noChangeArrowheads="1"/>
          </p:cNvPicPr>
          <p:nvPr/>
        </p:nvPicPr>
        <p:blipFill>
          <a:blip r:embed="rId2" cstate="print"/>
          <a:srcRect/>
          <a:stretch>
            <a:fillRect/>
          </a:stretch>
        </p:blipFill>
        <p:spPr bwMode="auto">
          <a:xfrm>
            <a:off x="1355725" y="2133600"/>
            <a:ext cx="6721475" cy="4340225"/>
          </a:xfrm>
          <a:prstGeom prst="rect">
            <a:avLst/>
          </a:prstGeom>
          <a:noFill/>
          <a:ln w="9525">
            <a:noFill/>
            <a:miter lim="800000"/>
            <a:headEnd/>
            <a:tailEnd/>
          </a:ln>
          <a:effectLst/>
        </p:spPr>
      </p:pic>
      <p:sp>
        <p:nvSpPr>
          <p:cNvPr id="702468" name="AutoShape 4"/>
          <p:cNvSpPr>
            <a:spLocks/>
          </p:cNvSpPr>
          <p:nvPr/>
        </p:nvSpPr>
        <p:spPr bwMode="auto">
          <a:xfrm>
            <a:off x="6934200" y="3138488"/>
            <a:ext cx="2209800" cy="1225550"/>
          </a:xfrm>
          <a:prstGeom prst="accentCallout1">
            <a:avLst>
              <a:gd name="adj1" fmla="val 7185"/>
              <a:gd name="adj2" fmla="val -3449"/>
              <a:gd name="adj3" fmla="val 111778"/>
              <a:gd name="adj4" fmla="val -55171"/>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Νερό από ροφήματα</a:t>
            </a:r>
            <a:r>
              <a:rPr lang="en-US" sz="2400" b="1">
                <a:latin typeface="Times New Roman" pitchFamily="18" charset="0"/>
              </a:rPr>
              <a:t>:</a:t>
            </a:r>
          </a:p>
          <a:p>
            <a:pPr eaLnBrk="0" hangingPunct="0"/>
            <a:r>
              <a:rPr lang="en-US" sz="2400" b="1">
                <a:latin typeface="Times New Roman" pitchFamily="18" charset="0"/>
              </a:rPr>
              <a:t>1600 ml</a:t>
            </a:r>
            <a:r>
              <a:rPr lang="el-GR" sz="2400" b="1">
                <a:latin typeface="Times New Roman" pitchFamily="18" charset="0"/>
              </a:rPr>
              <a:t> </a:t>
            </a:r>
            <a:r>
              <a:rPr lang="en-US" sz="2400" b="1">
                <a:latin typeface="Times New Roman" pitchFamily="18" charset="0"/>
              </a:rPr>
              <a:t>(64%)</a:t>
            </a:r>
            <a:endParaRPr lang="en-US" sz="2400">
              <a:latin typeface="Times New Roman" pitchFamily="18" charset="0"/>
            </a:endParaRPr>
          </a:p>
        </p:txBody>
      </p:sp>
      <p:sp>
        <p:nvSpPr>
          <p:cNvPr id="702469" name="AutoShape 5"/>
          <p:cNvSpPr>
            <a:spLocks/>
          </p:cNvSpPr>
          <p:nvPr/>
        </p:nvSpPr>
        <p:spPr bwMode="auto">
          <a:xfrm flipH="1">
            <a:off x="9525" y="4378325"/>
            <a:ext cx="2047875" cy="1225550"/>
          </a:xfrm>
          <a:prstGeom prst="accentCallout1">
            <a:avLst>
              <a:gd name="adj1" fmla="val 7185"/>
              <a:gd name="adj2" fmla="val -3722"/>
              <a:gd name="adj3" fmla="val -4991"/>
              <a:gd name="adj4" fmla="val -41477"/>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Νερό από τροφές</a:t>
            </a:r>
            <a:r>
              <a:rPr lang="en-US" sz="2400" b="1">
                <a:latin typeface="Times New Roman" pitchFamily="18" charset="0"/>
              </a:rPr>
              <a:t>:</a:t>
            </a:r>
          </a:p>
          <a:p>
            <a:pPr eaLnBrk="0" hangingPunct="0"/>
            <a:r>
              <a:rPr lang="en-US" sz="2400" b="1">
                <a:latin typeface="Times New Roman" pitchFamily="18" charset="0"/>
              </a:rPr>
              <a:t>700 ml</a:t>
            </a:r>
            <a:r>
              <a:rPr lang="el-GR" sz="2400" b="1">
                <a:latin typeface="Times New Roman" pitchFamily="18" charset="0"/>
              </a:rPr>
              <a:t> </a:t>
            </a:r>
            <a:r>
              <a:rPr lang="en-US" sz="2400" b="1">
                <a:latin typeface="Times New Roman" pitchFamily="18" charset="0"/>
              </a:rPr>
              <a:t>(28%)</a:t>
            </a:r>
            <a:endParaRPr lang="en-US" sz="2400">
              <a:latin typeface="Times New Roman" pitchFamily="18" charset="0"/>
            </a:endParaRPr>
          </a:p>
        </p:txBody>
      </p:sp>
      <p:sp>
        <p:nvSpPr>
          <p:cNvPr id="702470" name="AutoShape 6"/>
          <p:cNvSpPr>
            <a:spLocks/>
          </p:cNvSpPr>
          <p:nvPr/>
        </p:nvSpPr>
        <p:spPr bwMode="auto">
          <a:xfrm flipH="1">
            <a:off x="0" y="2436813"/>
            <a:ext cx="2209800" cy="1225550"/>
          </a:xfrm>
          <a:prstGeom prst="accentCallout1">
            <a:avLst>
              <a:gd name="adj1" fmla="val 9324"/>
              <a:gd name="adj2" fmla="val -3449"/>
              <a:gd name="adj3" fmla="val 24481"/>
              <a:gd name="adj4" fmla="val -90449"/>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Νερό από μεταβολισμό</a:t>
            </a:r>
            <a:r>
              <a:rPr lang="en-US" sz="2400" b="1">
                <a:latin typeface="Times New Roman" pitchFamily="18" charset="0"/>
              </a:rPr>
              <a:t>:</a:t>
            </a:r>
          </a:p>
          <a:p>
            <a:pPr eaLnBrk="0" hangingPunct="0"/>
            <a:r>
              <a:rPr lang="en-US" sz="2400" b="1">
                <a:latin typeface="Times New Roman" pitchFamily="18" charset="0"/>
              </a:rPr>
              <a:t>200 ml (8%)</a:t>
            </a:r>
            <a:endParaRPr lang="en-US" sz="2400">
              <a:latin typeface="Times New Roman" pitchFamily="18" charset="0"/>
            </a:endParaRPr>
          </a:p>
        </p:txBody>
      </p:sp>
    </p:spTree>
  </p:cSld>
  <p:clrMapOvr>
    <a:masterClrMapping/>
  </p:clrMapOvr>
  <p:transition spd="med">
    <p:randomBar dir="ver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8514" name="Rectangle 2"/>
          <p:cNvSpPr>
            <a:spLocks noGrp="1" noChangeArrowheads="1"/>
          </p:cNvSpPr>
          <p:nvPr>
            <p:ph type="title"/>
          </p:nvPr>
        </p:nvSpPr>
        <p:spPr/>
        <p:txBody>
          <a:bodyPr/>
          <a:lstStyle/>
          <a:p>
            <a:r>
              <a:rPr lang="el-GR"/>
              <a:t>συμπτωματολογία</a:t>
            </a:r>
          </a:p>
        </p:txBody>
      </p:sp>
      <p:sp>
        <p:nvSpPr>
          <p:cNvPr id="448515" name="Rectangle 3"/>
          <p:cNvSpPr>
            <a:spLocks noGrp="1" noChangeArrowheads="1"/>
          </p:cNvSpPr>
          <p:nvPr>
            <p:ph type="body" idx="1"/>
          </p:nvPr>
        </p:nvSpPr>
        <p:spPr/>
        <p:txBody>
          <a:bodyPr/>
          <a:lstStyle/>
          <a:p>
            <a:pPr>
              <a:lnSpc>
                <a:spcPct val="80000"/>
              </a:lnSpc>
            </a:pPr>
            <a:r>
              <a:rPr lang="el-GR" sz="2600"/>
              <a:t>Πυρετός</a:t>
            </a:r>
          </a:p>
          <a:p>
            <a:pPr>
              <a:lnSpc>
                <a:spcPct val="80000"/>
              </a:lnSpc>
            </a:pPr>
            <a:r>
              <a:rPr lang="el-GR" sz="2600"/>
              <a:t>Ταχυκαρδία</a:t>
            </a:r>
          </a:p>
          <a:p>
            <a:pPr>
              <a:lnSpc>
                <a:spcPct val="80000"/>
              </a:lnSpc>
            </a:pPr>
            <a:r>
              <a:rPr lang="el-GR" sz="2600"/>
              <a:t>Χαμηλή ΑΠ</a:t>
            </a:r>
          </a:p>
          <a:p>
            <a:pPr>
              <a:lnSpc>
                <a:spcPct val="80000"/>
              </a:lnSpc>
            </a:pPr>
            <a:r>
              <a:rPr lang="el-GR" sz="2600"/>
              <a:t>Ολιγουρία</a:t>
            </a:r>
          </a:p>
          <a:p>
            <a:pPr>
              <a:lnSpc>
                <a:spcPct val="80000"/>
              </a:lnSpc>
            </a:pPr>
            <a:r>
              <a:rPr lang="el-GR" sz="2600"/>
              <a:t>Απότομη απώλεια  βάρους</a:t>
            </a:r>
          </a:p>
          <a:p>
            <a:pPr>
              <a:lnSpc>
                <a:spcPct val="80000"/>
              </a:lnSpc>
            </a:pPr>
            <a:r>
              <a:rPr lang="el-GR" sz="2600"/>
              <a:t>Ξηρότητα βλεννογόνων</a:t>
            </a:r>
          </a:p>
          <a:p>
            <a:pPr>
              <a:lnSpc>
                <a:spcPct val="80000"/>
              </a:lnSpc>
            </a:pPr>
            <a:endParaRPr lang="el-GR" sz="2600"/>
          </a:p>
          <a:p>
            <a:pPr>
              <a:lnSpc>
                <a:spcPct val="80000"/>
              </a:lnSpc>
            </a:pPr>
            <a:r>
              <a:rPr lang="el-GR" sz="2600"/>
              <a:t>Ψευδαισθήσεις- παραλήρημα- σπασμοί- κώμα - θάνατος</a:t>
            </a:r>
          </a:p>
        </p:txBody>
      </p:sp>
    </p:spTree>
  </p:cSld>
  <p:clrMapOvr>
    <a:masterClrMapping/>
  </p:clrMapOvr>
  <p:transition spd="med">
    <p:randomBar dir="vert"/>
  </p:transition>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9538" name="Rectangle 2"/>
          <p:cNvSpPr>
            <a:spLocks noGrp="1" noChangeArrowheads="1"/>
          </p:cNvSpPr>
          <p:nvPr>
            <p:ph type="title"/>
          </p:nvPr>
        </p:nvSpPr>
        <p:spPr/>
        <p:txBody>
          <a:bodyPr/>
          <a:lstStyle/>
          <a:p>
            <a:r>
              <a:rPr lang="el-GR" sz="3000"/>
              <a:t>Έλλειμμα ύδατος</a:t>
            </a:r>
          </a:p>
        </p:txBody>
      </p:sp>
      <p:sp>
        <p:nvSpPr>
          <p:cNvPr id="449539" name="Rectangle 3"/>
          <p:cNvSpPr>
            <a:spLocks noGrp="1" noChangeArrowheads="1"/>
          </p:cNvSpPr>
          <p:nvPr>
            <p:ph type="body" idx="1"/>
          </p:nvPr>
        </p:nvSpPr>
        <p:spPr>
          <a:xfrm>
            <a:off x="395288" y="2017713"/>
            <a:ext cx="8559800" cy="4114800"/>
          </a:xfrm>
        </p:spPr>
        <p:txBody>
          <a:bodyPr/>
          <a:lstStyle/>
          <a:p>
            <a:pPr>
              <a:lnSpc>
                <a:spcPct val="90000"/>
              </a:lnSpc>
            </a:pPr>
            <a:r>
              <a:rPr lang="el-GR" sz="2600"/>
              <a:t>0,6 </a:t>
            </a:r>
            <a:r>
              <a:rPr lang="en-US" sz="2600"/>
              <a:t>x </a:t>
            </a:r>
            <a:r>
              <a:rPr lang="el-GR" sz="2600"/>
              <a:t>ΣΒ(</a:t>
            </a:r>
            <a:r>
              <a:rPr lang="en-US" sz="2600"/>
              <a:t>kg)</a:t>
            </a:r>
            <a:r>
              <a:rPr lang="el-GR" sz="2600"/>
              <a:t> </a:t>
            </a:r>
            <a:r>
              <a:rPr lang="en-US" sz="2600"/>
              <a:t>x Na </a:t>
            </a:r>
            <a:r>
              <a:rPr lang="el-GR" sz="2600"/>
              <a:t>ορού  / 140 = Ολικό ποσό ύδατος που χρειάζεται για να επαναφέρει το Να ορού στη φυσιολογική τιμή</a:t>
            </a:r>
          </a:p>
          <a:p>
            <a:pPr>
              <a:lnSpc>
                <a:spcPct val="90000"/>
              </a:lnSpc>
            </a:pPr>
            <a:endParaRPr lang="el-GR" sz="2600"/>
          </a:p>
          <a:p>
            <a:pPr>
              <a:lnSpc>
                <a:spcPct val="90000"/>
              </a:lnSpc>
            </a:pPr>
            <a:endParaRPr lang="el-GR" sz="2600"/>
          </a:p>
          <a:p>
            <a:pPr>
              <a:lnSpc>
                <a:spcPct val="90000"/>
              </a:lnSpc>
            </a:pPr>
            <a:r>
              <a:rPr lang="el-GR" sz="2600"/>
              <a:t>Ολικό ποσό ύδατος – ( </a:t>
            </a:r>
            <a:r>
              <a:rPr lang="en-US" sz="2600"/>
              <a:t>0</a:t>
            </a:r>
            <a:r>
              <a:rPr lang="el-GR" sz="2600"/>
              <a:t>,6</a:t>
            </a:r>
            <a:r>
              <a:rPr lang="en-US" sz="2600"/>
              <a:t> x </a:t>
            </a:r>
            <a:r>
              <a:rPr lang="el-GR" sz="2600"/>
              <a:t>ΣΒ)= Έλλειμμα υγρών</a:t>
            </a:r>
          </a:p>
          <a:p>
            <a:pPr>
              <a:lnSpc>
                <a:spcPct val="90000"/>
              </a:lnSpc>
              <a:buFont typeface="Wingdings" pitchFamily="2" charset="2"/>
              <a:buNone/>
            </a:pPr>
            <a:endParaRPr lang="el-GR" sz="2600"/>
          </a:p>
          <a:p>
            <a:pPr>
              <a:lnSpc>
                <a:spcPct val="90000"/>
              </a:lnSpc>
              <a:buFont typeface="Wingdings" pitchFamily="2" charset="2"/>
              <a:buNone/>
            </a:pPr>
            <a:endParaRPr lang="el-GR" sz="2600" u="sng"/>
          </a:p>
          <a:p>
            <a:pPr>
              <a:lnSpc>
                <a:spcPct val="90000"/>
              </a:lnSpc>
              <a:buFont typeface="Wingdings" pitchFamily="2" charset="2"/>
              <a:buNone/>
            </a:pPr>
            <a:r>
              <a:rPr lang="el-GR" sz="2600"/>
              <a:t>              </a:t>
            </a:r>
          </a:p>
        </p:txBody>
      </p:sp>
    </p:spTree>
  </p:cSld>
  <p:clrMapOvr>
    <a:masterClrMapping/>
  </p:clrMapOvr>
  <p:transition spd="med">
    <p:randomBar dir="vert"/>
  </p:transition>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p:txBody>
          <a:bodyPr/>
          <a:lstStyle/>
          <a:p>
            <a:r>
              <a:rPr lang="el-GR"/>
              <a:t>θεραπεία</a:t>
            </a:r>
          </a:p>
        </p:txBody>
      </p:sp>
      <p:sp>
        <p:nvSpPr>
          <p:cNvPr id="450563" name="Rectangle 3"/>
          <p:cNvSpPr>
            <a:spLocks noGrp="1" noChangeArrowheads="1"/>
          </p:cNvSpPr>
          <p:nvPr>
            <p:ph type="body" idx="1"/>
          </p:nvPr>
        </p:nvSpPr>
        <p:spPr/>
        <p:txBody>
          <a:bodyPr/>
          <a:lstStyle/>
          <a:p>
            <a:r>
              <a:rPr lang="el-GR"/>
              <a:t>Ασφαλής τακτική: χορήγηση του ½ ή ¾ του υπολογισθέντος ελλείμματος το  πρώτο 24 ωρου</a:t>
            </a:r>
          </a:p>
          <a:p>
            <a:r>
              <a:rPr lang="el-GR"/>
              <a:t>Η ταχεία αντικατάσταση ιδιαίτερα σε αρρώστους με χρόνια υπερνατριαιμία ενέχει τον κίνδυνο πρόκλησης εγκεφαλικού οιδήματος</a:t>
            </a:r>
          </a:p>
          <a:p>
            <a:endParaRPr lang="el-GR"/>
          </a:p>
          <a:p>
            <a:endParaRPr lang="el-GR"/>
          </a:p>
          <a:p>
            <a:endParaRPr lang="el-GR"/>
          </a:p>
        </p:txBody>
      </p:sp>
    </p:spTree>
  </p:cSld>
  <p:clrMapOvr>
    <a:masterClrMapping/>
  </p:clrMapOvr>
  <p:transition spd="med">
    <p:randomBar dir="vert"/>
  </p:transition>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1586" name="Rectangle 2"/>
          <p:cNvSpPr>
            <a:spLocks noGrp="1" noChangeArrowheads="1"/>
          </p:cNvSpPr>
          <p:nvPr>
            <p:ph type="title"/>
          </p:nvPr>
        </p:nvSpPr>
        <p:spPr/>
        <p:txBody>
          <a:bodyPr/>
          <a:lstStyle/>
          <a:p>
            <a:r>
              <a:rPr lang="el-GR"/>
              <a:t>θεραπεία</a:t>
            </a:r>
          </a:p>
        </p:txBody>
      </p:sp>
      <p:sp>
        <p:nvSpPr>
          <p:cNvPr id="451587" name="Rectangle 3"/>
          <p:cNvSpPr>
            <a:spLocks noGrp="1" noChangeArrowheads="1"/>
          </p:cNvSpPr>
          <p:nvPr>
            <p:ph type="body" idx="1"/>
          </p:nvPr>
        </p:nvSpPr>
        <p:spPr/>
        <p:txBody>
          <a:bodyPr/>
          <a:lstStyle/>
          <a:p>
            <a:r>
              <a:rPr lang="el-GR" sz="2600"/>
              <a:t>Χορήγηση ύδατος υπό τη μορφή διαλυμάτων δεξτρόζης 5% σε όγκο ικανό να αποκαταστήσει τη νεφρική λειτουργία και τον αιματοκρίτη στα φυσιολογικά επίπεδα για να ελαττωθεί βαθμιαία το Να του πλάσματος στα 140</a:t>
            </a:r>
            <a:r>
              <a:rPr lang="en-US" sz="2600"/>
              <a:t>mEq/L</a:t>
            </a:r>
          </a:p>
          <a:p>
            <a:r>
              <a:rPr lang="el-GR" sz="2600"/>
              <a:t>Αν υπάρχει φυσιολογική νεφρική λειτουργία: 2000- 3000 ύδατος ημερησίως ( 1500 </a:t>
            </a:r>
            <a:r>
              <a:rPr lang="en-US" sz="2600"/>
              <a:t>ml/ m</a:t>
            </a:r>
            <a:r>
              <a:rPr lang="en-US" sz="2600" baseline="30000"/>
              <a:t>2 </a:t>
            </a:r>
            <a:r>
              <a:rPr lang="el-GR" sz="2600"/>
              <a:t>σωματικής επιφάνειας</a:t>
            </a:r>
          </a:p>
        </p:txBody>
      </p:sp>
    </p:spTree>
  </p:cSld>
  <p:clrMapOvr>
    <a:masterClrMapping/>
  </p:clrMapOvr>
  <p:transition spd="med">
    <p:randomBar dir="vert"/>
  </p:transition>
</p:sld>
</file>

<file path=ppt/slides/slide5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2610" name="Rectangle 2"/>
          <p:cNvSpPr>
            <a:spLocks noGrp="1" noChangeArrowheads="1"/>
          </p:cNvSpPr>
          <p:nvPr>
            <p:ph type="ctrTitle"/>
          </p:nvPr>
        </p:nvSpPr>
        <p:spPr/>
        <p:txBody>
          <a:bodyPr/>
          <a:lstStyle/>
          <a:p>
            <a:r>
              <a:rPr lang="el-GR"/>
              <a:t>ΔΙΑΤΑΡΑΧΕΣ ΣΥΓΚΕΝΤΡΩΣΗΣ ΗΛΕΚΤΡ</a:t>
            </a:r>
            <a:r>
              <a:rPr lang="en-US"/>
              <a:t>O</a:t>
            </a:r>
            <a:r>
              <a:rPr lang="el-GR"/>
              <a:t>ΛΥΤΩΝ</a:t>
            </a:r>
          </a:p>
        </p:txBody>
      </p:sp>
      <p:sp>
        <p:nvSpPr>
          <p:cNvPr id="452611" name="Rectangle 3"/>
          <p:cNvSpPr>
            <a:spLocks noChangeArrowheads="1"/>
          </p:cNvSpPr>
          <p:nvPr/>
        </p:nvSpPr>
        <p:spPr bwMode="auto">
          <a:xfrm>
            <a:off x="1116013" y="2781300"/>
            <a:ext cx="6911975" cy="2606675"/>
          </a:xfrm>
          <a:prstGeom prst="rect">
            <a:avLst/>
          </a:prstGeom>
          <a:noFill/>
          <a:ln w="9525">
            <a:noFill/>
            <a:miter lim="800000"/>
            <a:headEnd/>
            <a:tailEnd/>
          </a:ln>
          <a:effectLst/>
        </p:spPr>
        <p:txBody>
          <a:bodyPr>
            <a:spAutoFit/>
          </a:bodyPr>
          <a:lstStyle/>
          <a:p>
            <a:pPr>
              <a:buFontTx/>
              <a:buChar char="•"/>
            </a:pPr>
            <a:r>
              <a:rPr lang="el-GR" sz="2000" b="1"/>
              <a:t>Υποκαλιαιμία: Κ &lt; 3.5 </a:t>
            </a:r>
            <a:r>
              <a:rPr lang="en-US" sz="2000" b="1"/>
              <a:t>mmol/L</a:t>
            </a:r>
          </a:p>
          <a:p>
            <a:pPr>
              <a:buFontTx/>
              <a:buChar char="•"/>
            </a:pPr>
            <a:r>
              <a:rPr lang="el-GR" sz="2000" b="1"/>
              <a:t>Υπερκαλιαιμία: Κ &gt; 5.5 </a:t>
            </a:r>
            <a:r>
              <a:rPr lang="en-US" sz="2000" b="1"/>
              <a:t>mmol/L</a:t>
            </a:r>
            <a:endParaRPr lang="el-GR" sz="2000" b="1"/>
          </a:p>
          <a:p>
            <a:pPr>
              <a:buFontTx/>
              <a:buChar char="•"/>
            </a:pPr>
            <a:r>
              <a:rPr lang="el-GR" sz="2000" b="1"/>
              <a:t>Υπερασβεστιαιμία: </a:t>
            </a:r>
            <a:r>
              <a:rPr lang="en-US" sz="2000" b="1"/>
              <a:t>Ca &gt;2.6 mmol/L</a:t>
            </a:r>
          </a:p>
          <a:p>
            <a:pPr>
              <a:buFontTx/>
              <a:buChar char="•"/>
            </a:pPr>
            <a:r>
              <a:rPr lang="el-GR" sz="2000" b="1"/>
              <a:t>Υπασβεστιαιμία:</a:t>
            </a:r>
            <a:r>
              <a:rPr lang="en-US" sz="2000" b="1"/>
              <a:t>Ca </a:t>
            </a:r>
            <a:r>
              <a:rPr lang="el-GR" sz="2000" b="1"/>
              <a:t>&lt; </a:t>
            </a:r>
            <a:r>
              <a:rPr lang="en-US" sz="2000" b="1"/>
              <a:t>2.</a:t>
            </a:r>
            <a:r>
              <a:rPr lang="el-GR" sz="2000" b="1"/>
              <a:t>2 </a:t>
            </a:r>
            <a:r>
              <a:rPr lang="en-US" sz="2000" b="1"/>
              <a:t>mmol/L</a:t>
            </a:r>
            <a:endParaRPr lang="el-GR" sz="2000" b="1"/>
          </a:p>
          <a:p>
            <a:pPr>
              <a:buFontTx/>
              <a:buChar char="•"/>
            </a:pPr>
            <a:r>
              <a:rPr lang="el-GR" sz="2000" b="1"/>
              <a:t>Υπομαγνησιαιμία:</a:t>
            </a:r>
            <a:r>
              <a:rPr lang="en-US" sz="2000" b="1"/>
              <a:t> Mg &lt; 0.74</a:t>
            </a:r>
            <a:r>
              <a:rPr lang="el-GR" sz="2000" b="1"/>
              <a:t> </a:t>
            </a:r>
            <a:r>
              <a:rPr lang="en-US" sz="2000" b="1"/>
              <a:t>mmol/L</a:t>
            </a:r>
            <a:endParaRPr lang="el-GR" sz="2000" b="1"/>
          </a:p>
          <a:p>
            <a:pPr>
              <a:buFontTx/>
              <a:buChar char="•"/>
            </a:pPr>
            <a:r>
              <a:rPr lang="el-GR" sz="2000" b="1"/>
              <a:t>Υπερμαγνησιαιμία: </a:t>
            </a:r>
            <a:r>
              <a:rPr lang="en-US" sz="2000" b="1"/>
              <a:t>Mg </a:t>
            </a:r>
            <a:r>
              <a:rPr lang="el-GR" sz="2000" b="1"/>
              <a:t>&gt;</a:t>
            </a:r>
            <a:r>
              <a:rPr lang="en-US" sz="2000" b="1"/>
              <a:t> </a:t>
            </a:r>
            <a:r>
              <a:rPr lang="el-GR" sz="2000" b="1"/>
              <a:t>1</a:t>
            </a:r>
            <a:r>
              <a:rPr lang="en-US" sz="2000" b="1"/>
              <a:t>.</a:t>
            </a:r>
            <a:r>
              <a:rPr lang="el-GR" sz="2000" b="1"/>
              <a:t>08 </a:t>
            </a:r>
            <a:r>
              <a:rPr lang="en-US" sz="2000" b="1"/>
              <a:t>mmol/L</a:t>
            </a:r>
          </a:p>
          <a:p>
            <a:pPr>
              <a:spcBef>
                <a:spcPct val="50000"/>
              </a:spcBef>
              <a:buClr>
                <a:schemeClr val="accent2"/>
              </a:buClr>
              <a:buFont typeface="Wingdings" pitchFamily="2" charset="2"/>
              <a:buChar char="o"/>
            </a:pPr>
            <a:endParaRPr lang="en-US" sz="3000">
              <a:cs typeface="Times New Roman" pitchFamily="18"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8" fill="hold" grpId="0" nodeType="afterEffect">
                                  <p:stCondLst>
                                    <p:cond delay="0"/>
                                  </p:stCondLst>
                                  <p:childTnLst>
                                    <p:set>
                                      <p:cBhvr>
                                        <p:cTn id="6" dur="1" fill="hold">
                                          <p:stCondLst>
                                            <p:cond delay="0"/>
                                          </p:stCondLst>
                                        </p:cTn>
                                        <p:tgtEl>
                                          <p:spTgt spid="452610"/>
                                        </p:tgtEl>
                                        <p:attrNameLst>
                                          <p:attrName>style.visibility</p:attrName>
                                        </p:attrNameLst>
                                      </p:cBhvr>
                                      <p:to>
                                        <p:strVal val="visible"/>
                                      </p:to>
                                    </p:set>
                                    <p:anim calcmode="lin" valueType="num">
                                      <p:cBhvr>
                                        <p:cTn id="7" dur="500" fill="hold"/>
                                        <p:tgtEl>
                                          <p:spTgt spid="452610"/>
                                        </p:tgtEl>
                                        <p:attrNameLst>
                                          <p:attrName>ppt_x</p:attrName>
                                        </p:attrNameLst>
                                      </p:cBhvr>
                                      <p:tavLst>
                                        <p:tav tm="0">
                                          <p:val>
                                            <p:strVal val="#ppt_x-#ppt_w/2"/>
                                          </p:val>
                                        </p:tav>
                                        <p:tav tm="100000">
                                          <p:val>
                                            <p:strVal val="#ppt_x"/>
                                          </p:val>
                                        </p:tav>
                                      </p:tavLst>
                                    </p:anim>
                                    <p:anim calcmode="lin" valueType="num">
                                      <p:cBhvr>
                                        <p:cTn id="8" dur="500" fill="hold"/>
                                        <p:tgtEl>
                                          <p:spTgt spid="452610"/>
                                        </p:tgtEl>
                                        <p:attrNameLst>
                                          <p:attrName>ppt_y</p:attrName>
                                        </p:attrNameLst>
                                      </p:cBhvr>
                                      <p:tavLst>
                                        <p:tav tm="0">
                                          <p:val>
                                            <p:strVal val="#ppt_y"/>
                                          </p:val>
                                        </p:tav>
                                        <p:tav tm="100000">
                                          <p:val>
                                            <p:strVal val="#ppt_y"/>
                                          </p:val>
                                        </p:tav>
                                      </p:tavLst>
                                    </p:anim>
                                    <p:anim calcmode="lin" valueType="num">
                                      <p:cBhvr>
                                        <p:cTn id="9" dur="500" fill="hold"/>
                                        <p:tgtEl>
                                          <p:spTgt spid="452610"/>
                                        </p:tgtEl>
                                        <p:attrNameLst>
                                          <p:attrName>ppt_w</p:attrName>
                                        </p:attrNameLst>
                                      </p:cBhvr>
                                      <p:tavLst>
                                        <p:tav tm="0">
                                          <p:val>
                                            <p:fltVal val="0"/>
                                          </p:val>
                                        </p:tav>
                                        <p:tav tm="100000">
                                          <p:val>
                                            <p:strVal val="#ppt_w"/>
                                          </p:val>
                                        </p:tav>
                                      </p:tavLst>
                                    </p:anim>
                                    <p:anim calcmode="lin" valueType="num">
                                      <p:cBhvr>
                                        <p:cTn id="10" dur="500" fill="hold"/>
                                        <p:tgtEl>
                                          <p:spTgt spid="452610"/>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2610"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5778" name="Rectangle 2"/>
          <p:cNvSpPr>
            <a:spLocks noGrp="1" noChangeArrowheads="1"/>
          </p:cNvSpPr>
          <p:nvPr>
            <p:ph type="title"/>
          </p:nvPr>
        </p:nvSpPr>
        <p:spPr/>
        <p:txBody>
          <a:bodyPr/>
          <a:lstStyle/>
          <a:p>
            <a:r>
              <a:rPr lang="el-GR"/>
              <a:t>Ρόλος των Ηλεκτρολυτών</a:t>
            </a:r>
            <a:endParaRPr lang="en-US"/>
          </a:p>
        </p:txBody>
      </p:sp>
      <p:sp>
        <p:nvSpPr>
          <p:cNvPr id="715779" name="Rectangle 3"/>
          <p:cNvSpPr>
            <a:spLocks noGrp="1" noChangeArrowheads="1"/>
          </p:cNvSpPr>
          <p:nvPr>
            <p:ph type="body" idx="1"/>
          </p:nvPr>
        </p:nvSpPr>
        <p:spPr/>
        <p:txBody>
          <a:bodyPr/>
          <a:lstStyle/>
          <a:p>
            <a:r>
              <a:rPr lang="el-GR"/>
              <a:t>Νευρικό σύστημα</a:t>
            </a:r>
            <a:endParaRPr lang="en-US"/>
          </a:p>
          <a:p>
            <a:pPr lvl="1"/>
            <a:r>
              <a:rPr lang="el-GR"/>
              <a:t>Μετάδοση δυναμικών ενέργειας</a:t>
            </a:r>
            <a:endParaRPr lang="en-US"/>
          </a:p>
          <a:p>
            <a:r>
              <a:rPr lang="el-GR"/>
              <a:t>Καρδιαγγειακό σύστημα</a:t>
            </a:r>
            <a:endParaRPr lang="en-US"/>
          </a:p>
          <a:p>
            <a:pPr lvl="1"/>
            <a:r>
              <a:rPr lang="el-GR"/>
              <a:t>Καρδιακή αγωγιμότητα και συστολή</a:t>
            </a:r>
            <a:endParaRPr lang="en-US"/>
          </a:p>
        </p:txBody>
      </p:sp>
    </p:spTree>
  </p:cSld>
  <p:clrMapOvr>
    <a:masterClrMapping/>
  </p:clrMapOvr>
  <p:transition spd="med">
    <p:randomBar dir="vert"/>
  </p:transition>
</p:sld>
</file>

<file path=ppt/slides/slide5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4658" name="Rectangle 2"/>
          <p:cNvSpPr>
            <a:spLocks noGrp="1" noChangeArrowheads="1"/>
          </p:cNvSpPr>
          <p:nvPr>
            <p:ph type="title"/>
          </p:nvPr>
        </p:nvSpPr>
        <p:spPr>
          <a:xfrm>
            <a:off x="1042988" y="476250"/>
            <a:ext cx="7900987" cy="1152525"/>
          </a:xfrm>
        </p:spPr>
        <p:txBody>
          <a:bodyPr/>
          <a:lstStyle/>
          <a:p>
            <a:r>
              <a:rPr lang="el-GR" sz="2100"/>
              <a:t> </a:t>
            </a:r>
            <a:br>
              <a:rPr lang="el-GR" sz="2100"/>
            </a:br>
            <a:r>
              <a:rPr lang="el-GR" sz="2100"/>
              <a:t/>
            </a:r>
            <a:br>
              <a:rPr lang="el-GR" sz="2100"/>
            </a:br>
            <a:r>
              <a:rPr lang="el-GR" sz="2100"/>
              <a:t/>
            </a:r>
            <a:br>
              <a:rPr lang="el-GR" sz="2100"/>
            </a:br>
            <a:r>
              <a:rPr lang="el-GR" sz="3300" b="1">
                <a:solidFill>
                  <a:schemeClr val="tx1"/>
                </a:solidFill>
              </a:rPr>
              <a:t>Διαταραχές καλίου</a:t>
            </a:r>
            <a:r>
              <a:rPr lang="el-GR" sz="2500"/>
              <a:t/>
            </a:r>
            <a:br>
              <a:rPr lang="el-GR" sz="2500"/>
            </a:br>
            <a:endParaRPr lang="el-GR" sz="3400"/>
          </a:p>
        </p:txBody>
      </p:sp>
      <p:sp>
        <p:nvSpPr>
          <p:cNvPr id="454659" name="Rectangle 3"/>
          <p:cNvSpPr>
            <a:spLocks noGrp="1" noChangeArrowheads="1"/>
          </p:cNvSpPr>
          <p:nvPr>
            <p:ph type="body" idx="1"/>
          </p:nvPr>
        </p:nvSpPr>
        <p:spPr>
          <a:xfrm>
            <a:off x="1182688" y="1989138"/>
            <a:ext cx="7772400" cy="4143375"/>
          </a:xfrm>
        </p:spPr>
        <p:txBody>
          <a:bodyPr/>
          <a:lstStyle/>
          <a:p>
            <a:pPr>
              <a:lnSpc>
                <a:spcPct val="90000"/>
              </a:lnSpc>
            </a:pPr>
            <a:r>
              <a:rPr lang="el-GR"/>
              <a:t>  Από τα 3500</a:t>
            </a:r>
            <a:r>
              <a:rPr lang="en-US"/>
              <a:t>mEq </a:t>
            </a:r>
            <a:r>
              <a:rPr lang="el-GR"/>
              <a:t>καλίου που συνολικά έχει ένα φυσιολογικό άτομο  μόνο 70 </a:t>
            </a:r>
            <a:r>
              <a:rPr lang="en-US"/>
              <a:t>mEq</a:t>
            </a:r>
            <a:r>
              <a:rPr lang="el-GR"/>
              <a:t> βρίσκονται στο πλάσμα και στον εξωκυττάριο χώρο. </a:t>
            </a:r>
          </a:p>
          <a:p>
            <a:pPr>
              <a:lnSpc>
                <a:spcPct val="90000"/>
              </a:lnSpc>
            </a:pPr>
            <a:r>
              <a:rPr lang="el-GR"/>
              <a:t>Η συγκέντρωση του καλίου που προσδιορίζεται στο εργαστήριο αντιπροσωπεύει αυτό ακριβώς το κλάσμα, δηλαδή το 2% του συνολικού  ποσού. </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02" name="Rectangle 2"/>
          <p:cNvSpPr>
            <a:spLocks noGrp="1" noChangeArrowheads="1"/>
          </p:cNvSpPr>
          <p:nvPr>
            <p:ph type="title"/>
          </p:nvPr>
        </p:nvSpPr>
        <p:spPr/>
        <p:txBody>
          <a:bodyPr/>
          <a:lstStyle/>
          <a:p>
            <a:r>
              <a:rPr lang="el-GR"/>
              <a:t>Αίτια Υποκαλιαιμίας  (&lt;3.5</a:t>
            </a:r>
            <a:r>
              <a:rPr lang="en-US"/>
              <a:t> mEq/L</a:t>
            </a:r>
            <a:r>
              <a:rPr lang="el-GR"/>
              <a:t>)</a:t>
            </a:r>
          </a:p>
        </p:txBody>
      </p:sp>
      <p:sp>
        <p:nvSpPr>
          <p:cNvPr id="716803" name="Rectangle 3"/>
          <p:cNvSpPr>
            <a:spLocks noGrp="1" noChangeArrowheads="1"/>
          </p:cNvSpPr>
          <p:nvPr>
            <p:ph type="body" idx="1"/>
          </p:nvPr>
        </p:nvSpPr>
        <p:spPr/>
        <p:txBody>
          <a:bodyPr/>
          <a:lstStyle/>
          <a:p>
            <a:pPr>
              <a:lnSpc>
                <a:spcPct val="90000"/>
              </a:lnSpc>
            </a:pPr>
            <a:r>
              <a:rPr lang="el-GR"/>
              <a:t>Ανεπαρκής πρόσληψη</a:t>
            </a:r>
          </a:p>
          <a:p>
            <a:pPr>
              <a:lnSpc>
                <a:spcPct val="90000"/>
              </a:lnSpc>
            </a:pPr>
            <a:r>
              <a:rPr lang="el-GR"/>
              <a:t>Αυξημένη απώλεια από ΓΕΣ</a:t>
            </a:r>
          </a:p>
          <a:p>
            <a:pPr>
              <a:lnSpc>
                <a:spcPct val="90000"/>
              </a:lnSpc>
            </a:pPr>
            <a:r>
              <a:rPr lang="el-GR"/>
              <a:t>Αυξημένη απώλεια από νεφρούς</a:t>
            </a:r>
          </a:p>
          <a:p>
            <a:pPr>
              <a:lnSpc>
                <a:spcPct val="90000"/>
              </a:lnSpc>
            </a:pPr>
            <a:r>
              <a:rPr lang="el-GR"/>
              <a:t>Ενδοκυττάρια είσοδος</a:t>
            </a:r>
          </a:p>
          <a:p>
            <a:pPr>
              <a:lnSpc>
                <a:spcPct val="90000"/>
              </a:lnSpc>
              <a:buFont typeface="Wingdings" pitchFamily="2" charset="2"/>
              <a:buNone/>
            </a:pPr>
            <a:endParaRPr lang="el-GR" sz="2200" b="1"/>
          </a:p>
          <a:p>
            <a:pPr>
              <a:lnSpc>
                <a:spcPct val="90000"/>
              </a:lnSpc>
              <a:buFont typeface="Wingdings" pitchFamily="2" charset="2"/>
              <a:buNone/>
            </a:pPr>
            <a:endParaRPr lang="el-GR" sz="2200" b="1"/>
          </a:p>
          <a:p>
            <a:pPr>
              <a:lnSpc>
                <a:spcPct val="90000"/>
              </a:lnSpc>
              <a:buFont typeface="Wingdings" pitchFamily="2" charset="2"/>
              <a:buNone/>
            </a:pPr>
            <a:endParaRPr lang="el-GR" sz="2200" b="1"/>
          </a:p>
          <a:p>
            <a:pPr>
              <a:lnSpc>
                <a:spcPct val="90000"/>
              </a:lnSpc>
              <a:buFont typeface="Wingdings" pitchFamily="2" charset="2"/>
              <a:buNone/>
            </a:pPr>
            <a:r>
              <a:rPr lang="el-GR" sz="2200" b="1"/>
              <a:t>(</a:t>
            </a:r>
            <a:r>
              <a:rPr lang="el-GR" sz="2200"/>
              <a:t>Παρατεταμένη ρινογαστρική αναρρόφηση- Διάρροια -Μεγάλες δόσεις κορτικοστεροειδών- Διουρητικά-Αλκάλωση)</a:t>
            </a:r>
          </a:p>
          <a:p>
            <a:pPr>
              <a:lnSpc>
                <a:spcPct val="90000"/>
              </a:lnSpc>
              <a:buFont typeface="Wingdings" pitchFamily="2" charset="2"/>
              <a:buNone/>
            </a:pPr>
            <a:endParaRPr lang="el-GR" sz="2200"/>
          </a:p>
        </p:txBody>
      </p:sp>
    </p:spTree>
  </p:cSld>
  <p:clrMapOvr>
    <a:masterClrMapping/>
  </p:clrMapOvr>
  <p:transition spd="med">
    <p:randomBar dir="ver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826" name="Rectangle 2"/>
          <p:cNvSpPr>
            <a:spLocks noGrp="1" noChangeArrowheads="1"/>
          </p:cNvSpPr>
          <p:nvPr>
            <p:ph type="title"/>
          </p:nvPr>
        </p:nvSpPr>
        <p:spPr/>
        <p:txBody>
          <a:bodyPr/>
          <a:lstStyle/>
          <a:p>
            <a:r>
              <a:rPr lang="el-GR" sz="3400"/>
              <a:t>Κλινικές Εκδηλώσεις Υποκαλιαιμίας </a:t>
            </a:r>
            <a:br>
              <a:rPr lang="el-GR" sz="3400"/>
            </a:br>
            <a:r>
              <a:rPr lang="el-GR" sz="3400"/>
              <a:t>(&lt;2.5 </a:t>
            </a:r>
            <a:r>
              <a:rPr lang="en-US" sz="3400"/>
              <a:t>mEq/L</a:t>
            </a:r>
            <a:r>
              <a:rPr lang="el-GR" sz="3400"/>
              <a:t>)</a:t>
            </a:r>
          </a:p>
        </p:txBody>
      </p:sp>
      <p:sp>
        <p:nvSpPr>
          <p:cNvPr id="717827" name="Rectangle 3"/>
          <p:cNvSpPr>
            <a:spLocks noGrp="1" noChangeArrowheads="1"/>
          </p:cNvSpPr>
          <p:nvPr>
            <p:ph type="body" idx="1"/>
          </p:nvPr>
        </p:nvSpPr>
        <p:spPr/>
        <p:txBody>
          <a:bodyPr/>
          <a:lstStyle/>
          <a:p>
            <a:r>
              <a:rPr lang="el-GR"/>
              <a:t>Μυϊκή αδυναμία</a:t>
            </a:r>
          </a:p>
          <a:p>
            <a:r>
              <a:rPr lang="el-GR"/>
              <a:t>Νοητικές διαταραχές</a:t>
            </a:r>
          </a:p>
          <a:p>
            <a:r>
              <a:rPr lang="el-GR"/>
              <a:t>Διαταραχές ΗΚΓ (μη ειδικές)</a:t>
            </a:r>
          </a:p>
          <a:p>
            <a:pPr lvl="1"/>
            <a:r>
              <a:rPr lang="el-GR"/>
              <a:t>Κύματα </a:t>
            </a:r>
            <a:r>
              <a:rPr lang="en-US"/>
              <a:t>U</a:t>
            </a:r>
            <a:r>
              <a:rPr lang="el-GR"/>
              <a:t>, μείωση επάρματος Τ</a:t>
            </a:r>
          </a:p>
          <a:p>
            <a:r>
              <a:rPr lang="el-GR"/>
              <a:t>Αρρυθμίες</a:t>
            </a:r>
          </a:p>
        </p:txBody>
      </p:sp>
    </p:spTree>
  </p:cSld>
  <p:clrMapOvr>
    <a:masterClrMapping/>
  </p:clrMapOvr>
  <p:transition spd="med">
    <p:randomBar dir="vert"/>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850" name="Rectangle 2"/>
          <p:cNvSpPr>
            <a:spLocks noGrp="1" noChangeArrowheads="1"/>
          </p:cNvSpPr>
          <p:nvPr>
            <p:ph type="title"/>
          </p:nvPr>
        </p:nvSpPr>
        <p:spPr/>
        <p:txBody>
          <a:bodyPr/>
          <a:lstStyle/>
          <a:p>
            <a:r>
              <a:rPr lang="el-GR" sz="3400"/>
              <a:t>Αντιμετώπιση Υποκαλιαιμίας</a:t>
            </a:r>
          </a:p>
        </p:txBody>
      </p:sp>
      <p:sp>
        <p:nvSpPr>
          <p:cNvPr id="718851" name="Rectangle 3"/>
          <p:cNvSpPr>
            <a:spLocks noGrp="1" noChangeArrowheads="1"/>
          </p:cNvSpPr>
          <p:nvPr>
            <p:ph type="body" idx="1"/>
          </p:nvPr>
        </p:nvSpPr>
        <p:spPr>
          <a:xfrm>
            <a:off x="304800" y="2133600"/>
            <a:ext cx="8610600" cy="4419600"/>
          </a:xfrm>
        </p:spPr>
        <p:txBody>
          <a:bodyPr/>
          <a:lstStyle/>
          <a:p>
            <a:r>
              <a:rPr lang="el-GR" sz="2600"/>
              <a:t>Χορήγηση 0.7 </a:t>
            </a:r>
            <a:r>
              <a:rPr lang="en-US" sz="2600"/>
              <a:t>mEq/kg </a:t>
            </a:r>
            <a:r>
              <a:rPr lang="el-GR" sz="2600"/>
              <a:t>σε 1-2 </a:t>
            </a:r>
            <a:r>
              <a:rPr lang="en-US" sz="2600"/>
              <a:t>h</a:t>
            </a:r>
            <a:r>
              <a:rPr lang="el-GR" sz="2600"/>
              <a:t>,</a:t>
            </a:r>
            <a:r>
              <a:rPr lang="en-US" sz="2600"/>
              <a:t> iv </a:t>
            </a:r>
            <a:r>
              <a:rPr lang="el-GR" sz="2600"/>
              <a:t>αν </a:t>
            </a:r>
          </a:p>
          <a:p>
            <a:pPr lvl="1"/>
            <a:r>
              <a:rPr lang="el-GR" sz="2200"/>
              <a:t>Κ ορού &lt;2.5</a:t>
            </a:r>
            <a:r>
              <a:rPr lang="en-US" sz="2200"/>
              <a:t> mEq/L</a:t>
            </a:r>
            <a:endParaRPr lang="el-GR" sz="2200"/>
          </a:p>
          <a:p>
            <a:pPr lvl="1"/>
            <a:r>
              <a:rPr lang="el-GR" sz="2200"/>
              <a:t>Μυϊκή αδυναμία</a:t>
            </a:r>
          </a:p>
          <a:p>
            <a:pPr lvl="1"/>
            <a:r>
              <a:rPr lang="el-GR" sz="2200"/>
              <a:t>Διαταραχές ΗΚΓ</a:t>
            </a:r>
          </a:p>
          <a:p>
            <a:r>
              <a:rPr lang="el-GR" sz="2600"/>
              <a:t>χορήγηση 80-100 </a:t>
            </a:r>
            <a:r>
              <a:rPr lang="en-US" sz="2600"/>
              <a:t>mEq </a:t>
            </a:r>
            <a:r>
              <a:rPr lang="el-GR" sz="2600"/>
              <a:t>σε 1 </a:t>
            </a:r>
            <a:r>
              <a:rPr lang="en-US" sz="2600"/>
              <a:t>h</a:t>
            </a:r>
            <a:r>
              <a:rPr lang="el-GR" sz="2600"/>
              <a:t> από 2 φλέβες αν </a:t>
            </a:r>
          </a:p>
          <a:p>
            <a:pPr lvl="1"/>
            <a:r>
              <a:rPr lang="el-GR" sz="2200"/>
              <a:t>Κ ορού &lt;2 </a:t>
            </a:r>
            <a:r>
              <a:rPr lang="en-US" sz="2200"/>
              <a:t>mEq/L</a:t>
            </a:r>
            <a:endParaRPr lang="el-GR" sz="2200"/>
          </a:p>
          <a:p>
            <a:pPr lvl="1"/>
            <a:r>
              <a:rPr lang="el-GR" sz="2200"/>
              <a:t>Όχι ταχεία έγχυση σε άνω κοίλη φλέβα ή δεξιό κόλπο</a:t>
            </a:r>
          </a:p>
          <a:p>
            <a:r>
              <a:rPr lang="el-GR" sz="2600"/>
              <a:t>Σε έλλειψη ανταπόκρισης, έλεγχος </a:t>
            </a:r>
            <a:r>
              <a:rPr lang="en-US" sz="2600"/>
              <a:t>Mg</a:t>
            </a:r>
            <a:endParaRPr lang="el-GR" sz="2600"/>
          </a:p>
          <a:p>
            <a:r>
              <a:rPr lang="el-GR" sz="2600"/>
              <a:t>Αποκατάσταση ελλείματος σε λίγες ημέρες </a:t>
            </a:r>
          </a:p>
        </p:txBody>
      </p:sp>
    </p:spTree>
  </p:cSld>
  <p:clrMapOvr>
    <a:masterClrMapping/>
  </p:clrMapOvr>
  <p:transition spd="med">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3490" name="Rectangle 2"/>
          <p:cNvSpPr>
            <a:spLocks noGrp="1" noChangeArrowheads="1"/>
          </p:cNvSpPr>
          <p:nvPr>
            <p:ph type="title"/>
          </p:nvPr>
        </p:nvSpPr>
        <p:spPr/>
        <p:txBody>
          <a:bodyPr/>
          <a:lstStyle/>
          <a:p>
            <a:r>
              <a:rPr lang="el-GR"/>
              <a:t>Αποβολή Υγρών</a:t>
            </a:r>
            <a:endParaRPr lang="en-US"/>
          </a:p>
        </p:txBody>
      </p:sp>
      <p:pic>
        <p:nvPicPr>
          <p:cNvPr id="703491" name="Picture 3"/>
          <p:cNvPicPr>
            <a:picLocks noChangeAspect="1" noChangeArrowheads="1"/>
          </p:cNvPicPr>
          <p:nvPr/>
        </p:nvPicPr>
        <p:blipFill>
          <a:blip r:embed="rId2" cstate="print"/>
          <a:srcRect/>
          <a:stretch>
            <a:fillRect/>
          </a:stretch>
        </p:blipFill>
        <p:spPr bwMode="auto">
          <a:xfrm>
            <a:off x="1584325" y="2133600"/>
            <a:ext cx="6721475" cy="4340225"/>
          </a:xfrm>
          <a:prstGeom prst="rect">
            <a:avLst/>
          </a:prstGeom>
          <a:noFill/>
          <a:ln w="9525">
            <a:noFill/>
            <a:miter lim="800000"/>
            <a:headEnd/>
            <a:tailEnd/>
          </a:ln>
          <a:effectLst/>
        </p:spPr>
      </p:pic>
      <p:sp>
        <p:nvSpPr>
          <p:cNvPr id="703492" name="AutoShape 4"/>
          <p:cNvSpPr>
            <a:spLocks/>
          </p:cNvSpPr>
          <p:nvPr/>
        </p:nvSpPr>
        <p:spPr bwMode="auto">
          <a:xfrm flipH="1">
            <a:off x="238125" y="4378325"/>
            <a:ext cx="2047875" cy="860425"/>
          </a:xfrm>
          <a:prstGeom prst="accentCallout1">
            <a:avLst>
              <a:gd name="adj1" fmla="val 13282"/>
              <a:gd name="adj2" fmla="val -3722"/>
              <a:gd name="adj3" fmla="val -4986"/>
              <a:gd name="adj4" fmla="val -41398"/>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Δέρμα</a:t>
            </a:r>
            <a:r>
              <a:rPr lang="en-US" sz="2400" b="1">
                <a:latin typeface="Times New Roman" pitchFamily="18" charset="0"/>
              </a:rPr>
              <a:t>:</a:t>
            </a:r>
          </a:p>
          <a:p>
            <a:pPr eaLnBrk="0" hangingPunct="0"/>
            <a:r>
              <a:rPr lang="en-US" sz="2400" b="1">
                <a:latin typeface="Times New Roman" pitchFamily="18" charset="0"/>
              </a:rPr>
              <a:t>550 ml</a:t>
            </a:r>
            <a:r>
              <a:rPr lang="el-GR" sz="2400" b="1">
                <a:latin typeface="Times New Roman" pitchFamily="18" charset="0"/>
              </a:rPr>
              <a:t> </a:t>
            </a:r>
            <a:r>
              <a:rPr lang="en-US" sz="2400" b="1">
                <a:latin typeface="Times New Roman" pitchFamily="18" charset="0"/>
              </a:rPr>
              <a:t>(25%)</a:t>
            </a:r>
            <a:endParaRPr lang="en-US" sz="2400">
              <a:latin typeface="Times New Roman" pitchFamily="18" charset="0"/>
            </a:endParaRPr>
          </a:p>
        </p:txBody>
      </p:sp>
      <p:sp>
        <p:nvSpPr>
          <p:cNvPr id="703493" name="AutoShape 5"/>
          <p:cNvSpPr>
            <a:spLocks/>
          </p:cNvSpPr>
          <p:nvPr/>
        </p:nvSpPr>
        <p:spPr bwMode="auto">
          <a:xfrm flipH="1">
            <a:off x="457200" y="2436813"/>
            <a:ext cx="1905000" cy="860425"/>
          </a:xfrm>
          <a:prstGeom prst="accentCallout1">
            <a:avLst>
              <a:gd name="adj1" fmla="val 5843"/>
              <a:gd name="adj2" fmla="val -4000"/>
              <a:gd name="adj3" fmla="val 24593"/>
              <a:gd name="adj4" fmla="val -109000"/>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Κόπρανα</a:t>
            </a:r>
            <a:r>
              <a:rPr lang="en-US" sz="2400" b="1">
                <a:latin typeface="Times New Roman" pitchFamily="18" charset="0"/>
              </a:rPr>
              <a:t>:</a:t>
            </a:r>
          </a:p>
          <a:p>
            <a:pPr eaLnBrk="0" hangingPunct="0"/>
            <a:r>
              <a:rPr lang="en-US" sz="2400" b="1">
                <a:latin typeface="Times New Roman" pitchFamily="18" charset="0"/>
              </a:rPr>
              <a:t>150 ml (5%)</a:t>
            </a:r>
            <a:endParaRPr lang="en-US" sz="2400">
              <a:latin typeface="Times New Roman" pitchFamily="18" charset="0"/>
            </a:endParaRPr>
          </a:p>
        </p:txBody>
      </p:sp>
      <p:sp>
        <p:nvSpPr>
          <p:cNvPr id="703494" name="AutoShape 6"/>
          <p:cNvSpPr>
            <a:spLocks/>
          </p:cNvSpPr>
          <p:nvPr/>
        </p:nvSpPr>
        <p:spPr bwMode="auto">
          <a:xfrm>
            <a:off x="6815138" y="2011363"/>
            <a:ext cx="2028825" cy="860425"/>
          </a:xfrm>
          <a:prstGeom prst="accentCallout1">
            <a:avLst>
              <a:gd name="adj1" fmla="val 9551"/>
              <a:gd name="adj2" fmla="val -3755"/>
              <a:gd name="adj3" fmla="val 117505"/>
              <a:gd name="adj4" fmla="val -139435"/>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Πνεύμονες</a:t>
            </a:r>
            <a:r>
              <a:rPr lang="en-US" sz="2400" b="1">
                <a:latin typeface="Times New Roman" pitchFamily="18" charset="0"/>
              </a:rPr>
              <a:t>: </a:t>
            </a:r>
          </a:p>
          <a:p>
            <a:pPr eaLnBrk="0" hangingPunct="0"/>
            <a:r>
              <a:rPr lang="en-US" sz="2400" b="1">
                <a:latin typeface="Times New Roman" pitchFamily="18" charset="0"/>
              </a:rPr>
              <a:t>300 ml (11%)</a:t>
            </a:r>
            <a:endParaRPr lang="en-US" sz="2400">
              <a:latin typeface="Times New Roman" pitchFamily="18" charset="0"/>
            </a:endParaRPr>
          </a:p>
        </p:txBody>
      </p:sp>
      <p:sp>
        <p:nvSpPr>
          <p:cNvPr id="703495" name="AutoShape 7"/>
          <p:cNvSpPr>
            <a:spLocks/>
          </p:cNvSpPr>
          <p:nvPr/>
        </p:nvSpPr>
        <p:spPr bwMode="auto">
          <a:xfrm>
            <a:off x="6858000" y="4953000"/>
            <a:ext cx="2138363" cy="860425"/>
          </a:xfrm>
          <a:prstGeom prst="accentCallout1">
            <a:avLst>
              <a:gd name="adj1" fmla="val 9329"/>
              <a:gd name="adj2" fmla="val -3565"/>
              <a:gd name="adj3" fmla="val -35231"/>
              <a:gd name="adj4" fmla="val -64440"/>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Ούρα</a:t>
            </a:r>
            <a:r>
              <a:rPr lang="en-US" sz="2400" b="1">
                <a:latin typeface="Times New Roman" pitchFamily="18" charset="0"/>
              </a:rPr>
              <a:t>: </a:t>
            </a:r>
          </a:p>
          <a:p>
            <a:pPr eaLnBrk="0" hangingPunct="0"/>
            <a:r>
              <a:rPr lang="en-US" sz="2400" b="1">
                <a:latin typeface="Times New Roman" pitchFamily="18" charset="0"/>
              </a:rPr>
              <a:t>1500 ml</a:t>
            </a:r>
            <a:r>
              <a:rPr lang="el-GR" sz="2400" b="1">
                <a:latin typeface="Times New Roman" pitchFamily="18" charset="0"/>
              </a:rPr>
              <a:t> </a:t>
            </a:r>
            <a:r>
              <a:rPr lang="en-US" sz="2400" b="1">
                <a:latin typeface="Times New Roman" pitchFamily="18" charset="0"/>
              </a:rPr>
              <a:t>(59%)</a:t>
            </a:r>
          </a:p>
        </p:txBody>
      </p:sp>
    </p:spTree>
  </p:cSld>
  <p:clrMapOvr>
    <a:masterClrMapping/>
  </p:clrMapOvr>
  <p:transition spd="med">
    <p:randomBar dir="vert"/>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874" name="Rectangle 2"/>
          <p:cNvSpPr>
            <a:spLocks noGrp="1" noChangeArrowheads="1"/>
          </p:cNvSpPr>
          <p:nvPr>
            <p:ph type="title"/>
          </p:nvPr>
        </p:nvSpPr>
        <p:spPr/>
        <p:txBody>
          <a:bodyPr/>
          <a:lstStyle/>
          <a:p>
            <a:r>
              <a:rPr lang="el-GR"/>
              <a:t>Αίτια Υπερκαλαιμίας  (&gt;5.5</a:t>
            </a:r>
            <a:r>
              <a:rPr lang="en-US"/>
              <a:t> mEq/L</a:t>
            </a:r>
            <a:r>
              <a:rPr lang="el-GR"/>
              <a:t>)</a:t>
            </a:r>
          </a:p>
        </p:txBody>
      </p:sp>
      <p:sp>
        <p:nvSpPr>
          <p:cNvPr id="719875" name="Rectangle 3"/>
          <p:cNvSpPr>
            <a:spLocks noGrp="1" noChangeArrowheads="1"/>
          </p:cNvSpPr>
          <p:nvPr>
            <p:ph type="body" idx="1"/>
          </p:nvPr>
        </p:nvSpPr>
        <p:spPr/>
        <p:txBody>
          <a:bodyPr/>
          <a:lstStyle/>
          <a:p>
            <a:r>
              <a:rPr lang="el-GR"/>
              <a:t>Αυξημένη πρόσληψη</a:t>
            </a:r>
          </a:p>
          <a:p>
            <a:endParaRPr lang="el-GR"/>
          </a:p>
          <a:p>
            <a:r>
              <a:rPr lang="el-GR"/>
              <a:t>Μειωμένη απέκκριση από νεφρούς</a:t>
            </a:r>
          </a:p>
          <a:p>
            <a:endParaRPr lang="el-GR"/>
          </a:p>
          <a:p>
            <a:r>
              <a:rPr lang="el-GR"/>
              <a:t>Ενδοκυττάρια έξοδος</a:t>
            </a:r>
          </a:p>
        </p:txBody>
      </p:sp>
    </p:spTree>
  </p:cSld>
  <p:clrMapOvr>
    <a:masterClrMapping/>
  </p:clrMapOvr>
  <p:transition spd="med">
    <p:randomBar dir="vert"/>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898" name="Rectangle 2"/>
          <p:cNvSpPr>
            <a:spLocks noGrp="1" noChangeArrowheads="1"/>
          </p:cNvSpPr>
          <p:nvPr>
            <p:ph type="title"/>
          </p:nvPr>
        </p:nvSpPr>
        <p:spPr/>
        <p:txBody>
          <a:bodyPr/>
          <a:lstStyle/>
          <a:p>
            <a:r>
              <a:rPr lang="el-GR" sz="3400"/>
              <a:t>Κλινικές Εκδηλώσεις Υπερκαλαιμίας (&gt;5.5</a:t>
            </a:r>
            <a:r>
              <a:rPr lang="en-US" sz="3400"/>
              <a:t> mEq/L</a:t>
            </a:r>
            <a:r>
              <a:rPr lang="el-GR" sz="3400"/>
              <a:t>)</a:t>
            </a:r>
          </a:p>
        </p:txBody>
      </p:sp>
      <p:sp>
        <p:nvSpPr>
          <p:cNvPr id="720899" name="Rectangle 3"/>
          <p:cNvSpPr>
            <a:spLocks noGrp="1" noChangeArrowheads="1"/>
          </p:cNvSpPr>
          <p:nvPr>
            <p:ph type="body" idx="1"/>
          </p:nvPr>
        </p:nvSpPr>
        <p:spPr/>
        <p:txBody>
          <a:bodyPr/>
          <a:lstStyle/>
          <a:p>
            <a:pPr>
              <a:lnSpc>
                <a:spcPct val="90000"/>
              </a:lnSpc>
            </a:pPr>
            <a:r>
              <a:rPr lang="el-GR"/>
              <a:t>Μυϊκή αδυναμία</a:t>
            </a:r>
          </a:p>
          <a:p>
            <a:pPr>
              <a:lnSpc>
                <a:spcPct val="90000"/>
              </a:lnSpc>
            </a:pPr>
            <a:r>
              <a:rPr lang="el-GR"/>
              <a:t>Διαταραχές ΗΚΓ</a:t>
            </a:r>
          </a:p>
          <a:p>
            <a:pPr lvl="1">
              <a:lnSpc>
                <a:spcPct val="90000"/>
              </a:lnSpc>
            </a:pPr>
            <a:r>
              <a:rPr lang="el-GR"/>
              <a:t>Ψηλό &amp; στενό έπαρμα Τ</a:t>
            </a:r>
            <a:endParaRPr lang="en-US"/>
          </a:p>
          <a:p>
            <a:pPr lvl="1">
              <a:lnSpc>
                <a:spcPct val="90000"/>
              </a:lnSpc>
            </a:pPr>
            <a:r>
              <a:rPr lang="el-GR"/>
              <a:t>Μείωση επάρματος Ρ</a:t>
            </a:r>
          </a:p>
          <a:p>
            <a:pPr lvl="1">
              <a:lnSpc>
                <a:spcPct val="90000"/>
              </a:lnSpc>
            </a:pPr>
            <a:r>
              <a:rPr lang="el-GR"/>
              <a:t>Αύξηση διαστήματος</a:t>
            </a:r>
            <a:r>
              <a:rPr lang="en-US"/>
              <a:t> PR</a:t>
            </a:r>
            <a:endParaRPr lang="el-GR"/>
          </a:p>
          <a:p>
            <a:pPr lvl="1">
              <a:lnSpc>
                <a:spcPct val="90000"/>
              </a:lnSpc>
            </a:pPr>
            <a:r>
              <a:rPr lang="el-GR"/>
              <a:t>Εξάλειψη επάρματος Ρ</a:t>
            </a:r>
          </a:p>
          <a:p>
            <a:pPr lvl="1">
              <a:lnSpc>
                <a:spcPct val="90000"/>
              </a:lnSpc>
            </a:pPr>
            <a:r>
              <a:rPr lang="el-GR"/>
              <a:t>Διεύρυνση συμπλέγματος </a:t>
            </a:r>
            <a:r>
              <a:rPr lang="en-US"/>
              <a:t>QRS</a:t>
            </a:r>
            <a:endParaRPr lang="el-GR"/>
          </a:p>
          <a:p>
            <a:pPr lvl="1">
              <a:lnSpc>
                <a:spcPct val="90000"/>
              </a:lnSpc>
            </a:pPr>
            <a:r>
              <a:rPr lang="el-GR"/>
              <a:t>Κοιλιακή ασυστολία</a:t>
            </a:r>
          </a:p>
        </p:txBody>
      </p:sp>
    </p:spTree>
  </p:cSld>
  <p:clrMapOvr>
    <a:masterClrMapping/>
  </p:clrMapOvr>
  <p:transition spd="med">
    <p:randomBar dir="vert"/>
  </p:transition>
</p:sld>
</file>

<file path=ppt/slides/slide6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0802" name="Rectangle 2"/>
          <p:cNvSpPr>
            <a:spLocks noGrp="1" noChangeArrowheads="1"/>
          </p:cNvSpPr>
          <p:nvPr>
            <p:ph type="title"/>
          </p:nvPr>
        </p:nvSpPr>
        <p:spPr>
          <a:xfrm>
            <a:off x="1116013" y="404813"/>
            <a:ext cx="7793037" cy="1143000"/>
          </a:xfrm>
        </p:spPr>
        <p:txBody>
          <a:bodyPr/>
          <a:lstStyle/>
          <a:p>
            <a:r>
              <a:rPr lang="el-GR" sz="2500" b="1"/>
              <a:t>Υπολογισμός ελλείμματος καλίου</a:t>
            </a:r>
          </a:p>
        </p:txBody>
      </p:sp>
      <p:sp>
        <p:nvSpPr>
          <p:cNvPr id="460803" name="Rectangle 3"/>
          <p:cNvSpPr>
            <a:spLocks noGrp="1" noChangeArrowheads="1"/>
          </p:cNvSpPr>
          <p:nvPr>
            <p:ph type="body" sz="half" idx="1"/>
          </p:nvPr>
        </p:nvSpPr>
        <p:spPr>
          <a:xfrm>
            <a:off x="566738" y="1752600"/>
            <a:ext cx="3922712" cy="4267200"/>
          </a:xfrm>
        </p:spPr>
        <p:txBody>
          <a:bodyPr/>
          <a:lstStyle/>
          <a:p>
            <a:pPr>
              <a:lnSpc>
                <a:spcPct val="90000"/>
              </a:lnSpc>
              <a:buFont typeface="Wingdings" pitchFamily="2" charset="2"/>
              <a:buNone/>
            </a:pPr>
            <a:endParaRPr lang="el-GR" sz="2600"/>
          </a:p>
          <a:p>
            <a:pPr>
              <a:lnSpc>
                <a:spcPct val="90000"/>
              </a:lnSpc>
              <a:buFont typeface="Wingdings" pitchFamily="2" charset="2"/>
              <a:buNone/>
            </a:pPr>
            <a:endParaRPr lang="en-US" sz="3000"/>
          </a:p>
          <a:p>
            <a:pPr>
              <a:lnSpc>
                <a:spcPct val="90000"/>
              </a:lnSpc>
            </a:pPr>
            <a:endParaRPr lang="el-GR" sz="3000"/>
          </a:p>
        </p:txBody>
      </p:sp>
      <p:sp>
        <p:nvSpPr>
          <p:cNvPr id="460804" name="Rectangle 4"/>
          <p:cNvSpPr>
            <a:spLocks noGrp="1" noChangeArrowheads="1"/>
          </p:cNvSpPr>
          <p:nvPr>
            <p:ph type="body" sz="half" idx="2"/>
          </p:nvPr>
        </p:nvSpPr>
        <p:spPr>
          <a:xfrm>
            <a:off x="250825" y="1844675"/>
            <a:ext cx="8893175" cy="4752975"/>
          </a:xfrm>
        </p:spPr>
        <p:txBody>
          <a:bodyPr/>
          <a:lstStyle/>
          <a:p>
            <a:pPr>
              <a:lnSpc>
                <a:spcPct val="180000"/>
              </a:lnSpc>
            </a:pPr>
            <a:r>
              <a:rPr lang="el-GR" sz="2600" i="1"/>
              <a:t>Σε ολιγουρικούς ασθενείς: (3.8- Χ) </a:t>
            </a:r>
            <a:r>
              <a:rPr lang="en-US" sz="2600" i="1"/>
              <a:t>x </a:t>
            </a:r>
            <a:r>
              <a:rPr lang="el-GR" sz="2600" i="1"/>
              <a:t>ΒΣ </a:t>
            </a:r>
            <a:r>
              <a:rPr lang="en-US" sz="2600" i="1"/>
              <a:t>x 2/3</a:t>
            </a:r>
          </a:p>
          <a:p>
            <a:pPr>
              <a:lnSpc>
                <a:spcPct val="180000"/>
              </a:lnSpc>
            </a:pPr>
            <a:r>
              <a:rPr lang="el-GR" sz="2600" i="1"/>
              <a:t>Επί φυσιολογικού ποσού ούρων: </a:t>
            </a:r>
          </a:p>
          <a:p>
            <a:pPr>
              <a:lnSpc>
                <a:spcPct val="180000"/>
              </a:lnSpc>
              <a:buFont typeface="Wingdings" pitchFamily="2" charset="2"/>
              <a:buNone/>
            </a:pPr>
            <a:r>
              <a:rPr lang="el-GR" sz="2600" i="1"/>
              <a:t>    (4.8- Χ) </a:t>
            </a:r>
            <a:r>
              <a:rPr lang="en-US" sz="2600" i="1"/>
              <a:t>x </a:t>
            </a:r>
            <a:r>
              <a:rPr lang="el-GR" sz="2600" i="1"/>
              <a:t>ΒΣ </a:t>
            </a:r>
            <a:r>
              <a:rPr lang="en-US" sz="2600" i="1"/>
              <a:t>x 2/3</a:t>
            </a:r>
            <a:endParaRPr lang="el-GR" sz="2600" i="1"/>
          </a:p>
          <a:p>
            <a:pPr>
              <a:lnSpc>
                <a:spcPct val="180000"/>
              </a:lnSpc>
              <a:buFont typeface="Wingdings" pitchFamily="2" charset="2"/>
              <a:buNone/>
            </a:pPr>
            <a:r>
              <a:rPr lang="el-GR" sz="2600" i="1"/>
              <a:t>    όπου Χ : η τιμή Καλίου ορού</a:t>
            </a:r>
          </a:p>
          <a:p>
            <a:pPr>
              <a:lnSpc>
                <a:spcPct val="180000"/>
              </a:lnSpc>
            </a:pPr>
            <a:r>
              <a:rPr lang="el-GR" sz="2600" i="1"/>
              <a:t>Πρόληψη  υποκαλιαιμίας!</a:t>
            </a:r>
          </a:p>
          <a:p>
            <a:pPr>
              <a:lnSpc>
                <a:spcPct val="180000"/>
              </a:lnSpc>
            </a:pPr>
            <a:endParaRPr lang="el-GR" sz="2600" i="1"/>
          </a:p>
          <a:p>
            <a:pPr>
              <a:lnSpc>
                <a:spcPct val="180000"/>
              </a:lnSpc>
            </a:pPr>
            <a:endParaRPr lang="el-GR" sz="1700">
              <a:solidFill>
                <a:srgbClr val="FFFF00"/>
              </a:solidFill>
            </a:endParaRPr>
          </a:p>
          <a:p>
            <a:pPr>
              <a:lnSpc>
                <a:spcPct val="180000"/>
              </a:lnSpc>
            </a:pPr>
            <a:endParaRPr lang="el-GR" sz="2000"/>
          </a:p>
        </p:txBody>
      </p:sp>
    </p:spTree>
  </p:cSld>
  <p:clrMapOvr>
    <a:masterClrMapping/>
  </p:clrMapOvr>
  <p:transition spd="med"/>
</p:sld>
</file>

<file path=ppt/slides/slide6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2850" name="Rectangle 2"/>
          <p:cNvSpPr>
            <a:spLocks noGrp="1" noChangeArrowheads="1"/>
          </p:cNvSpPr>
          <p:nvPr>
            <p:ph type="title"/>
          </p:nvPr>
        </p:nvSpPr>
        <p:spPr/>
        <p:txBody>
          <a:bodyPr/>
          <a:lstStyle/>
          <a:p>
            <a:r>
              <a:rPr lang="el-GR" sz="3000"/>
              <a:t>Διαταραχές όγκου</a:t>
            </a:r>
          </a:p>
        </p:txBody>
      </p:sp>
      <p:sp>
        <p:nvSpPr>
          <p:cNvPr id="462851" name="Rectangle 3"/>
          <p:cNvSpPr>
            <a:spLocks noGrp="1" noChangeArrowheads="1"/>
          </p:cNvSpPr>
          <p:nvPr>
            <p:ph type="body" idx="1"/>
          </p:nvPr>
        </p:nvSpPr>
        <p:spPr>
          <a:xfrm>
            <a:off x="323850" y="1844675"/>
            <a:ext cx="8631238" cy="4752975"/>
          </a:xfrm>
        </p:spPr>
        <p:txBody>
          <a:bodyPr/>
          <a:lstStyle/>
          <a:p>
            <a:pPr>
              <a:lnSpc>
                <a:spcPct val="180000"/>
              </a:lnSpc>
            </a:pPr>
            <a:r>
              <a:rPr lang="el-GR" sz="2100" b="1" i="1"/>
              <a:t>Ο ρυθμός ενδοφλέβιας έγχυσης δεν πρέπει να υπερβαίνει τα 40 </a:t>
            </a:r>
            <a:r>
              <a:rPr lang="en-US" sz="2100" b="1" i="1"/>
              <a:t>mEq/h </a:t>
            </a:r>
            <a:r>
              <a:rPr lang="el-GR" sz="2100" b="1" i="1"/>
              <a:t>και επί ολιγουρίας τα 15 </a:t>
            </a:r>
            <a:r>
              <a:rPr lang="en-US" sz="2100" b="1" i="1"/>
              <a:t>mEq/h </a:t>
            </a:r>
            <a:endParaRPr lang="el-GR" sz="2100" b="1" i="1"/>
          </a:p>
          <a:p>
            <a:pPr>
              <a:lnSpc>
                <a:spcPct val="180000"/>
              </a:lnSpc>
            </a:pPr>
            <a:r>
              <a:rPr lang="el-GR" sz="2100" b="1" i="1"/>
              <a:t>Το χορηγούμενο διάλυμα δεν πρέπει να περιέχει περισσότερο από 40 </a:t>
            </a:r>
            <a:r>
              <a:rPr lang="en-US" sz="2100" b="1" i="1"/>
              <a:t>mEq/h </a:t>
            </a:r>
            <a:r>
              <a:rPr lang="el-GR" sz="2100" b="1" i="1"/>
              <a:t> ενώ η χορηγούμενη ποσότητα καλίου το 24ωρο δεν πρέπει να υπερβαίνει τα 200 </a:t>
            </a:r>
            <a:r>
              <a:rPr lang="en-US" sz="2100" b="1" i="1"/>
              <a:t>mEq</a:t>
            </a:r>
            <a:r>
              <a:rPr lang="el-GR" sz="2100" b="1" i="1"/>
              <a:t>/</a:t>
            </a:r>
          </a:p>
          <a:p>
            <a:pPr>
              <a:lnSpc>
                <a:spcPct val="180000"/>
              </a:lnSpc>
            </a:pPr>
            <a:r>
              <a:rPr lang="el-GR" sz="2100" b="1" i="1"/>
              <a:t>Η υποκαλιαιμία </a:t>
            </a:r>
            <a:r>
              <a:rPr lang="el-GR" sz="2500" b="1" i="1">
                <a:solidFill>
                  <a:srgbClr val="FF9900"/>
                </a:solidFill>
              </a:rPr>
              <a:t>δεν  πρέπει</a:t>
            </a:r>
            <a:r>
              <a:rPr lang="el-GR" sz="2100" b="1" i="1"/>
              <a:t> να διορθώνεται σε βραχύ χρονικό διάστημα αλλά σε περίοδο </a:t>
            </a:r>
            <a:r>
              <a:rPr lang="el-GR" sz="2500" b="1" i="1">
                <a:solidFill>
                  <a:srgbClr val="FF9900"/>
                </a:solidFill>
              </a:rPr>
              <a:t>48- 72 ωρών</a:t>
            </a:r>
          </a:p>
        </p:txBody>
      </p:sp>
    </p:spTree>
  </p:cSld>
  <p:clrMapOvr>
    <a:masterClrMapping/>
  </p:clrMapOvr>
  <p:transition spd="med"/>
</p:sld>
</file>

<file path=ppt/slides/slide6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6946" name="Rectangle 2"/>
          <p:cNvSpPr>
            <a:spLocks noGrp="1" noChangeArrowheads="1"/>
          </p:cNvSpPr>
          <p:nvPr>
            <p:ph type="title"/>
          </p:nvPr>
        </p:nvSpPr>
        <p:spPr>
          <a:xfrm>
            <a:off x="654050" y="365125"/>
            <a:ext cx="7577138" cy="693738"/>
          </a:xfrm>
        </p:spPr>
        <p:txBody>
          <a:bodyPr/>
          <a:lstStyle/>
          <a:p>
            <a:r>
              <a:rPr lang="el-GR" sz="2500" b="1"/>
              <a:t>Διαταραχές Μαγνησίου</a:t>
            </a:r>
          </a:p>
        </p:txBody>
      </p:sp>
      <p:sp>
        <p:nvSpPr>
          <p:cNvPr id="466947" name="Rectangle 3"/>
          <p:cNvSpPr>
            <a:spLocks noGrp="1" noChangeArrowheads="1"/>
          </p:cNvSpPr>
          <p:nvPr>
            <p:ph type="body" idx="1"/>
          </p:nvPr>
        </p:nvSpPr>
        <p:spPr>
          <a:xfrm>
            <a:off x="250825" y="1268413"/>
            <a:ext cx="8704263" cy="4691062"/>
          </a:xfrm>
        </p:spPr>
        <p:txBody>
          <a:bodyPr/>
          <a:lstStyle/>
          <a:p>
            <a:pPr>
              <a:lnSpc>
                <a:spcPct val="140000"/>
              </a:lnSpc>
            </a:pPr>
            <a:r>
              <a:rPr lang="el-GR" sz="2100" i="1"/>
              <a:t>Ενδοκυττάριο Κατιόν. 1% της συνολικής ποσότητας βρίσκεται στον εξωκυττάριο χώρο</a:t>
            </a:r>
          </a:p>
          <a:p>
            <a:pPr>
              <a:lnSpc>
                <a:spcPct val="140000"/>
              </a:lnSpc>
            </a:pPr>
            <a:r>
              <a:rPr lang="el-GR" sz="2100" b="1" i="1"/>
              <a:t>Υπερμαγνησιαιμία:</a:t>
            </a:r>
            <a:r>
              <a:rPr lang="el-GR" sz="2100" i="1"/>
              <a:t> μετά από εξωγενή χορήγηση  μεγάλης ποσότητας ή σε συνδυασμό με νεφρική βλάβη</a:t>
            </a:r>
          </a:p>
          <a:p>
            <a:pPr>
              <a:lnSpc>
                <a:spcPct val="140000"/>
              </a:lnSpc>
            </a:pPr>
            <a:r>
              <a:rPr lang="el-GR" sz="2100" i="1"/>
              <a:t>Αίτια: οξύς και χρόνιος αλκοολισμός- φλεγμονώδεις παθήσεις  του εντέρου- παρατεταμένο διαρροϊκό  σύνδρομο- παρεντερική διατροφή- θεραπεία με αμινογλυκοσίδες</a:t>
            </a:r>
          </a:p>
          <a:p>
            <a:pPr>
              <a:lnSpc>
                <a:spcPct val="140000"/>
              </a:lnSpc>
            </a:pPr>
            <a:r>
              <a:rPr lang="el-GR" sz="2100" i="1"/>
              <a:t>Κλινικές εκδηλώσεις: αυξημένη νευρομυική ευερεθιστότητα με μυϊκό τρόμο και σπασμός στην περιοχή του καρπού</a:t>
            </a:r>
          </a:p>
          <a:p>
            <a:pPr>
              <a:lnSpc>
                <a:spcPct val="140000"/>
              </a:lnSpc>
            </a:pPr>
            <a:endParaRPr lang="el-GR" sz="2100" i="1"/>
          </a:p>
          <a:p>
            <a:pPr>
              <a:lnSpc>
                <a:spcPct val="140000"/>
              </a:lnSpc>
            </a:pPr>
            <a:endParaRPr lang="el-GR" sz="3400"/>
          </a:p>
        </p:txBody>
      </p:sp>
    </p:spTree>
  </p:cSld>
  <p:clrMapOvr>
    <a:masterClrMapping/>
  </p:clrMapOvr>
  <p:transition spd="med"/>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8994" name="Rectangle 2"/>
          <p:cNvSpPr>
            <a:spLocks noGrp="1" noChangeArrowheads="1"/>
          </p:cNvSpPr>
          <p:nvPr>
            <p:ph type="title"/>
          </p:nvPr>
        </p:nvSpPr>
        <p:spPr/>
        <p:txBody>
          <a:bodyPr/>
          <a:lstStyle/>
          <a:p>
            <a:r>
              <a:rPr lang="en-US" sz="2100"/>
              <a:t/>
            </a:r>
            <a:br>
              <a:rPr lang="en-US" sz="2100"/>
            </a:br>
            <a:r>
              <a:rPr lang="el-GR" sz="3000"/>
              <a:t>υπασβεστιαιμία</a:t>
            </a:r>
            <a:r>
              <a:rPr lang="el-GR" sz="2100"/>
              <a:t/>
            </a:r>
            <a:br>
              <a:rPr lang="el-GR" sz="2100"/>
            </a:br>
            <a:endParaRPr lang="el-GR" sz="2100"/>
          </a:p>
        </p:txBody>
      </p:sp>
      <p:sp>
        <p:nvSpPr>
          <p:cNvPr id="468995" name="Rectangle 3"/>
          <p:cNvSpPr>
            <a:spLocks noGrp="1" noChangeArrowheads="1"/>
          </p:cNvSpPr>
          <p:nvPr>
            <p:ph type="body" idx="1"/>
          </p:nvPr>
        </p:nvSpPr>
        <p:spPr>
          <a:xfrm>
            <a:off x="468313" y="1700213"/>
            <a:ext cx="8486775" cy="4432300"/>
          </a:xfrm>
        </p:spPr>
        <p:txBody>
          <a:bodyPr/>
          <a:lstStyle/>
          <a:p>
            <a:r>
              <a:rPr lang="el-GR">
                <a:solidFill>
                  <a:srgbClr val="FF9900"/>
                </a:solidFill>
              </a:rPr>
              <a:t>Κυριότερα κλινικά σημεία: </a:t>
            </a:r>
            <a:r>
              <a:rPr lang="el-GR"/>
              <a:t>τετανία, σπασμοί, διανοητική σύγχυση, κώμα</a:t>
            </a:r>
            <a:endParaRPr lang="el-GR">
              <a:solidFill>
                <a:srgbClr val="FF9900"/>
              </a:solidFill>
            </a:endParaRPr>
          </a:p>
          <a:p>
            <a:r>
              <a:rPr lang="el-GR">
                <a:solidFill>
                  <a:srgbClr val="FF9900"/>
                </a:solidFill>
              </a:rPr>
              <a:t>Συχνότερα αίτια:</a:t>
            </a:r>
            <a:r>
              <a:rPr lang="el-GR"/>
              <a:t> θυρεοειδεκτομή- παραθυρεοειδεκτομή, σύνδρομο δυσαπορρόφησης, οξεία και χρόνια νεφρική ανεπάρκεια, οξεία παγκρεατίτιδα, χορήγηση φωσφόρου</a:t>
            </a:r>
          </a:p>
          <a:p>
            <a:r>
              <a:rPr lang="el-GR"/>
              <a:t> </a:t>
            </a:r>
            <a:r>
              <a:rPr lang="el-GR">
                <a:solidFill>
                  <a:srgbClr val="FF9900"/>
                </a:solidFill>
              </a:rPr>
              <a:t>Αντιμετώπιση:</a:t>
            </a:r>
            <a:r>
              <a:rPr lang="el-GR"/>
              <a:t> ενδοφλέβια χορήγηση γλυκονικού ή χλωριούχου ασβεστίου     </a:t>
            </a:r>
          </a:p>
        </p:txBody>
      </p:sp>
    </p:spTree>
  </p:cSld>
  <p:clrMapOvr>
    <a:masterClrMapping/>
  </p:clrMapOvr>
  <p:transition spd="med">
    <p:randomBar dir="vert"/>
  </p:transition>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0018" name="Rectangle 2"/>
          <p:cNvSpPr>
            <a:spLocks noGrp="1" noChangeArrowheads="1"/>
          </p:cNvSpPr>
          <p:nvPr>
            <p:ph type="title"/>
          </p:nvPr>
        </p:nvSpPr>
        <p:spPr/>
        <p:txBody>
          <a:bodyPr/>
          <a:lstStyle/>
          <a:p>
            <a:r>
              <a:rPr lang="el-GR" sz="3000"/>
              <a:t>υπερασβεστιαιμία</a:t>
            </a:r>
          </a:p>
        </p:txBody>
      </p:sp>
      <p:sp>
        <p:nvSpPr>
          <p:cNvPr id="470019" name="Rectangle 3"/>
          <p:cNvSpPr>
            <a:spLocks noGrp="1" noChangeArrowheads="1"/>
          </p:cNvSpPr>
          <p:nvPr>
            <p:ph type="body" idx="1"/>
          </p:nvPr>
        </p:nvSpPr>
        <p:spPr>
          <a:xfrm>
            <a:off x="611188" y="1844675"/>
            <a:ext cx="8343900" cy="4248150"/>
          </a:xfrm>
        </p:spPr>
        <p:txBody>
          <a:bodyPr/>
          <a:lstStyle/>
          <a:p>
            <a:pPr>
              <a:lnSpc>
                <a:spcPct val="80000"/>
              </a:lnSpc>
            </a:pPr>
            <a:r>
              <a:rPr lang="el-GR" sz="2500"/>
              <a:t>Καρκίνος με ή χωρίς οστικές μεταστάσεις</a:t>
            </a:r>
          </a:p>
          <a:p>
            <a:pPr>
              <a:lnSpc>
                <a:spcPct val="80000"/>
              </a:lnSpc>
            </a:pPr>
            <a:r>
              <a:rPr lang="el-GR" sz="2500"/>
              <a:t>Υπερπαραθυρεοειδισμός</a:t>
            </a:r>
          </a:p>
          <a:p>
            <a:pPr>
              <a:lnSpc>
                <a:spcPct val="80000"/>
              </a:lnSpc>
            </a:pPr>
            <a:r>
              <a:rPr lang="el-GR" sz="2500"/>
              <a:t>Παρατεταμένη ακινητοποίηση</a:t>
            </a:r>
          </a:p>
          <a:p>
            <a:pPr>
              <a:lnSpc>
                <a:spcPct val="80000"/>
              </a:lnSpc>
            </a:pPr>
            <a:r>
              <a:rPr lang="el-GR" sz="2500"/>
              <a:t>Διουρητική φάση ΟΝΑ κ.α</a:t>
            </a:r>
          </a:p>
          <a:p>
            <a:pPr>
              <a:lnSpc>
                <a:spcPct val="80000"/>
              </a:lnSpc>
            </a:pPr>
            <a:endParaRPr lang="el-GR" sz="2500"/>
          </a:p>
          <a:p>
            <a:pPr>
              <a:lnSpc>
                <a:spcPct val="80000"/>
              </a:lnSpc>
            </a:pPr>
            <a:r>
              <a:rPr lang="el-GR" sz="2500"/>
              <a:t>Συμπτωματολογία: μη ειδικά συνήθως </a:t>
            </a:r>
          </a:p>
          <a:p>
            <a:pPr>
              <a:lnSpc>
                <a:spcPct val="80000"/>
              </a:lnSpc>
              <a:buFont typeface="Wingdings" pitchFamily="2" charset="2"/>
              <a:buNone/>
            </a:pPr>
            <a:r>
              <a:rPr lang="el-GR" sz="2500"/>
              <a:t>  ( λήθαργος, σύγχυση, ψυχωσικές διαταραχές, υπέρταση, ναυτία και έμετος, πολυδιψία και πολυουρία)</a:t>
            </a:r>
          </a:p>
          <a:p>
            <a:pPr>
              <a:lnSpc>
                <a:spcPct val="80000"/>
              </a:lnSpc>
            </a:pPr>
            <a:r>
              <a:rPr lang="el-GR" sz="2500"/>
              <a:t>Αντιμετώπιση: ενυδάτωση με φυσιολογικό ορό  για επαρκή διούρηση, διουρητικά της αγκύλης</a:t>
            </a:r>
          </a:p>
          <a:p>
            <a:pPr>
              <a:lnSpc>
                <a:spcPct val="80000"/>
              </a:lnSpc>
              <a:buFont typeface="Wingdings" pitchFamily="2" charset="2"/>
              <a:buNone/>
            </a:pPr>
            <a:endParaRPr lang="el-GR" sz="2500"/>
          </a:p>
          <a:p>
            <a:pPr>
              <a:lnSpc>
                <a:spcPct val="80000"/>
              </a:lnSpc>
            </a:pPr>
            <a:endParaRPr lang="el-GR" sz="2500"/>
          </a:p>
        </p:txBody>
      </p:sp>
    </p:spTree>
  </p:cSld>
  <p:clrMapOvr>
    <a:masterClrMapping/>
  </p:clrMapOvr>
  <p:transition spd="med">
    <p:randomBar dir="vert"/>
  </p:transition>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p:txBody>
          <a:bodyPr/>
          <a:lstStyle/>
          <a:p>
            <a:r>
              <a:rPr lang="el-GR"/>
              <a:t>Διαταραχές φωσφόρου</a:t>
            </a:r>
          </a:p>
        </p:txBody>
      </p:sp>
      <p:sp>
        <p:nvSpPr>
          <p:cNvPr id="471043" name="Rectangle 3"/>
          <p:cNvSpPr>
            <a:spLocks noGrp="1" noChangeArrowheads="1"/>
          </p:cNvSpPr>
          <p:nvPr>
            <p:ph type="body" idx="1"/>
          </p:nvPr>
        </p:nvSpPr>
        <p:spPr/>
        <p:txBody>
          <a:bodyPr/>
          <a:lstStyle/>
          <a:p>
            <a:pPr>
              <a:lnSpc>
                <a:spcPct val="80000"/>
              </a:lnSpc>
            </a:pPr>
            <a:r>
              <a:rPr lang="el-GR" sz="2600"/>
              <a:t>Υποφωσφαταιμία - Αίτια: χρόνιος αλκοολισμός, εκτεταμένα εγκαύματα, διαβητική κετοξέωση, παρεντερική διατροφή, αναπνευστική αλκάλωση, βαριά διαταραχή θρέψης</a:t>
            </a:r>
          </a:p>
          <a:p>
            <a:pPr>
              <a:lnSpc>
                <a:spcPct val="80000"/>
              </a:lnSpc>
            </a:pPr>
            <a:r>
              <a:rPr lang="el-GR" sz="2600"/>
              <a:t>Βλαπτικές συνέπειες ελλείμματος φωσφόρου:  μυϊκή αδυναμία, εγκεφαλοπάθεια, μειωμένη αποδέσμευση οξυγόνου από τα ερυθροκύτταρα , ανώμαλη λειτουργία αιμοπεταλίων και λευκοκυττάρων και οστεομαλακία</a:t>
            </a:r>
          </a:p>
        </p:txBody>
      </p:sp>
    </p:spTree>
  </p:cSld>
  <p:clrMapOvr>
    <a:masterClrMapping/>
  </p:clrMapOvr>
  <p:transition spd="med">
    <p:randomBar dir="vert"/>
  </p:transition>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a:xfrm>
            <a:off x="574675" y="304800"/>
            <a:ext cx="8001000" cy="884238"/>
          </a:xfrm>
        </p:spPr>
        <p:txBody>
          <a:bodyPr/>
          <a:lstStyle/>
          <a:p>
            <a:r>
              <a:rPr lang="el-GR" sz="3400"/>
              <a:t>Ομοιόσταση Νατρίου (</a:t>
            </a:r>
            <a:r>
              <a:rPr lang="en-US" sz="3400"/>
              <a:t>Na</a:t>
            </a:r>
            <a:r>
              <a:rPr lang="el-GR" sz="3400"/>
              <a:t>)</a:t>
            </a:r>
          </a:p>
        </p:txBody>
      </p:sp>
      <p:sp>
        <p:nvSpPr>
          <p:cNvPr id="373763" name="Rectangle 3"/>
          <p:cNvSpPr>
            <a:spLocks noGrp="1" noChangeArrowheads="1"/>
          </p:cNvSpPr>
          <p:nvPr>
            <p:ph type="body" idx="1"/>
          </p:nvPr>
        </p:nvSpPr>
        <p:spPr>
          <a:xfrm>
            <a:off x="457200" y="1981200"/>
            <a:ext cx="8488363" cy="4495800"/>
          </a:xfrm>
        </p:spPr>
        <p:txBody>
          <a:bodyPr/>
          <a:lstStyle/>
          <a:p>
            <a:pPr>
              <a:lnSpc>
                <a:spcPct val="90000"/>
              </a:lnSpc>
            </a:pPr>
            <a:r>
              <a:rPr lang="en-US"/>
              <a:t>Na</a:t>
            </a:r>
            <a:r>
              <a:rPr lang="el-GR"/>
              <a:t> ορού 135-145</a:t>
            </a:r>
            <a:r>
              <a:rPr lang="en-US"/>
              <a:t> mEq/L</a:t>
            </a:r>
            <a:endParaRPr lang="el-GR"/>
          </a:p>
          <a:p>
            <a:pPr>
              <a:lnSpc>
                <a:spcPct val="90000"/>
              </a:lnSpc>
            </a:pPr>
            <a:r>
              <a:rPr lang="el-GR"/>
              <a:t>Ολικό ποσό </a:t>
            </a:r>
            <a:r>
              <a:rPr lang="en-US"/>
              <a:t>TBNa </a:t>
            </a:r>
            <a:r>
              <a:rPr lang="el-GR"/>
              <a:t>50-60</a:t>
            </a:r>
            <a:r>
              <a:rPr lang="en-US"/>
              <a:t> mEq/kg</a:t>
            </a:r>
            <a:r>
              <a:rPr lang="el-GR"/>
              <a:t> </a:t>
            </a:r>
          </a:p>
          <a:p>
            <a:pPr lvl="1">
              <a:lnSpc>
                <a:spcPct val="90000"/>
              </a:lnSpc>
            </a:pPr>
            <a:r>
              <a:rPr lang="el-GR"/>
              <a:t>Ανταλλάξιμο 76% (85% </a:t>
            </a:r>
            <a:r>
              <a:rPr lang="en-US"/>
              <a:t>ECF</a:t>
            </a:r>
            <a:r>
              <a:rPr lang="el-GR"/>
              <a:t>, 15%</a:t>
            </a:r>
            <a:r>
              <a:rPr lang="en-US"/>
              <a:t> ICF</a:t>
            </a:r>
            <a:r>
              <a:rPr lang="el-GR"/>
              <a:t>) </a:t>
            </a:r>
            <a:endParaRPr lang="en-US"/>
          </a:p>
          <a:p>
            <a:pPr lvl="1">
              <a:lnSpc>
                <a:spcPct val="90000"/>
              </a:lnSpc>
            </a:pPr>
            <a:r>
              <a:rPr lang="en-US"/>
              <a:t>M</a:t>
            </a:r>
            <a:r>
              <a:rPr lang="el-GR"/>
              <a:t>η ανταλλάξιμο 24%</a:t>
            </a:r>
          </a:p>
          <a:p>
            <a:pPr>
              <a:lnSpc>
                <a:spcPct val="90000"/>
              </a:lnSpc>
            </a:pPr>
            <a:r>
              <a:rPr lang="el-GR"/>
              <a:t>Εξωκυττάριο 40</a:t>
            </a:r>
            <a:r>
              <a:rPr lang="en-US"/>
              <a:t> mEq/kg</a:t>
            </a:r>
            <a:endParaRPr lang="el-GR"/>
          </a:p>
          <a:p>
            <a:pPr>
              <a:lnSpc>
                <a:spcPct val="90000"/>
              </a:lnSpc>
            </a:pPr>
            <a:r>
              <a:rPr lang="el-GR"/>
              <a:t>Ενδοκυττάριο</a:t>
            </a:r>
            <a:r>
              <a:rPr lang="en-US"/>
              <a:t> </a:t>
            </a:r>
            <a:r>
              <a:rPr lang="el-GR"/>
              <a:t>10-20</a:t>
            </a:r>
            <a:r>
              <a:rPr lang="en-US"/>
              <a:t> mEq/kg</a:t>
            </a:r>
            <a:endParaRPr lang="el-GR"/>
          </a:p>
          <a:p>
            <a:pPr>
              <a:lnSpc>
                <a:spcPct val="90000"/>
              </a:lnSpc>
            </a:pPr>
            <a:r>
              <a:rPr lang="el-GR"/>
              <a:t>Ημερήσιες ανάγκες 4-9 </a:t>
            </a:r>
            <a:r>
              <a:rPr lang="en-US"/>
              <a:t>gr </a:t>
            </a:r>
            <a:r>
              <a:rPr lang="el-GR"/>
              <a:t>ή 70-154</a:t>
            </a:r>
            <a:r>
              <a:rPr lang="en-US"/>
              <a:t> mEq/24h</a:t>
            </a:r>
            <a:endParaRPr lang="el-GR"/>
          </a:p>
          <a:p>
            <a:pPr>
              <a:lnSpc>
                <a:spcPct val="90000"/>
              </a:lnSpc>
            </a:pPr>
            <a:r>
              <a:rPr lang="el-GR"/>
              <a:t>Ημερήσιες απώλειες = ποικίλλουν</a:t>
            </a:r>
          </a:p>
        </p:txBody>
      </p:sp>
    </p:spTree>
  </p:cSld>
  <p:clrMapOvr>
    <a:masterClrMapping/>
  </p:clrMapOvr>
  <p:transition spd="med">
    <p:randomBar dir="vert"/>
  </p:transition>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a:xfrm>
            <a:off x="574675" y="304800"/>
            <a:ext cx="8001000" cy="809625"/>
          </a:xfrm>
        </p:spPr>
        <p:txBody>
          <a:bodyPr/>
          <a:lstStyle/>
          <a:p>
            <a:pPr algn="ctr"/>
            <a:r>
              <a:rPr lang="el-GR"/>
              <a:t>Υπερνατριαιμία </a:t>
            </a:r>
            <a:r>
              <a:rPr lang="en-US" sz="2500"/>
              <a:t>(</a:t>
            </a:r>
            <a:r>
              <a:rPr lang="el-GR" sz="2500"/>
              <a:t>&gt;145 </a:t>
            </a:r>
            <a:r>
              <a:rPr lang="en-US" sz="2500"/>
              <a:t>mEq/L)</a:t>
            </a:r>
            <a:endParaRPr lang="el-GR" sz="2500"/>
          </a:p>
        </p:txBody>
      </p:sp>
      <p:sp>
        <p:nvSpPr>
          <p:cNvPr id="374787" name="Rectangle 3"/>
          <p:cNvSpPr>
            <a:spLocks noGrp="1" noChangeArrowheads="1"/>
          </p:cNvSpPr>
          <p:nvPr>
            <p:ph type="body" idx="1"/>
          </p:nvPr>
        </p:nvSpPr>
        <p:spPr>
          <a:xfrm>
            <a:off x="228600" y="1676400"/>
            <a:ext cx="8686800" cy="4572000"/>
          </a:xfrm>
        </p:spPr>
        <p:txBody>
          <a:bodyPr/>
          <a:lstStyle/>
          <a:p>
            <a:r>
              <a:rPr lang="el-GR" sz="2600"/>
              <a:t>Απώλεια νερού</a:t>
            </a:r>
          </a:p>
          <a:p>
            <a:pPr lvl="1"/>
            <a:r>
              <a:rPr lang="el-GR" sz="2200"/>
              <a:t>Νεφροί (άποιος διαβήτης, οσμωτική διούρηση, μαννιτόλη, υπεργλυκαιμία)</a:t>
            </a:r>
          </a:p>
          <a:p>
            <a:pPr lvl="1"/>
            <a:r>
              <a:rPr lang="el-GR" sz="2200"/>
              <a:t>Πεπτικό, δέρμα, αναπνευστικό</a:t>
            </a:r>
          </a:p>
          <a:p>
            <a:r>
              <a:rPr lang="el-GR" sz="2600"/>
              <a:t>Ανεπαρκής πρόσληψη νερού</a:t>
            </a:r>
          </a:p>
          <a:p>
            <a:pPr lvl="1"/>
            <a:r>
              <a:rPr lang="el-GR" sz="2200"/>
              <a:t>Κώμα, αλλαγή οσμωτικής ρύθμισης, ελλιπής πρόσληψη</a:t>
            </a:r>
          </a:p>
          <a:p>
            <a:r>
              <a:rPr lang="el-GR" sz="2600"/>
              <a:t>Υπερβολική πρόσληψη </a:t>
            </a:r>
            <a:r>
              <a:rPr lang="en-US" sz="2600"/>
              <a:t>Na</a:t>
            </a:r>
            <a:r>
              <a:rPr lang="el-GR" sz="2600"/>
              <a:t> (συνήθως ιατρογενής)</a:t>
            </a:r>
          </a:p>
          <a:p>
            <a:pPr lvl="1"/>
            <a:r>
              <a:rPr lang="en-US" sz="2200"/>
              <a:t>NaHCO</a:t>
            </a:r>
            <a:r>
              <a:rPr lang="en-US" sz="2200" baseline="-25000"/>
              <a:t>3</a:t>
            </a:r>
            <a:r>
              <a:rPr lang="en-US" sz="2200"/>
              <a:t>, </a:t>
            </a:r>
            <a:r>
              <a:rPr lang="el-GR" sz="2200"/>
              <a:t>υπέρτονα, κορτικοειδή, σύνδρομο </a:t>
            </a:r>
            <a:r>
              <a:rPr lang="en-US" sz="2200"/>
              <a:t>Cushing</a:t>
            </a:r>
            <a:r>
              <a:rPr lang="el-GR" sz="2200"/>
              <a:t>, υπεραλδοστερονισμός, συγγ. υπερπλασία επινεφριδίων</a:t>
            </a:r>
          </a:p>
        </p:txBody>
      </p:sp>
    </p:spTree>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514" name="Rectangle 2"/>
          <p:cNvSpPr>
            <a:spLocks noGrp="1" noChangeArrowheads="1"/>
          </p:cNvSpPr>
          <p:nvPr>
            <p:ph type="title"/>
          </p:nvPr>
        </p:nvSpPr>
        <p:spPr/>
        <p:txBody>
          <a:bodyPr/>
          <a:lstStyle/>
          <a:p>
            <a:r>
              <a:rPr lang="el-GR"/>
              <a:t>Όσμωση</a:t>
            </a:r>
            <a:r>
              <a:rPr lang="en-US"/>
              <a:t> </a:t>
            </a:r>
            <a:r>
              <a:rPr lang="el-GR"/>
              <a:t>&amp; Διάχυση</a:t>
            </a:r>
            <a:endParaRPr lang="en-US"/>
          </a:p>
        </p:txBody>
      </p:sp>
      <p:sp>
        <p:nvSpPr>
          <p:cNvPr id="704515" name="Rectangle 3"/>
          <p:cNvSpPr>
            <a:spLocks noGrp="1" noChangeArrowheads="1"/>
          </p:cNvSpPr>
          <p:nvPr>
            <p:ph type="body" sz="half" idx="1"/>
          </p:nvPr>
        </p:nvSpPr>
        <p:spPr>
          <a:xfrm>
            <a:off x="457200" y="1981200"/>
            <a:ext cx="4167188" cy="4495800"/>
          </a:xfrm>
        </p:spPr>
        <p:txBody>
          <a:bodyPr/>
          <a:lstStyle/>
          <a:p>
            <a:r>
              <a:rPr lang="el-GR" sz="2600"/>
              <a:t>Όσμωση είναι η καθαρή κίνηση νερού από μια περιοχή με χαμηλή συγκέντρωση διαλυτών σε μια περιοχή με ψηλότερη συγκέντρωση διαλυτών δια μέσου μιας ημιδιαπερατής μεμβράνης</a:t>
            </a:r>
            <a:r>
              <a:rPr lang="en-US" sz="2600"/>
              <a:t>.</a:t>
            </a:r>
          </a:p>
        </p:txBody>
      </p:sp>
      <p:sp>
        <p:nvSpPr>
          <p:cNvPr id="704516" name="Rectangle 4"/>
          <p:cNvSpPr>
            <a:spLocks noGrp="1" noChangeArrowheads="1"/>
          </p:cNvSpPr>
          <p:nvPr>
            <p:ph type="body" sz="half" idx="2"/>
          </p:nvPr>
        </p:nvSpPr>
        <p:spPr>
          <a:xfrm>
            <a:off x="4638675" y="1752600"/>
            <a:ext cx="3929063" cy="3789363"/>
          </a:xfrm>
        </p:spPr>
        <p:txBody>
          <a:bodyPr/>
          <a:lstStyle/>
          <a:p>
            <a:r>
              <a:rPr lang="el-GR" sz="2600"/>
              <a:t>Διάχυση είναι η καθαρή κίνηση διαλυτών από μια περιοχή με υψηλή συγκέντρωση σε μια περιοχή με χαμηλή συγκέντρωση</a:t>
            </a:r>
            <a:r>
              <a:rPr lang="en-US" sz="2600"/>
              <a:t>.</a:t>
            </a:r>
          </a:p>
        </p:txBody>
      </p:sp>
    </p:spTree>
  </p:cSld>
  <p:clrMapOvr>
    <a:masterClrMapping/>
  </p:clrMapOvr>
  <p:transition spd="med">
    <p:randomBar dir="vert"/>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a:xfrm>
            <a:off x="574675" y="304800"/>
            <a:ext cx="8001000" cy="809625"/>
          </a:xfrm>
        </p:spPr>
        <p:txBody>
          <a:bodyPr/>
          <a:lstStyle/>
          <a:p>
            <a:r>
              <a:rPr lang="el-GR"/>
              <a:t>Υπερνατριαιμία</a:t>
            </a:r>
          </a:p>
        </p:txBody>
      </p:sp>
      <p:sp>
        <p:nvSpPr>
          <p:cNvPr id="375811" name="Rectangle 3"/>
          <p:cNvSpPr>
            <a:spLocks noGrp="1" noChangeArrowheads="1"/>
          </p:cNvSpPr>
          <p:nvPr>
            <p:ph type="body" idx="1"/>
          </p:nvPr>
        </p:nvSpPr>
        <p:spPr>
          <a:xfrm>
            <a:off x="381000" y="1447800"/>
            <a:ext cx="8229600" cy="4876800"/>
          </a:xfrm>
        </p:spPr>
        <p:txBody>
          <a:bodyPr/>
          <a:lstStyle/>
          <a:p>
            <a:r>
              <a:rPr lang="el-GR"/>
              <a:t>Κλινική εικόνα</a:t>
            </a:r>
          </a:p>
          <a:p>
            <a:pPr lvl="1"/>
            <a:r>
              <a:rPr lang="el-GR"/>
              <a:t>Σύγχυση, ευερεθιστότητα, μείωση αντανακλάσεων, σπασμοί, αναπνευστική παράλυση, κώμα</a:t>
            </a:r>
          </a:p>
          <a:p>
            <a:r>
              <a:rPr lang="el-GR"/>
              <a:t>Θεραπεία</a:t>
            </a:r>
          </a:p>
          <a:p>
            <a:pPr lvl="1"/>
            <a:r>
              <a:rPr lang="el-GR"/>
              <a:t>Διόρθωση ελλείμματος νερού στο μισό του υπολογισθέντος &amp; επανεκτίμηση </a:t>
            </a:r>
            <a:endParaRPr lang="en-US"/>
          </a:p>
          <a:p>
            <a:pPr lvl="1"/>
            <a:r>
              <a:rPr lang="el-GR">
                <a:solidFill>
                  <a:schemeClr val="tx2"/>
                </a:solidFill>
              </a:rPr>
              <a:t>Ρυθμός διόρθωσης 1-1.5 </a:t>
            </a:r>
            <a:r>
              <a:rPr lang="en-US">
                <a:solidFill>
                  <a:schemeClr val="tx2"/>
                </a:solidFill>
              </a:rPr>
              <a:t>mEq/h</a:t>
            </a:r>
            <a:endParaRPr lang="en-US"/>
          </a:p>
          <a:p>
            <a:pPr lvl="1"/>
            <a:r>
              <a:rPr lang="el-GR"/>
              <a:t>Στόχος </a:t>
            </a:r>
            <a:r>
              <a:rPr lang="en-US"/>
              <a:t>Na </a:t>
            </a:r>
            <a:r>
              <a:rPr lang="el-GR"/>
              <a:t>1</a:t>
            </a:r>
            <a:r>
              <a:rPr lang="en-US"/>
              <a:t>48 mEq/L</a:t>
            </a:r>
            <a:endParaRPr lang="el-GR"/>
          </a:p>
        </p:txBody>
      </p:sp>
    </p:spTree>
  </p:cSld>
  <p:clrMapOvr>
    <a:masterClrMapping/>
  </p:clrMapOvr>
  <p:transition>
    <p:random/>
  </p:transition>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6834" name="Rectangle 2"/>
          <p:cNvSpPr>
            <a:spLocks noGrp="1" noChangeArrowheads="1"/>
          </p:cNvSpPr>
          <p:nvPr>
            <p:ph type="title"/>
          </p:nvPr>
        </p:nvSpPr>
        <p:spPr/>
        <p:txBody>
          <a:bodyPr/>
          <a:lstStyle/>
          <a:p>
            <a:r>
              <a:rPr lang="el-GR"/>
              <a:t>Υπερνατριαιμία</a:t>
            </a:r>
          </a:p>
        </p:txBody>
      </p:sp>
      <p:sp>
        <p:nvSpPr>
          <p:cNvPr id="376835" name="Rectangle 3"/>
          <p:cNvSpPr>
            <a:spLocks noGrp="1" noChangeArrowheads="1"/>
          </p:cNvSpPr>
          <p:nvPr>
            <p:ph type="body" idx="1"/>
          </p:nvPr>
        </p:nvSpPr>
        <p:spPr/>
        <p:txBody>
          <a:bodyPr/>
          <a:lstStyle/>
          <a:p>
            <a:r>
              <a:rPr lang="el-GR"/>
              <a:t>Περίσσεια </a:t>
            </a:r>
            <a:r>
              <a:rPr lang="en-US"/>
              <a:t>Na</a:t>
            </a:r>
            <a:r>
              <a:rPr lang="el-GR"/>
              <a:t> </a:t>
            </a:r>
            <a:r>
              <a:rPr lang="en-US" sz="2100"/>
              <a:t>(mEq)</a:t>
            </a:r>
            <a:endParaRPr lang="en-US"/>
          </a:p>
          <a:p>
            <a:pPr lvl="1"/>
            <a:r>
              <a:rPr lang="el-GR"/>
              <a:t>(0.6</a:t>
            </a:r>
            <a:r>
              <a:rPr lang="en-US"/>
              <a:t> x </a:t>
            </a:r>
            <a:r>
              <a:rPr lang="el-GR"/>
              <a:t>ΣΒ)</a:t>
            </a:r>
            <a:r>
              <a:rPr lang="en-US"/>
              <a:t> x</a:t>
            </a:r>
            <a:r>
              <a:rPr lang="el-GR"/>
              <a:t> (μετρηθέν </a:t>
            </a:r>
            <a:r>
              <a:rPr lang="en-US"/>
              <a:t>Na</a:t>
            </a:r>
            <a:r>
              <a:rPr lang="el-GR"/>
              <a:t> –140)</a:t>
            </a:r>
          </a:p>
          <a:p>
            <a:endParaRPr lang="el-GR"/>
          </a:p>
          <a:p>
            <a:r>
              <a:rPr lang="el-GR"/>
              <a:t>Έλλειμμα νερού</a:t>
            </a:r>
            <a:r>
              <a:rPr lang="en-US"/>
              <a:t> </a:t>
            </a:r>
            <a:r>
              <a:rPr lang="en-US" sz="2100"/>
              <a:t>(L)</a:t>
            </a:r>
            <a:r>
              <a:rPr lang="el-GR"/>
              <a:t> </a:t>
            </a:r>
            <a:endParaRPr lang="en-US"/>
          </a:p>
          <a:p>
            <a:pPr lvl="1"/>
            <a:r>
              <a:rPr lang="el-GR"/>
              <a:t>(0.6 </a:t>
            </a:r>
            <a:r>
              <a:rPr lang="en-US"/>
              <a:t>x </a:t>
            </a:r>
            <a:r>
              <a:rPr lang="el-GR"/>
              <a:t>ΣΒ)</a:t>
            </a:r>
            <a:r>
              <a:rPr lang="en-US"/>
              <a:t> x </a:t>
            </a:r>
            <a:r>
              <a:rPr lang="el-GR"/>
              <a:t>(μετρηθέν </a:t>
            </a:r>
            <a:r>
              <a:rPr lang="en-US"/>
              <a:t>Na</a:t>
            </a:r>
            <a:r>
              <a:rPr lang="el-GR"/>
              <a:t>/140 – 1)</a:t>
            </a:r>
          </a:p>
        </p:txBody>
      </p:sp>
    </p:spTree>
  </p:cSld>
  <p:clrMapOvr>
    <a:masterClrMapping/>
  </p:clrMapOvr>
  <p:transition>
    <p:random/>
  </p:transition>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a:xfrm>
            <a:off x="457200" y="228600"/>
            <a:ext cx="8488363" cy="685800"/>
          </a:xfrm>
        </p:spPr>
        <p:txBody>
          <a:bodyPr/>
          <a:lstStyle/>
          <a:p>
            <a:r>
              <a:rPr lang="el-GR"/>
              <a:t>Υπονατριαιμία</a:t>
            </a:r>
            <a:endParaRPr lang="el-GR" sz="2500"/>
          </a:p>
        </p:txBody>
      </p:sp>
      <p:sp>
        <p:nvSpPr>
          <p:cNvPr id="379907" name="Rectangle 3"/>
          <p:cNvSpPr>
            <a:spLocks noGrp="1" noChangeArrowheads="1"/>
          </p:cNvSpPr>
          <p:nvPr>
            <p:ph type="body" idx="1"/>
          </p:nvPr>
        </p:nvSpPr>
        <p:spPr>
          <a:xfrm>
            <a:off x="304800" y="1219200"/>
            <a:ext cx="8610600" cy="5410200"/>
          </a:xfrm>
        </p:spPr>
        <p:txBody>
          <a:bodyPr/>
          <a:lstStyle/>
          <a:p>
            <a:r>
              <a:rPr lang="el-GR"/>
              <a:t>Κλινική εικόνα</a:t>
            </a:r>
          </a:p>
          <a:p>
            <a:pPr lvl="1"/>
            <a:r>
              <a:rPr lang="el-GR"/>
              <a:t>Αδυναμία, ναυτία, εμετός, σύγχυση, λήθαργος, σπασμοί, κώμα</a:t>
            </a:r>
          </a:p>
          <a:p>
            <a:r>
              <a:rPr lang="el-GR"/>
              <a:t>Θεραπεία</a:t>
            </a:r>
          </a:p>
          <a:p>
            <a:pPr lvl="1"/>
            <a:r>
              <a:rPr lang="el-GR"/>
              <a:t>Διόρθωση της αιτίας</a:t>
            </a:r>
          </a:p>
          <a:p>
            <a:pPr lvl="1"/>
            <a:r>
              <a:rPr lang="el-GR"/>
              <a:t>Απομάκρυνση της περίσσειας νερού</a:t>
            </a:r>
          </a:p>
          <a:p>
            <a:pPr lvl="1"/>
            <a:r>
              <a:rPr lang="el-GR"/>
              <a:t>Αντικατάσταση του μισού ελλείμματος</a:t>
            </a:r>
            <a:r>
              <a:rPr lang="en-US"/>
              <a:t> Na</a:t>
            </a:r>
            <a:r>
              <a:rPr lang="el-GR"/>
              <a:t> σε 24 ώρες, με στόχο τα 1</a:t>
            </a:r>
            <a:r>
              <a:rPr lang="en-US"/>
              <a:t>3</a:t>
            </a:r>
            <a:r>
              <a:rPr lang="el-GR"/>
              <a:t>0</a:t>
            </a:r>
            <a:r>
              <a:rPr lang="en-US"/>
              <a:t> mEq/L</a:t>
            </a:r>
          </a:p>
          <a:p>
            <a:pPr lvl="1"/>
            <a:r>
              <a:rPr lang="el-GR">
                <a:solidFill>
                  <a:schemeClr val="tx2"/>
                </a:solidFill>
              </a:rPr>
              <a:t>Ρυθμός διόρθωσης 1-1.5 </a:t>
            </a:r>
            <a:r>
              <a:rPr lang="en-US">
                <a:solidFill>
                  <a:schemeClr val="tx2"/>
                </a:solidFill>
              </a:rPr>
              <a:t>mEq/h</a:t>
            </a:r>
          </a:p>
          <a:p>
            <a:pPr lvl="1"/>
            <a:r>
              <a:rPr lang="en-US"/>
              <a:t>X</a:t>
            </a:r>
            <a:r>
              <a:rPr lang="el-GR"/>
              <a:t>ορήγηση </a:t>
            </a:r>
            <a:r>
              <a:rPr lang="en-US"/>
              <a:t>NaCl </a:t>
            </a:r>
            <a:r>
              <a:rPr lang="el-GR"/>
              <a:t>0.9% </a:t>
            </a:r>
            <a:r>
              <a:rPr lang="en-US"/>
              <a:t>(</a:t>
            </a:r>
            <a:r>
              <a:rPr lang="el-GR"/>
              <a:t>3% μόνο αν ο άρρωστος είναι συμπτωματικός</a:t>
            </a:r>
            <a:r>
              <a:rPr lang="en-US"/>
              <a:t>)</a:t>
            </a:r>
            <a:endParaRPr lang="el-GR"/>
          </a:p>
        </p:txBody>
      </p:sp>
    </p:spTree>
  </p:cSld>
  <p:clrMapOvr>
    <a:masterClrMapping/>
  </p:clrMapOvr>
  <p:transition>
    <p:random/>
  </p:transition>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a:xfrm>
            <a:off x="574675" y="304800"/>
            <a:ext cx="8001000" cy="730250"/>
          </a:xfrm>
        </p:spPr>
        <p:txBody>
          <a:bodyPr/>
          <a:lstStyle/>
          <a:p>
            <a:r>
              <a:rPr lang="el-GR"/>
              <a:t>Υπονατριαιμία</a:t>
            </a:r>
          </a:p>
        </p:txBody>
      </p:sp>
      <p:sp>
        <p:nvSpPr>
          <p:cNvPr id="380931" name="Rectangle 3"/>
          <p:cNvSpPr>
            <a:spLocks noGrp="1" noChangeArrowheads="1"/>
          </p:cNvSpPr>
          <p:nvPr>
            <p:ph type="body" idx="1"/>
          </p:nvPr>
        </p:nvSpPr>
        <p:spPr>
          <a:xfrm>
            <a:off x="685800" y="1524000"/>
            <a:ext cx="7772400" cy="4495800"/>
          </a:xfrm>
        </p:spPr>
        <p:txBody>
          <a:bodyPr/>
          <a:lstStyle/>
          <a:p>
            <a:r>
              <a:rPr lang="el-GR"/>
              <a:t>Περίσσεια ελεύθερου νερού</a:t>
            </a:r>
            <a:r>
              <a:rPr lang="en-US"/>
              <a:t> </a:t>
            </a:r>
            <a:r>
              <a:rPr lang="en-US" sz="2100"/>
              <a:t>(L)</a:t>
            </a:r>
            <a:endParaRPr lang="en-US"/>
          </a:p>
          <a:p>
            <a:pPr lvl="1"/>
            <a:r>
              <a:rPr lang="el-GR"/>
              <a:t>(0.6 </a:t>
            </a:r>
            <a:r>
              <a:rPr lang="en-US"/>
              <a:t>x </a:t>
            </a:r>
            <a:r>
              <a:rPr lang="el-GR"/>
              <a:t>ΣΒ)</a:t>
            </a:r>
            <a:r>
              <a:rPr lang="en-US"/>
              <a:t> x </a:t>
            </a:r>
            <a:r>
              <a:rPr lang="el-GR"/>
              <a:t>(1 - μετρηθέν </a:t>
            </a:r>
            <a:r>
              <a:rPr lang="en-US"/>
              <a:t>Na</a:t>
            </a:r>
            <a:r>
              <a:rPr lang="el-GR"/>
              <a:t>/140)</a:t>
            </a:r>
          </a:p>
          <a:p>
            <a:endParaRPr lang="el-GR"/>
          </a:p>
          <a:p>
            <a:r>
              <a:rPr lang="el-GR"/>
              <a:t>Έλλειμμα </a:t>
            </a:r>
            <a:r>
              <a:rPr lang="en-US"/>
              <a:t>Na</a:t>
            </a:r>
            <a:r>
              <a:rPr lang="el-GR"/>
              <a:t> </a:t>
            </a:r>
            <a:r>
              <a:rPr lang="en-US" sz="2100"/>
              <a:t>(mEq)</a:t>
            </a:r>
          </a:p>
          <a:p>
            <a:pPr lvl="1"/>
            <a:r>
              <a:rPr lang="el-GR"/>
              <a:t>(0.6</a:t>
            </a:r>
            <a:r>
              <a:rPr lang="en-US"/>
              <a:t> x </a:t>
            </a:r>
            <a:r>
              <a:rPr lang="el-GR"/>
              <a:t>ΣΒ)</a:t>
            </a:r>
            <a:r>
              <a:rPr lang="en-US"/>
              <a:t> x</a:t>
            </a:r>
            <a:r>
              <a:rPr lang="el-GR"/>
              <a:t> (140 - μετρηθέν </a:t>
            </a:r>
            <a:r>
              <a:rPr lang="en-US"/>
              <a:t>Na</a:t>
            </a:r>
            <a:r>
              <a:rPr lang="el-GR"/>
              <a:t>)</a:t>
            </a:r>
          </a:p>
          <a:p>
            <a:endParaRPr lang="el-GR"/>
          </a:p>
          <a:p>
            <a:r>
              <a:rPr lang="el-GR"/>
              <a:t>Υπολογισμός χορηγούμενου όγκου </a:t>
            </a:r>
          </a:p>
          <a:p>
            <a:pPr lvl="1"/>
            <a:r>
              <a:rPr lang="el-GR"/>
              <a:t>3%</a:t>
            </a:r>
            <a:r>
              <a:rPr lang="en-US"/>
              <a:t> NaCl (ml) =1000 x mEq Na/513 </a:t>
            </a:r>
            <a:endParaRPr lang="el-GR"/>
          </a:p>
        </p:txBody>
      </p:sp>
    </p:spTree>
  </p:cSld>
  <p:clrMapOvr>
    <a:masterClrMapping/>
  </p:clrMapOvr>
  <p:transition>
    <p:random/>
  </p:transition>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7186" name="Rectangle 2"/>
          <p:cNvSpPr>
            <a:spLocks noGrp="1" noChangeArrowheads="1"/>
          </p:cNvSpPr>
          <p:nvPr>
            <p:ph type="title"/>
          </p:nvPr>
        </p:nvSpPr>
        <p:spPr/>
        <p:txBody>
          <a:bodyPr/>
          <a:lstStyle/>
          <a:p>
            <a:r>
              <a:rPr lang="el-GR" sz="2500" b="1">
                <a:solidFill>
                  <a:srgbClr val="FF9900"/>
                </a:solidFill>
              </a:rPr>
              <a:t>Οξεοβασική ισορροπία</a:t>
            </a:r>
          </a:p>
        </p:txBody>
      </p:sp>
      <p:sp>
        <p:nvSpPr>
          <p:cNvPr id="477187" name="Rectangle 3"/>
          <p:cNvSpPr>
            <a:spLocks noGrp="1" noChangeArrowheads="1"/>
          </p:cNvSpPr>
          <p:nvPr>
            <p:ph type="body" idx="1"/>
          </p:nvPr>
        </p:nvSpPr>
        <p:spPr>
          <a:xfrm>
            <a:off x="250825" y="2276475"/>
            <a:ext cx="8726488" cy="4114800"/>
          </a:xfrm>
        </p:spPr>
        <p:txBody>
          <a:bodyPr/>
          <a:lstStyle/>
          <a:p>
            <a:pPr>
              <a:lnSpc>
                <a:spcPct val="160000"/>
              </a:lnSpc>
              <a:buFont typeface="Wingdings" pitchFamily="2" charset="2"/>
              <a:buNone/>
            </a:pPr>
            <a:endParaRPr lang="en-US"/>
          </a:p>
          <a:p>
            <a:pPr>
              <a:lnSpc>
                <a:spcPct val="90000"/>
              </a:lnSpc>
            </a:pPr>
            <a:endParaRPr lang="el-GR"/>
          </a:p>
        </p:txBody>
      </p:sp>
      <p:sp>
        <p:nvSpPr>
          <p:cNvPr id="477188" name="Text Box 4"/>
          <p:cNvSpPr txBox="1">
            <a:spLocks noChangeArrowheads="1"/>
          </p:cNvSpPr>
          <p:nvPr/>
        </p:nvSpPr>
        <p:spPr bwMode="auto">
          <a:xfrm>
            <a:off x="323850" y="2276475"/>
            <a:ext cx="8820150" cy="4264025"/>
          </a:xfrm>
          <a:prstGeom prst="rect">
            <a:avLst/>
          </a:prstGeom>
          <a:noFill/>
          <a:ln w="9525">
            <a:noFill/>
            <a:miter lim="800000"/>
            <a:headEnd/>
            <a:tailEnd/>
          </a:ln>
          <a:effectLst/>
        </p:spPr>
        <p:txBody>
          <a:bodyPr>
            <a:spAutoFit/>
          </a:bodyPr>
          <a:lstStyle/>
          <a:p>
            <a:pPr>
              <a:spcBef>
                <a:spcPct val="50000"/>
              </a:spcBef>
              <a:buFontTx/>
              <a:buChar char="•"/>
            </a:pPr>
            <a:r>
              <a:rPr lang="en-US" sz="2800">
                <a:latin typeface="Tahoma" pitchFamily="34" charset="0"/>
              </a:rPr>
              <a:t> </a:t>
            </a:r>
            <a:r>
              <a:rPr lang="en-US" sz="2800" b="1">
                <a:latin typeface="Tahoma" pitchFamily="34" charset="0"/>
              </a:rPr>
              <a:t>pH : 7.35- 7.45</a:t>
            </a:r>
          </a:p>
          <a:p>
            <a:pPr>
              <a:spcBef>
                <a:spcPct val="50000"/>
              </a:spcBef>
              <a:buFontTx/>
              <a:buChar char="•"/>
            </a:pPr>
            <a:r>
              <a:rPr lang="el-GR" sz="2400">
                <a:latin typeface="Tahoma" pitchFamily="34" charset="0"/>
              </a:rPr>
              <a:t> </a:t>
            </a:r>
            <a:r>
              <a:rPr lang="el-GR" sz="2800" b="1">
                <a:latin typeface="Tahoma" pitchFamily="34" charset="0"/>
              </a:rPr>
              <a:t>Βασικότερα ρυθμιστικά διαλύματα</a:t>
            </a:r>
          </a:p>
          <a:p>
            <a:pPr>
              <a:spcBef>
                <a:spcPct val="50000"/>
              </a:spcBef>
            </a:pPr>
            <a:r>
              <a:rPr lang="el-GR" sz="2400">
                <a:latin typeface="Tahoma" pitchFamily="34" charset="0"/>
              </a:rPr>
              <a:t>Πλάσμα: διττανθρακικά και φωσφορικά</a:t>
            </a:r>
          </a:p>
          <a:p>
            <a:pPr>
              <a:spcBef>
                <a:spcPct val="50000"/>
              </a:spcBef>
            </a:pPr>
            <a:r>
              <a:rPr lang="el-GR" sz="2400">
                <a:latin typeface="Tahoma" pitchFamily="34" charset="0"/>
              </a:rPr>
              <a:t>Ενδοκυττάρια: φωσφορικά και αιμοσφαιρίνη</a:t>
            </a:r>
          </a:p>
          <a:p>
            <a:pPr>
              <a:spcBef>
                <a:spcPct val="50000"/>
              </a:spcBef>
              <a:buFontTx/>
              <a:buChar char="•"/>
            </a:pPr>
            <a:r>
              <a:rPr lang="el-GR" sz="2400">
                <a:latin typeface="Tahoma" pitchFamily="34" charset="0"/>
              </a:rPr>
              <a:t> </a:t>
            </a:r>
            <a:r>
              <a:rPr lang="el-GR" sz="2400" b="1">
                <a:latin typeface="Tahoma" pitchFamily="34" charset="0"/>
              </a:rPr>
              <a:t>Ολικές ρυθμιστικές βάσεις:</a:t>
            </a:r>
            <a:r>
              <a:rPr lang="el-GR" sz="2400">
                <a:latin typeface="Tahoma" pitchFamily="34" charset="0"/>
              </a:rPr>
              <a:t> ανιονικές ομάδες των ρυθμιστικών διαλυμάτων του πλάσματος</a:t>
            </a:r>
          </a:p>
          <a:p>
            <a:pPr>
              <a:spcBef>
                <a:spcPct val="50000"/>
              </a:spcBef>
            </a:pPr>
            <a:r>
              <a:rPr lang="el-GR" sz="2400">
                <a:latin typeface="Tahoma" pitchFamily="34" charset="0"/>
              </a:rPr>
              <a:t> ( φυσιολογικά = 48 </a:t>
            </a:r>
            <a:r>
              <a:rPr lang="en-US" sz="2400">
                <a:latin typeface="Tahoma" pitchFamily="34" charset="0"/>
              </a:rPr>
              <a:t>mmol/L</a:t>
            </a:r>
            <a:endParaRPr lang="el-GR" sz="2400">
              <a:latin typeface="Tahoma" pitchFamily="34" charset="0"/>
            </a:endParaRPr>
          </a:p>
          <a:p>
            <a:pPr>
              <a:spcBef>
                <a:spcPct val="50000"/>
              </a:spcBef>
            </a:pPr>
            <a:endParaRPr lang="el-GR" sz="2400">
              <a:latin typeface="Tahoma" pitchFamily="34" charset="0"/>
            </a:endParaRPr>
          </a:p>
        </p:txBody>
      </p:sp>
    </p:spTree>
  </p:cSld>
  <p:clrMapOvr>
    <a:masterClrMapping/>
  </p:clrMapOvr>
  <p:transition spd="med"/>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9234" name="Rectangle 2"/>
          <p:cNvSpPr>
            <a:spLocks noGrp="1" noChangeArrowheads="1"/>
          </p:cNvSpPr>
          <p:nvPr>
            <p:ph type="title"/>
          </p:nvPr>
        </p:nvSpPr>
        <p:spPr/>
        <p:txBody>
          <a:bodyPr/>
          <a:lstStyle/>
          <a:p>
            <a:r>
              <a:rPr lang="el-GR" sz="2500" b="1">
                <a:solidFill>
                  <a:srgbClr val="FF9900"/>
                </a:solidFill>
              </a:rPr>
              <a:t>Οξεοβασική ισορροπία</a:t>
            </a:r>
            <a:r>
              <a:rPr lang="en-US" sz="2500" b="1">
                <a:solidFill>
                  <a:srgbClr val="FF9900"/>
                </a:solidFill>
              </a:rPr>
              <a:t> </a:t>
            </a:r>
            <a:endParaRPr lang="el-GR" sz="2500" b="1">
              <a:solidFill>
                <a:srgbClr val="FF9900"/>
              </a:solidFill>
            </a:endParaRPr>
          </a:p>
        </p:txBody>
      </p:sp>
      <p:sp>
        <p:nvSpPr>
          <p:cNvPr id="479235" name="Rectangle 3"/>
          <p:cNvSpPr>
            <a:spLocks noGrp="1" noChangeArrowheads="1"/>
          </p:cNvSpPr>
          <p:nvPr>
            <p:ph type="body" idx="1"/>
          </p:nvPr>
        </p:nvSpPr>
        <p:spPr/>
        <p:txBody>
          <a:bodyPr/>
          <a:lstStyle/>
          <a:p>
            <a:pPr>
              <a:lnSpc>
                <a:spcPct val="90000"/>
              </a:lnSpc>
            </a:pPr>
            <a:r>
              <a:rPr lang="el-GR" sz="2100">
                <a:effectLst>
                  <a:outerShdw blurRad="38100" dist="38100" dir="2700000" algn="tl">
                    <a:srgbClr val="C0C0C0"/>
                  </a:outerShdw>
                </a:effectLst>
              </a:rPr>
              <a:t>Σταθερά  διττανθρακικά: η βασική ρυθμιστική βάση </a:t>
            </a:r>
          </a:p>
          <a:p>
            <a:pPr>
              <a:lnSpc>
                <a:spcPct val="90000"/>
              </a:lnSpc>
              <a:buFont typeface="Wingdings" pitchFamily="2" charset="2"/>
              <a:buNone/>
            </a:pPr>
            <a:r>
              <a:rPr lang="el-GR" sz="2100">
                <a:effectLst>
                  <a:outerShdw blurRad="38100" dist="38100" dir="2700000" algn="tl">
                    <a:srgbClr val="C0C0C0"/>
                  </a:outerShdw>
                </a:effectLst>
              </a:rPr>
              <a:t>  ( φ.τ 22-26 </a:t>
            </a:r>
            <a:r>
              <a:rPr lang="en-US" sz="2100">
                <a:solidFill>
                  <a:srgbClr val="FF9900"/>
                </a:solidFill>
                <a:effectLst>
                  <a:outerShdw blurRad="38100" dist="38100" dir="2700000" algn="tl">
                    <a:srgbClr val="C0C0C0"/>
                  </a:outerShdw>
                </a:effectLst>
              </a:rPr>
              <a:t>mmol/ L)</a:t>
            </a:r>
          </a:p>
          <a:p>
            <a:pPr>
              <a:lnSpc>
                <a:spcPct val="90000"/>
              </a:lnSpc>
            </a:pPr>
            <a:endParaRPr lang="el-GR" sz="2100">
              <a:solidFill>
                <a:srgbClr val="FF9900"/>
              </a:solidFill>
              <a:effectLst>
                <a:outerShdw blurRad="38100" dist="38100" dir="2700000" algn="tl">
                  <a:srgbClr val="C0C0C0"/>
                </a:outerShdw>
              </a:effectLst>
            </a:endParaRPr>
          </a:p>
          <a:p>
            <a:pPr>
              <a:lnSpc>
                <a:spcPct val="90000"/>
              </a:lnSpc>
            </a:pPr>
            <a:r>
              <a:rPr lang="el-GR" sz="2100">
                <a:effectLst>
                  <a:outerShdw blurRad="38100" dist="38100" dir="2700000" algn="tl">
                    <a:srgbClr val="C0C0C0"/>
                  </a:outerShdw>
                </a:effectLst>
              </a:rPr>
              <a:t>Περίσσεια βάσης: η διαφορά ανάμεσα στις ανιχνευόμενες βάσεις και το φυσιολογικό περιεχόμενο σε ρυθμιστικές βάσεις ( φυσιολογικά +2 έως – 2)</a:t>
            </a:r>
          </a:p>
          <a:p>
            <a:pPr>
              <a:lnSpc>
                <a:spcPct val="90000"/>
              </a:lnSpc>
            </a:pPr>
            <a:r>
              <a:rPr lang="el-GR" sz="2100">
                <a:effectLst>
                  <a:outerShdw blurRad="38100" dist="38100" dir="2700000" algn="tl">
                    <a:srgbClr val="C0C0C0"/>
                  </a:outerShdw>
                </a:effectLst>
              </a:rPr>
              <a:t> Ρύθμιση </a:t>
            </a:r>
          </a:p>
          <a:p>
            <a:pPr>
              <a:lnSpc>
                <a:spcPct val="90000"/>
              </a:lnSpc>
              <a:buFont typeface="Wingdings" pitchFamily="2" charset="2"/>
              <a:buNone/>
            </a:pPr>
            <a:r>
              <a:rPr lang="el-GR" sz="2100">
                <a:effectLst>
                  <a:outerShdw blurRad="38100" dist="38100" dir="2700000" algn="tl">
                    <a:srgbClr val="C0C0C0"/>
                  </a:outerShdw>
                </a:effectLst>
              </a:rPr>
              <a:t> - πνεύμονες : απομάκρυνση </a:t>
            </a:r>
            <a:r>
              <a:rPr lang="en-US" sz="2100">
                <a:effectLst>
                  <a:outerShdw blurRad="38100" dist="38100" dir="2700000" algn="tl">
                    <a:srgbClr val="C0C0C0"/>
                  </a:outerShdw>
                </a:effectLst>
              </a:rPr>
              <a:t>CO</a:t>
            </a:r>
            <a:r>
              <a:rPr lang="en-US" sz="2100" baseline="-25000">
                <a:effectLst>
                  <a:outerShdw blurRad="38100" dist="38100" dir="2700000" algn="tl">
                    <a:srgbClr val="C0C0C0"/>
                  </a:outerShdw>
                </a:effectLst>
              </a:rPr>
              <a:t>2 </a:t>
            </a:r>
            <a:r>
              <a:rPr lang="el-GR" sz="2100">
                <a:effectLst>
                  <a:outerShdw blurRad="38100" dist="38100" dir="2700000" algn="tl">
                    <a:srgbClr val="C0C0C0"/>
                  </a:outerShdw>
                </a:effectLst>
              </a:rPr>
              <a:t>(ισοδύναμου οξέος) με την αναπνοή</a:t>
            </a:r>
          </a:p>
          <a:p>
            <a:pPr>
              <a:lnSpc>
                <a:spcPct val="90000"/>
              </a:lnSpc>
              <a:buFont typeface="Wingdings" pitchFamily="2" charset="2"/>
              <a:buNone/>
            </a:pPr>
            <a:r>
              <a:rPr lang="el-GR" sz="2100">
                <a:effectLst>
                  <a:outerShdw blurRad="38100" dist="38100" dir="2700000" algn="tl">
                    <a:srgbClr val="C0C0C0"/>
                  </a:outerShdw>
                </a:effectLst>
              </a:rPr>
              <a:t>- νεφροί: ρύθμιση του </a:t>
            </a:r>
            <a:r>
              <a:rPr lang="en-US" sz="1900">
                <a:effectLst>
                  <a:outerShdw blurRad="38100" dist="38100" dir="2700000" algn="tl">
                    <a:srgbClr val="C0C0C0"/>
                  </a:outerShdw>
                </a:effectLst>
              </a:rPr>
              <a:t>HCO</a:t>
            </a:r>
            <a:r>
              <a:rPr lang="en-US" sz="1900" baseline="30000">
                <a:effectLst>
                  <a:outerShdw blurRad="38100" dist="38100" dir="2700000" algn="tl">
                    <a:srgbClr val="C0C0C0"/>
                  </a:outerShdw>
                </a:effectLst>
              </a:rPr>
              <a:t>-</a:t>
            </a:r>
            <a:r>
              <a:rPr lang="en-US" sz="1900" baseline="-25000">
                <a:effectLst>
                  <a:outerShdw blurRad="38100" dist="38100" dir="2700000" algn="tl">
                    <a:srgbClr val="C0C0C0"/>
                  </a:outerShdw>
                </a:effectLst>
              </a:rPr>
              <a:t>3 </a:t>
            </a:r>
            <a:r>
              <a:rPr lang="en-US" sz="1900"/>
              <a:t>( </a:t>
            </a:r>
            <a:r>
              <a:rPr lang="el-GR" sz="1900"/>
              <a:t>κυρίως επαναρρόφηση) </a:t>
            </a:r>
            <a:endParaRPr lang="el-GR" sz="1900">
              <a:effectLst>
                <a:outerShdw blurRad="38100" dist="38100" dir="2700000" algn="tl">
                  <a:srgbClr val="C0C0C0"/>
                </a:outerShdw>
              </a:effectLst>
            </a:endParaRPr>
          </a:p>
          <a:p>
            <a:pPr>
              <a:lnSpc>
                <a:spcPct val="90000"/>
              </a:lnSpc>
            </a:pPr>
            <a:endParaRPr lang="el-GR" sz="1900">
              <a:effectLst>
                <a:outerShdw blurRad="38100" dist="38100" dir="2700000" algn="tl">
                  <a:srgbClr val="C0C0C0"/>
                </a:outerShdw>
              </a:effectLst>
            </a:endParaRPr>
          </a:p>
        </p:txBody>
      </p:sp>
    </p:spTree>
  </p:cSld>
  <p:clrMapOvr>
    <a:masterClrMapping/>
  </p:clrMapOvr>
  <p:transition spd="med">
    <p:randomBar dir="vert"/>
  </p:transition>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0258" name="Rectangle 2"/>
          <p:cNvSpPr>
            <a:spLocks noGrp="1" noChangeArrowheads="1"/>
          </p:cNvSpPr>
          <p:nvPr>
            <p:ph type="title"/>
          </p:nvPr>
        </p:nvSpPr>
        <p:spPr/>
        <p:txBody>
          <a:bodyPr/>
          <a:lstStyle/>
          <a:p>
            <a:r>
              <a:rPr lang="el-GR" sz="3000" b="1">
                <a:solidFill>
                  <a:srgbClr val="FF9900"/>
                </a:solidFill>
              </a:rPr>
              <a:t>Οξεοβασική ισορροπία</a:t>
            </a:r>
          </a:p>
        </p:txBody>
      </p:sp>
      <p:sp>
        <p:nvSpPr>
          <p:cNvPr id="480259" name="Rectangle 3"/>
          <p:cNvSpPr>
            <a:spLocks noGrp="1" noChangeArrowheads="1"/>
          </p:cNvSpPr>
          <p:nvPr>
            <p:ph type="body" idx="1"/>
          </p:nvPr>
        </p:nvSpPr>
        <p:spPr>
          <a:xfrm>
            <a:off x="611188" y="2017713"/>
            <a:ext cx="8343900" cy="4114800"/>
          </a:xfrm>
        </p:spPr>
        <p:txBody>
          <a:bodyPr/>
          <a:lstStyle/>
          <a:p>
            <a:pPr>
              <a:lnSpc>
                <a:spcPct val="90000"/>
              </a:lnSpc>
            </a:pPr>
            <a:r>
              <a:rPr lang="el-GR" sz="2100"/>
              <a:t>Οι μεταβολικές διαταραχές αντιρροπούνται αναπνευστικώς και αντιστρόφως, δηλαδή, οι αναπνευστικές διαταραχές μεταβολικώς</a:t>
            </a:r>
          </a:p>
          <a:p>
            <a:pPr>
              <a:lnSpc>
                <a:spcPct val="90000"/>
              </a:lnSpc>
              <a:buFont typeface="Wingdings" pitchFamily="2" charset="2"/>
              <a:buNone/>
            </a:pPr>
            <a:r>
              <a:rPr lang="el-GR" sz="2100"/>
              <a:t>    π.χ η μεταβολική οξέωση αντιρροπείται με υπεραερισμό</a:t>
            </a:r>
          </a:p>
          <a:p>
            <a:pPr>
              <a:lnSpc>
                <a:spcPct val="90000"/>
              </a:lnSpc>
            </a:pPr>
            <a:r>
              <a:rPr lang="el-GR" sz="2100"/>
              <a:t>Στενή συσχέτιση με το ισοζύγιο καλίου, μέσω της σύζευξης της μεταφοράς των ιόντων Η</a:t>
            </a:r>
            <a:r>
              <a:rPr lang="el-GR" sz="2100" baseline="30000"/>
              <a:t>+</a:t>
            </a:r>
            <a:r>
              <a:rPr lang="el-GR" sz="2100"/>
              <a:t> και Κ</a:t>
            </a:r>
            <a:r>
              <a:rPr lang="el-GR" sz="2100" baseline="30000"/>
              <a:t>+</a:t>
            </a:r>
            <a:r>
              <a:rPr lang="el-GR" sz="2100"/>
              <a:t> μέσα και έξω από τα κύτταρα. : η αλκάλωση προκαλεί υποκαλιαιμία και η οξέωση υπερκαλιαιμία. Φυσιολογικό κάλιο επί οξεώσεως σημαίνει  έλλειμμα του οργανισμού σε Κ</a:t>
            </a:r>
            <a:r>
              <a:rPr lang="el-GR" sz="2100" baseline="30000"/>
              <a:t>+</a:t>
            </a:r>
            <a:r>
              <a:rPr lang="el-GR" sz="2100"/>
              <a:t> . </a:t>
            </a:r>
          </a:p>
          <a:p>
            <a:pPr>
              <a:lnSpc>
                <a:spcPct val="90000"/>
              </a:lnSpc>
            </a:pPr>
            <a:endParaRPr lang="el-GR" sz="2100"/>
          </a:p>
          <a:p>
            <a:pPr>
              <a:lnSpc>
                <a:spcPct val="90000"/>
              </a:lnSpc>
              <a:buFont typeface="Wingdings" pitchFamily="2" charset="2"/>
              <a:buNone/>
            </a:pPr>
            <a:r>
              <a:rPr lang="el-GR" sz="2600" i="1"/>
              <a:t> </a:t>
            </a:r>
          </a:p>
        </p:txBody>
      </p:sp>
    </p:spTree>
  </p:cSld>
  <p:clrMapOvr>
    <a:masterClrMapping/>
  </p:clrMapOvr>
  <p:transition spd="med">
    <p:randomBar dir="vert"/>
  </p:transition>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a:solidFill>
            <a:schemeClr val="accent2"/>
          </a:solidFill>
        </p:spPr>
        <p:txBody>
          <a:bodyPr/>
          <a:lstStyle/>
          <a:p>
            <a:r>
              <a:rPr lang="el-GR"/>
              <a:t>Φυσιολογικές τιμές αερίων αίματος</a:t>
            </a:r>
          </a:p>
        </p:txBody>
      </p:sp>
      <p:graphicFrame>
        <p:nvGraphicFramePr>
          <p:cNvPr id="408579" name="Group 3"/>
          <p:cNvGraphicFramePr>
            <a:graphicFrameLocks noGrp="1"/>
          </p:cNvGraphicFramePr>
          <p:nvPr>
            <p:ph type="tbl" idx="1"/>
          </p:nvPr>
        </p:nvGraphicFramePr>
        <p:xfrm>
          <a:off x="457200" y="1981200"/>
          <a:ext cx="8488363" cy="4144963"/>
        </p:xfrm>
        <a:graphic>
          <a:graphicData uri="http://schemas.openxmlformats.org/drawingml/2006/table">
            <a:tbl>
              <a:tblPr/>
              <a:tblGrid>
                <a:gridCol w="2828925"/>
                <a:gridCol w="2830513"/>
                <a:gridCol w="2828925"/>
              </a:tblGrid>
              <a:tr h="8223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3000" b="0" i="0" u="none" strike="noStrike" cap="none" normalizeH="0" baseline="0" smtClean="0">
                          <a:ln>
                            <a:noFill/>
                          </a:ln>
                          <a:solidFill>
                            <a:schemeClr val="tx1"/>
                          </a:solidFill>
                          <a:effectLst/>
                          <a:latin typeface="Verdana" pitchFamily="34" charset="0"/>
                          <a:cs typeface="Arial" charset="0"/>
                        </a:rPr>
                        <a:t>Αίμα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3000" b="0" i="0" u="none" strike="noStrike" cap="none" normalizeH="0" baseline="0" smtClean="0">
                          <a:ln>
                            <a:noFill/>
                          </a:ln>
                          <a:solidFill>
                            <a:srgbClr val="FF0000"/>
                          </a:solidFill>
                          <a:effectLst/>
                          <a:latin typeface="Verdana" pitchFamily="34" charset="0"/>
                          <a:cs typeface="Arial" charset="0"/>
                        </a:rPr>
                        <a:t>Αρτηριακό</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3000" b="0" i="0" u="none" strike="noStrike" cap="none" normalizeH="0" baseline="0" smtClean="0">
                          <a:ln>
                            <a:noFill/>
                          </a:ln>
                          <a:solidFill>
                            <a:schemeClr val="accent2"/>
                          </a:solidFill>
                          <a:effectLst/>
                          <a:latin typeface="Verdana" pitchFamily="34" charset="0"/>
                          <a:cs typeface="Arial" charset="0"/>
                        </a:rPr>
                        <a:t>Φλεβικό</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40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pH</a:t>
                      </a: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7.40 </a:t>
                      </a:r>
                      <a:r>
                        <a:rPr kumimoji="0" lang="el-GR" sz="2600" b="0" i="0" u="none" strike="noStrike" cap="none" normalizeH="0" baseline="0" smtClean="0">
                          <a:ln>
                            <a:noFill/>
                          </a:ln>
                          <a:solidFill>
                            <a:schemeClr val="tx1"/>
                          </a:solidFill>
                          <a:effectLst/>
                          <a:latin typeface="Verdana" pitchFamily="34" charset="0"/>
                          <a:cs typeface="Arial" charset="0"/>
                          <a:sym typeface="Symbol" pitchFamily="18" charset="2"/>
                        </a:rPr>
                        <a:t> 4</a:t>
                      </a: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7.3</a:t>
                      </a:r>
                      <a:r>
                        <a:rPr kumimoji="0" lang="el-GR" sz="2600" b="0" i="0" u="none" strike="noStrike" cap="none" normalizeH="0" baseline="0" smtClean="0">
                          <a:ln>
                            <a:noFill/>
                          </a:ln>
                          <a:solidFill>
                            <a:schemeClr val="tx1"/>
                          </a:solidFill>
                          <a:effectLst/>
                          <a:latin typeface="Verdana" pitchFamily="34"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3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[H</a:t>
                      </a:r>
                      <a:r>
                        <a:rPr kumimoji="0" lang="en-US" sz="2600" b="0" i="0" u="none" strike="noStrike" cap="none" normalizeH="0" baseline="30000" smtClean="0">
                          <a:ln>
                            <a:noFill/>
                          </a:ln>
                          <a:solidFill>
                            <a:schemeClr val="tx1"/>
                          </a:solidFill>
                          <a:effectLst/>
                          <a:latin typeface="Verdana" pitchFamily="34" charset="0"/>
                          <a:cs typeface="Arial" charset="0"/>
                        </a:rPr>
                        <a:t>+</a:t>
                      </a:r>
                      <a:r>
                        <a:rPr kumimoji="0" lang="en-US" sz="2600" b="0" i="0" u="none" strike="noStrike" cap="none" normalizeH="0" baseline="0" smtClean="0">
                          <a:ln>
                            <a:noFill/>
                          </a:ln>
                          <a:solidFill>
                            <a:schemeClr val="tx1"/>
                          </a:solidFill>
                          <a:effectLst/>
                          <a:latin typeface="Verdana" pitchFamily="34" charset="0"/>
                          <a:cs typeface="Arial" charset="0"/>
                        </a:rPr>
                        <a:t>] </a:t>
                      </a:r>
                      <a:r>
                        <a:rPr kumimoji="0" lang="en-US" sz="2000" b="0" i="0" u="none" strike="noStrike" cap="none" normalizeH="0" baseline="0" smtClean="0">
                          <a:ln>
                            <a:noFill/>
                          </a:ln>
                          <a:solidFill>
                            <a:schemeClr val="tx1"/>
                          </a:solidFill>
                          <a:effectLst/>
                          <a:latin typeface="Verdana" pitchFamily="34" charset="0"/>
                          <a:cs typeface="Arial" charset="0"/>
                        </a:rPr>
                        <a:t>nEq/L</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40 </a:t>
                      </a:r>
                      <a:r>
                        <a:rPr kumimoji="0" lang="el-GR" sz="2600" b="0" i="0" u="none" strike="noStrike" cap="none" normalizeH="0" baseline="0" smtClean="0">
                          <a:ln>
                            <a:noFill/>
                          </a:ln>
                          <a:solidFill>
                            <a:schemeClr val="tx1"/>
                          </a:solidFill>
                          <a:effectLst/>
                          <a:latin typeface="Verdana" pitchFamily="34" charset="0"/>
                          <a:cs typeface="Arial" charset="0"/>
                          <a:sym typeface="Symbol" pitchFamily="18" charset="2"/>
                        </a:rPr>
                        <a:t> 4</a:t>
                      </a: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4</a:t>
                      </a:r>
                      <a:r>
                        <a:rPr kumimoji="0" lang="el-GR" sz="2600" b="0" i="0" u="none" strike="noStrike" cap="none" normalizeH="0" baseline="0" smtClean="0">
                          <a:ln>
                            <a:noFill/>
                          </a:ln>
                          <a:solidFill>
                            <a:schemeClr val="tx1"/>
                          </a:solidFill>
                          <a:effectLst/>
                          <a:latin typeface="Verdana" pitchFamily="34"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9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PCO</a:t>
                      </a:r>
                      <a:r>
                        <a:rPr kumimoji="0" lang="en-US" sz="2600" b="0" i="0" u="none" strike="noStrike" cap="none" normalizeH="0" baseline="-25000" smtClean="0">
                          <a:ln>
                            <a:noFill/>
                          </a:ln>
                          <a:solidFill>
                            <a:schemeClr val="tx1"/>
                          </a:solidFill>
                          <a:effectLst/>
                          <a:latin typeface="Verdana" pitchFamily="34" charset="0"/>
                          <a:cs typeface="Arial" charset="0"/>
                        </a:rPr>
                        <a:t>2</a:t>
                      </a:r>
                      <a:r>
                        <a:rPr kumimoji="0" lang="en-US" sz="2600" b="0" i="0" u="none" strike="noStrike" cap="none" normalizeH="0" baseline="0" smtClean="0">
                          <a:ln>
                            <a:noFill/>
                          </a:ln>
                          <a:solidFill>
                            <a:schemeClr val="tx1"/>
                          </a:solidFill>
                          <a:effectLst/>
                          <a:latin typeface="Verdana" pitchFamily="34" charset="0"/>
                          <a:cs typeface="Arial" charset="0"/>
                        </a:rPr>
                        <a:t> </a:t>
                      </a:r>
                      <a:r>
                        <a:rPr kumimoji="0" lang="en-US" sz="2000" b="0" i="0" u="none" strike="noStrike" cap="none" normalizeH="0" baseline="0" smtClean="0">
                          <a:ln>
                            <a:noFill/>
                          </a:ln>
                          <a:solidFill>
                            <a:schemeClr val="tx1"/>
                          </a:solidFill>
                          <a:effectLst/>
                          <a:latin typeface="Verdana" pitchFamily="34" charset="0"/>
                          <a:cs typeface="Arial" charset="0"/>
                        </a:rPr>
                        <a:t>mm Hg</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40 </a:t>
                      </a:r>
                      <a:r>
                        <a:rPr kumimoji="0" lang="el-GR" sz="2600" b="0" i="0" u="none" strike="noStrike" cap="none" normalizeH="0" baseline="0" smtClean="0">
                          <a:ln>
                            <a:noFill/>
                          </a:ln>
                          <a:solidFill>
                            <a:schemeClr val="tx1"/>
                          </a:solidFill>
                          <a:effectLst/>
                          <a:latin typeface="Verdana" pitchFamily="34" charset="0"/>
                          <a:cs typeface="Arial" charset="0"/>
                          <a:sym typeface="Symbol" pitchFamily="18" charset="2"/>
                        </a:rPr>
                        <a:t> 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4</a:t>
                      </a:r>
                      <a:r>
                        <a:rPr kumimoji="0" lang="el-GR" sz="2600" b="0" i="0" u="none" strike="noStrike" cap="none" normalizeH="0" baseline="0" smtClean="0">
                          <a:ln>
                            <a:noFill/>
                          </a:ln>
                          <a:solidFill>
                            <a:schemeClr val="tx1"/>
                          </a:solidFill>
                          <a:effectLst/>
                          <a:latin typeface="Verdana" pitchFamily="34"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3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[HCO</a:t>
                      </a:r>
                      <a:r>
                        <a:rPr kumimoji="0" lang="en-US" sz="2600" b="0" i="0" u="none" strike="noStrike" cap="none" normalizeH="0" baseline="-25000" smtClean="0">
                          <a:ln>
                            <a:noFill/>
                          </a:ln>
                          <a:solidFill>
                            <a:schemeClr val="tx1"/>
                          </a:solidFill>
                          <a:effectLst/>
                          <a:latin typeface="Verdana" pitchFamily="34" charset="0"/>
                          <a:cs typeface="Arial" charset="0"/>
                        </a:rPr>
                        <a:t>3</a:t>
                      </a:r>
                      <a:r>
                        <a:rPr kumimoji="0" lang="en-US" sz="2600" b="0" i="0" u="none" strike="noStrike" cap="none" normalizeH="0" baseline="0" smtClean="0">
                          <a:ln>
                            <a:noFill/>
                          </a:ln>
                          <a:solidFill>
                            <a:schemeClr val="tx1"/>
                          </a:solidFill>
                          <a:effectLst/>
                          <a:latin typeface="Verdana" pitchFamily="34" charset="0"/>
                          <a:cs typeface="Arial" charset="0"/>
                        </a:rPr>
                        <a:t>] </a:t>
                      </a:r>
                      <a:r>
                        <a:rPr kumimoji="0" lang="en-US" sz="2000" b="0" i="0" u="none" strike="noStrike" cap="none" normalizeH="0" baseline="0" smtClean="0">
                          <a:ln>
                            <a:noFill/>
                          </a:ln>
                          <a:solidFill>
                            <a:schemeClr val="tx1"/>
                          </a:solidFill>
                          <a:effectLst/>
                          <a:latin typeface="Verdana" pitchFamily="34" charset="0"/>
                          <a:cs typeface="Arial" charset="0"/>
                        </a:rPr>
                        <a:t>mEq/L</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2</a:t>
                      </a:r>
                      <a:r>
                        <a:rPr kumimoji="0" lang="el-GR" sz="2600" b="0" i="0" u="none" strike="noStrike" cap="none" normalizeH="0" baseline="0" smtClean="0">
                          <a:ln>
                            <a:noFill/>
                          </a:ln>
                          <a:solidFill>
                            <a:schemeClr val="tx1"/>
                          </a:solidFill>
                          <a:effectLst/>
                          <a:latin typeface="Verdana" pitchFamily="34" charset="0"/>
                          <a:cs typeface="Arial" charset="0"/>
                        </a:rPr>
                        <a:t>4 </a:t>
                      </a:r>
                      <a:r>
                        <a:rPr kumimoji="0" lang="el-GR" sz="2600" b="0" i="0" u="none" strike="noStrike" cap="none" normalizeH="0" baseline="0" smtClean="0">
                          <a:ln>
                            <a:noFill/>
                          </a:ln>
                          <a:solidFill>
                            <a:schemeClr val="tx1"/>
                          </a:solidFill>
                          <a:effectLst/>
                          <a:latin typeface="Verdana" pitchFamily="34" charset="0"/>
                          <a:cs typeface="Arial" charset="0"/>
                          <a:sym typeface="Symbol" pitchFamily="18" charset="2"/>
                        </a:rPr>
                        <a:t></a:t>
                      </a:r>
                      <a:r>
                        <a:rPr kumimoji="0" lang="el-GR" sz="2600" b="0" i="0" u="none" strike="noStrike" cap="none" normalizeH="0" baseline="0" smtClean="0">
                          <a:ln>
                            <a:noFill/>
                          </a:ln>
                          <a:solidFill>
                            <a:schemeClr val="tx1"/>
                          </a:solidFill>
                          <a:effectLst/>
                          <a:latin typeface="Verdana" pitchFamily="34" charset="0"/>
                          <a:cs typeface="Arial" charset="0"/>
                        </a:rPr>
                        <a:t> </a:t>
                      </a:r>
                      <a:r>
                        <a:rPr kumimoji="0" lang="en-US" sz="2600" b="0" i="0" u="none" strike="noStrike" cap="none" normalizeH="0" baseline="0" smtClean="0">
                          <a:ln>
                            <a:noFill/>
                          </a:ln>
                          <a:solidFill>
                            <a:schemeClr val="tx1"/>
                          </a:solidFill>
                          <a:effectLst/>
                          <a:latin typeface="Verdana" pitchFamily="34" charset="0"/>
                          <a:cs typeface="Arial" charset="0"/>
                        </a:rPr>
                        <a:t>2</a:t>
                      </a: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random/>
  </p:transition>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a:xfrm>
            <a:off x="228600" y="457200"/>
            <a:ext cx="8716963" cy="1143000"/>
          </a:xfrm>
        </p:spPr>
        <p:txBody>
          <a:bodyPr/>
          <a:lstStyle/>
          <a:p>
            <a:r>
              <a:rPr lang="el-GR" sz="3400"/>
              <a:t>Διαταραχές ΟΒΙ</a:t>
            </a:r>
          </a:p>
        </p:txBody>
      </p:sp>
      <p:graphicFrame>
        <p:nvGraphicFramePr>
          <p:cNvPr id="418819" name="Group 3"/>
          <p:cNvGraphicFramePr>
            <a:graphicFrameLocks noGrp="1"/>
          </p:cNvGraphicFramePr>
          <p:nvPr>
            <p:ph type="tbl" idx="1"/>
          </p:nvPr>
        </p:nvGraphicFramePr>
        <p:xfrm>
          <a:off x="0" y="1905000"/>
          <a:ext cx="9144000" cy="4114801"/>
        </p:xfrm>
        <a:graphic>
          <a:graphicData uri="http://schemas.openxmlformats.org/drawingml/2006/table">
            <a:tbl>
              <a:tblPr/>
              <a:tblGrid>
                <a:gridCol w="1752600"/>
                <a:gridCol w="1676400"/>
                <a:gridCol w="609600"/>
                <a:gridCol w="1600200"/>
                <a:gridCol w="3505200"/>
              </a:tblGrid>
              <a:tr h="8159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Διαταραχή ΟΒΙ</a:t>
                      </a:r>
                      <a:r>
                        <a:rPr kumimoji="0" lang="en-US" sz="1700" b="0" i="0" u="none" strike="noStrike" cap="none" normalizeH="0" baseline="0" smtClean="0">
                          <a:ln>
                            <a:noFill/>
                          </a:ln>
                          <a:solidFill>
                            <a:schemeClr val="tx2"/>
                          </a:solidFill>
                          <a:effectLst/>
                          <a:latin typeface="Verdana" pitchFamily="34" charset="0"/>
                          <a:cs typeface="Arial" charset="0"/>
                        </a:rPr>
                        <a:t> </a:t>
                      </a:r>
                      <a:endParaRPr kumimoji="0" lang="el-GR" sz="1700" b="0" i="0" u="none" strike="noStrike" cap="none" normalizeH="0" baseline="0" smtClean="0">
                        <a:ln>
                          <a:noFill/>
                        </a:ln>
                        <a:solidFill>
                          <a:schemeClr val="tx2"/>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Πρωτοπαθής διαταραχή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700" b="0" i="0" u="none" strike="noStrike" cap="none" normalizeH="0" baseline="0" smtClean="0">
                          <a:ln>
                            <a:noFill/>
                          </a:ln>
                          <a:solidFill>
                            <a:schemeClr val="tx2"/>
                          </a:solidFill>
                          <a:effectLst/>
                          <a:latin typeface="Verdana" pitchFamily="34" charset="0"/>
                          <a:cs typeface="Arial" charset="0"/>
                        </a:rPr>
                        <a:t>pH</a:t>
                      </a:r>
                      <a:endParaRPr kumimoji="0" lang="el-GR" sz="1700" b="0" i="0" u="none" strike="noStrike" cap="none" normalizeH="0" baseline="0" smtClean="0">
                        <a:ln>
                          <a:noFill/>
                        </a:ln>
                        <a:solidFill>
                          <a:schemeClr val="tx2"/>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Αντιρρόπηση</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2"/>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Προβλεπόμενη αντιρρόπηση</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77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Μεταβολική οξέωση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25000" smtClean="0">
                        <a:ln>
                          <a:noFill/>
                        </a:ln>
                        <a:solidFill>
                          <a:schemeClr val="tx1"/>
                        </a:solidFill>
                        <a:effectLst/>
                        <a:latin typeface="Verdana" pitchFamily="34"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1.5</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 x 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+ 8 </a:t>
                      </a:r>
                      <a:r>
                        <a:rPr kumimoji="0" lang="el-GR" sz="1700" b="0" i="0" u="none" strike="noStrike" cap="none" normalizeH="0" baseline="0" smtClean="0">
                          <a:ln>
                            <a:noFill/>
                          </a:ln>
                          <a:solidFill>
                            <a:schemeClr val="tx1"/>
                          </a:solidFill>
                          <a:effectLst/>
                          <a:latin typeface="Verdana" pitchFamily="34" charset="0"/>
                          <a:cs typeface="Tahoma" pitchFamily="34" charset="0"/>
                          <a:sym typeface="Symbol" pitchFamily="18" charset="2"/>
                        </a:rPr>
                        <a:t>±</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2</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1-1.5</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75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Μεταβολική αλκάλωση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0" smtClean="0">
                        <a:ln>
                          <a:noFill/>
                        </a:ln>
                        <a:solidFill>
                          <a:schemeClr val="tx1"/>
                        </a:solidFill>
                        <a:effectLst/>
                        <a:latin typeface="Verdana" pitchFamily="34"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0.5</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1</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75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Αναπνευστική Οξέωση</a:t>
                      </a:r>
                      <a:r>
                        <a:rPr kumimoji="0" lang="en-US" sz="1700" b="0" i="0" u="none" strike="noStrike" cap="none" normalizeH="0" baseline="0" smtClean="0">
                          <a:ln>
                            <a:noFill/>
                          </a:ln>
                          <a:solidFill>
                            <a:schemeClr val="tx2"/>
                          </a:solidFill>
                          <a:effectLst/>
                          <a:latin typeface="Verdana" pitchFamily="34" charset="0"/>
                          <a:cs typeface="Arial" charset="0"/>
                        </a:rPr>
                        <a:t> </a:t>
                      </a:r>
                      <a:endParaRPr kumimoji="0" lang="el-GR" sz="1700" b="0" i="0" u="none" strike="noStrike" cap="none" normalizeH="0" baseline="0" smtClean="0">
                        <a:ln>
                          <a:noFill/>
                        </a:ln>
                        <a:solidFill>
                          <a:schemeClr val="tx2"/>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a:t>
                      </a:r>
                      <a:endParaRPr kumimoji="0" lang="el-GR" sz="1700" b="0" i="0" u="none" strike="noStrike" cap="none" normalizeH="0" baseline="0" smtClean="0">
                        <a:ln>
                          <a:noFill/>
                        </a:ln>
                        <a:solidFill>
                          <a:schemeClr val="tx1"/>
                        </a:solidFill>
                        <a:effectLst/>
                        <a:latin typeface="Verdana" pitchFamily="34"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 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Οξεία   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0.1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Χρόνια 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0.4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59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Αναπνευστική αλκάλωση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a:t>
                      </a:r>
                      <a:endParaRPr kumimoji="0" lang="el-GR" sz="1700" b="0" i="0" u="none" strike="noStrike" cap="none" normalizeH="0" baseline="0" smtClean="0">
                        <a:ln>
                          <a:noFill/>
                        </a:ln>
                        <a:solidFill>
                          <a:schemeClr val="tx1"/>
                        </a:solidFill>
                        <a:effectLst/>
                        <a:latin typeface="Verdana" pitchFamily="34"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Οξεία   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0.2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Χρόνια 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0.5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random/>
  </p:transition>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0610" name="Rectangle 2"/>
          <p:cNvSpPr>
            <a:spLocks noGrp="1" noChangeArrowheads="1"/>
          </p:cNvSpPr>
          <p:nvPr>
            <p:ph type="ctrTitle"/>
          </p:nvPr>
        </p:nvSpPr>
        <p:spPr>
          <a:xfrm>
            <a:off x="1042988" y="765175"/>
            <a:ext cx="7772400" cy="1143000"/>
          </a:xfrm>
        </p:spPr>
        <p:txBody>
          <a:bodyPr/>
          <a:lstStyle/>
          <a:p>
            <a:r>
              <a:rPr lang="el-GR" sz="3600"/>
              <a:t>Χορήγηση αίματος και παραγώγων</a:t>
            </a:r>
          </a:p>
        </p:txBody>
      </p:sp>
      <p:pic>
        <p:nvPicPr>
          <p:cNvPr id="580613" name="Picture 5"/>
          <p:cNvPicPr>
            <a:picLocks noChangeAspect="1" noChangeArrowheads="1"/>
          </p:cNvPicPr>
          <p:nvPr/>
        </p:nvPicPr>
        <p:blipFill>
          <a:blip r:embed="rId4" cstate="print"/>
          <a:srcRect/>
          <a:stretch>
            <a:fillRect/>
          </a:stretch>
        </p:blipFill>
        <p:spPr bwMode="auto">
          <a:xfrm>
            <a:off x="107950" y="1989138"/>
            <a:ext cx="5689600" cy="4049712"/>
          </a:xfrm>
          <a:prstGeom prst="rect">
            <a:avLst/>
          </a:prstGeom>
          <a:noFill/>
          <a:ln w="9525">
            <a:noFill/>
            <a:miter lim="800000"/>
            <a:headEnd/>
            <a:tailEnd/>
          </a:ln>
          <a:effectLst/>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8" fill="hold" grpId="0" nodeType="afterEffect">
                                  <p:stCondLst>
                                    <p:cond delay="0"/>
                                  </p:stCondLst>
                                  <p:childTnLst>
                                    <p:set>
                                      <p:cBhvr>
                                        <p:cTn id="6" dur="1" fill="hold">
                                          <p:stCondLst>
                                            <p:cond delay="0"/>
                                          </p:stCondLst>
                                        </p:cTn>
                                        <p:tgtEl>
                                          <p:spTgt spid="580610"/>
                                        </p:tgtEl>
                                        <p:attrNameLst>
                                          <p:attrName>style.visibility</p:attrName>
                                        </p:attrNameLst>
                                      </p:cBhvr>
                                      <p:to>
                                        <p:strVal val="visible"/>
                                      </p:to>
                                    </p:set>
                                    <p:anim calcmode="lin" valueType="num">
                                      <p:cBhvr>
                                        <p:cTn id="7" dur="500" fill="hold"/>
                                        <p:tgtEl>
                                          <p:spTgt spid="580610"/>
                                        </p:tgtEl>
                                        <p:attrNameLst>
                                          <p:attrName>ppt_x</p:attrName>
                                        </p:attrNameLst>
                                      </p:cBhvr>
                                      <p:tavLst>
                                        <p:tav tm="0">
                                          <p:val>
                                            <p:strVal val="#ppt_x-#ppt_w/2"/>
                                          </p:val>
                                        </p:tav>
                                        <p:tav tm="100000">
                                          <p:val>
                                            <p:strVal val="#ppt_x"/>
                                          </p:val>
                                        </p:tav>
                                      </p:tavLst>
                                    </p:anim>
                                    <p:anim calcmode="lin" valueType="num">
                                      <p:cBhvr>
                                        <p:cTn id="8" dur="500" fill="hold"/>
                                        <p:tgtEl>
                                          <p:spTgt spid="580610"/>
                                        </p:tgtEl>
                                        <p:attrNameLst>
                                          <p:attrName>ppt_y</p:attrName>
                                        </p:attrNameLst>
                                      </p:cBhvr>
                                      <p:tavLst>
                                        <p:tav tm="0">
                                          <p:val>
                                            <p:strVal val="#ppt_y"/>
                                          </p:val>
                                        </p:tav>
                                        <p:tav tm="100000">
                                          <p:val>
                                            <p:strVal val="#ppt_y"/>
                                          </p:val>
                                        </p:tav>
                                      </p:tavLst>
                                    </p:anim>
                                    <p:anim calcmode="lin" valueType="num">
                                      <p:cBhvr>
                                        <p:cTn id="9" dur="500" fill="hold"/>
                                        <p:tgtEl>
                                          <p:spTgt spid="580610"/>
                                        </p:tgtEl>
                                        <p:attrNameLst>
                                          <p:attrName>ppt_w</p:attrName>
                                        </p:attrNameLst>
                                      </p:cBhvr>
                                      <p:tavLst>
                                        <p:tav tm="0">
                                          <p:val>
                                            <p:fltVal val="0"/>
                                          </p:val>
                                        </p:tav>
                                        <p:tav tm="100000">
                                          <p:val>
                                            <p:strVal val="#ppt_w"/>
                                          </p:val>
                                        </p:tav>
                                      </p:tavLst>
                                    </p:anim>
                                    <p:anim calcmode="lin" valueType="num">
                                      <p:cBhvr>
                                        <p:cTn id="10" dur="500" fill="hold"/>
                                        <p:tgtEl>
                                          <p:spTgt spid="580610"/>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0610"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1234" name="Rectangle 2"/>
          <p:cNvSpPr>
            <a:spLocks noGrp="1" noChangeArrowheads="1"/>
          </p:cNvSpPr>
          <p:nvPr>
            <p:ph type="title"/>
          </p:nvPr>
        </p:nvSpPr>
        <p:spPr/>
        <p:txBody>
          <a:bodyPr/>
          <a:lstStyle/>
          <a:p>
            <a:r>
              <a:rPr lang="el-GR"/>
              <a:t>Σύσταση Αίματος </a:t>
            </a:r>
            <a:endParaRPr lang="en-US"/>
          </a:p>
        </p:txBody>
      </p:sp>
      <p:sp>
        <p:nvSpPr>
          <p:cNvPr id="351235" name="Rectangle 3"/>
          <p:cNvSpPr>
            <a:spLocks noGrp="1" noChangeArrowheads="1"/>
          </p:cNvSpPr>
          <p:nvPr>
            <p:ph type="body" idx="1"/>
          </p:nvPr>
        </p:nvSpPr>
        <p:spPr/>
        <p:txBody>
          <a:bodyPr/>
          <a:lstStyle/>
          <a:p>
            <a:pPr>
              <a:lnSpc>
                <a:spcPct val="90000"/>
              </a:lnSpc>
            </a:pPr>
            <a:r>
              <a:rPr lang="en-US"/>
              <a:t>8% </a:t>
            </a:r>
            <a:r>
              <a:rPr lang="el-GR"/>
              <a:t>του ολικού βάρους σώματος</a:t>
            </a:r>
          </a:p>
          <a:p>
            <a:pPr>
              <a:lnSpc>
                <a:spcPct val="90000"/>
              </a:lnSpc>
            </a:pPr>
            <a:r>
              <a:rPr lang="el-GR"/>
              <a:t>Πλάσμα</a:t>
            </a:r>
            <a:r>
              <a:rPr lang="en-US"/>
              <a:t>: 55%</a:t>
            </a:r>
          </a:p>
          <a:p>
            <a:pPr lvl="1">
              <a:lnSpc>
                <a:spcPct val="90000"/>
              </a:lnSpc>
            </a:pPr>
            <a:r>
              <a:rPr lang="el-GR"/>
              <a:t>Νερό</a:t>
            </a:r>
            <a:r>
              <a:rPr lang="en-US"/>
              <a:t>: 90%</a:t>
            </a:r>
          </a:p>
          <a:p>
            <a:pPr lvl="1">
              <a:lnSpc>
                <a:spcPct val="90000"/>
              </a:lnSpc>
            </a:pPr>
            <a:r>
              <a:rPr lang="el-GR"/>
              <a:t>Διαλύτες</a:t>
            </a:r>
            <a:r>
              <a:rPr lang="en-US"/>
              <a:t>: 10%</a:t>
            </a:r>
          </a:p>
          <a:p>
            <a:pPr>
              <a:lnSpc>
                <a:spcPct val="90000"/>
              </a:lnSpc>
            </a:pPr>
            <a:r>
              <a:rPr lang="el-GR"/>
              <a:t>Έμμορφα στοιχεία</a:t>
            </a:r>
            <a:r>
              <a:rPr lang="en-US"/>
              <a:t>: 45%</a:t>
            </a:r>
          </a:p>
          <a:p>
            <a:pPr lvl="1">
              <a:lnSpc>
                <a:spcPct val="90000"/>
              </a:lnSpc>
            </a:pPr>
            <a:r>
              <a:rPr lang="el-GR"/>
              <a:t>Αιμοπετάλια</a:t>
            </a:r>
            <a:endParaRPr lang="en-US"/>
          </a:p>
          <a:p>
            <a:pPr lvl="1">
              <a:lnSpc>
                <a:spcPct val="90000"/>
              </a:lnSpc>
            </a:pPr>
            <a:r>
              <a:rPr lang="el-GR"/>
              <a:t>Ερυθροκύτταρα</a:t>
            </a:r>
          </a:p>
          <a:p>
            <a:pPr lvl="1">
              <a:lnSpc>
                <a:spcPct val="90000"/>
              </a:lnSpc>
            </a:pPr>
            <a:r>
              <a:rPr lang="el-GR"/>
              <a:t>Λευκοκύτταρα</a:t>
            </a:r>
            <a:endParaRPr lang="en-US"/>
          </a:p>
        </p:txBody>
      </p:sp>
    </p:spTree>
  </p:cSld>
  <p:clrMapOvr>
    <a:masterClrMapping/>
  </p:clrMapOvr>
  <p:transition spd="med">
    <p:randomBar dir="vert"/>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8690" name="Rectangle 2"/>
          <p:cNvSpPr>
            <a:spLocks noGrp="1" noChangeArrowheads="1"/>
          </p:cNvSpPr>
          <p:nvPr>
            <p:ph type="title"/>
          </p:nvPr>
        </p:nvSpPr>
        <p:spPr/>
        <p:txBody>
          <a:bodyPr/>
          <a:lstStyle/>
          <a:p>
            <a:r>
              <a:rPr lang="el-GR"/>
              <a:t>Ομάδες Αίματος</a:t>
            </a:r>
          </a:p>
        </p:txBody>
      </p:sp>
      <p:sp>
        <p:nvSpPr>
          <p:cNvPr id="498691" name="Rectangle 3"/>
          <p:cNvSpPr>
            <a:spLocks noGrp="1" noChangeArrowheads="1"/>
          </p:cNvSpPr>
          <p:nvPr>
            <p:ph type="body" sz="half" idx="1"/>
          </p:nvPr>
        </p:nvSpPr>
        <p:spPr>
          <a:xfrm>
            <a:off x="566738" y="1752600"/>
            <a:ext cx="3925887" cy="4267200"/>
          </a:xfrm>
        </p:spPr>
        <p:txBody>
          <a:bodyPr/>
          <a:lstStyle/>
          <a:p>
            <a:pPr>
              <a:lnSpc>
                <a:spcPct val="80000"/>
              </a:lnSpc>
            </a:pPr>
            <a:r>
              <a:rPr lang="el-GR" sz="1700" b="1"/>
              <a:t>Ομάδα Α:</a:t>
            </a:r>
            <a:r>
              <a:rPr lang="el-GR" sz="1700"/>
              <a:t> με Α αντιγόνα στην επιφάνεια των ερυθρών και anti B αντισώματα στο πλάσμα</a:t>
            </a:r>
          </a:p>
          <a:p>
            <a:pPr>
              <a:lnSpc>
                <a:spcPct val="80000"/>
              </a:lnSpc>
            </a:pPr>
            <a:r>
              <a:rPr lang="el-GR" sz="1700" b="1"/>
              <a:t>Ομάδα Β:</a:t>
            </a:r>
            <a:r>
              <a:rPr lang="el-GR" sz="1700"/>
              <a:t> με Β αντιγόνα στην επιφάνεια των ερυθρών και anti Α αντισώματα στο πλάσμα</a:t>
            </a:r>
          </a:p>
          <a:p>
            <a:pPr>
              <a:lnSpc>
                <a:spcPct val="80000"/>
              </a:lnSpc>
            </a:pPr>
            <a:r>
              <a:rPr lang="el-GR" sz="1700" b="1"/>
              <a:t>Ομάδα ΑΒ:</a:t>
            </a:r>
            <a:r>
              <a:rPr lang="el-GR" sz="1700"/>
              <a:t> με Α και Β αντιγόνα στην επιφάνεια των ερυθρών και χωρίς αντισώματα στο πλάσμα</a:t>
            </a:r>
          </a:p>
          <a:p>
            <a:pPr>
              <a:lnSpc>
                <a:spcPct val="80000"/>
              </a:lnSpc>
            </a:pPr>
            <a:r>
              <a:rPr lang="el-GR" sz="1700" b="1"/>
              <a:t>Ομάδα Ο:</a:t>
            </a:r>
            <a:r>
              <a:rPr lang="el-GR" sz="1700"/>
              <a:t> χωρίς αντιγόνα στην επιφάνεια των ερυθρών και με anti A και anti B αντισώματα στο πλάσμα</a:t>
            </a:r>
          </a:p>
        </p:txBody>
      </p:sp>
      <p:pic>
        <p:nvPicPr>
          <p:cNvPr id="498692" name="Picture 4" descr="Blood_types"/>
          <p:cNvPicPr>
            <a:picLocks noGrp="1" noChangeAspect="1" noChangeArrowheads="1"/>
          </p:cNvPicPr>
          <p:nvPr>
            <p:ph type="body" sz="half" idx="2"/>
          </p:nvPr>
        </p:nvPicPr>
        <p:blipFill>
          <a:blip r:embed="rId2" cstate="print"/>
          <a:srcRect/>
          <a:stretch>
            <a:fillRect/>
          </a:stretch>
        </p:blipFill>
        <p:spPr>
          <a:xfrm>
            <a:off x="5048250" y="2060575"/>
            <a:ext cx="3935413" cy="4267200"/>
          </a:xfrm>
          <a:noFill/>
          <a:ln/>
        </p:spPr>
      </p:pic>
    </p:spTree>
  </p:cSld>
  <p:clrMapOvr>
    <a:masterClrMapping/>
  </p:clrMapOvr>
  <p:transition spd="med">
    <p:randomBar dir="vert"/>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a:xfrm>
            <a:off x="1619250" y="476250"/>
            <a:ext cx="7324725" cy="1152525"/>
          </a:xfrm>
        </p:spPr>
        <p:txBody>
          <a:bodyPr/>
          <a:lstStyle/>
          <a:p>
            <a:r>
              <a:rPr lang="el-GR" sz="2100"/>
              <a:t> </a:t>
            </a:r>
            <a:r>
              <a:rPr lang="en-US" sz="2100"/>
              <a:t/>
            </a:r>
            <a:br>
              <a:rPr lang="en-US" sz="2100"/>
            </a:br>
            <a:r>
              <a:rPr lang="el-GR" sz="2500" b="1"/>
              <a:t>Ορισμοί </a:t>
            </a:r>
            <a:r>
              <a:rPr lang="el-GR" sz="2100"/>
              <a:t/>
            </a:r>
            <a:br>
              <a:rPr lang="el-GR" sz="2100"/>
            </a:br>
            <a:endParaRPr lang="el-GR" sz="3000"/>
          </a:p>
        </p:txBody>
      </p:sp>
      <p:sp>
        <p:nvSpPr>
          <p:cNvPr id="582659" name="Rectangle 3"/>
          <p:cNvSpPr>
            <a:spLocks noGrp="1" noChangeArrowheads="1"/>
          </p:cNvSpPr>
          <p:nvPr>
            <p:ph type="body" idx="1"/>
          </p:nvPr>
        </p:nvSpPr>
        <p:spPr>
          <a:xfrm>
            <a:off x="1182688" y="1844675"/>
            <a:ext cx="7772400" cy="4287838"/>
          </a:xfrm>
        </p:spPr>
        <p:txBody>
          <a:bodyPr/>
          <a:lstStyle/>
          <a:p>
            <a:r>
              <a:rPr lang="el-GR" sz="2600" b="1"/>
              <a:t>Μετάγγιση αίματος</a:t>
            </a:r>
            <a:r>
              <a:rPr lang="el-GR" sz="2600"/>
              <a:t>: εισαγωγή αίματος ή παραγώγων αυτού στην κυκλοφορία</a:t>
            </a:r>
          </a:p>
          <a:p>
            <a:endParaRPr lang="el-GR" sz="2600"/>
          </a:p>
          <a:p>
            <a:r>
              <a:rPr lang="el-GR" sz="2600" b="1"/>
              <a:t>Αφαιμαξομετάγγιση:</a:t>
            </a:r>
            <a:r>
              <a:rPr lang="el-GR" sz="2600"/>
              <a:t> επαναλαμβανόμενη αφαίρεση μικρών ποσοτήτων αίματος από έναν πάσχοντα και η εισαγωγή ξένου συμβατού αίματος, μέχρι να αντικατασταθεί ένα μεγάλο μέρος του από το εισαγόμενο</a:t>
            </a:r>
          </a:p>
          <a:p>
            <a:endParaRPr lang="el-GR" sz="2600"/>
          </a:p>
          <a:p>
            <a:endParaRPr lang="el-GR" sz="2600"/>
          </a:p>
          <a:p>
            <a:endParaRPr lang="el-GR" sz="2600"/>
          </a:p>
          <a:p>
            <a:endParaRPr lang="el-GR" sz="2600"/>
          </a:p>
          <a:p>
            <a:endParaRPr lang="el-GR" sz="2600"/>
          </a:p>
          <a:p>
            <a:pPr>
              <a:buFont typeface="Wingdings" pitchFamily="2" charset="2"/>
              <a:buNone/>
            </a:pPr>
            <a:endParaRPr lang="el-GR" sz="2600"/>
          </a:p>
          <a:p>
            <a:pPr>
              <a:buFont typeface="Wingdings" pitchFamily="2" charset="2"/>
              <a:buNone/>
            </a:pPr>
            <a:endParaRPr lang="el-GR" sz="3400">
              <a:latin typeface="Times New Roman" pitchFamily="18" charset="0"/>
            </a:endParaRPr>
          </a:p>
          <a:p>
            <a:pPr>
              <a:buFont typeface="Wingdings" pitchFamily="2" charset="2"/>
              <a:buNone/>
            </a:pPr>
            <a:endParaRPr lang="el-GR" sz="3400">
              <a:latin typeface="Times New Roman" pitchFamily="18" charset="0"/>
            </a:endParaRPr>
          </a:p>
          <a:p>
            <a:pPr>
              <a:buFont typeface="Wingdings" pitchFamily="2" charset="2"/>
              <a:buNone/>
            </a:pPr>
            <a:endParaRPr lang="el-GR" sz="3400"/>
          </a:p>
          <a:p>
            <a:pPr>
              <a:buFont typeface="Wingdings" pitchFamily="2" charset="2"/>
              <a:buNone/>
            </a:pPr>
            <a:endParaRPr lang="en-US" sz="3400"/>
          </a:p>
          <a:p>
            <a:endParaRPr lang="el-GR" sz="3400"/>
          </a:p>
        </p:txBody>
      </p:sp>
    </p:spTree>
  </p:cSld>
  <p:clrMapOvr>
    <a:masterClrMapping/>
  </p:clrMapOvr>
  <p:transition spd="med"/>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ChangeArrowheads="1"/>
          </p:cNvSpPr>
          <p:nvPr>
            <p:ph type="title"/>
          </p:nvPr>
        </p:nvSpPr>
        <p:spPr/>
        <p:txBody>
          <a:bodyPr/>
          <a:lstStyle/>
          <a:p>
            <a:r>
              <a:rPr lang="el-GR" sz="2100" b="1">
                <a:solidFill>
                  <a:schemeClr val="tx1"/>
                </a:solidFill>
              </a:rPr>
              <a:t>ΓΕΝΙΚΕΣ ΑΡΧΕΣ Ι</a:t>
            </a:r>
            <a:endParaRPr lang="el-GR" sz="3000" b="1">
              <a:solidFill>
                <a:schemeClr val="tx1"/>
              </a:solidFill>
            </a:endParaRPr>
          </a:p>
        </p:txBody>
      </p:sp>
      <p:sp>
        <p:nvSpPr>
          <p:cNvPr id="584707" name="Rectangle 3"/>
          <p:cNvSpPr>
            <a:spLocks noGrp="1" noChangeArrowheads="1"/>
          </p:cNvSpPr>
          <p:nvPr>
            <p:ph type="body" idx="1"/>
          </p:nvPr>
        </p:nvSpPr>
        <p:spPr>
          <a:xfrm>
            <a:off x="468313" y="1484313"/>
            <a:ext cx="8351837" cy="5040312"/>
          </a:xfrm>
        </p:spPr>
        <p:txBody>
          <a:bodyPr/>
          <a:lstStyle/>
          <a:p>
            <a:pPr>
              <a:lnSpc>
                <a:spcPct val="80000"/>
              </a:lnSpc>
            </a:pPr>
            <a:endParaRPr lang="en-US" sz="2100"/>
          </a:p>
          <a:p>
            <a:pPr>
              <a:lnSpc>
                <a:spcPct val="80000"/>
              </a:lnSpc>
            </a:pPr>
            <a:r>
              <a:rPr lang="el-GR" sz="2100"/>
              <a:t>Πρέπει να αναγνωρίζεται η ταυτότητα του λήπτη πριν αρχίσει η μετάγγιση</a:t>
            </a:r>
          </a:p>
          <a:p>
            <a:pPr>
              <a:lnSpc>
                <a:spcPct val="190000"/>
              </a:lnSpc>
            </a:pPr>
            <a:r>
              <a:rPr lang="el-GR" sz="2100"/>
              <a:t>Οι κίνδυνοι έναντι των ωφελημάτων πρέπει να εξηγηθούν στον ασθενή. Σε ορισμένα νοσοκομεία απαιτείται γραπτή συγκατάθεση του ασθενή</a:t>
            </a:r>
          </a:p>
          <a:p>
            <a:pPr>
              <a:lnSpc>
                <a:spcPct val="190000"/>
              </a:lnSpc>
            </a:pPr>
            <a:r>
              <a:rPr lang="el-GR" sz="2100"/>
              <a:t>Οι πλαστικοί σάκοι αίματος δε χρειάζονται εξαεριστήρα</a:t>
            </a:r>
          </a:p>
          <a:p>
            <a:pPr>
              <a:lnSpc>
                <a:spcPct val="190000"/>
              </a:lnSpc>
            </a:pPr>
            <a:r>
              <a:rPr lang="el-GR" sz="2100"/>
              <a:t>Κατά τη μετάγγιση πρέπει να χρησιμοποιείται φίλτρο σχεδιασμένο για την κατακράτηση θρόμβων αίματος και σωματιδίων</a:t>
            </a:r>
          </a:p>
          <a:p>
            <a:pPr>
              <a:lnSpc>
                <a:spcPct val="190000"/>
              </a:lnSpc>
            </a:pPr>
            <a:endParaRPr lang="el-GR" sz="2500"/>
          </a:p>
          <a:p>
            <a:pPr>
              <a:lnSpc>
                <a:spcPct val="190000"/>
              </a:lnSpc>
            </a:pPr>
            <a:endParaRPr lang="el-GR" sz="2500"/>
          </a:p>
          <a:p>
            <a:pPr>
              <a:lnSpc>
                <a:spcPct val="190000"/>
              </a:lnSpc>
            </a:pPr>
            <a:endParaRPr lang="el-GR" sz="1900"/>
          </a:p>
          <a:p>
            <a:pPr>
              <a:lnSpc>
                <a:spcPct val="190000"/>
              </a:lnSpc>
            </a:pPr>
            <a:endParaRPr lang="el-GR" sz="1900"/>
          </a:p>
          <a:p>
            <a:pPr>
              <a:lnSpc>
                <a:spcPct val="110000"/>
              </a:lnSpc>
              <a:buFont typeface="Wingdings" pitchFamily="2" charset="2"/>
              <a:buNone/>
            </a:pPr>
            <a:endParaRPr lang="en-US" sz="1500"/>
          </a:p>
          <a:p>
            <a:pPr>
              <a:lnSpc>
                <a:spcPct val="110000"/>
              </a:lnSpc>
            </a:pPr>
            <a:endParaRPr lang="el-GR" sz="1100"/>
          </a:p>
        </p:txBody>
      </p:sp>
    </p:spTree>
  </p:cSld>
  <p:clrMapOvr>
    <a:masterClrMapping/>
  </p:clrMapOvr>
  <p:transition spd="med"/>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6754" name="Rectangle 2"/>
          <p:cNvSpPr>
            <a:spLocks noGrp="1" noChangeArrowheads="1"/>
          </p:cNvSpPr>
          <p:nvPr>
            <p:ph type="title"/>
          </p:nvPr>
        </p:nvSpPr>
        <p:spPr/>
        <p:txBody>
          <a:bodyPr/>
          <a:lstStyle/>
          <a:p>
            <a:r>
              <a:rPr lang="el-GR" sz="2100" b="1">
                <a:solidFill>
                  <a:schemeClr val="bg2"/>
                </a:solidFill>
              </a:rPr>
              <a:t>ΓΕΝΙΚΕΣ ΑΡΧΕΣ ΙΙ</a:t>
            </a:r>
            <a:r>
              <a:rPr lang="el-GR"/>
              <a:t> </a:t>
            </a:r>
          </a:p>
        </p:txBody>
      </p:sp>
      <p:sp>
        <p:nvSpPr>
          <p:cNvPr id="586755" name="Rectangle 3"/>
          <p:cNvSpPr>
            <a:spLocks noGrp="1" noChangeArrowheads="1"/>
          </p:cNvSpPr>
          <p:nvPr>
            <p:ph type="body" sz="half" idx="1"/>
          </p:nvPr>
        </p:nvSpPr>
        <p:spPr>
          <a:xfrm>
            <a:off x="395288" y="1916113"/>
            <a:ext cx="8512175" cy="4471987"/>
          </a:xfrm>
        </p:spPr>
        <p:txBody>
          <a:bodyPr/>
          <a:lstStyle/>
          <a:p>
            <a:pPr>
              <a:lnSpc>
                <a:spcPct val="180000"/>
              </a:lnSpc>
            </a:pPr>
            <a:r>
              <a:rPr lang="el-GR" sz="2000">
                <a:effectLst>
                  <a:outerShdw blurRad="38100" dist="38100" dir="2700000" algn="tl">
                    <a:srgbClr val="C0C0C0"/>
                  </a:outerShdw>
                </a:effectLst>
              </a:rPr>
              <a:t>Τα παράγωγα αίματος πρέπει να αναδεύονται καλά πριν τη χορήγηση</a:t>
            </a:r>
          </a:p>
          <a:p>
            <a:pPr>
              <a:lnSpc>
                <a:spcPct val="180000"/>
              </a:lnSpc>
            </a:pPr>
            <a:r>
              <a:rPr lang="el-GR" sz="2000">
                <a:effectLst>
                  <a:outerShdw blurRad="38100" dist="38100" dir="2700000" algn="tl">
                    <a:srgbClr val="C0C0C0"/>
                  </a:outerShdw>
                </a:effectLst>
              </a:rPr>
              <a:t>Φάρμακα ή διαλύματα δεν πρέπει να προστίθενται στο αίμα ή να χορηγούνται ταυτόχρονα με παράγωγα αίματος, εκτός από φυσιολογικό ορό</a:t>
            </a:r>
          </a:p>
          <a:p>
            <a:pPr>
              <a:lnSpc>
                <a:spcPct val="180000"/>
              </a:lnSpc>
            </a:pPr>
            <a:r>
              <a:rPr lang="el-GR" sz="2000">
                <a:effectLst>
                  <a:outerShdw blurRad="38100" dist="38100" dir="2700000" algn="tl">
                    <a:srgbClr val="C0C0C0"/>
                  </a:outerShdw>
                </a:effectLst>
              </a:rPr>
              <a:t>Πλάσμα συμβατό με τις ομάδες Α,Β, Ο, λευκωματίνη 5%, κλάσματα πρωτεϊνών του πλάσματος ή ισότονα ηλεκτρολυτικά διαλύματα  χωρίς ασβέστιο μπορεί να χορηγηθούν (υπό ενδείξεων)</a:t>
            </a:r>
          </a:p>
          <a:p>
            <a:pPr>
              <a:lnSpc>
                <a:spcPct val="180000"/>
              </a:lnSpc>
            </a:pPr>
            <a:endParaRPr lang="el-GR" sz="1700"/>
          </a:p>
          <a:p>
            <a:pPr>
              <a:lnSpc>
                <a:spcPct val="180000"/>
              </a:lnSpc>
              <a:buFont typeface="Wingdings" pitchFamily="2" charset="2"/>
              <a:buNone/>
            </a:pPr>
            <a:endParaRPr lang="el-GR" sz="2000"/>
          </a:p>
          <a:p>
            <a:pPr>
              <a:lnSpc>
                <a:spcPct val="180000"/>
              </a:lnSpc>
              <a:buFont typeface="Wingdings" pitchFamily="2" charset="2"/>
              <a:buNone/>
            </a:pPr>
            <a:endParaRPr lang="el-GR" sz="2000">
              <a:solidFill>
                <a:srgbClr val="FFFF00"/>
              </a:solidFill>
            </a:endParaRPr>
          </a:p>
          <a:p>
            <a:pPr>
              <a:lnSpc>
                <a:spcPct val="180000"/>
              </a:lnSpc>
            </a:pPr>
            <a:endParaRPr lang="el-GR" sz="1100"/>
          </a:p>
          <a:p>
            <a:pPr>
              <a:lnSpc>
                <a:spcPct val="220000"/>
              </a:lnSpc>
            </a:pPr>
            <a:endParaRPr lang="el-GR" sz="700"/>
          </a:p>
          <a:p>
            <a:pPr>
              <a:lnSpc>
                <a:spcPct val="290000"/>
              </a:lnSpc>
            </a:pPr>
            <a:endParaRPr lang="el-GR" sz="900" b="1">
              <a:solidFill>
                <a:srgbClr val="FFFF00"/>
              </a:solidFill>
            </a:endParaRPr>
          </a:p>
          <a:p>
            <a:pPr>
              <a:lnSpc>
                <a:spcPct val="290000"/>
              </a:lnSpc>
            </a:pPr>
            <a:endParaRPr lang="el-GR" sz="900" b="1">
              <a:solidFill>
                <a:srgbClr val="FFFF00"/>
              </a:solidFill>
            </a:endParaRPr>
          </a:p>
          <a:p>
            <a:pPr>
              <a:lnSpc>
                <a:spcPct val="80000"/>
              </a:lnSpc>
            </a:pPr>
            <a:endParaRPr lang="el-GR" sz="700" b="1"/>
          </a:p>
          <a:p>
            <a:pPr>
              <a:lnSpc>
                <a:spcPct val="80000"/>
              </a:lnSpc>
              <a:buFont typeface="Wingdings" pitchFamily="2" charset="2"/>
              <a:buNone/>
            </a:pPr>
            <a:endParaRPr lang="en-US" sz="1100"/>
          </a:p>
          <a:p>
            <a:pPr>
              <a:lnSpc>
                <a:spcPct val="80000"/>
              </a:lnSpc>
            </a:pPr>
            <a:endParaRPr lang="el-GR" sz="1100"/>
          </a:p>
        </p:txBody>
      </p:sp>
    </p:spTree>
  </p:cSld>
  <p:clrMapOvr>
    <a:masterClrMapping/>
  </p:clrMapOvr>
  <p:transition spd="med"/>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8802" name="Rectangle 2"/>
          <p:cNvSpPr>
            <a:spLocks noGrp="1" noChangeArrowheads="1"/>
          </p:cNvSpPr>
          <p:nvPr>
            <p:ph type="title"/>
          </p:nvPr>
        </p:nvSpPr>
        <p:spPr>
          <a:xfrm>
            <a:off x="1054100" y="463550"/>
            <a:ext cx="7191375" cy="692150"/>
          </a:xfrm>
        </p:spPr>
        <p:txBody>
          <a:bodyPr/>
          <a:lstStyle/>
          <a:p>
            <a:r>
              <a:rPr lang="el-GR" sz="2500" b="1">
                <a:solidFill>
                  <a:schemeClr val="bg2"/>
                </a:solidFill>
              </a:rPr>
              <a:t>ΓΕΝΙΚΕΣ ΑΡΧΕΣ ΙΙΙ</a:t>
            </a:r>
          </a:p>
        </p:txBody>
      </p:sp>
      <p:sp>
        <p:nvSpPr>
          <p:cNvPr id="588803" name="Rectangle 3"/>
          <p:cNvSpPr>
            <a:spLocks noGrp="1" noChangeArrowheads="1"/>
          </p:cNvSpPr>
          <p:nvPr>
            <p:ph type="body" sz="half" idx="1"/>
          </p:nvPr>
        </p:nvSpPr>
        <p:spPr>
          <a:xfrm>
            <a:off x="566738" y="1752600"/>
            <a:ext cx="3922712" cy="4267200"/>
          </a:xfrm>
        </p:spPr>
        <p:txBody>
          <a:bodyPr/>
          <a:lstStyle/>
          <a:p>
            <a:pPr>
              <a:lnSpc>
                <a:spcPct val="90000"/>
              </a:lnSpc>
              <a:buFont typeface="Wingdings" pitchFamily="2" charset="2"/>
              <a:buNone/>
            </a:pPr>
            <a:endParaRPr lang="el-GR" sz="2600"/>
          </a:p>
          <a:p>
            <a:pPr>
              <a:lnSpc>
                <a:spcPct val="90000"/>
              </a:lnSpc>
              <a:buFont typeface="Wingdings" pitchFamily="2" charset="2"/>
              <a:buNone/>
            </a:pPr>
            <a:endParaRPr lang="en-US" sz="3000"/>
          </a:p>
          <a:p>
            <a:pPr>
              <a:lnSpc>
                <a:spcPct val="90000"/>
              </a:lnSpc>
            </a:pPr>
            <a:endParaRPr lang="el-GR" sz="3000"/>
          </a:p>
        </p:txBody>
      </p:sp>
      <p:sp>
        <p:nvSpPr>
          <p:cNvPr id="588804" name="Rectangle 4"/>
          <p:cNvSpPr>
            <a:spLocks noGrp="1" noChangeArrowheads="1"/>
          </p:cNvSpPr>
          <p:nvPr>
            <p:ph type="body" sz="half" idx="2"/>
          </p:nvPr>
        </p:nvSpPr>
        <p:spPr>
          <a:xfrm>
            <a:off x="0" y="1773238"/>
            <a:ext cx="8893175" cy="4546600"/>
          </a:xfrm>
        </p:spPr>
        <p:txBody>
          <a:bodyPr/>
          <a:lstStyle/>
          <a:p>
            <a:r>
              <a:rPr lang="el-GR" sz="2200"/>
              <a:t>Γαλακτικό διάλυμα </a:t>
            </a:r>
            <a:r>
              <a:rPr lang="en-US" sz="2200"/>
              <a:t>Ringer’s </a:t>
            </a:r>
            <a:r>
              <a:rPr lang="el-GR" sz="2200"/>
              <a:t>και άλλα ηλεκτρολυτικά διαλύματα που περιέχουν ασβέστιο ουδέποτε πρέπει να χρησιμοποιούνται  ταυτόχρονα με παράγωγα αίματος περιέχοντα κιτρικό ως αντιπηκτικό, επειδή το ασβέστιο  ενώνεται με το κιτρικό. Κάτι τέτοιο είναι πιθανόν να οδηγήσει σε αδρανοποίηση  του κιτρικού και πήξη του μεταγγιζόμενου αίματος.</a:t>
            </a:r>
          </a:p>
          <a:p>
            <a:r>
              <a:rPr lang="el-GR" sz="2200"/>
              <a:t>Οι βελόνες και οι ενδοφλέβιοι καθετήρες μπορεί να είναι μέχρι και Νο 23</a:t>
            </a:r>
            <a:r>
              <a:rPr lang="en-US" sz="2200"/>
              <a:t>G, </a:t>
            </a:r>
            <a:r>
              <a:rPr lang="el-GR" sz="2200"/>
              <a:t>αλλά το συνιστώμενο μέγεθος είναι 18 ή 19</a:t>
            </a:r>
            <a:r>
              <a:rPr lang="en-US" sz="2200"/>
              <a:t>G</a:t>
            </a:r>
            <a:r>
              <a:rPr lang="el-GR" sz="2200"/>
              <a:t>.</a:t>
            </a:r>
          </a:p>
          <a:p>
            <a:r>
              <a:rPr lang="el-GR" sz="2200"/>
              <a:t>Αν η καταλληλότητα  οποιουδήποτε παραγώγου είναι αμφίβολη με την οπτική εξέταση, πρέπει να επιστρέφεται στην τράπεζα του αίματος για περαιτέρω εκτίμηση</a:t>
            </a:r>
          </a:p>
          <a:p>
            <a:endParaRPr lang="el-GR" sz="2200"/>
          </a:p>
          <a:p>
            <a:endParaRPr lang="el-GR" sz="2200"/>
          </a:p>
          <a:p>
            <a:endParaRPr lang="el-GR" sz="2600"/>
          </a:p>
        </p:txBody>
      </p:sp>
    </p:spTree>
  </p:cSld>
  <p:clrMapOvr>
    <a:masterClrMapping/>
  </p:clrMapOvr>
  <p:transition spd="med"/>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p:txBody>
          <a:bodyPr/>
          <a:lstStyle/>
          <a:p>
            <a:r>
              <a:rPr lang="el-GR" sz="3000">
                <a:solidFill>
                  <a:schemeClr val="bg2"/>
                </a:solidFill>
              </a:rPr>
              <a:t>ΓΕΝΙΚΕΣ ΑΡΧΕΣ </a:t>
            </a:r>
            <a:r>
              <a:rPr lang="en-US" sz="3000">
                <a:solidFill>
                  <a:schemeClr val="bg2"/>
                </a:solidFill>
              </a:rPr>
              <a:t>IV</a:t>
            </a:r>
            <a:endParaRPr lang="el-GR" sz="3000">
              <a:solidFill>
                <a:schemeClr val="bg2"/>
              </a:solidFill>
            </a:endParaRPr>
          </a:p>
        </p:txBody>
      </p:sp>
      <p:sp>
        <p:nvSpPr>
          <p:cNvPr id="590851" name="Rectangle 3"/>
          <p:cNvSpPr>
            <a:spLocks noGrp="1" noChangeArrowheads="1"/>
          </p:cNvSpPr>
          <p:nvPr>
            <p:ph type="body" idx="1"/>
          </p:nvPr>
        </p:nvSpPr>
        <p:spPr>
          <a:xfrm>
            <a:off x="762000" y="2017713"/>
            <a:ext cx="8193088" cy="4114800"/>
          </a:xfrm>
        </p:spPr>
        <p:txBody>
          <a:bodyPr/>
          <a:lstStyle/>
          <a:p>
            <a:r>
              <a:rPr lang="el-GR" sz="2100"/>
              <a:t>Αν ο σάκος που περιέχει το παράγωγο του αίματος ανοίξει για οποιοδήποτε λόγο, στη θερμοκρασία του δωματίου το παράγωγο λήγει σε 4 ώρες</a:t>
            </a:r>
          </a:p>
          <a:p>
            <a:r>
              <a:rPr lang="el-GR" sz="2100"/>
              <a:t>Το αίμα ή τα παράγωγα του που δε χρησιμοποιούνται εντός 30 λεπτών πρέπει να φυλάσσονται σε επιτηρούμενο ψυγείο εγκεκριμένο από την τράπεζα αίματος</a:t>
            </a:r>
          </a:p>
          <a:p>
            <a:r>
              <a:rPr lang="el-GR" sz="2100"/>
              <a:t>Τα παράγωγα αίματος μπορεί να θερμανθούν μέχρι μέγιστη θερμοκρασία  42</a:t>
            </a:r>
            <a:r>
              <a:rPr lang="el-GR" sz="2100" baseline="30000"/>
              <a:t>ο</a:t>
            </a:r>
            <a:r>
              <a:rPr lang="el-GR" sz="2100"/>
              <a:t> </a:t>
            </a:r>
            <a:r>
              <a:rPr lang="en-US" sz="2100"/>
              <a:t>C</a:t>
            </a:r>
          </a:p>
          <a:p>
            <a:r>
              <a:rPr lang="el-GR" sz="2100"/>
              <a:t>Οι θρησκευτικές πεποιθήσεις του ασθενούς μπορεί να απαγορεύουν τη χορήγηση αίματος ή παραγώγων</a:t>
            </a:r>
          </a:p>
          <a:p>
            <a:endParaRPr lang="el-GR" sz="1900"/>
          </a:p>
        </p:txBody>
      </p:sp>
    </p:spTree>
  </p:cSld>
  <p:clrMapOvr>
    <a:masterClrMapping/>
  </p:clrMapOvr>
  <p:transition spd="med"/>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a:xfrm>
            <a:off x="654050" y="365125"/>
            <a:ext cx="7772400" cy="692150"/>
          </a:xfrm>
        </p:spPr>
        <p:txBody>
          <a:bodyPr/>
          <a:lstStyle/>
          <a:p>
            <a:r>
              <a:rPr lang="el-GR" sz="2100" b="1">
                <a:solidFill>
                  <a:schemeClr val="bg2"/>
                </a:solidFill>
              </a:rPr>
              <a:t>ΔΟΚΙΜΑΣΙΕΣ ΓΙΑ ΠΡΟΛΗΨΗ ΕΠΙΠΛΟΚΩΝ</a:t>
            </a:r>
          </a:p>
        </p:txBody>
      </p:sp>
      <p:sp>
        <p:nvSpPr>
          <p:cNvPr id="592899" name="Rectangle 3"/>
          <p:cNvSpPr>
            <a:spLocks noGrp="1" noChangeArrowheads="1"/>
          </p:cNvSpPr>
          <p:nvPr>
            <p:ph type="body" idx="1"/>
          </p:nvPr>
        </p:nvSpPr>
        <p:spPr>
          <a:xfrm>
            <a:off x="323850" y="1052513"/>
            <a:ext cx="8631238" cy="6191250"/>
          </a:xfrm>
        </p:spPr>
        <p:txBody>
          <a:bodyPr/>
          <a:lstStyle/>
          <a:p>
            <a:pPr>
              <a:lnSpc>
                <a:spcPct val="140000"/>
              </a:lnSpc>
            </a:pPr>
            <a:r>
              <a:rPr lang="el-GR" sz="2100" u="sng"/>
              <a:t>Ομάδα αίματος</a:t>
            </a:r>
            <a:r>
              <a:rPr lang="el-GR" sz="2100"/>
              <a:t> : </a:t>
            </a:r>
            <a:r>
              <a:rPr lang="el-GR" sz="2100" i="1"/>
              <a:t>5 λεπτά</a:t>
            </a:r>
            <a:r>
              <a:rPr lang="el-GR" sz="2100"/>
              <a:t>. Ταυτοποιείται η ομάδα του ασθενούς (ΑΒΟ,</a:t>
            </a:r>
            <a:r>
              <a:rPr lang="en-US" sz="2100"/>
              <a:t>Rh)</a:t>
            </a:r>
            <a:r>
              <a:rPr lang="el-GR" sz="2100"/>
              <a:t>και ελέγχεται αν συμπίπτει με την ομάδα του  δότη</a:t>
            </a:r>
          </a:p>
          <a:p>
            <a:pPr>
              <a:lnSpc>
                <a:spcPct val="140000"/>
              </a:lnSpc>
            </a:pPr>
            <a:r>
              <a:rPr lang="el-GR" sz="2100" u="sng"/>
              <a:t>Έλεγχος για διαπίστωση αντισωμάτων (</a:t>
            </a:r>
            <a:r>
              <a:rPr lang="en-US" sz="2100" u="sng"/>
              <a:t>alloantibodies)</a:t>
            </a:r>
            <a:r>
              <a:rPr lang="en-US" sz="2100"/>
              <a:t>:  </a:t>
            </a:r>
            <a:r>
              <a:rPr lang="en-US" sz="2100" i="1"/>
              <a:t>30 </a:t>
            </a:r>
            <a:r>
              <a:rPr lang="el-GR" sz="2100" i="1"/>
              <a:t>λεπτά</a:t>
            </a:r>
            <a:r>
              <a:rPr lang="el-GR" sz="2100"/>
              <a:t>. Κατά τη δοκιμασία αυτή, ορός του ασθενή αντιδρά με ερυθρά ομάδος Ο (τα οποία μεταφέρουν και τα σημαντικότερα αντιγόνα των ερυθροκυττάρων). Συμβατότητα ομάδων λήπτη και δότη και αρνητική δοκιμασία για ύπαρξη αντισωμάτων, αποκλείουν κατά 99,9% την εμφάνιση μείζονος αιμολυτικής αντίδρασης. </a:t>
            </a:r>
            <a:endParaRPr lang="en-US" sz="2100"/>
          </a:p>
          <a:p>
            <a:pPr>
              <a:lnSpc>
                <a:spcPct val="140000"/>
              </a:lnSpc>
            </a:pPr>
            <a:r>
              <a:rPr lang="el-GR" sz="2100" u="sng"/>
              <a:t>Διασταύρωση</a:t>
            </a:r>
            <a:r>
              <a:rPr lang="el-GR" sz="2100"/>
              <a:t>: </a:t>
            </a:r>
            <a:r>
              <a:rPr lang="el-GR" sz="2100" i="1"/>
              <a:t>45-60 λεπτά</a:t>
            </a:r>
            <a:r>
              <a:rPr lang="el-GR" sz="2100"/>
              <a:t>. Κατά τη δοκιμασία αυτή, ορός του ασθενή επωάζεται με ερυθροκύτταρα του δότη. Απουσία αιμόλυσης κατά κανόνα αποκλείει μείζονα αιμολυτική αντίδραση</a:t>
            </a:r>
          </a:p>
          <a:p>
            <a:pPr>
              <a:lnSpc>
                <a:spcPct val="140000"/>
              </a:lnSpc>
              <a:buFont typeface="Wingdings" pitchFamily="2" charset="2"/>
              <a:buNone/>
            </a:pPr>
            <a:endParaRPr lang="el-GR" sz="2100" u="sng"/>
          </a:p>
        </p:txBody>
      </p:sp>
    </p:spTree>
  </p:cSld>
  <p:clrMapOvr>
    <a:masterClrMapping/>
  </p:clrMapOvr>
  <p:transition spd="med"/>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p:txBody>
          <a:bodyPr/>
          <a:lstStyle/>
          <a:p>
            <a:r>
              <a:rPr lang="el-GR" sz="2900" b="1">
                <a:solidFill>
                  <a:schemeClr val="bg2"/>
                </a:solidFill>
              </a:rPr>
              <a:t>ΟΛΙΚΟ ΑΙΜΑ</a:t>
            </a:r>
          </a:p>
        </p:txBody>
      </p:sp>
      <p:sp>
        <p:nvSpPr>
          <p:cNvPr id="594947" name="Rectangle 3"/>
          <p:cNvSpPr>
            <a:spLocks noGrp="1" noChangeArrowheads="1"/>
          </p:cNvSpPr>
          <p:nvPr>
            <p:ph type="body" idx="1"/>
          </p:nvPr>
        </p:nvSpPr>
        <p:spPr>
          <a:xfrm>
            <a:off x="395288" y="1844675"/>
            <a:ext cx="8497887" cy="4465638"/>
          </a:xfrm>
        </p:spPr>
        <p:txBody>
          <a:bodyPr/>
          <a:lstStyle/>
          <a:p>
            <a:pPr>
              <a:lnSpc>
                <a:spcPct val="120000"/>
              </a:lnSpc>
            </a:pPr>
            <a:r>
              <a:rPr lang="el-GR" sz="1900"/>
              <a:t>Μεταγγίζεται μόνο όταν υπάρχει ταυτόχρονα ανάγκη για αποκατάσταση κυκλοφορούντος όγκου και αύξηση της μεταφορικής ικανότητας σε οξυγόνο</a:t>
            </a:r>
          </a:p>
          <a:p>
            <a:pPr>
              <a:lnSpc>
                <a:spcPct val="120000"/>
              </a:lnSpc>
            </a:pPr>
            <a:r>
              <a:rPr lang="el-GR" sz="1900"/>
              <a:t>Μία μονάδα ολικού αίματος αποτελείται από 450 κ. εκ. αίμα και 60 κ. εκ. </a:t>
            </a:r>
            <a:r>
              <a:rPr lang="en-US" sz="1900"/>
              <a:t>CPD-A1 (citrate, phosphate, dextrose, alanine -1)</a:t>
            </a:r>
          </a:p>
          <a:p>
            <a:pPr>
              <a:lnSpc>
                <a:spcPct val="120000"/>
              </a:lnSpc>
            </a:pPr>
            <a:r>
              <a:rPr lang="el-GR" sz="1900"/>
              <a:t>Διατηρείται σε θερμοκρασία ψυγείου 4</a:t>
            </a:r>
            <a:r>
              <a:rPr lang="el-GR" sz="1900" baseline="30000"/>
              <a:t>Ο</a:t>
            </a:r>
            <a:r>
              <a:rPr lang="el-GR" sz="1900"/>
              <a:t> </a:t>
            </a:r>
            <a:r>
              <a:rPr lang="en-US" sz="1900"/>
              <a:t>C</a:t>
            </a:r>
            <a:r>
              <a:rPr lang="el-GR" sz="1900"/>
              <a:t> και μπορεί να χρησιμοποιηθεί μέχρι 21-35 ημέρες από την ημέρα της συλλογής του.</a:t>
            </a:r>
          </a:p>
          <a:p>
            <a:pPr>
              <a:lnSpc>
                <a:spcPct val="120000"/>
              </a:lnSpc>
            </a:pPr>
            <a:r>
              <a:rPr lang="el-GR" sz="1900"/>
              <a:t>Οι βιοχημικές αλλοιώσεις που προκαλούνται στο αίμα κατά τη διάρκεια της συντήρησής του είναι η αύξηση του καλίου, του γαλακτικού οξέος, της αιμοσφαιρίνης και της αμμωνίας καθώς και η ελάττωση του </a:t>
            </a:r>
            <a:r>
              <a:rPr lang="en-US" sz="1900"/>
              <a:t>2,3 -DPG</a:t>
            </a:r>
            <a:endParaRPr lang="el-GR" sz="1900"/>
          </a:p>
        </p:txBody>
      </p:sp>
    </p:spTree>
  </p:cSld>
  <p:clrMapOvr>
    <a:masterClrMapping/>
  </p:clrMapOvr>
  <p:transition spd="med"/>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Rectangle 2"/>
          <p:cNvSpPr>
            <a:spLocks noGrp="1" noChangeArrowheads="1"/>
          </p:cNvSpPr>
          <p:nvPr>
            <p:ph type="title"/>
          </p:nvPr>
        </p:nvSpPr>
        <p:spPr/>
        <p:txBody>
          <a:bodyPr/>
          <a:lstStyle/>
          <a:p>
            <a:pPr algn="ctr"/>
            <a:r>
              <a:rPr lang="en-US" sz="2200"/>
              <a:t/>
            </a:r>
            <a:br>
              <a:rPr lang="en-US" sz="2200"/>
            </a:br>
            <a:r>
              <a:rPr lang="en-US" sz="2200"/>
              <a:t> </a:t>
            </a:r>
            <a:r>
              <a:rPr lang="en-US" sz="2000" b="1">
                <a:solidFill>
                  <a:schemeClr val="bg2"/>
                </a:solidFill>
              </a:rPr>
              <a:t>BIOXHMIKE</a:t>
            </a:r>
            <a:r>
              <a:rPr lang="el-GR" sz="2000" b="1">
                <a:solidFill>
                  <a:schemeClr val="bg2"/>
                </a:solidFill>
              </a:rPr>
              <a:t>Σ ΑΛΛΟΙΩΣΕΙΣ ΚΑΤ</a:t>
            </a:r>
            <a:r>
              <a:rPr lang="en-US" sz="2000" b="1">
                <a:solidFill>
                  <a:schemeClr val="bg2"/>
                </a:solidFill>
              </a:rPr>
              <a:t>A</a:t>
            </a:r>
            <a:r>
              <a:rPr lang="el-GR" sz="2000" b="1">
                <a:solidFill>
                  <a:schemeClr val="bg2"/>
                </a:solidFill>
              </a:rPr>
              <a:t> ΤΗ ΣΥΝΤΗΡΗΣΗ ΜΙΑΣ ΜΟΝΑΔΑΣ ΟΛΙΚΟΥ ΑΙΜΑΤΟΣ</a:t>
            </a:r>
            <a:r>
              <a:rPr lang="en-US" sz="2000" b="1">
                <a:solidFill>
                  <a:schemeClr val="bg2"/>
                </a:solidFill>
              </a:rPr>
              <a:t/>
            </a:r>
            <a:br>
              <a:rPr lang="en-US" sz="2000" b="1">
                <a:solidFill>
                  <a:schemeClr val="bg2"/>
                </a:solidFill>
              </a:rPr>
            </a:br>
            <a:r>
              <a:rPr lang="el-GR" sz="2000" b="1">
                <a:solidFill>
                  <a:schemeClr val="bg2"/>
                </a:solidFill>
              </a:rPr>
              <a:t> ΣΕ ΘΕΡΜΟΚΡΑΣΙΑ 4</a:t>
            </a:r>
            <a:r>
              <a:rPr lang="en-US" sz="2000" b="1" baseline="30000">
                <a:solidFill>
                  <a:schemeClr val="bg2"/>
                </a:solidFill>
              </a:rPr>
              <a:t>o</a:t>
            </a:r>
            <a:r>
              <a:rPr lang="el-GR" sz="2000" b="1">
                <a:solidFill>
                  <a:schemeClr val="bg2"/>
                </a:solidFill>
              </a:rPr>
              <a:t> </a:t>
            </a:r>
            <a:r>
              <a:rPr lang="en-US" sz="2000" b="1">
                <a:solidFill>
                  <a:schemeClr val="bg2"/>
                </a:solidFill>
              </a:rPr>
              <a:t>C</a:t>
            </a:r>
            <a:endParaRPr lang="el-GR" sz="1800" b="1">
              <a:solidFill>
                <a:schemeClr val="bg2"/>
              </a:solidFill>
            </a:endParaRPr>
          </a:p>
        </p:txBody>
      </p:sp>
      <p:graphicFrame>
        <p:nvGraphicFramePr>
          <p:cNvPr id="597039" name="Group 47"/>
          <p:cNvGraphicFramePr>
            <a:graphicFrameLocks noGrp="1"/>
          </p:cNvGraphicFramePr>
          <p:nvPr>
            <p:ph idx="1"/>
          </p:nvPr>
        </p:nvGraphicFramePr>
        <p:xfrm>
          <a:off x="849313" y="3052763"/>
          <a:ext cx="7539037" cy="3779520"/>
        </p:xfrm>
        <a:graphic>
          <a:graphicData uri="http://schemas.openxmlformats.org/drawingml/2006/table">
            <a:tbl>
              <a:tblPr/>
              <a:tblGrid>
                <a:gridCol w="3095625"/>
                <a:gridCol w="1931987"/>
                <a:gridCol w="2511425"/>
              </a:tblGrid>
              <a:tr h="3429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1" i="1" u="none" strike="noStrike" cap="none" normalizeH="0" baseline="0" smtClean="0">
                          <a:ln>
                            <a:noFill/>
                          </a:ln>
                          <a:solidFill>
                            <a:schemeClr val="tx1"/>
                          </a:solidFill>
                          <a:effectLst/>
                          <a:latin typeface="Verdana" pitchFamily="34" charset="0"/>
                          <a:cs typeface="Arial" charset="0"/>
                        </a:rPr>
                        <a:t>ΣΤΟΙΧΕΙΟ</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1" i="1" u="none" strike="noStrike" cap="none" normalizeH="0" baseline="0" smtClean="0">
                          <a:ln>
                            <a:noFill/>
                          </a:ln>
                          <a:solidFill>
                            <a:schemeClr val="tx1"/>
                          </a:solidFill>
                          <a:effectLst/>
                          <a:latin typeface="Verdana" pitchFamily="34" charset="0"/>
                          <a:cs typeface="Arial" charset="0"/>
                        </a:rPr>
                        <a:t>ΗΜΕΡΑ 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1" i="1" u="none" strike="noStrike" cap="none" normalizeH="0" baseline="0" smtClean="0">
                          <a:ln>
                            <a:noFill/>
                          </a:ln>
                          <a:solidFill>
                            <a:schemeClr val="tx1"/>
                          </a:solidFill>
                          <a:effectLst/>
                          <a:latin typeface="Verdana" pitchFamily="34" charset="0"/>
                          <a:cs typeface="Arial" charset="0"/>
                        </a:rPr>
                        <a:t>ΗΜΕΡΑ 35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 βιώσιμα ερυθρά</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100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79</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Γλυκόζη (</a:t>
                      </a:r>
                      <a:r>
                        <a:rPr kumimoji="0" lang="en-US" sz="2200" b="0" i="0" u="none" strike="noStrike" cap="none" normalizeH="0" baseline="0" smtClean="0">
                          <a:ln>
                            <a:noFill/>
                          </a:ln>
                          <a:solidFill>
                            <a:schemeClr val="tx1"/>
                          </a:solidFill>
                          <a:effectLst/>
                          <a:latin typeface="Verdana" pitchFamily="34" charset="0"/>
                          <a:cs typeface="Arial" charset="0"/>
                        </a:rPr>
                        <a:t>mg%)</a:t>
                      </a:r>
                      <a:endParaRPr kumimoji="0" lang="el-GR" sz="22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44,0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22,9</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cs typeface="Arial" charset="0"/>
                        </a:rPr>
                        <a:t>K</a:t>
                      </a:r>
                      <a:r>
                        <a:rPr kumimoji="0" lang="el-GR" sz="2200" b="0" i="0" u="none" strike="noStrike" cap="none" normalizeH="0" baseline="0" smtClean="0">
                          <a:ln>
                            <a:noFill/>
                          </a:ln>
                          <a:solidFill>
                            <a:schemeClr val="tx1"/>
                          </a:solidFill>
                          <a:effectLst/>
                          <a:latin typeface="Verdana" pitchFamily="34" charset="0"/>
                          <a:cs typeface="Arial" charset="0"/>
                        </a:rPr>
                        <a:t> </a:t>
                      </a:r>
                      <a:r>
                        <a:rPr kumimoji="0" lang="en-US" sz="2200" b="0" i="0" u="none" strike="noStrike" cap="none" normalizeH="0" baseline="0" smtClean="0">
                          <a:ln>
                            <a:noFill/>
                          </a:ln>
                          <a:solidFill>
                            <a:schemeClr val="tx1"/>
                          </a:solidFill>
                          <a:effectLst/>
                          <a:latin typeface="Verdana" pitchFamily="34" charset="0"/>
                          <a:cs typeface="Arial" charset="0"/>
                        </a:rPr>
                        <a:t>(mEq)</a:t>
                      </a:r>
                      <a:endParaRPr kumimoji="0" lang="el-GR" sz="22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1,3</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8,2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603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cs typeface="Arial" charset="0"/>
                        </a:rPr>
                        <a:t>2,3-DPG (mmol/gr Hgb)</a:t>
                      </a:r>
                      <a:endParaRPr kumimoji="0" lang="el-GR" sz="22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13,2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0,7</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Αμμωνία </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1157,7</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cs typeface="Arial" charset="0"/>
                        </a:rPr>
                        <a:t>pH</a:t>
                      </a:r>
                      <a:endParaRPr kumimoji="0" lang="el-GR" sz="22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7,4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5,5 - 6,5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111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22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cSld>
  <p:clrMapOvr>
    <a:masterClrMapping/>
  </p:clrMapOvr>
  <p:transition spd="med">
    <p:randomBar dir="vert"/>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p:txBody>
          <a:bodyPr/>
          <a:lstStyle/>
          <a:p>
            <a:r>
              <a:rPr lang="el-GR"/>
              <a:t>Ολικό αίμα</a:t>
            </a:r>
          </a:p>
        </p:txBody>
      </p:sp>
      <p:sp>
        <p:nvSpPr>
          <p:cNvPr id="598019" name="Rectangle 3"/>
          <p:cNvSpPr>
            <a:spLocks noGrp="1" noChangeArrowheads="1"/>
          </p:cNvSpPr>
          <p:nvPr>
            <p:ph type="body" idx="1"/>
          </p:nvPr>
        </p:nvSpPr>
        <p:spPr>
          <a:xfrm>
            <a:off x="179388" y="1916113"/>
            <a:ext cx="8775700" cy="4506912"/>
          </a:xfrm>
        </p:spPr>
        <p:txBody>
          <a:bodyPr/>
          <a:lstStyle/>
          <a:p>
            <a:pPr>
              <a:lnSpc>
                <a:spcPct val="90000"/>
              </a:lnSpc>
            </a:pPr>
            <a:r>
              <a:rPr lang="el-GR" sz="2600"/>
              <a:t>Πρέπει να χορηγείται σε ασθενείς με μεγάλη απώλεια κυκλοφορούντος όγκου </a:t>
            </a:r>
          </a:p>
          <a:p>
            <a:pPr>
              <a:lnSpc>
                <a:spcPct val="90000"/>
              </a:lnSpc>
            </a:pPr>
            <a:r>
              <a:rPr lang="el-GR" sz="2600"/>
              <a:t>Αν η αιμορραγία δεν είναι πλέον ενεργός, η ανάνηψη μπορεί να συνεχισθεί με κρυσταλλοειδή ή κολλοειδή μέχρι να ετοιμαστεί ελεγμένο και διασταυρωμένο αίμα</a:t>
            </a:r>
          </a:p>
          <a:p>
            <a:pPr>
              <a:lnSpc>
                <a:spcPct val="90000"/>
              </a:lnSpc>
            </a:pPr>
            <a:r>
              <a:rPr lang="el-GR" sz="2600"/>
              <a:t>Αν η αιμορραγία συνεχίζεται με ταχύ ρυθμό και οδηγεί σε αιμοδυναμική αστάθεια, τότε είναι αναγκαία η επείγουσα μετάγγιση αίματος.</a:t>
            </a:r>
          </a:p>
          <a:p>
            <a:pPr>
              <a:lnSpc>
                <a:spcPct val="90000"/>
              </a:lnSpc>
            </a:pPr>
            <a:endParaRPr lang="el-GR" sz="2600" i="1">
              <a:solidFill>
                <a:srgbClr val="FFCC00"/>
              </a:solidFill>
            </a:endParaRPr>
          </a:p>
        </p:txBody>
      </p:sp>
    </p:spTree>
  </p:cSld>
  <p:clrMapOvr>
    <a:masterClrMapping/>
  </p:clrMapOvr>
  <p:transition spd="med">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30" name="Rectangle 2"/>
          <p:cNvSpPr>
            <a:spLocks noGrp="1" noChangeArrowheads="1"/>
          </p:cNvSpPr>
          <p:nvPr>
            <p:ph type="title"/>
          </p:nvPr>
        </p:nvSpPr>
        <p:spPr/>
        <p:txBody>
          <a:bodyPr/>
          <a:lstStyle/>
          <a:p>
            <a:endParaRPr lang="el-GR"/>
          </a:p>
        </p:txBody>
      </p:sp>
      <p:sp>
        <p:nvSpPr>
          <p:cNvPr id="483331" name="Rectangle 3"/>
          <p:cNvSpPr>
            <a:spLocks noGrp="1" noChangeArrowheads="1"/>
          </p:cNvSpPr>
          <p:nvPr>
            <p:ph type="body" idx="1"/>
          </p:nvPr>
        </p:nvSpPr>
        <p:spPr>
          <a:xfrm>
            <a:off x="539750" y="2017713"/>
            <a:ext cx="8424863" cy="4579937"/>
          </a:xfrm>
        </p:spPr>
        <p:txBody>
          <a:bodyPr/>
          <a:lstStyle/>
          <a:p>
            <a:pPr>
              <a:lnSpc>
                <a:spcPct val="90000"/>
              </a:lnSpc>
            </a:pPr>
            <a:r>
              <a:rPr lang="el-GR" sz="2100"/>
              <a:t>Το νάτριο είναι το κύριο εξωκυττάριο κατιόν, το οποίο ευθύνεται για την κατακράτηση υγρών στον οργανισμό. Όταν υπάρχει έλλειμμα νερού, χάνεται λιγότερο νάτριο διαμέσου των νεφρών, με αποτέλεσμα να κατακρατείται στον οργανισμό που το έχει ανάγκη. </a:t>
            </a:r>
          </a:p>
          <a:p>
            <a:pPr>
              <a:lnSpc>
                <a:spcPct val="90000"/>
              </a:lnSpc>
            </a:pPr>
            <a:r>
              <a:rPr lang="el-GR" sz="2100"/>
              <a:t>Το νάτριο εκτός από την παραπάνω λειτουργία προάγει και την νευρομυική λειτουργία, βοηθά στην οξεοβασική ισορροπία και επηρεάζει τα επίπεδα του χλωρίου και του καλίου. Ο νοσηλευτής θα πρέπει να αντιλαμβάνεται πότε ένας ασθενής είναι αφυδατωμένος από τους ξηρούς βλεννογόνους, την μειωμένη σπαργή του δέρματος (υπερκλείδια και έσω βουβωνική χώρα), την υπόταση, την ταχυκαρδία, την δυσκοιλιότητα, την άμβλυνση των εγκεφαλικών λειτουργιών και την μείωση της ποσότητας των ούρων.</a:t>
            </a:r>
          </a:p>
          <a:p>
            <a:pPr>
              <a:lnSpc>
                <a:spcPct val="90000"/>
              </a:lnSpc>
            </a:pPr>
            <a:endParaRPr lang="el-GR" sz="2100"/>
          </a:p>
        </p:txBody>
      </p:sp>
    </p:spTree>
  </p:cSld>
  <p:clrMapOvr>
    <a:masterClrMapping/>
  </p:clrMapOvr>
  <p:transition spd="med">
    <p:randomBar dir="vert"/>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p:cNvSpPr>
            <a:spLocks noGrp="1" noChangeArrowheads="1"/>
          </p:cNvSpPr>
          <p:nvPr>
            <p:ph type="title"/>
          </p:nvPr>
        </p:nvSpPr>
        <p:spPr/>
        <p:txBody>
          <a:bodyPr/>
          <a:lstStyle/>
          <a:p>
            <a:r>
              <a:rPr lang="el-GR"/>
              <a:t>Ολικό αίμα</a:t>
            </a:r>
          </a:p>
        </p:txBody>
      </p:sp>
      <p:sp>
        <p:nvSpPr>
          <p:cNvPr id="599043" name="Rectangle 3"/>
          <p:cNvSpPr>
            <a:spLocks noGrp="1" noChangeArrowheads="1"/>
          </p:cNvSpPr>
          <p:nvPr>
            <p:ph type="body" idx="1"/>
          </p:nvPr>
        </p:nvSpPr>
        <p:spPr>
          <a:xfrm>
            <a:off x="250825" y="2133600"/>
            <a:ext cx="8726488" cy="4257675"/>
          </a:xfrm>
        </p:spPr>
        <p:txBody>
          <a:bodyPr/>
          <a:lstStyle/>
          <a:p>
            <a:pPr>
              <a:lnSpc>
                <a:spcPct val="160000"/>
              </a:lnSpc>
              <a:buFont typeface="Wingdings" pitchFamily="2" charset="2"/>
              <a:buNone/>
            </a:pPr>
            <a:r>
              <a:rPr lang="el-GR" sz="2500" b="1" u="sng"/>
              <a:t>Εναλλακτικές λύσεις</a:t>
            </a:r>
          </a:p>
          <a:p>
            <a:pPr>
              <a:lnSpc>
                <a:spcPct val="160000"/>
              </a:lnSpc>
            </a:pPr>
            <a:r>
              <a:rPr lang="el-GR" sz="2500" b="1"/>
              <a:t>Αίμα συμβατό  με την ομάδα και αρνητικό για αντισώματα- χωρίς διασταύρωση : 30 λεπτά</a:t>
            </a:r>
          </a:p>
          <a:p>
            <a:pPr>
              <a:lnSpc>
                <a:spcPct val="160000"/>
              </a:lnSpc>
            </a:pPr>
            <a:r>
              <a:rPr lang="el-GR" sz="2500" b="1"/>
              <a:t>Αίμα συμβατό  με την ομάδα (ΑΒΟ-</a:t>
            </a:r>
            <a:r>
              <a:rPr lang="en-US" sz="2500" b="1"/>
              <a:t>Rh)</a:t>
            </a:r>
            <a:r>
              <a:rPr lang="el-GR" sz="2500" b="1"/>
              <a:t>: 5-10 λεπτά</a:t>
            </a:r>
          </a:p>
          <a:p>
            <a:pPr>
              <a:lnSpc>
                <a:spcPct val="160000"/>
              </a:lnSpc>
            </a:pPr>
            <a:r>
              <a:rPr lang="el-GR" sz="2500" b="1"/>
              <a:t>Αίμα ομάδας αίματος Ο αρνητικό : αμέσως</a:t>
            </a:r>
          </a:p>
          <a:p>
            <a:pPr>
              <a:lnSpc>
                <a:spcPct val="160000"/>
              </a:lnSpc>
              <a:buFont typeface="Wingdings" pitchFamily="2" charset="2"/>
              <a:buNone/>
            </a:pPr>
            <a:endParaRPr lang="en-US" sz="2500" b="1"/>
          </a:p>
          <a:p>
            <a:pPr>
              <a:lnSpc>
                <a:spcPct val="90000"/>
              </a:lnSpc>
            </a:pPr>
            <a:endParaRPr lang="el-GR" sz="2500"/>
          </a:p>
        </p:txBody>
      </p:sp>
    </p:spTree>
  </p:cSld>
  <p:clrMapOvr>
    <a:masterClrMapping/>
  </p:clrMapOvr>
  <p:transition spd="med"/>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090" name="Rectangle 2"/>
          <p:cNvSpPr>
            <a:spLocks noGrp="1" noChangeArrowheads="1"/>
          </p:cNvSpPr>
          <p:nvPr>
            <p:ph type="title"/>
          </p:nvPr>
        </p:nvSpPr>
        <p:spPr>
          <a:xfrm>
            <a:off x="1524000" y="190500"/>
            <a:ext cx="7224713" cy="1527175"/>
          </a:xfrm>
        </p:spPr>
        <p:txBody>
          <a:bodyPr/>
          <a:lstStyle/>
          <a:p>
            <a:r>
              <a:rPr lang="el-GR" sz="2500" b="1"/>
              <a:t>Ερυθρά αιμοσφαίρια ή συμπυκνωμένα ερυθρά</a:t>
            </a:r>
          </a:p>
        </p:txBody>
      </p:sp>
      <p:sp>
        <p:nvSpPr>
          <p:cNvPr id="601091" name="Rectangle 3"/>
          <p:cNvSpPr>
            <a:spLocks noGrp="1" noChangeArrowheads="1"/>
          </p:cNvSpPr>
          <p:nvPr>
            <p:ph type="body" idx="1"/>
          </p:nvPr>
        </p:nvSpPr>
        <p:spPr>
          <a:xfrm>
            <a:off x="395288" y="1628775"/>
            <a:ext cx="8559800" cy="4752975"/>
          </a:xfrm>
        </p:spPr>
        <p:txBody>
          <a:bodyPr/>
          <a:lstStyle/>
          <a:p>
            <a:pPr>
              <a:lnSpc>
                <a:spcPct val="160000"/>
              </a:lnSpc>
            </a:pPr>
            <a:r>
              <a:rPr lang="el-GR" sz="1900"/>
              <a:t> </a:t>
            </a:r>
            <a:r>
              <a:rPr lang="el-GR" sz="1900" b="1"/>
              <a:t>Παρασκευάζονται με φυγοκέντρηση του αίματος. Αφαιρείται το πλάσμα και προστίθενται 100 </a:t>
            </a:r>
            <a:r>
              <a:rPr lang="en-US" sz="1900" b="1"/>
              <a:t>ml </a:t>
            </a:r>
            <a:r>
              <a:rPr lang="el-GR" sz="1900" b="1"/>
              <a:t>διαλύματος που περιέχει φυσιολογικό ορό και θρεπτικά συστατικά</a:t>
            </a:r>
          </a:p>
          <a:p>
            <a:pPr>
              <a:lnSpc>
                <a:spcPct val="160000"/>
              </a:lnSpc>
            </a:pPr>
            <a:r>
              <a:rPr lang="el-GR" sz="1900" b="1"/>
              <a:t>Τελικός όγκος: 325 </a:t>
            </a:r>
            <a:r>
              <a:rPr lang="en-US" sz="1900" b="1"/>
              <a:t>ml </a:t>
            </a:r>
            <a:r>
              <a:rPr lang="el-GR" sz="1900" b="1"/>
              <a:t>και αιματοκρίτης 55-65%</a:t>
            </a:r>
          </a:p>
          <a:p>
            <a:pPr>
              <a:lnSpc>
                <a:spcPct val="160000"/>
              </a:lnSpc>
            </a:pPr>
            <a:r>
              <a:rPr lang="el-GR" sz="1900" b="1"/>
              <a:t>Ενδείξεις: όταν η ικανότητα του αίματος για μεταφορά οξυγόνου υπολείπεται και οι αντιρροπιστικοί μηχανισμοί που αναπτύσσονται είναι ανεπαρκείς και επιτρέπουν την εκδήλωση σημείων και συμπτωμάτων αναιμίας, όπως: ανακοπή, δύσπνοια, ορθοστατική υπόταση, ταχυκαρδία, στηθάγχη, εγκεφαλική υποξία</a:t>
            </a:r>
          </a:p>
          <a:p>
            <a:pPr>
              <a:lnSpc>
                <a:spcPct val="160000"/>
              </a:lnSpc>
            </a:pPr>
            <a:endParaRPr lang="el-GR" sz="1900" b="1"/>
          </a:p>
          <a:p>
            <a:pPr>
              <a:lnSpc>
                <a:spcPct val="160000"/>
              </a:lnSpc>
            </a:pPr>
            <a:endParaRPr lang="el-GR" sz="1900"/>
          </a:p>
          <a:p>
            <a:pPr>
              <a:lnSpc>
                <a:spcPct val="160000"/>
              </a:lnSpc>
            </a:pPr>
            <a:endParaRPr lang="en-US" sz="2100"/>
          </a:p>
          <a:p>
            <a:pPr>
              <a:lnSpc>
                <a:spcPct val="80000"/>
              </a:lnSpc>
            </a:pPr>
            <a:endParaRPr lang="el-GR" sz="2100"/>
          </a:p>
        </p:txBody>
      </p:sp>
    </p:spTree>
  </p:cSld>
  <p:clrMapOvr>
    <a:masterClrMapping/>
  </p:clrMapOvr>
  <p:transition spd="med"/>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38" name="Rectangle 2"/>
          <p:cNvSpPr>
            <a:spLocks noGrp="1" noChangeArrowheads="1"/>
          </p:cNvSpPr>
          <p:nvPr>
            <p:ph type="title"/>
          </p:nvPr>
        </p:nvSpPr>
        <p:spPr/>
        <p:txBody>
          <a:bodyPr/>
          <a:lstStyle/>
          <a:p>
            <a:r>
              <a:rPr lang="el-GR" sz="3000"/>
              <a:t>Ερυθρά αιμοσφαίρια από τα οποία έχουν αφαιρεθεί τα λευκά αιμοσφαίρια</a:t>
            </a:r>
          </a:p>
        </p:txBody>
      </p:sp>
      <p:sp>
        <p:nvSpPr>
          <p:cNvPr id="603139" name="Rectangle 3"/>
          <p:cNvSpPr>
            <a:spLocks noGrp="1" noChangeArrowheads="1"/>
          </p:cNvSpPr>
          <p:nvPr>
            <p:ph type="body" idx="1"/>
          </p:nvPr>
        </p:nvSpPr>
        <p:spPr>
          <a:xfrm>
            <a:off x="228600" y="2017713"/>
            <a:ext cx="8726488" cy="4114800"/>
          </a:xfrm>
        </p:spPr>
        <p:txBody>
          <a:bodyPr/>
          <a:lstStyle/>
          <a:p>
            <a:pPr>
              <a:lnSpc>
                <a:spcPct val="160000"/>
              </a:lnSpc>
            </a:pPr>
            <a:r>
              <a:rPr lang="el-GR" sz="2400"/>
              <a:t>Η διαδικασία επιτυγχάνεται με τα φίλτρα προσκόλλησης ή</a:t>
            </a:r>
          </a:p>
          <a:p>
            <a:pPr>
              <a:lnSpc>
                <a:spcPct val="160000"/>
              </a:lnSpc>
              <a:buFont typeface="Wingdings" pitchFamily="2" charset="2"/>
              <a:buNone/>
            </a:pPr>
            <a:r>
              <a:rPr lang="el-GR" sz="2400"/>
              <a:t> «φίλτρα γ΄ γενεάς»</a:t>
            </a:r>
          </a:p>
          <a:p>
            <a:pPr>
              <a:lnSpc>
                <a:spcPct val="160000"/>
              </a:lnSpc>
            </a:pPr>
            <a:r>
              <a:rPr lang="el-GR" sz="2400"/>
              <a:t>Η μείωση των λευκοκυττάρων είναι 10 φορές τουλάχιστον μεγαλύτερη από ότι χρειάζεται για να αποτραπούν οι εμπύρετες μη αιμολυτικές αντιδράσεις κατά τη μετάγγιση </a:t>
            </a:r>
            <a:endParaRPr lang="en-US" sz="2400" b="1">
              <a:solidFill>
                <a:srgbClr val="FFCC00"/>
              </a:solidFill>
            </a:endParaRPr>
          </a:p>
          <a:p>
            <a:pPr>
              <a:buFont typeface="Wingdings" pitchFamily="2" charset="2"/>
              <a:buNone/>
            </a:pPr>
            <a:endParaRPr lang="el-GR" sz="2400" b="1">
              <a:solidFill>
                <a:srgbClr val="FFCC00"/>
              </a:solidFill>
            </a:endParaRPr>
          </a:p>
        </p:txBody>
      </p:sp>
    </p:spTree>
  </p:cSld>
  <p:clrMapOvr>
    <a:masterClrMapping/>
  </p:clrMapOvr>
  <p:transition spd="med"/>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p:cNvSpPr>
            <a:spLocks noGrp="1" noChangeArrowheads="1"/>
          </p:cNvSpPr>
          <p:nvPr>
            <p:ph type="title"/>
          </p:nvPr>
        </p:nvSpPr>
        <p:spPr>
          <a:xfrm>
            <a:off x="574675" y="304800"/>
            <a:ext cx="8001000" cy="917575"/>
          </a:xfrm>
        </p:spPr>
        <p:txBody>
          <a:bodyPr/>
          <a:lstStyle/>
          <a:p>
            <a:r>
              <a:rPr lang="el-GR" sz="3400"/>
              <a:t>Πλυμένα ερυθρά αιμοσφαίρια</a:t>
            </a:r>
          </a:p>
        </p:txBody>
      </p:sp>
      <p:sp>
        <p:nvSpPr>
          <p:cNvPr id="605187" name="Text Box 3"/>
          <p:cNvSpPr txBox="1">
            <a:spLocks noChangeArrowheads="1"/>
          </p:cNvSpPr>
          <p:nvPr/>
        </p:nvSpPr>
        <p:spPr bwMode="auto">
          <a:xfrm>
            <a:off x="250825" y="1341438"/>
            <a:ext cx="8713788" cy="7334250"/>
          </a:xfrm>
          <a:prstGeom prst="rect">
            <a:avLst/>
          </a:prstGeom>
          <a:noFill/>
          <a:ln w="9525">
            <a:noFill/>
            <a:miter lim="800000"/>
            <a:headEnd/>
            <a:tailEnd/>
          </a:ln>
          <a:effectLst/>
        </p:spPr>
        <p:txBody>
          <a:bodyPr>
            <a:spAutoFit/>
          </a:bodyPr>
          <a:lstStyle/>
          <a:p>
            <a:pPr>
              <a:buFontTx/>
              <a:buChar char="•"/>
            </a:pPr>
            <a:r>
              <a:rPr lang="en-US" sz="2400">
                <a:latin typeface="Tahoma" pitchFamily="34" charset="0"/>
              </a:rPr>
              <a:t>  </a:t>
            </a:r>
            <a:r>
              <a:rPr lang="el-GR" sz="2400">
                <a:latin typeface="Tahoma" pitchFamily="34" charset="0"/>
              </a:rPr>
              <a:t>Απομακρύνεται σχεδόν όλη η ποσότητα του πλάσματος και μειώνεται ο αριθμός των λευκοκυττάρων</a:t>
            </a:r>
          </a:p>
          <a:p>
            <a:endParaRPr lang="el-GR" sz="2400">
              <a:latin typeface="Tahoma" pitchFamily="34" charset="0"/>
            </a:endParaRPr>
          </a:p>
          <a:p>
            <a:pPr>
              <a:buFontTx/>
              <a:buChar char="•"/>
            </a:pPr>
            <a:r>
              <a:rPr lang="en-US" sz="2400">
                <a:latin typeface="Tahoma" pitchFamily="34" charset="0"/>
              </a:rPr>
              <a:t>  </a:t>
            </a:r>
            <a:r>
              <a:rPr lang="el-GR" sz="2400">
                <a:latin typeface="Tahoma" pitchFamily="34" charset="0"/>
              </a:rPr>
              <a:t>Χορηγούνται σε ασθενείς με επαναλαμβανόμενες ή σοβαρές αναφυλακτικές ή αλλεργικές αντιδράσεις και όταν υπάρχει ανάγκη για αύξηση της  μεταφορικής ικανότητας του αίματος σε οξυγόνο και το έλλειμμα του όγκου είναι σχετικά μικρό</a:t>
            </a:r>
          </a:p>
          <a:p>
            <a:pPr>
              <a:buFontTx/>
              <a:buChar char="•"/>
            </a:pPr>
            <a:endParaRPr lang="el-GR" sz="2400">
              <a:latin typeface="Tahoma" pitchFamily="34" charset="0"/>
            </a:endParaRPr>
          </a:p>
          <a:p>
            <a:pPr>
              <a:buFontTx/>
              <a:buChar char="•"/>
            </a:pPr>
            <a:r>
              <a:rPr lang="en-US" sz="2400">
                <a:latin typeface="Tahoma" pitchFamily="34" charset="0"/>
              </a:rPr>
              <a:t>  </a:t>
            </a:r>
            <a:r>
              <a:rPr lang="el-GR" sz="2400">
                <a:latin typeface="Tahoma" pitchFamily="34" charset="0"/>
              </a:rPr>
              <a:t>Οι βιοχημικές αλλοιώσεις από τη συντήρηση σε θερμοκρασία 4</a:t>
            </a:r>
            <a:r>
              <a:rPr lang="el-GR" sz="2400" baseline="30000">
                <a:latin typeface="Tahoma" pitchFamily="34" charset="0"/>
              </a:rPr>
              <a:t>ο</a:t>
            </a:r>
            <a:r>
              <a:rPr lang="el-GR" sz="2400">
                <a:latin typeface="Tahoma" pitchFamily="34" charset="0"/>
              </a:rPr>
              <a:t> </a:t>
            </a:r>
            <a:r>
              <a:rPr lang="en-US" sz="2400">
                <a:latin typeface="Tahoma" pitchFamily="34" charset="0"/>
              </a:rPr>
              <a:t>C</a:t>
            </a:r>
            <a:r>
              <a:rPr lang="el-GR" sz="2400">
                <a:latin typeface="Tahoma" pitchFamily="34" charset="0"/>
              </a:rPr>
              <a:t> είναι οι ίδιες με αυτές του ολικού αίματος</a:t>
            </a:r>
          </a:p>
          <a:p>
            <a:pPr>
              <a:buFontTx/>
              <a:buChar char="•"/>
            </a:pPr>
            <a:endParaRPr lang="en-US" sz="2400">
              <a:latin typeface="Tahoma" pitchFamily="34" charset="0"/>
            </a:endParaRPr>
          </a:p>
          <a:p>
            <a:pPr>
              <a:buFontTx/>
              <a:buChar char="•"/>
            </a:pPr>
            <a:r>
              <a:rPr lang="en-US" sz="2400">
                <a:latin typeface="Tahoma" pitchFamily="34" charset="0"/>
              </a:rPr>
              <a:t>  </a:t>
            </a:r>
            <a:r>
              <a:rPr lang="el-GR" sz="2400">
                <a:latin typeface="Tahoma" pitchFamily="34" charset="0"/>
              </a:rPr>
              <a:t>Για τη μετάγγιση απαιτείται συμβατότητα ως προς την ομάδα (ΑΒΟ, </a:t>
            </a:r>
            <a:r>
              <a:rPr lang="en-US" sz="2400">
                <a:latin typeface="Tahoma" pitchFamily="34" charset="0"/>
              </a:rPr>
              <a:t>Rh) </a:t>
            </a:r>
            <a:r>
              <a:rPr lang="el-GR" sz="2400">
                <a:latin typeface="Tahoma" pitchFamily="34" charset="0"/>
              </a:rPr>
              <a:t> και αρνητική δοκιμασία διασταύρωσης</a:t>
            </a:r>
          </a:p>
          <a:p>
            <a:endParaRPr lang="el-GR" sz="2400">
              <a:latin typeface="Tahoma" pitchFamily="34" charset="0"/>
            </a:endParaRPr>
          </a:p>
          <a:p>
            <a:endParaRPr lang="el-GR" sz="2400">
              <a:latin typeface="Tahoma" pitchFamily="34" charset="0"/>
            </a:endParaRPr>
          </a:p>
          <a:p>
            <a:endParaRPr lang="el-GR" sz="2400">
              <a:latin typeface="Tahoma" pitchFamily="34" charset="0"/>
            </a:endParaRPr>
          </a:p>
          <a:p>
            <a:endParaRPr lang="el-GR" sz="2400">
              <a:latin typeface="Tahoma" pitchFamily="34" charset="0"/>
            </a:endParaRPr>
          </a:p>
          <a:p>
            <a:endParaRPr lang="el-GR" sz="2400">
              <a:latin typeface="Tahoma" pitchFamily="34" charset="0"/>
            </a:endParaRPr>
          </a:p>
          <a:p>
            <a:endParaRPr lang="el-GR" sz="2400">
              <a:latin typeface="Tahoma" pitchFamily="34" charset="0"/>
            </a:endParaRPr>
          </a:p>
          <a:p>
            <a:endParaRPr lang="el-GR" sz="2000">
              <a:latin typeface="Tahoma" pitchFamily="34" charset="0"/>
            </a:endParaRPr>
          </a:p>
        </p:txBody>
      </p:sp>
    </p:spTree>
  </p:cSld>
  <p:clrMapOvr>
    <a:masterClrMapping/>
  </p:clrMapOvr>
  <p:transition spd="med"/>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2"/>
          <p:cNvSpPr>
            <a:spLocks noGrp="1" noChangeArrowheads="1"/>
          </p:cNvSpPr>
          <p:nvPr>
            <p:ph type="title"/>
          </p:nvPr>
        </p:nvSpPr>
        <p:spPr/>
        <p:txBody>
          <a:bodyPr/>
          <a:lstStyle/>
          <a:p>
            <a:r>
              <a:rPr lang="el-GR" sz="3000"/>
              <a:t>Κατεψυγμένα ερυθρά αιμοσφαίρια</a:t>
            </a:r>
          </a:p>
        </p:txBody>
      </p:sp>
      <p:sp>
        <p:nvSpPr>
          <p:cNvPr id="607235" name="Text Box 3"/>
          <p:cNvSpPr txBox="1">
            <a:spLocks noChangeArrowheads="1"/>
          </p:cNvSpPr>
          <p:nvPr/>
        </p:nvSpPr>
        <p:spPr bwMode="auto">
          <a:xfrm>
            <a:off x="611188" y="1773238"/>
            <a:ext cx="8283575" cy="3378200"/>
          </a:xfrm>
          <a:prstGeom prst="rect">
            <a:avLst/>
          </a:prstGeom>
          <a:noFill/>
          <a:ln w="9525">
            <a:noFill/>
            <a:miter lim="800000"/>
            <a:headEnd/>
            <a:tailEnd/>
          </a:ln>
          <a:effectLst/>
        </p:spPr>
        <p:txBody>
          <a:bodyPr>
            <a:spAutoFit/>
          </a:bodyPr>
          <a:lstStyle/>
          <a:p>
            <a:pPr>
              <a:buFontTx/>
              <a:buChar char="•"/>
            </a:pPr>
            <a:r>
              <a:rPr lang="el-GR" sz="2400">
                <a:latin typeface="Tahoma" pitchFamily="34" charset="0"/>
              </a:rPr>
              <a:t>  Τα ερυθρά αιμοσφαίρια προκειμένου να διατηρηθούν σε βαθιά κατάψυξη (- 65</a:t>
            </a:r>
            <a:r>
              <a:rPr lang="el-GR" sz="2400" baseline="30000">
                <a:latin typeface="Tahoma" pitchFamily="34" charset="0"/>
              </a:rPr>
              <a:t>ο</a:t>
            </a:r>
            <a:r>
              <a:rPr lang="el-GR" sz="2400">
                <a:latin typeface="Tahoma" pitchFamily="34" charset="0"/>
              </a:rPr>
              <a:t> </a:t>
            </a:r>
            <a:r>
              <a:rPr lang="en-US" sz="2400">
                <a:latin typeface="Tahoma" pitchFamily="34" charset="0"/>
              </a:rPr>
              <a:t>C)</a:t>
            </a:r>
            <a:r>
              <a:rPr lang="el-GR" sz="2400">
                <a:latin typeface="Tahoma" pitchFamily="34" charset="0"/>
              </a:rPr>
              <a:t>, για περισσότερο από 10 χρόνια απαιτούν την προσθήκη ενός κρυοπροστατευτικού παράγοντα, της </a:t>
            </a:r>
            <a:r>
              <a:rPr lang="el-GR" sz="2400" i="1" u="sng">
                <a:latin typeface="Tahoma" pitchFamily="34" charset="0"/>
              </a:rPr>
              <a:t>γλυκερόλης</a:t>
            </a:r>
            <a:r>
              <a:rPr lang="el-GR" sz="2400">
                <a:latin typeface="Tahoma" pitchFamily="34" charset="0"/>
              </a:rPr>
              <a:t>.</a:t>
            </a:r>
          </a:p>
          <a:p>
            <a:pPr>
              <a:buFontTx/>
              <a:buChar char="•"/>
            </a:pPr>
            <a:endParaRPr lang="el-GR" sz="2400">
              <a:latin typeface="Tahoma" pitchFamily="34" charset="0"/>
            </a:endParaRPr>
          </a:p>
          <a:p>
            <a:pPr>
              <a:buFontTx/>
              <a:buChar char="•"/>
            </a:pPr>
            <a:r>
              <a:rPr lang="el-GR" sz="2400">
                <a:latin typeface="Tahoma" pitchFamily="34" charset="0"/>
              </a:rPr>
              <a:t>  Χρησιμοποιούνται για τη διασφάλιση της διαθεσιμότητας αίματος με σπάνιους φαινότυπους, για ασθενείς με αλλοαντισώματα έναντι κοινών αντιγόνων εναντίον των ερυθρών αιμοσφαιρίων</a:t>
            </a:r>
          </a:p>
        </p:txBody>
      </p:sp>
    </p:spTree>
  </p:cSld>
  <p:clrMapOvr>
    <a:masterClrMapping/>
  </p:clrMapOvr>
  <p:transition spd="med"/>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title"/>
          </p:nvPr>
        </p:nvSpPr>
        <p:spPr>
          <a:xfrm>
            <a:off x="1692275" y="260350"/>
            <a:ext cx="7200900" cy="1574800"/>
          </a:xfrm>
        </p:spPr>
        <p:txBody>
          <a:bodyPr/>
          <a:lstStyle/>
          <a:p>
            <a:r>
              <a:rPr lang="el-GR" sz="2500" b="1"/>
              <a:t>Συμπυκνωμένα λευκά αιμοσφαίρια</a:t>
            </a:r>
            <a:endParaRPr lang="el-GR" sz="2900" b="1"/>
          </a:p>
        </p:txBody>
      </p:sp>
      <p:sp>
        <p:nvSpPr>
          <p:cNvPr id="609283" name="Rectangle 3"/>
          <p:cNvSpPr>
            <a:spLocks noGrp="1" noChangeArrowheads="1"/>
          </p:cNvSpPr>
          <p:nvPr>
            <p:ph type="body" idx="1"/>
          </p:nvPr>
        </p:nvSpPr>
        <p:spPr>
          <a:xfrm>
            <a:off x="611188" y="1844675"/>
            <a:ext cx="8343900" cy="4287838"/>
          </a:xfrm>
        </p:spPr>
        <p:txBody>
          <a:bodyPr/>
          <a:lstStyle/>
          <a:p>
            <a:endParaRPr lang="el-GR" sz="2600"/>
          </a:p>
          <a:p>
            <a:r>
              <a:rPr lang="el-GR" sz="2600"/>
              <a:t>Χορηγούνται σπάνια και με αρκετούς κινδύνους σε ουδετεροπενικούς ασθενείς</a:t>
            </a:r>
            <a:endParaRPr lang="el-GR" sz="2100">
              <a:solidFill>
                <a:srgbClr val="FFCC00"/>
              </a:solidFill>
            </a:endParaRPr>
          </a:p>
          <a:p>
            <a:pPr>
              <a:buFont typeface="Wingdings" pitchFamily="2" charset="2"/>
              <a:buNone/>
            </a:pPr>
            <a:endParaRPr lang="el-GR" sz="4300"/>
          </a:p>
          <a:p>
            <a:pPr>
              <a:buFont typeface="Wingdings" pitchFamily="2" charset="2"/>
              <a:buNone/>
            </a:pPr>
            <a:endParaRPr lang="el-GR" sz="4300"/>
          </a:p>
          <a:p>
            <a:pPr>
              <a:buFont typeface="Wingdings" pitchFamily="2" charset="2"/>
              <a:buNone/>
            </a:pPr>
            <a:endParaRPr lang="el-GR" sz="4300"/>
          </a:p>
        </p:txBody>
      </p:sp>
    </p:spTree>
  </p:cSld>
  <p:clrMapOvr>
    <a:masterClrMapping/>
  </p:clrMapOvr>
  <p:transition spd="med"/>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Rectangle 2"/>
          <p:cNvSpPr>
            <a:spLocks noGrp="1" noChangeArrowheads="1"/>
          </p:cNvSpPr>
          <p:nvPr>
            <p:ph type="title"/>
          </p:nvPr>
        </p:nvSpPr>
        <p:spPr/>
        <p:txBody>
          <a:bodyPr/>
          <a:lstStyle/>
          <a:p>
            <a:r>
              <a:rPr lang="el-GR" sz="3000"/>
              <a:t>Συμπυκνωμένα αιμοπετάλια</a:t>
            </a:r>
          </a:p>
        </p:txBody>
      </p:sp>
      <p:sp>
        <p:nvSpPr>
          <p:cNvPr id="611331" name="Rectangle 3"/>
          <p:cNvSpPr>
            <a:spLocks noGrp="1" noChangeArrowheads="1"/>
          </p:cNvSpPr>
          <p:nvPr>
            <p:ph type="body" idx="1"/>
          </p:nvPr>
        </p:nvSpPr>
        <p:spPr>
          <a:xfrm>
            <a:off x="611188" y="1989138"/>
            <a:ext cx="8343900" cy="4143375"/>
          </a:xfrm>
        </p:spPr>
        <p:txBody>
          <a:bodyPr/>
          <a:lstStyle/>
          <a:p>
            <a:pPr>
              <a:lnSpc>
                <a:spcPct val="120000"/>
              </a:lnSpc>
            </a:pPr>
            <a:r>
              <a:rPr lang="el-GR" sz="2100"/>
              <a:t>Παρασκευάζονται με φυγοκέντρηση πλάσματος ή με τη μέθοδο κυτταροαφαίρεσης</a:t>
            </a:r>
          </a:p>
          <a:p>
            <a:pPr>
              <a:lnSpc>
                <a:spcPct val="120000"/>
              </a:lnSpc>
            </a:pPr>
            <a:r>
              <a:rPr lang="el-GR" sz="2100"/>
              <a:t>Χορηγούνται κυρίως σε θρομβοπενίες που οφείλονται σε μειωμένη παραγωγή αιμοπεταλίων (μυελική απλασία , μετά από χημειοθεραπεία, κα)</a:t>
            </a:r>
          </a:p>
          <a:p>
            <a:pPr>
              <a:lnSpc>
                <a:spcPct val="120000"/>
              </a:lnSpc>
            </a:pPr>
            <a:r>
              <a:rPr lang="el-GR" sz="2100"/>
              <a:t>Συχνά αναπτύσσονται αντισώματα εναντίον τους, πιθανότητα η οποία μειώνεται εάν χορηγηθούν αιμοπετάλια συγγενούς του δότη</a:t>
            </a:r>
          </a:p>
          <a:p>
            <a:pPr>
              <a:lnSpc>
                <a:spcPct val="120000"/>
              </a:lnSpc>
            </a:pPr>
            <a:endParaRPr lang="el-GR" sz="2100"/>
          </a:p>
          <a:p>
            <a:pPr>
              <a:lnSpc>
                <a:spcPct val="120000"/>
              </a:lnSpc>
            </a:pPr>
            <a:endParaRPr lang="el-GR" sz="2100"/>
          </a:p>
          <a:p>
            <a:pPr>
              <a:lnSpc>
                <a:spcPct val="120000"/>
              </a:lnSpc>
            </a:pPr>
            <a:endParaRPr lang="el-GR" sz="2100" i="1"/>
          </a:p>
        </p:txBody>
      </p:sp>
    </p:spTree>
  </p:cSld>
  <p:clrMapOvr>
    <a:masterClrMapping/>
  </p:clrMapOvr>
  <p:transition spd="med"/>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Rectangle 2"/>
          <p:cNvSpPr>
            <a:spLocks noGrp="1" noChangeArrowheads="1"/>
          </p:cNvSpPr>
          <p:nvPr>
            <p:ph type="title"/>
          </p:nvPr>
        </p:nvSpPr>
        <p:spPr>
          <a:xfrm>
            <a:off x="1524000" y="190500"/>
            <a:ext cx="7080250" cy="1527175"/>
          </a:xfrm>
        </p:spPr>
        <p:txBody>
          <a:bodyPr/>
          <a:lstStyle/>
          <a:p>
            <a:r>
              <a:rPr lang="el-GR" sz="3400"/>
              <a:t>Συμπυκνωμένα αιμοπετάλια. </a:t>
            </a:r>
            <a:r>
              <a:rPr lang="el-GR" sz="2500"/>
              <a:t>Αλλοανοσοποίηση και αντοχή </a:t>
            </a:r>
            <a:br>
              <a:rPr lang="el-GR" sz="2500"/>
            </a:br>
            <a:r>
              <a:rPr lang="el-GR" sz="2500"/>
              <a:t>στη μετάγγιση αιμοπεταλίων</a:t>
            </a:r>
          </a:p>
        </p:txBody>
      </p:sp>
      <p:sp>
        <p:nvSpPr>
          <p:cNvPr id="613379" name="Rectangle 3"/>
          <p:cNvSpPr>
            <a:spLocks noGrp="1" noChangeArrowheads="1"/>
          </p:cNvSpPr>
          <p:nvPr>
            <p:ph type="body" idx="1"/>
          </p:nvPr>
        </p:nvSpPr>
        <p:spPr>
          <a:xfrm>
            <a:off x="304800" y="2017713"/>
            <a:ext cx="8650288" cy="4114800"/>
          </a:xfrm>
        </p:spPr>
        <p:txBody>
          <a:bodyPr/>
          <a:lstStyle/>
          <a:p>
            <a:pPr>
              <a:lnSpc>
                <a:spcPct val="140000"/>
              </a:lnSpc>
            </a:pPr>
            <a:r>
              <a:rPr lang="el-GR" sz="2100"/>
              <a:t>Περίπου 50% από τους ασθενείς που χρειάζονται μακροχρόνια υποστήριξη με μεταγγίσεις αιμοπεταλίων αναπτύσσουν αντισώματα έναντι των αντιγόνων </a:t>
            </a:r>
            <a:r>
              <a:rPr lang="en-US" sz="2100"/>
              <a:t>HLA </a:t>
            </a:r>
            <a:r>
              <a:rPr lang="el-GR" sz="2100"/>
              <a:t> και καθίστανται ανθεκτικοί στις μεταγγίσεις των αιμοπεταλίων</a:t>
            </a:r>
          </a:p>
          <a:p>
            <a:pPr>
              <a:lnSpc>
                <a:spcPct val="140000"/>
              </a:lnSpc>
              <a:buFont typeface="Wingdings" pitchFamily="2" charset="2"/>
              <a:buNone/>
            </a:pPr>
            <a:endParaRPr lang="el-GR" sz="2100"/>
          </a:p>
          <a:p>
            <a:pPr>
              <a:lnSpc>
                <a:spcPct val="140000"/>
              </a:lnSpc>
            </a:pPr>
            <a:r>
              <a:rPr lang="el-GR" sz="2100"/>
              <a:t>Η επαρκής διατήρηση των αριθμών των μεταγγιζόμενων αιμοπεταλίων επιτυγχάνεται με χορήγηση αιμοπεταλίων που λαμβάνονται με αφαίρεση από </a:t>
            </a:r>
            <a:r>
              <a:rPr lang="en-US" sz="2100"/>
              <a:t>HLA </a:t>
            </a:r>
            <a:r>
              <a:rPr lang="el-GR" sz="2100"/>
              <a:t>συμβατούς δότες</a:t>
            </a:r>
          </a:p>
          <a:p>
            <a:pPr>
              <a:lnSpc>
                <a:spcPct val="140000"/>
              </a:lnSpc>
            </a:pPr>
            <a:endParaRPr lang="el-GR" sz="2100"/>
          </a:p>
          <a:p>
            <a:pPr>
              <a:lnSpc>
                <a:spcPct val="140000"/>
              </a:lnSpc>
            </a:pPr>
            <a:endParaRPr lang="el-GR" sz="2100"/>
          </a:p>
          <a:p>
            <a:pPr>
              <a:lnSpc>
                <a:spcPct val="140000"/>
              </a:lnSpc>
              <a:buFont typeface="Wingdings" pitchFamily="2" charset="2"/>
              <a:buNone/>
            </a:pPr>
            <a:endParaRPr lang="el-GR" sz="2100"/>
          </a:p>
          <a:p>
            <a:pPr>
              <a:lnSpc>
                <a:spcPct val="140000"/>
              </a:lnSpc>
              <a:buFont typeface="Wingdings" pitchFamily="2" charset="2"/>
              <a:buNone/>
            </a:pPr>
            <a:endParaRPr lang="el-GR" sz="3400"/>
          </a:p>
          <a:p>
            <a:pPr>
              <a:lnSpc>
                <a:spcPct val="140000"/>
              </a:lnSpc>
              <a:buFont typeface="Wingdings" pitchFamily="2" charset="2"/>
              <a:buNone/>
            </a:pPr>
            <a:endParaRPr lang="el-GR" sz="2500"/>
          </a:p>
          <a:p>
            <a:pPr>
              <a:lnSpc>
                <a:spcPct val="90000"/>
              </a:lnSpc>
              <a:buFont typeface="Wingdings" pitchFamily="2" charset="2"/>
              <a:buNone/>
            </a:pPr>
            <a:endParaRPr lang="el-GR" sz="2500"/>
          </a:p>
          <a:p>
            <a:pPr>
              <a:lnSpc>
                <a:spcPct val="90000"/>
              </a:lnSpc>
              <a:buFont typeface="Wingdings" pitchFamily="2" charset="2"/>
              <a:buNone/>
            </a:pPr>
            <a:endParaRPr lang="en-US" sz="2500"/>
          </a:p>
          <a:p>
            <a:pPr>
              <a:lnSpc>
                <a:spcPct val="90000"/>
              </a:lnSpc>
            </a:pPr>
            <a:endParaRPr lang="el-GR" sz="2500"/>
          </a:p>
        </p:txBody>
      </p:sp>
    </p:spTree>
  </p:cSld>
  <p:clrMapOvr>
    <a:masterClrMapping/>
  </p:clrMapOvr>
  <p:transition spd="med"/>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26" name="Rectangle 2"/>
          <p:cNvSpPr>
            <a:spLocks noGrp="1" noChangeArrowheads="1"/>
          </p:cNvSpPr>
          <p:nvPr>
            <p:ph type="title"/>
          </p:nvPr>
        </p:nvSpPr>
        <p:spPr/>
        <p:txBody>
          <a:bodyPr/>
          <a:lstStyle/>
          <a:p>
            <a:r>
              <a:rPr lang="el-GR" sz="3000"/>
              <a:t>Συμπυκνωμένα αιμοπετάλια</a:t>
            </a:r>
          </a:p>
        </p:txBody>
      </p:sp>
      <p:sp>
        <p:nvSpPr>
          <p:cNvPr id="615427" name="Rectangle 3"/>
          <p:cNvSpPr>
            <a:spLocks noGrp="1" noChangeArrowheads="1"/>
          </p:cNvSpPr>
          <p:nvPr>
            <p:ph type="body" idx="1"/>
          </p:nvPr>
        </p:nvSpPr>
        <p:spPr>
          <a:xfrm>
            <a:off x="395288" y="1700213"/>
            <a:ext cx="8486775" cy="4114800"/>
          </a:xfrm>
        </p:spPr>
        <p:txBody>
          <a:bodyPr/>
          <a:lstStyle/>
          <a:p>
            <a:r>
              <a:rPr lang="el-GR" sz="2100"/>
              <a:t>Μια μονάδα αιμοπεταλίων παρασκευάζεται από 1 μονάδα ολικού αίματος και αποτελείται κατά προσέγγιση από 5 </a:t>
            </a:r>
            <a:r>
              <a:rPr lang="en-US" sz="2100"/>
              <a:t>x 10</a:t>
            </a:r>
            <a:r>
              <a:rPr lang="en-US" sz="2100" baseline="30000"/>
              <a:t>10 </a:t>
            </a:r>
            <a:r>
              <a:rPr lang="el-GR" sz="2100"/>
              <a:t>αιμοπετάλια σε 50 κ. εκ. πλάσματος. Κατά τη μετάγγιση 6 μονάδων αιμοπεταλίων, ο αριθμός τους στο πλάσμα αναμένεται να αυξηθεί κατά 10.000/ </a:t>
            </a:r>
            <a:r>
              <a:rPr lang="en-US" sz="2100"/>
              <a:t>ml. </a:t>
            </a:r>
          </a:p>
          <a:p>
            <a:r>
              <a:rPr lang="el-GR" sz="2100"/>
              <a:t>Αιμοπετάλια συντηρούμενα σε θερμοκρασία 4</a:t>
            </a:r>
            <a:r>
              <a:rPr lang="en-US" sz="2100" baseline="30000"/>
              <a:t>o</a:t>
            </a:r>
            <a:r>
              <a:rPr lang="el-GR" sz="2100"/>
              <a:t> </a:t>
            </a:r>
            <a:r>
              <a:rPr lang="en-US" sz="2100"/>
              <a:t>C </a:t>
            </a:r>
            <a:r>
              <a:rPr lang="el-GR" sz="2100"/>
              <a:t>μπορούν να χρησιμοποιηθούν μέχρι 3- 5 ημέρες. Όμως, όταν βρεθούν σε θερμοκρασία δωματίου πρέπει να χορηγηθούν εντός 3-4 ωρών</a:t>
            </a:r>
          </a:p>
          <a:p>
            <a:r>
              <a:rPr lang="el-GR" sz="2100"/>
              <a:t>Ο χρόνος ημίσειας ζωής των μεταγγιζόμενων αιμοπεταλίων είναι περίπου 5- 7 ημέρες</a:t>
            </a:r>
          </a:p>
          <a:p>
            <a:pPr>
              <a:buFont typeface="Wingdings" pitchFamily="2" charset="2"/>
              <a:buNone/>
            </a:pPr>
            <a:endParaRPr lang="el-GR" sz="2100"/>
          </a:p>
          <a:p>
            <a:r>
              <a:rPr lang="el-GR" sz="2100" i="1"/>
              <a:t>Έλεγχος ομάδας και διασταύρωση δεν είναι απαραίτητα</a:t>
            </a:r>
          </a:p>
        </p:txBody>
      </p:sp>
    </p:spTree>
  </p:cSld>
  <p:clrMapOvr>
    <a:masterClrMapping/>
  </p:clrMapOvr>
  <p:transition spd="med">
    <p:randomBar dir="vert"/>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0" name="Rectangle 2"/>
          <p:cNvSpPr>
            <a:spLocks noGrp="1" noChangeArrowheads="1"/>
          </p:cNvSpPr>
          <p:nvPr>
            <p:ph type="title"/>
          </p:nvPr>
        </p:nvSpPr>
        <p:spPr>
          <a:xfrm>
            <a:off x="1331913" y="-171450"/>
            <a:ext cx="6840537" cy="1527175"/>
          </a:xfrm>
        </p:spPr>
        <p:txBody>
          <a:bodyPr/>
          <a:lstStyle/>
          <a:p>
            <a:r>
              <a:rPr lang="el-GR" sz="2900" b="1"/>
              <a:t>Πλάσμα (</a:t>
            </a:r>
            <a:r>
              <a:rPr lang="en-US" sz="2900" b="1"/>
              <a:t>Fresh Frozen Plasma- FFP)</a:t>
            </a:r>
            <a:endParaRPr lang="el-GR" sz="2900" b="1"/>
          </a:p>
        </p:txBody>
      </p:sp>
      <p:sp>
        <p:nvSpPr>
          <p:cNvPr id="616451" name="Rectangle 3"/>
          <p:cNvSpPr>
            <a:spLocks noGrp="1" noChangeArrowheads="1"/>
          </p:cNvSpPr>
          <p:nvPr>
            <p:ph type="body" idx="1"/>
          </p:nvPr>
        </p:nvSpPr>
        <p:spPr>
          <a:xfrm>
            <a:off x="0" y="1673225"/>
            <a:ext cx="8631238" cy="5184775"/>
          </a:xfrm>
        </p:spPr>
        <p:txBody>
          <a:bodyPr/>
          <a:lstStyle/>
          <a:p>
            <a:pPr>
              <a:lnSpc>
                <a:spcPct val="80000"/>
              </a:lnSpc>
            </a:pPr>
            <a:r>
              <a:rPr lang="el-GR" sz="2000"/>
              <a:t>Χρησιμοποιείται για την αποκατάσταση όλων των παραγόντων της πήξεως και συγχρόνως σαν κολλοειδές διάλυμα για την αύξηση του ενδαγγειακού όγκου.</a:t>
            </a:r>
          </a:p>
          <a:p>
            <a:pPr>
              <a:lnSpc>
                <a:spcPct val="80000"/>
              </a:lnSpc>
              <a:buFont typeface="Wingdings" pitchFamily="2" charset="2"/>
              <a:buNone/>
            </a:pPr>
            <a:endParaRPr lang="el-GR" sz="2000"/>
          </a:p>
          <a:p>
            <a:pPr>
              <a:lnSpc>
                <a:spcPct val="80000"/>
              </a:lnSpc>
            </a:pPr>
            <a:r>
              <a:rPr lang="el-GR" sz="2000"/>
              <a:t>Χρησιμοποιείται σε περιπτώσεις έκπτωσης πολλών παραγόντων του πλάσματος π.χ ΔΕΠ, ηπατοπάθειες, υπερδοσολογία αντιπηκτικών παραγόντων</a:t>
            </a:r>
          </a:p>
          <a:p>
            <a:pPr>
              <a:lnSpc>
                <a:spcPct val="80000"/>
              </a:lnSpc>
              <a:buFont typeface="Wingdings" pitchFamily="2" charset="2"/>
              <a:buNone/>
            </a:pPr>
            <a:endParaRPr lang="el-GR" sz="2000"/>
          </a:p>
          <a:p>
            <a:pPr>
              <a:lnSpc>
                <a:spcPct val="80000"/>
              </a:lnSpc>
            </a:pPr>
            <a:r>
              <a:rPr lang="el-GR" sz="2000"/>
              <a:t>Μία μονάδα πλάσματος ( 180-220 κ. εκ.) λαμβάνεται από 1 μονάδα ολικού αίματος και μπορεί να συντηρηθεί στην κατάψυξη μέχρι 6 χρόνια. Όταν αποψυχθεί  πρέπει να χρησιμοποιηθεί εντός 6 ωρών. Αν μετά την απόψυξή του συντηρηθεί σε θερμοκρασία 1-6 </a:t>
            </a:r>
            <a:r>
              <a:rPr lang="en-US" sz="2000" baseline="30000"/>
              <a:t>o</a:t>
            </a:r>
            <a:r>
              <a:rPr lang="en-US" sz="2000"/>
              <a:t>C</a:t>
            </a:r>
            <a:r>
              <a:rPr lang="el-GR" sz="2000"/>
              <a:t>, πρέπει να χορηγηθεί εντός 5 ημερών</a:t>
            </a:r>
          </a:p>
          <a:p>
            <a:pPr>
              <a:lnSpc>
                <a:spcPct val="80000"/>
              </a:lnSpc>
            </a:pPr>
            <a:r>
              <a:rPr lang="el-GR" sz="2000"/>
              <a:t>Η περιεκτικότητα σε αλβουμίνη υπολογίζεται σε 2,5 </a:t>
            </a:r>
            <a:r>
              <a:rPr lang="en-US" sz="2000"/>
              <a:t>g/</a:t>
            </a:r>
            <a:r>
              <a:rPr lang="el-GR" sz="2000"/>
              <a:t>μονάδα</a:t>
            </a:r>
          </a:p>
          <a:p>
            <a:pPr>
              <a:lnSpc>
                <a:spcPct val="80000"/>
              </a:lnSpc>
            </a:pPr>
            <a:endParaRPr lang="el-GR" sz="2000"/>
          </a:p>
          <a:p>
            <a:pPr>
              <a:lnSpc>
                <a:spcPct val="80000"/>
              </a:lnSpc>
            </a:pPr>
            <a:r>
              <a:rPr lang="el-GR" sz="2000" i="1"/>
              <a:t>Πρέπει να ελέγχεται η συμβατότητα  ως προς την ομάδα</a:t>
            </a:r>
          </a:p>
          <a:p>
            <a:pPr>
              <a:lnSpc>
                <a:spcPct val="80000"/>
              </a:lnSpc>
            </a:pPr>
            <a:endParaRPr lang="el-GR" sz="2000" i="1"/>
          </a:p>
          <a:p>
            <a:pPr>
              <a:lnSpc>
                <a:spcPct val="80000"/>
              </a:lnSpc>
              <a:buFont typeface="Wingdings" pitchFamily="2" charset="2"/>
              <a:buNone/>
            </a:pPr>
            <a:r>
              <a:rPr lang="el-GR" sz="1800" i="1"/>
              <a:t>    </a:t>
            </a:r>
          </a:p>
        </p:txBody>
      </p:sp>
      <p:sp>
        <p:nvSpPr>
          <p:cNvPr id="616452" name="Text Box 4"/>
          <p:cNvSpPr txBox="1">
            <a:spLocks noChangeArrowheads="1"/>
          </p:cNvSpPr>
          <p:nvPr/>
        </p:nvSpPr>
        <p:spPr bwMode="auto">
          <a:xfrm>
            <a:off x="6351588" y="2576513"/>
            <a:ext cx="2181225" cy="457200"/>
          </a:xfrm>
          <a:prstGeom prst="rect">
            <a:avLst/>
          </a:prstGeom>
          <a:noFill/>
          <a:ln w="9525">
            <a:noFill/>
            <a:miter lim="800000"/>
            <a:headEnd/>
            <a:tailEnd/>
          </a:ln>
          <a:effectLst/>
        </p:spPr>
        <p:txBody>
          <a:bodyPr>
            <a:spAutoFit/>
          </a:bodyPr>
          <a:lstStyle/>
          <a:p>
            <a:endParaRPr lang="el-GR" sz="2400">
              <a:latin typeface="Tahoma" pitchFamily="34" charset="0"/>
            </a:endParaRPr>
          </a:p>
        </p:txBody>
      </p:sp>
    </p:spTree>
  </p:cSld>
  <p:clrMapOvr>
    <a:masterClrMapping/>
  </p:clrMapOvr>
  <p:transition spd="med">
    <p:randomBar dir="vert"/>
  </p:transition>
</p:sld>
</file>

<file path=ppt/theme/theme1.xml><?xml version="1.0" encoding="utf-8"?>
<a:theme xmlns:a="http://schemas.openxmlformats.org/drawingml/2006/main" name="Προφίλ">
  <a:themeElements>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Προφίλ">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Προφίλ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Προφίλ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Προφίλ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Προφίλ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Προφίλ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Προφίλ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Προφίλ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Προφίλ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2111</TotalTime>
  <Words>6165</Words>
  <Application>Microsoft Office PowerPoint</Application>
  <PresentationFormat>Προβολή στην οθόνη (4:3)</PresentationFormat>
  <Paragraphs>868</Paragraphs>
  <Slides>121</Slides>
  <Notes>42</Notes>
  <HiddenSlides>0</HiddenSlides>
  <MMClips>0</MMClips>
  <ScaleCrop>false</ScaleCrop>
  <HeadingPairs>
    <vt:vector size="4" baseType="variant">
      <vt:variant>
        <vt:lpstr>Θέμα</vt:lpstr>
      </vt:variant>
      <vt:variant>
        <vt:i4>1</vt:i4>
      </vt:variant>
      <vt:variant>
        <vt:lpstr>Τίτλοι διαφανειών</vt:lpstr>
      </vt:variant>
      <vt:variant>
        <vt:i4>121</vt:i4>
      </vt:variant>
    </vt:vector>
  </HeadingPairs>
  <TitlesOfParts>
    <vt:vector size="122" baseType="lpstr">
      <vt:lpstr>Προφίλ</vt:lpstr>
      <vt:lpstr>ΔΙΑΤΑΡΑΧΕΣ ΥΔΑΤΟΣ ΚΑΙ ΗΛΕΚΤΡΟΛΥΤΩΝ ΜΕΤΑΓΓΙΣΗ ΑΙΜΑΤΟΣ ΚΑΙ ΠΑΡΑΓΩΓΩΝ</vt:lpstr>
      <vt:lpstr>Γενικά</vt:lpstr>
      <vt:lpstr>Γενικά </vt:lpstr>
      <vt:lpstr>Διαφάνεια 4</vt:lpstr>
      <vt:lpstr>Πρόσληψη Υγρών</vt:lpstr>
      <vt:lpstr>Αποβολή Υγρών</vt:lpstr>
      <vt:lpstr>Όσμωση &amp; Διάχυση</vt:lpstr>
      <vt:lpstr>Σύσταση Αίματος </vt:lpstr>
      <vt:lpstr>Διαφάνεια 9</vt:lpstr>
      <vt:lpstr>Διαφάνεια 10</vt:lpstr>
      <vt:lpstr>Διαφάνεια 11</vt:lpstr>
      <vt:lpstr>Διαφάνεια 12</vt:lpstr>
      <vt:lpstr>Τονικότητα</vt:lpstr>
      <vt:lpstr>Ισότονα Διαλύματα</vt:lpstr>
      <vt:lpstr>Υπέρτονα Διαλύματα</vt:lpstr>
      <vt:lpstr>Υπότονα Διαλύματα </vt:lpstr>
      <vt:lpstr>D/W 5% </vt:lpstr>
      <vt:lpstr>D/W 10%</vt:lpstr>
      <vt:lpstr>Διαφάνεια 19</vt:lpstr>
      <vt:lpstr>N/S 0,9%</vt:lpstr>
      <vt:lpstr>Διαφάνεια 21</vt:lpstr>
      <vt:lpstr>Διαφάνεια 22</vt:lpstr>
      <vt:lpstr>Διαφάνεια 23</vt:lpstr>
      <vt:lpstr>Διαφάνεια 24</vt:lpstr>
      <vt:lpstr>Διαφάνεια 25</vt:lpstr>
      <vt:lpstr>Διαφάνεια 26</vt:lpstr>
      <vt:lpstr>Δράση Υπότονων Διαλυμάτων</vt:lpstr>
      <vt:lpstr>Δράση Υπέρτονων Διαλυμάτων</vt:lpstr>
      <vt:lpstr>Χορήγηση Υγρών</vt:lpstr>
      <vt:lpstr>Κρυσταλλοειδή διαλύματα</vt:lpstr>
      <vt:lpstr>Κρυσταλλοειδή διαλύματα</vt:lpstr>
      <vt:lpstr>Κολλοειδή Διαλύματα</vt:lpstr>
      <vt:lpstr>    Διαταραχές ύδατος και ηλεκτρολυτών </vt:lpstr>
      <vt:lpstr>     Διαταραχές της συγκέντρωσης διαφόρων συστατικών </vt:lpstr>
      <vt:lpstr>Εργαστηριακός έλεγχος </vt:lpstr>
      <vt:lpstr>Εργαστηριακός έλεγχος</vt:lpstr>
      <vt:lpstr>Διαταραχές όγκου</vt:lpstr>
      <vt:lpstr>Διαταραχές όγκου</vt:lpstr>
      <vt:lpstr>υποογκαιμία</vt:lpstr>
      <vt:lpstr> υποογκαιμία </vt:lpstr>
      <vt:lpstr>υπερογκαιμία</vt:lpstr>
      <vt:lpstr>      ΔΙΑΓΝΩΣΤΙΚΗ ΠΡΟΣΕΓΓΙΣΗ ΣΤΗΝ ΥΠΟΟΓΚΑΙΜΙΑ</vt:lpstr>
      <vt:lpstr>Διαφάνεια 43</vt:lpstr>
      <vt:lpstr>Πνευμονικό οίδημα</vt:lpstr>
      <vt:lpstr>Κλινική εικόνα</vt:lpstr>
      <vt:lpstr>Διαταραχές ωσμωτικής πίεσης</vt:lpstr>
      <vt:lpstr>Ολικό ύδωρ σώματος</vt:lpstr>
      <vt:lpstr>Εκατοστιαία αναλογία της περιεκτικότητας σε ύδωρ των διαφόρων ιστών του σώματος</vt:lpstr>
      <vt:lpstr>αφυδάτωση</vt:lpstr>
      <vt:lpstr>συμπτωματολογία</vt:lpstr>
      <vt:lpstr>Έλλειμμα ύδατος</vt:lpstr>
      <vt:lpstr>θεραπεία</vt:lpstr>
      <vt:lpstr>θεραπεία</vt:lpstr>
      <vt:lpstr>ΔΙΑΤΑΡΑΧΕΣ ΣΥΓΚΕΝΤΡΩΣΗΣ ΗΛΕΚΤΡOΛΥΤΩΝ</vt:lpstr>
      <vt:lpstr>Ρόλος των Ηλεκτρολυτών</vt:lpstr>
      <vt:lpstr>    Διαταραχές καλίου </vt:lpstr>
      <vt:lpstr>Αίτια Υποκαλιαιμίας  (&lt;3.5 mEq/L)</vt:lpstr>
      <vt:lpstr>Κλινικές Εκδηλώσεις Υποκαλιαιμίας  (&lt;2.5 mEq/L)</vt:lpstr>
      <vt:lpstr>Αντιμετώπιση Υποκαλιαιμίας</vt:lpstr>
      <vt:lpstr>Αίτια Υπερκαλαιμίας  (&gt;5.5 mEq/L)</vt:lpstr>
      <vt:lpstr>Κλινικές Εκδηλώσεις Υπερκαλαιμίας (&gt;5.5 mEq/L)</vt:lpstr>
      <vt:lpstr>Υπολογισμός ελλείμματος καλίου</vt:lpstr>
      <vt:lpstr>Διαταραχές όγκου</vt:lpstr>
      <vt:lpstr>Διαταραχές Μαγνησίου</vt:lpstr>
      <vt:lpstr> υπασβεστιαιμία </vt:lpstr>
      <vt:lpstr>υπερασβεστιαιμία</vt:lpstr>
      <vt:lpstr>Διαταραχές φωσφόρου</vt:lpstr>
      <vt:lpstr>Ομοιόσταση Νατρίου (Na)</vt:lpstr>
      <vt:lpstr>Υπερνατριαιμία (&gt;145 mEq/L)</vt:lpstr>
      <vt:lpstr>Υπερνατριαιμία</vt:lpstr>
      <vt:lpstr>Υπερνατριαιμία</vt:lpstr>
      <vt:lpstr>Υπονατριαιμία</vt:lpstr>
      <vt:lpstr>Υπονατριαιμία</vt:lpstr>
      <vt:lpstr>Οξεοβασική ισορροπία</vt:lpstr>
      <vt:lpstr>Οξεοβασική ισορροπία </vt:lpstr>
      <vt:lpstr>Οξεοβασική ισορροπία</vt:lpstr>
      <vt:lpstr>Φυσιολογικές τιμές αερίων αίματος</vt:lpstr>
      <vt:lpstr>Διαταραχές ΟΒΙ</vt:lpstr>
      <vt:lpstr>Χορήγηση αίματος και παραγώγων</vt:lpstr>
      <vt:lpstr>Ομάδες Αίματος</vt:lpstr>
      <vt:lpstr>  Ορισμοί  </vt:lpstr>
      <vt:lpstr>ΓΕΝΙΚΕΣ ΑΡΧΕΣ Ι</vt:lpstr>
      <vt:lpstr>ΓΕΝΙΚΕΣ ΑΡΧΕΣ ΙΙ </vt:lpstr>
      <vt:lpstr>ΓΕΝΙΚΕΣ ΑΡΧΕΣ ΙΙΙ</vt:lpstr>
      <vt:lpstr>ΓΕΝΙΚΕΣ ΑΡΧΕΣ IV</vt:lpstr>
      <vt:lpstr>ΔΟΚΙΜΑΣΙΕΣ ΓΙΑ ΠΡΟΛΗΨΗ ΕΠΙΠΛΟΚΩΝ</vt:lpstr>
      <vt:lpstr>ΟΛΙΚΟ ΑΙΜΑ</vt:lpstr>
      <vt:lpstr>  BIOXHMIKEΣ ΑΛΛΟΙΩΣΕΙΣ ΚΑΤA ΤΗ ΣΥΝΤΗΡΗΣΗ ΜΙΑΣ ΜΟΝΑΔΑΣ ΟΛΙΚΟΥ ΑΙΜΑΤΟΣ  ΣΕ ΘΕΡΜΟΚΡΑΣΙΑ 4o C</vt:lpstr>
      <vt:lpstr>Ολικό αίμα</vt:lpstr>
      <vt:lpstr>Ολικό αίμα</vt:lpstr>
      <vt:lpstr>Ερυθρά αιμοσφαίρια ή συμπυκνωμένα ερυθρά</vt:lpstr>
      <vt:lpstr>Ερυθρά αιμοσφαίρια από τα οποία έχουν αφαιρεθεί τα λευκά αιμοσφαίρια</vt:lpstr>
      <vt:lpstr>Πλυμένα ερυθρά αιμοσφαίρια</vt:lpstr>
      <vt:lpstr>Κατεψυγμένα ερυθρά αιμοσφαίρια</vt:lpstr>
      <vt:lpstr>Συμπυκνωμένα λευκά αιμοσφαίρια</vt:lpstr>
      <vt:lpstr>Συμπυκνωμένα αιμοπετάλια</vt:lpstr>
      <vt:lpstr>Συμπυκνωμένα αιμοπετάλια. Αλλοανοσοποίηση και αντοχή  στη μετάγγιση αιμοπεταλίων</vt:lpstr>
      <vt:lpstr>Συμπυκνωμένα αιμοπετάλια</vt:lpstr>
      <vt:lpstr>Πλάσμα (Fresh Frozen Plasma- FFP)</vt:lpstr>
      <vt:lpstr>Συμπυκνώματα παραγόντων πήξεως (CPPT- cryoprecipitate, παράγοντας VIII-concentrate, παράγοντας IX-concentrate )</vt:lpstr>
      <vt:lpstr>Λευκωματίνη </vt:lpstr>
      <vt:lpstr>Ανοσοσφαιρίνες</vt:lpstr>
      <vt:lpstr>Αντιδράσεις από μετάγγιση αίματος ή παραγώγων του</vt:lpstr>
      <vt:lpstr>     Πρώιμες (οξείες) αντιδράσεις</vt:lpstr>
      <vt:lpstr>Αίτια αιμόλυσης κατά τη μετάγγιση</vt:lpstr>
      <vt:lpstr>Θεραπεία μείζονος αιμολυτικής αντίδρασης</vt:lpstr>
      <vt:lpstr>Κλινικές εκδηλώσεις</vt:lpstr>
      <vt:lpstr>Ειδικές Κλινικές Εκδηλώσεις (π. χ. υπό αναισθησία)</vt:lpstr>
      <vt:lpstr>Εργαστηριακή διάγνωση</vt:lpstr>
      <vt:lpstr>Αντιμετώπιση Αντιδράσεων κατά τη μετάγγιση</vt:lpstr>
      <vt:lpstr>Αντιμετώπιση Αντιδράσεων κατά τη μετάγγιση</vt:lpstr>
      <vt:lpstr>Μέτρα ασφαλείας προτεινόμενα από το τμήμα Αιμοδοσίας</vt:lpstr>
      <vt:lpstr>Πυρετός </vt:lpstr>
      <vt:lpstr>Αναφυλακτικές αντιδράσεις</vt:lpstr>
      <vt:lpstr>Μολυσμένο αίμα</vt:lpstr>
      <vt:lpstr>     Υπερφόρτωση της κυκλοφορίας</vt:lpstr>
      <vt:lpstr> Όψιμες αντιδράσεις </vt:lpstr>
      <vt:lpstr>Διαφάνεια 118</vt:lpstr>
      <vt:lpstr>Επιπλοκές από μαζική μετάγγιση</vt:lpstr>
      <vt:lpstr>Ανεπιθύμητες ενέργειες κατά τη μετάγγιση Ι</vt:lpstr>
      <vt:lpstr>Ανεπιθύμητες ενέργειες κατά τη μετάγγιση ΙΙ</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Sofia</dc:creator>
  <cp:lastModifiedBy>Άννα Γλεντζέ</cp:lastModifiedBy>
  <cp:revision>201</cp:revision>
  <cp:lastPrinted>1601-01-01T00:00:00Z</cp:lastPrinted>
  <dcterms:created xsi:type="dcterms:W3CDTF">1601-01-01T00:00:00Z</dcterms:created>
  <dcterms:modified xsi:type="dcterms:W3CDTF">2017-03-19T18:44:06Z</dcterms:modified>
</cp:coreProperties>
</file>