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1" r:id="rId1"/>
  </p:sldMasterIdLst>
  <p:sldIdLst>
    <p:sldId id="256" r:id="rId2"/>
    <p:sldId id="257" r:id="rId3"/>
    <p:sldId id="258" r:id="rId4"/>
    <p:sldId id="270" r:id="rId5"/>
    <p:sldId id="271" r:id="rId6"/>
    <p:sldId id="269" r:id="rId7"/>
    <p:sldId id="274" r:id="rId8"/>
    <p:sldId id="259" r:id="rId9"/>
    <p:sldId id="260" r:id="rId10"/>
    <p:sldId id="261" r:id="rId11"/>
    <p:sldId id="281" r:id="rId12"/>
    <p:sldId id="275" r:id="rId13"/>
    <p:sldId id="276" r:id="rId14"/>
    <p:sldId id="277" r:id="rId15"/>
    <p:sldId id="278" r:id="rId16"/>
    <p:sldId id="279" r:id="rId17"/>
    <p:sldId id="280" r:id="rId18"/>
    <p:sldId id="266" r:id="rId19"/>
    <p:sldId id="283" r:id="rId20"/>
    <p:sldId id="284" r:id="rId21"/>
    <p:sldId id="285" r:id="rId22"/>
    <p:sldId id="286" r:id="rId23"/>
    <p:sldId id="267" r:id="rId24"/>
    <p:sldId id="268" r:id="rId25"/>
    <p:sldId id="282" r:id="rId26"/>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7" d="100"/>
          <a:sy n="97" d="100"/>
        </p:scale>
        <p:origin x="-76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l-GR"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defRPr/>
            </a:pPr>
            <a:endParaRPr lang="el-GR" altLang="el-G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defRPr/>
            </a:pPr>
            <a:endParaRPr lang="el-GR" altLang="el-G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3162BD97-BB9B-7246-9931-9CB0B29A9F28}" type="slidenum">
              <a:rPr lang="el-GR" smtClean="0"/>
              <a:pPr>
                <a:defRPr/>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4" name="Date Placeholder 3"/>
          <p:cNvSpPr>
            <a:spLocks noGrp="1"/>
          </p:cNvSpPr>
          <p:nvPr>
            <p:ph type="dt" sz="half" idx="10"/>
          </p:nvPr>
        </p:nvSpPr>
        <p:spPr/>
        <p:txBody>
          <a:bodyPr/>
          <a:lstStyle/>
          <a:p>
            <a:pPr>
              <a:defRPr/>
            </a:pPr>
            <a:endParaRPr lang="el-GR" altLang="el-GR"/>
          </a:p>
        </p:txBody>
      </p:sp>
      <p:sp>
        <p:nvSpPr>
          <p:cNvPr id="5" name="Footer Placeholder 4"/>
          <p:cNvSpPr>
            <a:spLocks noGrp="1"/>
          </p:cNvSpPr>
          <p:nvPr>
            <p:ph type="ftr" sz="quarter" idx="11"/>
          </p:nvPr>
        </p:nvSpPr>
        <p:spPr/>
        <p:txBody>
          <a:bodyPr/>
          <a:lstStyle/>
          <a:p>
            <a:pPr>
              <a:defRPr/>
            </a:pPr>
            <a:endParaRPr lang="el-GR" altLang="el-GR"/>
          </a:p>
        </p:txBody>
      </p:sp>
      <p:sp>
        <p:nvSpPr>
          <p:cNvPr id="6" name="Slide Number Placeholder 5"/>
          <p:cNvSpPr>
            <a:spLocks noGrp="1"/>
          </p:cNvSpPr>
          <p:nvPr>
            <p:ph type="sldNum" sz="quarter" idx="12"/>
          </p:nvPr>
        </p:nvSpPr>
        <p:spPr/>
        <p:txBody>
          <a:bodyPr/>
          <a:lstStyle/>
          <a:p>
            <a:pPr>
              <a:defRPr/>
            </a:pPr>
            <a:fld id="{3162BD97-BB9B-7246-9931-9CB0B29A9F28}" type="slidenum">
              <a:rPr lang="el-GR" smtClean="0"/>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l-GR"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a:defRPr/>
            </a:pPr>
            <a:endParaRPr lang="el-GR" altLang="el-GR"/>
          </a:p>
        </p:txBody>
      </p:sp>
      <p:sp>
        <p:nvSpPr>
          <p:cNvPr id="5" name="Footer Placeholder 4"/>
          <p:cNvSpPr>
            <a:spLocks noGrp="1"/>
          </p:cNvSpPr>
          <p:nvPr>
            <p:ph type="ftr" sz="quarter" idx="11"/>
          </p:nvPr>
        </p:nvSpPr>
        <p:spPr>
          <a:xfrm>
            <a:off x="457201" y="6248207"/>
            <a:ext cx="5573483" cy="365125"/>
          </a:xfrm>
        </p:spPr>
        <p:txBody>
          <a:bodyPr/>
          <a:lstStyle/>
          <a:p>
            <a:pPr>
              <a:defRPr/>
            </a:pPr>
            <a:endParaRPr lang="el-GR" altLang="el-G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pPr>
              <a:defRPr/>
            </a:pPr>
            <a:fld id="{3162BD97-BB9B-7246-9931-9CB0B29A9F28}" type="slidenum">
              <a:rPr lang="el-GR" smtClean="0"/>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l-GR" smtClean="0"/>
              <a:t>Click to edit Master title style</a:t>
            </a:r>
            <a:endParaRPr kumimoji="0" lang="en-US"/>
          </a:p>
        </p:txBody>
      </p:sp>
      <p:sp>
        <p:nvSpPr>
          <p:cNvPr id="4" name="Date Placeholder 3"/>
          <p:cNvSpPr>
            <a:spLocks noGrp="1"/>
          </p:cNvSpPr>
          <p:nvPr>
            <p:ph type="dt" sz="half" idx="10"/>
          </p:nvPr>
        </p:nvSpPr>
        <p:spPr/>
        <p:txBody>
          <a:bodyPr/>
          <a:lstStyle/>
          <a:p>
            <a:pPr>
              <a:defRPr/>
            </a:pPr>
            <a:endParaRPr lang="el-GR" altLang="el-GR"/>
          </a:p>
        </p:txBody>
      </p:sp>
      <p:sp>
        <p:nvSpPr>
          <p:cNvPr id="5" name="Footer Placeholder 4"/>
          <p:cNvSpPr>
            <a:spLocks noGrp="1"/>
          </p:cNvSpPr>
          <p:nvPr>
            <p:ph type="ftr" sz="quarter" idx="11"/>
          </p:nvPr>
        </p:nvSpPr>
        <p:spPr/>
        <p:txBody>
          <a:bodyPr/>
          <a:lstStyle/>
          <a:p>
            <a:pPr>
              <a:defRPr/>
            </a:pPr>
            <a:endParaRPr lang="el-GR" altLang="el-GR"/>
          </a:p>
        </p:txBody>
      </p:sp>
      <p:sp>
        <p:nvSpPr>
          <p:cNvPr id="6" name="Slide Number Placeholder 5"/>
          <p:cNvSpPr>
            <a:spLocks noGrp="1"/>
          </p:cNvSpPr>
          <p:nvPr>
            <p:ph type="sldNum" sz="quarter" idx="12"/>
          </p:nvPr>
        </p:nvSpPr>
        <p:spPr/>
        <p:txBody>
          <a:bodyPr/>
          <a:lstStyle>
            <a:lvl1pPr>
              <a:defRPr>
                <a:solidFill>
                  <a:srgbClr val="FFFFFF"/>
                </a:solidFill>
              </a:defRPr>
            </a:lvl1pPr>
          </a:lstStyle>
          <a:p>
            <a:pPr>
              <a:defRPr/>
            </a:pPr>
            <a:fld id="{3162BD97-BB9B-7246-9931-9CB0B29A9F28}" type="slidenum">
              <a:rPr lang="el-GR" smtClean="0"/>
              <a:pPr>
                <a:defRPr/>
              </a:pPr>
              <a:t>‹#›</a:t>
            </a:fld>
            <a:endParaRPr lang="el-G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Click to edit Master title style</a:t>
            </a:r>
            <a:endParaRPr kumimoji="0" lang="en-US"/>
          </a:p>
        </p:txBody>
      </p:sp>
      <p:sp>
        <p:nvSpPr>
          <p:cNvPr id="12" name="Date Placeholder 11"/>
          <p:cNvSpPr>
            <a:spLocks noGrp="1"/>
          </p:cNvSpPr>
          <p:nvPr>
            <p:ph type="dt" sz="half" idx="10"/>
          </p:nvPr>
        </p:nvSpPr>
        <p:spPr/>
        <p:txBody>
          <a:bodyPr/>
          <a:lstStyle/>
          <a:p>
            <a:pPr>
              <a:defRPr/>
            </a:pPr>
            <a:endParaRPr lang="el-GR" altLang="el-GR"/>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defRPr/>
            </a:pPr>
            <a:fld id="{3162BD97-BB9B-7246-9931-9CB0B29A9F28}" type="slidenum">
              <a:rPr lang="el-GR" smtClean="0"/>
              <a:pPr>
                <a:defRPr/>
              </a:pPr>
              <a:t>‹#›</a:t>
            </a:fld>
            <a:endParaRPr lang="el-GR"/>
          </a:p>
        </p:txBody>
      </p:sp>
      <p:sp>
        <p:nvSpPr>
          <p:cNvPr id="14" name="Footer Placeholder 13"/>
          <p:cNvSpPr>
            <a:spLocks noGrp="1"/>
          </p:cNvSpPr>
          <p:nvPr>
            <p:ph type="ftr" sz="quarter" idx="12"/>
          </p:nvPr>
        </p:nvSpPr>
        <p:spPr/>
        <p:txBody>
          <a:bodyPr/>
          <a:lstStyle/>
          <a:p>
            <a:pPr>
              <a:defRPr/>
            </a:pPr>
            <a:endParaRPr lang="el-GR" alt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8" name="Date Placeholder 7"/>
          <p:cNvSpPr>
            <a:spLocks noGrp="1"/>
          </p:cNvSpPr>
          <p:nvPr>
            <p:ph type="dt" sz="half" idx="15"/>
          </p:nvPr>
        </p:nvSpPr>
        <p:spPr/>
        <p:txBody>
          <a:bodyPr rtlCol="0"/>
          <a:lstStyle/>
          <a:p>
            <a:pPr>
              <a:defRPr/>
            </a:pPr>
            <a:endParaRPr lang="el-GR" altLang="el-GR"/>
          </a:p>
        </p:txBody>
      </p:sp>
      <p:sp>
        <p:nvSpPr>
          <p:cNvPr id="10" name="Slide Number Placeholder 9"/>
          <p:cNvSpPr>
            <a:spLocks noGrp="1"/>
          </p:cNvSpPr>
          <p:nvPr>
            <p:ph type="sldNum" sz="quarter" idx="16"/>
          </p:nvPr>
        </p:nvSpPr>
        <p:spPr/>
        <p:txBody>
          <a:bodyPr rtlCol="0"/>
          <a:lstStyle/>
          <a:p>
            <a:pPr>
              <a:defRPr/>
            </a:pPr>
            <a:fld id="{3162BD97-BB9B-7246-9931-9CB0B29A9F28}" type="slidenum">
              <a:rPr lang="el-GR" smtClean="0"/>
              <a:pPr>
                <a:defRPr/>
              </a:pPr>
              <a:t>‹#›</a:t>
            </a:fld>
            <a:endParaRPr lang="el-GR"/>
          </a:p>
        </p:txBody>
      </p:sp>
      <p:sp>
        <p:nvSpPr>
          <p:cNvPr id="12" name="Footer Placeholder 11"/>
          <p:cNvSpPr>
            <a:spLocks noGrp="1"/>
          </p:cNvSpPr>
          <p:nvPr>
            <p:ph type="ftr" sz="quarter" idx="17"/>
          </p:nvPr>
        </p:nvSpPr>
        <p:spPr/>
        <p:txBody>
          <a:bodyPr rtlCol="0"/>
          <a:lstStyle/>
          <a:p>
            <a:pPr>
              <a:defRPr/>
            </a:pPr>
            <a:endParaRPr lang="el-GR" alt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l-GR"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10" name="Date Placeholder 9"/>
          <p:cNvSpPr>
            <a:spLocks noGrp="1"/>
          </p:cNvSpPr>
          <p:nvPr>
            <p:ph type="dt" sz="half" idx="15"/>
          </p:nvPr>
        </p:nvSpPr>
        <p:spPr/>
        <p:txBody>
          <a:bodyPr rtlCol="0"/>
          <a:lstStyle/>
          <a:p>
            <a:pPr>
              <a:defRPr/>
            </a:pPr>
            <a:endParaRPr lang="el-GR" altLang="el-GR"/>
          </a:p>
        </p:txBody>
      </p:sp>
      <p:sp>
        <p:nvSpPr>
          <p:cNvPr id="12" name="Slide Number Placeholder 11"/>
          <p:cNvSpPr>
            <a:spLocks noGrp="1"/>
          </p:cNvSpPr>
          <p:nvPr>
            <p:ph type="sldNum" sz="quarter" idx="16"/>
          </p:nvPr>
        </p:nvSpPr>
        <p:spPr/>
        <p:txBody>
          <a:bodyPr rtlCol="0"/>
          <a:lstStyle/>
          <a:p>
            <a:pPr>
              <a:defRPr/>
            </a:pPr>
            <a:fld id="{3162BD97-BB9B-7246-9931-9CB0B29A9F28}" type="slidenum">
              <a:rPr lang="el-GR" smtClean="0"/>
              <a:pPr>
                <a:defRPr/>
              </a:pPr>
              <a:t>‹#›</a:t>
            </a:fld>
            <a:endParaRPr lang="el-GR"/>
          </a:p>
        </p:txBody>
      </p:sp>
      <p:sp>
        <p:nvSpPr>
          <p:cNvPr id="14" name="Footer Placeholder 13"/>
          <p:cNvSpPr>
            <a:spLocks noGrp="1"/>
          </p:cNvSpPr>
          <p:nvPr>
            <p:ph type="ftr" sz="quarter" idx="17"/>
          </p:nvPr>
        </p:nvSpPr>
        <p:spPr/>
        <p:txBody>
          <a:bodyPr rtlCol="0"/>
          <a:lstStyle/>
          <a:p>
            <a:pPr>
              <a:defRPr/>
            </a:pPr>
            <a:endParaRPr lang="el-GR" altLang="el-G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l-GR" altLang="el-GR"/>
          </a:p>
        </p:txBody>
      </p:sp>
      <p:sp>
        <p:nvSpPr>
          <p:cNvPr id="4" name="Footer Placeholder 3"/>
          <p:cNvSpPr>
            <a:spLocks noGrp="1"/>
          </p:cNvSpPr>
          <p:nvPr>
            <p:ph type="ftr" sz="quarter" idx="11"/>
          </p:nvPr>
        </p:nvSpPr>
        <p:spPr/>
        <p:txBody>
          <a:bodyPr/>
          <a:lstStyle/>
          <a:p>
            <a:pPr>
              <a:defRPr/>
            </a:pPr>
            <a:endParaRPr lang="el-GR" altLang="el-GR"/>
          </a:p>
        </p:txBody>
      </p:sp>
      <p:sp>
        <p:nvSpPr>
          <p:cNvPr id="5" name="Slide Number Placeholder 4"/>
          <p:cNvSpPr>
            <a:spLocks noGrp="1"/>
          </p:cNvSpPr>
          <p:nvPr>
            <p:ph type="sldNum" sz="quarter" idx="12"/>
          </p:nvPr>
        </p:nvSpPr>
        <p:spPr/>
        <p:txBody>
          <a:bodyPr/>
          <a:lstStyle>
            <a:lvl1pPr>
              <a:defRPr>
                <a:solidFill>
                  <a:srgbClr val="FFFFFF"/>
                </a:solidFill>
              </a:defRPr>
            </a:lvl1pPr>
          </a:lstStyle>
          <a:p>
            <a:pPr>
              <a:defRPr/>
            </a:pPr>
            <a:fld id="{3162BD97-BB9B-7246-9931-9CB0B29A9F28}" type="slidenum">
              <a:rPr lang="el-GR" smtClean="0"/>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l-GR" altLang="el-GR"/>
          </a:p>
        </p:txBody>
      </p:sp>
      <p:sp>
        <p:nvSpPr>
          <p:cNvPr id="3" name="Footer Placeholder 2"/>
          <p:cNvSpPr>
            <a:spLocks noGrp="1"/>
          </p:cNvSpPr>
          <p:nvPr>
            <p:ph type="ftr" sz="quarter" idx="11"/>
          </p:nvPr>
        </p:nvSpPr>
        <p:spPr/>
        <p:txBody>
          <a:bodyPr/>
          <a:lstStyle/>
          <a:p>
            <a:pPr>
              <a:defRPr/>
            </a:pPr>
            <a:endParaRPr lang="el-GR" altLang="el-G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3162BD97-BB9B-7246-9931-9CB0B29A9F28}" type="slidenum">
              <a:rPr lang="el-GR" smtClean="0"/>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l-GR" smtClean="0"/>
              <a:t>Click to edit Master title style</a:t>
            </a:r>
            <a:endParaRPr kumimoji="0" lang="en-US"/>
          </a:p>
        </p:txBody>
      </p:sp>
      <p:sp>
        <p:nvSpPr>
          <p:cNvPr id="5" name="Date Placeholder 4"/>
          <p:cNvSpPr>
            <a:spLocks noGrp="1"/>
          </p:cNvSpPr>
          <p:nvPr>
            <p:ph type="dt" sz="half" idx="10"/>
          </p:nvPr>
        </p:nvSpPr>
        <p:spPr/>
        <p:txBody>
          <a:bodyPr/>
          <a:lstStyle/>
          <a:p>
            <a:pPr>
              <a:defRPr/>
            </a:pPr>
            <a:endParaRPr lang="el-GR" altLang="el-GR"/>
          </a:p>
        </p:txBody>
      </p:sp>
      <p:sp>
        <p:nvSpPr>
          <p:cNvPr id="6" name="Footer Placeholder 5"/>
          <p:cNvSpPr>
            <a:spLocks noGrp="1"/>
          </p:cNvSpPr>
          <p:nvPr>
            <p:ph type="ftr" sz="quarter" idx="11"/>
          </p:nvPr>
        </p:nvSpPr>
        <p:spPr/>
        <p:txBody>
          <a:bodyPr/>
          <a:lstStyle/>
          <a:p>
            <a:pPr>
              <a:defRPr/>
            </a:pPr>
            <a:endParaRPr lang="el-GR" altLang="el-GR"/>
          </a:p>
        </p:txBody>
      </p:sp>
      <p:sp>
        <p:nvSpPr>
          <p:cNvPr id="7" name="Slide Number Placeholder 6"/>
          <p:cNvSpPr>
            <a:spLocks noGrp="1"/>
          </p:cNvSpPr>
          <p:nvPr>
            <p:ph type="sldNum" sz="quarter" idx="12"/>
          </p:nvPr>
        </p:nvSpPr>
        <p:spPr/>
        <p:txBody>
          <a:bodyPr/>
          <a:lstStyle>
            <a:lvl1pPr>
              <a:defRPr>
                <a:solidFill>
                  <a:srgbClr val="FFFFFF"/>
                </a:solidFill>
              </a:defRPr>
            </a:lvl1pPr>
          </a:lstStyle>
          <a:p>
            <a:pPr>
              <a:defRPr/>
            </a:pPr>
            <a:fld id="{3162BD97-BB9B-7246-9931-9CB0B29A9F28}" type="slidenum">
              <a:rPr lang="el-GR" smtClean="0"/>
              <a:pPr>
                <a:defRPr/>
              </a:pPr>
              <a:t>‹#›</a:t>
            </a:fld>
            <a:endParaRPr lang="el-G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a:defRPr/>
            </a:pPr>
            <a:endParaRPr lang="el-GR" altLang="el-G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defRPr/>
            </a:pPr>
            <a:fld id="{3162BD97-BB9B-7246-9931-9CB0B29A9F28}" type="slidenum">
              <a:rPr lang="el-GR" smtClean="0"/>
              <a:pPr>
                <a:defRPr/>
              </a:pPr>
              <a:t>‹#›</a:t>
            </a:fld>
            <a:endParaRPr lang="el-GR"/>
          </a:p>
        </p:txBody>
      </p:sp>
      <p:sp>
        <p:nvSpPr>
          <p:cNvPr id="14" name="Footer Placeholder 13"/>
          <p:cNvSpPr>
            <a:spLocks noGrp="1"/>
          </p:cNvSpPr>
          <p:nvPr>
            <p:ph type="ftr" sz="quarter" idx="12"/>
          </p:nvPr>
        </p:nvSpPr>
        <p:spPr>
          <a:xfrm>
            <a:off x="1600200" y="6248206"/>
            <a:ext cx="4572000" cy="365125"/>
          </a:xfrm>
        </p:spPr>
        <p:txBody>
          <a:bodyPr rtlCol="0"/>
          <a:lstStyle/>
          <a:p>
            <a:pPr>
              <a:defRPr/>
            </a:pPr>
            <a:endParaRPr lang="el-GR" altLang="el-G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Drag picture to placeholder or click icon to add</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Click to edit Master text styles</a:t>
            </a:r>
          </a:p>
          <a:p>
            <a:pPr lvl="1" eaLnBrk="1" latinLnBrk="0" hangingPunct="1"/>
            <a:r>
              <a:rPr kumimoji="0" lang="el-GR" smtClean="0"/>
              <a:t>Second level</a:t>
            </a:r>
          </a:p>
          <a:p>
            <a:pPr lvl="2" eaLnBrk="1" latinLnBrk="0" hangingPunct="1"/>
            <a:r>
              <a:rPr kumimoji="0" lang="el-GR" smtClean="0"/>
              <a:t>Third level</a:t>
            </a:r>
          </a:p>
          <a:p>
            <a:pPr lvl="3" eaLnBrk="1" latinLnBrk="0" hangingPunct="1"/>
            <a:r>
              <a:rPr kumimoji="0" lang="el-GR" smtClean="0"/>
              <a:t>Fourth level</a:t>
            </a:r>
          </a:p>
          <a:p>
            <a:pPr lvl="4" eaLnBrk="1" latinLnBrk="0" hangingPunct="1"/>
            <a:r>
              <a:rPr kumimoji="0" lang="el-GR"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a:defRPr/>
            </a:pPr>
            <a:endParaRPr lang="el-GR" altLang="el-G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defRPr/>
            </a:pPr>
            <a:endParaRPr lang="el-GR" altLang="el-G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defRPr/>
            </a:pPr>
            <a:fld id="{3162BD97-BB9B-7246-9931-9CB0B29A9F28}" type="slidenum">
              <a:rPr lang="el-GR" smtClean="0"/>
              <a:pPr>
                <a:defRPr/>
              </a:pPr>
              <a:t>‹#›</a:t>
            </a:fld>
            <a:endParaRPr lang="el-GR"/>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normAutofit/>
          </a:bodyPr>
          <a:lstStyle/>
          <a:p>
            <a:r>
              <a:rPr lang="el-GR" cap="none" dirty="0" smtClean="0">
                <a:latin typeface="Calibri" charset="0"/>
              </a:rPr>
              <a:t>Φοιτητοκεντρικ</a:t>
            </a:r>
            <a:r>
              <a:rPr lang="el-GR" cap="none" dirty="0" smtClean="0">
                <a:latin typeface="Calibri" charset="0"/>
              </a:rPr>
              <a:t>ή Μάθηση</a:t>
            </a:r>
            <a:r>
              <a:rPr lang="el-GR" dirty="0">
                <a:latin typeface="Cambria"/>
                <a:cs typeface="Cambria"/>
              </a:rPr>
              <a:t/>
            </a:r>
            <a:br>
              <a:rPr lang="el-GR" dirty="0">
                <a:latin typeface="Cambria"/>
                <a:cs typeface="Cambria"/>
              </a:rPr>
            </a:br>
            <a:r>
              <a:rPr lang="el-GR" dirty="0">
                <a:latin typeface="Cambria"/>
                <a:cs typeface="Cambria"/>
              </a:rPr>
              <a:t>Ενότητα </a:t>
            </a:r>
            <a:r>
              <a:rPr lang="en-US" dirty="0">
                <a:latin typeface="Cambria"/>
                <a:cs typeface="Cambria"/>
              </a:rPr>
              <a:t>3</a:t>
            </a:r>
            <a:r>
              <a:rPr lang="el-GR" cap="none" baseline="30000" dirty="0">
                <a:latin typeface="Cambria"/>
                <a:cs typeface="Cambria"/>
              </a:rPr>
              <a:t>η</a:t>
            </a:r>
            <a:r>
              <a:rPr lang="el-GR" dirty="0">
                <a:latin typeface="Cambria"/>
                <a:cs typeface="Cambria"/>
              </a:rPr>
              <a:t> </a:t>
            </a:r>
            <a:r>
              <a:rPr lang="mr-IN" dirty="0">
                <a:latin typeface="Cambria"/>
                <a:cs typeface="Cambria"/>
              </a:rPr>
              <a:t>–</a:t>
            </a:r>
            <a:r>
              <a:rPr lang="el-GR" dirty="0">
                <a:latin typeface="Cambria"/>
                <a:cs typeface="Cambria"/>
              </a:rPr>
              <a:t> Μάθημα </a:t>
            </a:r>
            <a:r>
              <a:rPr lang="el-GR" dirty="0" smtClean="0">
                <a:latin typeface="Cambria"/>
                <a:cs typeface="Cambria"/>
              </a:rPr>
              <a:t>7</a:t>
            </a:r>
            <a:r>
              <a:rPr lang="el-GR" baseline="30000" dirty="0" smtClean="0">
                <a:latin typeface="Cambria"/>
                <a:cs typeface="Cambria"/>
              </a:rPr>
              <a:t>ο</a:t>
            </a:r>
            <a:endParaRPr lang="en-US" dirty="0"/>
          </a:p>
        </p:txBody>
      </p:sp>
      <p:sp>
        <p:nvSpPr>
          <p:cNvPr id="4" name="Subtitle 2"/>
          <p:cNvSpPr>
            <a:spLocks noGrp="1"/>
          </p:cNvSpPr>
          <p:nvPr>
            <p:ph type="subTitle" idx="1"/>
          </p:nvPr>
        </p:nvSpPr>
        <p:spPr/>
        <p:txBody>
          <a:bodyPr/>
          <a:lstStyle/>
          <a:p>
            <a:pPr eaLnBrk="1" hangingPunct="1"/>
            <a:r>
              <a:rPr lang="el-GR" dirty="0">
                <a:latin typeface="Calibri" charset="0"/>
              </a:rPr>
              <a:t>Αξιολόγηση &amp; Διασφάλιση της Ποιότητας-2018</a:t>
            </a:r>
            <a:endParaRPr lang="en-US" dirty="0">
              <a:latin typeface="Tw Cen MT" charset="0"/>
            </a:endParaRPr>
          </a:p>
        </p:txBody>
      </p:sp>
    </p:spTree>
    <p:extLst>
      <p:ext uri="{BB962C8B-B14F-4D97-AF65-F5344CB8AC3E}">
        <p14:creationId xmlns:p14="http://schemas.microsoft.com/office/powerpoint/2010/main" val="27445812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600" dirty="0" smtClean="0"/>
              <a:t>Τι ε</a:t>
            </a:r>
            <a:r>
              <a:rPr lang="el-GR" sz="3600" dirty="0" smtClean="0"/>
              <a:t>ίναι η φοιτητοκεντρική μάθηση</a:t>
            </a:r>
            <a:r>
              <a:rPr lang="en-US" sz="3600" dirty="0" smtClean="0"/>
              <a:t>;</a:t>
            </a:r>
            <a:endParaRPr lang="en-US" sz="3600" dirty="0"/>
          </a:p>
        </p:txBody>
      </p:sp>
      <p:sp>
        <p:nvSpPr>
          <p:cNvPr id="3" name="Content Placeholder 2"/>
          <p:cNvSpPr>
            <a:spLocks noGrp="1"/>
          </p:cNvSpPr>
          <p:nvPr>
            <p:ph sz="quarter" idx="1"/>
          </p:nvPr>
        </p:nvSpPr>
        <p:spPr>
          <a:xfrm>
            <a:off x="612648" y="1600199"/>
            <a:ext cx="8153400" cy="5143228"/>
          </a:xfrm>
        </p:spPr>
        <p:txBody>
          <a:bodyPr>
            <a:normAutofit/>
          </a:bodyPr>
          <a:lstStyle/>
          <a:p>
            <a:r>
              <a:rPr lang="el-GR" sz="2400" dirty="0" smtClean="0"/>
              <a:t>Η φοιτητοκεντρικ</a:t>
            </a:r>
            <a:r>
              <a:rPr lang="el-GR" sz="2400" dirty="0" smtClean="0"/>
              <a:t>ή μάθηση α</a:t>
            </a:r>
            <a:r>
              <a:rPr lang="el-GR" sz="2400" dirty="0" smtClean="0"/>
              <a:t>ντιπροσωπεύει </a:t>
            </a:r>
            <a:r>
              <a:rPr lang="el-GR" sz="2400" dirty="0"/>
              <a:t>μια </a:t>
            </a:r>
            <a:r>
              <a:rPr lang="el-GR" sz="2400" b="1" dirty="0"/>
              <a:t>νοοτροπία</a:t>
            </a:r>
            <a:r>
              <a:rPr lang="el-GR" sz="2400" dirty="0"/>
              <a:t> και μια κουλτούρα ιδρύματος</a:t>
            </a:r>
            <a:r>
              <a:rPr lang="el-GR" sz="2400" dirty="0" smtClean="0"/>
              <a:t>.</a:t>
            </a:r>
            <a:r>
              <a:rPr lang="en-US" sz="2400" dirty="0" smtClean="0"/>
              <a:t> </a:t>
            </a:r>
            <a:r>
              <a:rPr lang="el-GR" sz="2400" dirty="0" smtClean="0"/>
              <a:t>Σχετ</a:t>
            </a:r>
            <a:r>
              <a:rPr lang="el-GR" sz="2400" dirty="0" smtClean="0"/>
              <a:t>ίζεται ιδιαίτερα με τη διαμόρφωση </a:t>
            </a:r>
            <a:r>
              <a:rPr lang="el-GR" sz="2400" b="1" dirty="0" smtClean="0"/>
              <a:t>κουλτούρας ποιότητας </a:t>
            </a:r>
            <a:r>
              <a:rPr lang="el-GR" sz="2400" dirty="0" smtClean="0"/>
              <a:t>σε ένα ανώτατο εκπαιδευτικό ίδρυμα.</a:t>
            </a:r>
          </a:p>
          <a:p>
            <a:r>
              <a:rPr lang="el-GR" sz="2400" dirty="0" smtClean="0"/>
              <a:t> </a:t>
            </a:r>
            <a:r>
              <a:rPr lang="el-GR" sz="2400" dirty="0"/>
              <a:t>Χαρακτηρίζεται από καινοτόμες μεθόδους διδασκαλίας, οι οποίες βασίζονται στην </a:t>
            </a:r>
            <a:r>
              <a:rPr lang="el-GR" sz="2400" b="1" dirty="0"/>
              <a:t>ενεργό συμμετοχή των φοιτητών στη διαδικασία μάθησης</a:t>
            </a:r>
            <a:r>
              <a:rPr lang="el-GR" sz="2400" dirty="0"/>
              <a:t> με στόχο την απόκτηση μεταφερόμενων </a:t>
            </a:r>
            <a:r>
              <a:rPr lang="el-GR" sz="2400" dirty="0" smtClean="0"/>
              <a:t>δεξιοτήτων, </a:t>
            </a:r>
            <a:r>
              <a:rPr lang="el-GR" sz="2400" dirty="0"/>
              <a:t>όπως η επίλυση προβλημάτων, η κριτική σκέψη και ο </a:t>
            </a:r>
            <a:r>
              <a:rPr lang="el-GR" sz="2400" dirty="0" smtClean="0"/>
              <a:t>αναστοχασμός, οι </a:t>
            </a:r>
            <a:r>
              <a:rPr lang="el-GR" sz="2400" dirty="0"/>
              <a:t>οποίες κρίνονται εξαιρετικά σημαντικές για την επιτυχημένη μετάβαση από το χώρο της εκπαίδευσης στην αγορά εργασίας. </a:t>
            </a:r>
            <a:endParaRPr lang="en-GB" sz="2400" dirty="0"/>
          </a:p>
        </p:txBody>
      </p:sp>
    </p:spTree>
    <p:extLst>
      <p:ext uri="{BB962C8B-B14F-4D97-AF65-F5344CB8AC3E}">
        <p14:creationId xmlns:p14="http://schemas.microsoft.com/office/powerpoint/2010/main" val="23839588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Τι είναι η φοιτητοκεντρική μάθηση</a:t>
            </a:r>
            <a:r>
              <a:rPr lang="en-US" dirty="0"/>
              <a:t>;</a:t>
            </a:r>
          </a:p>
        </p:txBody>
      </p:sp>
      <p:sp>
        <p:nvSpPr>
          <p:cNvPr id="3" name="Content Placeholder 2"/>
          <p:cNvSpPr>
            <a:spLocks noGrp="1"/>
          </p:cNvSpPr>
          <p:nvPr>
            <p:ph sz="quarter" idx="1"/>
          </p:nvPr>
        </p:nvSpPr>
        <p:spPr/>
        <p:txBody>
          <a:bodyPr>
            <a:normAutofit fontScale="77500" lnSpcReduction="20000"/>
          </a:bodyPr>
          <a:lstStyle/>
          <a:p>
            <a:r>
              <a:rPr lang="el-GR" sz="3200" dirty="0" smtClean="0">
                <a:latin typeface="Calibri"/>
                <a:cs typeface="Calibri"/>
              </a:rPr>
              <a:t>Δεν υπ</a:t>
            </a:r>
            <a:r>
              <a:rPr lang="el-GR" sz="3200" dirty="0" smtClean="0">
                <a:latin typeface="Calibri"/>
                <a:cs typeface="Calibri"/>
              </a:rPr>
              <a:t>άρχουν έτοιμες λύσεις εφαρμογής της φοιτητοκεντρικής μάθησης καθώς οι φοιτητές έχουν διαφορετικό τρόπο προσέγγισης της γνώσης, διαφορετικές ανάγκες και ενδιαφέροντα, διαφορετικές εμπειρίες και προέρχονται από διαφορετικά περιβάλλοντα.</a:t>
            </a:r>
            <a:endParaRPr lang="en-US" sz="3200" dirty="0">
              <a:latin typeface="Calibri"/>
              <a:cs typeface="Calibri"/>
            </a:endParaRPr>
          </a:p>
          <a:p>
            <a:r>
              <a:rPr lang="el-GR" sz="3200" dirty="0" smtClean="0">
                <a:latin typeface="Calibri"/>
                <a:cs typeface="Calibri"/>
              </a:rPr>
              <a:t>Αναγνωρ</a:t>
            </a:r>
            <a:r>
              <a:rPr lang="el-GR" sz="3200" dirty="0" smtClean="0">
                <a:latin typeface="Calibri"/>
                <a:cs typeface="Calibri"/>
              </a:rPr>
              <a:t>ίζεται ότι η δυνατότητες επιλογής είναι καθοριστικές για την αποτελεσματική μάθηση</a:t>
            </a:r>
          </a:p>
          <a:p>
            <a:r>
              <a:rPr lang="el-GR" sz="3200" dirty="0" smtClean="0">
                <a:latin typeface="Calibri"/>
                <a:cs typeface="Calibri"/>
              </a:rPr>
              <a:t>Οι φοιτητ</a:t>
            </a:r>
            <a:r>
              <a:rPr lang="el-GR" sz="3200" dirty="0" smtClean="0">
                <a:latin typeface="Calibri"/>
                <a:cs typeface="Calibri"/>
              </a:rPr>
              <a:t>ές πρέπει να έχουν </a:t>
            </a:r>
            <a:r>
              <a:rPr lang="el-GR" sz="3200" dirty="0">
                <a:latin typeface="Calibri"/>
                <a:cs typeface="Calibri"/>
              </a:rPr>
              <a:t> </a:t>
            </a:r>
            <a:r>
              <a:rPr lang="el-GR" sz="3200" dirty="0" smtClean="0">
                <a:latin typeface="Calibri"/>
                <a:cs typeface="Calibri"/>
              </a:rPr>
              <a:t>έλεγχο πάνω στο περιεχόμενο της γνώσης που λαμβάνουν και λόγο για τη διαμόρφωσή του.</a:t>
            </a:r>
            <a:endParaRPr lang="en-US" sz="3200" dirty="0">
              <a:latin typeface="Calibri"/>
              <a:cs typeface="Calibri"/>
            </a:endParaRPr>
          </a:p>
          <a:p>
            <a:r>
              <a:rPr lang="el-GR" dirty="0" smtClean="0"/>
              <a:t>Η μ</a:t>
            </a:r>
            <a:r>
              <a:rPr lang="el-GR" dirty="0" smtClean="0"/>
              <a:t>άθηση βασίζεται στη συνεργασία διδασκόντων και διδασκομένων.</a:t>
            </a:r>
            <a:endParaRPr lang="en-US" dirty="0"/>
          </a:p>
        </p:txBody>
      </p:sp>
    </p:spTree>
    <p:extLst>
      <p:ext uri="{BB962C8B-B14F-4D97-AF65-F5344CB8AC3E}">
        <p14:creationId xmlns:p14="http://schemas.microsoft.com/office/powerpoint/2010/main" val="12058307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a:t>Τι είναι η φοιτητοκεντρική </a:t>
            </a:r>
            <a:r>
              <a:rPr lang="el-GR" sz="3200" dirty="0" smtClean="0"/>
              <a:t>μάθηση</a:t>
            </a:r>
            <a:r>
              <a:rPr lang="en-US" sz="3200" dirty="0" smtClean="0"/>
              <a:t>;</a:t>
            </a:r>
            <a:endParaRPr lang="en-US" sz="3200" dirty="0"/>
          </a:p>
        </p:txBody>
      </p:sp>
      <p:sp>
        <p:nvSpPr>
          <p:cNvPr id="3" name="Content Placeholder 2"/>
          <p:cNvSpPr>
            <a:spLocks noGrp="1"/>
          </p:cNvSpPr>
          <p:nvPr>
            <p:ph sz="quarter" idx="1"/>
          </p:nvPr>
        </p:nvSpPr>
        <p:spPr/>
        <p:txBody>
          <a:bodyPr>
            <a:normAutofit fontScale="85000" lnSpcReduction="20000"/>
          </a:bodyPr>
          <a:lstStyle/>
          <a:p>
            <a:r>
              <a:rPr lang="el-GR" dirty="0" smtClean="0"/>
              <a:t>Η φοιτητοκεντρικ</a:t>
            </a:r>
            <a:r>
              <a:rPr lang="el-GR" dirty="0" smtClean="0"/>
              <a:t>ή μάθηση δεν</a:t>
            </a:r>
            <a:r>
              <a:rPr lang="el-GR" dirty="0" smtClean="0"/>
              <a:t> </a:t>
            </a:r>
            <a:r>
              <a:rPr lang="el-GR" dirty="0"/>
              <a:t>είναι δυνατό να εφαρμοστεί ταυτόχρονα ή </a:t>
            </a:r>
            <a:r>
              <a:rPr lang="el-GR" dirty="0" smtClean="0"/>
              <a:t>ομοι</a:t>
            </a:r>
            <a:r>
              <a:rPr lang="el-GR" dirty="0" smtClean="0"/>
              <a:t>όμορφα </a:t>
            </a:r>
            <a:r>
              <a:rPr lang="el-GR" dirty="0" smtClean="0"/>
              <a:t>στα </a:t>
            </a:r>
            <a:r>
              <a:rPr lang="el-GR" dirty="0"/>
              <a:t>ιδρύματα του Ευρωπαϊκού Χώρου Ανώτατης </a:t>
            </a:r>
            <a:r>
              <a:rPr lang="el-GR" dirty="0" smtClean="0"/>
              <a:t>Εκπαίδευσης, </a:t>
            </a:r>
            <a:r>
              <a:rPr lang="el-GR" dirty="0"/>
              <a:t>καθώς η εφαρμογή της προϋποθέτει μια σειρά από παρεμβάσεις στη διακυβέρνηση και τη διοίκηση των πανεπιστημίων, ή και τη δημιουργία οργάνων και διαδικασιών, όπου δεν υπάρχουν, </a:t>
            </a:r>
            <a:r>
              <a:rPr lang="el-GR" dirty="0" smtClean="0"/>
              <a:t>τ</a:t>
            </a:r>
            <a:r>
              <a:rPr lang="el-GR" dirty="0" smtClean="0"/>
              <a:t>όσο σε επίπεδο Πανεπιστημίου όσο και σε επίπεδο Τμήματος</a:t>
            </a:r>
            <a:r>
              <a:rPr lang="el-GR" dirty="0" smtClean="0"/>
              <a:t>. </a:t>
            </a:r>
          </a:p>
          <a:p>
            <a:r>
              <a:rPr lang="el-GR" dirty="0" smtClean="0"/>
              <a:t>Η φοιτητοκεντρικ</a:t>
            </a:r>
            <a:r>
              <a:rPr lang="el-GR" dirty="0" smtClean="0"/>
              <a:t>ή μάθηση επηρεάζει τόσο</a:t>
            </a:r>
            <a:r>
              <a:rPr lang="el-GR" dirty="0" smtClean="0"/>
              <a:t> </a:t>
            </a:r>
            <a:r>
              <a:rPr lang="el-GR" dirty="0"/>
              <a:t>τις διαδικασίες διδασκαλίας και μάθησης</a:t>
            </a:r>
            <a:r>
              <a:rPr lang="el-GR" dirty="0" smtClean="0"/>
              <a:t>,</a:t>
            </a:r>
            <a:r>
              <a:rPr lang="el-GR" dirty="0" smtClean="0"/>
              <a:t>όσο και</a:t>
            </a:r>
            <a:r>
              <a:rPr lang="el-GR" dirty="0" smtClean="0"/>
              <a:t> </a:t>
            </a:r>
            <a:r>
              <a:rPr lang="el-GR" dirty="0"/>
              <a:t>τον τρόπο διαμόρφωσης των προγραμμάτων σπουδών με στόχο την ενδυνάμωση των φοιτητών, οι οποίοι αποτελούν πλέον το κύριο αντικείμενο ενδιαφέροντος των εμπλεκόμενων στην ανώτατη εκπαίδευση. </a:t>
            </a:r>
            <a:endParaRPr lang="en-US" dirty="0">
              <a:latin typeface="Calibri"/>
              <a:cs typeface="Calibri"/>
            </a:endParaRPr>
          </a:p>
          <a:p>
            <a:endParaRPr lang="en-US" dirty="0"/>
          </a:p>
        </p:txBody>
      </p:sp>
    </p:spTree>
    <p:extLst>
      <p:ext uri="{BB962C8B-B14F-4D97-AF65-F5344CB8AC3E}">
        <p14:creationId xmlns:p14="http://schemas.microsoft.com/office/powerpoint/2010/main" val="1875117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Αρχ</a:t>
            </a:r>
            <a:r>
              <a:rPr lang="el-GR" dirty="0" smtClean="0"/>
              <a:t>ές της Φοιτητοκεντρικής Μάθησης</a:t>
            </a:r>
            <a:endParaRPr lang="en-US" dirty="0"/>
          </a:p>
        </p:txBody>
      </p:sp>
      <p:sp>
        <p:nvSpPr>
          <p:cNvPr id="3" name="Content Placeholder 2"/>
          <p:cNvSpPr>
            <a:spLocks noGrp="1"/>
          </p:cNvSpPr>
          <p:nvPr>
            <p:ph sz="quarter" idx="1"/>
          </p:nvPr>
        </p:nvSpPr>
        <p:spPr/>
        <p:txBody>
          <a:bodyPr>
            <a:normAutofit fontScale="92500" lnSpcReduction="10000"/>
          </a:bodyPr>
          <a:lstStyle/>
          <a:p>
            <a:r>
              <a:rPr lang="el-GR" dirty="0"/>
              <a:t>Η εφαρμογή της φοιτητοκεντρικής μάθησης </a:t>
            </a:r>
            <a:r>
              <a:rPr lang="el-GR" dirty="0" smtClean="0"/>
              <a:t>δεν </a:t>
            </a:r>
            <a:r>
              <a:rPr lang="el-GR" dirty="0"/>
              <a:t>επιβάλλεται, αλλά υιοθετείται, καθώς βασίζεται σε αρχές και αξίες όπως η συνεργασία, η </a:t>
            </a:r>
            <a:r>
              <a:rPr lang="el-GR" dirty="0" smtClean="0"/>
              <a:t>αλληλεγγύη, </a:t>
            </a:r>
            <a:r>
              <a:rPr lang="el-GR" dirty="0"/>
              <a:t>η ακαδημαϊκή ελευθερία και ο επαγγελματισμός. </a:t>
            </a:r>
            <a:endParaRPr lang="el-GR" dirty="0" smtClean="0"/>
          </a:p>
          <a:p>
            <a:r>
              <a:rPr lang="el-GR" dirty="0" smtClean="0"/>
              <a:t>Για </a:t>
            </a:r>
            <a:r>
              <a:rPr lang="el-GR" dirty="0"/>
              <a:t>την επιτυχή εφαρμογή της είναι απαραίτητη η συμμετοχή και η δέσμευση σε αυτήν όλων των εμπλεκόμενων: κράτους, ιδρύματος, διδασκόντων και φοιτητών, καθώς ο καθένας από την πλευρά του μπορεί να συμβάλλει στην επιτυχία του εγχειρήματος, ενώ οφέλη από την εφαρμογή της προκύπτουν για όλους (ESU, EI, 2010, σ. 17)</a:t>
            </a:r>
            <a:endParaRPr lang="en-GB" dirty="0"/>
          </a:p>
          <a:p>
            <a:endParaRPr lang="en-US" dirty="0"/>
          </a:p>
        </p:txBody>
      </p:sp>
    </p:spTree>
    <p:extLst>
      <p:ext uri="{BB962C8B-B14F-4D97-AF65-F5344CB8AC3E}">
        <p14:creationId xmlns:p14="http://schemas.microsoft.com/office/powerpoint/2010/main" val="3635379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Αρχές της Φοιτητοκεντρικής Μάθησης</a:t>
            </a:r>
            <a:endParaRPr lang="en-US" dirty="0"/>
          </a:p>
        </p:txBody>
      </p:sp>
      <p:sp>
        <p:nvSpPr>
          <p:cNvPr id="3" name="Content Placeholder 2"/>
          <p:cNvSpPr>
            <a:spLocks noGrp="1"/>
          </p:cNvSpPr>
          <p:nvPr>
            <p:ph sz="quarter" idx="1"/>
          </p:nvPr>
        </p:nvSpPr>
        <p:spPr/>
        <p:txBody>
          <a:bodyPr/>
          <a:lstStyle/>
          <a:p>
            <a:r>
              <a:rPr lang="el-GR" dirty="0" smtClean="0"/>
              <a:t>Τα </a:t>
            </a:r>
            <a:r>
              <a:rPr lang="el-GR" b="1" dirty="0" smtClean="0"/>
              <a:t>κράτη</a:t>
            </a:r>
            <a:r>
              <a:rPr lang="el-GR" dirty="0" smtClean="0"/>
              <a:t> καλο</a:t>
            </a:r>
            <a:r>
              <a:rPr lang="el-GR" dirty="0" smtClean="0"/>
              <a:t>ύν</a:t>
            </a:r>
            <a:r>
              <a:rPr lang="el-GR" dirty="0" smtClean="0"/>
              <a:t>ται</a:t>
            </a:r>
            <a:r>
              <a:rPr lang="el-GR" dirty="0"/>
              <a:t>, είτε παραχωρώντας μεγαλύτερη αυτονομία στα ιδρύματα είτε με τις κατάλληλες νομοθετικές ρυθμίσεις, να </a:t>
            </a:r>
            <a:r>
              <a:rPr lang="el-GR" dirty="0" smtClean="0"/>
              <a:t>δ</a:t>
            </a:r>
            <a:r>
              <a:rPr lang="el-GR" dirty="0" smtClean="0"/>
              <a:t>ώσουν στα ιδρύματα ανώτατης εκπαίδευσης </a:t>
            </a:r>
            <a:r>
              <a:rPr lang="el-GR" dirty="0" smtClean="0"/>
              <a:t>τη </a:t>
            </a:r>
            <a:r>
              <a:rPr lang="el-GR" dirty="0"/>
              <a:t>δυνατότητα να εφαρμόσουν πολιτικές που οδηγούν στην εφαρμογή της φοιτητοκεντρικής </a:t>
            </a:r>
            <a:r>
              <a:rPr lang="el-GR" dirty="0" smtClean="0"/>
              <a:t>μάθησης (π.χ. Ευ</a:t>
            </a:r>
            <a:r>
              <a:rPr lang="el-GR" dirty="0" smtClean="0"/>
              <a:t>έλικτα προγράμματα σπουδών με διαφορετικές μαθησιακές διαδρομές</a:t>
            </a:r>
            <a:r>
              <a:rPr lang="en-US" dirty="0" smtClean="0"/>
              <a:t>, e-learning, </a:t>
            </a:r>
            <a:r>
              <a:rPr lang="el-GR" dirty="0" smtClean="0"/>
              <a:t>δυνατότητες μερικής φοίτησης). </a:t>
            </a:r>
            <a:r>
              <a:rPr lang="en-GB" dirty="0" smtClean="0"/>
              <a:t> </a:t>
            </a:r>
            <a:endParaRPr lang="en-US" dirty="0"/>
          </a:p>
        </p:txBody>
      </p:sp>
    </p:spTree>
    <p:extLst>
      <p:ext uri="{BB962C8B-B14F-4D97-AF65-F5344CB8AC3E}">
        <p14:creationId xmlns:p14="http://schemas.microsoft.com/office/powerpoint/2010/main" val="6931851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Αρχές της Φοιτητοκεντρικής Μάθησης</a:t>
            </a:r>
            <a:endParaRPr lang="en-US" dirty="0"/>
          </a:p>
        </p:txBody>
      </p:sp>
      <p:sp>
        <p:nvSpPr>
          <p:cNvPr id="3" name="Content Placeholder 2"/>
          <p:cNvSpPr>
            <a:spLocks noGrp="1"/>
          </p:cNvSpPr>
          <p:nvPr>
            <p:ph sz="quarter" idx="1"/>
          </p:nvPr>
        </p:nvSpPr>
        <p:spPr>
          <a:xfrm>
            <a:off x="612648" y="1600199"/>
            <a:ext cx="8153400" cy="4946817"/>
          </a:xfrm>
        </p:spPr>
        <p:txBody>
          <a:bodyPr>
            <a:noAutofit/>
          </a:bodyPr>
          <a:lstStyle/>
          <a:p>
            <a:pPr marL="0" indent="0">
              <a:buNone/>
            </a:pPr>
            <a:r>
              <a:rPr lang="el-GR" sz="2400" dirty="0" smtClean="0"/>
              <a:t>Τα </a:t>
            </a:r>
            <a:r>
              <a:rPr lang="el-GR" sz="2400" b="1" dirty="0" smtClean="0"/>
              <a:t>ιδρ</a:t>
            </a:r>
            <a:r>
              <a:rPr lang="el-GR" sz="2400" b="1" dirty="0" smtClean="0"/>
              <a:t>ύματα ανώτατης εκπαίδευσης </a:t>
            </a:r>
            <a:r>
              <a:rPr lang="el-GR" sz="2400" dirty="0" smtClean="0"/>
              <a:t>καλούνται:</a:t>
            </a:r>
          </a:p>
          <a:p>
            <a:r>
              <a:rPr lang="el-GR" sz="2400" dirty="0" smtClean="0"/>
              <a:t>Να </a:t>
            </a:r>
            <a:r>
              <a:rPr lang="el-GR" sz="2400" dirty="0" smtClean="0"/>
              <a:t>αποτυπ</a:t>
            </a:r>
            <a:r>
              <a:rPr lang="el-GR" sz="2400" dirty="0" smtClean="0"/>
              <a:t>ώσουν</a:t>
            </a:r>
            <a:r>
              <a:rPr lang="el-GR" sz="2400" dirty="0" smtClean="0"/>
              <a:t> την υπάρχουσα κατάσταση και να περιλ</a:t>
            </a:r>
            <a:r>
              <a:rPr lang="el-GR" sz="2400" dirty="0" smtClean="0"/>
              <a:t>άβουν τη φοιτητοκεντρική μάθηση στο στρατηγικό σχεδιασμό τους. </a:t>
            </a:r>
          </a:p>
          <a:p>
            <a:r>
              <a:rPr lang="el-GR" sz="2400" dirty="0" smtClean="0"/>
              <a:t>Να εμπλέξουν </a:t>
            </a:r>
            <a:r>
              <a:rPr lang="el-GR" sz="2400" dirty="0"/>
              <a:t>στις </a:t>
            </a:r>
            <a:r>
              <a:rPr lang="el-GR" sz="2400" dirty="0" smtClean="0"/>
              <a:t>διαδικασίες στρατηγικο</a:t>
            </a:r>
            <a:r>
              <a:rPr lang="el-GR" sz="2400" dirty="0" smtClean="0"/>
              <a:t>ύ</a:t>
            </a:r>
            <a:r>
              <a:rPr lang="el-GR" sz="2400" dirty="0" smtClean="0"/>
              <a:t> </a:t>
            </a:r>
            <a:r>
              <a:rPr lang="el-GR" sz="2400" dirty="0"/>
              <a:t>σχεδιασμού </a:t>
            </a:r>
            <a:r>
              <a:rPr lang="el-GR" sz="2400" dirty="0" smtClean="0"/>
              <a:t>όλους </a:t>
            </a:r>
            <a:r>
              <a:rPr lang="el-GR" sz="2400" dirty="0"/>
              <a:t>τους εταίρους (φοιτητές, διδάσκοντες</a:t>
            </a:r>
            <a:r>
              <a:rPr lang="el-GR" sz="2400" dirty="0" smtClean="0"/>
              <a:t>, εν δυν</a:t>
            </a:r>
            <a:r>
              <a:rPr lang="el-GR" sz="2400" dirty="0" smtClean="0"/>
              <a:t>άμει</a:t>
            </a:r>
            <a:r>
              <a:rPr lang="el-GR" sz="2400" dirty="0" smtClean="0"/>
              <a:t> </a:t>
            </a:r>
            <a:r>
              <a:rPr lang="el-GR" sz="2400" dirty="0"/>
              <a:t>εργοδότες), προκειμένου να εξασφαλίσει την υποστήριξη, τη συνεργασία και τη συναίνεσή τους, ενημερώνοντάς τους για τα οφέλη που θα προκύψουν για την κάθε ομάδα χωριστά και για το ίδρυμα συνολικά</a:t>
            </a:r>
            <a:r>
              <a:rPr lang="el-GR" sz="2400" dirty="0" smtClean="0"/>
              <a:t>.</a:t>
            </a:r>
          </a:p>
        </p:txBody>
      </p:sp>
    </p:spTree>
    <p:extLst>
      <p:ext uri="{BB962C8B-B14F-4D97-AF65-F5344CB8AC3E}">
        <p14:creationId xmlns:p14="http://schemas.microsoft.com/office/powerpoint/2010/main" val="190555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Αρχές της Φοιτητοκεντρικής Μάθησης</a:t>
            </a:r>
            <a:endParaRPr lang="en-US" dirty="0"/>
          </a:p>
        </p:txBody>
      </p:sp>
      <p:sp>
        <p:nvSpPr>
          <p:cNvPr id="3" name="Content Placeholder 2"/>
          <p:cNvSpPr>
            <a:spLocks noGrp="1"/>
          </p:cNvSpPr>
          <p:nvPr>
            <p:ph sz="quarter" idx="1"/>
          </p:nvPr>
        </p:nvSpPr>
        <p:spPr/>
        <p:txBody>
          <a:bodyPr>
            <a:normAutofit fontScale="85000" lnSpcReduction="20000"/>
          </a:bodyPr>
          <a:lstStyle/>
          <a:p>
            <a:r>
              <a:rPr lang="el-GR" sz="3200" dirty="0"/>
              <a:t>Να εξασφαλίσει πηγές χρηματοδότησης που θα διευκολύνουν την εφαρμογή της φοιτητοκεντρικής μάθησης (πχ διαδικασίες εκπαίδευσης και υποστήριξης των διδασκόντων, παροχή απαιτούμενων υποδομών στους διδάσκοντες και στους φοιτητές, όπως πληροφοριακό σύστημα, πρόσβαση στο διαδίκτυο, μαθήματα από απόσταση κ.α.)</a:t>
            </a:r>
            <a:r>
              <a:rPr lang="el-GR" sz="3200" dirty="0" smtClean="0"/>
              <a:t>.</a:t>
            </a:r>
          </a:p>
          <a:p>
            <a:r>
              <a:rPr lang="el-GR" sz="3200" dirty="0" smtClean="0"/>
              <a:t>Να </a:t>
            </a:r>
            <a:r>
              <a:rPr lang="el-GR" sz="3200" dirty="0"/>
              <a:t>αναπτύξουν τα διαδικασίες παρακολούθησης και αξιολόγησης της φοιτητοκεντρικής μάθησης οι οποίες θα ενσωματωθούν στο εσωτερικό σύστημα διασφάλισης της ποιότητηας καθώς και στους κανονισμούς των προγραμμάτων σπουδών</a:t>
            </a:r>
            <a:endParaRPr lang="en-US" dirty="0"/>
          </a:p>
        </p:txBody>
      </p:sp>
    </p:spTree>
    <p:extLst>
      <p:ext uri="{BB962C8B-B14F-4D97-AF65-F5344CB8AC3E}">
        <p14:creationId xmlns:p14="http://schemas.microsoft.com/office/powerpoint/2010/main" val="22664359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Αρχές της Φοιτητοκεντρικής Μάθησης</a:t>
            </a:r>
            <a:endParaRPr lang="en-US" dirty="0"/>
          </a:p>
        </p:txBody>
      </p:sp>
      <p:sp>
        <p:nvSpPr>
          <p:cNvPr id="3" name="Content Placeholder 2"/>
          <p:cNvSpPr>
            <a:spLocks noGrp="1"/>
          </p:cNvSpPr>
          <p:nvPr>
            <p:ph sz="quarter" idx="1"/>
          </p:nvPr>
        </p:nvSpPr>
        <p:spPr/>
        <p:txBody>
          <a:bodyPr>
            <a:normAutofit lnSpcReduction="10000"/>
          </a:bodyPr>
          <a:lstStyle/>
          <a:p>
            <a:pPr>
              <a:buFont typeface="Wingdings" charset="2"/>
              <a:buChar char="q"/>
            </a:pPr>
            <a:r>
              <a:rPr lang="el-GR" sz="2800" dirty="0" smtClean="0">
                <a:latin typeface="Calibri"/>
                <a:cs typeface="Calibri"/>
              </a:rPr>
              <a:t>Οι </a:t>
            </a:r>
            <a:r>
              <a:rPr lang="el-GR" sz="2800" b="1" dirty="0" smtClean="0">
                <a:latin typeface="Calibri"/>
                <a:cs typeface="Calibri"/>
              </a:rPr>
              <a:t>διδ</a:t>
            </a:r>
            <a:r>
              <a:rPr lang="el-GR" sz="2800" b="1" dirty="0" smtClean="0">
                <a:latin typeface="Calibri"/>
                <a:cs typeface="Calibri"/>
              </a:rPr>
              <a:t>άσκοντες</a:t>
            </a:r>
            <a:r>
              <a:rPr lang="el-GR" sz="2800" dirty="0" smtClean="0">
                <a:latin typeface="Calibri"/>
                <a:cs typeface="Calibri"/>
              </a:rPr>
              <a:t> καλούνται </a:t>
            </a:r>
            <a:r>
              <a:rPr lang="el-GR" sz="2800" dirty="0" smtClean="0">
                <a:latin typeface="Calibri"/>
                <a:cs typeface="Calibri"/>
              </a:rPr>
              <a:t>να μεταβο</a:t>
            </a:r>
            <a:r>
              <a:rPr lang="el-GR" sz="2800" dirty="0" smtClean="0">
                <a:latin typeface="Calibri"/>
                <a:cs typeface="Calibri"/>
              </a:rPr>
              <a:t>ύν από τους παραδοσιακούς τρόπους διδασκαλίας</a:t>
            </a:r>
            <a:r>
              <a:rPr lang="el-GR" sz="2800" dirty="0" smtClean="0">
                <a:latin typeface="Calibri"/>
                <a:cs typeface="Calibri"/>
              </a:rPr>
              <a:t>, </a:t>
            </a:r>
            <a:r>
              <a:rPr lang="el-GR" sz="2800" dirty="0" smtClean="0">
                <a:latin typeface="Calibri"/>
                <a:cs typeface="Calibri"/>
              </a:rPr>
              <a:t>όπου </a:t>
            </a:r>
            <a:r>
              <a:rPr lang="el-GR" sz="2800" dirty="0" smtClean="0">
                <a:latin typeface="Calibri"/>
                <a:cs typeface="Calibri"/>
              </a:rPr>
              <a:t>οι </a:t>
            </a:r>
            <a:r>
              <a:rPr lang="el-GR" sz="2800" dirty="0">
                <a:latin typeface="Calibri"/>
                <a:cs typeface="Calibri"/>
              </a:rPr>
              <a:t>ίδιοι </a:t>
            </a:r>
            <a:r>
              <a:rPr lang="el-GR" sz="2800" dirty="0" smtClean="0">
                <a:latin typeface="Calibri"/>
                <a:cs typeface="Calibri"/>
              </a:rPr>
              <a:t>είχαν κυρίαρχο </a:t>
            </a:r>
            <a:r>
              <a:rPr lang="el-GR" sz="2800" dirty="0">
                <a:latin typeface="Calibri"/>
                <a:cs typeface="Calibri"/>
              </a:rPr>
              <a:t>ρόλο </a:t>
            </a:r>
            <a:r>
              <a:rPr lang="el-GR" sz="2800" dirty="0" smtClean="0">
                <a:latin typeface="Calibri"/>
                <a:cs typeface="Calibri"/>
              </a:rPr>
              <a:t>σε ν</a:t>
            </a:r>
            <a:r>
              <a:rPr lang="el-GR" sz="2800" dirty="0" smtClean="0">
                <a:latin typeface="Calibri"/>
                <a:cs typeface="Calibri"/>
              </a:rPr>
              <a:t>έες μεθόδους</a:t>
            </a:r>
            <a:r>
              <a:rPr lang="el-GR" sz="2800" dirty="0" smtClean="0">
                <a:latin typeface="Calibri"/>
                <a:cs typeface="Calibri"/>
              </a:rPr>
              <a:t> </a:t>
            </a:r>
            <a:r>
              <a:rPr lang="el-GR" sz="2800" dirty="0">
                <a:latin typeface="Calibri"/>
                <a:cs typeface="Calibri"/>
              </a:rPr>
              <a:t>διδασκαλίας, όπου </a:t>
            </a:r>
            <a:r>
              <a:rPr lang="el-GR" sz="2800" dirty="0" smtClean="0">
                <a:latin typeface="Calibri"/>
                <a:cs typeface="Calibri"/>
              </a:rPr>
              <a:t>οι φοιτητ</a:t>
            </a:r>
            <a:r>
              <a:rPr lang="el-GR" sz="2800" dirty="0" smtClean="0">
                <a:latin typeface="Calibri"/>
                <a:cs typeface="Calibri"/>
              </a:rPr>
              <a:t>έ</a:t>
            </a:r>
            <a:r>
              <a:rPr lang="el-GR" sz="2800" dirty="0" smtClean="0">
                <a:latin typeface="Calibri"/>
                <a:cs typeface="Calibri"/>
              </a:rPr>
              <a:t>ς αποκτούν ενεργό ρόλο.</a:t>
            </a:r>
            <a:r>
              <a:rPr lang="en-GB" sz="2800" dirty="0" smtClean="0">
                <a:latin typeface="Calibri"/>
                <a:cs typeface="Calibri"/>
              </a:rPr>
              <a:t> </a:t>
            </a:r>
            <a:endParaRPr lang="el-GR" sz="2800" dirty="0">
              <a:latin typeface="Calibri"/>
              <a:cs typeface="Calibri"/>
            </a:endParaRPr>
          </a:p>
          <a:p>
            <a:pPr>
              <a:buFont typeface="Wingdings" charset="2"/>
              <a:buChar char="q"/>
            </a:pPr>
            <a:r>
              <a:rPr lang="el-GR" sz="2800" dirty="0" smtClean="0">
                <a:latin typeface="Calibri"/>
                <a:cs typeface="Calibri"/>
              </a:rPr>
              <a:t>Οι </a:t>
            </a:r>
            <a:r>
              <a:rPr lang="el-GR" sz="2800" b="1" dirty="0" smtClean="0">
                <a:latin typeface="Calibri"/>
                <a:cs typeface="Calibri"/>
              </a:rPr>
              <a:t>φοιτητ</a:t>
            </a:r>
            <a:r>
              <a:rPr lang="el-GR" sz="2800" b="1" dirty="0" smtClean="0">
                <a:latin typeface="Calibri"/>
                <a:cs typeface="Calibri"/>
              </a:rPr>
              <a:t>ές</a:t>
            </a:r>
            <a:r>
              <a:rPr lang="el-GR" sz="2800" dirty="0" smtClean="0">
                <a:latin typeface="Calibri"/>
                <a:cs typeface="Calibri"/>
              </a:rPr>
              <a:t> καλούνται </a:t>
            </a:r>
            <a:r>
              <a:rPr lang="el-GR" sz="2800" dirty="0" smtClean="0">
                <a:latin typeface="Calibri"/>
                <a:cs typeface="Calibri"/>
              </a:rPr>
              <a:t>να αναλ</a:t>
            </a:r>
            <a:r>
              <a:rPr lang="el-GR" sz="2800" dirty="0" smtClean="0">
                <a:latin typeface="Calibri"/>
                <a:cs typeface="Calibri"/>
              </a:rPr>
              <a:t>άβουν</a:t>
            </a:r>
            <a:r>
              <a:rPr lang="el-GR" sz="2800" dirty="0" smtClean="0">
                <a:latin typeface="Calibri"/>
                <a:cs typeface="Calibri"/>
              </a:rPr>
              <a:t> </a:t>
            </a:r>
            <a:r>
              <a:rPr lang="el-GR" sz="2800" dirty="0">
                <a:latin typeface="Calibri"/>
                <a:cs typeface="Calibri"/>
              </a:rPr>
              <a:t>ενεργό ρόλο στη διαδικασία της </a:t>
            </a:r>
            <a:r>
              <a:rPr lang="el-GR" sz="2800" dirty="0" smtClean="0">
                <a:latin typeface="Calibri"/>
                <a:cs typeface="Calibri"/>
              </a:rPr>
              <a:t>μάθησης. Τους δ</a:t>
            </a:r>
            <a:r>
              <a:rPr lang="el-GR" sz="2800" dirty="0" smtClean="0">
                <a:latin typeface="Calibri"/>
                <a:cs typeface="Calibri"/>
              </a:rPr>
              <a:t>ίνεται μεγαλύτερη αυτονομία αλλά τους αποδίδεται και</a:t>
            </a:r>
            <a:r>
              <a:rPr lang="el-GR" sz="2800" dirty="0" smtClean="0">
                <a:latin typeface="Calibri"/>
                <a:cs typeface="Calibri"/>
              </a:rPr>
              <a:t> </a:t>
            </a:r>
            <a:r>
              <a:rPr lang="el-GR" sz="2800" dirty="0">
                <a:latin typeface="Calibri"/>
                <a:cs typeface="Calibri"/>
              </a:rPr>
              <a:t>αυξημένη ευθύνη </a:t>
            </a:r>
            <a:r>
              <a:rPr lang="el-GR" sz="2800" dirty="0" smtClean="0">
                <a:latin typeface="Calibri"/>
                <a:cs typeface="Calibri"/>
              </a:rPr>
              <a:t>καθ</a:t>
            </a:r>
            <a:r>
              <a:rPr lang="el-GR" sz="2800" dirty="0" smtClean="0">
                <a:latin typeface="Calibri"/>
                <a:cs typeface="Calibri"/>
              </a:rPr>
              <a:t>ώς η </a:t>
            </a:r>
            <a:r>
              <a:rPr lang="el-GR" sz="2800" dirty="0" smtClean="0">
                <a:latin typeface="Calibri"/>
                <a:cs typeface="Calibri"/>
              </a:rPr>
              <a:t>έμφαση μετατ</a:t>
            </a:r>
            <a:r>
              <a:rPr lang="el-GR" sz="2800" dirty="0" smtClean="0">
                <a:latin typeface="Calibri"/>
                <a:cs typeface="Calibri"/>
              </a:rPr>
              <a:t>ίθεται από την επιφανειακή</a:t>
            </a:r>
            <a:r>
              <a:rPr lang="el-GR" sz="2800" dirty="0" smtClean="0">
                <a:latin typeface="Calibri"/>
                <a:cs typeface="Calibri"/>
              </a:rPr>
              <a:t> </a:t>
            </a:r>
            <a:r>
              <a:rPr lang="el-GR" sz="2800" dirty="0">
                <a:latin typeface="Calibri"/>
                <a:cs typeface="Calibri"/>
              </a:rPr>
              <a:t>στη σε βάθος μάθηση και </a:t>
            </a:r>
            <a:r>
              <a:rPr lang="el-GR" sz="2800" dirty="0" smtClean="0">
                <a:latin typeface="Calibri"/>
                <a:cs typeface="Calibri"/>
              </a:rPr>
              <a:t>κατανόηση των θεμ</a:t>
            </a:r>
            <a:r>
              <a:rPr lang="el-GR" sz="2800" dirty="0" smtClean="0">
                <a:latin typeface="Calibri"/>
                <a:cs typeface="Calibri"/>
              </a:rPr>
              <a:t>άτων</a:t>
            </a:r>
            <a:r>
              <a:rPr lang="el-GR" sz="2800" dirty="0" smtClean="0">
                <a:latin typeface="Calibri"/>
                <a:cs typeface="Calibri"/>
              </a:rPr>
              <a:t>. </a:t>
            </a:r>
            <a:endParaRPr lang="en-US" sz="2800" dirty="0">
              <a:latin typeface="Calibri"/>
              <a:cs typeface="Calibri"/>
            </a:endParaRPr>
          </a:p>
        </p:txBody>
      </p:sp>
    </p:spTree>
    <p:extLst>
      <p:ext uri="{BB962C8B-B14F-4D97-AF65-F5344CB8AC3E}">
        <p14:creationId xmlns:p14="http://schemas.microsoft.com/office/powerpoint/2010/main" val="2411392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Αρχές της Φοιτητοκεντρικής Μάθησης</a:t>
            </a:r>
            <a:endParaRPr lang="en-US" dirty="0"/>
          </a:p>
        </p:txBody>
      </p:sp>
      <p:sp>
        <p:nvSpPr>
          <p:cNvPr id="3" name="Content Placeholder 2"/>
          <p:cNvSpPr>
            <a:spLocks noGrp="1"/>
          </p:cNvSpPr>
          <p:nvPr>
            <p:ph sz="quarter" idx="1"/>
          </p:nvPr>
        </p:nvSpPr>
        <p:spPr/>
        <p:txBody>
          <a:bodyPr>
            <a:normAutofit/>
          </a:bodyPr>
          <a:lstStyle/>
          <a:p>
            <a:r>
              <a:rPr lang="el-GR" sz="2400" dirty="0" smtClean="0">
                <a:latin typeface="Calibri"/>
                <a:cs typeface="Calibri"/>
              </a:rPr>
              <a:t>Η αλλαγ</a:t>
            </a:r>
            <a:r>
              <a:rPr lang="el-GR" sz="2400" dirty="0" smtClean="0">
                <a:latin typeface="Calibri"/>
                <a:cs typeface="Calibri"/>
              </a:rPr>
              <a:t>ή θα επιτευχθεί μέσα από ένα συνδυασμό πίεσης από τη βάση (φοιτητές) και υποστήριξης από την κορυφή (Υπουργεία Παιδείας και Πανεπιστημιακής Ηγεσίας) </a:t>
            </a:r>
          </a:p>
          <a:p>
            <a:r>
              <a:rPr lang="el-GR" sz="2400" dirty="0" smtClean="0">
                <a:latin typeface="Calibri"/>
                <a:cs typeface="Calibri"/>
              </a:rPr>
              <a:t>Οι αρχές της φοιτητοκεντρικής μάθησης χρειάζεται να εσωτερικευθούν και να εφαρμοστούν σταδιακά ενώ παράλληλα θα υπάρχει συνεχής αυτο-αξιολόγηση από την πλευρά των ιδρυμάτων της επιτυχίας των δράσεων που αναλαμβάνονται . </a:t>
            </a:r>
            <a:endParaRPr lang="en-US" sz="2400" dirty="0">
              <a:latin typeface="Calibri"/>
              <a:cs typeface="Calibri"/>
            </a:endParaRPr>
          </a:p>
        </p:txBody>
      </p:sp>
    </p:spTree>
    <p:extLst>
      <p:ext uri="{BB962C8B-B14F-4D97-AF65-F5344CB8AC3E}">
        <p14:creationId xmlns:p14="http://schemas.microsoft.com/office/powerpoint/2010/main" val="24445680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a:t>Μέθοδοι Εφαρμογής: </a:t>
            </a:r>
            <a:r>
              <a:rPr lang="el-GR" sz="3200" dirty="0" smtClean="0"/>
              <a:t/>
            </a:r>
            <a:br>
              <a:rPr lang="el-GR" sz="3200" dirty="0" smtClean="0"/>
            </a:br>
            <a:r>
              <a:rPr lang="el-GR" sz="3200" dirty="0" smtClean="0"/>
              <a:t>Αναδιαμ</a:t>
            </a:r>
            <a:r>
              <a:rPr lang="el-GR" sz="3200" dirty="0" smtClean="0"/>
              <a:t>όρφωση Προγραμμάτων Σπουδών</a:t>
            </a:r>
            <a:endParaRPr lang="en-US" sz="3200" dirty="0"/>
          </a:p>
        </p:txBody>
      </p:sp>
      <p:sp>
        <p:nvSpPr>
          <p:cNvPr id="3" name="Content Placeholder 2"/>
          <p:cNvSpPr>
            <a:spLocks noGrp="1"/>
          </p:cNvSpPr>
          <p:nvPr>
            <p:ph sz="quarter" idx="1"/>
          </p:nvPr>
        </p:nvSpPr>
        <p:spPr>
          <a:xfrm>
            <a:off x="612648" y="1600199"/>
            <a:ext cx="8153400" cy="4959911"/>
          </a:xfrm>
        </p:spPr>
        <p:txBody>
          <a:bodyPr>
            <a:normAutofit fontScale="92500" lnSpcReduction="20000"/>
          </a:bodyPr>
          <a:lstStyle/>
          <a:p>
            <a:pPr marL="0" indent="0">
              <a:buNone/>
            </a:pPr>
            <a:r>
              <a:rPr lang="el-GR" dirty="0" smtClean="0"/>
              <a:t>Η αναδιαμ</a:t>
            </a:r>
            <a:r>
              <a:rPr lang="el-GR" dirty="0" smtClean="0"/>
              <a:t>όρφωση των προγραμμάτων πρέπει να λάβει υπόψη τους εξής άξονες:</a:t>
            </a:r>
          </a:p>
          <a:p>
            <a:pPr marL="0" indent="0">
              <a:buNone/>
            </a:pPr>
            <a:r>
              <a:rPr lang="el-GR" u="sng" dirty="0" smtClean="0"/>
              <a:t>1. </a:t>
            </a:r>
            <a:r>
              <a:rPr lang="el-GR" u="sng" dirty="0"/>
              <a:t>Κ</a:t>
            </a:r>
            <a:r>
              <a:rPr lang="el-GR" u="sng" dirty="0" smtClean="0"/>
              <a:t>αινοτόμος </a:t>
            </a:r>
            <a:r>
              <a:rPr lang="el-GR" u="sng" dirty="0"/>
              <a:t>διδασκαλία</a:t>
            </a:r>
            <a:r>
              <a:rPr lang="el-GR" dirty="0"/>
              <a:t>, η οποία έχει ως στόχο την καλύτερη δυνατή μάθηση και επιτυγχάνεται, </a:t>
            </a:r>
            <a:r>
              <a:rPr lang="el-GR" dirty="0" smtClean="0"/>
              <a:t>με </a:t>
            </a:r>
            <a:r>
              <a:rPr lang="el-GR" dirty="0"/>
              <a:t>την υιοθέτηση μεθόδων που ενθαρρύνουν την ενεργό συμμετοχή του </a:t>
            </a:r>
            <a:r>
              <a:rPr lang="el-GR" dirty="0" smtClean="0"/>
              <a:t>φοιτητή</a:t>
            </a:r>
            <a:r>
              <a:rPr lang="en-US" dirty="0" smtClean="0"/>
              <a:t>. </a:t>
            </a:r>
            <a:r>
              <a:rPr lang="el-GR" dirty="0"/>
              <a:t>Υπάρχουν διάφοροι τρόποι και τεχνικές μεταξύ των οποίων μπορούν να επιλέξουν οι καθηγητές, προσαρμόζοντας κάθε φορά τις μεθόδους τους στο υπόβαθρο και τις εμπειρίες των φοιτητών </a:t>
            </a:r>
            <a:r>
              <a:rPr lang="el-GR" dirty="0" smtClean="0"/>
              <a:t>όπως </a:t>
            </a:r>
            <a:r>
              <a:rPr lang="el-GR" dirty="0"/>
              <a:t>μελέτη πηγών, συνεργασία σε ομάδες, επίλυση προβλημάτων, παιχνίδι ρόλων, παρουσιάσεις, χρήση ημερολογίων, όπου οι φοιτητές αποτυπώνουν τις εκπαιδευτικές τους εμπειρίες</a:t>
            </a:r>
            <a:r>
              <a:rPr lang="en-GB" dirty="0"/>
              <a:t> </a:t>
            </a:r>
            <a:endParaRPr lang="en-US" dirty="0"/>
          </a:p>
        </p:txBody>
      </p:sp>
    </p:spTree>
    <p:extLst>
      <p:ext uri="{BB962C8B-B14F-4D97-AF65-F5344CB8AC3E}">
        <p14:creationId xmlns:p14="http://schemas.microsoft.com/office/powerpoint/2010/main" val="182587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a:normAutofit fontScale="90000"/>
          </a:bodyPr>
          <a:lstStyle/>
          <a:p>
            <a:pPr eaLnBrk="1" fontAlgn="auto" hangingPunct="1">
              <a:spcAft>
                <a:spcPts val="0"/>
              </a:spcAft>
              <a:defRPr/>
            </a:pPr>
            <a:r>
              <a:rPr lang="el-GR" dirty="0">
                <a:ea typeface="+mj-ea"/>
                <a:cs typeface="+mj-cs"/>
              </a:rPr>
              <a:t>Μαθησιακοί Στόχοι &amp; Αποτελέσματα</a:t>
            </a:r>
            <a:endParaRPr lang="en-US" dirty="0">
              <a:ea typeface="+mj-ea"/>
              <a:cs typeface="+mj-cs"/>
            </a:endParaRPr>
          </a:p>
        </p:txBody>
      </p:sp>
      <p:sp>
        <p:nvSpPr>
          <p:cNvPr id="3" name="Content Placeholder 2"/>
          <p:cNvSpPr>
            <a:spLocks noGrp="1"/>
          </p:cNvSpPr>
          <p:nvPr>
            <p:ph sz="quarter" idx="1"/>
          </p:nvPr>
        </p:nvSpPr>
        <p:spPr>
          <a:xfrm>
            <a:off x="179388" y="1689130"/>
            <a:ext cx="8856662" cy="5168870"/>
          </a:xfrm>
        </p:spPr>
        <p:txBody>
          <a:bodyPr>
            <a:normAutofit/>
          </a:bodyPr>
          <a:lstStyle/>
          <a:p>
            <a:pPr marL="0" indent="0" eaLnBrk="1" fontAlgn="auto" hangingPunct="1">
              <a:spcAft>
                <a:spcPts val="0"/>
              </a:spcAft>
              <a:buFont typeface="Wingdings" charset="0"/>
              <a:buNone/>
              <a:defRPr/>
            </a:pPr>
            <a:r>
              <a:rPr lang="el-GR" sz="2400" dirty="0">
                <a:ea typeface="+mn-ea"/>
                <a:cs typeface="+mn-cs"/>
              </a:rPr>
              <a:t>Η ενότητα </a:t>
            </a:r>
            <a:r>
              <a:rPr lang="el-GR" sz="2400" dirty="0" smtClean="0">
                <a:ea typeface="+mn-ea"/>
                <a:cs typeface="+mn-cs"/>
              </a:rPr>
              <a:t>είναι αφιερωμένη στην ευρωπαϊκή και διεθνή πολιτική και τον  τρόπο ανάπτυξης πρακτικών και στάνταρντ ποιότητας :  </a:t>
            </a:r>
            <a:r>
              <a:rPr lang="el-GR" sz="2400" dirty="0" smtClean="0">
                <a:ea typeface="+mn-ea"/>
                <a:cs typeface="+mn-cs"/>
              </a:rPr>
              <a:t/>
            </a:r>
            <a:br>
              <a:rPr lang="el-GR" sz="2400" dirty="0" smtClean="0">
                <a:ea typeface="+mn-ea"/>
                <a:cs typeface="+mn-cs"/>
              </a:rPr>
            </a:br>
            <a:r>
              <a:rPr lang="el-GR" sz="2400" dirty="0" smtClean="0">
                <a:ea typeface="+mn-ea"/>
                <a:cs typeface="+mn-cs"/>
              </a:rPr>
              <a:t>Στο </a:t>
            </a:r>
            <a:r>
              <a:rPr lang="el-GR" sz="2400" dirty="0">
                <a:ea typeface="+mn-ea"/>
                <a:cs typeface="+mn-cs"/>
              </a:rPr>
              <a:t>τέλος της ενότητας οι φοιτητές θα πρέπει</a:t>
            </a:r>
          </a:p>
          <a:p>
            <a:pPr marL="320040" indent="-320040" eaLnBrk="1" fontAlgn="auto" hangingPunct="1">
              <a:spcAft>
                <a:spcPts val="0"/>
              </a:spcAft>
              <a:buFont typeface="Wingdings"/>
              <a:buChar char=""/>
              <a:defRPr/>
            </a:pPr>
            <a:r>
              <a:rPr lang="el-GR" sz="2400" dirty="0" smtClean="0">
                <a:ea typeface="+mn-ea"/>
                <a:cs typeface="+mn-cs"/>
              </a:rPr>
              <a:t>Να </a:t>
            </a:r>
            <a:r>
              <a:rPr lang="el-GR" sz="2400" dirty="0">
                <a:ea typeface="+mn-ea"/>
                <a:cs typeface="+mn-cs"/>
              </a:rPr>
              <a:t>γνωρίζουν </a:t>
            </a:r>
            <a:r>
              <a:rPr lang="el-GR" sz="2400" dirty="0" smtClean="0">
                <a:ea typeface="+mn-ea"/>
                <a:cs typeface="+mn-cs"/>
              </a:rPr>
              <a:t>την πορεία ανάπτυξης της ευρωπαϊκής πολιτικής για τη διασφάλιση ποιότητας,  </a:t>
            </a:r>
            <a:r>
              <a:rPr lang="el-GR" sz="2400" dirty="0">
                <a:ea typeface="+mn-ea"/>
                <a:cs typeface="+mn-cs"/>
              </a:rPr>
              <a:t>τ</a:t>
            </a:r>
            <a:r>
              <a:rPr lang="el-GR" sz="2400" dirty="0" smtClean="0">
                <a:ea typeface="+mn-ea"/>
                <a:cs typeface="+mn-cs"/>
              </a:rPr>
              <a:t>ις προβλέψεις των προτύπων και των κατευθυντηρίων οδηγιών της της </a:t>
            </a:r>
            <a:r>
              <a:rPr lang="en-US" sz="2400" dirty="0" smtClean="0">
                <a:ea typeface="+mn-ea"/>
                <a:cs typeface="+mn-cs"/>
              </a:rPr>
              <a:t>EE</a:t>
            </a:r>
            <a:endParaRPr lang="el-GR" sz="2400" dirty="0">
              <a:ea typeface="+mn-ea"/>
              <a:cs typeface="+mn-cs"/>
            </a:endParaRPr>
          </a:p>
          <a:p>
            <a:pPr marL="320040" indent="-320040" eaLnBrk="1" fontAlgn="auto" hangingPunct="1">
              <a:spcAft>
                <a:spcPts val="0"/>
              </a:spcAft>
              <a:buFont typeface="Wingdings"/>
              <a:buChar char=""/>
              <a:defRPr/>
            </a:pPr>
            <a:r>
              <a:rPr lang="el-GR" sz="2400" dirty="0" smtClean="0">
                <a:ea typeface="+mn-ea"/>
                <a:cs typeface="+mn-cs"/>
              </a:rPr>
              <a:t>Να </a:t>
            </a:r>
            <a:r>
              <a:rPr lang="el-GR" sz="2400" dirty="0" smtClean="0">
                <a:ea typeface="+mn-ea"/>
                <a:cs typeface="+mn-cs"/>
              </a:rPr>
              <a:t>μπορούν να επισημάνουν χρονικά σημεία σταθμούς στην πορεία ανάπτυξης της ευρωπαϊκής πολιτικής και να τα συνδέουν με ιδέες και πρακτικές που έχουν σημαντική επίδραση στην ανάπτυξη των πολιτικών ανώτατης εκπαίδευσης.</a:t>
            </a:r>
          </a:p>
          <a:p>
            <a:pPr marL="320040" indent="-320040" eaLnBrk="1" fontAlgn="auto" hangingPunct="1">
              <a:spcAft>
                <a:spcPts val="0"/>
              </a:spcAft>
              <a:buFont typeface="Wingdings"/>
              <a:buChar char=""/>
              <a:defRPr/>
            </a:pPr>
            <a:r>
              <a:rPr lang="el-GR" sz="2400" dirty="0" smtClean="0">
                <a:ea typeface="+mn-ea"/>
                <a:cs typeface="+mn-cs"/>
              </a:rPr>
              <a:t>Να </a:t>
            </a:r>
            <a:r>
              <a:rPr lang="el-GR" sz="2400" dirty="0" smtClean="0">
                <a:ea typeface="+mn-ea"/>
                <a:cs typeface="+mn-cs"/>
              </a:rPr>
              <a:t>γνωρίζουν τους παράγοντες που επηρεάζουν τη θέση των πανεπιστημίων στις τις διεθνείς λίστες κατατάξης  και τη σχέση τους με τις διαδικασίες διασφάλισης της ποιότητας.</a:t>
            </a:r>
          </a:p>
          <a:p>
            <a:pPr marL="320040" indent="-320040" eaLnBrk="1" fontAlgn="auto" hangingPunct="1">
              <a:spcAft>
                <a:spcPts val="0"/>
              </a:spcAft>
              <a:buFont typeface="Wingdings"/>
              <a:buChar char=""/>
              <a:defRPr/>
            </a:pPr>
            <a:endParaRPr lang="el-GR" dirty="0" smtClean="0">
              <a:ea typeface="+mn-ea"/>
              <a:cs typeface="+mn-cs"/>
            </a:endParaRPr>
          </a:p>
          <a:p>
            <a:pPr marL="320040" indent="-320040" eaLnBrk="1" fontAlgn="auto" hangingPunct="1">
              <a:spcAft>
                <a:spcPts val="0"/>
              </a:spcAft>
              <a:buFont typeface="Wingdings"/>
              <a:buChar char=""/>
              <a:defRPr/>
            </a:pPr>
            <a:endParaRPr lang="en-US" dirty="0" smtClean="0">
              <a:ea typeface="+mn-ea"/>
              <a:cs typeface="+mn-cs"/>
            </a:endParaRPr>
          </a:p>
          <a:p>
            <a:pPr marL="0" indent="0" eaLnBrk="1" fontAlgn="auto" hangingPunct="1">
              <a:spcAft>
                <a:spcPts val="0"/>
              </a:spcAft>
              <a:buFont typeface="Wingdings" charset="0"/>
              <a:buNone/>
              <a:defRPr/>
            </a:pPr>
            <a:endParaRPr lang="el-GR" dirty="0">
              <a:ea typeface="+mn-ea"/>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a:t>Μέθοδοι Εφαρμογής: </a:t>
            </a:r>
            <a:r>
              <a:rPr lang="el-GR" sz="3200" dirty="0" smtClean="0"/>
              <a:t/>
            </a:r>
            <a:br>
              <a:rPr lang="el-GR" sz="3200" dirty="0" smtClean="0"/>
            </a:br>
            <a:r>
              <a:rPr lang="el-GR" sz="3200" dirty="0" smtClean="0"/>
              <a:t>Αναδιαμ</a:t>
            </a:r>
            <a:r>
              <a:rPr lang="el-GR" sz="3200" dirty="0" smtClean="0"/>
              <a:t>όρφωση Προγραμμάτων Σπουδών</a:t>
            </a:r>
            <a:endParaRPr lang="en-US" sz="3200" dirty="0"/>
          </a:p>
        </p:txBody>
      </p:sp>
      <p:sp>
        <p:nvSpPr>
          <p:cNvPr id="3" name="Content Placeholder 2"/>
          <p:cNvSpPr>
            <a:spLocks noGrp="1"/>
          </p:cNvSpPr>
          <p:nvPr>
            <p:ph sz="quarter" idx="1"/>
          </p:nvPr>
        </p:nvSpPr>
        <p:spPr>
          <a:xfrm>
            <a:off x="772502" y="2055762"/>
            <a:ext cx="7842858" cy="4582913"/>
          </a:xfrm>
        </p:spPr>
        <p:txBody>
          <a:bodyPr>
            <a:normAutofit fontScale="70000" lnSpcReduction="20000"/>
          </a:bodyPr>
          <a:lstStyle/>
          <a:p>
            <a:pPr marL="0" indent="0">
              <a:buNone/>
            </a:pPr>
            <a:r>
              <a:rPr lang="en-US" sz="3800" u="sng" dirty="0" smtClean="0"/>
              <a:t>2. </a:t>
            </a:r>
            <a:r>
              <a:rPr lang="el-GR" sz="3800" u="sng" dirty="0" smtClean="0"/>
              <a:t>Τ</a:t>
            </a:r>
            <a:r>
              <a:rPr lang="el-GR" sz="3800" u="sng" dirty="0" smtClean="0"/>
              <a:t>όσο τ</a:t>
            </a:r>
            <a:r>
              <a:rPr lang="el-GR" sz="3800" u="sng" dirty="0" smtClean="0"/>
              <a:t>α προγρ</a:t>
            </a:r>
            <a:r>
              <a:rPr lang="el-GR" sz="3800" u="sng" dirty="0" smtClean="0"/>
              <a:t>άμματα σπουδών όσο και τα επιμέρους μαθήματα πρέπει να δομούνται με βάση </a:t>
            </a:r>
            <a:r>
              <a:rPr lang="el-GR" sz="3800" u="sng" dirty="0" smtClean="0"/>
              <a:t>μαθησιακά αποτελέσματα αντ</a:t>
            </a:r>
            <a:r>
              <a:rPr lang="el-GR" sz="3800" u="sng" dirty="0" smtClean="0"/>
              <a:t>ίστοιχα του επιπέδου σπουδών. </a:t>
            </a:r>
          </a:p>
          <a:p>
            <a:pPr marL="0" indent="0">
              <a:buNone/>
            </a:pPr>
            <a:r>
              <a:rPr lang="el-GR" sz="3800" dirty="0" smtClean="0"/>
              <a:t>Τα μαθησιακά αποτελέσματα οφείλουν </a:t>
            </a:r>
            <a:r>
              <a:rPr lang="el-GR" sz="3800" dirty="0" smtClean="0"/>
              <a:t>, να </a:t>
            </a:r>
            <a:r>
              <a:rPr lang="el-GR" sz="3800" dirty="0" smtClean="0"/>
              <a:t>αντανακλούν</a:t>
            </a:r>
            <a:r>
              <a:rPr lang="el-GR" sz="3800" dirty="0" smtClean="0"/>
              <a:t> </a:t>
            </a:r>
            <a:r>
              <a:rPr lang="el-GR" sz="3800" dirty="0"/>
              <a:t>τις γνώσεις, τις ικανότητες και τις </a:t>
            </a:r>
            <a:r>
              <a:rPr lang="el-GR" sz="3800" dirty="0" smtClean="0"/>
              <a:t>δεξιότητες, </a:t>
            </a:r>
            <a:r>
              <a:rPr lang="el-GR" sz="3800" dirty="0"/>
              <a:t>που απέκτησε ο φοιτητής μετά την επιτυχή ολοκλήρωση ενός μαθήματος ή ενός προγράμματος σπουδών. </a:t>
            </a:r>
            <a:r>
              <a:rPr lang="el-GR" sz="3800" dirty="0" smtClean="0"/>
              <a:t>Τα μαθησιακ</a:t>
            </a:r>
            <a:r>
              <a:rPr lang="el-GR" sz="3800" dirty="0" smtClean="0"/>
              <a:t>ά αποτελέσματα θα πρέπει να είναι</a:t>
            </a:r>
            <a:r>
              <a:rPr lang="el-GR" sz="3800" dirty="0" smtClean="0"/>
              <a:t> </a:t>
            </a:r>
            <a:r>
              <a:rPr lang="el-GR" sz="3800" dirty="0"/>
              <a:t>μετρήσιμα και </a:t>
            </a:r>
            <a:r>
              <a:rPr lang="el-GR" sz="3800" dirty="0" smtClean="0"/>
              <a:t>να διευκολύνουν </a:t>
            </a:r>
            <a:r>
              <a:rPr lang="el-GR" sz="3800" dirty="0"/>
              <a:t>την απασχολησιμότητα του </a:t>
            </a:r>
            <a:r>
              <a:rPr lang="el-GR" sz="3800" dirty="0" smtClean="0"/>
              <a:t>φοιτητή</a:t>
            </a:r>
            <a:r>
              <a:rPr lang="en-US" sz="3800" dirty="0" smtClean="0"/>
              <a:t>.</a:t>
            </a:r>
            <a:r>
              <a:rPr lang="en-GB" sz="3800" dirty="0" smtClean="0"/>
              <a:t> </a:t>
            </a:r>
            <a:r>
              <a:rPr lang="el-GR" sz="3800" dirty="0"/>
              <a:t> </a:t>
            </a:r>
            <a:endParaRPr lang="en-US" sz="3800" dirty="0" smtClean="0"/>
          </a:p>
          <a:p>
            <a:pPr marL="0" indent="0">
              <a:buNone/>
            </a:pPr>
            <a:endParaRPr lang="en-GB" dirty="0"/>
          </a:p>
          <a:p>
            <a:pPr marL="0" indent="0">
              <a:buNone/>
            </a:pPr>
            <a:r>
              <a:rPr lang="en-GB" dirty="0" smtClean="0"/>
              <a:t> </a:t>
            </a:r>
            <a:endParaRPr lang="en-US" dirty="0"/>
          </a:p>
        </p:txBody>
      </p:sp>
    </p:spTree>
    <p:extLst>
      <p:ext uri="{BB962C8B-B14F-4D97-AF65-F5344CB8AC3E}">
        <p14:creationId xmlns:p14="http://schemas.microsoft.com/office/powerpoint/2010/main" val="35304567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a:t>Μέθοδοι Εφαρμογής: </a:t>
            </a:r>
            <a:r>
              <a:rPr lang="el-GR" sz="3200" dirty="0" smtClean="0"/>
              <a:t/>
            </a:r>
            <a:br>
              <a:rPr lang="el-GR" sz="3200" dirty="0" smtClean="0"/>
            </a:br>
            <a:r>
              <a:rPr lang="el-GR" sz="3200" dirty="0" smtClean="0"/>
              <a:t>Αναδιαμ</a:t>
            </a:r>
            <a:r>
              <a:rPr lang="el-GR" sz="3200" dirty="0" smtClean="0"/>
              <a:t>όρφωση Προγραμμάτων Σπουδών</a:t>
            </a:r>
            <a:endParaRPr lang="en-US" sz="3200" dirty="0"/>
          </a:p>
        </p:txBody>
      </p:sp>
      <p:sp>
        <p:nvSpPr>
          <p:cNvPr id="3" name="Content Placeholder 2"/>
          <p:cNvSpPr>
            <a:spLocks noGrp="1"/>
          </p:cNvSpPr>
          <p:nvPr>
            <p:ph sz="quarter" idx="1"/>
          </p:nvPr>
        </p:nvSpPr>
        <p:spPr/>
        <p:txBody>
          <a:bodyPr>
            <a:normAutofit fontScale="92500" lnSpcReduction="20000"/>
          </a:bodyPr>
          <a:lstStyle/>
          <a:p>
            <a:pPr marL="0" indent="0">
              <a:buNone/>
            </a:pPr>
            <a:r>
              <a:rPr lang="en-US" u="sng" dirty="0" smtClean="0"/>
              <a:t>3. </a:t>
            </a:r>
            <a:r>
              <a:rPr lang="el-GR" u="sng" dirty="0" smtClean="0"/>
              <a:t>Προσδιορισμ</a:t>
            </a:r>
            <a:r>
              <a:rPr lang="el-GR" u="sng" dirty="0" smtClean="0"/>
              <a:t>ός </a:t>
            </a:r>
            <a:r>
              <a:rPr lang="el-GR" u="sng" dirty="0" smtClean="0"/>
              <a:t>πιστωτικ</a:t>
            </a:r>
            <a:r>
              <a:rPr lang="el-GR" u="sng" dirty="0" smtClean="0"/>
              <a:t>ών</a:t>
            </a:r>
            <a:r>
              <a:rPr lang="el-GR" u="sng" dirty="0" smtClean="0"/>
              <a:t> μονάδων: </a:t>
            </a:r>
            <a:r>
              <a:rPr lang="el-GR" dirty="0" smtClean="0"/>
              <a:t>Ο φ</a:t>
            </a:r>
            <a:r>
              <a:rPr lang="el-GR" dirty="0" smtClean="0"/>
              <a:t>όρτος εργασίας του φοιτητή πρέπει να αποτυπώνεται σε μονάδες </a:t>
            </a:r>
            <a:r>
              <a:rPr lang="el-GR" dirty="0" smtClean="0"/>
              <a:t> </a:t>
            </a:r>
            <a:r>
              <a:rPr lang="el-GR" dirty="0"/>
              <a:t>που συγκεντρώνει ο φοιτητής με την ολοκλήρωση μέρους ή συνόλου ενός προγράμματος </a:t>
            </a:r>
            <a:r>
              <a:rPr lang="el-GR" dirty="0" smtClean="0"/>
              <a:t>σπουδών. Τις μον</a:t>
            </a:r>
            <a:r>
              <a:rPr lang="el-GR" dirty="0" smtClean="0"/>
              <a:t>άδες αυτές πρέπει να μπορεί να τις </a:t>
            </a:r>
            <a:r>
              <a:rPr lang="el-GR" dirty="0" smtClean="0"/>
              <a:t>μεταφέρει </a:t>
            </a:r>
            <a:r>
              <a:rPr lang="el-GR" dirty="0"/>
              <a:t>για τη συνέχιση των σπουδών του σε άλλη χρονική στιγμή της ζωής τους ή άλλο ίδρυμα, διαμορφώνοντας μόνος του την προσωπική του εκπαιδευτική διαδρομή. </a:t>
            </a:r>
            <a:endParaRPr lang="el-GR" dirty="0" smtClean="0"/>
          </a:p>
          <a:p>
            <a:pPr marL="0" indent="0">
              <a:buNone/>
            </a:pPr>
            <a:r>
              <a:rPr lang="el-GR" dirty="0" smtClean="0">
                <a:latin typeface="Calibri"/>
                <a:cs typeface="Calibri"/>
              </a:rPr>
              <a:t>Χαρακτηριστικό </a:t>
            </a:r>
            <a:r>
              <a:rPr lang="el-GR" dirty="0">
                <a:latin typeface="Calibri"/>
                <a:cs typeface="Calibri"/>
              </a:rPr>
              <a:t>παράδειγμα είναι οι πιστωτικές μονάδες </a:t>
            </a:r>
            <a:r>
              <a:rPr lang="en-US" dirty="0">
                <a:latin typeface="Calibri"/>
                <a:cs typeface="Calibri"/>
              </a:rPr>
              <a:t>ECTS (European Transfer and Accumulation System)</a:t>
            </a:r>
            <a:r>
              <a:rPr lang="en-GB" dirty="0">
                <a:latin typeface="Calibri"/>
                <a:cs typeface="Calibri"/>
              </a:rPr>
              <a:t> </a:t>
            </a:r>
            <a:r>
              <a:rPr lang="el-GR" dirty="0">
                <a:latin typeface="Calibri"/>
                <a:cs typeface="Calibri"/>
              </a:rPr>
              <a:t> </a:t>
            </a:r>
            <a:endParaRPr lang="en-US" dirty="0" smtClean="0">
              <a:latin typeface="Calibri"/>
              <a:cs typeface="Calibri"/>
            </a:endParaRPr>
          </a:p>
        </p:txBody>
      </p:sp>
    </p:spTree>
    <p:extLst>
      <p:ext uri="{BB962C8B-B14F-4D97-AF65-F5344CB8AC3E}">
        <p14:creationId xmlns:p14="http://schemas.microsoft.com/office/powerpoint/2010/main" val="37298056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a:t>Μέθοδοι Εφαρμογής: </a:t>
            </a:r>
            <a:r>
              <a:rPr lang="el-GR" sz="3200" dirty="0" smtClean="0"/>
              <a:t/>
            </a:r>
            <a:br>
              <a:rPr lang="el-GR" sz="3200" dirty="0" smtClean="0"/>
            </a:br>
            <a:r>
              <a:rPr lang="el-GR" sz="3200" dirty="0" smtClean="0"/>
              <a:t>Αναδιαμ</a:t>
            </a:r>
            <a:r>
              <a:rPr lang="el-GR" sz="3200" dirty="0" smtClean="0"/>
              <a:t>όρφωση Προγραμμάτων Σπουδών</a:t>
            </a:r>
            <a:endParaRPr lang="en-US" sz="3200" dirty="0"/>
          </a:p>
        </p:txBody>
      </p:sp>
      <p:sp>
        <p:nvSpPr>
          <p:cNvPr id="3" name="Content Placeholder 2"/>
          <p:cNvSpPr>
            <a:spLocks noGrp="1"/>
          </p:cNvSpPr>
          <p:nvPr>
            <p:ph sz="quarter" idx="1"/>
          </p:nvPr>
        </p:nvSpPr>
        <p:spPr>
          <a:xfrm>
            <a:off x="612648" y="1600199"/>
            <a:ext cx="8153400" cy="5025381"/>
          </a:xfrm>
        </p:spPr>
        <p:txBody>
          <a:bodyPr>
            <a:normAutofit lnSpcReduction="10000"/>
          </a:bodyPr>
          <a:lstStyle/>
          <a:p>
            <a:pPr marL="0" indent="0">
              <a:buNone/>
            </a:pPr>
            <a:r>
              <a:rPr lang="en-US" u="sng" dirty="0" smtClean="0"/>
              <a:t>4.</a:t>
            </a:r>
            <a:r>
              <a:rPr lang="el-GR" u="sng" dirty="0" smtClean="0"/>
              <a:t> </a:t>
            </a:r>
            <a:r>
              <a:rPr lang="el-GR" u="sng" dirty="0"/>
              <a:t>Σ</a:t>
            </a:r>
            <a:r>
              <a:rPr lang="el-GR" u="sng" dirty="0" smtClean="0"/>
              <a:t>υμβολή των </a:t>
            </a:r>
            <a:r>
              <a:rPr lang="el-GR" u="sng" dirty="0"/>
              <a:t>φοιτητών στον σχεδιασμό των προγραμμάτων </a:t>
            </a:r>
            <a:r>
              <a:rPr lang="el-GR" u="sng" dirty="0" smtClean="0"/>
              <a:t>σπουδών. </a:t>
            </a:r>
            <a:r>
              <a:rPr lang="el-GR" dirty="0" smtClean="0"/>
              <a:t>Η γν</a:t>
            </a:r>
            <a:r>
              <a:rPr lang="el-GR" dirty="0" smtClean="0"/>
              <a:t>ώμη των φοιτητών λαμβάνεται υπόψη για τη βελτίωση </a:t>
            </a:r>
            <a:r>
              <a:rPr lang="el-GR" dirty="0" smtClean="0"/>
              <a:t> της συνάφειας </a:t>
            </a:r>
            <a:r>
              <a:rPr lang="el-GR" dirty="0"/>
              <a:t>(</a:t>
            </a:r>
            <a:r>
              <a:rPr lang="en-US" dirty="0"/>
              <a:t>relevance</a:t>
            </a:r>
            <a:r>
              <a:rPr lang="el-GR" dirty="0"/>
              <a:t>) και τη </a:t>
            </a:r>
            <a:r>
              <a:rPr lang="el-GR" dirty="0" smtClean="0"/>
              <a:t>χρησιμότητας του μαθ</a:t>
            </a:r>
            <a:r>
              <a:rPr lang="el-GR" dirty="0" smtClean="0"/>
              <a:t>ήματος ή και του</a:t>
            </a:r>
            <a:r>
              <a:rPr lang="el-GR" dirty="0" smtClean="0"/>
              <a:t> </a:t>
            </a:r>
            <a:r>
              <a:rPr lang="el-GR" dirty="0"/>
              <a:t>προγράμματος </a:t>
            </a:r>
            <a:r>
              <a:rPr lang="el-GR" dirty="0" smtClean="0"/>
              <a:t>σπουδών, </a:t>
            </a:r>
            <a:r>
              <a:rPr lang="el-GR" dirty="0"/>
              <a:t>σε σχέση με τις </a:t>
            </a:r>
            <a:r>
              <a:rPr lang="el-GR" dirty="0" smtClean="0"/>
              <a:t>προσδοκίες των φοιτητ</a:t>
            </a:r>
            <a:r>
              <a:rPr lang="el-GR" dirty="0" smtClean="0"/>
              <a:t>ών.</a:t>
            </a:r>
            <a:r>
              <a:rPr lang="el-GR" dirty="0" smtClean="0"/>
              <a:t> </a:t>
            </a:r>
          </a:p>
          <a:p>
            <a:pPr marL="0" indent="0">
              <a:buNone/>
            </a:pPr>
            <a:r>
              <a:rPr lang="el-GR" u="sng" dirty="0" smtClean="0"/>
              <a:t>5. Διαμ</a:t>
            </a:r>
            <a:r>
              <a:rPr lang="el-GR" u="sng" dirty="0" smtClean="0"/>
              <a:t>όρφωση</a:t>
            </a:r>
            <a:r>
              <a:rPr lang="el-GR" u="sng" dirty="0" smtClean="0"/>
              <a:t> ευέλικτων </a:t>
            </a:r>
            <a:r>
              <a:rPr lang="el-GR" u="sng" dirty="0"/>
              <a:t>προγράμματα σπουδών και </a:t>
            </a:r>
            <a:r>
              <a:rPr lang="el-GR" u="sng" dirty="0" smtClean="0"/>
              <a:t>εκπαιδευτικ</a:t>
            </a:r>
            <a:r>
              <a:rPr lang="el-GR" u="sng" dirty="0" smtClean="0"/>
              <a:t>ών </a:t>
            </a:r>
            <a:r>
              <a:rPr lang="el-GR" u="sng" dirty="0" smtClean="0"/>
              <a:t> διαδρομ</a:t>
            </a:r>
            <a:r>
              <a:rPr lang="el-GR" u="sng" dirty="0" smtClean="0"/>
              <a:t>ών</a:t>
            </a:r>
            <a:r>
              <a:rPr lang="el-GR" dirty="0" smtClean="0"/>
              <a:t>, </a:t>
            </a:r>
            <a:r>
              <a:rPr lang="el-GR" dirty="0"/>
              <a:t>τις </a:t>
            </a:r>
            <a:r>
              <a:rPr lang="el-GR" dirty="0" smtClean="0"/>
              <a:t>οποίες οι φοιτητ</a:t>
            </a:r>
            <a:r>
              <a:rPr lang="el-GR" dirty="0" smtClean="0"/>
              <a:t>ές</a:t>
            </a:r>
            <a:r>
              <a:rPr lang="el-GR" dirty="0" smtClean="0"/>
              <a:t> επιλέγουν, </a:t>
            </a:r>
            <a:r>
              <a:rPr lang="el-GR" dirty="0"/>
              <a:t>σύμφωνα με τις </a:t>
            </a:r>
            <a:r>
              <a:rPr lang="el-GR" dirty="0" smtClean="0"/>
              <a:t>ανάγκες </a:t>
            </a:r>
            <a:r>
              <a:rPr lang="el-GR" dirty="0"/>
              <a:t>τους, </a:t>
            </a:r>
            <a:r>
              <a:rPr lang="el-GR" dirty="0" smtClean="0"/>
              <a:t>εν</a:t>
            </a:r>
            <a:r>
              <a:rPr lang="el-GR" dirty="0" smtClean="0"/>
              <a:t>ώ παράλληλα καθίστανται υπεύθυνοι </a:t>
            </a:r>
            <a:r>
              <a:rPr lang="el-GR" dirty="0" smtClean="0"/>
              <a:t>για </a:t>
            </a:r>
            <a:r>
              <a:rPr lang="el-GR" dirty="0"/>
              <a:t>τις επιλογές </a:t>
            </a:r>
            <a:r>
              <a:rPr lang="el-GR" dirty="0" smtClean="0"/>
              <a:t>τους.</a:t>
            </a:r>
            <a:endParaRPr lang="en-US" dirty="0" smtClean="0">
              <a:latin typeface="Calibri"/>
              <a:cs typeface="Calibri"/>
            </a:endParaRPr>
          </a:p>
        </p:txBody>
      </p:sp>
    </p:spTree>
    <p:extLst>
      <p:ext uri="{BB962C8B-B14F-4D97-AF65-F5344CB8AC3E}">
        <p14:creationId xmlns:p14="http://schemas.microsoft.com/office/powerpoint/2010/main" val="37908042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smtClean="0"/>
              <a:t>Μ</a:t>
            </a:r>
            <a:r>
              <a:rPr lang="el-GR" sz="3200" dirty="0" smtClean="0"/>
              <a:t>έθοδοι Εφαρμογής: Αξιολόγηση φοιτητών</a:t>
            </a:r>
            <a:endParaRPr lang="en-US" sz="3200" dirty="0"/>
          </a:p>
        </p:txBody>
      </p:sp>
      <p:sp>
        <p:nvSpPr>
          <p:cNvPr id="3" name="Content Placeholder 2"/>
          <p:cNvSpPr>
            <a:spLocks noGrp="1"/>
          </p:cNvSpPr>
          <p:nvPr>
            <p:ph sz="quarter" idx="1"/>
          </p:nvPr>
        </p:nvSpPr>
        <p:spPr>
          <a:xfrm>
            <a:off x="471358" y="1505814"/>
            <a:ext cx="8294690" cy="4910262"/>
          </a:xfrm>
        </p:spPr>
        <p:txBody>
          <a:bodyPr>
            <a:noAutofit/>
          </a:bodyPr>
          <a:lstStyle/>
          <a:p>
            <a:pPr marL="0" indent="0">
              <a:buNone/>
            </a:pPr>
            <a:r>
              <a:rPr lang="el-GR" sz="2200" dirty="0"/>
              <a:t>(1) </a:t>
            </a:r>
            <a:r>
              <a:rPr lang="el-GR" sz="2200" dirty="0" smtClean="0"/>
              <a:t>Αξιολόγηση </a:t>
            </a:r>
            <a:r>
              <a:rPr lang="el-GR" sz="2200" dirty="0"/>
              <a:t>βάσει </a:t>
            </a:r>
            <a:r>
              <a:rPr lang="el-GR" sz="2200" dirty="0" smtClean="0"/>
              <a:t>κριτηρίων: Αποφεύγεται </a:t>
            </a:r>
            <a:r>
              <a:rPr lang="el-GR" sz="2200" dirty="0"/>
              <a:t>η σύγκριση με άλλους φοιτητές </a:t>
            </a:r>
            <a:r>
              <a:rPr lang="el-GR" sz="2200" dirty="0" smtClean="0"/>
              <a:t>Η αξιολ</a:t>
            </a:r>
            <a:r>
              <a:rPr lang="el-GR" sz="2200" dirty="0" smtClean="0"/>
              <a:t>όγηση</a:t>
            </a:r>
            <a:r>
              <a:rPr lang="el-GR" sz="2200" dirty="0" smtClean="0"/>
              <a:t> </a:t>
            </a:r>
            <a:r>
              <a:rPr lang="el-GR" sz="2200" dirty="0"/>
              <a:t>εστιάζει στα σημεία που επιτυγχάνουν ή αποτυγχάνουν οι φοιτητές, βελτιώνοντας το μάθημα στη συνέχεια, </a:t>
            </a:r>
            <a:endParaRPr lang="el-GR" sz="2200" dirty="0" smtClean="0"/>
          </a:p>
          <a:p>
            <a:pPr marL="0" indent="0">
              <a:buNone/>
            </a:pPr>
            <a:r>
              <a:rPr lang="el-GR" sz="2200" dirty="0" smtClean="0"/>
              <a:t>(</a:t>
            </a:r>
            <a:r>
              <a:rPr lang="el-GR" sz="2200" dirty="0"/>
              <a:t>2) </a:t>
            </a:r>
            <a:r>
              <a:rPr lang="el-GR" sz="2200" dirty="0" smtClean="0"/>
              <a:t>Διαμορφωτικ</a:t>
            </a:r>
            <a:r>
              <a:rPr lang="el-GR" sz="2200" dirty="0" smtClean="0"/>
              <a:t>ή αξιολόγηση: Β</a:t>
            </a:r>
            <a:r>
              <a:rPr lang="el-GR" sz="2200" dirty="0" smtClean="0"/>
              <a:t>ασιζεται</a:t>
            </a:r>
            <a:r>
              <a:rPr lang="el-GR" sz="2200" dirty="0" smtClean="0"/>
              <a:t> σε </a:t>
            </a:r>
            <a:r>
              <a:rPr lang="el-GR" sz="2200" dirty="0" smtClean="0"/>
              <a:t>ανατροφοδότηση που δ</a:t>
            </a:r>
            <a:r>
              <a:rPr lang="el-GR" sz="2200" dirty="0" smtClean="0"/>
              <a:t>ίνεται </a:t>
            </a:r>
            <a:r>
              <a:rPr lang="el-GR" sz="2200" dirty="0" smtClean="0"/>
              <a:t>στους </a:t>
            </a:r>
            <a:r>
              <a:rPr lang="el-GR" sz="2200" dirty="0"/>
              <a:t>φοιτητές για την μάθησή τους, </a:t>
            </a:r>
            <a:r>
              <a:rPr lang="el-GR" sz="2200" dirty="0" smtClean="0"/>
              <a:t>εν</a:t>
            </a:r>
            <a:r>
              <a:rPr lang="el-GR" sz="2200" dirty="0" smtClean="0"/>
              <a:t>ώ </a:t>
            </a:r>
            <a:r>
              <a:rPr lang="el-GR" sz="2200" dirty="0" smtClean="0"/>
              <a:t>επισημαίνονται </a:t>
            </a:r>
            <a:r>
              <a:rPr lang="el-GR" sz="2200" dirty="0"/>
              <a:t>τα κενά </a:t>
            </a:r>
            <a:r>
              <a:rPr lang="el-GR" sz="2200" dirty="0" smtClean="0"/>
              <a:t>στη μ</a:t>
            </a:r>
            <a:r>
              <a:rPr lang="el-GR" sz="2200" dirty="0" smtClean="0"/>
              <a:t>άθηση</a:t>
            </a:r>
            <a:r>
              <a:rPr lang="el-GR" sz="2200" dirty="0" smtClean="0"/>
              <a:t> </a:t>
            </a:r>
            <a:r>
              <a:rPr lang="el-GR" sz="2200" dirty="0"/>
              <a:t>και </a:t>
            </a:r>
            <a:r>
              <a:rPr lang="el-GR" sz="2200" dirty="0" smtClean="0"/>
              <a:t>δυνατότητές βελτ</a:t>
            </a:r>
            <a:r>
              <a:rPr lang="el-GR" sz="2200" dirty="0" smtClean="0"/>
              <a:t>ίωσης.</a:t>
            </a:r>
            <a:r>
              <a:rPr lang="el-GR" sz="2200" dirty="0" smtClean="0"/>
              <a:t> </a:t>
            </a:r>
          </a:p>
          <a:p>
            <a:pPr marL="0" indent="0">
              <a:buNone/>
            </a:pPr>
            <a:r>
              <a:rPr lang="el-GR" sz="2200" dirty="0" smtClean="0"/>
              <a:t>(</a:t>
            </a:r>
            <a:r>
              <a:rPr lang="el-GR" sz="2200" dirty="0"/>
              <a:t>3) </a:t>
            </a:r>
            <a:r>
              <a:rPr lang="el-GR" sz="2200" dirty="0" smtClean="0"/>
              <a:t>Αξιολόγηση </a:t>
            </a:r>
            <a:r>
              <a:rPr lang="el-GR" sz="2200" dirty="0"/>
              <a:t>από </a:t>
            </a:r>
            <a:r>
              <a:rPr lang="el-GR" sz="2200" dirty="0" smtClean="0"/>
              <a:t>ομ</a:t>
            </a:r>
            <a:r>
              <a:rPr lang="el-GR" sz="2200" dirty="0" smtClean="0"/>
              <a:t>άδα φοιτητών </a:t>
            </a:r>
            <a:r>
              <a:rPr lang="el-GR" sz="2200" dirty="0" smtClean="0"/>
              <a:t>ή αυτοαξιολόγηση</a:t>
            </a:r>
            <a:r>
              <a:rPr lang="el-GR" sz="2200" dirty="0" smtClean="0"/>
              <a:t>: </a:t>
            </a:r>
            <a:r>
              <a:rPr lang="el-GR" sz="2200" dirty="0" smtClean="0"/>
              <a:t>Ενισχύεται η αυτ</a:t>
            </a:r>
            <a:r>
              <a:rPr lang="el-GR" sz="2200" dirty="0" smtClean="0"/>
              <a:t>όνομη</a:t>
            </a:r>
            <a:r>
              <a:rPr lang="el-GR" sz="2200" dirty="0" smtClean="0"/>
              <a:t> μάθηση </a:t>
            </a:r>
            <a:r>
              <a:rPr lang="el-GR" sz="2200" dirty="0"/>
              <a:t>και </a:t>
            </a:r>
            <a:r>
              <a:rPr lang="el-GR" sz="2200" dirty="0" smtClean="0"/>
              <a:t>η αξιολ</a:t>
            </a:r>
            <a:r>
              <a:rPr lang="el-GR" sz="2200" dirty="0" smtClean="0"/>
              <a:t>όγηση εστιάζει </a:t>
            </a:r>
            <a:r>
              <a:rPr lang="el-GR" sz="2200" dirty="0" smtClean="0"/>
              <a:t>εστιάζοντας </a:t>
            </a:r>
            <a:r>
              <a:rPr lang="el-GR" sz="2200" dirty="0"/>
              <a:t>στα αίτια και τον τρόπο που </a:t>
            </a:r>
            <a:r>
              <a:rPr lang="el-GR" sz="2200" dirty="0" smtClean="0"/>
              <a:t>επιτυγχ</a:t>
            </a:r>
            <a:r>
              <a:rPr lang="el-GR" sz="2200" dirty="0" smtClean="0"/>
              <a:t>άνονται τα αποτελέσματα</a:t>
            </a:r>
            <a:r>
              <a:rPr lang="el-GR" sz="2200" dirty="0" smtClean="0"/>
              <a:t> </a:t>
            </a:r>
          </a:p>
          <a:p>
            <a:pPr marL="0" indent="0">
              <a:buNone/>
            </a:pPr>
            <a:r>
              <a:rPr lang="el-GR" sz="2200" dirty="0" smtClean="0"/>
              <a:t>(</a:t>
            </a:r>
            <a:r>
              <a:rPr lang="el-GR" sz="2200" dirty="0"/>
              <a:t>4) </a:t>
            </a:r>
            <a:r>
              <a:rPr lang="el-GR" sz="2200" dirty="0" smtClean="0"/>
              <a:t>Αξιολόγηση </a:t>
            </a:r>
            <a:r>
              <a:rPr lang="el-GR" sz="2200" dirty="0"/>
              <a:t>βάσει μαθησιακών </a:t>
            </a:r>
            <a:r>
              <a:rPr lang="el-GR" sz="2200" dirty="0" smtClean="0"/>
              <a:t>αποτελεσμάτων: Η αξιολ</a:t>
            </a:r>
            <a:r>
              <a:rPr lang="el-GR" sz="2200" dirty="0" smtClean="0"/>
              <a:t>όγηση βασίζεται σε ατομικές ασκήσεις/</a:t>
            </a:r>
            <a:r>
              <a:rPr lang="el-GR" sz="2200" dirty="0" smtClean="0"/>
              <a:t>εργασίες (</a:t>
            </a:r>
            <a:r>
              <a:rPr lang="el-GR" sz="2200" dirty="0"/>
              <a:t>σε θέματα επιλογής του </a:t>
            </a:r>
            <a:r>
              <a:rPr lang="el-GR" sz="2200" dirty="0" smtClean="0"/>
              <a:t>φοιτητή),</a:t>
            </a:r>
            <a:r>
              <a:rPr lang="el-GR" sz="2200" dirty="0"/>
              <a:t> ομαδικές </a:t>
            </a:r>
            <a:r>
              <a:rPr lang="el-GR" sz="2200" dirty="0" smtClean="0"/>
              <a:t>εργασίες, </a:t>
            </a:r>
            <a:r>
              <a:rPr lang="el-GR" sz="2200" dirty="0"/>
              <a:t>εξετάσεις με ανοικτά βιβλία, </a:t>
            </a:r>
            <a:r>
              <a:rPr lang="el-GR" sz="2200" dirty="0" smtClean="0"/>
              <a:t>προφορική εξ</a:t>
            </a:r>
            <a:r>
              <a:rPr lang="el-GR" sz="2200" dirty="0" smtClean="0"/>
              <a:t>έταση</a:t>
            </a:r>
            <a:r>
              <a:rPr lang="el-GR" sz="2200" dirty="0"/>
              <a:t>.</a:t>
            </a:r>
            <a:r>
              <a:rPr lang="el-GR" sz="2200" dirty="0" smtClean="0"/>
              <a:t> </a:t>
            </a:r>
            <a:endParaRPr lang="en-US" sz="2200" dirty="0"/>
          </a:p>
        </p:txBody>
      </p:sp>
    </p:spTree>
    <p:extLst>
      <p:ext uri="{BB962C8B-B14F-4D97-AF65-F5344CB8AC3E}">
        <p14:creationId xmlns:p14="http://schemas.microsoft.com/office/powerpoint/2010/main" val="23845000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a:t>Μέθοδοι Εφαρμογής: Αξιολόγηση </a:t>
            </a:r>
            <a:r>
              <a:rPr lang="el-GR" sz="3200" dirty="0" smtClean="0"/>
              <a:t>μαθ</a:t>
            </a:r>
            <a:r>
              <a:rPr lang="el-GR" sz="3200" dirty="0" smtClean="0"/>
              <a:t>ήματος</a:t>
            </a:r>
            <a:endParaRPr lang="en-US" sz="3200" dirty="0"/>
          </a:p>
        </p:txBody>
      </p:sp>
      <p:sp>
        <p:nvSpPr>
          <p:cNvPr id="3" name="Content Placeholder 2"/>
          <p:cNvSpPr>
            <a:spLocks noGrp="1"/>
          </p:cNvSpPr>
          <p:nvPr>
            <p:ph sz="quarter" idx="1"/>
          </p:nvPr>
        </p:nvSpPr>
        <p:spPr>
          <a:xfrm>
            <a:off x="612648" y="1600200"/>
            <a:ext cx="8153400" cy="4842064"/>
          </a:xfrm>
        </p:spPr>
        <p:txBody>
          <a:bodyPr>
            <a:normAutofit fontScale="85000" lnSpcReduction="10000"/>
          </a:bodyPr>
          <a:lstStyle/>
          <a:p>
            <a:r>
              <a:rPr lang="el-GR" dirty="0"/>
              <a:t>Προκειμένου να διασφαλιστεί η ποιότητα του προσφερόμενου μαθήματος είναι απαραίτητη η αξιολόγησή του τόσο σε επίπεδο αποτελέσματος, όσο και σε επίπεδο διαδικασίας. </a:t>
            </a:r>
            <a:endParaRPr lang="el-GR" dirty="0" smtClean="0"/>
          </a:p>
          <a:p>
            <a:r>
              <a:rPr lang="el-GR" dirty="0" smtClean="0"/>
              <a:t>Η αξιολόγηση θα πρ</a:t>
            </a:r>
            <a:r>
              <a:rPr lang="el-GR" dirty="0" smtClean="0"/>
              <a:t>έπει να</a:t>
            </a:r>
            <a:r>
              <a:rPr lang="el-GR" dirty="0" smtClean="0"/>
              <a:t> </a:t>
            </a:r>
            <a:r>
              <a:rPr lang="el-GR" dirty="0"/>
              <a:t>προσφέρει στους καθηγητές την πληροφορία του κατά </a:t>
            </a:r>
            <a:r>
              <a:rPr lang="el-GR" dirty="0" smtClean="0"/>
              <a:t>πόσο </a:t>
            </a:r>
            <a:r>
              <a:rPr lang="el-GR" dirty="0"/>
              <a:t>επιτυγχάνονται</a:t>
            </a:r>
            <a:r>
              <a:rPr lang="el-GR" dirty="0" smtClean="0"/>
              <a:t> οι μαθησιακο</a:t>
            </a:r>
            <a:r>
              <a:rPr lang="el-GR" dirty="0" smtClean="0"/>
              <a:t>ί</a:t>
            </a:r>
            <a:r>
              <a:rPr lang="el-GR" dirty="0" smtClean="0"/>
              <a:t> στόχοι</a:t>
            </a:r>
            <a:r>
              <a:rPr lang="el-GR" dirty="0"/>
              <a:t> </a:t>
            </a:r>
            <a:r>
              <a:rPr lang="el-GR" dirty="0" smtClean="0"/>
              <a:t>που </a:t>
            </a:r>
            <a:r>
              <a:rPr lang="el-GR" dirty="0" smtClean="0"/>
              <a:t>έχουν</a:t>
            </a:r>
            <a:r>
              <a:rPr lang="el-GR" dirty="0" smtClean="0"/>
              <a:t> θέσει. </a:t>
            </a:r>
          </a:p>
          <a:p>
            <a:r>
              <a:rPr lang="el-GR" dirty="0" smtClean="0"/>
              <a:t>Η πληροφορίες συγκεντρ</a:t>
            </a:r>
            <a:r>
              <a:rPr lang="el-GR" dirty="0" smtClean="0"/>
              <a:t>ώνονται </a:t>
            </a:r>
            <a:r>
              <a:rPr lang="el-GR" dirty="0" smtClean="0"/>
              <a:t>από πολλαπλ</a:t>
            </a:r>
            <a:r>
              <a:rPr lang="el-GR" dirty="0" smtClean="0"/>
              <a:t>έ</a:t>
            </a:r>
            <a:r>
              <a:rPr lang="el-GR" dirty="0" smtClean="0"/>
              <a:t>ς </a:t>
            </a:r>
            <a:r>
              <a:rPr lang="el-GR" dirty="0"/>
              <a:t>πηγές – με κυριότερη τους ίδιους τους φοιτητές </a:t>
            </a:r>
            <a:r>
              <a:rPr lang="el-GR" dirty="0" smtClean="0"/>
              <a:t>(αλλ</a:t>
            </a:r>
            <a:r>
              <a:rPr lang="el-GR" dirty="0" smtClean="0"/>
              <a:t>ά και </a:t>
            </a:r>
            <a:r>
              <a:rPr lang="el-GR" dirty="0" smtClean="0"/>
              <a:t>ομ</a:t>
            </a:r>
            <a:r>
              <a:rPr lang="el-GR" dirty="0" smtClean="0"/>
              <a:t>άδες</a:t>
            </a:r>
            <a:r>
              <a:rPr lang="el-GR" dirty="0" smtClean="0"/>
              <a:t> </a:t>
            </a:r>
            <a:r>
              <a:rPr lang="el-GR" dirty="0"/>
              <a:t>καθηγητών, εργοδότες, αποφοίτους) </a:t>
            </a:r>
            <a:r>
              <a:rPr lang="el-GR" dirty="0" smtClean="0"/>
              <a:t>και αφορο</a:t>
            </a:r>
            <a:r>
              <a:rPr lang="el-GR" dirty="0" smtClean="0"/>
              <a:t>ύν </a:t>
            </a:r>
            <a:r>
              <a:rPr lang="el-GR" dirty="0" smtClean="0"/>
              <a:t>ποικίλες </a:t>
            </a:r>
            <a:r>
              <a:rPr lang="el-GR" dirty="0" smtClean="0"/>
              <a:t>όψεις του μαθήματος</a:t>
            </a:r>
            <a:r>
              <a:rPr lang="el-GR" dirty="0" smtClean="0"/>
              <a:t> </a:t>
            </a:r>
            <a:r>
              <a:rPr lang="el-GR" dirty="0"/>
              <a:t>(διαλέξεις, εκπαιδευτικό υλικό, </a:t>
            </a:r>
            <a:r>
              <a:rPr lang="el-GR" dirty="0" smtClean="0"/>
              <a:t>φόρτο </a:t>
            </a:r>
            <a:r>
              <a:rPr lang="el-GR" dirty="0"/>
              <a:t>απασχόλησης φοιτητών, εκπαιδευτικές δραστηριότητες, περιεχόμενο μαθήματος)</a:t>
            </a:r>
            <a:r>
              <a:rPr lang="en-GB" dirty="0"/>
              <a:t> </a:t>
            </a:r>
            <a:endParaRPr lang="en-US" dirty="0"/>
          </a:p>
        </p:txBody>
      </p:sp>
    </p:spTree>
    <p:extLst>
      <p:ext uri="{BB962C8B-B14F-4D97-AF65-F5344CB8AC3E}">
        <p14:creationId xmlns:p14="http://schemas.microsoft.com/office/powerpoint/2010/main" val="33294841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a:t>Μέθοδοι Εφαρμογής: </a:t>
            </a:r>
            <a:r>
              <a:rPr lang="el-GR" sz="3200" dirty="0" smtClean="0"/>
              <a:t>Χρ</a:t>
            </a:r>
            <a:r>
              <a:rPr lang="el-GR" sz="3200" dirty="0" smtClean="0"/>
              <a:t>ήση Τεχνολογίας</a:t>
            </a:r>
            <a:endParaRPr lang="en-US" sz="3200" dirty="0"/>
          </a:p>
        </p:txBody>
      </p:sp>
      <p:sp>
        <p:nvSpPr>
          <p:cNvPr id="3" name="Content Placeholder 2"/>
          <p:cNvSpPr>
            <a:spLocks noGrp="1"/>
          </p:cNvSpPr>
          <p:nvPr>
            <p:ph sz="quarter" idx="1"/>
          </p:nvPr>
        </p:nvSpPr>
        <p:spPr/>
        <p:txBody>
          <a:bodyPr>
            <a:normAutofit fontScale="77500" lnSpcReduction="20000"/>
          </a:bodyPr>
          <a:lstStyle/>
          <a:p>
            <a:r>
              <a:rPr lang="el-GR" dirty="0"/>
              <a:t>Οι δυνατότητες που προσφέρει η τεχνολογία </a:t>
            </a:r>
            <a:r>
              <a:rPr lang="el-GR" dirty="0" smtClean="0"/>
              <a:t>παρέχει </a:t>
            </a:r>
            <a:r>
              <a:rPr lang="el-GR" dirty="0"/>
              <a:t>στους φοιτητές ποικίλους τρόπους πρόσβασης στη γνώση </a:t>
            </a:r>
            <a:r>
              <a:rPr lang="el-GR" dirty="0" smtClean="0"/>
              <a:t>και πολαπλ</a:t>
            </a:r>
            <a:r>
              <a:rPr lang="el-GR" dirty="0" smtClean="0"/>
              <a:t>ά</a:t>
            </a:r>
            <a:r>
              <a:rPr lang="el-GR" dirty="0" smtClean="0"/>
              <a:t> </a:t>
            </a:r>
            <a:r>
              <a:rPr lang="el-GR" dirty="0"/>
              <a:t>εργαλεία αναζήτησης και αξιοποίησής της. </a:t>
            </a:r>
            <a:endParaRPr lang="el-GR" dirty="0" smtClean="0"/>
          </a:p>
          <a:p>
            <a:r>
              <a:rPr lang="el-GR" dirty="0" smtClean="0"/>
              <a:t>Η </a:t>
            </a:r>
            <a:r>
              <a:rPr lang="el-GR" dirty="0"/>
              <a:t>χρήση ηλεκτρονικού ταχυδρομείου και ασύρματης πρόσβασης στο διαδίκτυο εντός και εκτός αίθουσας διδασκαλίας προσφέρουν </a:t>
            </a:r>
            <a:r>
              <a:rPr lang="el-GR" dirty="0" smtClean="0"/>
              <a:t>την </a:t>
            </a:r>
            <a:r>
              <a:rPr lang="el-GR" dirty="0"/>
              <a:t>ευελιξία του τόπου και του χρόνου στον οποίο έχουν πρόσβαση στις απαραίτητες πηγές πληροφοριών, επιτρέποντας τόσο την μάθηση με φυσική παρουσία, όσο και εξ </a:t>
            </a:r>
            <a:r>
              <a:rPr lang="el-GR" dirty="0" smtClean="0"/>
              <a:t>αποστάσεως καθ</a:t>
            </a:r>
            <a:r>
              <a:rPr lang="el-GR" dirty="0" smtClean="0"/>
              <a:t>ώς και</a:t>
            </a:r>
            <a:r>
              <a:rPr lang="el-GR" dirty="0" smtClean="0"/>
              <a:t> </a:t>
            </a:r>
            <a:r>
              <a:rPr lang="el-GR" dirty="0"/>
              <a:t>την επικοινωνία με διδάσκοντες και συμφοιτητές. </a:t>
            </a:r>
            <a:endParaRPr lang="el-GR" dirty="0" smtClean="0"/>
          </a:p>
          <a:p>
            <a:r>
              <a:rPr lang="el-GR" dirty="0" smtClean="0"/>
              <a:t>Οι </a:t>
            </a:r>
            <a:r>
              <a:rPr lang="el-GR" dirty="0"/>
              <a:t>φοιτητές αποκτούν τη δυνατότητα να προσαρμόσουν τη διαδικασία της μάθησης στις προσωπικές τους ανάγκες και δυνατότητες διαμορφώνοντας προσωπικό ευέλικτο πρόγραμμα, αλλά και να αναπτύξουν κριτική σκέψη, συγκεντρώνοντας και αναλύοντας το απαιτούμενο υλικό</a:t>
            </a:r>
            <a:r>
              <a:rPr lang="en-GB" dirty="0"/>
              <a:t> </a:t>
            </a:r>
            <a:endParaRPr lang="en-US" dirty="0"/>
          </a:p>
        </p:txBody>
      </p:sp>
    </p:spTree>
    <p:extLst>
      <p:ext uri="{BB962C8B-B14F-4D97-AF65-F5344CB8AC3E}">
        <p14:creationId xmlns:p14="http://schemas.microsoft.com/office/powerpoint/2010/main" val="3096203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a:xfrm>
            <a:off x="612775" y="228600"/>
            <a:ext cx="8153400" cy="990600"/>
          </a:xfrm>
        </p:spPr>
        <p:txBody>
          <a:bodyPr/>
          <a:lstStyle/>
          <a:p>
            <a:pPr algn="ctr"/>
            <a:r>
              <a:rPr lang="el-GR" sz="3600">
                <a:latin typeface="Calibri" charset="0"/>
              </a:rPr>
              <a:t>Μαθησιακοί Στόχοι &amp; Αποτελέσματα</a:t>
            </a:r>
            <a:endParaRPr lang="en-US" sz="3600">
              <a:latin typeface="Tw Cen MT" charset="0"/>
            </a:endParaRPr>
          </a:p>
        </p:txBody>
      </p:sp>
      <p:sp>
        <p:nvSpPr>
          <p:cNvPr id="3" name="Content Placeholder 2"/>
          <p:cNvSpPr>
            <a:spLocks noGrp="1"/>
          </p:cNvSpPr>
          <p:nvPr>
            <p:ph sz="quarter" idx="1"/>
          </p:nvPr>
        </p:nvSpPr>
        <p:spPr>
          <a:xfrm>
            <a:off x="612775" y="1600200"/>
            <a:ext cx="8153400" cy="4495800"/>
          </a:xfrm>
        </p:spPr>
        <p:txBody>
          <a:bodyPr>
            <a:normAutofit/>
          </a:bodyPr>
          <a:lstStyle/>
          <a:p>
            <a:pPr marL="320040" indent="-320040" eaLnBrk="1" fontAlgn="auto" hangingPunct="1">
              <a:spcAft>
                <a:spcPts val="0"/>
              </a:spcAft>
              <a:buFont typeface="Wingdings"/>
              <a:buChar char=""/>
              <a:defRPr/>
            </a:pPr>
            <a:r>
              <a:rPr lang="el-GR" dirty="0" smtClean="0"/>
              <a:t>Στο μάθημα αυτό η έμφαση </a:t>
            </a:r>
            <a:r>
              <a:rPr lang="el-GR" dirty="0" smtClean="0"/>
              <a:t>δίνεται </a:t>
            </a:r>
            <a:endParaRPr lang="en-US" dirty="0" smtClean="0"/>
          </a:p>
          <a:p>
            <a:pPr marL="320040" indent="-320040" eaLnBrk="1" fontAlgn="auto" hangingPunct="1">
              <a:spcAft>
                <a:spcPts val="0"/>
              </a:spcAft>
              <a:buFont typeface="Wingdings"/>
              <a:buChar char=""/>
              <a:defRPr/>
            </a:pPr>
            <a:r>
              <a:rPr lang="el-GR" dirty="0"/>
              <a:t>σ</a:t>
            </a:r>
            <a:r>
              <a:rPr lang="el-GR" dirty="0" smtClean="0"/>
              <a:t>την</a:t>
            </a:r>
            <a:r>
              <a:rPr lang="en-US" dirty="0" smtClean="0"/>
              <a:t> </a:t>
            </a:r>
            <a:r>
              <a:rPr lang="el-GR" dirty="0" smtClean="0"/>
              <a:t>σταδιακ</a:t>
            </a:r>
            <a:r>
              <a:rPr lang="el-GR" dirty="0" smtClean="0"/>
              <a:t>ή</a:t>
            </a:r>
            <a:r>
              <a:rPr lang="el-GR" dirty="0" smtClean="0"/>
              <a:t> εισαγωγ</a:t>
            </a:r>
            <a:r>
              <a:rPr lang="el-GR" dirty="0" smtClean="0"/>
              <a:t>ή της φοιτητοκεντρικής μάθησης μέσα από τη διαδικασία της Μπολόνια</a:t>
            </a:r>
          </a:p>
          <a:p>
            <a:pPr marL="320040" indent="-320040" eaLnBrk="1" fontAlgn="auto" hangingPunct="1">
              <a:spcAft>
                <a:spcPts val="0"/>
              </a:spcAft>
              <a:buFont typeface="Wingdings"/>
              <a:buChar char=""/>
              <a:defRPr/>
            </a:pPr>
            <a:r>
              <a:rPr lang="el-GR" dirty="0" smtClean="0"/>
              <a:t>στον</a:t>
            </a:r>
            <a:r>
              <a:rPr lang="el-GR" dirty="0" smtClean="0"/>
              <a:t> ορισμό της φοιτητοκεντρικής μάθησης και την περιγραφή των αρχών της </a:t>
            </a:r>
            <a:endParaRPr lang="el-GR" dirty="0"/>
          </a:p>
          <a:p>
            <a:pPr marL="320040" indent="-320040" eaLnBrk="1" fontAlgn="auto" hangingPunct="1">
              <a:spcAft>
                <a:spcPts val="0"/>
              </a:spcAft>
              <a:buFont typeface="Wingdings"/>
              <a:buChar char=""/>
              <a:defRPr/>
            </a:pPr>
            <a:r>
              <a:rPr lang="el-GR" dirty="0" smtClean="0"/>
              <a:t>στις επιπτ</a:t>
            </a:r>
            <a:r>
              <a:rPr lang="el-GR" dirty="0" smtClean="0"/>
              <a:t>ώσεις της στον τρόπο διακυβέρνησης των ιδρυμάτων ανώτατης εκπαίδευσης και τον τρόπο εφαρμογής της. </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smtClean="0"/>
              <a:t>Οι φοιτητ</a:t>
            </a:r>
            <a:r>
              <a:rPr lang="el-GR" sz="3200" dirty="0" smtClean="0"/>
              <a:t>ές και η Διαδικασία της Μπολόνια</a:t>
            </a:r>
            <a:endParaRPr lang="en-US" sz="3200" dirty="0"/>
          </a:p>
        </p:txBody>
      </p:sp>
      <p:sp>
        <p:nvSpPr>
          <p:cNvPr id="3" name="Content Placeholder 2"/>
          <p:cNvSpPr>
            <a:spLocks noGrp="1"/>
          </p:cNvSpPr>
          <p:nvPr>
            <p:ph sz="quarter" idx="1"/>
          </p:nvPr>
        </p:nvSpPr>
        <p:spPr/>
        <p:txBody>
          <a:bodyPr>
            <a:normAutofit fontScale="85000" lnSpcReduction="20000"/>
          </a:bodyPr>
          <a:lstStyle/>
          <a:p>
            <a:r>
              <a:rPr lang="el-GR" dirty="0"/>
              <a:t>Η φοιτητοκεντρική προσέγγιση στη μάθηση προωθείται ενεργά από τη Διαδικασία της Μπολόνια, καθώς, αναφέρεται και επανέρχεται στα Ανακοινωθέντα, με τη μορφή δεσμεύσεων, προτροπών ή συστάσεων προς τα ιδρύματα ανώτατης εκπαίδευσης. </a:t>
            </a:r>
            <a:endParaRPr lang="el-GR" dirty="0" smtClean="0"/>
          </a:p>
          <a:p>
            <a:r>
              <a:rPr lang="el-GR" dirty="0" smtClean="0"/>
              <a:t>Το </a:t>
            </a:r>
            <a:r>
              <a:rPr lang="el-GR" dirty="0"/>
              <a:t>γεγονός αυτό, φανερώνει τη σημασία που της αποδίδουν οι εμπλεκόμενοι στον ΕΧΑΕ, προκειμένου να αποκτήσουν οι φοιτητές, εκτός από γνώσεις, και δεξιότητες και εμπειρίες χρήσιμες στην περεταίρω επαγγελματική τους πορεία και στη διαμόρφωση ενεργών και δημοκρατικών πολιτών. Επιπλέον, η συχνή αναφορά </a:t>
            </a:r>
            <a:r>
              <a:rPr lang="el-GR" dirty="0" smtClean="0"/>
              <a:t>στις ευέλικτες διαδρομ</a:t>
            </a:r>
            <a:r>
              <a:rPr lang="el-GR" dirty="0" smtClean="0"/>
              <a:t>ές</a:t>
            </a:r>
            <a:r>
              <a:rPr lang="el-GR" dirty="0" smtClean="0"/>
              <a:t> </a:t>
            </a:r>
            <a:r>
              <a:rPr lang="el-GR" dirty="0"/>
              <a:t>μάθησης </a:t>
            </a:r>
            <a:r>
              <a:rPr lang="el-GR" dirty="0" smtClean="0"/>
              <a:t>δηλώνει </a:t>
            </a:r>
            <a:r>
              <a:rPr lang="el-GR" dirty="0"/>
              <a:t>σεβασμό στις διαφορετικές προτιμήσεις και ανάγκες των φοιτητών.</a:t>
            </a:r>
            <a:r>
              <a:rPr lang="en-GB" dirty="0"/>
              <a:t> </a:t>
            </a:r>
            <a:endParaRPr lang="en-US" dirty="0"/>
          </a:p>
        </p:txBody>
      </p:sp>
    </p:spTree>
    <p:extLst>
      <p:ext uri="{BB962C8B-B14F-4D97-AF65-F5344CB8AC3E}">
        <p14:creationId xmlns:p14="http://schemas.microsoft.com/office/powerpoint/2010/main" val="1592662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Μπεργκεν (2005) και Λονδ</a:t>
            </a:r>
            <a:r>
              <a:rPr lang="el-GR" dirty="0" smtClean="0"/>
              <a:t>ίνο (200</a:t>
            </a:r>
            <a:r>
              <a:rPr lang="en-US" dirty="0" smtClean="0"/>
              <a:t>7</a:t>
            </a:r>
            <a:r>
              <a:rPr lang="el-GR" dirty="0" smtClean="0"/>
              <a:t>)</a:t>
            </a:r>
            <a:endParaRPr lang="en-US" dirty="0"/>
          </a:p>
        </p:txBody>
      </p:sp>
      <p:sp>
        <p:nvSpPr>
          <p:cNvPr id="3" name="Content Placeholder 2"/>
          <p:cNvSpPr>
            <a:spLocks noGrp="1"/>
          </p:cNvSpPr>
          <p:nvPr>
            <p:ph sz="quarter" idx="1"/>
          </p:nvPr>
        </p:nvSpPr>
        <p:spPr/>
        <p:txBody>
          <a:bodyPr>
            <a:normAutofit fontScale="92500" lnSpcReduction="10000"/>
          </a:bodyPr>
          <a:lstStyle/>
          <a:p>
            <a:r>
              <a:rPr lang="el-GR" dirty="0"/>
              <a:t>Στο Ανακοινωθέν του Μπέργκεν γίνεται η πρώτη αναφορά σε δομικές αλλαγές στα προγράμματα σπουδών και στην εισαγωγή καινοτόμων μεθόδων διδασκαλίας και μάθησης (Bologna Process, 2005)</a:t>
            </a:r>
            <a:r>
              <a:rPr lang="el-GR" dirty="0" smtClean="0"/>
              <a:t>.</a:t>
            </a:r>
          </a:p>
          <a:p>
            <a:r>
              <a:rPr lang="el-GR" dirty="0"/>
              <a:t>η φοιτητοκεντρική μάθηση ως στόχος πολιτικής διατυπώνεται ρητά στο Ανακοινωθέν του Λονδίνου το 2007, όπου επισημαίνεται ότι είναι σημαντικό να υπάρξει απομάκρυνση από παλαιές δασκαλοκεντρικές μεθόδους διδασκαλίας και μετακίνηση προς την φοιτητοκεντρική μάθηση (Bologna Process, 2007). </a:t>
            </a:r>
            <a:endParaRPr lang="en-US" dirty="0"/>
          </a:p>
          <a:p>
            <a:endParaRPr lang="el-GR" dirty="0" smtClean="0"/>
          </a:p>
        </p:txBody>
      </p:sp>
    </p:spTree>
    <p:extLst>
      <p:ext uri="{BB962C8B-B14F-4D97-AF65-F5344CB8AC3E}">
        <p14:creationId xmlns:p14="http://schemas.microsoft.com/office/powerpoint/2010/main" val="3294549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Leuven</a:t>
            </a:r>
            <a:r>
              <a:rPr lang="el-GR" dirty="0"/>
              <a:t>/</a:t>
            </a:r>
            <a:r>
              <a:rPr lang="en-US" dirty="0"/>
              <a:t>Louvain</a:t>
            </a:r>
            <a:r>
              <a:rPr lang="el-GR" dirty="0"/>
              <a:t>-</a:t>
            </a:r>
            <a:r>
              <a:rPr lang="en-US" dirty="0"/>
              <a:t>la</a:t>
            </a:r>
            <a:r>
              <a:rPr lang="el-GR" dirty="0"/>
              <a:t>-</a:t>
            </a:r>
            <a:r>
              <a:rPr lang="en-US" dirty="0" err="1"/>
              <a:t>Neuve</a:t>
            </a:r>
            <a:r>
              <a:rPr lang="el-GR" dirty="0"/>
              <a:t>, </a:t>
            </a:r>
            <a:r>
              <a:rPr lang="en-US" dirty="0" smtClean="0"/>
              <a:t>(2009)</a:t>
            </a:r>
            <a:endParaRPr lang="en-US" dirty="0"/>
          </a:p>
        </p:txBody>
      </p:sp>
      <p:sp>
        <p:nvSpPr>
          <p:cNvPr id="3" name="Content Placeholder 2"/>
          <p:cNvSpPr>
            <a:spLocks noGrp="1"/>
          </p:cNvSpPr>
          <p:nvPr>
            <p:ph sz="quarter" idx="1"/>
          </p:nvPr>
        </p:nvSpPr>
        <p:spPr>
          <a:xfrm>
            <a:off x="0" y="1558190"/>
            <a:ext cx="9144000" cy="5159049"/>
          </a:xfrm>
        </p:spPr>
        <p:txBody>
          <a:bodyPr>
            <a:noAutofit/>
          </a:bodyPr>
          <a:lstStyle/>
          <a:p>
            <a:r>
              <a:rPr lang="el-GR" sz="2200" dirty="0">
                <a:latin typeface="Calibri"/>
                <a:cs typeface="Calibri"/>
              </a:rPr>
              <a:t>Εκτενέστερη </a:t>
            </a:r>
            <a:r>
              <a:rPr lang="el-GR" sz="2200" dirty="0" smtClean="0">
                <a:latin typeface="Calibri"/>
                <a:cs typeface="Calibri"/>
              </a:rPr>
              <a:t>αναφορά </a:t>
            </a:r>
            <a:r>
              <a:rPr lang="el-GR" sz="2200" dirty="0">
                <a:latin typeface="Calibri"/>
                <a:cs typeface="Calibri"/>
              </a:rPr>
              <a:t>γίνεται το 2009 στη </a:t>
            </a:r>
            <a:r>
              <a:rPr lang="en-US" sz="2200" dirty="0">
                <a:latin typeface="Calibri"/>
                <a:cs typeface="Calibri"/>
              </a:rPr>
              <a:t>Leuven</a:t>
            </a:r>
            <a:r>
              <a:rPr lang="el-GR" sz="2200" dirty="0">
                <a:latin typeface="Calibri"/>
                <a:cs typeface="Calibri"/>
              </a:rPr>
              <a:t>/</a:t>
            </a:r>
            <a:r>
              <a:rPr lang="en-US" sz="2200" dirty="0">
                <a:latin typeface="Calibri"/>
                <a:cs typeface="Calibri"/>
              </a:rPr>
              <a:t>Louvain</a:t>
            </a:r>
            <a:r>
              <a:rPr lang="el-GR" sz="2200" dirty="0">
                <a:latin typeface="Calibri"/>
                <a:cs typeface="Calibri"/>
              </a:rPr>
              <a:t>-</a:t>
            </a:r>
            <a:r>
              <a:rPr lang="en-US" sz="2200" dirty="0">
                <a:latin typeface="Calibri"/>
                <a:cs typeface="Calibri"/>
              </a:rPr>
              <a:t>la</a:t>
            </a:r>
            <a:r>
              <a:rPr lang="el-GR" sz="2200" dirty="0">
                <a:latin typeface="Calibri"/>
                <a:cs typeface="Calibri"/>
              </a:rPr>
              <a:t>-</a:t>
            </a:r>
            <a:r>
              <a:rPr lang="en-US" sz="2200" dirty="0" err="1">
                <a:latin typeface="Calibri"/>
                <a:cs typeface="Calibri"/>
              </a:rPr>
              <a:t>Neuve</a:t>
            </a:r>
            <a:r>
              <a:rPr lang="el-GR" sz="2200" dirty="0">
                <a:latin typeface="Calibri"/>
                <a:cs typeface="Calibri"/>
              </a:rPr>
              <a:t>, όπου, </a:t>
            </a:r>
            <a:r>
              <a:rPr lang="el-GR" sz="2200" dirty="0" smtClean="0">
                <a:latin typeface="Calibri"/>
                <a:cs typeface="Calibri"/>
              </a:rPr>
              <a:t>τονίζεται </a:t>
            </a:r>
            <a:r>
              <a:rPr lang="el-GR" sz="2200" dirty="0">
                <a:latin typeface="Calibri"/>
                <a:cs typeface="Calibri"/>
              </a:rPr>
              <a:t>ότι η φοιτητοκεντρική μάθηση θα βοηθήσει τους φοιτητές να αναπτύξουν τις ικανότητες που απαιτούνται σε μια μεταβαλλόμενη αγορά εργασίας και θα ενδυναμώσει την προσπάθειά τους να γίνουν ενεργοί </a:t>
            </a:r>
            <a:r>
              <a:rPr lang="el-GR" sz="2200" dirty="0" smtClean="0">
                <a:latin typeface="Calibri"/>
                <a:cs typeface="Calibri"/>
              </a:rPr>
              <a:t>πολίτες</a:t>
            </a:r>
            <a:r>
              <a:rPr lang="el-GR" sz="2200" dirty="0">
                <a:latin typeface="Calibri"/>
                <a:cs typeface="Calibri"/>
              </a:rPr>
              <a:t>. </a:t>
            </a:r>
            <a:endParaRPr lang="en-US" sz="2200" dirty="0" smtClean="0">
              <a:latin typeface="Calibri"/>
              <a:cs typeface="Calibri"/>
            </a:endParaRPr>
          </a:p>
          <a:p>
            <a:r>
              <a:rPr lang="el-GR" sz="2200" dirty="0" smtClean="0">
                <a:latin typeface="Calibri"/>
                <a:cs typeface="Calibri"/>
              </a:rPr>
              <a:t>Τονίζεται </a:t>
            </a:r>
            <a:r>
              <a:rPr lang="el-GR" sz="2200" dirty="0">
                <a:latin typeface="Calibri"/>
                <a:cs typeface="Calibri"/>
              </a:rPr>
              <a:t>η σημασία της βελτίωσης της ποιότητας της διδασκαλίας. </a:t>
            </a:r>
            <a:r>
              <a:rPr lang="en-US" sz="2200" dirty="0">
                <a:latin typeface="Calibri"/>
                <a:cs typeface="Calibri"/>
              </a:rPr>
              <a:t>E</a:t>
            </a:r>
            <a:r>
              <a:rPr lang="el-GR" sz="2200" dirty="0" smtClean="0">
                <a:latin typeface="Calibri"/>
                <a:cs typeface="Calibri"/>
              </a:rPr>
              <a:t>πισημαίνεται </a:t>
            </a:r>
            <a:r>
              <a:rPr lang="el-GR" sz="2200" dirty="0">
                <a:latin typeface="Calibri"/>
                <a:cs typeface="Calibri"/>
              </a:rPr>
              <a:t>η αναγκαιότητα της συνεχούς αναμόρφωσης των προγραμμάτων σπουδών με στόχο την ανάπτυξη των μαθησιακών αποτελεσμάτων και τη δημιουργία υψηλής ποιότητας, ευέλικτων και εξατομικευμένων </a:t>
            </a:r>
            <a:r>
              <a:rPr lang="el-GR" sz="2200" dirty="0" smtClean="0">
                <a:latin typeface="Calibri"/>
                <a:cs typeface="Calibri"/>
              </a:rPr>
              <a:t>εκπαιδευτικών </a:t>
            </a:r>
            <a:r>
              <a:rPr lang="el-GR" sz="2200" dirty="0">
                <a:latin typeface="Calibri"/>
                <a:cs typeface="Calibri"/>
              </a:rPr>
              <a:t>διαδρομών, την ενίσχυση των </a:t>
            </a:r>
            <a:r>
              <a:rPr lang="el-GR" sz="2200" dirty="0" smtClean="0">
                <a:latin typeface="Calibri"/>
                <a:cs typeface="Calibri"/>
              </a:rPr>
              <a:t>νέων </a:t>
            </a:r>
            <a:r>
              <a:rPr lang="el-GR" sz="2200" dirty="0">
                <a:latin typeface="Calibri"/>
                <a:cs typeface="Calibri"/>
              </a:rPr>
              <a:t>προσεγγίσεων διδασκαλίας και μάθησης, των δομών αποτελεσματικής υποστήριξης και καθοδήγησης των φοιτητών. Τέλος, γίνεται αναφορά στη συνεργασία ακαδημαϊκών, φοιτητών και </a:t>
            </a:r>
            <a:r>
              <a:rPr lang="el-GR" sz="2200" dirty="0" smtClean="0">
                <a:latin typeface="Calibri"/>
                <a:cs typeface="Calibri"/>
              </a:rPr>
              <a:t>εργοδοτών</a:t>
            </a:r>
            <a:r>
              <a:rPr lang="el-GR" sz="2200" dirty="0">
                <a:latin typeface="Calibri"/>
                <a:cs typeface="Calibri"/>
              </a:rPr>
              <a:t>, για την ανάπτυξη μαθησιακών αποτελεσμάτων και προτύπων αναφοράς σε όλο και μεγαλύτερο αριθμό επιστημονικών περιοχών. (Bologna Process, 2009)</a:t>
            </a:r>
            <a:r>
              <a:rPr lang="en-GB" sz="2200" dirty="0">
                <a:latin typeface="Calibri"/>
                <a:cs typeface="Calibri"/>
              </a:rPr>
              <a:t> </a:t>
            </a:r>
            <a:endParaRPr lang="en-US" sz="2200" dirty="0">
              <a:latin typeface="Calibri"/>
              <a:cs typeface="Calibri"/>
            </a:endParaRPr>
          </a:p>
        </p:txBody>
      </p:sp>
    </p:spTree>
    <p:extLst>
      <p:ext uri="{BB962C8B-B14F-4D97-AF65-F5344CB8AC3E}">
        <p14:creationId xmlns:p14="http://schemas.microsoft.com/office/powerpoint/2010/main" val="78774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316950" cy="990600"/>
          </a:xfrm>
        </p:spPr>
        <p:txBody>
          <a:bodyPr>
            <a:noAutofit/>
          </a:bodyPr>
          <a:lstStyle/>
          <a:p>
            <a:pPr algn="ctr"/>
            <a:r>
              <a:rPr lang="el-GR" sz="3200" dirty="0" smtClean="0"/>
              <a:t>Βουδαπ</a:t>
            </a:r>
            <a:r>
              <a:rPr lang="el-GR" sz="3200" dirty="0" smtClean="0"/>
              <a:t>έστη-Βιέννη (2010), Βουκουρέστι (2012) και Ερεβάν (2015) </a:t>
            </a:r>
            <a:endParaRPr lang="en-US" sz="3200" dirty="0"/>
          </a:p>
        </p:txBody>
      </p:sp>
      <p:sp>
        <p:nvSpPr>
          <p:cNvPr id="3" name="Content Placeholder 2"/>
          <p:cNvSpPr>
            <a:spLocks noGrp="1"/>
          </p:cNvSpPr>
          <p:nvPr>
            <p:ph sz="quarter" idx="1"/>
          </p:nvPr>
        </p:nvSpPr>
        <p:spPr/>
        <p:txBody>
          <a:bodyPr>
            <a:normAutofit fontScale="70000" lnSpcReduction="20000"/>
          </a:bodyPr>
          <a:lstStyle/>
          <a:p>
            <a:r>
              <a:rPr lang="el-GR" dirty="0"/>
              <a:t>Στα επόμενα Ανακοινωθέντα του 2010 (Βουδαπέστη – Βιέννη), του 2012 (Βουκουρέστι), αλλά και στην πιο πρόσφατη σύνοδο στο Ερεβάν το 2015, οι Υπουργοί Παιδείας επαναλαμβάνουν την προώθηση της παιδαγωγικής καινοτομίας σε περιβάλλοντα φοιτητοκεντρικής μάθησης. </a:t>
            </a:r>
            <a:endParaRPr lang="en-US" dirty="0" smtClean="0"/>
          </a:p>
          <a:p>
            <a:r>
              <a:rPr lang="el-GR" dirty="0" smtClean="0"/>
              <a:t>Ενθαρρύνουν τη </a:t>
            </a:r>
            <a:r>
              <a:rPr lang="el-GR" dirty="0"/>
              <a:t>δημιουργία ισχυρότερου δεσμού διδασκαλίας, μάθησης και έρευνας και προτείνουν την παροχή κινήτρων σε ιδρύματα, καθηγητές και φοιτητές, ώστε να εντείνουν δραστηριότητες που αναπτύσσουν τη δημιουργικότητα, την καινοτομία και την επιχειρηματικότητα. </a:t>
            </a:r>
            <a:endParaRPr lang="en-US" dirty="0" smtClean="0"/>
          </a:p>
          <a:p>
            <a:r>
              <a:rPr lang="el-GR" dirty="0" smtClean="0"/>
              <a:t>Γίνεται </a:t>
            </a:r>
            <a:r>
              <a:rPr lang="el-GR" dirty="0"/>
              <a:t>αναφορά στα προγράμματα σπουδών, τα οποία θα διακρίνονται από διαφανή μαθησιακά αποτελέσματα, κατάλληλη διδασκαλία και ευέλικτες διαδρομές μάθησης, αλλά και ποιοτική διδασκαλία, η οποία θα υποστηρίζεται από τη δημιουργία προγραμμάτων συνεχιζόμενης επαγγελματικής κατάρτισης των ακαδημαϊκών. Επιπλέον, γίνεται αναφορά στην εμπλοκή των φοιτητών και των εταίρων στον σχεδιασμό των προγραμμάτων σπουδών και τη διασφάλιση ποιότητας (Bologna Process, 2015)</a:t>
            </a:r>
            <a:r>
              <a:rPr lang="el-GR" dirty="0" smtClean="0"/>
              <a:t>.</a:t>
            </a:r>
            <a:endParaRPr lang="en-GB" dirty="0"/>
          </a:p>
        </p:txBody>
      </p:sp>
    </p:spTree>
    <p:extLst>
      <p:ext uri="{BB962C8B-B14F-4D97-AF65-F5344CB8AC3E}">
        <p14:creationId xmlns:p14="http://schemas.microsoft.com/office/powerpoint/2010/main" val="1863745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smtClean="0"/>
              <a:t>Οι ν</a:t>
            </a:r>
            <a:r>
              <a:rPr lang="el-GR" dirty="0" smtClean="0"/>
              <a:t>έες κατευθυντήριες αρχές</a:t>
            </a:r>
            <a:endParaRPr lang="en-US" dirty="0"/>
          </a:p>
        </p:txBody>
      </p:sp>
      <p:sp>
        <p:nvSpPr>
          <p:cNvPr id="3" name="Content Placeholder 2"/>
          <p:cNvSpPr>
            <a:spLocks noGrp="1"/>
          </p:cNvSpPr>
          <p:nvPr>
            <p:ph sz="quarter" idx="1"/>
          </p:nvPr>
        </p:nvSpPr>
        <p:spPr>
          <a:xfrm>
            <a:off x="612648" y="2029575"/>
            <a:ext cx="8153400" cy="4066424"/>
          </a:xfrm>
        </p:spPr>
        <p:txBody>
          <a:bodyPr>
            <a:normAutofit lnSpcReduction="10000"/>
          </a:bodyPr>
          <a:lstStyle/>
          <a:p>
            <a:r>
              <a:rPr lang="el-GR" dirty="0" smtClean="0"/>
              <a:t>Στο </a:t>
            </a:r>
            <a:r>
              <a:rPr lang="en-US" dirty="0" smtClean="0"/>
              <a:t>E</a:t>
            </a:r>
            <a:r>
              <a:rPr lang="el-GR" dirty="0" smtClean="0"/>
              <a:t>ρεβ</a:t>
            </a:r>
            <a:r>
              <a:rPr lang="el-GR" dirty="0" smtClean="0"/>
              <a:t>άν (2015) υιοθετήθηκαν</a:t>
            </a:r>
            <a:r>
              <a:rPr lang="en-US" dirty="0" smtClean="0"/>
              <a:t> </a:t>
            </a:r>
            <a:r>
              <a:rPr lang="el-GR" dirty="0" smtClean="0"/>
              <a:t>και οι νέες κατευθυντήριες αρχές για τη διασφάλιση της ποιότητας στην ανώτατη εκπαίδευση.</a:t>
            </a:r>
          </a:p>
          <a:p>
            <a:r>
              <a:rPr lang="el-GR" dirty="0"/>
              <a:t> </a:t>
            </a:r>
            <a:r>
              <a:rPr lang="el-GR" dirty="0" smtClean="0"/>
              <a:t>Πλέον η φοιτητοκεντρική μάθηση εισάγεται και σαν κατευθυντήρια αρχή στα νέα </a:t>
            </a:r>
            <a:r>
              <a:rPr lang="en-US" dirty="0" smtClean="0"/>
              <a:t>Standards &amp; Guidelines </a:t>
            </a:r>
            <a:r>
              <a:rPr lang="el-GR" dirty="0" smtClean="0"/>
              <a:t>για τη διασφάλιση της ποιότητας</a:t>
            </a:r>
            <a:endParaRPr lang="en-US" dirty="0" smtClean="0"/>
          </a:p>
          <a:p>
            <a:r>
              <a:rPr lang="el-GR" dirty="0"/>
              <a:t> </a:t>
            </a:r>
            <a:r>
              <a:rPr lang="el-GR" dirty="0" smtClean="0"/>
              <a:t>Μεταβάλλεται έτσι σε αρχή με βάση την οποία αξιολογείται η </a:t>
            </a:r>
            <a:r>
              <a:rPr lang="el-GR" b="1" dirty="0" smtClean="0"/>
              <a:t>ποιότητα σπουδών </a:t>
            </a:r>
            <a:r>
              <a:rPr lang="el-GR" dirty="0" smtClean="0"/>
              <a:t>του ιδρύματος, και ιδίως η </a:t>
            </a:r>
            <a:r>
              <a:rPr lang="el-GR" b="1" dirty="0" smtClean="0"/>
              <a:t>ποιότητα της διδασκαλίας.</a:t>
            </a:r>
          </a:p>
          <a:p>
            <a:endParaRPr lang="el-GR" dirty="0" smtClean="0"/>
          </a:p>
        </p:txBody>
      </p:sp>
    </p:spTree>
    <p:extLst>
      <p:ext uri="{BB962C8B-B14F-4D97-AF65-F5344CB8AC3E}">
        <p14:creationId xmlns:p14="http://schemas.microsoft.com/office/powerpoint/2010/main" val="3271524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Standard 1.3 </a:t>
            </a:r>
            <a:r>
              <a:rPr lang="mr-IN" sz="3200" dirty="0" smtClean="0"/>
              <a:t>–</a:t>
            </a:r>
            <a:r>
              <a:rPr lang="en-US" sz="3200" dirty="0" smtClean="0"/>
              <a:t> </a:t>
            </a:r>
            <a:r>
              <a:rPr lang="el-GR" sz="3200" dirty="0" smtClean="0"/>
              <a:t>Φοιτητοκεντρικ</a:t>
            </a:r>
            <a:r>
              <a:rPr lang="el-GR" sz="3200" dirty="0" smtClean="0"/>
              <a:t>ή μάθηση, διδασκαλία και αξιολόγηση των φοιτητών</a:t>
            </a:r>
            <a:endParaRPr lang="en-US" sz="3200" dirty="0"/>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rcRect t="20212" b="20212"/>
          <a:stretch>
            <a:fillRect/>
          </a:stretch>
        </p:blipFill>
        <p:spPr>
          <a:xfrm>
            <a:off x="6938659" y="1526774"/>
            <a:ext cx="2205341" cy="1216029"/>
          </a:xfrm>
          <a:prstGeom prst="rect">
            <a:avLst/>
          </a:prstGeom>
        </p:spPr>
      </p:pic>
      <p:sp>
        <p:nvSpPr>
          <p:cNvPr id="5" name="TextBox 4"/>
          <p:cNvSpPr txBox="1"/>
          <p:nvPr/>
        </p:nvSpPr>
        <p:spPr>
          <a:xfrm>
            <a:off x="612648" y="2160919"/>
            <a:ext cx="7125464" cy="4154983"/>
          </a:xfrm>
          <a:prstGeom prst="rect">
            <a:avLst/>
          </a:prstGeom>
          <a:noFill/>
        </p:spPr>
        <p:txBody>
          <a:bodyPr wrap="square" rtlCol="0">
            <a:spAutoFit/>
          </a:bodyPr>
          <a:lstStyle/>
          <a:p>
            <a:r>
              <a:rPr lang="en-US" sz="2400" dirty="0">
                <a:latin typeface="Calibri" pitchFamily="34" charset="0"/>
              </a:rPr>
              <a:t>Institutions should ensure that the </a:t>
            </a:r>
            <a:r>
              <a:rPr lang="en-US" sz="2400" dirty="0" err="1">
                <a:latin typeface="Calibri" pitchFamily="34" charset="0"/>
              </a:rPr>
              <a:t>programmes</a:t>
            </a:r>
            <a:r>
              <a:rPr lang="en-US" sz="2400" dirty="0">
                <a:latin typeface="Calibri" pitchFamily="34" charset="0"/>
              </a:rPr>
              <a:t> are delivered in a way that encourages students to take </a:t>
            </a:r>
            <a:r>
              <a:rPr lang="en-US" sz="2400" b="1" dirty="0">
                <a:latin typeface="Calibri" pitchFamily="34" charset="0"/>
              </a:rPr>
              <a:t>an active role</a:t>
            </a:r>
            <a:r>
              <a:rPr lang="en-US" sz="2400" dirty="0">
                <a:latin typeface="Calibri" pitchFamily="34" charset="0"/>
              </a:rPr>
              <a:t> in creating the </a:t>
            </a:r>
            <a:r>
              <a:rPr lang="en-US" sz="2400" b="1" dirty="0">
                <a:latin typeface="Calibri" pitchFamily="34" charset="0"/>
              </a:rPr>
              <a:t>learning process</a:t>
            </a:r>
            <a:r>
              <a:rPr lang="en-US" sz="2400" dirty="0">
                <a:latin typeface="Calibri" pitchFamily="34" charset="0"/>
              </a:rPr>
              <a:t>, and that the </a:t>
            </a:r>
            <a:r>
              <a:rPr lang="en-US" sz="2400" b="1" dirty="0">
                <a:latin typeface="Calibri" pitchFamily="34" charset="0"/>
              </a:rPr>
              <a:t>assessment </a:t>
            </a:r>
            <a:r>
              <a:rPr lang="en-US" sz="2400" dirty="0">
                <a:latin typeface="Calibri" pitchFamily="34" charset="0"/>
              </a:rPr>
              <a:t>of students reflects this </a:t>
            </a:r>
            <a:r>
              <a:rPr lang="en-US" sz="2400" dirty="0" smtClean="0">
                <a:latin typeface="Calibri" pitchFamily="34" charset="0"/>
              </a:rPr>
              <a:t>approach</a:t>
            </a:r>
          </a:p>
          <a:p>
            <a:endParaRPr lang="en-US" sz="2400" dirty="0">
              <a:latin typeface="Calibri" pitchFamily="34" charset="0"/>
            </a:endParaRPr>
          </a:p>
          <a:p>
            <a:r>
              <a:rPr lang="el-GR" sz="2400" dirty="0" smtClean="0">
                <a:latin typeface="Calibri" pitchFamily="34" charset="0"/>
              </a:rPr>
              <a:t>Τα ιδρ</a:t>
            </a:r>
            <a:r>
              <a:rPr lang="el-GR" sz="2400" dirty="0" smtClean="0">
                <a:latin typeface="Calibri" pitchFamily="34" charset="0"/>
              </a:rPr>
              <a:t>ύματα ανώτατης εκπαίδευσης πρέπει να εξασφαλίσουν ότι τα προγράμματα σπουδών ενθαρρύνουν τους φοιτητές να αναλάβουν </a:t>
            </a:r>
            <a:r>
              <a:rPr lang="el-GR" sz="2400" b="1" dirty="0" smtClean="0">
                <a:latin typeface="Calibri" pitchFamily="34" charset="0"/>
              </a:rPr>
              <a:t>ενεργητικό ρόλο</a:t>
            </a:r>
            <a:r>
              <a:rPr lang="el-GR" sz="2400" dirty="0" smtClean="0">
                <a:latin typeface="Calibri" pitchFamily="34" charset="0"/>
              </a:rPr>
              <a:t> στη </a:t>
            </a:r>
            <a:r>
              <a:rPr lang="el-GR" sz="2400" b="1" dirty="0" smtClean="0">
                <a:latin typeface="Calibri" pitchFamily="34" charset="0"/>
              </a:rPr>
              <a:t>διαδικασία της μάθησης </a:t>
            </a:r>
            <a:r>
              <a:rPr lang="el-GR" sz="2400" dirty="0" smtClean="0">
                <a:latin typeface="Calibri" pitchFamily="34" charset="0"/>
              </a:rPr>
              <a:t>και ότι η προσέγγιση αυτή αντανακλάται στον </a:t>
            </a:r>
            <a:r>
              <a:rPr lang="el-GR" sz="2400" b="1" dirty="0" smtClean="0">
                <a:latin typeface="Calibri" pitchFamily="34" charset="0"/>
              </a:rPr>
              <a:t>τρόπο αξιολόγησης </a:t>
            </a:r>
            <a:r>
              <a:rPr lang="el-GR" sz="2400" dirty="0" smtClean="0">
                <a:latin typeface="Calibri" pitchFamily="34" charset="0"/>
              </a:rPr>
              <a:t>των φοιτητών</a:t>
            </a:r>
            <a:endParaRPr lang="en-US" sz="2400" dirty="0"/>
          </a:p>
        </p:txBody>
      </p:sp>
    </p:spTree>
    <p:extLst>
      <p:ext uri="{BB962C8B-B14F-4D97-AF65-F5344CB8AC3E}">
        <p14:creationId xmlns:p14="http://schemas.microsoft.com/office/powerpoint/2010/main" val="8698006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149</TotalTime>
  <Words>2094</Words>
  <Application>Microsoft Macintosh PowerPoint</Application>
  <PresentationFormat>On-screen Show (4:3)</PresentationFormat>
  <Paragraphs>90</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Median</vt:lpstr>
      <vt:lpstr>Φοιτητοκεντρική Μάθηση Ενότητα 3η – Μάθημα 7ο</vt:lpstr>
      <vt:lpstr>Μαθησιακοί Στόχοι &amp; Αποτελέσματα</vt:lpstr>
      <vt:lpstr>Μαθησιακοί Στόχοι &amp; Αποτελέσματα</vt:lpstr>
      <vt:lpstr>Οι φοιτητές και η Διαδικασία της Μπολόνια</vt:lpstr>
      <vt:lpstr>Μπεργκεν (2005) και Λονδίνο (2007)</vt:lpstr>
      <vt:lpstr>Leuven/Louvain-la-Neuve, (2009)</vt:lpstr>
      <vt:lpstr>Βουδαπέστη-Βιέννη (2010), Βουκουρέστι (2012) και Ερεβάν (2015) </vt:lpstr>
      <vt:lpstr>Οι νέες κατευθυντήριες αρχές</vt:lpstr>
      <vt:lpstr>Standard 1.3 – Φοιτητοκεντρική μάθηση, διδασκαλία και αξιολόγηση των φοιτητών</vt:lpstr>
      <vt:lpstr>Τι είναι η φοιτητοκεντρική μάθηση;</vt:lpstr>
      <vt:lpstr>Τι είναι η φοιτητοκεντρική μάθηση;</vt:lpstr>
      <vt:lpstr>Τι είναι η φοιτητοκεντρική μάθηση;</vt:lpstr>
      <vt:lpstr>Αρχές της Φοιτητοκεντρικής Μάθησης</vt:lpstr>
      <vt:lpstr>Αρχές της Φοιτητοκεντρικής Μάθησης</vt:lpstr>
      <vt:lpstr>Αρχές της Φοιτητοκεντρικής Μάθησης</vt:lpstr>
      <vt:lpstr>Αρχές της Φοιτητοκεντρικής Μάθησης</vt:lpstr>
      <vt:lpstr>Αρχές της Φοιτητοκεντρικής Μάθησης</vt:lpstr>
      <vt:lpstr>Αρχές της Φοιτητοκεντρικής Μάθησης</vt:lpstr>
      <vt:lpstr>Μέθοδοι Εφαρμογής:  Αναδιαμόρφωση Προγραμμάτων Σπουδών</vt:lpstr>
      <vt:lpstr>Μέθοδοι Εφαρμογής:  Αναδιαμόρφωση Προγραμμάτων Σπουδών</vt:lpstr>
      <vt:lpstr>Μέθοδοι Εφαρμογής:  Αναδιαμόρφωση Προγραμμάτων Σπουδών</vt:lpstr>
      <vt:lpstr>Μέθοδοι Εφαρμογής:  Αναδιαμόρφωση Προγραμμάτων Σπουδών</vt:lpstr>
      <vt:lpstr>Μέθοδοι Εφαρμογής: Αξιολόγηση φοιτητών</vt:lpstr>
      <vt:lpstr>Μέθοδοι Εφαρμογής: Αξιολόγηση μαθήματος</vt:lpstr>
      <vt:lpstr>Μέθοδοι Εφαρμογής: Χρήση Τεχνολογίας</vt:lpstr>
    </vt:vector>
  </TitlesOfParts>
  <Company>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Φοιτητοκεντρική Μάθηση Ενότητα 3η – Μάθημα 6ο</dc:title>
  <dc:creator>Jimmy ΒΒ</dc:creator>
  <cp:lastModifiedBy>Jimmy ΒΒ</cp:lastModifiedBy>
  <cp:revision>32</cp:revision>
  <dcterms:created xsi:type="dcterms:W3CDTF">2018-02-24T14:07:24Z</dcterms:created>
  <dcterms:modified xsi:type="dcterms:W3CDTF">2018-02-24T16:36:38Z</dcterms:modified>
</cp:coreProperties>
</file>