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4"/>
  </p:notesMasterIdLst>
  <p:sldIdLst>
    <p:sldId id="262" r:id="rId2"/>
    <p:sldId id="263" r:id="rId3"/>
    <p:sldId id="310" r:id="rId4"/>
    <p:sldId id="264" r:id="rId5"/>
    <p:sldId id="267" r:id="rId6"/>
    <p:sldId id="268" r:id="rId7"/>
    <p:sldId id="269" r:id="rId8"/>
    <p:sldId id="270" r:id="rId9"/>
    <p:sldId id="271" r:id="rId10"/>
    <p:sldId id="311" r:id="rId11"/>
    <p:sldId id="312" r:id="rId12"/>
    <p:sldId id="304" r:id="rId13"/>
    <p:sldId id="272" r:id="rId14"/>
    <p:sldId id="273" r:id="rId15"/>
    <p:sldId id="274" r:id="rId16"/>
    <p:sldId id="275" r:id="rId17"/>
    <p:sldId id="305" r:id="rId18"/>
    <p:sldId id="276" r:id="rId19"/>
    <p:sldId id="277" r:id="rId20"/>
    <p:sldId id="307" r:id="rId21"/>
    <p:sldId id="280" r:id="rId22"/>
    <p:sldId id="281" r:id="rId23"/>
    <p:sldId id="282" r:id="rId24"/>
    <p:sldId id="284" r:id="rId25"/>
    <p:sldId id="285" r:id="rId26"/>
    <p:sldId id="286" r:id="rId27"/>
    <p:sldId id="287" r:id="rId28"/>
    <p:sldId id="288" r:id="rId29"/>
    <p:sldId id="289" r:id="rId30"/>
    <p:sldId id="290" r:id="rId31"/>
    <p:sldId id="291" r:id="rId32"/>
    <p:sldId id="292" r:id="rId33"/>
    <p:sldId id="293" r:id="rId34"/>
    <p:sldId id="295" r:id="rId35"/>
    <p:sldId id="296" r:id="rId36"/>
    <p:sldId id="297" r:id="rId37"/>
    <p:sldId id="298" r:id="rId38"/>
    <p:sldId id="313" r:id="rId39"/>
    <p:sldId id="299" r:id="rId40"/>
    <p:sldId id="300" r:id="rId41"/>
    <p:sldId id="309" r:id="rId42"/>
    <p:sldId id="30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B547"/>
    <a:srgbClr val="E0D8B6"/>
    <a:srgbClr val="A50021"/>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000" autoAdjust="0"/>
  </p:normalViewPr>
  <p:slideViewPr>
    <p:cSldViewPr>
      <p:cViewPr varScale="1">
        <p:scale>
          <a:sx n="68" d="100"/>
          <a:sy n="68" d="100"/>
        </p:scale>
        <p:origin x="1542" y="60"/>
      </p:cViewPr>
      <p:guideLst>
        <p:guide orient="horz" pos="2160"/>
        <p:guide pos="2880"/>
      </p:guideLst>
    </p:cSldViewPr>
  </p:slideViewPr>
  <p:notesTextViewPr>
    <p:cViewPr>
      <p:scale>
        <a:sx n="1" d="1"/>
        <a:sy n="1" d="1"/>
      </p:scale>
      <p:origin x="0" y="0"/>
    </p:cViewPr>
  </p:notesTextViewPr>
  <p:sorterViewPr>
    <p:cViewPr>
      <p:scale>
        <a:sx n="176" d="100"/>
        <a:sy n="17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BA957-5083-421F-AC82-78AD94CA147F}" type="datetimeFigureOut">
              <a:rPr lang="en-US" smtClean="0"/>
              <a:pPr/>
              <a:t>6/2/2019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EC31E8-E540-41AB-8EDA-C83AFB6D2E10}" type="slidenum">
              <a:rPr lang="en-US" smtClean="0"/>
              <a:pPr/>
              <a:t>‹#›</a:t>
            </a:fld>
            <a:endParaRPr lang="en-US" dirty="0"/>
          </a:p>
        </p:txBody>
      </p:sp>
    </p:spTree>
    <p:extLst>
      <p:ext uri="{BB962C8B-B14F-4D97-AF65-F5344CB8AC3E}">
        <p14:creationId xmlns:p14="http://schemas.microsoft.com/office/powerpoint/2010/main" val="352609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31E8-E540-41AB-8EDA-C83AFB6D2E10}" type="slidenum">
              <a:rPr lang="en-US" smtClean="0"/>
              <a:pPr/>
              <a:t>20</a:t>
            </a:fld>
            <a:endParaRPr lang="en-US" dirty="0"/>
          </a:p>
        </p:txBody>
      </p:sp>
    </p:spTree>
    <p:extLst>
      <p:ext uri="{BB962C8B-B14F-4D97-AF65-F5344CB8AC3E}">
        <p14:creationId xmlns:p14="http://schemas.microsoft.com/office/powerpoint/2010/main" val="2111253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 y="0"/>
            <a:ext cx="9174480" cy="6858000"/>
          </a:xfrm>
          <a:prstGeom prst="rect">
            <a:avLst/>
          </a:prstGeom>
        </p:spPr>
      </p:pic>
      <p:sp>
        <p:nvSpPr>
          <p:cNvPr id="2" name="Title 1"/>
          <p:cNvSpPr>
            <a:spLocks noGrp="1"/>
          </p:cNvSpPr>
          <p:nvPr>
            <p:ph type="ctrTitle"/>
          </p:nvPr>
        </p:nvSpPr>
        <p:spPr>
          <a:xfrm>
            <a:off x="685800" y="609600"/>
            <a:ext cx="3429000" cy="268605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62000" y="3810000"/>
            <a:ext cx="35052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04800" y="6356350"/>
            <a:ext cx="5715000" cy="365125"/>
          </a:xfrm>
        </p:spPr>
        <p:txBody>
          <a:bodyPr/>
          <a:lstStyle/>
          <a:p>
            <a:r>
              <a:rPr lang="en-US" dirty="0"/>
              <a:t>© 2014 by McGraw-Hill Education. </a:t>
            </a:r>
          </a:p>
        </p:txBody>
      </p:sp>
      <p:sp>
        <p:nvSpPr>
          <p:cNvPr id="6" name="Slide Number Placeholder 5"/>
          <p:cNvSpPr>
            <a:spLocks noGrp="1"/>
          </p:cNvSpPr>
          <p:nvPr>
            <p:ph type="sldNum" sz="quarter" idx="12"/>
          </p:nvPr>
        </p:nvSpPr>
        <p:spPr/>
        <p:txBody>
          <a:bodyPr/>
          <a:lstStyle/>
          <a:p>
            <a:fld id="{255DFE1F-E806-46BA-9E1E-2730C9CB207C}" type="slidenum">
              <a:rPr lang="en-US" smtClean="0"/>
              <a:pPr/>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0888" y="381000"/>
            <a:ext cx="4120823" cy="5257800"/>
          </a:xfrm>
          <a:prstGeom prst="rect">
            <a:avLst/>
          </a:prstGeom>
        </p:spPr>
      </p:pic>
    </p:spTree>
    <p:extLst>
      <p:ext uri="{BB962C8B-B14F-4D97-AF65-F5344CB8AC3E}">
        <p14:creationId xmlns:p14="http://schemas.microsoft.com/office/powerpoint/2010/main" val="373797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 2014 by McGraw-Hill Education. </a:t>
            </a:r>
          </a:p>
        </p:txBody>
      </p:sp>
      <p:sp>
        <p:nvSpPr>
          <p:cNvPr id="6" name="Slide Number Placeholder 5"/>
          <p:cNvSpPr>
            <a:spLocks noGrp="1"/>
          </p:cNvSpPr>
          <p:nvPr>
            <p:ph type="sldNum" sz="quarter" idx="12"/>
          </p:nvPr>
        </p:nvSpPr>
        <p:spPr/>
        <p:txBody>
          <a:bodyPr/>
          <a:lstStyle/>
          <a:p>
            <a:fld id="{255DFE1F-E806-46BA-9E1E-2730C9CB207C}" type="slidenum">
              <a:rPr lang="en-US" smtClean="0"/>
              <a:pPr/>
              <a:t>‹#›</a:t>
            </a:fld>
            <a:endParaRPr lang="en-US" dirty="0"/>
          </a:p>
        </p:txBody>
      </p:sp>
    </p:spTree>
    <p:extLst>
      <p:ext uri="{BB962C8B-B14F-4D97-AF65-F5344CB8AC3E}">
        <p14:creationId xmlns:p14="http://schemas.microsoft.com/office/powerpoint/2010/main" val="211206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 2014 by McGraw-Hill Education. </a:t>
            </a:r>
          </a:p>
        </p:txBody>
      </p:sp>
      <p:sp>
        <p:nvSpPr>
          <p:cNvPr id="6" name="Slide Number Placeholder 5"/>
          <p:cNvSpPr>
            <a:spLocks noGrp="1"/>
          </p:cNvSpPr>
          <p:nvPr>
            <p:ph type="sldNum" sz="quarter" idx="12"/>
          </p:nvPr>
        </p:nvSpPr>
        <p:spPr/>
        <p:txBody>
          <a:bodyPr/>
          <a:lstStyle/>
          <a:p>
            <a:fld id="{255DFE1F-E806-46BA-9E1E-2730C9CB207C}" type="slidenum">
              <a:rPr lang="en-US" smtClean="0"/>
              <a:pPr/>
              <a:t>‹#›</a:t>
            </a:fld>
            <a:endParaRPr lang="en-US" dirty="0"/>
          </a:p>
        </p:txBody>
      </p:sp>
    </p:spTree>
    <p:extLst>
      <p:ext uri="{BB962C8B-B14F-4D97-AF65-F5344CB8AC3E}">
        <p14:creationId xmlns:p14="http://schemas.microsoft.com/office/powerpoint/2010/main" val="306675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defRPr/>
            </a:lvl1pPr>
            <a:lvl2pPr marL="914400" indent="-457200">
              <a:buClr>
                <a:srgbClr val="800080"/>
              </a:buClr>
              <a:buSzPct val="125000"/>
              <a:buFont typeface="Wingdings 3" pitchFamily="18" charset="2"/>
              <a:buChar char="9"/>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176" y="6492875"/>
            <a:ext cx="6474823" cy="365125"/>
          </a:xfrm>
        </p:spPr>
        <p:txBody>
          <a:bodyPr/>
          <a:lstStyle>
            <a:lvl1pPr algn="l">
              <a:defRPr/>
            </a:lvl1pPr>
          </a:lstStyle>
          <a:p>
            <a:r>
              <a:rPr lang="en-US" dirty="0"/>
              <a:t>© 2014 by McGraw-Hill Education. </a:t>
            </a:r>
          </a:p>
        </p:txBody>
      </p:sp>
      <p:sp>
        <p:nvSpPr>
          <p:cNvPr id="6" name="Slide Number Placeholder 5"/>
          <p:cNvSpPr>
            <a:spLocks noGrp="1"/>
          </p:cNvSpPr>
          <p:nvPr>
            <p:ph type="sldNum" sz="quarter" idx="12"/>
          </p:nvPr>
        </p:nvSpPr>
        <p:spPr>
          <a:xfrm>
            <a:off x="6934200" y="6468926"/>
            <a:ext cx="2133600" cy="365125"/>
          </a:xfrm>
        </p:spPr>
        <p:txBody>
          <a:bodyPr/>
          <a:lstStyle/>
          <a:p>
            <a:r>
              <a:rPr lang="en-US" dirty="0"/>
              <a:t>7-</a:t>
            </a:r>
            <a:fld id="{255DFE1F-E806-46BA-9E1E-2730C9CB207C}" type="slidenum">
              <a:rPr lang="en-US" smtClean="0"/>
              <a:pPr/>
              <a:t>‹#›</a:t>
            </a:fld>
            <a:endParaRPr lang="en-US" dirty="0"/>
          </a:p>
        </p:txBody>
      </p:sp>
    </p:spTree>
    <p:extLst>
      <p:ext uri="{BB962C8B-B14F-4D97-AF65-F5344CB8AC3E}">
        <p14:creationId xmlns:p14="http://schemas.microsoft.com/office/powerpoint/2010/main" val="107104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 2014 by McGraw-Hill Education. </a:t>
            </a:r>
          </a:p>
        </p:txBody>
      </p:sp>
      <p:sp>
        <p:nvSpPr>
          <p:cNvPr id="6" name="Slide Number Placeholder 5"/>
          <p:cNvSpPr>
            <a:spLocks noGrp="1"/>
          </p:cNvSpPr>
          <p:nvPr>
            <p:ph type="sldNum" sz="quarter" idx="12"/>
          </p:nvPr>
        </p:nvSpPr>
        <p:spPr/>
        <p:txBody>
          <a:bodyPr/>
          <a:lstStyle/>
          <a:p>
            <a:fld id="{255DFE1F-E806-46BA-9E1E-2730C9CB207C}" type="slidenum">
              <a:rPr lang="en-US" smtClean="0"/>
              <a:pPr/>
              <a:t>‹#›</a:t>
            </a:fld>
            <a:endParaRPr lang="en-US" dirty="0"/>
          </a:p>
        </p:txBody>
      </p:sp>
    </p:spTree>
    <p:extLst>
      <p:ext uri="{BB962C8B-B14F-4D97-AF65-F5344CB8AC3E}">
        <p14:creationId xmlns:p14="http://schemas.microsoft.com/office/powerpoint/2010/main" val="113133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752600"/>
            <a:ext cx="4038600" cy="4525963"/>
          </a:xfrm>
        </p:spPr>
        <p:txBody>
          <a:bodyPr/>
          <a:lstStyle>
            <a:lvl1pPr marL="457200" indent="-457200">
              <a:defRPr sz="3000"/>
            </a:lvl1pPr>
            <a:lvl2pPr marL="860425" indent="-403225">
              <a:buClr>
                <a:srgbClr val="800080"/>
              </a:buClr>
              <a:buSzPct val="120000"/>
              <a:buFont typeface="Wingdings 3" pitchFamily="18" charset="2"/>
              <a:buChar char="9"/>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4038600" cy="4525963"/>
          </a:xfrm>
        </p:spPr>
        <p:txBody>
          <a:bodyPr/>
          <a:lstStyle>
            <a:lvl1pPr marL="457200" indent="-457200">
              <a:defRPr sz="3000"/>
            </a:lvl1pPr>
            <a:lvl2pPr marL="860425" indent="-403225">
              <a:buClr>
                <a:srgbClr val="800080"/>
              </a:buClr>
              <a:buSzPct val="120000"/>
              <a:buFont typeface="Wingdings 3" pitchFamily="18" charset="2"/>
              <a:buChar char="9"/>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0" y="6458041"/>
            <a:ext cx="6019800" cy="365125"/>
          </a:xfrm>
        </p:spPr>
        <p:txBody>
          <a:bodyPr/>
          <a:lstStyle/>
          <a:p>
            <a:r>
              <a:rPr lang="en-US" dirty="0"/>
              <a:t>© 2014 by McGraw-Hill Education. </a:t>
            </a:r>
          </a:p>
        </p:txBody>
      </p:sp>
      <p:sp>
        <p:nvSpPr>
          <p:cNvPr id="7" name="Slide Number Placeholder 6"/>
          <p:cNvSpPr>
            <a:spLocks noGrp="1"/>
          </p:cNvSpPr>
          <p:nvPr>
            <p:ph type="sldNum" sz="quarter" idx="12"/>
          </p:nvPr>
        </p:nvSpPr>
        <p:spPr>
          <a:xfrm>
            <a:off x="6858000" y="6400800"/>
            <a:ext cx="2133600" cy="365125"/>
          </a:xfrm>
        </p:spPr>
        <p:txBody>
          <a:bodyPr/>
          <a:lstStyle/>
          <a:p>
            <a:fld id="{255DFE1F-E806-46BA-9E1E-2730C9CB207C}" type="slidenum">
              <a:rPr lang="en-US" smtClean="0"/>
              <a:pPr/>
              <a:t>‹#›</a:t>
            </a:fld>
            <a:endParaRPr lang="en-US" dirty="0"/>
          </a:p>
        </p:txBody>
      </p:sp>
    </p:spTree>
    <p:extLst>
      <p:ext uri="{BB962C8B-B14F-4D97-AF65-F5344CB8AC3E}">
        <p14:creationId xmlns:p14="http://schemas.microsoft.com/office/powerpoint/2010/main" val="267282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a:t>© 2014 by McGraw-Hill Education. </a:t>
            </a:r>
          </a:p>
        </p:txBody>
      </p:sp>
      <p:sp>
        <p:nvSpPr>
          <p:cNvPr id="9" name="Slide Number Placeholder 8"/>
          <p:cNvSpPr>
            <a:spLocks noGrp="1"/>
          </p:cNvSpPr>
          <p:nvPr>
            <p:ph type="sldNum" sz="quarter" idx="12"/>
          </p:nvPr>
        </p:nvSpPr>
        <p:spPr/>
        <p:txBody>
          <a:bodyPr/>
          <a:lstStyle/>
          <a:p>
            <a:fld id="{255DFE1F-E806-46BA-9E1E-2730C9CB207C}" type="slidenum">
              <a:rPr lang="en-US" smtClean="0"/>
              <a:pPr/>
              <a:t>‹#›</a:t>
            </a:fld>
            <a:endParaRPr lang="en-US" dirty="0"/>
          </a:p>
        </p:txBody>
      </p:sp>
    </p:spTree>
    <p:extLst>
      <p:ext uri="{BB962C8B-B14F-4D97-AF65-F5344CB8AC3E}">
        <p14:creationId xmlns:p14="http://schemas.microsoft.com/office/powerpoint/2010/main" val="87504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10886" y="6458041"/>
            <a:ext cx="6019800" cy="365125"/>
          </a:xfrm>
        </p:spPr>
        <p:txBody>
          <a:bodyPr/>
          <a:lstStyle/>
          <a:p>
            <a:r>
              <a:rPr lang="en-US" dirty="0"/>
              <a:t>© 2014 by McGraw-Hill Education. </a:t>
            </a:r>
          </a:p>
        </p:txBody>
      </p:sp>
      <p:sp>
        <p:nvSpPr>
          <p:cNvPr id="5" name="Slide Number Placeholder 4"/>
          <p:cNvSpPr>
            <a:spLocks noGrp="1"/>
          </p:cNvSpPr>
          <p:nvPr>
            <p:ph type="sldNum" sz="quarter" idx="12"/>
          </p:nvPr>
        </p:nvSpPr>
        <p:spPr>
          <a:xfrm>
            <a:off x="6934200" y="6400800"/>
            <a:ext cx="2133600" cy="365125"/>
          </a:xfrm>
        </p:spPr>
        <p:txBody>
          <a:bodyPr/>
          <a:lstStyle/>
          <a:p>
            <a:fld id="{255DFE1F-E806-46BA-9E1E-2730C9CB207C}" type="slidenum">
              <a:rPr lang="en-US" smtClean="0"/>
              <a:pPr/>
              <a:t>‹#›</a:t>
            </a:fld>
            <a:endParaRPr lang="en-US" dirty="0"/>
          </a:p>
        </p:txBody>
      </p:sp>
    </p:spTree>
    <p:extLst>
      <p:ext uri="{BB962C8B-B14F-4D97-AF65-F5344CB8AC3E}">
        <p14:creationId xmlns:p14="http://schemas.microsoft.com/office/powerpoint/2010/main" val="374287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a:t>© 2014 by McGraw-Hill Education. </a:t>
            </a:r>
          </a:p>
        </p:txBody>
      </p:sp>
      <p:sp>
        <p:nvSpPr>
          <p:cNvPr id="4" name="Slide Number Placeholder 3"/>
          <p:cNvSpPr>
            <a:spLocks noGrp="1"/>
          </p:cNvSpPr>
          <p:nvPr>
            <p:ph type="sldNum" sz="quarter" idx="12"/>
          </p:nvPr>
        </p:nvSpPr>
        <p:spPr/>
        <p:txBody>
          <a:bodyPr/>
          <a:lstStyle/>
          <a:p>
            <a:fld id="{255DFE1F-E806-46BA-9E1E-2730C9CB207C}" type="slidenum">
              <a:rPr lang="en-US" smtClean="0"/>
              <a:pPr/>
              <a:t>‹#›</a:t>
            </a:fld>
            <a:endParaRPr lang="en-US" dirty="0"/>
          </a:p>
        </p:txBody>
      </p:sp>
    </p:spTree>
    <p:extLst>
      <p:ext uri="{BB962C8B-B14F-4D97-AF65-F5344CB8AC3E}">
        <p14:creationId xmlns:p14="http://schemas.microsoft.com/office/powerpoint/2010/main" val="325592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 2014 by McGraw-Hill Education. </a:t>
            </a:r>
          </a:p>
        </p:txBody>
      </p:sp>
      <p:sp>
        <p:nvSpPr>
          <p:cNvPr id="7" name="Slide Number Placeholder 6"/>
          <p:cNvSpPr>
            <a:spLocks noGrp="1"/>
          </p:cNvSpPr>
          <p:nvPr>
            <p:ph type="sldNum" sz="quarter" idx="12"/>
          </p:nvPr>
        </p:nvSpPr>
        <p:spPr/>
        <p:txBody>
          <a:bodyPr/>
          <a:lstStyle/>
          <a:p>
            <a:fld id="{255DFE1F-E806-46BA-9E1E-2730C9CB207C}" type="slidenum">
              <a:rPr lang="en-US" smtClean="0"/>
              <a:pPr/>
              <a:t>‹#›</a:t>
            </a:fld>
            <a:endParaRPr lang="en-US" dirty="0"/>
          </a:p>
        </p:txBody>
      </p:sp>
    </p:spTree>
    <p:extLst>
      <p:ext uri="{BB962C8B-B14F-4D97-AF65-F5344CB8AC3E}">
        <p14:creationId xmlns:p14="http://schemas.microsoft.com/office/powerpoint/2010/main" val="170710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 2014 by McGraw-Hill Education. </a:t>
            </a:r>
          </a:p>
        </p:txBody>
      </p:sp>
      <p:sp>
        <p:nvSpPr>
          <p:cNvPr id="7" name="Slide Number Placeholder 6"/>
          <p:cNvSpPr>
            <a:spLocks noGrp="1"/>
          </p:cNvSpPr>
          <p:nvPr>
            <p:ph type="sldNum" sz="quarter" idx="12"/>
          </p:nvPr>
        </p:nvSpPr>
        <p:spPr/>
        <p:txBody>
          <a:bodyPr/>
          <a:lstStyle/>
          <a:p>
            <a:fld id="{255DFE1F-E806-46BA-9E1E-2730C9CB207C}" type="slidenum">
              <a:rPr lang="en-US" smtClean="0"/>
              <a:pPr/>
              <a:t>‹#›</a:t>
            </a:fld>
            <a:endParaRPr lang="en-US" dirty="0"/>
          </a:p>
        </p:txBody>
      </p:sp>
    </p:spTree>
    <p:extLst>
      <p:ext uri="{BB962C8B-B14F-4D97-AF65-F5344CB8AC3E}">
        <p14:creationId xmlns:p14="http://schemas.microsoft.com/office/powerpoint/2010/main" val="375008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6400"/>
            <a:ext cx="82296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5562600" cy="365125"/>
          </a:xfrm>
          <a:prstGeom prst="rect">
            <a:avLst/>
          </a:prstGeom>
        </p:spPr>
        <p:txBody>
          <a:bodyPr vert="horz" lIns="91440" tIns="45720" rIns="91440" bIns="45720" rtlCol="0" anchor="ctr"/>
          <a:lstStyle>
            <a:lvl1pPr algn="l">
              <a:defRPr sz="1200">
                <a:solidFill>
                  <a:schemeClr val="tx1"/>
                </a:solidFill>
              </a:defRPr>
            </a:lvl1pPr>
          </a:lstStyle>
          <a:p>
            <a:r>
              <a:rPr lang="en-US" dirty="0"/>
              <a:t>© 2014 by McGraw-Hill Education. </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a:t>1-</a:t>
            </a:r>
            <a:fld id="{255DFE1F-E806-46BA-9E1E-2730C9CB207C}" type="slidenum">
              <a:rPr lang="en-US" smtClean="0"/>
              <a:pPr/>
              <a:t>‹#›</a:t>
            </a:fld>
            <a:endParaRPr lang="en-US" dirty="0"/>
          </a:p>
        </p:txBody>
      </p:sp>
      <p:cxnSp>
        <p:nvCxnSpPr>
          <p:cNvPr id="9" name="Straight Connector 8"/>
          <p:cNvCxnSpPr/>
          <p:nvPr/>
        </p:nvCxnSpPr>
        <p:spPr>
          <a:xfrm>
            <a:off x="0" y="1524000"/>
            <a:ext cx="9144000" cy="0"/>
          </a:xfrm>
          <a:prstGeom prst="line">
            <a:avLst/>
          </a:prstGeom>
          <a:ln w="50800">
            <a:solidFill>
              <a:schemeClr val="tx2">
                <a:lumMod val="60000"/>
                <a:lumOff val="4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917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336600"/>
        </a:buClr>
        <a:buSzPct val="125000"/>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4532633" y="-14514"/>
            <a:ext cx="4625881" cy="6872514"/>
          </a:xfrm>
          <a:prstGeom prst="rect">
            <a:avLst/>
          </a:prstGeom>
        </p:spPr>
      </p:pic>
      <p:sp>
        <p:nvSpPr>
          <p:cNvPr id="8" name="Title 1"/>
          <p:cNvSpPr>
            <a:spLocks noGrp="1"/>
          </p:cNvSpPr>
          <p:nvPr>
            <p:ph type="ctrTitle"/>
          </p:nvPr>
        </p:nvSpPr>
        <p:spPr>
          <a:xfrm>
            <a:off x="381000" y="457200"/>
            <a:ext cx="3733800" cy="3429000"/>
          </a:xfrm>
        </p:spPr>
        <p:txBody>
          <a:bodyPr>
            <a:normAutofit/>
          </a:bodyPr>
          <a:lstStyle/>
          <a:p>
            <a:r>
              <a:rPr lang="el-GR" altLang="en-US" dirty="0"/>
              <a:t>Ομαδική εργασία</a:t>
            </a:r>
            <a:endParaRPr lang="en-US" altLang="en-US" dirty="0"/>
          </a:p>
        </p:txBody>
      </p:sp>
      <p:sp>
        <p:nvSpPr>
          <p:cNvPr id="9" name="Subtitle 2"/>
          <p:cNvSpPr>
            <a:spLocks noGrp="1"/>
          </p:cNvSpPr>
          <p:nvPr>
            <p:ph type="subTitle" idx="1"/>
          </p:nvPr>
        </p:nvSpPr>
        <p:spPr>
          <a:xfrm>
            <a:off x="228600" y="4114800"/>
            <a:ext cx="4038600" cy="1752600"/>
          </a:xfrm>
        </p:spPr>
        <p:txBody>
          <a:bodyPr rtlCol="0">
            <a:normAutofit/>
          </a:bodyPr>
          <a:lstStyle/>
          <a:p>
            <a:r>
              <a:rPr lang="el-GR" dirty="0"/>
              <a:t>14</a:t>
            </a:r>
            <a:r>
              <a:rPr lang="el-GR" baseline="30000" dirty="0"/>
              <a:t>ο</a:t>
            </a:r>
            <a:r>
              <a:rPr lang="el-GR" dirty="0"/>
              <a:t> Κεφάλαιο</a:t>
            </a:r>
            <a:endParaRPr lang="en-US" dirty="0"/>
          </a:p>
        </p:txBody>
      </p:sp>
    </p:spTree>
    <p:extLst>
      <p:ext uri="{BB962C8B-B14F-4D97-AF65-F5344CB8AC3E}">
        <p14:creationId xmlns:p14="http://schemas.microsoft.com/office/powerpoint/2010/main" val="322458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342"/>
            <a:ext cx="8229600" cy="1143000"/>
          </a:xfrm>
        </p:spPr>
        <p:txBody>
          <a:bodyPr>
            <a:noAutofit/>
          </a:bodyPr>
          <a:lstStyle/>
          <a:p>
            <a:pPr>
              <a:defRPr/>
            </a:pPr>
            <a:r>
              <a:rPr lang="el-GR" sz="3600" dirty="0"/>
              <a:t>Πρακτικές των ηγετών που διαχειρίζονται αποτελεσματικές εικονικές ομάδες (2)</a:t>
            </a:r>
            <a:endParaRPr lang="en-US" sz="3600" dirty="0"/>
          </a:p>
        </p:txBody>
      </p:sp>
      <p:sp>
        <p:nvSpPr>
          <p:cNvPr id="3" name="Slide Number Placeholder 2"/>
          <p:cNvSpPr>
            <a:spLocks noGrp="1"/>
          </p:cNvSpPr>
          <p:nvPr>
            <p:ph type="sldNum" sz="quarter" idx="12"/>
          </p:nvPr>
        </p:nvSpPr>
        <p:spPr/>
        <p:txBody>
          <a:bodyPr/>
          <a:lstStyle/>
          <a:p>
            <a:pPr>
              <a:defRPr/>
            </a:pPr>
            <a:r>
              <a:rPr lang="en-US" dirty="0"/>
              <a:t>14-</a:t>
            </a:r>
            <a:fld id="{A154B927-C0AA-4419-9984-84D63BAFBBFD}" type="slidenum">
              <a:rPr lang="en-US"/>
              <a:pPr>
                <a:defRPr/>
              </a:pPr>
              <a:t>10</a:t>
            </a:fld>
            <a:endParaRPr lang="en-US" dirty="0"/>
          </a:p>
        </p:txBody>
      </p:sp>
      <p:graphicFrame>
        <p:nvGraphicFramePr>
          <p:cNvPr id="6" name="Πίνακας 5"/>
          <p:cNvGraphicFramePr>
            <a:graphicFrameLocks noGrp="1"/>
          </p:cNvGraphicFramePr>
          <p:nvPr>
            <p:extLst>
              <p:ext uri="{D42A27DB-BD31-4B8C-83A1-F6EECF244321}">
                <p14:modId xmlns:p14="http://schemas.microsoft.com/office/powerpoint/2010/main" val="27908578"/>
              </p:ext>
            </p:extLst>
          </p:nvPr>
        </p:nvGraphicFramePr>
        <p:xfrm>
          <a:off x="190500" y="1708168"/>
          <a:ext cx="8763000" cy="4297680"/>
        </p:xfrm>
        <a:graphic>
          <a:graphicData uri="http://schemas.openxmlformats.org/drawingml/2006/table">
            <a:tbl>
              <a:tblPr firstRow="1" bandRow="1">
                <a:tableStyleId>{5C22544A-7EE6-4342-B048-85BDC9FD1C3A}</a:tableStyleId>
              </a:tblPr>
              <a:tblGrid>
                <a:gridCol w="2705100">
                  <a:extLst>
                    <a:ext uri="{9D8B030D-6E8A-4147-A177-3AD203B41FA5}">
                      <a16:colId xmlns:a16="http://schemas.microsoft.com/office/drawing/2014/main" val="3862502491"/>
                    </a:ext>
                  </a:extLst>
                </a:gridCol>
                <a:gridCol w="6057900">
                  <a:extLst>
                    <a:ext uri="{9D8B030D-6E8A-4147-A177-3AD203B41FA5}">
                      <a16:colId xmlns:a16="http://schemas.microsoft.com/office/drawing/2014/main" val="4247522345"/>
                    </a:ext>
                  </a:extLst>
                </a:gridCol>
              </a:tblGrid>
              <a:tr h="152400">
                <a:tc>
                  <a:txBody>
                    <a:bodyPr/>
                    <a:lstStyle/>
                    <a:p>
                      <a:pPr marL="0" algn="l" defTabSz="914400" rtl="0" eaLnBrk="1" latinLnBrk="0" hangingPunct="1"/>
                      <a:r>
                        <a:rPr lang="el-GR" sz="2400" b="1" kern="1200" dirty="0">
                          <a:solidFill>
                            <a:schemeClr val="bg1"/>
                          </a:solidFill>
                          <a:latin typeface="+mn-lt"/>
                          <a:ea typeface="+mn-ea"/>
                          <a:cs typeface="+mn-cs"/>
                        </a:rPr>
                        <a:t>Πρακτικές ηγετών</a:t>
                      </a:r>
                    </a:p>
                  </a:txBody>
                  <a:tcPr/>
                </a:tc>
                <a:tc>
                  <a:txBody>
                    <a:bodyPr/>
                    <a:lstStyle/>
                    <a:p>
                      <a:pPr marL="0" algn="l" defTabSz="914400" rtl="0" eaLnBrk="1" latinLnBrk="0" hangingPunct="1"/>
                      <a:r>
                        <a:rPr lang="el-GR" sz="2400" b="1" kern="1200" dirty="0">
                          <a:solidFill>
                            <a:schemeClr val="bg1"/>
                          </a:solidFill>
                          <a:latin typeface="+mn-lt"/>
                          <a:ea typeface="+mn-ea"/>
                          <a:cs typeface="+mn-cs"/>
                        </a:rPr>
                        <a:t>Τρόποι επίτευξης</a:t>
                      </a:r>
                    </a:p>
                  </a:txBody>
                  <a:tcPr/>
                </a:tc>
                <a:extLst>
                  <a:ext uri="{0D108BD9-81ED-4DB2-BD59-A6C34878D82A}">
                    <a16:rowId xmlns:a16="http://schemas.microsoft.com/office/drawing/2014/main" val="250164477"/>
                  </a:ext>
                </a:extLst>
              </a:tr>
              <a:tr h="370840">
                <a:tc>
                  <a:txBody>
                    <a:bodyPr/>
                    <a:lstStyle/>
                    <a:p>
                      <a:pPr marL="0" algn="l" defTabSz="914400" rtl="0" eaLnBrk="1" latinLnBrk="0" hangingPunct="1"/>
                      <a:r>
                        <a:rPr lang="el-GR" sz="2000" b="0" i="0" u="none" strike="noStrike" kern="1200" baseline="0" dirty="0">
                          <a:solidFill>
                            <a:schemeClr val="dk1"/>
                          </a:solidFill>
                          <a:latin typeface="+mn-lt"/>
                          <a:ea typeface="+mn-ea"/>
                          <a:cs typeface="+mn-cs"/>
                        </a:rPr>
                        <a:t>Διευθύνουν τον εικονικό εργασιακό χώρο και τα συμβούλια.</a:t>
                      </a:r>
                    </a:p>
                  </a:txBody>
                  <a:tcPr anchor="ctr"/>
                </a:tc>
                <a:tc>
                  <a:txBody>
                    <a:bodyPr/>
                    <a:lstStyle/>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Χρησιμοποιούν την αρχή του εικονικού συμβουλίου (κάθε φορά) για τη δόμηση κοινωνικών σχέσεων.</a:t>
                      </a:r>
                    </a:p>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Κατά τη διάρκεια του συμβουλίου, διασφαλίζουν μέσα από τη χρήση «ελέγχων» ότι όλοι συμμετέχουν και ακούγονται.</a:t>
                      </a:r>
                    </a:p>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Στο τέλος του συμβουλίου, εξασφαλίζουν ότι τα πρακτικά και τα σχέδια για μελλοντικές εργασίες αναρτώνται στο ευρετήριο της ομάδας.</a:t>
                      </a:r>
                    </a:p>
                  </a:txBody>
                  <a:tcPr anchor="ctr"/>
                </a:tc>
                <a:extLst>
                  <a:ext uri="{0D108BD9-81ED-4DB2-BD59-A6C34878D82A}">
                    <a16:rowId xmlns:a16="http://schemas.microsoft.com/office/drawing/2014/main" val="1460720148"/>
                  </a:ext>
                </a:extLst>
              </a:tr>
              <a:tr h="370840">
                <a:tc>
                  <a:txBody>
                    <a:bodyPr/>
                    <a:lstStyle/>
                    <a:p>
                      <a:pPr marL="0" algn="l" defTabSz="914400" rtl="0" eaLnBrk="1" latinLnBrk="0" hangingPunct="1"/>
                      <a:r>
                        <a:rPr lang="el-GR" sz="2000" b="0" i="0" u="none" strike="noStrike" kern="1200" baseline="0" dirty="0">
                          <a:solidFill>
                            <a:schemeClr val="dk1"/>
                          </a:solidFill>
                          <a:latin typeface="+mn-lt"/>
                          <a:ea typeface="+mn-ea"/>
                          <a:cs typeface="+mn-cs"/>
                        </a:rPr>
                        <a:t>Παρακολουθούν την πρόοδο της ομάδας μέσα από τη χρήση της τεχνολογίας.</a:t>
                      </a:r>
                    </a:p>
                  </a:txBody>
                  <a:tcPr anchor="ctr"/>
                </a:tc>
                <a:tc>
                  <a:txBody>
                    <a:bodyPr/>
                    <a:lstStyle/>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Κοινοποιούν την πρόοδο μέσα από μετρήσεις της ισορροπημένης κάρτας αξιολόγησης που αναρτώνται στον εικονικό εργασιακό χώρο της ομάδας.</a:t>
                      </a:r>
                    </a:p>
                  </a:txBody>
                  <a:tcPr anchor="ctr"/>
                </a:tc>
                <a:extLst>
                  <a:ext uri="{0D108BD9-81ED-4DB2-BD59-A6C34878D82A}">
                    <a16:rowId xmlns:a16="http://schemas.microsoft.com/office/drawing/2014/main" val="886881583"/>
                  </a:ext>
                </a:extLst>
              </a:tr>
            </a:tbl>
          </a:graphicData>
        </a:graphic>
      </p:graphicFrame>
    </p:spTree>
    <p:extLst>
      <p:ext uri="{BB962C8B-B14F-4D97-AF65-F5344CB8AC3E}">
        <p14:creationId xmlns:p14="http://schemas.microsoft.com/office/powerpoint/2010/main" val="360481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342"/>
            <a:ext cx="8229600" cy="1143000"/>
          </a:xfrm>
        </p:spPr>
        <p:txBody>
          <a:bodyPr>
            <a:noAutofit/>
          </a:bodyPr>
          <a:lstStyle/>
          <a:p>
            <a:pPr>
              <a:defRPr/>
            </a:pPr>
            <a:r>
              <a:rPr lang="el-GR" sz="3600" dirty="0"/>
              <a:t>Πρακτικές των ηγετών που διαχειρίζονται αποτελεσματικές εικονικές ομάδες (3)</a:t>
            </a:r>
            <a:endParaRPr lang="en-US" sz="3600" dirty="0"/>
          </a:p>
        </p:txBody>
      </p:sp>
      <p:sp>
        <p:nvSpPr>
          <p:cNvPr id="3" name="Slide Number Placeholder 2"/>
          <p:cNvSpPr>
            <a:spLocks noGrp="1"/>
          </p:cNvSpPr>
          <p:nvPr>
            <p:ph type="sldNum" sz="quarter" idx="12"/>
          </p:nvPr>
        </p:nvSpPr>
        <p:spPr/>
        <p:txBody>
          <a:bodyPr/>
          <a:lstStyle/>
          <a:p>
            <a:pPr>
              <a:defRPr/>
            </a:pPr>
            <a:r>
              <a:rPr lang="en-US" dirty="0"/>
              <a:t>14-</a:t>
            </a:r>
            <a:fld id="{A154B927-C0AA-4419-9984-84D63BAFBBFD}" type="slidenum">
              <a:rPr lang="en-US"/>
              <a:pPr>
                <a:defRPr/>
              </a:pPr>
              <a:t>11</a:t>
            </a:fld>
            <a:endParaRPr lang="en-US" dirty="0"/>
          </a:p>
        </p:txBody>
      </p:sp>
      <p:graphicFrame>
        <p:nvGraphicFramePr>
          <p:cNvPr id="6" name="Πίνακας 5"/>
          <p:cNvGraphicFramePr>
            <a:graphicFrameLocks noGrp="1"/>
          </p:cNvGraphicFramePr>
          <p:nvPr>
            <p:extLst>
              <p:ext uri="{D42A27DB-BD31-4B8C-83A1-F6EECF244321}">
                <p14:modId xmlns:p14="http://schemas.microsoft.com/office/powerpoint/2010/main" val="2569848453"/>
              </p:ext>
            </p:extLst>
          </p:nvPr>
        </p:nvGraphicFramePr>
        <p:xfrm>
          <a:off x="190500" y="1708168"/>
          <a:ext cx="8763000" cy="3688080"/>
        </p:xfrm>
        <a:graphic>
          <a:graphicData uri="http://schemas.openxmlformats.org/drawingml/2006/table">
            <a:tbl>
              <a:tblPr firstRow="1" bandRow="1">
                <a:tableStyleId>{5C22544A-7EE6-4342-B048-85BDC9FD1C3A}</a:tableStyleId>
              </a:tblPr>
              <a:tblGrid>
                <a:gridCol w="2705100">
                  <a:extLst>
                    <a:ext uri="{9D8B030D-6E8A-4147-A177-3AD203B41FA5}">
                      <a16:colId xmlns:a16="http://schemas.microsoft.com/office/drawing/2014/main" val="3862502491"/>
                    </a:ext>
                  </a:extLst>
                </a:gridCol>
                <a:gridCol w="6057900">
                  <a:extLst>
                    <a:ext uri="{9D8B030D-6E8A-4147-A177-3AD203B41FA5}">
                      <a16:colId xmlns:a16="http://schemas.microsoft.com/office/drawing/2014/main" val="4247522345"/>
                    </a:ext>
                  </a:extLst>
                </a:gridCol>
              </a:tblGrid>
              <a:tr h="152400">
                <a:tc>
                  <a:txBody>
                    <a:bodyPr/>
                    <a:lstStyle/>
                    <a:p>
                      <a:pPr marL="0" algn="l" defTabSz="914400" rtl="0" eaLnBrk="1" latinLnBrk="0" hangingPunct="1"/>
                      <a:r>
                        <a:rPr lang="el-GR" sz="2400" b="1" kern="1200" dirty="0">
                          <a:solidFill>
                            <a:schemeClr val="bg1"/>
                          </a:solidFill>
                          <a:latin typeface="+mn-lt"/>
                          <a:ea typeface="+mn-ea"/>
                          <a:cs typeface="+mn-cs"/>
                        </a:rPr>
                        <a:t>Πρακτικές ηγετών</a:t>
                      </a:r>
                    </a:p>
                  </a:txBody>
                  <a:tcPr/>
                </a:tc>
                <a:tc>
                  <a:txBody>
                    <a:bodyPr/>
                    <a:lstStyle/>
                    <a:p>
                      <a:pPr marL="0" algn="l" defTabSz="914400" rtl="0" eaLnBrk="1" latinLnBrk="0" hangingPunct="1"/>
                      <a:r>
                        <a:rPr lang="el-GR" sz="2400" b="1" kern="1200" dirty="0">
                          <a:solidFill>
                            <a:schemeClr val="bg1"/>
                          </a:solidFill>
                          <a:latin typeface="+mn-lt"/>
                          <a:ea typeface="+mn-ea"/>
                          <a:cs typeface="+mn-cs"/>
                        </a:rPr>
                        <a:t>Τρόποι επίτευξης</a:t>
                      </a:r>
                    </a:p>
                  </a:txBody>
                  <a:tcPr/>
                </a:tc>
                <a:extLst>
                  <a:ext uri="{0D108BD9-81ED-4DB2-BD59-A6C34878D82A}">
                    <a16:rowId xmlns:a16="http://schemas.microsoft.com/office/drawing/2014/main" val="250164477"/>
                  </a:ext>
                </a:extLst>
              </a:tr>
              <a:tr h="370840">
                <a:tc>
                  <a:txBody>
                    <a:bodyPr/>
                    <a:lstStyle/>
                    <a:p>
                      <a:pPr marL="0" algn="l" defTabSz="914400" rtl="0" eaLnBrk="1" latinLnBrk="0" hangingPunct="1"/>
                      <a:r>
                        <a:rPr lang="el-GR" sz="2000" b="0" i="0" u="none" strike="noStrike" kern="1200" baseline="0" dirty="0">
                          <a:solidFill>
                            <a:schemeClr val="dk1"/>
                          </a:solidFill>
                          <a:latin typeface="+mn-lt"/>
                          <a:ea typeface="+mn-ea"/>
                          <a:cs typeface="+mn-cs"/>
                        </a:rPr>
                        <a:t>Ενδυναμώνουν την εξωτερική ορατότητα της ομάδας και των μελών της.</a:t>
                      </a:r>
                    </a:p>
                  </a:txBody>
                  <a:tcPr anchor="ctr"/>
                </a:tc>
                <a:tc>
                  <a:txBody>
                    <a:bodyPr/>
                    <a:lstStyle/>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Παρέχουν συχνές εξωτερικές αναφορές σε μια επιτροπή (που αποτελείται από τους τοπικούς προϊσταμένους των μελών της ομάδας).</a:t>
                      </a:r>
                    </a:p>
                  </a:txBody>
                  <a:tcPr anchor="ctr"/>
                </a:tc>
                <a:extLst>
                  <a:ext uri="{0D108BD9-81ED-4DB2-BD59-A6C34878D82A}">
                    <a16:rowId xmlns:a16="http://schemas.microsoft.com/office/drawing/2014/main" val="1460720148"/>
                  </a:ext>
                </a:extLst>
              </a:tr>
              <a:tr h="370840">
                <a:tc>
                  <a:txBody>
                    <a:bodyPr/>
                    <a:lstStyle/>
                    <a:p>
                      <a:pPr marL="0" algn="l" defTabSz="914400" rtl="0" eaLnBrk="1" latinLnBrk="0" hangingPunct="1"/>
                      <a:r>
                        <a:rPr lang="el-GR" sz="2000" b="0" i="0" u="none" strike="noStrike" kern="1200" baseline="0" dirty="0">
                          <a:solidFill>
                            <a:schemeClr val="dk1"/>
                          </a:solidFill>
                          <a:latin typeface="+mn-lt"/>
                          <a:ea typeface="+mn-ea"/>
                          <a:cs typeface="+mn-cs"/>
                        </a:rPr>
                        <a:t>Διασφαλίζουν ότι τα άτομα επωφελούνται από τη συμμετοχή τους στις εικονικές ομάδες.</a:t>
                      </a:r>
                    </a:p>
                  </a:txBody>
                  <a:tcPr anchor="ctr"/>
                </a:tc>
                <a:tc>
                  <a:txBody>
                    <a:bodyPr/>
                    <a:lstStyle/>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Διοργανώνουν εικονικές τελετές ανταμοιβών.</a:t>
                      </a:r>
                    </a:p>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Προσφέρουν ατομική αναγνώριση στην εκκίνηση κάθε εικονικού συμβουλίου.</a:t>
                      </a:r>
                    </a:p>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Γνωστοποιούν στον προϊστάμενο της «πραγματικής τοποθεσίας» του κάθε μέλους της ομάδας, τη συνεισφορά του συγκεκριμένου μέλους.</a:t>
                      </a:r>
                    </a:p>
                  </a:txBody>
                  <a:tcPr anchor="ctr"/>
                </a:tc>
                <a:extLst>
                  <a:ext uri="{0D108BD9-81ED-4DB2-BD59-A6C34878D82A}">
                    <a16:rowId xmlns:a16="http://schemas.microsoft.com/office/drawing/2014/main" val="886881583"/>
                  </a:ext>
                </a:extLst>
              </a:tr>
            </a:tbl>
          </a:graphicData>
        </a:graphic>
      </p:graphicFrame>
    </p:spTree>
    <p:extLst>
      <p:ext uri="{BB962C8B-B14F-4D97-AF65-F5344CB8AC3E}">
        <p14:creationId xmlns:p14="http://schemas.microsoft.com/office/powerpoint/2010/main" val="85912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half" idx="2"/>
          </p:nvPr>
        </p:nvSpPr>
        <p:spPr>
          <a:xfrm>
            <a:off x="228600" y="1676401"/>
            <a:ext cx="8458200" cy="5089524"/>
          </a:xfrm>
        </p:spPr>
        <p:txBody>
          <a:bodyPr>
            <a:normAutofit/>
          </a:bodyPr>
          <a:lstStyle/>
          <a:p>
            <a:r>
              <a:rPr lang="el-GR" b="1" dirty="0"/>
              <a:t>(Συνεχής) ομαδική εργασία</a:t>
            </a:r>
            <a:endParaRPr lang="en-US" b="1" dirty="0"/>
          </a:p>
          <a:p>
            <a:pPr lvl="1"/>
            <a:r>
              <a:rPr lang="el-GR" dirty="0"/>
              <a:t>Μια στρατηγική ομαδικής εργασίας, στην οποία δημιουργούνται πολλές προσωρινές, μεταβαλλόμενες ομάδες.</a:t>
            </a:r>
          </a:p>
          <a:p>
            <a:pPr lvl="1"/>
            <a:r>
              <a:rPr lang="el-GR" dirty="0"/>
              <a:t>Η συνεχής ομαδική εργασία παρομοιάζεται με μια σειρά αγώνων μπάσκετ, όπου κάθε φορά αγωνίζονται διαφορετικοί παίκτες και αντιμετωπίζουν διαφορετικές προκλήσεις. Μπορεί, επομένως, κάποιος να εγκαταλείψει μια ομάδα όταν έχει πετύχει το στόχο της και να ενταχθεί σε μια νέα ομάδα όταν προκύψουν νέες ευκαιρίες.</a:t>
            </a:r>
            <a:endParaRPr lang="en-US" dirty="0"/>
          </a:p>
          <a:p>
            <a:endParaRPr lang="en-US" dirty="0"/>
          </a:p>
        </p:txBody>
      </p:sp>
      <p:sp>
        <p:nvSpPr>
          <p:cNvPr id="6" name="Slide Number Placeholder 5"/>
          <p:cNvSpPr>
            <a:spLocks noGrp="1"/>
          </p:cNvSpPr>
          <p:nvPr>
            <p:ph type="sldNum" sz="quarter" idx="12"/>
          </p:nvPr>
        </p:nvSpPr>
        <p:spPr/>
        <p:txBody>
          <a:bodyPr/>
          <a:lstStyle/>
          <a:p>
            <a:r>
              <a:rPr lang="en-US" dirty="0"/>
              <a:t>14-</a:t>
            </a:r>
            <a:fld id="{255DFE1F-E806-46BA-9E1E-2730C9CB207C}" type="slidenum">
              <a:rPr lang="en-US" smtClean="0"/>
              <a:pPr/>
              <a:t>12</a:t>
            </a:fld>
            <a:endParaRPr lang="en-US" dirty="0"/>
          </a:p>
        </p:txBody>
      </p:sp>
      <p:sp>
        <p:nvSpPr>
          <p:cNvPr id="8" name="Title 1"/>
          <p:cNvSpPr>
            <a:spLocks noGrp="1"/>
          </p:cNvSpPr>
          <p:nvPr>
            <p:ph type="title"/>
          </p:nvPr>
        </p:nvSpPr>
        <p:spPr>
          <a:xfrm>
            <a:off x="457200" y="274638"/>
            <a:ext cx="8229600" cy="1143000"/>
          </a:xfrm>
        </p:spPr>
        <p:txBody>
          <a:bodyPr/>
          <a:lstStyle/>
          <a:p>
            <a:r>
              <a:rPr lang="el-GR" altLang="en-US" dirty="0"/>
              <a:t>Είδη ομάδων (5)</a:t>
            </a:r>
            <a:endParaRPr lang="en-US" altLang="en-US" dirty="0"/>
          </a:p>
        </p:txBody>
      </p:sp>
    </p:spTree>
    <p:extLst>
      <p:ext uri="{BB962C8B-B14F-4D97-AF65-F5344CB8AC3E}">
        <p14:creationId xmlns:p14="http://schemas.microsoft.com/office/powerpoint/2010/main" val="2363423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l-GR" altLang="en-US" dirty="0"/>
              <a:t>Αυτοδιοικούμενες ομάδες (1)</a:t>
            </a:r>
            <a:endParaRPr lang="en-US" altLang="en-US" dirty="0"/>
          </a:p>
        </p:txBody>
      </p:sp>
      <p:sp>
        <p:nvSpPr>
          <p:cNvPr id="20483" name="Content Placeholder 2"/>
          <p:cNvSpPr>
            <a:spLocks noGrp="1"/>
          </p:cNvSpPr>
          <p:nvPr>
            <p:ph idx="1"/>
          </p:nvPr>
        </p:nvSpPr>
        <p:spPr/>
        <p:txBody>
          <a:bodyPr/>
          <a:lstStyle/>
          <a:p>
            <a:pPr>
              <a:defRPr/>
            </a:pPr>
            <a:r>
              <a:rPr lang="el-GR" b="1" dirty="0"/>
              <a:t>Παραδοσιακές ομάδες</a:t>
            </a:r>
            <a:endParaRPr lang="en-US" b="1" dirty="0"/>
          </a:p>
          <a:p>
            <a:pPr lvl="1">
              <a:defRPr/>
            </a:pPr>
            <a:r>
              <a:rPr lang="el-GR" dirty="0"/>
              <a:t>Ομάδες εργασίας που δεν έχουν καμία αρμοδιότητα άσκησης διοίκησης.</a:t>
            </a:r>
            <a:endParaRPr lang="en-US" dirty="0"/>
          </a:p>
        </p:txBody>
      </p:sp>
      <p:sp>
        <p:nvSpPr>
          <p:cNvPr id="4" name="Slide Number Placeholder 3"/>
          <p:cNvSpPr>
            <a:spLocks noGrp="1"/>
          </p:cNvSpPr>
          <p:nvPr>
            <p:ph type="sldNum" sz="quarter" idx="12"/>
          </p:nvPr>
        </p:nvSpPr>
        <p:spPr/>
        <p:txBody>
          <a:bodyPr/>
          <a:lstStyle/>
          <a:p>
            <a:pPr>
              <a:defRPr/>
            </a:pPr>
            <a:r>
              <a:rPr lang="en-US" dirty="0"/>
              <a:t>14-</a:t>
            </a:r>
            <a:fld id="{DD8D53BC-0F6B-49B2-9758-D1913DA30CB7}" type="slidenum">
              <a:rPr lang="en-US"/>
              <a:pPr>
                <a:defRPr/>
              </a:pPr>
              <a:t>13</a:t>
            </a:fld>
            <a:endParaRPr lang="en-US" dirty="0"/>
          </a:p>
        </p:txBody>
      </p:sp>
    </p:spTree>
    <p:extLst>
      <p:ext uri="{BB962C8B-B14F-4D97-AF65-F5344CB8AC3E}">
        <p14:creationId xmlns:p14="http://schemas.microsoft.com/office/powerpoint/2010/main" val="4214627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6"/>
          <p:cNvSpPr>
            <a:spLocks noGrp="1"/>
          </p:cNvSpPr>
          <p:nvPr>
            <p:ph idx="1"/>
          </p:nvPr>
        </p:nvSpPr>
        <p:spPr/>
        <p:txBody>
          <a:bodyPr>
            <a:normAutofit/>
          </a:bodyPr>
          <a:lstStyle/>
          <a:p>
            <a:pPr>
              <a:defRPr/>
            </a:pPr>
            <a:r>
              <a:rPr lang="el-GR" altLang="en-US" b="1" dirty="0"/>
              <a:t>Αυτοδιοικούμενες ομάδες</a:t>
            </a:r>
            <a:endParaRPr lang="en-US" b="1" dirty="0"/>
          </a:p>
          <a:p>
            <a:pPr lvl="1">
              <a:defRPr/>
            </a:pPr>
            <a:r>
              <a:rPr lang="el-GR" dirty="0"/>
              <a:t>Αυτόνομες ομάδες εργασίας, των οποίων τα μέλη είναι εκπαιδευμένα ώστε να πραγματοποιούν όλες, ή σχεδόν όλες, τις εργασίες μιας συγκεκριμένης μονάδας, και να λαμβάνουν αποφάσεις που παλαιότερα λάμβαναν τα διοικητικά στελέχη πρώτης γραμμής.</a:t>
            </a:r>
            <a:endParaRPr lang="en-US" dirty="0"/>
          </a:p>
        </p:txBody>
      </p:sp>
      <p:sp>
        <p:nvSpPr>
          <p:cNvPr id="4" name="Slide Number Placeholder 3"/>
          <p:cNvSpPr>
            <a:spLocks noGrp="1"/>
          </p:cNvSpPr>
          <p:nvPr>
            <p:ph type="sldNum" sz="quarter" idx="12"/>
          </p:nvPr>
        </p:nvSpPr>
        <p:spPr/>
        <p:txBody>
          <a:bodyPr/>
          <a:lstStyle/>
          <a:p>
            <a:pPr>
              <a:defRPr/>
            </a:pPr>
            <a:r>
              <a:rPr lang="en-US" dirty="0"/>
              <a:t>14-</a:t>
            </a:r>
            <a:fld id="{1B409F07-C364-478D-A5F3-19613D6BDEA0}" type="slidenum">
              <a:rPr lang="en-US"/>
              <a:pPr>
                <a:defRPr/>
              </a:pPr>
              <a:t>14</a:t>
            </a:fld>
            <a:endParaRPr lang="en-US" dirty="0"/>
          </a:p>
        </p:txBody>
      </p:sp>
      <p:sp>
        <p:nvSpPr>
          <p:cNvPr id="6" name="Title 1"/>
          <p:cNvSpPr>
            <a:spLocks noGrp="1"/>
          </p:cNvSpPr>
          <p:nvPr>
            <p:ph type="title"/>
          </p:nvPr>
        </p:nvSpPr>
        <p:spPr>
          <a:xfrm>
            <a:off x="457200" y="152400"/>
            <a:ext cx="8229600" cy="1265238"/>
          </a:xfrm>
        </p:spPr>
        <p:txBody>
          <a:bodyPr/>
          <a:lstStyle/>
          <a:p>
            <a:r>
              <a:rPr lang="el-GR" altLang="en-US" dirty="0"/>
              <a:t>Αυτοδιοικούμενες ομάδες (2)</a:t>
            </a:r>
            <a:endParaRPr lang="en-US" altLang="en-US" dirty="0"/>
          </a:p>
        </p:txBody>
      </p:sp>
    </p:spTree>
    <p:extLst>
      <p:ext uri="{BB962C8B-B14F-4D97-AF65-F5344CB8AC3E}">
        <p14:creationId xmlns:p14="http://schemas.microsoft.com/office/powerpoint/2010/main" val="23720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pPr>
              <a:defRPr/>
            </a:pPr>
            <a:r>
              <a:rPr lang="el-GR" altLang="en-US" b="1" dirty="0"/>
              <a:t>Αυτόνομες ομάδες</a:t>
            </a:r>
            <a:endParaRPr lang="en-US" b="1" dirty="0"/>
          </a:p>
          <a:p>
            <a:pPr lvl="1">
              <a:spcAft>
                <a:spcPts val="1200"/>
              </a:spcAft>
              <a:defRPr/>
            </a:pPr>
            <a:r>
              <a:rPr lang="el-GR" dirty="0"/>
              <a:t>Ομάδες εργασίες που ελέγχουν τις αποφάσεις για την εκτέλεση ενός ολοκληρωμένου φάσματος εργασιών.</a:t>
            </a:r>
          </a:p>
          <a:p>
            <a:pPr lvl="1">
              <a:defRPr/>
            </a:pPr>
            <a:r>
              <a:rPr lang="el-GR" i="1" dirty="0"/>
              <a:t>Π.χ. Οι «αυτόνομες ομάδες εργασίας» είναι αποκλειστικά υπεύθυνες για ένα προϊόν ή για ένα ολοκληρωμένο κομμάτι της διαδικασίας παραγωγής.</a:t>
            </a:r>
            <a:endParaRPr lang="en-US" i="1" dirty="0"/>
          </a:p>
        </p:txBody>
      </p:sp>
      <p:sp>
        <p:nvSpPr>
          <p:cNvPr id="4" name="Slide Number Placeholder 3"/>
          <p:cNvSpPr>
            <a:spLocks noGrp="1"/>
          </p:cNvSpPr>
          <p:nvPr>
            <p:ph type="sldNum" sz="quarter" idx="12"/>
          </p:nvPr>
        </p:nvSpPr>
        <p:spPr/>
        <p:txBody>
          <a:bodyPr/>
          <a:lstStyle/>
          <a:p>
            <a:pPr>
              <a:defRPr/>
            </a:pPr>
            <a:r>
              <a:rPr lang="en-US" dirty="0"/>
              <a:t>14-</a:t>
            </a:r>
            <a:fld id="{57C0B6BD-1606-4A4B-90F2-AA0906A21C6E}" type="slidenum">
              <a:rPr lang="en-US"/>
              <a:pPr>
                <a:defRPr/>
              </a:pPr>
              <a:t>15</a:t>
            </a:fld>
            <a:endParaRPr lang="en-US" dirty="0"/>
          </a:p>
        </p:txBody>
      </p:sp>
      <p:sp>
        <p:nvSpPr>
          <p:cNvPr id="6" name="Title 1"/>
          <p:cNvSpPr>
            <a:spLocks noGrp="1"/>
          </p:cNvSpPr>
          <p:nvPr>
            <p:ph type="title"/>
          </p:nvPr>
        </p:nvSpPr>
        <p:spPr>
          <a:xfrm>
            <a:off x="457200" y="152400"/>
            <a:ext cx="8229600" cy="1265238"/>
          </a:xfrm>
        </p:spPr>
        <p:txBody>
          <a:bodyPr/>
          <a:lstStyle/>
          <a:p>
            <a:r>
              <a:rPr lang="el-GR" altLang="en-US" dirty="0"/>
              <a:t>Αυτοδιοικούμενες ομάδες (3)</a:t>
            </a:r>
            <a:endParaRPr lang="en-US" altLang="en-US" dirty="0"/>
          </a:p>
        </p:txBody>
      </p:sp>
    </p:spTree>
    <p:extLst>
      <p:ext uri="{BB962C8B-B14F-4D97-AF65-F5344CB8AC3E}">
        <p14:creationId xmlns:p14="http://schemas.microsoft.com/office/powerpoint/2010/main" val="224628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752600"/>
            <a:ext cx="4953000" cy="4876800"/>
          </a:xfrm>
        </p:spPr>
        <p:txBody>
          <a:bodyPr>
            <a:normAutofit lnSpcReduction="10000"/>
          </a:bodyPr>
          <a:lstStyle/>
          <a:p>
            <a:pPr>
              <a:defRPr/>
            </a:pPr>
            <a:r>
              <a:rPr lang="el-GR" b="1" dirty="0"/>
              <a:t>Αυτοσχεδιαζόμενες ομάδες</a:t>
            </a:r>
            <a:endParaRPr lang="en-US" b="1" dirty="0"/>
          </a:p>
          <a:p>
            <a:pPr lvl="1">
              <a:defRPr/>
            </a:pPr>
            <a:r>
              <a:rPr lang="el-GR" dirty="0"/>
              <a:t>Ομάδες που έχουν τις ίδιες αρμοδιότητες με τις αυτόνομες ομάδες εργασίας, ενώ, επιπλέον, αναλαμβάνουν τον έλεγχο των προσλήψεων, των απολύσεων και των αποφάσεων σχετικά με τα καθήκοντα που εκτελούν τα μέλη τους.</a:t>
            </a:r>
            <a:endParaRPr lang="en-US" dirty="0"/>
          </a:p>
        </p:txBody>
      </p:sp>
      <p:pic>
        <p:nvPicPr>
          <p:cNvPr id="26629"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77679" y="2819399"/>
            <a:ext cx="2971801" cy="29718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r>
              <a:rPr lang="en-US" dirty="0"/>
              <a:t>14-</a:t>
            </a:r>
            <a:fld id="{A8CE5660-06AF-49D7-BAA8-2D22312D77F9}" type="slidenum">
              <a:rPr lang="en-US"/>
              <a:pPr>
                <a:defRPr/>
              </a:pPr>
              <a:t>16</a:t>
            </a:fld>
            <a:endParaRPr lang="en-US" dirty="0"/>
          </a:p>
        </p:txBody>
      </p:sp>
      <p:sp>
        <p:nvSpPr>
          <p:cNvPr id="7" name="Title 1"/>
          <p:cNvSpPr>
            <a:spLocks noGrp="1"/>
          </p:cNvSpPr>
          <p:nvPr>
            <p:ph type="title"/>
          </p:nvPr>
        </p:nvSpPr>
        <p:spPr>
          <a:xfrm>
            <a:off x="457200" y="152400"/>
            <a:ext cx="8229600" cy="1265238"/>
          </a:xfrm>
        </p:spPr>
        <p:txBody>
          <a:bodyPr/>
          <a:lstStyle/>
          <a:p>
            <a:r>
              <a:rPr lang="el-GR" altLang="en-US" dirty="0"/>
              <a:t>Αυτοδιοικούμενες ομάδες (4)</a:t>
            </a:r>
            <a:endParaRPr lang="en-US" altLang="en-US" dirty="0"/>
          </a:p>
        </p:txBody>
      </p:sp>
    </p:spTree>
    <p:extLst>
      <p:ext uri="{BB962C8B-B14F-4D97-AF65-F5344CB8AC3E}">
        <p14:creationId xmlns:p14="http://schemas.microsoft.com/office/powerpoint/2010/main" val="268235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l-GR" dirty="0"/>
              <a:t>Πως ένα σύνολο ανθρώπων</a:t>
            </a:r>
            <a:br>
              <a:rPr lang="el-GR" dirty="0"/>
            </a:br>
            <a:r>
              <a:rPr lang="el-GR" dirty="0"/>
              <a:t>γίνεται πραγματική ομάδα</a:t>
            </a:r>
            <a:endParaRPr lang="en-US" altLang="en-US" dirty="0"/>
          </a:p>
        </p:txBody>
      </p:sp>
      <p:sp>
        <p:nvSpPr>
          <p:cNvPr id="12291" name="Content Placeholder 2"/>
          <p:cNvSpPr>
            <a:spLocks noGrp="1"/>
          </p:cNvSpPr>
          <p:nvPr>
            <p:ph idx="1"/>
          </p:nvPr>
        </p:nvSpPr>
        <p:spPr>
          <a:xfrm>
            <a:off x="228600" y="1676400"/>
            <a:ext cx="8610600" cy="4648200"/>
          </a:xfrm>
        </p:spPr>
        <p:txBody>
          <a:bodyPr>
            <a:normAutofit/>
          </a:bodyPr>
          <a:lstStyle/>
          <a:p>
            <a:pPr>
              <a:defRPr/>
            </a:pPr>
            <a:r>
              <a:rPr lang="el-GR" b="1" dirty="0"/>
              <a:t>(Πραγματική) ομάδα</a:t>
            </a:r>
            <a:endParaRPr lang="en-US" b="1" dirty="0"/>
          </a:p>
          <a:p>
            <a:pPr lvl="1">
              <a:defRPr/>
            </a:pPr>
            <a:r>
              <a:rPr lang="el-GR" dirty="0"/>
              <a:t>Ένας μικρός αριθμός ανθρώπων με συμπληρωματικές δεξιότητες, οι οποίοι είναι αφοσιωμένοι σε έναν κοινό σκοπό, διαθέτουν συγκεκριμένους στόχους απόδοσης και εργάζονται με μια συγκεκριμένη προσέγγιση, για την οποία τα μέλη της ομάδας είναι αμοιβαία υπεύθυνα.</a:t>
            </a:r>
            <a:endParaRPr lang="en-US" dirty="0"/>
          </a:p>
        </p:txBody>
      </p:sp>
      <p:sp>
        <p:nvSpPr>
          <p:cNvPr id="4" name="Slide Number Placeholder 3"/>
          <p:cNvSpPr>
            <a:spLocks noGrp="1"/>
          </p:cNvSpPr>
          <p:nvPr>
            <p:ph type="sldNum" sz="quarter" idx="12"/>
          </p:nvPr>
        </p:nvSpPr>
        <p:spPr/>
        <p:txBody>
          <a:bodyPr/>
          <a:lstStyle/>
          <a:p>
            <a:pPr>
              <a:defRPr/>
            </a:pPr>
            <a:r>
              <a:rPr lang="en-US" dirty="0"/>
              <a:t>14-</a:t>
            </a:r>
            <a:fld id="{2EAECD4F-B1C8-42E6-B816-F0A75AC788B7}" type="slidenum">
              <a:rPr lang="en-US"/>
              <a:pPr>
                <a:defRPr/>
              </a:pPr>
              <a:t>17</a:t>
            </a:fld>
            <a:endParaRPr lang="en-US" dirty="0"/>
          </a:p>
        </p:txBody>
      </p:sp>
    </p:spTree>
    <p:extLst>
      <p:ext uri="{BB962C8B-B14F-4D97-AF65-F5344CB8AC3E}">
        <p14:creationId xmlns:p14="http://schemas.microsoft.com/office/powerpoint/2010/main" val="565525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l-GR" altLang="en-US" dirty="0"/>
              <a:t>Ομαδικές διαδικασίες</a:t>
            </a:r>
            <a:r>
              <a:rPr lang="en-US" altLang="en-US" dirty="0"/>
              <a:t> (1)</a:t>
            </a:r>
          </a:p>
        </p:txBody>
      </p:sp>
      <p:sp>
        <p:nvSpPr>
          <p:cNvPr id="23555" name="Content Placeholder 7"/>
          <p:cNvSpPr>
            <a:spLocks noGrp="1"/>
          </p:cNvSpPr>
          <p:nvPr>
            <p:ph sz="half" idx="1"/>
          </p:nvPr>
        </p:nvSpPr>
        <p:spPr>
          <a:xfrm>
            <a:off x="228600" y="1752600"/>
            <a:ext cx="4191000" cy="4525963"/>
          </a:xfrm>
        </p:spPr>
        <p:txBody>
          <a:bodyPr>
            <a:normAutofit/>
          </a:bodyPr>
          <a:lstStyle/>
          <a:p>
            <a:pPr>
              <a:defRPr/>
            </a:pPr>
            <a:r>
              <a:rPr lang="el-GR" b="1" dirty="0"/>
              <a:t>Σχηματισμός</a:t>
            </a:r>
            <a:r>
              <a:rPr lang="en-US" dirty="0"/>
              <a:t> </a:t>
            </a:r>
          </a:p>
          <a:p>
            <a:pPr lvl="1">
              <a:defRPr/>
            </a:pPr>
            <a:r>
              <a:rPr lang="el-GR" dirty="0"/>
              <a:t>Τα μέλη της ομάδας προσπαθούν να θέσουν τους βασικούς κανόνες σχετικά με τα αποδεκτά είδη συμπεριφοράς.</a:t>
            </a:r>
            <a:endParaRPr lang="en-US" dirty="0"/>
          </a:p>
        </p:txBody>
      </p:sp>
      <p:sp>
        <p:nvSpPr>
          <p:cNvPr id="23556" name="Content Placeholder 8"/>
          <p:cNvSpPr>
            <a:spLocks noGrp="1"/>
          </p:cNvSpPr>
          <p:nvPr>
            <p:ph sz="half" idx="2"/>
          </p:nvPr>
        </p:nvSpPr>
        <p:spPr>
          <a:xfrm>
            <a:off x="4419600" y="1752600"/>
            <a:ext cx="4267200" cy="4525963"/>
          </a:xfrm>
        </p:spPr>
        <p:txBody>
          <a:bodyPr>
            <a:normAutofit/>
          </a:bodyPr>
          <a:lstStyle/>
          <a:p>
            <a:pPr>
              <a:defRPr/>
            </a:pPr>
            <a:r>
              <a:rPr lang="el-GR" b="1" dirty="0"/>
              <a:t>Αναστάτωση</a:t>
            </a:r>
            <a:r>
              <a:rPr lang="en-US" b="1" dirty="0"/>
              <a:t> </a:t>
            </a:r>
          </a:p>
          <a:p>
            <a:pPr lvl="1">
              <a:defRPr/>
            </a:pPr>
            <a:r>
              <a:rPr lang="el-GR" dirty="0"/>
              <a:t>Καθώς τα μέλη της ομάδας διεκδικούν τις διάφορες θέσεις ισχύος και κύρους, προκύπτουν εχθρότητες και συγκρούσεις.</a:t>
            </a:r>
            <a:endParaRPr lang="en-US" dirty="0"/>
          </a:p>
        </p:txBody>
      </p:sp>
      <p:sp>
        <p:nvSpPr>
          <p:cNvPr id="5" name="Slide Number Placeholder 4"/>
          <p:cNvSpPr>
            <a:spLocks noGrp="1"/>
          </p:cNvSpPr>
          <p:nvPr>
            <p:ph type="sldNum" sz="quarter" idx="12"/>
          </p:nvPr>
        </p:nvSpPr>
        <p:spPr/>
        <p:txBody>
          <a:bodyPr/>
          <a:lstStyle/>
          <a:p>
            <a:pPr>
              <a:defRPr/>
            </a:pPr>
            <a:r>
              <a:rPr lang="en-US" dirty="0"/>
              <a:t>14-</a:t>
            </a:r>
            <a:fld id="{E7CE409F-A623-4DF4-AD2B-AED403DCE932}" type="slidenum">
              <a:rPr lang="en-US"/>
              <a:pPr>
                <a:defRPr/>
              </a:pPr>
              <a:t>18</a:t>
            </a:fld>
            <a:endParaRPr lang="en-US" dirty="0"/>
          </a:p>
        </p:txBody>
      </p:sp>
    </p:spTree>
    <p:extLst>
      <p:ext uri="{BB962C8B-B14F-4D97-AF65-F5344CB8AC3E}">
        <p14:creationId xmlns:p14="http://schemas.microsoft.com/office/powerpoint/2010/main" val="288771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half" idx="1"/>
          </p:nvPr>
        </p:nvSpPr>
        <p:spPr>
          <a:xfrm>
            <a:off x="228600" y="1752600"/>
            <a:ext cx="4343400" cy="4525963"/>
          </a:xfrm>
        </p:spPr>
        <p:txBody>
          <a:bodyPr>
            <a:normAutofit/>
          </a:bodyPr>
          <a:lstStyle/>
          <a:p>
            <a:pPr>
              <a:defRPr/>
            </a:pPr>
            <a:r>
              <a:rPr lang="el-GR" b="1" dirty="0"/>
              <a:t>Θέσπιση στόχων</a:t>
            </a:r>
            <a:endParaRPr lang="en-US" dirty="0"/>
          </a:p>
          <a:p>
            <a:pPr lvl="1">
              <a:defRPr/>
            </a:pPr>
            <a:r>
              <a:rPr lang="el-GR" dirty="0"/>
              <a:t>Τα μέλη της ομάδας συμφωνούν στους κοινούς στόχους και, με τον τρόπο αυτό, δημιουργούνται στενότερες σχέσεις και πρότυπα συμπεριφοράς.</a:t>
            </a:r>
            <a:endParaRPr lang="en-US" dirty="0"/>
          </a:p>
        </p:txBody>
      </p:sp>
      <p:sp>
        <p:nvSpPr>
          <p:cNvPr id="24580" name="Content Placeholder 3"/>
          <p:cNvSpPr>
            <a:spLocks noGrp="1"/>
          </p:cNvSpPr>
          <p:nvPr>
            <p:ph sz="half" idx="2"/>
          </p:nvPr>
        </p:nvSpPr>
        <p:spPr>
          <a:xfrm>
            <a:off x="4419600" y="1752600"/>
            <a:ext cx="4495800" cy="4525963"/>
          </a:xfrm>
        </p:spPr>
        <p:txBody>
          <a:bodyPr>
            <a:normAutofit/>
          </a:bodyPr>
          <a:lstStyle/>
          <a:p>
            <a:pPr>
              <a:defRPr/>
            </a:pPr>
            <a:r>
              <a:rPr lang="el-GR" b="1" dirty="0"/>
              <a:t>Απόδοση</a:t>
            </a:r>
            <a:r>
              <a:rPr lang="en-US" dirty="0"/>
              <a:t> </a:t>
            </a:r>
          </a:p>
          <a:p>
            <a:pPr lvl="1">
              <a:defRPr/>
            </a:pPr>
            <a:r>
              <a:rPr lang="el-GR" dirty="0"/>
              <a:t>Η ομάδα διοχετεύει την ενέργειά της στην εκτέλεση των καθηκόντων που έχει αναλάβει.</a:t>
            </a:r>
          </a:p>
          <a:p>
            <a:pPr lvl="1">
              <a:defRPr/>
            </a:pPr>
            <a:endParaRPr lang="en-US" dirty="0"/>
          </a:p>
        </p:txBody>
      </p:sp>
      <p:sp>
        <p:nvSpPr>
          <p:cNvPr id="5" name="Slide Number Placeholder 4"/>
          <p:cNvSpPr>
            <a:spLocks noGrp="1"/>
          </p:cNvSpPr>
          <p:nvPr>
            <p:ph type="sldNum" sz="quarter" idx="12"/>
          </p:nvPr>
        </p:nvSpPr>
        <p:spPr/>
        <p:txBody>
          <a:bodyPr/>
          <a:lstStyle/>
          <a:p>
            <a:pPr>
              <a:defRPr/>
            </a:pPr>
            <a:r>
              <a:rPr lang="en-US" dirty="0"/>
              <a:t>14-</a:t>
            </a:r>
            <a:fld id="{0FF2424D-EA2F-4542-8CD6-50FE5E603082}" type="slidenum">
              <a:rPr lang="en-US"/>
              <a:pPr>
                <a:defRPr/>
              </a:pPr>
              <a:t>19</a:t>
            </a:fld>
            <a:endParaRPr lang="en-US" dirty="0"/>
          </a:p>
        </p:txBody>
      </p:sp>
      <p:sp>
        <p:nvSpPr>
          <p:cNvPr id="7" name="Title 1"/>
          <p:cNvSpPr>
            <a:spLocks noGrp="1"/>
          </p:cNvSpPr>
          <p:nvPr>
            <p:ph type="title"/>
          </p:nvPr>
        </p:nvSpPr>
        <p:spPr>
          <a:xfrm>
            <a:off x="457200" y="274638"/>
            <a:ext cx="8229600" cy="1143000"/>
          </a:xfrm>
        </p:spPr>
        <p:txBody>
          <a:bodyPr/>
          <a:lstStyle/>
          <a:p>
            <a:r>
              <a:rPr lang="el-GR" altLang="en-US" dirty="0"/>
              <a:t>Ομαδικές διαδικασίες</a:t>
            </a:r>
            <a:r>
              <a:rPr lang="en-US" altLang="en-US" dirty="0"/>
              <a:t> (2)</a:t>
            </a:r>
          </a:p>
        </p:txBody>
      </p:sp>
    </p:spTree>
    <p:extLst>
      <p:ext uri="{BB962C8B-B14F-4D97-AF65-F5344CB8AC3E}">
        <p14:creationId xmlns:p14="http://schemas.microsoft.com/office/powerpoint/2010/main" val="354640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a:t>14-</a:t>
            </a:r>
            <a:fld id="{CE12A734-E806-4902-B86B-1E7FABDF1110}" type="slidenum">
              <a:rPr lang="en-US"/>
              <a:pPr>
                <a:defRPr/>
              </a:pPr>
              <a:t>2</a:t>
            </a:fld>
            <a:endParaRPr lang="en-US" dirty="0"/>
          </a:p>
        </p:txBody>
      </p:sp>
      <p:sp>
        <p:nvSpPr>
          <p:cNvPr id="7" name="Rectangle 2"/>
          <p:cNvSpPr>
            <a:spLocks noGrp="1" noChangeArrowheads="1"/>
          </p:cNvSpPr>
          <p:nvPr>
            <p:ph type="title"/>
          </p:nvPr>
        </p:nvSpPr>
        <p:spPr>
          <a:xfrm>
            <a:off x="457200" y="152400"/>
            <a:ext cx="8229600" cy="1265238"/>
          </a:xfrm>
        </p:spPr>
        <p:txBody>
          <a:bodyPr/>
          <a:lstStyle/>
          <a:p>
            <a:r>
              <a:rPr lang="el-GR" dirty="0"/>
              <a:t>Μαθησιακοί στόχοι (1)</a:t>
            </a:r>
            <a:endParaRPr lang="en-US" altLang="en-US" dirty="0"/>
          </a:p>
        </p:txBody>
      </p:sp>
      <p:sp>
        <p:nvSpPr>
          <p:cNvPr id="8" name="Content Placeholder 2"/>
          <p:cNvSpPr>
            <a:spLocks noGrp="1"/>
          </p:cNvSpPr>
          <p:nvPr>
            <p:ph idx="1"/>
          </p:nvPr>
        </p:nvSpPr>
        <p:spPr>
          <a:xfrm>
            <a:off x="304800" y="1676400"/>
            <a:ext cx="8534400" cy="5029200"/>
          </a:xfrm>
        </p:spPr>
        <p:txBody>
          <a:bodyPr>
            <a:noAutofit/>
          </a:bodyPr>
          <a:lstStyle/>
          <a:p>
            <a:pPr marL="723900" indent="-723900">
              <a:spcAft>
                <a:spcPts val="1200"/>
              </a:spcAft>
              <a:buNone/>
            </a:pPr>
            <a:r>
              <a:rPr lang="el-GR" sz="2800" b="1" i="1" u="sng" dirty="0"/>
              <a:t>Μετά τη μελέτη του κεφαλαίου, θα είστε σε θέση να</a:t>
            </a:r>
            <a:r>
              <a:rPr lang="el-GR" sz="2800" b="1" dirty="0"/>
              <a:t>:</a:t>
            </a:r>
          </a:p>
          <a:p>
            <a:pPr marL="355600" indent="-355600">
              <a:spcBef>
                <a:spcPts val="600"/>
              </a:spcBef>
              <a:buNone/>
            </a:pPr>
            <a:r>
              <a:rPr lang="el-GR" sz="3000" dirty="0"/>
              <a:t>1. Συζητήσετε πώς οι ομάδες μπορούν να συνεισφέρουν στην αποτελεσματικότητα ενός οργανισμού.</a:t>
            </a:r>
          </a:p>
          <a:p>
            <a:pPr marL="355600" indent="-355600">
              <a:spcBef>
                <a:spcPts val="600"/>
              </a:spcBef>
              <a:buNone/>
            </a:pPr>
            <a:r>
              <a:rPr lang="el-GR" sz="3000" dirty="0"/>
              <a:t>2. Περιγράψετε τα διαφορετικά είδη ομάδων.</a:t>
            </a:r>
          </a:p>
          <a:p>
            <a:pPr marL="355600" indent="-355600">
              <a:spcBef>
                <a:spcPts val="600"/>
              </a:spcBef>
              <a:buNone/>
            </a:pPr>
            <a:r>
              <a:rPr lang="el-GR" sz="3000" dirty="0"/>
              <a:t>3. Συνοψίσετε πώς ένα σύνολο ανθρώπων</a:t>
            </a:r>
            <a:br>
              <a:rPr lang="el-GR" sz="3000" dirty="0"/>
            </a:br>
            <a:r>
              <a:rPr lang="el-GR" sz="3000" dirty="0"/>
              <a:t>γίνεται πραγματική ομάδα.</a:t>
            </a:r>
          </a:p>
        </p:txBody>
      </p:sp>
    </p:spTree>
    <p:extLst>
      <p:ext uri="{BB962C8B-B14F-4D97-AF65-F5344CB8AC3E}">
        <p14:creationId xmlns:p14="http://schemas.microsoft.com/office/powerpoint/2010/main" val="1921947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Προκλήσεις ομαδικής εργασίας</a:t>
            </a:r>
            <a:endParaRPr lang="en-US" dirty="0"/>
          </a:p>
        </p:txBody>
      </p:sp>
      <p:sp>
        <p:nvSpPr>
          <p:cNvPr id="12" name="Content Placeholder 11"/>
          <p:cNvSpPr>
            <a:spLocks noGrp="1"/>
          </p:cNvSpPr>
          <p:nvPr>
            <p:ph idx="1"/>
          </p:nvPr>
        </p:nvSpPr>
        <p:spPr>
          <a:xfrm>
            <a:off x="457200" y="1905000"/>
            <a:ext cx="8229600" cy="4648200"/>
          </a:xfrm>
        </p:spPr>
        <p:txBody>
          <a:bodyPr/>
          <a:lstStyle/>
          <a:p>
            <a:pPr marL="514350" indent="-514350">
              <a:spcBef>
                <a:spcPts val="1800"/>
              </a:spcBef>
              <a:spcAft>
                <a:spcPts val="1800"/>
              </a:spcAft>
              <a:buClr>
                <a:srgbClr val="800080"/>
              </a:buClr>
              <a:buFont typeface="+mj-lt"/>
              <a:buAutoNum type="arabicPeriod"/>
            </a:pPr>
            <a:r>
              <a:rPr lang="el-GR" dirty="0"/>
              <a:t>Εστίαση στο σκοπό της ομάδας.</a:t>
            </a:r>
          </a:p>
          <a:p>
            <a:pPr marL="514350" indent="-514350">
              <a:spcBef>
                <a:spcPts val="1800"/>
              </a:spcBef>
              <a:spcAft>
                <a:spcPts val="1800"/>
              </a:spcAft>
              <a:buClr>
                <a:srgbClr val="800080"/>
              </a:buClr>
              <a:buFont typeface="+mj-lt"/>
              <a:buAutoNum type="arabicPeriod"/>
            </a:pPr>
            <a:r>
              <a:rPr lang="el-GR" dirty="0"/>
              <a:t>Εδραίωση ψυχολογικής ασφάλειας.</a:t>
            </a:r>
            <a:endParaRPr lang="en-US" dirty="0"/>
          </a:p>
          <a:p>
            <a:pPr marL="514350" indent="-514350">
              <a:spcBef>
                <a:spcPts val="1800"/>
              </a:spcBef>
              <a:spcAft>
                <a:spcPts val="1800"/>
              </a:spcAft>
              <a:buClr>
                <a:srgbClr val="800080"/>
              </a:buClr>
              <a:buFont typeface="+mj-lt"/>
              <a:buAutoNum type="arabicPeriod"/>
            </a:pPr>
            <a:r>
              <a:rPr lang="el-GR" dirty="0"/>
              <a:t>Αποδοχή της αποτυχίας.</a:t>
            </a:r>
          </a:p>
          <a:p>
            <a:pPr marL="514350" indent="-514350">
              <a:spcBef>
                <a:spcPts val="1800"/>
              </a:spcBef>
              <a:spcAft>
                <a:spcPts val="1800"/>
              </a:spcAft>
              <a:buClr>
                <a:srgbClr val="800080"/>
              </a:buClr>
              <a:buFont typeface="+mj-lt"/>
              <a:buAutoNum type="arabicPeriod"/>
            </a:pPr>
            <a:r>
              <a:rPr lang="el-GR" dirty="0"/>
              <a:t>Εποικοδομητική χρήση των συγκρούσεων.</a:t>
            </a:r>
            <a:endParaRPr lang="en-US" dirty="0"/>
          </a:p>
        </p:txBody>
      </p:sp>
      <p:sp>
        <p:nvSpPr>
          <p:cNvPr id="6" name="Slide Number Placeholder 5"/>
          <p:cNvSpPr>
            <a:spLocks noGrp="1"/>
          </p:cNvSpPr>
          <p:nvPr>
            <p:ph type="sldNum" sz="quarter" idx="12"/>
          </p:nvPr>
        </p:nvSpPr>
        <p:spPr/>
        <p:txBody>
          <a:bodyPr/>
          <a:lstStyle/>
          <a:p>
            <a:r>
              <a:rPr lang="en-US" dirty="0"/>
              <a:t>14-</a:t>
            </a:r>
            <a:fld id="{255DFE1F-E806-46BA-9E1E-2730C9CB207C}" type="slidenum">
              <a:rPr lang="en-US" smtClean="0"/>
              <a:pPr/>
              <a:t>20</a:t>
            </a:fld>
            <a:endParaRPr lang="en-US" dirty="0"/>
          </a:p>
        </p:txBody>
      </p:sp>
    </p:spTree>
    <p:extLst>
      <p:ext uri="{BB962C8B-B14F-4D97-AF65-F5344CB8AC3E}">
        <p14:creationId xmlns:p14="http://schemas.microsoft.com/office/powerpoint/2010/main" val="37420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l-GR" altLang="en-US" dirty="0"/>
              <a:t>Χτίζοντας αποτελεσματικές ομάδες</a:t>
            </a:r>
            <a:endParaRPr lang="en-US" altLang="en-US" dirty="0"/>
          </a:p>
        </p:txBody>
      </p:sp>
      <p:sp>
        <p:nvSpPr>
          <p:cNvPr id="3" name="Content Placeholder 2"/>
          <p:cNvSpPr>
            <a:spLocks noGrp="1"/>
          </p:cNvSpPr>
          <p:nvPr>
            <p:ph idx="1"/>
          </p:nvPr>
        </p:nvSpPr>
        <p:spPr>
          <a:xfrm>
            <a:off x="457200" y="1676400"/>
            <a:ext cx="8229600" cy="4792526"/>
          </a:xfrm>
        </p:spPr>
        <p:txBody>
          <a:bodyPr>
            <a:normAutofit lnSpcReduction="10000"/>
          </a:bodyPr>
          <a:lstStyle/>
          <a:p>
            <a:pPr marL="0" indent="0" algn="ctr">
              <a:spcBef>
                <a:spcPts val="1200"/>
              </a:spcBef>
              <a:spcAft>
                <a:spcPts val="1200"/>
              </a:spcAft>
              <a:buFont typeface="Wingdings 3" pitchFamily="18" charset="2"/>
              <a:buNone/>
              <a:defRPr/>
            </a:pPr>
            <a:r>
              <a:rPr lang="el-GR" i="1" dirty="0"/>
              <a:t>Η </a:t>
            </a:r>
            <a:r>
              <a:rPr lang="el-GR" b="1" i="1" dirty="0">
                <a:solidFill>
                  <a:schemeClr val="tx2">
                    <a:lumMod val="60000"/>
                    <a:lumOff val="40000"/>
                  </a:schemeClr>
                </a:solidFill>
              </a:rPr>
              <a:t>αποτελεσματικότητα μιας ομάδας </a:t>
            </a:r>
            <a:r>
              <a:rPr lang="el-GR" i="1" dirty="0"/>
              <a:t>καθορίζεται από τρία κριτήρια:</a:t>
            </a:r>
            <a:endParaRPr lang="en-US" i="1" dirty="0"/>
          </a:p>
          <a:p>
            <a:pPr marL="514350" indent="-514350">
              <a:spcBef>
                <a:spcPts val="1200"/>
              </a:spcBef>
              <a:spcAft>
                <a:spcPts val="1200"/>
              </a:spcAft>
              <a:buClr>
                <a:srgbClr val="800080"/>
              </a:buClr>
              <a:buFont typeface="+mj-lt"/>
              <a:buAutoNum type="arabicPeriod"/>
              <a:defRPr/>
            </a:pPr>
            <a:r>
              <a:rPr lang="el-GR" sz="2800" dirty="0"/>
              <a:t>Το </a:t>
            </a:r>
            <a:r>
              <a:rPr lang="el-GR" sz="2800" dirty="0">
                <a:solidFill>
                  <a:schemeClr val="tx2">
                    <a:lumMod val="60000"/>
                    <a:lumOff val="40000"/>
                  </a:schemeClr>
                </a:solidFill>
              </a:rPr>
              <a:t>παραγωγικό αποτέλεσμα </a:t>
            </a:r>
            <a:r>
              <a:rPr lang="el-GR" sz="2800" dirty="0"/>
              <a:t>της ομάδας αγγίζει ή ξεπερνάει τα κριτήρια ποσότητας και ποιότητας που είχαν τεθεί</a:t>
            </a:r>
            <a:r>
              <a:rPr lang="en-US" sz="2800" dirty="0"/>
              <a:t>.</a:t>
            </a:r>
          </a:p>
          <a:p>
            <a:pPr marL="514350" indent="-514350">
              <a:spcBef>
                <a:spcPts val="1200"/>
              </a:spcBef>
              <a:spcAft>
                <a:spcPts val="1200"/>
              </a:spcAft>
              <a:buClr>
                <a:srgbClr val="800080"/>
              </a:buClr>
              <a:buFont typeface="+mj-lt"/>
              <a:buAutoNum type="arabicPeriod"/>
              <a:defRPr/>
            </a:pPr>
            <a:r>
              <a:rPr lang="el-GR" sz="2800" dirty="0"/>
              <a:t>Τα μέλη της ομάδας </a:t>
            </a:r>
            <a:r>
              <a:rPr lang="el-GR" sz="2800" dirty="0">
                <a:solidFill>
                  <a:schemeClr val="tx2">
                    <a:lumMod val="60000"/>
                    <a:lumOff val="40000"/>
                  </a:schemeClr>
                </a:solidFill>
              </a:rPr>
              <a:t>ικανοποιούν</a:t>
            </a:r>
            <a:r>
              <a:rPr lang="el-GR" sz="2800" dirty="0"/>
              <a:t> τις προσωπικές τους ανάγκες.</a:t>
            </a:r>
            <a:endParaRPr lang="en-US" sz="2800" dirty="0"/>
          </a:p>
          <a:p>
            <a:pPr marL="514350" indent="-514350">
              <a:spcBef>
                <a:spcPts val="1200"/>
              </a:spcBef>
              <a:spcAft>
                <a:spcPts val="1200"/>
              </a:spcAft>
              <a:buClr>
                <a:srgbClr val="800080"/>
              </a:buClr>
              <a:buFont typeface="+mj-lt"/>
              <a:buAutoNum type="arabicPeriod"/>
              <a:defRPr/>
            </a:pPr>
            <a:r>
              <a:rPr lang="el-GR" sz="2800" dirty="0"/>
              <a:t>Τα μέλη της ομάδας παραμένουν </a:t>
            </a:r>
            <a:r>
              <a:rPr lang="el-GR" sz="2800" dirty="0">
                <a:solidFill>
                  <a:schemeClr val="tx2">
                    <a:lumMod val="60000"/>
                    <a:lumOff val="40000"/>
                  </a:schemeClr>
                </a:solidFill>
              </a:rPr>
              <a:t>αφοσιωμένα</a:t>
            </a:r>
            <a:r>
              <a:rPr lang="el-GR" sz="2800" dirty="0"/>
              <a:t> στην πιθανότητα μιας μελλοντικής συνεργασίας.</a:t>
            </a:r>
            <a:endParaRPr lang="en-US" sz="2800" dirty="0"/>
          </a:p>
        </p:txBody>
      </p:sp>
      <p:sp>
        <p:nvSpPr>
          <p:cNvPr id="4" name="Slide Number Placeholder 3"/>
          <p:cNvSpPr>
            <a:spLocks noGrp="1"/>
          </p:cNvSpPr>
          <p:nvPr>
            <p:ph type="sldNum" sz="quarter" idx="12"/>
          </p:nvPr>
        </p:nvSpPr>
        <p:spPr/>
        <p:txBody>
          <a:bodyPr/>
          <a:lstStyle/>
          <a:p>
            <a:pPr>
              <a:defRPr/>
            </a:pPr>
            <a:r>
              <a:rPr lang="en-US" dirty="0"/>
              <a:t>14-</a:t>
            </a:r>
            <a:fld id="{E6B77B3C-893C-4DAE-8B8B-7473DD0EDB4A}" type="slidenum">
              <a:rPr lang="en-US"/>
              <a:pPr>
                <a:defRPr/>
              </a:pPr>
              <a:t>21</a:t>
            </a:fld>
            <a:endParaRPr lang="en-US" dirty="0"/>
          </a:p>
        </p:txBody>
      </p:sp>
    </p:spTree>
    <p:extLst>
      <p:ext uri="{BB962C8B-B14F-4D97-AF65-F5344CB8AC3E}">
        <p14:creationId xmlns:p14="http://schemas.microsoft.com/office/powerpoint/2010/main" val="152228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14952"/>
            <a:ext cx="8229600" cy="1143000"/>
          </a:xfrm>
        </p:spPr>
        <p:txBody>
          <a:bodyPr>
            <a:normAutofit fontScale="90000"/>
          </a:bodyPr>
          <a:lstStyle/>
          <a:p>
            <a:r>
              <a:rPr lang="el-GR" altLang="en-US" dirty="0"/>
              <a:t>Παρέχοντας κίνητρα</a:t>
            </a:r>
            <a:br>
              <a:rPr lang="el-GR" altLang="en-US" dirty="0"/>
            </a:br>
            <a:r>
              <a:rPr lang="el-GR" altLang="en-US" dirty="0"/>
              <a:t>για ομαδική εργασία (1)</a:t>
            </a:r>
            <a:endParaRPr lang="en-US" altLang="en-US" dirty="0"/>
          </a:p>
        </p:txBody>
      </p:sp>
      <p:sp>
        <p:nvSpPr>
          <p:cNvPr id="28675" name="Content Placeholder 7"/>
          <p:cNvSpPr>
            <a:spLocks noGrp="1"/>
          </p:cNvSpPr>
          <p:nvPr>
            <p:ph sz="half" idx="1"/>
          </p:nvPr>
        </p:nvSpPr>
        <p:spPr>
          <a:xfrm>
            <a:off x="381000" y="1752600"/>
            <a:ext cx="5562600" cy="4525963"/>
          </a:xfrm>
        </p:spPr>
        <p:txBody>
          <a:bodyPr>
            <a:normAutofit/>
          </a:bodyPr>
          <a:lstStyle/>
          <a:p>
            <a:pPr>
              <a:defRPr/>
            </a:pPr>
            <a:r>
              <a:rPr lang="el-GR" b="1" dirty="0"/>
              <a:t>Κοινωνική οκνηρία</a:t>
            </a:r>
            <a:endParaRPr lang="en-US" b="1" dirty="0"/>
          </a:p>
          <a:p>
            <a:pPr lvl="1">
              <a:defRPr/>
            </a:pPr>
            <a:r>
              <a:rPr lang="el-GR" dirty="0"/>
              <a:t>Η μικρότερη προσπάθεια και η χαμηλότερη παραγωγικότητα ενός εργαζομένου, όταν λειτουργεί στο πλαίσιο μιας ομάδας.</a:t>
            </a:r>
            <a:endParaRPr lang="en-US" dirty="0"/>
          </a:p>
        </p:txBody>
      </p:sp>
      <p:pic>
        <p:nvPicPr>
          <p:cNvPr id="32773"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98721" y="2438399"/>
            <a:ext cx="2564278" cy="3840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r>
              <a:rPr lang="en-US" dirty="0"/>
              <a:t>14-</a:t>
            </a:r>
            <a:fld id="{BFA3F9D8-8EFD-44DF-83DB-E84B57ADD5E9}" type="slidenum">
              <a:rPr lang="en-US"/>
              <a:pPr>
                <a:defRPr/>
              </a:pPr>
              <a:t>22</a:t>
            </a:fld>
            <a:endParaRPr lang="en-US" dirty="0"/>
          </a:p>
        </p:txBody>
      </p:sp>
    </p:spTree>
    <p:extLst>
      <p:ext uri="{BB962C8B-B14F-4D97-AF65-F5344CB8AC3E}">
        <p14:creationId xmlns:p14="http://schemas.microsoft.com/office/powerpoint/2010/main" val="277151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8"/>
          <p:cNvSpPr>
            <a:spLocks noGrp="1"/>
          </p:cNvSpPr>
          <p:nvPr>
            <p:ph idx="1"/>
          </p:nvPr>
        </p:nvSpPr>
        <p:spPr>
          <a:xfrm>
            <a:off x="457200" y="1752600"/>
            <a:ext cx="8229600" cy="4648200"/>
          </a:xfrm>
        </p:spPr>
        <p:txBody>
          <a:bodyPr/>
          <a:lstStyle/>
          <a:p>
            <a:pPr>
              <a:defRPr/>
            </a:pPr>
            <a:r>
              <a:rPr lang="el-GR" b="1" dirty="0"/>
              <a:t>Κοινωνική επίδραση</a:t>
            </a:r>
            <a:endParaRPr lang="en-US" b="1" dirty="0"/>
          </a:p>
          <a:p>
            <a:pPr lvl="1">
              <a:defRPr/>
            </a:pPr>
            <a:r>
              <a:rPr lang="el-GR" dirty="0"/>
              <a:t>Η μεγαλύτερη προσπάθεια που καταβάλει ένας εργαζόμενος όταν λειτουργεί στο πλαίσιο μιας ομάδας, σε σχέση με την προσπάθεια που θα κατέβαλε αν εργαζόταν μόνος.</a:t>
            </a:r>
            <a:endParaRPr lang="en-US" dirty="0"/>
          </a:p>
        </p:txBody>
      </p:sp>
      <p:sp>
        <p:nvSpPr>
          <p:cNvPr id="5" name="Slide Number Placeholder 4"/>
          <p:cNvSpPr>
            <a:spLocks noGrp="1"/>
          </p:cNvSpPr>
          <p:nvPr>
            <p:ph type="sldNum" sz="quarter" idx="12"/>
          </p:nvPr>
        </p:nvSpPr>
        <p:spPr/>
        <p:txBody>
          <a:bodyPr/>
          <a:lstStyle/>
          <a:p>
            <a:pPr>
              <a:defRPr/>
            </a:pPr>
            <a:r>
              <a:rPr lang="en-US" dirty="0"/>
              <a:t>14-</a:t>
            </a:r>
            <a:fld id="{B4797373-6893-442C-B4D0-C6B7A07714D9}" type="slidenum">
              <a:rPr lang="en-US"/>
              <a:pPr>
                <a:defRPr/>
              </a:pPr>
              <a:t>23</a:t>
            </a:fld>
            <a:endParaRPr lang="en-US" dirty="0"/>
          </a:p>
        </p:txBody>
      </p:sp>
      <p:sp>
        <p:nvSpPr>
          <p:cNvPr id="6" name="Title 1"/>
          <p:cNvSpPr>
            <a:spLocks noGrp="1"/>
          </p:cNvSpPr>
          <p:nvPr>
            <p:ph type="title"/>
          </p:nvPr>
        </p:nvSpPr>
        <p:spPr>
          <a:xfrm>
            <a:off x="457200" y="214952"/>
            <a:ext cx="8229600" cy="1143000"/>
          </a:xfrm>
        </p:spPr>
        <p:txBody>
          <a:bodyPr>
            <a:normAutofit fontScale="90000"/>
          </a:bodyPr>
          <a:lstStyle/>
          <a:p>
            <a:r>
              <a:rPr lang="el-GR" altLang="en-US" dirty="0"/>
              <a:t>Παρέχοντας κίνητρα</a:t>
            </a:r>
            <a:br>
              <a:rPr lang="el-GR" altLang="en-US" dirty="0"/>
            </a:br>
            <a:r>
              <a:rPr lang="el-GR" altLang="en-US" dirty="0"/>
              <a:t>για ομαδική εργασία (2)</a:t>
            </a:r>
            <a:endParaRPr lang="en-US" altLang="en-US" dirty="0"/>
          </a:p>
        </p:txBody>
      </p:sp>
    </p:spTree>
    <p:extLst>
      <p:ext uri="{BB962C8B-B14F-4D97-AF65-F5344CB8AC3E}">
        <p14:creationId xmlns:p14="http://schemas.microsoft.com/office/powerpoint/2010/main" val="1763036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l-GR" altLang="en-US" dirty="0"/>
              <a:t>Κανόνες και ρόλοι</a:t>
            </a:r>
            <a:endParaRPr lang="en-US" altLang="en-US" dirty="0"/>
          </a:p>
        </p:txBody>
      </p:sp>
      <p:sp>
        <p:nvSpPr>
          <p:cNvPr id="31747" name="Content Placeholder 2"/>
          <p:cNvSpPr>
            <a:spLocks noGrp="1"/>
          </p:cNvSpPr>
          <p:nvPr>
            <p:ph sz="half" idx="1"/>
          </p:nvPr>
        </p:nvSpPr>
        <p:spPr>
          <a:xfrm>
            <a:off x="228600" y="1752600"/>
            <a:ext cx="3886200" cy="4525963"/>
          </a:xfrm>
        </p:spPr>
        <p:txBody>
          <a:bodyPr>
            <a:normAutofit/>
          </a:bodyPr>
          <a:lstStyle/>
          <a:p>
            <a:pPr>
              <a:defRPr/>
            </a:pPr>
            <a:r>
              <a:rPr lang="el-GR" b="1" dirty="0"/>
              <a:t>Κανόνες</a:t>
            </a:r>
            <a:endParaRPr lang="en-US" b="1" dirty="0"/>
          </a:p>
          <a:p>
            <a:pPr lvl="1">
              <a:defRPr/>
            </a:pPr>
            <a:r>
              <a:rPr lang="el-GR" dirty="0"/>
              <a:t>Κοινές πεποιθήσεις για τον τρόπο που θα πρέπει να σκέφτονται και να συμπεριφέρονται οι άνθρωποι.</a:t>
            </a:r>
            <a:endParaRPr lang="en-US" dirty="0"/>
          </a:p>
        </p:txBody>
      </p:sp>
      <p:sp>
        <p:nvSpPr>
          <p:cNvPr id="31748" name="Content Placeholder 3"/>
          <p:cNvSpPr>
            <a:spLocks noGrp="1"/>
          </p:cNvSpPr>
          <p:nvPr>
            <p:ph sz="half" idx="2"/>
          </p:nvPr>
        </p:nvSpPr>
        <p:spPr>
          <a:xfrm>
            <a:off x="4419600" y="1752600"/>
            <a:ext cx="4267200" cy="4525963"/>
          </a:xfrm>
        </p:spPr>
        <p:txBody>
          <a:bodyPr>
            <a:normAutofit/>
          </a:bodyPr>
          <a:lstStyle/>
          <a:p>
            <a:pPr>
              <a:defRPr/>
            </a:pPr>
            <a:r>
              <a:rPr lang="el-GR" b="1" dirty="0"/>
              <a:t>Ρόλοι</a:t>
            </a:r>
            <a:r>
              <a:rPr lang="en-US" dirty="0"/>
              <a:t> </a:t>
            </a:r>
          </a:p>
          <a:p>
            <a:pPr lvl="1">
              <a:defRPr/>
            </a:pPr>
            <a:r>
              <a:rPr lang="el-GR" dirty="0"/>
              <a:t>Διαφορετικές κατηγορίες προσδοκιών για τον τρόπο που θα πρέπει να συμπεριφέρονται διαφορετικά άτομα.</a:t>
            </a:r>
            <a:endParaRPr lang="en-US" dirty="0"/>
          </a:p>
        </p:txBody>
      </p:sp>
      <p:sp>
        <p:nvSpPr>
          <p:cNvPr id="5" name="Slide Number Placeholder 4"/>
          <p:cNvSpPr>
            <a:spLocks noGrp="1"/>
          </p:cNvSpPr>
          <p:nvPr>
            <p:ph type="sldNum" sz="quarter" idx="12"/>
          </p:nvPr>
        </p:nvSpPr>
        <p:spPr/>
        <p:txBody>
          <a:bodyPr/>
          <a:lstStyle/>
          <a:p>
            <a:pPr>
              <a:defRPr/>
            </a:pPr>
            <a:r>
              <a:rPr lang="en-US" dirty="0"/>
              <a:t>14-</a:t>
            </a:r>
            <a:fld id="{14166E91-4246-493E-B328-6A7B5378A473}" type="slidenum">
              <a:rPr lang="en-US"/>
              <a:pPr>
                <a:defRPr/>
              </a:pPr>
              <a:t>24</a:t>
            </a:fld>
            <a:endParaRPr lang="en-US" dirty="0"/>
          </a:p>
        </p:txBody>
      </p:sp>
    </p:spTree>
    <p:extLst>
      <p:ext uri="{BB962C8B-B14F-4D97-AF65-F5344CB8AC3E}">
        <p14:creationId xmlns:p14="http://schemas.microsoft.com/office/powerpoint/2010/main" val="2675001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dirty="0"/>
              <a:t>Ρόλοι</a:t>
            </a:r>
            <a:endParaRPr lang="en-US" altLang="en-US" dirty="0"/>
          </a:p>
        </p:txBody>
      </p:sp>
      <p:sp>
        <p:nvSpPr>
          <p:cNvPr id="32771" name="Content Placeholder 2"/>
          <p:cNvSpPr>
            <a:spLocks noGrp="1"/>
          </p:cNvSpPr>
          <p:nvPr>
            <p:ph sz="half" idx="1"/>
          </p:nvPr>
        </p:nvSpPr>
        <p:spPr>
          <a:xfrm>
            <a:off x="228600" y="1752600"/>
            <a:ext cx="4191000" cy="4525963"/>
          </a:xfrm>
        </p:spPr>
        <p:txBody>
          <a:bodyPr>
            <a:normAutofit/>
          </a:bodyPr>
          <a:lstStyle/>
          <a:p>
            <a:r>
              <a:rPr lang="el-GR" b="1" dirty="0"/>
              <a:t>Ρόλος ειδικών καθηκόντων</a:t>
            </a:r>
            <a:endParaRPr lang="en-US" b="1" dirty="0"/>
          </a:p>
          <a:p>
            <a:pPr lvl="1"/>
            <a:r>
              <a:rPr lang="el-GR" dirty="0"/>
              <a:t>Ρόλος που απαιτεί πιο προχωρημένες δεξιότητες και ικανότητες σχετικά με μια συγκεκριμένη εργασία.</a:t>
            </a:r>
            <a:endParaRPr lang="en-US" dirty="0"/>
          </a:p>
        </p:txBody>
      </p:sp>
      <p:sp>
        <p:nvSpPr>
          <p:cNvPr id="32772" name="Content Placeholder 3"/>
          <p:cNvSpPr>
            <a:spLocks noGrp="1"/>
          </p:cNvSpPr>
          <p:nvPr>
            <p:ph sz="half" idx="2"/>
          </p:nvPr>
        </p:nvSpPr>
        <p:spPr/>
        <p:txBody>
          <a:bodyPr>
            <a:normAutofit/>
          </a:bodyPr>
          <a:lstStyle/>
          <a:p>
            <a:r>
              <a:rPr lang="el-GR" b="1" dirty="0"/>
              <a:t>Ρόλος διατήρησης ομάδας</a:t>
            </a:r>
            <a:endParaRPr lang="en-US" b="1" dirty="0"/>
          </a:p>
          <a:p>
            <a:pPr lvl="1"/>
            <a:r>
              <a:rPr lang="el-GR" dirty="0"/>
              <a:t>Ρόλος που αναπτύσσει και διατηρεί την αρμονία της ομάδας.</a:t>
            </a:r>
            <a:endParaRPr lang="en-US" dirty="0"/>
          </a:p>
        </p:txBody>
      </p:sp>
      <p:sp>
        <p:nvSpPr>
          <p:cNvPr id="5" name="Slide Number Placeholder 4"/>
          <p:cNvSpPr>
            <a:spLocks noGrp="1"/>
          </p:cNvSpPr>
          <p:nvPr>
            <p:ph type="sldNum" sz="quarter" idx="12"/>
          </p:nvPr>
        </p:nvSpPr>
        <p:spPr/>
        <p:txBody>
          <a:bodyPr/>
          <a:lstStyle/>
          <a:p>
            <a:r>
              <a:rPr lang="en-US" dirty="0"/>
              <a:t>14-</a:t>
            </a:r>
            <a:fld id="{8D1BCDDB-3C32-48AC-AE26-5C8D34D76911}" type="slidenum">
              <a:rPr lang="en-US" smtClean="0"/>
              <a:pPr/>
              <a:t>25</a:t>
            </a:fld>
            <a:endParaRPr lang="en-US" dirty="0"/>
          </a:p>
        </p:txBody>
      </p:sp>
    </p:spTree>
    <p:extLst>
      <p:ext uri="{BB962C8B-B14F-4D97-AF65-F5344CB8AC3E}">
        <p14:creationId xmlns:p14="http://schemas.microsoft.com/office/powerpoint/2010/main" val="3041715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r>
              <a:rPr lang="el-GR" altLang="en-US" dirty="0"/>
              <a:t>Συνοχή</a:t>
            </a:r>
            <a:endParaRPr lang="en-US" altLang="en-US" dirty="0"/>
          </a:p>
        </p:txBody>
      </p:sp>
      <p:sp>
        <p:nvSpPr>
          <p:cNvPr id="33795" name="Content Placeholder 4"/>
          <p:cNvSpPr>
            <a:spLocks noGrp="1"/>
          </p:cNvSpPr>
          <p:nvPr>
            <p:ph idx="1"/>
          </p:nvPr>
        </p:nvSpPr>
        <p:spPr>
          <a:xfrm>
            <a:off x="304800" y="1676400"/>
            <a:ext cx="8382000" cy="4648200"/>
          </a:xfrm>
        </p:spPr>
        <p:txBody>
          <a:bodyPr/>
          <a:lstStyle/>
          <a:p>
            <a:pPr>
              <a:defRPr/>
            </a:pPr>
            <a:r>
              <a:rPr lang="el-GR" b="1" dirty="0"/>
              <a:t>Συνοχή</a:t>
            </a:r>
            <a:endParaRPr lang="en-US" b="1" dirty="0"/>
          </a:p>
          <a:p>
            <a:pPr lvl="1">
              <a:defRPr/>
            </a:pPr>
            <a:r>
              <a:rPr lang="el-GR" dirty="0"/>
              <a:t>Ο βαθμός κατά τον οποίο: (α) μια ομάδα είναι ελκυστική στα ίδια τα μέλη της, (β) τα μέλη έχουν κίνητρο να παραμείνουν στην ομάδα, και (γ) τα μέλη της ομάδας επηρεάζουν το ένα το άλλο.</a:t>
            </a:r>
            <a:endParaRPr lang="en-US" dirty="0"/>
          </a:p>
        </p:txBody>
      </p:sp>
      <p:sp>
        <p:nvSpPr>
          <p:cNvPr id="3" name="Slide Number Placeholder 2"/>
          <p:cNvSpPr>
            <a:spLocks noGrp="1"/>
          </p:cNvSpPr>
          <p:nvPr>
            <p:ph type="sldNum" sz="quarter" idx="12"/>
          </p:nvPr>
        </p:nvSpPr>
        <p:spPr/>
        <p:txBody>
          <a:bodyPr/>
          <a:lstStyle/>
          <a:p>
            <a:pPr>
              <a:defRPr/>
            </a:pPr>
            <a:r>
              <a:rPr lang="en-US" dirty="0"/>
              <a:t>14-</a:t>
            </a:r>
            <a:fld id="{7F323027-F76C-4DE1-80D2-F376149679F5}" type="slidenum">
              <a:rPr lang="en-US"/>
              <a:pPr>
                <a:defRPr/>
              </a:pPr>
              <a:t>26</a:t>
            </a:fld>
            <a:endParaRPr lang="en-US" dirty="0"/>
          </a:p>
        </p:txBody>
      </p:sp>
    </p:spTree>
    <p:extLst>
      <p:ext uri="{BB962C8B-B14F-4D97-AF65-F5344CB8AC3E}">
        <p14:creationId xmlns:p14="http://schemas.microsoft.com/office/powerpoint/2010/main" val="3095666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342"/>
            <a:ext cx="8229600" cy="1143000"/>
          </a:xfrm>
        </p:spPr>
        <p:txBody>
          <a:bodyPr>
            <a:normAutofit fontScale="90000"/>
          </a:bodyPr>
          <a:lstStyle/>
          <a:p>
            <a:pPr>
              <a:defRPr/>
            </a:pPr>
            <a:r>
              <a:rPr lang="el-GR" dirty="0"/>
              <a:t>Συνοχή</a:t>
            </a:r>
            <a:r>
              <a:rPr lang="en-US" dirty="0"/>
              <a:t>, </a:t>
            </a:r>
            <a:r>
              <a:rPr lang="el-GR" dirty="0"/>
              <a:t>κανόνες απόδοσης</a:t>
            </a:r>
            <a:r>
              <a:rPr lang="en-US" dirty="0"/>
              <a:t>,</a:t>
            </a:r>
            <a:br>
              <a:rPr lang="el-GR" dirty="0"/>
            </a:br>
            <a:r>
              <a:rPr lang="el-GR" dirty="0"/>
              <a:t>και ομαδική απόδοση</a:t>
            </a:r>
            <a:endParaRPr lang="en-US" dirty="0"/>
          </a:p>
        </p:txBody>
      </p:sp>
      <p:sp>
        <p:nvSpPr>
          <p:cNvPr id="3" name="Slide Number Placeholder 2"/>
          <p:cNvSpPr>
            <a:spLocks noGrp="1"/>
          </p:cNvSpPr>
          <p:nvPr>
            <p:ph type="sldNum" sz="quarter" idx="12"/>
          </p:nvPr>
        </p:nvSpPr>
        <p:spPr/>
        <p:txBody>
          <a:bodyPr/>
          <a:lstStyle/>
          <a:p>
            <a:pPr>
              <a:defRPr/>
            </a:pPr>
            <a:r>
              <a:rPr lang="en-US" dirty="0"/>
              <a:t>14-</a:t>
            </a:r>
            <a:fld id="{62EAC971-C7E2-4881-B2D3-C5DE518CFB7A}" type="slidenum">
              <a:rPr lang="en-US"/>
              <a:pPr>
                <a:defRPr/>
              </a:pPr>
              <a:t>27</a:t>
            </a:fld>
            <a:endParaRPr lang="en-US" dirty="0"/>
          </a:p>
        </p:txBody>
      </p:sp>
      <p:pic>
        <p:nvPicPr>
          <p:cNvPr id="6" name="Εικόνα 5"/>
          <p:cNvPicPr>
            <a:picLocks noChangeAspect="1"/>
          </p:cNvPicPr>
          <p:nvPr/>
        </p:nvPicPr>
        <p:blipFill rotWithShape="1">
          <a:blip r:embed="rId2"/>
          <a:srcRect l="8883" t="2994"/>
          <a:stretch/>
        </p:blipFill>
        <p:spPr>
          <a:xfrm>
            <a:off x="22746" y="1676399"/>
            <a:ext cx="8968854" cy="5089525"/>
          </a:xfrm>
          <a:prstGeom prst="rect">
            <a:avLst/>
          </a:prstGeom>
        </p:spPr>
      </p:pic>
    </p:spTree>
    <p:extLst>
      <p:ext uri="{BB962C8B-B14F-4D97-AF65-F5344CB8AC3E}">
        <p14:creationId xmlns:p14="http://schemas.microsoft.com/office/powerpoint/2010/main" val="1930002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a:t>Χτίζοντας συνοχή και</a:t>
            </a:r>
            <a:br>
              <a:rPr lang="el-GR" dirty="0"/>
            </a:br>
            <a:r>
              <a:rPr lang="el-GR" dirty="0"/>
              <a:t>κανόνες υψηλής απόδοσης</a:t>
            </a:r>
            <a:endParaRPr lang="en-US" dirty="0"/>
          </a:p>
        </p:txBody>
      </p:sp>
      <p:sp>
        <p:nvSpPr>
          <p:cNvPr id="7" name="Content Placeholder 6"/>
          <p:cNvSpPr>
            <a:spLocks noGrp="1"/>
          </p:cNvSpPr>
          <p:nvPr>
            <p:ph idx="1"/>
          </p:nvPr>
        </p:nvSpPr>
        <p:spPr>
          <a:xfrm>
            <a:off x="304800" y="1752600"/>
            <a:ext cx="8610600" cy="5029200"/>
          </a:xfrm>
        </p:spPr>
        <p:txBody>
          <a:bodyPr>
            <a:normAutofit/>
          </a:bodyPr>
          <a:lstStyle/>
          <a:p>
            <a:pPr marL="514350" indent="-514350">
              <a:buClr>
                <a:srgbClr val="800080"/>
              </a:buClr>
              <a:buFont typeface="+mj-lt"/>
              <a:buAutoNum type="arabicPeriod"/>
              <a:defRPr/>
            </a:pPr>
            <a:r>
              <a:rPr lang="el-GR" sz="2700" dirty="0"/>
              <a:t>Προσελκύστε μέλη με παρόμοιες συμπεριφορές, αξίες και υπόβαθρο.</a:t>
            </a:r>
            <a:endParaRPr lang="en-US" sz="2700" dirty="0"/>
          </a:p>
          <a:p>
            <a:pPr marL="514350" indent="-514350">
              <a:buClr>
                <a:srgbClr val="800080"/>
              </a:buClr>
              <a:buFont typeface="+mj-lt"/>
              <a:buAutoNum type="arabicPeriod"/>
              <a:defRPr/>
            </a:pPr>
            <a:r>
              <a:rPr lang="el-GR" sz="2700" dirty="0"/>
              <a:t>Διατηρήστε αυστηρά κριτήρια </a:t>
            </a:r>
            <a:r>
              <a:rPr lang="el-GR" sz="2700" dirty="0">
                <a:solidFill>
                  <a:schemeClr val="tx2">
                    <a:lumMod val="60000"/>
                    <a:lumOff val="40000"/>
                  </a:schemeClr>
                </a:solidFill>
              </a:rPr>
              <a:t>εισόδου</a:t>
            </a:r>
            <a:r>
              <a:rPr lang="el-GR" sz="2700" dirty="0"/>
              <a:t>.</a:t>
            </a:r>
            <a:endParaRPr lang="en-US" sz="2700" dirty="0"/>
          </a:p>
          <a:p>
            <a:pPr marL="514350" indent="-514350">
              <a:buClr>
                <a:srgbClr val="800080"/>
              </a:buClr>
              <a:buFont typeface="+mj-lt"/>
              <a:buAutoNum type="arabicPeriod"/>
              <a:defRPr/>
            </a:pPr>
            <a:r>
              <a:rPr lang="el-GR" sz="2700" dirty="0"/>
              <a:t>Διατηρήστε την ομάδα μικρή (ευέλικτη).</a:t>
            </a:r>
            <a:endParaRPr lang="en-US" sz="2700" dirty="0"/>
          </a:p>
          <a:p>
            <a:pPr marL="514350" indent="-514350">
              <a:buClr>
                <a:srgbClr val="800080"/>
              </a:buClr>
              <a:buFont typeface="+mj-lt"/>
              <a:buAutoNum type="arabicPeriod"/>
              <a:defRPr/>
            </a:pPr>
            <a:r>
              <a:rPr lang="el-GR" sz="2700" dirty="0"/>
              <a:t>Βοηθήστε την ομάδα να πετύχει και δημοσιοποιήστε τις επιτυχίες της.</a:t>
            </a:r>
            <a:endParaRPr lang="en-US" sz="2700" dirty="0"/>
          </a:p>
          <a:p>
            <a:pPr marL="514350" indent="-514350">
              <a:buClr>
                <a:srgbClr val="800080"/>
              </a:buClr>
              <a:buFont typeface="+mj-lt"/>
              <a:buAutoNum type="arabicPeriod"/>
              <a:defRPr/>
            </a:pPr>
            <a:r>
              <a:rPr lang="el-GR" sz="2700" dirty="0"/>
              <a:t>Γίνετε </a:t>
            </a:r>
            <a:r>
              <a:rPr lang="el-GR" sz="2700" dirty="0">
                <a:solidFill>
                  <a:schemeClr val="tx2">
                    <a:lumMod val="60000"/>
                    <a:lumOff val="40000"/>
                  </a:schemeClr>
                </a:solidFill>
              </a:rPr>
              <a:t>συμμετοχικός</a:t>
            </a:r>
            <a:r>
              <a:rPr lang="el-GR" sz="2700" dirty="0"/>
              <a:t> ηγέτης.</a:t>
            </a:r>
            <a:endParaRPr lang="en-US" sz="2700" dirty="0"/>
          </a:p>
          <a:p>
            <a:pPr marL="514350" indent="-514350">
              <a:buClr>
                <a:srgbClr val="800080"/>
              </a:buClr>
              <a:buFont typeface="+mj-lt"/>
              <a:buAutoNum type="arabicPeriod"/>
              <a:defRPr/>
            </a:pPr>
            <a:r>
              <a:rPr lang="el-GR" sz="2700" dirty="0"/>
              <a:t>Παρουσιάστε μια πρόκληση εκτός της ομάδας (π.χ. επικράτηση επί ενός ανταγωνιστή).</a:t>
            </a:r>
            <a:endParaRPr lang="en-US" sz="2700" dirty="0"/>
          </a:p>
          <a:p>
            <a:pPr marL="514350" indent="-514350">
              <a:buClr>
                <a:srgbClr val="800080"/>
              </a:buClr>
              <a:buFont typeface="+mj-lt"/>
              <a:buAutoNum type="arabicPeriod"/>
              <a:defRPr/>
            </a:pPr>
            <a:r>
              <a:rPr lang="el-GR" sz="2700" dirty="0"/>
              <a:t>Συνδέστε τις </a:t>
            </a:r>
            <a:r>
              <a:rPr lang="el-GR" sz="2700" dirty="0">
                <a:solidFill>
                  <a:schemeClr val="tx2">
                    <a:lumMod val="60000"/>
                    <a:lumOff val="40000"/>
                  </a:schemeClr>
                </a:solidFill>
              </a:rPr>
              <a:t>ανταμοιβές</a:t>
            </a:r>
            <a:r>
              <a:rPr lang="el-GR" sz="2700" dirty="0"/>
              <a:t> με την ομαδική </a:t>
            </a:r>
            <a:r>
              <a:rPr lang="el-GR" sz="2700" dirty="0">
                <a:solidFill>
                  <a:schemeClr val="tx2">
                    <a:lumMod val="60000"/>
                    <a:lumOff val="40000"/>
                  </a:schemeClr>
                </a:solidFill>
              </a:rPr>
              <a:t>απόδοση.</a:t>
            </a:r>
            <a:endParaRPr lang="en-US" dirty="0"/>
          </a:p>
        </p:txBody>
      </p:sp>
      <p:sp>
        <p:nvSpPr>
          <p:cNvPr id="4" name="Slide Number Placeholder 3"/>
          <p:cNvSpPr>
            <a:spLocks noGrp="1"/>
          </p:cNvSpPr>
          <p:nvPr>
            <p:ph type="sldNum" sz="quarter" idx="12"/>
          </p:nvPr>
        </p:nvSpPr>
        <p:spPr/>
        <p:txBody>
          <a:bodyPr/>
          <a:lstStyle/>
          <a:p>
            <a:pPr>
              <a:defRPr/>
            </a:pPr>
            <a:r>
              <a:rPr lang="en-US" dirty="0"/>
              <a:t>14-</a:t>
            </a:r>
            <a:fld id="{9FC9E9FC-B9DD-4502-8EB9-500004F58BE2}" type="slidenum">
              <a:rPr lang="en-US"/>
              <a:pPr>
                <a:defRPr/>
              </a:pPr>
              <a:t>28</a:t>
            </a:fld>
            <a:endParaRPr lang="en-US" dirty="0"/>
          </a:p>
        </p:txBody>
      </p:sp>
    </p:spTree>
    <p:extLst>
      <p:ext uri="{BB962C8B-B14F-4D97-AF65-F5344CB8AC3E}">
        <p14:creationId xmlns:p14="http://schemas.microsoft.com/office/powerpoint/2010/main" val="2137617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l-GR" altLang="en-US" dirty="0"/>
              <a:t>Διοικώντας προς τα έξω (1)</a:t>
            </a:r>
            <a:endParaRPr lang="en-US" altLang="en-US" dirty="0"/>
          </a:p>
        </p:txBody>
      </p:sp>
      <p:sp>
        <p:nvSpPr>
          <p:cNvPr id="36867" name="Content Placeholder 6"/>
          <p:cNvSpPr>
            <a:spLocks noGrp="1"/>
          </p:cNvSpPr>
          <p:nvPr>
            <p:ph sz="half" idx="1"/>
          </p:nvPr>
        </p:nvSpPr>
        <p:spPr>
          <a:xfrm>
            <a:off x="381000" y="1752600"/>
            <a:ext cx="4953000" cy="4525963"/>
          </a:xfrm>
        </p:spPr>
        <p:txBody>
          <a:bodyPr>
            <a:normAutofit/>
          </a:bodyPr>
          <a:lstStyle/>
          <a:p>
            <a:pPr>
              <a:defRPr/>
            </a:pPr>
            <a:r>
              <a:rPr lang="el-GR" b="1" dirty="0"/>
              <a:t>Πληροφοριοδότης ομάδας</a:t>
            </a:r>
          </a:p>
          <a:p>
            <a:pPr lvl="1">
              <a:defRPr/>
            </a:pPr>
            <a:r>
              <a:rPr lang="el-GR" dirty="0"/>
              <a:t>Ένα μέλος της ομάδας, το οποίο ενημερώνεται συνέχεια για τις τρέχουσες εξελίξεις και, κατόπιν, μεταφέρει στην ομάδα τις σχετικές πληροφορίες.</a:t>
            </a:r>
            <a:endParaRPr lang="en-US" dirty="0"/>
          </a:p>
        </p:txBody>
      </p:sp>
      <p:pic>
        <p:nvPicPr>
          <p:cNvPr id="40965" name="Content Placeholder 6"/>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19742" y="3810000"/>
            <a:ext cx="3533881" cy="243216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r>
              <a:rPr lang="en-US" dirty="0"/>
              <a:t>14-</a:t>
            </a:r>
            <a:fld id="{E133051B-F98F-42EB-8F0B-033AA78C1402}" type="slidenum">
              <a:rPr lang="en-US"/>
              <a:pPr>
                <a:defRPr/>
              </a:pPr>
              <a:t>29</a:t>
            </a:fld>
            <a:endParaRPr lang="en-US" dirty="0"/>
          </a:p>
        </p:txBody>
      </p:sp>
    </p:spTree>
    <p:extLst>
      <p:ext uri="{BB962C8B-B14F-4D97-AF65-F5344CB8AC3E}">
        <p14:creationId xmlns:p14="http://schemas.microsoft.com/office/powerpoint/2010/main" val="3139217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a:t>14-</a:t>
            </a:r>
            <a:fld id="{CE12A734-E806-4902-B86B-1E7FABDF1110}" type="slidenum">
              <a:rPr lang="en-US"/>
              <a:pPr>
                <a:defRPr/>
              </a:pPr>
              <a:t>3</a:t>
            </a:fld>
            <a:endParaRPr lang="en-US" dirty="0"/>
          </a:p>
        </p:txBody>
      </p:sp>
      <p:sp>
        <p:nvSpPr>
          <p:cNvPr id="7" name="Rectangle 2"/>
          <p:cNvSpPr>
            <a:spLocks noGrp="1" noChangeArrowheads="1"/>
          </p:cNvSpPr>
          <p:nvPr>
            <p:ph type="title"/>
          </p:nvPr>
        </p:nvSpPr>
        <p:spPr>
          <a:xfrm>
            <a:off x="457200" y="152400"/>
            <a:ext cx="8229600" cy="1265238"/>
          </a:xfrm>
        </p:spPr>
        <p:txBody>
          <a:bodyPr/>
          <a:lstStyle/>
          <a:p>
            <a:r>
              <a:rPr lang="el-GR" dirty="0"/>
              <a:t>Μαθησιακοί στόχοι (2)</a:t>
            </a:r>
            <a:endParaRPr lang="en-US" altLang="en-US" dirty="0"/>
          </a:p>
        </p:txBody>
      </p:sp>
      <p:sp>
        <p:nvSpPr>
          <p:cNvPr id="8" name="Content Placeholder 2"/>
          <p:cNvSpPr>
            <a:spLocks noGrp="1"/>
          </p:cNvSpPr>
          <p:nvPr>
            <p:ph idx="1"/>
          </p:nvPr>
        </p:nvSpPr>
        <p:spPr>
          <a:xfrm>
            <a:off x="304800" y="1676400"/>
            <a:ext cx="8534400" cy="5029200"/>
          </a:xfrm>
        </p:spPr>
        <p:txBody>
          <a:bodyPr>
            <a:noAutofit/>
          </a:bodyPr>
          <a:lstStyle/>
          <a:p>
            <a:pPr marL="723900" indent="-723900">
              <a:spcAft>
                <a:spcPts val="1200"/>
              </a:spcAft>
              <a:buNone/>
            </a:pPr>
            <a:r>
              <a:rPr lang="el-GR" sz="2800" b="1" i="1" u="sng" dirty="0"/>
              <a:t>Μετά τη μελέτη του κεφαλαίου, θα είστε σε θέση να</a:t>
            </a:r>
            <a:r>
              <a:rPr lang="el-GR" sz="2800" b="1" dirty="0"/>
              <a:t>:</a:t>
            </a:r>
          </a:p>
          <a:p>
            <a:pPr marL="355600" indent="-355600">
              <a:spcBef>
                <a:spcPts val="600"/>
              </a:spcBef>
              <a:buNone/>
            </a:pPr>
            <a:r>
              <a:rPr lang="el-GR" sz="3000" dirty="0"/>
              <a:t>4. Εξηγήσετε γιατί κάποιες φορές οι ομάδες αποτυγχάνουν.</a:t>
            </a:r>
          </a:p>
          <a:p>
            <a:pPr marL="355600" indent="-355600">
              <a:spcBef>
                <a:spcPts val="600"/>
              </a:spcBef>
              <a:buNone/>
            </a:pPr>
            <a:r>
              <a:rPr lang="el-GR" sz="3000" dirty="0"/>
              <a:t>5. Περιγράψετε πώς χτίζεται μια αποτελεσματική ομάδα.</a:t>
            </a:r>
          </a:p>
          <a:p>
            <a:pPr marL="355600" indent="-355600">
              <a:spcBef>
                <a:spcPts val="600"/>
              </a:spcBef>
              <a:buNone/>
            </a:pPr>
            <a:r>
              <a:rPr lang="el-GR" sz="3000" dirty="0"/>
              <a:t>6. Απαριθμήσετε τις μεθόδους διαχείρισης των σχέσεων μιας ομάδας με άλλες ομάδες.</a:t>
            </a:r>
          </a:p>
          <a:p>
            <a:pPr marL="355600" indent="-355600">
              <a:spcBef>
                <a:spcPts val="600"/>
              </a:spcBef>
              <a:buNone/>
            </a:pPr>
            <a:r>
              <a:rPr lang="el-GR" sz="3000" dirty="0"/>
              <a:t>7. Αναγνωρίσετε τους τρόπους διαχείρισης συγκρούσεων.</a:t>
            </a:r>
          </a:p>
        </p:txBody>
      </p:sp>
    </p:spTree>
    <p:extLst>
      <p:ext uri="{BB962C8B-B14F-4D97-AF65-F5344CB8AC3E}">
        <p14:creationId xmlns:p14="http://schemas.microsoft.com/office/powerpoint/2010/main" val="2955270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304800" y="1676400"/>
            <a:ext cx="8610600" cy="4648200"/>
          </a:xfrm>
        </p:spPr>
        <p:txBody>
          <a:bodyPr>
            <a:normAutofit fontScale="92500" lnSpcReduction="10000"/>
          </a:bodyPr>
          <a:lstStyle/>
          <a:p>
            <a:pPr>
              <a:defRPr/>
            </a:pPr>
            <a:r>
              <a:rPr lang="el-GR" b="1" dirty="0"/>
              <a:t>Στρατηγική πληροφόρησης</a:t>
            </a:r>
          </a:p>
          <a:p>
            <a:pPr lvl="1">
              <a:spcAft>
                <a:spcPts val="1800"/>
              </a:spcAft>
              <a:defRPr/>
            </a:pPr>
            <a:r>
              <a:rPr lang="el-GR" dirty="0"/>
              <a:t>Μια στρατηγική σε επίπεδο ομάδων, η οποία περιλαμβάνει τη λήψη αποφάσεων από τα ίδια τα μέλη της ομάδας και τη μετέπειτα ενημέρωση όλων όσων βρίσκονται εκτός αυτής.</a:t>
            </a:r>
            <a:endParaRPr lang="en-US" dirty="0"/>
          </a:p>
          <a:p>
            <a:pPr>
              <a:defRPr/>
            </a:pPr>
            <a:r>
              <a:rPr lang="el-GR" b="1" dirty="0"/>
              <a:t>Στρατηγική επίδειξης</a:t>
            </a:r>
            <a:endParaRPr lang="en-US" b="1" dirty="0"/>
          </a:p>
          <a:p>
            <a:pPr lvl="1">
              <a:defRPr/>
            </a:pPr>
            <a:r>
              <a:rPr lang="el-GR" dirty="0"/>
              <a:t>Μια στρατηγική σε επίπεδο ομάδων, η οποία περιλαμβάνει την ταυτόχρονη εστίαση στην εσωτερική ενδυνάμωση της ομάδας και στην επίτευξη εξωτερικής ορατότητας.</a:t>
            </a:r>
            <a:endParaRPr lang="en-US" dirty="0"/>
          </a:p>
        </p:txBody>
      </p:sp>
      <p:sp>
        <p:nvSpPr>
          <p:cNvPr id="4" name="Slide Number Placeholder 3"/>
          <p:cNvSpPr>
            <a:spLocks noGrp="1"/>
          </p:cNvSpPr>
          <p:nvPr>
            <p:ph type="sldNum" sz="quarter" idx="12"/>
          </p:nvPr>
        </p:nvSpPr>
        <p:spPr/>
        <p:txBody>
          <a:bodyPr/>
          <a:lstStyle/>
          <a:p>
            <a:pPr>
              <a:defRPr/>
            </a:pPr>
            <a:r>
              <a:rPr lang="en-US" dirty="0"/>
              <a:t>14-</a:t>
            </a:r>
            <a:fld id="{B8F02430-2A2B-4DE9-88EB-86926383DEEE}" type="slidenum">
              <a:rPr lang="en-US"/>
              <a:pPr>
                <a:defRPr/>
              </a:pPr>
              <a:t>30</a:t>
            </a:fld>
            <a:endParaRPr lang="en-US" dirty="0"/>
          </a:p>
        </p:txBody>
      </p:sp>
      <p:sp>
        <p:nvSpPr>
          <p:cNvPr id="6" name="Title 1"/>
          <p:cNvSpPr>
            <a:spLocks noGrp="1"/>
          </p:cNvSpPr>
          <p:nvPr>
            <p:ph type="title"/>
          </p:nvPr>
        </p:nvSpPr>
        <p:spPr>
          <a:xfrm>
            <a:off x="457200" y="274638"/>
            <a:ext cx="8229600" cy="1143000"/>
          </a:xfrm>
        </p:spPr>
        <p:txBody>
          <a:bodyPr/>
          <a:lstStyle/>
          <a:p>
            <a:r>
              <a:rPr lang="el-GR" altLang="en-US" dirty="0"/>
              <a:t>Διοικώντας προς τα έξω (2)</a:t>
            </a:r>
            <a:endParaRPr lang="en-US" altLang="en-US" dirty="0"/>
          </a:p>
        </p:txBody>
      </p:sp>
    </p:spTree>
    <p:extLst>
      <p:ext uri="{BB962C8B-B14F-4D97-AF65-F5344CB8AC3E}">
        <p14:creationId xmlns:p14="http://schemas.microsoft.com/office/powerpoint/2010/main" val="88022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sz="half" idx="1"/>
          </p:nvPr>
        </p:nvSpPr>
        <p:spPr>
          <a:xfrm>
            <a:off x="381000" y="1752600"/>
            <a:ext cx="8305800" cy="4525963"/>
          </a:xfrm>
        </p:spPr>
        <p:txBody>
          <a:bodyPr>
            <a:normAutofit/>
          </a:bodyPr>
          <a:lstStyle/>
          <a:p>
            <a:pPr>
              <a:defRPr/>
            </a:pPr>
            <a:r>
              <a:rPr lang="el-GR" b="1" dirty="0"/>
              <a:t>Στρατηγική διερεύνησης</a:t>
            </a:r>
            <a:endParaRPr lang="en-US" dirty="0"/>
          </a:p>
          <a:p>
            <a:pPr lvl="1">
              <a:defRPr/>
            </a:pPr>
            <a:r>
              <a:rPr lang="el-GR" dirty="0"/>
              <a:t>Μια στρατηγική σε επίπεδο ομάδων, η οποία απαιτεί από τα μέλη της κάθε ομάδας να συναναστρέφονται συνέχεια με άτομα εκτός αυτής, να εντοπίζουν τις ανάγκες των συγκεκριμένων ατόμων και να πειραματίζονται με πιθανές λύσεις.</a:t>
            </a:r>
            <a:endParaRPr lang="en-US" dirty="0"/>
          </a:p>
        </p:txBody>
      </p:sp>
      <p:sp>
        <p:nvSpPr>
          <p:cNvPr id="4" name="Slide Number Placeholder 3"/>
          <p:cNvSpPr>
            <a:spLocks noGrp="1"/>
          </p:cNvSpPr>
          <p:nvPr>
            <p:ph type="sldNum" sz="quarter" idx="12"/>
          </p:nvPr>
        </p:nvSpPr>
        <p:spPr/>
        <p:txBody>
          <a:bodyPr/>
          <a:lstStyle/>
          <a:p>
            <a:pPr>
              <a:defRPr/>
            </a:pPr>
            <a:r>
              <a:rPr lang="en-US" dirty="0"/>
              <a:t>14-</a:t>
            </a:r>
            <a:fld id="{F3670F4C-B9D9-47C4-B405-3320889FD9C2}" type="slidenum">
              <a:rPr lang="en-US"/>
              <a:pPr>
                <a:defRPr/>
              </a:pPr>
              <a:t>31</a:t>
            </a:fld>
            <a:endParaRPr lang="en-US" dirty="0"/>
          </a:p>
        </p:txBody>
      </p:sp>
      <p:sp>
        <p:nvSpPr>
          <p:cNvPr id="7" name="Title 1"/>
          <p:cNvSpPr>
            <a:spLocks noGrp="1"/>
          </p:cNvSpPr>
          <p:nvPr>
            <p:ph type="title"/>
          </p:nvPr>
        </p:nvSpPr>
        <p:spPr>
          <a:xfrm>
            <a:off x="457200" y="274638"/>
            <a:ext cx="8229600" cy="1143000"/>
          </a:xfrm>
        </p:spPr>
        <p:txBody>
          <a:bodyPr/>
          <a:lstStyle/>
          <a:p>
            <a:r>
              <a:rPr lang="el-GR" altLang="en-US" dirty="0"/>
              <a:t>Διοικώντας προς τα έξω (3)</a:t>
            </a:r>
            <a:endParaRPr lang="en-US" altLang="en-US" dirty="0"/>
          </a:p>
        </p:txBody>
      </p:sp>
    </p:spTree>
    <p:extLst>
      <p:ext uri="{BB962C8B-B14F-4D97-AF65-F5344CB8AC3E}">
        <p14:creationId xmlns:p14="http://schemas.microsoft.com/office/powerpoint/2010/main" val="1401366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l-GR" altLang="en-US" dirty="0"/>
              <a:t>Σχέσεις οριζόντιων ρόλων (1)</a:t>
            </a:r>
            <a:endParaRPr lang="en-US" altLang="en-US" dirty="0"/>
          </a:p>
        </p:txBody>
      </p:sp>
      <p:sp>
        <p:nvSpPr>
          <p:cNvPr id="39939" name="Content Placeholder 6"/>
          <p:cNvSpPr>
            <a:spLocks noGrp="1"/>
          </p:cNvSpPr>
          <p:nvPr>
            <p:ph idx="1"/>
          </p:nvPr>
        </p:nvSpPr>
        <p:spPr>
          <a:xfrm>
            <a:off x="152400" y="1676400"/>
            <a:ext cx="8763000" cy="5181600"/>
          </a:xfrm>
        </p:spPr>
        <p:txBody>
          <a:bodyPr>
            <a:normAutofit fontScale="92500"/>
          </a:bodyPr>
          <a:lstStyle/>
          <a:p>
            <a:pPr>
              <a:defRPr/>
            </a:pPr>
            <a:r>
              <a:rPr lang="el-GR" sz="2800" b="1" dirty="0"/>
              <a:t>Σχέσεις εργασιακής ροής</a:t>
            </a:r>
            <a:r>
              <a:rPr lang="en-US" sz="2800" b="1" dirty="0"/>
              <a:t> </a:t>
            </a:r>
          </a:p>
          <a:p>
            <a:pPr lvl="1">
              <a:spcAft>
                <a:spcPts val="1200"/>
              </a:spcAft>
              <a:defRPr/>
            </a:pPr>
            <a:r>
              <a:rPr lang="el-GR" sz="2500" dirty="0"/>
              <a:t>Προκύπτουν καθώς τα διάφορα υλικά μεταβιβάζονται από τη μια ομάδα στην άλλη.</a:t>
            </a:r>
            <a:endParaRPr lang="en-US" sz="2500" dirty="0"/>
          </a:p>
          <a:p>
            <a:pPr>
              <a:defRPr/>
            </a:pPr>
            <a:r>
              <a:rPr lang="el-GR" sz="2800" b="1" dirty="0"/>
              <a:t>Σχέσεις εξυπηρέτησης</a:t>
            </a:r>
            <a:endParaRPr lang="en-US" sz="2800" b="1" dirty="0"/>
          </a:p>
          <a:p>
            <a:pPr lvl="1">
              <a:defRPr/>
            </a:pPr>
            <a:r>
              <a:rPr lang="el-GR" sz="2500" dirty="0"/>
              <a:t>Υφίστανται όταν η ανώτατη διοίκηση θέτει μια δραστηριότητα (π.χ. τμήμα διόρθωσης μηχανημάτων) στην διάθεση όλων των ομάδων. Έτσι, οι διάφορες ομάδες αποκτούν πρόσβαση και εξυπηρετούνται από την κεντρική αυτή δραστηριότητα.</a:t>
            </a:r>
            <a:endParaRPr lang="en-US" sz="2500" dirty="0"/>
          </a:p>
          <a:p>
            <a:pPr>
              <a:defRPr/>
            </a:pPr>
            <a:r>
              <a:rPr lang="el-GR" sz="2800" b="1" dirty="0"/>
              <a:t>Σχέσεις συμβουλευτικής</a:t>
            </a:r>
            <a:endParaRPr lang="en-US" sz="2800" b="1" dirty="0"/>
          </a:p>
          <a:p>
            <a:pPr lvl="1">
              <a:defRPr/>
            </a:pPr>
            <a:r>
              <a:rPr lang="el-GR" sz="2500" dirty="0"/>
              <a:t>Δημιουργούνται όταν οι ομάδες που αντιμετωπίζουν διάφορα προβλήματα ζητούν βοήθεια από τα εξειδικευμένα στελέχη των κεντρικών δραστηριοτήτων.</a:t>
            </a:r>
            <a:endParaRPr lang="en-US" sz="2500" dirty="0"/>
          </a:p>
        </p:txBody>
      </p:sp>
      <p:sp>
        <p:nvSpPr>
          <p:cNvPr id="4" name="Slide Number Placeholder 3"/>
          <p:cNvSpPr>
            <a:spLocks noGrp="1"/>
          </p:cNvSpPr>
          <p:nvPr>
            <p:ph type="sldNum" sz="quarter" idx="12"/>
          </p:nvPr>
        </p:nvSpPr>
        <p:spPr/>
        <p:txBody>
          <a:bodyPr/>
          <a:lstStyle/>
          <a:p>
            <a:pPr>
              <a:defRPr/>
            </a:pPr>
            <a:r>
              <a:rPr lang="en-US" dirty="0"/>
              <a:t>14-</a:t>
            </a:r>
            <a:fld id="{43D935DF-E0C5-45B6-914F-21D997D17D09}" type="slidenum">
              <a:rPr lang="en-US"/>
              <a:pPr>
                <a:defRPr/>
              </a:pPr>
              <a:t>32</a:t>
            </a:fld>
            <a:endParaRPr lang="en-US" dirty="0"/>
          </a:p>
        </p:txBody>
      </p:sp>
    </p:spTree>
    <p:extLst>
      <p:ext uri="{BB962C8B-B14F-4D97-AF65-F5344CB8AC3E}">
        <p14:creationId xmlns:p14="http://schemas.microsoft.com/office/powerpoint/2010/main" val="2142750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304800" y="1676400"/>
            <a:ext cx="8610600" cy="4953000"/>
          </a:xfrm>
        </p:spPr>
        <p:txBody>
          <a:bodyPr>
            <a:normAutofit/>
          </a:bodyPr>
          <a:lstStyle/>
          <a:p>
            <a:pPr>
              <a:defRPr/>
            </a:pPr>
            <a:r>
              <a:rPr lang="el-GR" sz="2800" b="1" dirty="0"/>
              <a:t>Σχέσεις ελέγχου</a:t>
            </a:r>
            <a:endParaRPr lang="en-US" sz="2800" b="1" dirty="0"/>
          </a:p>
          <a:p>
            <a:pPr lvl="1">
              <a:spcAft>
                <a:spcPts val="1200"/>
              </a:spcAft>
              <a:defRPr/>
            </a:pPr>
            <a:r>
              <a:rPr lang="el-GR" sz="2500" dirty="0"/>
              <a:t>Προκύπτουν όταν άνθρωποι που δεν συμμετέχουν άμεσα στη διοίκηση μιας ομάδας εργασίας, αξιολογούν τις μεθόδους και την απόδοση της.</a:t>
            </a:r>
            <a:endParaRPr lang="en-US" sz="2500" dirty="0"/>
          </a:p>
          <a:p>
            <a:pPr>
              <a:defRPr/>
            </a:pPr>
            <a:r>
              <a:rPr lang="el-GR" sz="2800" b="1" dirty="0"/>
              <a:t>Σχέσεις σταθεροποίησης</a:t>
            </a:r>
            <a:endParaRPr lang="en-US" sz="2800" b="1" dirty="0"/>
          </a:p>
          <a:p>
            <a:pPr lvl="1">
              <a:spcAft>
                <a:spcPts val="1200"/>
              </a:spcAft>
              <a:defRPr/>
            </a:pPr>
            <a:r>
              <a:rPr lang="el-GR" sz="2500" dirty="0"/>
              <a:t>Περιλαμβάνουν έλεγχο πριν μια πράξη (π.χ. έγκριση της διοίκησης πριν την αγορά πρώτων υλών).</a:t>
            </a:r>
            <a:endParaRPr lang="en-US" sz="2500" dirty="0"/>
          </a:p>
          <a:p>
            <a:pPr>
              <a:defRPr/>
            </a:pPr>
            <a:r>
              <a:rPr lang="el-GR" sz="2800" b="1" dirty="0"/>
              <a:t>Σχέσεις σύνδεσης</a:t>
            </a:r>
            <a:endParaRPr lang="en-US" sz="2800" b="1" dirty="0"/>
          </a:p>
          <a:p>
            <a:pPr lvl="1">
              <a:spcAft>
                <a:spcPts val="1200"/>
              </a:spcAft>
              <a:defRPr/>
            </a:pPr>
            <a:r>
              <a:rPr lang="el-GR" sz="2500" dirty="0"/>
              <a:t>Περιλαμβάνουν τους μεσάζοντες ανάμεσα στις ομάδες.</a:t>
            </a:r>
            <a:endParaRPr lang="en-US" sz="2500" dirty="0"/>
          </a:p>
        </p:txBody>
      </p:sp>
      <p:sp>
        <p:nvSpPr>
          <p:cNvPr id="4" name="Slide Number Placeholder 3"/>
          <p:cNvSpPr>
            <a:spLocks noGrp="1"/>
          </p:cNvSpPr>
          <p:nvPr>
            <p:ph type="sldNum" sz="quarter" idx="12"/>
          </p:nvPr>
        </p:nvSpPr>
        <p:spPr/>
        <p:txBody>
          <a:bodyPr/>
          <a:lstStyle/>
          <a:p>
            <a:pPr>
              <a:defRPr/>
            </a:pPr>
            <a:r>
              <a:rPr lang="en-US" dirty="0"/>
              <a:t>14-</a:t>
            </a:r>
            <a:fld id="{816D4D98-456B-447D-8E61-5638AA005D15}" type="slidenum">
              <a:rPr lang="en-US"/>
              <a:pPr>
                <a:defRPr/>
              </a:pPr>
              <a:t>33</a:t>
            </a:fld>
            <a:endParaRPr lang="en-US" dirty="0"/>
          </a:p>
        </p:txBody>
      </p:sp>
      <p:sp>
        <p:nvSpPr>
          <p:cNvPr id="6" name="Title 1"/>
          <p:cNvSpPr>
            <a:spLocks noGrp="1"/>
          </p:cNvSpPr>
          <p:nvPr>
            <p:ph type="title"/>
          </p:nvPr>
        </p:nvSpPr>
        <p:spPr>
          <a:xfrm>
            <a:off x="457200" y="152400"/>
            <a:ext cx="8229600" cy="1265238"/>
          </a:xfrm>
        </p:spPr>
        <p:txBody>
          <a:bodyPr/>
          <a:lstStyle/>
          <a:p>
            <a:r>
              <a:rPr lang="el-GR" altLang="en-US" dirty="0"/>
              <a:t>Σχέσεις οριζόντιων ρόλων (2)</a:t>
            </a:r>
            <a:endParaRPr lang="en-US" altLang="en-US" dirty="0"/>
          </a:p>
        </p:txBody>
      </p:sp>
    </p:spTree>
    <p:extLst>
      <p:ext uri="{BB962C8B-B14F-4D97-AF65-F5344CB8AC3E}">
        <p14:creationId xmlns:p14="http://schemas.microsoft.com/office/powerpoint/2010/main" val="1437606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l-GR" altLang="en-US" dirty="0"/>
              <a:t>Είδη συγκρούσεων (1)</a:t>
            </a:r>
            <a:endParaRPr lang="en-US" altLang="en-US" dirty="0"/>
          </a:p>
        </p:txBody>
      </p:sp>
      <p:sp>
        <p:nvSpPr>
          <p:cNvPr id="43011" name="Content Placeholder 6"/>
          <p:cNvSpPr>
            <a:spLocks noGrp="1"/>
          </p:cNvSpPr>
          <p:nvPr>
            <p:ph idx="1"/>
          </p:nvPr>
        </p:nvSpPr>
        <p:spPr/>
        <p:txBody>
          <a:bodyPr>
            <a:normAutofit fontScale="92500" lnSpcReduction="10000"/>
          </a:bodyPr>
          <a:lstStyle/>
          <a:p>
            <a:pPr>
              <a:defRPr/>
            </a:pPr>
            <a:r>
              <a:rPr lang="el-GR" b="1" dirty="0"/>
              <a:t>Αποφυγή</a:t>
            </a:r>
            <a:endParaRPr lang="en-US" b="1" dirty="0"/>
          </a:p>
          <a:p>
            <a:pPr lvl="1">
              <a:spcAft>
                <a:spcPts val="1200"/>
              </a:spcAft>
              <a:defRPr/>
            </a:pPr>
            <a:r>
              <a:rPr lang="el-GR" dirty="0"/>
              <a:t>Η αντίδραση σε μια σύγκρουση, η οποία περιλαμβάνει είτε την αγνόηση του προβλήματος, αποφεύγοντας την ανάληψη οποιασδήποτε δράσης, είτε την προσπάθεια για υποτίμηση της έκτασης της διαφωνίας.</a:t>
            </a:r>
            <a:endParaRPr lang="en-US" dirty="0"/>
          </a:p>
          <a:p>
            <a:pPr>
              <a:defRPr/>
            </a:pPr>
            <a:r>
              <a:rPr lang="el-GR" b="1" dirty="0"/>
              <a:t>Παραχώρηση</a:t>
            </a:r>
            <a:endParaRPr lang="en-US" b="1" dirty="0"/>
          </a:p>
          <a:p>
            <a:pPr lvl="1">
              <a:defRPr/>
            </a:pPr>
            <a:r>
              <a:rPr lang="el-GR" dirty="0"/>
              <a:t>Η αντίδραση σε μια σύγκρουση, η οποία περιλαμβάνει τη διάθεση για συνεργασία, αλλά χωρίς μεγάλη διεκδίκηση των συμφερόντων της ίδιας της ομάδας.</a:t>
            </a:r>
            <a:endParaRPr lang="en-US" dirty="0"/>
          </a:p>
        </p:txBody>
      </p:sp>
      <p:sp>
        <p:nvSpPr>
          <p:cNvPr id="4" name="Slide Number Placeholder 3"/>
          <p:cNvSpPr>
            <a:spLocks noGrp="1"/>
          </p:cNvSpPr>
          <p:nvPr>
            <p:ph type="sldNum" sz="quarter" idx="12"/>
          </p:nvPr>
        </p:nvSpPr>
        <p:spPr/>
        <p:txBody>
          <a:bodyPr/>
          <a:lstStyle/>
          <a:p>
            <a:pPr>
              <a:defRPr/>
            </a:pPr>
            <a:r>
              <a:rPr lang="en-US" dirty="0"/>
              <a:t>14-</a:t>
            </a:r>
            <a:fld id="{D6BA1D94-0412-458C-A8D5-8B40A422C49A}" type="slidenum">
              <a:rPr lang="en-US"/>
              <a:pPr>
                <a:defRPr/>
              </a:pPr>
              <a:t>34</a:t>
            </a:fld>
            <a:endParaRPr lang="en-US" dirty="0"/>
          </a:p>
        </p:txBody>
      </p:sp>
    </p:spTree>
    <p:extLst>
      <p:ext uri="{BB962C8B-B14F-4D97-AF65-F5344CB8AC3E}">
        <p14:creationId xmlns:p14="http://schemas.microsoft.com/office/powerpoint/2010/main" val="2429120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p:txBody>
          <a:bodyPr>
            <a:normAutofit lnSpcReduction="10000"/>
          </a:bodyPr>
          <a:lstStyle/>
          <a:p>
            <a:pPr>
              <a:defRPr/>
            </a:pPr>
            <a:r>
              <a:rPr lang="el-GR" b="1" dirty="0"/>
              <a:t>Συμβιβαστικό</a:t>
            </a:r>
            <a:endParaRPr lang="en-US" dirty="0"/>
          </a:p>
          <a:p>
            <a:pPr lvl="1">
              <a:spcAft>
                <a:spcPts val="1200"/>
              </a:spcAft>
              <a:defRPr/>
            </a:pPr>
            <a:r>
              <a:rPr lang="el-GR" dirty="0"/>
              <a:t>Η αντίδραση σε μια σύγκρουση, η οποία περιλαμβάνει μεσαίου επιπέδου ενδιαφέρον για τα συμφέροντα και των δύο πλευρών.</a:t>
            </a:r>
            <a:endParaRPr lang="en-US" dirty="0"/>
          </a:p>
          <a:p>
            <a:pPr>
              <a:defRPr/>
            </a:pPr>
            <a:r>
              <a:rPr lang="el-GR" b="1" dirty="0"/>
              <a:t>Ανταγωνιστικό</a:t>
            </a:r>
            <a:endParaRPr lang="en-US" dirty="0"/>
          </a:p>
          <a:p>
            <a:pPr lvl="1">
              <a:defRPr/>
            </a:pPr>
            <a:r>
              <a:rPr lang="el-GR" dirty="0"/>
              <a:t>Η αντίδραση σε μια σύγκρουση, η οποία περιλαμβάνει μεγάλο ενδιαφέρον για τους στόχους της ίδιας της ομάδας και μικρό ή μηδενικό ενδιαφέρον για τους στόχους της άλλης ομάδας.</a:t>
            </a:r>
          </a:p>
        </p:txBody>
      </p:sp>
      <p:sp>
        <p:nvSpPr>
          <p:cNvPr id="4" name="Slide Number Placeholder 3"/>
          <p:cNvSpPr>
            <a:spLocks noGrp="1"/>
          </p:cNvSpPr>
          <p:nvPr>
            <p:ph type="sldNum" sz="quarter" idx="12"/>
          </p:nvPr>
        </p:nvSpPr>
        <p:spPr/>
        <p:txBody>
          <a:bodyPr/>
          <a:lstStyle/>
          <a:p>
            <a:pPr>
              <a:defRPr/>
            </a:pPr>
            <a:r>
              <a:rPr lang="en-US" dirty="0"/>
              <a:t>14-</a:t>
            </a:r>
            <a:fld id="{22F50569-8458-457C-ACA0-A15A6079507B}" type="slidenum">
              <a:rPr lang="en-US"/>
              <a:pPr>
                <a:defRPr/>
              </a:pPr>
              <a:t>35</a:t>
            </a:fld>
            <a:endParaRPr lang="en-US" dirty="0"/>
          </a:p>
        </p:txBody>
      </p:sp>
      <p:sp>
        <p:nvSpPr>
          <p:cNvPr id="6" name="Title 1"/>
          <p:cNvSpPr>
            <a:spLocks noGrp="1"/>
          </p:cNvSpPr>
          <p:nvPr>
            <p:ph type="title"/>
          </p:nvPr>
        </p:nvSpPr>
        <p:spPr>
          <a:xfrm>
            <a:off x="457200" y="152400"/>
            <a:ext cx="8229600" cy="1265238"/>
          </a:xfrm>
        </p:spPr>
        <p:txBody>
          <a:bodyPr/>
          <a:lstStyle/>
          <a:p>
            <a:r>
              <a:rPr lang="el-GR" altLang="en-US" dirty="0"/>
              <a:t>Είδη συγκρούσεων (2)</a:t>
            </a:r>
            <a:endParaRPr lang="en-US" altLang="en-US" dirty="0"/>
          </a:p>
        </p:txBody>
      </p:sp>
    </p:spTree>
    <p:extLst>
      <p:ext uri="{BB962C8B-B14F-4D97-AF65-F5344CB8AC3E}">
        <p14:creationId xmlns:p14="http://schemas.microsoft.com/office/powerpoint/2010/main" val="3554145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a:defRPr/>
            </a:pPr>
            <a:r>
              <a:rPr lang="el-GR" b="1" dirty="0"/>
              <a:t>Συνεργατικό</a:t>
            </a:r>
            <a:r>
              <a:rPr lang="en-US" dirty="0"/>
              <a:t> </a:t>
            </a:r>
          </a:p>
          <a:p>
            <a:pPr lvl="1">
              <a:defRPr/>
            </a:pPr>
            <a:r>
              <a:rPr lang="el-GR" dirty="0"/>
              <a:t>Η αντίδραση σε μια σύγκρουση, η οποία δίνει έμφαση τόσο στη συνεργασία, όσο και στην προάσπιση των συμφερόντων της ίδιας της ομάδας, αλλά με στόχο τη μεγιστοποίηση της ικανοποίησης και των δύο πλευρών.</a:t>
            </a:r>
            <a:endParaRPr lang="en-US" dirty="0"/>
          </a:p>
        </p:txBody>
      </p:sp>
      <p:sp>
        <p:nvSpPr>
          <p:cNvPr id="4" name="Slide Number Placeholder 3"/>
          <p:cNvSpPr>
            <a:spLocks noGrp="1"/>
          </p:cNvSpPr>
          <p:nvPr>
            <p:ph type="sldNum" sz="quarter" idx="12"/>
          </p:nvPr>
        </p:nvSpPr>
        <p:spPr/>
        <p:txBody>
          <a:bodyPr/>
          <a:lstStyle/>
          <a:p>
            <a:pPr>
              <a:defRPr/>
            </a:pPr>
            <a:r>
              <a:rPr lang="en-US" dirty="0"/>
              <a:t>14-</a:t>
            </a:r>
            <a:fld id="{89312EE0-59A9-49F4-8B40-BC2EA86356DC}" type="slidenum">
              <a:rPr lang="en-US"/>
              <a:pPr>
                <a:defRPr/>
              </a:pPr>
              <a:t>36</a:t>
            </a:fld>
            <a:endParaRPr lang="en-US" dirty="0"/>
          </a:p>
        </p:txBody>
      </p:sp>
      <p:sp>
        <p:nvSpPr>
          <p:cNvPr id="7" name="Title 1"/>
          <p:cNvSpPr>
            <a:spLocks noGrp="1"/>
          </p:cNvSpPr>
          <p:nvPr>
            <p:ph type="title"/>
          </p:nvPr>
        </p:nvSpPr>
        <p:spPr>
          <a:xfrm>
            <a:off x="457200" y="152400"/>
            <a:ext cx="8229600" cy="1265238"/>
          </a:xfrm>
        </p:spPr>
        <p:txBody>
          <a:bodyPr/>
          <a:lstStyle/>
          <a:p>
            <a:r>
              <a:rPr lang="el-GR" altLang="en-US" dirty="0"/>
              <a:t>Είδη συγκρούσεων (3)</a:t>
            </a:r>
            <a:endParaRPr lang="en-US" altLang="en-US" dirty="0"/>
          </a:p>
        </p:txBody>
      </p:sp>
    </p:spTree>
    <p:extLst>
      <p:ext uri="{BB962C8B-B14F-4D97-AF65-F5344CB8AC3E}">
        <p14:creationId xmlns:p14="http://schemas.microsoft.com/office/powerpoint/2010/main" val="1108590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l-GR" altLang="en-US" dirty="0"/>
              <a:t>Στρατηγικές διαχείρισης συγκρούσεων</a:t>
            </a:r>
            <a:endParaRPr lang="en-US" altLang="en-US" dirty="0"/>
          </a:p>
        </p:txBody>
      </p:sp>
      <p:sp>
        <p:nvSpPr>
          <p:cNvPr id="3" name="Slide Number Placeholder 2"/>
          <p:cNvSpPr>
            <a:spLocks noGrp="1"/>
          </p:cNvSpPr>
          <p:nvPr>
            <p:ph type="sldNum" sz="quarter" idx="12"/>
          </p:nvPr>
        </p:nvSpPr>
        <p:spPr/>
        <p:txBody>
          <a:bodyPr/>
          <a:lstStyle/>
          <a:p>
            <a:pPr>
              <a:defRPr/>
            </a:pPr>
            <a:r>
              <a:rPr lang="en-US" dirty="0"/>
              <a:t>14-</a:t>
            </a:r>
            <a:fld id="{9AA66AB7-C34F-4D33-9BBA-257203EA915B}" type="slidenum">
              <a:rPr lang="en-US"/>
              <a:pPr>
                <a:defRPr/>
              </a:pPr>
              <a:t>37</a:t>
            </a:fld>
            <a:endParaRPr lang="en-US" dirty="0"/>
          </a:p>
        </p:txBody>
      </p:sp>
      <p:pic>
        <p:nvPicPr>
          <p:cNvPr id="2" name="Εικόνα 1"/>
          <p:cNvPicPr>
            <a:picLocks noChangeAspect="1"/>
          </p:cNvPicPr>
          <p:nvPr/>
        </p:nvPicPr>
        <p:blipFill>
          <a:blip r:embed="rId2"/>
          <a:stretch>
            <a:fillRect/>
          </a:stretch>
        </p:blipFill>
        <p:spPr>
          <a:xfrm>
            <a:off x="228600" y="1670711"/>
            <a:ext cx="8839200" cy="5013325"/>
          </a:xfrm>
          <a:prstGeom prst="rect">
            <a:avLst/>
          </a:prstGeom>
        </p:spPr>
      </p:pic>
    </p:spTree>
    <p:extLst>
      <p:ext uri="{BB962C8B-B14F-4D97-AF65-F5344CB8AC3E}">
        <p14:creationId xmlns:p14="http://schemas.microsoft.com/office/powerpoint/2010/main" val="2786255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228600" y="1676400"/>
            <a:ext cx="8686800" cy="4648200"/>
          </a:xfrm>
        </p:spPr>
        <p:txBody>
          <a:bodyPr>
            <a:noAutofit/>
          </a:bodyPr>
          <a:lstStyle/>
          <a:p>
            <a:pPr marL="0" lvl="1" indent="0" algn="ctr">
              <a:buNone/>
              <a:defRPr/>
            </a:pPr>
            <a:r>
              <a:rPr lang="el-GR" sz="2700" dirty="0"/>
              <a:t>Φανταστείτε ότι εσείς και ένας φίλος σας θέλετε να πάτε μαζί στον κινηματογράφο και έχετε διαφορετικές ταινίες κατά νου. Αν ο φίλος σας επιμένει να πάτε στην ταινία που θέλει, επιδεικνύει τον </a:t>
            </a:r>
            <a:r>
              <a:rPr lang="el-GR" sz="2700" dirty="0">
                <a:solidFill>
                  <a:srgbClr val="0070C0"/>
                </a:solidFill>
              </a:rPr>
              <a:t>ανταγωνιστικό</a:t>
            </a:r>
            <a:r>
              <a:rPr lang="el-GR" sz="2700" dirty="0"/>
              <a:t> τρόπο. Αν εσείς συμφωνήσετε, παρόλο που προτιμάτε μια άλλη ταινία, κάνετε </a:t>
            </a:r>
            <a:r>
              <a:rPr lang="el-GR" sz="2700" dirty="0">
                <a:solidFill>
                  <a:srgbClr val="0070C0"/>
                </a:solidFill>
              </a:rPr>
              <a:t>παραχώρηση</a:t>
            </a:r>
            <a:r>
              <a:rPr lang="el-GR" sz="2700" dirty="0"/>
              <a:t>. Αν ένας από τους δύο σας αναφέρει μια τρίτη ταινία που δεν ενθουσιάζει κανέναν από τους δύο σας, αλλά και οι δύο μπορείτε να ανεχθείτε, τότε </a:t>
            </a:r>
            <a:r>
              <a:rPr lang="el-GR" sz="2700" dirty="0">
                <a:solidFill>
                  <a:srgbClr val="0070C0"/>
                </a:solidFill>
              </a:rPr>
              <a:t>συμβιβάζεστε</a:t>
            </a:r>
            <a:r>
              <a:rPr lang="el-GR" sz="2700" dirty="0"/>
              <a:t>. Αν συνειδητοποιήσετε ότι δε γνωρίζετε όλες τις επιλογές, κάνετε μια έρευνα και βρίσκετε μια άλλη ταινία με την οποία ενθουσιάζεστε και οι δύο, τότε </a:t>
            </a:r>
            <a:r>
              <a:rPr lang="el-GR" sz="2700" dirty="0">
                <a:solidFill>
                  <a:srgbClr val="0070C0"/>
                </a:solidFill>
              </a:rPr>
              <a:t>συνεργάζεστε</a:t>
            </a:r>
            <a:r>
              <a:rPr lang="el-GR" sz="2700" dirty="0"/>
              <a:t>.</a:t>
            </a:r>
            <a:endParaRPr lang="en-US" sz="2700" dirty="0"/>
          </a:p>
        </p:txBody>
      </p:sp>
      <p:sp>
        <p:nvSpPr>
          <p:cNvPr id="4" name="Slide Number Placeholder 3"/>
          <p:cNvSpPr>
            <a:spLocks noGrp="1"/>
          </p:cNvSpPr>
          <p:nvPr>
            <p:ph type="sldNum" sz="quarter" idx="12"/>
          </p:nvPr>
        </p:nvSpPr>
        <p:spPr/>
        <p:txBody>
          <a:bodyPr/>
          <a:lstStyle/>
          <a:p>
            <a:pPr>
              <a:defRPr/>
            </a:pPr>
            <a:r>
              <a:rPr lang="en-US" dirty="0"/>
              <a:t>14-</a:t>
            </a:r>
            <a:fld id="{89312EE0-59A9-49F4-8B40-BC2EA86356DC}" type="slidenum">
              <a:rPr lang="en-US"/>
              <a:pPr>
                <a:defRPr/>
              </a:pPr>
              <a:t>38</a:t>
            </a:fld>
            <a:endParaRPr lang="en-US" dirty="0"/>
          </a:p>
        </p:txBody>
      </p:sp>
      <p:sp>
        <p:nvSpPr>
          <p:cNvPr id="7" name="Title 1"/>
          <p:cNvSpPr>
            <a:spLocks noGrp="1"/>
          </p:cNvSpPr>
          <p:nvPr>
            <p:ph type="title"/>
          </p:nvPr>
        </p:nvSpPr>
        <p:spPr>
          <a:xfrm>
            <a:off x="457200" y="152400"/>
            <a:ext cx="8229600" cy="1265238"/>
          </a:xfrm>
        </p:spPr>
        <p:txBody>
          <a:bodyPr/>
          <a:lstStyle/>
          <a:p>
            <a:r>
              <a:rPr lang="el-GR" altLang="en-US" dirty="0"/>
              <a:t>Είδη συγκρούσεων (4)</a:t>
            </a:r>
            <a:endParaRPr lang="en-US" altLang="en-US" dirty="0"/>
          </a:p>
        </p:txBody>
      </p:sp>
    </p:spTree>
    <p:extLst>
      <p:ext uri="{BB962C8B-B14F-4D97-AF65-F5344CB8AC3E}">
        <p14:creationId xmlns:p14="http://schemas.microsoft.com/office/powerpoint/2010/main" val="1542882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r>
              <a:rPr lang="el-GR" altLang="en-US" dirty="0"/>
              <a:t>Διαχείριση συγκρούσεων</a:t>
            </a:r>
            <a:endParaRPr lang="en-US" altLang="en-US" dirty="0"/>
          </a:p>
        </p:txBody>
      </p:sp>
      <p:sp>
        <p:nvSpPr>
          <p:cNvPr id="47107" name="Content Placeholder 4"/>
          <p:cNvSpPr>
            <a:spLocks noGrp="1"/>
          </p:cNvSpPr>
          <p:nvPr>
            <p:ph idx="1"/>
          </p:nvPr>
        </p:nvSpPr>
        <p:spPr>
          <a:xfrm>
            <a:off x="304800" y="1676400"/>
            <a:ext cx="8382000" cy="4648200"/>
          </a:xfrm>
        </p:spPr>
        <p:txBody>
          <a:bodyPr/>
          <a:lstStyle/>
          <a:p>
            <a:pPr>
              <a:defRPr/>
            </a:pPr>
            <a:r>
              <a:rPr lang="el-GR" b="1" dirty="0"/>
              <a:t>Απώτεροι στόχοι</a:t>
            </a:r>
            <a:endParaRPr lang="en-US" b="1" dirty="0"/>
          </a:p>
          <a:p>
            <a:pPr lvl="1">
              <a:defRPr/>
            </a:pPr>
            <a:r>
              <a:rPr lang="el-GR" dirty="0"/>
              <a:t>Στόχοι υψηλότερου επιπέδου, οι οποίοι λαμβάνουν προτεραιότητα σε σχέση με άλλους ατομικούς ή ομαδικούς στόχους.</a:t>
            </a:r>
            <a:endParaRPr lang="en-US" dirty="0"/>
          </a:p>
        </p:txBody>
      </p:sp>
      <p:sp>
        <p:nvSpPr>
          <p:cNvPr id="3" name="Slide Number Placeholder 2"/>
          <p:cNvSpPr>
            <a:spLocks noGrp="1"/>
          </p:cNvSpPr>
          <p:nvPr>
            <p:ph type="sldNum" sz="quarter" idx="12"/>
          </p:nvPr>
        </p:nvSpPr>
        <p:spPr/>
        <p:txBody>
          <a:bodyPr/>
          <a:lstStyle/>
          <a:p>
            <a:pPr>
              <a:defRPr/>
            </a:pPr>
            <a:r>
              <a:rPr lang="en-US" dirty="0"/>
              <a:t>14-</a:t>
            </a:r>
            <a:fld id="{606EC6BB-9E44-45CF-AE75-B20ACC9D63AF}" type="slidenum">
              <a:rPr lang="en-US"/>
              <a:pPr>
                <a:defRPr/>
              </a:pPr>
              <a:t>39</a:t>
            </a:fld>
            <a:endParaRPr lang="en-US" dirty="0"/>
          </a:p>
        </p:txBody>
      </p:sp>
    </p:spTree>
    <p:extLst>
      <p:ext uri="{BB962C8B-B14F-4D97-AF65-F5344CB8AC3E}">
        <p14:creationId xmlns:p14="http://schemas.microsoft.com/office/powerpoint/2010/main" val="69894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l-GR" altLang="en-US" dirty="0"/>
              <a:t>Η συνεισφορά των ομάδων</a:t>
            </a:r>
            <a:endParaRPr lang="en-US" altLang="en-US" dirty="0"/>
          </a:p>
        </p:txBody>
      </p:sp>
      <p:sp>
        <p:nvSpPr>
          <p:cNvPr id="3" name="Content Placeholder 2"/>
          <p:cNvSpPr>
            <a:spLocks noGrp="1"/>
          </p:cNvSpPr>
          <p:nvPr>
            <p:ph idx="1"/>
          </p:nvPr>
        </p:nvSpPr>
        <p:spPr>
          <a:xfrm>
            <a:off x="304800" y="1752600"/>
            <a:ext cx="8610600" cy="4648200"/>
          </a:xfrm>
        </p:spPr>
        <p:txBody>
          <a:bodyPr/>
          <a:lstStyle/>
          <a:p>
            <a:pPr>
              <a:spcBef>
                <a:spcPts val="1200"/>
              </a:spcBef>
              <a:spcAft>
                <a:spcPts val="1200"/>
              </a:spcAft>
              <a:defRPr/>
            </a:pPr>
            <a:r>
              <a:rPr lang="el-GR" dirty="0"/>
              <a:t>Αποτελούν τους θεμέλιους λίθους της οργανωτικής </a:t>
            </a:r>
            <a:r>
              <a:rPr lang="el-GR" dirty="0">
                <a:solidFill>
                  <a:schemeClr val="tx2">
                    <a:lumMod val="60000"/>
                    <a:lumOff val="40000"/>
                  </a:schemeClr>
                </a:solidFill>
              </a:rPr>
              <a:t>δομής</a:t>
            </a:r>
            <a:r>
              <a:rPr lang="el-GR" dirty="0"/>
              <a:t>.</a:t>
            </a:r>
          </a:p>
          <a:p>
            <a:pPr>
              <a:spcBef>
                <a:spcPts val="1200"/>
              </a:spcBef>
              <a:spcAft>
                <a:spcPts val="1200"/>
              </a:spcAft>
              <a:defRPr/>
            </a:pPr>
            <a:r>
              <a:rPr lang="el-GR" dirty="0"/>
              <a:t>Αυξάνουν την </a:t>
            </a:r>
            <a:r>
              <a:rPr lang="el-GR" dirty="0">
                <a:solidFill>
                  <a:schemeClr val="tx2">
                    <a:lumMod val="60000"/>
                    <a:lumOff val="40000"/>
                  </a:schemeClr>
                </a:solidFill>
              </a:rPr>
              <a:t>ποιότητα</a:t>
            </a:r>
            <a:r>
              <a:rPr lang="el-GR" dirty="0"/>
              <a:t> και την παραγωγικότητα, ενώ </a:t>
            </a:r>
            <a:r>
              <a:rPr lang="el-GR" dirty="0">
                <a:solidFill>
                  <a:schemeClr val="tx2">
                    <a:lumMod val="60000"/>
                    <a:lumOff val="40000"/>
                  </a:schemeClr>
                </a:solidFill>
              </a:rPr>
              <a:t>μειώνουν το κόστος</a:t>
            </a:r>
            <a:r>
              <a:rPr lang="el-GR" dirty="0"/>
              <a:t>.</a:t>
            </a:r>
          </a:p>
          <a:p>
            <a:pPr>
              <a:spcBef>
                <a:spcPts val="1200"/>
              </a:spcBef>
              <a:spcAft>
                <a:spcPts val="1200"/>
              </a:spcAft>
              <a:defRPr/>
            </a:pPr>
            <a:r>
              <a:rPr lang="el-GR" dirty="0"/>
              <a:t>Ενισχύουν την ταχύτητα και γίνονται </a:t>
            </a:r>
            <a:r>
              <a:rPr lang="el-GR" dirty="0">
                <a:solidFill>
                  <a:schemeClr val="tx2">
                    <a:lumMod val="60000"/>
                    <a:lumOff val="40000"/>
                  </a:schemeClr>
                </a:solidFill>
              </a:rPr>
              <a:t>ισχυρές δυνάμεις</a:t>
            </a:r>
            <a:r>
              <a:rPr lang="el-GR" dirty="0"/>
              <a:t> για καινοτομία και αλλαγή.</a:t>
            </a:r>
            <a:endParaRPr lang="en-US" dirty="0"/>
          </a:p>
        </p:txBody>
      </p:sp>
      <p:sp>
        <p:nvSpPr>
          <p:cNvPr id="4" name="Slide Number Placeholder 3"/>
          <p:cNvSpPr>
            <a:spLocks noGrp="1"/>
          </p:cNvSpPr>
          <p:nvPr>
            <p:ph type="sldNum" sz="quarter" idx="12"/>
          </p:nvPr>
        </p:nvSpPr>
        <p:spPr/>
        <p:txBody>
          <a:bodyPr/>
          <a:lstStyle/>
          <a:p>
            <a:pPr>
              <a:defRPr/>
            </a:pPr>
            <a:r>
              <a:rPr lang="en-US" dirty="0"/>
              <a:t>14-</a:t>
            </a:r>
            <a:fld id="{E098599F-5D7B-4430-AA97-BDD60E63ED21}" type="slidenum">
              <a:rPr lang="en-US"/>
              <a:pPr>
                <a:defRPr/>
              </a:pPr>
              <a:t>4</a:t>
            </a:fld>
            <a:endParaRPr lang="en-US" dirty="0"/>
          </a:p>
        </p:txBody>
      </p:sp>
    </p:spTree>
    <p:extLst>
      <p:ext uri="{BB962C8B-B14F-4D97-AF65-F5344CB8AC3E}">
        <p14:creationId xmlns:p14="http://schemas.microsoft.com/office/powerpoint/2010/main" val="929151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l-GR" altLang="en-US" dirty="0"/>
              <a:t>Διαμεσολάβηση</a:t>
            </a:r>
            <a:endParaRPr lang="en-US" altLang="en-US" dirty="0"/>
          </a:p>
        </p:txBody>
      </p:sp>
      <p:sp>
        <p:nvSpPr>
          <p:cNvPr id="48131" name="Content Placeholder 6"/>
          <p:cNvSpPr>
            <a:spLocks noGrp="1"/>
          </p:cNvSpPr>
          <p:nvPr>
            <p:ph sz="half" idx="1"/>
          </p:nvPr>
        </p:nvSpPr>
        <p:spPr>
          <a:xfrm>
            <a:off x="381000" y="1752600"/>
            <a:ext cx="5334000" cy="4525963"/>
          </a:xfrm>
        </p:spPr>
        <p:txBody>
          <a:bodyPr>
            <a:normAutofit/>
          </a:bodyPr>
          <a:lstStyle/>
          <a:p>
            <a:pPr>
              <a:defRPr/>
            </a:pPr>
            <a:r>
              <a:rPr lang="el-GR" b="1" dirty="0"/>
              <a:t>Διαμεσολαβητής</a:t>
            </a:r>
            <a:endParaRPr lang="en-US" b="1" dirty="0"/>
          </a:p>
          <a:p>
            <a:pPr lvl="1">
              <a:defRPr/>
            </a:pPr>
            <a:r>
              <a:rPr lang="el-GR" dirty="0"/>
              <a:t>Ένα τρίτο πρόσωπο που παρεμβαίνει για να βοηθήσει τους άλλους να διαχειριστούν τις διαφωνίες και τις συγκρούσεις τους.</a:t>
            </a:r>
            <a:endParaRPr lang="en-US" dirty="0"/>
          </a:p>
        </p:txBody>
      </p:sp>
      <p:pic>
        <p:nvPicPr>
          <p:cNvPr id="52229" name="Content Placeholder 6"/>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15000" y="4052666"/>
            <a:ext cx="3075192" cy="222589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r>
              <a:rPr lang="en-US" dirty="0"/>
              <a:t>14-</a:t>
            </a:r>
            <a:fld id="{9CB5692A-C294-43F3-889E-108EFD8D45E1}" type="slidenum">
              <a:rPr lang="en-US"/>
              <a:pPr>
                <a:defRPr/>
              </a:pPr>
              <a:t>40</a:t>
            </a:fld>
            <a:endParaRPr lang="en-US" dirty="0"/>
          </a:p>
        </p:txBody>
      </p:sp>
    </p:spTree>
    <p:extLst>
      <p:ext uri="{BB962C8B-B14F-4D97-AF65-F5344CB8AC3E}">
        <p14:creationId xmlns:p14="http://schemas.microsoft.com/office/powerpoint/2010/main" val="2755517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Ηλεκτρονικές και εικονικές συγκρούσεις</a:t>
            </a:r>
          </a:p>
        </p:txBody>
      </p:sp>
      <p:sp>
        <p:nvSpPr>
          <p:cNvPr id="10" name="Content Placeholder 9"/>
          <p:cNvSpPr>
            <a:spLocks noGrp="1"/>
          </p:cNvSpPr>
          <p:nvPr>
            <p:ph idx="1"/>
          </p:nvPr>
        </p:nvSpPr>
        <p:spPr>
          <a:xfrm>
            <a:off x="228600" y="1752600"/>
            <a:ext cx="8610600" cy="4953000"/>
          </a:xfrm>
        </p:spPr>
        <p:txBody>
          <a:bodyPr>
            <a:normAutofit lnSpcReduction="10000"/>
          </a:bodyPr>
          <a:lstStyle/>
          <a:p>
            <a:pPr>
              <a:spcBef>
                <a:spcPts val="1200"/>
              </a:spcBef>
              <a:spcAft>
                <a:spcPts val="1200"/>
              </a:spcAft>
            </a:pPr>
            <a:r>
              <a:rPr lang="el-GR" sz="3000" dirty="0"/>
              <a:t>Όταν οι ομάδες είναι γεωγραφικά διεσπαρμένες, όπως συμβαίνει συχνά με τις </a:t>
            </a:r>
            <a:r>
              <a:rPr lang="el-GR" sz="3000" dirty="0">
                <a:solidFill>
                  <a:schemeClr val="tx2">
                    <a:lumMod val="60000"/>
                    <a:lumOff val="40000"/>
                  </a:schemeClr>
                </a:solidFill>
              </a:rPr>
              <a:t>εικονικές ομάδες</a:t>
            </a:r>
            <a:r>
              <a:rPr lang="el-GR" sz="3000" dirty="0"/>
              <a:t>, δημιουργούνται περισσότερες συγκρούσεις, ενώ υπάρχει και λιγότερη εμπιστοσύνη.</a:t>
            </a:r>
          </a:p>
          <a:p>
            <a:pPr>
              <a:spcBef>
                <a:spcPts val="1200"/>
              </a:spcBef>
              <a:spcAft>
                <a:spcPts val="1200"/>
              </a:spcAft>
            </a:pPr>
            <a:r>
              <a:rPr lang="el-GR" sz="3000" dirty="0"/>
              <a:t>Τα διάφορα προβλήματα θα πρέπει να εντοπίζονται και να εξαλείφονται </a:t>
            </a:r>
            <a:r>
              <a:rPr lang="el-GR" sz="3000" dirty="0">
                <a:solidFill>
                  <a:schemeClr val="tx2">
                    <a:lumMod val="60000"/>
                    <a:lumOff val="40000"/>
                  </a:schemeClr>
                </a:solidFill>
              </a:rPr>
              <a:t>όσο το δυνατόν ταχύτερα</a:t>
            </a:r>
            <a:r>
              <a:rPr lang="el-GR" sz="3000" dirty="0"/>
              <a:t>.</a:t>
            </a:r>
          </a:p>
          <a:p>
            <a:pPr>
              <a:spcBef>
                <a:spcPts val="1200"/>
              </a:spcBef>
              <a:spcAft>
                <a:spcPts val="1200"/>
              </a:spcAft>
            </a:pPr>
            <a:r>
              <a:rPr lang="el-GR" sz="3000" dirty="0"/>
              <a:t>Όταν αναδύονται προβλήματα, εκφράστε τη διάθεση σας για συνεργασία, και, στη συνέχεια, προσπαθήστε </a:t>
            </a:r>
            <a:r>
              <a:rPr lang="el-GR" sz="3000" i="1" dirty="0">
                <a:solidFill>
                  <a:schemeClr val="tx2">
                    <a:lumMod val="60000"/>
                    <a:lumOff val="40000"/>
                  </a:schemeClr>
                </a:solidFill>
              </a:rPr>
              <a:t>πραγματικά να συνεργαστείτε</a:t>
            </a:r>
            <a:r>
              <a:rPr lang="el-GR" sz="3000" dirty="0"/>
              <a:t>.</a:t>
            </a:r>
          </a:p>
        </p:txBody>
      </p:sp>
      <p:sp>
        <p:nvSpPr>
          <p:cNvPr id="5" name="Slide Number Placeholder 4"/>
          <p:cNvSpPr>
            <a:spLocks noGrp="1"/>
          </p:cNvSpPr>
          <p:nvPr>
            <p:ph type="sldNum" sz="quarter" idx="12"/>
          </p:nvPr>
        </p:nvSpPr>
        <p:spPr/>
        <p:txBody>
          <a:bodyPr/>
          <a:lstStyle/>
          <a:p>
            <a:r>
              <a:rPr lang="en-US" dirty="0"/>
              <a:t>14-</a:t>
            </a:r>
            <a:fld id="{255DFE1F-E806-46BA-9E1E-2730C9CB207C}" type="slidenum">
              <a:rPr lang="en-US" smtClean="0"/>
              <a:pPr/>
              <a:t>41</a:t>
            </a:fld>
            <a:endParaRPr lang="en-US" dirty="0"/>
          </a:p>
        </p:txBody>
      </p:sp>
    </p:spTree>
    <p:extLst>
      <p:ext uri="{BB962C8B-B14F-4D97-AF65-F5344CB8AC3E}">
        <p14:creationId xmlns:p14="http://schemas.microsoft.com/office/powerpoint/2010/main" val="1201182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normAutofit fontScale="90000"/>
          </a:bodyPr>
          <a:lstStyle/>
          <a:p>
            <a:r>
              <a:rPr lang="el-GR" altLang="en-US" dirty="0"/>
              <a:t>Παρακολούθηση βίντεο</a:t>
            </a:r>
            <a:r>
              <a:rPr lang="en-US" altLang="en-US" dirty="0"/>
              <a:t>:</a:t>
            </a:r>
            <a:br>
              <a:rPr lang="el-GR" altLang="en-US" dirty="0"/>
            </a:br>
            <a:r>
              <a:rPr lang="el-GR" dirty="0"/>
              <a:t>Ιαπωνία</a:t>
            </a:r>
            <a:r>
              <a:rPr lang="en-US" dirty="0"/>
              <a:t>: </a:t>
            </a:r>
            <a:r>
              <a:rPr lang="el-GR" dirty="0"/>
              <a:t>Μια ιδέα ριζώνει…</a:t>
            </a:r>
            <a:endParaRPr lang="en-US" altLang="en-US" dirty="0"/>
          </a:p>
        </p:txBody>
      </p:sp>
      <p:sp>
        <p:nvSpPr>
          <p:cNvPr id="7" name="Content Placeholder 6"/>
          <p:cNvSpPr>
            <a:spLocks noGrp="1"/>
          </p:cNvSpPr>
          <p:nvPr>
            <p:ph idx="1"/>
          </p:nvPr>
        </p:nvSpPr>
        <p:spPr/>
        <p:txBody>
          <a:bodyPr/>
          <a:lstStyle/>
          <a:p>
            <a:pPr>
              <a:defRPr/>
            </a:pPr>
            <a:r>
              <a:rPr lang="el-GR" dirty="0"/>
              <a:t>Πως οι Ιάπωνες καλλιεργητές λουλουδιών εργάστηκαν μαζί με τις κυβερνητικές υπηρεσίες της χώρας προκειμένου να αναζωογονήσουν τον κλάδο εξαγωγής λουλουδιών;</a:t>
            </a:r>
            <a:endParaRPr lang="en-US" dirty="0"/>
          </a:p>
        </p:txBody>
      </p:sp>
      <p:sp>
        <p:nvSpPr>
          <p:cNvPr id="5" name="Slide Number Placeholder 4"/>
          <p:cNvSpPr>
            <a:spLocks noGrp="1"/>
          </p:cNvSpPr>
          <p:nvPr>
            <p:ph type="sldNum" sz="quarter" idx="12"/>
          </p:nvPr>
        </p:nvSpPr>
        <p:spPr/>
        <p:txBody>
          <a:bodyPr/>
          <a:lstStyle/>
          <a:p>
            <a:pPr>
              <a:defRPr/>
            </a:pPr>
            <a:r>
              <a:rPr lang="en-US" dirty="0"/>
              <a:t>14-</a:t>
            </a:r>
            <a:fld id="{09E8202E-94EB-4FA7-8E2C-F05C2E58897D}" type="slidenum">
              <a:rPr lang="en-US"/>
              <a:pPr>
                <a:defRPr/>
              </a:pPr>
              <a:t>42</a:t>
            </a:fld>
            <a:endParaRPr lang="en-US" dirty="0"/>
          </a:p>
        </p:txBody>
      </p:sp>
    </p:spTree>
    <p:extLst>
      <p:ext uri="{BB962C8B-B14F-4D97-AF65-F5344CB8AC3E}">
        <p14:creationId xmlns:p14="http://schemas.microsoft.com/office/powerpoint/2010/main" val="48908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l-GR" altLang="en-US" dirty="0"/>
              <a:t>Είδη ομάδων (1)</a:t>
            </a:r>
            <a:endParaRPr lang="en-US" altLang="en-US" dirty="0"/>
          </a:p>
        </p:txBody>
      </p:sp>
      <p:sp>
        <p:nvSpPr>
          <p:cNvPr id="14339" name="Content Placeholder 7"/>
          <p:cNvSpPr>
            <a:spLocks noGrp="1"/>
          </p:cNvSpPr>
          <p:nvPr>
            <p:ph sz="half" idx="1"/>
          </p:nvPr>
        </p:nvSpPr>
        <p:spPr>
          <a:xfrm>
            <a:off x="228600" y="1752600"/>
            <a:ext cx="4191000" cy="4525963"/>
          </a:xfrm>
        </p:spPr>
        <p:txBody>
          <a:bodyPr>
            <a:normAutofit/>
          </a:bodyPr>
          <a:lstStyle/>
          <a:p>
            <a:pPr>
              <a:defRPr/>
            </a:pPr>
            <a:r>
              <a:rPr lang="el-GR" b="1" dirty="0"/>
              <a:t>Ομάδες</a:t>
            </a:r>
            <a:br>
              <a:rPr lang="el-GR" b="1" dirty="0"/>
            </a:br>
            <a:r>
              <a:rPr lang="el-GR" b="1" dirty="0"/>
              <a:t>εργασίας</a:t>
            </a:r>
            <a:endParaRPr lang="en-US" b="1" dirty="0"/>
          </a:p>
          <a:p>
            <a:pPr lvl="1">
              <a:defRPr/>
            </a:pPr>
            <a:r>
              <a:rPr lang="el-GR" dirty="0"/>
              <a:t>Ομάδες που φτιάχνουν ή κάνουν πράγματα, όπως κατασκευές, συναρμολόγηση, πώληση προϊόντων ή παροχή υπηρεσιών.</a:t>
            </a:r>
            <a:endParaRPr lang="en-US" dirty="0"/>
          </a:p>
        </p:txBody>
      </p:sp>
      <p:sp>
        <p:nvSpPr>
          <p:cNvPr id="14340" name="Content Placeholder 8"/>
          <p:cNvSpPr>
            <a:spLocks noGrp="1"/>
          </p:cNvSpPr>
          <p:nvPr>
            <p:ph sz="half" idx="2"/>
          </p:nvPr>
        </p:nvSpPr>
        <p:spPr>
          <a:xfrm>
            <a:off x="4419600" y="1752600"/>
            <a:ext cx="4267200" cy="4525963"/>
          </a:xfrm>
        </p:spPr>
        <p:txBody>
          <a:bodyPr>
            <a:normAutofit/>
          </a:bodyPr>
          <a:lstStyle/>
          <a:p>
            <a:pPr>
              <a:defRPr/>
            </a:pPr>
            <a:r>
              <a:rPr lang="el-GR" b="1" dirty="0"/>
              <a:t>Ομάδες έργου</a:t>
            </a:r>
            <a:br>
              <a:rPr lang="el-GR" b="1" dirty="0"/>
            </a:br>
            <a:r>
              <a:rPr lang="el-GR" b="1" dirty="0"/>
              <a:t>και ανάπτυξης</a:t>
            </a:r>
            <a:endParaRPr lang="en-US" b="1" dirty="0"/>
          </a:p>
          <a:p>
            <a:pPr lvl="1">
              <a:lnSpc>
                <a:spcPct val="110000"/>
              </a:lnSpc>
              <a:defRPr/>
            </a:pPr>
            <a:r>
              <a:rPr lang="el-GR" dirty="0"/>
              <a:t>Ομάδες που εργάζονται πάνω σε μακροπρόθεσμα έργα (</a:t>
            </a:r>
            <a:r>
              <a:rPr lang="en-US" dirty="0"/>
              <a:t>project</a:t>
            </a:r>
            <a:r>
              <a:rPr lang="el-GR" dirty="0"/>
              <a:t>), αλλά διαλύονται μόλις ολοκληρωθεί η εργασία τους.</a:t>
            </a:r>
            <a:endParaRPr lang="en-US" dirty="0"/>
          </a:p>
          <a:p>
            <a:pPr lvl="1">
              <a:lnSpc>
                <a:spcPct val="110000"/>
              </a:lnSpc>
              <a:defRPr/>
            </a:pPr>
            <a:endParaRPr lang="en-US" sz="2500" dirty="0"/>
          </a:p>
        </p:txBody>
      </p:sp>
      <p:sp>
        <p:nvSpPr>
          <p:cNvPr id="4" name="Slide Number Placeholder 3"/>
          <p:cNvSpPr>
            <a:spLocks noGrp="1"/>
          </p:cNvSpPr>
          <p:nvPr>
            <p:ph type="sldNum" sz="quarter" idx="12"/>
          </p:nvPr>
        </p:nvSpPr>
        <p:spPr/>
        <p:txBody>
          <a:bodyPr/>
          <a:lstStyle/>
          <a:p>
            <a:pPr>
              <a:defRPr/>
            </a:pPr>
            <a:r>
              <a:rPr lang="en-US" dirty="0"/>
              <a:t>14-</a:t>
            </a:r>
            <a:fld id="{AAB5C8E6-AB84-4F9B-B052-518EBEE8115A}" type="slidenum">
              <a:rPr lang="en-US"/>
              <a:pPr>
                <a:defRPr/>
              </a:pPr>
              <a:t>5</a:t>
            </a:fld>
            <a:endParaRPr lang="en-US" dirty="0"/>
          </a:p>
        </p:txBody>
      </p:sp>
    </p:spTree>
    <p:extLst>
      <p:ext uri="{BB962C8B-B14F-4D97-AF65-F5344CB8AC3E}">
        <p14:creationId xmlns:p14="http://schemas.microsoft.com/office/powerpoint/2010/main" val="142125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sz="half" idx="1"/>
          </p:nvPr>
        </p:nvSpPr>
        <p:spPr>
          <a:xfrm>
            <a:off x="381000" y="1752600"/>
            <a:ext cx="4648200" cy="4525963"/>
          </a:xfrm>
        </p:spPr>
        <p:txBody>
          <a:bodyPr>
            <a:normAutofit lnSpcReduction="10000"/>
          </a:bodyPr>
          <a:lstStyle/>
          <a:p>
            <a:pPr>
              <a:defRPr/>
            </a:pPr>
            <a:r>
              <a:rPr lang="el-GR" b="1" dirty="0"/>
              <a:t>Παράλληλες ομάδες</a:t>
            </a:r>
            <a:endParaRPr lang="en-US" b="1" dirty="0"/>
          </a:p>
          <a:p>
            <a:pPr lvl="1">
              <a:spcAft>
                <a:spcPts val="1200"/>
              </a:spcAft>
              <a:defRPr/>
            </a:pPr>
            <a:r>
              <a:rPr lang="el-GR" dirty="0"/>
              <a:t>Ομάδες που λειτουργούν ξεχωριστά από την τυπική δομή εργασίας και υφίστανται προσωρινά.</a:t>
            </a:r>
          </a:p>
          <a:p>
            <a:pPr lvl="1">
              <a:defRPr/>
            </a:pPr>
            <a:r>
              <a:rPr lang="el-GR" i="1" dirty="0"/>
              <a:t>Π.χ. ομάδες ποιότητας</a:t>
            </a:r>
            <a:br>
              <a:rPr lang="el-GR" i="1" dirty="0"/>
            </a:br>
            <a:r>
              <a:rPr lang="el-GR" i="1" dirty="0"/>
              <a:t>ή ασφάλειας που σχηματίζονται για να μελετήσουν ένα συγκεκριμένο πρόβλημα.</a:t>
            </a:r>
            <a:endParaRPr lang="en-US" i="1" dirty="0"/>
          </a:p>
        </p:txBody>
      </p:sp>
      <p:pic>
        <p:nvPicPr>
          <p:cNvPr id="19461"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0" y="3505200"/>
            <a:ext cx="3455652" cy="231037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r>
              <a:rPr lang="en-US" dirty="0"/>
              <a:t>14-</a:t>
            </a:r>
            <a:fld id="{D893DFAF-B782-4643-A087-9D3955158BA9}" type="slidenum">
              <a:rPr lang="en-US"/>
              <a:pPr>
                <a:defRPr/>
              </a:pPr>
              <a:t>6</a:t>
            </a:fld>
            <a:endParaRPr lang="en-US" dirty="0"/>
          </a:p>
        </p:txBody>
      </p:sp>
      <p:sp>
        <p:nvSpPr>
          <p:cNvPr id="7" name="Title 1"/>
          <p:cNvSpPr>
            <a:spLocks noGrp="1"/>
          </p:cNvSpPr>
          <p:nvPr>
            <p:ph type="title"/>
          </p:nvPr>
        </p:nvSpPr>
        <p:spPr>
          <a:xfrm>
            <a:off x="457200" y="274638"/>
            <a:ext cx="8229600" cy="1143000"/>
          </a:xfrm>
        </p:spPr>
        <p:txBody>
          <a:bodyPr/>
          <a:lstStyle/>
          <a:p>
            <a:r>
              <a:rPr lang="el-GR" altLang="en-US" dirty="0"/>
              <a:t>Είδη ομάδων (2)</a:t>
            </a:r>
            <a:endParaRPr lang="en-US" altLang="en-US" dirty="0"/>
          </a:p>
        </p:txBody>
      </p:sp>
    </p:spTree>
    <p:extLst>
      <p:ext uri="{BB962C8B-B14F-4D97-AF65-F5344CB8AC3E}">
        <p14:creationId xmlns:p14="http://schemas.microsoft.com/office/powerpoint/2010/main" val="302490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28600" y="1752600"/>
            <a:ext cx="8458200" cy="4648200"/>
          </a:xfrm>
        </p:spPr>
        <p:txBody>
          <a:bodyPr/>
          <a:lstStyle/>
          <a:p>
            <a:pPr>
              <a:defRPr/>
            </a:pPr>
            <a:r>
              <a:rPr lang="el-GR" b="1" dirty="0"/>
              <a:t>Διοικητικές ομάδες</a:t>
            </a:r>
            <a:endParaRPr lang="en-US" b="1" dirty="0"/>
          </a:p>
          <a:p>
            <a:pPr lvl="1">
              <a:defRPr/>
            </a:pPr>
            <a:r>
              <a:rPr lang="el-GR" dirty="0"/>
              <a:t>Ομάδες που συντονίζουν και παρέχουν κατεύθυνση στις υπομονάδες που εμπίπτουν στη δικαιοδοσία τους, ενώ, επίσης, βοηθούν στην ολοκλήρωση (συνδυασμό) των εργασιών των διαφόρων </a:t>
            </a:r>
            <a:r>
              <a:rPr lang="el-GR" dirty="0" err="1"/>
              <a:t>υπομονάδων</a:t>
            </a:r>
            <a:r>
              <a:rPr lang="el-GR" dirty="0"/>
              <a:t> του οργανισμού.</a:t>
            </a:r>
            <a:endParaRPr lang="en-US" dirty="0"/>
          </a:p>
        </p:txBody>
      </p:sp>
      <p:sp>
        <p:nvSpPr>
          <p:cNvPr id="4" name="Slide Number Placeholder 3"/>
          <p:cNvSpPr>
            <a:spLocks noGrp="1"/>
          </p:cNvSpPr>
          <p:nvPr>
            <p:ph type="sldNum" sz="quarter" idx="12"/>
          </p:nvPr>
        </p:nvSpPr>
        <p:spPr/>
        <p:txBody>
          <a:bodyPr/>
          <a:lstStyle/>
          <a:p>
            <a:pPr>
              <a:defRPr/>
            </a:pPr>
            <a:r>
              <a:rPr lang="en-US" dirty="0"/>
              <a:t>14-</a:t>
            </a:r>
            <a:fld id="{25D8A617-8C88-4F32-9C28-B5F2118154C3}" type="slidenum">
              <a:rPr lang="en-US"/>
              <a:pPr>
                <a:defRPr/>
              </a:pPr>
              <a:t>7</a:t>
            </a:fld>
            <a:endParaRPr lang="en-US" dirty="0"/>
          </a:p>
        </p:txBody>
      </p:sp>
      <p:sp>
        <p:nvSpPr>
          <p:cNvPr id="6" name="Title 1"/>
          <p:cNvSpPr>
            <a:spLocks noGrp="1"/>
          </p:cNvSpPr>
          <p:nvPr>
            <p:ph type="title"/>
          </p:nvPr>
        </p:nvSpPr>
        <p:spPr>
          <a:xfrm>
            <a:off x="457200" y="274638"/>
            <a:ext cx="8229600" cy="1143000"/>
          </a:xfrm>
        </p:spPr>
        <p:txBody>
          <a:bodyPr/>
          <a:lstStyle/>
          <a:p>
            <a:r>
              <a:rPr lang="el-GR" altLang="en-US" dirty="0"/>
              <a:t>Είδη ομάδων (3)</a:t>
            </a:r>
            <a:endParaRPr lang="en-US" altLang="en-US" dirty="0"/>
          </a:p>
        </p:txBody>
      </p:sp>
    </p:spTree>
    <p:extLst>
      <p:ext uri="{BB962C8B-B14F-4D97-AF65-F5344CB8AC3E}">
        <p14:creationId xmlns:p14="http://schemas.microsoft.com/office/powerpoint/2010/main" val="247676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half" idx="1"/>
          </p:nvPr>
        </p:nvSpPr>
        <p:spPr>
          <a:xfrm>
            <a:off x="152400" y="1752600"/>
            <a:ext cx="4495800" cy="4876800"/>
          </a:xfrm>
        </p:spPr>
        <p:txBody>
          <a:bodyPr>
            <a:normAutofit/>
          </a:bodyPr>
          <a:lstStyle/>
          <a:p>
            <a:pPr>
              <a:defRPr/>
            </a:pPr>
            <a:r>
              <a:rPr lang="el-GR" b="1" dirty="0"/>
              <a:t>Διεθνείς ομάδες</a:t>
            </a:r>
            <a:endParaRPr lang="en-US" b="1" dirty="0"/>
          </a:p>
          <a:p>
            <a:pPr lvl="1">
              <a:defRPr/>
            </a:pPr>
            <a:r>
              <a:rPr lang="el-GR" dirty="0"/>
              <a:t>Ομάδες εργασίας που συγκροτούνται από μέλη διαφόρων εθνικοτήτων και διαθέτουν δραστηριότητες που εκτείνονται σε πολλές χώρες.</a:t>
            </a:r>
            <a:endParaRPr lang="en-US" dirty="0"/>
          </a:p>
        </p:txBody>
      </p:sp>
      <p:sp>
        <p:nvSpPr>
          <p:cNvPr id="17412" name="Content Placeholder 3"/>
          <p:cNvSpPr>
            <a:spLocks noGrp="1"/>
          </p:cNvSpPr>
          <p:nvPr>
            <p:ph sz="half" idx="2"/>
          </p:nvPr>
        </p:nvSpPr>
        <p:spPr>
          <a:xfrm>
            <a:off x="4343400" y="1752600"/>
            <a:ext cx="4495800" cy="4876800"/>
          </a:xfrm>
        </p:spPr>
        <p:txBody>
          <a:bodyPr>
            <a:normAutofit/>
          </a:bodyPr>
          <a:lstStyle/>
          <a:p>
            <a:pPr>
              <a:defRPr/>
            </a:pPr>
            <a:r>
              <a:rPr lang="el-GR" b="1" dirty="0"/>
              <a:t>Εικονικές ομάδες</a:t>
            </a:r>
            <a:endParaRPr lang="en-US" b="1" dirty="0"/>
          </a:p>
          <a:p>
            <a:pPr lvl="1">
              <a:defRPr/>
            </a:pPr>
            <a:r>
              <a:rPr lang="el-GR" dirty="0"/>
              <a:t>Ομάδες των οποίων τα μέλη είναι γεωγραφικά διεσπαρμένα και επικοινωνούν περισσότερο με ηλεκτρονικά μέσα, παρά πρόσωπο με πρόσωπο.</a:t>
            </a:r>
            <a:endParaRPr lang="en-US" dirty="0"/>
          </a:p>
        </p:txBody>
      </p:sp>
      <p:sp>
        <p:nvSpPr>
          <p:cNvPr id="5" name="Slide Number Placeholder 4"/>
          <p:cNvSpPr>
            <a:spLocks noGrp="1"/>
          </p:cNvSpPr>
          <p:nvPr>
            <p:ph type="sldNum" sz="quarter" idx="12"/>
          </p:nvPr>
        </p:nvSpPr>
        <p:spPr/>
        <p:txBody>
          <a:bodyPr/>
          <a:lstStyle/>
          <a:p>
            <a:pPr>
              <a:defRPr/>
            </a:pPr>
            <a:r>
              <a:rPr lang="en-US" dirty="0"/>
              <a:t>14-</a:t>
            </a:r>
            <a:fld id="{1BB33096-7F79-4732-8BE7-396214C83698}" type="slidenum">
              <a:rPr lang="en-US"/>
              <a:pPr>
                <a:defRPr/>
              </a:pPr>
              <a:t>8</a:t>
            </a:fld>
            <a:endParaRPr lang="en-US" dirty="0"/>
          </a:p>
        </p:txBody>
      </p:sp>
      <p:sp>
        <p:nvSpPr>
          <p:cNvPr id="7" name="Title 1"/>
          <p:cNvSpPr>
            <a:spLocks noGrp="1"/>
          </p:cNvSpPr>
          <p:nvPr>
            <p:ph type="title"/>
          </p:nvPr>
        </p:nvSpPr>
        <p:spPr>
          <a:xfrm>
            <a:off x="457200" y="274638"/>
            <a:ext cx="8229600" cy="1143000"/>
          </a:xfrm>
        </p:spPr>
        <p:txBody>
          <a:bodyPr/>
          <a:lstStyle/>
          <a:p>
            <a:r>
              <a:rPr lang="el-GR" altLang="en-US" dirty="0"/>
              <a:t>Είδη ομάδων (4)</a:t>
            </a:r>
            <a:endParaRPr lang="en-US" altLang="en-US" dirty="0"/>
          </a:p>
        </p:txBody>
      </p:sp>
    </p:spTree>
    <p:extLst>
      <p:ext uri="{BB962C8B-B14F-4D97-AF65-F5344CB8AC3E}">
        <p14:creationId xmlns:p14="http://schemas.microsoft.com/office/powerpoint/2010/main" val="195247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342"/>
            <a:ext cx="8229600" cy="1143000"/>
          </a:xfrm>
        </p:spPr>
        <p:txBody>
          <a:bodyPr>
            <a:noAutofit/>
          </a:bodyPr>
          <a:lstStyle/>
          <a:p>
            <a:pPr>
              <a:defRPr/>
            </a:pPr>
            <a:r>
              <a:rPr lang="el-GR" sz="3600" dirty="0"/>
              <a:t>Πρακτικές των ηγετών που διαχειρίζονται αποτελεσματικές εικονικές ομάδες (1)</a:t>
            </a:r>
            <a:endParaRPr lang="en-US" sz="3600" dirty="0"/>
          </a:p>
        </p:txBody>
      </p:sp>
      <p:sp>
        <p:nvSpPr>
          <p:cNvPr id="3" name="Slide Number Placeholder 2"/>
          <p:cNvSpPr>
            <a:spLocks noGrp="1"/>
          </p:cNvSpPr>
          <p:nvPr>
            <p:ph type="sldNum" sz="quarter" idx="12"/>
          </p:nvPr>
        </p:nvSpPr>
        <p:spPr/>
        <p:txBody>
          <a:bodyPr/>
          <a:lstStyle/>
          <a:p>
            <a:pPr>
              <a:defRPr/>
            </a:pPr>
            <a:r>
              <a:rPr lang="en-US" dirty="0"/>
              <a:t>14-</a:t>
            </a:r>
            <a:fld id="{A154B927-C0AA-4419-9984-84D63BAFBBFD}" type="slidenum">
              <a:rPr lang="en-US"/>
              <a:pPr>
                <a:defRPr/>
              </a:pPr>
              <a:t>9</a:t>
            </a:fld>
            <a:endParaRPr lang="en-US" dirty="0"/>
          </a:p>
        </p:txBody>
      </p:sp>
      <p:graphicFrame>
        <p:nvGraphicFramePr>
          <p:cNvPr id="6" name="Πίνακας 5"/>
          <p:cNvGraphicFramePr>
            <a:graphicFrameLocks noGrp="1"/>
          </p:cNvGraphicFramePr>
          <p:nvPr>
            <p:extLst>
              <p:ext uri="{D42A27DB-BD31-4B8C-83A1-F6EECF244321}">
                <p14:modId xmlns:p14="http://schemas.microsoft.com/office/powerpoint/2010/main" val="727910003"/>
              </p:ext>
            </p:extLst>
          </p:nvPr>
        </p:nvGraphicFramePr>
        <p:xfrm>
          <a:off x="190500" y="1708168"/>
          <a:ext cx="8763000" cy="4297680"/>
        </p:xfrm>
        <a:graphic>
          <a:graphicData uri="http://schemas.openxmlformats.org/drawingml/2006/table">
            <a:tbl>
              <a:tblPr firstRow="1" bandRow="1">
                <a:tableStyleId>{5C22544A-7EE6-4342-B048-85BDC9FD1C3A}</a:tableStyleId>
              </a:tblPr>
              <a:tblGrid>
                <a:gridCol w="2705100">
                  <a:extLst>
                    <a:ext uri="{9D8B030D-6E8A-4147-A177-3AD203B41FA5}">
                      <a16:colId xmlns:a16="http://schemas.microsoft.com/office/drawing/2014/main" val="3862502491"/>
                    </a:ext>
                  </a:extLst>
                </a:gridCol>
                <a:gridCol w="6057900">
                  <a:extLst>
                    <a:ext uri="{9D8B030D-6E8A-4147-A177-3AD203B41FA5}">
                      <a16:colId xmlns:a16="http://schemas.microsoft.com/office/drawing/2014/main" val="4247522345"/>
                    </a:ext>
                  </a:extLst>
                </a:gridCol>
              </a:tblGrid>
              <a:tr h="152400">
                <a:tc>
                  <a:txBody>
                    <a:bodyPr/>
                    <a:lstStyle/>
                    <a:p>
                      <a:pPr marL="0" algn="l" defTabSz="914400" rtl="0" eaLnBrk="1" latinLnBrk="0" hangingPunct="1"/>
                      <a:r>
                        <a:rPr lang="el-GR" sz="2400" b="1" kern="1200" dirty="0">
                          <a:solidFill>
                            <a:schemeClr val="bg1"/>
                          </a:solidFill>
                          <a:latin typeface="+mn-lt"/>
                          <a:ea typeface="+mn-ea"/>
                          <a:cs typeface="+mn-cs"/>
                        </a:rPr>
                        <a:t>Πρακτικές ηγετών</a:t>
                      </a:r>
                    </a:p>
                  </a:txBody>
                  <a:tcPr/>
                </a:tc>
                <a:tc>
                  <a:txBody>
                    <a:bodyPr/>
                    <a:lstStyle/>
                    <a:p>
                      <a:pPr marL="0" algn="l" defTabSz="914400" rtl="0" eaLnBrk="1" latinLnBrk="0" hangingPunct="1"/>
                      <a:r>
                        <a:rPr lang="el-GR" sz="2400" b="1" kern="1200" dirty="0">
                          <a:solidFill>
                            <a:schemeClr val="bg1"/>
                          </a:solidFill>
                          <a:latin typeface="+mn-lt"/>
                          <a:ea typeface="+mn-ea"/>
                          <a:cs typeface="+mn-cs"/>
                        </a:rPr>
                        <a:t>Τρόποι επίτευξης</a:t>
                      </a:r>
                    </a:p>
                  </a:txBody>
                  <a:tcPr/>
                </a:tc>
                <a:extLst>
                  <a:ext uri="{0D108BD9-81ED-4DB2-BD59-A6C34878D82A}">
                    <a16:rowId xmlns:a16="http://schemas.microsoft.com/office/drawing/2014/main" val="250164477"/>
                  </a:ext>
                </a:extLst>
              </a:tr>
              <a:tr h="370840">
                <a:tc>
                  <a:txBody>
                    <a:bodyPr/>
                    <a:lstStyle/>
                    <a:p>
                      <a:pPr marL="0" algn="l" defTabSz="914400" rtl="0" eaLnBrk="1" latinLnBrk="0" hangingPunct="1"/>
                      <a:r>
                        <a:rPr lang="el-GR" sz="2000" b="0" i="0" u="none" strike="noStrike" kern="1200" baseline="0" dirty="0">
                          <a:solidFill>
                            <a:schemeClr val="dk1"/>
                          </a:solidFill>
                          <a:latin typeface="+mn-lt"/>
                          <a:ea typeface="+mn-ea"/>
                          <a:cs typeface="+mn-cs"/>
                        </a:rPr>
                        <a:t>Καθορίζουν και διατηρούν την εμπιστοσύνη μέσα από τη χρήση της τεχνολογίας επικοινωνιών.</a:t>
                      </a:r>
                    </a:p>
                  </a:txBody>
                  <a:tcPr anchor="ctr"/>
                </a:tc>
                <a:tc>
                  <a:txBody>
                    <a:bodyPr/>
                    <a:lstStyle/>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Εστιάζουν στον τρόπο που διαχέονται οι πληροφορίες.</a:t>
                      </a:r>
                    </a:p>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Επανεξετάζουν και προσαρμόζουν τους κανόνες επικοινωνίας καθώς η ομάδα εξελίσσεται («εικονικές συναντήσεις»).</a:t>
                      </a:r>
                    </a:p>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Κοινοποιούν την πρόοδο μέσα από τη χρήση του εικονικού εργασιακού χώρου.</a:t>
                      </a:r>
                    </a:p>
                  </a:txBody>
                  <a:tcPr anchor="ctr"/>
                </a:tc>
                <a:extLst>
                  <a:ext uri="{0D108BD9-81ED-4DB2-BD59-A6C34878D82A}">
                    <a16:rowId xmlns:a16="http://schemas.microsoft.com/office/drawing/2014/main" val="1460720148"/>
                  </a:ext>
                </a:extLst>
              </a:tr>
              <a:tr h="370840">
                <a:tc>
                  <a:txBody>
                    <a:bodyPr/>
                    <a:lstStyle/>
                    <a:p>
                      <a:pPr marL="0" algn="l" defTabSz="914400" rtl="0" eaLnBrk="1" latinLnBrk="0" hangingPunct="1"/>
                      <a:r>
                        <a:rPr lang="el-GR" sz="2000" b="0" i="0" u="none" strike="noStrike" kern="1200" baseline="0" dirty="0">
                          <a:solidFill>
                            <a:schemeClr val="dk1"/>
                          </a:solidFill>
                          <a:latin typeface="+mn-lt"/>
                          <a:ea typeface="+mn-ea"/>
                          <a:cs typeface="+mn-cs"/>
                        </a:rPr>
                        <a:t>Εξασφαλίζουν ότι η ποικιλομορφία μέσα στην ομάδα κατανοείται, εκτιμάται και εξισορροπείται.</a:t>
                      </a:r>
                    </a:p>
                  </a:txBody>
                  <a:tcPr anchor="ctr"/>
                </a:tc>
                <a:tc>
                  <a:txBody>
                    <a:bodyPr/>
                    <a:lstStyle/>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Αναρτούν ένα ευρετήριο ειδικοτήτων των μελών της ομάδας και έναν πίνακα ικανοτήτων στον εικονικό εργασιακό χώρο.</a:t>
                      </a:r>
                    </a:p>
                    <a:p>
                      <a:pPr marL="342900" indent="-342900" algn="l" defTabSz="914400" rtl="0" eaLnBrk="1" latinLnBrk="0" hangingPunct="1">
                        <a:buFont typeface="Arial" panose="020B0604020202020204" pitchFamily="34" charset="0"/>
                        <a:buChar char="•"/>
                      </a:pPr>
                      <a:r>
                        <a:rPr lang="el-GR" sz="2000" b="0" i="0" u="none" strike="noStrike" kern="1200" baseline="0" dirty="0">
                          <a:solidFill>
                            <a:schemeClr val="dk1"/>
                          </a:solidFill>
                          <a:latin typeface="+mn-lt"/>
                          <a:ea typeface="+mn-ea"/>
                          <a:cs typeface="+mn-cs"/>
                        </a:rPr>
                        <a:t>Χωρίζουν εικονικά την ομάδα περαιτέρω, ώστε να ζευγαρώσουν μέλη με συμπληρωματικά προσόντα.</a:t>
                      </a:r>
                    </a:p>
                  </a:txBody>
                  <a:tcPr anchor="ctr"/>
                </a:tc>
                <a:extLst>
                  <a:ext uri="{0D108BD9-81ED-4DB2-BD59-A6C34878D82A}">
                    <a16:rowId xmlns:a16="http://schemas.microsoft.com/office/drawing/2014/main" val="886881583"/>
                  </a:ext>
                </a:extLst>
              </a:tr>
            </a:tbl>
          </a:graphicData>
        </a:graphic>
      </p:graphicFrame>
    </p:spTree>
    <p:extLst>
      <p:ext uri="{BB962C8B-B14F-4D97-AF65-F5344CB8AC3E}">
        <p14:creationId xmlns:p14="http://schemas.microsoft.com/office/powerpoint/2010/main" val="1464322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1973</Words>
  <Application>Microsoft Office PowerPoint</Application>
  <PresentationFormat>Προβολή στην οθόνη (4:3)</PresentationFormat>
  <Paragraphs>225</Paragraphs>
  <Slides>42</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42</vt:i4>
      </vt:variant>
    </vt:vector>
  </HeadingPairs>
  <TitlesOfParts>
    <vt:vector size="47" baseType="lpstr">
      <vt:lpstr>Arial</vt:lpstr>
      <vt:lpstr>Calibri</vt:lpstr>
      <vt:lpstr>Wingdings</vt:lpstr>
      <vt:lpstr>Wingdings 3</vt:lpstr>
      <vt:lpstr>Office Theme</vt:lpstr>
      <vt:lpstr>Ομαδική εργασία</vt:lpstr>
      <vt:lpstr>Μαθησιακοί στόχοι (1)</vt:lpstr>
      <vt:lpstr>Μαθησιακοί στόχοι (2)</vt:lpstr>
      <vt:lpstr>Η συνεισφορά των ομάδων</vt:lpstr>
      <vt:lpstr>Είδη ομάδων (1)</vt:lpstr>
      <vt:lpstr>Είδη ομάδων (2)</vt:lpstr>
      <vt:lpstr>Είδη ομάδων (3)</vt:lpstr>
      <vt:lpstr>Είδη ομάδων (4)</vt:lpstr>
      <vt:lpstr>Πρακτικές των ηγετών που διαχειρίζονται αποτελεσματικές εικονικές ομάδες (1)</vt:lpstr>
      <vt:lpstr>Πρακτικές των ηγετών που διαχειρίζονται αποτελεσματικές εικονικές ομάδες (2)</vt:lpstr>
      <vt:lpstr>Πρακτικές των ηγετών που διαχειρίζονται αποτελεσματικές εικονικές ομάδες (3)</vt:lpstr>
      <vt:lpstr>Είδη ομάδων (5)</vt:lpstr>
      <vt:lpstr>Αυτοδιοικούμενες ομάδες (1)</vt:lpstr>
      <vt:lpstr>Αυτοδιοικούμενες ομάδες (2)</vt:lpstr>
      <vt:lpstr>Αυτοδιοικούμενες ομάδες (3)</vt:lpstr>
      <vt:lpstr>Αυτοδιοικούμενες ομάδες (4)</vt:lpstr>
      <vt:lpstr>Πως ένα σύνολο ανθρώπων γίνεται πραγματική ομάδα</vt:lpstr>
      <vt:lpstr>Ομαδικές διαδικασίες (1)</vt:lpstr>
      <vt:lpstr>Ομαδικές διαδικασίες (2)</vt:lpstr>
      <vt:lpstr>Προκλήσεις ομαδικής εργασίας</vt:lpstr>
      <vt:lpstr>Χτίζοντας αποτελεσματικές ομάδες</vt:lpstr>
      <vt:lpstr>Παρέχοντας κίνητρα για ομαδική εργασία (1)</vt:lpstr>
      <vt:lpstr>Παρέχοντας κίνητρα για ομαδική εργασία (2)</vt:lpstr>
      <vt:lpstr>Κανόνες και ρόλοι</vt:lpstr>
      <vt:lpstr>Ρόλοι</vt:lpstr>
      <vt:lpstr>Συνοχή</vt:lpstr>
      <vt:lpstr>Συνοχή, κανόνες απόδοσης, και ομαδική απόδοση</vt:lpstr>
      <vt:lpstr>Χτίζοντας συνοχή και κανόνες υψηλής απόδοσης</vt:lpstr>
      <vt:lpstr>Διοικώντας προς τα έξω (1)</vt:lpstr>
      <vt:lpstr>Διοικώντας προς τα έξω (2)</vt:lpstr>
      <vt:lpstr>Διοικώντας προς τα έξω (3)</vt:lpstr>
      <vt:lpstr>Σχέσεις οριζόντιων ρόλων (1)</vt:lpstr>
      <vt:lpstr>Σχέσεις οριζόντιων ρόλων (2)</vt:lpstr>
      <vt:lpstr>Είδη συγκρούσεων (1)</vt:lpstr>
      <vt:lpstr>Είδη συγκρούσεων (2)</vt:lpstr>
      <vt:lpstr>Είδη συγκρούσεων (3)</vt:lpstr>
      <vt:lpstr>Στρατηγικές διαχείρισης συγκρούσεων</vt:lpstr>
      <vt:lpstr>Είδη συγκρούσεων (4)</vt:lpstr>
      <vt:lpstr>Διαχείριση συγκρούσεων</vt:lpstr>
      <vt:lpstr>Διαμεσολάβηση</vt:lpstr>
      <vt:lpstr>Ηλεκτρονικές και εικονικές συγκρούσεις</vt:lpstr>
      <vt:lpstr>Παρακολούθηση βίντεο: Ιαπωνία: Μια ιδέα ριζώνει…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2016-10-14T02:49:23Z</dcterms:created>
  <dcterms:modified xsi:type="dcterms:W3CDTF">2019-06-02T15:23:58Z</dcterms:modified>
</cp:coreProperties>
</file>