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90" r:id="rId3"/>
    <p:sldId id="257" r:id="rId4"/>
    <p:sldId id="283" r:id="rId5"/>
    <p:sldId id="259" r:id="rId6"/>
    <p:sldId id="260" r:id="rId7"/>
    <p:sldId id="284" r:id="rId8"/>
    <p:sldId id="261" r:id="rId9"/>
    <p:sldId id="263" r:id="rId10"/>
    <p:sldId id="262" r:id="rId11"/>
    <p:sldId id="264" r:id="rId12"/>
    <p:sldId id="285" r:id="rId13"/>
    <p:sldId id="265" r:id="rId14"/>
    <p:sldId id="266" r:id="rId15"/>
    <p:sldId id="267" r:id="rId16"/>
    <p:sldId id="270" r:id="rId17"/>
    <p:sldId id="269" r:id="rId18"/>
    <p:sldId id="272" r:id="rId19"/>
    <p:sldId id="268" r:id="rId20"/>
    <p:sldId id="286" r:id="rId21"/>
    <p:sldId id="273" r:id="rId22"/>
    <p:sldId id="274" r:id="rId23"/>
    <p:sldId id="275" r:id="rId24"/>
    <p:sldId id="276" r:id="rId25"/>
    <p:sldId id="278" r:id="rId26"/>
    <p:sldId id="287" r:id="rId27"/>
    <p:sldId id="280" r:id="rId28"/>
    <p:sldId id="279" r:id="rId29"/>
    <p:sldId id="281" r:id="rId30"/>
    <p:sldId id="282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____Microsoft_Excel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2000" b="1" dirty="0"/>
              <a:t>Πρωτοβάθμια εκπαίδευση</a:t>
            </a:r>
            <a:endParaRPr lang="en-GB" sz="20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43845796797475339"/>
          <c:y val="0.12466830935032831"/>
          <c:w val="0.53445331745455926"/>
          <c:h val="0.797356796713926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Sheet2!$E$13:$E$17</c:f>
              <c:strCache>
                <c:ptCount val="5"/>
                <c:pt idx="0">
                  <c:v>Πολύ ικανοποιημένοι</c:v>
                </c:pt>
                <c:pt idx="1">
                  <c:v>Ικανοποιημένοι</c:v>
                </c:pt>
                <c:pt idx="2">
                  <c:v>Ούτε ικανοποιημένοι ούτε δυσαρεστημένοι</c:v>
                </c:pt>
                <c:pt idx="3">
                  <c:v>Δυσαρεστημένοι</c:v>
                </c:pt>
                <c:pt idx="4">
                  <c:v>Πολύ δυσαρεστημένοι</c:v>
                </c:pt>
              </c:strCache>
            </c:strRef>
          </c:cat>
          <c:val>
            <c:numRef>
              <c:f>Sheet2!$F$13:$F$17</c:f>
              <c:numCache>
                <c:formatCode>General</c:formatCode>
                <c:ptCount val="5"/>
                <c:pt idx="0">
                  <c:v>33.200000000000003</c:v>
                </c:pt>
                <c:pt idx="1">
                  <c:v>54.4</c:v>
                </c:pt>
                <c:pt idx="2">
                  <c:v>10.6</c:v>
                </c:pt>
                <c:pt idx="3">
                  <c:v>1.5</c:v>
                </c:pt>
                <c:pt idx="4">
                  <c:v>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1010888528"/>
        <c:axId val="-1010883088"/>
      </c:barChart>
      <c:catAx>
        <c:axId val="-10108885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10883088"/>
        <c:crosses val="autoZero"/>
        <c:auto val="1"/>
        <c:lblAlgn val="ctr"/>
        <c:lblOffset val="100"/>
        <c:noMultiLvlLbl val="0"/>
      </c:catAx>
      <c:valAx>
        <c:axId val="-10108830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10888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2000" b="1" dirty="0"/>
              <a:t>Δευτεροβάθμια</a:t>
            </a:r>
            <a:r>
              <a:rPr lang="el-GR" sz="2000" b="1" baseline="0" dirty="0"/>
              <a:t> εκπαίδευση</a:t>
            </a:r>
            <a:endParaRPr lang="en-GB" sz="20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Sheet2!$E$19:$E$23</c:f>
              <c:strCache>
                <c:ptCount val="5"/>
                <c:pt idx="0">
                  <c:v>Πολύ ικανοποιημένοι</c:v>
                </c:pt>
                <c:pt idx="1">
                  <c:v>Ικανοποιημένοι</c:v>
                </c:pt>
                <c:pt idx="2">
                  <c:v>Ούτε ικανοποιημένοι ούτε δυσαρεστημένοι</c:v>
                </c:pt>
                <c:pt idx="3">
                  <c:v>Δυσαρεστημένοι</c:v>
                </c:pt>
                <c:pt idx="4">
                  <c:v>Πολύ δυσαρεστημένοι</c:v>
                </c:pt>
              </c:strCache>
            </c:strRef>
          </c:cat>
          <c:val>
            <c:numRef>
              <c:f>Sheet2!$F$19:$F$23</c:f>
              <c:numCache>
                <c:formatCode>General</c:formatCode>
                <c:ptCount val="5"/>
                <c:pt idx="0">
                  <c:v>14.4</c:v>
                </c:pt>
                <c:pt idx="1">
                  <c:v>47.7</c:v>
                </c:pt>
                <c:pt idx="2">
                  <c:v>27.4</c:v>
                </c:pt>
                <c:pt idx="3">
                  <c:v>9.8000000000000007</c:v>
                </c:pt>
                <c:pt idx="4">
                  <c:v>0.7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1011267808"/>
        <c:axId val="-1011262368"/>
      </c:barChart>
      <c:catAx>
        <c:axId val="-10112678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11262368"/>
        <c:crosses val="autoZero"/>
        <c:auto val="1"/>
        <c:lblAlgn val="ctr"/>
        <c:lblOffset val="100"/>
        <c:noMultiLvlLbl val="0"/>
      </c:catAx>
      <c:valAx>
        <c:axId val="-10112623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112678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2000" b="1" dirty="0"/>
              <a:t>Πρωτοβάθμια εκπαίδευση</a:t>
            </a:r>
            <a:endParaRPr lang="en-GB" sz="20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Sheet2!$E$13:$E$17</c:f>
              <c:strCache>
                <c:ptCount val="5"/>
                <c:pt idx="0">
                  <c:v>Πολύ ικανοποιημένοι</c:v>
                </c:pt>
                <c:pt idx="1">
                  <c:v>Ικανοποιημένοι</c:v>
                </c:pt>
                <c:pt idx="2">
                  <c:v>Ούτε ικανοποιημένοι ούτε δυσαρεστημένοι</c:v>
                </c:pt>
                <c:pt idx="3">
                  <c:v>Δυσαρεστημένοι</c:v>
                </c:pt>
                <c:pt idx="4">
                  <c:v>Πολύ δυσαρεστημένοι</c:v>
                </c:pt>
              </c:strCache>
            </c:strRef>
          </c:cat>
          <c:val>
            <c:numRef>
              <c:f>Sheet2!$L$13:$L$17</c:f>
              <c:numCache>
                <c:formatCode>General</c:formatCode>
                <c:ptCount val="5"/>
                <c:pt idx="0">
                  <c:v>38.6</c:v>
                </c:pt>
                <c:pt idx="1">
                  <c:v>49.8</c:v>
                </c:pt>
                <c:pt idx="2">
                  <c:v>9.6</c:v>
                </c:pt>
                <c:pt idx="3">
                  <c:v>1.6</c:v>
                </c:pt>
                <c:pt idx="4">
                  <c:v>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1011261824"/>
        <c:axId val="-1730629984"/>
      </c:barChart>
      <c:catAx>
        <c:axId val="-1011261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730629984"/>
        <c:crosses val="autoZero"/>
        <c:auto val="1"/>
        <c:lblAlgn val="ctr"/>
        <c:lblOffset val="100"/>
        <c:noMultiLvlLbl val="0"/>
      </c:catAx>
      <c:valAx>
        <c:axId val="-17306299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11261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2000" b="1" dirty="0"/>
              <a:t>Δευτεροβάθμια</a:t>
            </a:r>
            <a:r>
              <a:rPr lang="el-GR" sz="2000" b="1" baseline="0" dirty="0"/>
              <a:t> εκπαίδευση</a:t>
            </a:r>
            <a:endParaRPr lang="en-GB" sz="20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Sheet2!$E$19:$E$23</c:f>
              <c:strCache>
                <c:ptCount val="5"/>
                <c:pt idx="0">
                  <c:v>Πολύ ικανοποιημένοι</c:v>
                </c:pt>
                <c:pt idx="1">
                  <c:v>Ικανοποιημένοι</c:v>
                </c:pt>
                <c:pt idx="2">
                  <c:v>Ούτε ικανοποιημένοι ούτε δυσαρεστημένοι</c:v>
                </c:pt>
                <c:pt idx="3">
                  <c:v>Δυσαρεστημένοι</c:v>
                </c:pt>
                <c:pt idx="4">
                  <c:v>Πολύ δυσαρεστημένοι</c:v>
                </c:pt>
              </c:strCache>
            </c:strRef>
          </c:cat>
          <c:val>
            <c:numRef>
              <c:f>Sheet2!$L$19:$L$23</c:f>
              <c:numCache>
                <c:formatCode>General</c:formatCode>
                <c:ptCount val="5"/>
                <c:pt idx="0">
                  <c:v>10.7</c:v>
                </c:pt>
                <c:pt idx="1">
                  <c:v>47.7</c:v>
                </c:pt>
                <c:pt idx="2">
                  <c:v>27</c:v>
                </c:pt>
                <c:pt idx="3">
                  <c:v>13.7</c:v>
                </c:pt>
                <c:pt idx="4">
                  <c:v>0.9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885806320"/>
        <c:axId val="-885807952"/>
      </c:barChart>
      <c:catAx>
        <c:axId val="-8858063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85807952"/>
        <c:crosses val="autoZero"/>
        <c:auto val="1"/>
        <c:lblAlgn val="ctr"/>
        <c:lblOffset val="100"/>
        <c:noMultiLvlLbl val="0"/>
      </c:catAx>
      <c:valAx>
        <c:axId val="-8858079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85806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2000" b="1" dirty="0"/>
              <a:t>Πρωτοβάθμια εκπαίδευση</a:t>
            </a:r>
            <a:endParaRPr lang="en-GB" sz="20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Sheet2!$E$13:$E$17</c:f>
              <c:strCache>
                <c:ptCount val="5"/>
                <c:pt idx="0">
                  <c:v>Πολύ ικανοποιημένοι</c:v>
                </c:pt>
                <c:pt idx="1">
                  <c:v>Ικανοποιημένοι</c:v>
                </c:pt>
                <c:pt idx="2">
                  <c:v>Ούτε ικανοποιημένοι ούτε δυσαρεστημένοι</c:v>
                </c:pt>
                <c:pt idx="3">
                  <c:v>Δυσαρεστημένοι</c:v>
                </c:pt>
                <c:pt idx="4">
                  <c:v>Πολύ δυσαρεστημένοι</c:v>
                </c:pt>
              </c:strCache>
            </c:strRef>
          </c:cat>
          <c:val>
            <c:numRef>
              <c:f>Sheet2!$G$13:$G$17</c:f>
              <c:numCache>
                <c:formatCode>General</c:formatCode>
                <c:ptCount val="5"/>
                <c:pt idx="0">
                  <c:v>77.900000000000006</c:v>
                </c:pt>
                <c:pt idx="1">
                  <c:v>17.899999999999999</c:v>
                </c:pt>
                <c:pt idx="2">
                  <c:v>2.2999999999999998</c:v>
                </c:pt>
                <c:pt idx="3">
                  <c:v>1.8</c:v>
                </c:pt>
                <c:pt idx="4">
                  <c:v>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885806864"/>
        <c:axId val="-885800336"/>
      </c:barChart>
      <c:catAx>
        <c:axId val="-8858068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85800336"/>
        <c:crosses val="autoZero"/>
        <c:auto val="1"/>
        <c:lblAlgn val="ctr"/>
        <c:lblOffset val="100"/>
        <c:noMultiLvlLbl val="0"/>
      </c:catAx>
      <c:valAx>
        <c:axId val="-8858003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85806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2000" b="1" dirty="0"/>
              <a:t>Δευτεροβάθμια</a:t>
            </a:r>
            <a:r>
              <a:rPr lang="el-GR" sz="2000" b="1" baseline="0" dirty="0"/>
              <a:t> εκπαίδευση</a:t>
            </a:r>
            <a:endParaRPr lang="en-GB" sz="20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44147837804412721"/>
          <c:y val="0.13062017739997056"/>
          <c:w val="0.52487555044712753"/>
          <c:h val="0.775580956032202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Sheet2!$E$19:$E$23</c:f>
              <c:strCache>
                <c:ptCount val="5"/>
                <c:pt idx="0">
                  <c:v>Πολύ ικανοποιημένοι</c:v>
                </c:pt>
                <c:pt idx="1">
                  <c:v>Ικανοποιημένοι</c:v>
                </c:pt>
                <c:pt idx="2">
                  <c:v>Ούτε ικανοποιημένοι ούτε δυσαρεστημένοι</c:v>
                </c:pt>
                <c:pt idx="3">
                  <c:v>Δυσαρεστημένοι</c:v>
                </c:pt>
                <c:pt idx="4">
                  <c:v>Πολύ δυσαρεστημένοι</c:v>
                </c:pt>
              </c:strCache>
            </c:strRef>
          </c:cat>
          <c:val>
            <c:numRef>
              <c:f>Sheet2!$G$19:$G$23</c:f>
              <c:numCache>
                <c:formatCode>General</c:formatCode>
                <c:ptCount val="5"/>
                <c:pt idx="0">
                  <c:v>59.3</c:v>
                </c:pt>
                <c:pt idx="1">
                  <c:v>28.6</c:v>
                </c:pt>
                <c:pt idx="2">
                  <c:v>9.1</c:v>
                </c:pt>
                <c:pt idx="3">
                  <c:v>2.6</c:v>
                </c:pt>
                <c:pt idx="4">
                  <c:v>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885804688"/>
        <c:axId val="-885797072"/>
      </c:barChart>
      <c:catAx>
        <c:axId val="-8858046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85797072"/>
        <c:crosses val="autoZero"/>
        <c:auto val="1"/>
        <c:lblAlgn val="ctr"/>
        <c:lblOffset val="100"/>
        <c:noMultiLvlLbl val="0"/>
      </c:catAx>
      <c:valAx>
        <c:axId val="-8857970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85804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9F89-1A9C-45D7-A28F-0D61B5ABF6E5}" type="datetimeFigureOut">
              <a:rPr lang="en-GB" smtClean="0"/>
              <a:t>15/04/2019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32670-1E83-437A-B410-ADC3975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052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9F89-1A9C-45D7-A28F-0D61B5ABF6E5}" type="datetimeFigureOut">
              <a:rPr lang="en-GB" smtClean="0"/>
              <a:t>15/04/2019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32670-1E83-437A-B410-ADC3975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463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9F89-1A9C-45D7-A28F-0D61B5ABF6E5}" type="datetimeFigureOut">
              <a:rPr lang="en-GB" smtClean="0"/>
              <a:t>15/04/2019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32670-1E83-437A-B410-ADC3975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707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9F89-1A9C-45D7-A28F-0D61B5ABF6E5}" type="datetimeFigureOut">
              <a:rPr lang="en-GB" smtClean="0"/>
              <a:t>15/04/2019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32670-1E83-437A-B410-ADC3975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053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9F89-1A9C-45D7-A28F-0D61B5ABF6E5}" type="datetimeFigureOut">
              <a:rPr lang="en-GB" smtClean="0"/>
              <a:t>15/04/2019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32670-1E83-437A-B410-ADC3975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35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9F89-1A9C-45D7-A28F-0D61B5ABF6E5}" type="datetimeFigureOut">
              <a:rPr lang="en-GB" smtClean="0"/>
              <a:t>15/04/2019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32670-1E83-437A-B410-ADC3975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136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9F89-1A9C-45D7-A28F-0D61B5ABF6E5}" type="datetimeFigureOut">
              <a:rPr lang="en-GB" smtClean="0"/>
              <a:t>15/04/2019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32670-1E83-437A-B410-ADC3975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95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9F89-1A9C-45D7-A28F-0D61B5ABF6E5}" type="datetimeFigureOut">
              <a:rPr lang="en-GB" smtClean="0"/>
              <a:t>15/04/2019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32670-1E83-437A-B410-ADC3975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54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9F89-1A9C-45D7-A28F-0D61B5ABF6E5}" type="datetimeFigureOut">
              <a:rPr lang="en-GB" smtClean="0"/>
              <a:t>15/04/2019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32670-1E83-437A-B410-ADC3975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307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9F89-1A9C-45D7-A28F-0D61B5ABF6E5}" type="datetimeFigureOut">
              <a:rPr lang="en-GB" smtClean="0"/>
              <a:t>15/04/2019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32670-1E83-437A-B410-ADC3975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0387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9F89-1A9C-45D7-A28F-0D61B5ABF6E5}" type="datetimeFigureOut">
              <a:rPr lang="en-GB" smtClean="0"/>
              <a:t>15/04/2019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32670-1E83-437A-B410-ADC3975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854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09F89-1A9C-45D7-A28F-0D61B5ABF6E5}" type="datetimeFigureOut">
              <a:rPr lang="en-GB" smtClean="0"/>
              <a:t>15/04/2019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32670-1E83-437A-B410-ADC3975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350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693595"/>
            <a:ext cx="7772400" cy="2438399"/>
          </a:xfrm>
        </p:spPr>
        <p:txBody>
          <a:bodyPr>
            <a:normAutofit fontScale="90000"/>
          </a:bodyPr>
          <a:lstStyle/>
          <a:p>
            <a:pPr>
              <a:spcBef>
                <a:spcPts val="1200"/>
              </a:spcBef>
            </a:pPr>
            <a:r>
              <a:rPr lang="el-GR" dirty="0" smtClean="0"/>
              <a:t>Μεθοδολογία κοινωνικής και εκπαιδευτικής έρευνας</a:t>
            </a:r>
            <a:br>
              <a:rPr lang="el-GR" dirty="0" smtClean="0"/>
            </a:br>
            <a:r>
              <a:rPr lang="el-GR" sz="3600" dirty="0"/>
              <a:t>7</a:t>
            </a:r>
            <a:r>
              <a:rPr lang="el-GR" sz="3600" baseline="30000" dirty="0" smtClean="0"/>
              <a:t>η</a:t>
            </a:r>
            <a:r>
              <a:rPr lang="el-GR" sz="3600" dirty="0" smtClean="0"/>
              <a:t> </a:t>
            </a:r>
            <a:r>
              <a:rPr lang="el-GR" sz="3600" dirty="0"/>
              <a:t>διάλεξη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3100" y="3535363"/>
            <a:ext cx="9144000" cy="1655762"/>
          </a:xfrm>
        </p:spPr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dirty="0" smtClean="0"/>
              <a:t>Ακαδημαϊκό έτος 2018-2019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3142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6747"/>
          </a:xfrm>
        </p:spPr>
        <p:txBody>
          <a:bodyPr>
            <a:noAutofit/>
          </a:bodyPr>
          <a:lstStyle/>
          <a:p>
            <a:pPr algn="ctr"/>
            <a:r>
              <a:rPr lang="el-GR" sz="3600" b="1" dirty="0" smtClean="0"/>
              <a:t>Χαρακτηριστικά των γονιών</a:t>
            </a:r>
            <a:r>
              <a:rPr lang="el-GR" sz="3600" dirty="0" smtClean="0"/>
              <a:t> </a:t>
            </a:r>
            <a:r>
              <a:rPr lang="el-GR" sz="3600" b="1" dirty="0" smtClean="0"/>
              <a:t>που συσχετίζονται με την ικανοποίηση των γονιών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19072"/>
            <a:ext cx="10515600" cy="4613339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l-GR" dirty="0" smtClean="0"/>
              <a:t>Το </a:t>
            </a:r>
            <a:r>
              <a:rPr lang="el-GR" b="1" dirty="0" smtClean="0"/>
              <a:t>κοινωνικο-οικονομικό υπόβαθρο</a:t>
            </a:r>
            <a:r>
              <a:rPr lang="el-GR" dirty="0" smtClean="0"/>
              <a:t> των γονιών συσχετίζεται αρνητικά με τα επίπεδα ικανοποίησης.</a:t>
            </a:r>
          </a:p>
          <a:p>
            <a:pPr lvl="1">
              <a:lnSpc>
                <a:spcPct val="100000"/>
              </a:lnSpc>
              <a:spcAft>
                <a:spcPts val="1200"/>
              </a:spcAft>
            </a:pPr>
            <a:r>
              <a:rPr lang="el-GR" dirty="0" smtClean="0"/>
              <a:t>Πιο μορφωμένοι και επαγγελματικά καταξιωμένοι γονείς τείνουν να δηλώνουν χαμηλότερα επίπεδα ικανοποίησης.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l-GR" dirty="0" smtClean="0"/>
              <a:t>Το </a:t>
            </a:r>
            <a:r>
              <a:rPr lang="el-GR" b="1" dirty="0" smtClean="0"/>
              <a:t>φύλο</a:t>
            </a:r>
            <a:r>
              <a:rPr lang="el-GR" dirty="0" smtClean="0"/>
              <a:t> του γονέα επίσης επηρεάζει το επίπεδο ικανοποίησης με τις μητέρες να δηλώνουν κατά μέσο υψηλότερα επίπεδα ικανοποίησης. 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l-GR" dirty="0" smtClean="0"/>
              <a:t>Η ικανοποίηση των γονιών παρουσιάζει θετική συσχέτιση με την </a:t>
            </a:r>
            <a:r>
              <a:rPr lang="el-GR" b="1" dirty="0" smtClean="0"/>
              <a:t>επίδοση των παιδιών στο σχολείο</a:t>
            </a:r>
            <a:r>
              <a:rPr lang="el-GR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8293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0171"/>
          </a:xfrm>
        </p:spPr>
        <p:txBody>
          <a:bodyPr/>
          <a:lstStyle/>
          <a:p>
            <a:pPr algn="ctr"/>
            <a:r>
              <a:rPr lang="el-GR" b="1" dirty="0" smtClean="0"/>
              <a:t>Σχολικοί παράγοντες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1056"/>
            <a:ext cx="10515600" cy="4924235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l-GR" dirty="0" smtClean="0">
                <a:solidFill>
                  <a:schemeClr val="accent6"/>
                </a:solidFill>
              </a:rPr>
              <a:t>Μέση μαθητική επίδοση του σχολείου</a:t>
            </a:r>
            <a:r>
              <a:rPr lang="el-GR" dirty="0" smtClean="0"/>
              <a:t> (θετική συσχέτιση).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l-GR" dirty="0" smtClean="0">
                <a:solidFill>
                  <a:schemeClr val="accent6"/>
                </a:solidFill>
              </a:rPr>
              <a:t>Αναλογία κοριτσιών</a:t>
            </a:r>
            <a:r>
              <a:rPr lang="el-GR" dirty="0" smtClean="0"/>
              <a:t> (θετική συσχέτιση).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l-GR" dirty="0" smtClean="0">
                <a:solidFill>
                  <a:srgbClr val="FF0000"/>
                </a:solidFill>
              </a:rPr>
              <a:t>Αναλογία μαθητών-δασκάλων</a:t>
            </a:r>
            <a:r>
              <a:rPr lang="el-GR" dirty="0" smtClean="0"/>
              <a:t> (αρνητική συσχέτιση).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l-GR" dirty="0" smtClean="0">
                <a:solidFill>
                  <a:srgbClr val="FF0000"/>
                </a:solidFill>
              </a:rPr>
              <a:t>Μέγεθος του σχολείο</a:t>
            </a:r>
            <a:r>
              <a:rPr lang="el-GR" dirty="0" smtClean="0"/>
              <a:t> (αρνητική συσχέτιση).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l-GR" dirty="0" smtClean="0">
                <a:solidFill>
                  <a:srgbClr val="FF0000"/>
                </a:solidFill>
              </a:rPr>
              <a:t>Βαθμίδα εκπαίδευσης</a:t>
            </a:r>
            <a:r>
              <a:rPr lang="el-GR" dirty="0" smtClean="0"/>
              <a:t> (χαμηλότερα επίπεδα ικανοποίησης στην ανώτερη δευτεροβάθμια εκπαίδευση).</a:t>
            </a:r>
          </a:p>
          <a:p>
            <a:endParaRPr lang="el-GR" dirty="0" smtClean="0"/>
          </a:p>
          <a:p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1889979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1575" y="2384425"/>
            <a:ext cx="10515600" cy="1520825"/>
          </a:xfrm>
          <a:solidFill>
            <a:schemeClr val="bg2"/>
          </a:solidFill>
        </p:spPr>
        <p:txBody>
          <a:bodyPr/>
          <a:lstStyle/>
          <a:p>
            <a:pPr algn="ctr"/>
            <a:r>
              <a:rPr lang="el-GR" dirty="0" smtClean="0"/>
              <a:t>3. Μεθοδολογία και δεδομένα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7508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1302" y="470680"/>
            <a:ext cx="9405671" cy="678671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Μεθοδολογία και δεδομένα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65825" y="3544121"/>
            <a:ext cx="2035836" cy="110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Συλλογή Δεδομένων</a:t>
            </a:r>
            <a:endParaRPr lang="en-GB" dirty="0"/>
          </a:p>
        </p:txBody>
      </p:sp>
      <p:sp>
        <p:nvSpPr>
          <p:cNvPr id="7" name="Curved Left Arrow 6"/>
          <p:cNvSpPr/>
          <p:nvPr/>
        </p:nvSpPr>
        <p:spPr>
          <a:xfrm rot="5400000">
            <a:off x="5108432" y="859713"/>
            <a:ext cx="913363" cy="883560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Curved Up Arrow 8"/>
          <p:cNvSpPr/>
          <p:nvPr/>
        </p:nvSpPr>
        <p:spPr>
          <a:xfrm rot="10800000">
            <a:off x="1147312" y="2375974"/>
            <a:ext cx="8803256" cy="9918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346054" y="3544121"/>
            <a:ext cx="2674189" cy="11004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Τυχαίο δείγμα σχολείων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51231" y="1923690"/>
            <a:ext cx="2486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Ερωτηματολόγια γονιών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4183738" y="5911898"/>
            <a:ext cx="3235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Ερωτηματολόγια Εκπαιδευτικών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4839301" y="3746032"/>
            <a:ext cx="19239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Δειγματοληψία με</a:t>
            </a:r>
          </a:p>
          <a:p>
            <a:r>
              <a:rPr lang="el-GR" dirty="0" smtClean="0"/>
              <a:t>πιθανότητα</a:t>
            </a:r>
            <a:endParaRPr lang="en-GB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5801263" y="2696361"/>
            <a:ext cx="1" cy="8719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820851" y="4509426"/>
            <a:ext cx="18511" cy="872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97117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1993"/>
            <a:ext cx="10515600" cy="635539"/>
          </a:xfrm>
        </p:spPr>
        <p:txBody>
          <a:bodyPr>
            <a:normAutofit/>
          </a:bodyPr>
          <a:lstStyle/>
          <a:p>
            <a:pPr algn="ctr"/>
            <a:r>
              <a:rPr lang="el-GR" sz="3600" dirty="0" smtClean="0">
                <a:latin typeface="+mn-lt"/>
              </a:rPr>
              <a:t>Μεθοδολογία και δεδομένα: Ερωτηματολόγιο γονέων</a:t>
            </a:r>
            <a:endParaRPr lang="en-GB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2204"/>
            <a:ext cx="10515600" cy="5279366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Συμπληρωμένα ερωτηματολόγια από 1,072 γονείς (από 72 σχολεία).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Δειγματοληψία: </a:t>
            </a:r>
          </a:p>
          <a:p>
            <a:pPr lvl="1"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τυχαία επιλογή σχολείων (από λίστα) </a:t>
            </a:r>
          </a:p>
          <a:p>
            <a:pPr lvl="1"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και από τα επιλεγμένα σχολεία τυχαία επιλογή γονιών (από λίστα).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Τα ερωτηματολόγια βασίζονται σε αντίστοιχα εργαλεία (</a:t>
            </a:r>
            <a:r>
              <a:rPr lang="da-DK" dirty="0"/>
              <a:t>Borooah and Mangan, 2011; Friedman et al., </a:t>
            </a:r>
            <a:r>
              <a:rPr lang="da-DK" dirty="0" smtClean="0"/>
              <a:t>2006</a:t>
            </a:r>
            <a:r>
              <a:rPr lang="el-GR" dirty="0" smtClean="0"/>
              <a:t>).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Τα ερωτηματολόγια περιέχουν δημογραφικές ερωτήσεις καθώς και ένα σετ 24 ερωτήσεων αναφορικά με την ικανοποίηση των γονιών από το σχολείο των παιδιών. 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Χρήση κλίμακας </a:t>
            </a:r>
            <a:r>
              <a:rPr lang="en-GB" dirty="0" smtClean="0"/>
              <a:t>Likert:  1=</a:t>
            </a:r>
            <a:r>
              <a:rPr lang="el-GR" dirty="0" smtClean="0"/>
              <a:t>Διαφωνώ απόλυτα</a:t>
            </a:r>
            <a:r>
              <a:rPr lang="en-GB" dirty="0" smtClean="0"/>
              <a:t> </a:t>
            </a:r>
            <a:r>
              <a:rPr lang="el-GR" dirty="0" smtClean="0"/>
              <a:t>έως </a:t>
            </a:r>
            <a:r>
              <a:rPr lang="en-GB" dirty="0" smtClean="0"/>
              <a:t>5=</a:t>
            </a:r>
            <a:r>
              <a:rPr lang="el-GR" dirty="0" smtClean="0"/>
              <a:t>Συμφωνώ απόλυτα.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207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7489"/>
            <a:ext cx="10515600" cy="661418"/>
          </a:xfrm>
        </p:spPr>
        <p:txBody>
          <a:bodyPr>
            <a:normAutofit/>
          </a:bodyPr>
          <a:lstStyle/>
          <a:p>
            <a:pPr algn="ctr"/>
            <a:r>
              <a:rPr lang="el-GR" sz="3600" dirty="0" smtClean="0"/>
              <a:t>Παραδείγματα Ερωτήσεων</a:t>
            </a:r>
            <a:r>
              <a:rPr lang="en-GB" sz="3600" dirty="0" smtClean="0"/>
              <a:t> (</a:t>
            </a:r>
            <a:r>
              <a:rPr lang="el-GR" sz="3600" dirty="0" smtClean="0"/>
              <a:t>Ερωτηματολόγιο γονιών)</a:t>
            </a:r>
            <a:endParaRPr lang="en-GB" sz="36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1223264"/>
              </p:ext>
            </p:extLst>
          </p:nvPr>
        </p:nvGraphicFramePr>
        <p:xfrm>
          <a:off x="474454" y="1380225"/>
          <a:ext cx="11214338" cy="3989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2020"/>
                <a:gridCol w="1270374"/>
                <a:gridCol w="1200285"/>
                <a:gridCol w="1752240"/>
                <a:gridCol w="1174000"/>
                <a:gridCol w="1305419"/>
              </a:tblGrid>
              <a:tr h="72900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Διαφωνώ απόλυτα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Διαφωνώ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Ούτε διαφωνώ, ούτε συμφωνώ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Συμφωνώ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Συμφωνώ απόλυτα</a:t>
                      </a:r>
                      <a:endParaRPr lang="en-GB" sz="1600" dirty="0"/>
                    </a:p>
                  </a:txBody>
                  <a:tcPr/>
                </a:tc>
              </a:tr>
              <a:tr h="1099798"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Η υλικοτεχνική υποδομή (κτίρια - εξοπλισμός, αύλειος χώρος...) της σχολικής μονάδας, όπου φοιτά το παιδί μου, καλύπτει τις ανάγκες και απαιτήσεις της μαθησιακής διαδικασίας.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</a:tr>
              <a:tr h="720307"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Το περιβάλλον της σχολικής μονάδας, όπου φοιτά το παιδί μου, είναι ασφαλές γι' αυτό</a:t>
                      </a:r>
                      <a:r>
                        <a:rPr lang="en-GB" sz="1600" dirty="0" smtClean="0"/>
                        <a:t>.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</a:tr>
              <a:tr h="720307"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Το παιδί μου χαίρεται την παραμονή του στο σχολείο</a:t>
                      </a:r>
                      <a:r>
                        <a:rPr lang="en-GB" sz="1600" dirty="0" smtClean="0"/>
                        <a:t>.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</a:tr>
              <a:tr h="720307"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Οι δάσκαλοι/καθηγητές αντιμετωπίζουν εμένα και το παιδί μου με ευγένεια,  κατανόηση, ειλικρίνεια</a:t>
                      </a:r>
                      <a:r>
                        <a:rPr lang="en-GB" sz="1600" dirty="0" smtClean="0"/>
                        <a:t>.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432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1993"/>
            <a:ext cx="10515600" cy="635539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latin typeface="+mn-lt"/>
              </a:rPr>
              <a:t>Μεθοδολογία και δεδομένα: Ερωτηματολόγιο εκπαιδευτικών</a:t>
            </a:r>
            <a:endParaRPr lang="en-GB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975" y="1280304"/>
            <a:ext cx="10791825" cy="5130021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el-GR" dirty="0" smtClean="0"/>
              <a:t>Συμπληρωμένα ερωτηματολόγια από </a:t>
            </a:r>
            <a:r>
              <a:rPr lang="en-GB" dirty="0" smtClean="0"/>
              <a:t>919</a:t>
            </a:r>
            <a:r>
              <a:rPr lang="el-GR" dirty="0" smtClean="0"/>
              <a:t> δασκάλους.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el-GR" dirty="0" smtClean="0"/>
              <a:t>Τα ερωτηματολόγια περιέχουν ερωτήσεις σχετικές με χαρακτηριστικά των εκπαιδευτικών (ηλικία, θέση ευθύνης, φύλο, κτλ.) καθώς και ένα σετ 26 ερωτήσεων σχετικών με σημαντικές διαστάσεις της κουλτούρας του σχολείου (</a:t>
            </a:r>
            <a:r>
              <a:rPr lang="en-GB" dirty="0"/>
              <a:t>Deal and Peterson, 2016; Pashiardi, 2008; Pashiardi, </a:t>
            </a:r>
            <a:r>
              <a:rPr lang="en-GB" dirty="0" smtClean="0"/>
              <a:t>2000</a:t>
            </a:r>
            <a:r>
              <a:rPr lang="el-GR" dirty="0" smtClean="0"/>
              <a:t>). 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el-GR" dirty="0" smtClean="0"/>
              <a:t>Χρήση κλίμακας </a:t>
            </a:r>
            <a:r>
              <a:rPr lang="en-GB" dirty="0" smtClean="0"/>
              <a:t>Likert:  1=</a:t>
            </a:r>
            <a:r>
              <a:rPr lang="el-GR" dirty="0" smtClean="0"/>
              <a:t>Διαφωνώ απόλυτα</a:t>
            </a:r>
            <a:r>
              <a:rPr lang="en-GB" dirty="0" smtClean="0"/>
              <a:t> </a:t>
            </a:r>
            <a:r>
              <a:rPr lang="en-GB" dirty="0"/>
              <a:t>to </a:t>
            </a:r>
            <a:r>
              <a:rPr lang="en-GB" dirty="0" smtClean="0"/>
              <a:t>5=</a:t>
            </a:r>
            <a:r>
              <a:rPr lang="el-GR" dirty="0" smtClean="0"/>
              <a:t>Συμφωνώ απόλυτα.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7905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7489"/>
            <a:ext cx="10515600" cy="661418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600" dirty="0" smtClean="0"/>
              <a:t>Παραδείγματα Ερωτήσεων</a:t>
            </a:r>
            <a:r>
              <a:rPr lang="en-GB" sz="3600" dirty="0" smtClean="0"/>
              <a:t> (</a:t>
            </a:r>
            <a:r>
              <a:rPr lang="el-GR" sz="3600" dirty="0" smtClean="0"/>
              <a:t>Ερωτηματολόγιο εκπαιδευτικών)</a:t>
            </a:r>
            <a:endParaRPr lang="en-GB" sz="36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909471"/>
              </p:ext>
            </p:extLst>
          </p:nvPr>
        </p:nvGraphicFramePr>
        <p:xfrm>
          <a:off x="474454" y="1380225"/>
          <a:ext cx="11214338" cy="44598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2020"/>
                <a:gridCol w="1270374"/>
                <a:gridCol w="1200285"/>
                <a:gridCol w="1752240"/>
                <a:gridCol w="1174000"/>
                <a:gridCol w="1305419"/>
              </a:tblGrid>
              <a:tr h="86582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Διαφωνώ απόλυτα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Διαφωνώ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Ούτε διαφωνώ, ούτε συμφωνώ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Συμφωνώ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Συμφωνώ απόλυτα</a:t>
                      </a:r>
                      <a:endParaRPr lang="en-GB" sz="1600" dirty="0"/>
                    </a:p>
                  </a:txBody>
                  <a:tcPr/>
                </a:tc>
              </a:tr>
              <a:tr h="783696"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Η πολιτεία μου προσφέρει αρκετές ευκαιρίες για βελτίωση-επιμόρφωση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</a:tr>
              <a:tr h="977418"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Η διεύθυνση της σχολικής  μονάδας ενθαρρύνει τη συμμετοχή των εκπαιδευτικών σε επιμορφωτικά προγράμματα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</a:tr>
              <a:tr h="977418"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Συμμετέχω  στη λήψη αποφάσεων  που αφορούν εκπαιδευτικά/παιδαγωγικά θέματα της σχολικής μου μονάδας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</a:tr>
              <a:tr h="855498"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Η διεύθυνση της σχολικής μονάδας καλλιεργεί/ενθαρρύνει αίσθημα ατομικής ευθύνης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34181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3575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 smtClean="0"/>
              <a:t>Περιγραφή του δείγματος των γονιών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4732"/>
            <a:ext cx="10515600" cy="496881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el-GR" dirty="0" smtClean="0"/>
              <a:t>- 1042 έγκυρες παρατηρήσεις</a:t>
            </a:r>
          </a:p>
          <a:p>
            <a:pPr>
              <a:lnSpc>
                <a:spcPct val="100000"/>
              </a:lnSpc>
              <a:spcAft>
                <a:spcPts val="400"/>
              </a:spcAft>
            </a:pPr>
            <a:r>
              <a:rPr lang="el-GR" b="1" dirty="0" smtClean="0"/>
              <a:t>Φύλο του γονέα</a:t>
            </a:r>
          </a:p>
          <a:p>
            <a:pPr lvl="1">
              <a:lnSpc>
                <a:spcPct val="100000"/>
              </a:lnSpc>
              <a:spcAft>
                <a:spcPts val="400"/>
              </a:spcAft>
            </a:pPr>
            <a:r>
              <a:rPr lang="el-GR" dirty="0" smtClean="0"/>
              <a:t>73% γυναίκες</a:t>
            </a:r>
          </a:p>
          <a:p>
            <a:pPr lvl="1">
              <a:lnSpc>
                <a:spcPct val="100000"/>
              </a:lnSpc>
              <a:spcAft>
                <a:spcPts val="400"/>
              </a:spcAft>
            </a:pPr>
            <a:r>
              <a:rPr lang="el-GR" dirty="0" smtClean="0"/>
              <a:t>27% άνδρες.</a:t>
            </a:r>
          </a:p>
          <a:p>
            <a:pPr>
              <a:lnSpc>
                <a:spcPct val="100000"/>
              </a:lnSpc>
              <a:spcAft>
                <a:spcPts val="400"/>
              </a:spcAft>
            </a:pPr>
            <a:r>
              <a:rPr lang="el-GR" b="1" dirty="0" smtClean="0"/>
              <a:t>Εκπαίδευση του γονέα</a:t>
            </a:r>
          </a:p>
          <a:p>
            <a:pPr lvl="1">
              <a:lnSpc>
                <a:spcPct val="100000"/>
              </a:lnSpc>
              <a:spcAft>
                <a:spcPts val="400"/>
              </a:spcAft>
            </a:pPr>
            <a:r>
              <a:rPr lang="el-GR" dirty="0" smtClean="0"/>
              <a:t>9% γυμνάσιο ή λιγότερο,</a:t>
            </a:r>
          </a:p>
          <a:p>
            <a:pPr lvl="1">
              <a:lnSpc>
                <a:spcPct val="100000"/>
              </a:lnSpc>
              <a:spcAft>
                <a:spcPts val="400"/>
              </a:spcAft>
            </a:pPr>
            <a:r>
              <a:rPr lang="el-GR" dirty="0" smtClean="0"/>
              <a:t>49% λύκειο,</a:t>
            </a:r>
          </a:p>
          <a:p>
            <a:pPr lvl="1">
              <a:lnSpc>
                <a:spcPct val="100000"/>
              </a:lnSpc>
              <a:spcAft>
                <a:spcPts val="400"/>
              </a:spcAft>
            </a:pPr>
            <a:r>
              <a:rPr lang="el-GR" dirty="0" smtClean="0"/>
              <a:t>17% ΤΕΙ,</a:t>
            </a:r>
          </a:p>
          <a:p>
            <a:pPr lvl="1">
              <a:lnSpc>
                <a:spcPct val="100000"/>
              </a:lnSpc>
              <a:spcAft>
                <a:spcPts val="400"/>
              </a:spcAft>
            </a:pPr>
            <a:r>
              <a:rPr lang="el-GR" dirty="0" smtClean="0"/>
              <a:t>28% Πανεπιστήμιο,</a:t>
            </a:r>
          </a:p>
          <a:p>
            <a:pPr lvl="1">
              <a:lnSpc>
                <a:spcPct val="100000"/>
              </a:lnSpc>
              <a:spcAft>
                <a:spcPts val="400"/>
              </a:spcAft>
            </a:pPr>
            <a:r>
              <a:rPr lang="el-GR" dirty="0" smtClean="0"/>
              <a:t>8% Μεταπτυχιακό.</a:t>
            </a:r>
          </a:p>
        </p:txBody>
      </p:sp>
    </p:spTree>
    <p:extLst>
      <p:ext uri="{BB962C8B-B14F-4D97-AF65-F5344CB8AC3E}">
        <p14:creationId xmlns:p14="http://schemas.microsoft.com/office/powerpoint/2010/main" val="15260573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5730"/>
            <a:ext cx="10515600" cy="652792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Περιγραφή δείγματος εκπαιδευτικών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344474"/>
              </p:ext>
            </p:extLst>
          </p:nvPr>
        </p:nvGraphicFramePr>
        <p:xfrm>
          <a:off x="838200" y="1147310"/>
          <a:ext cx="10522789" cy="5585771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546448"/>
                <a:gridCol w="4976341"/>
              </a:tblGrid>
              <a:tr h="286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%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86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Βαθμίδα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86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Πρωτοβάθμια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54%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86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</a:rPr>
                        <a:t>Δευτεροβάθμια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46</a:t>
                      </a:r>
                      <a:r>
                        <a:rPr lang="el-GR" sz="1800" dirty="0" smtClean="0">
                          <a:effectLst/>
                        </a:rPr>
                        <a:t>%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86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Φύλο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86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‘Άνδρες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32%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86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Γυναίκες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68</a:t>
                      </a:r>
                      <a:r>
                        <a:rPr lang="el-GR" sz="1800" dirty="0" smtClean="0">
                          <a:effectLst/>
                        </a:rPr>
                        <a:t>%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86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Ηλικία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86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23-34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14</a:t>
                      </a:r>
                      <a:r>
                        <a:rPr lang="el-GR" sz="1800" dirty="0" smtClean="0">
                          <a:effectLst/>
                        </a:rPr>
                        <a:t>%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86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35-44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30</a:t>
                      </a:r>
                      <a:r>
                        <a:rPr lang="el-GR" sz="1800" dirty="0" smtClean="0">
                          <a:effectLst/>
                        </a:rPr>
                        <a:t>%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86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45-54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49</a:t>
                      </a:r>
                      <a:r>
                        <a:rPr lang="el-GR" sz="1800" dirty="0" smtClean="0">
                          <a:effectLst/>
                        </a:rPr>
                        <a:t>%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86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55-65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7</a:t>
                      </a:r>
                      <a:r>
                        <a:rPr lang="el-GR" sz="1800" dirty="0" smtClean="0">
                          <a:effectLst/>
                        </a:rPr>
                        <a:t>%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28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</a:rPr>
                        <a:t>Χρόνια</a:t>
                      </a:r>
                      <a:r>
                        <a:rPr lang="el-GR" sz="1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Εργασιακής Εμπειρίας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86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1-5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11</a:t>
                      </a:r>
                      <a:r>
                        <a:rPr lang="el-GR" sz="1800" dirty="0" smtClean="0">
                          <a:effectLst/>
                        </a:rPr>
                        <a:t>%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86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6-10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17</a:t>
                      </a:r>
                      <a:r>
                        <a:rPr lang="el-GR" sz="1800" dirty="0" smtClean="0">
                          <a:effectLst/>
                        </a:rPr>
                        <a:t>%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86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11-15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16</a:t>
                      </a:r>
                      <a:r>
                        <a:rPr lang="el-GR" sz="1800" dirty="0" smtClean="0">
                          <a:effectLst/>
                        </a:rPr>
                        <a:t>%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86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16-20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18</a:t>
                      </a:r>
                      <a:r>
                        <a:rPr lang="el-GR" sz="1800" dirty="0" smtClean="0">
                          <a:effectLst/>
                        </a:rPr>
                        <a:t>%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86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21-25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19</a:t>
                      </a:r>
                      <a:r>
                        <a:rPr lang="el-GR" sz="1800" dirty="0" smtClean="0">
                          <a:effectLst/>
                        </a:rPr>
                        <a:t>%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86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26-30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20</a:t>
                      </a:r>
                      <a:r>
                        <a:rPr lang="el-GR" sz="1800" dirty="0" smtClean="0">
                          <a:effectLst/>
                        </a:rPr>
                        <a:t>%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3519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8671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>
                <a:latin typeface="+mn-lt"/>
              </a:rPr>
              <a:t>Προτεινόμενα Θέματα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7776"/>
            <a:ext cx="10515600" cy="492918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Η κοινωνικο-οικονομική προέλευση των φοιτητών του ΤΚΕΠ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Διαστάσεις: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Εκπαίδευση πατέρα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Εκπαίδευση μητέρας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Επάγγελμα πατέρα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Επάγγελμα μητέρας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Τόπος γέννησης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Εργαζόμενοι φοιτητές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Δεδομένα από 2003 έως 2014.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772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1575" y="2384425"/>
            <a:ext cx="10515600" cy="1520825"/>
          </a:xfrm>
          <a:solidFill>
            <a:schemeClr val="bg2"/>
          </a:solidFill>
        </p:spPr>
        <p:txBody>
          <a:bodyPr/>
          <a:lstStyle/>
          <a:p>
            <a:pPr algn="ctr"/>
            <a:r>
              <a:rPr lang="el-GR" dirty="0" smtClean="0"/>
              <a:t>4. Αποτελέσματα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10512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2406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Επίπεδο συνολικής ικανοποίησης</a:t>
            </a:r>
            <a:endParaRPr lang="en-GB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7710049"/>
              </p:ext>
            </p:extLst>
          </p:nvPr>
        </p:nvGraphicFramePr>
        <p:xfrm>
          <a:off x="570061" y="1535503"/>
          <a:ext cx="4950844" cy="3778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4724917"/>
              </p:ext>
            </p:extLst>
          </p:nvPr>
        </p:nvGraphicFramePr>
        <p:xfrm>
          <a:off x="6346166" y="1535503"/>
          <a:ext cx="5118340" cy="37093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346422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1884" y="321993"/>
            <a:ext cx="10515600" cy="1127245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Επίπεδα ικανοποίησης από την ποιότητα του προσωπικού</a:t>
            </a:r>
            <a:endParaRPr lang="en-GB" sz="3200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7885054"/>
              </p:ext>
            </p:extLst>
          </p:nvPr>
        </p:nvGraphicFramePr>
        <p:xfrm>
          <a:off x="863359" y="1708031"/>
          <a:ext cx="4899085" cy="3717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8932593"/>
              </p:ext>
            </p:extLst>
          </p:nvPr>
        </p:nvGraphicFramePr>
        <p:xfrm>
          <a:off x="6449684" y="1708031"/>
          <a:ext cx="5032074" cy="37179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69817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568" y="296114"/>
            <a:ext cx="11308511" cy="1325563"/>
          </a:xfrm>
        </p:spPr>
        <p:txBody>
          <a:bodyPr>
            <a:normAutofit/>
          </a:bodyPr>
          <a:lstStyle/>
          <a:p>
            <a:r>
              <a:rPr lang="el-GR" sz="3600" dirty="0" smtClean="0"/>
              <a:t>Επίπεδα ικανοποίησης από την επικοινωνία με το σχολείο</a:t>
            </a:r>
            <a:endParaRPr lang="en-GB" sz="36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2586977"/>
              </p:ext>
            </p:extLst>
          </p:nvPr>
        </p:nvGraphicFramePr>
        <p:xfrm>
          <a:off x="604568" y="1880559"/>
          <a:ext cx="4933590" cy="37266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6627373"/>
              </p:ext>
            </p:extLst>
          </p:nvPr>
        </p:nvGraphicFramePr>
        <p:xfrm>
          <a:off x="6277154" y="1880559"/>
          <a:ext cx="5118339" cy="37093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342363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87630"/>
          </a:xfrm>
        </p:spPr>
        <p:txBody>
          <a:bodyPr/>
          <a:lstStyle/>
          <a:p>
            <a:pPr algn="ctr"/>
            <a:r>
              <a:rPr lang="el-GR" dirty="0" smtClean="0"/>
              <a:t>Ανάλυση Παλινδρόμησης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796805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GB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…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GB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GB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sSub>
                        <m:sSubPr>
                          <m:ctrlP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GB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GB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GB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796805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/>
          <p:nvPr/>
        </p:nvCxnSpPr>
        <p:spPr>
          <a:xfrm flipV="1">
            <a:off x="2777706" y="2387249"/>
            <a:ext cx="325864" cy="1718925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5327253" y="2873455"/>
            <a:ext cx="0" cy="146018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8143336" y="2873455"/>
            <a:ext cx="882789" cy="175197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199921" y="4192437"/>
            <a:ext cx="27000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>
                <a:solidFill>
                  <a:srgbClr val="7030A0"/>
                </a:solidFill>
              </a:rPr>
              <a:t>Επίπεδο ικανοποίησης του</a:t>
            </a:r>
          </a:p>
          <a:p>
            <a:r>
              <a:rPr lang="el-GR" dirty="0" smtClean="0">
                <a:solidFill>
                  <a:srgbClr val="7030A0"/>
                </a:solidFill>
              </a:rPr>
              <a:t>γονέα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06769" y="4347712"/>
            <a:ext cx="2666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>
                <a:solidFill>
                  <a:srgbClr val="FF0000"/>
                </a:solidFill>
              </a:rPr>
              <a:t>Χαρακτηριστικά του</a:t>
            </a:r>
          </a:p>
          <a:p>
            <a:r>
              <a:rPr lang="el-GR" dirty="0">
                <a:solidFill>
                  <a:srgbClr val="FF0000"/>
                </a:solidFill>
              </a:rPr>
              <a:t>γ</a:t>
            </a:r>
            <a:r>
              <a:rPr lang="el-GR" dirty="0" smtClean="0">
                <a:solidFill>
                  <a:srgbClr val="FF0000"/>
                </a:solidFill>
              </a:rPr>
              <a:t>ονέα (φύλο, εκπαίδευση)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988965" y="4515603"/>
            <a:ext cx="35445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B050"/>
                </a:solidFill>
              </a:rPr>
              <a:t>Χαρακτηριστικά του</a:t>
            </a:r>
          </a:p>
          <a:p>
            <a:r>
              <a:rPr lang="el-GR" dirty="0" smtClean="0">
                <a:solidFill>
                  <a:srgbClr val="00B050"/>
                </a:solidFill>
              </a:rPr>
              <a:t>Σχολείου:</a:t>
            </a:r>
          </a:p>
          <a:p>
            <a:r>
              <a:rPr lang="el-GR" dirty="0" smtClean="0">
                <a:solidFill>
                  <a:srgbClr val="00B050"/>
                </a:solidFill>
              </a:rPr>
              <a:t>Αναλογία δασκάλων/μαθητών, ηλικιακή αναλογία προσωπικού, αναλογία φύλων, μεταβλητές σχολικής κουλτούρας</a:t>
            </a:r>
          </a:p>
          <a:p>
            <a:endParaRPr lang="en-GB" dirty="0"/>
          </a:p>
        </p:txBody>
      </p:sp>
      <p:sp>
        <p:nvSpPr>
          <p:cNvPr id="13" name="Left Brace 12"/>
          <p:cNvSpPr/>
          <p:nvPr/>
        </p:nvSpPr>
        <p:spPr>
          <a:xfrm rot="5400000" flipH="1">
            <a:off x="5149063" y="1724377"/>
            <a:ext cx="307516" cy="1592105"/>
          </a:xfrm>
          <a:prstGeom prst="leftBrace">
            <a:avLst>
              <a:gd name="adj1" fmla="val 8333"/>
              <a:gd name="adj2" fmla="val 50542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Left Brace 16"/>
          <p:cNvSpPr/>
          <p:nvPr/>
        </p:nvSpPr>
        <p:spPr>
          <a:xfrm rot="5400000" flipH="1">
            <a:off x="7912392" y="1471784"/>
            <a:ext cx="307516" cy="2138446"/>
          </a:xfrm>
          <a:prstGeom prst="leftBrace">
            <a:avLst>
              <a:gd name="adj1" fmla="val 8333"/>
              <a:gd name="adj2" fmla="val 50542"/>
            </a:avLst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9034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 smtClean="0"/>
              <a:t>Μεταβλητές με στατιστικά σημαντική επίδραση</a:t>
            </a:r>
            <a:endParaRPr lang="en-GB" sz="4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3573134"/>
              </p:ext>
            </p:extLst>
          </p:nvPr>
        </p:nvGraphicFramePr>
        <p:xfrm>
          <a:off x="838200" y="1776730"/>
          <a:ext cx="10782300" cy="37572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9725"/>
                <a:gridCol w="5362575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Ανεξάρτητη</a:t>
                      </a:r>
                      <a:r>
                        <a:rPr lang="el-GR" baseline="0" dirty="0" smtClean="0">
                          <a:solidFill>
                            <a:schemeClr val="tx1"/>
                          </a:solidFill>
                        </a:rPr>
                        <a:t> μεταβλητή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Επίδραση</a:t>
                      </a:r>
                      <a:r>
                        <a:rPr lang="el-GR" baseline="0" dirty="0" smtClean="0">
                          <a:solidFill>
                            <a:schemeClr val="tx1"/>
                          </a:solidFill>
                        </a:rPr>
                        <a:t> στην εξαρτημένη μεταβλητή (γονική ικανοποίηση)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Μορφωτικό</a:t>
                      </a:r>
                      <a:r>
                        <a:rPr lang="el-GR" baseline="0" dirty="0" smtClean="0"/>
                        <a:t> επίπεδο του γονέα</a:t>
                      </a:r>
                      <a:endParaRPr lang="en-GB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>
                          <a:solidFill>
                            <a:schemeClr val="tx1"/>
                          </a:solidFill>
                        </a:rPr>
                        <a:t>Αρνητική</a:t>
                      </a: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21005">
                <a:tc>
                  <a:txBody>
                    <a:bodyPr/>
                    <a:lstStyle/>
                    <a:p>
                      <a:r>
                        <a:rPr lang="el-GR" dirty="0" smtClean="0"/>
                        <a:t>Εκπαιδευτική</a:t>
                      </a:r>
                      <a:r>
                        <a:rPr lang="el-GR" baseline="0" dirty="0" smtClean="0"/>
                        <a:t> βαθμίδα που παρακολουθεί το παιδί</a:t>
                      </a:r>
                      <a:endParaRPr lang="en-GB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</a:rPr>
                        <a:t>Αρνητική</a:t>
                      </a:r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l-GR" baseline="0" dirty="0" smtClean="0"/>
                        <a:t>% γυναικών στο εκπαιδευτικό προσωπικό</a:t>
                      </a:r>
                      <a:endParaRPr lang="en-GB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</a:rPr>
                        <a:t>Αρνητική</a:t>
                      </a:r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% νέων εκπαιδευτικών</a:t>
                      </a:r>
                      <a:r>
                        <a:rPr lang="el-GR" baseline="0" dirty="0" smtClean="0"/>
                        <a:t> (ηλικίας 23-34)</a:t>
                      </a:r>
                      <a:endParaRPr lang="en-GB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Θετική</a:t>
                      </a:r>
                      <a:endParaRPr lang="en-GB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Αριθμός εργαστηρίων</a:t>
                      </a:r>
                      <a:endParaRPr lang="en-GB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Θετική</a:t>
                      </a:r>
                      <a:endParaRPr lang="en-GB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Σχολική ηγεσία</a:t>
                      </a:r>
                      <a:endParaRPr lang="en-GB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Θετική</a:t>
                      </a:r>
                      <a:endParaRPr lang="en-GB" dirty="0" smtClean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755650">
                <a:tc>
                  <a:txBody>
                    <a:bodyPr/>
                    <a:lstStyle/>
                    <a:p>
                      <a:r>
                        <a:rPr lang="el-GR" dirty="0" smtClean="0"/>
                        <a:t>Προθυμία</a:t>
                      </a:r>
                      <a:r>
                        <a:rPr lang="el-GR" baseline="0" dirty="0" smtClean="0"/>
                        <a:t> των εκπαιδευτικών να συμμετέχουν στη λήψη αποφάσεων</a:t>
                      </a:r>
                      <a:endParaRPr lang="en-GB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Θετική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78587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1575" y="2384425"/>
            <a:ext cx="10515600" cy="1520825"/>
          </a:xfrm>
          <a:solidFill>
            <a:schemeClr val="bg2"/>
          </a:solidFill>
        </p:spPr>
        <p:txBody>
          <a:bodyPr/>
          <a:lstStyle/>
          <a:p>
            <a:pPr algn="ctr"/>
            <a:r>
              <a:rPr lang="el-GR" dirty="0" smtClean="0"/>
              <a:t>5. Συμπεράσματα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50220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7375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>
                <a:latin typeface="+mn-lt"/>
              </a:rPr>
              <a:t>Συμπεράσματα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09675"/>
            <a:ext cx="10515600" cy="516255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dirty="0" smtClean="0"/>
              <a:t>Τα </a:t>
            </a:r>
            <a:r>
              <a:rPr lang="el-GR" dirty="0" smtClean="0"/>
              <a:t>παρατηρούμενα επίπεδα </a:t>
            </a:r>
            <a:r>
              <a:rPr lang="el-GR" dirty="0" smtClean="0"/>
              <a:t>ικανοποίησης είναι σχετικά υψηλά (υψηλότερα από όσο θα ανέμενε κανείς).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dirty="0" smtClean="0"/>
              <a:t>Υψηλότερη ικανοποίηση στην πρωτοβάθμια εκπαίδευση σε σύγκριση με τη δευτεροβάθμια (και ειδικά με το Λύκειο).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dirty="0" smtClean="0"/>
              <a:t>Στην πρωτοβάθμια εκπαίδευση, οι γονείς είναι περισσότερο ευχαριστημένοι όσον αφορά:</a:t>
            </a:r>
          </a:p>
          <a:p>
            <a:pPr lvl="1" algn="just">
              <a:lnSpc>
                <a:spcPct val="110000"/>
              </a:lnSpc>
              <a:spcAft>
                <a:spcPts val="600"/>
              </a:spcAft>
            </a:pPr>
            <a:r>
              <a:rPr lang="el-GR" dirty="0" smtClean="0"/>
              <a:t>Την επικοινωνία με το σχολείο.</a:t>
            </a:r>
          </a:p>
          <a:p>
            <a:pPr lvl="1" algn="just">
              <a:lnSpc>
                <a:spcPct val="110000"/>
              </a:lnSpc>
              <a:spcAft>
                <a:spcPts val="600"/>
              </a:spcAft>
            </a:pPr>
            <a:r>
              <a:rPr lang="el-GR" dirty="0" smtClean="0"/>
              <a:t>Τη συμμετοχή τους στις σχολικές λειτουργίες.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dirty="0" smtClean="0"/>
              <a:t>Και λιγότερο ικανοποιημένοι όσον αφορά:</a:t>
            </a:r>
          </a:p>
          <a:p>
            <a:pPr lvl="1" algn="just">
              <a:lnSpc>
                <a:spcPct val="110000"/>
              </a:lnSpc>
              <a:spcAft>
                <a:spcPts val="600"/>
              </a:spcAft>
            </a:pPr>
            <a:r>
              <a:rPr lang="el-GR" dirty="0" smtClean="0"/>
              <a:t>Το σχολικό περιβάλλον και ασφάλεια.</a:t>
            </a:r>
            <a:endParaRPr lang="en-GB" dirty="0"/>
          </a:p>
        </p:txBody>
      </p:sp>
      <p:sp>
        <p:nvSpPr>
          <p:cNvPr id="4" name="Oval Callout 3"/>
          <p:cNvSpPr/>
          <p:nvPr/>
        </p:nvSpPr>
        <p:spPr>
          <a:xfrm>
            <a:off x="8572500" y="309563"/>
            <a:ext cx="1790700" cy="757237"/>
          </a:xfrm>
          <a:prstGeom prst="wedgeEllipseCallout">
            <a:avLst>
              <a:gd name="adj1" fmla="val -128498"/>
              <a:gd name="adj2" fmla="val 1433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/>
              <a:t>Μεροληψία υποστήριξης της επιλογής;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624224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7375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>
                <a:latin typeface="+mn-lt"/>
              </a:rPr>
              <a:t>Συμπεράσματα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0175"/>
            <a:ext cx="10515600" cy="4776788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l-GR" dirty="0" smtClean="0"/>
              <a:t>Στη δευτεροβάθμια εκπαίδευση, παρατηρούνται γενικότερα χαμηλότερα επίπεδα ικανοποίησης και ειδικότερα όσον αφορά:</a:t>
            </a:r>
          </a:p>
          <a:p>
            <a:pPr lvl="1">
              <a:lnSpc>
                <a:spcPct val="100000"/>
              </a:lnSpc>
              <a:spcAft>
                <a:spcPts val="1200"/>
              </a:spcAft>
            </a:pPr>
            <a:r>
              <a:rPr lang="el-GR" dirty="0" smtClean="0"/>
              <a:t>Την ποιότητα του εκπαιδευτικού προσωπικού.</a:t>
            </a:r>
          </a:p>
          <a:p>
            <a:pPr lvl="1">
              <a:lnSpc>
                <a:spcPct val="100000"/>
              </a:lnSpc>
              <a:spcAft>
                <a:spcPts val="1200"/>
              </a:spcAft>
            </a:pPr>
            <a:r>
              <a:rPr lang="el-GR" dirty="0" smtClean="0"/>
              <a:t>Τα εκπαιδευτικά αποτελέσματα των παιδιών.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l-GR" dirty="0" smtClean="0"/>
              <a:t>Τα αποτελέσματα αυτά πιθανότατα αντανακλούν το αυξημένο άγχος των γονιών όσο πλησιάζουν οι Πανελλαδικές εξετάσεις.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l-GR" dirty="0" smtClean="0"/>
              <a:t>Αλλά και την ανάγκη να βελτιωθεί η ανώτερη δευτεροβάθμια εκπαίδευση.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583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9774"/>
          </a:xfrm>
        </p:spPr>
        <p:txBody>
          <a:bodyPr/>
          <a:lstStyle/>
          <a:p>
            <a:pPr algn="ctr"/>
            <a:r>
              <a:rPr lang="el-GR" dirty="0" smtClean="0">
                <a:latin typeface="+mn-lt"/>
              </a:rPr>
              <a:t>Συμπεράσματα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875" y="1343025"/>
            <a:ext cx="10515600" cy="4857750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Aft>
                <a:spcPts val="800"/>
              </a:spcAft>
            </a:pPr>
            <a:r>
              <a:rPr lang="el-GR" dirty="0" smtClean="0"/>
              <a:t>Η ανάλυση έδειξε μια σειρά γονεϊκών και σχολικών χαρακτηριστικών/παραγόντων που σχετίζονται με την ικανοποίηση των γονέων.</a:t>
            </a:r>
          </a:p>
          <a:p>
            <a:pPr algn="just">
              <a:lnSpc>
                <a:spcPct val="110000"/>
              </a:lnSpc>
              <a:spcAft>
                <a:spcPts val="800"/>
              </a:spcAft>
            </a:pPr>
            <a:r>
              <a:rPr lang="el-GR" dirty="0" smtClean="0"/>
              <a:t>Πχ. το μορφωτικό επίπεδο των γονιών σχετίζεται αρνητικά με το επίπεδο ικανοποίησης τους (δηλαδή όσο περισσότερο μορφωμένοι είναι οι γονείς τόσο πιο απαιτητικοί είναι από το σχολείο).</a:t>
            </a:r>
          </a:p>
          <a:p>
            <a:pPr algn="just">
              <a:lnSpc>
                <a:spcPct val="110000"/>
              </a:lnSpc>
              <a:spcAft>
                <a:spcPts val="800"/>
              </a:spcAft>
            </a:pPr>
            <a:r>
              <a:rPr lang="el-GR" dirty="0" smtClean="0"/>
              <a:t>Επίσης ενδιαφέρον είναι ότι συγκεκριμένες διαστάσεις της σχολικής κουλτούρας (πχ ο τρόπος που ασκείται η σχολική ηγεσία) φαίνεται να έχουν επίδραση στην ικανοποίηση των γονέων.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658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3600" b="1" dirty="0" smtClean="0"/>
              <a:t>Η ικανοποίηση των γονέων από τα δημόσια σχολεία: Μέτρηση και προσδιοριστικοί παράγοντες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38527"/>
            <a:ext cx="10515600" cy="4265867"/>
          </a:xfrm>
        </p:spPr>
        <p:txBody>
          <a:bodyPr/>
          <a:lstStyle/>
          <a:p>
            <a:pPr marL="514350" indent="-5143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l-GR" dirty="0" smtClean="0"/>
              <a:t>Εισαγωγή και ερευνητικό ερώτημα</a:t>
            </a:r>
          </a:p>
          <a:p>
            <a:pPr marL="514350" indent="-5143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l-GR" dirty="0" smtClean="0"/>
              <a:t>Ανασκόπηση της βιβλιογραφίας</a:t>
            </a:r>
          </a:p>
          <a:p>
            <a:pPr marL="514350" indent="-5143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l-GR" dirty="0" smtClean="0"/>
              <a:t>Μεθοδολογία και δεδομένα</a:t>
            </a:r>
          </a:p>
          <a:p>
            <a:pPr marL="514350" indent="-5143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l-GR" dirty="0" smtClean="0"/>
              <a:t>Αποτελέσματα</a:t>
            </a:r>
          </a:p>
          <a:p>
            <a:pPr marL="514350" indent="-5143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l-GR" dirty="0" smtClean="0"/>
              <a:t>Συμπεράσματα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082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9800"/>
          </a:xfrm>
        </p:spPr>
        <p:txBody>
          <a:bodyPr/>
          <a:lstStyle/>
          <a:p>
            <a:pPr algn="ctr"/>
            <a:r>
              <a:rPr lang="el-GR" dirty="0" smtClean="0">
                <a:latin typeface="+mn-lt"/>
              </a:rPr>
              <a:t>Προτάσεις πολιτικής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4475"/>
            <a:ext cx="10515600" cy="4733925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Aft>
                <a:spcPts val="1800"/>
              </a:spcAft>
            </a:pPr>
            <a:r>
              <a:rPr lang="el-GR" dirty="0" smtClean="0"/>
              <a:t>Η ανάλυση της ικανοποίησης των γονέων κατέδειξε περιοχές λειτουργίας των σχολείων που μπορούν να βελτιωθούν προκειμένου να συμβαδίζουν καλύτερα με τις προσδοκίες των γονιών.</a:t>
            </a:r>
          </a:p>
          <a:p>
            <a:pPr algn="just">
              <a:lnSpc>
                <a:spcPct val="110000"/>
              </a:lnSpc>
              <a:spcAft>
                <a:spcPts val="1800"/>
              </a:spcAft>
            </a:pPr>
            <a:r>
              <a:rPr lang="el-GR" dirty="0" smtClean="0"/>
              <a:t>Είναι επίσης χαρακτηριστικό ότι τα επίπεδα ικανοποίησης των γονιών διαφέρουν από σχολείο σε σχολείο, παρόλο που το εκπαιδευτικό σύστημα προωθεί την ομοιογένεια των σχολείων.</a:t>
            </a:r>
          </a:p>
          <a:p>
            <a:pPr algn="just">
              <a:lnSpc>
                <a:spcPct val="110000"/>
              </a:lnSpc>
              <a:spcAft>
                <a:spcPts val="1800"/>
              </a:spcAft>
            </a:pPr>
            <a:r>
              <a:rPr lang="el-GR" dirty="0" smtClean="0"/>
              <a:t>Πως εξηγείται αυτό το εύρημα και τι μήνυμα στέλνει στους διαμορφωτές της εκπαιδευτικής πολιτικής;</a:t>
            </a:r>
          </a:p>
        </p:txBody>
      </p:sp>
    </p:spTree>
    <p:extLst>
      <p:ext uri="{BB962C8B-B14F-4D97-AF65-F5344CB8AC3E}">
        <p14:creationId xmlns:p14="http://schemas.microsoft.com/office/powerpoint/2010/main" val="78594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1575" y="2384425"/>
            <a:ext cx="10515600" cy="1520825"/>
          </a:xfrm>
          <a:solidFill>
            <a:schemeClr val="bg2"/>
          </a:solidFill>
        </p:spPr>
        <p:txBody>
          <a:bodyPr/>
          <a:lstStyle/>
          <a:p>
            <a:pPr algn="ctr"/>
            <a:r>
              <a:rPr lang="el-GR" dirty="0" smtClean="0"/>
              <a:t>1. Εισαγωγή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795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7603"/>
          </a:xfrm>
        </p:spPr>
        <p:txBody>
          <a:bodyPr/>
          <a:lstStyle/>
          <a:p>
            <a:r>
              <a:rPr lang="el-GR" dirty="0" smtClean="0"/>
              <a:t>Εισαγωγή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4464" y="1545336"/>
            <a:ext cx="10515600" cy="4713923"/>
          </a:xfrm>
        </p:spPr>
        <p:txBody>
          <a:bodyPr/>
          <a:lstStyle/>
          <a:p>
            <a:pPr algn="just">
              <a:lnSpc>
                <a:spcPct val="100000"/>
              </a:lnSpc>
              <a:spcAft>
                <a:spcPts val="1000"/>
              </a:spcAft>
            </a:pPr>
            <a:r>
              <a:rPr lang="el-GR" dirty="0" smtClean="0"/>
              <a:t>Σκοπός της μελέτης είναι να μετρηθεί το επίπεδο και οι προσδιοριστικοί παράγοντες της ικανοποίησης των γονέων από τα δημόσια σχολεία στην Ελλάδα.</a:t>
            </a:r>
          </a:p>
          <a:p>
            <a:pPr algn="just">
              <a:lnSpc>
                <a:spcPct val="100000"/>
              </a:lnSpc>
              <a:spcAft>
                <a:spcPts val="1000"/>
              </a:spcAft>
            </a:pPr>
            <a:r>
              <a:rPr lang="el-GR" dirty="0" smtClean="0"/>
              <a:t>Μεγαλύτερη έμφαση στην ικανοποίηση των γονιών δίνεται συνήθως σε αποκεντρωμένα εκπαιδευτικά σύστημα που ακολουθούν τη λογική του </a:t>
            </a:r>
            <a:r>
              <a:rPr lang="el-GR" b="1" dirty="0" smtClean="0"/>
              <a:t>Νέου Δημόσιου Μάνατζμεντ</a:t>
            </a:r>
            <a:r>
              <a:rPr lang="el-GR" dirty="0" smtClean="0"/>
              <a:t> (</a:t>
            </a:r>
            <a:r>
              <a:rPr lang="en-GB" b="1" dirty="0" smtClean="0"/>
              <a:t>New Public Management</a:t>
            </a:r>
            <a:r>
              <a:rPr lang="el-GR" dirty="0" smtClean="0"/>
              <a:t>).</a:t>
            </a:r>
          </a:p>
          <a:p>
            <a:pPr algn="just">
              <a:lnSpc>
                <a:spcPct val="100000"/>
              </a:lnSpc>
              <a:spcAft>
                <a:spcPts val="1000"/>
              </a:spcAft>
            </a:pPr>
            <a:r>
              <a:rPr lang="el-GR" dirty="0" smtClean="0"/>
              <a:t>Αντιθέτως, η ικανοποίηση των γονιών είναι ένα θέμα που σπάνια μελετάται σε συγκεντρωτικά εκπαιδευτικά σύστημα (όπως το Ελληνικό).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0091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3323"/>
          </a:xfrm>
        </p:spPr>
        <p:txBody>
          <a:bodyPr/>
          <a:lstStyle/>
          <a:p>
            <a:r>
              <a:rPr lang="el-GR" dirty="0" smtClean="0"/>
              <a:t>Ερευνητικά ερωτήματα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1626"/>
            <a:ext cx="10515600" cy="4667250"/>
          </a:xfrm>
        </p:spPr>
        <p:txBody>
          <a:bodyPr/>
          <a:lstStyle/>
          <a:p>
            <a:pPr marL="514350" indent="-514350" algn="just"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  <a:buAutoNum type="arabicPeriod"/>
            </a:pPr>
            <a:r>
              <a:rPr lang="el-GR" dirty="0" smtClean="0"/>
              <a:t>Ποιο είναι το επίπεδο της ικανοποίησης των Ελλήνων γονιών από τα δημόσια σχολεία και πως αυτό διαφοροποιείται ανά πεδίο λειτουργίας του σχολείου;</a:t>
            </a:r>
          </a:p>
          <a:p>
            <a:pPr marL="514350" indent="-514350">
              <a:lnSpc>
                <a:spcPct val="100000"/>
              </a:lnSpc>
              <a:spcBef>
                <a:spcPts val="1200"/>
              </a:spcBef>
              <a:spcAft>
                <a:spcPts val="1800"/>
              </a:spcAft>
              <a:buAutoNum type="arabicPeriod"/>
            </a:pPr>
            <a:r>
              <a:rPr lang="el-GR" dirty="0" smtClean="0"/>
              <a:t>Ποια χαρακτηριστικά των γονιών και των σχολείων επηρεάζουν την ικανοποίηση των γονιών;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9245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1575" y="2384425"/>
            <a:ext cx="10515600" cy="1520825"/>
          </a:xfrm>
          <a:solidFill>
            <a:schemeClr val="bg2"/>
          </a:solidFill>
        </p:spPr>
        <p:txBody>
          <a:bodyPr/>
          <a:lstStyle/>
          <a:p>
            <a:pPr algn="ctr"/>
            <a:r>
              <a:rPr lang="el-GR" dirty="0" smtClean="0"/>
              <a:t>2. Βιβλιογραφική ανασκόπηση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2370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4763"/>
          </a:xfrm>
        </p:spPr>
        <p:txBody>
          <a:bodyPr/>
          <a:lstStyle/>
          <a:p>
            <a:r>
              <a:rPr lang="el-GR" dirty="0" smtClean="0"/>
              <a:t>Βιβλιογραφική ανασκόπηση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4974"/>
            <a:ext cx="10515600" cy="4714113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l-GR" dirty="0" smtClean="0"/>
              <a:t>Ικανοποίηση των γονιών: Πολυδιάστατο φαινόμενο.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l-GR" dirty="0" smtClean="0"/>
              <a:t>Διαστάσεις της ικανοποίησης από το σχολείο: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l-GR" dirty="0" smtClean="0"/>
              <a:t>Σχολική επικοινωνία, συμμετοχή των γονιών, εκπαιδευτικά επιτεύγματα, ποιότητα του προσωπικού, πρόγραμμα μαθημάτων, ασφάλεια και σχολικό περιβάλλον. 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l-GR" b="1" dirty="0" smtClean="0"/>
              <a:t>Πηγές</a:t>
            </a:r>
            <a:r>
              <a:rPr lang="el-GR" dirty="0" smtClean="0"/>
              <a:t>: </a:t>
            </a:r>
            <a:r>
              <a:rPr lang="en-GB" dirty="0" smtClean="0"/>
              <a:t>(Badri, Mason &amp; Mourat, 2010; Bond and King, 2003; Borooah and Mangan, 2011; Friedman et al., 2007; Friedman et al., 2006; Hausman and Goldring, 2000; Kuruuzum, 2001; Skallerud, 2011; Tuck, 1995).</a:t>
            </a: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2874897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anvas 1"/>
          <p:cNvGrpSpPr/>
          <p:nvPr/>
        </p:nvGrpSpPr>
        <p:grpSpPr>
          <a:xfrm>
            <a:off x="566928" y="365760"/>
            <a:ext cx="11128248" cy="6281928"/>
            <a:chOff x="-253240" y="0"/>
            <a:chExt cx="9064500" cy="4895215"/>
          </a:xfrm>
        </p:grpSpPr>
        <p:sp>
          <p:nvSpPr>
            <p:cNvPr id="3" name="Rectangle 2"/>
            <p:cNvSpPr/>
            <p:nvPr/>
          </p:nvSpPr>
          <p:spPr>
            <a:xfrm>
              <a:off x="-253240" y="0"/>
              <a:ext cx="9064500" cy="4895215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</p:spPr>
        </p:sp>
        <p:sp>
          <p:nvSpPr>
            <p:cNvPr id="4" name="Oval 3"/>
            <p:cNvSpPr/>
            <p:nvPr/>
          </p:nvSpPr>
          <p:spPr>
            <a:xfrm>
              <a:off x="3017519" y="706492"/>
              <a:ext cx="2410691" cy="2219587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4214552" y="706492"/>
              <a:ext cx="0" cy="22195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Down Arrow 5"/>
            <p:cNvSpPr/>
            <p:nvPr/>
          </p:nvSpPr>
          <p:spPr>
            <a:xfrm rot="14353975">
              <a:off x="2504912" y="2363634"/>
              <a:ext cx="648393" cy="63038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cxnSp>
          <p:nvCxnSpPr>
            <p:cNvPr id="7" name="Straight Connector 6"/>
            <p:cNvCxnSpPr/>
            <p:nvPr/>
          </p:nvCxnSpPr>
          <p:spPr>
            <a:xfrm flipV="1">
              <a:off x="3212242" y="1230326"/>
              <a:ext cx="2006602" cy="1191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Down Arrow 7"/>
            <p:cNvSpPr/>
            <p:nvPr/>
          </p:nvSpPr>
          <p:spPr>
            <a:xfrm rot="6872997">
              <a:off x="5340529" y="2313686"/>
              <a:ext cx="648000" cy="684000"/>
            </a:xfrm>
            <a:prstGeom prst="downArrow">
              <a:avLst/>
            </a:prstGeom>
            <a:solidFill>
              <a:srgbClr val="5B9BD5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9" name="Text Box 2"/>
            <p:cNvSpPr txBox="1">
              <a:spLocks noChangeArrowheads="1"/>
            </p:cNvSpPr>
            <p:nvPr/>
          </p:nvSpPr>
          <p:spPr bwMode="auto">
            <a:xfrm>
              <a:off x="100184" y="2875273"/>
              <a:ext cx="2343901" cy="180398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l-GR" sz="1200" u="sng" dirty="0" smtClean="0">
                  <a:latin typeface="Calibri" panose="020F0502020204030204" pitchFamily="34" charset="0"/>
                  <a:ea typeface="Calibri" panose="020F0502020204030204" pitchFamily="34" charset="0"/>
                </a:rPr>
                <a:t>Σχολικοί παράγοντες</a:t>
              </a:r>
              <a:r>
                <a:rPr lang="en-GB" sz="1200" u="sng" dirty="0" smtClean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: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l-GR" sz="1200" dirty="0" smtClean="0"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Υλικοί παράγοντες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742950" lvl="1" indent="-285750">
                <a:spcAft>
                  <a:spcPts val="0"/>
                </a:spcAft>
                <a:buFont typeface="Courier New" panose="02070309020205020404" pitchFamily="49" charset="0"/>
                <a:buChar char="o"/>
              </a:pPr>
              <a:r>
                <a:rPr lang="el-GR" sz="1200" dirty="0" smtClean="0">
                  <a:latin typeface="Calibri" panose="020F0502020204030204" pitchFamily="34" charset="0"/>
                  <a:ea typeface="Times New Roman" panose="02020603050405020304" pitchFamily="18" charset="0"/>
                </a:rPr>
                <a:t>Υποδομή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742950" lvl="1" indent="-285750">
                <a:spcAft>
                  <a:spcPts val="0"/>
                </a:spcAft>
                <a:buFont typeface="Courier New" panose="02070309020205020404" pitchFamily="49" charset="0"/>
                <a:buChar char="o"/>
              </a:pPr>
              <a:r>
                <a:rPr lang="el-GR" sz="1200" dirty="0" smtClean="0">
                  <a:latin typeface="Calibri" panose="020F0502020204030204" pitchFamily="34" charset="0"/>
                  <a:ea typeface="Times New Roman" panose="02020603050405020304" pitchFamily="18" charset="0"/>
                </a:rPr>
                <a:t>Λόγος δασκάλων/μαθητών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742950" lvl="1" indent="-285750">
                <a:spcAft>
                  <a:spcPts val="0"/>
                </a:spcAft>
                <a:buFont typeface="Courier New" panose="02070309020205020404" pitchFamily="49" charset="0"/>
                <a:buChar char="o"/>
              </a:pPr>
              <a:r>
                <a:rPr lang="el-GR" sz="1200" dirty="0" smtClean="0">
                  <a:latin typeface="Calibri" panose="020F0502020204030204" pitchFamily="34" charset="0"/>
                  <a:ea typeface="Times New Roman" panose="02020603050405020304" pitchFamily="18" charset="0"/>
                </a:rPr>
                <a:t>Γεωγραφική περιοχή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742950" lvl="1" indent="-285750">
                <a:spcAft>
                  <a:spcPts val="0"/>
                </a:spcAft>
                <a:buFont typeface="Courier New" panose="02070309020205020404" pitchFamily="49" charset="0"/>
                <a:buChar char="o"/>
              </a:pPr>
              <a:r>
                <a:rPr lang="el-GR" sz="1200" dirty="0" smtClean="0"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Αναλογία φύλων</a:t>
              </a:r>
              <a:r>
                <a:rPr lang="en-GB" sz="1200" dirty="0" smtClean="0"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 (</a:t>
              </a:r>
              <a:r>
                <a:rPr lang="el-GR" sz="1200" dirty="0" smtClean="0">
                  <a:latin typeface="Calibri" panose="020F0502020204030204" pitchFamily="34" charset="0"/>
                  <a:ea typeface="Times New Roman" panose="02020603050405020304" pitchFamily="18" charset="0"/>
                </a:rPr>
                <a:t>προσωπικό</a:t>
              </a:r>
              <a:r>
                <a:rPr lang="en-GB" sz="1200" dirty="0" smtClean="0"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)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742950" lvl="1" indent="-285750">
                <a:spcAft>
                  <a:spcPts val="0"/>
                </a:spcAft>
                <a:buFont typeface="Courier New" panose="02070309020205020404" pitchFamily="49" charset="0"/>
                <a:buChar char="o"/>
              </a:pPr>
              <a:r>
                <a:rPr lang="el-GR" sz="1200" dirty="0" smtClean="0"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Αναλογία φύλων </a:t>
              </a:r>
              <a:r>
                <a:rPr lang="en-GB" sz="1200" dirty="0" smtClean="0"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(</a:t>
              </a:r>
              <a:r>
                <a:rPr lang="el-GR" sz="1200" dirty="0" smtClean="0"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μαθητές</a:t>
              </a:r>
              <a:r>
                <a:rPr lang="en-GB" sz="1200" dirty="0" smtClean="0"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)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742950" lvl="1" indent="-285750">
                <a:spcAft>
                  <a:spcPts val="0"/>
                </a:spcAft>
                <a:buFont typeface="Courier New" panose="02070309020205020404" pitchFamily="49" charset="0"/>
                <a:buChar char="o"/>
              </a:pPr>
              <a:r>
                <a:rPr lang="el-GR" sz="1200" dirty="0" smtClean="0">
                  <a:latin typeface="Calibri" panose="020F0502020204030204" pitchFamily="34" charset="0"/>
                  <a:ea typeface="Times New Roman" panose="02020603050405020304" pitchFamily="18" charset="0"/>
                </a:rPr>
                <a:t>Άλλο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l-GR" sz="1200" dirty="0" smtClean="0"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Άυλοι παράγοντες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742950" lvl="1" indent="-285750">
                <a:spcAft>
                  <a:spcPts val="0"/>
                </a:spcAft>
                <a:buFont typeface="Courier New" panose="02070309020205020404" pitchFamily="49" charset="0"/>
                <a:buChar char="o"/>
              </a:pPr>
              <a:r>
                <a:rPr lang="el-GR" sz="1200" dirty="0" smtClean="0">
                  <a:latin typeface="Calibri" panose="020F0502020204030204" pitchFamily="34" charset="0"/>
                  <a:ea typeface="Times New Roman" panose="02020603050405020304" pitchFamily="18" charset="0"/>
                </a:rPr>
                <a:t>Σχολική κουλτούρα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742950" lvl="1" indent="-285750">
                <a:spcAft>
                  <a:spcPts val="0"/>
                </a:spcAft>
                <a:buFont typeface="Courier New" panose="02070309020205020404" pitchFamily="49" charset="0"/>
                <a:buChar char="o"/>
              </a:pPr>
              <a:r>
                <a:rPr lang="el-GR" sz="1200" dirty="0" smtClean="0">
                  <a:latin typeface="Calibri" panose="020F0502020204030204" pitchFamily="34" charset="0"/>
                  <a:ea typeface="Times New Roman" panose="02020603050405020304" pitchFamily="18" charset="0"/>
                </a:rPr>
                <a:t>Στυλ σχολικής ηγεσίας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742950" lvl="1" indent="-285750">
                <a:spcAft>
                  <a:spcPts val="0"/>
                </a:spcAft>
                <a:buFont typeface="Courier New" panose="02070309020205020404" pitchFamily="49" charset="0"/>
                <a:buChar char="o"/>
              </a:pPr>
              <a:r>
                <a:rPr lang="el-GR" sz="1200" dirty="0" smtClean="0">
                  <a:latin typeface="Calibri" panose="020F0502020204030204" pitchFamily="34" charset="0"/>
                  <a:ea typeface="Times New Roman" panose="02020603050405020304" pitchFamily="18" charset="0"/>
                </a:rPr>
                <a:t>Άλλο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n-GB" sz="9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 </a:t>
              </a:r>
              <a:endPara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n-GB" sz="9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 </a:t>
              </a:r>
              <a:endPara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  <a:spcAft>
                  <a:spcPts val="600"/>
                </a:spcAft>
              </a:pPr>
              <a:r>
                <a:rPr lang="en-GB" sz="9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</a:t>
              </a:r>
              <a:endPara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" name="Text Box 2"/>
            <p:cNvSpPr txBox="1">
              <a:spLocks noChangeArrowheads="1"/>
            </p:cNvSpPr>
            <p:nvPr/>
          </p:nvSpPr>
          <p:spPr bwMode="auto">
            <a:xfrm>
              <a:off x="2019993" y="149552"/>
              <a:ext cx="4671751" cy="482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l-GR" b="1" dirty="0" smtClean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Συνολική και επιμέρους διαστάσεις της ικανοποίησης των γονιών και προσδιοριστικοί παράγοντες </a:t>
              </a:r>
              <a:r>
                <a:rPr lang="en-GB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3212242" y="1230283"/>
              <a:ext cx="2006602" cy="118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 Box 2"/>
            <p:cNvSpPr txBox="1">
              <a:spLocks noChangeArrowheads="1"/>
            </p:cNvSpPr>
            <p:nvPr/>
          </p:nvSpPr>
          <p:spPr bwMode="auto">
            <a:xfrm>
              <a:off x="3505089" y="1016411"/>
              <a:ext cx="666114" cy="30987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none" lIns="0" tIns="0" rIns="0" bIns="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l-GR" sz="105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Σχολική</a:t>
              </a:r>
            </a:p>
            <a:p>
              <a:pPr>
                <a:spcAft>
                  <a:spcPts val="0"/>
                </a:spcAft>
              </a:pPr>
              <a:r>
                <a:rPr lang="el-GR" sz="105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Επικοινωνία</a:t>
              </a:r>
              <a:r>
                <a:rPr lang="en-GB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" name="Text Box 2"/>
            <p:cNvSpPr txBox="1">
              <a:spLocks noChangeArrowheads="1"/>
            </p:cNvSpPr>
            <p:nvPr/>
          </p:nvSpPr>
          <p:spPr bwMode="auto">
            <a:xfrm>
              <a:off x="4312059" y="1042943"/>
              <a:ext cx="527049" cy="28320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none" lIns="0" tIns="0" rIns="0" bIns="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l-GR" sz="1050" dirty="0" smtClean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Συμμετοχή </a:t>
              </a:r>
            </a:p>
            <a:p>
              <a:pPr>
                <a:spcAft>
                  <a:spcPts val="0"/>
                </a:spcAft>
              </a:pPr>
              <a:r>
                <a:rPr lang="el-GR" sz="1050" dirty="0" smtClean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των γονιών</a:t>
              </a:r>
              <a:endPara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5000"/>
                </a:lnSpc>
                <a:spcAft>
                  <a:spcPts val="800"/>
                </a:spcAft>
              </a:pPr>
              <a:r>
                <a:rPr lang="en-GB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4" name="Text Box 2"/>
            <p:cNvSpPr txBox="1">
              <a:spLocks noChangeArrowheads="1"/>
            </p:cNvSpPr>
            <p:nvPr/>
          </p:nvSpPr>
          <p:spPr bwMode="auto">
            <a:xfrm>
              <a:off x="3298604" y="1706407"/>
              <a:ext cx="617219" cy="23494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none" lIns="0" tIns="0" rIns="0" bIns="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l-GR" sz="1050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Εκπαιδευτικά </a:t>
              </a:r>
            </a:p>
            <a:p>
              <a:pPr>
                <a:spcAft>
                  <a:spcPts val="0"/>
                </a:spcAft>
              </a:pPr>
              <a:r>
                <a:rPr lang="el-GR" sz="1050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αποτελέσματα</a:t>
              </a:r>
              <a:endParaRPr lang="en-GB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5000"/>
                </a:lnSpc>
                <a:spcAft>
                  <a:spcPts val="800"/>
                </a:spcAft>
              </a:pPr>
              <a:r>
                <a:rPr lang="en-GB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4648200" y="1718573"/>
              <a:ext cx="465454" cy="23431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none" lIns="0" tIns="0" rIns="0" bIns="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l-GR" sz="1050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Πρόγραμμα</a:t>
              </a:r>
            </a:p>
            <a:p>
              <a:pPr>
                <a:spcAft>
                  <a:spcPts val="0"/>
                </a:spcAft>
              </a:pPr>
              <a:r>
                <a:rPr lang="el-GR" sz="1050" dirty="0" smtClean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Μαθημάτων</a:t>
              </a:r>
              <a:endPara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5000"/>
                </a:lnSpc>
                <a:spcAft>
                  <a:spcPts val="800"/>
                </a:spcAft>
              </a:pPr>
              <a:r>
                <a:rPr lang="en-GB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" name="Text Box 2"/>
            <p:cNvSpPr txBox="1">
              <a:spLocks noChangeArrowheads="1"/>
            </p:cNvSpPr>
            <p:nvPr/>
          </p:nvSpPr>
          <p:spPr bwMode="auto">
            <a:xfrm>
              <a:off x="3378596" y="2334193"/>
              <a:ext cx="789304" cy="37349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none" lIns="0" tIns="0" rIns="0" bIns="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l-GR" sz="1000" dirty="0" smtClean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Σχολικό Περιβάλλον</a:t>
              </a:r>
            </a:p>
            <a:p>
              <a:pPr>
                <a:spcAft>
                  <a:spcPts val="0"/>
                </a:spcAft>
              </a:pPr>
              <a:r>
                <a:rPr lang="el-GR" sz="1000" dirty="0" smtClean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και </a:t>
              </a:r>
              <a:r>
                <a:rPr lang="el-GR" sz="1000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Ασφάλεια</a:t>
              </a:r>
              <a:endPara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" name="Text Box 2"/>
            <p:cNvSpPr txBox="1">
              <a:spLocks noChangeArrowheads="1"/>
            </p:cNvSpPr>
            <p:nvPr/>
          </p:nvSpPr>
          <p:spPr bwMode="auto">
            <a:xfrm>
              <a:off x="4333014" y="2324611"/>
              <a:ext cx="506094" cy="23304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none" lIns="0" tIns="0" rIns="0" bIns="0" anchor="t" anchorCtr="0">
              <a:noAutofit/>
            </a:bodyPr>
            <a:lstStyle/>
            <a:p>
              <a:pPr>
                <a:lnSpc>
                  <a:spcPct val="105000"/>
                </a:lnSpc>
              </a:pPr>
              <a:r>
                <a:rPr lang="el-GR" sz="1050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Ποιότητα</a:t>
              </a:r>
            </a:p>
            <a:p>
              <a:pPr>
                <a:lnSpc>
                  <a:spcPct val="105000"/>
                </a:lnSpc>
                <a:spcAft>
                  <a:spcPts val="800"/>
                </a:spcAft>
              </a:pPr>
              <a:r>
                <a:rPr lang="el-GR" sz="1050" dirty="0" smtClean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Προσωπικού</a:t>
              </a:r>
              <a:endPara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8" name="Text Box 2"/>
            <p:cNvSpPr txBox="1">
              <a:spLocks noChangeArrowheads="1"/>
            </p:cNvSpPr>
            <p:nvPr/>
          </p:nvSpPr>
          <p:spPr bwMode="auto">
            <a:xfrm>
              <a:off x="6110216" y="2875273"/>
              <a:ext cx="2376560" cy="184622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l-GR" sz="1200" u="sng" dirty="0" smtClean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Χαρακτηριστικά των γονιών</a:t>
              </a:r>
              <a:r>
                <a:rPr lang="en-GB" sz="1200" u="sng" dirty="0" smtClean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: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Symbol" panose="05050102010706020507" pitchFamily="18" charset="2"/>
                <a:buChar char=""/>
                <a:tabLst>
                  <a:tab pos="457200" algn="l"/>
                </a:tabLst>
              </a:pPr>
              <a:r>
                <a:rPr lang="el-GR" sz="1200" dirty="0" smtClean="0"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Δημογραφικά χαρακτηριστικά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742950" lvl="1" indent="-285750">
                <a:spcAft>
                  <a:spcPts val="0"/>
                </a:spcAft>
                <a:buFont typeface="Courier New" panose="02070309020205020404" pitchFamily="49" charset="0"/>
                <a:buChar char="o"/>
                <a:tabLst>
                  <a:tab pos="914400" algn="l"/>
                </a:tabLst>
              </a:pPr>
              <a:r>
                <a:rPr lang="el-GR" sz="1200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Φύλο, ηλικία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742950" lvl="1" indent="-285750">
                <a:spcAft>
                  <a:spcPts val="0"/>
                </a:spcAft>
                <a:buFont typeface="Courier New" panose="02070309020205020404" pitchFamily="49" charset="0"/>
                <a:buChar char="o"/>
                <a:tabLst>
                  <a:tab pos="630555" algn="l"/>
                </a:tabLst>
              </a:pPr>
              <a:r>
                <a:rPr lang="el-GR" sz="1200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Άλλο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Symbol" panose="05050102010706020507" pitchFamily="18" charset="2"/>
                <a:buChar char=""/>
                <a:tabLst>
                  <a:tab pos="457200" algn="l"/>
                </a:tabLst>
              </a:pPr>
              <a:r>
                <a:rPr lang="el-GR" sz="1200" dirty="0" smtClean="0"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Κοινωνικοοικονομικά χαρακτηριστικά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742950" lvl="1" indent="-285750">
                <a:spcAft>
                  <a:spcPts val="0"/>
                </a:spcAft>
                <a:buFont typeface="Courier New" panose="02070309020205020404" pitchFamily="49" charset="0"/>
                <a:buChar char="o"/>
                <a:tabLst>
                  <a:tab pos="630555" algn="l"/>
                </a:tabLst>
              </a:pPr>
              <a:r>
                <a:rPr lang="el-GR" sz="1200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Εκπαίδευση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742950" lvl="1" indent="-285750">
                <a:spcAft>
                  <a:spcPts val="0"/>
                </a:spcAft>
                <a:buFont typeface="Courier New" panose="02070309020205020404" pitchFamily="49" charset="0"/>
                <a:buChar char="o"/>
                <a:tabLst>
                  <a:tab pos="630555" algn="l"/>
                </a:tabLst>
              </a:pPr>
              <a:r>
                <a:rPr lang="el-GR" sz="1200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Εισόδημα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742950" lvl="1" indent="-285750">
                <a:spcAft>
                  <a:spcPts val="0"/>
                </a:spcAft>
                <a:buFont typeface="Courier New" panose="02070309020205020404" pitchFamily="49" charset="0"/>
                <a:buChar char="o"/>
                <a:tabLst>
                  <a:tab pos="630555" algn="l"/>
                </a:tabLst>
              </a:pPr>
              <a:r>
                <a:rPr lang="el-GR" sz="1200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Άλλο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Symbol" panose="05050102010706020507" pitchFamily="18" charset="2"/>
                <a:buChar char=""/>
                <a:tabLst>
                  <a:tab pos="457200" algn="l"/>
                </a:tabLst>
              </a:pPr>
              <a:r>
                <a:rPr lang="el-GR" sz="1200" dirty="0" smtClean="0">
                  <a:latin typeface="Calibri" panose="020F0502020204030204" pitchFamily="34" charset="0"/>
                  <a:ea typeface="Times New Roman" panose="02020603050405020304" pitchFamily="18" charset="0"/>
                </a:rPr>
                <a:t>Χαρακτηριστικά του παιδιού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742950" lvl="1" indent="-285750">
                <a:spcAft>
                  <a:spcPts val="0"/>
                </a:spcAft>
                <a:buFont typeface="Courier New" panose="02070309020205020404" pitchFamily="49" charset="0"/>
                <a:buChar char="o"/>
                <a:tabLst>
                  <a:tab pos="630555" algn="l"/>
                </a:tabLst>
              </a:pPr>
              <a:r>
                <a:rPr lang="el-GR" sz="1200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Τάξη που παρακολουθεί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742950" lvl="1" indent="-285750">
                <a:spcAft>
                  <a:spcPts val="0"/>
                </a:spcAft>
                <a:buFont typeface="Courier New" panose="02070309020205020404" pitchFamily="49" charset="0"/>
                <a:buChar char="o"/>
                <a:tabLst>
                  <a:tab pos="630555" algn="l"/>
                </a:tabLst>
              </a:pPr>
              <a:r>
                <a:rPr lang="el-GR" sz="1200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Σχολική επίδοση</a:t>
              </a:r>
              <a:endParaRPr lang="el-GR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742950" lvl="1" indent="-285750">
                <a:spcAft>
                  <a:spcPts val="0"/>
                </a:spcAft>
                <a:buFont typeface="Courier New" panose="02070309020205020404" pitchFamily="49" charset="0"/>
                <a:buChar char="o"/>
                <a:tabLst>
                  <a:tab pos="630555" algn="l"/>
                </a:tabLst>
              </a:pPr>
              <a:r>
                <a:rPr lang="el-GR" sz="1200" dirty="0" smtClean="0">
                  <a:effectLst/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rPr>
                <a:t>Άλλο</a:t>
              </a:r>
              <a:endParaRPr lang="en-GB" sz="1200" dirty="0">
                <a:effectLst/>
                <a:latin typeface="+mj-lt"/>
                <a:ea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GB" sz="9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n-GB" sz="9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 </a:t>
              </a:r>
              <a:endPara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n-GB" sz="9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 </a:t>
              </a:r>
              <a:endPara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  <a:spcAft>
                  <a:spcPts val="600"/>
                </a:spcAft>
              </a:pPr>
              <a:r>
                <a:rPr lang="en-GB" sz="9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</a:t>
              </a:r>
              <a:endPara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8010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4557</TotalTime>
  <Words>1285</Words>
  <Application>Microsoft Office PowerPoint</Application>
  <PresentationFormat>Widescreen</PresentationFormat>
  <Paragraphs>238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Arial</vt:lpstr>
      <vt:lpstr>Calibri</vt:lpstr>
      <vt:lpstr>Calibri Light</vt:lpstr>
      <vt:lpstr>Cambria Math</vt:lpstr>
      <vt:lpstr>Courier New</vt:lpstr>
      <vt:lpstr>Symbol</vt:lpstr>
      <vt:lpstr>Times New Roman</vt:lpstr>
      <vt:lpstr>Office Theme</vt:lpstr>
      <vt:lpstr>Μεθοδολογία κοινωνικής και εκπαιδευτικής έρευνας 7η διάλεξη</vt:lpstr>
      <vt:lpstr>Προτεινόμενα Θέματα</vt:lpstr>
      <vt:lpstr>Η ικανοποίηση των γονέων από τα δημόσια σχολεία: Μέτρηση και προσδιοριστικοί παράγοντες</vt:lpstr>
      <vt:lpstr>1. Εισαγωγή</vt:lpstr>
      <vt:lpstr>Εισαγωγή</vt:lpstr>
      <vt:lpstr>Ερευνητικά ερωτήματα</vt:lpstr>
      <vt:lpstr>2. Βιβλιογραφική ανασκόπηση</vt:lpstr>
      <vt:lpstr>Βιβλιογραφική ανασκόπηση</vt:lpstr>
      <vt:lpstr>PowerPoint Presentation</vt:lpstr>
      <vt:lpstr>Χαρακτηριστικά των γονιών που συσχετίζονται με την ικανοποίηση των γονιών</vt:lpstr>
      <vt:lpstr>Σχολικοί παράγοντες</vt:lpstr>
      <vt:lpstr>3. Μεθοδολογία και δεδομένα</vt:lpstr>
      <vt:lpstr>Μεθοδολογία και δεδομένα</vt:lpstr>
      <vt:lpstr>Μεθοδολογία και δεδομένα: Ερωτηματολόγιο γονέων</vt:lpstr>
      <vt:lpstr>Παραδείγματα Ερωτήσεων (Ερωτηματολόγιο γονιών)</vt:lpstr>
      <vt:lpstr>Μεθοδολογία και δεδομένα: Ερωτηματολόγιο εκπαιδευτικών</vt:lpstr>
      <vt:lpstr>Παραδείγματα Ερωτήσεων (Ερωτηματολόγιο εκπαιδευτικών)</vt:lpstr>
      <vt:lpstr>Περιγραφή του δείγματος των γονιών</vt:lpstr>
      <vt:lpstr>Περιγραφή δείγματος εκπαιδευτικών</vt:lpstr>
      <vt:lpstr>4. Αποτελέσματα</vt:lpstr>
      <vt:lpstr>Επίπεδο συνολικής ικανοποίησης</vt:lpstr>
      <vt:lpstr>Επίπεδα ικανοποίησης από την ποιότητα του προσωπικού</vt:lpstr>
      <vt:lpstr>Επίπεδα ικανοποίησης από την επικοινωνία με το σχολείο</vt:lpstr>
      <vt:lpstr>Ανάλυση Παλινδρόμησης</vt:lpstr>
      <vt:lpstr>Μεταβλητές με στατιστικά σημαντική επίδραση</vt:lpstr>
      <vt:lpstr>5. Συμπεράσματα</vt:lpstr>
      <vt:lpstr>Συμπεράσματα</vt:lpstr>
      <vt:lpstr>Συμπεράσματα</vt:lpstr>
      <vt:lpstr>Συμπεράσματα</vt:lpstr>
      <vt:lpstr>Προτάσεις πολιτικής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christos koutsampelas</dc:creator>
  <cp:lastModifiedBy>christos koutsampelas</cp:lastModifiedBy>
  <cp:revision>62</cp:revision>
  <dcterms:created xsi:type="dcterms:W3CDTF">2019-04-10T11:06:56Z</dcterms:created>
  <dcterms:modified xsi:type="dcterms:W3CDTF">2019-04-15T11:52:22Z</dcterms:modified>
</cp:coreProperties>
</file>