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13" r:id="rId2"/>
    <p:sldId id="314" r:id="rId3"/>
    <p:sldId id="288" r:id="rId4"/>
    <p:sldId id="289" r:id="rId5"/>
    <p:sldId id="290" r:id="rId6"/>
    <p:sldId id="291" r:id="rId7"/>
    <p:sldId id="292" r:id="rId8"/>
    <p:sldId id="293" r:id="rId9"/>
    <p:sldId id="294" r:id="rId10"/>
    <p:sldId id="296" r:id="rId11"/>
    <p:sldId id="297" r:id="rId12"/>
    <p:sldId id="298" r:id="rId13"/>
    <p:sldId id="300" r:id="rId14"/>
    <p:sldId id="302" r:id="rId15"/>
    <p:sldId id="303" r:id="rId16"/>
    <p:sldId id="304" r:id="rId17"/>
    <p:sldId id="305" r:id="rId18"/>
    <p:sldId id="306" r:id="rId19"/>
    <p:sldId id="307" r:id="rId20"/>
    <p:sldId id="308" r:id="rId21"/>
    <p:sldId id="309" r:id="rId22"/>
    <p:sldId id="311" r:id="rId23"/>
    <p:sldId id="310" r:id="rId24"/>
    <p:sldId id="315"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B649B"/>
    <a:srgbClr val="D7553C"/>
    <a:srgbClr val="D25F14"/>
    <a:srgbClr val="5A739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2604" autoAdjust="0"/>
  </p:normalViewPr>
  <p:slideViewPr>
    <p:cSldViewPr>
      <p:cViewPr>
        <p:scale>
          <a:sx n="66" d="100"/>
          <a:sy n="66" d="100"/>
        </p:scale>
        <p:origin x="-1284"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5" d="100"/>
          <a:sy n="65" d="100"/>
        </p:scale>
        <p:origin x="-2314" y="389"/>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5EAC6E47-6AAE-424F-AA1F-4F1A3E653954}" type="datetimeFigureOut">
              <a:rPr lang="en-US"/>
              <a:pPr>
                <a:defRPr/>
              </a:pPr>
              <a:t>2/18/2014</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E6465D70-7A18-4DE8-9665-53E418733C8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676E767A-E0AF-4AA4-B29F-0D80E9B67E67}" type="datetimeFigureOut">
              <a:rPr lang="en-US"/>
              <a:pPr>
                <a:defRPr/>
              </a:pPr>
              <a:t>2/18/2014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D53C9EA2-83DE-40EB-BC9F-6D99D7BF653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836D6A20-1204-45E1-8A07-D23DEC6FEACD}"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Ο ορισμός της έννοιας προστασία της ιδιωτικής ζωής παραμένει ασαφής. Σε μια συνηθισμένη μέρα, μπορεί κανείς να επισκεφθεί εκατοντάδες ιστοσελίδες, να πληκτρολογήσει δεκάδες όρους αναζήτησης, να κατεβάσει μια δωρεάν εφαρμογή προστασίας οθόνης, να συλλέξει δεκάδες </a:t>
            </a:r>
            <a:r>
              <a:rPr lang="en-US" sz="1200" kern="1200" dirty="0" smtClean="0">
                <a:solidFill>
                  <a:schemeClr val="tx1"/>
                </a:solidFill>
                <a:latin typeface="+mn-lt"/>
                <a:ea typeface="+mn-ea"/>
                <a:cs typeface="+mn-cs"/>
              </a:rPr>
              <a:t>cookies</a:t>
            </a:r>
            <a:r>
              <a:rPr lang="el-GR" sz="1200" kern="1200" dirty="0" smtClean="0">
                <a:solidFill>
                  <a:schemeClr val="tx1"/>
                </a:solidFill>
                <a:latin typeface="+mn-lt"/>
                <a:ea typeface="+mn-ea"/>
                <a:cs typeface="+mn-cs"/>
              </a:rPr>
              <a:t>, να κάνει προσφορά σε μια δημοπρασία, να ανεβάσει μερικές φωτογραφίες και να κάνει κλικ σε διαφημίσεις. Οι κάμερες ασφαλείας τραβούν φωτογραφίες ανθρώπων κατ’ </a:t>
            </a:r>
            <a:r>
              <a:rPr lang="el-GR" sz="1200" kern="1200" dirty="0" err="1" smtClean="0">
                <a:solidFill>
                  <a:schemeClr val="tx1"/>
                </a:solidFill>
                <a:latin typeface="+mn-lt"/>
                <a:ea typeface="+mn-ea"/>
                <a:cs typeface="+mn-cs"/>
              </a:rPr>
              <a:t>εξακολούθησιν</a:t>
            </a:r>
            <a:r>
              <a:rPr lang="el-GR" sz="1200" kern="1200" dirty="0" smtClean="0">
                <a:solidFill>
                  <a:schemeClr val="tx1"/>
                </a:solidFill>
                <a:latin typeface="+mn-lt"/>
                <a:ea typeface="+mn-ea"/>
                <a:cs typeface="+mn-cs"/>
              </a:rPr>
              <a:t> και οι πιστωτικές κάρτες σαρώνονται σε κάθε συναλλαγή. Οι εταιρικές ταυτότητες των εργαζομένων, τα συστήματα ηλεκτρονικής πληρωμής διοδίων, τα κινητά τηλέφωνα, τα διαβατήρια και οι συσκευές </a:t>
            </a:r>
            <a:r>
              <a:rPr lang="en-US" sz="1200" kern="1200" dirty="0" smtClean="0">
                <a:solidFill>
                  <a:schemeClr val="tx1"/>
                </a:solidFill>
                <a:latin typeface="+mn-lt"/>
                <a:ea typeface="+mn-ea"/>
                <a:cs typeface="+mn-cs"/>
              </a:rPr>
              <a:t>GPS</a:t>
            </a:r>
            <a:r>
              <a:rPr lang="el-GR" sz="1200" kern="1200" dirty="0" smtClean="0">
                <a:solidFill>
                  <a:schemeClr val="tx1"/>
                </a:solidFill>
                <a:latin typeface="+mn-lt"/>
                <a:ea typeface="+mn-ea"/>
                <a:cs typeface="+mn-cs"/>
              </a:rPr>
              <a:t> καταγράφουν κάθε κίνηση. </a:t>
            </a: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Περισσότερα από</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τα δύο τρίτα των ενηλίκων Αμερικανών λένε ότι ανησυχούν για την πιθανότητα να υποκλαπεί η ταυτότητά τους. Η ευκολία με την οποία τα πληροφοριακά συστήματα είναι σε θέση να συλλέγουν και να συνδέουν μεταξύ τους τα δεδομένα καθιστά την προστασία της ιδιωτικής ζωής κορυφαίο ηθικό ζήτημα. Τι ακριβώς όμως είναι η προστασία της ιδιωτικής ζωής; Τα Ηνωμένα Έθνη αναγνώρισαν την προστασία της ιδιωτικής ζωής ως θεμελιώδες ανθρώπινο δικαίωμα το 1999, αλλά ο ορισμός της έννοιας αυτής παραμένει ασαφής. Κυβερνήσεις, νομικά πρόσωπα και υποστηρικτές της προστασίας της </a:t>
            </a:r>
            <a:r>
              <a:rPr lang="el-GR" sz="1200" kern="1200" dirty="0" err="1" smtClean="0">
                <a:solidFill>
                  <a:schemeClr val="tx1"/>
                </a:solidFill>
                <a:latin typeface="+mn-lt"/>
                <a:ea typeface="+mn-ea"/>
                <a:cs typeface="+mn-cs"/>
              </a:rPr>
              <a:t>ιδιωτικότητας</a:t>
            </a:r>
            <a:r>
              <a:rPr lang="el-GR" sz="1200" kern="1200" dirty="0" smtClean="0">
                <a:solidFill>
                  <a:schemeClr val="tx1"/>
                </a:solidFill>
                <a:latin typeface="+mn-lt"/>
                <a:ea typeface="+mn-ea"/>
                <a:cs typeface="+mn-cs"/>
              </a:rPr>
              <a:t> αναφέρουν πλειάδα στοιχείων που μπορεί να συμπεριληφθούν στον ορισμό (Σχήμα 10-1), ενώ υπάρχουν διαφορές ανάμεσα στα κράτη ως προς το βαθμό του σεβασμού που δείχνουν σε καθένα από τα στοιχεία αυτά. Το Κοράνι, η Βίβλος και ο Εβραϊκός νόμος κάνουν αναφορές στην προστασία της ιδιωτικής ζωής.</a:t>
            </a:r>
          </a:p>
          <a:p>
            <a:pPr eaLnBrk="1" hangingPunct="1">
              <a:spcBef>
                <a:spcPct val="0"/>
              </a:spcBef>
            </a:pPr>
            <a:endParaRPr lang="el-GR"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Η προστασία των προσωπικών δεδομένων (</a:t>
            </a:r>
            <a:r>
              <a:rPr lang="el-GR" dirty="0" err="1" smtClean="0">
                <a:latin typeface="Arial" charset="0"/>
                <a:cs typeface="Arial" charset="0"/>
              </a:rPr>
              <a:t>information</a:t>
            </a:r>
            <a:r>
              <a:rPr lang="el-GR" dirty="0" smtClean="0">
                <a:latin typeface="Arial" charset="0"/>
                <a:cs typeface="Arial" charset="0"/>
              </a:rPr>
              <a:t> </a:t>
            </a:r>
            <a:r>
              <a:rPr lang="el-GR" dirty="0" err="1" smtClean="0">
                <a:latin typeface="Arial" charset="0"/>
                <a:cs typeface="Arial" charset="0"/>
              </a:rPr>
              <a:t>privacy</a:t>
            </a:r>
            <a:r>
              <a:rPr lang="el-GR" dirty="0" smtClean="0">
                <a:latin typeface="Arial" charset="0"/>
                <a:cs typeface="Arial" charset="0"/>
              </a:rPr>
              <a:t>), η οποία αναφέρεται στην προστασία των δεδομένων που αφορούν τα άτομα, σχετίζεται άμεσα με την τεχνολογία πληροφοριών και επικοινωνιών. Όταν όλα αυτά τα δεδομένα υπήρχαν μόνο στα χαρτιά ή και καταχωρημένα σε αυτόνομα συστήματα με προβληματικές διασυνδέσεις, η προστασία των προσωπικών δεδομένων ήταν ευκολότερο να επιτευχθεί. Τώρα πλέον επαφίεται κυρίως στις αποφάσεις που άνθρωποι, οργανισμοί και κυβερνήσεις λαμβάνουν σχετικά με το ποια δεδομένα θα συλλέγουν, θα χρησιμοποιούν και θα δημοσιοποιούν. </a:t>
            </a:r>
            <a:endParaRPr lang="en-US" dirty="0" smtClean="0">
              <a:latin typeface="Arial" charset="0"/>
              <a:cs typeface="Arial" charset="0"/>
            </a:endParaRP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59CAA3-771F-4D83-A16D-121AE672F0D4}" type="slidenum">
              <a:rPr lang="en-US">
                <a:cs typeface="Arial" charset="0"/>
              </a:rPr>
              <a:pPr fontAlgn="base">
                <a:spcBef>
                  <a:spcPct val="0"/>
                </a:spcBef>
                <a:spcAft>
                  <a:spcPct val="0"/>
                </a:spcAft>
                <a:defRPr/>
              </a:pPr>
              <a:t>10</a:t>
            </a:fld>
            <a:endParaRPr lang="en-US" dirty="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Όλως περιέργως οι άνθρωποι προτίθενται να αποκαλύψουν τα προσωπικά τους δεδομένα σε εμπορικές επιχειρήσεις με αντάλλαγμα μικρές διευκολύνσεις, ένα εκπτωτικό κουπόνι ή ένα δωρεάν δείγμα ψηφιακού προϊόντος. Επιτρέποντας κανείς σε μια ιστοσελίδα να αφήνει </a:t>
            </a:r>
            <a:r>
              <a:rPr lang="en-US" sz="1200" kern="1200" dirty="0" smtClean="0">
                <a:solidFill>
                  <a:schemeClr val="tx1"/>
                </a:solidFill>
                <a:latin typeface="+mn-lt"/>
                <a:ea typeface="+mn-ea"/>
                <a:cs typeface="+mn-cs"/>
              </a:rPr>
              <a:t>cookies</a:t>
            </a:r>
            <a:r>
              <a:rPr lang="el-GR" sz="1200" kern="1200" dirty="0" smtClean="0">
                <a:solidFill>
                  <a:schemeClr val="tx1"/>
                </a:solidFill>
                <a:latin typeface="+mn-lt"/>
                <a:ea typeface="+mn-ea"/>
                <a:cs typeface="+mn-cs"/>
              </a:rPr>
              <a:t>, λόγου χάρη, σημαίνει ότι στην επόμενη επίσκεψή του η ιστοσελίδα θα είναι πιο δυναμική, περιλαμβάνοντας πληροφορίες, προϊόντα και προωθητικό υλικό προσαρμοσμένα στις ανάγκες του συγκεκριμένου χρήστη. Οι οργανισμοί, για να μπορέσουν να κερδίσουν την εμπιστοσύνη των πελατών τους, θα πρέπει να αναφέρουν ρητά στις πολιτικές προστασίας απορρήτου ποια δεδομένα συλλέγουν και γιατί. Επιπλέον, θα πρέπει να φροντίζουν να προστατεύουν τα δεδομένα που τελικά συλλέγουν και να συμμορφώνονται με τις πολιτικές που οι ίδιοι θεσπίζουν. </a:t>
            </a: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Ο</a:t>
            </a:r>
            <a:r>
              <a:rPr lang="el-GR" sz="1200" kern="1200" baseline="0" dirty="0" smtClean="0">
                <a:solidFill>
                  <a:schemeClr val="tx1"/>
                </a:solidFill>
                <a:latin typeface="+mn-lt"/>
                <a:ea typeface="+mn-ea"/>
                <a:cs typeface="+mn-cs"/>
              </a:rPr>
              <a:t> όρος ανωνυμία αναφέρεται στην συνθήκη κατά την οποία η ταυτότητα ενός ατόμου παραμένει άγνωστη. </a:t>
            </a:r>
            <a:r>
              <a:rPr lang="el-GR" sz="1200" kern="1200" dirty="0" smtClean="0">
                <a:solidFill>
                  <a:schemeClr val="tx1"/>
                </a:solidFill>
                <a:latin typeface="+mn-lt"/>
                <a:ea typeface="+mn-ea"/>
                <a:cs typeface="+mn-cs"/>
              </a:rPr>
              <a:t>Από τη θετική του πλευρά, η ανωνυμία είναι σημαντική για τα άτομα που καταγγέλλουν παρανομίες των επιχειρήσεων (</a:t>
            </a:r>
            <a:r>
              <a:rPr lang="en-US" sz="1200" kern="1200" dirty="0" smtClean="0">
                <a:solidFill>
                  <a:schemeClr val="tx1"/>
                </a:solidFill>
                <a:latin typeface="+mn-lt"/>
                <a:ea typeface="+mn-ea"/>
                <a:cs typeface="+mn-cs"/>
              </a:rPr>
              <a:t>whistleblowers</a:t>
            </a:r>
            <a:r>
              <a:rPr lang="el-GR" sz="1200" kern="1200" dirty="0" smtClean="0">
                <a:solidFill>
                  <a:schemeClr val="tx1"/>
                </a:solidFill>
                <a:latin typeface="+mn-lt"/>
                <a:ea typeface="+mn-ea"/>
                <a:cs typeface="+mn-cs"/>
              </a:rPr>
              <a:t>), πληροφοριοδότες της αστυνομίας, δημοσιογραφικές πηγές και πολιτικούς ακτιβιστές σε απολυταρχικά καθεστώτα. Προστατεύει, επίσης, ανθρώπους που συμμετέχουν σε διαδικτυακές ομάδες υποστήριξης, όπου αποκαλύπτουν προσωπικά στοιχεία χωρίς να φοβούνται ότι θα δημοσιοποιηθούν. Η ανωνυμία, όμως, προστατεύει και τους εγκληματίες και τους αποστολείς ανεπιθύμητης αλληλογραφίας (</a:t>
            </a:r>
            <a:r>
              <a:rPr lang="en-US" sz="1200" kern="1200" dirty="0" smtClean="0">
                <a:solidFill>
                  <a:schemeClr val="tx1"/>
                </a:solidFill>
                <a:latin typeface="+mn-lt"/>
                <a:ea typeface="+mn-ea"/>
                <a:cs typeface="+mn-cs"/>
              </a:rPr>
              <a:t>spammers</a:t>
            </a:r>
            <a:r>
              <a:rPr lang="el-GR" sz="1200" kern="1200" dirty="0" smtClean="0">
                <a:solidFill>
                  <a:schemeClr val="tx1"/>
                </a:solidFill>
                <a:latin typeface="+mn-lt"/>
                <a:ea typeface="+mn-ea"/>
                <a:cs typeface="+mn-cs"/>
              </a:rPr>
              <a:t>), όπως και όσους αναρτούν κακόβουλες ειδήσεις και σχόλια, προκαλώντας σοβαρές βλάβες ή αντίποινα. Οι χρήστες του Διαδικτύου είναι σε θέση να αποκρύπτουν την πραγματική τους ταυτότητα χρησιμοποιώντας ψεύτικα ονόματα, ψευδώνυμα, δωρεάν υπηρεσίες ηλεκτρονικού ταχυδρομείου και υπολογιστές δημόσιας χρήσης. Παρ’ όλα αυτά, το να σβήσει κανείς εντελώς τα ψηφιακά του ίχνη δεν είναι και τόσο εύκολο. </a:t>
            </a: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Οι οργανισμοί έχουν στη διάθεσή τους τεχνολογίες για την παρακολούθηση του ηλεκτρονικού ταχυδρομείου, της περιήγησης στον ιστό και άλλων επικοινωνιών, ενώ οι σχετικές έρευνες δείχνουν ότι πολλοί τις έχουν ήδη υιοθετήσει. Μολονότι οι λόγοι για παρακολούθηση είναι εύλογοι, τα μειονεκτήματα αυτής της πρακτικής δεν είναι αμελητέα. Παρ’ όλες τις ανησυχίες για τη χρήση του Διαδικτύου εν ώρα εργασίας, η παρακολούθηση μπορεί να προκαλέσει κάποιες φορές μείωση της παραγωγικότητας. Ορισμένοι μάλιστα ισχυρίζονται ότι η πρακτική αυτή δείχνει έλλειψη εμπιστοσύνης εκ μέρους του εργοδότη.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788206-BB46-46CF-86DB-7C201D3D8330}" type="slidenum">
              <a:rPr lang="en-US">
                <a:cs typeface="Arial" charset="0"/>
              </a:rPr>
              <a:pPr fontAlgn="base">
                <a:spcBef>
                  <a:spcPct val="0"/>
                </a:spcBef>
                <a:spcAft>
                  <a:spcPct val="0"/>
                </a:spcAft>
                <a:defRPr/>
              </a:pPr>
              <a:t>11</a:t>
            </a:fld>
            <a:endParaRPr lang="en-US"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Ο όρος ασφάλεια πληροφοριών (</a:t>
            </a:r>
            <a:r>
              <a:rPr lang="el-GR" dirty="0" err="1" smtClean="0">
                <a:latin typeface="Arial" charset="0"/>
                <a:cs typeface="Arial" charset="0"/>
              </a:rPr>
              <a:t>information</a:t>
            </a:r>
            <a:r>
              <a:rPr lang="el-GR" dirty="0" smtClean="0">
                <a:latin typeface="Arial" charset="0"/>
                <a:cs typeface="Arial" charset="0"/>
              </a:rPr>
              <a:t> </a:t>
            </a:r>
            <a:r>
              <a:rPr lang="el-GR" dirty="0" err="1" smtClean="0">
                <a:latin typeface="Arial" charset="0"/>
                <a:cs typeface="Arial" charset="0"/>
              </a:rPr>
              <a:t>security</a:t>
            </a:r>
            <a:r>
              <a:rPr lang="el-GR" dirty="0" smtClean="0">
                <a:latin typeface="Arial" charset="0"/>
                <a:cs typeface="Arial" charset="0"/>
              </a:rPr>
              <a:t>) περιλαμβάνει γενικά την προστασία των πληροφοριακών περιουσιακών στοιχείων (</a:t>
            </a:r>
            <a:r>
              <a:rPr lang="el-GR" dirty="0" err="1" smtClean="0">
                <a:latin typeface="Arial" charset="0"/>
                <a:cs typeface="Arial" charset="0"/>
              </a:rPr>
              <a:t>information</a:t>
            </a:r>
            <a:r>
              <a:rPr lang="el-GR" dirty="0" smtClean="0">
                <a:latin typeface="Arial" charset="0"/>
                <a:cs typeface="Arial" charset="0"/>
              </a:rPr>
              <a:t> </a:t>
            </a:r>
            <a:r>
              <a:rPr lang="el-GR" dirty="0" err="1" smtClean="0">
                <a:latin typeface="Arial" charset="0"/>
                <a:cs typeface="Arial" charset="0"/>
              </a:rPr>
              <a:t>assets</a:t>
            </a:r>
            <a:r>
              <a:rPr lang="el-GR" dirty="0" smtClean="0">
                <a:latin typeface="Arial" charset="0"/>
                <a:cs typeface="Arial" charset="0"/>
              </a:rPr>
              <a:t>) ενός οργανισμού ενάντια στην κακόβουλη χρήση, τη δημοσιοποίηση, τη μη εξουσιοδοτημένη πρόσβαση ή την καταστροφή τους. </a:t>
            </a:r>
            <a:r>
              <a:rPr lang="el-GR" sz="1200" kern="1200" dirty="0" smtClean="0">
                <a:solidFill>
                  <a:schemeClr val="tx1"/>
                </a:solidFill>
                <a:latin typeface="+mn-lt"/>
                <a:ea typeface="+mn-ea"/>
                <a:cs typeface="+mn-cs"/>
              </a:rPr>
              <a:t>Οι κίνδυνοι για την ασφάλεια των πληροφοριών μπορεί να προκύψουν τόσο εκτός όσο και εντός του οργανισμού. Μπορεί να είναι φυσικά φαινόμενα ή γεγονότα προκαλούμενα από τους ανθρώπους, τυχαία ή σκόπιμα.</a:t>
            </a:r>
          </a:p>
          <a:p>
            <a:pPr marL="0" marR="0" indent="0" algn="l" defTabSz="914400" rtl="0" eaLnBrk="1" fontAlgn="base" latinLnBrk="0" hangingPunct="1">
              <a:lnSpc>
                <a:spcPct val="100000"/>
              </a:lnSpc>
              <a:spcBef>
                <a:spcPct val="0"/>
              </a:spcBef>
              <a:spcAft>
                <a:spcPct val="0"/>
              </a:spcAft>
              <a:buClrTx/>
              <a:buSzTx/>
              <a:buFontTx/>
              <a:buNone/>
              <a:tabLst/>
              <a:defRPr/>
            </a:pPr>
            <a:endParaRPr lang="el-GR"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Εξαιτίας, όμως, των αμέτρητων απειλών και των μειωμένων προϋπολογισμών, οι οργανισμοί δεν είναι σε θέση να εξαλείψουν όλους τους κινδύνους, και γι’ αυτό θα πρέπει να τους αξιολογούν με μεγάλη προσοχή για να μπορούν να τους διαχειριστούν. Οι διαχειριστές κινδύνου (</a:t>
            </a:r>
            <a:r>
              <a:rPr lang="en-US" sz="1200" kern="1200" dirty="0" smtClean="0">
                <a:solidFill>
                  <a:schemeClr val="tx1"/>
                </a:solidFill>
                <a:latin typeface="+mn-lt"/>
                <a:ea typeface="+mn-ea"/>
                <a:cs typeface="+mn-cs"/>
              </a:rPr>
              <a:t>risk managers</a:t>
            </a:r>
            <a:r>
              <a:rPr lang="el-GR" sz="1200" kern="1200" dirty="0" smtClean="0">
                <a:solidFill>
                  <a:schemeClr val="tx1"/>
                </a:solidFill>
                <a:latin typeface="+mn-lt"/>
                <a:ea typeface="+mn-ea"/>
                <a:cs typeface="+mn-cs"/>
              </a:rPr>
              <a:t>) λαμβάνουν υπόψη τους πολλά διαφορετικά ζητήματα, ξεκινώντας από τον σαφή προσδιορισμό των πληροφοριακών περιουσιακών στοιχείων που χρήζουν προστασίας. Η νομοθεσία παίζει σημαντικό ρόλο στα ζητήματα αυτά, καθώς υποχρεώνει τους οργανισμούς να προστατεύουν τα ιατρικά αρχεία, τα οικονομικά στοιχεία, τα ΑΜΚΑ, τα αρχεία των φοιτητών και άλλα ευαίσθητα δεδομένα. Οι κρατικές υπηρεσίες, από την πλευρά τους, υποχρεούνται να προστατεύουν απόρρητα έγγραφα, ενώ οι επιχειρήσεις πρέπει να διασφαλίζουν τα εμπορικά τους μυστικά. </a:t>
            </a:r>
            <a:endParaRPr lang="en-US" dirty="0" smtClean="0">
              <a:latin typeface="Arial" charset="0"/>
              <a:cs typeface="Arial" charset="0"/>
            </a:endParaRP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DA4582-191A-4355-B97A-712C37867027}" type="slidenum">
              <a:rPr lang="en-US">
                <a:cs typeface="Arial" charset="0"/>
              </a:rPr>
              <a:pPr fontAlgn="base">
                <a:spcBef>
                  <a:spcPct val="0"/>
                </a:spcBef>
                <a:spcAft>
                  <a:spcPct val="0"/>
                </a:spcAft>
                <a:defRPr/>
              </a:pPr>
              <a:t>12</a:t>
            </a:fld>
            <a:endParaRPr lang="en-US" dirty="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eaLnBrk="1" hangingPunct="1">
              <a:spcBef>
                <a:spcPct val="0"/>
              </a:spcBef>
              <a:defRPr/>
            </a:pPr>
            <a:r>
              <a:rPr lang="el-GR" dirty="0" smtClean="0">
                <a:latin typeface="Arial" charset="0"/>
                <a:cs typeface="Arial" charset="0"/>
              </a:rPr>
              <a:t>Απειλές που προέρχονται από τους ανθρώπους οι οποίοι πραγματοποιούν μπαράζ επιθέσεων καθημερινά σε </a:t>
            </a:r>
            <a:r>
              <a:rPr lang="el-GR" dirty="0" err="1" smtClean="0">
                <a:latin typeface="Arial" charset="0"/>
                <a:cs typeface="Arial" charset="0"/>
              </a:rPr>
              <a:t>διακομιστές</a:t>
            </a:r>
            <a:r>
              <a:rPr lang="el-GR" dirty="0" smtClean="0">
                <a:latin typeface="Arial" charset="0"/>
                <a:cs typeface="Arial" charset="0"/>
              </a:rPr>
              <a:t> και υπολογιστές, κάνοντας αυτοματοποιημένες προσπάθειες να εγκαταστήσουν διάφορους τύπους κακόβουλου λογισμικού (</a:t>
            </a:r>
            <a:r>
              <a:rPr lang="el-GR" dirty="0" err="1" smtClean="0">
                <a:latin typeface="Arial" charset="0"/>
                <a:cs typeface="Arial" charset="0"/>
              </a:rPr>
              <a:t>malware</a:t>
            </a:r>
            <a:r>
              <a:rPr lang="el-GR" dirty="0" smtClean="0">
                <a:latin typeface="Arial" charset="0"/>
                <a:cs typeface="Arial" charset="0"/>
              </a:rPr>
              <a:t>) – λογισμικό το οποίο έχει σχεδιαστεί για να επιτίθεται σε υπολογιστικά συστήματα</a:t>
            </a:r>
            <a:r>
              <a:rPr lang="en-US" dirty="0" smtClean="0">
                <a:latin typeface="Arial" charset="0"/>
                <a:cs typeface="Arial" charset="0"/>
              </a:rPr>
              <a:t>.</a:t>
            </a:r>
            <a:r>
              <a:rPr lang="en-US" baseline="0" dirty="0" smtClean="0">
                <a:latin typeface="Arial" charset="0"/>
                <a:cs typeface="Arial" charset="0"/>
              </a:rPr>
              <a:t> </a:t>
            </a:r>
            <a:r>
              <a:rPr lang="el-GR" baseline="0" dirty="0" smtClean="0">
                <a:latin typeface="Arial" charset="0"/>
                <a:cs typeface="Arial" charset="0"/>
              </a:rPr>
              <a:t>Πολλές επιθέσεις προέρχονται από εγκληματικές συμμορίες που δημιουργούν και διαχειρίζονται χιλιάδες κακόβουλα δίκτυα (</a:t>
            </a:r>
            <a:r>
              <a:rPr lang="el-GR" baseline="0" dirty="0" err="1" smtClean="0">
                <a:latin typeface="Arial" charset="0"/>
                <a:cs typeface="Arial" charset="0"/>
              </a:rPr>
              <a:t>botnets</a:t>
            </a:r>
            <a:r>
              <a:rPr lang="el-GR" baseline="0" dirty="0" smtClean="0">
                <a:latin typeface="Arial" charset="0"/>
                <a:cs typeface="Arial" charset="0"/>
              </a:rPr>
              <a:t>). Ο αγγλικός όρος </a:t>
            </a:r>
            <a:r>
              <a:rPr lang="el-GR" baseline="0" dirty="0" err="1" smtClean="0">
                <a:latin typeface="Arial" charset="0"/>
                <a:cs typeface="Arial" charset="0"/>
              </a:rPr>
              <a:t>botnets</a:t>
            </a:r>
            <a:r>
              <a:rPr lang="el-GR" baseline="0" dirty="0" smtClean="0">
                <a:latin typeface="Arial" charset="0"/>
                <a:cs typeface="Arial" charset="0"/>
              </a:rPr>
              <a:t> προέρχεται από το συνδυασμό των λέξεων «</a:t>
            </a:r>
            <a:r>
              <a:rPr lang="el-GR" baseline="0" dirty="0" err="1" smtClean="0">
                <a:latin typeface="Arial" charset="0"/>
                <a:cs typeface="Arial" charset="0"/>
              </a:rPr>
              <a:t>robot</a:t>
            </a:r>
            <a:r>
              <a:rPr lang="el-GR" baseline="0" dirty="0" smtClean="0">
                <a:latin typeface="Arial" charset="0"/>
                <a:cs typeface="Arial" charset="0"/>
              </a:rPr>
              <a:t>» (ρομπότ) και «</a:t>
            </a:r>
            <a:r>
              <a:rPr lang="el-GR" baseline="0" dirty="0" err="1" smtClean="0">
                <a:latin typeface="Arial" charset="0"/>
                <a:cs typeface="Arial" charset="0"/>
              </a:rPr>
              <a:t>network</a:t>
            </a:r>
            <a:r>
              <a:rPr lang="el-GR" baseline="0" dirty="0" smtClean="0">
                <a:latin typeface="Arial" charset="0"/>
                <a:cs typeface="Arial" charset="0"/>
              </a:rPr>
              <a:t>» (δίκτυο) και αναφέρεται σε ένα σύνολο υπολογιστών τα οποία έχουν καταλειφθεί από κακόβουλο λογισμικό, συχνά εξαιτίας κάποιων τρωτών σημείων στα λογισμικά ή στο λειτουργικό τους σύστημα. </a:t>
            </a:r>
            <a:r>
              <a:rPr lang="el-GR" sz="1200" kern="1200" dirty="0" smtClean="0">
                <a:solidFill>
                  <a:schemeClr val="tx1"/>
                </a:solidFill>
                <a:latin typeface="+mn-lt"/>
                <a:ea typeface="+mn-ea"/>
                <a:cs typeface="+mn-cs"/>
              </a:rPr>
              <a:t>Οι συμμορίες ενεργοποιούν τα κακόβουλα δίκτυά τους με σκοπό να υποκλέψουν κωδικούς χρήστη, συνθηματικά, αριθμούς πιστωτικών καρτών, ΑΜΚΑ, ΑΦΜ και άλλες ευαίσθητες πληροφορίες. </a:t>
            </a:r>
            <a:endParaRPr lang="en-US" sz="1200" kern="1200" dirty="0" smtClean="0">
              <a:solidFill>
                <a:schemeClr val="tx1"/>
              </a:solidFill>
              <a:latin typeface="+mn-lt"/>
              <a:ea typeface="+mn-ea"/>
              <a:cs typeface="+mn-cs"/>
            </a:endParaRPr>
          </a:p>
          <a:p>
            <a:pPr eaLnBrk="1" hangingPunct="1">
              <a:spcBef>
                <a:spcPct val="0"/>
              </a:spcBef>
              <a:defRPr/>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Μια ακόμη σοβαρότατη απειλή που προέρχεται από τα κακόβουλα δίκτυα είναι η συνδυασμένη παρακώλυση της προσφοράς συγκεκριμένης υπηρεσίας (</a:t>
            </a:r>
            <a:r>
              <a:rPr lang="el-GR" dirty="0" err="1" smtClean="0">
                <a:latin typeface="Arial" charset="0"/>
                <a:cs typeface="Arial" charset="0"/>
              </a:rPr>
              <a:t>distributed</a:t>
            </a:r>
            <a:r>
              <a:rPr lang="el-GR" dirty="0" smtClean="0">
                <a:latin typeface="Arial" charset="0"/>
                <a:cs typeface="Arial" charset="0"/>
              </a:rPr>
              <a:t> </a:t>
            </a:r>
            <a:r>
              <a:rPr lang="el-GR" dirty="0" err="1" smtClean="0">
                <a:latin typeface="Arial" charset="0"/>
                <a:cs typeface="Arial" charset="0"/>
              </a:rPr>
              <a:t>denial</a:t>
            </a:r>
            <a:r>
              <a:rPr lang="el-GR" dirty="0" smtClean="0">
                <a:latin typeface="Arial" charset="0"/>
                <a:cs typeface="Arial" charset="0"/>
              </a:rPr>
              <a:t> </a:t>
            </a:r>
            <a:r>
              <a:rPr lang="el-GR" dirty="0" err="1" smtClean="0">
                <a:latin typeface="Arial" charset="0"/>
                <a:cs typeface="Arial" charset="0"/>
              </a:rPr>
              <a:t>of</a:t>
            </a:r>
            <a:r>
              <a:rPr lang="el-GR" dirty="0" smtClean="0">
                <a:latin typeface="Arial" charset="0"/>
                <a:cs typeface="Arial" charset="0"/>
              </a:rPr>
              <a:t> </a:t>
            </a:r>
            <a:r>
              <a:rPr lang="el-GR" dirty="0" err="1" smtClean="0">
                <a:latin typeface="Arial" charset="0"/>
                <a:cs typeface="Arial" charset="0"/>
              </a:rPr>
              <a:t>service</a:t>
            </a:r>
            <a:r>
              <a:rPr lang="el-GR" dirty="0" smtClean="0">
                <a:latin typeface="Arial" charset="0"/>
                <a:cs typeface="Arial" charset="0"/>
              </a:rPr>
              <a:t> – </a:t>
            </a:r>
            <a:r>
              <a:rPr lang="el-GR" dirty="0" err="1" smtClean="0">
                <a:latin typeface="Arial" charset="0"/>
                <a:cs typeface="Arial" charset="0"/>
              </a:rPr>
              <a:t>DDoS</a:t>
            </a:r>
            <a:r>
              <a:rPr lang="el-GR" dirty="0" smtClean="0">
                <a:latin typeface="Arial" charset="0"/>
                <a:cs typeface="Arial" charset="0"/>
              </a:rPr>
              <a:t>), όπου οι υπολογιστές-ζόμπι καθοδηγούνται ώστε να πλημμυρίσουν το </a:t>
            </a:r>
            <a:r>
              <a:rPr lang="el-GR" dirty="0" err="1" smtClean="0">
                <a:latin typeface="Arial" charset="0"/>
                <a:cs typeface="Arial" charset="0"/>
              </a:rPr>
              <a:t>διακομιστή</a:t>
            </a:r>
            <a:r>
              <a:rPr lang="el-GR" dirty="0" smtClean="0">
                <a:latin typeface="Arial" charset="0"/>
                <a:cs typeface="Arial" charset="0"/>
              </a:rPr>
              <a:t> μιας ιστοσελίδας με καταιγισμό αιτημάτων για το άνοιγμα ιστοσελίδων, κάνοντάς τον να είναι αργός, να σέρνεται ή απλώς να σταματήσει τελείως να λειτουργεί</a:t>
            </a:r>
            <a:r>
              <a:rPr lang="en-US" dirty="0" smtClean="0">
                <a:latin typeface="Arial" charset="0"/>
                <a:cs typeface="Arial" charset="0"/>
              </a:rPr>
              <a:t>. </a:t>
            </a:r>
            <a:r>
              <a:rPr lang="el-GR" sz="1200" kern="1200" dirty="0" smtClean="0">
                <a:solidFill>
                  <a:schemeClr val="tx1"/>
                </a:solidFill>
                <a:latin typeface="+mn-lt"/>
                <a:ea typeface="+mn-ea"/>
                <a:cs typeface="+mn-cs"/>
              </a:rPr>
              <a:t>Οι επιθέσεις αυτού του είδους προκαλούν στους οργανισμούς απώλειες πολλών εκατομμυρίων δολαρίων, εξαιτίας της διακοπής της λειτουργίας, των χαμένων συναλλαγών, καθώς και της απώλειας φήμης και πελατείας.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latin typeface="Arial" charset="0"/>
              <a:cs typeface="Arial" charset="0"/>
            </a:endParaRPr>
          </a:p>
          <a:p>
            <a:pPr eaLnBrk="1" hangingPunct="1">
              <a:spcBef>
                <a:spcPct val="0"/>
              </a:spcBef>
              <a:defRPr/>
            </a:pPr>
            <a:r>
              <a:rPr lang="el-GR" dirty="0" smtClean="0">
                <a:latin typeface="Arial" charset="0"/>
                <a:cs typeface="Arial" charset="0"/>
              </a:rPr>
              <a:t>Καθώς τα κακόβουλα δίκτυα αποκρύπτουν την πραγματική προέλευση εκατομμυρίων εισερχόμενων μηνυμάτων, χρησιμοποιούνται πολύ συχνά για επιθέσεις ηλεκτρονικού «ψαρέματος» (</a:t>
            </a:r>
            <a:r>
              <a:rPr lang="el-GR" dirty="0" err="1" smtClean="0">
                <a:latin typeface="Arial" charset="0"/>
                <a:cs typeface="Arial" charset="0"/>
              </a:rPr>
              <a:t>phishing</a:t>
            </a:r>
            <a:r>
              <a:rPr lang="el-GR" dirty="0" smtClean="0">
                <a:latin typeface="Arial" charset="0"/>
                <a:cs typeface="Arial" charset="0"/>
              </a:rPr>
              <a:t>). Αυτού του είδους οι επιθέσεις ξεκινούν, συνήθως, με ένα μήνυμα ηλεκτρονικού ταχυδρομείου, το οποίο παρασύρει με έξυπνο τρόπο τους φορολογούμενους να πατήσουν επάνω σε ένα σύνδεσμο. </a:t>
            </a:r>
            <a:r>
              <a:rPr lang="el-GR" sz="1200" kern="1200" dirty="0" smtClean="0">
                <a:solidFill>
                  <a:schemeClr val="tx1"/>
                </a:solidFill>
                <a:latin typeface="+mn-lt"/>
                <a:ea typeface="+mn-ea"/>
                <a:cs typeface="+mn-cs"/>
              </a:rPr>
              <a:t>Οι παραλήπτες του μηνύματος οδηγούνται σε μια φαινομενικά αυθεντική ιστοσελίδα, στην οποία εισάγουν το ΑΦΜ τους και άλλα προσωπικά στοιχεία. </a:t>
            </a:r>
            <a:endParaRPr lang="en-US" sz="1200" kern="1200" dirty="0" smtClean="0">
              <a:solidFill>
                <a:schemeClr val="tx1"/>
              </a:solidFill>
              <a:latin typeface="+mn-lt"/>
              <a:ea typeface="+mn-ea"/>
              <a:cs typeface="+mn-cs"/>
            </a:endParaRPr>
          </a:p>
          <a:p>
            <a:pPr eaLnBrk="1" hangingPunct="1">
              <a:spcBef>
                <a:spcPct val="0"/>
              </a:spcBef>
              <a:defRPr/>
            </a:pPr>
            <a:endParaRPr lang="en-US" sz="1200" kern="1200" dirty="0" smtClean="0">
              <a:solidFill>
                <a:schemeClr val="tx1"/>
              </a:solidFill>
              <a:latin typeface="+mn-lt"/>
              <a:ea typeface="+mn-ea"/>
              <a:cs typeface="+mn-cs"/>
            </a:endParaRPr>
          </a:p>
          <a:p>
            <a:pPr eaLnBrk="1" hangingPunct="1">
              <a:spcBef>
                <a:spcPct val="0"/>
              </a:spcBef>
              <a:defRPr/>
            </a:pPr>
            <a:r>
              <a:rPr lang="el-GR" dirty="0" smtClean="0">
                <a:latin typeface="Arial" charset="0"/>
                <a:cs typeface="Arial" charset="0"/>
              </a:rPr>
              <a:t>Ο κίνδυνος της διαρροής πληροφοριών δεν προέρχεται αποκλειστικά από τους εγκληματίες του κυβερνοχώρου. Οι εργαζόμενοι μπορεί να χάσουν φορητούς υπολογιστές και έξυπνα κινητά τηλέφωνα, ηλεκτρονικό ταχυδρομείο το οποίο περιέχει αντίγραφα ασφαλείας μπορεί να λοξοδρομήσει και κάποιοι μπορεί να πετάξουν διαβαθμισμένα έγγραφα στα σκουπίδια, χωρίς προηγουμένως να τα περάσουν από τον καταστροφέα εγγράφων</a:t>
            </a:r>
            <a:r>
              <a:rPr lang="en-US" dirty="0" smtClean="0">
                <a:latin typeface="Arial" charset="0"/>
                <a:cs typeface="Arial" charset="0"/>
              </a:rPr>
              <a:t>.</a:t>
            </a:r>
            <a:r>
              <a:rPr lang="en-US" baseline="0" dirty="0" smtClean="0">
                <a:latin typeface="Arial" charset="0"/>
                <a:cs typeface="Arial" charset="0"/>
              </a:rPr>
              <a:t> </a:t>
            </a:r>
            <a:endParaRPr lang="en-US" dirty="0" smtClean="0">
              <a:latin typeface="Arial" charset="0"/>
              <a:cs typeface="Arial" charset="0"/>
            </a:endParaRP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95D0EA-7390-415E-9848-DD62B464D6BE}" type="slidenum">
              <a:rPr lang="en-US">
                <a:cs typeface="Arial" charset="0"/>
              </a:rPr>
              <a:pPr fontAlgn="base">
                <a:spcBef>
                  <a:spcPct val="0"/>
                </a:spcBef>
                <a:spcAft>
                  <a:spcPct val="0"/>
                </a:spcAft>
                <a:defRPr/>
              </a:pPr>
              <a:t>13</a:t>
            </a:fld>
            <a:endParaRPr lang="en-US" dirty="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Η αξιολόγηση του κινδύνου που κάνει ένας οργανισμός θα πρέπει να εκτιμά και τα τρωτά του σημεία, προκειμένου να καθορίσει την αποτελεσματικότητα των μέτρων ασφαλείας που εφαρμόζει. Μόλις ολοκληρωθεί η ανάλυση των τρωτών σημείων, ο οργανισμός είναι πλέον σε θέση να αξιολογήσει τους ελέγχους που καλύπτουν τα κενά ασφαλείας και τον προστατεύουν από συγκεκριμένες απειλές. Συχνά στη φάση αυτή χρησιμοποιούνται πρότυπα του εκάστοτε κλάδου. Το πόσο ευάλωτος είναι ένας οργανισμός εξαρτάται εν μέρει και από το πόσο πιθανό είναι να συμβεί ένα συγκεκριμένο γεγονός.</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Το επίπεδο του κινδύνου διαφέρει επίσης ανάλογα με την απειλή. </a:t>
            </a: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dirty="0" smtClean="0">
                <a:latin typeface="Arial" charset="0"/>
                <a:cs typeface="Arial" charset="0"/>
              </a:rPr>
              <a:t>Στον πίνακας κινδύνου (</a:t>
            </a:r>
            <a:r>
              <a:rPr lang="el-GR" dirty="0" err="1" smtClean="0">
                <a:latin typeface="Arial" charset="0"/>
                <a:cs typeface="Arial" charset="0"/>
              </a:rPr>
              <a:t>risk</a:t>
            </a:r>
            <a:r>
              <a:rPr lang="el-GR" dirty="0" smtClean="0">
                <a:latin typeface="Arial" charset="0"/>
                <a:cs typeface="Arial" charset="0"/>
              </a:rPr>
              <a:t> </a:t>
            </a:r>
            <a:r>
              <a:rPr lang="el-GR" dirty="0" err="1" smtClean="0">
                <a:latin typeface="Arial" charset="0"/>
                <a:cs typeface="Arial" charset="0"/>
              </a:rPr>
              <a:t>matrix</a:t>
            </a:r>
            <a:r>
              <a:rPr lang="el-GR" dirty="0" smtClean="0">
                <a:latin typeface="Arial" charset="0"/>
                <a:cs typeface="Arial" charset="0"/>
              </a:rPr>
              <a:t>) καταγράφονται τα τρωτά σημεία και οι μάνατζερ αξιολογούν το επίπεδο κινδύνου που αυτά συνεπάγονται, σε περιοχές όπως το απόρρητο, η φήμη της επιχείρησης, τα οικονομικά, η διαθεσιμότητα του συστήματος και η λειτουργία του. Ο πίνακας περιλαμβάνει επίσης μια εκτίμηση της πιθανότητας να συμβεί ένα συγκεκριμένο γεγονός, ενώ οι μάνατζερ μπορούν να προσθέσουν και δικούς τους δείκτες προκειμένου να επεκτείνουν την ανάλυση, ανάλογα με τις ανάγκες του εκάστοτε οργανισμού. Ο πίνακας βοηθά στο να εστιαστεί η προσοχή στα τρωτά σημεία που μπορεί να προκαλέσουν τους μεγαλύτερους πιθανούς κινδύνους. </a:t>
            </a:r>
            <a:endParaRPr lang="en-US" dirty="0" smtClean="0">
              <a:latin typeface="Arial" charset="0"/>
              <a:cs typeface="Arial" charset="0"/>
            </a:endParaRP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37A92F-EC16-4570-A338-FD490D651355}" type="slidenum">
              <a:rPr lang="en-US">
                <a:cs typeface="Arial" charset="0"/>
              </a:rPr>
              <a:pPr fontAlgn="base">
                <a:spcBef>
                  <a:spcPct val="0"/>
                </a:spcBef>
                <a:spcAft>
                  <a:spcPct val="0"/>
                </a:spcAft>
                <a:defRPr/>
              </a:pPr>
              <a:t>14</a:t>
            </a:fld>
            <a:endParaRPr lang="en-US" dirty="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Οι διαχειριστικοί έλεγχοι ασφάλειας (</a:t>
            </a:r>
            <a:r>
              <a:rPr lang="en-US" sz="1200" kern="1200" dirty="0" smtClean="0">
                <a:solidFill>
                  <a:schemeClr val="tx1"/>
                </a:solidFill>
                <a:latin typeface="+mn-lt"/>
                <a:ea typeface="+mn-ea"/>
                <a:cs typeface="+mn-cs"/>
              </a:rPr>
              <a:t>administrative security controls</a:t>
            </a:r>
            <a:r>
              <a:rPr lang="el-GR" sz="1200" kern="1200" dirty="0" smtClean="0">
                <a:solidFill>
                  <a:schemeClr val="tx1"/>
                </a:solidFill>
                <a:latin typeface="+mn-lt"/>
                <a:ea typeface="+mn-ea"/>
                <a:cs typeface="+mn-cs"/>
              </a:rPr>
              <a:t>) περιλαμβάνουν όλες τις διαδικασίες, τις πολιτικές και το σχεδιασμό που κάνει ένας οργανισμός για να ενισχύσει την ασφάλεια των πληροφοριών και να διασφαλίσει ότι θα μπορέσει να επανακάμψει σε περίπτωση που κάτι προκύψει. Ορισμένοι έλεγχοι μπορεί να καθορίζουν πολιτικές ασφάλειας των πληροφοριών, οι οποίες περιορίζουν τις ιστοσελίδες τις οποίες μπορούν να επισκέπτονται οι εργαζόμενοι, ή ακόμα και να απαγορεύουν πλήρως την πρόσβαση στο Διαδίκτυο. Αυτές οι πολιτικές προσφέρουν προστασία, καθώς απαγορεύουν στους εργαζομένους να κατεβάζουν δεδομένα και να τα αποθηκεύουν στα έξυπνα κινητά τους τηλέφωνα ή στα </a:t>
            </a:r>
            <a:r>
              <a:rPr lang="el-GR" sz="1200" kern="1200" dirty="0" err="1" smtClean="0">
                <a:solidFill>
                  <a:schemeClr val="tx1"/>
                </a:solidFill>
                <a:latin typeface="+mn-lt"/>
                <a:ea typeface="+mn-ea"/>
                <a:cs typeface="+mn-cs"/>
              </a:rPr>
              <a:t>στικάκια</a:t>
            </a:r>
            <a:r>
              <a:rPr lang="el-GR" sz="1200" kern="1200" dirty="0" smtClean="0">
                <a:solidFill>
                  <a:schemeClr val="tx1"/>
                </a:solidFill>
                <a:latin typeface="+mn-lt"/>
                <a:ea typeface="+mn-ea"/>
                <a:cs typeface="+mn-cs"/>
              </a:rPr>
              <a:t> τους. Όσοι κλάδοι χειρίζονται ευαίσθητα δεδομένα θα πρέπει να θεσπίσουν αυστηρές πολιτικές και να λαμβάνουν μέτρα για την εφαρμογή τους. </a:t>
            </a:r>
          </a:p>
          <a:p>
            <a:pPr eaLnBrk="1" hangingPunct="1">
              <a:spcBef>
                <a:spcPct val="0"/>
              </a:spcBef>
            </a:pPr>
            <a:endParaRPr lang="el-GR"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Οι διαδικασίες και οι πολιτικές που ελέγχουν την πρόσβαση των εργαζομένων στο σύστημα είναι από τις πιο σημαντικές. Για να αποφευχθούν οι χαοτικές καταστάσεις και οι λάθος κινήσεις σε περίπτωση που κάτι συμβεί, ο οργανισμός θα πρέπει να διαθέτει σαφές σχέδιο αντιμετώπισης των επιπτώσεων των συμβάντων (</a:t>
            </a:r>
            <a:r>
              <a:rPr lang="el-GR" sz="1200" kern="1200" dirty="0" err="1" smtClean="0">
                <a:solidFill>
                  <a:schemeClr val="tx1"/>
                </a:solidFill>
                <a:latin typeface="+mn-lt"/>
                <a:ea typeface="+mn-ea"/>
                <a:cs typeface="+mn-cs"/>
              </a:rPr>
              <a:t>incidence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response</a:t>
            </a:r>
            <a:r>
              <a:rPr lang="el-GR" sz="1200" kern="1200" dirty="0" smtClean="0">
                <a:solidFill>
                  <a:schemeClr val="tx1"/>
                </a:solidFill>
                <a:latin typeface="+mn-lt"/>
                <a:ea typeface="+mn-ea"/>
                <a:cs typeface="+mn-cs"/>
              </a:rPr>
              <a:t> </a:t>
            </a:r>
            <a:r>
              <a:rPr lang="el-GR" sz="1200" kern="1200" dirty="0" err="1" smtClean="0">
                <a:solidFill>
                  <a:schemeClr val="tx1"/>
                </a:solidFill>
                <a:latin typeface="+mn-lt"/>
                <a:ea typeface="+mn-ea"/>
                <a:cs typeface="+mn-cs"/>
              </a:rPr>
              <a:t>plan</a:t>
            </a:r>
            <a:r>
              <a:rPr lang="el-GR" sz="1200" kern="1200" dirty="0" smtClean="0">
                <a:solidFill>
                  <a:schemeClr val="tx1"/>
                </a:solidFill>
                <a:latin typeface="+mn-lt"/>
                <a:ea typeface="+mn-ea"/>
                <a:cs typeface="+mn-cs"/>
              </a:rPr>
              <a:t>), βάσει του οποίου το προσωπικό θα αξιολογεί την εκάστοτε απειλή, θα καθορίζει τα αίτια εμφάνισής της, θα διαφυλάσσει οποιαδήποτε αποδεικτικά στοιχεία και θα επαναφέρει το σύστημα, ώστε ο οργανισμός να μπορεί να συνεχίσει κανονικά τη λειτουργία του.</a:t>
            </a:r>
            <a:endParaRPr lang="en-US" dirty="0" smtClean="0">
              <a:latin typeface="Arial" charset="0"/>
              <a:cs typeface="Arial" charset="0"/>
            </a:endParaRP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6B5A5F-71C5-4336-9BD9-3880E54DB151}" type="slidenum">
              <a:rPr lang="en-US">
                <a:cs typeface="Arial" charset="0"/>
              </a:rPr>
              <a:pPr fontAlgn="base">
                <a:spcBef>
                  <a:spcPct val="0"/>
                </a:spcBef>
                <a:spcAft>
                  <a:spcPct val="0"/>
                </a:spcAft>
                <a:defRPr/>
              </a:pPr>
              <a:t>15</a:t>
            </a:fld>
            <a:endParaRPr lang="en-US" dirty="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r>
              <a:rPr lang="el-GR" sz="1200" kern="1200" dirty="0" smtClean="0">
                <a:solidFill>
                  <a:schemeClr val="tx1"/>
                </a:solidFill>
                <a:latin typeface="+mn-lt"/>
                <a:ea typeface="+mn-ea"/>
                <a:cs typeface="+mn-cs"/>
              </a:rPr>
              <a:t>Οι τεχνικοί έλεγχοι που εφαρμόζονται για την αποτροπή της παράνομης πρόσβασης βασίζονται σε τεχνολογίες που είναι σε θέση να </a:t>
            </a:r>
            <a:r>
              <a:rPr lang="el-GR" sz="1200" kern="1200" dirty="0" err="1" smtClean="0">
                <a:solidFill>
                  <a:schemeClr val="tx1"/>
                </a:solidFill>
                <a:latin typeface="+mn-lt"/>
                <a:ea typeface="+mn-ea"/>
                <a:cs typeface="+mn-cs"/>
              </a:rPr>
              <a:t>ταυτοποιήσουν</a:t>
            </a:r>
            <a:r>
              <a:rPr lang="el-GR" sz="1200" kern="1200" dirty="0" smtClean="0">
                <a:solidFill>
                  <a:schemeClr val="tx1"/>
                </a:solidFill>
                <a:latin typeface="+mn-lt"/>
                <a:ea typeface="+mn-ea"/>
                <a:cs typeface="+mn-cs"/>
              </a:rPr>
              <a:t> τα άτομα και να καθορίσουν ποια προνόμια πρόσβασης θα τους χορηγηθούν. Οι στρατηγικές ελέγχου ταυτότητας (</a:t>
            </a:r>
            <a:r>
              <a:rPr lang="en-US" sz="1200" kern="1200" dirty="0" smtClean="0">
                <a:solidFill>
                  <a:schemeClr val="tx1"/>
                </a:solidFill>
                <a:latin typeface="+mn-lt"/>
                <a:ea typeface="+mn-ea"/>
                <a:cs typeface="+mn-cs"/>
              </a:rPr>
              <a:t>authentication</a:t>
            </a:r>
            <a:r>
              <a:rPr lang="el-GR" sz="1200" kern="1200" dirty="0" smtClean="0">
                <a:solidFill>
                  <a:schemeClr val="tx1"/>
                </a:solidFill>
                <a:latin typeface="+mn-lt"/>
                <a:ea typeface="+mn-ea"/>
                <a:cs typeface="+mn-cs"/>
              </a:rPr>
              <a:t>) βασίζονται ως επί το πλείστον σε: κάτι που ο χρήστης γνωρίζει, κάτι που ο χρήστης έχει στην κατοχή του, όπως δελτίο ταυτότητας εργαζομένου, ή κάτι που ο χρήστης είναι.</a:t>
            </a:r>
          </a:p>
          <a:p>
            <a:pPr eaLnBrk="1" hangingPunct="1">
              <a:spcBef>
                <a:spcPct val="0"/>
              </a:spcBef>
              <a:defRPr/>
            </a:pPr>
            <a:endParaRPr lang="el-GR" sz="1200" kern="1200" dirty="0" smtClean="0">
              <a:solidFill>
                <a:schemeClr val="tx1"/>
              </a:solidFill>
              <a:latin typeface="+mn-lt"/>
              <a:ea typeface="+mn-ea"/>
              <a:cs typeface="+mn-cs"/>
            </a:endParaRPr>
          </a:p>
          <a:p>
            <a:pPr eaLnBrk="1" hangingPunct="1">
              <a:spcBef>
                <a:spcPct val="0"/>
              </a:spcBef>
              <a:defRPr/>
            </a:pPr>
            <a:r>
              <a:rPr lang="el-GR" dirty="0" smtClean="0">
                <a:latin typeface="Arial" charset="0"/>
                <a:cs typeface="Arial" charset="0"/>
              </a:rPr>
              <a:t>Τα βιομετρικά αναγνωριστικά στοιχεία χρησιμοποιούνται επίσης ευρύτατα, κυρίως για τη φυσική ασφάλεια (</a:t>
            </a:r>
            <a:r>
              <a:rPr lang="el-GR" dirty="0" err="1" smtClean="0">
                <a:latin typeface="Arial" charset="0"/>
                <a:cs typeface="Arial" charset="0"/>
              </a:rPr>
              <a:t>physical</a:t>
            </a:r>
            <a:r>
              <a:rPr lang="el-GR" dirty="0" smtClean="0">
                <a:latin typeface="Arial" charset="0"/>
                <a:cs typeface="Arial" charset="0"/>
              </a:rPr>
              <a:t> </a:t>
            </a:r>
            <a:r>
              <a:rPr lang="el-GR" dirty="0" err="1" smtClean="0">
                <a:latin typeface="Arial" charset="0"/>
                <a:cs typeface="Arial" charset="0"/>
              </a:rPr>
              <a:t>security</a:t>
            </a:r>
            <a:r>
              <a:rPr lang="el-GR" dirty="0" smtClean="0">
                <a:latin typeface="Arial" charset="0"/>
                <a:cs typeface="Arial" charset="0"/>
              </a:rPr>
              <a:t>), καθώς είναι πιο δύσκολο να παραβιαστούν, να πλαστογραφηθούν ή να αντιγραφούν. Ο πολλαπλός έλεγχος ταυτότητας (</a:t>
            </a:r>
            <a:r>
              <a:rPr lang="el-GR" dirty="0" err="1" smtClean="0">
                <a:latin typeface="Arial" charset="0"/>
                <a:cs typeface="Arial" charset="0"/>
              </a:rPr>
              <a:t>multifactor</a:t>
            </a:r>
            <a:r>
              <a:rPr lang="el-GR" dirty="0" smtClean="0">
                <a:latin typeface="Arial" charset="0"/>
                <a:cs typeface="Arial" charset="0"/>
              </a:rPr>
              <a:t> </a:t>
            </a:r>
            <a:r>
              <a:rPr lang="el-GR" dirty="0" err="1" smtClean="0">
                <a:latin typeface="Arial" charset="0"/>
                <a:cs typeface="Arial" charset="0"/>
              </a:rPr>
              <a:t>authentication</a:t>
            </a:r>
            <a:r>
              <a:rPr lang="el-GR" dirty="0" smtClean="0">
                <a:latin typeface="Arial" charset="0"/>
                <a:cs typeface="Arial" charset="0"/>
              </a:rPr>
              <a:t>) συνδυάζει δύο ή περισσότερες στρατηγικές ελέγχου ταυτότητας, ενισχύοντας σημαντικά την ασφάλεια έναντι της παράνομης πρόσβασης σε ευαίσθητα δεδομένα. </a:t>
            </a:r>
            <a:endParaRPr lang="en-US" dirty="0" smtClean="0">
              <a:latin typeface="Arial" charset="0"/>
              <a:cs typeface="Arial" charset="0"/>
            </a:endParaRPr>
          </a:p>
          <a:p>
            <a:pPr eaLnBrk="1" hangingPunct="1">
              <a:spcBef>
                <a:spcPct val="0"/>
              </a:spcBef>
              <a:defRPr/>
            </a:pPr>
            <a:endParaRPr lang="en-US"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Ένας από τους ισχυρότερους τεχνικούς ελέγχους για την προστασία των ευαίσθητων δεδομένων είναι η κρυπτογράφηση (</a:t>
            </a:r>
            <a:r>
              <a:rPr lang="el-GR" dirty="0" err="1" smtClean="0">
                <a:latin typeface="Arial" charset="0"/>
                <a:cs typeface="Arial" charset="0"/>
              </a:rPr>
              <a:t>encryption</a:t>
            </a:r>
            <a:r>
              <a:rPr lang="el-GR" dirty="0" smtClean="0">
                <a:latin typeface="Arial" charset="0"/>
                <a:cs typeface="Arial" charset="0"/>
              </a:rPr>
              <a:t>). Με τη διαδικασία αυτή τα δεδομένα μετασχηματίζονται μέσω μαθηματικών τύπων, ώστε να μην μπορεί κανείς να τα διαβάσει, εκτός εάν γνωρίζει το κλειδί αποκρυπτογράφησής τους. Όσον αφορά τη μετάδοση δεδομένων στο Διαδίκτυο, μια πολύ δημοφιλής στρατηγική είναι η κρυπτογράφηση με χρήση δημόσιου κλειδιού (</a:t>
            </a:r>
            <a:r>
              <a:rPr lang="el-GR" dirty="0" err="1" smtClean="0">
                <a:latin typeface="Arial" charset="0"/>
                <a:cs typeface="Arial" charset="0"/>
              </a:rPr>
              <a:t>public</a:t>
            </a:r>
            <a:r>
              <a:rPr lang="el-GR" dirty="0" smtClean="0">
                <a:latin typeface="Arial" charset="0"/>
                <a:cs typeface="Arial" charset="0"/>
              </a:rPr>
              <a:t> </a:t>
            </a:r>
            <a:r>
              <a:rPr lang="el-GR" dirty="0" err="1" smtClean="0">
                <a:latin typeface="Arial" charset="0"/>
                <a:cs typeface="Arial" charset="0"/>
              </a:rPr>
              <a:t>key</a:t>
            </a:r>
            <a:r>
              <a:rPr lang="el-GR" dirty="0" smtClean="0">
                <a:latin typeface="Arial" charset="0"/>
                <a:cs typeface="Arial" charset="0"/>
              </a:rPr>
              <a:t> </a:t>
            </a:r>
            <a:r>
              <a:rPr lang="el-GR" dirty="0" err="1" smtClean="0">
                <a:latin typeface="Arial" charset="0"/>
                <a:cs typeface="Arial" charset="0"/>
              </a:rPr>
              <a:t>encryption</a:t>
            </a:r>
            <a:r>
              <a:rPr lang="el-GR" dirty="0" smtClean="0">
                <a:latin typeface="Arial" charset="0"/>
                <a:cs typeface="Arial" charset="0"/>
              </a:rPr>
              <a:t>), στην οποία χρησιμοποιείται ένα σετ δύο κλειδιών, το ένα για την κρυπτογράφηση και το άλλο για την αποκρυπτογράφηση των δεδομένων. Το ένα κλειδί είναι δημόσιο (</a:t>
            </a:r>
            <a:r>
              <a:rPr lang="el-GR" dirty="0" err="1" smtClean="0">
                <a:latin typeface="Arial" charset="0"/>
                <a:cs typeface="Arial" charset="0"/>
              </a:rPr>
              <a:t>public</a:t>
            </a:r>
            <a:r>
              <a:rPr lang="el-GR" dirty="0" smtClean="0">
                <a:latin typeface="Arial" charset="0"/>
                <a:cs typeface="Arial" charset="0"/>
              </a:rPr>
              <a:t>), το γνωρίζουν όλοι, ενώ το άλλο είναι ιδιωτικό (</a:t>
            </a:r>
            <a:r>
              <a:rPr lang="el-GR" dirty="0" err="1" smtClean="0">
                <a:latin typeface="Arial" charset="0"/>
                <a:cs typeface="Arial" charset="0"/>
              </a:rPr>
              <a:t>private</a:t>
            </a:r>
            <a:r>
              <a:rPr lang="el-GR" dirty="0" smtClean="0">
                <a:latin typeface="Arial" charset="0"/>
                <a:cs typeface="Arial" charset="0"/>
              </a:rPr>
              <a:t>) και το γνωρίζει μόνο ο παραλήπτης. </a:t>
            </a:r>
          </a:p>
          <a:p>
            <a:pPr eaLnBrk="1" hangingPunct="1">
              <a:spcBef>
                <a:spcPct val="0"/>
              </a:spcBef>
              <a:defRPr/>
            </a:pPr>
            <a:endParaRPr lang="el-GR"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Σήμερα διατίθενται πολύ περισσότερα εργαλεία για την αποτροπή της παράνομης εισόδου σε ένα δίκτυο και για τον εντοπισμό των εισβολέων που τελικά καταφέρνουν να εισχωρήσουν.</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Η πιο σημαντική γραμμή άμυνας είναι το τείχος προστασίας (</a:t>
            </a:r>
            <a:r>
              <a:rPr lang="el-GR" sz="1200" kern="1200" dirty="0" err="1" smtClean="0">
                <a:solidFill>
                  <a:schemeClr val="tx1"/>
                </a:solidFill>
                <a:latin typeface="+mn-lt"/>
                <a:ea typeface="+mn-ea"/>
                <a:cs typeface="+mn-cs"/>
              </a:rPr>
              <a:t>firewall</a:t>
            </a:r>
            <a:r>
              <a:rPr lang="el-GR" sz="1200" kern="1200" dirty="0" smtClean="0">
                <a:solidFill>
                  <a:schemeClr val="tx1"/>
                </a:solidFill>
                <a:latin typeface="+mn-lt"/>
                <a:ea typeface="+mn-ea"/>
                <a:cs typeface="+mn-cs"/>
              </a:rPr>
              <a:t>). Πρόκειται για έναν τεχνικό έλεγχο που επιθεωρεί την κυκλοφορία εισερχόμενων και εξερχόμενων δεδομένων και είτε την επιτρέπει είτε την εμποδίζει, ανάλογα με τους κανόνες που έχει καθορίσει ο οργανισμός. Τα συστήματα τειχών προστασίας περιλαμβάνουν επίσης λειτουργικά χαρακτηριστικά για τον εντοπισμό ύποπτων γεγονότων και για να ειδοποιούνται άμεσα οι μάνατζερ. Καθώς η ανεπιθύμητη αλληλογραφία (</a:t>
            </a:r>
            <a:r>
              <a:rPr lang="en-US" sz="1200" kern="1200" dirty="0" smtClean="0">
                <a:solidFill>
                  <a:schemeClr val="tx1"/>
                </a:solidFill>
                <a:latin typeface="+mn-lt"/>
                <a:ea typeface="+mn-ea"/>
                <a:cs typeface="+mn-cs"/>
              </a:rPr>
              <a:t>spam</a:t>
            </a:r>
            <a:r>
              <a:rPr lang="el-GR" sz="1200" kern="1200" dirty="0" smtClean="0">
                <a:solidFill>
                  <a:schemeClr val="tx1"/>
                </a:solidFill>
                <a:latin typeface="+mn-lt"/>
                <a:ea typeface="+mn-ea"/>
                <a:cs typeface="+mn-cs"/>
              </a:rPr>
              <a:t>) αποτελεί, σύμφωνα με υπολογισμούς, το 90% της συνολικής κυκλοφορίας μηνυμάτων ηλεκτρονικού ταχυδρομείου, χρειάζονται πλέον συστήματα αποτροπής εισβολών για τον έλεγχο αυτής της δαπανηρής απειλής. </a:t>
            </a:r>
            <a:endParaRPr lang="en-US" dirty="0" smtClean="0">
              <a:latin typeface="Arial" charset="0"/>
              <a:cs typeface="Arial" charset="0"/>
            </a:endParaRPr>
          </a:p>
          <a:p>
            <a:pPr eaLnBrk="1" hangingPunct="1">
              <a:spcBef>
                <a:spcPct val="0"/>
              </a:spcBef>
              <a:defRPr/>
            </a:pPr>
            <a:endParaRPr lang="en-US" dirty="0" smtClean="0">
              <a:latin typeface="Arial" charset="0"/>
              <a:cs typeface="Arial" charset="0"/>
            </a:endParaRP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D132BE-6E75-48DB-9881-CC5479CCF6BB}" type="slidenum">
              <a:rPr lang="en-US">
                <a:cs typeface="Arial" charset="0"/>
              </a:rPr>
              <a:pPr fontAlgn="base">
                <a:spcBef>
                  <a:spcPct val="0"/>
                </a:spcBef>
                <a:spcAft>
                  <a:spcPct val="0"/>
                </a:spcAft>
                <a:defRPr/>
              </a:pPr>
              <a:t>16</a:t>
            </a:fld>
            <a:endParaRPr lang="en-US" dirty="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Η τάση που επικρατεί πλέον στις επιχειρήσεις να στρέφονται προς τα υπολογιστικά νέφη, όπου σημαντικές για την αποστολή τους εφαρμογές και δεδομένα φιλοξενούνται από μια υπηρεσία εκτός των τειχών τους και η πρόσβαση σε αυτά γίνεται μέσω Διαδικτύου, έχει ως βασικό κίνητρο τη μείωση του κόστους και την ευκολία. Οι διευθυντές των τμημάτων πληροφορικής ανησυχούν για την ασφάλεια στα υπολογιστικά νέφη και το κατά πόσο οι προμηθευτές των υπηρεσιών αυτών είναι σε θέση να παρέχουν επαρκή προστασία στα πολυτιμότερα περιουσιακά στοιχεία του οργανισμού.</a:t>
            </a: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Έχει ξεκινήσει μια δράση για την ανάπτυξη προτύπων ασφαλείας και βέλτιστων πρακτικών για τα υπολογιστικά νέφη, παράλληλα με διαφανείς μηχανισμούς ελέγχων, που θα βοηθούν στην παροχή διαβεβαιώσεων σε πιθανούς πελάτες ότι οι πληροφορίες τους θα είναι ασφαλείς. Ο </a:t>
            </a:r>
            <a:r>
              <a:rPr lang="en-US" sz="1200" kern="1200" dirty="0" smtClean="0">
                <a:solidFill>
                  <a:schemeClr val="tx1"/>
                </a:solidFill>
                <a:latin typeface="+mn-lt"/>
                <a:ea typeface="+mn-ea"/>
                <a:cs typeface="+mn-cs"/>
              </a:rPr>
              <a:t>Cloud Security Alliance</a:t>
            </a:r>
            <a:r>
              <a:rPr lang="el-GR" sz="1200" kern="1200" dirty="0" smtClean="0">
                <a:solidFill>
                  <a:schemeClr val="tx1"/>
                </a:solidFill>
                <a:latin typeface="+mn-lt"/>
                <a:ea typeface="+mn-ea"/>
                <a:cs typeface="+mn-cs"/>
              </a:rPr>
              <a:t> είναι ένας μη κερδοσκοπικός οργανισμός στον οποίο συμμετέχουν ειδικοί με σκοπό την ανάπτυξη προτύπων και ελέγχων, που θα είναι εφάμιλλα αυτών που ισχύουν ήδη για το ηλεκτρονικό εμπόριο και τα ιατρικά αρχεία. Οι ειδικοί της πληροφορικής, πάντως, έχουν διάφορες απόψεις σχετικά με το πόσο ασφαλή θα είναι τα δεδομένα στα υπολογιστικά νέφη. Η μοίρα αυτής της αρχιτεκτονικής τάσης είναι πολύ πιθανό να εξαρτηθεί από το πόσο ισχυρή θα είναι η ασφάλειά της. </a:t>
            </a:r>
            <a:endParaRPr lang="en-US" dirty="0" smtClean="0">
              <a:latin typeface="Arial" charset="0"/>
              <a:cs typeface="Arial" charset="0"/>
            </a:endParaRP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919C20-F3CF-49A2-B4F1-79E5AEF01B0E}" type="slidenum">
              <a:rPr lang="en-US">
                <a:cs typeface="Arial" charset="0"/>
              </a:rPr>
              <a:pPr fontAlgn="base">
                <a:spcBef>
                  <a:spcPct val="0"/>
                </a:spcBef>
                <a:spcAft>
                  <a:spcPct val="0"/>
                </a:spcAft>
                <a:defRPr/>
              </a:pPr>
              <a:t>17</a:t>
            </a:fld>
            <a:endParaRPr lang="en-US" dirty="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Η εξαιρετική πολυπλοκότητα των υπολογιστών και των πληροφοριακών συστημάτων προκαλούν δυσκολίες ακόμα και στους εξυπνότερους ανθρώπους. Επομένως, δεν αποτελεί έκπληξη το γεγονός ότι αρκετοί θα απενεργοποιήσουν τα συστήματα ασφαλείας του υπολογιστή τους προκειμένου να καταφέρουν να εγκαταστήσουν ένα λογισμικό. Οι άνθρωποι συνήθως προτιμούν να χρησιμοποιούν τις γνωστικές τους δεξιότητες για πιο παραγωγικούς στόχους, και όταν οι πολιτικές ασφαλείας και οι διαδικασίες στέκονται εμπόδιο, μπορεί και να τις παρακάμψουν. </a:t>
            </a: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Τα όρια της ανθρώπινης μνήμης (και υπομονής) έχουν καταστήσει τους κωδικούς πρόσβασης, την πιο συχνά χρησιμοποιούμενη στρατηγική ελέγχου ταυτότητας, πολύ ευάλωτο στοιχείο. Οι άνθρωποι από μόνοι τους έχουν την τάση να δημιουργούν πολύ αδύναμους κωδικούς πρόσβασης, διότι είναι πιο εύκολο να τους θυμούνται· είναι, όμως, και εξίσου εύκολο να παραβιαστούν.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Παρότι οι τεχνικοί έλεγχοι μπορούν να επιβάλλουν στους χρήστες να προσθέτουν στους κωδικούς τους αριθμούς και άλλους μη αλφαβητικούς χαρακτήρες, καθώς και να τους αλλάζουν συχνά, δεν έχουν ακόμη αποδώσει τα επιθυμητά αποτελέσματα. Οι χρήστες, επίσης, έχουν την τάση να σημειώνουν σε διάφορα σημεία τους κωδικούς τους, αλλά και να χρησιμοποιούν τον ίδιο κωδικό σε περισσότερα από ένα συστήματα, ακόμα και σε πολύ λιγότερο ασφαλή συστήματα, όπως τα διαδικτυακά παιχνίδια και οι ιστοσελίδες ενημέρωσης. </a:t>
            </a: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Το γνωστικό εμπόδιο στη δημιουργία δυνατών κωδικών πρόσβασης είναι απλώς οι περιορισμένες δυνατότητες της ανθρώπινης μνήμης</a:t>
            </a:r>
            <a:r>
              <a:rPr lang="en-US" dirty="0" smtClean="0">
                <a:latin typeface="Arial" charset="0"/>
                <a:cs typeface="Arial" charset="0"/>
              </a:rPr>
              <a:t>. </a:t>
            </a:r>
            <a:r>
              <a:rPr lang="el-GR" dirty="0" smtClean="0">
                <a:latin typeface="Arial" charset="0"/>
                <a:cs typeface="Arial" charset="0"/>
              </a:rPr>
              <a:t>Προκειμένου να μειωθεί το γνωστικό φορτίο που σχετίζεται με την απομνημόνευση πολλαπλών κωδικών πρόσβασης, πολλοί οργανισμοί χρησιμοποιούν τη μοναδική σύνδεση (</a:t>
            </a:r>
            <a:r>
              <a:rPr lang="el-GR" dirty="0" err="1" smtClean="0">
                <a:latin typeface="Arial" charset="0"/>
                <a:cs typeface="Arial" charset="0"/>
              </a:rPr>
              <a:t>single</a:t>
            </a:r>
            <a:r>
              <a:rPr lang="el-GR" dirty="0" smtClean="0">
                <a:latin typeface="Arial" charset="0"/>
                <a:cs typeface="Arial" charset="0"/>
              </a:rPr>
              <a:t> </a:t>
            </a:r>
            <a:r>
              <a:rPr lang="el-GR" dirty="0" err="1" smtClean="0">
                <a:latin typeface="Arial" charset="0"/>
                <a:cs typeface="Arial" charset="0"/>
              </a:rPr>
              <a:t>sign</a:t>
            </a:r>
            <a:r>
              <a:rPr lang="el-GR" dirty="0" smtClean="0">
                <a:latin typeface="Arial" charset="0"/>
                <a:cs typeface="Arial" charset="0"/>
              </a:rPr>
              <a:t>-</a:t>
            </a:r>
            <a:r>
              <a:rPr lang="el-GR" dirty="0" err="1" smtClean="0">
                <a:latin typeface="Arial" charset="0"/>
                <a:cs typeface="Arial" charset="0"/>
              </a:rPr>
              <a:t>on</a:t>
            </a:r>
            <a:r>
              <a:rPr lang="el-GR" dirty="0" smtClean="0">
                <a:latin typeface="Arial" charset="0"/>
                <a:cs typeface="Arial" charset="0"/>
              </a:rPr>
              <a:t>). Πρόκειται για μια υπηρεσία πρόσβασης, η οποία επιτρέπει στους χρήστες να συνδέονται μία φορά χρησιμοποιώντας ένα μοναδικό όνομα χρήστη και έναν κωδικό για να έχουν πρόσβαση σε πολλές εφαρμογές λογισμικού. </a:t>
            </a:r>
            <a:endParaRPr lang="en-US" dirty="0" smtClean="0">
              <a:latin typeface="Arial" charset="0"/>
              <a:cs typeface="Arial" charset="0"/>
            </a:endParaRP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7273D-7F10-4254-80BC-B0AB9F4EDFD4}" type="slidenum">
              <a:rPr lang="en-US">
                <a:cs typeface="Arial" charset="0"/>
              </a:rPr>
              <a:pPr fontAlgn="base">
                <a:spcBef>
                  <a:spcPct val="0"/>
                </a:spcBef>
                <a:spcAft>
                  <a:spcPct val="0"/>
                </a:spcAft>
                <a:defRPr/>
              </a:pPr>
              <a:t>18</a:t>
            </a:fld>
            <a:endParaRPr lang="en-US" dirty="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Τα άτομα χειραγωγούνται μέσω της κοινωνικής μηχανικής (</a:t>
            </a:r>
            <a:r>
              <a:rPr lang="el-GR" dirty="0" err="1" smtClean="0">
                <a:latin typeface="Arial" charset="0"/>
                <a:cs typeface="Arial" charset="0"/>
              </a:rPr>
              <a:t>social</a:t>
            </a:r>
            <a:r>
              <a:rPr lang="el-GR" dirty="0" smtClean="0">
                <a:latin typeface="Arial" charset="0"/>
                <a:cs typeface="Arial" charset="0"/>
              </a:rPr>
              <a:t> </a:t>
            </a:r>
            <a:r>
              <a:rPr lang="el-GR" dirty="0" err="1" smtClean="0">
                <a:latin typeface="Arial" charset="0"/>
                <a:cs typeface="Arial" charset="0"/>
              </a:rPr>
              <a:t>engineering</a:t>
            </a:r>
            <a:r>
              <a:rPr lang="el-GR" dirty="0" smtClean="0">
                <a:latin typeface="Arial" charset="0"/>
                <a:cs typeface="Arial" charset="0"/>
              </a:rPr>
              <a:t>) ώστε να παρακάμψουν τις τυπικές διαδικασίες ασφαλείας ή να αποκαλύψουν απόρρητες πληροφορίες. Οι άνθρωποι είναι δελεαστικοί στόχοι για όσους έχουν δόλιους σκοπούς και κατανοούν αυτού του είδους τη συμπεριφορά. </a:t>
            </a:r>
            <a:r>
              <a:rPr lang="el-GR" sz="1200" kern="1200" dirty="0" smtClean="0">
                <a:solidFill>
                  <a:schemeClr val="tx1"/>
                </a:solidFill>
                <a:latin typeface="+mn-lt"/>
                <a:ea typeface="+mn-ea"/>
                <a:cs typeface="+mn-cs"/>
              </a:rPr>
              <a:t>Ένα από τα αδύναμα σημεία είναι πολύ απλά η επιθυμία των ανθρώπων να παρέχουν βοήθεια. Πολύ συχνά τα άτομα προωθούν μηνύματα γεμάτα ιούς σε φίλους και γείτονες, προσπαθώντας να φανούν χρήσιμοι. Οι εισβολείς εκμεταλλεύονται μια ακόμα κοινή τάση των ανθρώπων, το σεβασμό στα πρόσωπα εξουσίας, χρησιμοποιώντας στολές, τίτλους ή απλώς προφορικές υποδείξεις, όπως ότι ο πρόεδρος της εταιρείας θέλει να γίνει κάτι. Είναι πολύ εύκολο να αποσπάσει κανείς κωδικούς πρόσβασης από κάποιον εργαζόμενο, αρκεί να χρησιμοποιήσει το τηλέφωνο του διευθύνοντα συμβούλου, όταν αυτός βγει από το γραφείο του. Καθώς οι άνθρωποι δεν είναι απρόσβλητοι από την απληστία, οι απατεώνες χρησιμοποιούν αυτό τους το ευάλωτο σημείο για να τους πείσουν να αποκαλύψουν απόρρητες πληροφορίες.</a:t>
            </a:r>
            <a:endParaRPr lang="el-GR"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Οι οργανισμοί θα πρέπει να διαθέτουν προγράμματα ευαισθητοποίησης σε θέματα ασφάλειας, ώστε να ενημερώνουν και να υπενθυμίζουν συνεχώς στους εργαζομένους τους κινδύνους που ελλοχεύουν από τη χαλάρωση της ασφάλειας. Το πρόγραμμα θα πρέπει να παρουσιάζει όλες τις πολιτικές και τις διαδικασίες που έχει καθιερώσει ο ίδιος οργανισμός, καθώς και τους εφαρμοζόμενους νόμους και κανονισμούς που αφορούν τη διαχείριση των πληροφοριών, ώστε να διασφαλίζεται η κανονιστική συμμόρφωση. Πέραν της συμμόρφωσης με τις νομικές υποχρεώσεις, ένα πρόγραμμα ευαισθητοποίησης σε θέματα ασφάλειας θα πρέπει να προειδοποιεί τους ανθρώπους για τους τρόπους με τους οποίους η κοινωνική μηχανική μπορεί να εκμεταλλευτεί την τάση των ανθρώπων να είναι ευγενικοί, εξυπηρετικοί ή και άπληστοι, καθώς και την επιθυμία τους να είναι παραγωγικοί. Θα πρέπει μάλιστα να προσφέρει εκπαίδευση στη χρήση εργαλείων κρυπτογράφησης, για παράδειγμα, και να βοηθά τους ανθρώπους να εντοπίζουν τομείς στους οποίους είναι πιθανό να παραβιαστεί η ασφάλεια. Τέλος, θα πρέπει να ενισχύει την αρχή που υποστηρίζει ότι ο οργανισμός έχει την ηθική υποχρέωση να διατηρεί την ασφάλεια των πληροφοριών.</a:t>
            </a:r>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AE9F2F-1ECA-4165-9305-2732B0A18BBC}" type="slidenum">
              <a:rPr lang="en-US">
                <a:cs typeface="Arial" charset="0"/>
              </a:rPr>
              <a:pPr fontAlgn="base">
                <a:spcBef>
                  <a:spcPct val="0"/>
                </a:spcBef>
                <a:spcAft>
                  <a:spcPct val="0"/>
                </a:spcAft>
                <a:defRPr/>
              </a:pPr>
              <a:t>19</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Σε αυτό το κεφάλαιο διερευνάται η υποχρέωση τόσο των οργανισμών όσο και των ατόμων να διαχειρίζονται τα δεδομένα προσωπικού χαρακτήρα</a:t>
            </a:r>
            <a:r>
              <a:rPr lang="el-GR" sz="1200" kern="1200" baseline="0" dirty="0" smtClean="0">
                <a:solidFill>
                  <a:schemeClr val="tx1"/>
                </a:solidFill>
                <a:latin typeface="+mn-lt"/>
                <a:ea typeface="+mn-ea"/>
                <a:cs typeface="+mn-cs"/>
              </a:rPr>
              <a:t> </a:t>
            </a:r>
            <a:r>
              <a:rPr lang="el-GR" sz="1200" kern="1200" dirty="0" smtClean="0">
                <a:solidFill>
                  <a:schemeClr val="tx1"/>
                </a:solidFill>
                <a:latin typeface="+mn-lt"/>
                <a:ea typeface="+mn-ea"/>
                <a:cs typeface="+mn-cs"/>
              </a:rPr>
              <a:t>με προσοχή, να λαμβάνουν ηθικές αποφάσεις ως προς τη χρήση τους και να τα προστατεύουν από τις αμέτρητες απειλές. Παράλληλα, ερευνούνται τα ηθικά διλήμματα που ανακύπτουν σχετικά με τη συλλογή και χρήση των πληροφοριών, ενώ διερευνάται η αόριστη έννοια της προστασίας των προσωπικών δεδομένων και συζητείται η κρισιμότητα της ασφάλειας των πληροφοριών σε όλους τους οργανισμούς.</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3ADECE-047E-4CA4-B3B8-CF6E048900A9}" type="slidenum">
              <a:rPr lang="en-US">
                <a:cs typeface="Arial" charset="0"/>
              </a:rPr>
              <a:pPr fontAlgn="base">
                <a:spcBef>
                  <a:spcPct val="0"/>
                </a:spcBef>
                <a:spcAft>
                  <a:spcPct val="0"/>
                </a:spcAft>
                <a:defRPr/>
              </a:pPr>
              <a:t>2</a:t>
            </a:fld>
            <a:endParaRPr lang="en-US" dirty="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eaLnBrk="1" fontAlgn="auto" hangingPunct="1">
              <a:spcBef>
                <a:spcPts val="0"/>
              </a:spcBef>
              <a:spcAft>
                <a:spcPts val="0"/>
              </a:spcAft>
              <a:defRPr/>
            </a:pPr>
            <a:r>
              <a:rPr lang="el-GR" dirty="0" smtClean="0">
                <a:latin typeface="Arial" pitchFamily="34" charset="0"/>
                <a:cs typeface="Arial" pitchFamily="34" charset="0"/>
              </a:rPr>
              <a:t>Ας αναλογιστούμε το εύρος της βλάβης που μπορεί να προκαλέσουν οι πράξεις που περιγράφονται παρακάτω, σε διάφορες κατηγορίες ατόμων, από πελάτες, εργαζομένους και φοιτητές έως μετόχους και πολίτες.</a:t>
            </a:r>
            <a:r>
              <a:rPr lang="el-GR" sz="1200" kern="1200" dirty="0" smtClean="0">
                <a:solidFill>
                  <a:schemeClr val="tx1"/>
                </a:solidFill>
                <a:latin typeface="+mn-lt"/>
                <a:ea typeface="+mn-ea"/>
                <a:cs typeface="+mn-cs"/>
              </a:rPr>
              <a:t> Πώς κρίνεται τις πράξεις αυτών των ανθρώπων; </a:t>
            </a:r>
            <a:endParaRPr lang="el-GR" dirty="0" smtClean="0">
              <a:latin typeface="Arial" pitchFamily="34" charset="0"/>
              <a:cs typeface="Arial" pitchFamily="34" charset="0"/>
            </a:endParaRPr>
          </a:p>
          <a:p>
            <a:pPr eaLnBrk="1" fontAlgn="auto" hangingPunct="1">
              <a:spcBef>
                <a:spcPts val="0"/>
              </a:spcBef>
              <a:spcAft>
                <a:spcPts val="0"/>
              </a:spcAft>
              <a:defRPr/>
            </a:pPr>
            <a:endParaRPr lang="el-GR" dirty="0" smtClean="0">
              <a:latin typeface="Arial" pitchFamily="34" charset="0"/>
              <a:cs typeface="Arial" pitchFamily="34" charset="0"/>
            </a:endParaRPr>
          </a:p>
          <a:p>
            <a:pPr eaLnBrk="1" fontAlgn="auto" hangingPunct="1">
              <a:spcBef>
                <a:spcPts val="0"/>
              </a:spcBef>
              <a:spcAft>
                <a:spcPts val="0"/>
              </a:spcAft>
              <a:defRPr/>
            </a:pPr>
            <a:r>
              <a:rPr lang="el-GR" dirty="0" smtClean="0">
                <a:latin typeface="Arial" pitchFamily="34" charset="0"/>
                <a:cs typeface="Arial" pitchFamily="34" charset="0"/>
              </a:rPr>
              <a:t>• Μια αντιπρόσωπος πωλήσεων κάνει ένα αντίγραφο του αρχείου πελατών, το αποθηκεύει στο έξυπνο κινητό της τηλέφωνο και το βάζει γρήγορα στην τσέπη ενός σακακιού. Παρότι η πολιτική της εταιρείας απαγορεύει την απομάκρυνση απόρρητων εγγράφων από το κτίριο, εκείνη θέλει να τα πάρει σπίτι γιατί έχει μείνει λίγο πίσω στη δουλειά. Ξεχνά όμως το σακάκι της μέσα στο μετρό, αλλά δεν ενημερώνει τον προϊστάμενό της για το συμβάν.</a:t>
            </a:r>
          </a:p>
          <a:p>
            <a:pPr eaLnBrk="1" fontAlgn="auto" hangingPunct="1">
              <a:spcBef>
                <a:spcPts val="0"/>
              </a:spcBef>
              <a:spcAft>
                <a:spcPts val="0"/>
              </a:spcAft>
              <a:defRPr/>
            </a:pPr>
            <a:r>
              <a:rPr lang="el-GR" dirty="0" smtClean="0">
                <a:latin typeface="Arial" pitchFamily="34" charset="0"/>
                <a:cs typeface="Arial" pitchFamily="34" charset="0"/>
              </a:rPr>
              <a:t> </a:t>
            </a:r>
          </a:p>
          <a:p>
            <a:pPr eaLnBrk="1" fontAlgn="auto" hangingPunct="1">
              <a:spcBef>
                <a:spcPts val="0"/>
              </a:spcBef>
              <a:spcAft>
                <a:spcPts val="0"/>
              </a:spcAft>
              <a:defRPr/>
            </a:pPr>
            <a:r>
              <a:rPr lang="el-GR" dirty="0" smtClean="0">
                <a:latin typeface="Arial" pitchFamily="34" charset="0"/>
                <a:cs typeface="Arial" pitchFamily="34" charset="0"/>
              </a:rPr>
              <a:t>•</a:t>
            </a:r>
            <a:r>
              <a:rPr lang="el-GR" baseline="0" dirty="0" smtClean="0">
                <a:latin typeface="Arial" pitchFamily="34" charset="0"/>
                <a:cs typeface="Arial" pitchFamily="34" charset="0"/>
              </a:rPr>
              <a:t> </a:t>
            </a:r>
            <a:r>
              <a:rPr lang="el-GR" dirty="0" smtClean="0">
                <a:latin typeface="Arial" pitchFamily="34" charset="0"/>
                <a:cs typeface="Arial" pitchFamily="34" charset="0"/>
              </a:rPr>
              <a:t>Ένας μαθητής της έκτης τάξης βρίσκει ένα </a:t>
            </a:r>
            <a:r>
              <a:rPr lang="el-GR" dirty="0" err="1" smtClean="0">
                <a:latin typeface="Arial" pitchFamily="34" charset="0"/>
                <a:cs typeface="Arial" pitchFamily="34" charset="0"/>
              </a:rPr>
              <a:t>στικάκι</a:t>
            </a:r>
            <a:r>
              <a:rPr lang="el-GR" dirty="0" smtClean="0">
                <a:latin typeface="Arial" pitchFamily="34" charset="0"/>
                <a:cs typeface="Arial" pitchFamily="34" charset="0"/>
              </a:rPr>
              <a:t> USB σε έναν από τους υπολογιστές του σχολείου, στο οποίο υπάρχουν τα ονόματα και οι διευθύνσεις όλων των μαθητών και των δασκάλων του σχολείου. Κατόπιν, ανεβάζει όλα τα στοιχεία στο λογαριασμό που έχει σε ιστοσελίδα κοινωνικής δικτύωσης, ώστε να συμπληρώσει τα στοιχεία επικοινωνίας όλων των φίλων του. </a:t>
            </a:r>
          </a:p>
          <a:p>
            <a:pPr eaLnBrk="1" fontAlgn="auto" hangingPunct="1">
              <a:spcBef>
                <a:spcPts val="0"/>
              </a:spcBef>
              <a:spcAft>
                <a:spcPts val="0"/>
              </a:spcAft>
              <a:defRPr/>
            </a:pPr>
            <a:endParaRPr lang="el-GR" dirty="0" smtClean="0">
              <a:latin typeface="Arial" pitchFamily="34" charset="0"/>
              <a:cs typeface="Arial" pitchFamily="34" charset="0"/>
            </a:endParaRPr>
          </a:p>
          <a:p>
            <a:pPr eaLnBrk="1" fontAlgn="auto" hangingPunct="1">
              <a:spcBef>
                <a:spcPts val="0"/>
              </a:spcBef>
              <a:spcAft>
                <a:spcPts val="0"/>
              </a:spcAft>
              <a:defRPr/>
            </a:pPr>
            <a:r>
              <a:rPr lang="el-GR" dirty="0" smtClean="0">
                <a:latin typeface="Arial" pitchFamily="34" charset="0"/>
                <a:cs typeface="Arial" pitchFamily="34" charset="0"/>
              </a:rPr>
              <a:t>•Ένας υπάλληλος του πανεπιστημίου ψάχνει τα παλιά αρχεία φοιτητών που είναι υποψήφιοι στις τρέχουσες εκλογές και στέλνει μερικές πικάντικες </a:t>
            </a:r>
            <a:r>
              <a:rPr lang="el-GR" dirty="0" err="1" smtClean="0">
                <a:latin typeface="Arial" pitchFamily="34" charset="0"/>
                <a:cs typeface="Arial" pitchFamily="34" charset="0"/>
              </a:rPr>
              <a:t>ειδησούλες</a:t>
            </a:r>
            <a:r>
              <a:rPr lang="el-GR" dirty="0" smtClean="0">
                <a:latin typeface="Arial" pitchFamily="34" charset="0"/>
                <a:cs typeface="Arial" pitchFamily="34" charset="0"/>
              </a:rPr>
              <a:t> στις εφημερίδες. </a:t>
            </a:r>
          </a:p>
          <a:p>
            <a:pPr eaLnBrk="1" fontAlgn="auto" hangingPunct="1">
              <a:spcBef>
                <a:spcPts val="0"/>
              </a:spcBef>
              <a:spcAft>
                <a:spcPts val="0"/>
              </a:spcAft>
              <a:defRPr/>
            </a:pPr>
            <a:endParaRPr lang="el-GR" dirty="0" smtClean="0">
              <a:latin typeface="Arial" pitchFamily="34" charset="0"/>
              <a:cs typeface="Arial" pitchFamily="34" charset="0"/>
            </a:endParaRPr>
          </a:p>
          <a:p>
            <a:pPr eaLnBrk="1" fontAlgn="auto" hangingPunct="1">
              <a:spcBef>
                <a:spcPts val="0"/>
              </a:spcBef>
              <a:spcAft>
                <a:spcPts val="0"/>
              </a:spcAft>
              <a:defRPr/>
            </a:pPr>
            <a:r>
              <a:rPr lang="el-GR" dirty="0" smtClean="0">
                <a:latin typeface="Arial" pitchFamily="34" charset="0"/>
                <a:cs typeface="Arial" pitchFamily="34" charset="0"/>
              </a:rPr>
              <a:t>•</a:t>
            </a:r>
            <a:r>
              <a:rPr lang="el-GR" baseline="0" dirty="0" smtClean="0">
                <a:latin typeface="Arial" pitchFamily="34" charset="0"/>
                <a:cs typeface="Arial" pitchFamily="34" charset="0"/>
              </a:rPr>
              <a:t> </a:t>
            </a:r>
            <a:r>
              <a:rPr lang="el-GR" dirty="0" smtClean="0">
                <a:latin typeface="Arial" pitchFamily="34" charset="0"/>
                <a:cs typeface="Arial" pitchFamily="34" charset="0"/>
              </a:rPr>
              <a:t>Ένας εργαζόμενος υποψιάζεται ότι ένας συνάδελφός του επισκέπτεται παράνομες ιστοσελίδες εν ώρα εργασίας, αλλά διστάζει να το αναφέρει φοβούμενος ότι μπορεί να προκαλέσει προβλήματα στον εν λόγω συνάδελφο ή ακόμα και την απόλυσή του. </a:t>
            </a:r>
          </a:p>
          <a:p>
            <a:pPr eaLnBrk="1" fontAlgn="auto" hangingPunct="1">
              <a:spcBef>
                <a:spcPts val="0"/>
              </a:spcBef>
              <a:spcAft>
                <a:spcPts val="0"/>
              </a:spcAft>
              <a:defRPr/>
            </a:pPr>
            <a:endParaRPr lang="el-GR" dirty="0" smtClean="0">
              <a:latin typeface="Arial" pitchFamily="34" charset="0"/>
              <a:cs typeface="Arial" pitchFamily="34" charset="0"/>
            </a:endParaRPr>
          </a:p>
          <a:p>
            <a:pPr eaLnBrk="1" fontAlgn="auto" hangingPunct="1">
              <a:spcBef>
                <a:spcPts val="0"/>
              </a:spcBef>
              <a:spcAft>
                <a:spcPts val="0"/>
              </a:spcAft>
              <a:defRPr/>
            </a:pPr>
            <a:r>
              <a:rPr lang="el-GR" dirty="0" smtClean="0">
                <a:latin typeface="Arial" pitchFamily="34" charset="0"/>
                <a:cs typeface="Arial" pitchFamily="34" charset="0"/>
              </a:rPr>
              <a:t>•</a:t>
            </a:r>
            <a:r>
              <a:rPr lang="el-GR" baseline="0" dirty="0" smtClean="0">
                <a:latin typeface="Arial" pitchFamily="34" charset="0"/>
                <a:cs typeface="Arial" pitchFamily="34" charset="0"/>
              </a:rPr>
              <a:t> </a:t>
            </a:r>
            <a:r>
              <a:rPr lang="el-GR" dirty="0" smtClean="0">
                <a:latin typeface="Arial" pitchFamily="34" charset="0"/>
                <a:cs typeface="Arial" pitchFamily="34" charset="0"/>
              </a:rPr>
              <a:t>Ένας οικονομικός διευθυντής, φοβούμενος ότι ορισμένα από τα μηνύματα ηλεκτρονικού ταχυδρομείου που αντάλλαξε με έναν από τους προμηθευτές της εταιρείας μπορεί να συνιστούν σύγκρουση συμφερόντων και να προκαλέσουν στην επιχείρηση νομικής φύσης προβλήματα, ζητά από κάποιον στο τμήμα πληροφορικής να διαγράψει ολόκληρο το λογαριασμό ηλεκτρονικού ταχυδρομείου του από το </a:t>
            </a:r>
            <a:r>
              <a:rPr lang="el-GR" dirty="0" err="1" smtClean="0">
                <a:latin typeface="Arial" pitchFamily="34" charset="0"/>
                <a:cs typeface="Arial" pitchFamily="34" charset="0"/>
              </a:rPr>
              <a:t>διακομιστή</a:t>
            </a:r>
            <a:r>
              <a:rPr lang="el-GR" dirty="0" smtClean="0">
                <a:latin typeface="Arial" pitchFamily="34" charset="0"/>
                <a:cs typeface="Arial" pitchFamily="34" charset="0"/>
              </a:rPr>
              <a:t> και από τα αντίγραφα ασφαλείας της εταιρείας. </a:t>
            </a:r>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CAFBE8-4B4D-4FAD-A145-724CBFD9F590}" type="slidenum">
              <a:rPr lang="en-US">
                <a:cs typeface="Arial" charset="0"/>
              </a:rPr>
              <a:pPr fontAlgn="base">
                <a:spcBef>
                  <a:spcPct val="0"/>
                </a:spcBef>
                <a:spcAft>
                  <a:spcPct val="0"/>
                </a:spcAft>
                <a:defRPr/>
              </a:pPr>
              <a:t>20</a:t>
            </a:fld>
            <a:endParaRPr lang="en-US" dirty="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marL="238125" indent="-238125" eaLnBrk="1" hangingPunct="1">
              <a:spcBef>
                <a:spcPct val="0"/>
              </a:spcBef>
              <a:buFontTx/>
              <a:buAutoNum type="arabicPeriod"/>
            </a:pPr>
            <a:r>
              <a:rPr lang="el-GR" sz="1200" kern="1200" dirty="0" smtClean="0">
                <a:solidFill>
                  <a:schemeClr val="tx1"/>
                </a:solidFill>
                <a:latin typeface="+mn-lt"/>
                <a:ea typeface="+mn-ea"/>
                <a:cs typeface="+mn-cs"/>
              </a:rPr>
              <a:t>Ηθική είναι το σύστημα των ηθικών αρχών που χρησιμοποιούν οι άνθρωποι για να διακρίνουν το σωστό από το λάθος. Ένα από τα υπάρχοντα ηθικά πλαίσια εστιάζει στους φυσικούς νόμους και στα δικαιώματα. Ένα δεύτερο, που αποκαλείται ωφελιμισμός, δίνει έμφαση στις συνέπειες των πράξεων. </a:t>
            </a:r>
          </a:p>
          <a:p>
            <a:pPr marL="238125" indent="-238125" eaLnBrk="1" hangingPunct="1">
              <a:spcBef>
                <a:spcPct val="0"/>
              </a:spcBef>
              <a:buFontTx/>
              <a:buAutoNum type="arabicPeriod"/>
            </a:pPr>
            <a:endParaRPr lang="en-US" dirty="0" smtClean="0">
              <a:latin typeface="Arial" charset="0"/>
              <a:cs typeface="Arial" charset="0"/>
            </a:endParaRPr>
          </a:p>
          <a:p>
            <a:pPr marL="238125" indent="-238125" eaLnBrk="1" hangingPunct="1">
              <a:spcBef>
                <a:spcPct val="0"/>
              </a:spcBef>
              <a:buFontTx/>
              <a:buAutoNum type="arabicPeriod" startAt="2"/>
            </a:pPr>
            <a:r>
              <a:rPr lang="el-GR" sz="1200" kern="1200" dirty="0" smtClean="0">
                <a:solidFill>
                  <a:schemeClr val="tx1"/>
                </a:solidFill>
                <a:latin typeface="+mn-lt"/>
                <a:ea typeface="+mn-ea"/>
                <a:cs typeface="+mn-cs"/>
              </a:rPr>
              <a:t>Η πληροφοριακή ηθική εστιάζει στην αποθήκευση και στη μετάδοση ψηφιακών δεδομένων και άπτεται τόσο ηθικών όσο και νομικών ζητημάτων. </a:t>
            </a:r>
          </a:p>
          <a:p>
            <a:pPr marL="238125" indent="-238125" eaLnBrk="1" hangingPunct="1">
              <a:spcBef>
                <a:spcPct val="0"/>
              </a:spcBef>
              <a:buFontTx/>
              <a:buAutoNum type="arabicPeriod" startAt="2"/>
            </a:pPr>
            <a:endParaRPr lang="en-US" dirty="0" smtClean="0">
              <a:latin typeface="Arial" charset="0"/>
              <a:cs typeface="Arial" charset="0"/>
            </a:endParaRPr>
          </a:p>
          <a:p>
            <a:pPr marL="238125" indent="-238125" eaLnBrk="1" hangingPunct="1">
              <a:spcBef>
                <a:spcPct val="0"/>
              </a:spcBef>
              <a:buFontTx/>
              <a:buAutoNum type="arabicPeriod" startAt="3"/>
            </a:pPr>
            <a:r>
              <a:rPr lang="el-GR" sz="1200" kern="1200" dirty="0" smtClean="0">
                <a:solidFill>
                  <a:schemeClr val="tx1"/>
                </a:solidFill>
                <a:latin typeface="+mn-lt"/>
                <a:ea typeface="+mn-ea"/>
                <a:cs typeface="+mn-cs"/>
              </a:rPr>
              <a:t>Η προστασία των προσωπικών δεδομένων δέχεται μεγάλες πιέσεις εξαιτίας του συνεχώς αυξανόμενου όγκου των προσωπικών στοιχείων που υπάρχουν στο Διαδίκτυο, της περιπλοκότητας των ρυθμίσεων και των πολιτικών απορρήτου, καθώς και της προθυμίας των ανθρώπων να παραχωρήσουν τα προσωπικά τους δεδομένα με αντάλλαγμα την παροχή διευκολύνσεων. </a:t>
            </a:r>
          </a:p>
          <a:p>
            <a:pPr marL="238125" indent="-238125" eaLnBrk="1" hangingPunct="1">
              <a:spcBef>
                <a:spcPct val="0"/>
              </a:spcBef>
              <a:buFontTx/>
              <a:buAutoNum type="arabicPeriod" startAt="3"/>
            </a:pPr>
            <a:endParaRPr lang="en-US" dirty="0" smtClean="0">
              <a:latin typeface="Arial" charset="0"/>
              <a:cs typeface="Arial" charset="0"/>
            </a:endParaRPr>
          </a:p>
          <a:p>
            <a:pPr marL="238125" indent="-238125" eaLnBrk="1" hangingPunct="1">
              <a:spcBef>
                <a:spcPct val="0"/>
              </a:spcBef>
              <a:buFontTx/>
              <a:buAutoNum type="arabicPeriod" startAt="4"/>
            </a:pPr>
            <a:r>
              <a:rPr lang="el-GR" sz="1200" kern="1200" dirty="0" smtClean="0">
                <a:solidFill>
                  <a:schemeClr val="tx1"/>
                </a:solidFill>
                <a:latin typeface="+mn-lt"/>
                <a:ea typeface="+mn-ea"/>
                <a:cs typeface="+mn-cs"/>
              </a:rPr>
              <a:t>Η ασφάλεια των πληροφοριών διασφαλίζει την προστασία των πληροφοριακών περιουσιακών στοιχείων ενός οργανισμού ενάντια στην κακόβουλη χρήση, τη δημοσιοποίηση, τη μη εξουσιοδοτημένη πρόσβαση ή την καταστροφή τους. Οι οργανισμοί χρησιμοποιούν τη διαχείριση κινδύνου για να προσδιορίσουν τα περιουσιακά στοιχεία που χρειάζονται προστασία, να αναγνωρίσουν τις απειλές, τα τρωτά σημεία των περιουσιακών στοιχείων και να καθορίσουν τις επιπτώσεις των κινδύνων. </a:t>
            </a:r>
            <a:endParaRPr lang="en-US" dirty="0" smtClean="0">
              <a:latin typeface="Arial" charset="0"/>
              <a:cs typeface="Arial" charset="0"/>
            </a:endParaRPr>
          </a:p>
          <a:p>
            <a:pPr marL="238125" indent="-238125" eaLnBrk="1" hangingPunct="1">
              <a:spcBef>
                <a:spcPct val="0"/>
              </a:spcBef>
              <a:buFontTx/>
              <a:buAutoNum type="arabicPeriod" startAt="4"/>
            </a:pPr>
            <a:endParaRPr lang="en-US" dirty="0" smtClean="0">
              <a:latin typeface="Arial" charset="0"/>
              <a:cs typeface="Arial" charset="0"/>
            </a:endParaRPr>
          </a:p>
          <a:p>
            <a:pPr marL="238125" indent="-238125" eaLnBrk="1" hangingPunct="1">
              <a:spcBef>
                <a:spcPct val="0"/>
              </a:spcBef>
            </a:pPr>
            <a:r>
              <a:rPr lang="en-US" dirty="0" smtClean="0">
                <a:latin typeface="Arial" charset="0"/>
                <a:cs typeface="Arial" charset="0"/>
              </a:rPr>
              <a:t>5.	</a:t>
            </a:r>
            <a:r>
              <a:rPr lang="el-GR" sz="1200" kern="1200" dirty="0" smtClean="0">
                <a:solidFill>
                  <a:schemeClr val="tx1"/>
                </a:solidFill>
                <a:latin typeface="+mn-lt"/>
                <a:ea typeface="+mn-ea"/>
                <a:cs typeface="+mn-cs"/>
              </a:rPr>
              <a:t>Καθώς οι άνθρωποι δίνουν μεγάλο βάρος στην παραγωγικότητα, μπορεί να παραμελήσουν την ασφάλεια, σε περίπτωση που αποτελεί εμπόδιο στην επίτευξή της. Η κοινωνική μηχανική εκμεταλλεύεται τις </a:t>
            </a:r>
            <a:r>
              <a:rPr lang="el-GR" sz="1200" kern="1200" dirty="0" err="1" smtClean="0">
                <a:solidFill>
                  <a:schemeClr val="tx1"/>
                </a:solidFill>
                <a:latin typeface="+mn-lt"/>
                <a:ea typeface="+mn-ea"/>
                <a:cs typeface="+mn-cs"/>
              </a:rPr>
              <a:t>συμπεριφορικές</a:t>
            </a:r>
            <a:r>
              <a:rPr lang="el-GR" sz="1200" kern="1200" dirty="0" smtClean="0">
                <a:solidFill>
                  <a:schemeClr val="tx1"/>
                </a:solidFill>
                <a:latin typeface="+mn-lt"/>
                <a:ea typeface="+mn-ea"/>
                <a:cs typeface="+mn-cs"/>
              </a:rPr>
              <a:t> τάσεις των ανθρώπων με στόχο να τους χειραγωγήσει στο να αποκαλύψουν ευαίσθητες πληροφορίες ή να παρακάμψουν τα μέτρα ασφαλείας. Η εκπαίδευση στην ευαισθητοποίηση γύρω από τα θέματα ασφάλειας, καθώς και η συνειδητοποίηση της σχέσης μεταξύ ασφάλειας, ηθικής και προστασίας των προσωπικών δεδομένων μπορεί να βοηθήσουν στην αντιμετώπιση των τάσεων αυτών.</a:t>
            </a:r>
            <a:endParaRPr lang="en-US" dirty="0" smtClean="0">
              <a:latin typeface="Arial" charset="0"/>
              <a:cs typeface="Arial" charset="0"/>
            </a:endParaRP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CC50E8-9329-42FF-8CB7-17B3994C87CA}" type="slidenum">
              <a:rPr lang="en-US">
                <a:cs typeface="Arial" charset="0"/>
              </a:rPr>
              <a:pPr fontAlgn="base">
                <a:spcBef>
                  <a:spcPct val="0"/>
                </a:spcBef>
                <a:spcAft>
                  <a:spcPct val="0"/>
                </a:spcAft>
                <a:defRPr/>
              </a:pPr>
              <a:t>21</a:t>
            </a:fld>
            <a:endParaRPr lang="en-US" dirty="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sz="1200" kern="1200" dirty="0" smtClean="0">
                <a:solidFill>
                  <a:schemeClr val="tx1"/>
                </a:solidFill>
                <a:latin typeface="+mn-lt"/>
                <a:ea typeface="+mn-ea"/>
                <a:cs typeface="+mn-cs"/>
              </a:rPr>
              <a:t>Η εταιρεία </a:t>
            </a:r>
            <a:r>
              <a:rPr lang="en-US" sz="1200" kern="1200" dirty="0" err="1" smtClean="0">
                <a:solidFill>
                  <a:schemeClr val="tx1"/>
                </a:solidFill>
                <a:latin typeface="+mn-lt"/>
                <a:ea typeface="+mn-ea"/>
                <a:cs typeface="+mn-cs"/>
              </a:rPr>
              <a:t>Criteo</a:t>
            </a:r>
            <a:r>
              <a:rPr lang="el-GR" sz="1200" kern="1200" dirty="0" smtClean="0">
                <a:solidFill>
                  <a:schemeClr val="tx1"/>
                </a:solidFill>
                <a:latin typeface="+mn-lt"/>
                <a:ea typeface="+mn-ea"/>
                <a:cs typeface="+mn-cs"/>
              </a:rPr>
              <a:t>, που ιδρύθηκε το 2005, βοηθά τις ιστοσελίδες ηλεκτρονικού εμπορίου να βελτιώσουν την απόδοση των επενδύσεών τους στο μάρκετινγκ, μετατρέποντας τους επισκέπτες σε κερδοφόρα πελατεία. Όντας ο ηγέτης του εξατομικευμένου </a:t>
            </a:r>
            <a:r>
              <a:rPr lang="en-US" sz="1200" kern="1200" dirty="0" smtClean="0">
                <a:solidFill>
                  <a:schemeClr val="tx1"/>
                </a:solidFill>
                <a:latin typeface="+mn-lt"/>
                <a:ea typeface="+mn-ea"/>
                <a:cs typeface="+mn-cs"/>
              </a:rPr>
              <a:t>retargeting</a:t>
            </a:r>
            <a:r>
              <a:rPr lang="el-GR" sz="1200" kern="1200" dirty="0" smtClean="0">
                <a:solidFill>
                  <a:schemeClr val="tx1"/>
                </a:solidFill>
                <a:latin typeface="+mn-lt"/>
                <a:ea typeface="+mn-ea"/>
                <a:cs typeface="+mn-cs"/>
              </a:rPr>
              <a:t> («επαναληπτική στόχευση») σε παγκόσμιο επίπεδο, η εν λόγω επιχείρηση εστιάζει στους επισκέπτες που περιηγήθηκαν στην ιστοσελίδα του πελάτη της, αλλά έφυγαν χωρίς να προβούν σε κάποια αγορά. Χρησιμοποιώντας </a:t>
            </a:r>
            <a:r>
              <a:rPr lang="en-US" sz="1200" kern="1200" dirty="0" smtClean="0">
                <a:solidFill>
                  <a:schemeClr val="tx1"/>
                </a:solidFill>
                <a:latin typeface="+mn-lt"/>
                <a:ea typeface="+mn-ea"/>
                <a:cs typeface="+mn-cs"/>
              </a:rPr>
              <a:t>cookies </a:t>
            </a:r>
            <a:r>
              <a:rPr lang="el-GR" sz="1200" kern="1200" dirty="0" smtClean="0">
                <a:solidFill>
                  <a:schemeClr val="tx1"/>
                </a:solidFill>
                <a:latin typeface="+mn-lt"/>
                <a:ea typeface="+mn-ea"/>
                <a:cs typeface="+mn-cs"/>
              </a:rPr>
              <a:t>τρίτων, η τεχνολογία που εφαρμόζει η </a:t>
            </a:r>
            <a:r>
              <a:rPr lang="en-US" sz="1200" kern="1200" dirty="0" err="1" smtClean="0">
                <a:solidFill>
                  <a:schemeClr val="tx1"/>
                </a:solidFill>
                <a:latin typeface="+mn-lt"/>
                <a:ea typeface="+mn-ea"/>
                <a:cs typeface="+mn-cs"/>
              </a:rPr>
              <a:t>Criteo</a:t>
            </a:r>
            <a:r>
              <a:rPr lang="el-GR" sz="1200" kern="1200" dirty="0" smtClean="0">
                <a:solidFill>
                  <a:schemeClr val="tx1"/>
                </a:solidFill>
                <a:latin typeface="+mn-lt"/>
                <a:ea typeface="+mn-ea"/>
                <a:cs typeface="+mn-cs"/>
              </a:rPr>
              <a:t> ακολουθεί τον επισκέπτη και του εμφανίζει διαφημίσεις τύπου πανό σε πραγματικό χρόνο. Οι διαφημίσεις αυτές αφορούν τα προϊόντα για τα οποία είχε δείξει προηγουμένως ενδιαφέρον ο χρήστης, καθώς περιηγούνταν στην ιστοσελίδα του πελάτη της – ή και προϊόντα που να μοιάζουν πολύ με αυτά. </a:t>
            </a: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Το </a:t>
            </a:r>
            <a:r>
              <a:rPr lang="en-US" sz="1200" kern="1200" dirty="0" smtClean="0">
                <a:solidFill>
                  <a:schemeClr val="tx1"/>
                </a:solidFill>
                <a:latin typeface="+mn-lt"/>
                <a:ea typeface="+mn-ea"/>
                <a:cs typeface="+mn-cs"/>
              </a:rPr>
              <a:t>retargeting</a:t>
            </a:r>
            <a:r>
              <a:rPr lang="el-GR" sz="1200" kern="1200" dirty="0" smtClean="0">
                <a:solidFill>
                  <a:schemeClr val="tx1"/>
                </a:solidFill>
                <a:latin typeface="+mn-lt"/>
                <a:ea typeface="+mn-ea"/>
                <a:cs typeface="+mn-cs"/>
              </a:rPr>
              <a:t> επισκεπτών μέσω της παρουσίασης απόλυτα σχετικών διαφημίσεων είναι πολύ αποτελεσματική πρακτική, σύμφωνα με έρευνες του κλάδου. Σε μια από τις μελέτες αυτές, που περιλάμβανε 139 διαφημιστικές καμπάνιες 39 διαφορετικών εταιρειών, το </a:t>
            </a:r>
            <a:r>
              <a:rPr lang="el-GR" sz="1200" kern="1200" dirty="0" err="1" smtClean="0">
                <a:solidFill>
                  <a:schemeClr val="tx1"/>
                </a:solidFill>
                <a:latin typeface="+mn-lt"/>
                <a:ea typeface="+mn-ea"/>
                <a:cs typeface="+mn-cs"/>
              </a:rPr>
              <a:t>retargeting</a:t>
            </a:r>
            <a:r>
              <a:rPr lang="el-GR" sz="1200" kern="1200" dirty="0" smtClean="0">
                <a:solidFill>
                  <a:schemeClr val="tx1"/>
                </a:solidFill>
                <a:latin typeface="+mn-lt"/>
                <a:ea typeface="+mn-ea"/>
                <a:cs typeface="+mn-cs"/>
              </a:rPr>
              <a:t> υπερτερούσε σημαντικά των άλλων στρατηγικών</a:t>
            </a:r>
            <a:r>
              <a:rPr lang="en-US" dirty="0" smtClean="0">
                <a:latin typeface="Arial" charset="0"/>
                <a:cs typeface="Arial" charset="0"/>
              </a:rPr>
              <a:t>. </a:t>
            </a:r>
            <a:r>
              <a:rPr lang="el-GR" sz="1200" kern="1200" dirty="0" smtClean="0">
                <a:solidFill>
                  <a:schemeClr val="tx1"/>
                </a:solidFill>
                <a:latin typeface="+mn-lt"/>
                <a:ea typeface="+mn-ea"/>
                <a:cs typeface="+mn-cs"/>
              </a:rPr>
              <a:t>Παρ’ όλα αυτά, οι υπέρμαχοι της προστασίας των προσωπικών δεδομένων εκφράζουν σοβαρές ανησυχίες τόσο για το </a:t>
            </a:r>
            <a:r>
              <a:rPr lang="en-US" sz="1200" kern="1200" dirty="0" smtClean="0">
                <a:solidFill>
                  <a:schemeClr val="tx1"/>
                </a:solidFill>
                <a:latin typeface="+mn-lt"/>
                <a:ea typeface="+mn-ea"/>
                <a:cs typeface="+mn-cs"/>
              </a:rPr>
              <a:t>retargeting</a:t>
            </a:r>
            <a:r>
              <a:rPr lang="el-GR" sz="1200" kern="1200" dirty="0" smtClean="0">
                <a:solidFill>
                  <a:schemeClr val="tx1"/>
                </a:solidFill>
                <a:latin typeface="+mn-lt"/>
                <a:ea typeface="+mn-ea"/>
                <a:cs typeface="+mn-cs"/>
              </a:rPr>
              <a:t> όσο και για άλλες στρατηγικές μάρκετινγκ. Οι καταναλωτές δεν κατανοούν τον τρόπο λειτουργίας της τεχνολογίας και μπορεί να τους δημιουργείται η αίσθηση ότι καταδιώκονται. Οι κυβερνήσεις εξετάζουν την πιθανότητα λήψης νομικών μέτρων για τον έλεγχο αυτής της πρακτικής, καθώς έχουν θορυβηθεί από το συνεχώς διευρυνόμενο σύστημα εμπορικής παρακολούθησης και την ενισχυόμενη δυνατότητα εξατομίκευσης των διαφημίσεων. </a:t>
            </a:r>
            <a:endParaRPr lang="en-US" dirty="0" smtClean="0">
              <a:latin typeface="Arial" charset="0"/>
              <a:cs typeface="Arial" charset="0"/>
            </a:endParaRP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Η </a:t>
            </a:r>
            <a:r>
              <a:rPr lang="en-US" sz="1200" kern="1200" dirty="0" err="1" smtClean="0">
                <a:solidFill>
                  <a:schemeClr val="tx1"/>
                </a:solidFill>
                <a:latin typeface="+mn-lt"/>
                <a:ea typeface="+mn-ea"/>
                <a:cs typeface="+mn-cs"/>
              </a:rPr>
              <a:t>Criteo</a:t>
            </a:r>
            <a:r>
              <a:rPr lang="el-GR" sz="1200" kern="1200" dirty="0" smtClean="0">
                <a:solidFill>
                  <a:schemeClr val="tx1"/>
                </a:solidFill>
                <a:latin typeface="+mn-lt"/>
                <a:ea typeface="+mn-ea"/>
                <a:cs typeface="+mn-cs"/>
              </a:rPr>
              <a:t> προσπαθεί επίσης να διασκεδάσει τους φόβους των καταναλωτών για το ζήτημα της παρακολούθησης, σε μια προσπάθεια να οικοδομήσει εμπιστοσύνη. Κάτω από κάθε διαφήμιση που εμφανίζει, η εταιρεία προσθέτει το σύμβολο «Ι», το οποίο παραπέμπει το χρήστη σε ένα κείμενο που εξηγεί για ποιο λόγο εμφανίζεται η διαφήμιση, ποιες πληροφορίες που αφορούν τον πελάτη χρησιμοποιήθηκαν για να δημιουργηθεί η διαφήμιση και με ποιον τρόπο ο χρήστης μπορεί να ζητήσει να εξαιρεθεί (</a:t>
            </a:r>
            <a:r>
              <a:rPr lang="en-US" sz="1200" kern="1200" dirty="0" smtClean="0">
                <a:solidFill>
                  <a:schemeClr val="tx1"/>
                </a:solidFill>
                <a:latin typeface="+mn-lt"/>
                <a:ea typeface="+mn-ea"/>
                <a:cs typeface="+mn-cs"/>
              </a:rPr>
              <a:t>opt out</a:t>
            </a:r>
            <a:r>
              <a:rPr lang="el-GR" sz="1200" kern="1200" dirty="0" smtClean="0">
                <a:solidFill>
                  <a:schemeClr val="tx1"/>
                </a:solidFill>
                <a:latin typeface="+mn-lt"/>
                <a:ea typeface="+mn-ea"/>
                <a:cs typeface="+mn-cs"/>
              </a:rPr>
              <a:t>). </a:t>
            </a:r>
            <a:endParaRPr lang="en-US" dirty="0" smtClean="0">
              <a:latin typeface="Arial" charset="0"/>
              <a:cs typeface="Arial" charset="0"/>
            </a:endParaRP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FABF1C-940F-49A4-BC89-F4686FAE6132}" type="slidenum">
              <a:rPr lang="en-US">
                <a:cs typeface="Arial" charset="0"/>
              </a:rPr>
              <a:pPr fontAlgn="base">
                <a:spcBef>
                  <a:spcPct val="0"/>
                </a:spcBef>
                <a:spcAft>
                  <a:spcPct val="0"/>
                </a:spcAft>
                <a:defRPr/>
              </a:pPr>
              <a:t>22</a:t>
            </a:fld>
            <a:endParaRPr lang="en-US" dirty="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l-GR" sz="1200" kern="1200" dirty="0" smtClean="0">
                <a:solidFill>
                  <a:schemeClr val="tx1"/>
                </a:solidFill>
                <a:latin typeface="+mn-lt"/>
                <a:ea typeface="+mn-ea"/>
                <a:cs typeface="+mn-cs"/>
              </a:rPr>
              <a:t>Προστατεύοντας σιωπηρά τα εισερχόμενα περισσότερων από 1,4 δισεκατομμυρίων ανθρώπων παγκοσμίως, ο </a:t>
            </a:r>
            <a:r>
              <a:rPr lang="en-US" sz="1200" kern="1200" dirty="0" err="1" smtClean="0">
                <a:solidFill>
                  <a:schemeClr val="tx1"/>
                </a:solidFill>
                <a:latin typeface="+mn-lt"/>
                <a:ea typeface="+mn-ea"/>
                <a:cs typeface="+mn-cs"/>
              </a:rPr>
              <a:t>Spamhaus</a:t>
            </a:r>
            <a:r>
              <a:rPr lang="el-GR" sz="1200" kern="1200" dirty="0" smtClean="0">
                <a:solidFill>
                  <a:schemeClr val="tx1"/>
                </a:solidFill>
                <a:latin typeface="+mn-lt"/>
                <a:ea typeface="+mn-ea"/>
                <a:cs typeface="+mn-cs"/>
              </a:rPr>
              <a:t> είναι ένας διεθνής μη κερδοσκοπικός οργανισμός, του οποίου η αποστολή συνίσταται στις εξής τέσσερις δράσεις:</a:t>
            </a:r>
          </a:p>
          <a:p>
            <a:endParaRPr lang="el-GR" sz="1200" kern="1200" dirty="0" smtClean="0">
              <a:solidFill>
                <a:schemeClr val="tx1"/>
              </a:solidFill>
              <a:latin typeface="+mn-lt"/>
              <a:ea typeface="+mn-ea"/>
              <a:cs typeface="+mn-cs"/>
            </a:endParaRPr>
          </a:p>
          <a:p>
            <a:pPr lvl="0">
              <a:buFont typeface="Arial" pitchFamily="34" charset="0"/>
              <a:buChar char="•"/>
            </a:pPr>
            <a:r>
              <a:rPr lang="el-GR" sz="1200" kern="1200" dirty="0" smtClean="0">
                <a:solidFill>
                  <a:schemeClr val="tx1"/>
                </a:solidFill>
                <a:latin typeface="+mn-lt"/>
                <a:ea typeface="+mn-ea"/>
                <a:cs typeface="+mn-cs"/>
              </a:rPr>
              <a:t> Καταγραφή της οργανωμένης αποστολής ανεπιθύμητης αλληλογραφίας (</a:t>
            </a:r>
            <a:r>
              <a:rPr lang="en-US" sz="1200" kern="1200" dirty="0" smtClean="0">
                <a:solidFill>
                  <a:schemeClr val="tx1"/>
                </a:solidFill>
                <a:latin typeface="+mn-lt"/>
                <a:ea typeface="+mn-ea"/>
                <a:cs typeface="+mn-cs"/>
              </a:rPr>
              <a:t>spam operations</a:t>
            </a:r>
            <a:r>
              <a:rPr lang="el-GR" sz="1200" kern="1200" dirty="0" smtClean="0">
                <a:solidFill>
                  <a:schemeClr val="tx1"/>
                </a:solidFill>
                <a:latin typeface="+mn-lt"/>
                <a:ea typeface="+mn-ea"/>
                <a:cs typeface="+mn-cs"/>
              </a:rPr>
              <a:t>) του Διαδικτύου.</a:t>
            </a:r>
          </a:p>
          <a:p>
            <a:pPr lvl="0">
              <a:buFont typeface="Arial" pitchFamily="34" charset="0"/>
              <a:buChar char="•"/>
            </a:pPr>
            <a:endParaRPr lang="el-GR" sz="1200" kern="1200" dirty="0" smtClean="0">
              <a:solidFill>
                <a:schemeClr val="tx1"/>
              </a:solidFill>
              <a:latin typeface="+mn-lt"/>
              <a:ea typeface="+mn-ea"/>
              <a:cs typeface="+mn-cs"/>
            </a:endParaRPr>
          </a:p>
          <a:p>
            <a:pPr lvl="0">
              <a:buFont typeface="Arial" pitchFamily="34" charset="0"/>
              <a:buChar char="•"/>
            </a:pPr>
            <a:r>
              <a:rPr lang="el-GR" sz="1200" kern="1200" dirty="0" smtClean="0">
                <a:solidFill>
                  <a:schemeClr val="tx1"/>
                </a:solidFill>
                <a:latin typeface="+mn-lt"/>
                <a:ea typeface="+mn-ea"/>
                <a:cs typeface="+mn-cs"/>
              </a:rPr>
              <a:t> Παροχή αξιόπιστης προστασίας για τα διαδικτυακά δίκτυα ενάντια στην ανεπιθύμητη αλληλογραφία σε πραγματικό χρόνο.</a:t>
            </a:r>
          </a:p>
          <a:p>
            <a:pPr lvl="0">
              <a:buFont typeface="Arial" pitchFamily="34" charset="0"/>
              <a:buChar char="•"/>
            </a:pPr>
            <a:endParaRPr lang="el-GR" sz="1200" kern="1200" dirty="0" smtClean="0">
              <a:solidFill>
                <a:schemeClr val="tx1"/>
              </a:solidFill>
              <a:latin typeface="+mn-lt"/>
              <a:ea typeface="+mn-ea"/>
              <a:cs typeface="+mn-cs"/>
            </a:endParaRPr>
          </a:p>
          <a:p>
            <a:pPr lvl="0">
              <a:buFont typeface="Arial" pitchFamily="34" charset="0"/>
              <a:buChar char="•"/>
            </a:pPr>
            <a:r>
              <a:rPr lang="el-GR" sz="1200" kern="1200" dirty="0" smtClean="0">
                <a:solidFill>
                  <a:schemeClr val="tx1"/>
                </a:solidFill>
                <a:latin typeface="+mn-lt"/>
                <a:ea typeface="+mn-ea"/>
                <a:cs typeface="+mn-cs"/>
              </a:rPr>
              <a:t> Συνεργασία με αστυνομικές αρχές για τον εντοπισμό και την καταδίωξη των αποστολέων ανεπιθύμητης αλληλογραφίας (</a:t>
            </a:r>
            <a:r>
              <a:rPr lang="en-US" sz="1200" kern="1200" dirty="0" smtClean="0">
                <a:solidFill>
                  <a:schemeClr val="tx1"/>
                </a:solidFill>
                <a:latin typeface="+mn-lt"/>
                <a:ea typeface="+mn-ea"/>
                <a:cs typeface="+mn-cs"/>
              </a:rPr>
              <a:t>spammers</a:t>
            </a:r>
            <a:r>
              <a:rPr lang="el-GR" sz="1200" kern="1200" dirty="0" smtClean="0">
                <a:solidFill>
                  <a:schemeClr val="tx1"/>
                </a:solidFill>
                <a:latin typeface="+mn-lt"/>
                <a:ea typeface="+mn-ea"/>
                <a:cs typeface="+mn-cs"/>
              </a:rPr>
              <a:t>) σε παγκόσμιο επίπεδο.</a:t>
            </a:r>
          </a:p>
          <a:p>
            <a:pPr lvl="0">
              <a:buFont typeface="Arial" pitchFamily="34" charset="0"/>
              <a:buChar char="•"/>
            </a:pPr>
            <a:endParaRPr lang="el-GR" sz="1200" kern="1200" dirty="0" smtClean="0">
              <a:solidFill>
                <a:schemeClr val="tx1"/>
              </a:solidFill>
              <a:latin typeface="+mn-lt"/>
              <a:ea typeface="+mn-ea"/>
              <a:cs typeface="+mn-cs"/>
            </a:endParaRPr>
          </a:p>
          <a:p>
            <a:pPr lvl="0">
              <a:buFont typeface="Arial" pitchFamily="34" charset="0"/>
              <a:buChar char="•"/>
            </a:pPr>
            <a:r>
              <a:rPr lang="el-GR" sz="1200" kern="1200" dirty="0" smtClean="0">
                <a:solidFill>
                  <a:schemeClr val="tx1"/>
                </a:solidFill>
                <a:latin typeface="+mn-lt"/>
                <a:ea typeface="+mn-ea"/>
                <a:cs typeface="+mn-cs"/>
              </a:rPr>
              <a:t> Άσκηση πιέσεων στις κυβερνήσεις για τη θέσπιση αποτελεσματικής νομοθεσίας ενάντια στην αποστολή ανεπιθύμητης αλληλογραφίας.</a:t>
            </a:r>
          </a:p>
          <a:p>
            <a:pPr eaLnBrk="1" fontAlgn="auto" hangingPunct="1">
              <a:spcBef>
                <a:spcPts val="0"/>
              </a:spcBef>
              <a:spcAft>
                <a:spcPts val="0"/>
              </a:spcAft>
              <a:defRPr/>
            </a:pPr>
            <a:endParaRPr lang="en-US" dirty="0" smtClean="0">
              <a:latin typeface="Arial" pitchFamily="34" charset="0"/>
              <a:cs typeface="Arial" pitchFamily="34" charset="0"/>
            </a:endParaRPr>
          </a:p>
          <a:p>
            <a:r>
              <a:rPr lang="el-GR" sz="1200" kern="1200" dirty="0" smtClean="0">
                <a:solidFill>
                  <a:schemeClr val="tx1"/>
                </a:solidFill>
                <a:latin typeface="+mn-lt"/>
                <a:ea typeface="+mn-ea"/>
                <a:cs typeface="+mn-cs"/>
              </a:rPr>
              <a:t>Ο </a:t>
            </a:r>
            <a:r>
              <a:rPr lang="en-US" sz="1200" kern="1200" dirty="0" err="1" smtClean="0">
                <a:solidFill>
                  <a:schemeClr val="tx1"/>
                </a:solidFill>
                <a:latin typeface="+mn-lt"/>
                <a:ea typeface="+mn-ea"/>
                <a:cs typeface="+mn-cs"/>
              </a:rPr>
              <a:t>Spamhaus</a:t>
            </a:r>
            <a:r>
              <a:rPr lang="el-GR" sz="1200" kern="1200" dirty="0" smtClean="0">
                <a:solidFill>
                  <a:schemeClr val="tx1"/>
                </a:solidFill>
                <a:latin typeface="+mn-lt"/>
                <a:ea typeface="+mn-ea"/>
                <a:cs typeface="+mn-cs"/>
              </a:rPr>
              <a:t> έχει δημιουργήσει έναν «κατάλογο αποκλεισμού» (</a:t>
            </a:r>
            <a:r>
              <a:rPr lang="en-US" sz="1200" kern="1200" dirty="0" smtClean="0">
                <a:solidFill>
                  <a:schemeClr val="tx1"/>
                </a:solidFill>
                <a:latin typeface="+mn-lt"/>
                <a:ea typeface="+mn-ea"/>
                <a:cs typeface="+mn-cs"/>
              </a:rPr>
              <a:t>block list</a:t>
            </a:r>
            <a:r>
              <a:rPr lang="el-GR" sz="1200" kern="1200" dirty="0" smtClean="0">
                <a:solidFill>
                  <a:schemeClr val="tx1"/>
                </a:solidFill>
                <a:latin typeface="+mn-lt"/>
                <a:ea typeface="+mn-ea"/>
                <a:cs typeface="+mn-cs"/>
              </a:rPr>
              <a:t>) που περιέχει τις διευθύνσεις </a:t>
            </a:r>
            <a:r>
              <a:rPr lang="en-US" sz="1200" kern="1200" dirty="0" smtClean="0">
                <a:solidFill>
                  <a:schemeClr val="tx1"/>
                </a:solidFill>
                <a:latin typeface="+mn-lt"/>
                <a:ea typeface="+mn-ea"/>
                <a:cs typeface="+mn-cs"/>
              </a:rPr>
              <a:t>IP</a:t>
            </a:r>
            <a:r>
              <a:rPr lang="el-GR" sz="1200" kern="1200" dirty="0" smtClean="0">
                <a:solidFill>
                  <a:schemeClr val="tx1"/>
                </a:solidFill>
                <a:latin typeface="+mn-lt"/>
                <a:ea typeface="+mn-ea"/>
                <a:cs typeface="+mn-cs"/>
              </a:rPr>
              <a:t> από τις οποίες θεωρείται ότι προέρχεται ανεπιθύμητη αλληλογραφία. Πολλά κράτη, επιχειρήσεις, πανεπιστήμια και άλλοι οργανισμοί ελέγχουν τον κατάλογο αυτό, προτού παραδώσουν ένα μήνυμα ηλεκτρονικού ταχυδρομείου, μπλοκάροντας τα μηνύματα των οποίων ο αποστολέας είναι καταγεγραμμένος στον εν λόγω κατάλογο. </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Sp</a:t>
            </a:r>
            <a:r>
              <a:rPr lang="el-GR" sz="1200" kern="1200" dirty="0" smtClean="0">
                <a:solidFill>
                  <a:schemeClr val="tx1"/>
                </a:solidFill>
                <a:latin typeface="+mn-lt"/>
                <a:ea typeface="+mn-ea"/>
                <a:cs typeface="+mn-cs"/>
              </a:rPr>
              <a:t>Ο </a:t>
            </a:r>
            <a:r>
              <a:rPr lang="en-US" sz="1200" kern="1200" dirty="0" err="1" smtClean="0">
                <a:solidFill>
                  <a:schemeClr val="tx1"/>
                </a:solidFill>
                <a:latin typeface="+mn-lt"/>
                <a:ea typeface="+mn-ea"/>
                <a:cs typeface="+mn-cs"/>
              </a:rPr>
              <a:t>Spamhaus</a:t>
            </a:r>
            <a:r>
              <a:rPr lang="el-GR" sz="1200" kern="1200" dirty="0" smtClean="0">
                <a:solidFill>
                  <a:schemeClr val="tx1"/>
                </a:solidFill>
                <a:latin typeface="+mn-lt"/>
                <a:ea typeface="+mn-ea"/>
                <a:cs typeface="+mn-cs"/>
              </a:rPr>
              <a:t> θεωρεί ανεπιθύμητη αλληλογραφία οποιοδήποτε μήνυμα αποστέλλεται αυτόκλητα (</a:t>
            </a:r>
            <a:r>
              <a:rPr lang="en-US" sz="1200" kern="1200" dirty="0" smtClean="0">
                <a:solidFill>
                  <a:schemeClr val="tx1"/>
                </a:solidFill>
                <a:latin typeface="+mn-lt"/>
                <a:ea typeface="+mn-ea"/>
                <a:cs typeface="+mn-cs"/>
              </a:rPr>
              <a:t>unsolicited</a:t>
            </a:r>
            <a:r>
              <a:rPr lang="el-GR" sz="1200" kern="1200" dirty="0" smtClean="0">
                <a:solidFill>
                  <a:schemeClr val="tx1"/>
                </a:solidFill>
                <a:latin typeface="+mn-lt"/>
                <a:ea typeface="+mn-ea"/>
                <a:cs typeface="+mn-cs"/>
              </a:rPr>
              <a:t>) και μαζικά (</a:t>
            </a:r>
            <a:r>
              <a:rPr lang="en-US" sz="1200" kern="1200" dirty="0" smtClean="0">
                <a:solidFill>
                  <a:schemeClr val="tx1"/>
                </a:solidFill>
                <a:latin typeface="+mn-lt"/>
                <a:ea typeface="+mn-ea"/>
                <a:cs typeface="+mn-cs"/>
              </a:rPr>
              <a:t>bulk</a:t>
            </a:r>
            <a:r>
              <a:rPr lang="el-GR" sz="1200" kern="1200" dirty="0" smtClean="0">
                <a:solidFill>
                  <a:schemeClr val="tx1"/>
                </a:solidFill>
                <a:latin typeface="+mn-lt"/>
                <a:ea typeface="+mn-ea"/>
                <a:cs typeface="+mn-cs"/>
              </a:rPr>
              <a:t>). Τα μηνύματα ηλεκτρονικού ταχυδρομείου που πληρούν τις προϋποθέσεις με βάση τον ορισμό αυτό σε πολλές χώρες, όπως στις ΗΠΑ, δεν θεωρούνται παράνομα, με αποτέλεσμα ο </a:t>
            </a:r>
            <a:r>
              <a:rPr lang="en-US" sz="1200" kern="1200" dirty="0" err="1" smtClean="0">
                <a:solidFill>
                  <a:schemeClr val="tx1"/>
                </a:solidFill>
                <a:latin typeface="+mn-lt"/>
                <a:ea typeface="+mn-ea"/>
                <a:cs typeface="+mn-cs"/>
              </a:rPr>
              <a:t>Spamhaus</a:t>
            </a:r>
            <a:r>
              <a:rPr lang="el-GR" sz="1200" kern="1200" dirty="0" smtClean="0">
                <a:solidFill>
                  <a:schemeClr val="tx1"/>
                </a:solidFill>
                <a:latin typeface="+mn-lt"/>
                <a:ea typeface="+mn-ea"/>
                <a:cs typeface="+mn-cs"/>
              </a:rPr>
              <a:t> να αποτελεί στόχο αγωγών, για τη διεκδίκηση αποζημιώσεων για απώλειες κερδών από τις επιχειρήσεις.</a:t>
            </a:r>
            <a:endParaRPr lang="en-US" dirty="0" smtClean="0">
              <a:latin typeface="Arial" pitchFamily="34" charset="0"/>
              <a:cs typeface="Arial" pitchFamily="34" charset="0"/>
            </a:endParaRPr>
          </a:p>
          <a:p>
            <a:pPr eaLnBrk="1" fontAlgn="auto" hangingPunct="1">
              <a:spcBef>
                <a:spcPts val="0"/>
              </a:spcBef>
              <a:spcAft>
                <a:spcPts val="0"/>
              </a:spcAft>
              <a:defRPr/>
            </a:pPr>
            <a:endParaRPr lang="en-US" dirty="0">
              <a:latin typeface="Arial" pitchFamily="34" charset="0"/>
              <a:cs typeface="Arial" pitchFamily="34" charset="0"/>
            </a:endParaRPr>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850596-433B-4B0A-B3AE-2919CEB85C1D}" type="slidenum">
              <a:rPr lang="en-US">
                <a:cs typeface="Arial" charset="0"/>
              </a:rPr>
              <a:pPr fontAlgn="base">
                <a:spcBef>
                  <a:spcPct val="0"/>
                </a:spcBef>
                <a:spcAft>
                  <a:spcPct val="0"/>
                </a:spcAft>
                <a:defRPr/>
              </a:pPr>
              <a:t>23</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l-GR" dirty="0" smtClean="0">
                <a:latin typeface="Arial" pitchFamily="34" charset="0"/>
                <a:cs typeface="Arial" pitchFamily="34" charset="0"/>
              </a:rPr>
              <a:t>Το</a:t>
            </a:r>
            <a:r>
              <a:rPr lang="el-GR" baseline="0" dirty="0" smtClean="0">
                <a:latin typeface="Arial" pitchFamily="34" charset="0"/>
                <a:cs typeface="Arial" pitchFamily="34" charset="0"/>
              </a:rPr>
              <a:t> κεφάλαιο περιλαμβάνει τις ακόλουθες θεματικές ενότητες:</a:t>
            </a:r>
          </a:p>
          <a:p>
            <a:pPr eaLnBrk="1" fontAlgn="auto" hangingPunct="1">
              <a:spcBef>
                <a:spcPts val="0"/>
              </a:spcBef>
              <a:spcAft>
                <a:spcPts val="0"/>
              </a:spcAft>
              <a:defRPr/>
            </a:pPr>
            <a:endParaRPr lang="el-GR" baseline="0" dirty="0" smtClean="0">
              <a:latin typeface="Arial" pitchFamily="34" charset="0"/>
              <a:cs typeface="Arial" pitchFamily="34" charset="0"/>
            </a:endParaRPr>
          </a:p>
          <a:p>
            <a:pPr marL="228600" lvl="0" indent="-228600">
              <a:buFont typeface="+mj-lt"/>
              <a:buAutoNum type="arabicPeriod"/>
            </a:pPr>
            <a:r>
              <a:rPr lang="el-GR" sz="1200" kern="1200" dirty="0" smtClean="0">
                <a:solidFill>
                  <a:schemeClr val="tx1"/>
                </a:solidFill>
                <a:latin typeface="+mn-lt"/>
                <a:ea typeface="+mn-ea"/>
                <a:cs typeface="+mn-cs"/>
              </a:rPr>
              <a:t>Ορισμός της ηθικής, περιγραφή των δύο πλαισίων της ηθικής και επεξήγηση της σχέσης μεταξύ ηθικής και νομοθεσίας.</a:t>
            </a:r>
          </a:p>
          <a:p>
            <a:pPr marL="228600" lvl="0" indent="-228600">
              <a:buFont typeface="+mj-lt"/>
              <a:buAutoNum type="arabicPeriod"/>
            </a:pPr>
            <a:endParaRPr lang="el-GR" sz="1200" kern="1200" dirty="0" smtClean="0">
              <a:solidFill>
                <a:schemeClr val="tx1"/>
              </a:solidFill>
              <a:latin typeface="+mn-lt"/>
              <a:ea typeface="+mn-ea"/>
              <a:cs typeface="+mn-cs"/>
            </a:endParaRPr>
          </a:p>
          <a:p>
            <a:pPr marL="228600" lvl="0" indent="-228600">
              <a:buFont typeface="+mj-lt"/>
              <a:buAutoNum type="arabicPeriod"/>
            </a:pPr>
            <a:r>
              <a:rPr lang="el-GR" sz="1200" kern="1200" dirty="0" smtClean="0">
                <a:solidFill>
                  <a:schemeClr val="tx1"/>
                </a:solidFill>
                <a:latin typeface="+mn-lt"/>
                <a:ea typeface="+mn-ea"/>
                <a:cs typeface="+mn-cs"/>
              </a:rPr>
              <a:t>Περιγραφή των προκλήσεων που δημιουργούν η πνευματική ιδιοκτησία και η λογοκλοπή στην πληροφοριακή ηθική, καθώς και των τεχνολογιών που χρησιμοποιούνται για την αντιμετώπισή τους.</a:t>
            </a:r>
          </a:p>
          <a:p>
            <a:pPr marL="228600" lvl="0" indent="-228600">
              <a:buFont typeface="+mj-lt"/>
              <a:buAutoNum type="arabicPeriod"/>
            </a:pPr>
            <a:endParaRPr lang="el-GR" sz="1200" kern="1200" dirty="0" smtClean="0">
              <a:solidFill>
                <a:schemeClr val="tx1"/>
              </a:solidFill>
              <a:latin typeface="+mn-lt"/>
              <a:ea typeface="+mn-ea"/>
              <a:cs typeface="+mn-cs"/>
            </a:endParaRPr>
          </a:p>
          <a:p>
            <a:pPr marL="228600" lvl="0" indent="-228600">
              <a:buFont typeface="+mj-lt"/>
              <a:buAutoNum type="arabicPeriod"/>
            </a:pPr>
            <a:r>
              <a:rPr lang="el-GR" sz="1200" kern="1200" dirty="0" smtClean="0">
                <a:solidFill>
                  <a:schemeClr val="tx1"/>
                </a:solidFill>
                <a:latin typeface="+mn-lt"/>
                <a:ea typeface="+mn-ea"/>
                <a:cs typeface="+mn-cs"/>
              </a:rPr>
              <a:t>Περιγραφή της ασφάλειας των πληροφοριών και των στρατηγικών που εφαρμόζονται για την προστασία τους. Ανάλυση των λόγων που οδηγούν τους οργανισμούς στην εφαρμογή συστημάτων παρακολούθησης.</a:t>
            </a:r>
          </a:p>
          <a:p>
            <a:pPr marL="228600" lvl="0" indent="-228600">
              <a:buFont typeface="+mj-lt"/>
              <a:buAutoNum type="arabicPeriod"/>
            </a:pPr>
            <a:endParaRPr lang="el-GR" sz="1200" kern="1200" dirty="0" smtClean="0">
              <a:solidFill>
                <a:schemeClr val="tx1"/>
              </a:solidFill>
              <a:latin typeface="+mn-lt"/>
              <a:ea typeface="+mn-ea"/>
              <a:cs typeface="+mn-cs"/>
            </a:endParaRPr>
          </a:p>
          <a:p>
            <a:pPr marL="228600" lvl="0" indent="-228600">
              <a:buFont typeface="+mj-lt"/>
              <a:buAutoNum type="arabicPeriod"/>
            </a:pPr>
            <a:r>
              <a:rPr lang="el-GR" sz="1200" kern="1200" dirty="0" smtClean="0">
                <a:solidFill>
                  <a:schemeClr val="tx1"/>
                </a:solidFill>
                <a:latin typeface="+mn-lt"/>
                <a:ea typeface="+mn-ea"/>
                <a:cs typeface="+mn-cs"/>
              </a:rPr>
              <a:t>Επεξήγηση των μέτρων που λαμβάνουν οι οργανισμοί για τη διαχείριση των κινδύνων που αφορούν την ασφάλεια, την αναγνώριση των απειλών, την εκτίμηση των τρωτών σημείων και την ανάπτυξη διοικητικών και τεχνικών μηχανισμών ελέγχου.</a:t>
            </a:r>
          </a:p>
          <a:p>
            <a:pPr marL="228600" lvl="0" indent="-228600">
              <a:buFont typeface="+mj-lt"/>
              <a:buAutoNum type="arabicPeriod"/>
            </a:pPr>
            <a:endParaRPr lang="el-GR" sz="1200" kern="1200" dirty="0" smtClean="0">
              <a:solidFill>
                <a:schemeClr val="tx1"/>
              </a:solidFill>
              <a:latin typeface="+mn-lt"/>
              <a:ea typeface="+mn-ea"/>
              <a:cs typeface="+mn-cs"/>
            </a:endParaRPr>
          </a:p>
          <a:p>
            <a:pPr marL="228600" lvl="0" indent="-228600">
              <a:buFont typeface="+mj-lt"/>
              <a:buAutoNum type="arabicPeriod"/>
            </a:pPr>
            <a:r>
              <a:rPr lang="el-GR" sz="1200" kern="1200" dirty="0" smtClean="0">
                <a:solidFill>
                  <a:schemeClr val="tx1"/>
                </a:solidFill>
                <a:latin typeface="+mn-lt"/>
                <a:ea typeface="+mn-ea"/>
                <a:cs typeface="+mn-cs"/>
              </a:rPr>
              <a:t>Επεξήγηση των λόγων που καθιστούν συχνά την ανθρώπινη συμπεριφορά τον πιο αδύναμο κρίκο στα ζητήματα που άπτονται της ηθικής, της προστασίας της ιδιωτικής ζωής και της ασφάλειας. Παράθεση παραδειγμάτων στρατηγικών που μπορούν να εφαρμοστούν για την εξουδετέρωση των αδυναμιών αυτών. </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84E144-63E1-4167-9668-73CFC47C48F4}" type="slidenum">
              <a:rPr lang="en-US">
                <a:cs typeface="Arial" charset="0"/>
              </a:rPr>
              <a:pPr fontAlgn="base">
                <a:spcBef>
                  <a:spcPct val="0"/>
                </a:spcBef>
                <a:spcAft>
                  <a:spcPct val="0"/>
                </a:spcAft>
                <a:defRPr/>
              </a:pPr>
              <a:t>3</a:t>
            </a:fld>
            <a:endParaRPr lang="en-US"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Ο </a:t>
            </a:r>
            <a:r>
              <a:rPr lang="en-US" dirty="0" smtClean="0">
                <a:latin typeface="Arial" charset="0"/>
                <a:cs typeface="Arial" charset="0"/>
              </a:rPr>
              <a:t>Jimmy </a:t>
            </a:r>
            <a:r>
              <a:rPr lang="en-US" sz="1200" kern="1200" dirty="0" smtClean="0">
                <a:solidFill>
                  <a:schemeClr val="tx1"/>
                </a:solidFill>
                <a:latin typeface="+mn-lt"/>
                <a:ea typeface="+mn-ea"/>
                <a:cs typeface="+mn-cs"/>
              </a:rPr>
              <a:t>Wales</a:t>
            </a:r>
            <a:r>
              <a:rPr lang="el-GR" sz="1200" kern="1200" dirty="0" smtClean="0">
                <a:solidFill>
                  <a:schemeClr val="tx1"/>
                </a:solidFill>
                <a:latin typeface="+mn-lt"/>
                <a:ea typeface="+mn-ea"/>
                <a:cs typeface="+mn-cs"/>
              </a:rPr>
              <a:t>, ιδρυτής της  </a:t>
            </a:r>
            <a:r>
              <a:rPr lang="en-US" dirty="0" smtClean="0">
                <a:latin typeface="Arial" charset="0"/>
                <a:cs typeface="Arial" charset="0"/>
              </a:rPr>
              <a:t>Wikipedia</a:t>
            </a:r>
            <a:r>
              <a:rPr lang="el-GR" dirty="0" smtClean="0">
                <a:latin typeface="Arial" charset="0"/>
                <a:cs typeface="Arial" charset="0"/>
              </a:rPr>
              <a:t> </a:t>
            </a:r>
            <a:r>
              <a:rPr lang="el-GR" sz="1200" kern="1200" dirty="0" smtClean="0">
                <a:solidFill>
                  <a:schemeClr val="tx1"/>
                </a:solidFill>
                <a:latin typeface="+mn-lt"/>
                <a:ea typeface="+mn-ea"/>
                <a:cs typeface="+mn-cs"/>
              </a:rPr>
              <a:t>υποστηρίζει με σθένος την ελευθερία του λόγου, συμπεριλαμβανομένης και της αρχής ότι οποιοσδήποτε μπορεί να συνεισφέρει οποιαδήποτε πληροφορία σε αυτή τη μεγαλύτερη παγκοσμίως ανοικτού κώδικα πηγή πληροφόρησης. Ορισμένες φορές, όμως, οι περιστάσεις ροκανίζουν τις ηθικές δεσμεύσεις. Όταν ο ρεπόρτερ των </a:t>
            </a:r>
            <a:r>
              <a:rPr lang="en-US" sz="1200" i="1" kern="1200" dirty="0" smtClean="0">
                <a:solidFill>
                  <a:schemeClr val="tx1"/>
                </a:solidFill>
                <a:latin typeface="+mn-lt"/>
                <a:ea typeface="+mn-ea"/>
                <a:cs typeface="+mn-cs"/>
              </a:rPr>
              <a:t>New York Times </a:t>
            </a:r>
            <a:r>
              <a:rPr lang="en-US" sz="1200" kern="1200" dirty="0" smtClean="0">
                <a:solidFill>
                  <a:schemeClr val="tx1"/>
                </a:solidFill>
                <a:latin typeface="+mn-lt"/>
                <a:ea typeface="+mn-ea"/>
                <a:cs typeface="+mn-cs"/>
              </a:rPr>
              <a:t>David Rohde </a:t>
            </a:r>
            <a:r>
              <a:rPr lang="el-GR" sz="1200" kern="1200" dirty="0" err="1" smtClean="0">
                <a:solidFill>
                  <a:schemeClr val="tx1"/>
                </a:solidFill>
                <a:latin typeface="+mn-lt"/>
                <a:ea typeface="+mn-ea"/>
                <a:cs typeface="+mn-cs"/>
              </a:rPr>
              <a:t>απήχθη</a:t>
            </a:r>
            <a:r>
              <a:rPr lang="el-GR" sz="1200" kern="1200" dirty="0" smtClean="0">
                <a:solidFill>
                  <a:schemeClr val="tx1"/>
                </a:solidFill>
                <a:latin typeface="+mn-lt"/>
                <a:ea typeface="+mn-ea"/>
                <a:cs typeface="+mn-cs"/>
              </a:rPr>
              <a:t> από τους </a:t>
            </a:r>
            <a:r>
              <a:rPr lang="el-GR" sz="1200" kern="1200" dirty="0" err="1" smtClean="0">
                <a:solidFill>
                  <a:schemeClr val="tx1"/>
                </a:solidFill>
                <a:latin typeface="+mn-lt"/>
                <a:ea typeface="+mn-ea"/>
                <a:cs typeface="+mn-cs"/>
              </a:rPr>
              <a:t>Ταλιμπάν</a:t>
            </a:r>
            <a:r>
              <a:rPr lang="el-GR" sz="1200" kern="1200" dirty="0" smtClean="0">
                <a:solidFill>
                  <a:schemeClr val="tx1"/>
                </a:solidFill>
                <a:latin typeface="+mn-lt"/>
                <a:ea typeface="+mn-ea"/>
                <a:cs typeface="+mn-cs"/>
              </a:rPr>
              <a:t>, οι συντάκτες της εφημερίδας παρακάλεσαν τον </a:t>
            </a:r>
            <a:r>
              <a:rPr lang="en-US" sz="1200" kern="1200" dirty="0" smtClean="0">
                <a:solidFill>
                  <a:schemeClr val="tx1"/>
                </a:solidFill>
                <a:latin typeface="+mn-lt"/>
                <a:ea typeface="+mn-ea"/>
                <a:cs typeface="+mn-cs"/>
              </a:rPr>
              <a:t>Wales</a:t>
            </a:r>
            <a:r>
              <a:rPr lang="el-GR" sz="1200" kern="1200" dirty="0" smtClean="0">
                <a:solidFill>
                  <a:schemeClr val="tx1"/>
                </a:solidFill>
                <a:latin typeface="+mn-lt"/>
                <a:ea typeface="+mn-ea"/>
                <a:cs typeface="+mn-cs"/>
              </a:rPr>
              <a:t> να αποτρέψει την ανάρτηση σχετικών αναφορών στη </a:t>
            </a:r>
            <a:r>
              <a:rPr lang="en-US" sz="1200" kern="1200" dirty="0" smtClean="0">
                <a:solidFill>
                  <a:schemeClr val="tx1"/>
                </a:solidFill>
                <a:latin typeface="+mn-lt"/>
                <a:ea typeface="+mn-ea"/>
                <a:cs typeface="+mn-cs"/>
              </a:rPr>
              <a:t>Wikipedia</a:t>
            </a:r>
            <a:r>
              <a:rPr lang="el-GR" sz="1200" kern="1200" dirty="0" smtClean="0">
                <a:solidFill>
                  <a:schemeClr val="tx1"/>
                </a:solidFill>
                <a:latin typeface="+mn-lt"/>
                <a:ea typeface="+mn-ea"/>
                <a:cs typeface="+mn-cs"/>
              </a:rPr>
              <a:t>, φοβούμενοι ότι έτσι θα μειώνονταν οι πιθανότητες του </a:t>
            </a:r>
            <a:r>
              <a:rPr lang="en-US" sz="1200" kern="1200" dirty="0" smtClean="0">
                <a:solidFill>
                  <a:schemeClr val="tx1"/>
                </a:solidFill>
                <a:latin typeface="+mn-lt"/>
                <a:ea typeface="+mn-ea"/>
                <a:cs typeface="+mn-cs"/>
              </a:rPr>
              <a:t>Rohde</a:t>
            </a:r>
            <a:r>
              <a:rPr lang="el-GR" sz="1200" kern="1200" dirty="0" smtClean="0">
                <a:solidFill>
                  <a:schemeClr val="tx1"/>
                </a:solidFill>
                <a:latin typeface="+mn-lt"/>
                <a:ea typeface="+mn-ea"/>
                <a:cs typeface="+mn-cs"/>
              </a:rPr>
              <a:t> να επιζήσει. Ο </a:t>
            </a:r>
            <a:r>
              <a:rPr lang="el-GR" dirty="0" smtClean="0">
                <a:latin typeface="Arial" charset="0"/>
                <a:cs typeface="Arial" charset="0"/>
              </a:rPr>
              <a:t> </a:t>
            </a:r>
            <a:r>
              <a:rPr lang="en-US" sz="1200" kern="1200" dirty="0" smtClean="0">
                <a:solidFill>
                  <a:schemeClr val="tx1"/>
                </a:solidFill>
                <a:latin typeface="+mn-lt"/>
                <a:ea typeface="+mn-ea"/>
                <a:cs typeface="+mn-cs"/>
              </a:rPr>
              <a:t>Wales</a:t>
            </a:r>
            <a:r>
              <a:rPr lang="el-GR" sz="1200" kern="1200" dirty="0" smtClean="0">
                <a:solidFill>
                  <a:schemeClr val="tx1"/>
                </a:solidFill>
                <a:latin typeface="+mn-lt"/>
                <a:ea typeface="+mn-ea"/>
                <a:cs typeface="+mn-cs"/>
              </a:rPr>
              <a:t> ζήτησε από την ομάδα του να καθαρίζει (</a:t>
            </a:r>
            <a:r>
              <a:rPr lang="en-US" sz="1200" kern="1200" dirty="0" smtClean="0">
                <a:solidFill>
                  <a:schemeClr val="tx1"/>
                </a:solidFill>
                <a:latin typeface="+mn-lt"/>
                <a:ea typeface="+mn-ea"/>
                <a:cs typeface="+mn-cs"/>
              </a:rPr>
              <a:t>sanitize</a:t>
            </a:r>
            <a:r>
              <a:rPr lang="el-GR" sz="1200" kern="1200" dirty="0" smtClean="0">
                <a:solidFill>
                  <a:schemeClr val="tx1"/>
                </a:solidFill>
                <a:latin typeface="+mn-lt"/>
                <a:ea typeface="+mn-ea"/>
                <a:cs typeface="+mn-cs"/>
              </a:rPr>
              <a:t>) τις ενημερώσεις που ανέφεραν κάτι για την απαγωγή, αμέσως μόλις εμφανίζονταν. Όταν η στρατηγική αυτή απέτυχε, αναγκάστηκε να μπλοκάρει τα λήμματα της </a:t>
            </a:r>
            <a:r>
              <a:rPr lang="en-US" sz="1200" kern="1200" dirty="0" smtClean="0">
                <a:solidFill>
                  <a:schemeClr val="tx1"/>
                </a:solidFill>
                <a:latin typeface="+mn-lt"/>
                <a:ea typeface="+mn-ea"/>
                <a:cs typeface="+mn-cs"/>
              </a:rPr>
              <a:t>Wikipedia</a:t>
            </a:r>
            <a:r>
              <a:rPr lang="el-GR" sz="1200" kern="1200" dirty="0" smtClean="0">
                <a:solidFill>
                  <a:schemeClr val="tx1"/>
                </a:solidFill>
                <a:latin typeface="+mn-lt"/>
                <a:ea typeface="+mn-ea"/>
                <a:cs typeface="+mn-cs"/>
              </a:rPr>
              <a:t> για τον </a:t>
            </a:r>
            <a:r>
              <a:rPr lang="en-US" sz="1200" kern="1200" dirty="0" smtClean="0">
                <a:solidFill>
                  <a:schemeClr val="tx1"/>
                </a:solidFill>
                <a:latin typeface="+mn-lt"/>
                <a:ea typeface="+mn-ea"/>
                <a:cs typeface="+mn-cs"/>
              </a:rPr>
              <a:t>Rohde</a:t>
            </a:r>
            <a:r>
              <a:rPr lang="el-GR" sz="1200" kern="1200" dirty="0" smtClean="0">
                <a:solidFill>
                  <a:schemeClr val="tx1"/>
                </a:solidFill>
                <a:latin typeface="+mn-lt"/>
                <a:ea typeface="+mn-ea"/>
                <a:cs typeface="+mn-cs"/>
              </a:rPr>
              <a:t>, αποτρέποντας με τον τρόπο αυτό </a:t>
            </a:r>
            <a:r>
              <a:rPr lang="el-GR" sz="1200" i="1" kern="1200" dirty="0" smtClean="0">
                <a:solidFill>
                  <a:schemeClr val="tx1"/>
                </a:solidFill>
                <a:latin typeface="+mn-lt"/>
                <a:ea typeface="+mn-ea"/>
                <a:cs typeface="+mn-cs"/>
              </a:rPr>
              <a:t>οποιαδήποτε</a:t>
            </a:r>
            <a:r>
              <a:rPr lang="el-GR" sz="1200" kern="1200" dirty="0" smtClean="0">
                <a:solidFill>
                  <a:schemeClr val="tx1"/>
                </a:solidFill>
                <a:latin typeface="+mn-lt"/>
                <a:ea typeface="+mn-ea"/>
                <a:cs typeface="+mn-cs"/>
              </a:rPr>
              <a:t> δυνατότητα επεξεργασίας τους. Οι συντάκτες της </a:t>
            </a:r>
            <a:r>
              <a:rPr lang="en-US" sz="1200" kern="1200" dirty="0" smtClean="0">
                <a:solidFill>
                  <a:schemeClr val="tx1"/>
                </a:solidFill>
                <a:latin typeface="+mn-lt"/>
                <a:ea typeface="+mn-ea"/>
                <a:cs typeface="+mn-cs"/>
              </a:rPr>
              <a:t>Wikipedia </a:t>
            </a:r>
            <a:r>
              <a:rPr lang="el-GR" sz="1200" kern="1200" dirty="0" smtClean="0">
                <a:solidFill>
                  <a:schemeClr val="tx1"/>
                </a:solidFill>
                <a:latin typeface="+mn-lt"/>
                <a:ea typeface="+mn-ea"/>
                <a:cs typeface="+mn-cs"/>
              </a:rPr>
              <a:t>διχάστηκαν από την απόφαση του </a:t>
            </a:r>
            <a:r>
              <a:rPr lang="en-US" sz="1200" kern="1200" dirty="0" smtClean="0">
                <a:solidFill>
                  <a:schemeClr val="tx1"/>
                </a:solidFill>
                <a:latin typeface="+mn-lt"/>
                <a:ea typeface="+mn-ea"/>
                <a:cs typeface="+mn-cs"/>
              </a:rPr>
              <a:t>Wales</a:t>
            </a:r>
            <a:r>
              <a:rPr lang="el-GR" sz="1200" kern="1200" dirty="0" smtClean="0">
                <a:solidFill>
                  <a:schemeClr val="tx1"/>
                </a:solidFill>
                <a:latin typeface="+mn-lt"/>
                <a:ea typeface="+mn-ea"/>
                <a:cs typeface="+mn-cs"/>
              </a:rPr>
              <a:t> να λογοκρίνει τις αναρτήσεις. Ενώ ορισμένοι από αυτούς επικρότησαν τη στάση του, άλλοι αντέτειναν ότι δεν θα είχε ενδώσει στις πιέσεις εάν το θύμα της απαγωγής ήταν άλλο. (Τελικά ο </a:t>
            </a:r>
            <a:r>
              <a:rPr lang="en-US" sz="1200" kern="1200" dirty="0" smtClean="0">
                <a:solidFill>
                  <a:schemeClr val="tx1"/>
                </a:solidFill>
                <a:latin typeface="+mn-lt"/>
                <a:ea typeface="+mn-ea"/>
                <a:cs typeface="+mn-cs"/>
              </a:rPr>
              <a:t>Rohde</a:t>
            </a:r>
            <a:r>
              <a:rPr lang="el-GR" sz="1200" kern="1200" dirty="0" smtClean="0">
                <a:solidFill>
                  <a:schemeClr val="tx1"/>
                </a:solidFill>
                <a:latin typeface="+mn-lt"/>
                <a:ea typeface="+mn-ea"/>
                <a:cs typeface="+mn-cs"/>
              </a:rPr>
              <a:t> κατάφερε να αποδράσει και είναι ασφαλής.)</a:t>
            </a:r>
          </a:p>
          <a:p>
            <a:pPr eaLnBrk="1" hangingPunct="1">
              <a:spcBef>
                <a:spcPct val="0"/>
              </a:spcBef>
            </a:pPr>
            <a:endParaRPr lang="el-GR"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Μια ακόμα περίπτωση ηθικού διλήμματος ανάγκασε τελικά τον </a:t>
            </a:r>
            <a:r>
              <a:rPr lang="en-US" sz="1200" kern="1200" dirty="0" smtClean="0">
                <a:solidFill>
                  <a:schemeClr val="tx1"/>
                </a:solidFill>
                <a:latin typeface="+mn-lt"/>
                <a:ea typeface="+mn-ea"/>
                <a:cs typeface="+mn-cs"/>
              </a:rPr>
              <a:t>Wales</a:t>
            </a:r>
            <a:r>
              <a:rPr lang="el-GR" sz="1200" kern="1200" dirty="0" smtClean="0">
                <a:solidFill>
                  <a:schemeClr val="tx1"/>
                </a:solidFill>
                <a:latin typeface="+mn-lt"/>
                <a:ea typeface="+mn-ea"/>
                <a:cs typeface="+mn-cs"/>
              </a:rPr>
              <a:t> να αποσυρθεί. Ο </a:t>
            </a:r>
            <a:r>
              <a:rPr lang="en-US" sz="1200" kern="1200" dirty="0" smtClean="0">
                <a:solidFill>
                  <a:schemeClr val="tx1"/>
                </a:solidFill>
                <a:latin typeface="+mn-lt"/>
                <a:ea typeface="+mn-ea"/>
                <a:cs typeface="+mn-cs"/>
              </a:rPr>
              <a:t>Larry Sanger</a:t>
            </a:r>
            <a:r>
              <a:rPr lang="el-GR" sz="1200" kern="1200" dirty="0" smtClean="0">
                <a:solidFill>
                  <a:schemeClr val="tx1"/>
                </a:solidFill>
                <a:latin typeface="+mn-lt"/>
                <a:ea typeface="+mn-ea"/>
                <a:cs typeface="+mn-cs"/>
              </a:rPr>
              <a:t>, συνιδρυτής της </a:t>
            </a:r>
            <a:r>
              <a:rPr lang="en-US" sz="1200" kern="1200" dirty="0" smtClean="0">
                <a:solidFill>
                  <a:schemeClr val="tx1"/>
                </a:solidFill>
                <a:latin typeface="+mn-lt"/>
                <a:ea typeface="+mn-ea"/>
                <a:cs typeface="+mn-cs"/>
              </a:rPr>
              <a:t>Wikipedia</a:t>
            </a:r>
            <a:r>
              <a:rPr lang="el-GR" sz="1200" kern="1200" dirty="0" smtClean="0">
                <a:solidFill>
                  <a:schemeClr val="tx1"/>
                </a:solidFill>
                <a:latin typeface="+mn-lt"/>
                <a:ea typeface="+mn-ea"/>
                <a:cs typeface="+mn-cs"/>
              </a:rPr>
              <a:t>, με τον οποίο ο </a:t>
            </a:r>
            <a:r>
              <a:rPr lang="en-US" sz="1200" kern="1200" dirty="0" smtClean="0">
                <a:solidFill>
                  <a:schemeClr val="tx1"/>
                </a:solidFill>
                <a:latin typeface="+mn-lt"/>
                <a:ea typeface="+mn-ea"/>
                <a:cs typeface="+mn-cs"/>
              </a:rPr>
              <a:t>Wales</a:t>
            </a:r>
            <a:r>
              <a:rPr lang="el-GR" sz="1200" kern="1200" dirty="0" smtClean="0">
                <a:solidFill>
                  <a:schemeClr val="tx1"/>
                </a:solidFill>
                <a:latin typeface="+mn-lt"/>
                <a:ea typeface="+mn-ea"/>
                <a:cs typeface="+mn-cs"/>
              </a:rPr>
              <a:t> είχε αποξενωθεί, κατήγγειλε στο </a:t>
            </a:r>
            <a:r>
              <a:rPr lang="en-US" sz="1200" kern="1200" dirty="0" smtClean="0">
                <a:solidFill>
                  <a:schemeClr val="tx1"/>
                </a:solidFill>
                <a:latin typeface="+mn-lt"/>
                <a:ea typeface="+mn-ea"/>
                <a:cs typeface="+mn-cs"/>
              </a:rPr>
              <a:t>FBI </a:t>
            </a:r>
            <a:r>
              <a:rPr lang="el-GR" sz="1200" kern="1200" dirty="0" smtClean="0">
                <a:solidFill>
                  <a:schemeClr val="tx1"/>
                </a:solidFill>
                <a:latin typeface="+mn-lt"/>
                <a:ea typeface="+mn-ea"/>
                <a:cs typeface="+mn-cs"/>
              </a:rPr>
              <a:t>ότι ορισμένα από τα λήμματα της εγκυκλοπαίδειας περιλάμβαναν υλικό παιδικής πορνογραφίας. Χωρίς πρώτα να το συζητήσει με τους διαχειριστές της ιστοσελίδας, ο </a:t>
            </a:r>
            <a:r>
              <a:rPr lang="en-US" sz="1200" kern="1200" dirty="0" smtClean="0">
                <a:solidFill>
                  <a:schemeClr val="tx1"/>
                </a:solidFill>
                <a:latin typeface="+mn-lt"/>
                <a:ea typeface="+mn-ea"/>
                <a:cs typeface="+mn-cs"/>
              </a:rPr>
              <a:t>Wales</a:t>
            </a:r>
            <a:r>
              <a:rPr lang="el-GR" sz="1200" kern="1200" dirty="0" smtClean="0">
                <a:solidFill>
                  <a:schemeClr val="tx1"/>
                </a:solidFill>
                <a:latin typeface="+mn-lt"/>
                <a:ea typeface="+mn-ea"/>
                <a:cs typeface="+mn-cs"/>
              </a:rPr>
              <a:t> έσπευσε να διαγράψει τις εικόνες. Εξαιτίας της αναταραχής που επακολούθησε, ο </a:t>
            </a:r>
            <a:r>
              <a:rPr lang="en-US" sz="1200" kern="1200" dirty="0" smtClean="0">
                <a:solidFill>
                  <a:schemeClr val="tx1"/>
                </a:solidFill>
                <a:latin typeface="+mn-lt"/>
                <a:ea typeface="+mn-ea"/>
                <a:cs typeface="+mn-cs"/>
              </a:rPr>
              <a:t>Wales</a:t>
            </a:r>
            <a:r>
              <a:rPr lang="el-GR" sz="1200" kern="1200" dirty="0" smtClean="0">
                <a:solidFill>
                  <a:schemeClr val="tx1"/>
                </a:solidFill>
                <a:latin typeface="+mn-lt"/>
                <a:ea typeface="+mn-ea"/>
                <a:cs typeface="+mn-cs"/>
              </a:rPr>
              <a:t> επέλεξε να παραιτηθεί από τα πλήρη δικαιώματα πρόσβασης που είχε και να υποβαθμίσει το λογαριασμό του σε διαχειριστή χαμηλού επιπέδου (</a:t>
            </a:r>
            <a:r>
              <a:rPr lang="en-US" sz="1200" kern="1200" dirty="0" smtClean="0">
                <a:solidFill>
                  <a:schemeClr val="tx1"/>
                </a:solidFill>
                <a:latin typeface="+mn-lt"/>
                <a:ea typeface="+mn-ea"/>
                <a:cs typeface="+mn-cs"/>
              </a:rPr>
              <a:t>low</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level administrator</a:t>
            </a:r>
            <a:r>
              <a:rPr lang="el-GR" sz="1200" kern="1200" dirty="0" smtClean="0">
                <a:solidFill>
                  <a:schemeClr val="tx1"/>
                </a:solidFill>
                <a:latin typeface="+mn-lt"/>
                <a:ea typeface="+mn-ea"/>
                <a:cs typeface="+mn-cs"/>
              </a:rPr>
              <a:t>), ώστε το σύστημα ασφαλείας του λογισμικού να μην του επιτρέπει να διαγράφει τίποτα.</a:t>
            </a:r>
          </a:p>
          <a:p>
            <a:pPr eaLnBrk="1" hangingPunct="1">
              <a:spcBef>
                <a:spcPct val="0"/>
              </a:spcBef>
            </a:pPr>
            <a:endParaRPr lang="el-GR" sz="1200" kern="1200" dirty="0" smtClean="0">
              <a:solidFill>
                <a:schemeClr val="tx1"/>
              </a:solidFill>
              <a:latin typeface="+mn-lt"/>
              <a:ea typeface="+mn-ea"/>
              <a:cs typeface="+mn-cs"/>
            </a:endParaRPr>
          </a:p>
          <a:p>
            <a:pPr eaLnBrk="1" hangingPunct="1">
              <a:spcBef>
                <a:spcPct val="0"/>
              </a:spcBef>
            </a:pPr>
            <a:r>
              <a:rPr lang="el-GR" sz="1200" kern="1200" dirty="0" smtClean="0">
                <a:solidFill>
                  <a:schemeClr val="tx1"/>
                </a:solidFill>
                <a:latin typeface="+mn-lt"/>
                <a:ea typeface="+mn-ea"/>
                <a:cs typeface="+mn-cs"/>
              </a:rPr>
              <a:t>Τα ζητήματα ηθικής, προστασίας της ιδιωτικής ζωής και ασφάλειας καταδεικνύουν πόσο άρρηκτα συνδεδεμένος είναι ο ανθρώπινος παράγοντας με τα υπόλοιπα τρία βασικά συστατικά στοιχεία των πληροφοριακών συστημάτων: την τεχνολογία, τις διαδικασίες και τα δεδομένα. </a:t>
            </a:r>
            <a:endParaRPr lang="en-US" dirty="0" smtClean="0">
              <a:latin typeface="Arial" charset="0"/>
              <a:cs typeface="Arial" charset="0"/>
            </a:endParaRP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79051C-BBE1-48B7-A360-DF99AEB16D98}" type="slidenum">
              <a:rPr lang="en-US">
                <a:cs typeface="Arial" charset="0"/>
              </a:rPr>
              <a:pPr fontAlgn="base">
                <a:spcBef>
                  <a:spcPct val="0"/>
                </a:spcBef>
                <a:spcAft>
                  <a:spcPct val="0"/>
                </a:spcAft>
                <a:defRPr/>
              </a:pPr>
              <a:t>4</a:t>
            </a:fld>
            <a:endParaRPr lang="en-US"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p:txBody>
          <a:bodyPr wrap="square" numCol="1" anchor="t" anchorCtr="0" compatLnSpc="1">
            <a:prstTxWarp prst="textNoShape">
              <a:avLst/>
            </a:prstTxWarp>
            <a:normAutofit lnSpcReduction="10000"/>
          </a:bodyPr>
          <a:lstStyle/>
          <a:p>
            <a:pPr eaLnBrk="1" hangingPunct="1">
              <a:spcBef>
                <a:spcPct val="0"/>
              </a:spcBef>
              <a:defRPr/>
            </a:pPr>
            <a:r>
              <a:rPr lang="el-GR" dirty="0" smtClean="0">
                <a:latin typeface="Arial" charset="0"/>
                <a:cs typeface="Arial" charset="0"/>
              </a:rPr>
              <a:t>Η ηθική (</a:t>
            </a:r>
            <a:r>
              <a:rPr lang="el-GR" dirty="0" err="1" smtClean="0">
                <a:latin typeface="Arial" charset="0"/>
                <a:cs typeface="Arial" charset="0"/>
              </a:rPr>
              <a:t>ethics</a:t>
            </a:r>
            <a:r>
              <a:rPr lang="el-GR" dirty="0" smtClean="0">
                <a:latin typeface="Arial" charset="0"/>
                <a:cs typeface="Arial" charset="0"/>
              </a:rPr>
              <a:t>) αναφέρεται σε ένα σύνολο ηθικών αρχών, τις οποίες οι άνθρωποι χρησιμοποιούν για να κρίνουν τι είναι σωστό και τι λάθος και να αναπτύξουν κανόνες δεοντολογίας.</a:t>
            </a:r>
          </a:p>
          <a:p>
            <a:pPr eaLnBrk="1" hangingPunct="1">
              <a:spcBef>
                <a:spcPct val="0"/>
              </a:spcBef>
              <a:defRPr/>
            </a:pPr>
            <a:endParaRPr lang="el-GR"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Αμέτρητα πλαίσια ηθικής έχουν εμφανιστεί καθ’ όλη τη διάρκεια της ανθρώπινης ιστορίας και στους διάφορους πολιτισμούς, αλλά δύο από αυτά έχουν υιοθετηθεί ευρύτερα (Πίνακας 10-1). Το πρώτο από τα δύο πλαίσια εστιάζει στους φυσικούς νόμους και τα δικαιώματα (</a:t>
            </a:r>
            <a:r>
              <a:rPr lang="el-GR" dirty="0" err="1" smtClean="0">
                <a:latin typeface="Arial" charset="0"/>
                <a:cs typeface="Arial" charset="0"/>
              </a:rPr>
              <a:t>natural</a:t>
            </a:r>
            <a:r>
              <a:rPr lang="el-GR" dirty="0" smtClean="0">
                <a:latin typeface="Arial" charset="0"/>
                <a:cs typeface="Arial" charset="0"/>
              </a:rPr>
              <a:t> </a:t>
            </a:r>
            <a:r>
              <a:rPr lang="el-GR" dirty="0" err="1" smtClean="0">
                <a:latin typeface="Arial" charset="0"/>
                <a:cs typeface="Arial" charset="0"/>
              </a:rPr>
              <a:t>laws</a:t>
            </a:r>
            <a:r>
              <a:rPr lang="el-GR" dirty="0" smtClean="0">
                <a:latin typeface="Arial" charset="0"/>
                <a:cs typeface="Arial" charset="0"/>
              </a:rPr>
              <a:t> </a:t>
            </a:r>
            <a:r>
              <a:rPr lang="el-GR" dirty="0" err="1" smtClean="0">
                <a:latin typeface="Arial" charset="0"/>
                <a:cs typeface="Arial" charset="0"/>
              </a:rPr>
              <a:t>and</a:t>
            </a:r>
            <a:r>
              <a:rPr lang="el-GR" dirty="0" smtClean="0">
                <a:latin typeface="Arial" charset="0"/>
                <a:cs typeface="Arial" charset="0"/>
              </a:rPr>
              <a:t> </a:t>
            </a:r>
            <a:r>
              <a:rPr lang="el-GR" dirty="0" err="1" smtClean="0">
                <a:latin typeface="Arial" charset="0"/>
                <a:cs typeface="Arial" charset="0"/>
              </a:rPr>
              <a:t>rights</a:t>
            </a:r>
            <a:r>
              <a:rPr lang="el-GR" dirty="0" smtClean="0">
                <a:latin typeface="Arial" charset="0"/>
                <a:cs typeface="Arial" charset="0"/>
              </a:rPr>
              <a:t>). Η ηθική υπόσταση κάθε πράξης κρίνεται με βάση το πόσο καλά ανταποκρίνεται σε κοινά αποδεκτούς κανόνες, ανεξάρτητα από τις συνέπειές της. Το «</a:t>
            </a:r>
            <a:r>
              <a:rPr lang="el-GR" dirty="0" err="1" smtClean="0">
                <a:latin typeface="Arial" charset="0"/>
                <a:cs typeface="Arial" charset="0"/>
              </a:rPr>
              <a:t>οὐ</a:t>
            </a:r>
            <a:r>
              <a:rPr lang="el-GR" dirty="0" smtClean="0">
                <a:latin typeface="Arial" charset="0"/>
                <a:cs typeface="Arial" charset="0"/>
              </a:rPr>
              <a:t> κλέψεις», λόγου χάρη, είναι μία από τις Δέκα Εντολές του χριστιανισμού. Οι θρησκευτικές αρχές, μάλιστα, αποτελούν τη βάση για πολλούς από τους υπάρχοντες κανόνες. </a:t>
            </a:r>
            <a:r>
              <a:rPr lang="el-GR" sz="1200" kern="1200" dirty="0" smtClean="0">
                <a:solidFill>
                  <a:schemeClr val="tx1"/>
                </a:solidFill>
                <a:latin typeface="+mn-lt"/>
                <a:ea typeface="+mn-ea"/>
                <a:cs typeface="+mn-cs"/>
              </a:rPr>
              <a:t>Άλλες, όπως τα «να τηρείς τις υποσχέσεις σου», «να προστατεύεις την ιδιωτική περιουσία» και «να υπερασπίζεσαι την ελευθερία του λόγου», προκύπτουν από πεποιθήσεις για τα θεμελιώδη και αυτονόητα δικαιώματα των ανθρώπων. Για παράδειγμα, η Διακήρυξη της Ανεξαρτησία των ΗΠΑ (U.S. </a:t>
            </a:r>
            <a:r>
              <a:rPr lang="en-US" sz="1200" kern="1200" dirty="0" smtClean="0">
                <a:solidFill>
                  <a:schemeClr val="tx1"/>
                </a:solidFill>
                <a:latin typeface="+mn-lt"/>
                <a:ea typeface="+mn-ea"/>
                <a:cs typeface="+mn-cs"/>
              </a:rPr>
              <a:t>Declaration of Independence</a:t>
            </a:r>
            <a:r>
              <a:rPr lang="el-GR" sz="1200" kern="1200" dirty="0" smtClean="0">
                <a:solidFill>
                  <a:schemeClr val="tx1"/>
                </a:solidFill>
                <a:latin typeface="+mn-lt"/>
                <a:ea typeface="+mn-ea"/>
                <a:cs typeface="+mn-cs"/>
              </a:rPr>
              <a:t>) αναφέρει τη ζωή, την ελευθερία και την αναζήτηση της ευτυχίας ως αναφαίρετα ανθρώπινα δικαιώματα.</a:t>
            </a:r>
          </a:p>
          <a:p>
            <a:pPr marL="0" marR="0" indent="0" algn="l" defTabSz="914400" rtl="0" eaLnBrk="1" fontAlgn="base" latinLnBrk="0" hangingPunct="1">
              <a:lnSpc>
                <a:spcPct val="100000"/>
              </a:lnSpc>
              <a:spcBef>
                <a:spcPct val="0"/>
              </a:spcBef>
              <a:spcAft>
                <a:spcPct val="0"/>
              </a:spcAft>
              <a:buClrTx/>
              <a:buSzTx/>
              <a:buFontTx/>
              <a:buNone/>
              <a:tabLst/>
              <a:defRPr/>
            </a:pPr>
            <a:endParaRPr lang="el-GR"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Ένα δεύτερο πλαίσιο, το οποίο ονομάζεται ωφελιμισμός (</a:t>
            </a:r>
            <a:r>
              <a:rPr lang="el-GR" dirty="0" err="1" smtClean="0">
                <a:latin typeface="Arial" charset="0"/>
                <a:cs typeface="Arial" charset="0"/>
              </a:rPr>
              <a:t>utilitarianism</a:t>
            </a:r>
            <a:r>
              <a:rPr lang="el-GR" dirty="0" smtClean="0">
                <a:latin typeface="Arial" charset="0"/>
                <a:cs typeface="Arial" charset="0"/>
              </a:rPr>
              <a:t>), εστιάζει στις συνέπειες μιας πράξης, σταθμίζοντας τα καλά από τα κακά αποτελέσματά της. «Πρώτα απ’ όλα, να μην κάνεις κακό» είναι μια από τις αρχές της ιατρικής δεοντολογίας, η οποία διασφαλίζει ότι οι ιατροί θα συνυπολογίσουν τις πιθανές αρνητικές συνέπειες κάθε θεραπείας. Όταν κανείς προσπαθεί να αξιολογήσει ποια πράξη θα κάνει το μεγαλύτερο καλό στον μεγαλύτερο αριθμό ατόμων, τότε ακολουθεί το ωφελιμιστικό σχήμα. </a:t>
            </a:r>
            <a:endParaRPr lang="en-US" dirty="0" smtClean="0">
              <a:latin typeface="Arial" charset="0"/>
              <a:cs typeface="Arial" charset="0"/>
            </a:endParaRPr>
          </a:p>
          <a:p>
            <a:pPr eaLnBrk="1" hangingPunct="1">
              <a:spcBef>
                <a:spcPct val="0"/>
              </a:spcBef>
              <a:defRPr/>
            </a:pPr>
            <a:endParaRPr lang="en-US" dirty="0" smtClean="0">
              <a:latin typeface="Arial" charset="0"/>
              <a:cs typeface="Arial" charset="0"/>
            </a:endParaRPr>
          </a:p>
          <a:p>
            <a:pPr eaLnBrk="1" hangingPunct="1">
              <a:spcBef>
                <a:spcPct val="0"/>
              </a:spcBef>
              <a:defRPr/>
            </a:pPr>
            <a:r>
              <a:rPr lang="el-GR" sz="1200" kern="1200" dirty="0" smtClean="0">
                <a:solidFill>
                  <a:schemeClr val="tx1"/>
                </a:solidFill>
                <a:latin typeface="+mn-lt"/>
                <a:ea typeface="+mn-ea"/>
                <a:cs typeface="+mn-cs"/>
              </a:rPr>
              <a:t>Σε πολλές περιπτώσεις και οι δύο ηθικές προσεγγίσεις οδηγούν τους ανθρώπους στο ίδιο συμπέρασμα αναφορικά με το ποια είναι η σωστή ενέργεια. Τα ηθικά διλήμματα, όμως, προκύπτουν όταν η εφαρμογή διαφορετικών συστημάτων οδηγεί σε διαφορετικά συμπεράσματα για το τι είναι ηθικά σωστό να πράξει κανείς. </a:t>
            </a:r>
            <a:endParaRPr lang="en-US" dirty="0" smtClean="0">
              <a:latin typeface="Arial" charset="0"/>
              <a:cs typeface="Arial" charset="0"/>
            </a:endParaRP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28DB7E-9930-46D3-B4FA-0C8AC9D8020F}" type="slidenum">
              <a:rPr lang="en-US">
                <a:cs typeface="Arial" charset="0"/>
              </a:rPr>
              <a:pPr fontAlgn="base">
                <a:spcBef>
                  <a:spcPct val="0"/>
                </a:spcBef>
                <a:spcAft>
                  <a:spcPct val="0"/>
                </a:spcAft>
                <a:defRPr/>
              </a:pPr>
              <a:t>5</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sz="1200" kern="1200" dirty="0" smtClean="0">
                <a:solidFill>
                  <a:schemeClr val="tx1"/>
                </a:solidFill>
                <a:latin typeface="+mn-lt"/>
                <a:ea typeface="+mn-ea"/>
                <a:cs typeface="+mn-cs"/>
              </a:rPr>
              <a:t>Οι νόμοι συχνά βασίζονται σε ηθικές αρχές, όπως η απαγόρευση της δολοφονίας και της κλοπής ή η προστασία της ιδιωτικής περιουσίας και της ελευθερίας του λόγου. Η Χάρτα των Δικαιωμάτων του Ανθρώπου των ΗΠΑ (</a:t>
            </a:r>
            <a:r>
              <a:rPr lang="en-US" sz="1200" kern="1200" dirty="0" smtClean="0">
                <a:solidFill>
                  <a:schemeClr val="tx1"/>
                </a:solidFill>
                <a:latin typeface="+mn-lt"/>
                <a:ea typeface="+mn-ea"/>
                <a:cs typeface="+mn-cs"/>
              </a:rPr>
              <a:t>U</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S</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Bill of Rights</a:t>
            </a:r>
            <a:r>
              <a:rPr lang="el-GR" sz="1200" kern="1200" dirty="0" smtClean="0">
                <a:solidFill>
                  <a:schemeClr val="tx1"/>
                </a:solidFill>
                <a:latin typeface="+mn-lt"/>
                <a:ea typeface="+mn-ea"/>
                <a:cs typeface="+mn-cs"/>
              </a:rPr>
              <a:t>) ενσωματώνει πολλές ηθικές αρχές στο Σύνταγμα, όπως η ανεξιθρησκία, η ελευθερία του Τύπου και το δικαίωμα της δίκης με ενόρκους. Η Τέταρτη Τροπολογία (</a:t>
            </a:r>
            <a:r>
              <a:rPr lang="en-US" sz="1200" kern="1200" dirty="0" smtClean="0">
                <a:solidFill>
                  <a:schemeClr val="tx1"/>
                </a:solidFill>
                <a:latin typeface="+mn-lt"/>
                <a:ea typeface="+mn-ea"/>
                <a:cs typeface="+mn-cs"/>
              </a:rPr>
              <a:t>Fourth Amendment</a:t>
            </a:r>
            <a:r>
              <a:rPr lang="el-GR" sz="1200" kern="1200" dirty="0" smtClean="0">
                <a:solidFill>
                  <a:schemeClr val="tx1"/>
                </a:solidFill>
                <a:latin typeface="+mn-lt"/>
                <a:ea typeface="+mn-ea"/>
                <a:cs typeface="+mn-cs"/>
              </a:rPr>
              <a:t>) του, που αφορά την προστασία έναντι της αυθαίρετης έρευνας και σύλληψης, βοηθά στον καθορισμό των προσδοκιών αναφορικά με την προστασία των προσωπικών δεδομένων.</a:t>
            </a:r>
          </a:p>
          <a:p>
            <a:pPr eaLnBrk="1" hangingPunct="1">
              <a:spcBef>
                <a:spcPct val="0"/>
              </a:spcBef>
            </a:pPr>
            <a:r>
              <a:rPr lang="en-US" dirty="0" smtClean="0">
                <a:latin typeface="Arial" charset="0"/>
                <a:cs typeface="Arial" charset="0"/>
              </a:rPr>
              <a:t>   </a:t>
            </a:r>
          </a:p>
          <a:p>
            <a:pPr eaLnBrk="1" hangingPunct="1">
              <a:spcBef>
                <a:spcPct val="0"/>
              </a:spcBef>
            </a:pPr>
            <a:r>
              <a:rPr lang="el-GR" sz="1200" kern="1200" dirty="0" smtClean="0">
                <a:solidFill>
                  <a:schemeClr val="tx1"/>
                </a:solidFill>
                <a:latin typeface="+mn-lt"/>
                <a:ea typeface="+mn-ea"/>
                <a:cs typeface="+mn-cs"/>
              </a:rPr>
              <a:t>Παρ’ όλα αυτά, ορισμένοι νόμοι σχετίζονται λιγότερο με την ηθική και τη δεοντολογία, αλλά προκύπτουν ως αποτέλεσμα της άσκησης πίεσης από διάφορες ομάδες συμφερόντων και άλλες πολιτικές πιέσεις. Καθώς η νομοθεσία δεν καλύπτει όλες τις ηθικές αρχές, μια πράξη που δεν είναι παράνομη δεν είναι απαραίτητα και ηθική. Ανάλογα με την περίσταση, το να πει κανείς ψέμα μπορεί να είναι νόμιμο, αλλά την ίδια στιγμή εξαιρετικά ανήθικο. </a:t>
            </a:r>
            <a:endParaRPr lang="en-US" dirty="0" smtClean="0">
              <a:latin typeface="Arial" charset="0"/>
              <a:cs typeface="Arial" charset="0"/>
            </a:endParaRP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9EBF80-7BFD-41C4-A469-209FBE9ADF99}" type="slidenum">
              <a:rPr lang="en-US">
                <a:cs typeface="Arial" charset="0"/>
              </a:rPr>
              <a:pPr fontAlgn="base">
                <a:spcBef>
                  <a:spcPct val="0"/>
                </a:spcBef>
                <a:spcAft>
                  <a:spcPct val="0"/>
                </a:spcAft>
                <a:defRPr/>
              </a:pPr>
              <a:t>6</a:t>
            </a:fld>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200" kern="1200" dirty="0" smtClean="0">
                <a:solidFill>
                  <a:schemeClr val="tx1"/>
                </a:solidFill>
                <a:latin typeface="+mn-lt"/>
                <a:ea typeface="+mn-ea"/>
                <a:cs typeface="+mn-cs"/>
              </a:rPr>
              <a:t>Οι τεχνολογίες πληροφοριών και επικοινωνιών προσθέτουν νέες παραμέτρους στη λήψη ηθικών αποφάσεων. Πρώτα απ’ όλα αλλάζουν το εύρος της επίδρασης, ιδιαίτερα ως προς τις συνέπειες μιας πράξης. Το γεγονός ότι εκτείνονται σε ολόκληρο τον κόσμο επιτείνει το όποιο καλό ή κακό προξενούν, καθιστώντας αυτό που σε άλλη περίπτωση θα ήταν ένα μικρό σφάλμα σε κάτι εξαιρετικά μεγαλύτερο. </a:t>
            </a: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Οι τεχνολογίες πληροφοριών και επικοινωνιών επηρεάζουν επίσης και τη λήψη αποφάσεων, κυρίως λόγω του τρόπου με τον οποίο ο κόσμος του Διαδικτύου επιδρά στην ανθρώπινη συμπεριφορά. Οι άνθρωποι έχουν την τάση να αίρουν τις αναστολές τους όταν αλληλεπιδρούν διαδικτυακά, όπου η μεταξύ τους ψυχολογική απόσταση είναι μεγαλύτερη. Αυτά τα χαρακτηριστικά μπορεί να έχουν ως αποτέλεσμα την υποτίμηση της πιθανής βλάβης που μπορούν να προκαλέσουν με τις πράξεις τους – όταν κάτι δεν το βλέπουμε μπροστά μας, εύκολα το ξεχνάμε ή το θεωρούμε ασήμαντο. </a:t>
            </a: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Για παράδειγμα, σχετικές έρευνες δείχνουν ότι οι φοιτητές αξιολογούν τις πράξεις διαφορετικά, ανάλογα με τον εάν εμπλέκεται με κάποιον τρόπο η τεχνολογία. Θεωρούν την αντιγραφή στα διαγωνίσματα, τη λογοκλοπή στις εργασίες και την παράνομη αντιγραφή πνευματικής ιδιοκτησίας σχετικά πιο αποδεκτές πρακτικές, στην περίπτωση που χρησιμοποίησαν υπολογιστή και το Διαδίκτυο για να τα κάνουν.</a:t>
            </a:r>
            <a:endParaRPr lang="en-US" dirty="0" smtClean="0">
              <a:latin typeface="Arial" charset="0"/>
              <a:cs typeface="Arial" charset="0"/>
            </a:endParaRP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88E22E-5DF8-4B93-9413-482EE413B70D}" type="slidenum">
              <a:rPr lang="en-US">
                <a:cs typeface="Arial" charset="0"/>
              </a:rPr>
              <a:pPr fontAlgn="base">
                <a:spcBef>
                  <a:spcPct val="0"/>
                </a:spcBef>
                <a:spcAft>
                  <a:spcPct val="0"/>
                </a:spcAft>
                <a:defRPr/>
              </a:pPr>
              <a:t>7</a:t>
            </a:fld>
            <a:endParaRPr lang="en-US" dirty="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Τα ζητήματα ηθικής και δεοντολογίας που είναι πιο κρίσιμα για τη διαχείριση των πληροφοριακών συστημάτων άπτονται κυρίως της αποθήκευσης, της μετάδοσης και της χρήσης των ψηφιοποιημένων δεδομένων. Όσο αυξάνεται ο όγκος των δεδομένων, αυξάνεται και το εύρος του πεδίου εφαρμογής της πληροφοριακής ηθικής (</a:t>
            </a:r>
            <a:r>
              <a:rPr lang="en-US" sz="1200" kern="1200" dirty="0" smtClean="0">
                <a:solidFill>
                  <a:schemeClr val="tx1"/>
                </a:solidFill>
                <a:latin typeface="+mn-lt"/>
                <a:ea typeface="+mn-ea"/>
                <a:cs typeface="+mn-cs"/>
              </a:rPr>
              <a:t>information ethics</a:t>
            </a:r>
            <a:r>
              <a:rPr lang="el-GR" sz="1200" kern="1200" dirty="0" smtClean="0">
                <a:solidFill>
                  <a:schemeClr val="tx1"/>
                </a:solidFill>
                <a:latin typeface="+mn-lt"/>
                <a:ea typeface="+mn-ea"/>
                <a:cs typeface="+mn-cs"/>
              </a:rPr>
              <a:t>), αλλά και οι αντιπαραθέσεις. </a:t>
            </a:r>
          </a:p>
          <a:p>
            <a:pPr eaLnBrk="1" hangingPunct="1">
              <a:spcBef>
                <a:spcPct val="0"/>
              </a:spcBef>
            </a:pPr>
            <a:endParaRPr lang="en-US" dirty="0" smtClean="0">
              <a:latin typeface="Arial" charset="0"/>
              <a:cs typeface="Arial" charset="0"/>
            </a:endParaRPr>
          </a:p>
          <a:p>
            <a:pPr eaLnBrk="1" hangingPunct="1">
              <a:spcBef>
                <a:spcPct val="0"/>
              </a:spcBef>
            </a:pPr>
            <a:r>
              <a:rPr lang="el-GR" sz="1200" kern="1200" dirty="0" smtClean="0">
                <a:solidFill>
                  <a:schemeClr val="tx1"/>
                </a:solidFill>
                <a:latin typeface="+mn-lt"/>
                <a:ea typeface="+mn-ea"/>
                <a:cs typeface="+mn-cs"/>
              </a:rPr>
              <a:t>Παράδειγμα αποτελεί η πνευματική ιδιοκτησία, η οποία πλέον στην συντριπτική πλειονότητά της είναι ψηφιοποιημένη. Ορισμένοι θεωρούν ότι η προστασία της πνευματικής ιδιοκτησίας είναι φυσικό δικαίωμα. Άλλοι πάλι ισχυρίζονται ότι το κοινό καλό εξυπηρετείται όταν οι πληροφορίες διαχέονται όσο το δυνατόν ευρύτερα.</a:t>
            </a:r>
            <a:endParaRPr lang="en-US" dirty="0" smtClean="0">
              <a:latin typeface="Arial" charset="0"/>
              <a:cs typeface="Arial" charset="0"/>
            </a:endParaRP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BED6E1-99EC-462D-B5C4-35570DA70A4D}" type="slidenum">
              <a:rPr lang="en-US">
                <a:cs typeface="Arial" charset="0"/>
              </a:rPr>
              <a:pPr fontAlgn="base">
                <a:spcBef>
                  <a:spcPct val="0"/>
                </a:spcBef>
                <a:spcAft>
                  <a:spcPct val="0"/>
                </a:spcAft>
                <a:defRPr/>
              </a:pPr>
              <a:t>8</a:t>
            </a:fld>
            <a:endParaRPr lang="en-US" dirty="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Η πνευματική ιδιοκτησία (</a:t>
            </a:r>
            <a:r>
              <a:rPr lang="el-GR" dirty="0" err="1" smtClean="0">
                <a:latin typeface="Arial" charset="0"/>
                <a:cs typeface="Arial" charset="0"/>
              </a:rPr>
              <a:t>intellectual</a:t>
            </a:r>
            <a:r>
              <a:rPr lang="el-GR" dirty="0" smtClean="0">
                <a:latin typeface="Arial" charset="0"/>
                <a:cs typeface="Arial" charset="0"/>
              </a:rPr>
              <a:t> </a:t>
            </a:r>
            <a:r>
              <a:rPr lang="el-GR" dirty="0" err="1" smtClean="0">
                <a:latin typeface="Arial" charset="0"/>
                <a:cs typeface="Arial" charset="0"/>
              </a:rPr>
              <a:t>property</a:t>
            </a:r>
            <a:r>
              <a:rPr lang="el-GR" dirty="0" smtClean="0">
                <a:latin typeface="Arial" charset="0"/>
                <a:cs typeface="Arial" charset="0"/>
              </a:rPr>
              <a:t> – IP) περιλαμβάνει τα άυλα περιουσιακά στοιχεία, όπως η μουσική, τα γραπτά έργα, το λογισμικό, τα έργα τέχνης, τα σχέδια, οι ταινίες, οι δημιουργικές ιδέες, οι ανακαλύψεις, οι εφευρέσεις και άλλες εκφράσεις της ανθρώπινης διανόησης. Οι περισσότερες κοινωνίες έχουν αναπτύξει ένα λαβύρινθο από νόμους περί πνευματικής ιδιοκτησίας, διπλωμάτων ευρεσιτεχνίας και άλλα νομοθετήματα για να προστατεύσουν τα δικαιώματα της πνευματικής ιδιοκτησίας. </a:t>
            </a:r>
            <a:r>
              <a:rPr lang="el-GR" sz="1200" kern="1200" dirty="0" smtClean="0">
                <a:solidFill>
                  <a:schemeClr val="tx1"/>
                </a:solidFill>
                <a:latin typeface="+mn-lt"/>
                <a:ea typeface="+mn-ea"/>
                <a:cs typeface="+mn-cs"/>
              </a:rPr>
              <a:t>Η εφαρμογή όλων αυτών των νόμων, όμως, είναι σχεδόν αδύνατη, όταν η πνευματική ιδιοκτησία είναι σε ψηφιακή μορφή. Η </a:t>
            </a:r>
            <a:r>
              <a:rPr lang="en-US" sz="1200" kern="1200" dirty="0" smtClean="0">
                <a:solidFill>
                  <a:schemeClr val="tx1"/>
                </a:solidFill>
                <a:latin typeface="+mn-lt"/>
                <a:ea typeface="+mn-ea"/>
                <a:cs typeface="+mn-cs"/>
              </a:rPr>
              <a:t>Business Software Alliance</a:t>
            </a:r>
            <a:r>
              <a:rPr lang="el-GR"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BSA </a:t>
            </a:r>
            <a:r>
              <a:rPr lang="el-GR" sz="1200" kern="1200" dirty="0" smtClean="0">
                <a:solidFill>
                  <a:schemeClr val="tx1"/>
                </a:solidFill>
                <a:latin typeface="+mn-lt"/>
                <a:ea typeface="+mn-ea"/>
                <a:cs typeface="+mn-cs"/>
              </a:rPr>
              <a:t>– μη κερδοσκοπικός οργανισμός του κλάδου της πληροφορικής) αναφέρει σε εκθέσεις της ότι υπάρχουν τεράστιες οικονομικές απώλειες για τις επιχειρήσεις εξαιτίας της πειρατείας λογισμικού – για την ακρίβεια, περισσότερα από 50 δισεκατομμύρια δολάρια για το 2009. Η </a:t>
            </a:r>
            <a:r>
              <a:rPr lang="en-US" sz="1200" kern="1200" dirty="0" smtClean="0">
                <a:solidFill>
                  <a:schemeClr val="tx1"/>
                </a:solidFill>
                <a:latin typeface="+mn-lt"/>
                <a:ea typeface="+mn-ea"/>
                <a:cs typeface="+mn-cs"/>
              </a:rPr>
              <a:t>BSA </a:t>
            </a:r>
            <a:r>
              <a:rPr lang="el-GR" sz="1200" kern="1200" dirty="0" smtClean="0">
                <a:solidFill>
                  <a:schemeClr val="tx1"/>
                </a:solidFill>
                <a:latin typeface="+mn-lt"/>
                <a:ea typeface="+mn-ea"/>
                <a:cs typeface="+mn-cs"/>
              </a:rPr>
              <a:t>υπολογίζει ότι για κάθε λογισμικό αξίας 100 δολαρίων που πωλήθηκε εκείνη τη χρονιά, λογισμικό αξίας 75 δολαρίων εγκαταστάθηκε παράνομα.</a:t>
            </a:r>
            <a:endParaRPr lang="el-GR"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l-GR"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dirty="0" smtClean="0">
                <a:latin typeface="Arial" charset="0"/>
                <a:cs typeface="Arial" charset="0"/>
              </a:rPr>
              <a:t>Ο όρος διαχείριση ψηφιακών δικαιωμάτων (</a:t>
            </a:r>
            <a:r>
              <a:rPr lang="el-GR" dirty="0" err="1" smtClean="0">
                <a:latin typeface="Arial" charset="0"/>
                <a:cs typeface="Arial" charset="0"/>
              </a:rPr>
              <a:t>digital</a:t>
            </a:r>
            <a:r>
              <a:rPr lang="el-GR" dirty="0" smtClean="0">
                <a:latin typeface="Arial" charset="0"/>
                <a:cs typeface="Arial" charset="0"/>
              </a:rPr>
              <a:t> </a:t>
            </a:r>
            <a:r>
              <a:rPr lang="el-GR" dirty="0" err="1" smtClean="0">
                <a:latin typeface="Arial" charset="0"/>
                <a:cs typeface="Arial" charset="0"/>
              </a:rPr>
              <a:t>rights</a:t>
            </a:r>
            <a:r>
              <a:rPr lang="el-GR" dirty="0" smtClean="0">
                <a:latin typeface="Arial" charset="0"/>
                <a:cs typeface="Arial" charset="0"/>
              </a:rPr>
              <a:t> </a:t>
            </a:r>
            <a:r>
              <a:rPr lang="el-GR" dirty="0" err="1" smtClean="0">
                <a:latin typeface="Arial" charset="0"/>
                <a:cs typeface="Arial" charset="0"/>
              </a:rPr>
              <a:t>management</a:t>
            </a:r>
            <a:r>
              <a:rPr lang="el-GR" dirty="0" smtClean="0">
                <a:latin typeface="Arial" charset="0"/>
                <a:cs typeface="Arial" charset="0"/>
              </a:rPr>
              <a:t> – DRM) αναφέρεται στις τεχνολογίες που χρησιμοποιούν οι δημιουργοί λογισμικού, οι εταιρείες μέσων μαζικής ενημέρωσης και άλλοι κάτοχοι πνευματικής ιδιοκτησίας προκειμένου να ελέγχουν την πρόσβαση στο ψηφιακό τους περιεχόμενο. Καθώς, όμως, οι τεχνολογίες ωριμάζουν, θα είναι σε θέση να προσφέρουν στους κατόχους πνευματικών δικαιωμάτων προστασία για τα έργα τους, χωρίς να δυσκολεύουν τους πελάτες τους. </a:t>
            </a:r>
          </a:p>
          <a:p>
            <a:pPr marL="0" marR="0" indent="0" algn="l" defTabSz="914400" rtl="0" eaLnBrk="1" fontAlgn="base" latinLnBrk="0" hangingPunct="1">
              <a:lnSpc>
                <a:spcPct val="100000"/>
              </a:lnSpc>
              <a:spcBef>
                <a:spcPct val="0"/>
              </a:spcBef>
              <a:spcAft>
                <a:spcPct val="0"/>
              </a:spcAft>
              <a:buClrTx/>
              <a:buSzTx/>
              <a:buFontTx/>
              <a:buNone/>
              <a:tabLst/>
              <a:defRPr/>
            </a:pPr>
            <a:endParaRPr lang="el-GR" dirty="0" smtClean="0">
              <a:latin typeface="Arial" charset="0"/>
              <a:cs typeface="Arial"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l-GR" sz="1200" kern="1200" dirty="0" smtClean="0">
                <a:solidFill>
                  <a:schemeClr val="tx1"/>
                </a:solidFill>
                <a:latin typeface="+mn-lt"/>
                <a:ea typeface="+mn-ea"/>
                <a:cs typeface="+mn-cs"/>
              </a:rPr>
              <a:t>Το είδος της κλοπής της πνευματικής ιδιοκτησίας που εκτινάχθηκε λόγω της δυνατότητας εύκολης αντιγραφής και επικόλλησης που προσφέρουν οι επεξεργαστές κειμένου είναι η λογοκλοπή (</a:t>
            </a:r>
            <a:r>
              <a:rPr lang="en-US" sz="1200" kern="1200" dirty="0" smtClean="0">
                <a:solidFill>
                  <a:schemeClr val="tx1"/>
                </a:solidFill>
                <a:latin typeface="+mn-lt"/>
                <a:ea typeface="+mn-ea"/>
                <a:cs typeface="+mn-cs"/>
              </a:rPr>
              <a:t>plagiarism</a:t>
            </a:r>
            <a:r>
              <a:rPr lang="el-GR" sz="1200" kern="1200" dirty="0" smtClean="0">
                <a:solidFill>
                  <a:schemeClr val="tx1"/>
                </a:solidFill>
                <a:latin typeface="+mn-lt"/>
                <a:ea typeface="+mn-ea"/>
                <a:cs typeface="+mn-cs"/>
              </a:rPr>
              <a:t>), η οποία περιλαμβάνει την αναπαραγωγή των γραφομένων ή λεγομένων κάποιου άλλου και την παρουσίασή τους ως πρωτότυπο έργο, χωρίς την απαραίτητη αναφορά στην πηγή. </a:t>
            </a:r>
            <a:r>
              <a:rPr lang="en-US" sz="1200" kern="1200" dirty="0" smtClean="0">
                <a:solidFill>
                  <a:schemeClr val="tx1"/>
                </a:solidFill>
                <a:latin typeface="+mn-lt"/>
                <a:ea typeface="+mn-ea"/>
                <a:cs typeface="+mn-cs"/>
              </a:rPr>
              <a:t>H </a:t>
            </a:r>
            <a:r>
              <a:rPr lang="el-GR" sz="1200" kern="1200" dirty="0" smtClean="0">
                <a:solidFill>
                  <a:schemeClr val="tx1"/>
                </a:solidFill>
                <a:latin typeface="+mn-lt"/>
                <a:ea typeface="+mn-ea"/>
                <a:cs typeface="+mn-cs"/>
              </a:rPr>
              <a:t>ιστοσελίδα </a:t>
            </a:r>
            <a:r>
              <a:rPr lang="en-US" sz="1200" kern="1200" dirty="0" err="1" smtClean="0">
                <a:solidFill>
                  <a:schemeClr val="tx1"/>
                </a:solidFill>
                <a:latin typeface="+mn-lt"/>
                <a:ea typeface="+mn-ea"/>
                <a:cs typeface="+mn-cs"/>
              </a:rPr>
              <a:t>Turnitin</a:t>
            </a:r>
            <a:r>
              <a:rPr lang="el-GR"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com </a:t>
            </a:r>
            <a:r>
              <a:rPr lang="el-GR" sz="1200" kern="1200" dirty="0" smtClean="0">
                <a:solidFill>
                  <a:schemeClr val="tx1"/>
                </a:solidFill>
                <a:latin typeface="+mn-lt"/>
                <a:ea typeface="+mn-ea"/>
                <a:cs typeface="+mn-cs"/>
              </a:rPr>
              <a:t>από την </a:t>
            </a:r>
            <a:r>
              <a:rPr lang="en-US" sz="1200" kern="1200" dirty="0" err="1" smtClean="0">
                <a:solidFill>
                  <a:schemeClr val="tx1"/>
                </a:solidFill>
                <a:latin typeface="+mn-lt"/>
                <a:ea typeface="+mn-ea"/>
                <a:cs typeface="+mn-cs"/>
              </a:rPr>
              <a:t>iParadigms</a:t>
            </a:r>
            <a:r>
              <a:rPr lang="el-GR" sz="1200" kern="1200" dirty="0" smtClean="0">
                <a:solidFill>
                  <a:schemeClr val="tx1"/>
                </a:solidFill>
                <a:latin typeface="+mn-lt"/>
                <a:ea typeface="+mn-ea"/>
                <a:cs typeface="+mn-cs"/>
              </a:rPr>
              <a:t>, λόγου χάρη, προσφέρει μια υπηρεσία «ελέγχου πρωτοτυπίας» (</a:t>
            </a:r>
            <a:r>
              <a:rPr lang="en-US" sz="1200" kern="1200" dirty="0" smtClean="0">
                <a:solidFill>
                  <a:schemeClr val="tx1"/>
                </a:solidFill>
                <a:latin typeface="+mn-lt"/>
                <a:ea typeface="+mn-ea"/>
                <a:cs typeface="+mn-cs"/>
              </a:rPr>
              <a:t>originality checking</a:t>
            </a:r>
            <a:r>
              <a:rPr lang="el-GR" sz="1200" kern="1200" dirty="0" smtClean="0">
                <a:solidFill>
                  <a:schemeClr val="tx1"/>
                </a:solidFill>
                <a:latin typeface="+mn-lt"/>
                <a:ea typeface="+mn-ea"/>
                <a:cs typeface="+mn-cs"/>
              </a:rPr>
              <a:t>), όπου τα κείμενα που υποβάλλονται κωδικοποιούνται με χρώμα, δείχνοντας έτσι από ποιες πηγές προέρχονται τα επιμέρους αποσπάσματα. </a:t>
            </a:r>
            <a:endParaRPr lang="en-US" dirty="0" smtClean="0">
              <a:latin typeface="Arial" charset="0"/>
              <a:cs typeface="Arial" charset="0"/>
            </a:endParaRP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D8C0EE-5BF1-451F-A76D-8D66CFC151AD}" type="slidenum">
              <a:rPr lang="en-US">
                <a:cs typeface="Arial" charset="0"/>
              </a:rPr>
              <a:pPr fontAlgn="base">
                <a:spcBef>
                  <a:spcPct val="0"/>
                </a:spcBef>
                <a:spcAft>
                  <a:spcPct val="0"/>
                </a:spcAft>
                <a:defRPr/>
              </a:pPr>
              <a:t>9</a:t>
            </a:fld>
            <a:endParaRPr lang="en-US" dirty="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07070A-A305-4238-BCB6-B129011554C7}"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1507B9-12A4-4D59-80F4-41275010931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88D919-05E0-4615-BA9F-77B6F6F3A674}"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61E88D-BD59-4A46-BF2E-69F3182C2CB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53D729-0E22-4137-B6DA-2F6482722A74}"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532B99-B47B-48BD-9FD8-CC802EDF7A5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0A7FCE-C8BB-44D7-A416-CEF269217EE3}"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4867A4-958D-4382-9EF4-805DBAA5901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17AF2D-A3E5-464A-9D9E-48BEBCB00E7F}" type="datetimeFigureOut">
              <a:rPr lang="en-US"/>
              <a:pPr>
                <a:defRPr/>
              </a:pPr>
              <a:t>2/18/2014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FE0794-47E4-4FA3-9993-57A503F7C96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60EB5B9-11A6-4B11-BD92-D87922E54C01}" type="datetimeFigureOut">
              <a:rPr lang="en-US"/>
              <a:pPr>
                <a:defRPr/>
              </a:pPr>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CD29F7-6945-4A8B-A6BE-DE7498C5A0F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AC6B06-FA94-4B8D-86B8-1EF40990CBC3}" type="datetimeFigureOut">
              <a:rPr lang="en-US"/>
              <a:pPr>
                <a:defRPr/>
              </a:pPr>
              <a:t>2/18/2014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1852E4A-280B-48DC-8BF9-41529B6675F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62233D-3CCC-45CD-8B6F-4A8025056D68}" type="datetimeFigureOut">
              <a:rPr lang="en-US"/>
              <a:pPr>
                <a:defRPr/>
              </a:pPr>
              <a:t>2/18/2014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7F0E3D4-E5C9-497B-8B71-7EBD974B027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1C0135-6D57-485A-BB3C-88E8BA5E03AE}" type="datetimeFigureOut">
              <a:rPr lang="en-US"/>
              <a:pPr>
                <a:defRPr/>
              </a:pPr>
              <a:t>2/18/2014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8AD38B6-4388-43DD-B037-9B75868B9CB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1AC85E-8236-44D7-A7E4-805468649B60}" type="datetimeFigureOut">
              <a:rPr lang="en-US"/>
              <a:pPr>
                <a:defRPr/>
              </a:pPr>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5386E2-A2F8-41BE-A3D9-30D0A6B75C3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B01A55-425F-4190-94EB-F8E108314AD8}" type="datetimeFigureOut">
              <a:rPr lang="en-US"/>
              <a:pPr>
                <a:defRPr/>
              </a:pPr>
              <a:t>2/18/2014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4B808E-D209-45F2-9EE2-3A0D789DFE3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2C3A519-8CC3-499A-BDD5-FE58691B7B7F}" type="datetimeFigureOut">
              <a:rPr lang="en-US"/>
              <a:pPr>
                <a:defRPr/>
              </a:pPr>
              <a:t>2/18/2014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AE36875-0D5B-4EF9-973E-7DC699636E8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idx="1"/>
          </p:nvPr>
        </p:nvSpPr>
        <p:spPr>
          <a:xfrm>
            <a:off x="4114800" y="1219200"/>
            <a:ext cx="4876800" cy="5334000"/>
          </a:xfrm>
        </p:spPr>
        <p:txBody>
          <a:bodyPr>
            <a:normAutofit/>
          </a:bodyPr>
          <a:lstStyle/>
          <a:p>
            <a:pPr>
              <a:buFont typeface="Wingdings 2" pitchFamily="18" charset="2"/>
              <a:buNone/>
            </a:pPr>
            <a:r>
              <a:rPr lang="en-US" dirty="0" smtClean="0"/>
              <a:t>PATRICIA WALLACE</a:t>
            </a:r>
            <a:endParaRPr lang="el-GR" dirty="0" smtClean="0"/>
          </a:p>
          <a:p>
            <a:pPr>
              <a:buFont typeface="Wingdings 2" pitchFamily="18" charset="2"/>
              <a:buNone/>
            </a:pPr>
            <a:endParaRPr lang="el-GR" sz="1200" dirty="0" smtClean="0"/>
          </a:p>
          <a:p>
            <a:pPr marL="0" indent="0">
              <a:spcBef>
                <a:spcPts val="0"/>
              </a:spcBef>
              <a:buFont typeface="Wingdings 2" pitchFamily="18" charset="2"/>
              <a:buNone/>
            </a:pPr>
            <a:r>
              <a:rPr lang="el-GR" sz="4000" b="1" dirty="0" smtClean="0">
                <a:solidFill>
                  <a:schemeClr val="accent1">
                    <a:lumMod val="75000"/>
                  </a:schemeClr>
                </a:solidFill>
              </a:rPr>
              <a:t>Πληροφοριακά συστήματα διοίκησης</a:t>
            </a:r>
          </a:p>
          <a:p>
            <a:pPr marL="0" indent="0">
              <a:buFont typeface="Wingdings 2" pitchFamily="18" charset="2"/>
              <a:buNone/>
            </a:pPr>
            <a:r>
              <a:rPr lang="el-GR" i="1" dirty="0" smtClean="0"/>
              <a:t>Άνθρωποι, τεχνολογία, διαδικασίες</a:t>
            </a:r>
            <a:endParaRPr lang="el-GR" sz="3200" i="1" dirty="0" smtClean="0"/>
          </a:p>
        </p:txBody>
      </p:sp>
      <p:pic>
        <p:nvPicPr>
          <p:cNvPr id="1026" name="Picture 2"/>
          <p:cNvPicPr>
            <a:picLocks noChangeAspect="1" noChangeArrowheads="1"/>
          </p:cNvPicPr>
          <p:nvPr/>
        </p:nvPicPr>
        <p:blipFill>
          <a:blip r:embed="rId3" cstate="print"/>
          <a:srcRect/>
          <a:stretch>
            <a:fillRect/>
          </a:stretch>
        </p:blipFill>
        <p:spPr bwMode="auto">
          <a:xfrm>
            <a:off x="609600" y="914400"/>
            <a:ext cx="3239143" cy="4572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7262074" y="5881800"/>
            <a:ext cx="1805726" cy="900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7"/>
          <p:cNvSpPr>
            <a:spLocks noGrp="1"/>
          </p:cNvSpPr>
          <p:nvPr>
            <p:ph sz="half" idx="2"/>
          </p:nvPr>
        </p:nvSpPr>
        <p:spPr>
          <a:xfrm>
            <a:off x="457200" y="1600200"/>
            <a:ext cx="4114800" cy="4525963"/>
          </a:xfrm>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Ασαφής έννοια</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Τι είναι η προστασία της ιδιωτικής ζωής;</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Προστασία των προσωπικών δεδομένων </a:t>
            </a:r>
            <a:endParaRPr lang="en-US" sz="3000" dirty="0" smtClean="0">
              <a:latin typeface="Arial" charset="0"/>
              <a:cs typeface="Arial" charset="0"/>
            </a:endParaRPr>
          </a:p>
        </p:txBody>
      </p:sp>
      <p:sp>
        <p:nvSpPr>
          <p:cNvPr id="31749" name="Title 14"/>
          <p:cNvSpPr>
            <a:spLocks noGrp="1"/>
          </p:cNvSpPr>
          <p:nvPr>
            <p:ph type="title"/>
          </p:nvPr>
        </p:nvSpPr>
        <p:spPr/>
        <p:txBody>
          <a:bodyPr/>
          <a:lstStyle/>
          <a:p>
            <a:pPr eaLnBrk="1" hangingPunct="1"/>
            <a:endParaRPr lang="en-US" smtClean="0"/>
          </a:p>
        </p:txBody>
      </p:sp>
      <p:sp>
        <p:nvSpPr>
          <p:cNvPr id="16" name="Title 3"/>
          <p:cNvSpPr txBox="1">
            <a:spLocks/>
          </p:cNvSpPr>
          <p:nvPr/>
        </p:nvSpPr>
        <p:spPr>
          <a:xfrm>
            <a:off x="457200" y="274638"/>
            <a:ext cx="8229600" cy="1325562"/>
          </a:xfrm>
          <a:prstGeom prst="rect">
            <a:avLst/>
          </a:prstGeom>
          <a:solidFill>
            <a:srgbClr val="D25F14"/>
          </a:solidFill>
          <a:ln>
            <a:noFill/>
          </a:ln>
        </p:spPr>
        <p:txBody>
          <a:bodyPr anchor="ctr">
            <a:normAutofit lnSpcReduction="10000"/>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Προστασία της </a:t>
            </a:r>
          </a:p>
          <a:p>
            <a:pPr algn="ctr" fontAlgn="auto">
              <a:spcAft>
                <a:spcPts val="0"/>
              </a:spcAft>
              <a:defRPr/>
            </a:pPr>
            <a:r>
              <a:rPr lang="el-GR" sz="4400" dirty="0" smtClean="0">
                <a:solidFill>
                  <a:schemeClr val="bg1"/>
                </a:solidFill>
                <a:latin typeface="Arial" pitchFamily="34" charset="0"/>
                <a:ea typeface="+mj-ea"/>
                <a:cs typeface="Arial" pitchFamily="34" charset="0"/>
              </a:rPr>
              <a:t>ιδιωτικής ζωής </a:t>
            </a:r>
            <a:r>
              <a:rPr lang="en-US" sz="4400" dirty="0" smtClean="0">
                <a:solidFill>
                  <a:schemeClr val="bg1"/>
                </a:solidFill>
                <a:latin typeface="Arial" pitchFamily="34" charset="0"/>
                <a:ea typeface="+mj-ea"/>
                <a:cs typeface="Arial" pitchFamily="34" charset="0"/>
              </a:rPr>
              <a:t>(1:2</a:t>
            </a:r>
            <a:r>
              <a:rPr lang="en-US" sz="4400" dirty="0">
                <a:solidFill>
                  <a:schemeClr val="bg1"/>
                </a:solidFill>
                <a:latin typeface="Arial" pitchFamily="34" charset="0"/>
                <a:ea typeface="+mj-ea"/>
                <a:cs typeface="Arial" pitchFamily="34" charset="0"/>
              </a:rPr>
              <a:t>)</a:t>
            </a:r>
          </a:p>
        </p:txBody>
      </p:sp>
      <p:sp>
        <p:nvSpPr>
          <p:cNvPr id="17" name="Rectangle 16"/>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0" name="Picture 2"/>
          <p:cNvPicPr>
            <a:picLocks noChangeAspect="1" noChangeArrowheads="1"/>
          </p:cNvPicPr>
          <p:nvPr/>
        </p:nvPicPr>
        <p:blipFill>
          <a:blip r:embed="rId3" cstate="print"/>
          <a:srcRect r="7733"/>
          <a:stretch>
            <a:fillRect/>
          </a:stretch>
        </p:blipFill>
        <p:spPr bwMode="auto">
          <a:xfrm>
            <a:off x="4593762" y="2209800"/>
            <a:ext cx="4397838" cy="288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p:cNvSpPr>
            <a:spLocks noGrp="1"/>
          </p:cNvSpPr>
          <p:nvPr>
            <p:ph type="title"/>
          </p:nvPr>
        </p:nvSpPr>
        <p:spPr>
          <a:xfrm>
            <a:off x="457200" y="274638"/>
            <a:ext cx="8229600" cy="1325562"/>
          </a:xfrm>
          <a:solidFill>
            <a:srgbClr val="D25F14"/>
          </a:solidFill>
        </p:spPr>
        <p:txBody>
          <a:bodyPr/>
          <a:lstStyle/>
          <a:p>
            <a:pPr fontAlgn="auto">
              <a:spcAft>
                <a:spcPts val="0"/>
              </a:spcAft>
              <a:defRPr/>
            </a:pPr>
            <a:r>
              <a:rPr lang="el-GR" dirty="0" smtClean="0">
                <a:solidFill>
                  <a:schemeClr val="bg1"/>
                </a:solidFill>
                <a:latin typeface="Arial" pitchFamily="34" charset="0"/>
                <a:cs typeface="Arial" pitchFamily="34" charset="0"/>
              </a:rPr>
              <a:t>Προστασία της </a:t>
            </a:r>
            <a:br>
              <a:rPr lang="el-GR" dirty="0" smtClean="0">
                <a:solidFill>
                  <a:schemeClr val="bg1"/>
                </a:solidFill>
                <a:latin typeface="Arial" pitchFamily="34" charset="0"/>
                <a:cs typeface="Arial" pitchFamily="34" charset="0"/>
              </a:rPr>
            </a:br>
            <a:r>
              <a:rPr lang="el-GR" dirty="0" smtClean="0">
                <a:solidFill>
                  <a:schemeClr val="bg1"/>
                </a:solidFill>
                <a:latin typeface="Arial" pitchFamily="34" charset="0"/>
                <a:cs typeface="Arial" pitchFamily="34" charset="0"/>
              </a:rPr>
              <a:t>ιδιωτικής ζωής </a:t>
            </a:r>
            <a:r>
              <a:rPr lang="en-US" dirty="0" smtClean="0">
                <a:solidFill>
                  <a:schemeClr val="bg1"/>
                </a:solidFill>
                <a:latin typeface="Arial" pitchFamily="34" charset="0"/>
                <a:cs typeface="Arial" pitchFamily="34" charset="0"/>
              </a:rPr>
              <a:t>(</a:t>
            </a:r>
            <a:r>
              <a:rPr lang="el-GR" dirty="0" smtClean="0">
                <a:solidFill>
                  <a:schemeClr val="bg1"/>
                </a:solidFill>
                <a:latin typeface="Arial" pitchFamily="34" charset="0"/>
                <a:cs typeface="Arial" pitchFamily="34" charset="0"/>
              </a:rPr>
              <a:t>2</a:t>
            </a:r>
            <a:r>
              <a:rPr lang="en-US" dirty="0" smtClean="0">
                <a:solidFill>
                  <a:schemeClr val="bg1"/>
                </a:solidFill>
                <a:latin typeface="Arial" pitchFamily="34" charset="0"/>
                <a:cs typeface="Arial" pitchFamily="34" charset="0"/>
              </a:rPr>
              <a:t>:2)</a:t>
            </a:r>
            <a:endParaRPr lang="en-US" dirty="0">
              <a:solidFill>
                <a:schemeClr val="bg1"/>
              </a:solidFill>
              <a:latin typeface="Arial" pitchFamily="34" charset="0"/>
              <a:cs typeface="Arial" pitchFamily="34" charset="0"/>
            </a:endParaRPr>
          </a:p>
        </p:txBody>
      </p:sp>
      <p:sp>
        <p:nvSpPr>
          <p:cNvPr id="33794" name="Content Placeholder 4"/>
          <p:cNvSpPr>
            <a:spLocks noGrp="1"/>
          </p:cNvSpPr>
          <p:nvPr>
            <p:ph idx="1"/>
          </p:nvPr>
        </p:nvSpPr>
        <p:spPr>
          <a:xfrm>
            <a:off x="457200" y="1600201"/>
            <a:ext cx="8229600" cy="2286000"/>
          </a:xfrm>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Παροχή διευκολύνσεων </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Ανωνυμία</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Παρακολούθηση</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p:cNvSpPr>
            <a:spLocks noGrp="1"/>
          </p:cNvSpPr>
          <p:nvPr>
            <p:ph type="title"/>
          </p:nvPr>
        </p:nvSpPr>
        <p:spPr>
          <a:xfrm>
            <a:off x="457200" y="274638"/>
            <a:ext cx="8229600" cy="1325562"/>
          </a:xfrm>
          <a:solidFill>
            <a:srgbClr val="D25F14"/>
          </a:solidFill>
        </p:spPr>
        <p:txBody>
          <a:bodyPr/>
          <a:lstStyle/>
          <a:p>
            <a:pPr eaLnBrk="1" hangingPunct="1"/>
            <a:r>
              <a:rPr lang="el-GR" dirty="0" smtClean="0">
                <a:solidFill>
                  <a:schemeClr val="bg1"/>
                </a:solidFill>
                <a:latin typeface="Arial" charset="0"/>
                <a:cs typeface="Arial" charset="0"/>
              </a:rPr>
              <a:t>Ασφάλεια πληροφοριών</a:t>
            </a:r>
            <a:endParaRPr lang="en-US" dirty="0" smtClean="0">
              <a:solidFill>
                <a:schemeClr val="bg1"/>
              </a:solidFill>
              <a:latin typeface="Arial" charset="0"/>
              <a:cs typeface="Arial" charset="0"/>
            </a:endParaRPr>
          </a:p>
        </p:txBody>
      </p:sp>
      <p:sp>
        <p:nvSpPr>
          <p:cNvPr id="35842" name="Content Placeholder 4"/>
          <p:cNvSpPr>
            <a:spLocks noGrp="1"/>
          </p:cNvSpPr>
          <p:nvPr>
            <p:ph idx="1"/>
          </p:nvPr>
        </p:nvSpPr>
        <p:spPr>
          <a:xfrm>
            <a:off x="457200" y="1600200"/>
            <a:ext cx="8229600" cy="762000"/>
          </a:xfrm>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Διαχείριση κινδύνου</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533400" y="2590800"/>
            <a:ext cx="8171887" cy="280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7"/>
          <p:cNvSpPr>
            <a:spLocks noGrp="1"/>
          </p:cNvSpPr>
          <p:nvPr>
            <p:ph sz="half" idx="2"/>
          </p:nvPr>
        </p:nvSpPr>
        <p:spPr>
          <a:xfrm>
            <a:off x="4572000" y="1600200"/>
            <a:ext cx="4114800" cy="4525963"/>
          </a:xfrm>
          <a:ln>
            <a:solidFill>
              <a:schemeClr val="tx1"/>
            </a:solidFill>
          </a:ln>
        </p:spPr>
        <p:txBody>
          <a:bodyPr/>
          <a:lstStyle/>
          <a:p>
            <a:pPr marL="465138" indent="-465138" eaLnBrk="1" hangingPunct="1">
              <a:lnSpc>
                <a:spcPct val="125000"/>
              </a:lnSpc>
              <a:spcBef>
                <a:spcPct val="0"/>
              </a:spcBef>
            </a:pPr>
            <a:r>
              <a:rPr lang="el-GR" sz="2400" dirty="0" smtClean="0">
                <a:latin typeface="Arial" charset="0"/>
                <a:cs typeface="Arial" charset="0"/>
              </a:rPr>
              <a:t>Κακόβουλο λογισμικό και κακόβουλα δίκτυα</a:t>
            </a:r>
          </a:p>
          <a:p>
            <a:pPr marL="465138" indent="-465138" eaLnBrk="1" hangingPunct="1">
              <a:lnSpc>
                <a:spcPct val="125000"/>
              </a:lnSpc>
              <a:spcBef>
                <a:spcPct val="0"/>
              </a:spcBef>
            </a:pPr>
            <a:r>
              <a:rPr lang="el-GR" sz="2400" dirty="0" smtClean="0">
                <a:latin typeface="Arial" charset="0"/>
                <a:cs typeface="Arial" charset="0"/>
              </a:rPr>
              <a:t>Συνδυασμένη παρακώλυση της προσφοράς συγκεκριμένης υπηρεσίας </a:t>
            </a:r>
          </a:p>
          <a:p>
            <a:pPr marL="465138" indent="-465138" eaLnBrk="1" hangingPunct="1">
              <a:lnSpc>
                <a:spcPct val="125000"/>
              </a:lnSpc>
              <a:spcBef>
                <a:spcPct val="0"/>
              </a:spcBef>
            </a:pPr>
            <a:r>
              <a:rPr lang="el-GR" sz="2400" dirty="0" smtClean="0">
                <a:latin typeface="Arial" charset="0"/>
                <a:cs typeface="Arial" charset="0"/>
              </a:rPr>
              <a:t>Ηλεκτρονικό «ψάρεμα» </a:t>
            </a:r>
          </a:p>
          <a:p>
            <a:pPr marL="465138" indent="-465138" eaLnBrk="1" hangingPunct="1">
              <a:lnSpc>
                <a:spcPct val="125000"/>
              </a:lnSpc>
              <a:spcBef>
                <a:spcPct val="0"/>
              </a:spcBef>
            </a:pPr>
            <a:r>
              <a:rPr lang="el-GR" sz="2400" smtClean="0">
                <a:latin typeface="Arial" charset="0"/>
                <a:cs typeface="Arial" charset="0"/>
              </a:rPr>
              <a:t>Διαρροή πληροφοριών</a:t>
            </a:r>
            <a:endParaRPr lang="en-US" sz="2400" dirty="0" smtClean="0">
              <a:latin typeface="Arial" charset="0"/>
              <a:cs typeface="Arial" charset="0"/>
            </a:endParaRPr>
          </a:p>
        </p:txBody>
      </p:sp>
      <p:sp>
        <p:nvSpPr>
          <p:cNvPr id="37893" name="Title 14"/>
          <p:cNvSpPr>
            <a:spLocks noGrp="1"/>
          </p:cNvSpPr>
          <p:nvPr>
            <p:ph type="title"/>
          </p:nvPr>
        </p:nvSpPr>
        <p:spPr/>
        <p:txBody>
          <a:bodyPr/>
          <a:lstStyle/>
          <a:p>
            <a:pPr eaLnBrk="1" hangingPunct="1"/>
            <a:endParaRPr lang="en-US" smtClean="0"/>
          </a:p>
        </p:txBody>
      </p:sp>
      <p:sp>
        <p:nvSpPr>
          <p:cNvPr id="16"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4400" dirty="0" smtClean="0">
                <a:solidFill>
                  <a:schemeClr val="bg1"/>
                </a:solidFill>
                <a:latin typeface="Arial" pitchFamily="34" charset="0"/>
                <a:ea typeface="+mj-ea"/>
                <a:cs typeface="Arial" pitchFamily="34" charset="0"/>
              </a:rPr>
              <a:t>Αναγνώριση απειλών</a:t>
            </a:r>
            <a:endParaRPr lang="en-US" sz="4400" dirty="0">
              <a:solidFill>
                <a:schemeClr val="bg1"/>
              </a:solidFill>
              <a:latin typeface="Arial" pitchFamily="34" charset="0"/>
              <a:ea typeface="+mj-ea"/>
              <a:cs typeface="Arial" pitchFamily="34" charset="0"/>
            </a:endParaRPr>
          </a:p>
        </p:txBody>
      </p:sp>
      <p:sp>
        <p:nvSpPr>
          <p:cNvPr id="17" name="Rectangle 16"/>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457200" y="1644600"/>
            <a:ext cx="4068833" cy="468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7"/>
          <p:cNvSpPr>
            <a:spLocks noGrp="1"/>
          </p:cNvSpPr>
          <p:nvPr>
            <p:ph sz="half" idx="2"/>
          </p:nvPr>
        </p:nvSpPr>
        <p:spPr>
          <a:xfrm>
            <a:off x="457200" y="1600200"/>
            <a:ext cx="8229600" cy="1828800"/>
          </a:xfrm>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Αξιολόγηση του κινδύνου </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Έλεγχοι</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Πίνακας κινδύνου </a:t>
            </a:r>
            <a:endParaRPr lang="en-US" sz="3000" dirty="0" smtClean="0">
              <a:latin typeface="Arial" charset="0"/>
              <a:cs typeface="Arial" charset="0"/>
            </a:endParaRPr>
          </a:p>
        </p:txBody>
      </p:sp>
      <p:sp>
        <p:nvSpPr>
          <p:cNvPr id="39941" name="Title 14"/>
          <p:cNvSpPr>
            <a:spLocks noGrp="1"/>
          </p:cNvSpPr>
          <p:nvPr>
            <p:ph type="title"/>
          </p:nvPr>
        </p:nvSpPr>
        <p:spPr/>
        <p:txBody>
          <a:bodyPr/>
          <a:lstStyle/>
          <a:p>
            <a:pPr eaLnBrk="1" hangingPunct="1"/>
            <a:endParaRPr lang="en-US" smtClean="0"/>
          </a:p>
        </p:txBody>
      </p:sp>
      <p:sp>
        <p:nvSpPr>
          <p:cNvPr id="39942" name="Title 3"/>
          <p:cNvSpPr txBox="1">
            <a:spLocks/>
          </p:cNvSpPr>
          <p:nvPr/>
        </p:nvSpPr>
        <p:spPr bwMode="auto">
          <a:xfrm>
            <a:off x="457200" y="274638"/>
            <a:ext cx="8229600" cy="1325562"/>
          </a:xfrm>
          <a:prstGeom prst="rect">
            <a:avLst/>
          </a:prstGeom>
          <a:solidFill>
            <a:srgbClr val="D25F14"/>
          </a:solidFill>
          <a:ln w="9525">
            <a:noFill/>
            <a:miter lim="800000"/>
            <a:headEnd/>
            <a:tailEnd/>
          </a:ln>
        </p:spPr>
        <p:txBody>
          <a:bodyPr anchor="ctr"/>
          <a:lstStyle/>
          <a:p>
            <a:pPr algn="ctr"/>
            <a:r>
              <a:rPr lang="el-GR" sz="3600" dirty="0" smtClean="0">
                <a:solidFill>
                  <a:schemeClr val="bg1"/>
                </a:solidFill>
              </a:rPr>
              <a:t>Εκτίμηση των τρωτών σημείων</a:t>
            </a:r>
            <a:endParaRPr lang="en-US" sz="3600" dirty="0">
              <a:solidFill>
                <a:schemeClr val="bg1"/>
              </a:solidFill>
            </a:endParaRPr>
          </a:p>
        </p:txBody>
      </p:sp>
      <p:sp>
        <p:nvSpPr>
          <p:cNvPr id="17" name="Rectangle 16"/>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122" name="Picture 2"/>
          <p:cNvPicPr>
            <a:picLocks noChangeAspect="1" noChangeArrowheads="1"/>
          </p:cNvPicPr>
          <p:nvPr/>
        </p:nvPicPr>
        <p:blipFill>
          <a:blip r:embed="rId3" cstate="print"/>
          <a:srcRect r="1318"/>
          <a:stretch>
            <a:fillRect/>
          </a:stretch>
        </p:blipFill>
        <p:spPr bwMode="auto">
          <a:xfrm>
            <a:off x="833893" y="3478200"/>
            <a:ext cx="7395707" cy="327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7"/>
          <p:cNvSpPr>
            <a:spLocks noGrp="1"/>
          </p:cNvSpPr>
          <p:nvPr>
            <p:ph sz="half" idx="2"/>
          </p:nvPr>
        </p:nvSpPr>
        <p:spPr>
          <a:xfrm>
            <a:off x="4572000" y="1600200"/>
            <a:ext cx="4114800" cy="4525963"/>
          </a:xfrm>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Διαδικασίες </a:t>
            </a:r>
          </a:p>
          <a:p>
            <a:pPr marL="465138" indent="-465138" eaLnBrk="1" hangingPunct="1">
              <a:lnSpc>
                <a:spcPct val="125000"/>
              </a:lnSpc>
              <a:spcBef>
                <a:spcPct val="0"/>
              </a:spcBef>
            </a:pPr>
            <a:r>
              <a:rPr lang="el-GR" sz="3000" dirty="0" smtClean="0">
                <a:latin typeface="Arial" charset="0"/>
                <a:cs typeface="Arial" charset="0"/>
              </a:rPr>
              <a:t>Πολιτικές </a:t>
            </a:r>
          </a:p>
          <a:p>
            <a:pPr marL="465138" indent="-465138" eaLnBrk="1" hangingPunct="1">
              <a:lnSpc>
                <a:spcPct val="125000"/>
              </a:lnSpc>
              <a:spcBef>
                <a:spcPct val="0"/>
              </a:spcBef>
            </a:pPr>
            <a:r>
              <a:rPr lang="el-GR" sz="3000" dirty="0" smtClean="0">
                <a:latin typeface="Arial" charset="0"/>
                <a:cs typeface="Arial" charset="0"/>
              </a:rPr>
              <a:t>Σχέδιο αντιμετώπισης των επιπτώσεων των συμβάντων</a:t>
            </a:r>
            <a:endParaRPr lang="en-US" sz="3000" dirty="0" smtClean="0">
              <a:latin typeface="Arial" charset="0"/>
              <a:cs typeface="Arial" charset="0"/>
            </a:endParaRPr>
          </a:p>
        </p:txBody>
      </p:sp>
      <p:sp>
        <p:nvSpPr>
          <p:cNvPr id="41989" name="Title 14"/>
          <p:cNvSpPr>
            <a:spLocks noGrp="1"/>
          </p:cNvSpPr>
          <p:nvPr>
            <p:ph type="title"/>
          </p:nvPr>
        </p:nvSpPr>
        <p:spPr/>
        <p:txBody>
          <a:bodyPr/>
          <a:lstStyle/>
          <a:p>
            <a:pPr eaLnBrk="1" hangingPunct="1"/>
            <a:endParaRPr lang="en-US" smtClean="0"/>
          </a:p>
        </p:txBody>
      </p:sp>
      <p:sp>
        <p:nvSpPr>
          <p:cNvPr id="16"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3600" dirty="0" smtClean="0">
                <a:solidFill>
                  <a:schemeClr val="bg1"/>
                </a:solidFill>
                <a:latin typeface="Arial" pitchFamily="34" charset="0"/>
                <a:ea typeface="+mj-ea"/>
                <a:cs typeface="Arial" pitchFamily="34" charset="0"/>
              </a:rPr>
              <a:t>Διαχειριστικοί έλεγχοι ασφάλειας</a:t>
            </a:r>
            <a:endParaRPr lang="en-US" sz="3600" dirty="0">
              <a:solidFill>
                <a:schemeClr val="bg1"/>
              </a:solidFill>
              <a:latin typeface="Arial" pitchFamily="34" charset="0"/>
              <a:ea typeface="+mj-ea"/>
              <a:cs typeface="Arial" pitchFamily="34" charset="0"/>
            </a:endParaRPr>
          </a:p>
        </p:txBody>
      </p:sp>
      <p:sp>
        <p:nvSpPr>
          <p:cNvPr id="17" name="Rectangle 16"/>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533400" y="1752600"/>
            <a:ext cx="3932010" cy="435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title"/>
          </p:nvPr>
        </p:nvSpPr>
        <p:spPr>
          <a:xfrm>
            <a:off x="457200" y="274638"/>
            <a:ext cx="8229600" cy="1325562"/>
          </a:xfrm>
          <a:solidFill>
            <a:srgbClr val="D25F14"/>
          </a:solidFill>
        </p:spPr>
        <p:txBody>
          <a:bodyPr/>
          <a:lstStyle/>
          <a:p>
            <a:pPr eaLnBrk="1" hangingPunct="1"/>
            <a:r>
              <a:rPr lang="el-GR" dirty="0" smtClean="0">
                <a:solidFill>
                  <a:schemeClr val="bg1"/>
                </a:solidFill>
                <a:latin typeface="Arial" charset="0"/>
                <a:cs typeface="Arial" charset="0"/>
              </a:rPr>
              <a:t>Τεχνικοί έλεγχοι ασφάλειας</a:t>
            </a:r>
            <a:endParaRPr lang="en-US" dirty="0" smtClean="0">
              <a:solidFill>
                <a:schemeClr val="bg1"/>
              </a:solidFill>
              <a:latin typeface="Arial" charset="0"/>
              <a:cs typeface="Arial" charset="0"/>
            </a:endParaRPr>
          </a:p>
        </p:txBody>
      </p:sp>
      <p:sp>
        <p:nvSpPr>
          <p:cNvPr id="44034" name="Content Placeholder 4"/>
          <p:cNvSpPr>
            <a:spLocks noGrp="1"/>
          </p:cNvSpPr>
          <p:nvPr>
            <p:ph idx="1"/>
          </p:nvPr>
        </p:nvSpPr>
        <p:spPr>
          <a:xfrm>
            <a:off x="457200" y="1600200"/>
            <a:ext cx="8229600" cy="4495800"/>
          </a:xfrm>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Στρατηγικές ελέγχου (πιστοποίησης) ταυτότητας</a:t>
            </a:r>
          </a:p>
          <a:p>
            <a:pPr marL="465138" indent="-465138" eaLnBrk="1" hangingPunct="1">
              <a:lnSpc>
                <a:spcPct val="125000"/>
              </a:lnSpc>
              <a:spcBef>
                <a:spcPct val="0"/>
              </a:spcBef>
            </a:pPr>
            <a:r>
              <a:rPr lang="el-GR" sz="3000" dirty="0" smtClean="0">
                <a:latin typeface="Arial" charset="0"/>
                <a:cs typeface="Arial" charset="0"/>
              </a:rPr>
              <a:t>Κρυπτογράφηση</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Αποτροπή εισβολών</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7"/>
          <p:cNvSpPr>
            <a:spLocks noGrp="1"/>
          </p:cNvSpPr>
          <p:nvPr>
            <p:ph sz="half" idx="2"/>
          </p:nvPr>
        </p:nvSpPr>
        <p:spPr>
          <a:xfrm>
            <a:off x="457200" y="1600201"/>
            <a:ext cx="8229600" cy="2590800"/>
          </a:xfrm>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Ανησυχία για την ασφάλεια</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Πρότυπα και βέλτιστες πρακτικές</a:t>
            </a:r>
            <a:endParaRPr lang="en-US" sz="3000" dirty="0" smtClean="0">
              <a:latin typeface="Arial" charset="0"/>
              <a:cs typeface="Arial" charset="0"/>
            </a:endParaRPr>
          </a:p>
        </p:txBody>
      </p:sp>
      <p:sp>
        <p:nvSpPr>
          <p:cNvPr id="46084" name="Title 14"/>
          <p:cNvSpPr>
            <a:spLocks noGrp="1"/>
          </p:cNvSpPr>
          <p:nvPr>
            <p:ph type="title"/>
          </p:nvPr>
        </p:nvSpPr>
        <p:spPr/>
        <p:txBody>
          <a:bodyPr/>
          <a:lstStyle/>
          <a:p>
            <a:pPr eaLnBrk="1" hangingPunct="1"/>
            <a:endParaRPr lang="en-US" smtClean="0"/>
          </a:p>
        </p:txBody>
      </p:sp>
      <p:sp>
        <p:nvSpPr>
          <p:cNvPr id="16"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4000" dirty="0" smtClean="0">
                <a:solidFill>
                  <a:schemeClr val="bg1"/>
                </a:solidFill>
                <a:latin typeface="Arial" pitchFamily="34" charset="0"/>
                <a:ea typeface="+mj-ea"/>
                <a:cs typeface="Arial" pitchFamily="34" charset="0"/>
              </a:rPr>
              <a:t>Ασφάλεια πληροφοριών και υπολογιστικά νέφη</a:t>
            </a:r>
            <a:endParaRPr lang="en-US" sz="4000" dirty="0">
              <a:solidFill>
                <a:schemeClr val="bg1"/>
              </a:solidFill>
              <a:latin typeface="Arial" pitchFamily="34" charset="0"/>
              <a:ea typeface="+mj-ea"/>
              <a:cs typeface="Arial" pitchFamily="34" charset="0"/>
            </a:endParaRPr>
          </a:p>
        </p:txBody>
      </p:sp>
      <p:sp>
        <p:nvSpPr>
          <p:cNvPr id="17" name="Rectangle 16"/>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ectangle 18"/>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600200"/>
          <a:ext cx="8229600" cy="1295400"/>
        </p:xfrm>
        <a:graphic>
          <a:graphicData uri="http://schemas.openxmlformats.org/drawingml/2006/table">
            <a:tbl>
              <a:tblPr firstRow="1" bandRow="1">
                <a:tableStyleId>{5940675A-B579-460E-94D1-54222C63F5DA}</a:tableStyleId>
              </a:tblPr>
              <a:tblGrid>
                <a:gridCol w="8229600"/>
              </a:tblGrid>
              <a:tr h="1295400">
                <a:tc>
                  <a:txBody>
                    <a:bodyPr/>
                    <a:lstStyle/>
                    <a:p>
                      <a:pPr marL="465138" indent="-465138">
                        <a:lnSpc>
                          <a:spcPct val="125000"/>
                        </a:lnSpc>
                        <a:buFont typeface="Arial" pitchFamily="34" charset="0"/>
                        <a:buChar char="•"/>
                      </a:pPr>
                      <a:r>
                        <a:rPr lang="el-GR" sz="3000" dirty="0" smtClean="0">
                          <a:latin typeface="Arial" pitchFamily="34" charset="0"/>
                          <a:cs typeface="Arial" pitchFamily="34" charset="0"/>
                        </a:rPr>
                        <a:t>Ζητήματα γνωστικής λειτουργίας </a:t>
                      </a:r>
                    </a:p>
                    <a:p>
                      <a:pPr marL="465138" indent="-465138">
                        <a:lnSpc>
                          <a:spcPct val="125000"/>
                        </a:lnSpc>
                        <a:buFont typeface="Arial" pitchFamily="34" charset="0"/>
                        <a:buChar char="•"/>
                      </a:pPr>
                      <a:r>
                        <a:rPr lang="el-GR" sz="3000" dirty="0" smtClean="0">
                          <a:latin typeface="Arial" pitchFamily="34" charset="0"/>
                          <a:cs typeface="Arial" pitchFamily="34" charset="0"/>
                        </a:rPr>
                        <a:t>Κωδικοί</a:t>
                      </a:r>
                      <a:r>
                        <a:rPr lang="el-GR" sz="3000" baseline="0" dirty="0" smtClean="0">
                          <a:latin typeface="Arial" pitchFamily="34" charset="0"/>
                          <a:cs typeface="Arial" pitchFamily="34" charset="0"/>
                        </a:rPr>
                        <a:t> πρόσβασης</a:t>
                      </a:r>
                      <a:endParaRPr lang="en-US" sz="3000" dirty="0">
                        <a:latin typeface="Arial" pitchFamily="34" charset="0"/>
                        <a:cs typeface="Arial" pitchFamily="34" charset="0"/>
                      </a:endParaRPr>
                    </a:p>
                  </a:txBody>
                  <a:tcPr/>
                </a:tc>
              </a:tr>
            </a:tbl>
          </a:graphicData>
        </a:graphic>
      </p:graphicFrame>
      <p:sp>
        <p:nvSpPr>
          <p:cNvPr id="48138" name="Title 13"/>
          <p:cNvSpPr>
            <a:spLocks noGrp="1"/>
          </p:cNvSpPr>
          <p:nvPr>
            <p:ph type="title"/>
          </p:nvPr>
        </p:nvSpPr>
        <p:spPr/>
        <p:txBody>
          <a:bodyPr/>
          <a:lstStyle/>
          <a:p>
            <a:pPr eaLnBrk="1" hangingPunct="1"/>
            <a:endParaRPr lang="en-US" smtClean="0"/>
          </a:p>
        </p:txBody>
      </p:sp>
      <p:sp>
        <p:nvSpPr>
          <p:cNvPr id="15" name="Title 3"/>
          <p:cNvSpPr txBox="1">
            <a:spLocks/>
          </p:cNvSpPr>
          <p:nvPr/>
        </p:nvSpPr>
        <p:spPr>
          <a:xfrm>
            <a:off x="457200" y="274638"/>
            <a:ext cx="8229600" cy="1325562"/>
          </a:xfrm>
          <a:prstGeom prst="rect">
            <a:avLst/>
          </a:prstGeom>
          <a:solidFill>
            <a:srgbClr val="D25F14"/>
          </a:solidFill>
          <a:ln>
            <a:noFill/>
          </a:ln>
        </p:spPr>
        <p:txBody>
          <a:bodyPr anchor="ctr">
            <a:normAutofit/>
          </a:bodyPr>
          <a:lstStyle/>
          <a:p>
            <a:pPr algn="ctr" fontAlgn="auto">
              <a:spcAft>
                <a:spcPts val="0"/>
              </a:spcAft>
              <a:defRPr/>
            </a:pPr>
            <a:r>
              <a:rPr lang="el-GR" sz="4000" dirty="0" smtClean="0">
                <a:solidFill>
                  <a:schemeClr val="bg1"/>
                </a:solidFill>
                <a:latin typeface="Arial" pitchFamily="34" charset="0"/>
                <a:ea typeface="+mj-ea"/>
                <a:cs typeface="Arial" pitchFamily="34" charset="0"/>
              </a:rPr>
              <a:t>Ο ανθρώπινος </a:t>
            </a:r>
          </a:p>
          <a:p>
            <a:pPr algn="ctr" fontAlgn="auto">
              <a:spcAft>
                <a:spcPts val="0"/>
              </a:spcAft>
              <a:defRPr/>
            </a:pPr>
            <a:r>
              <a:rPr lang="el-GR" sz="4000" dirty="0" smtClean="0">
                <a:solidFill>
                  <a:schemeClr val="bg1"/>
                </a:solidFill>
                <a:latin typeface="Arial" pitchFamily="34" charset="0"/>
                <a:ea typeface="+mj-ea"/>
                <a:cs typeface="Arial" pitchFamily="34" charset="0"/>
              </a:rPr>
              <a:t>παράγοντας </a:t>
            </a:r>
            <a:r>
              <a:rPr lang="en-US" sz="4000" dirty="0" smtClean="0">
                <a:solidFill>
                  <a:schemeClr val="bg1"/>
                </a:solidFill>
                <a:latin typeface="Arial" pitchFamily="34" charset="0"/>
                <a:ea typeface="+mj-ea"/>
                <a:cs typeface="Arial" pitchFamily="34" charset="0"/>
              </a:rPr>
              <a:t>(1:2</a:t>
            </a:r>
            <a:r>
              <a:rPr lang="en-US" sz="4000" dirty="0">
                <a:solidFill>
                  <a:schemeClr val="bg1"/>
                </a:solidFill>
                <a:latin typeface="Arial" pitchFamily="34" charset="0"/>
                <a:ea typeface="+mj-ea"/>
                <a:cs typeface="Arial" pitchFamily="34" charset="0"/>
              </a:rPr>
              <a:t>)</a:t>
            </a:r>
          </a:p>
        </p:txBody>
      </p:sp>
      <p:sp>
        <p:nvSpPr>
          <p:cNvPr id="16" name="Rectangle 15"/>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ectangle 16"/>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ectangle 17"/>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922290" y="2971800"/>
            <a:ext cx="7612110" cy="363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3"/>
          <p:cNvSpPr>
            <a:spLocks noGrp="1"/>
          </p:cNvSpPr>
          <p:nvPr>
            <p:ph type="title"/>
          </p:nvPr>
        </p:nvSpPr>
        <p:spPr>
          <a:xfrm>
            <a:off x="457200" y="274638"/>
            <a:ext cx="8229600" cy="1325562"/>
          </a:xfrm>
          <a:solidFill>
            <a:srgbClr val="D25F14"/>
          </a:solidFill>
        </p:spPr>
        <p:txBody>
          <a:bodyPr/>
          <a:lstStyle/>
          <a:p>
            <a:pPr fontAlgn="auto">
              <a:spcAft>
                <a:spcPts val="0"/>
              </a:spcAft>
              <a:defRPr/>
            </a:pPr>
            <a:r>
              <a:rPr lang="el-GR" dirty="0" smtClean="0">
                <a:solidFill>
                  <a:schemeClr val="bg1"/>
                </a:solidFill>
                <a:latin typeface="Arial" pitchFamily="34" charset="0"/>
                <a:cs typeface="Arial" pitchFamily="34" charset="0"/>
              </a:rPr>
              <a:t>Ο ανθρώπινος </a:t>
            </a:r>
            <a:br>
              <a:rPr lang="el-GR" dirty="0" smtClean="0">
                <a:solidFill>
                  <a:schemeClr val="bg1"/>
                </a:solidFill>
                <a:latin typeface="Arial" pitchFamily="34" charset="0"/>
                <a:cs typeface="Arial" pitchFamily="34" charset="0"/>
              </a:rPr>
            </a:br>
            <a:r>
              <a:rPr lang="el-GR" dirty="0" smtClean="0">
                <a:solidFill>
                  <a:schemeClr val="bg1"/>
                </a:solidFill>
                <a:latin typeface="Arial" pitchFamily="34" charset="0"/>
                <a:cs typeface="Arial" pitchFamily="34" charset="0"/>
              </a:rPr>
              <a:t>παράγοντας </a:t>
            </a:r>
            <a:r>
              <a:rPr lang="en-US" dirty="0" smtClean="0">
                <a:solidFill>
                  <a:schemeClr val="bg1"/>
                </a:solidFill>
                <a:latin typeface="Arial" pitchFamily="34" charset="0"/>
                <a:cs typeface="Arial" pitchFamily="34" charset="0"/>
              </a:rPr>
              <a:t>(</a:t>
            </a:r>
            <a:r>
              <a:rPr lang="el-GR" dirty="0" smtClean="0">
                <a:solidFill>
                  <a:schemeClr val="bg1"/>
                </a:solidFill>
                <a:latin typeface="Arial" pitchFamily="34" charset="0"/>
                <a:cs typeface="Arial" pitchFamily="34" charset="0"/>
              </a:rPr>
              <a:t>2</a:t>
            </a:r>
            <a:r>
              <a:rPr lang="en-US" dirty="0" smtClean="0">
                <a:solidFill>
                  <a:schemeClr val="bg1"/>
                </a:solidFill>
                <a:latin typeface="Arial" pitchFamily="34" charset="0"/>
                <a:cs typeface="Arial" pitchFamily="34" charset="0"/>
              </a:rPr>
              <a:t>:2)</a:t>
            </a:r>
            <a:endParaRPr lang="en-US" dirty="0">
              <a:solidFill>
                <a:schemeClr val="bg1"/>
              </a:solidFill>
              <a:latin typeface="Arial" pitchFamily="34" charset="0"/>
              <a:cs typeface="Arial" pitchFamily="34" charset="0"/>
            </a:endParaRPr>
          </a:p>
        </p:txBody>
      </p:sp>
      <p:sp>
        <p:nvSpPr>
          <p:cNvPr id="50178" name="Content Placeholder 4"/>
          <p:cNvSpPr>
            <a:spLocks noGrp="1"/>
          </p:cNvSpPr>
          <p:nvPr>
            <p:ph idx="1"/>
          </p:nvPr>
        </p:nvSpPr>
        <p:spPr>
          <a:xfrm>
            <a:off x="457200" y="1600201"/>
            <a:ext cx="8229600" cy="2438400"/>
          </a:xfrm>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Κοινωνική μηχανική</a:t>
            </a:r>
          </a:p>
          <a:p>
            <a:pPr marL="465138" indent="-465138" eaLnBrk="1" hangingPunct="1">
              <a:lnSpc>
                <a:spcPct val="125000"/>
              </a:lnSpc>
              <a:spcBef>
                <a:spcPct val="0"/>
              </a:spcBef>
            </a:pPr>
            <a:r>
              <a:rPr lang="el-GR" sz="3000" dirty="0" smtClean="0">
                <a:latin typeface="Arial" charset="0"/>
                <a:cs typeface="Arial" charset="0"/>
              </a:rPr>
              <a:t>Προγράμματα ευαισθητοποίησης σε θέματα ασφάλειας</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3"/>
          <p:cNvSpPr>
            <a:spLocks noGrp="1"/>
          </p:cNvSpPr>
          <p:nvPr>
            <p:ph type="ctrTitle"/>
          </p:nvPr>
        </p:nvSpPr>
        <p:spPr>
          <a:xfrm>
            <a:off x="685800" y="1988275"/>
            <a:ext cx="7772400" cy="1754326"/>
          </a:xfrm>
          <a:solidFill>
            <a:srgbClr val="D7553C"/>
          </a:solidFill>
          <a:ln>
            <a:solidFill>
              <a:schemeClr val="tx1"/>
            </a:solidFill>
          </a:ln>
        </p:spPr>
        <p:txBody>
          <a:bodyPr>
            <a:spAutoFit/>
          </a:bodyPr>
          <a:lstStyle/>
          <a:p>
            <a:pPr eaLnBrk="1" hangingPunct="1"/>
            <a:r>
              <a:rPr lang="el-GR" sz="3600" dirty="0" smtClean="0">
                <a:solidFill>
                  <a:schemeClr val="bg1"/>
                </a:solidFill>
                <a:latin typeface="Arial" charset="0"/>
                <a:cs typeface="Arial" charset="0"/>
              </a:rPr>
              <a:t>Κεφάλαιο</a:t>
            </a:r>
            <a:r>
              <a:rPr lang="en-US" sz="3600" dirty="0" smtClean="0">
                <a:solidFill>
                  <a:schemeClr val="bg1"/>
                </a:solidFill>
                <a:latin typeface="Arial" charset="0"/>
                <a:cs typeface="Arial" charset="0"/>
              </a:rPr>
              <a:t>10:</a:t>
            </a:r>
            <a:br>
              <a:rPr lang="en-US" sz="3600" dirty="0" smtClean="0">
                <a:solidFill>
                  <a:schemeClr val="bg1"/>
                </a:solidFill>
                <a:latin typeface="Arial" charset="0"/>
                <a:cs typeface="Arial" charset="0"/>
              </a:rPr>
            </a:br>
            <a:r>
              <a:rPr lang="el-GR" sz="3600" dirty="0" smtClean="0">
                <a:solidFill>
                  <a:schemeClr val="bg1"/>
                </a:solidFill>
                <a:latin typeface="Arial" charset="0"/>
                <a:cs typeface="Arial" charset="0"/>
              </a:rPr>
              <a:t>Ζητήματα ηθικής, προστασίας της ιδιωτικής ζωής και ασφάλειας</a:t>
            </a:r>
            <a:endParaRPr lang="en-US" sz="3600" dirty="0" smtClean="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3"/>
          <p:cNvSpPr>
            <a:spLocks noGrp="1"/>
          </p:cNvSpPr>
          <p:nvPr>
            <p:ph type="title"/>
          </p:nvPr>
        </p:nvSpPr>
        <p:spPr>
          <a:xfrm>
            <a:off x="457200" y="274638"/>
            <a:ext cx="8229600" cy="1325562"/>
          </a:xfrm>
          <a:solidFill>
            <a:srgbClr val="D25F14"/>
          </a:solidFill>
        </p:spPr>
        <p:txBody>
          <a:bodyPr/>
          <a:lstStyle/>
          <a:p>
            <a:pPr eaLnBrk="1" hangingPunct="1"/>
            <a:r>
              <a:rPr lang="el-GR" sz="3600" dirty="0" smtClean="0">
                <a:solidFill>
                  <a:schemeClr val="bg1"/>
                </a:solidFill>
                <a:latin typeface="Arial" charset="0"/>
                <a:cs typeface="Arial" charset="0"/>
              </a:rPr>
              <a:t>Λήψη αποφάσεων </a:t>
            </a:r>
            <a:br>
              <a:rPr lang="el-GR" sz="3600" dirty="0" smtClean="0">
                <a:solidFill>
                  <a:schemeClr val="bg1"/>
                </a:solidFill>
                <a:latin typeface="Arial" charset="0"/>
                <a:cs typeface="Arial" charset="0"/>
              </a:rPr>
            </a:br>
            <a:r>
              <a:rPr lang="el-GR" sz="3600" dirty="0" smtClean="0">
                <a:solidFill>
                  <a:schemeClr val="bg1"/>
                </a:solidFill>
                <a:latin typeface="Arial" charset="0"/>
                <a:cs typeface="Arial" charset="0"/>
              </a:rPr>
              <a:t>με γνώμονα την ηθική</a:t>
            </a:r>
            <a:endParaRPr lang="en-US" sz="3600" dirty="0" smtClean="0">
              <a:solidFill>
                <a:schemeClr val="bg1"/>
              </a:solidFill>
              <a:latin typeface="Arial" charset="0"/>
              <a:cs typeface="Arial" charset="0"/>
            </a:endParaRPr>
          </a:p>
        </p:txBody>
      </p:sp>
      <p:sp>
        <p:nvSpPr>
          <p:cNvPr id="52226"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Αντιπρόσωπος πωλήσεων </a:t>
            </a:r>
          </a:p>
          <a:p>
            <a:pPr marL="465138" indent="-465138" eaLnBrk="1" hangingPunct="1">
              <a:lnSpc>
                <a:spcPct val="125000"/>
              </a:lnSpc>
              <a:spcBef>
                <a:spcPct val="0"/>
              </a:spcBef>
            </a:pPr>
            <a:r>
              <a:rPr lang="el-GR" sz="3000" dirty="0" smtClean="0">
                <a:latin typeface="Arial" charset="0"/>
                <a:cs typeface="Arial" charset="0"/>
              </a:rPr>
              <a:t>Μαθητής της έκτης τάξης </a:t>
            </a:r>
          </a:p>
          <a:p>
            <a:pPr marL="465138" indent="-465138" eaLnBrk="1" hangingPunct="1">
              <a:lnSpc>
                <a:spcPct val="125000"/>
              </a:lnSpc>
              <a:spcBef>
                <a:spcPct val="0"/>
              </a:spcBef>
            </a:pPr>
            <a:r>
              <a:rPr lang="el-GR" sz="3000" dirty="0" smtClean="0">
                <a:latin typeface="Arial" charset="0"/>
                <a:cs typeface="Arial" charset="0"/>
              </a:rPr>
              <a:t>Υπάλληλος του πανεπιστημίου</a:t>
            </a:r>
          </a:p>
          <a:p>
            <a:pPr marL="465138" indent="-465138" eaLnBrk="1" hangingPunct="1">
              <a:lnSpc>
                <a:spcPct val="125000"/>
              </a:lnSpc>
              <a:spcBef>
                <a:spcPct val="0"/>
              </a:spcBef>
            </a:pPr>
            <a:r>
              <a:rPr lang="el-GR" sz="3000" dirty="0" smtClean="0">
                <a:latin typeface="Arial" charset="0"/>
                <a:cs typeface="Arial" charset="0"/>
              </a:rPr>
              <a:t>Συνάδελφος</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Οικονομικός διευθυντής</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Περίληψη </a:t>
            </a:r>
            <a:endParaRPr lang="en-US" dirty="0" smtClean="0">
              <a:solidFill>
                <a:schemeClr val="bg1"/>
              </a:solidFill>
              <a:latin typeface="Arial" charset="0"/>
              <a:cs typeface="Arial" charset="0"/>
            </a:endParaRPr>
          </a:p>
        </p:txBody>
      </p:sp>
      <p:sp>
        <p:nvSpPr>
          <p:cNvPr id="54274"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Ηθική</a:t>
            </a:r>
            <a:endParaRPr lang="en-US" sz="3000" dirty="0" smtClean="0">
              <a:latin typeface="Arial" charset="0"/>
              <a:cs typeface="Arial" charset="0"/>
            </a:endParaRP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Προκλήσεις</a:t>
            </a:r>
            <a:endParaRPr lang="en-US" sz="3000" dirty="0" smtClean="0">
              <a:latin typeface="Arial" charset="0"/>
              <a:cs typeface="Arial" charset="0"/>
            </a:endParaRP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Προστασία της ιδιωτικής ζωής </a:t>
            </a: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Ασφάλεια</a:t>
            </a:r>
            <a:endParaRPr lang="en-US" sz="3000" dirty="0" smtClean="0">
              <a:latin typeface="Arial" charset="0"/>
              <a:cs typeface="Arial" charset="0"/>
            </a:endParaRP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Ανθρώπινη συμπεριφορά</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1600200"/>
          <a:ext cx="8229600" cy="4648200"/>
        </p:xfrm>
        <a:graphic>
          <a:graphicData uri="http://schemas.openxmlformats.org/drawingml/2006/table">
            <a:tbl>
              <a:tblPr firstRow="1" bandRow="1">
                <a:tableStyleId>{5940675A-B579-460E-94D1-54222C63F5DA}</a:tableStyleId>
              </a:tblPr>
              <a:tblGrid>
                <a:gridCol w="8229600"/>
              </a:tblGrid>
              <a:tr h="4648200">
                <a:tc>
                  <a:txBody>
                    <a:bodyPr/>
                    <a:lstStyle/>
                    <a:p>
                      <a:pPr marL="465138" indent="-465138">
                        <a:lnSpc>
                          <a:spcPct val="125000"/>
                        </a:lnSpc>
                        <a:spcBef>
                          <a:spcPts val="0"/>
                        </a:spcBef>
                        <a:buFont typeface="Arial" pitchFamily="34" charset="0"/>
                        <a:buChar char="•"/>
                      </a:pPr>
                      <a:r>
                        <a:rPr lang="en-US" sz="3000" dirty="0" smtClean="0">
                          <a:latin typeface="Arial" pitchFamily="34" charset="0"/>
                          <a:cs typeface="Arial" pitchFamily="34" charset="0"/>
                        </a:rPr>
                        <a:t>Retargeting</a:t>
                      </a:r>
                      <a:r>
                        <a:rPr lang="el-GR" sz="3000" dirty="0" smtClean="0">
                          <a:latin typeface="Arial" pitchFamily="34" charset="0"/>
                          <a:cs typeface="Arial" pitchFamily="34" charset="0"/>
                        </a:rPr>
                        <a:t> («επαναληπτική στόχευση») </a:t>
                      </a:r>
                      <a:endParaRPr lang="en-US" sz="3000" dirty="0" smtClean="0">
                        <a:latin typeface="Arial" pitchFamily="34" charset="0"/>
                        <a:cs typeface="Arial" pitchFamily="34" charset="0"/>
                      </a:endParaRPr>
                    </a:p>
                    <a:p>
                      <a:pPr marL="465138" indent="-465138">
                        <a:lnSpc>
                          <a:spcPct val="125000"/>
                        </a:lnSpc>
                        <a:spcBef>
                          <a:spcPts val="0"/>
                        </a:spcBef>
                        <a:buFont typeface="Arial" pitchFamily="34" charset="0"/>
                        <a:buChar char="•"/>
                      </a:pPr>
                      <a:r>
                        <a:rPr lang="el-GR" sz="3000" dirty="0" smtClean="0">
                          <a:latin typeface="Arial" pitchFamily="34" charset="0"/>
                          <a:cs typeface="Arial" pitchFamily="34" charset="0"/>
                        </a:rPr>
                        <a:t>Ανησυχίες για</a:t>
                      </a:r>
                      <a:r>
                        <a:rPr lang="el-GR" sz="3000" baseline="0" dirty="0" smtClean="0">
                          <a:latin typeface="Arial" pitchFamily="34" charset="0"/>
                          <a:cs typeface="Arial" pitchFamily="34" charset="0"/>
                        </a:rPr>
                        <a:t> την </a:t>
                      </a:r>
                      <a:r>
                        <a:rPr lang="el-GR" sz="3000" dirty="0" smtClean="0">
                          <a:latin typeface="Arial" pitchFamily="34" charset="0"/>
                          <a:cs typeface="Arial" pitchFamily="34" charset="0"/>
                        </a:rPr>
                        <a:t>προστασία των προσωπικών δεδομένων</a:t>
                      </a:r>
                    </a:p>
                    <a:p>
                      <a:pPr marL="465138" indent="-465138">
                        <a:lnSpc>
                          <a:spcPct val="125000"/>
                        </a:lnSpc>
                        <a:spcBef>
                          <a:spcPts val="0"/>
                        </a:spcBef>
                        <a:buFont typeface="Arial" pitchFamily="34" charset="0"/>
                        <a:buChar char="•"/>
                      </a:pPr>
                      <a:r>
                        <a:rPr lang="el-GR" sz="3000" dirty="0" smtClean="0">
                          <a:latin typeface="Arial" pitchFamily="34" charset="0"/>
                          <a:cs typeface="Arial" pitchFamily="34" charset="0"/>
                        </a:rPr>
                        <a:t>Διαφάνεια</a:t>
                      </a:r>
                      <a:endParaRPr lang="en-US" sz="3000" dirty="0">
                        <a:latin typeface="Arial" pitchFamily="34" charset="0"/>
                        <a:cs typeface="Arial" pitchFamily="34" charset="0"/>
                      </a:endParaRPr>
                    </a:p>
                  </a:txBody>
                  <a:tcPr/>
                </a:tc>
              </a:tr>
            </a:tbl>
          </a:graphicData>
        </a:graphic>
      </p:graphicFrame>
      <p:sp>
        <p:nvSpPr>
          <p:cNvPr id="56329" name="Title 3"/>
          <p:cNvSpPr>
            <a:spLocks noGrp="1"/>
          </p:cNvSpPr>
          <p:nvPr>
            <p:ph type="title"/>
          </p:nvPr>
        </p:nvSpPr>
        <p:spPr>
          <a:xfrm>
            <a:off x="457200" y="274638"/>
            <a:ext cx="8229600" cy="1325562"/>
          </a:xfrm>
          <a:solidFill>
            <a:srgbClr val="D7553C"/>
          </a:solidFill>
        </p:spPr>
        <p:txBody>
          <a:bodyPr/>
          <a:lstStyle/>
          <a:p>
            <a:pPr eaLnBrk="1" hangingPunct="1"/>
            <a:r>
              <a:rPr lang="el-GR" dirty="0" smtClean="0">
                <a:solidFill>
                  <a:schemeClr val="bg1"/>
                </a:solidFill>
                <a:latin typeface="Arial" charset="0"/>
                <a:cs typeface="Arial" charset="0"/>
              </a:rPr>
              <a:t>Μελέτη περίπτωσης 1:</a:t>
            </a:r>
            <a:br>
              <a:rPr lang="el-GR" dirty="0" smtClean="0">
                <a:solidFill>
                  <a:schemeClr val="bg1"/>
                </a:solidFill>
                <a:latin typeface="Arial" charset="0"/>
                <a:cs typeface="Arial" charset="0"/>
              </a:rPr>
            </a:br>
            <a:r>
              <a:rPr lang="en-US" dirty="0" err="1" smtClean="0">
                <a:solidFill>
                  <a:schemeClr val="bg1"/>
                </a:solidFill>
                <a:latin typeface="Arial" charset="0"/>
                <a:cs typeface="Arial" charset="0"/>
              </a:rPr>
              <a:t>Criteo</a:t>
            </a:r>
            <a:endParaRPr lang="en-US" dirty="0" smtClean="0">
              <a:solidFill>
                <a:schemeClr val="bg1"/>
              </a:solidFill>
              <a:latin typeface="Arial" charset="0"/>
              <a:cs typeface="Arial" charset="0"/>
            </a:endParaRPr>
          </a:p>
        </p:txBody>
      </p:sp>
      <p:sp>
        <p:nvSpPr>
          <p:cNvPr id="21" name="Rectangle 2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22"/>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3"/>
          <p:cNvSpPr>
            <a:spLocks noGrp="1"/>
          </p:cNvSpPr>
          <p:nvPr>
            <p:ph type="title"/>
          </p:nvPr>
        </p:nvSpPr>
        <p:spPr>
          <a:xfrm>
            <a:off x="457200" y="274638"/>
            <a:ext cx="8229600" cy="1325562"/>
          </a:xfrm>
          <a:solidFill>
            <a:srgbClr val="D7553C"/>
          </a:solidFill>
        </p:spPr>
        <p:txBody>
          <a:bodyPr/>
          <a:lstStyle/>
          <a:p>
            <a:pPr eaLnBrk="1" hangingPunct="1"/>
            <a:r>
              <a:rPr lang="el-GR" dirty="0" smtClean="0">
                <a:solidFill>
                  <a:schemeClr val="bg1"/>
                </a:solidFill>
                <a:latin typeface="Arial" charset="0"/>
                <a:cs typeface="Arial" charset="0"/>
              </a:rPr>
              <a:t>Μελέτη περίπτωσης 2:</a:t>
            </a:r>
            <a:br>
              <a:rPr lang="el-GR" dirty="0" smtClean="0">
                <a:solidFill>
                  <a:schemeClr val="bg1"/>
                </a:solidFill>
                <a:latin typeface="Arial" charset="0"/>
                <a:cs typeface="Arial" charset="0"/>
              </a:rPr>
            </a:br>
            <a:r>
              <a:rPr lang="el-GR" dirty="0" smtClean="0">
                <a:solidFill>
                  <a:schemeClr val="bg1"/>
                </a:solidFill>
                <a:latin typeface="Arial" charset="0"/>
                <a:cs typeface="Arial" charset="0"/>
              </a:rPr>
              <a:t>Ο </a:t>
            </a:r>
            <a:r>
              <a:rPr lang="en-US" dirty="0" err="1" smtClean="0">
                <a:solidFill>
                  <a:schemeClr val="bg1"/>
                </a:solidFill>
                <a:latin typeface="Arial" charset="0"/>
                <a:cs typeface="Arial" charset="0"/>
              </a:rPr>
              <a:t>Spamhaus</a:t>
            </a:r>
            <a:endParaRPr lang="en-US" dirty="0" smtClean="0">
              <a:solidFill>
                <a:schemeClr val="bg1"/>
              </a:solidFill>
              <a:latin typeface="Arial" charset="0"/>
              <a:cs typeface="Arial" charset="0"/>
            </a:endParaRPr>
          </a:p>
        </p:txBody>
      </p:sp>
      <p:sp>
        <p:nvSpPr>
          <p:cNvPr id="58370"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Αποστολή</a:t>
            </a:r>
          </a:p>
          <a:p>
            <a:pPr marL="465138" indent="-465138" eaLnBrk="1" hangingPunct="1">
              <a:lnSpc>
                <a:spcPct val="125000"/>
              </a:lnSpc>
              <a:spcBef>
                <a:spcPct val="0"/>
              </a:spcBef>
            </a:pPr>
            <a:r>
              <a:rPr lang="el-GR" sz="3000" dirty="0" smtClean="0">
                <a:latin typeface="Arial" charset="0"/>
                <a:cs typeface="Arial" charset="0"/>
              </a:rPr>
              <a:t>«Κατάλογος αποκλεισμού» (</a:t>
            </a:r>
            <a:r>
              <a:rPr lang="en-US" sz="3000" dirty="0" smtClean="0">
                <a:latin typeface="Arial" charset="0"/>
                <a:cs typeface="Arial" charset="0"/>
              </a:rPr>
              <a:t>block list) </a:t>
            </a:r>
            <a:endParaRPr lang="el-GR"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Νομικά ζητήματα</a:t>
            </a:r>
            <a:endParaRPr lang="en-US" sz="3000" dirty="0" smtClean="0">
              <a:latin typeface="Arial" charset="0"/>
              <a:cs typeface="Arial" charset="0"/>
            </a:endParaRPr>
          </a:p>
          <a:p>
            <a:pPr marL="465138" indent="-465138" eaLnBrk="1" hangingPunct="1">
              <a:lnSpc>
                <a:spcPct val="125000"/>
              </a:lnSpc>
              <a:spcBef>
                <a:spcPct val="0"/>
              </a:spcBef>
            </a:pP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txBox="1">
            <a:spLocks noGrp="1"/>
          </p:cNvSpPr>
          <p:nvPr>
            <p:ph sz="quarter" idx="1"/>
          </p:nvPr>
        </p:nvSpPr>
        <p:spPr>
          <a:xfrm>
            <a:off x="762000" y="1828800"/>
            <a:ext cx="7772400" cy="2016125"/>
          </a:xfrm>
          <a:ln>
            <a:solidFill>
              <a:schemeClr val="accent6">
                <a:lumMod val="75000"/>
              </a:schemeClr>
            </a:solidFill>
          </a:ln>
        </p:spPr>
        <p:txBody>
          <a:bodyPr>
            <a:spAutoFit/>
          </a:bodyPr>
          <a:lstStyle/>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smtClean="0">
              <a:solidFill>
                <a:srgbClr val="1C4853"/>
              </a:solidFill>
              <a:latin typeface="Calibri" pitchFamily="34" charset="0"/>
              <a:ea typeface="Calibri" pitchFamily="34" charset="0"/>
              <a:cs typeface="Calibri" pitchFamily="34" charset="0"/>
            </a:endParaRPr>
          </a:p>
          <a:p>
            <a:pPr algn="ctr">
              <a:buFont typeface="Wingdings 2" pitchFamily="18" charset="2"/>
              <a:buNone/>
            </a:pPr>
            <a:r>
              <a:rPr lang="el-GR" sz="2400" smtClean="0">
                <a:solidFill>
                  <a:srgbClr val="1C4853"/>
                </a:solidFill>
                <a:latin typeface="Calibri" pitchFamily="34" charset="0"/>
                <a:ea typeface="Calibri" pitchFamily="34" charset="0"/>
                <a:cs typeface="Calibri" pitchFamily="34" charset="0"/>
              </a:rPr>
              <a:t>(που έχει κυρωθεί με τον Ν. 100/1975)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457200" y="274638"/>
            <a:ext cx="8229600" cy="1325562"/>
          </a:xfrm>
          <a:solidFill>
            <a:srgbClr val="5A7396"/>
          </a:solidFill>
        </p:spPr>
        <p:txBody>
          <a:bodyPr/>
          <a:lstStyle/>
          <a:p>
            <a:pPr eaLnBrk="1" hangingPunct="1"/>
            <a:r>
              <a:rPr lang="el-GR" dirty="0" smtClean="0">
                <a:solidFill>
                  <a:schemeClr val="bg1"/>
                </a:solidFill>
                <a:latin typeface="Arial" charset="0"/>
                <a:cs typeface="Arial" charset="0"/>
              </a:rPr>
              <a:t>Μαθησιακοί στόχοι</a:t>
            </a:r>
            <a:endParaRPr lang="en-US" dirty="0" smtClean="0">
              <a:solidFill>
                <a:schemeClr val="bg1"/>
              </a:solidFill>
              <a:latin typeface="Arial" charset="0"/>
              <a:cs typeface="Arial" charset="0"/>
            </a:endParaRPr>
          </a:p>
        </p:txBody>
      </p:sp>
      <p:sp>
        <p:nvSpPr>
          <p:cNvPr id="17410" name="Content Placeholder 4"/>
          <p:cNvSpPr>
            <a:spLocks noGrp="1"/>
          </p:cNvSpPr>
          <p:nvPr>
            <p:ph idx="1"/>
          </p:nvPr>
        </p:nvSpPr>
        <p:spPr>
          <a:ln>
            <a:solidFill>
              <a:schemeClr val="tx1"/>
            </a:solidFill>
          </a:ln>
        </p:spPr>
        <p:txBody>
          <a:bodyPr/>
          <a:lstStyle/>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Ηθική</a:t>
            </a:r>
            <a:endParaRPr lang="en-US" sz="3000" dirty="0" smtClean="0">
              <a:latin typeface="Arial" charset="0"/>
              <a:cs typeface="Arial" charset="0"/>
            </a:endParaRP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Προκλήσεις</a:t>
            </a:r>
            <a:endParaRPr lang="en-US" sz="3000" dirty="0" smtClean="0">
              <a:latin typeface="Arial" charset="0"/>
              <a:cs typeface="Arial" charset="0"/>
            </a:endParaRP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Προστασία της ιδιωτικής ζωής </a:t>
            </a: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Ασφάλεια</a:t>
            </a:r>
            <a:endParaRPr lang="en-US" sz="3000" dirty="0" smtClean="0">
              <a:latin typeface="Arial" charset="0"/>
              <a:cs typeface="Arial" charset="0"/>
            </a:endParaRPr>
          </a:p>
          <a:p>
            <a:pPr marL="465138" indent="-465138" eaLnBrk="1" hangingPunct="1">
              <a:lnSpc>
                <a:spcPct val="125000"/>
              </a:lnSpc>
              <a:spcBef>
                <a:spcPct val="0"/>
              </a:spcBef>
              <a:buFont typeface="Calibri" pitchFamily="34" charset="0"/>
              <a:buAutoNum type="arabicPeriod"/>
            </a:pPr>
            <a:r>
              <a:rPr lang="el-GR" sz="3000" dirty="0" smtClean="0">
                <a:latin typeface="Arial" charset="0"/>
                <a:cs typeface="Arial" charset="0"/>
              </a:rPr>
              <a:t>Ανθρώπινη συμπεριφορά</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p:nvPr>
        </p:nvSpPr>
        <p:spPr>
          <a:xfrm>
            <a:off x="457200" y="274638"/>
            <a:ext cx="8229600" cy="1325562"/>
          </a:xfrm>
          <a:solidFill>
            <a:srgbClr val="5A7396"/>
          </a:solidFill>
        </p:spPr>
        <p:txBody>
          <a:bodyPr/>
          <a:lstStyle/>
          <a:p>
            <a:pPr eaLnBrk="1" hangingPunct="1"/>
            <a:r>
              <a:rPr lang="en-US" smtClean="0">
                <a:solidFill>
                  <a:schemeClr val="bg1"/>
                </a:solidFill>
                <a:latin typeface="Arial" charset="0"/>
                <a:cs typeface="Arial" charset="0"/>
              </a:rPr>
              <a:t>Wikipedia</a:t>
            </a:r>
          </a:p>
        </p:txBody>
      </p:sp>
      <p:sp>
        <p:nvSpPr>
          <p:cNvPr id="19458" name="Content Placeholder 4"/>
          <p:cNvSpPr>
            <a:spLocks noGrp="1"/>
          </p:cNvSpPr>
          <p:nvPr>
            <p:ph idx="1"/>
          </p:nvPr>
        </p:nvSpPr>
        <p:spPr>
          <a:xfrm>
            <a:off x="457200" y="4724400"/>
            <a:ext cx="8229600" cy="1401763"/>
          </a:xfrm>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Ελευθερία του λόγου</a:t>
            </a:r>
          </a:p>
          <a:p>
            <a:pPr marL="465138" indent="-465138" eaLnBrk="1" hangingPunct="1">
              <a:lnSpc>
                <a:spcPct val="125000"/>
              </a:lnSpc>
              <a:spcBef>
                <a:spcPct val="0"/>
              </a:spcBef>
            </a:pPr>
            <a:r>
              <a:rPr lang="el-GR" sz="3000" dirty="0" smtClean="0">
                <a:latin typeface="Arial" charset="0"/>
                <a:cs typeface="Arial" charset="0"/>
              </a:rPr>
              <a:t>Ηθικά διλήμματα </a:t>
            </a:r>
            <a:endParaRPr lang="en-US" sz="3000" dirty="0" smtClean="0">
              <a:latin typeface="Arial" charset="0"/>
              <a:cs typeface="Arial" charset="0"/>
            </a:endParaRPr>
          </a:p>
        </p:txBody>
      </p:sp>
      <p:sp>
        <p:nvSpPr>
          <p:cNvPr id="6" name="Rectangle 5"/>
          <p:cNvSpPr/>
          <p:nvPr/>
        </p:nvSpPr>
        <p:spPr>
          <a:xfrm>
            <a:off x="457200"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927975" y="274638"/>
            <a:ext cx="762000" cy="1325562"/>
          </a:xfrm>
          <a:prstGeom prst="rect">
            <a:avLst/>
          </a:prstGeom>
          <a:solidFill>
            <a:srgbClr val="D25F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1600200"/>
            <a:ext cx="8229600" cy="3124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9465" name="Picture 3"/>
          <p:cNvPicPr>
            <a:picLocks noChangeAspect="1" noChangeArrowheads="1"/>
          </p:cNvPicPr>
          <p:nvPr/>
        </p:nvPicPr>
        <p:blipFill>
          <a:blip r:embed="rId3" cstate="print"/>
          <a:srcRect/>
          <a:stretch>
            <a:fillRect/>
          </a:stretch>
        </p:blipFill>
        <p:spPr bwMode="auto">
          <a:xfrm>
            <a:off x="1219200" y="1676400"/>
            <a:ext cx="6630988"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a:xfrm>
            <a:off x="457200" y="274638"/>
            <a:ext cx="8229600" cy="1325562"/>
          </a:xfrm>
          <a:solidFill>
            <a:srgbClr val="D25F14"/>
          </a:solidFill>
        </p:spPr>
        <p:txBody>
          <a:bodyPr/>
          <a:lstStyle/>
          <a:p>
            <a:pPr eaLnBrk="1" hangingPunct="1"/>
            <a:r>
              <a:rPr lang="el-GR" dirty="0" smtClean="0">
                <a:solidFill>
                  <a:schemeClr val="bg1"/>
                </a:solidFill>
                <a:latin typeface="Arial" charset="0"/>
                <a:cs typeface="Arial" charset="0"/>
              </a:rPr>
              <a:t>Ηθικά πλαίσια</a:t>
            </a:r>
            <a:endParaRPr lang="en-US" dirty="0" smtClean="0">
              <a:solidFill>
                <a:schemeClr val="bg1"/>
              </a:solidFill>
              <a:latin typeface="Arial" charset="0"/>
              <a:cs typeface="Arial" charset="0"/>
            </a:endParaRPr>
          </a:p>
        </p:txBody>
      </p:sp>
      <p:sp>
        <p:nvSpPr>
          <p:cNvPr id="21506" name="Content Placeholder 4"/>
          <p:cNvSpPr>
            <a:spLocks noGrp="1"/>
          </p:cNvSpPr>
          <p:nvPr>
            <p:ph idx="1"/>
          </p:nvPr>
        </p:nvSpPr>
        <p:spPr>
          <a:xfrm>
            <a:off x="457200" y="1600201"/>
            <a:ext cx="8229600" cy="2057400"/>
          </a:xfrm>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Φυσικοί νόμοι και δικαιώματα</a:t>
            </a:r>
          </a:p>
          <a:p>
            <a:pPr marL="465138" indent="-465138" eaLnBrk="1" hangingPunct="1">
              <a:lnSpc>
                <a:spcPct val="125000"/>
              </a:lnSpc>
              <a:spcBef>
                <a:spcPct val="0"/>
              </a:spcBef>
            </a:pPr>
            <a:r>
              <a:rPr lang="el-GR" sz="3000" dirty="0" smtClean="0">
                <a:latin typeface="Arial" charset="0"/>
                <a:cs typeface="Arial" charset="0"/>
              </a:rPr>
              <a:t>Ωφελιμισμός</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a:xfrm>
            <a:off x="457200" y="274638"/>
            <a:ext cx="8229600" cy="1325562"/>
          </a:xfrm>
          <a:solidFill>
            <a:srgbClr val="D25F14"/>
          </a:solidFill>
        </p:spPr>
        <p:txBody>
          <a:bodyPr/>
          <a:lstStyle/>
          <a:p>
            <a:pPr eaLnBrk="1" hangingPunct="1"/>
            <a:r>
              <a:rPr lang="el-GR" dirty="0" smtClean="0">
                <a:solidFill>
                  <a:schemeClr val="bg1"/>
                </a:solidFill>
                <a:latin typeface="Arial" charset="0"/>
                <a:cs typeface="Arial" charset="0"/>
              </a:rPr>
              <a:t>Ηθική και νομοθεσία</a:t>
            </a:r>
            <a:endParaRPr lang="en-US" dirty="0" smtClean="0">
              <a:solidFill>
                <a:schemeClr val="bg1"/>
              </a:solidFill>
              <a:latin typeface="Arial" charset="0"/>
              <a:cs typeface="Arial" charset="0"/>
            </a:endParaRPr>
          </a:p>
        </p:txBody>
      </p:sp>
      <p:sp>
        <p:nvSpPr>
          <p:cNvPr id="23554" name="Content Placeholder 4"/>
          <p:cNvSpPr>
            <a:spLocks noGrp="1"/>
          </p:cNvSpPr>
          <p:nvPr>
            <p:ph idx="1"/>
          </p:nvPr>
        </p:nvSpPr>
        <p:spPr>
          <a:xfrm>
            <a:off x="457200" y="1600201"/>
            <a:ext cx="8229600" cy="2590800"/>
          </a:xfrm>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Ηθικές αρχές</a:t>
            </a:r>
          </a:p>
          <a:p>
            <a:pPr marL="465138" indent="-465138" eaLnBrk="1" hangingPunct="1">
              <a:lnSpc>
                <a:spcPct val="125000"/>
              </a:lnSpc>
              <a:spcBef>
                <a:spcPct val="0"/>
              </a:spcBef>
            </a:pPr>
            <a:r>
              <a:rPr lang="el-GR" sz="3000" dirty="0" smtClean="0">
                <a:latin typeface="Arial" charset="0"/>
                <a:cs typeface="Arial" charset="0"/>
              </a:rPr>
              <a:t>Πολιτικές πιέσεις</a:t>
            </a:r>
          </a:p>
          <a:p>
            <a:pPr marL="465138" indent="-465138" eaLnBrk="1" hangingPunct="1">
              <a:lnSpc>
                <a:spcPct val="125000"/>
              </a:lnSpc>
              <a:spcBef>
                <a:spcPct val="0"/>
              </a:spcBef>
            </a:pPr>
            <a:r>
              <a:rPr lang="el-GR" sz="3000" dirty="0" smtClean="0">
                <a:latin typeface="Arial" charset="0"/>
                <a:cs typeface="Arial" charset="0"/>
              </a:rPr>
              <a:t>Νόμιμο </a:t>
            </a:r>
            <a:r>
              <a:rPr lang="en-US" sz="3000" dirty="0" smtClean="0">
                <a:latin typeface="Arial" charset="0"/>
                <a:cs typeface="Arial" charset="0"/>
              </a:rPr>
              <a:t>vs. </a:t>
            </a:r>
            <a:r>
              <a:rPr lang="el-GR" sz="3000" dirty="0" smtClean="0">
                <a:latin typeface="Arial" charset="0"/>
                <a:cs typeface="Arial" charset="0"/>
              </a:rPr>
              <a:t>ηθικό</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a:xfrm>
            <a:off x="457200" y="274638"/>
            <a:ext cx="8229600" cy="1325562"/>
          </a:xfrm>
          <a:solidFill>
            <a:srgbClr val="D25F14"/>
          </a:solidFill>
        </p:spPr>
        <p:txBody>
          <a:bodyPr/>
          <a:lstStyle/>
          <a:p>
            <a:pPr eaLnBrk="1" hangingPunct="1"/>
            <a:r>
              <a:rPr lang="el-GR" sz="3200" dirty="0" smtClean="0">
                <a:solidFill>
                  <a:schemeClr val="bg1"/>
                </a:solidFill>
                <a:latin typeface="Arial" charset="0"/>
                <a:cs typeface="Arial" charset="0"/>
              </a:rPr>
              <a:t>Ζητήματα ηθικής στις τεχνολογίες πληροφοριών και επικοινωνιών</a:t>
            </a:r>
            <a:endParaRPr lang="en-US" sz="3200" dirty="0" smtClean="0">
              <a:solidFill>
                <a:schemeClr val="bg1"/>
              </a:solidFill>
              <a:latin typeface="Arial" charset="0"/>
              <a:cs typeface="Arial" charset="0"/>
            </a:endParaRPr>
          </a:p>
        </p:txBody>
      </p:sp>
      <p:sp>
        <p:nvSpPr>
          <p:cNvPr id="25602" name="Content Placeholder 4"/>
          <p:cNvSpPr>
            <a:spLocks noGrp="1"/>
          </p:cNvSpPr>
          <p:nvPr>
            <p:ph idx="1"/>
          </p:nvPr>
        </p:nvSpPr>
        <p:spPr>
          <a:xfrm>
            <a:off x="457200" y="1600201"/>
            <a:ext cx="8229600" cy="2743200"/>
          </a:xfrm>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Νέες παράμετροι</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Ελευθερία του λόγου</a:t>
            </a:r>
            <a:endParaRPr lang="en-US" sz="3000" dirty="0" smtClean="0">
              <a:latin typeface="Arial" charset="0"/>
              <a:cs typeface="Arial" charset="0"/>
            </a:endParaRPr>
          </a:p>
          <a:p>
            <a:pPr marL="465138" indent="-465138" eaLnBrk="1" hangingPunct="1">
              <a:lnSpc>
                <a:spcPct val="125000"/>
              </a:lnSpc>
              <a:spcBef>
                <a:spcPct val="0"/>
              </a:spcBef>
            </a:pPr>
            <a:r>
              <a:rPr lang="el-GR" sz="3000" dirty="0" smtClean="0">
                <a:latin typeface="Arial" charset="0"/>
                <a:cs typeface="Arial" charset="0"/>
              </a:rPr>
              <a:t>Λήψη αποφάσεων</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3"/>
          <p:cNvSpPr>
            <a:spLocks noGrp="1"/>
          </p:cNvSpPr>
          <p:nvPr>
            <p:ph type="title"/>
          </p:nvPr>
        </p:nvSpPr>
        <p:spPr>
          <a:xfrm>
            <a:off x="457200" y="274638"/>
            <a:ext cx="8229600" cy="1325562"/>
          </a:xfrm>
          <a:solidFill>
            <a:srgbClr val="D25F14"/>
          </a:solidFill>
        </p:spPr>
        <p:txBody>
          <a:bodyPr/>
          <a:lstStyle/>
          <a:p>
            <a:pPr eaLnBrk="1" hangingPunct="1"/>
            <a:r>
              <a:rPr lang="el-GR" dirty="0" smtClean="0">
                <a:solidFill>
                  <a:schemeClr val="bg1"/>
                </a:solidFill>
                <a:latin typeface="Arial" charset="0"/>
                <a:cs typeface="Arial" charset="0"/>
              </a:rPr>
              <a:t>Πληροφοριακή ηθική</a:t>
            </a:r>
            <a:endParaRPr lang="en-US" dirty="0" smtClean="0">
              <a:solidFill>
                <a:schemeClr val="bg1"/>
              </a:solidFill>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62844" y="1633800"/>
            <a:ext cx="7871556" cy="51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title"/>
          </p:nvPr>
        </p:nvSpPr>
        <p:spPr>
          <a:xfrm>
            <a:off x="457200" y="274638"/>
            <a:ext cx="8229600" cy="1325562"/>
          </a:xfrm>
          <a:solidFill>
            <a:srgbClr val="D25F14"/>
          </a:solidFill>
        </p:spPr>
        <p:txBody>
          <a:bodyPr/>
          <a:lstStyle/>
          <a:p>
            <a:pPr eaLnBrk="1" hangingPunct="1"/>
            <a:r>
              <a:rPr lang="el-GR" dirty="0" smtClean="0">
                <a:solidFill>
                  <a:schemeClr val="bg1"/>
                </a:solidFill>
                <a:latin typeface="Arial" charset="0"/>
                <a:cs typeface="Arial" charset="0"/>
              </a:rPr>
              <a:t>Πνευματική ιδιοκτησία </a:t>
            </a:r>
            <a:r>
              <a:rPr lang="en-US" dirty="0" smtClean="0">
                <a:solidFill>
                  <a:schemeClr val="bg1"/>
                </a:solidFill>
                <a:latin typeface="Arial" charset="0"/>
                <a:cs typeface="Arial" charset="0"/>
              </a:rPr>
              <a:t/>
            </a:r>
            <a:br>
              <a:rPr lang="en-US" dirty="0" smtClean="0">
                <a:solidFill>
                  <a:schemeClr val="bg1"/>
                </a:solidFill>
                <a:latin typeface="Arial" charset="0"/>
                <a:cs typeface="Arial" charset="0"/>
              </a:rPr>
            </a:br>
            <a:r>
              <a:rPr lang="el-GR" dirty="0" smtClean="0">
                <a:solidFill>
                  <a:schemeClr val="bg1"/>
                </a:solidFill>
                <a:latin typeface="Arial" charset="0"/>
                <a:cs typeface="Arial" charset="0"/>
              </a:rPr>
              <a:t>και </a:t>
            </a:r>
            <a:r>
              <a:rPr lang="el-GR" dirty="0" smtClean="0">
                <a:solidFill>
                  <a:schemeClr val="bg1"/>
                </a:solidFill>
                <a:latin typeface="Arial" charset="0"/>
                <a:cs typeface="Arial" charset="0"/>
              </a:rPr>
              <a:t>λογοκλοπή</a:t>
            </a:r>
            <a:endParaRPr lang="en-US" dirty="0" smtClean="0">
              <a:solidFill>
                <a:schemeClr val="bg1"/>
              </a:solidFill>
              <a:latin typeface="Arial" charset="0"/>
              <a:cs typeface="Arial" charset="0"/>
            </a:endParaRPr>
          </a:p>
        </p:txBody>
      </p:sp>
      <p:sp>
        <p:nvSpPr>
          <p:cNvPr id="29698" name="Content Placeholder 4"/>
          <p:cNvSpPr>
            <a:spLocks noGrp="1"/>
          </p:cNvSpPr>
          <p:nvPr>
            <p:ph idx="1"/>
          </p:nvPr>
        </p:nvSpPr>
        <p:spPr>
          <a:xfrm>
            <a:off x="457200" y="1600201"/>
            <a:ext cx="8229600" cy="2667000"/>
          </a:xfrm>
          <a:ln>
            <a:solidFill>
              <a:schemeClr val="tx1"/>
            </a:solidFill>
          </a:ln>
        </p:spPr>
        <p:txBody>
          <a:bodyPr/>
          <a:lstStyle/>
          <a:p>
            <a:pPr marL="465138" indent="-465138" eaLnBrk="1" hangingPunct="1">
              <a:lnSpc>
                <a:spcPct val="125000"/>
              </a:lnSpc>
              <a:spcBef>
                <a:spcPct val="0"/>
              </a:spcBef>
            </a:pPr>
            <a:r>
              <a:rPr lang="el-GR" sz="3000" dirty="0" smtClean="0">
                <a:latin typeface="Arial" charset="0"/>
                <a:cs typeface="Arial" charset="0"/>
              </a:rPr>
              <a:t>Πνευματική ιδιοκτησία </a:t>
            </a:r>
          </a:p>
          <a:p>
            <a:pPr marL="465138" indent="-465138" eaLnBrk="1" hangingPunct="1">
              <a:lnSpc>
                <a:spcPct val="125000"/>
              </a:lnSpc>
              <a:spcBef>
                <a:spcPct val="0"/>
              </a:spcBef>
            </a:pPr>
            <a:r>
              <a:rPr lang="el-GR" sz="3000" dirty="0" smtClean="0">
                <a:latin typeface="Arial" charset="0"/>
                <a:cs typeface="Arial" charset="0"/>
              </a:rPr>
              <a:t>Διαχείριση ψηφιακών δικαιωμάτων</a:t>
            </a:r>
          </a:p>
          <a:p>
            <a:pPr marL="465138" indent="-465138" eaLnBrk="1" hangingPunct="1">
              <a:lnSpc>
                <a:spcPct val="125000"/>
              </a:lnSpc>
              <a:spcBef>
                <a:spcPct val="0"/>
              </a:spcBef>
            </a:pPr>
            <a:r>
              <a:rPr lang="el-GR" sz="3000" dirty="0" smtClean="0">
                <a:latin typeface="Arial" charset="0"/>
                <a:cs typeface="Arial" charset="0"/>
              </a:rPr>
              <a:t>Λογοκλοπή</a:t>
            </a:r>
            <a:endParaRPr lang="en-US" sz="3000" dirty="0" smtClean="0">
              <a:latin typeface="Arial" charset="0"/>
              <a:cs typeface="Arial" charset="0"/>
            </a:endParaRPr>
          </a:p>
        </p:txBody>
      </p:sp>
      <p:sp>
        <p:nvSpPr>
          <p:cNvPr id="11" name="Rectangle 10"/>
          <p:cNvSpPr/>
          <p:nvPr/>
        </p:nvSpPr>
        <p:spPr>
          <a:xfrm>
            <a:off x="457200"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7927975" y="274638"/>
            <a:ext cx="762000" cy="1325562"/>
          </a:xfrm>
          <a:prstGeom prst="rect">
            <a:avLst/>
          </a:prstGeom>
          <a:solidFill>
            <a:srgbClr val="4B6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457200" y="274638"/>
            <a:ext cx="8229600" cy="132556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1269</TotalTime>
  <Words>5999</Words>
  <Application>Microsoft Office PowerPoint</Application>
  <PresentationFormat>Προβολή στην οθόνη (4:3)</PresentationFormat>
  <Paragraphs>238</Paragraphs>
  <Slides>24</Slides>
  <Notes>23</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Office Theme</vt:lpstr>
      <vt:lpstr>Διαφάνεια 1</vt:lpstr>
      <vt:lpstr>Κεφάλαιο10: Ζητήματα ηθικής, προστασίας της ιδιωτικής ζωής και ασφάλειας</vt:lpstr>
      <vt:lpstr>Μαθησιακοί στόχοι</vt:lpstr>
      <vt:lpstr>Wikipedia</vt:lpstr>
      <vt:lpstr>Ηθικά πλαίσια</vt:lpstr>
      <vt:lpstr>Ηθική και νομοθεσία</vt:lpstr>
      <vt:lpstr>Ζητήματα ηθικής στις τεχνολογίες πληροφοριών και επικοινωνιών</vt:lpstr>
      <vt:lpstr>Πληροφοριακή ηθική</vt:lpstr>
      <vt:lpstr>Πνευματική ιδιοκτησία  και λογοκλοπή</vt:lpstr>
      <vt:lpstr>Διαφάνεια 10</vt:lpstr>
      <vt:lpstr>Προστασία της  ιδιωτικής ζωής (2:2)</vt:lpstr>
      <vt:lpstr>Ασφάλεια πληροφοριών</vt:lpstr>
      <vt:lpstr>Διαφάνεια 13</vt:lpstr>
      <vt:lpstr>Διαφάνεια 14</vt:lpstr>
      <vt:lpstr>Διαφάνεια 15</vt:lpstr>
      <vt:lpstr>Τεχνικοί έλεγχοι ασφάλειας</vt:lpstr>
      <vt:lpstr>Διαφάνεια 17</vt:lpstr>
      <vt:lpstr>Διαφάνεια 18</vt:lpstr>
      <vt:lpstr>Ο ανθρώπινος  παράγοντας (2:2)</vt:lpstr>
      <vt:lpstr>Λήψη αποφάσεων  με γνώμονα την ηθική</vt:lpstr>
      <vt:lpstr>Περίληψη </vt:lpstr>
      <vt:lpstr>Μελέτη περίπτωσης 1: Criteo</vt:lpstr>
      <vt:lpstr>Μελέτη περίπτωσης 2: Ο Spamhaus</vt:lpstr>
      <vt:lpstr>Διαφάνεια 24</vt:lpstr>
    </vt:vector>
  </TitlesOfParts>
  <Company>University of Richmond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Ethics, Privacy, and Security</dc:title>
  <dc:creator>Information Services</dc:creator>
  <cp:lastModifiedBy>EPIMELEIA</cp:lastModifiedBy>
  <cp:revision>182</cp:revision>
  <cp:lastPrinted>2011-10-20T20:19:39Z</cp:lastPrinted>
  <dcterms:created xsi:type="dcterms:W3CDTF">2011-05-06T21:38:06Z</dcterms:created>
  <dcterms:modified xsi:type="dcterms:W3CDTF">2014-02-18T11:47:07Z</dcterms:modified>
</cp:coreProperties>
</file>