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56" r:id="rId2"/>
    <p:sldId id="332" r:id="rId3"/>
    <p:sldId id="333" r:id="rId4"/>
    <p:sldId id="264" r:id="rId5"/>
    <p:sldId id="294" r:id="rId6"/>
    <p:sldId id="295" r:id="rId7"/>
    <p:sldId id="296" r:id="rId8"/>
    <p:sldId id="297" r:id="rId9"/>
    <p:sldId id="298" r:id="rId10"/>
    <p:sldId id="309" r:id="rId11"/>
    <p:sldId id="310" r:id="rId12"/>
    <p:sldId id="299" r:id="rId13"/>
    <p:sldId id="311" r:id="rId14"/>
    <p:sldId id="300" r:id="rId15"/>
    <p:sldId id="302" r:id="rId16"/>
    <p:sldId id="303" r:id="rId17"/>
    <p:sldId id="304" r:id="rId18"/>
    <p:sldId id="305" r:id="rId19"/>
    <p:sldId id="307" r:id="rId20"/>
    <p:sldId id="308" r:id="rId21"/>
    <p:sldId id="313" r:id="rId22"/>
    <p:sldId id="325" r:id="rId23"/>
    <p:sldId id="314" r:id="rId24"/>
    <p:sldId id="315" r:id="rId25"/>
    <p:sldId id="316" r:id="rId26"/>
    <p:sldId id="317" r:id="rId27"/>
    <p:sldId id="326" r:id="rId28"/>
    <p:sldId id="327" r:id="rId29"/>
    <p:sldId id="328" r:id="rId30"/>
    <p:sldId id="329" r:id="rId31"/>
    <p:sldId id="319" r:id="rId32"/>
    <p:sldId id="33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83394" autoAdjust="0"/>
  </p:normalViewPr>
  <p:slideViewPr>
    <p:cSldViewPr>
      <p:cViewPr varScale="1">
        <p:scale>
          <a:sx n="74" d="100"/>
          <a:sy n="74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CAE28-30A1-48E7-B191-49651DB85113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CD944F74-E823-4551-BEA4-B2051129EEF8}">
      <dgm:prSet phldrT="[Text]" custT="1"/>
      <dgm:spPr/>
      <dgm:t>
        <a:bodyPr/>
        <a:lstStyle/>
        <a:p>
          <a:r>
            <a:rPr lang="el-GR" sz="1200" dirty="0" smtClean="0"/>
            <a:t>Αναγνώριση του ερευνητικού προβλήματος</a:t>
          </a:r>
          <a:endParaRPr lang="en-GB" sz="1200" dirty="0"/>
        </a:p>
      </dgm:t>
    </dgm:pt>
    <dgm:pt modelId="{C94B0320-BA5C-42DC-BB14-D235556AAA97}" type="parTrans" cxnId="{DA624387-5B7C-44AE-9DF1-7B914EE73308}">
      <dgm:prSet/>
      <dgm:spPr/>
      <dgm:t>
        <a:bodyPr/>
        <a:lstStyle/>
        <a:p>
          <a:endParaRPr lang="en-GB"/>
        </a:p>
      </dgm:t>
    </dgm:pt>
    <dgm:pt modelId="{DD09B770-4559-4EB8-A357-C4D3B0886361}" type="sibTrans" cxnId="{DA624387-5B7C-44AE-9DF1-7B914EE73308}">
      <dgm:prSet/>
      <dgm:spPr/>
      <dgm:t>
        <a:bodyPr/>
        <a:lstStyle/>
        <a:p>
          <a:endParaRPr lang="en-GB"/>
        </a:p>
      </dgm:t>
    </dgm:pt>
    <dgm:pt modelId="{138B9CE8-3B22-4938-A7EA-95F42ABE2678}">
      <dgm:prSet phldrT="[Text]" custT="1"/>
      <dgm:spPr/>
      <dgm:t>
        <a:bodyPr/>
        <a:lstStyle/>
        <a:p>
          <a:r>
            <a:rPr lang="el-GR" sz="1200" dirty="0" smtClean="0"/>
            <a:t>Ανασκόπηση της βιβλιογραφίας</a:t>
          </a:r>
          <a:endParaRPr lang="en-GB" sz="1200" dirty="0"/>
        </a:p>
      </dgm:t>
    </dgm:pt>
    <dgm:pt modelId="{32CAB06A-82F6-42E7-BFC8-D61F8C88E318}" type="parTrans" cxnId="{5931FD15-9BE6-4B24-95E3-7B3DA23AAC29}">
      <dgm:prSet/>
      <dgm:spPr/>
      <dgm:t>
        <a:bodyPr/>
        <a:lstStyle/>
        <a:p>
          <a:endParaRPr lang="en-GB"/>
        </a:p>
      </dgm:t>
    </dgm:pt>
    <dgm:pt modelId="{6D55F719-053A-4AF7-9535-03271A8E9CD6}" type="sibTrans" cxnId="{5931FD15-9BE6-4B24-95E3-7B3DA23AAC29}">
      <dgm:prSet/>
      <dgm:spPr/>
      <dgm:t>
        <a:bodyPr/>
        <a:lstStyle/>
        <a:p>
          <a:endParaRPr lang="en-GB"/>
        </a:p>
      </dgm:t>
    </dgm:pt>
    <dgm:pt modelId="{9E6CA0F1-590B-480F-8C6D-A23BC10FA1E8}">
      <dgm:prSet phldrT="[Text]" custT="1"/>
      <dgm:spPr/>
      <dgm:t>
        <a:bodyPr/>
        <a:lstStyle/>
        <a:p>
          <a:r>
            <a:rPr lang="el-GR" sz="1300" dirty="0" smtClean="0"/>
            <a:t>Προσδιορισμός του σκοπού έρευνας</a:t>
          </a:r>
          <a:endParaRPr lang="en-GB" sz="1300" dirty="0"/>
        </a:p>
      </dgm:t>
    </dgm:pt>
    <dgm:pt modelId="{2039C849-076F-4896-A637-DD3970B31B64}" type="parTrans" cxnId="{A9899D1D-4A82-4A63-ABAA-A9F25A009349}">
      <dgm:prSet/>
      <dgm:spPr/>
      <dgm:t>
        <a:bodyPr/>
        <a:lstStyle/>
        <a:p>
          <a:endParaRPr lang="en-GB"/>
        </a:p>
      </dgm:t>
    </dgm:pt>
    <dgm:pt modelId="{5D83708A-7592-49C8-B6AA-39A6DD35011C}" type="sibTrans" cxnId="{A9899D1D-4A82-4A63-ABAA-A9F25A009349}">
      <dgm:prSet/>
      <dgm:spPr/>
      <dgm:t>
        <a:bodyPr/>
        <a:lstStyle/>
        <a:p>
          <a:endParaRPr lang="en-GB"/>
        </a:p>
      </dgm:t>
    </dgm:pt>
    <dgm:pt modelId="{E3E8AEEA-5DF9-4573-8387-EE760727B3E8}">
      <dgm:prSet custT="1"/>
      <dgm:spPr/>
      <dgm:t>
        <a:bodyPr/>
        <a:lstStyle/>
        <a:p>
          <a:r>
            <a:rPr lang="el-GR" sz="1300" dirty="0" smtClean="0"/>
            <a:t>Συγκέντρωση των δεδομένων</a:t>
          </a:r>
          <a:endParaRPr lang="en-GB" sz="1300" dirty="0"/>
        </a:p>
      </dgm:t>
    </dgm:pt>
    <dgm:pt modelId="{D8B8F974-3DEA-46B0-96A9-D4D4B3E65495}" type="parTrans" cxnId="{69CEAC5D-93FB-460C-8D51-81BB9D65DD3D}">
      <dgm:prSet/>
      <dgm:spPr/>
      <dgm:t>
        <a:bodyPr/>
        <a:lstStyle/>
        <a:p>
          <a:endParaRPr lang="en-GB"/>
        </a:p>
      </dgm:t>
    </dgm:pt>
    <dgm:pt modelId="{E20DDBAA-F123-45B4-9237-BEE8A661F183}" type="sibTrans" cxnId="{69CEAC5D-93FB-460C-8D51-81BB9D65DD3D}">
      <dgm:prSet/>
      <dgm:spPr/>
      <dgm:t>
        <a:bodyPr/>
        <a:lstStyle/>
        <a:p>
          <a:endParaRPr lang="en-GB"/>
        </a:p>
      </dgm:t>
    </dgm:pt>
    <dgm:pt modelId="{E61FD7F0-C638-4406-B46E-A54DBE9D74C4}">
      <dgm:prSet/>
      <dgm:spPr/>
      <dgm:t>
        <a:bodyPr/>
        <a:lstStyle/>
        <a:p>
          <a:r>
            <a:rPr lang="el-GR" dirty="0" smtClean="0"/>
            <a:t>Ανάλυση και ερμηνεία των δεδομένων</a:t>
          </a:r>
          <a:endParaRPr lang="en-GB" dirty="0"/>
        </a:p>
      </dgm:t>
    </dgm:pt>
    <dgm:pt modelId="{77BF1478-DE41-4470-B965-0C6F61AC3AA1}" type="parTrans" cxnId="{428290A7-4487-4F51-A9B4-5EFC63FA2093}">
      <dgm:prSet/>
      <dgm:spPr/>
      <dgm:t>
        <a:bodyPr/>
        <a:lstStyle/>
        <a:p>
          <a:endParaRPr lang="en-GB"/>
        </a:p>
      </dgm:t>
    </dgm:pt>
    <dgm:pt modelId="{08B07F2F-C427-403D-B4D0-D667E53603E2}" type="sibTrans" cxnId="{428290A7-4487-4F51-A9B4-5EFC63FA2093}">
      <dgm:prSet/>
      <dgm:spPr/>
      <dgm:t>
        <a:bodyPr/>
        <a:lstStyle/>
        <a:p>
          <a:endParaRPr lang="en-GB"/>
        </a:p>
      </dgm:t>
    </dgm:pt>
    <dgm:pt modelId="{FE7DA920-9EC5-4F05-92C3-48E854F2B48E}">
      <dgm:prSet/>
      <dgm:spPr/>
      <dgm:t>
        <a:bodyPr/>
        <a:lstStyle/>
        <a:p>
          <a:r>
            <a:rPr lang="el-GR" dirty="0" smtClean="0"/>
            <a:t>Αναφορά και αξιολόγηση της έρευνας</a:t>
          </a:r>
          <a:endParaRPr lang="en-GB" dirty="0"/>
        </a:p>
      </dgm:t>
    </dgm:pt>
    <dgm:pt modelId="{756B3BF5-1D58-4E9D-8421-7EE1BB41E643}" type="parTrans" cxnId="{816E5CA6-E34E-4ACD-B4F5-45423F8BBF54}">
      <dgm:prSet/>
      <dgm:spPr/>
      <dgm:t>
        <a:bodyPr/>
        <a:lstStyle/>
        <a:p>
          <a:endParaRPr lang="en-GB"/>
        </a:p>
      </dgm:t>
    </dgm:pt>
    <dgm:pt modelId="{9B774781-8D40-4BBC-BA4D-9EF72ED669F0}" type="sibTrans" cxnId="{816E5CA6-E34E-4ACD-B4F5-45423F8BBF54}">
      <dgm:prSet/>
      <dgm:spPr/>
      <dgm:t>
        <a:bodyPr/>
        <a:lstStyle/>
        <a:p>
          <a:endParaRPr lang="en-GB"/>
        </a:p>
      </dgm:t>
    </dgm:pt>
    <dgm:pt modelId="{380EBC9B-ED5E-4AFC-9F3E-7EF2E092BD1D}" type="pres">
      <dgm:prSet presAssocID="{C6ACAE28-30A1-48E7-B191-49651DB85113}" presName="Name0" presStyleCnt="0">
        <dgm:presLayoutVars>
          <dgm:dir/>
          <dgm:resizeHandles val="exact"/>
        </dgm:presLayoutVars>
      </dgm:prSet>
      <dgm:spPr/>
    </dgm:pt>
    <dgm:pt modelId="{A35D2500-CEF2-4F80-A69D-F4639816F338}" type="pres">
      <dgm:prSet presAssocID="{CD944F74-E823-4551-BEA4-B2051129EEF8}" presName="node" presStyleLbl="node1" presStyleIdx="0" presStyleCnt="6" custScaleX="124517" custScaleY="90930" custLinFactY="100000" custLinFactNeighborX="20024" custLinFactNeighborY="1364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1C8B04-C162-4AEF-B979-8A487F8D9919}" type="pres">
      <dgm:prSet presAssocID="{DD09B770-4559-4EB8-A357-C4D3B0886361}" presName="sibTrans" presStyleLbl="sibTrans2D1" presStyleIdx="0" presStyleCnt="5" custLinFactNeighborX="19488" custLinFactNeighborY="-573"/>
      <dgm:spPr/>
      <dgm:t>
        <a:bodyPr/>
        <a:lstStyle/>
        <a:p>
          <a:endParaRPr lang="en-GB"/>
        </a:p>
      </dgm:t>
    </dgm:pt>
    <dgm:pt modelId="{1539E3E1-981D-431D-AFA0-2C93101EA5FB}" type="pres">
      <dgm:prSet presAssocID="{DD09B770-4559-4EB8-A357-C4D3B0886361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9F8083F0-1460-416A-83A2-A63AF7FD9765}" type="pres">
      <dgm:prSet presAssocID="{138B9CE8-3B22-4938-A7EA-95F42ABE2678}" presName="node" presStyleLbl="node1" presStyleIdx="1" presStyleCnt="6" custScaleX="135214" custScaleY="89020" custLinFactY="37080" custLinFactNeighborX="-36079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411A10-7AC1-47A7-8994-EB0FC658E2F1}" type="pres">
      <dgm:prSet presAssocID="{6D55F719-053A-4AF7-9535-03271A8E9CD6}" presName="sibTrans" presStyleLbl="sibTrans2D1" presStyleIdx="1" presStyleCnt="5" custLinFactNeighborX="-14477" custLinFactNeighborY="-752"/>
      <dgm:spPr/>
      <dgm:t>
        <a:bodyPr/>
        <a:lstStyle/>
        <a:p>
          <a:endParaRPr lang="en-GB"/>
        </a:p>
      </dgm:t>
    </dgm:pt>
    <dgm:pt modelId="{AB37554D-1FFE-40EE-B201-81475EA3770C}" type="pres">
      <dgm:prSet presAssocID="{6D55F719-053A-4AF7-9535-03271A8E9CD6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9FF31357-07F3-4257-849D-6035B77237DF}" type="pres">
      <dgm:prSet presAssocID="{9E6CA0F1-590B-480F-8C6D-A23BC10FA1E8}" presName="node" presStyleLbl="node1" presStyleIdx="2" presStyleCnt="6" custScaleX="159950" custScaleY="89020" custLinFactNeighborX="-74525" custLinFactNeighborY="365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E6477E-139A-4B8B-9DCF-E6213697707A}" type="pres">
      <dgm:prSet presAssocID="{5D83708A-7592-49C8-B6AA-39A6DD35011C}" presName="sibTrans" presStyleLbl="sibTrans2D1" presStyleIdx="2" presStyleCnt="5" custLinFactNeighborX="27073" custLinFactNeighborY="13634"/>
      <dgm:spPr/>
      <dgm:t>
        <a:bodyPr/>
        <a:lstStyle/>
        <a:p>
          <a:endParaRPr lang="en-GB"/>
        </a:p>
      </dgm:t>
    </dgm:pt>
    <dgm:pt modelId="{52E9A43C-90CC-4EA9-82BC-A7E88589F4E7}" type="pres">
      <dgm:prSet presAssocID="{5D83708A-7592-49C8-B6AA-39A6DD35011C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9A47A048-A3B9-4396-B6EC-78F6EB600DF6}" type="pres">
      <dgm:prSet presAssocID="{E3E8AEEA-5DF9-4573-8387-EE760727B3E8}" presName="node" presStyleLbl="node1" presStyleIdx="3" presStyleCnt="6" custScaleX="141940" custScaleY="97686" custLinFactX="-12165" custLinFactNeighborX="-100000" custLinFactNeighborY="-62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1B8E3C-6136-44F2-B05E-89E8C8E0B112}" type="pres">
      <dgm:prSet presAssocID="{E20DDBAA-F123-45B4-9237-BEE8A661F183}" presName="sibTrans" presStyleLbl="sibTrans2D1" presStyleIdx="3" presStyleCnt="5" custLinFactNeighborX="-25146" custLinFactNeighborY="1215"/>
      <dgm:spPr/>
      <dgm:t>
        <a:bodyPr/>
        <a:lstStyle/>
        <a:p>
          <a:endParaRPr lang="en-GB"/>
        </a:p>
      </dgm:t>
    </dgm:pt>
    <dgm:pt modelId="{62F7AF26-5F74-462C-894A-FB51F26F6C25}" type="pres">
      <dgm:prSet presAssocID="{E20DDBAA-F123-45B4-9237-BEE8A661F183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D1FF057-9287-498D-AF6D-5BD7D55029E2}" type="pres">
      <dgm:prSet presAssocID="{E61FD7F0-C638-4406-B46E-A54DBE9D74C4}" presName="node" presStyleLbl="node1" presStyleIdx="4" presStyleCnt="6" custScaleX="136885" custScaleY="98003" custLinFactX="-38831" custLinFactY="-6624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B2202D-CB92-498A-8C41-57F9F98DA3EB}" type="pres">
      <dgm:prSet presAssocID="{08B07F2F-C427-403D-B4D0-D667E53603E2}" presName="sibTrans" presStyleLbl="sibTrans2D1" presStyleIdx="4" presStyleCnt="5" custAng="20928256" custLinFactNeighborX="-3460" custLinFactNeighborY="10457"/>
      <dgm:spPr/>
      <dgm:t>
        <a:bodyPr/>
        <a:lstStyle/>
        <a:p>
          <a:endParaRPr lang="en-GB"/>
        </a:p>
      </dgm:t>
    </dgm:pt>
    <dgm:pt modelId="{121E5683-58C6-4706-804A-57A22ABC8883}" type="pres">
      <dgm:prSet presAssocID="{08B07F2F-C427-403D-B4D0-D667E53603E2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FC737819-62BD-4D5E-87BC-12CE710271A1}" type="pres">
      <dgm:prSet presAssocID="{FE7DA920-9EC5-4F05-92C3-48E854F2B48E}" presName="node" presStyleLbl="node1" presStyleIdx="5" presStyleCnt="6" custScaleX="156977" custScaleY="91424" custLinFactX="-55103" custLinFactY="-100000" custLinFactNeighborX="-100000" custLinFactNeighborY="-1640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28290A7-4487-4F51-A9B4-5EFC63FA2093}" srcId="{C6ACAE28-30A1-48E7-B191-49651DB85113}" destId="{E61FD7F0-C638-4406-B46E-A54DBE9D74C4}" srcOrd="4" destOrd="0" parTransId="{77BF1478-DE41-4470-B965-0C6F61AC3AA1}" sibTransId="{08B07F2F-C427-403D-B4D0-D667E53603E2}"/>
    <dgm:cxn modelId="{852AF816-1081-4C51-A5AC-73691456AAF9}" type="presOf" srcId="{5D83708A-7592-49C8-B6AA-39A6DD35011C}" destId="{52E9A43C-90CC-4EA9-82BC-A7E88589F4E7}" srcOrd="1" destOrd="0" presId="urn:microsoft.com/office/officeart/2005/8/layout/process1"/>
    <dgm:cxn modelId="{20CECDEC-1BFD-4386-81E1-396F550666C5}" type="presOf" srcId="{9E6CA0F1-590B-480F-8C6D-A23BC10FA1E8}" destId="{9FF31357-07F3-4257-849D-6035B77237DF}" srcOrd="0" destOrd="0" presId="urn:microsoft.com/office/officeart/2005/8/layout/process1"/>
    <dgm:cxn modelId="{5482DBD6-FF7E-45CF-8B21-E13A0DFF6393}" type="presOf" srcId="{FE7DA920-9EC5-4F05-92C3-48E854F2B48E}" destId="{FC737819-62BD-4D5E-87BC-12CE710271A1}" srcOrd="0" destOrd="0" presId="urn:microsoft.com/office/officeart/2005/8/layout/process1"/>
    <dgm:cxn modelId="{E844185F-93C8-4D91-93ED-11727BD0A49C}" type="presOf" srcId="{E20DDBAA-F123-45B4-9237-BEE8A661F183}" destId="{62F7AF26-5F74-462C-894A-FB51F26F6C25}" srcOrd="1" destOrd="0" presId="urn:microsoft.com/office/officeart/2005/8/layout/process1"/>
    <dgm:cxn modelId="{E80AD137-43A6-414A-BF35-032BDCEF35E7}" type="presOf" srcId="{E3E8AEEA-5DF9-4573-8387-EE760727B3E8}" destId="{9A47A048-A3B9-4396-B6EC-78F6EB600DF6}" srcOrd="0" destOrd="0" presId="urn:microsoft.com/office/officeart/2005/8/layout/process1"/>
    <dgm:cxn modelId="{A06EFDF2-B3B5-4DAE-A736-F12E856E5045}" type="presOf" srcId="{C6ACAE28-30A1-48E7-B191-49651DB85113}" destId="{380EBC9B-ED5E-4AFC-9F3E-7EF2E092BD1D}" srcOrd="0" destOrd="0" presId="urn:microsoft.com/office/officeart/2005/8/layout/process1"/>
    <dgm:cxn modelId="{F57F165D-C109-46CA-AAF5-E52DB61FF7A4}" type="presOf" srcId="{08B07F2F-C427-403D-B4D0-D667E53603E2}" destId="{1BB2202D-CB92-498A-8C41-57F9F98DA3EB}" srcOrd="0" destOrd="0" presId="urn:microsoft.com/office/officeart/2005/8/layout/process1"/>
    <dgm:cxn modelId="{C20423D2-89D7-4F29-A4F4-EBC34B994188}" type="presOf" srcId="{6D55F719-053A-4AF7-9535-03271A8E9CD6}" destId="{AB37554D-1FFE-40EE-B201-81475EA3770C}" srcOrd="1" destOrd="0" presId="urn:microsoft.com/office/officeart/2005/8/layout/process1"/>
    <dgm:cxn modelId="{DA624387-5B7C-44AE-9DF1-7B914EE73308}" srcId="{C6ACAE28-30A1-48E7-B191-49651DB85113}" destId="{CD944F74-E823-4551-BEA4-B2051129EEF8}" srcOrd="0" destOrd="0" parTransId="{C94B0320-BA5C-42DC-BB14-D235556AAA97}" sibTransId="{DD09B770-4559-4EB8-A357-C4D3B0886361}"/>
    <dgm:cxn modelId="{A9899D1D-4A82-4A63-ABAA-A9F25A009349}" srcId="{C6ACAE28-30A1-48E7-B191-49651DB85113}" destId="{9E6CA0F1-590B-480F-8C6D-A23BC10FA1E8}" srcOrd="2" destOrd="0" parTransId="{2039C849-076F-4896-A637-DD3970B31B64}" sibTransId="{5D83708A-7592-49C8-B6AA-39A6DD35011C}"/>
    <dgm:cxn modelId="{9221FBC1-0A96-4064-BD80-04672FEFCFED}" type="presOf" srcId="{DD09B770-4559-4EB8-A357-C4D3B0886361}" destId="{031C8B04-C162-4AEF-B979-8A487F8D9919}" srcOrd="0" destOrd="0" presId="urn:microsoft.com/office/officeart/2005/8/layout/process1"/>
    <dgm:cxn modelId="{5931FD15-9BE6-4B24-95E3-7B3DA23AAC29}" srcId="{C6ACAE28-30A1-48E7-B191-49651DB85113}" destId="{138B9CE8-3B22-4938-A7EA-95F42ABE2678}" srcOrd="1" destOrd="0" parTransId="{32CAB06A-82F6-42E7-BFC8-D61F8C88E318}" sibTransId="{6D55F719-053A-4AF7-9535-03271A8E9CD6}"/>
    <dgm:cxn modelId="{DF5A5FB8-F619-46CF-9E51-C6F98708CFBA}" type="presOf" srcId="{E20DDBAA-F123-45B4-9237-BEE8A661F183}" destId="{4D1B8E3C-6136-44F2-B05E-89E8C8E0B112}" srcOrd="0" destOrd="0" presId="urn:microsoft.com/office/officeart/2005/8/layout/process1"/>
    <dgm:cxn modelId="{8A147831-6AF6-46C6-84B9-E2956A0DB392}" type="presOf" srcId="{138B9CE8-3B22-4938-A7EA-95F42ABE2678}" destId="{9F8083F0-1460-416A-83A2-A63AF7FD9765}" srcOrd="0" destOrd="0" presId="urn:microsoft.com/office/officeart/2005/8/layout/process1"/>
    <dgm:cxn modelId="{69CEAC5D-93FB-460C-8D51-81BB9D65DD3D}" srcId="{C6ACAE28-30A1-48E7-B191-49651DB85113}" destId="{E3E8AEEA-5DF9-4573-8387-EE760727B3E8}" srcOrd="3" destOrd="0" parTransId="{D8B8F974-3DEA-46B0-96A9-D4D4B3E65495}" sibTransId="{E20DDBAA-F123-45B4-9237-BEE8A661F183}"/>
    <dgm:cxn modelId="{816E5CA6-E34E-4ACD-B4F5-45423F8BBF54}" srcId="{C6ACAE28-30A1-48E7-B191-49651DB85113}" destId="{FE7DA920-9EC5-4F05-92C3-48E854F2B48E}" srcOrd="5" destOrd="0" parTransId="{756B3BF5-1D58-4E9D-8421-7EE1BB41E643}" sibTransId="{9B774781-8D40-4BBC-BA4D-9EF72ED669F0}"/>
    <dgm:cxn modelId="{30BF41AD-581B-42BA-B5BE-B8659284CBCA}" type="presOf" srcId="{CD944F74-E823-4551-BEA4-B2051129EEF8}" destId="{A35D2500-CEF2-4F80-A69D-F4639816F338}" srcOrd="0" destOrd="0" presId="urn:microsoft.com/office/officeart/2005/8/layout/process1"/>
    <dgm:cxn modelId="{75668942-918A-4547-AC98-458D728162E7}" type="presOf" srcId="{08B07F2F-C427-403D-B4D0-D667E53603E2}" destId="{121E5683-58C6-4706-804A-57A22ABC8883}" srcOrd="1" destOrd="0" presId="urn:microsoft.com/office/officeart/2005/8/layout/process1"/>
    <dgm:cxn modelId="{49273F22-3350-46CA-AB61-B5AA67362CCD}" type="presOf" srcId="{5D83708A-7592-49C8-B6AA-39A6DD35011C}" destId="{37E6477E-139A-4B8B-9DCF-E6213697707A}" srcOrd="0" destOrd="0" presId="urn:microsoft.com/office/officeart/2005/8/layout/process1"/>
    <dgm:cxn modelId="{B777D0C5-0183-4D1A-95F9-EDA132A0B411}" type="presOf" srcId="{E61FD7F0-C638-4406-B46E-A54DBE9D74C4}" destId="{DD1FF057-9287-498D-AF6D-5BD7D55029E2}" srcOrd="0" destOrd="0" presId="urn:microsoft.com/office/officeart/2005/8/layout/process1"/>
    <dgm:cxn modelId="{D6A284D1-2B2D-44C1-B9E2-AD4F42E59F3D}" type="presOf" srcId="{6D55F719-053A-4AF7-9535-03271A8E9CD6}" destId="{F4411A10-7AC1-47A7-8994-EB0FC658E2F1}" srcOrd="0" destOrd="0" presId="urn:microsoft.com/office/officeart/2005/8/layout/process1"/>
    <dgm:cxn modelId="{74D080DE-D9D0-40CE-9CFC-E858942A59BA}" type="presOf" srcId="{DD09B770-4559-4EB8-A357-C4D3B0886361}" destId="{1539E3E1-981D-431D-AFA0-2C93101EA5FB}" srcOrd="1" destOrd="0" presId="urn:microsoft.com/office/officeart/2005/8/layout/process1"/>
    <dgm:cxn modelId="{22D0CF16-92B1-486C-81BC-5390AFD13D24}" type="presParOf" srcId="{380EBC9B-ED5E-4AFC-9F3E-7EF2E092BD1D}" destId="{A35D2500-CEF2-4F80-A69D-F4639816F338}" srcOrd="0" destOrd="0" presId="urn:microsoft.com/office/officeart/2005/8/layout/process1"/>
    <dgm:cxn modelId="{1FBDA182-66B6-4C6C-A4AD-56B042A9C702}" type="presParOf" srcId="{380EBC9B-ED5E-4AFC-9F3E-7EF2E092BD1D}" destId="{031C8B04-C162-4AEF-B979-8A487F8D9919}" srcOrd="1" destOrd="0" presId="urn:microsoft.com/office/officeart/2005/8/layout/process1"/>
    <dgm:cxn modelId="{4287AD0F-95C2-4A09-9EA0-408B80CFFBB1}" type="presParOf" srcId="{031C8B04-C162-4AEF-B979-8A487F8D9919}" destId="{1539E3E1-981D-431D-AFA0-2C93101EA5FB}" srcOrd="0" destOrd="0" presId="urn:microsoft.com/office/officeart/2005/8/layout/process1"/>
    <dgm:cxn modelId="{B4C92316-9E9D-48C7-9B38-9E05E566D6FB}" type="presParOf" srcId="{380EBC9B-ED5E-4AFC-9F3E-7EF2E092BD1D}" destId="{9F8083F0-1460-416A-83A2-A63AF7FD9765}" srcOrd="2" destOrd="0" presId="urn:microsoft.com/office/officeart/2005/8/layout/process1"/>
    <dgm:cxn modelId="{2766A956-0F0D-452E-BBFA-B9B125904144}" type="presParOf" srcId="{380EBC9B-ED5E-4AFC-9F3E-7EF2E092BD1D}" destId="{F4411A10-7AC1-47A7-8994-EB0FC658E2F1}" srcOrd="3" destOrd="0" presId="urn:microsoft.com/office/officeart/2005/8/layout/process1"/>
    <dgm:cxn modelId="{ABE20FBE-9A9A-40DF-8866-F2DD93726C4B}" type="presParOf" srcId="{F4411A10-7AC1-47A7-8994-EB0FC658E2F1}" destId="{AB37554D-1FFE-40EE-B201-81475EA3770C}" srcOrd="0" destOrd="0" presId="urn:microsoft.com/office/officeart/2005/8/layout/process1"/>
    <dgm:cxn modelId="{63503507-192D-4944-ACCE-21734C5A194F}" type="presParOf" srcId="{380EBC9B-ED5E-4AFC-9F3E-7EF2E092BD1D}" destId="{9FF31357-07F3-4257-849D-6035B77237DF}" srcOrd="4" destOrd="0" presId="urn:microsoft.com/office/officeart/2005/8/layout/process1"/>
    <dgm:cxn modelId="{C39C6D3C-D090-414F-A833-589141F0E47B}" type="presParOf" srcId="{380EBC9B-ED5E-4AFC-9F3E-7EF2E092BD1D}" destId="{37E6477E-139A-4B8B-9DCF-E6213697707A}" srcOrd="5" destOrd="0" presId="urn:microsoft.com/office/officeart/2005/8/layout/process1"/>
    <dgm:cxn modelId="{9DADE181-915A-4F4C-B217-DBD316A019D1}" type="presParOf" srcId="{37E6477E-139A-4B8B-9DCF-E6213697707A}" destId="{52E9A43C-90CC-4EA9-82BC-A7E88589F4E7}" srcOrd="0" destOrd="0" presId="urn:microsoft.com/office/officeart/2005/8/layout/process1"/>
    <dgm:cxn modelId="{97C9EDC1-87F3-4E6E-871F-9B18DCEED544}" type="presParOf" srcId="{380EBC9B-ED5E-4AFC-9F3E-7EF2E092BD1D}" destId="{9A47A048-A3B9-4396-B6EC-78F6EB600DF6}" srcOrd="6" destOrd="0" presId="urn:microsoft.com/office/officeart/2005/8/layout/process1"/>
    <dgm:cxn modelId="{35BAC35A-9299-4CAC-B7DF-614783439B1C}" type="presParOf" srcId="{380EBC9B-ED5E-4AFC-9F3E-7EF2E092BD1D}" destId="{4D1B8E3C-6136-44F2-B05E-89E8C8E0B112}" srcOrd="7" destOrd="0" presId="urn:microsoft.com/office/officeart/2005/8/layout/process1"/>
    <dgm:cxn modelId="{34DCA58D-79C4-477F-ACEC-34917DF25CC1}" type="presParOf" srcId="{4D1B8E3C-6136-44F2-B05E-89E8C8E0B112}" destId="{62F7AF26-5F74-462C-894A-FB51F26F6C25}" srcOrd="0" destOrd="0" presId="urn:microsoft.com/office/officeart/2005/8/layout/process1"/>
    <dgm:cxn modelId="{B7E9BED3-B82D-4DC9-8A22-7505CB21D0A5}" type="presParOf" srcId="{380EBC9B-ED5E-4AFC-9F3E-7EF2E092BD1D}" destId="{DD1FF057-9287-498D-AF6D-5BD7D55029E2}" srcOrd="8" destOrd="0" presId="urn:microsoft.com/office/officeart/2005/8/layout/process1"/>
    <dgm:cxn modelId="{1BE4E261-044D-48C8-A03E-B35407CF81EA}" type="presParOf" srcId="{380EBC9B-ED5E-4AFC-9F3E-7EF2E092BD1D}" destId="{1BB2202D-CB92-498A-8C41-57F9F98DA3EB}" srcOrd="9" destOrd="0" presId="urn:microsoft.com/office/officeart/2005/8/layout/process1"/>
    <dgm:cxn modelId="{B89453DA-10BE-417D-8EEE-96CB773CFCC3}" type="presParOf" srcId="{1BB2202D-CB92-498A-8C41-57F9F98DA3EB}" destId="{121E5683-58C6-4706-804A-57A22ABC8883}" srcOrd="0" destOrd="0" presId="urn:microsoft.com/office/officeart/2005/8/layout/process1"/>
    <dgm:cxn modelId="{91F97004-6506-4D57-AA30-566A34BB0D6E}" type="presParOf" srcId="{380EBC9B-ED5E-4AFC-9F3E-7EF2E092BD1D}" destId="{FC737819-62BD-4D5E-87BC-12CE710271A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6CA67E-D33B-4E47-A7FA-F5D70854AE40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5E32F0C-4491-47E7-B884-00A862928EEF}">
      <dgm:prSet phldrT="[Text]" custT="1"/>
      <dgm:spPr/>
      <dgm:t>
        <a:bodyPr/>
        <a:lstStyle/>
        <a:p>
          <a:r>
            <a:rPr lang="el-GR" sz="1800" dirty="0" smtClean="0"/>
            <a:t>Τεχνικές δειγματοληψίας</a:t>
          </a:r>
          <a:endParaRPr lang="en-GB" sz="1800" dirty="0"/>
        </a:p>
      </dgm:t>
    </dgm:pt>
    <dgm:pt modelId="{DB335960-8128-4970-88DD-21B890B18716}" type="parTrans" cxnId="{240D00E5-C672-4F30-ADA7-7C931B923FAC}">
      <dgm:prSet/>
      <dgm:spPr/>
      <dgm:t>
        <a:bodyPr/>
        <a:lstStyle/>
        <a:p>
          <a:endParaRPr lang="en-GB" sz="2000"/>
        </a:p>
      </dgm:t>
    </dgm:pt>
    <dgm:pt modelId="{EF61795E-532C-4968-88C2-D853E41D0A82}" type="sibTrans" cxnId="{240D00E5-C672-4F30-ADA7-7C931B923FAC}">
      <dgm:prSet/>
      <dgm:spPr/>
      <dgm:t>
        <a:bodyPr/>
        <a:lstStyle/>
        <a:p>
          <a:endParaRPr lang="en-GB" sz="2000"/>
        </a:p>
      </dgm:t>
    </dgm:pt>
    <dgm:pt modelId="{D822C21F-8E17-4518-8E8C-0BC03B96986B}">
      <dgm:prSet phldrT="[Text]" custT="1"/>
      <dgm:spPr/>
      <dgm:t>
        <a:bodyPr/>
        <a:lstStyle/>
        <a:p>
          <a:r>
            <a:rPr lang="el-GR" sz="1800" dirty="0" smtClean="0"/>
            <a:t>Δειγματοληψία με πιθανότητα</a:t>
          </a:r>
        </a:p>
        <a:p>
          <a:r>
            <a:rPr lang="el-GR" sz="1800" dirty="0" smtClean="0"/>
            <a:t>(</a:t>
          </a:r>
          <a:r>
            <a:rPr lang="en-GB" sz="1800" dirty="0" smtClean="0"/>
            <a:t>probability sampling)</a:t>
          </a:r>
          <a:r>
            <a:rPr lang="el-GR" sz="1800" dirty="0" smtClean="0"/>
            <a:t>)</a:t>
          </a:r>
          <a:endParaRPr lang="en-GB" sz="1800" dirty="0"/>
        </a:p>
      </dgm:t>
    </dgm:pt>
    <dgm:pt modelId="{2686E200-9280-4C53-BAE8-AE81E7B7CF6C}" type="parTrans" cxnId="{40DA127C-329C-4A54-AA79-F9C49EDB62F0}">
      <dgm:prSet/>
      <dgm:spPr/>
      <dgm:t>
        <a:bodyPr/>
        <a:lstStyle/>
        <a:p>
          <a:endParaRPr lang="en-GB" sz="2000"/>
        </a:p>
      </dgm:t>
    </dgm:pt>
    <dgm:pt modelId="{9C7F8E5D-6DFB-45DC-8524-FD8B144276C3}" type="sibTrans" cxnId="{40DA127C-329C-4A54-AA79-F9C49EDB62F0}">
      <dgm:prSet/>
      <dgm:spPr/>
      <dgm:t>
        <a:bodyPr/>
        <a:lstStyle/>
        <a:p>
          <a:endParaRPr lang="en-GB" sz="2000"/>
        </a:p>
      </dgm:t>
    </dgm:pt>
    <dgm:pt modelId="{70A171E6-0C0B-4C6B-AFEE-08CD1019A109}">
      <dgm:prSet phldrT="[Text]" custT="1"/>
      <dgm:spPr/>
      <dgm:t>
        <a:bodyPr/>
        <a:lstStyle/>
        <a:p>
          <a:r>
            <a:rPr lang="el-GR" sz="1600" dirty="0" smtClean="0"/>
            <a:t>Απλή τυχαία δειγματοληψία</a:t>
          </a:r>
          <a:endParaRPr lang="en-GB" sz="1600" dirty="0"/>
        </a:p>
      </dgm:t>
    </dgm:pt>
    <dgm:pt modelId="{3118AE20-788A-4C41-8B8E-10BD49845FAE}" type="parTrans" cxnId="{B41EA3A5-F876-4A50-9491-E08FFB6F907C}">
      <dgm:prSet/>
      <dgm:spPr/>
      <dgm:t>
        <a:bodyPr/>
        <a:lstStyle/>
        <a:p>
          <a:endParaRPr lang="en-GB" sz="2000"/>
        </a:p>
      </dgm:t>
    </dgm:pt>
    <dgm:pt modelId="{1EAE1724-F49D-4ACA-9A4F-804FE6B65FF0}" type="sibTrans" cxnId="{B41EA3A5-F876-4A50-9491-E08FFB6F907C}">
      <dgm:prSet/>
      <dgm:spPr/>
      <dgm:t>
        <a:bodyPr/>
        <a:lstStyle/>
        <a:p>
          <a:endParaRPr lang="en-GB" sz="2000"/>
        </a:p>
      </dgm:t>
    </dgm:pt>
    <dgm:pt modelId="{8F0F4B3E-6CD1-40AE-9926-F867F55E6104}">
      <dgm:prSet phldrT="[Text]" custT="1"/>
      <dgm:spPr/>
      <dgm:t>
        <a:bodyPr/>
        <a:lstStyle/>
        <a:p>
          <a:r>
            <a:rPr lang="el-GR" sz="1600" dirty="0" smtClean="0"/>
            <a:t>Δειγματοληψία κατά στρώματα</a:t>
          </a:r>
          <a:endParaRPr lang="en-GB" sz="1600" dirty="0"/>
        </a:p>
      </dgm:t>
    </dgm:pt>
    <dgm:pt modelId="{53D98D91-0521-4D23-9330-CCABE3A6A342}" type="parTrans" cxnId="{A5AB4F2B-08A5-4A5D-9BB8-7E911AFF6886}">
      <dgm:prSet/>
      <dgm:spPr/>
      <dgm:t>
        <a:bodyPr/>
        <a:lstStyle/>
        <a:p>
          <a:endParaRPr lang="en-GB" sz="2000"/>
        </a:p>
      </dgm:t>
    </dgm:pt>
    <dgm:pt modelId="{87501476-5B76-45F9-AAF4-CC26109167C1}" type="sibTrans" cxnId="{A5AB4F2B-08A5-4A5D-9BB8-7E911AFF6886}">
      <dgm:prSet/>
      <dgm:spPr/>
      <dgm:t>
        <a:bodyPr/>
        <a:lstStyle/>
        <a:p>
          <a:endParaRPr lang="en-GB" sz="2000"/>
        </a:p>
      </dgm:t>
    </dgm:pt>
    <dgm:pt modelId="{D29C36DF-402F-4736-BE4F-7D28C368F0A1}">
      <dgm:prSet phldrT="[Text]" custT="1"/>
      <dgm:spPr/>
      <dgm:t>
        <a:bodyPr/>
        <a:lstStyle/>
        <a:p>
          <a:r>
            <a:rPr lang="el-GR" sz="1800" dirty="0" smtClean="0"/>
            <a:t>Δειγματοληψία χωρίς πιθανότητα</a:t>
          </a:r>
        </a:p>
        <a:p>
          <a:r>
            <a:rPr lang="el-GR" sz="1800" dirty="0" smtClean="0"/>
            <a:t>(</a:t>
          </a:r>
          <a:r>
            <a:rPr lang="en-GB" sz="1800" dirty="0" smtClean="0"/>
            <a:t>nonprobability sampling)</a:t>
          </a:r>
          <a:endParaRPr lang="en-GB" sz="1800" dirty="0"/>
        </a:p>
      </dgm:t>
    </dgm:pt>
    <dgm:pt modelId="{9D8363F4-5690-4995-9778-78DE36D02D87}" type="parTrans" cxnId="{2F5A1831-AF41-4791-84EE-7465784A7D53}">
      <dgm:prSet/>
      <dgm:spPr/>
      <dgm:t>
        <a:bodyPr/>
        <a:lstStyle/>
        <a:p>
          <a:endParaRPr lang="en-GB" sz="2000"/>
        </a:p>
      </dgm:t>
    </dgm:pt>
    <dgm:pt modelId="{2666E5AB-157E-4936-9E57-FBA726E3E73D}" type="sibTrans" cxnId="{2F5A1831-AF41-4791-84EE-7465784A7D53}">
      <dgm:prSet/>
      <dgm:spPr/>
      <dgm:t>
        <a:bodyPr/>
        <a:lstStyle/>
        <a:p>
          <a:endParaRPr lang="en-GB" sz="2000"/>
        </a:p>
      </dgm:t>
    </dgm:pt>
    <dgm:pt modelId="{64AAD96E-4C04-4F62-8005-ECCBC6227DD2}">
      <dgm:prSet phldrT="[Text]" custT="1"/>
      <dgm:spPr/>
      <dgm:t>
        <a:bodyPr/>
        <a:lstStyle/>
        <a:p>
          <a:r>
            <a:rPr lang="el-GR" sz="1600" dirty="0" smtClean="0"/>
            <a:t>Βολική δειγματοληψία</a:t>
          </a:r>
          <a:endParaRPr lang="en-GB" sz="1600" dirty="0"/>
        </a:p>
      </dgm:t>
    </dgm:pt>
    <dgm:pt modelId="{AAE9AA5F-ADA1-42AC-90F3-D0F59D7601EC}" type="parTrans" cxnId="{DD7349C8-3E9B-4CC9-9C35-41BFA9BAC86B}">
      <dgm:prSet/>
      <dgm:spPr/>
      <dgm:t>
        <a:bodyPr/>
        <a:lstStyle/>
        <a:p>
          <a:endParaRPr lang="en-GB" sz="2000"/>
        </a:p>
      </dgm:t>
    </dgm:pt>
    <dgm:pt modelId="{F1184D30-920E-48AE-9342-653C5B1ABEE5}" type="sibTrans" cxnId="{DD7349C8-3E9B-4CC9-9C35-41BFA9BAC86B}">
      <dgm:prSet/>
      <dgm:spPr/>
      <dgm:t>
        <a:bodyPr/>
        <a:lstStyle/>
        <a:p>
          <a:endParaRPr lang="en-GB" sz="2000"/>
        </a:p>
      </dgm:t>
    </dgm:pt>
    <dgm:pt modelId="{4243BD68-961D-453C-95C9-AA58E6EC22AD}">
      <dgm:prSet custT="1"/>
      <dgm:spPr/>
      <dgm:t>
        <a:bodyPr/>
        <a:lstStyle/>
        <a:p>
          <a:r>
            <a:rPr lang="el-GR" sz="1600" dirty="0" smtClean="0"/>
            <a:t>Δειγματοληψία κατά συστάδες</a:t>
          </a:r>
          <a:endParaRPr lang="en-GB" sz="1600" dirty="0"/>
        </a:p>
      </dgm:t>
    </dgm:pt>
    <dgm:pt modelId="{73587C31-18CB-4775-A736-8B12523B1BEE}" type="parTrans" cxnId="{C8863722-1765-4474-8E95-8A554EE7F9B5}">
      <dgm:prSet/>
      <dgm:spPr/>
      <dgm:t>
        <a:bodyPr/>
        <a:lstStyle/>
        <a:p>
          <a:endParaRPr lang="en-GB" sz="2000"/>
        </a:p>
      </dgm:t>
    </dgm:pt>
    <dgm:pt modelId="{8D314380-D477-4164-90AB-C86A30477B82}" type="sibTrans" cxnId="{C8863722-1765-4474-8E95-8A554EE7F9B5}">
      <dgm:prSet/>
      <dgm:spPr/>
      <dgm:t>
        <a:bodyPr/>
        <a:lstStyle/>
        <a:p>
          <a:endParaRPr lang="en-GB" sz="2000"/>
        </a:p>
      </dgm:t>
    </dgm:pt>
    <dgm:pt modelId="{F66249F3-1AE4-46F8-A8BF-456FEDC409A9}">
      <dgm:prSet custT="1"/>
      <dgm:spPr/>
      <dgm:t>
        <a:bodyPr/>
        <a:lstStyle/>
        <a:p>
          <a:r>
            <a:rPr lang="el-GR" sz="1600" dirty="0" smtClean="0"/>
            <a:t>Δειγματοληψία χιονοστιβάδα</a:t>
          </a:r>
          <a:endParaRPr lang="en-GB" sz="1600" dirty="0"/>
        </a:p>
      </dgm:t>
    </dgm:pt>
    <dgm:pt modelId="{68BA1D18-4B38-4776-9924-5209A0A899EC}" type="parTrans" cxnId="{50046523-F11E-4E3B-A2EA-A99637ED59A3}">
      <dgm:prSet/>
      <dgm:spPr/>
      <dgm:t>
        <a:bodyPr/>
        <a:lstStyle/>
        <a:p>
          <a:endParaRPr lang="en-GB" sz="2000"/>
        </a:p>
      </dgm:t>
    </dgm:pt>
    <dgm:pt modelId="{F7484555-5F9A-4CDB-BD38-5F78EB2068D1}" type="sibTrans" cxnId="{50046523-F11E-4E3B-A2EA-A99637ED59A3}">
      <dgm:prSet/>
      <dgm:spPr/>
      <dgm:t>
        <a:bodyPr/>
        <a:lstStyle/>
        <a:p>
          <a:endParaRPr lang="en-GB" sz="2000"/>
        </a:p>
      </dgm:t>
    </dgm:pt>
    <dgm:pt modelId="{BB36D76C-130E-422F-96B9-C12A488CACE7}" type="pres">
      <dgm:prSet presAssocID="{126CA67E-D33B-4E47-A7FA-F5D70854AE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CD36F275-CDF0-4E12-A70C-882F4A18A90E}" type="pres">
      <dgm:prSet presAssocID="{55E32F0C-4491-47E7-B884-00A862928EEF}" presName="hierRoot1" presStyleCnt="0"/>
      <dgm:spPr/>
    </dgm:pt>
    <dgm:pt modelId="{FFE1F76F-ED41-4885-AD5E-30D398F69B07}" type="pres">
      <dgm:prSet presAssocID="{55E32F0C-4491-47E7-B884-00A862928EEF}" presName="composite" presStyleCnt="0"/>
      <dgm:spPr/>
    </dgm:pt>
    <dgm:pt modelId="{148E3304-9C5A-4F00-9938-50D0C59F1AB6}" type="pres">
      <dgm:prSet presAssocID="{55E32F0C-4491-47E7-B884-00A862928EEF}" presName="background" presStyleLbl="node0" presStyleIdx="0" presStyleCnt="1"/>
      <dgm:spPr/>
    </dgm:pt>
    <dgm:pt modelId="{7E21C92E-BB74-439F-8F56-70BD83EDCDCE}" type="pres">
      <dgm:prSet presAssocID="{55E32F0C-4491-47E7-B884-00A862928EEF}" presName="text" presStyleLbl="fgAcc0" presStyleIdx="0" presStyleCnt="1" custScaleX="149132" custScaleY="13193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0AA391C-DDDC-43DA-A3FF-D4680351DD10}" type="pres">
      <dgm:prSet presAssocID="{55E32F0C-4491-47E7-B884-00A862928EEF}" presName="hierChild2" presStyleCnt="0"/>
      <dgm:spPr/>
    </dgm:pt>
    <dgm:pt modelId="{6A73617C-F510-43DC-985D-5B71BAC0EB94}" type="pres">
      <dgm:prSet presAssocID="{2686E200-9280-4C53-BAE8-AE81E7B7CF6C}" presName="Name10" presStyleLbl="parChTrans1D2" presStyleIdx="0" presStyleCnt="2"/>
      <dgm:spPr/>
      <dgm:t>
        <a:bodyPr/>
        <a:lstStyle/>
        <a:p>
          <a:endParaRPr lang="en-GB"/>
        </a:p>
      </dgm:t>
    </dgm:pt>
    <dgm:pt modelId="{A58671CB-C1A8-4FA0-89FB-0A2616573D4A}" type="pres">
      <dgm:prSet presAssocID="{D822C21F-8E17-4518-8E8C-0BC03B96986B}" presName="hierRoot2" presStyleCnt="0"/>
      <dgm:spPr/>
    </dgm:pt>
    <dgm:pt modelId="{06B18B32-36D1-4BF4-BB6C-819566819913}" type="pres">
      <dgm:prSet presAssocID="{D822C21F-8E17-4518-8E8C-0BC03B96986B}" presName="composite2" presStyleCnt="0"/>
      <dgm:spPr/>
    </dgm:pt>
    <dgm:pt modelId="{8AD15935-63F0-42A1-B9D3-7BF9C0692A3C}" type="pres">
      <dgm:prSet presAssocID="{D822C21F-8E17-4518-8E8C-0BC03B96986B}" presName="background2" presStyleLbl="node2" presStyleIdx="0" presStyleCnt="2"/>
      <dgm:spPr/>
    </dgm:pt>
    <dgm:pt modelId="{5CBE1B4A-0191-4112-8E1D-2BD2A7648257}" type="pres">
      <dgm:prSet presAssocID="{D822C21F-8E17-4518-8E8C-0BC03B96986B}" presName="text2" presStyleLbl="fgAcc2" presStyleIdx="0" presStyleCnt="2" custScaleX="127465" custScaleY="13073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D3E8D3-F8C8-4573-B6D1-D53C7908DE29}" type="pres">
      <dgm:prSet presAssocID="{D822C21F-8E17-4518-8E8C-0BC03B96986B}" presName="hierChild3" presStyleCnt="0"/>
      <dgm:spPr/>
    </dgm:pt>
    <dgm:pt modelId="{FC9BF25C-D428-4EFD-900A-48F945867263}" type="pres">
      <dgm:prSet presAssocID="{3118AE20-788A-4C41-8B8E-10BD49845FAE}" presName="Name17" presStyleLbl="parChTrans1D3" presStyleIdx="0" presStyleCnt="5"/>
      <dgm:spPr/>
      <dgm:t>
        <a:bodyPr/>
        <a:lstStyle/>
        <a:p>
          <a:endParaRPr lang="en-GB"/>
        </a:p>
      </dgm:t>
    </dgm:pt>
    <dgm:pt modelId="{E96A7A4B-B441-4A76-AFD8-22F287A802DB}" type="pres">
      <dgm:prSet presAssocID="{70A171E6-0C0B-4C6B-AFEE-08CD1019A109}" presName="hierRoot3" presStyleCnt="0"/>
      <dgm:spPr/>
    </dgm:pt>
    <dgm:pt modelId="{F3B238BD-C4E1-4C43-B679-C62984B0CD8D}" type="pres">
      <dgm:prSet presAssocID="{70A171E6-0C0B-4C6B-AFEE-08CD1019A109}" presName="composite3" presStyleCnt="0"/>
      <dgm:spPr/>
    </dgm:pt>
    <dgm:pt modelId="{3257B18C-8BB7-422F-9E1C-13182576FDE2}" type="pres">
      <dgm:prSet presAssocID="{70A171E6-0C0B-4C6B-AFEE-08CD1019A109}" presName="background3" presStyleLbl="node3" presStyleIdx="0" presStyleCnt="5"/>
      <dgm:spPr/>
    </dgm:pt>
    <dgm:pt modelId="{42594DB8-1F0F-47AF-A879-61E97C377FDE}" type="pres">
      <dgm:prSet presAssocID="{70A171E6-0C0B-4C6B-AFEE-08CD1019A109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D06FBF0-25B8-4AD7-8A61-0186FAD54056}" type="pres">
      <dgm:prSet presAssocID="{70A171E6-0C0B-4C6B-AFEE-08CD1019A109}" presName="hierChild4" presStyleCnt="0"/>
      <dgm:spPr/>
    </dgm:pt>
    <dgm:pt modelId="{29CF5CAC-A6DC-4786-BAD5-92399806E64F}" type="pres">
      <dgm:prSet presAssocID="{53D98D91-0521-4D23-9330-CCABE3A6A342}" presName="Name17" presStyleLbl="parChTrans1D3" presStyleIdx="1" presStyleCnt="5"/>
      <dgm:spPr/>
      <dgm:t>
        <a:bodyPr/>
        <a:lstStyle/>
        <a:p>
          <a:endParaRPr lang="en-GB"/>
        </a:p>
      </dgm:t>
    </dgm:pt>
    <dgm:pt modelId="{4DAEEAC4-7691-4D68-88D4-8E9366D5D799}" type="pres">
      <dgm:prSet presAssocID="{8F0F4B3E-6CD1-40AE-9926-F867F55E6104}" presName="hierRoot3" presStyleCnt="0"/>
      <dgm:spPr/>
    </dgm:pt>
    <dgm:pt modelId="{F6435B15-600D-4D9D-B357-D82A6384D051}" type="pres">
      <dgm:prSet presAssocID="{8F0F4B3E-6CD1-40AE-9926-F867F55E6104}" presName="composite3" presStyleCnt="0"/>
      <dgm:spPr/>
    </dgm:pt>
    <dgm:pt modelId="{2BFEAD5A-5A25-4675-8FD1-32B9A072D5C2}" type="pres">
      <dgm:prSet presAssocID="{8F0F4B3E-6CD1-40AE-9926-F867F55E6104}" presName="background3" presStyleLbl="node3" presStyleIdx="1" presStyleCnt="5"/>
      <dgm:spPr/>
    </dgm:pt>
    <dgm:pt modelId="{DB813AAD-7FA5-4E2B-9DD0-01552C8F8A66}" type="pres">
      <dgm:prSet presAssocID="{8F0F4B3E-6CD1-40AE-9926-F867F55E6104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3C054F5-C3CA-41BD-8A44-86C216A10450}" type="pres">
      <dgm:prSet presAssocID="{8F0F4B3E-6CD1-40AE-9926-F867F55E6104}" presName="hierChild4" presStyleCnt="0"/>
      <dgm:spPr/>
    </dgm:pt>
    <dgm:pt modelId="{A5EF8B97-89BB-43E4-957C-171E21A204CF}" type="pres">
      <dgm:prSet presAssocID="{73587C31-18CB-4775-A736-8B12523B1BEE}" presName="Name17" presStyleLbl="parChTrans1D3" presStyleIdx="2" presStyleCnt="5"/>
      <dgm:spPr/>
      <dgm:t>
        <a:bodyPr/>
        <a:lstStyle/>
        <a:p>
          <a:endParaRPr lang="en-GB"/>
        </a:p>
      </dgm:t>
    </dgm:pt>
    <dgm:pt modelId="{619F4F46-9651-43A7-8913-D127DE033A37}" type="pres">
      <dgm:prSet presAssocID="{4243BD68-961D-453C-95C9-AA58E6EC22AD}" presName="hierRoot3" presStyleCnt="0"/>
      <dgm:spPr/>
    </dgm:pt>
    <dgm:pt modelId="{0632FF01-451D-470F-BC45-DFA13C0FBAA1}" type="pres">
      <dgm:prSet presAssocID="{4243BD68-961D-453C-95C9-AA58E6EC22AD}" presName="composite3" presStyleCnt="0"/>
      <dgm:spPr/>
    </dgm:pt>
    <dgm:pt modelId="{A28C7DA4-D482-400C-9023-F21379E9B8BD}" type="pres">
      <dgm:prSet presAssocID="{4243BD68-961D-453C-95C9-AA58E6EC22AD}" presName="background3" presStyleLbl="node3" presStyleIdx="2" presStyleCnt="5"/>
      <dgm:spPr/>
    </dgm:pt>
    <dgm:pt modelId="{12119D81-2EBC-4DCB-9F86-871F25F0D095}" type="pres">
      <dgm:prSet presAssocID="{4243BD68-961D-453C-95C9-AA58E6EC22AD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8EF0219-BA78-4387-A1F7-8A11EE95A1B0}" type="pres">
      <dgm:prSet presAssocID="{4243BD68-961D-453C-95C9-AA58E6EC22AD}" presName="hierChild4" presStyleCnt="0"/>
      <dgm:spPr/>
    </dgm:pt>
    <dgm:pt modelId="{B0B7EEAC-188E-44AC-953A-BA501879B781}" type="pres">
      <dgm:prSet presAssocID="{9D8363F4-5690-4995-9778-78DE36D02D87}" presName="Name10" presStyleLbl="parChTrans1D2" presStyleIdx="1" presStyleCnt="2"/>
      <dgm:spPr/>
      <dgm:t>
        <a:bodyPr/>
        <a:lstStyle/>
        <a:p>
          <a:endParaRPr lang="en-GB"/>
        </a:p>
      </dgm:t>
    </dgm:pt>
    <dgm:pt modelId="{CC4AEAD9-51E8-4380-9249-CFFAFF17D629}" type="pres">
      <dgm:prSet presAssocID="{D29C36DF-402F-4736-BE4F-7D28C368F0A1}" presName="hierRoot2" presStyleCnt="0"/>
      <dgm:spPr/>
    </dgm:pt>
    <dgm:pt modelId="{987C1F2E-7281-4C82-8BDB-9B66DFA21F44}" type="pres">
      <dgm:prSet presAssocID="{D29C36DF-402F-4736-BE4F-7D28C368F0A1}" presName="composite2" presStyleCnt="0"/>
      <dgm:spPr/>
    </dgm:pt>
    <dgm:pt modelId="{79611F7E-724F-4156-BFAB-1F8F7A39CFB3}" type="pres">
      <dgm:prSet presAssocID="{D29C36DF-402F-4736-BE4F-7D28C368F0A1}" presName="background2" presStyleLbl="node2" presStyleIdx="1" presStyleCnt="2"/>
      <dgm:spPr/>
    </dgm:pt>
    <dgm:pt modelId="{D4A09311-3F6B-43E3-B7DE-5025F4C2D2AD}" type="pres">
      <dgm:prSet presAssocID="{D29C36DF-402F-4736-BE4F-7D28C368F0A1}" presName="text2" presStyleLbl="fgAcc2" presStyleIdx="1" presStyleCnt="2" custScaleX="129466" custScaleY="1326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A40A277-54B7-464F-BC23-8069F4EFE82B}" type="pres">
      <dgm:prSet presAssocID="{D29C36DF-402F-4736-BE4F-7D28C368F0A1}" presName="hierChild3" presStyleCnt="0"/>
      <dgm:spPr/>
    </dgm:pt>
    <dgm:pt modelId="{EF19F26E-5426-48C5-93CA-4BDAB6F189C2}" type="pres">
      <dgm:prSet presAssocID="{AAE9AA5F-ADA1-42AC-90F3-D0F59D7601EC}" presName="Name17" presStyleLbl="parChTrans1D3" presStyleIdx="3" presStyleCnt="5"/>
      <dgm:spPr/>
      <dgm:t>
        <a:bodyPr/>
        <a:lstStyle/>
        <a:p>
          <a:endParaRPr lang="en-GB"/>
        </a:p>
      </dgm:t>
    </dgm:pt>
    <dgm:pt modelId="{C6796B03-1C6F-492E-AEE3-7E0BB215644B}" type="pres">
      <dgm:prSet presAssocID="{64AAD96E-4C04-4F62-8005-ECCBC6227DD2}" presName="hierRoot3" presStyleCnt="0"/>
      <dgm:spPr/>
    </dgm:pt>
    <dgm:pt modelId="{A4B55FD0-9567-436A-8F37-6F3381E5F46A}" type="pres">
      <dgm:prSet presAssocID="{64AAD96E-4C04-4F62-8005-ECCBC6227DD2}" presName="composite3" presStyleCnt="0"/>
      <dgm:spPr/>
    </dgm:pt>
    <dgm:pt modelId="{432C3E61-16D4-4F99-B444-B6EC3E5171FB}" type="pres">
      <dgm:prSet presAssocID="{64AAD96E-4C04-4F62-8005-ECCBC6227DD2}" presName="background3" presStyleLbl="node3" presStyleIdx="3" presStyleCnt="5"/>
      <dgm:spPr/>
    </dgm:pt>
    <dgm:pt modelId="{58AD592C-20C7-4EB5-B07D-3EB1505BA2E2}" type="pres">
      <dgm:prSet presAssocID="{64AAD96E-4C04-4F62-8005-ECCBC6227DD2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1930127-D3DA-492B-88B3-54A2AC1A8C84}" type="pres">
      <dgm:prSet presAssocID="{64AAD96E-4C04-4F62-8005-ECCBC6227DD2}" presName="hierChild4" presStyleCnt="0"/>
      <dgm:spPr/>
    </dgm:pt>
    <dgm:pt modelId="{2E0BF010-EEB8-4455-91E6-C1AD1954BCF0}" type="pres">
      <dgm:prSet presAssocID="{68BA1D18-4B38-4776-9924-5209A0A899EC}" presName="Name17" presStyleLbl="parChTrans1D3" presStyleIdx="4" presStyleCnt="5"/>
      <dgm:spPr/>
      <dgm:t>
        <a:bodyPr/>
        <a:lstStyle/>
        <a:p>
          <a:endParaRPr lang="en-GB"/>
        </a:p>
      </dgm:t>
    </dgm:pt>
    <dgm:pt modelId="{3142CD86-BEDE-44EB-9129-DDF10EDF69CA}" type="pres">
      <dgm:prSet presAssocID="{F66249F3-1AE4-46F8-A8BF-456FEDC409A9}" presName="hierRoot3" presStyleCnt="0"/>
      <dgm:spPr/>
    </dgm:pt>
    <dgm:pt modelId="{69830EB9-66D3-45AE-8742-BF859DD975CC}" type="pres">
      <dgm:prSet presAssocID="{F66249F3-1AE4-46F8-A8BF-456FEDC409A9}" presName="composite3" presStyleCnt="0"/>
      <dgm:spPr/>
    </dgm:pt>
    <dgm:pt modelId="{367124C9-CB38-4F35-9449-D00E94A4F1A0}" type="pres">
      <dgm:prSet presAssocID="{F66249F3-1AE4-46F8-A8BF-456FEDC409A9}" presName="background3" presStyleLbl="node3" presStyleIdx="4" presStyleCnt="5"/>
      <dgm:spPr/>
    </dgm:pt>
    <dgm:pt modelId="{157A5D0A-19F5-49EC-B7CD-1C2BC1FB1EF3}" type="pres">
      <dgm:prSet presAssocID="{F66249F3-1AE4-46F8-A8BF-456FEDC409A9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0E23734-77BA-4CB0-A2A9-4E8DFF0B868D}" type="pres">
      <dgm:prSet presAssocID="{F66249F3-1AE4-46F8-A8BF-456FEDC409A9}" presName="hierChild4" presStyleCnt="0"/>
      <dgm:spPr/>
    </dgm:pt>
  </dgm:ptLst>
  <dgm:cxnLst>
    <dgm:cxn modelId="{8DDB0404-490A-47F1-9749-FC76F68DBA3F}" type="presOf" srcId="{4243BD68-961D-453C-95C9-AA58E6EC22AD}" destId="{12119D81-2EBC-4DCB-9F86-871F25F0D095}" srcOrd="0" destOrd="0" presId="urn:microsoft.com/office/officeart/2005/8/layout/hierarchy1"/>
    <dgm:cxn modelId="{3EF08B8E-BE2A-46C2-8014-38552A4778A6}" type="presOf" srcId="{2686E200-9280-4C53-BAE8-AE81E7B7CF6C}" destId="{6A73617C-F510-43DC-985D-5B71BAC0EB94}" srcOrd="0" destOrd="0" presId="urn:microsoft.com/office/officeart/2005/8/layout/hierarchy1"/>
    <dgm:cxn modelId="{5AB362A7-B85A-4E70-82B3-44744088ED8F}" type="presOf" srcId="{68BA1D18-4B38-4776-9924-5209A0A899EC}" destId="{2E0BF010-EEB8-4455-91E6-C1AD1954BCF0}" srcOrd="0" destOrd="0" presId="urn:microsoft.com/office/officeart/2005/8/layout/hierarchy1"/>
    <dgm:cxn modelId="{29B5918B-8D41-40B5-880C-A2DC5A38AA5F}" type="presOf" srcId="{126CA67E-D33B-4E47-A7FA-F5D70854AE40}" destId="{BB36D76C-130E-422F-96B9-C12A488CACE7}" srcOrd="0" destOrd="0" presId="urn:microsoft.com/office/officeart/2005/8/layout/hierarchy1"/>
    <dgm:cxn modelId="{B41EA3A5-F876-4A50-9491-E08FFB6F907C}" srcId="{D822C21F-8E17-4518-8E8C-0BC03B96986B}" destId="{70A171E6-0C0B-4C6B-AFEE-08CD1019A109}" srcOrd="0" destOrd="0" parTransId="{3118AE20-788A-4C41-8B8E-10BD49845FAE}" sibTransId="{1EAE1724-F49D-4ACA-9A4F-804FE6B65FF0}"/>
    <dgm:cxn modelId="{28AC33E2-61A8-40EE-99B5-B1ACCD8A91CA}" type="presOf" srcId="{3118AE20-788A-4C41-8B8E-10BD49845FAE}" destId="{FC9BF25C-D428-4EFD-900A-48F945867263}" srcOrd="0" destOrd="0" presId="urn:microsoft.com/office/officeart/2005/8/layout/hierarchy1"/>
    <dgm:cxn modelId="{F0A60DB8-EDA3-4FA7-8DE2-6C1083CCCBF4}" type="presOf" srcId="{55E32F0C-4491-47E7-B884-00A862928EEF}" destId="{7E21C92E-BB74-439F-8F56-70BD83EDCDCE}" srcOrd="0" destOrd="0" presId="urn:microsoft.com/office/officeart/2005/8/layout/hierarchy1"/>
    <dgm:cxn modelId="{240D00E5-C672-4F30-ADA7-7C931B923FAC}" srcId="{126CA67E-D33B-4E47-A7FA-F5D70854AE40}" destId="{55E32F0C-4491-47E7-B884-00A862928EEF}" srcOrd="0" destOrd="0" parTransId="{DB335960-8128-4970-88DD-21B890B18716}" sibTransId="{EF61795E-532C-4968-88C2-D853E41D0A82}"/>
    <dgm:cxn modelId="{65739814-2221-49DE-97DE-46494DFB202B}" type="presOf" srcId="{8F0F4B3E-6CD1-40AE-9926-F867F55E6104}" destId="{DB813AAD-7FA5-4E2B-9DD0-01552C8F8A66}" srcOrd="0" destOrd="0" presId="urn:microsoft.com/office/officeart/2005/8/layout/hierarchy1"/>
    <dgm:cxn modelId="{C8863722-1765-4474-8E95-8A554EE7F9B5}" srcId="{D822C21F-8E17-4518-8E8C-0BC03B96986B}" destId="{4243BD68-961D-453C-95C9-AA58E6EC22AD}" srcOrd="2" destOrd="0" parTransId="{73587C31-18CB-4775-A736-8B12523B1BEE}" sibTransId="{8D314380-D477-4164-90AB-C86A30477B82}"/>
    <dgm:cxn modelId="{DD7349C8-3E9B-4CC9-9C35-41BFA9BAC86B}" srcId="{D29C36DF-402F-4736-BE4F-7D28C368F0A1}" destId="{64AAD96E-4C04-4F62-8005-ECCBC6227DD2}" srcOrd="0" destOrd="0" parTransId="{AAE9AA5F-ADA1-42AC-90F3-D0F59D7601EC}" sibTransId="{F1184D30-920E-48AE-9342-653C5B1ABEE5}"/>
    <dgm:cxn modelId="{254284F2-19AD-43BC-B3A2-9DBAF67EBE85}" type="presOf" srcId="{9D8363F4-5690-4995-9778-78DE36D02D87}" destId="{B0B7EEAC-188E-44AC-953A-BA501879B781}" srcOrd="0" destOrd="0" presId="urn:microsoft.com/office/officeart/2005/8/layout/hierarchy1"/>
    <dgm:cxn modelId="{A5AB4F2B-08A5-4A5D-9BB8-7E911AFF6886}" srcId="{D822C21F-8E17-4518-8E8C-0BC03B96986B}" destId="{8F0F4B3E-6CD1-40AE-9926-F867F55E6104}" srcOrd="1" destOrd="0" parTransId="{53D98D91-0521-4D23-9330-CCABE3A6A342}" sibTransId="{87501476-5B76-45F9-AAF4-CC26109167C1}"/>
    <dgm:cxn modelId="{EDAF6736-A4D3-4049-BD2E-A1D0A32EB0B3}" type="presOf" srcId="{53D98D91-0521-4D23-9330-CCABE3A6A342}" destId="{29CF5CAC-A6DC-4786-BAD5-92399806E64F}" srcOrd="0" destOrd="0" presId="urn:microsoft.com/office/officeart/2005/8/layout/hierarchy1"/>
    <dgm:cxn modelId="{0095A372-B354-4CE8-9C86-6BA266D9160E}" type="presOf" srcId="{73587C31-18CB-4775-A736-8B12523B1BEE}" destId="{A5EF8B97-89BB-43E4-957C-171E21A204CF}" srcOrd="0" destOrd="0" presId="urn:microsoft.com/office/officeart/2005/8/layout/hierarchy1"/>
    <dgm:cxn modelId="{E4867045-201A-4662-9FE2-02BEAE3FEC0F}" type="presOf" srcId="{D29C36DF-402F-4736-BE4F-7D28C368F0A1}" destId="{D4A09311-3F6B-43E3-B7DE-5025F4C2D2AD}" srcOrd="0" destOrd="0" presId="urn:microsoft.com/office/officeart/2005/8/layout/hierarchy1"/>
    <dgm:cxn modelId="{40DA127C-329C-4A54-AA79-F9C49EDB62F0}" srcId="{55E32F0C-4491-47E7-B884-00A862928EEF}" destId="{D822C21F-8E17-4518-8E8C-0BC03B96986B}" srcOrd="0" destOrd="0" parTransId="{2686E200-9280-4C53-BAE8-AE81E7B7CF6C}" sibTransId="{9C7F8E5D-6DFB-45DC-8524-FD8B144276C3}"/>
    <dgm:cxn modelId="{EAB6A5E1-2E0D-4E45-8A18-35EEAC933CBC}" type="presOf" srcId="{64AAD96E-4C04-4F62-8005-ECCBC6227DD2}" destId="{58AD592C-20C7-4EB5-B07D-3EB1505BA2E2}" srcOrd="0" destOrd="0" presId="urn:microsoft.com/office/officeart/2005/8/layout/hierarchy1"/>
    <dgm:cxn modelId="{8EB58353-89FD-445E-B702-FC6DBFFFF75F}" type="presOf" srcId="{70A171E6-0C0B-4C6B-AFEE-08CD1019A109}" destId="{42594DB8-1F0F-47AF-A879-61E97C377FDE}" srcOrd="0" destOrd="0" presId="urn:microsoft.com/office/officeart/2005/8/layout/hierarchy1"/>
    <dgm:cxn modelId="{1091D7E2-D9AC-448F-993D-10BF5DB7CFB2}" type="presOf" srcId="{D822C21F-8E17-4518-8E8C-0BC03B96986B}" destId="{5CBE1B4A-0191-4112-8E1D-2BD2A7648257}" srcOrd="0" destOrd="0" presId="urn:microsoft.com/office/officeart/2005/8/layout/hierarchy1"/>
    <dgm:cxn modelId="{4BAEBDE8-99CB-4268-9D9A-7E0D01EFF8B6}" type="presOf" srcId="{AAE9AA5F-ADA1-42AC-90F3-D0F59D7601EC}" destId="{EF19F26E-5426-48C5-93CA-4BDAB6F189C2}" srcOrd="0" destOrd="0" presId="urn:microsoft.com/office/officeart/2005/8/layout/hierarchy1"/>
    <dgm:cxn modelId="{08BF0DA8-07FE-4544-929A-3F30CA8E97B0}" type="presOf" srcId="{F66249F3-1AE4-46F8-A8BF-456FEDC409A9}" destId="{157A5D0A-19F5-49EC-B7CD-1C2BC1FB1EF3}" srcOrd="0" destOrd="0" presId="urn:microsoft.com/office/officeart/2005/8/layout/hierarchy1"/>
    <dgm:cxn modelId="{50046523-F11E-4E3B-A2EA-A99637ED59A3}" srcId="{D29C36DF-402F-4736-BE4F-7D28C368F0A1}" destId="{F66249F3-1AE4-46F8-A8BF-456FEDC409A9}" srcOrd="1" destOrd="0" parTransId="{68BA1D18-4B38-4776-9924-5209A0A899EC}" sibTransId="{F7484555-5F9A-4CDB-BD38-5F78EB2068D1}"/>
    <dgm:cxn modelId="{2F5A1831-AF41-4791-84EE-7465784A7D53}" srcId="{55E32F0C-4491-47E7-B884-00A862928EEF}" destId="{D29C36DF-402F-4736-BE4F-7D28C368F0A1}" srcOrd="1" destOrd="0" parTransId="{9D8363F4-5690-4995-9778-78DE36D02D87}" sibTransId="{2666E5AB-157E-4936-9E57-FBA726E3E73D}"/>
    <dgm:cxn modelId="{4338C9D3-FCB2-4EDC-91B4-2EADF0C7B78F}" type="presParOf" srcId="{BB36D76C-130E-422F-96B9-C12A488CACE7}" destId="{CD36F275-CDF0-4E12-A70C-882F4A18A90E}" srcOrd="0" destOrd="0" presId="urn:microsoft.com/office/officeart/2005/8/layout/hierarchy1"/>
    <dgm:cxn modelId="{49ED28CD-6E39-41ED-BF46-FD372E9DDB77}" type="presParOf" srcId="{CD36F275-CDF0-4E12-A70C-882F4A18A90E}" destId="{FFE1F76F-ED41-4885-AD5E-30D398F69B07}" srcOrd="0" destOrd="0" presId="urn:microsoft.com/office/officeart/2005/8/layout/hierarchy1"/>
    <dgm:cxn modelId="{75BAEC01-D440-4BFE-AD2F-EE5064681041}" type="presParOf" srcId="{FFE1F76F-ED41-4885-AD5E-30D398F69B07}" destId="{148E3304-9C5A-4F00-9938-50D0C59F1AB6}" srcOrd="0" destOrd="0" presId="urn:microsoft.com/office/officeart/2005/8/layout/hierarchy1"/>
    <dgm:cxn modelId="{0B9EE3EC-7706-46CA-85E2-9E8B334AC034}" type="presParOf" srcId="{FFE1F76F-ED41-4885-AD5E-30D398F69B07}" destId="{7E21C92E-BB74-439F-8F56-70BD83EDCDCE}" srcOrd="1" destOrd="0" presId="urn:microsoft.com/office/officeart/2005/8/layout/hierarchy1"/>
    <dgm:cxn modelId="{6B878DA4-C009-44F3-9E13-6A3B92B4B7AF}" type="presParOf" srcId="{CD36F275-CDF0-4E12-A70C-882F4A18A90E}" destId="{D0AA391C-DDDC-43DA-A3FF-D4680351DD10}" srcOrd="1" destOrd="0" presId="urn:microsoft.com/office/officeart/2005/8/layout/hierarchy1"/>
    <dgm:cxn modelId="{D55D1E9B-E21E-411D-8F77-28B788EA225E}" type="presParOf" srcId="{D0AA391C-DDDC-43DA-A3FF-D4680351DD10}" destId="{6A73617C-F510-43DC-985D-5B71BAC0EB94}" srcOrd="0" destOrd="0" presId="urn:microsoft.com/office/officeart/2005/8/layout/hierarchy1"/>
    <dgm:cxn modelId="{71D0076E-583D-4869-8008-177F4A993F9E}" type="presParOf" srcId="{D0AA391C-DDDC-43DA-A3FF-D4680351DD10}" destId="{A58671CB-C1A8-4FA0-89FB-0A2616573D4A}" srcOrd="1" destOrd="0" presId="urn:microsoft.com/office/officeart/2005/8/layout/hierarchy1"/>
    <dgm:cxn modelId="{8798481C-6634-40DB-9CAE-C1CE482F91B7}" type="presParOf" srcId="{A58671CB-C1A8-4FA0-89FB-0A2616573D4A}" destId="{06B18B32-36D1-4BF4-BB6C-819566819913}" srcOrd="0" destOrd="0" presId="urn:microsoft.com/office/officeart/2005/8/layout/hierarchy1"/>
    <dgm:cxn modelId="{915B6330-4328-46EC-8194-00C43E180082}" type="presParOf" srcId="{06B18B32-36D1-4BF4-BB6C-819566819913}" destId="{8AD15935-63F0-42A1-B9D3-7BF9C0692A3C}" srcOrd="0" destOrd="0" presId="urn:microsoft.com/office/officeart/2005/8/layout/hierarchy1"/>
    <dgm:cxn modelId="{89CC8B99-2082-47D8-ABA4-59E30C38591A}" type="presParOf" srcId="{06B18B32-36D1-4BF4-BB6C-819566819913}" destId="{5CBE1B4A-0191-4112-8E1D-2BD2A7648257}" srcOrd="1" destOrd="0" presId="urn:microsoft.com/office/officeart/2005/8/layout/hierarchy1"/>
    <dgm:cxn modelId="{50EC6184-75F7-466C-9554-856B1BB4BBAA}" type="presParOf" srcId="{A58671CB-C1A8-4FA0-89FB-0A2616573D4A}" destId="{02D3E8D3-F8C8-4573-B6D1-D53C7908DE29}" srcOrd="1" destOrd="0" presId="urn:microsoft.com/office/officeart/2005/8/layout/hierarchy1"/>
    <dgm:cxn modelId="{4770A781-0FA8-43FD-942E-7555AEB5F0CF}" type="presParOf" srcId="{02D3E8D3-F8C8-4573-B6D1-D53C7908DE29}" destId="{FC9BF25C-D428-4EFD-900A-48F945867263}" srcOrd="0" destOrd="0" presId="urn:microsoft.com/office/officeart/2005/8/layout/hierarchy1"/>
    <dgm:cxn modelId="{F128A8BB-47F4-4BAD-80CA-EE6C7B27CD2B}" type="presParOf" srcId="{02D3E8D3-F8C8-4573-B6D1-D53C7908DE29}" destId="{E96A7A4B-B441-4A76-AFD8-22F287A802DB}" srcOrd="1" destOrd="0" presId="urn:microsoft.com/office/officeart/2005/8/layout/hierarchy1"/>
    <dgm:cxn modelId="{7E5EC26E-20A5-431B-8471-5A30E0F7E8EA}" type="presParOf" srcId="{E96A7A4B-B441-4A76-AFD8-22F287A802DB}" destId="{F3B238BD-C4E1-4C43-B679-C62984B0CD8D}" srcOrd="0" destOrd="0" presId="urn:microsoft.com/office/officeart/2005/8/layout/hierarchy1"/>
    <dgm:cxn modelId="{B8799FBD-EDCB-44EF-9262-5D14E536CBB1}" type="presParOf" srcId="{F3B238BD-C4E1-4C43-B679-C62984B0CD8D}" destId="{3257B18C-8BB7-422F-9E1C-13182576FDE2}" srcOrd="0" destOrd="0" presId="urn:microsoft.com/office/officeart/2005/8/layout/hierarchy1"/>
    <dgm:cxn modelId="{2059616B-6D83-4844-9104-D7152CDDF102}" type="presParOf" srcId="{F3B238BD-C4E1-4C43-B679-C62984B0CD8D}" destId="{42594DB8-1F0F-47AF-A879-61E97C377FDE}" srcOrd="1" destOrd="0" presId="urn:microsoft.com/office/officeart/2005/8/layout/hierarchy1"/>
    <dgm:cxn modelId="{C2B488A2-C0FD-4F0F-A43B-AD92BDC738EE}" type="presParOf" srcId="{E96A7A4B-B441-4A76-AFD8-22F287A802DB}" destId="{AD06FBF0-25B8-4AD7-8A61-0186FAD54056}" srcOrd="1" destOrd="0" presId="urn:microsoft.com/office/officeart/2005/8/layout/hierarchy1"/>
    <dgm:cxn modelId="{0548488C-1E0E-49D7-BFDC-BB2B72EF34F3}" type="presParOf" srcId="{02D3E8D3-F8C8-4573-B6D1-D53C7908DE29}" destId="{29CF5CAC-A6DC-4786-BAD5-92399806E64F}" srcOrd="2" destOrd="0" presId="urn:microsoft.com/office/officeart/2005/8/layout/hierarchy1"/>
    <dgm:cxn modelId="{71D2EEA5-1521-4675-AA5F-994AFC473E06}" type="presParOf" srcId="{02D3E8D3-F8C8-4573-B6D1-D53C7908DE29}" destId="{4DAEEAC4-7691-4D68-88D4-8E9366D5D799}" srcOrd="3" destOrd="0" presId="urn:microsoft.com/office/officeart/2005/8/layout/hierarchy1"/>
    <dgm:cxn modelId="{26DC7BD4-5A04-4ACD-AA48-D4BC6CCCC1F6}" type="presParOf" srcId="{4DAEEAC4-7691-4D68-88D4-8E9366D5D799}" destId="{F6435B15-600D-4D9D-B357-D82A6384D051}" srcOrd="0" destOrd="0" presId="urn:microsoft.com/office/officeart/2005/8/layout/hierarchy1"/>
    <dgm:cxn modelId="{18D12C5B-89B2-49D0-8808-00EE6C617E1F}" type="presParOf" srcId="{F6435B15-600D-4D9D-B357-D82A6384D051}" destId="{2BFEAD5A-5A25-4675-8FD1-32B9A072D5C2}" srcOrd="0" destOrd="0" presId="urn:microsoft.com/office/officeart/2005/8/layout/hierarchy1"/>
    <dgm:cxn modelId="{8362EB23-B133-44E2-9416-7E4653AA2341}" type="presParOf" srcId="{F6435B15-600D-4D9D-B357-D82A6384D051}" destId="{DB813AAD-7FA5-4E2B-9DD0-01552C8F8A66}" srcOrd="1" destOrd="0" presId="urn:microsoft.com/office/officeart/2005/8/layout/hierarchy1"/>
    <dgm:cxn modelId="{68E73E6C-D670-4396-B630-4D55C3E3485F}" type="presParOf" srcId="{4DAEEAC4-7691-4D68-88D4-8E9366D5D799}" destId="{23C054F5-C3CA-41BD-8A44-86C216A10450}" srcOrd="1" destOrd="0" presId="urn:microsoft.com/office/officeart/2005/8/layout/hierarchy1"/>
    <dgm:cxn modelId="{DB7911F2-43AB-43BA-803F-77E65FEAF825}" type="presParOf" srcId="{02D3E8D3-F8C8-4573-B6D1-D53C7908DE29}" destId="{A5EF8B97-89BB-43E4-957C-171E21A204CF}" srcOrd="4" destOrd="0" presId="urn:microsoft.com/office/officeart/2005/8/layout/hierarchy1"/>
    <dgm:cxn modelId="{4F154E4B-2DDA-47E2-8D6F-FE0711B57C9B}" type="presParOf" srcId="{02D3E8D3-F8C8-4573-B6D1-D53C7908DE29}" destId="{619F4F46-9651-43A7-8913-D127DE033A37}" srcOrd="5" destOrd="0" presId="urn:microsoft.com/office/officeart/2005/8/layout/hierarchy1"/>
    <dgm:cxn modelId="{9276BF3F-E10D-4C32-97ED-2AF3F1923CCB}" type="presParOf" srcId="{619F4F46-9651-43A7-8913-D127DE033A37}" destId="{0632FF01-451D-470F-BC45-DFA13C0FBAA1}" srcOrd="0" destOrd="0" presId="urn:microsoft.com/office/officeart/2005/8/layout/hierarchy1"/>
    <dgm:cxn modelId="{6463318B-7296-493A-B605-86CABD536E49}" type="presParOf" srcId="{0632FF01-451D-470F-BC45-DFA13C0FBAA1}" destId="{A28C7DA4-D482-400C-9023-F21379E9B8BD}" srcOrd="0" destOrd="0" presId="urn:microsoft.com/office/officeart/2005/8/layout/hierarchy1"/>
    <dgm:cxn modelId="{73F07C6D-F207-40EA-AD7D-DF4A2CA6B406}" type="presParOf" srcId="{0632FF01-451D-470F-BC45-DFA13C0FBAA1}" destId="{12119D81-2EBC-4DCB-9F86-871F25F0D095}" srcOrd="1" destOrd="0" presId="urn:microsoft.com/office/officeart/2005/8/layout/hierarchy1"/>
    <dgm:cxn modelId="{5D109035-6269-4AD2-BE98-AF5CB5609EB6}" type="presParOf" srcId="{619F4F46-9651-43A7-8913-D127DE033A37}" destId="{28EF0219-BA78-4387-A1F7-8A11EE95A1B0}" srcOrd="1" destOrd="0" presId="urn:microsoft.com/office/officeart/2005/8/layout/hierarchy1"/>
    <dgm:cxn modelId="{304E9F32-3782-4C5A-9C55-843F2CB42D3D}" type="presParOf" srcId="{D0AA391C-DDDC-43DA-A3FF-D4680351DD10}" destId="{B0B7EEAC-188E-44AC-953A-BA501879B781}" srcOrd="2" destOrd="0" presId="urn:microsoft.com/office/officeart/2005/8/layout/hierarchy1"/>
    <dgm:cxn modelId="{8234FE49-F735-4F78-AB3B-26D4C3F07504}" type="presParOf" srcId="{D0AA391C-DDDC-43DA-A3FF-D4680351DD10}" destId="{CC4AEAD9-51E8-4380-9249-CFFAFF17D629}" srcOrd="3" destOrd="0" presId="urn:microsoft.com/office/officeart/2005/8/layout/hierarchy1"/>
    <dgm:cxn modelId="{0FF84189-401B-45E4-AE25-C59A055793AB}" type="presParOf" srcId="{CC4AEAD9-51E8-4380-9249-CFFAFF17D629}" destId="{987C1F2E-7281-4C82-8BDB-9B66DFA21F44}" srcOrd="0" destOrd="0" presId="urn:microsoft.com/office/officeart/2005/8/layout/hierarchy1"/>
    <dgm:cxn modelId="{353504E3-CA62-4978-B436-E536910B6901}" type="presParOf" srcId="{987C1F2E-7281-4C82-8BDB-9B66DFA21F44}" destId="{79611F7E-724F-4156-BFAB-1F8F7A39CFB3}" srcOrd="0" destOrd="0" presId="urn:microsoft.com/office/officeart/2005/8/layout/hierarchy1"/>
    <dgm:cxn modelId="{8E4163FE-E74F-42F0-A4DE-B72B2715991D}" type="presParOf" srcId="{987C1F2E-7281-4C82-8BDB-9B66DFA21F44}" destId="{D4A09311-3F6B-43E3-B7DE-5025F4C2D2AD}" srcOrd="1" destOrd="0" presId="urn:microsoft.com/office/officeart/2005/8/layout/hierarchy1"/>
    <dgm:cxn modelId="{F72F3F37-1575-49BA-A62B-C33EDC27FAA9}" type="presParOf" srcId="{CC4AEAD9-51E8-4380-9249-CFFAFF17D629}" destId="{5A40A277-54B7-464F-BC23-8069F4EFE82B}" srcOrd="1" destOrd="0" presId="urn:microsoft.com/office/officeart/2005/8/layout/hierarchy1"/>
    <dgm:cxn modelId="{1DE97E0F-F69F-45F9-ACE8-A720CEC00BB6}" type="presParOf" srcId="{5A40A277-54B7-464F-BC23-8069F4EFE82B}" destId="{EF19F26E-5426-48C5-93CA-4BDAB6F189C2}" srcOrd="0" destOrd="0" presId="urn:microsoft.com/office/officeart/2005/8/layout/hierarchy1"/>
    <dgm:cxn modelId="{028CACEA-DE60-4D51-8FB9-D9E365E9A15A}" type="presParOf" srcId="{5A40A277-54B7-464F-BC23-8069F4EFE82B}" destId="{C6796B03-1C6F-492E-AEE3-7E0BB215644B}" srcOrd="1" destOrd="0" presId="urn:microsoft.com/office/officeart/2005/8/layout/hierarchy1"/>
    <dgm:cxn modelId="{F049A6D1-DECD-46EF-BBF8-FD136E9884F2}" type="presParOf" srcId="{C6796B03-1C6F-492E-AEE3-7E0BB215644B}" destId="{A4B55FD0-9567-436A-8F37-6F3381E5F46A}" srcOrd="0" destOrd="0" presId="urn:microsoft.com/office/officeart/2005/8/layout/hierarchy1"/>
    <dgm:cxn modelId="{31CBD257-561E-4EF4-8158-BB849F37CD40}" type="presParOf" srcId="{A4B55FD0-9567-436A-8F37-6F3381E5F46A}" destId="{432C3E61-16D4-4F99-B444-B6EC3E5171FB}" srcOrd="0" destOrd="0" presId="urn:microsoft.com/office/officeart/2005/8/layout/hierarchy1"/>
    <dgm:cxn modelId="{BC59E05D-8D28-4712-A83A-CA489E935227}" type="presParOf" srcId="{A4B55FD0-9567-436A-8F37-6F3381E5F46A}" destId="{58AD592C-20C7-4EB5-B07D-3EB1505BA2E2}" srcOrd="1" destOrd="0" presId="urn:microsoft.com/office/officeart/2005/8/layout/hierarchy1"/>
    <dgm:cxn modelId="{989EA1CE-019F-4881-ADE8-D72149C9E640}" type="presParOf" srcId="{C6796B03-1C6F-492E-AEE3-7E0BB215644B}" destId="{61930127-D3DA-492B-88B3-54A2AC1A8C84}" srcOrd="1" destOrd="0" presId="urn:microsoft.com/office/officeart/2005/8/layout/hierarchy1"/>
    <dgm:cxn modelId="{2F200E1F-6DB0-4E07-BB7D-CF35138CADC9}" type="presParOf" srcId="{5A40A277-54B7-464F-BC23-8069F4EFE82B}" destId="{2E0BF010-EEB8-4455-91E6-C1AD1954BCF0}" srcOrd="2" destOrd="0" presId="urn:microsoft.com/office/officeart/2005/8/layout/hierarchy1"/>
    <dgm:cxn modelId="{9B8656D7-B0EB-4351-B1AD-88528D8E7065}" type="presParOf" srcId="{5A40A277-54B7-464F-BC23-8069F4EFE82B}" destId="{3142CD86-BEDE-44EB-9129-DDF10EDF69CA}" srcOrd="3" destOrd="0" presId="urn:microsoft.com/office/officeart/2005/8/layout/hierarchy1"/>
    <dgm:cxn modelId="{7D818378-0193-40DB-ABAD-2E49C047FF62}" type="presParOf" srcId="{3142CD86-BEDE-44EB-9129-DDF10EDF69CA}" destId="{69830EB9-66D3-45AE-8742-BF859DD975CC}" srcOrd="0" destOrd="0" presId="urn:microsoft.com/office/officeart/2005/8/layout/hierarchy1"/>
    <dgm:cxn modelId="{CF167089-0D04-458D-BB6A-5991DA423288}" type="presParOf" srcId="{69830EB9-66D3-45AE-8742-BF859DD975CC}" destId="{367124C9-CB38-4F35-9449-D00E94A4F1A0}" srcOrd="0" destOrd="0" presId="urn:microsoft.com/office/officeart/2005/8/layout/hierarchy1"/>
    <dgm:cxn modelId="{98731052-378C-42D2-8469-82E2451A7CF0}" type="presParOf" srcId="{69830EB9-66D3-45AE-8742-BF859DD975CC}" destId="{157A5D0A-19F5-49EC-B7CD-1C2BC1FB1EF3}" srcOrd="1" destOrd="0" presId="urn:microsoft.com/office/officeart/2005/8/layout/hierarchy1"/>
    <dgm:cxn modelId="{6688C64E-77AB-4B8F-A5FB-13AB8DA7D507}" type="presParOf" srcId="{3142CD86-BEDE-44EB-9129-DDF10EDF69CA}" destId="{A0E23734-77BA-4CB0-A2A9-4E8DFF0B86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D2500-CEF2-4F80-A69D-F4639816F338}">
      <dsp:nvSpPr>
        <dsp:cNvPr id="0" name=""/>
        <dsp:cNvSpPr/>
      </dsp:nvSpPr>
      <dsp:spPr>
        <a:xfrm>
          <a:off x="71476" y="4902023"/>
          <a:ext cx="1032592" cy="882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Αναγνώριση του ερευνητικού προβλήματος</a:t>
          </a:r>
          <a:endParaRPr lang="en-GB" sz="1200" kern="1200" dirty="0"/>
        </a:p>
      </dsp:txBody>
      <dsp:txXfrm>
        <a:off x="97336" y="4927883"/>
        <a:ext cx="980872" cy="831203"/>
      </dsp:txXfrm>
    </dsp:sp>
    <dsp:sp modelId="{031C8B04-C162-4AEF-B979-8A487F8D9919}">
      <dsp:nvSpPr>
        <dsp:cNvPr id="0" name=""/>
        <dsp:cNvSpPr/>
      </dsp:nvSpPr>
      <dsp:spPr>
        <a:xfrm rot="19303853">
          <a:off x="1153020" y="4767824"/>
          <a:ext cx="106935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1156467" y="4818890"/>
        <a:ext cx="74855" cy="123397"/>
      </dsp:txXfrm>
    </dsp:sp>
    <dsp:sp modelId="{9F8083F0-1460-416A-83A2-A63AF7FD9765}">
      <dsp:nvSpPr>
        <dsp:cNvPr id="0" name=""/>
        <dsp:cNvSpPr/>
      </dsp:nvSpPr>
      <dsp:spPr>
        <a:xfrm>
          <a:off x="1249680" y="3946847"/>
          <a:ext cx="1121300" cy="864377"/>
        </a:xfrm>
        <a:prstGeom prst="roundRect">
          <a:avLst>
            <a:gd name="adj" fmla="val 1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Ανασκόπηση της βιβλιογραφίας</a:t>
          </a:r>
          <a:endParaRPr lang="en-GB" sz="1200" kern="1200" dirty="0"/>
        </a:p>
      </dsp:txBody>
      <dsp:txXfrm>
        <a:off x="1274997" y="3972164"/>
        <a:ext cx="1070666" cy="813743"/>
      </dsp:txXfrm>
    </dsp:sp>
    <dsp:sp modelId="{F4411A10-7AC1-47A7-8994-EB0FC658E2F1}">
      <dsp:nvSpPr>
        <dsp:cNvPr id="0" name=""/>
        <dsp:cNvSpPr/>
      </dsp:nvSpPr>
      <dsp:spPr>
        <a:xfrm rot="19538540">
          <a:off x="2394747" y="3808575"/>
          <a:ext cx="1510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398699" y="3862490"/>
        <a:ext cx="105700" cy="123397"/>
      </dsp:txXfrm>
    </dsp:sp>
    <dsp:sp modelId="{9FF31357-07F3-4257-849D-6035B77237DF}">
      <dsp:nvSpPr>
        <dsp:cNvPr id="0" name=""/>
        <dsp:cNvSpPr/>
      </dsp:nvSpPr>
      <dsp:spPr>
        <a:xfrm>
          <a:off x="2575162" y="2970592"/>
          <a:ext cx="1326430" cy="864377"/>
        </a:xfrm>
        <a:prstGeom prst="roundRect">
          <a:avLst>
            <a:gd name="adj" fmla="val 1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Προσδιορισμός του σκοπού έρευνας</a:t>
          </a:r>
          <a:endParaRPr lang="en-GB" sz="1300" kern="1200" dirty="0"/>
        </a:p>
      </dsp:txBody>
      <dsp:txXfrm>
        <a:off x="2600479" y="2995909"/>
        <a:ext cx="1275796" cy="813743"/>
      </dsp:txXfrm>
    </dsp:sp>
    <dsp:sp modelId="{37E6477E-139A-4B8B-9DCF-E6213697707A}">
      <dsp:nvSpPr>
        <dsp:cNvPr id="0" name=""/>
        <dsp:cNvSpPr/>
      </dsp:nvSpPr>
      <dsp:spPr>
        <a:xfrm rot="19524361">
          <a:off x="3932209" y="2830834"/>
          <a:ext cx="117761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935332" y="2881995"/>
        <a:ext cx="82433" cy="123397"/>
      </dsp:txXfrm>
    </dsp:sp>
    <dsp:sp modelId="{9A47A048-A3B9-4396-B6EC-78F6EB600DF6}">
      <dsp:nvSpPr>
        <dsp:cNvPr id="0" name=""/>
        <dsp:cNvSpPr/>
      </dsp:nvSpPr>
      <dsp:spPr>
        <a:xfrm>
          <a:off x="4047918" y="1964265"/>
          <a:ext cx="1177077" cy="948523"/>
        </a:xfrm>
        <a:prstGeom prst="roundRect">
          <a:avLst>
            <a:gd name="adj" fmla="val 1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Συγκέντρωση των δεδομένων</a:t>
          </a:r>
          <a:endParaRPr lang="en-GB" sz="1300" kern="1200" dirty="0"/>
        </a:p>
      </dsp:txBody>
      <dsp:txXfrm>
        <a:off x="4075699" y="1992046"/>
        <a:ext cx="1121515" cy="892961"/>
      </dsp:txXfrm>
    </dsp:sp>
    <dsp:sp modelId="{4D1B8E3C-6136-44F2-B05E-89E8C8E0B112}">
      <dsp:nvSpPr>
        <dsp:cNvPr id="0" name=""/>
        <dsp:cNvSpPr/>
      </dsp:nvSpPr>
      <dsp:spPr>
        <a:xfrm rot="19294627">
          <a:off x="5225730" y="1826170"/>
          <a:ext cx="74804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228160" y="1874275"/>
        <a:ext cx="52363" cy="123397"/>
      </dsp:txXfrm>
    </dsp:sp>
    <dsp:sp modelId="{DD1FF057-9287-498D-AF6D-5BD7D55029E2}">
      <dsp:nvSpPr>
        <dsp:cNvPr id="0" name=""/>
        <dsp:cNvSpPr/>
      </dsp:nvSpPr>
      <dsp:spPr>
        <a:xfrm>
          <a:off x="5335572" y="957933"/>
          <a:ext cx="1135157" cy="951601"/>
        </a:xfrm>
        <a:prstGeom prst="roundRect">
          <a:avLst>
            <a:gd name="adj" fmla="val 1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Ανάλυση και ερμηνεία των δεδομένων</a:t>
          </a:r>
          <a:endParaRPr lang="en-GB" sz="1100" kern="1200" dirty="0"/>
        </a:p>
      </dsp:txBody>
      <dsp:txXfrm>
        <a:off x="5363443" y="985804"/>
        <a:ext cx="1079415" cy="895859"/>
      </dsp:txXfrm>
    </dsp:sp>
    <dsp:sp modelId="{1BB2202D-CB92-498A-8C41-57F9F98DA3EB}">
      <dsp:nvSpPr>
        <dsp:cNvPr id="0" name=""/>
        <dsp:cNvSpPr/>
      </dsp:nvSpPr>
      <dsp:spPr>
        <a:xfrm rot="18896175">
          <a:off x="6504921" y="903458"/>
          <a:ext cx="1256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6510454" y="957927"/>
        <a:ext cx="87920" cy="123397"/>
      </dsp:txXfrm>
    </dsp:sp>
    <dsp:sp modelId="{FC737819-62BD-4D5E-87BC-12CE710271A1}">
      <dsp:nvSpPr>
        <dsp:cNvPr id="0" name=""/>
        <dsp:cNvSpPr/>
      </dsp:nvSpPr>
      <dsp:spPr>
        <a:xfrm>
          <a:off x="6667500" y="40020"/>
          <a:ext cx="1301776" cy="88772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Αναφορά και αξιολόγηση της έρευνας</a:t>
          </a:r>
          <a:endParaRPr lang="en-GB" sz="1100" kern="1200" dirty="0"/>
        </a:p>
      </dsp:txBody>
      <dsp:txXfrm>
        <a:off x="6693500" y="66020"/>
        <a:ext cx="1249776" cy="835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4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Επιλέγουμε τεχνική με γνώμονα: την επιθυμητή ακρίβεια των αποτελεσμάτων, τα χαρακτηριστικά του πληθυσμού που μας ενδιαφέρει, τη διαθεσιμότητα των συμμετεχόντων</a:t>
            </a:r>
            <a:r>
              <a:rPr lang="el-GR" baseline="0" dirty="0" smtClean="0"/>
              <a:t> και τους περιορισμούς κόστους/χρόνου.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40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Παράδειγμα με δημοτολόγιο.</a:t>
            </a:r>
            <a:r>
              <a:rPr lang="el-GR" baseline="0" dirty="0" smtClean="0"/>
              <a:t> Αντίθετο παράδειγμα: ερωτηματολόγια που διανέμουμε σε έναν πολυσύχναστο δρόμο;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3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6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4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27019"/>
            <a:ext cx="7772400" cy="2438399"/>
          </a:xfrm>
        </p:spPr>
        <p:txBody>
          <a:bodyPr>
            <a:normAutofit/>
          </a:bodyPr>
          <a:lstStyle/>
          <a:p>
            <a:r>
              <a:rPr lang="el-GR" dirty="0" smtClean="0"/>
              <a:t>Μεθοδολογία κοινωνικής και εκπαιδευτικής έρευνας</a:t>
            </a:r>
            <a:br>
              <a:rPr lang="el-GR" dirty="0" smtClean="0"/>
            </a:br>
            <a:r>
              <a:rPr lang="el-GR" sz="3600" dirty="0"/>
              <a:t>5</a:t>
            </a:r>
            <a:r>
              <a:rPr lang="el-GR" sz="3600" baseline="30000" dirty="0" smtClean="0"/>
              <a:t>η</a:t>
            </a:r>
            <a:r>
              <a:rPr lang="el-GR" sz="3600" dirty="0" smtClean="0"/>
              <a:t> διάλεξη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2018-2019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Δύο βασικά ερωτήματα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 smtClean="0"/>
          </a:p>
          <a:p>
            <a:pPr marL="385763" indent="-385763">
              <a:spcAft>
                <a:spcPts val="1200"/>
              </a:spcAft>
              <a:buFont typeface="+mj-lt"/>
              <a:buAutoNum type="arabicPeriod"/>
            </a:pPr>
            <a:r>
              <a:rPr lang="el-GR" dirty="0" smtClean="0"/>
              <a:t>Πόσο θα είναι το μέγεθος του δείγματος;</a:t>
            </a:r>
          </a:p>
          <a:p>
            <a:pPr marL="385763" indent="-385763">
              <a:spcAft>
                <a:spcPts val="1200"/>
              </a:spcAft>
              <a:buFont typeface="+mj-lt"/>
              <a:buAutoNum type="arabicPeriod"/>
            </a:pPr>
            <a:r>
              <a:rPr lang="el-GR" dirty="0" smtClean="0"/>
              <a:t>Πώς θα επιλεγεί το δείγμα;</a:t>
            </a:r>
          </a:p>
          <a:p>
            <a:pPr marL="385763" indent="-385763">
              <a:buFont typeface="+mj-lt"/>
              <a:buAutoNum type="arabicPeriod"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Σε κάποιες έρευνες το μέγεθος του δείγματος δίνεται </a:t>
            </a:r>
            <a:r>
              <a:rPr lang="el-GR" dirty="0"/>
              <a:t>εκ των προτέρων </a:t>
            </a:r>
            <a:r>
              <a:rPr lang="el-GR" dirty="0" smtClean="0"/>
              <a:t>(πχ. Έρευνες της Ελληνικής Στατιστικής Υπηρεσίας ΕΛ. ΣΤΑΤ) και ο ερευνητής ενδιαφέρεται μόνο για τον τρόπο επιλογής του.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54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963" y="228600"/>
            <a:ext cx="8229600" cy="792162"/>
          </a:xfrm>
        </p:spPr>
        <p:txBody>
          <a:bodyPr/>
          <a:lstStyle/>
          <a:p>
            <a:r>
              <a:rPr lang="el-GR" dirty="0" smtClean="0"/>
              <a:t>Μέγεθος δείγματος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26" y="1295400"/>
            <a:ext cx="8413173" cy="5334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dirty="0" smtClean="0"/>
              <a:t>Το μέγεθος του δείγματος ποικίλει στην ποσοτική ανάλυση καθώς εξαρτάται από διάφορους παράγοντες (πχ. το μέγεθος του πληθυσμού).</a:t>
            </a:r>
          </a:p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dirty="0" smtClean="0"/>
              <a:t>Γενικά, κυμαίνεται από 50-1000 παρατηρήσεις (κοινωνική/εκπαιδευτική έρευνα).</a:t>
            </a:r>
          </a:p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dirty="0" smtClean="0"/>
              <a:t>Παράγοντες που καθορίζουν το δείγμα</a:t>
            </a:r>
            <a:r>
              <a:rPr lang="el-GR" dirty="0"/>
              <a:t>: </a:t>
            </a:r>
            <a:r>
              <a:rPr lang="el-GR" dirty="0" smtClean="0"/>
              <a:t>μέγεθος </a:t>
            </a:r>
            <a:r>
              <a:rPr lang="el-GR" dirty="0"/>
              <a:t>του </a:t>
            </a:r>
            <a:r>
              <a:rPr lang="el-GR" dirty="0" smtClean="0"/>
              <a:t>πληθυσμού, ετερογένεια πληθυσμού, πρόσβαση, διαθέσιμοι πόροι, αριθμός μεταβλητών.</a:t>
            </a:r>
            <a:endParaRPr lang="en-GB" dirty="0" smtClean="0"/>
          </a:p>
          <a:p>
            <a:pPr lvl="1" algn="just">
              <a:lnSpc>
                <a:spcPct val="130000"/>
              </a:lnSpc>
              <a:spcAft>
                <a:spcPts val="400"/>
              </a:spcAft>
            </a:pPr>
            <a:r>
              <a:rPr lang="el-GR" dirty="0" smtClean="0"/>
              <a:t>Μαθηματικοί τύποι για τον αντικειμενικό υπολογισμό του μεγέθους τους δείγματος.</a:t>
            </a:r>
          </a:p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dirty="0" smtClean="0"/>
              <a:t>Προσπάθεια περιορισμού του σφάλματος δειγματοληψίας.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10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242929"/>
              </p:ext>
            </p:extLst>
          </p:nvPr>
        </p:nvGraphicFramePr>
        <p:xfrm>
          <a:off x="152400" y="381000"/>
          <a:ext cx="88392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520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Δειγματοληψία με πιθανότητα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10200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sz="2300" b="1" u="sng" dirty="0" smtClean="0"/>
              <a:t>Κάθε</a:t>
            </a:r>
            <a:r>
              <a:rPr lang="el-GR" sz="2300" dirty="0" smtClean="0"/>
              <a:t> στοιχείο του πληθυσμού έχει μια προκαθορισμένη πιθανότητα να επιλεγεί στο δείγμα.</a:t>
            </a:r>
          </a:p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Η χρήση μεθόδων επαγωγικής στατιστικής μας επιτρέπει την εξαγωγή γενικεύσεων για τον πληθυσμό.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Βασικές τεχνικές: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l-GR" sz="2300" dirty="0" smtClean="0"/>
              <a:t>Απλή τυχαία δειγματοληψία (τυχαία επιλογή από λίστα).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l-GR" sz="2300" dirty="0" smtClean="0"/>
              <a:t>Δειγματοληψία κατά στρώματα (Ο πληθυσμός χωρίζεται σε στρώματα. Στη συνέχεια ανεξάρτητα δείγματα συλλέγονται από κάθε στρώμα).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l-GR" sz="2300" dirty="0" smtClean="0"/>
              <a:t>Δειγματοληψία κατά συστάδες</a:t>
            </a:r>
            <a:r>
              <a:rPr lang="en-GB" sz="2300" dirty="0" smtClean="0"/>
              <a:t> (</a:t>
            </a:r>
            <a:r>
              <a:rPr lang="el-GR" sz="2300" dirty="0" smtClean="0"/>
              <a:t>Ο πληθυσμός διακρίνεται σε ομάδες και ένας αριθμός ομάδων επιλέγεται στο δείγμα).</a:t>
            </a:r>
          </a:p>
        </p:txBody>
      </p:sp>
    </p:spTree>
    <p:extLst>
      <p:ext uri="{BB962C8B-B14F-4D97-AF65-F5344CB8AC3E}">
        <p14:creationId xmlns:p14="http://schemas.microsoft.com/office/powerpoint/2010/main" val="157582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Δειγματοληψία χωρις πιθανότητα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Δεν ενδιαφερόμαστε για τη γενίκευση των αποτελεσμάτων αλλά για τη μελέτη μίας συγκεκριμένης ομάδας.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Αν και κάποιες </a:t>
            </a:r>
            <a:r>
              <a:rPr lang="el-GR" sz="2300" b="1" u="sng" dirty="0" smtClean="0"/>
              <a:t>πολύ προσεκτικές</a:t>
            </a:r>
            <a:r>
              <a:rPr lang="el-GR" sz="2300" dirty="0" smtClean="0"/>
              <a:t> γενικεύσεις είναι εφικτές υπό όρους.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Δύο βασικές τεχνικές:</a:t>
            </a:r>
          </a:p>
          <a:p>
            <a:pPr lvl="1"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Βολική δειγματοληψία (επιλογή διαθέσιμων/πρόθυμων ατόμων).</a:t>
            </a:r>
          </a:p>
          <a:p>
            <a:pPr lvl="1">
              <a:lnSpc>
                <a:spcPct val="130000"/>
              </a:lnSpc>
              <a:spcAft>
                <a:spcPts val="400"/>
              </a:spcAft>
            </a:pPr>
            <a:r>
              <a:rPr lang="el-GR" sz="2300" dirty="0" smtClean="0"/>
              <a:t>Δειγματοληψία χιονοστιβάδας (εντοπίζουμε άτομα με τα επιθυμητά χαρακτηριστικά και τους ζητάμε να μας υποδείξουν παρόμοια άτομα).</a:t>
            </a:r>
          </a:p>
        </p:txBody>
      </p:sp>
    </p:spTree>
    <p:extLst>
      <p:ext uri="{BB962C8B-B14F-4D97-AF65-F5344CB8AC3E}">
        <p14:creationId xmlns:p14="http://schemas.microsoft.com/office/powerpoint/2010/main" val="24081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Τι άδειες θα χρειαστούμε;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l-GR" sz="2800" dirty="0" smtClean="0"/>
              <a:t>Πολλές φορές θα χρειαστεί η εξασφάλιση άδειας για τη συλλογή δεδομένων από: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-GR" sz="2400" dirty="0" smtClean="0"/>
              <a:t> Φορείς – οργανισμούς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-GR" sz="2400" dirty="0" smtClean="0"/>
              <a:t> Συμμετέχοντες – ομάδα συμμετεχόντων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l-GR" sz="2800" dirty="0" smtClean="0"/>
              <a:t>Συνήθως ζητάμε επίσημα άδεια μέσω επιστολής που αναφέρεται:</a:t>
            </a:r>
          </a:p>
          <a:p>
            <a:pPr lvl="1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-GR" sz="2400" dirty="0" smtClean="0"/>
              <a:t> Σκοπός της μελέτης, χρονικό διάστημα, διευκρινήσεις, τυχόν ηθικά ζητήματα, κτλ.</a:t>
            </a:r>
          </a:p>
        </p:txBody>
      </p:sp>
    </p:spTree>
    <p:extLst>
      <p:ext uri="{BB962C8B-B14F-4D97-AF65-F5344CB8AC3E}">
        <p14:creationId xmlns:p14="http://schemas.microsoft.com/office/powerpoint/2010/main" val="28843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Τι πληροφορίες θα χρειαστούμε;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Προσδιορισμός μεταβλητών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 Προκύπτουν από τα ερευνητικά ερωτήματα.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Αφού προσδιοριστούν οι μεταβλητές που χρειαζόμαστε, θα πρέπει </a:t>
            </a:r>
            <a:r>
              <a:rPr lang="el-GR" i="1" u="sng" dirty="0" smtClean="0"/>
              <a:t>να μετρηθούν</a:t>
            </a:r>
            <a:r>
              <a:rPr lang="el-GR" dirty="0" smtClean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Λειτουργικοί ορισμοί των μεταβλητών.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Προσδιορίζουν τον τρόπο με τον οποίο θα μετρηθεί μία μεταβλητή.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Συνήθως τα δεδομένα αφορούν απόδοση, στάσεις ή αντικειμενικές παρατηρήσεις.</a:t>
            </a:r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40219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l-GR" sz="3600" dirty="0" smtClean="0"/>
              <a:t>Παραδείγματα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l-GR" sz="3600" dirty="0" smtClean="0"/>
              <a:t>λειτουργικών ορισμών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6" y="1524000"/>
            <a:ext cx="8229600" cy="4754563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l-GR" b="1" dirty="0" smtClean="0"/>
              <a:t>Μεταβλητή</a:t>
            </a:r>
            <a:r>
              <a:rPr lang="el-GR" dirty="0" smtClean="0"/>
              <a:t>: Εκπαίδευση του ατόμου</a:t>
            </a:r>
          </a:p>
          <a:p>
            <a:pPr marL="0" indent="0">
              <a:spcAft>
                <a:spcPts val="3000"/>
              </a:spcAft>
              <a:buNone/>
            </a:pPr>
            <a:r>
              <a:rPr lang="el-GR" b="1" dirty="0" smtClean="0"/>
              <a:t>Λειτουργικός Ορισμός</a:t>
            </a:r>
            <a:r>
              <a:rPr lang="el-GR" dirty="0" smtClean="0"/>
              <a:t>: Βαθμίδα εκπαίδευσης που έχει ολοκληρώσει το άτομο την ημερομηνία της συμπλήρωσης του ερωτηματολογίου.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l-GR" b="1" dirty="0" smtClean="0"/>
              <a:t>Μεταβλητή:</a:t>
            </a:r>
            <a:r>
              <a:rPr lang="el-GR" dirty="0" smtClean="0"/>
              <a:t> Οικονομική ευημερία</a:t>
            </a:r>
          </a:p>
          <a:p>
            <a:pPr marL="0" indent="0">
              <a:buNone/>
            </a:pPr>
            <a:r>
              <a:rPr lang="el-GR" b="1" dirty="0" smtClean="0"/>
              <a:t>Λειτουργικός Ορισμός:</a:t>
            </a:r>
            <a:r>
              <a:rPr lang="el-GR" dirty="0" smtClean="0"/>
              <a:t> Ετήσιο κατά κεφαλήν καθαρό οικογενειακό εισόδημα.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99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7921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Τι εργαλεία χρειαζόμαστε για να συγκεντρώσουμε τα δεδομένα;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Η συγκέντρωση δεδομένων πάντα απαιτεί τη χρήση ενός εργαλείου.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Ένα </a:t>
            </a:r>
            <a:r>
              <a:rPr lang="el-GR" b="1" dirty="0" smtClean="0"/>
              <a:t>εργαλείο (</a:t>
            </a:r>
            <a:r>
              <a:rPr lang="en-GB" b="1" dirty="0" smtClean="0"/>
              <a:t>instrument)</a:t>
            </a:r>
            <a:r>
              <a:rPr lang="en-GB" dirty="0" smtClean="0"/>
              <a:t> </a:t>
            </a:r>
            <a:r>
              <a:rPr lang="el-GR" dirty="0" smtClean="0"/>
              <a:t>είναι ένα όργανο μέτρησης, παρατήρησης ή τεκμηρίωσης ποσοτικών δεδομένων όπως: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Ερωτηματολόγιο, τεστ, φύλλο καταμέτρησης, ημερολόγιο, κτλ.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Συνήθως η κοινωνική/εκπαιδευτική έρευνα διεξάγεται με τη χρήση </a:t>
            </a:r>
            <a:r>
              <a:rPr lang="el-GR" b="1" dirty="0" smtClean="0"/>
              <a:t>ερωτηματολογίων</a:t>
            </a:r>
            <a:r>
              <a:rPr lang="el-GR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75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8229600" cy="18288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dirty="0" smtClean="0"/>
              <a:t>Το ερωτηματολόγιο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825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Autofit/>
          </a:bodyPr>
          <a:lstStyle/>
          <a:p>
            <a:r>
              <a:rPr lang="el-GR" sz="2800" b="1" dirty="0"/>
              <a:t>Οδηγίες υποχρεωτικής </a:t>
            </a:r>
            <a:r>
              <a:rPr lang="el-GR" sz="2800" b="1" dirty="0" smtClean="0"/>
              <a:t>εργασίας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400" dirty="0"/>
              <a:t>Οι εργασίες θα πρέπει να βασίζονται στην εκπόνηση εμπειρικής έρευνας (συλλογή </a:t>
            </a:r>
            <a:r>
              <a:rPr lang="el-GR" sz="2400" dirty="0" smtClean="0"/>
              <a:t>δεδομένων</a:t>
            </a:r>
            <a:r>
              <a:rPr lang="el-GR" sz="2400" dirty="0"/>
              <a:t>) από τους ίδιους τους φοιτητές.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400" dirty="0"/>
              <a:t>Οι εργασίες είναι ομαδικές (2-3 άτομα ανά ομάδα). </a:t>
            </a:r>
            <a:r>
              <a:rPr lang="el-GR" sz="2400" dirty="0" smtClean="0"/>
              <a:t>Διαφοροποιήσεις στον αριθμό των ατόμων είναι </a:t>
            </a:r>
            <a:r>
              <a:rPr lang="el-GR" sz="2400" dirty="0"/>
              <a:t>εφικτές ύστερα από συνεννόηση με τον διδάσκοντα.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400" dirty="0"/>
              <a:t>Το θέμα της εργασίας επιλέγεται από τους ίδιους τους φοιτητές σε συνεννόηση με τον διδάσκοντα (δια ζώσης ή μεσω email: ch.koutsamp@uop.gr).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400" dirty="0"/>
              <a:t>Οι εργασίες θα πρέπει να παραδοθούν έως το τέλος του εξαμήνου (η καταληκτική ημερομηνία θα ανακοινωθεί στο eclass του μαθήματος).</a:t>
            </a:r>
          </a:p>
          <a:p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6648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Το ερωτηματολόγιο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7432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en-GB" dirty="0" smtClean="0"/>
              <a:t>To </a:t>
            </a:r>
            <a:r>
              <a:rPr lang="el-GR" dirty="0" smtClean="0"/>
              <a:t>ερωτηματολόγιο είναι ένα ερευνητικό εργαλείο που αποτελείται από ομάδα ερωτήσεων με σκοπό να αποσπάσει πληροφορίες από τους συμμετέχοντες στην έρευνα.</a:t>
            </a:r>
          </a:p>
          <a:p>
            <a:pPr algn="just">
              <a:lnSpc>
                <a:spcPct val="110000"/>
              </a:lnSpc>
            </a:pPr>
            <a:r>
              <a:rPr lang="el-GR" dirty="0" smtClean="0"/>
              <a:t>Παράδειγμα: </a:t>
            </a:r>
            <a:r>
              <a:rPr lang="el-GR" sz="2800" dirty="0" smtClean="0"/>
              <a:t>(για να εμφανιστεί το ερωτηματολόγιο: δεξί κλικ =&gt;  </a:t>
            </a:r>
            <a:r>
              <a:rPr lang="en-GB" sz="2800" dirty="0" smtClean="0"/>
              <a:t>document object </a:t>
            </a:r>
            <a:r>
              <a:rPr lang="el-GR" sz="2800" dirty="0" smtClean="0"/>
              <a:t>=&gt;</a:t>
            </a:r>
            <a:r>
              <a:rPr lang="en-GB" sz="2800" dirty="0" smtClean="0"/>
              <a:t> </a:t>
            </a:r>
            <a:r>
              <a:rPr lang="el-GR" sz="2800" dirty="0" smtClean="0"/>
              <a:t>άνοιγμα)</a:t>
            </a:r>
          </a:p>
          <a:p>
            <a:pPr algn="just"/>
            <a:endParaRPr lang="el-GR" dirty="0" smtClean="0"/>
          </a:p>
          <a:p>
            <a:pPr marL="0" indent="0" algn="just">
              <a:buNone/>
            </a:pPr>
            <a:endParaRPr lang="el-GR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596671"/>
              </p:ext>
            </p:extLst>
          </p:nvPr>
        </p:nvGraphicFramePr>
        <p:xfrm>
          <a:off x="2895600" y="4419600"/>
          <a:ext cx="2438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Acrobat Document" showAsIcon="1" r:id="rId3" imgW="914400" imgH="792360" progId="AcroExch.Document.DC">
                  <p:embed/>
                </p:oleObj>
              </mc:Choice>
              <mc:Fallback>
                <p:oleObj name="Acrobat Document" showAsIcon="1" r:id="rId3" imgW="914400" imgH="79236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600" y="4419600"/>
                        <a:ext cx="2438400" cy="167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16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Κατασκευή ερωτηματολογίου</a:t>
            </a:r>
            <a:endParaRPr 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spcAft>
                <a:spcPts val="400"/>
              </a:spcAft>
            </a:pPr>
            <a:r>
              <a:rPr lang="el-GR" dirty="0" smtClean="0"/>
              <a:t>Το ερωτηματολόγιο αποτελεί το βασικό ερευνητικό εργαλείο σε κάθε ποσοτική έρευνα</a:t>
            </a:r>
            <a:r>
              <a:rPr lang="en-GB" dirty="0" smtClean="0"/>
              <a:t>.</a:t>
            </a:r>
            <a:endParaRPr lang="el-GR" dirty="0" smtClean="0"/>
          </a:p>
          <a:p>
            <a:pPr algn="just">
              <a:lnSpc>
                <a:spcPct val="150000"/>
              </a:lnSpc>
              <a:spcAft>
                <a:spcPts val="400"/>
              </a:spcAft>
            </a:pPr>
            <a:r>
              <a:rPr lang="el-GR" dirty="0" smtClean="0"/>
              <a:t>Συλλέγονται γρήγορα και με σχετικά μικρό κόστος μεγάλος όγκος δεδομένων</a:t>
            </a:r>
            <a:r>
              <a:rPr lang="en-GB" dirty="0" smtClean="0"/>
              <a:t>.</a:t>
            </a:r>
            <a:endParaRPr lang="el-GR" dirty="0" smtClean="0"/>
          </a:p>
          <a:p>
            <a:pPr algn="just">
              <a:lnSpc>
                <a:spcPct val="150000"/>
              </a:lnSpc>
              <a:spcAft>
                <a:spcPts val="400"/>
              </a:spcAft>
            </a:pPr>
            <a:r>
              <a:rPr lang="el-GR" dirty="0" smtClean="0"/>
              <a:t>Παρόλα αυτά η κατασκευή των ερωτηματολογίων ακολουθεί ορισμένους κανόνες για την εγκυρότερη καταγραφή των ερευνητικών δεδομένων. </a:t>
            </a:r>
          </a:p>
          <a:p>
            <a:pPr algn="just">
              <a:lnSpc>
                <a:spcPct val="150000"/>
              </a:lnSpc>
              <a:spcAft>
                <a:spcPts val="400"/>
              </a:spcAft>
            </a:pPr>
            <a:r>
              <a:rPr lang="el-GR" dirty="0" smtClean="0"/>
              <a:t>Σε αντίθετη περίπτωση ο ερευνητής συλλέγει </a:t>
            </a:r>
            <a:r>
              <a:rPr lang="el-GR" b="1" dirty="0" smtClean="0"/>
              <a:t>δεδομένα</a:t>
            </a:r>
            <a:r>
              <a:rPr lang="el-GR" dirty="0" smtClean="0"/>
              <a:t> </a:t>
            </a:r>
            <a:r>
              <a:rPr lang="el-GR" b="1" dirty="0" smtClean="0"/>
              <a:t>χαμηλής ποιότητας</a:t>
            </a:r>
            <a:r>
              <a:rPr lang="en-GB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951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l-GR" b="1" dirty="0" smtClean="0"/>
              <a:t>Τι μπορεί να πάει στραβά;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 smtClean="0"/>
              <a:t>Οι ερωτώμενοι:</a:t>
            </a:r>
          </a:p>
          <a:p>
            <a:pPr marL="514350" indent="-514350" algn="just">
              <a:lnSpc>
                <a:spcPct val="11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dirty="0" smtClean="0"/>
              <a:t>δεν θυμούνται την πληροφορία που τους ζητάμε,</a:t>
            </a:r>
          </a:p>
          <a:p>
            <a:pPr marL="514350" indent="-514350" algn="just">
              <a:lnSpc>
                <a:spcPct val="11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dirty="0" smtClean="0"/>
              <a:t>δεν γνωρίζουν την πληροφορία που τους ζητάμε,</a:t>
            </a:r>
            <a:endParaRPr lang="el-GR" dirty="0"/>
          </a:p>
          <a:p>
            <a:pPr marL="514350" indent="-514350" algn="just">
              <a:lnSpc>
                <a:spcPct val="11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dirty="0" smtClean="0"/>
              <a:t>δίνουν ψευδείς απαντήσεις.</a:t>
            </a:r>
          </a:p>
          <a:p>
            <a:pPr marL="514350" indent="-514350" algn="just">
              <a:lnSpc>
                <a:spcPct val="11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dirty="0" smtClean="0"/>
              <a:t>απαντούν στην τύχη και δίχως προσοχή.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47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838200"/>
          </a:xfrm>
        </p:spPr>
        <p:txBody>
          <a:bodyPr>
            <a:noAutofit/>
          </a:bodyPr>
          <a:lstStyle/>
          <a:p>
            <a:pPr algn="just"/>
            <a:r>
              <a:rPr lang="el-GR" sz="2800" b="1" dirty="0" smtClean="0"/>
              <a:t>Ορισμένες καλές πρακτικές κατασκευής ερωτηματολογίου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3304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  <a:defRPr/>
            </a:pPr>
            <a:r>
              <a:rPr lang="el-GR" sz="10000" u="sng" dirty="0" smtClean="0">
                <a:cs typeface="Baskerville"/>
              </a:rPr>
              <a:t>Γενικά το ερωτηματολόγιο πρέπει να </a:t>
            </a:r>
            <a:r>
              <a:rPr lang="en-US" sz="10000" u="sng" dirty="0" smtClean="0">
                <a:cs typeface="Baskerville"/>
              </a:rPr>
              <a:t>: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  <a:defRPr/>
            </a:pPr>
            <a:endParaRPr lang="en-US" sz="5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Έχει καλαίσθητη εξωτερική εμφάνιση.</a:t>
            </a:r>
            <a:endParaRPr lang="en-US" sz="9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Είναι σύντομο. Ο χρόνος συμπλήρωσης να μην ξεπερνά τα 10-15 λεπτά. </a:t>
            </a:r>
            <a:endParaRPr lang="en-US" sz="9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Ξεκινά με μία εισαγωγική σελίδα που εξηγεί το σκοπό της έρευνας.</a:t>
            </a:r>
            <a:endParaRPr lang="en-US" sz="9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Θεωρεί ότι όλοι οι ερωτώμενοι έχουν το ίδιο ελάχιστο επίπεδο γνώσης επί του θέματος.</a:t>
            </a:r>
            <a:r>
              <a:rPr lang="en-US" sz="9600" dirty="0" smtClean="0">
                <a:cs typeface="Baskerville"/>
              </a:rPr>
              <a:t>  </a:t>
            </a:r>
            <a:endParaRPr lang="en-US" sz="9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Έχει ελεγχθεί μέσω μίας μικρής δοκιμαστικής-πιλοτικής έρευνας (</a:t>
            </a:r>
            <a:r>
              <a:rPr lang="en-US" sz="9600" dirty="0" smtClean="0">
                <a:cs typeface="Baskerville"/>
              </a:rPr>
              <a:t>pilot run)</a:t>
            </a:r>
            <a:r>
              <a:rPr lang="el-GR" sz="9600" dirty="0" smtClean="0">
                <a:cs typeface="Baskerville"/>
              </a:rPr>
              <a:t>.</a:t>
            </a:r>
            <a:endParaRPr lang="en-US" sz="9600" dirty="0">
              <a:cs typeface="Baskerville"/>
            </a:endParaRPr>
          </a:p>
          <a:p>
            <a:pPr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l-GR" sz="9600" dirty="0" smtClean="0">
                <a:cs typeface="Baskerville"/>
              </a:rPr>
              <a:t>Έχει σε έντονη γραφή (</a:t>
            </a:r>
            <a:r>
              <a:rPr lang="en-US" sz="9600" dirty="0" smtClean="0">
                <a:cs typeface="Baskerville"/>
              </a:rPr>
              <a:t>bold) </a:t>
            </a:r>
            <a:r>
              <a:rPr lang="el-GR" sz="9600" dirty="0" smtClean="0">
                <a:cs typeface="Baskerville"/>
              </a:rPr>
              <a:t>τις (λίγες αλλά σημαντικές) οδηγίες συμπλήρωσης.</a:t>
            </a:r>
            <a:endParaRPr lang="en-US" sz="9600" dirty="0">
              <a:cs typeface="Baskerville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64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886700" cy="762000"/>
          </a:xfrm>
        </p:spPr>
        <p:txBody>
          <a:bodyPr/>
          <a:lstStyle/>
          <a:p>
            <a:r>
              <a:rPr lang="el-GR" dirty="0" smtClean="0"/>
              <a:t>Αρχή ερωτηματολογίου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599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l-GR" sz="2200" dirty="0" smtClean="0"/>
              <a:t>Στην αρχή του ερωτηματολογίου θα πρέπει να υπάρχει ένα σύντομο εισαγωγικό γράμμα που θα καλύπτει τα ακόλουθα σημεία: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2200" dirty="0" smtClean="0"/>
          </a:p>
          <a:p>
            <a:pPr marL="385763" indent="-385763">
              <a:buFont typeface="+mj-lt"/>
              <a:buAutoNum type="arabicPeriod"/>
            </a:pPr>
            <a:r>
              <a:rPr lang="el-GR" sz="2200" dirty="0" smtClean="0"/>
              <a:t>Τίτλος και σκοπός της έρευνας</a:t>
            </a:r>
          </a:p>
          <a:p>
            <a:pPr marL="385763" indent="-385763">
              <a:buFont typeface="+mj-lt"/>
              <a:buAutoNum type="arabicPeriod"/>
            </a:pPr>
            <a:r>
              <a:rPr lang="el-GR" sz="2200" dirty="0" smtClean="0"/>
              <a:t>Ταυτότητα του ερευνητή</a:t>
            </a:r>
          </a:p>
          <a:p>
            <a:pPr marL="385763" indent="-385763">
              <a:buFont typeface="+mj-lt"/>
              <a:buAutoNum type="arabicPeriod"/>
            </a:pPr>
            <a:r>
              <a:rPr lang="el-GR" sz="2200" dirty="0" smtClean="0"/>
              <a:t>Πως έγινε η επιλογή του ερωτώμενου</a:t>
            </a:r>
          </a:p>
          <a:p>
            <a:pPr marL="385763" indent="-385763">
              <a:buFont typeface="+mj-lt"/>
              <a:buAutoNum type="arabicPeriod"/>
            </a:pPr>
            <a:r>
              <a:rPr lang="el-GR" sz="2200" dirty="0" smtClean="0"/>
              <a:t>Δήλωση και εγγύηση για εμπιστευτικότητα</a:t>
            </a:r>
          </a:p>
          <a:p>
            <a:pPr marL="385763" indent="-385763">
              <a:buFont typeface="+mj-lt"/>
              <a:buAutoNum type="arabicPeriod"/>
            </a:pPr>
            <a:r>
              <a:rPr lang="el-GR" sz="2200" dirty="0" smtClean="0"/>
              <a:t>Εθελοντική συμμετοχή στη συμπλήρωση του ερωτηματολογίου</a:t>
            </a:r>
          </a:p>
          <a:p>
            <a:pPr marL="385763" indent="-385763">
              <a:buFont typeface="+mj-lt"/>
              <a:buAutoNum type="arabicPeriod"/>
            </a:pPr>
            <a:endParaRPr lang="el-GR" sz="2200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l-GR" sz="2200" dirty="0"/>
              <a:t>Σ</a:t>
            </a:r>
            <a:r>
              <a:rPr lang="el-GR" sz="2200" dirty="0" smtClean="0"/>
              <a:t>ε περίπτωση τηλεφωνικής ή ηλεκτρονικής συμπλήρωσης του ερωτηματολογίου, τα παραπάνω σημεία θα καλύπτονται με τον αντίστοιχο τρόπο.</a:t>
            </a: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348412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Δομή ερωτηματολογίου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219200"/>
            <a:ext cx="8058150" cy="5410200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l-GR" sz="2400" dirty="0" smtClean="0"/>
              <a:t>Μετά την αρχική σελίδα, το ερωτηματολόγιο θα αναπτυχθεί με βάση τις παραπάνω κατευθύνσεις: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el-GR" sz="2400" dirty="0" smtClean="0"/>
              <a:t>Ξεκινήστε με τις εύκολες στη συμπλήρωση ερωτήσεις ώστε να μη δυσκολέψετε τον ερωτώμενο. Συνήθως αυτό γίνεται μέσω των δημογραφικών ερωτήσεων.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el-GR" sz="2400" dirty="0" smtClean="0"/>
              <a:t>Στη συνέχεια επικεντρωθείτε στους βασικούς ερευνητικούς άξονες χωρίς να ρωτάτε πληροφορίες που δεν αποτελούν μέρος της έρευνας. Για παράδειγμα, αν δεν ενδιαφέρουν διαφορές ανά φύλο, τότε δεν έχει νόημα η καταγραφή του φύλου.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el-GR" sz="2400" dirty="0" smtClean="0"/>
              <a:t>Για κάθε ερευνητικό άξονα θα πρέπει να υπάρχει ένα συγκεκριμένο σετ ερωτήσεων χωρίς επικαλύψεις μεταξύ τους.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91914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Ερωτήσεις-κλίμακες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66700" y="1143000"/>
            <a:ext cx="8610600" cy="54864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sz="2350" dirty="0" smtClean="0"/>
              <a:t>Συχνά στα ερωτηματολόγια οι ερευνητές επιθυμούν να καταγράψουν τα ιδιαίτερα χαρακτηριστικά/στάσεις των ερωτώμενων.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sz="2350" dirty="0" smtClean="0"/>
              <a:t>Αυτά είναι αρκετά υποκειμενικά και δύσκολο να ποσοτικοποιηθούν. Παρουσιάζουν όμως ερευνητικό ενδιαφέρον!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sz="2350" dirty="0" smtClean="0"/>
              <a:t>Τέτοια παραδείγματα είναι, η αυτοεκτίμηση, η φοβία σχετικά με ΤΠΕ, διάφορα ψυχολογικά χαρακτηριστικά (πχ κίνητρα).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sz="2350" dirty="0" smtClean="0"/>
              <a:t>Πολλοί επιστήμονες (ειδικά στο χώρο της ψυχολογίας) έχουν αναπτύξει ομάδες ερωτήσεων που καταγράφουν αυτά τα χαρακτηριστικά.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l-GR" sz="2350" dirty="0" smtClean="0"/>
              <a:t>Οι συγκεκριμένες ομάδες ερωτήσεων αναφέρονται κυρίως ως </a:t>
            </a:r>
            <a:r>
              <a:rPr lang="el-GR" sz="2350" b="1" dirty="0" smtClean="0"/>
              <a:t>κλίμακες</a:t>
            </a:r>
            <a:r>
              <a:rPr lang="el-GR" sz="2350" dirty="0" smtClean="0"/>
              <a:t> (</a:t>
            </a:r>
            <a:r>
              <a:rPr lang="en-US" sz="2350" b="1" dirty="0" smtClean="0"/>
              <a:t>scales</a:t>
            </a:r>
            <a:r>
              <a:rPr lang="en-US" sz="2350" dirty="0" smtClean="0"/>
              <a:t>) </a:t>
            </a:r>
            <a:r>
              <a:rPr lang="el-GR" sz="2350" dirty="0" smtClean="0"/>
              <a:t>και οι επιμέρους ερωτήσεις των κλιμάκων ως </a:t>
            </a:r>
            <a:r>
              <a:rPr lang="el-GR" sz="2350" b="1" dirty="0" smtClean="0"/>
              <a:t>στοιχεία</a:t>
            </a:r>
            <a:r>
              <a:rPr lang="el-GR" sz="2350" dirty="0" smtClean="0"/>
              <a:t> (αν και ο αγγλικός όρος</a:t>
            </a:r>
            <a:r>
              <a:rPr lang="en-US" sz="2350" dirty="0" smtClean="0"/>
              <a:t>, </a:t>
            </a:r>
            <a:r>
              <a:rPr lang="en-US" sz="2350" b="1" dirty="0" smtClean="0"/>
              <a:t>items</a:t>
            </a:r>
            <a:r>
              <a:rPr lang="en-US" sz="2350" dirty="0" smtClean="0"/>
              <a:t>, </a:t>
            </a:r>
            <a:r>
              <a:rPr lang="el-GR" sz="2350" dirty="0" smtClean="0"/>
              <a:t>είναι πιο διαδεδομένος).</a:t>
            </a:r>
            <a:endParaRPr lang="el-GR" sz="2350" dirty="0"/>
          </a:p>
        </p:txBody>
      </p:sp>
    </p:spTree>
    <p:extLst>
      <p:ext uri="{BB962C8B-B14F-4D97-AF65-F5344CB8AC3E}">
        <p14:creationId xmlns:p14="http://schemas.microsoft.com/office/powerpoint/2010/main" val="12912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Κλίμακες </a:t>
            </a:r>
            <a:r>
              <a:rPr lang="en-GB" dirty="0" smtClean="0"/>
              <a:t>Likert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01419"/>
          </a:xfrm>
        </p:spPr>
        <p:txBody>
          <a:bodyPr/>
          <a:lstStyle/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400" dirty="0" smtClean="0"/>
              <a:t>Οι κλίμακες </a:t>
            </a:r>
            <a:r>
              <a:rPr lang="en-GB" sz="2400" dirty="0" smtClean="0"/>
              <a:t>Likert </a:t>
            </a:r>
            <a:r>
              <a:rPr lang="el-GR" sz="2400" dirty="0" smtClean="0"/>
              <a:t>χρησιμοποιούνται κατά κόρον στην εμπειρική έρευνα.</a:t>
            </a:r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400" dirty="0" smtClean="0"/>
              <a:t>Προτάθηκαν από τον Αμερικανό ψυχολόγο </a:t>
            </a:r>
            <a:r>
              <a:rPr lang="en-GB" sz="2400" dirty="0" smtClean="0"/>
              <a:t>Rensis Likert </a:t>
            </a:r>
            <a:r>
              <a:rPr lang="el-GR" sz="2400" dirty="0" smtClean="0"/>
              <a:t>το 1932.</a:t>
            </a:r>
            <a:endParaRPr lang="en-GB" sz="2400" dirty="0" smtClean="0"/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400" dirty="0"/>
              <a:t>Ο</a:t>
            </a:r>
            <a:r>
              <a:rPr lang="el-GR" sz="2400" dirty="0" smtClean="0"/>
              <a:t>ι συμμετέχοντες στην έρευνα απαντώντας σε ένα στοιχείο </a:t>
            </a:r>
            <a:r>
              <a:rPr lang="en-GB" sz="2400" dirty="0" smtClean="0"/>
              <a:t>Likert </a:t>
            </a:r>
            <a:r>
              <a:rPr lang="el-GR" sz="2400" dirty="0" smtClean="0"/>
              <a:t>δηλώνουν το βαθμό συμφωνίας ή διαφωνίας τους σε μια </a:t>
            </a:r>
            <a:r>
              <a:rPr lang="el-GR" sz="2400" b="1" dirty="0" smtClean="0"/>
              <a:t>συμμετρική κλίμακα διαφωνίας-συμφωνίας</a:t>
            </a:r>
            <a:r>
              <a:rPr lang="el-GR" sz="2400" dirty="0" smtClean="0"/>
              <a:t>.</a:t>
            </a:r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400" dirty="0" smtClean="0"/>
              <a:t>Έτσι, η κλίμακα μετράει την ένταση των συναισθημάτων για μια δεδομένη ερώτηση (</a:t>
            </a:r>
            <a:r>
              <a:rPr lang="en-GB" sz="2400" dirty="0" smtClean="0"/>
              <a:t>item).</a:t>
            </a:r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283460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Παράδειγμα στοιχείου </a:t>
            </a:r>
            <a:r>
              <a:rPr lang="en-GB" sz="4000" dirty="0" smtClean="0"/>
              <a:t>Likert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4218" y="3861048"/>
          <a:ext cx="8568950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90"/>
                <a:gridCol w="1713790"/>
                <a:gridCol w="1713790"/>
                <a:gridCol w="1713790"/>
                <a:gridCol w="1713790"/>
              </a:tblGrid>
              <a:tr h="136024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Strongly disagree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Disagree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Neither agree nor disagree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Agree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Strongly disagree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323528" y="2420888"/>
          <a:ext cx="8589640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928"/>
                <a:gridCol w="1717928"/>
                <a:gridCol w="1717928"/>
                <a:gridCol w="1717928"/>
                <a:gridCol w="171792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600" dirty="0" smtClean="0">
                          <a:solidFill>
                            <a:schemeClr val="tx1"/>
                          </a:solidFill>
                        </a:rPr>
                        <a:t>Διαφωνώ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</a:rPr>
                        <a:t> απόλυτα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>
                          <a:solidFill>
                            <a:schemeClr val="tx1"/>
                          </a:solidFill>
                        </a:rPr>
                        <a:t>Διαφωνώ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>
                          <a:solidFill>
                            <a:schemeClr val="tx1"/>
                          </a:solidFill>
                        </a:rPr>
                        <a:t>Ούτε διαφωνώ ούτε συμφωνώ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>
                          <a:solidFill>
                            <a:schemeClr val="tx1"/>
                          </a:solidFill>
                        </a:rPr>
                        <a:t>Συμφωνώ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 smtClean="0">
                          <a:solidFill>
                            <a:schemeClr val="tx1"/>
                          </a:solidFill>
                        </a:rPr>
                        <a:t>Συμφωνώ απόλυτα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1397000"/>
          <a:ext cx="85689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70840"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Παράδειγμα:</a:t>
                      </a:r>
                      <a:r>
                        <a:rPr lang="el-GR" b="1" baseline="0" dirty="0" smtClean="0">
                          <a:solidFill>
                            <a:schemeClr val="tx1"/>
                          </a:solidFill>
                        </a:rPr>
                        <a:t> Αισθάνομαι ιδιαίτερη ικανοποίηση όταν καπνίζω μετά το φαγητό.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Brace 6"/>
          <p:cNvSpPr/>
          <p:nvPr/>
        </p:nvSpPr>
        <p:spPr>
          <a:xfrm rot="16200000" flipH="1">
            <a:off x="4389184" y="1209272"/>
            <a:ext cx="576000" cy="847196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465536" y="603252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Συμμετρία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883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Κλίμακες </a:t>
            </a:r>
            <a:r>
              <a:rPr lang="en-GB" dirty="0" smtClean="0"/>
              <a:t>Likert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en-GB" dirty="0" smtClean="0"/>
              <a:t>H </a:t>
            </a:r>
            <a:r>
              <a:rPr lang="el-GR" dirty="0" smtClean="0"/>
              <a:t>κλίμακα </a:t>
            </a:r>
            <a:r>
              <a:rPr lang="en-GB" dirty="0" smtClean="0"/>
              <a:t>Likert </a:t>
            </a:r>
            <a:r>
              <a:rPr lang="el-GR" dirty="0" smtClean="0"/>
              <a:t>είναι διπολική. Δηλαδή μετράει τις θετικές ή αρνητικές στάσεις απέναντι σε μία δήλωση.</a:t>
            </a:r>
          </a:p>
          <a:p>
            <a:pPr algn="just">
              <a:lnSpc>
                <a:spcPct val="110000"/>
              </a:lnSpc>
            </a:pPr>
            <a:r>
              <a:rPr lang="el-GR" dirty="0" smtClean="0"/>
              <a:t>Ορισμένες φορές οι ερευνητές αφαιρούν τη μεσαία επιλογή (ούτε συμφωνώ ούτε διαφωνώ) προκειμένου να αναγκάσουν τον συμμετέχοντα «να πάρει θέση».</a:t>
            </a:r>
          </a:p>
          <a:p>
            <a:pPr lvl="1" algn="just">
              <a:lnSpc>
                <a:spcPct val="110000"/>
              </a:lnSpc>
            </a:pPr>
            <a:r>
              <a:rPr lang="en-GB" dirty="0" smtClean="0"/>
              <a:t>Forced choice method.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6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Autofit/>
          </a:bodyPr>
          <a:lstStyle/>
          <a:p>
            <a:r>
              <a:rPr lang="el-GR" sz="2800" b="1" dirty="0"/>
              <a:t>Οδηγίες υποχρεωτικής </a:t>
            </a:r>
            <a:r>
              <a:rPr lang="el-GR" sz="2800" b="1" dirty="0" smtClean="0"/>
              <a:t>εργασίας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 smtClean="0"/>
              <a:t>Οι </a:t>
            </a:r>
            <a:r>
              <a:rPr lang="el-GR" sz="2400" dirty="0"/>
              <a:t>εργασίες θα πρέπει να κυμαίνονται μεταξύ 1,500 και 2,500 λέξεων. Η γραμματοσειρά θα πρέπει να είναι </a:t>
            </a:r>
            <a:r>
              <a:rPr lang="el-GR" sz="2400" dirty="0" err="1"/>
              <a:t>Times</a:t>
            </a:r>
            <a:r>
              <a:rPr lang="el-GR" sz="2400" dirty="0"/>
              <a:t> </a:t>
            </a:r>
            <a:r>
              <a:rPr lang="el-GR" sz="2400" dirty="0" err="1"/>
              <a:t>New</a:t>
            </a:r>
            <a:r>
              <a:rPr lang="el-GR" sz="2400" dirty="0"/>
              <a:t> </a:t>
            </a:r>
            <a:r>
              <a:rPr lang="el-GR" sz="2400" dirty="0" err="1"/>
              <a:t>Roman</a:t>
            </a:r>
            <a:r>
              <a:rPr lang="el-GR" sz="2400" dirty="0"/>
              <a:t>, μέγεθος 11, Πλήρης στοίχιση </a:t>
            </a:r>
            <a:r>
              <a:rPr lang="el-GR" sz="2400" dirty="0" smtClean="0"/>
              <a:t>κειμένου, </a:t>
            </a:r>
            <a:r>
              <a:rPr lang="el-GR" sz="2400" dirty="0"/>
              <a:t>Διάστιχο: 1.5. Οι σελίδες θα πρέπει να είναι αριθμημένες.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/>
              <a:t>Οι εργασίες θα πρέπει να ελεγχθούν προσεκτικά για ορθογραφικά και γραμματικά λάθη προτού υποβληθούν.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400" dirty="0"/>
              <a:t>Η λογοκλοπή θα τιμωρείται με σημαντική αφαίρεση βαθμών. Οδηγίες για την αποφυγή λογοκλοπής και τη σωστή παράθεση των πηγών βρίσκονται στη δεύτερη διάλεξη του μαθήματος (eclass</a:t>
            </a:r>
            <a:r>
              <a:rPr lang="el-GR" sz="2400" dirty="0" smtClean="0"/>
              <a:t>).</a:t>
            </a:r>
            <a:endParaRPr lang="el-GR" sz="2400" dirty="0"/>
          </a:p>
          <a:p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1311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 smtClean="0"/>
              <a:t>Ένα κλασσικό παράδειγμα </a:t>
            </a:r>
            <a:r>
              <a:rPr lang="en-US" dirty="0" smtClean="0"/>
              <a:t>Likert scale</a:t>
            </a:r>
            <a:r>
              <a:rPr lang="el-GR" dirty="0" smtClean="0"/>
              <a:t> είναι η κλίμακα αυτοεκτίμησης του </a:t>
            </a:r>
            <a:r>
              <a:rPr lang="en-US" dirty="0" smtClean="0"/>
              <a:t>Rosenberg</a:t>
            </a:r>
            <a:r>
              <a:rPr lang="el-G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87553"/>
              </p:ext>
            </p:extLst>
          </p:nvPr>
        </p:nvGraphicFramePr>
        <p:xfrm>
          <a:off x="2590800" y="2667001"/>
          <a:ext cx="3429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Acrobat Document" showAsIcon="1" r:id="rId3" imgW="914400" imgH="792360" progId="AcroExch.Document.DC">
                  <p:embed/>
                </p:oleObj>
              </mc:Choice>
              <mc:Fallback>
                <p:oleObj name="Acrobat Document" showAsIcon="1" r:id="rId3" imgW="914400" imgH="79236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2667001"/>
                        <a:ext cx="3429000" cy="2590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8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l-GR" dirty="0" smtClean="0"/>
              <a:t>Άλλα είδη κλιμάκων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510540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l-GR" sz="3600" dirty="0" smtClean="0"/>
              <a:t> </a:t>
            </a:r>
            <a:r>
              <a:rPr lang="el-GR" dirty="0" smtClean="0"/>
              <a:t>Υπάρχουν και άλλα είδη κλιμάκων όπως η παρακάτω </a:t>
            </a:r>
            <a:r>
              <a:rPr lang="en-GB" dirty="0" smtClean="0"/>
              <a:t>(semantic differential scale) </a:t>
            </a:r>
            <a:r>
              <a:rPr lang="el-GR" dirty="0" smtClean="0"/>
              <a:t>όπου ο ερωτώμενος επιλέγει μεταξύ 2 άκρων.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l-GR" sz="6000" dirty="0" smtClean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810000"/>
            <a:ext cx="7753350" cy="235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5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Μπορώ να χρησιμοποιήσω ερωτηματολόγιο προηγούμενων ερευνών;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b="1" u="sng" dirty="0" smtClean="0"/>
              <a:t>Ναι,</a:t>
            </a:r>
            <a:r>
              <a:rPr lang="el-GR" dirty="0" smtClean="0"/>
              <a:t> αρκεί να αναφέρουμε ρητά τους αρχικούς ερευνητές.</a:t>
            </a:r>
          </a:p>
          <a:p>
            <a:r>
              <a:rPr lang="el-GR" dirty="0" smtClean="0"/>
              <a:t>Αρκετά πλεονεκτήματα:</a:t>
            </a:r>
          </a:p>
          <a:p>
            <a:pPr lvl="1" algn="just"/>
            <a:r>
              <a:rPr lang="el-GR" dirty="0" smtClean="0"/>
              <a:t>Τα ερωτηματολόγια έχουν ήδη ελεγχθεί για την εγκυρότητα και την αξιοπιστία τους.</a:t>
            </a:r>
          </a:p>
          <a:p>
            <a:pPr lvl="1" algn="just"/>
            <a:r>
              <a:rPr lang="el-GR" dirty="0" smtClean="0"/>
              <a:t>Συγκρίσιμα ευρήματα από διαφορετικό χρόνο και τόπο έρευνας.</a:t>
            </a:r>
          </a:p>
          <a:p>
            <a:pPr lvl="1" algn="just"/>
            <a:r>
              <a:rPr lang="el-GR" dirty="0" smtClean="0"/>
              <a:t>Ειδικά η ανάπτυξη κλιμάκων είναι δύσκολη ερευνητική διαδικασία που απαιτεί καλή γνώση και δοκιμές.</a:t>
            </a:r>
          </a:p>
          <a:p>
            <a:pPr lvl="1" algn="just"/>
            <a:endParaRPr lang="el-GR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1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Στάδια διεξαγωγής της έρευνας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803968"/>
              </p:ext>
            </p:extLst>
          </p:nvPr>
        </p:nvGraphicFramePr>
        <p:xfrm>
          <a:off x="190500" y="990600"/>
          <a:ext cx="8763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0" y="4144314"/>
            <a:ext cx="3582555" cy="248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8229600" cy="18288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dirty="0" smtClean="0"/>
              <a:t>Συγκέντρωση δεδομένων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4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Συγκέντρωση δεδομένων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Ποιους θα μελετήσουμε;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Έχουμε εξασφαλίσει άδεια;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Τι πληροφορίες χρειάζεται να συγκεντρώσουμε;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Πως θα συλλέξουμε τα δεδομένα;</a:t>
            </a:r>
          </a:p>
        </p:txBody>
      </p:sp>
    </p:spTree>
    <p:extLst>
      <p:ext uri="{BB962C8B-B14F-4D97-AF65-F5344CB8AC3E}">
        <p14:creationId xmlns:p14="http://schemas.microsoft.com/office/powerpoint/2010/main" val="8042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smtClean="0"/>
              <a:t>Ποιους θα μελετήσουμε;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Aft>
                <a:spcPts val="500"/>
              </a:spcAft>
            </a:pPr>
            <a:r>
              <a:rPr lang="el-GR" dirty="0" smtClean="0"/>
              <a:t>Το πρώτο βήμα στη συγκέντρωση των δεδομένων είναι ο προσδιορισμός των συμμετεχόντων στην έρευνα.</a:t>
            </a:r>
          </a:p>
          <a:p>
            <a:pPr lvl="1" algn="just">
              <a:lnSpc>
                <a:spcPct val="110000"/>
              </a:lnSpc>
              <a:spcAft>
                <a:spcPts val="500"/>
              </a:spcAft>
            </a:pPr>
            <a:r>
              <a:rPr lang="el-GR" dirty="0" smtClean="0"/>
              <a:t>Προκύπτει από το ερευνητικό ερώτημα.</a:t>
            </a:r>
          </a:p>
          <a:p>
            <a:pPr algn="just">
              <a:lnSpc>
                <a:spcPct val="110000"/>
              </a:lnSpc>
              <a:spcAft>
                <a:spcPts val="500"/>
              </a:spcAft>
            </a:pPr>
            <a:r>
              <a:rPr lang="el-GR" dirty="0" smtClean="0"/>
              <a:t>Ποιους ή τι θέλουμε να μελετήσουμε;</a:t>
            </a:r>
          </a:p>
          <a:p>
            <a:pPr algn="just">
              <a:lnSpc>
                <a:spcPct val="110000"/>
              </a:lnSpc>
              <a:spcAft>
                <a:spcPts val="500"/>
              </a:spcAft>
            </a:pPr>
            <a:r>
              <a:rPr lang="el-GR" dirty="0" smtClean="0"/>
              <a:t>Μεμονωμένα άτομα ή οργανισμούς;</a:t>
            </a:r>
          </a:p>
          <a:p>
            <a:pPr lvl="1" algn="just">
              <a:lnSpc>
                <a:spcPct val="110000"/>
              </a:lnSpc>
              <a:spcAft>
                <a:spcPts val="500"/>
              </a:spcAft>
            </a:pPr>
            <a:r>
              <a:rPr lang="el-GR" dirty="0"/>
              <a:t>Μ</a:t>
            </a:r>
            <a:r>
              <a:rPr lang="el-GR" dirty="0" smtClean="0"/>
              <a:t>αθητές, φοιτητές, γονείς, εκπαιδευτικούς, ευάλωτες ομάδες, σχολεία, κτλ.</a:t>
            </a:r>
          </a:p>
        </p:txBody>
      </p:sp>
    </p:spTree>
    <p:extLst>
      <p:ext uri="{BB962C8B-B14F-4D97-AF65-F5344CB8AC3E}">
        <p14:creationId xmlns:p14="http://schemas.microsoft.com/office/powerpoint/2010/main" val="357471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Σε ποιο επίπεδο συγκεντρώνονται τα δεδομένα;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435" y="1981200"/>
            <a:ext cx="3352800" cy="3657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Άτομο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Οικογένεια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Σχολική μονάδα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Περιφέρεια</a:t>
            </a:r>
            <a:endParaRPr lang="en-GB" dirty="0"/>
          </a:p>
        </p:txBody>
      </p:sp>
      <p:sp>
        <p:nvSpPr>
          <p:cNvPr id="4" name="Left Arrow 3"/>
          <p:cNvSpPr/>
          <p:nvPr/>
        </p:nvSpPr>
        <p:spPr>
          <a:xfrm>
            <a:off x="4271495" y="2895600"/>
            <a:ext cx="757705" cy="1524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486400" y="2895600"/>
            <a:ext cx="3404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Η μονάδα ανάλυσης </a:t>
            </a:r>
            <a:endParaRPr lang="en-GB" sz="3200" dirty="0" smtClean="0"/>
          </a:p>
          <a:p>
            <a:r>
              <a:rPr lang="el-GR" sz="3200" dirty="0" smtClean="0"/>
              <a:t>(</a:t>
            </a:r>
            <a:r>
              <a:rPr lang="en-GB" sz="3200" dirty="0" smtClean="0"/>
              <a:t>unit of analysis)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3498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Καθορισμός του πληθυσμού και δείγματος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2209800"/>
            <a:ext cx="6476999" cy="20300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5257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Όροι κλειδιά: πληθυσμός, δείγμα, αντιπροσωπευτικότητα του δείγματος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7393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32427</TotalTime>
  <Words>1571</Words>
  <Application>Microsoft Office PowerPoint</Application>
  <PresentationFormat>On-screen Show (4:3)</PresentationFormat>
  <Paragraphs>186</Paragraphs>
  <Slides>32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Baskerville</vt:lpstr>
      <vt:lpstr>Calibri</vt:lpstr>
      <vt:lpstr>Courier New</vt:lpstr>
      <vt:lpstr>Wingdings</vt:lpstr>
      <vt:lpstr>Office Theme</vt:lpstr>
      <vt:lpstr>Acrobat Document</vt:lpstr>
      <vt:lpstr>Μεθοδολογία κοινωνικής και εκπαιδευτικής έρευνας 5η διάλεξη</vt:lpstr>
      <vt:lpstr>Οδηγίες υποχρεωτικής εργασίας</vt:lpstr>
      <vt:lpstr>Οδηγίες υποχρεωτικής εργασίας</vt:lpstr>
      <vt:lpstr>Στάδια διεξαγωγής της έρευνας</vt:lpstr>
      <vt:lpstr>Συγκέντρωση δεδομένων</vt:lpstr>
      <vt:lpstr>Συγκέντρωση δεδομένων</vt:lpstr>
      <vt:lpstr>Ποιους θα μελετήσουμε;</vt:lpstr>
      <vt:lpstr>Σε ποιο επίπεδο συγκεντρώνονται τα δεδομένα;</vt:lpstr>
      <vt:lpstr>Καθορισμός του πληθυσμού και δείγματος</vt:lpstr>
      <vt:lpstr>Δύο βασικά ερωτήματα </vt:lpstr>
      <vt:lpstr>Μέγεθος δείγματος</vt:lpstr>
      <vt:lpstr>PowerPoint Presentation</vt:lpstr>
      <vt:lpstr>Δειγματοληψία με πιθανότητα</vt:lpstr>
      <vt:lpstr>Δειγματοληψία χωρις πιθανότητα</vt:lpstr>
      <vt:lpstr>Τι άδειες θα χρειαστούμε;</vt:lpstr>
      <vt:lpstr>Τι πληροφορίες θα χρειαστούμε;</vt:lpstr>
      <vt:lpstr>Παραδείγματα λειτουργικών ορισμών</vt:lpstr>
      <vt:lpstr>Τι εργαλεία χρειαζόμαστε για να συγκεντρώσουμε τα δεδομένα;</vt:lpstr>
      <vt:lpstr>Το ερωτηματολόγιο</vt:lpstr>
      <vt:lpstr>Το ερωτηματολόγιο</vt:lpstr>
      <vt:lpstr>Κατασκευή ερωτηματολογίου</vt:lpstr>
      <vt:lpstr>Τι μπορεί να πάει στραβά;</vt:lpstr>
      <vt:lpstr>Ορισμένες καλές πρακτικές κατασκευής ερωτηματολογίου</vt:lpstr>
      <vt:lpstr>Αρχή ερωτηματολογίου</vt:lpstr>
      <vt:lpstr>Δομή ερωτηματολογίου</vt:lpstr>
      <vt:lpstr>Ερωτήσεις-κλίμακες</vt:lpstr>
      <vt:lpstr>Κλίμακες Likert</vt:lpstr>
      <vt:lpstr>Παράδειγμα στοιχείου Likert</vt:lpstr>
      <vt:lpstr>Κλίμακες Likert</vt:lpstr>
      <vt:lpstr>PowerPoint Presentation</vt:lpstr>
      <vt:lpstr>Άλλα είδη κλιμάκων</vt:lpstr>
      <vt:lpstr>Μπορώ να χρησιμοποιήσω ερωτηματολόγιο προηγούμενων ερευνών;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415</cp:revision>
  <dcterms:created xsi:type="dcterms:W3CDTF">2006-08-16T00:00:00Z</dcterms:created>
  <dcterms:modified xsi:type="dcterms:W3CDTF">2019-04-03T15:24:20Z</dcterms:modified>
</cp:coreProperties>
</file>