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handoutMasterIdLst>
    <p:handoutMasterId r:id="rId38"/>
  </p:handoutMasterIdLst>
  <p:sldIdLst>
    <p:sldId id="309" r:id="rId2"/>
    <p:sldId id="310" r:id="rId3"/>
    <p:sldId id="256" r:id="rId4"/>
    <p:sldId id="267" r:id="rId5"/>
    <p:sldId id="268" r:id="rId6"/>
    <p:sldId id="269" r:id="rId7"/>
    <p:sldId id="270" r:id="rId8"/>
    <p:sldId id="304" r:id="rId9"/>
    <p:sldId id="273" r:id="rId10"/>
    <p:sldId id="275" r:id="rId11"/>
    <p:sldId id="276" r:id="rId12"/>
    <p:sldId id="277" r:id="rId13"/>
    <p:sldId id="278" r:id="rId14"/>
    <p:sldId id="280" r:id="rId15"/>
    <p:sldId id="281" r:id="rId16"/>
    <p:sldId id="282" r:id="rId17"/>
    <p:sldId id="284" r:id="rId18"/>
    <p:sldId id="285" r:id="rId19"/>
    <p:sldId id="286" r:id="rId20"/>
    <p:sldId id="305" r:id="rId21"/>
    <p:sldId id="288" r:id="rId22"/>
    <p:sldId id="289" r:id="rId23"/>
    <p:sldId id="292" r:id="rId24"/>
    <p:sldId id="293" r:id="rId25"/>
    <p:sldId id="306" r:id="rId26"/>
    <p:sldId id="295" r:id="rId27"/>
    <p:sldId id="296" r:id="rId28"/>
    <p:sldId id="297" r:id="rId29"/>
    <p:sldId id="298" r:id="rId30"/>
    <p:sldId id="299" r:id="rId31"/>
    <p:sldId id="300" r:id="rId32"/>
    <p:sldId id="307" r:id="rId33"/>
    <p:sldId id="301" r:id="rId34"/>
    <p:sldId id="303" r:id="rId35"/>
    <p:sldId id="311" r:id="rId3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ate S."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D25F14"/>
    <a:srgbClr val="4B649B"/>
    <a:srgbClr val="D7553C"/>
    <a:srgbClr val="5A7396"/>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450" autoAdjust="0"/>
    <p:restoredTop sz="63429" autoAdjust="0"/>
  </p:normalViewPr>
  <p:slideViewPr>
    <p:cSldViewPr>
      <p:cViewPr>
        <p:scale>
          <a:sx n="66" d="100"/>
          <a:sy n="66" d="100"/>
        </p:scale>
        <p:origin x="-1140" y="-132"/>
      </p:cViewPr>
      <p:guideLst>
        <p:guide orient="horz" pos="2160"/>
        <p:guide pos="2880"/>
      </p:guideLst>
    </p:cSldViewPr>
  </p:slideViewPr>
  <p:notesTextViewPr>
    <p:cViewPr>
      <p:scale>
        <a:sx n="100" d="100"/>
        <a:sy n="100" d="100"/>
      </p:scale>
      <p:origin x="0" y="438"/>
    </p:cViewPr>
  </p:notesTextViewPr>
  <p:sorterViewPr>
    <p:cViewPr>
      <p:scale>
        <a:sx n="66" d="100"/>
        <a:sy n="66" d="100"/>
      </p:scale>
      <p:origin x="0" y="0"/>
    </p:cViewPr>
  </p:sorterViewPr>
  <p:notesViewPr>
    <p:cSldViewPr>
      <p:cViewPr>
        <p:scale>
          <a:sx n="75" d="100"/>
          <a:sy n="75" d="100"/>
        </p:scale>
        <p:origin x="-2172" y="894"/>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FECC9077-CD29-4EA2-B410-9522E916B4AD}" type="datetimeFigureOut">
              <a:rPr lang="en-US"/>
              <a:pPr>
                <a:defRPr/>
              </a:pPr>
              <a:t>2/19/2014</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E37A5B9A-28EC-4062-8453-FE19BF87B507}" type="slidenum">
              <a:rPr lang="en-US"/>
              <a:pPr>
                <a:defRPr/>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807228BF-04F1-4F34-8B3D-54EF90CCA475}" type="datetimeFigureOut">
              <a:rPr lang="en-US"/>
              <a:pPr>
                <a:defRPr/>
              </a:pPr>
              <a:t>2/19/2014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41ACF6BB-5DEB-4600-A21A-A42724A3B608}"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pPr>
              <a:defRPr/>
            </a:pPr>
            <a:fld id="{836D6A20-1204-45E1-8A07-D23DEC6FEACD}" type="slidenum">
              <a:rPr lang="en-US" smtClean="0"/>
              <a:pPr>
                <a:defRPr/>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p:cNvSpPr>
          <p:nvPr>
            <p:ph type="sldImg"/>
          </p:nvPr>
        </p:nvSpPr>
        <p:spPr bwMode="auto">
          <a:noFill/>
          <a:ln>
            <a:solidFill>
              <a:srgbClr val="000000"/>
            </a:solidFill>
            <a:miter lim="800000"/>
            <a:headEnd/>
            <a:tailEnd/>
          </a:ln>
        </p:spPr>
      </p:sp>
      <p:sp>
        <p:nvSpPr>
          <p:cNvPr id="32770"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l-GR" sz="1200" kern="1200" dirty="0" smtClean="0">
                <a:solidFill>
                  <a:schemeClr val="tx1"/>
                </a:solidFill>
                <a:latin typeface="+mn-lt"/>
                <a:ea typeface="+mn-ea"/>
                <a:cs typeface="+mn-cs"/>
              </a:rPr>
              <a:t>Η απειλή των υποκατάστατων προϊόντων είναι έντονη, σε περιπτώσεις όπου διατίθενται εναλλακτικά προϊόντα, ιδίως όταν αυτά συνεπάγονται δελεαστική μείωση του  κόστους. Για παράδειγμα, η συνεχής αύξηση των τιμών των καυσίμων, καθώς και η μείωση των προϋπολογισμών για έξοδα ταξιδιών, καθιστά την τηλεδιάσκεψη βιώσιμη εναλλακτική των επαγγελματικών ταξιδιών.</a:t>
            </a:r>
            <a:r>
              <a:rPr lang="en-US" sz="1200" kern="1200" dirty="0" smtClean="0">
                <a:solidFill>
                  <a:schemeClr val="tx1"/>
                </a:solidFill>
                <a:latin typeface="+mn-lt"/>
                <a:ea typeface="+mn-ea"/>
                <a:cs typeface="+mn-cs"/>
              </a:rPr>
              <a:t> </a:t>
            </a:r>
            <a:r>
              <a:rPr lang="el-GR" sz="1200" kern="1200" dirty="0" smtClean="0">
                <a:solidFill>
                  <a:schemeClr val="tx1"/>
                </a:solidFill>
                <a:latin typeface="+mn-lt"/>
                <a:ea typeface="+mn-ea"/>
                <a:cs typeface="+mn-cs"/>
              </a:rPr>
              <a:t>Η </a:t>
            </a:r>
            <a:r>
              <a:rPr lang="en-US" sz="1200" kern="1200" dirty="0" smtClean="0">
                <a:solidFill>
                  <a:schemeClr val="tx1"/>
                </a:solidFill>
                <a:latin typeface="+mn-lt"/>
                <a:ea typeface="+mn-ea"/>
                <a:cs typeface="+mn-cs"/>
              </a:rPr>
              <a:t>Cisco</a:t>
            </a:r>
            <a:r>
              <a:rPr lang="el-GR" sz="1200" kern="1200" dirty="0" smtClean="0">
                <a:solidFill>
                  <a:schemeClr val="tx1"/>
                </a:solidFill>
                <a:latin typeface="+mn-lt"/>
                <a:ea typeface="+mn-ea"/>
                <a:cs typeface="+mn-cs"/>
              </a:rPr>
              <a:t>, αναφέρει ότι το σύστημα τηλεδιάσκεψης της εταιρείας είναι το ταχύτερα αναπτυσσόμενο προϊόν που διέθετε ποτέ η εταιρεία. </a:t>
            </a:r>
          </a:p>
          <a:p>
            <a:pPr eaLnBrk="1" hangingPunct="1">
              <a:spcBef>
                <a:spcPct val="0"/>
              </a:spcBef>
            </a:pPr>
            <a:endParaRPr lang="el-GR" dirty="0" smtClean="0">
              <a:latin typeface="Arial" charset="0"/>
              <a:cs typeface="Arial" charset="0"/>
            </a:endParaRPr>
          </a:p>
          <a:p>
            <a:pPr eaLnBrk="1" hangingPunct="1">
              <a:spcBef>
                <a:spcPct val="0"/>
              </a:spcBef>
            </a:pPr>
            <a:r>
              <a:rPr lang="el-GR" sz="1200" kern="1200" dirty="0" smtClean="0">
                <a:solidFill>
                  <a:schemeClr val="tx1"/>
                </a:solidFill>
                <a:latin typeface="+mn-lt"/>
                <a:ea typeface="+mn-ea"/>
                <a:cs typeface="+mn-cs"/>
              </a:rPr>
              <a:t>Η τεχνολογία πληροφοριών κατέχει ρόλο-κλειδί σε πολλές περιπτώσεις εμφάνισης κινδύνων από υποκατάστατα προϊόντα, από τα διαδικτυακά μαθήματα που αντικαθιστούν την παραδοσιακή κατάρτιση σε αίθουσα διδασκαλίας, έως τα Διαδικτυακά βίντεο, τα οποία αποτελούν απειλή για τις εταιρείες συνδρομητικής τηλεόρασης. </a:t>
            </a:r>
          </a:p>
          <a:p>
            <a:pPr eaLnBrk="1" hangingPunct="1">
              <a:spcBef>
                <a:spcPct val="0"/>
              </a:spcBef>
            </a:pPr>
            <a:endParaRPr lang="el-GR" sz="1200" kern="1200" dirty="0" smtClean="0">
              <a:solidFill>
                <a:schemeClr val="tx1"/>
              </a:solidFill>
              <a:latin typeface="+mn-lt"/>
              <a:ea typeface="+mn-ea"/>
              <a:cs typeface="+mn-cs"/>
            </a:endParaRPr>
          </a:p>
          <a:p>
            <a:pPr eaLnBrk="1" hangingPunct="1">
              <a:spcBef>
                <a:spcPct val="0"/>
              </a:spcBef>
            </a:pPr>
            <a:r>
              <a:rPr lang="el-GR" sz="1200" kern="1200" dirty="0" smtClean="0">
                <a:solidFill>
                  <a:schemeClr val="tx1"/>
                </a:solidFill>
                <a:latin typeface="+mn-lt"/>
                <a:ea typeface="+mn-ea"/>
                <a:cs typeface="+mn-cs"/>
              </a:rPr>
              <a:t>Καθώς  οι απειλές μπορεί να προέρχονται από κάθε πιθανή κατεύθυνση, είναι ζωτικής σημασίας για τους επικεφαλής της στρατηγικής των επιχειρήσεων να παρακολουθούν τις εξελίξεις σε πολύ ευρύτερη κλίμακα. Ο κλάδος των εφημερίδων, για παράδειγμα, δεν κατάφερε να αντιληφθεί έγκαιρα την ταχύτητα με την οποία οι συνδρομητές θα μεταπηδούσαν στη δωρεάν ενημέρωση μέσω Διαδικτύου, κάνοντας έτσι οικονομία χρημάτων, προστατεύοντας παράλληλα το περιβάλλον. </a:t>
            </a:r>
            <a:endParaRPr lang="en-US" dirty="0" smtClean="0">
              <a:latin typeface="Arial" charset="0"/>
              <a:cs typeface="Arial" charset="0"/>
            </a:endParaRPr>
          </a:p>
        </p:txBody>
      </p:sp>
      <p:sp>
        <p:nvSpPr>
          <p:cNvPr id="3277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0281FA1-7405-4351-98B7-BCFF55E9B833}" type="slidenum">
              <a:rPr lang="en-US">
                <a:cs typeface="Arial" charset="0"/>
              </a:rPr>
              <a:pPr fontAlgn="base">
                <a:spcBef>
                  <a:spcPct val="0"/>
                </a:spcBef>
                <a:spcAft>
                  <a:spcPct val="0"/>
                </a:spcAft>
                <a:defRPr/>
              </a:pPr>
              <a:t>10</a:t>
            </a:fld>
            <a:endParaRPr lang="en-US" dirty="0">
              <a:cs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p:cNvSpPr>
          <p:nvPr>
            <p:ph type="sldImg"/>
          </p:nvPr>
        </p:nvSpPr>
        <p:spPr bwMode="auto">
          <a:noFill/>
          <a:ln>
            <a:solidFill>
              <a:srgbClr val="000000"/>
            </a:solidFill>
            <a:miter lim="800000"/>
            <a:headEnd/>
            <a:tailEnd/>
          </a:ln>
        </p:spPr>
      </p:sp>
      <p:sp>
        <p:nvSpPr>
          <p:cNvPr id="3481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l-GR" sz="1200" kern="1200" dirty="0" smtClean="0">
                <a:solidFill>
                  <a:schemeClr val="tx1"/>
                </a:solidFill>
                <a:latin typeface="+mn-lt"/>
                <a:ea typeface="+mn-ea"/>
                <a:cs typeface="+mn-cs"/>
              </a:rPr>
              <a:t>Στις περιπτώσεις εκείνες όπου οι επιχειρήσεις ανταγωνίζονται κυρίως για τις τιμές, οι αντιδικίες είναι έντονες, με αποτέλεσμα τη σημαντική μείωση της κερδοφορίας ολόκληρου του κλάδου, καθώς κάθε μείωση τιμής πυροδοτεί νέους γύρους αντεκδίκησης και καταστροφικούς πολέμους τιμών. Στο Διαδίκτυο, η μείωση των τιμών γίνεται σε τρομερά υψηλές ταχύτητες, εφόσον δεν υπάρχει ανάγκη να αλλαχθούν τα αυτοκόλλητα με τις τιμές επάνω στα ίδια τα προϊόντα. Ο πόλεμος τιμών επιδρά και στη συμπεριφορά των καταναλωτών, καθώς τείνουν να συνεχίζουν να ενδιαφέρονται περισσότερο για τις τιμές, για μεγάλο διάστημα μετά τη λήξη του πολέμου, αναζητώντας συνεχώς προσφορές, προκαλώντας με τον τρόπο αυτό μείωση της κερδοφορίας σε ολόκληρο τον κλάδο.</a:t>
            </a:r>
          </a:p>
          <a:p>
            <a:pPr eaLnBrk="1" hangingPunct="1">
              <a:spcBef>
                <a:spcPct val="0"/>
              </a:spcBef>
            </a:pPr>
            <a:endParaRPr lang="el-GR" sz="1200" kern="1200" dirty="0" smtClean="0">
              <a:solidFill>
                <a:schemeClr val="tx1"/>
              </a:solidFill>
              <a:latin typeface="+mn-lt"/>
              <a:ea typeface="+mn-ea"/>
              <a:cs typeface="+mn-cs"/>
            </a:endParaRPr>
          </a:p>
          <a:p>
            <a:pPr eaLnBrk="1" hangingPunct="1">
              <a:spcBef>
                <a:spcPct val="0"/>
              </a:spcBef>
            </a:pPr>
            <a:r>
              <a:rPr lang="el-GR" sz="1200" kern="1200" dirty="0" smtClean="0">
                <a:solidFill>
                  <a:schemeClr val="tx1"/>
                </a:solidFill>
                <a:latin typeface="+mn-lt"/>
                <a:ea typeface="+mn-ea"/>
                <a:cs typeface="+mn-cs"/>
              </a:rPr>
              <a:t>Ο χαμηλός ρυθμός αύξησης των πωλήσεων είναι ένας επιπλέον παράγοντας που οδηγεί σε έντονες διαμάχες μεταξύ των υφισταμένων ανταγωνιστών. Όταν οι πωλήσεις βρίσκονται σε χαμηλό επίπεδο, οποιαδήποτε ανταγωνιστική στρατηγική και αν ακολουθήσει μία εταιρεία, θα είναι σε θέση να κλέψει μερίδιο αγοράς από τους ανταγωνιστές της. </a:t>
            </a:r>
            <a:endParaRPr lang="en-US" dirty="0" smtClean="0">
              <a:latin typeface="Arial" charset="0"/>
              <a:cs typeface="Arial" charset="0"/>
            </a:endParaRPr>
          </a:p>
        </p:txBody>
      </p:sp>
      <p:sp>
        <p:nvSpPr>
          <p:cNvPr id="3481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00D70A8-1B55-42B4-990C-F00E808AF8C6}" type="slidenum">
              <a:rPr lang="en-US">
                <a:cs typeface="Arial" charset="0"/>
              </a:rPr>
              <a:pPr fontAlgn="base">
                <a:spcBef>
                  <a:spcPct val="0"/>
                </a:spcBef>
                <a:spcAft>
                  <a:spcPct val="0"/>
                </a:spcAft>
                <a:defRPr/>
              </a:pPr>
              <a:t>11</a:t>
            </a:fld>
            <a:endParaRPr lang="en-US" dirty="0">
              <a:cs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l-GR" sz="1200" kern="1200" dirty="0" smtClean="0">
                <a:solidFill>
                  <a:schemeClr val="tx1"/>
                </a:solidFill>
                <a:latin typeface="+mn-lt"/>
                <a:ea typeface="+mn-ea"/>
                <a:cs typeface="+mn-cs"/>
              </a:rPr>
              <a:t>Οι πέντε δυνάμεις συνδυαστικά καθορίζουν τη δομή των κλάδων και τη δυνατότητα κερδοφορίας τους. Η δράση των δυνάμεων αυτών επηρεάζεται από διάφορες εξωτερικές μεταβλητές, επιπλέον των στρατηγικών που εφαρμόζονται από τις ίδιες τις επιχειρήσεις. Τέσσερις από αυτές είναι:</a:t>
            </a:r>
          </a:p>
          <a:p>
            <a:pPr eaLnBrk="1" fontAlgn="auto" hangingPunct="1">
              <a:spcBef>
                <a:spcPts val="0"/>
              </a:spcBef>
              <a:spcAft>
                <a:spcPts val="0"/>
              </a:spcAft>
              <a:defRPr/>
            </a:pPr>
            <a:endParaRPr lang="el-GR" sz="1200" kern="1200" dirty="0" smtClean="0">
              <a:solidFill>
                <a:schemeClr val="tx1"/>
              </a:solidFill>
              <a:latin typeface="+mn-lt"/>
              <a:ea typeface="+mn-ea"/>
              <a:cs typeface="+mn-cs"/>
            </a:endParaRPr>
          </a:p>
          <a:p>
            <a:pPr marL="228600" indent="-228600" eaLnBrk="1" fontAlgn="auto" hangingPunct="1">
              <a:spcBef>
                <a:spcPts val="0"/>
              </a:spcBef>
              <a:spcAft>
                <a:spcPts val="0"/>
              </a:spcAft>
              <a:buFontTx/>
              <a:buAutoNum type="arabicPeriod"/>
              <a:defRPr/>
            </a:pPr>
            <a:r>
              <a:rPr lang="el-GR" dirty="0" smtClean="0">
                <a:latin typeface="Arial" pitchFamily="34" charset="0"/>
                <a:cs typeface="Arial" pitchFamily="34" charset="0"/>
              </a:rPr>
              <a:t>Διασπαστικές καινοτομίες</a:t>
            </a:r>
          </a:p>
          <a:p>
            <a:pPr marL="228600" indent="-228600" eaLnBrk="1" fontAlgn="auto" hangingPunct="1">
              <a:spcBef>
                <a:spcPts val="0"/>
              </a:spcBef>
              <a:spcAft>
                <a:spcPts val="0"/>
              </a:spcAft>
              <a:buFontTx/>
              <a:buAutoNum type="arabicPeriod"/>
              <a:defRPr/>
            </a:pPr>
            <a:r>
              <a:rPr lang="el-GR" dirty="0" smtClean="0">
                <a:latin typeface="Arial" pitchFamily="34" charset="0"/>
                <a:cs typeface="Arial" pitchFamily="34" charset="0"/>
              </a:rPr>
              <a:t>Κυβερνητικές πολιτικές και δράσεις</a:t>
            </a:r>
            <a:endParaRPr lang="en-US" dirty="0" smtClean="0">
              <a:latin typeface="Arial" pitchFamily="34" charset="0"/>
              <a:cs typeface="Arial" pitchFamily="34" charset="0"/>
            </a:endParaRPr>
          </a:p>
          <a:p>
            <a:pPr marL="228600" indent="-228600" eaLnBrk="1" fontAlgn="auto" hangingPunct="1">
              <a:spcBef>
                <a:spcPts val="0"/>
              </a:spcBef>
              <a:spcAft>
                <a:spcPts val="0"/>
              </a:spcAft>
              <a:buFontTx/>
              <a:buAutoNum type="arabicPeriod"/>
              <a:defRPr/>
            </a:pPr>
            <a:r>
              <a:rPr lang="el-GR" dirty="0" smtClean="0">
                <a:latin typeface="Arial" pitchFamily="34" charset="0"/>
                <a:cs typeface="Arial" pitchFamily="34" charset="0"/>
              </a:rPr>
              <a:t>Συμπληρωματικά προϊόντα και υπηρεσίες</a:t>
            </a:r>
            <a:endParaRPr lang="en-US" dirty="0" smtClean="0">
              <a:latin typeface="Arial" pitchFamily="34" charset="0"/>
              <a:cs typeface="Arial" pitchFamily="34" charset="0"/>
            </a:endParaRPr>
          </a:p>
          <a:p>
            <a:pPr marL="228600" indent="-228600" eaLnBrk="1" fontAlgn="auto" hangingPunct="1">
              <a:spcBef>
                <a:spcPts val="0"/>
              </a:spcBef>
              <a:spcAft>
                <a:spcPts val="0"/>
              </a:spcAft>
              <a:buFontTx/>
              <a:buAutoNum type="arabicPeriod"/>
              <a:defRPr/>
            </a:pPr>
            <a:r>
              <a:rPr lang="el-GR" dirty="0" smtClean="0">
                <a:latin typeface="Arial" pitchFamily="34" charset="0"/>
                <a:cs typeface="Arial" pitchFamily="34" charset="0"/>
              </a:rPr>
              <a:t>Περιβαλλοντικά γεγονότα</a:t>
            </a:r>
            <a:endParaRPr lang="en-US" dirty="0">
              <a:latin typeface="Arial" pitchFamily="34" charset="0"/>
              <a:cs typeface="Arial" pitchFamily="34" charset="0"/>
            </a:endParaRPr>
          </a:p>
        </p:txBody>
      </p:sp>
      <p:sp>
        <p:nvSpPr>
          <p:cNvPr id="3686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22DFD6C-B116-4B05-9E78-4C379A7DA39B}" type="slidenum">
              <a:rPr lang="en-US">
                <a:cs typeface="Arial" charset="0"/>
              </a:rPr>
              <a:pPr fontAlgn="base">
                <a:spcBef>
                  <a:spcPct val="0"/>
                </a:spcBef>
                <a:spcAft>
                  <a:spcPct val="0"/>
                </a:spcAft>
                <a:defRPr/>
              </a:pPr>
              <a:t>12</a:t>
            </a:fld>
            <a:endParaRPr lang="en-US" dirty="0">
              <a:cs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p:cNvSpPr>
          <p:nvPr>
            <p:ph type="sldImg"/>
          </p:nvPr>
        </p:nvSpPr>
        <p:spPr bwMode="auto">
          <a:noFill/>
          <a:ln>
            <a:solidFill>
              <a:srgbClr val="000000"/>
            </a:solidFill>
            <a:miter lim="800000"/>
            <a:headEnd/>
            <a:tailEnd/>
          </a:ln>
        </p:spPr>
      </p:sp>
      <p:sp>
        <p:nvSpPr>
          <p:cNvPr id="3891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l-GR" dirty="0" smtClean="0">
                <a:latin typeface="Arial" charset="0"/>
                <a:cs typeface="Arial" charset="0"/>
              </a:rPr>
              <a:t>Διασπαστική καινοτομία (</a:t>
            </a:r>
            <a:r>
              <a:rPr lang="el-GR" dirty="0" err="1" smtClean="0">
                <a:latin typeface="Arial" charset="0"/>
                <a:cs typeface="Arial" charset="0"/>
              </a:rPr>
              <a:t>disruptive</a:t>
            </a:r>
            <a:r>
              <a:rPr lang="el-GR" dirty="0" smtClean="0">
                <a:latin typeface="Arial" charset="0"/>
                <a:cs typeface="Arial" charset="0"/>
              </a:rPr>
              <a:t> </a:t>
            </a:r>
            <a:r>
              <a:rPr lang="el-GR" dirty="0" err="1" smtClean="0">
                <a:latin typeface="Arial" charset="0"/>
                <a:cs typeface="Arial" charset="0"/>
              </a:rPr>
              <a:t>innovation</a:t>
            </a:r>
            <a:r>
              <a:rPr lang="el-GR" dirty="0" smtClean="0">
                <a:latin typeface="Arial" charset="0"/>
                <a:cs typeface="Arial" charset="0"/>
              </a:rPr>
              <a:t>) αποτελεί ένα νέο προϊόν ή υπηρεσία, που συχνά είναι αποτέλεσμα τεχνολογικής προόδου, η οποία έχει τη δυνατότητα να μετασχηματίσει έναν ολόκληρο κλάδο. Τη δεκαετία του 1990, για παράδειγμα, εταιρείες ξεκίνησαν να προσφέρουν τις ψηφιακές φωτογραφικές μηχανές που δε χρειάζονταν φιλμ, προκαλώντας σημαντικές μεταβολές στον κλάδο μέσα σε ελάχιστα χρόνια. </a:t>
            </a:r>
            <a:r>
              <a:rPr lang="el-GR" sz="1200" kern="1200" dirty="0" smtClean="0">
                <a:solidFill>
                  <a:schemeClr val="tx1"/>
                </a:solidFill>
                <a:latin typeface="+mn-lt"/>
                <a:ea typeface="+mn-ea"/>
                <a:cs typeface="+mn-cs"/>
              </a:rPr>
              <a:t>Οι διασπαστικές τεχνολογίες ενέχουν δραστικές και απρόβλεπτες ανακαλύψεις, οι οποίες αρχικά αντικαθιστούν τα χαμηλότερης τιμής προϊόντα, αλλά αργότερα κατάφεραν να ξεπεράσουν ακόμα και τα υψηλής τεχνολογίας προϊόντα της αγοράς. Όσες επιχειρήσεις παραμένουν προσκολλημένες σε παλαιότερα επιχειρηματικά μοντέλα πιθανόν να καταλήξουν εκτός λειτουργίας. </a:t>
            </a:r>
            <a:endParaRPr lang="el-GR" dirty="0" smtClean="0">
              <a:latin typeface="Arial" charset="0"/>
              <a:cs typeface="Arial" charset="0"/>
            </a:endParaRPr>
          </a:p>
          <a:p>
            <a:pPr eaLnBrk="1" hangingPunct="1">
              <a:spcBef>
                <a:spcPct val="0"/>
              </a:spcBef>
            </a:pPr>
            <a:endParaRPr lang="el-GR" dirty="0" smtClean="0">
              <a:latin typeface="Arial" charset="0"/>
              <a:cs typeface="Arial" charset="0"/>
            </a:endParaRPr>
          </a:p>
          <a:p>
            <a:pPr eaLnBrk="1" hangingPunct="1">
              <a:spcBef>
                <a:spcPct val="0"/>
              </a:spcBef>
            </a:pPr>
            <a:r>
              <a:rPr lang="el-GR" sz="1200" kern="1200" dirty="0" smtClean="0">
                <a:solidFill>
                  <a:schemeClr val="tx1"/>
                </a:solidFill>
                <a:latin typeface="+mn-lt"/>
                <a:ea typeface="+mn-ea"/>
                <a:cs typeface="+mn-cs"/>
              </a:rPr>
              <a:t>Το ίδιο το Διαδίκτυο αποτελεί το σημείο εκκίνησης των διασπαστικών καινοτομιών στη τελευταία δεκαετία του προηγούμενου αιώνα, καθώς όλες οι καινοτομίες που υποστηρίζει επιφέρουν αλλαγές στον έναν κλάδο μετά τον άλλο. Το Διαδίκτυο μεταβάλλει διάφορες πτυχές των ανταγωνιστικών δυνάμεων, καθότι, για παράδειγμα, μειώνει τα εμπόδια για τις νεοεισερχόμενες σε έναν κλάδο επιχειρήσεις, ενδυναμώνει τους αγοραστές με περισσότερη πληροφόρηση γύρω από τις τιμές και τον ανταγωνισμό, ενώ παράλληλα σχεδόν εξαλείφει το κόστος αλλαγής για πολλά προϊόντα.</a:t>
            </a:r>
            <a:endParaRPr lang="en-US" dirty="0" smtClean="0">
              <a:latin typeface="Arial" charset="0"/>
              <a:cs typeface="Arial" charset="0"/>
            </a:endParaRPr>
          </a:p>
          <a:p>
            <a:pPr eaLnBrk="1" hangingPunct="1">
              <a:spcBef>
                <a:spcPct val="0"/>
              </a:spcBef>
            </a:pPr>
            <a:endParaRPr lang="en-US" dirty="0" smtClean="0">
              <a:latin typeface="Arial" charset="0"/>
              <a:cs typeface="Arial" charset="0"/>
            </a:endParaRPr>
          </a:p>
          <a:p>
            <a:pPr marL="0" marR="0" indent="0" algn="l" defTabSz="914400" rtl="0" eaLnBrk="1" fontAlgn="base" latinLnBrk="0" hangingPunct="1">
              <a:lnSpc>
                <a:spcPct val="100000"/>
              </a:lnSpc>
              <a:spcBef>
                <a:spcPct val="0"/>
              </a:spcBef>
              <a:spcAft>
                <a:spcPct val="0"/>
              </a:spcAft>
              <a:buClrTx/>
              <a:buSzTx/>
              <a:buFontTx/>
              <a:buNone/>
              <a:tabLst/>
              <a:defRPr/>
            </a:pPr>
            <a:r>
              <a:rPr lang="el-GR" sz="1200" kern="1200" dirty="0" smtClean="0">
                <a:solidFill>
                  <a:schemeClr val="tx1"/>
                </a:solidFill>
                <a:latin typeface="+mn-lt"/>
                <a:ea typeface="+mn-ea"/>
                <a:cs typeface="+mn-cs"/>
              </a:rPr>
              <a:t>Στην περίπτωση</a:t>
            </a:r>
            <a:r>
              <a:rPr lang="el-GR" sz="1200" kern="1200" baseline="0" dirty="0" smtClean="0">
                <a:solidFill>
                  <a:schemeClr val="tx1"/>
                </a:solidFill>
                <a:latin typeface="+mn-lt"/>
                <a:ea typeface="+mn-ea"/>
                <a:cs typeface="+mn-cs"/>
              </a:rPr>
              <a:t> των δημιουργικών καταστροφών, ο</a:t>
            </a:r>
            <a:r>
              <a:rPr lang="el-GR" sz="1200" kern="1200" dirty="0" smtClean="0">
                <a:solidFill>
                  <a:schemeClr val="tx1"/>
                </a:solidFill>
                <a:latin typeface="+mn-lt"/>
                <a:ea typeface="+mn-ea"/>
                <a:cs typeface="+mn-cs"/>
              </a:rPr>
              <a:t>ι νεοεισερχόμενες σε έναν κλάδο επιχειρήσεις βρίσκουν τρόπους αξιοποίησης των νέων τεχνολογιών, τη στιγμή που αρκετοί από τους ήδη υπάρχοντες παίκτες αντιστέκονται στις αλλαγές, αναζητώντας τρόπους να προστατεύσουν τα παλαιά επιχειρηματικά τους μοντέλα. Μία από αυτές τις διασπαστικές καινοτομίες, δημιούργημα του Διαδικτύου, είναι και η μουσική σε ψηφιακή μορφή, που κατεβάζει κανείς ένα τραγούδι τη φορά, και η οποία προκάλεσε σαρωτικές δημιουργικές καταστροφές στη μουσική βιομηχανία. Οι ηγέτες</a:t>
            </a:r>
            <a:r>
              <a:rPr lang="el-GR" sz="1200" kern="1200" baseline="0" dirty="0" smtClean="0">
                <a:solidFill>
                  <a:schemeClr val="tx1"/>
                </a:solidFill>
                <a:latin typeface="+mn-lt"/>
                <a:ea typeface="+mn-ea"/>
                <a:cs typeface="+mn-cs"/>
              </a:rPr>
              <a:t> των κλάδων θ</a:t>
            </a:r>
            <a:r>
              <a:rPr lang="el-GR" sz="1200" kern="1200" dirty="0" smtClean="0">
                <a:solidFill>
                  <a:schemeClr val="tx1"/>
                </a:solidFill>
                <a:latin typeface="+mn-lt"/>
                <a:ea typeface="+mn-ea"/>
                <a:cs typeface="+mn-cs"/>
              </a:rPr>
              <a:t>α πρέπει</a:t>
            </a:r>
            <a:r>
              <a:rPr lang="el-GR" sz="1200" kern="1200" baseline="0" dirty="0" smtClean="0">
                <a:solidFill>
                  <a:schemeClr val="tx1"/>
                </a:solidFill>
                <a:latin typeface="+mn-lt"/>
                <a:ea typeface="+mn-ea"/>
                <a:cs typeface="+mn-cs"/>
              </a:rPr>
              <a:t> </a:t>
            </a:r>
            <a:r>
              <a:rPr lang="el-GR" sz="1200" kern="1200" dirty="0" smtClean="0">
                <a:solidFill>
                  <a:schemeClr val="tx1"/>
                </a:solidFill>
                <a:latin typeface="+mn-lt"/>
                <a:ea typeface="+mn-ea"/>
                <a:cs typeface="+mn-cs"/>
              </a:rPr>
              <a:t>να βρίσκονται συνεχώς οι ηγέτες σε εγρήγορση για την εμφάνιση τέτοιων διασπαστικών τεχνολογιών,</a:t>
            </a:r>
            <a:r>
              <a:rPr lang="el-GR" sz="1200" kern="1200" baseline="0" dirty="0" smtClean="0">
                <a:solidFill>
                  <a:schemeClr val="tx1"/>
                </a:solidFill>
                <a:latin typeface="+mn-lt"/>
                <a:ea typeface="+mn-ea"/>
                <a:cs typeface="+mn-cs"/>
              </a:rPr>
              <a:t> ενώ θα πρέπει και οι ίδιοι να αναζητούν τέτοιου είδους ευκαιρίες.</a:t>
            </a:r>
            <a:endParaRPr lang="el-GR" sz="1200" kern="1200" dirty="0" smtClean="0">
              <a:solidFill>
                <a:schemeClr val="tx1"/>
              </a:solidFill>
              <a:latin typeface="+mn-lt"/>
              <a:ea typeface="+mn-ea"/>
              <a:cs typeface="+mn-cs"/>
            </a:endParaRPr>
          </a:p>
          <a:p>
            <a:pPr eaLnBrk="1" hangingPunct="1">
              <a:spcBef>
                <a:spcPct val="0"/>
              </a:spcBef>
            </a:pPr>
            <a:endParaRPr lang="en-US" dirty="0" smtClean="0">
              <a:latin typeface="Arial" charset="0"/>
              <a:cs typeface="Arial" charset="0"/>
            </a:endParaRPr>
          </a:p>
        </p:txBody>
      </p:sp>
      <p:sp>
        <p:nvSpPr>
          <p:cNvPr id="3891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0886BB6-5D37-4F8B-A640-E119116EE5F4}" type="slidenum">
              <a:rPr lang="en-US">
                <a:cs typeface="Arial" charset="0"/>
              </a:rPr>
              <a:pPr fontAlgn="base">
                <a:spcBef>
                  <a:spcPct val="0"/>
                </a:spcBef>
                <a:spcAft>
                  <a:spcPct val="0"/>
                </a:spcAft>
                <a:defRPr/>
              </a:pPr>
              <a:t>13</a:t>
            </a:fld>
            <a:endParaRPr lang="en-US" dirty="0">
              <a:cs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p:cNvSpPr>
          <p:nvPr>
            <p:ph type="sldImg"/>
          </p:nvPr>
        </p:nvSpPr>
        <p:spPr bwMode="auto">
          <a:noFill/>
          <a:ln>
            <a:solidFill>
              <a:srgbClr val="000000"/>
            </a:solidFill>
            <a:miter lim="800000"/>
            <a:headEnd/>
            <a:tailEnd/>
          </a:ln>
        </p:spPr>
      </p:sp>
      <p:sp>
        <p:nvSpPr>
          <p:cNvPr id="4096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l-GR" sz="1200" kern="1200" dirty="0" smtClean="0">
                <a:solidFill>
                  <a:schemeClr val="tx1"/>
                </a:solidFill>
                <a:latin typeface="+mn-lt"/>
                <a:ea typeface="+mn-ea"/>
                <a:cs typeface="+mn-cs"/>
              </a:rPr>
              <a:t>Οι πολιτικές και προτεραιότητες χρηματοδότησης των κυβερνήσεων έχουν δραματικές συνέπειες στη λειτουργία και την εξέλιξη των εταιρικών κλάδων. Για παράδειγμα, οι πατέντες μειώνουν τον κίνδυνο εισόδου νέων εταιρειών σε έναν κλάδο, ενώ η χορήγηση δανείων χαμηλού κόστους σε μικρές επιχειρήσεις τον αυξάνουν. </a:t>
            </a:r>
          </a:p>
          <a:p>
            <a:pPr eaLnBrk="1" hangingPunct="1">
              <a:spcBef>
                <a:spcPct val="0"/>
              </a:spcBef>
            </a:pPr>
            <a:endParaRPr lang="en-US" dirty="0" smtClean="0">
              <a:latin typeface="Arial" charset="0"/>
              <a:cs typeface="Arial" charset="0"/>
            </a:endParaRPr>
          </a:p>
          <a:p>
            <a:pPr eaLnBrk="1" hangingPunct="1">
              <a:spcBef>
                <a:spcPct val="0"/>
              </a:spcBef>
            </a:pPr>
            <a:r>
              <a:rPr lang="el-GR" sz="1200" kern="1200" dirty="0" smtClean="0">
                <a:solidFill>
                  <a:schemeClr val="tx1"/>
                </a:solidFill>
                <a:latin typeface="+mn-lt"/>
                <a:ea typeface="+mn-ea"/>
                <a:cs typeface="+mn-cs"/>
              </a:rPr>
              <a:t>Προσπαθώντας να ασκήσουν επιρροή στη δράση των πέντε δυνάμεων του ανταγωνισμού και να αυξήσουν την κερδοφορία του κλάδου τους, οι οργανισμοί συχνά δρουν παρασκηνιακά, ώστε να εξασφαλίσουν ευνοϊκές για ίδιες κυβερνητικές αποφάσεις. Για παράδειγμα, τα έξοδα υποστήριξης τέτοιου είδους παρασκηνιακών δραστηριοτήτων, από τις μεγάλες εταιρείες του κλάδου της τεχνολογίας, υπερδιπλασιάστηκαν από τα τέλη της δεκαετίας του 1990. Οι παρασκηνιακές αυτές ομάδες (</a:t>
            </a:r>
            <a:r>
              <a:rPr lang="en-US" sz="1200" kern="1200" dirty="0" smtClean="0">
                <a:solidFill>
                  <a:schemeClr val="tx1"/>
                </a:solidFill>
                <a:latin typeface="+mn-lt"/>
                <a:ea typeface="+mn-ea"/>
                <a:cs typeface="+mn-cs"/>
              </a:rPr>
              <a:t>lobby</a:t>
            </a:r>
            <a:r>
              <a:rPr lang="el-GR" sz="1200" kern="1200" dirty="0" smtClean="0">
                <a:solidFill>
                  <a:schemeClr val="tx1"/>
                </a:solidFill>
                <a:latin typeface="+mn-lt"/>
                <a:ea typeface="+mn-ea"/>
                <a:cs typeface="+mn-cs"/>
              </a:rPr>
              <a:t>) εστιάζουν την προσοχή τους σε κανονιστικές πολιτικές, φορολογία, κρατικές επιχορηγήσεις και άλλα ζητήματα που επηρεάζουν τις επιχειρήσεις. Για παράδειγμα, εταιρείες όπως η </a:t>
            </a:r>
            <a:r>
              <a:rPr lang="en-US" sz="1200" kern="1200" dirty="0" smtClean="0">
                <a:solidFill>
                  <a:schemeClr val="tx1"/>
                </a:solidFill>
                <a:latin typeface="+mn-lt"/>
                <a:ea typeface="+mn-ea"/>
                <a:cs typeface="+mn-cs"/>
              </a:rPr>
              <a:t>Amazon</a:t>
            </a:r>
            <a:r>
              <a:rPr lang="el-GR" sz="1200" kern="1200" dirty="0" smtClean="0">
                <a:solidFill>
                  <a:schemeClr val="tx1"/>
                </a:solidFill>
                <a:latin typeface="+mn-lt"/>
                <a:ea typeface="+mn-ea"/>
                <a:cs typeface="+mn-cs"/>
              </a:rPr>
              <a:t>, το </a:t>
            </a:r>
            <a:r>
              <a:rPr lang="en-US" sz="1200" kern="1200" dirty="0" smtClean="0">
                <a:solidFill>
                  <a:schemeClr val="tx1"/>
                </a:solidFill>
                <a:latin typeface="+mn-lt"/>
                <a:ea typeface="+mn-ea"/>
                <a:cs typeface="+mn-cs"/>
              </a:rPr>
              <a:t>eBay</a:t>
            </a:r>
            <a:r>
              <a:rPr lang="el-GR" sz="1200" kern="1200" dirty="0" smtClean="0">
                <a:solidFill>
                  <a:schemeClr val="tx1"/>
                </a:solidFill>
                <a:latin typeface="+mn-lt"/>
                <a:ea typeface="+mn-ea"/>
                <a:cs typeface="+mn-cs"/>
              </a:rPr>
              <a:t>, η </a:t>
            </a:r>
            <a:r>
              <a:rPr lang="en-US" sz="1200" kern="1200" dirty="0" smtClean="0">
                <a:solidFill>
                  <a:schemeClr val="tx1"/>
                </a:solidFill>
                <a:latin typeface="+mn-lt"/>
                <a:ea typeface="+mn-ea"/>
                <a:cs typeface="+mn-cs"/>
              </a:rPr>
              <a:t>Google</a:t>
            </a:r>
            <a:r>
              <a:rPr lang="el-GR" sz="1200" kern="1200" dirty="0" smtClean="0">
                <a:solidFill>
                  <a:schemeClr val="tx1"/>
                </a:solidFill>
                <a:latin typeface="+mn-lt"/>
                <a:ea typeface="+mn-ea"/>
                <a:cs typeface="+mn-cs"/>
              </a:rPr>
              <a:t>, και η </a:t>
            </a:r>
            <a:r>
              <a:rPr lang="en-US" sz="1200" kern="1200" dirty="0" smtClean="0">
                <a:solidFill>
                  <a:schemeClr val="tx1"/>
                </a:solidFill>
                <a:latin typeface="+mn-lt"/>
                <a:ea typeface="+mn-ea"/>
                <a:cs typeface="+mn-cs"/>
              </a:rPr>
              <a:t>Microsoft</a:t>
            </a:r>
            <a:r>
              <a:rPr lang="el-GR" sz="1200" kern="1200" dirty="0" smtClean="0">
                <a:solidFill>
                  <a:schemeClr val="tx1"/>
                </a:solidFill>
                <a:latin typeface="+mn-lt"/>
                <a:ea typeface="+mn-ea"/>
                <a:cs typeface="+mn-cs"/>
              </a:rPr>
              <a:t>, συνασπίστηκαν προκειμένου να αντιταχθούν σε εταιρείες τηλεπικοινωνιών, ο οποίες θα πουλούσαν Διαδικτυακή πρόσβαση «ταχείας κυκλοφορίας», με καλύτερη ποιότητα και γρηγορότερη μετάδοση, σε επιλεγμένους </a:t>
            </a:r>
            <a:r>
              <a:rPr lang="el-GR" sz="1200" kern="1200" dirty="0" err="1" smtClean="0">
                <a:solidFill>
                  <a:schemeClr val="tx1"/>
                </a:solidFill>
                <a:latin typeface="+mn-lt"/>
                <a:ea typeface="+mn-ea"/>
                <a:cs typeface="+mn-cs"/>
              </a:rPr>
              <a:t>παρόχους</a:t>
            </a:r>
            <a:r>
              <a:rPr lang="el-GR" sz="1200" kern="1200" dirty="0" smtClean="0">
                <a:solidFill>
                  <a:schemeClr val="tx1"/>
                </a:solidFill>
                <a:latin typeface="+mn-lt"/>
                <a:ea typeface="+mn-ea"/>
                <a:cs typeface="+mn-cs"/>
              </a:rPr>
              <a:t> περιεχομένου. Οι εταιρείες τηλεπικοινωνιών ήθελαν να προσφέρουν κλιμακούμενες υπηρεσίες με ειδική τιμολόγηση για να βελτιώσουν τη θέση του δικού τους κλάδου. </a:t>
            </a:r>
          </a:p>
          <a:p>
            <a:pPr eaLnBrk="1" hangingPunct="1">
              <a:spcBef>
                <a:spcPct val="0"/>
              </a:spcBef>
            </a:pPr>
            <a:endParaRPr lang="el-GR" sz="1200" kern="1200" dirty="0" smtClean="0">
              <a:solidFill>
                <a:schemeClr val="tx1"/>
              </a:solidFill>
              <a:latin typeface="+mn-lt"/>
              <a:ea typeface="+mn-ea"/>
              <a:cs typeface="+mn-cs"/>
            </a:endParaRPr>
          </a:p>
          <a:p>
            <a:pPr eaLnBrk="1" hangingPunct="1">
              <a:spcBef>
                <a:spcPct val="0"/>
              </a:spcBef>
            </a:pPr>
            <a:r>
              <a:rPr lang="el-GR" sz="1200" kern="1200" dirty="0" smtClean="0">
                <a:solidFill>
                  <a:schemeClr val="tx1"/>
                </a:solidFill>
                <a:latin typeface="+mn-lt"/>
                <a:ea typeface="+mn-ea"/>
                <a:cs typeface="+mn-cs"/>
              </a:rPr>
              <a:t>Η δομή των επιχειρηματικών κλάδων επηρεάζεται και από τις αποφάσεις της δικαστικής εξουσίας. Για παράδειγμα, η Ευρωπαϊκή Επιτροπή επέβαλε στην </a:t>
            </a:r>
            <a:r>
              <a:rPr lang="en-US" sz="1200" kern="1200" dirty="0" smtClean="0">
                <a:solidFill>
                  <a:schemeClr val="tx1"/>
                </a:solidFill>
                <a:latin typeface="+mn-lt"/>
                <a:ea typeface="+mn-ea"/>
                <a:cs typeface="+mn-cs"/>
              </a:rPr>
              <a:t>Intel</a:t>
            </a:r>
            <a:r>
              <a:rPr lang="el-GR" sz="1200" kern="1200" dirty="0" smtClean="0">
                <a:solidFill>
                  <a:schemeClr val="tx1"/>
                </a:solidFill>
                <a:latin typeface="+mn-lt"/>
                <a:ea typeface="+mn-ea"/>
                <a:cs typeface="+mn-cs"/>
              </a:rPr>
              <a:t> πρόστιμο ύψους 1,45 δισεκατομμυρίων δολαρίων για κατάχρηση της δεσπόζουσας θέσης της στον Ευρωπαϊκή αγορά των ολοκληρωμένων κυκλωμάτων (τσιπ) για ηλεκτρονικούς υπολογιστές. Αυτό που έκανε η </a:t>
            </a:r>
            <a:r>
              <a:rPr lang="en-US" sz="1200" kern="1200" dirty="0" smtClean="0">
                <a:solidFill>
                  <a:schemeClr val="tx1"/>
                </a:solidFill>
                <a:latin typeface="+mn-lt"/>
                <a:ea typeface="+mn-ea"/>
                <a:cs typeface="+mn-cs"/>
              </a:rPr>
              <a:t>Intel</a:t>
            </a:r>
            <a:r>
              <a:rPr lang="el-GR" sz="1200" kern="1200" dirty="0" smtClean="0">
                <a:solidFill>
                  <a:schemeClr val="tx1"/>
                </a:solidFill>
                <a:latin typeface="+mn-lt"/>
                <a:ea typeface="+mn-ea"/>
                <a:cs typeface="+mn-cs"/>
              </a:rPr>
              <a:t> ήταν να προσφέρει εκπτώσεις στους κατασκευαστές ηλεκτρονικών υπολογιστών, ούτως ώστε να χρησιμοποιούν τα δικά της τσιπ. Το δικαστήριο απεφάνθη ότι αυτή η πρακτική έθετε παρανόμως σε μειονεκτική θέση την </a:t>
            </a:r>
            <a:r>
              <a:rPr lang="en-US" sz="1200" kern="1200" dirty="0" smtClean="0">
                <a:solidFill>
                  <a:schemeClr val="tx1"/>
                </a:solidFill>
                <a:latin typeface="+mn-lt"/>
                <a:ea typeface="+mn-ea"/>
                <a:cs typeface="+mn-cs"/>
              </a:rPr>
              <a:t>AMD</a:t>
            </a:r>
            <a:r>
              <a:rPr lang="el-GR" sz="1200" kern="1200" dirty="0" smtClean="0">
                <a:solidFill>
                  <a:schemeClr val="tx1"/>
                </a:solidFill>
                <a:latin typeface="+mn-lt"/>
                <a:ea typeface="+mn-ea"/>
                <a:cs typeface="+mn-cs"/>
              </a:rPr>
              <a:t>, ανταγωνίστρια εταιρεία στην κατασκευή τσιπ.</a:t>
            </a:r>
            <a:endParaRPr lang="en-US" dirty="0" smtClean="0">
              <a:latin typeface="Arial" charset="0"/>
              <a:cs typeface="Arial" charset="0"/>
            </a:endParaRPr>
          </a:p>
        </p:txBody>
      </p:sp>
      <p:sp>
        <p:nvSpPr>
          <p:cNvPr id="4096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197074F-1FD5-4CFA-8ED5-3911C3CBDBE3}" type="slidenum">
              <a:rPr lang="en-US">
                <a:cs typeface="Arial" charset="0"/>
              </a:rPr>
              <a:pPr fontAlgn="base">
                <a:spcBef>
                  <a:spcPct val="0"/>
                </a:spcBef>
                <a:spcAft>
                  <a:spcPct val="0"/>
                </a:spcAft>
                <a:defRPr/>
              </a:pPr>
              <a:t>14</a:t>
            </a:fld>
            <a:endParaRPr lang="en-US" dirty="0">
              <a:cs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p:cNvSpPr>
          <p:nvPr>
            <p:ph type="sldImg"/>
          </p:nvPr>
        </p:nvSpPr>
        <p:spPr bwMode="auto">
          <a:noFill/>
          <a:ln>
            <a:solidFill>
              <a:srgbClr val="000000"/>
            </a:solidFill>
            <a:miter lim="800000"/>
            <a:headEnd/>
            <a:tailEnd/>
          </a:ln>
        </p:spPr>
      </p:sp>
      <p:sp>
        <p:nvSpPr>
          <p:cNvPr id="43010"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l-GR" sz="1200" kern="1200" dirty="0" smtClean="0">
                <a:solidFill>
                  <a:schemeClr val="tx1"/>
                </a:solidFill>
                <a:latin typeface="+mn-lt"/>
                <a:ea typeface="+mn-ea"/>
                <a:cs typeface="+mn-cs"/>
              </a:rPr>
              <a:t>Αρκετοί επιχειρηματικοί κλάδοι είναι διασυνδεδεμένοι, με αποτέλεσμα γεγονότα σε έναν κλάδο να επηρεάζουν τη δομή και την κερδοφορία άλλων. Για παράδειγμα, τα λογισμικά εκτύπωσης για υπολογιστή καθιστούν τους υπολογιστές χρησιμότερους για μικρές επιχειρήσεις, οι οποίες εξοικονομούν χρήματα τυπώνοντας μόνες τους μενού, πινακίδες και διαφημιστικά φυλλάδια. Από τα λογισμικά αυτά επωφελούνται παράλληλα οι κατασκευαστές εκτυπωτών και ειδικού χαρτιού για εκτυπώσεις. </a:t>
            </a:r>
          </a:p>
          <a:p>
            <a:pPr eaLnBrk="1" hangingPunct="1">
              <a:spcBef>
                <a:spcPct val="0"/>
              </a:spcBef>
            </a:pPr>
            <a:r>
              <a:rPr lang="en-US" dirty="0" smtClean="0">
                <a:latin typeface="Arial" charset="0"/>
                <a:cs typeface="Arial" charset="0"/>
              </a:rPr>
              <a:t/>
            </a:r>
            <a:br>
              <a:rPr lang="en-US" dirty="0" smtClean="0">
                <a:latin typeface="Arial" charset="0"/>
                <a:cs typeface="Arial" charset="0"/>
              </a:rPr>
            </a:br>
            <a:endParaRPr lang="en-US" dirty="0" smtClean="0">
              <a:latin typeface="Arial" charset="0"/>
              <a:cs typeface="Arial" charset="0"/>
            </a:endParaRPr>
          </a:p>
          <a:p>
            <a:pPr marL="0" marR="0" indent="0" algn="l" defTabSz="914400" rtl="0" eaLnBrk="1" fontAlgn="base" latinLnBrk="0" hangingPunct="1">
              <a:lnSpc>
                <a:spcPct val="100000"/>
              </a:lnSpc>
              <a:spcBef>
                <a:spcPct val="0"/>
              </a:spcBef>
              <a:spcAft>
                <a:spcPct val="0"/>
              </a:spcAft>
              <a:buClrTx/>
              <a:buSzTx/>
              <a:buFontTx/>
              <a:buNone/>
              <a:tabLst/>
              <a:defRPr/>
            </a:pPr>
            <a:r>
              <a:rPr lang="el-GR" sz="1200" kern="1200" dirty="0" smtClean="0">
                <a:solidFill>
                  <a:schemeClr val="tx1"/>
                </a:solidFill>
                <a:latin typeface="+mn-lt"/>
                <a:ea typeface="+mn-ea"/>
                <a:cs typeface="+mn-cs"/>
              </a:rPr>
              <a:t>Οι επιχειρήσεις είναι μέρος ενός πολύπλοκου οικοσυστήματος (</a:t>
            </a:r>
            <a:r>
              <a:rPr lang="en-US" sz="1200" kern="1200" dirty="0" smtClean="0">
                <a:solidFill>
                  <a:schemeClr val="tx1"/>
                </a:solidFill>
                <a:latin typeface="+mn-lt"/>
                <a:ea typeface="+mn-ea"/>
                <a:cs typeface="+mn-cs"/>
              </a:rPr>
              <a:t>ecosystem</a:t>
            </a:r>
            <a:r>
              <a:rPr lang="el-GR" sz="1200" kern="1200" dirty="0" smtClean="0">
                <a:solidFill>
                  <a:schemeClr val="tx1"/>
                </a:solidFill>
                <a:latin typeface="+mn-lt"/>
                <a:ea typeface="+mn-ea"/>
                <a:cs typeface="+mn-cs"/>
              </a:rPr>
              <a:t>), μιας οικονομικής κοινότητας, η οποία αποτελείται από τους σχετιζόμενους κλάδους εταιρειών παραγωγής συμπληρωματικών προϊόντων, τους ανταγωνιστές εντός του ίδιου κλάδου, τους προμηθευτές, καθώς και τους καταναλωτές. Γεγονότα σε μία επιχειρηματική αρένα, κυρίως στην περίπτωση των διασπαστικών καινοτομιών, διαχέονται σε ολόκληρη την κοινότητα, επηρεάζοντας όλους τους παίκτες καθώς και τις πέντε δυνάμεις του ανταγωνισμού στον κλάδο.</a:t>
            </a:r>
          </a:p>
          <a:p>
            <a:pPr eaLnBrk="1" hangingPunct="1">
              <a:spcBef>
                <a:spcPct val="0"/>
              </a:spcBef>
            </a:pPr>
            <a:endParaRPr lang="el-GR" dirty="0" smtClean="0">
              <a:latin typeface="Arial" charset="0"/>
              <a:cs typeface="Arial" charset="0"/>
            </a:endParaRPr>
          </a:p>
          <a:p>
            <a:pPr eaLnBrk="1" hangingPunct="1">
              <a:spcBef>
                <a:spcPct val="0"/>
              </a:spcBef>
            </a:pPr>
            <a:r>
              <a:rPr lang="el-GR" sz="1200" kern="1200" dirty="0" smtClean="0">
                <a:solidFill>
                  <a:schemeClr val="tx1"/>
                </a:solidFill>
                <a:latin typeface="+mn-lt"/>
                <a:ea typeface="+mn-ea"/>
                <a:cs typeface="+mn-cs"/>
              </a:rPr>
              <a:t>Ορισμένες από τις δυναμικότερες στρατηγικές κινήσεις προέρχονται από οραματιστές, οι οποίοι προτείνουν δραστικές αλλαγές για όλους του κλάδους ενός οικοσυστήματος, πείθοντας και άλλες να τους ακολουθήσουν. Αυτό ακριβώς έκανε και ο </a:t>
            </a:r>
            <a:r>
              <a:rPr lang="en-US" sz="1200" kern="1200" dirty="0" smtClean="0">
                <a:solidFill>
                  <a:schemeClr val="tx1"/>
                </a:solidFill>
                <a:latin typeface="+mn-lt"/>
                <a:ea typeface="+mn-ea"/>
                <a:cs typeface="+mn-cs"/>
              </a:rPr>
              <a:t>Bill Gates</a:t>
            </a:r>
            <a:r>
              <a:rPr lang="el-GR" sz="1200" kern="1200" dirty="0" smtClean="0">
                <a:solidFill>
                  <a:schemeClr val="tx1"/>
                </a:solidFill>
                <a:latin typeface="+mn-lt"/>
                <a:ea typeface="+mn-ea"/>
                <a:cs typeface="+mn-cs"/>
              </a:rPr>
              <a:t>, όταν στην αρχή της καριέρας του διατύπωσε το όραμα του για τη χρήση υπολογιστών: το πέρασμα από τα μεγάλα υπολογιστικά συστήματα (</a:t>
            </a:r>
            <a:r>
              <a:rPr lang="en-US" sz="1200" kern="1200" dirty="0" smtClean="0">
                <a:solidFill>
                  <a:schemeClr val="tx1"/>
                </a:solidFill>
                <a:latin typeface="+mn-lt"/>
                <a:ea typeface="+mn-ea"/>
                <a:cs typeface="+mn-cs"/>
              </a:rPr>
              <a:t>mainframes</a:t>
            </a:r>
            <a:r>
              <a:rPr lang="el-GR" sz="1200" kern="1200" dirty="0" smtClean="0">
                <a:solidFill>
                  <a:schemeClr val="tx1"/>
                </a:solidFill>
                <a:latin typeface="+mn-lt"/>
                <a:ea typeface="+mn-ea"/>
                <a:cs typeface="+mn-cs"/>
              </a:rPr>
              <a:t>) στους επιτραπέζιους υπολογιστές (</a:t>
            </a:r>
            <a:r>
              <a:rPr lang="en-US" sz="1200" kern="1200" dirty="0" smtClean="0">
                <a:solidFill>
                  <a:schemeClr val="tx1"/>
                </a:solidFill>
                <a:latin typeface="+mn-lt"/>
                <a:ea typeface="+mn-ea"/>
                <a:cs typeface="+mn-cs"/>
              </a:rPr>
              <a:t>desktop</a:t>
            </a:r>
            <a:r>
              <a:rPr lang="el-GR" sz="1200" kern="1200" dirty="0" smtClean="0">
                <a:solidFill>
                  <a:schemeClr val="tx1"/>
                </a:solidFill>
                <a:latin typeface="+mn-lt"/>
                <a:ea typeface="+mn-ea"/>
                <a:cs typeface="+mn-cs"/>
              </a:rPr>
              <a:t>). Για να επιτευχθεί αυτό, χρειαζόταν ένα πρότυπο λειτουργικό σύστημα, πάνω στο οποίο θα βασίζονταν οι κατασκευαστές λογισμικού, περιφερειακών και όλοι οι υπόλοιποι. Σύντομα το οικοσύστημα θα εμπλουτιζόταν με μία συναρπαστική σειρά προϊόντων και υπηρεσιών. Το λειτουργικό σύστημα της Microsoft ξεκίνησε την άνοδό του, για να κυριαρχήσει τελικά στο κλάδο, με 90% μερίδιο αγοράς.</a:t>
            </a:r>
            <a:endParaRPr lang="en-US" dirty="0" smtClean="0">
              <a:latin typeface="Arial" charset="0"/>
              <a:cs typeface="Arial" charset="0"/>
            </a:endParaRPr>
          </a:p>
          <a:p>
            <a:pPr eaLnBrk="1" hangingPunct="1">
              <a:spcBef>
                <a:spcPct val="0"/>
              </a:spcBef>
            </a:pPr>
            <a:endParaRPr lang="en-US" dirty="0" smtClean="0">
              <a:latin typeface="Arial" charset="0"/>
              <a:cs typeface="Arial" charset="0"/>
            </a:endParaRPr>
          </a:p>
        </p:txBody>
      </p:sp>
      <p:sp>
        <p:nvSpPr>
          <p:cNvPr id="4301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C0B0C77-5FA3-49E9-889F-A3F4D417AC45}" type="slidenum">
              <a:rPr lang="en-US">
                <a:cs typeface="Arial" charset="0"/>
              </a:rPr>
              <a:pPr fontAlgn="base">
                <a:spcBef>
                  <a:spcPct val="0"/>
                </a:spcBef>
                <a:spcAft>
                  <a:spcPct val="0"/>
                </a:spcAft>
                <a:defRPr/>
              </a:pPr>
              <a:t>15</a:t>
            </a:fld>
            <a:endParaRPr lang="en-US" dirty="0">
              <a:cs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p:cNvSpPr>
          <p:nvPr>
            <p:ph type="sldImg"/>
          </p:nvPr>
        </p:nvSpPr>
        <p:spPr bwMode="auto">
          <a:noFill/>
          <a:ln>
            <a:solidFill>
              <a:srgbClr val="000000"/>
            </a:solidFill>
            <a:miter lim="800000"/>
            <a:headEnd/>
            <a:tailEnd/>
          </a:ln>
        </p:spPr>
      </p:sp>
      <p:sp>
        <p:nvSpPr>
          <p:cNvPr id="45058"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l-GR" sz="1200" kern="1200" dirty="0" smtClean="0">
                <a:solidFill>
                  <a:schemeClr val="tx1"/>
                </a:solidFill>
                <a:latin typeface="+mn-lt"/>
                <a:ea typeface="+mn-ea"/>
                <a:cs typeface="+mn-cs"/>
              </a:rPr>
              <a:t>Γεγονότα όπως τυφώνες, χιονοθύελλες, πανδημίες, σεισμοί, απεργίες και κοινωνικές αναταραχές, μπορούν να επηρεάσουν σημαντικά ολόκληρους κλάδους, και μάλιστα χωρίς ιδιαίτερη προειδοποίηση. Το ξέσπασμα της γρίπης Η1Ν1, λόγου χάρη, προκάλεσε σημαντική ύφεση στον κλάδο των επιχειρήσεων τουρισμού και </a:t>
            </a:r>
            <a:r>
              <a:rPr lang="el-GR" sz="1200" kern="1200" dirty="0" err="1" smtClean="0">
                <a:solidFill>
                  <a:schemeClr val="tx1"/>
                </a:solidFill>
                <a:latin typeface="+mn-lt"/>
                <a:ea typeface="+mn-ea"/>
                <a:cs typeface="+mn-cs"/>
              </a:rPr>
              <a:t>ταξιδίων</a:t>
            </a:r>
            <a:r>
              <a:rPr lang="el-GR" sz="1200" kern="1200" dirty="0" smtClean="0">
                <a:solidFill>
                  <a:schemeClr val="tx1"/>
                </a:solidFill>
                <a:latin typeface="+mn-lt"/>
                <a:ea typeface="+mn-ea"/>
                <a:cs typeface="+mn-cs"/>
              </a:rPr>
              <a:t>. </a:t>
            </a:r>
            <a:endParaRPr lang="el-GR" dirty="0" smtClean="0">
              <a:latin typeface="Arial" charset="0"/>
              <a:cs typeface="Arial" charset="0"/>
            </a:endParaRPr>
          </a:p>
          <a:p>
            <a:pPr eaLnBrk="1" hangingPunct="1">
              <a:spcBef>
                <a:spcPct val="0"/>
              </a:spcBef>
            </a:pPr>
            <a:endParaRPr lang="en-US" dirty="0" smtClean="0">
              <a:latin typeface="Arial" charset="0"/>
              <a:cs typeface="Arial" charset="0"/>
            </a:endParaRPr>
          </a:p>
          <a:p>
            <a:pPr eaLnBrk="1" hangingPunct="1">
              <a:spcBef>
                <a:spcPct val="0"/>
              </a:spcBef>
            </a:pPr>
            <a:r>
              <a:rPr lang="el-GR" sz="1200" kern="1200" dirty="0" smtClean="0">
                <a:solidFill>
                  <a:schemeClr val="tx1"/>
                </a:solidFill>
                <a:latin typeface="+mn-lt"/>
                <a:ea typeface="+mn-ea"/>
                <a:cs typeface="+mn-cs"/>
              </a:rPr>
              <a:t>Κύματα αλλαγών προκαλούν και άλλες καταστάσεις, όπως η αύξηση του κόστους της ενέργειας, οι πρωτοβουλίες προστασίας του περιβάλλοντος, και η ανησυχία για τις εκπομπές διοξειδίου του άνθρακα. Για παράδειγμα, αλυσίδες εφοδιασμού που δίνουν έμφαση στις παραδόσεις «τη στιγμή που πρέπει» (</a:t>
            </a:r>
            <a:r>
              <a:rPr lang="en-US" sz="1200" kern="1200" dirty="0" smtClean="0">
                <a:solidFill>
                  <a:schemeClr val="tx1"/>
                </a:solidFill>
                <a:latin typeface="+mn-lt"/>
                <a:ea typeface="+mn-ea"/>
                <a:cs typeface="+mn-cs"/>
              </a:rPr>
              <a:t>just</a:t>
            </a:r>
            <a:r>
              <a:rPr lang="el-GR" sz="1200" kern="1200" dirty="0" smtClean="0">
                <a:solidFill>
                  <a:schemeClr val="tx1"/>
                </a:solidFill>
                <a:latin typeface="+mn-lt"/>
                <a:ea typeface="+mn-ea"/>
                <a:cs typeface="+mn-cs"/>
              </a:rPr>
              <a:t>-</a:t>
            </a:r>
            <a:r>
              <a:rPr lang="en-US" sz="1200" kern="1200" dirty="0" smtClean="0">
                <a:solidFill>
                  <a:schemeClr val="tx1"/>
                </a:solidFill>
                <a:latin typeface="+mn-lt"/>
                <a:ea typeface="+mn-ea"/>
                <a:cs typeface="+mn-cs"/>
              </a:rPr>
              <a:t>in</a:t>
            </a:r>
            <a:r>
              <a:rPr lang="el-GR" sz="1200" kern="1200" dirty="0" smtClean="0">
                <a:solidFill>
                  <a:schemeClr val="tx1"/>
                </a:solidFill>
                <a:latin typeface="+mn-lt"/>
                <a:ea typeface="+mn-ea"/>
                <a:cs typeface="+mn-cs"/>
              </a:rPr>
              <a:t>-</a:t>
            </a:r>
            <a:r>
              <a:rPr lang="en-US" sz="1200" kern="1200" dirty="0" smtClean="0">
                <a:solidFill>
                  <a:schemeClr val="tx1"/>
                </a:solidFill>
                <a:latin typeface="+mn-lt"/>
                <a:ea typeface="+mn-ea"/>
                <a:cs typeface="+mn-cs"/>
              </a:rPr>
              <a:t>time</a:t>
            </a:r>
            <a:r>
              <a:rPr lang="el-GR" sz="1200" kern="1200" dirty="0" smtClean="0">
                <a:solidFill>
                  <a:schemeClr val="tx1"/>
                </a:solidFill>
                <a:latin typeface="+mn-lt"/>
                <a:ea typeface="+mn-ea"/>
                <a:cs typeface="+mn-cs"/>
              </a:rPr>
              <a:t>) ίσως δυσκολεύονται να πληρώσουν το επιπλέον κόστος καυσίμου που απαιτείται για αυτού του είδους την υπηρεσία. Οι εταιρείες ηλεκτρονικού εμπορίου που βασίζονται σε πολλές μικρές παραγγελίες που παραδίδονται στα σπίτια των αγοραστών, πρέπει πιθανόν να αυξήσουν τα τέλη αποστολής, χάνοντας μέρος του ανταγωνιστικού τους πλεονεκτήματος.</a:t>
            </a:r>
          </a:p>
          <a:p>
            <a:pPr eaLnBrk="1" hangingPunct="1">
              <a:spcBef>
                <a:spcPct val="0"/>
              </a:spcBef>
            </a:pPr>
            <a:endParaRPr lang="el-GR" sz="1200" kern="1200" dirty="0" smtClean="0">
              <a:solidFill>
                <a:schemeClr val="tx1"/>
              </a:solidFill>
              <a:latin typeface="+mn-lt"/>
              <a:ea typeface="+mn-ea"/>
              <a:cs typeface="+mn-cs"/>
            </a:endParaRPr>
          </a:p>
          <a:p>
            <a:pPr eaLnBrk="1" hangingPunct="1">
              <a:spcBef>
                <a:spcPct val="0"/>
              </a:spcBef>
            </a:pPr>
            <a:r>
              <a:rPr lang="el-GR" sz="1200" kern="1200" dirty="0" smtClean="0">
                <a:solidFill>
                  <a:schemeClr val="tx1"/>
                </a:solidFill>
                <a:latin typeface="+mn-lt"/>
                <a:ea typeface="+mn-ea"/>
                <a:cs typeface="+mn-cs"/>
              </a:rPr>
              <a:t>Για την ανάπτυξη μίας βιώσιμης ανταγωνιστικής στρατηγικής είναι απαραίτητο οι ηγέτες των οργανισμών να λαμβάνουν υπόψη τους τόσο τη φύση του κλάδου στον οποίο δραστηριοποιούνται όσο και τον τρόπο δράσης των πέντε δυνάμεων του ανταγωνισμού. Παράλληλα, θα πρέπει να συνυπολογίζουν τους παράγοντες που επιδρούν στις δυνάμεις αυτές, καθώς και την εξέλιξή τους. </a:t>
            </a:r>
            <a:endParaRPr lang="en-US" dirty="0" smtClean="0">
              <a:latin typeface="Arial" charset="0"/>
              <a:cs typeface="Arial" charset="0"/>
            </a:endParaRPr>
          </a:p>
        </p:txBody>
      </p:sp>
      <p:sp>
        <p:nvSpPr>
          <p:cNvPr id="4505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37DF68D-5B00-4565-B6B1-FB051647D7FE}" type="slidenum">
              <a:rPr lang="en-US">
                <a:cs typeface="Arial" charset="0"/>
              </a:rPr>
              <a:pPr fontAlgn="base">
                <a:spcBef>
                  <a:spcPct val="0"/>
                </a:spcBef>
                <a:spcAft>
                  <a:spcPct val="0"/>
                </a:spcAft>
                <a:defRPr/>
              </a:pPr>
              <a:t>16</a:t>
            </a:fld>
            <a:endParaRPr lang="en-US" dirty="0">
              <a:cs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p:cNvSpPr>
            <a:spLocks noGrp="1" noRot="1" noChangeAspect="1"/>
          </p:cNvSpPr>
          <p:nvPr>
            <p:ph type="sldImg"/>
          </p:nvPr>
        </p:nvSpPr>
        <p:spPr bwMode="auto">
          <a:noFill/>
          <a:ln>
            <a:solidFill>
              <a:srgbClr val="000000"/>
            </a:solidFill>
            <a:miter lim="800000"/>
            <a:headEnd/>
            <a:tailEnd/>
          </a:ln>
        </p:spPr>
      </p:sp>
      <p:sp>
        <p:nvSpPr>
          <p:cNvPr id="4710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latin typeface="Arial" charset="0"/>
                <a:cs typeface="Arial" charset="0"/>
              </a:rPr>
              <a:t>Michael Porter of Harvard Business School, who developed the five forces model we discussed earlier, also introduced the value chain model.</a:t>
            </a:r>
          </a:p>
          <a:p>
            <a:pPr eaLnBrk="1" hangingPunct="1">
              <a:spcBef>
                <a:spcPct val="0"/>
              </a:spcBef>
            </a:pPr>
            <a:endParaRPr lang="en-US" smtClean="0">
              <a:latin typeface="Arial" charset="0"/>
              <a:cs typeface="Arial" charset="0"/>
            </a:endParaRPr>
          </a:p>
          <a:p>
            <a:pPr eaLnBrk="1" hangingPunct="1">
              <a:spcBef>
                <a:spcPct val="0"/>
              </a:spcBef>
            </a:pPr>
            <a:r>
              <a:rPr lang="en-US" smtClean="0">
                <a:latin typeface="Arial" charset="0"/>
                <a:cs typeface="Arial" charset="0"/>
              </a:rPr>
              <a:t>The value chain model describes the activities a company performs to create value, as it brings in raw resources from suppliers, transforms them in some way, and then markets the product or service to buyers. In the model, the company performs primary activities directly related to the process by which products and services are created, marketed, sold, and delivered. Support activities encompass all other processes, including administration and human resources.</a:t>
            </a:r>
          </a:p>
          <a:p>
            <a:pPr eaLnBrk="1" hangingPunct="1">
              <a:spcBef>
                <a:spcPct val="0"/>
              </a:spcBef>
            </a:pPr>
            <a:endParaRPr lang="en-US" smtClean="0">
              <a:latin typeface="Arial" charset="0"/>
              <a:cs typeface="Arial" charset="0"/>
            </a:endParaRPr>
          </a:p>
          <a:p>
            <a:pPr eaLnBrk="1" hangingPunct="1">
              <a:spcBef>
                <a:spcPct val="0"/>
              </a:spcBef>
            </a:pPr>
            <a:r>
              <a:rPr lang="en-US" smtClean="0">
                <a:latin typeface="Arial" charset="0"/>
                <a:cs typeface="Arial" charset="0"/>
              </a:rPr>
              <a:t>This model applies to both manufacturing and service settings. For example, while “raw resources” (the first primary activity) could be copper ore mined and trucked to a processing plant in a manufacturing setting, they could also be digital journal articles downloaded from online libraries and summarized for a briefing paper in a services setting. “Making the product or service” could be chemical processing of the copper (manufacturing), or consultant research and analytical synthesis (services).</a:t>
            </a:r>
          </a:p>
        </p:txBody>
      </p:sp>
      <p:sp>
        <p:nvSpPr>
          <p:cNvPr id="4710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66879F1-EFD8-412A-B0DA-9EE99D313E73}" type="slidenum">
              <a:rPr lang="en-US">
                <a:cs typeface="Arial" charset="0"/>
              </a:rPr>
              <a:pPr fontAlgn="base">
                <a:spcBef>
                  <a:spcPct val="0"/>
                </a:spcBef>
                <a:spcAft>
                  <a:spcPct val="0"/>
                </a:spcAft>
                <a:defRPr/>
              </a:pPr>
              <a:t>17</a:t>
            </a:fld>
            <a:endParaRPr lang="en-US" dirty="0">
              <a:cs typeface="Arial"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p:cNvSpPr>
            <a:spLocks noGrp="1" noRot="1" noChangeAspect="1"/>
          </p:cNvSpPr>
          <p:nvPr>
            <p:ph type="sldImg"/>
          </p:nvPr>
        </p:nvSpPr>
        <p:spPr bwMode="auto">
          <a:noFill/>
          <a:ln>
            <a:solidFill>
              <a:srgbClr val="000000"/>
            </a:solidFill>
            <a:miter lim="800000"/>
            <a:headEnd/>
            <a:tailEnd/>
          </a:ln>
        </p:spPr>
      </p:sp>
      <p:sp>
        <p:nvSpPr>
          <p:cNvPr id="4915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l-GR" sz="1200" kern="1200" dirty="0" smtClean="0">
                <a:solidFill>
                  <a:schemeClr val="tx1"/>
                </a:solidFill>
                <a:latin typeface="+mn-lt"/>
                <a:ea typeface="+mn-ea"/>
                <a:cs typeface="+mn-cs"/>
              </a:rPr>
              <a:t>Ο τρόπος σύνδεσης των διαδικασιών μπορεί να γίνει πιο κατανοητός με την επέκταση του μοντέλου πέρα των κύριων και υποστηρικτικών λειτουργιών μιας επιχείρησης,</a:t>
            </a:r>
            <a:r>
              <a:rPr lang="el-GR" sz="1200" kern="1200" baseline="0" dirty="0" smtClean="0">
                <a:solidFill>
                  <a:schemeClr val="tx1"/>
                </a:solidFill>
                <a:latin typeface="+mn-lt"/>
                <a:ea typeface="+mn-ea"/>
                <a:cs typeface="+mn-cs"/>
              </a:rPr>
              <a:t> συμπεριλαμβάνοντας τους πελάτες και τους προμηθευτές. Γεγονότα στα εξωτερικά σημεία της αλυσίδας είναι σε θέση να προσφέρουν στρατηγικές ευκαιρίες. </a:t>
            </a:r>
            <a:endParaRPr lang="el-GR" sz="1200" kern="1200" dirty="0" smtClean="0">
              <a:solidFill>
                <a:schemeClr val="tx1"/>
              </a:solidFill>
              <a:latin typeface="+mn-lt"/>
              <a:ea typeface="+mn-ea"/>
              <a:cs typeface="+mn-cs"/>
            </a:endParaRPr>
          </a:p>
          <a:p>
            <a:pPr eaLnBrk="1" hangingPunct="1">
              <a:spcBef>
                <a:spcPct val="0"/>
              </a:spcBef>
            </a:pPr>
            <a:endParaRPr lang="el-GR" sz="1200" kern="1200" dirty="0" smtClean="0">
              <a:solidFill>
                <a:schemeClr val="tx1"/>
              </a:solidFill>
              <a:latin typeface="+mn-lt"/>
              <a:ea typeface="+mn-ea"/>
              <a:cs typeface="+mn-cs"/>
            </a:endParaRPr>
          </a:p>
          <a:p>
            <a:pPr eaLnBrk="1" hangingPunct="1">
              <a:spcBef>
                <a:spcPct val="0"/>
              </a:spcBef>
            </a:pPr>
            <a:r>
              <a:rPr lang="el-GR" sz="1200" kern="1200" dirty="0" smtClean="0">
                <a:solidFill>
                  <a:schemeClr val="tx1"/>
                </a:solidFill>
                <a:latin typeface="+mn-lt"/>
                <a:ea typeface="+mn-ea"/>
                <a:cs typeface="+mn-cs"/>
              </a:rPr>
              <a:t>Μία επιχείρηση μπορεί να ωφεληθεί είτε αλλάζοντάς τους, είτε συνάπτοντας στρατηγικές συμμαχίες με ορισμένους από αυτούς, προκειμένου να τους βοηθήσει να γίνουν αποδοτικότεροι. Η </a:t>
            </a:r>
            <a:r>
              <a:rPr lang="en-US" sz="1200" kern="1200" dirty="0" smtClean="0">
                <a:solidFill>
                  <a:schemeClr val="tx1"/>
                </a:solidFill>
                <a:latin typeface="+mn-lt"/>
                <a:ea typeface="+mn-ea"/>
                <a:cs typeface="+mn-cs"/>
              </a:rPr>
              <a:t>Toyota</a:t>
            </a:r>
            <a:r>
              <a:rPr lang="el-GR" sz="1200" kern="1200" dirty="0" smtClean="0">
                <a:solidFill>
                  <a:schemeClr val="tx1"/>
                </a:solidFill>
                <a:latin typeface="+mn-lt"/>
                <a:ea typeface="+mn-ea"/>
                <a:cs typeface="+mn-cs"/>
              </a:rPr>
              <a:t>, λόγου χάρη, ενθαρρύνει τους προμηθευτές μικρού μεγέθους ανταλλακτικών να εγκατασταθούν κοντά στα εργοστάσιά της, προκειμένου να τους παρέχει εκτενή κατάρτιση και υποστήριξη. Η </a:t>
            </a:r>
            <a:r>
              <a:rPr lang="en-US" sz="1200" kern="1200" dirty="0" smtClean="0">
                <a:solidFill>
                  <a:schemeClr val="tx1"/>
                </a:solidFill>
                <a:latin typeface="+mn-lt"/>
                <a:ea typeface="+mn-ea"/>
                <a:cs typeface="+mn-cs"/>
              </a:rPr>
              <a:t>Nike</a:t>
            </a:r>
            <a:r>
              <a:rPr lang="el-GR" sz="1200" kern="1200" dirty="0" smtClean="0">
                <a:solidFill>
                  <a:schemeClr val="tx1"/>
                </a:solidFill>
                <a:latin typeface="+mn-lt"/>
                <a:ea typeface="+mn-ea"/>
                <a:cs typeface="+mn-cs"/>
              </a:rPr>
              <a:t>,ο νούμερο ένα κατασκευαστής αθλητικών παπουτσιών στο κόσμο, εστιάζει κυρίως στην ανάπτυξη προϊόντων, τη διαφήμιση, και στα καταστήματα αποκλειστικής λιανικής πώλησης των προϊόντων της (</a:t>
            </a:r>
            <a:r>
              <a:rPr lang="en-US" sz="1200" kern="1200" dirty="0" smtClean="0">
                <a:solidFill>
                  <a:schemeClr val="tx1"/>
                </a:solidFill>
                <a:latin typeface="+mn-lt"/>
                <a:ea typeface="+mn-ea"/>
                <a:cs typeface="+mn-cs"/>
              </a:rPr>
              <a:t>Nike branded stores</a:t>
            </a:r>
            <a:r>
              <a:rPr lang="el-GR" sz="1200" kern="1200" dirty="0" smtClean="0">
                <a:solidFill>
                  <a:schemeClr val="tx1"/>
                </a:solidFill>
                <a:latin typeface="+mn-lt"/>
                <a:ea typeface="+mn-ea"/>
                <a:cs typeface="+mn-cs"/>
              </a:rPr>
              <a:t>) και αναθέτει άλλες λειτουργίες – συμπεριλαμβανομένης της κατασκευής των παπουτσιών – σε άλλες επιχειρήσεις. Ο έλεγχος όμως που ασκεί στα καταστήματα διασφαλίζει ότι η εταιρεία πάντοτε λαμβάνει εγκαίρως ανατροφοδότηση από τους πελάτες της. </a:t>
            </a:r>
            <a:endParaRPr lang="en-US" dirty="0" smtClean="0">
              <a:latin typeface="Arial" charset="0"/>
              <a:cs typeface="Arial" charset="0"/>
            </a:endParaRPr>
          </a:p>
          <a:p>
            <a:pPr eaLnBrk="1" hangingPunct="1">
              <a:spcBef>
                <a:spcPct val="0"/>
              </a:spcBef>
            </a:pPr>
            <a:endParaRPr lang="el-GR" sz="1200" kern="1200" dirty="0" smtClean="0">
              <a:solidFill>
                <a:schemeClr val="tx1"/>
              </a:solidFill>
              <a:latin typeface="+mn-lt"/>
              <a:ea typeface="+mn-ea"/>
              <a:cs typeface="+mn-cs"/>
            </a:endParaRPr>
          </a:p>
          <a:p>
            <a:pPr eaLnBrk="1" hangingPunct="1">
              <a:spcBef>
                <a:spcPct val="0"/>
              </a:spcBef>
            </a:pPr>
            <a:r>
              <a:rPr lang="el-GR" sz="1200" kern="1200" dirty="0" smtClean="0">
                <a:solidFill>
                  <a:schemeClr val="tx1"/>
                </a:solidFill>
                <a:latin typeface="+mn-lt"/>
                <a:ea typeface="+mn-ea"/>
                <a:cs typeface="+mn-cs"/>
              </a:rPr>
              <a:t>Στο Διαδίκτυο, η διευρυμένη αλυσίδα αξίας συχνά περιλαμβάνει συνεισφορές αγοραστών, ο οποίοι συμβάλλουν στην ενίσχυση της αξίας των προϊόντων και υπηρεσιών μιας εταιρίας. Παράδειγμα αποτελεί η </a:t>
            </a:r>
            <a:r>
              <a:rPr lang="en-US" sz="1200" kern="1200" dirty="0" smtClean="0">
                <a:solidFill>
                  <a:schemeClr val="tx1"/>
                </a:solidFill>
                <a:latin typeface="+mn-lt"/>
                <a:ea typeface="+mn-ea"/>
                <a:cs typeface="+mn-cs"/>
              </a:rPr>
              <a:t>Amazon</a:t>
            </a:r>
            <a:r>
              <a:rPr lang="el-GR" sz="1200" kern="1200" dirty="0" smtClean="0">
                <a:solidFill>
                  <a:schemeClr val="tx1"/>
                </a:solidFill>
                <a:latin typeface="+mn-lt"/>
                <a:ea typeface="+mn-ea"/>
                <a:cs typeface="+mn-cs"/>
              </a:rPr>
              <a:t>, της οποίας την ιστοσελίδα εμπλουτίζουν οι πελάτες μέσω ειλικρινών, και συχνά απροκάλυπτων, αξιολογήσεων, καθώς και βαθμολογήσεις αξιολογήσεων από άλλες πηγές.</a:t>
            </a:r>
            <a:endParaRPr lang="en-US" dirty="0" smtClean="0">
              <a:latin typeface="Arial" charset="0"/>
              <a:cs typeface="Arial" charset="0"/>
            </a:endParaRPr>
          </a:p>
        </p:txBody>
      </p:sp>
      <p:sp>
        <p:nvSpPr>
          <p:cNvPr id="4915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33F22B2-AEC1-4AB9-B44E-C0F9D957FD1E}" type="slidenum">
              <a:rPr lang="en-US">
                <a:cs typeface="Arial" charset="0"/>
              </a:rPr>
              <a:pPr fontAlgn="base">
                <a:spcBef>
                  <a:spcPct val="0"/>
                </a:spcBef>
                <a:spcAft>
                  <a:spcPct val="0"/>
                </a:spcAft>
                <a:defRPr/>
              </a:pPr>
              <a:t>18</a:t>
            </a:fld>
            <a:endParaRPr lang="en-US" dirty="0">
              <a:cs typeface="Arial"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p:cNvSpPr>
            <a:spLocks noGrp="1" noRot="1" noChangeAspect="1"/>
          </p:cNvSpPr>
          <p:nvPr>
            <p:ph type="sldImg"/>
          </p:nvPr>
        </p:nvSpPr>
        <p:spPr bwMode="auto">
          <a:noFill/>
          <a:ln>
            <a:solidFill>
              <a:srgbClr val="000000"/>
            </a:solidFill>
            <a:miter lim="800000"/>
            <a:headEnd/>
            <a:tailEnd/>
          </a:ln>
        </p:spPr>
      </p:sp>
      <p:sp>
        <p:nvSpPr>
          <p:cNvPr id="5120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l-GR" sz="1200" kern="1200" dirty="0" smtClean="0">
                <a:solidFill>
                  <a:schemeClr val="tx1"/>
                </a:solidFill>
                <a:latin typeface="+mn-lt"/>
                <a:ea typeface="+mn-ea"/>
                <a:cs typeface="+mn-cs"/>
              </a:rPr>
              <a:t>Το μοντέλο της αλυσίδας αξίας προσφέρει στους οργανισμούς τη δυνατότητα σύγκρισης της απόδοσής τους με πρότυπα του κλάδου, για να βρουν τρόπους ανάπτυξης και να εντοπίσουν τομείς με δυνατότητα περεταίρω βελτίωσης. Ο δείκτης (πρότυπο) συγκριτικής αξιολόγησης (</a:t>
            </a:r>
            <a:r>
              <a:rPr lang="en-US" sz="1200" kern="1200" dirty="0" smtClean="0">
                <a:solidFill>
                  <a:schemeClr val="tx1"/>
                </a:solidFill>
                <a:latin typeface="+mn-lt"/>
                <a:ea typeface="+mn-ea"/>
                <a:cs typeface="+mn-cs"/>
              </a:rPr>
              <a:t>benchmark</a:t>
            </a:r>
            <a:r>
              <a:rPr lang="el-GR" sz="1200" kern="1200" dirty="0" smtClean="0">
                <a:solidFill>
                  <a:schemeClr val="tx1"/>
                </a:solidFill>
                <a:latin typeface="+mn-lt"/>
                <a:ea typeface="+mn-ea"/>
                <a:cs typeface="+mn-cs"/>
              </a:rPr>
              <a:t>) είναι ένα σημείο αναφοράς, χρησιμοποιούμενο ως αρχικό σημείο μέτρησης. </a:t>
            </a:r>
          </a:p>
          <a:p>
            <a:pPr eaLnBrk="1" hangingPunct="1">
              <a:spcBef>
                <a:spcPct val="0"/>
              </a:spcBef>
            </a:pPr>
            <a:endParaRPr lang="en-US" dirty="0" smtClean="0">
              <a:latin typeface="Arial" charset="0"/>
              <a:cs typeface="Arial" charset="0"/>
            </a:endParaRPr>
          </a:p>
          <a:p>
            <a:pPr eaLnBrk="1" hangingPunct="1">
              <a:spcBef>
                <a:spcPct val="0"/>
              </a:spcBef>
            </a:pPr>
            <a:r>
              <a:rPr lang="el-GR" sz="1200" kern="1200" dirty="0" smtClean="0">
                <a:solidFill>
                  <a:schemeClr val="tx1"/>
                </a:solidFill>
                <a:latin typeface="+mn-lt"/>
                <a:ea typeface="+mn-ea"/>
                <a:cs typeface="+mn-cs"/>
              </a:rPr>
              <a:t>Για την αλυσίδα αξίας, δείκτης αξιολόγησης μπορεί να θεωρείται το ποσοστό του συνολικού προϋπολογισμού που διατίθεται για κάθε μία από τις κύριες και υποστηρικτικές λειτουργίες της. Ποια είναι η κατανομή δαπανών του οργανισμού σε σύγκριση με τα πρότυπα ή το μέσο όρο δαπανών του κλάδου; Η ανάλυση των δεικτών αξιολόγησης μπορεί να υποδείξει περιοχές που χρειάζονται περισσότερη προσοχή, όχι απαραίτητα μεγαλύτερη χρηματοδότηση.</a:t>
            </a:r>
          </a:p>
        </p:txBody>
      </p:sp>
      <p:sp>
        <p:nvSpPr>
          <p:cNvPr id="5120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94DD0C2-63D0-4720-A711-75BDC84D0C74}" type="slidenum">
              <a:rPr lang="en-US">
                <a:cs typeface="Arial" charset="0"/>
              </a:rPr>
              <a:pPr fontAlgn="base">
                <a:spcBef>
                  <a:spcPct val="0"/>
                </a:spcBef>
                <a:spcAft>
                  <a:spcPct val="0"/>
                </a:spcAft>
                <a:defRPr/>
              </a:pPr>
              <a:t>19</a:t>
            </a:fld>
            <a:endParaRPr lang="en-US" dirty="0">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p:cNvSpPr>
          <p:nvPr>
            <p:ph type="sldImg"/>
          </p:nvPr>
        </p:nvSpPr>
        <p:spPr bwMode="auto">
          <a:noFill/>
          <a:ln>
            <a:solidFill>
              <a:srgbClr val="000000"/>
            </a:solidFill>
            <a:miter lim="800000"/>
            <a:headEnd/>
            <a:tailEnd/>
          </a:ln>
        </p:spPr>
      </p:sp>
      <p:sp>
        <p:nvSpPr>
          <p:cNvPr id="1638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l-GR" sz="1200" kern="1200" dirty="0" smtClean="0">
                <a:solidFill>
                  <a:schemeClr val="tx1"/>
                </a:solidFill>
                <a:latin typeface="+mn-lt"/>
                <a:ea typeface="+mn-ea"/>
                <a:cs typeface="+mn-cs"/>
              </a:rPr>
              <a:t>Οι επιχειρήσεις ανταγωνίζονται μεταξύ τους με στόχο τα χρήματα, την αφοσίωση και την προσοχή των πελατών τους. Στο κεφάλαιο αυτό διερευνάται το θέμα της στρατηγικής, ξεκινώντας από τις δυνάμεις που διαμορφώνουν τον ανταγωνισμό και από τις αιτίες που ορισμένοι κλάδοι είναι περισσότερο επικερδείς από άλλους. </a:t>
            </a:r>
          </a:p>
        </p:txBody>
      </p:sp>
      <p:sp>
        <p:nvSpPr>
          <p:cNvPr id="1638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5396EEC-E976-45F8-8DF8-74B679C64C17}" type="slidenum">
              <a:rPr lang="en-US">
                <a:cs typeface="Arial" charset="0"/>
              </a:rPr>
              <a:pPr fontAlgn="base">
                <a:spcBef>
                  <a:spcPct val="0"/>
                </a:spcBef>
                <a:spcAft>
                  <a:spcPct val="0"/>
                </a:spcAft>
                <a:defRPr/>
              </a:pPr>
              <a:t>2</a:t>
            </a:fld>
            <a:endParaRPr lang="en-US" dirty="0">
              <a:cs typeface="Arial"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p:cNvSpPr>
            <a:spLocks noGrp="1" noRot="1" noChangeAspect="1"/>
          </p:cNvSpPr>
          <p:nvPr>
            <p:ph type="sldImg"/>
          </p:nvPr>
        </p:nvSpPr>
        <p:spPr bwMode="auto">
          <a:noFill/>
          <a:ln>
            <a:solidFill>
              <a:srgbClr val="000000"/>
            </a:solidFill>
            <a:miter lim="800000"/>
            <a:headEnd/>
            <a:tailEnd/>
          </a:ln>
        </p:spPr>
      </p:sp>
      <p:sp>
        <p:nvSpPr>
          <p:cNvPr id="53250" name="Notes Placeholder 2"/>
          <p:cNvSpPr>
            <a:spLocks noGrp="1"/>
          </p:cNvSpPr>
          <p:nvPr>
            <p:ph type="body" idx="1"/>
          </p:nvPr>
        </p:nvSpPr>
        <p:spPr bwMode="auto">
          <a:noFill/>
        </p:spPr>
        <p:txBody>
          <a:bodyPr wrap="square" numCol="1" anchor="t" anchorCtr="0" compatLnSpc="1">
            <a:prstTxWarp prst="textNoShape">
              <a:avLst/>
            </a:prstTxWarp>
          </a:bodyPr>
          <a:lstStyle/>
          <a:p>
            <a:r>
              <a:rPr lang="el-GR" sz="1200" kern="1200" dirty="0" smtClean="0">
                <a:solidFill>
                  <a:schemeClr val="tx1"/>
                </a:solidFill>
                <a:latin typeface="+mn-lt"/>
                <a:ea typeface="+mn-ea"/>
                <a:cs typeface="+mn-cs"/>
              </a:rPr>
              <a:t>Οι επενδύσεις σε τεχνολογία πληροφοριών ποικίλλουν ανάλογα με τον κλάδο δραστηριοποίησης των επιχειρήσεων. Για παράδειγμα, ο τραπεζικός και χρηματοπιστωτικός κλάδος βρίσκεται στην κορυφή της λίστας, διαθέτοντας σχεδόν το 7% των εσόδων του σε αυτό το συστατικό της αλυσίδας αξίας. Χρήσιμο δείκτη αξιολόγησης για τα πληροφοριακά συστήματα αποτελεί επίσης και η δαπάνη ανά εργαζόμενο. Κατά μέσο όρο, οι οργανισμοί ξοδεύουν περισσότερα από 13.000 δολάρια ανά εργαζόμενο, ποσό που περιλαμβάνει πολλά περισσότερα από τους υπολογιστές που είναι τοποθετημένοι στα γραφεία. Ουσιαστικά, συμπεριλαμβάνει όλο το υλικό, το λογισμικό, τους μισθούς του προσωπικού του τμήματος πληροφορικής, τις άδειες χρήσης, το κόστος των κέντρων δεδομένων, τα τηλεπικοινωνιακά έξοδα, τα έργα πληροφορικής με εξωτερική ανάθεση, το καινούργιο λογισμικό και υλικό κ.λπ.</a:t>
            </a:r>
          </a:p>
          <a:p>
            <a:r>
              <a:rPr lang="el-GR" sz="1200" kern="1200" dirty="0" smtClean="0">
                <a:solidFill>
                  <a:schemeClr val="tx1"/>
                </a:solidFill>
                <a:latin typeface="+mn-lt"/>
                <a:ea typeface="+mn-ea"/>
                <a:cs typeface="+mn-cs"/>
              </a:rPr>
              <a:t> </a:t>
            </a:r>
          </a:p>
          <a:p>
            <a:r>
              <a:rPr lang="el-GR" sz="1200" kern="1200" dirty="0" smtClean="0">
                <a:solidFill>
                  <a:schemeClr val="tx1"/>
                </a:solidFill>
                <a:latin typeface="+mn-lt"/>
                <a:ea typeface="+mn-ea"/>
                <a:cs typeface="+mn-cs"/>
              </a:rPr>
              <a:t>Οι επενδύσεις σε τεχνολογία πληροφοριών ποικίλλουν όχι μόνο ανά κλάδο αλλά και ανά περιοχή. Επιχειρήσεις στην Ασία δαπανούν σχεδόν 70% περισσότερο ανά εργαζόμενο, σε σύγκριση με εταιρείες στη Λατινική Αμερική και την Καραϊβική. Το μεγαλύτερο μέρος του επιπλέον ποσού διατίθεται σε επενδύσεις κεφαλαίου για υποδομές.</a:t>
            </a:r>
          </a:p>
          <a:p>
            <a:r>
              <a:rPr lang="el-GR" sz="1200" kern="1200" dirty="0" smtClean="0">
                <a:solidFill>
                  <a:schemeClr val="tx1"/>
                </a:solidFill>
                <a:latin typeface="+mn-lt"/>
                <a:ea typeface="+mn-ea"/>
                <a:cs typeface="+mn-cs"/>
              </a:rPr>
              <a:t> </a:t>
            </a:r>
          </a:p>
          <a:p>
            <a:r>
              <a:rPr lang="el-GR" sz="1200" kern="1200" dirty="0" smtClean="0">
                <a:solidFill>
                  <a:schemeClr val="tx1"/>
                </a:solidFill>
                <a:latin typeface="+mn-lt"/>
                <a:ea typeface="+mn-ea"/>
                <a:cs typeface="+mn-cs"/>
              </a:rPr>
              <a:t>Οι μάνατζερ χρησιμοποιούν τους δείκτες σύγκρισης για την αξιολόγηση των στοιχείων της διευρυμένης αλυσίδας αξίας, καθώς και της σχέσης μεταξύ του ποσού που δαπανάται και της αξίας που δημιουργείται. Κάθε στοιχείο της αλυσίδας προσφέρει δυνατότητες τόσο για μείωση κόστους όσο και για βελτιωμένα προϊόντα και υπηρεσίες, τα οποία προσφέρουν περισσότερη αξία στους αγοραστές. Οι δυνατότητες αυτές είναι σε θέση να βελτιώσουν την ανταγωνιστικότητα της επιχείρησης και την απόδοση των επενδύσεών της.</a:t>
            </a:r>
          </a:p>
          <a:p>
            <a:r>
              <a:rPr lang="el-GR" sz="1200" kern="1200" smtClean="0">
                <a:solidFill>
                  <a:schemeClr val="tx1"/>
                </a:solidFill>
                <a:latin typeface="+mn-lt"/>
                <a:ea typeface="+mn-ea"/>
                <a:cs typeface="+mn-cs"/>
              </a:rPr>
              <a:t> </a:t>
            </a:r>
          </a:p>
          <a:p>
            <a:pPr eaLnBrk="1" hangingPunct="1">
              <a:spcBef>
                <a:spcPct val="0"/>
              </a:spcBef>
            </a:pPr>
            <a:endParaRPr lang="en-US" dirty="0" smtClean="0">
              <a:latin typeface="Arial" charset="0"/>
              <a:cs typeface="Arial" charset="0"/>
            </a:endParaRPr>
          </a:p>
        </p:txBody>
      </p:sp>
      <p:sp>
        <p:nvSpPr>
          <p:cNvPr id="4" name="Slide Number Placeholder 3"/>
          <p:cNvSpPr>
            <a:spLocks noGrp="1"/>
          </p:cNvSpPr>
          <p:nvPr>
            <p:ph type="sldNum" sz="quarter" idx="5"/>
          </p:nvPr>
        </p:nvSpPr>
        <p:spPr/>
        <p:txBody>
          <a:bodyPr/>
          <a:lstStyle/>
          <a:p>
            <a:pPr>
              <a:defRPr/>
            </a:pPr>
            <a:fld id="{83EBB1E0-6D65-4703-A6E1-272298F5EB85}" type="slidenum">
              <a:rPr lang="en-US" smtClean="0"/>
              <a:pPr>
                <a:defRPr/>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l-GR" altLang="ja-JP" dirty="0" smtClean="0">
                <a:latin typeface="Arial" pitchFamily="34" charset="0"/>
                <a:cs typeface="Arial" pitchFamily="34" charset="0"/>
              </a:rPr>
              <a:t>Ο </a:t>
            </a:r>
            <a:r>
              <a:rPr lang="el-GR" altLang="ja-JP" dirty="0" err="1" smtClean="0">
                <a:latin typeface="Arial" pitchFamily="34" charset="0"/>
                <a:cs typeface="Arial" pitchFamily="34" charset="0"/>
              </a:rPr>
              <a:t>Porter</a:t>
            </a:r>
            <a:r>
              <a:rPr lang="el-GR" altLang="ja-JP" dirty="0" smtClean="0">
                <a:latin typeface="Arial" pitchFamily="34" charset="0"/>
                <a:cs typeface="Arial" pitchFamily="34" charset="0"/>
              </a:rPr>
              <a:t> πρότεινε τρεις βασικές στρατηγικές, οι οποίες υιοθετούνται από τις επιχειρήσεις και δύνανται να τις οδηγήσουν στην επιτυχία. </a:t>
            </a:r>
            <a:endParaRPr lang="en-US" altLang="ja-JP" dirty="0" smtClean="0">
              <a:latin typeface="Arial" pitchFamily="34" charset="0"/>
              <a:cs typeface="Arial" pitchFamily="34" charset="0"/>
            </a:endParaRPr>
          </a:p>
          <a:p>
            <a:pPr marL="228600" indent="-228600" eaLnBrk="1" fontAlgn="auto" hangingPunct="1">
              <a:spcBef>
                <a:spcPts val="0"/>
              </a:spcBef>
              <a:spcAft>
                <a:spcPts val="0"/>
              </a:spcAft>
              <a:buFontTx/>
              <a:buAutoNum type="arabicPeriod"/>
              <a:defRPr/>
            </a:pPr>
            <a:r>
              <a:rPr lang="el-GR" dirty="0" smtClean="0">
                <a:latin typeface="Arial" pitchFamily="34" charset="0"/>
                <a:cs typeface="Arial" pitchFamily="34" charset="0"/>
              </a:rPr>
              <a:t>Στρατηγική ηγεσίας κόστους</a:t>
            </a:r>
          </a:p>
          <a:p>
            <a:pPr marL="228600" indent="-228600" eaLnBrk="1" fontAlgn="auto" hangingPunct="1">
              <a:spcBef>
                <a:spcPts val="0"/>
              </a:spcBef>
              <a:spcAft>
                <a:spcPts val="0"/>
              </a:spcAft>
              <a:buFontTx/>
              <a:buAutoNum type="arabicPeriod"/>
              <a:defRPr/>
            </a:pPr>
            <a:r>
              <a:rPr lang="el-GR" dirty="0" smtClean="0">
                <a:latin typeface="Arial" pitchFamily="34" charset="0"/>
                <a:cs typeface="Arial" pitchFamily="34" charset="0"/>
              </a:rPr>
              <a:t>Στρατηγική διαφοροποίησης </a:t>
            </a:r>
          </a:p>
          <a:p>
            <a:pPr marL="228600" indent="-228600" eaLnBrk="1" fontAlgn="auto" hangingPunct="1">
              <a:spcBef>
                <a:spcPts val="0"/>
              </a:spcBef>
              <a:spcAft>
                <a:spcPts val="0"/>
              </a:spcAft>
              <a:buFontTx/>
              <a:buAutoNum type="arabicPeriod"/>
              <a:defRPr/>
            </a:pPr>
            <a:r>
              <a:rPr lang="el-GR" dirty="0" smtClean="0">
                <a:latin typeface="Arial" pitchFamily="34" charset="0"/>
                <a:cs typeface="Arial" pitchFamily="34" charset="0"/>
              </a:rPr>
              <a:t>Στρατηγική εστίασης </a:t>
            </a:r>
          </a:p>
          <a:p>
            <a:pPr marL="228600" indent="-228600" eaLnBrk="1" fontAlgn="auto" hangingPunct="1">
              <a:spcBef>
                <a:spcPts val="0"/>
              </a:spcBef>
              <a:spcAft>
                <a:spcPts val="0"/>
              </a:spcAft>
              <a:defRPr/>
            </a:pPr>
            <a:endParaRPr lang="en-US" dirty="0" smtClean="0">
              <a:latin typeface="Arial" pitchFamily="34" charset="0"/>
              <a:cs typeface="Arial" pitchFamily="34" charset="0"/>
            </a:endParaRPr>
          </a:p>
          <a:p>
            <a:pPr marL="228600" indent="-228600" eaLnBrk="1" fontAlgn="auto" hangingPunct="1">
              <a:spcBef>
                <a:spcPts val="0"/>
              </a:spcBef>
              <a:spcAft>
                <a:spcPts val="0"/>
              </a:spcAft>
              <a:defRPr/>
            </a:pPr>
            <a:r>
              <a:rPr lang="el-GR" dirty="0" smtClean="0">
                <a:latin typeface="Arial" pitchFamily="34" charset="0"/>
                <a:cs typeface="Arial" pitchFamily="34" charset="0"/>
              </a:rPr>
              <a:t>Υπάρχουν</a:t>
            </a:r>
            <a:r>
              <a:rPr lang="el-GR" baseline="0" dirty="0" smtClean="0">
                <a:latin typeface="Arial" pitchFamily="34" charset="0"/>
                <a:cs typeface="Arial" pitchFamily="34" charset="0"/>
              </a:rPr>
              <a:t> επίσης και </a:t>
            </a:r>
            <a:r>
              <a:rPr lang="el-GR" sz="1200" kern="1200" dirty="0" smtClean="0">
                <a:solidFill>
                  <a:schemeClr val="tx1"/>
                </a:solidFill>
                <a:latin typeface="+mn-lt"/>
                <a:ea typeface="+mn-ea"/>
                <a:cs typeface="+mn-cs"/>
              </a:rPr>
              <a:t>υβριδικά στρατηγικά μοντέλα,</a:t>
            </a:r>
            <a:r>
              <a:rPr lang="el-GR" sz="1200" kern="1200" baseline="0" dirty="0" smtClean="0">
                <a:solidFill>
                  <a:schemeClr val="tx1"/>
                </a:solidFill>
                <a:latin typeface="+mn-lt"/>
                <a:ea typeface="+mn-ea"/>
                <a:cs typeface="+mn-cs"/>
              </a:rPr>
              <a:t> τα οποία συνδυάζουν στοιχεία από τις στρατηγικές αυτές. </a:t>
            </a:r>
            <a:endParaRPr lang="en-US" dirty="0">
              <a:latin typeface="Arial" pitchFamily="34" charset="0"/>
              <a:cs typeface="Arial" pitchFamily="34" charset="0"/>
            </a:endParaRPr>
          </a:p>
        </p:txBody>
      </p:sp>
      <p:sp>
        <p:nvSpPr>
          <p:cNvPr id="5529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006A3E2-38B6-487C-911D-F97D5F4817FB}" type="slidenum">
              <a:rPr lang="en-US">
                <a:cs typeface="Arial" charset="0"/>
              </a:rPr>
              <a:pPr fontAlgn="base">
                <a:spcBef>
                  <a:spcPct val="0"/>
                </a:spcBef>
                <a:spcAft>
                  <a:spcPct val="0"/>
                </a:spcAft>
                <a:defRPr/>
              </a:pPr>
              <a:t>21</a:t>
            </a:fld>
            <a:endParaRPr lang="en-US" dirty="0">
              <a:cs typeface="Arial"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Image Placeholder 1"/>
          <p:cNvSpPr>
            <a:spLocks noGrp="1" noRot="1" noChangeAspect="1"/>
          </p:cNvSpPr>
          <p:nvPr>
            <p:ph type="sldImg"/>
          </p:nvPr>
        </p:nvSpPr>
        <p:spPr bwMode="auto">
          <a:noFill/>
          <a:ln>
            <a:solidFill>
              <a:srgbClr val="000000"/>
            </a:solidFill>
            <a:miter lim="800000"/>
            <a:headEnd/>
            <a:tailEnd/>
          </a:ln>
        </p:spPr>
      </p:sp>
      <p:sp>
        <p:nvSpPr>
          <p:cNvPr id="5734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l-GR" dirty="0" smtClean="0">
                <a:latin typeface="Arial" charset="0"/>
                <a:cs typeface="Arial" charset="0"/>
              </a:rPr>
              <a:t>Στρατηγική ηγεσίας κόστους (</a:t>
            </a:r>
            <a:r>
              <a:rPr lang="el-GR" dirty="0" err="1" smtClean="0">
                <a:latin typeface="Arial" charset="0"/>
                <a:cs typeface="Arial" charset="0"/>
              </a:rPr>
              <a:t>low</a:t>
            </a:r>
            <a:r>
              <a:rPr lang="el-GR" dirty="0" smtClean="0">
                <a:latin typeface="Arial" charset="0"/>
                <a:cs typeface="Arial" charset="0"/>
              </a:rPr>
              <a:t> </a:t>
            </a:r>
            <a:r>
              <a:rPr lang="el-GR" dirty="0" err="1" smtClean="0">
                <a:latin typeface="Arial" charset="0"/>
                <a:cs typeface="Arial" charset="0"/>
              </a:rPr>
              <a:t>cost</a:t>
            </a:r>
            <a:r>
              <a:rPr lang="el-GR" dirty="0" smtClean="0">
                <a:latin typeface="Arial" charset="0"/>
                <a:cs typeface="Arial" charset="0"/>
              </a:rPr>
              <a:t> </a:t>
            </a:r>
            <a:r>
              <a:rPr lang="el-GR" dirty="0" err="1" smtClean="0">
                <a:latin typeface="Arial" charset="0"/>
                <a:cs typeface="Arial" charset="0"/>
              </a:rPr>
              <a:t>leadership</a:t>
            </a:r>
            <a:r>
              <a:rPr lang="el-GR" dirty="0" smtClean="0">
                <a:latin typeface="Arial" charset="0"/>
                <a:cs typeface="Arial" charset="0"/>
              </a:rPr>
              <a:t> </a:t>
            </a:r>
            <a:r>
              <a:rPr lang="el-GR" dirty="0" err="1" smtClean="0">
                <a:latin typeface="Arial" charset="0"/>
                <a:cs typeface="Arial" charset="0"/>
              </a:rPr>
              <a:t>strategy</a:t>
            </a:r>
            <a:r>
              <a:rPr lang="el-GR" dirty="0" smtClean="0">
                <a:latin typeface="Arial" charset="0"/>
                <a:cs typeface="Arial" charset="0"/>
              </a:rPr>
              <a:t>) είναι η προσφορά ομοειδών προϊόντων σε χαμηλότερη τιμή από ότι οι ανταγωνιστές. Αυτή τη στρατηγική ακολουθούν εταιρείες, η </a:t>
            </a:r>
            <a:r>
              <a:rPr lang="el-GR" dirty="0" err="1" smtClean="0">
                <a:latin typeface="Arial" charset="0"/>
                <a:cs typeface="Arial" charset="0"/>
              </a:rPr>
              <a:t>Kia</a:t>
            </a:r>
            <a:r>
              <a:rPr lang="el-GR" dirty="0" smtClean="0">
                <a:latin typeface="Arial" charset="0"/>
                <a:cs typeface="Arial" charset="0"/>
              </a:rPr>
              <a:t> </a:t>
            </a:r>
            <a:r>
              <a:rPr lang="el-GR" dirty="0" err="1" smtClean="0">
                <a:latin typeface="Arial" charset="0"/>
                <a:cs typeface="Arial" charset="0"/>
              </a:rPr>
              <a:t>Motors</a:t>
            </a:r>
            <a:r>
              <a:rPr lang="el-GR" dirty="0" smtClean="0">
                <a:latin typeface="Arial" charset="0"/>
                <a:cs typeface="Arial" charset="0"/>
              </a:rPr>
              <a:t> και η </a:t>
            </a:r>
            <a:r>
              <a:rPr lang="el-GR" dirty="0" err="1" smtClean="0">
                <a:latin typeface="Arial" charset="0"/>
                <a:cs typeface="Arial" charset="0"/>
              </a:rPr>
              <a:t>Southwest</a:t>
            </a:r>
            <a:r>
              <a:rPr lang="el-GR" dirty="0" smtClean="0">
                <a:latin typeface="Arial" charset="0"/>
                <a:cs typeface="Arial" charset="0"/>
              </a:rPr>
              <a:t> </a:t>
            </a:r>
            <a:r>
              <a:rPr lang="el-GR" dirty="0" err="1" smtClean="0">
                <a:latin typeface="Arial" charset="0"/>
                <a:cs typeface="Arial" charset="0"/>
              </a:rPr>
              <a:t>Airlines</a:t>
            </a:r>
            <a:r>
              <a:rPr lang="el-GR" dirty="0" smtClean="0">
                <a:latin typeface="Arial" charset="0"/>
                <a:cs typeface="Arial" charset="0"/>
              </a:rPr>
              <a:t>. Για να επιτευχθεί αυτός ο στόχος, η επιχείρηση θα πρέπει να απαλλαγεί από τα περιττά βάρη σε κάθε σημείο της αλυσίδας αξίας, χρησιμοποιώντας τα πληροφοριακά συστήματα για την αυτοματοποίηση και τον </a:t>
            </a:r>
            <a:r>
              <a:rPr lang="el-GR" dirty="0" err="1" smtClean="0">
                <a:latin typeface="Arial" charset="0"/>
                <a:cs typeface="Arial" charset="0"/>
              </a:rPr>
              <a:t>εξορθολογισμό</a:t>
            </a:r>
            <a:r>
              <a:rPr lang="el-GR" dirty="0" smtClean="0">
                <a:latin typeface="Arial" charset="0"/>
                <a:cs typeface="Arial" charset="0"/>
              </a:rPr>
              <a:t> των διαδικασιών.</a:t>
            </a:r>
          </a:p>
          <a:p>
            <a:pPr eaLnBrk="1" hangingPunct="1">
              <a:spcBef>
                <a:spcPct val="0"/>
              </a:spcBef>
            </a:pPr>
            <a:endParaRPr lang="el-GR" dirty="0" smtClean="0">
              <a:latin typeface="Arial" charset="0"/>
              <a:cs typeface="Arial" charset="0"/>
            </a:endParaRPr>
          </a:p>
          <a:p>
            <a:pPr marL="0" marR="0" indent="0" algn="l" defTabSz="914400" rtl="0" eaLnBrk="1" fontAlgn="base" latinLnBrk="0" hangingPunct="1">
              <a:lnSpc>
                <a:spcPct val="100000"/>
              </a:lnSpc>
              <a:spcBef>
                <a:spcPct val="0"/>
              </a:spcBef>
              <a:spcAft>
                <a:spcPct val="0"/>
              </a:spcAft>
              <a:buClrTx/>
              <a:buSzTx/>
              <a:buFontTx/>
              <a:buNone/>
              <a:tabLst/>
              <a:defRPr/>
            </a:pPr>
            <a:r>
              <a:rPr lang="el-GR" sz="1200" kern="1200" dirty="0" smtClean="0">
                <a:solidFill>
                  <a:schemeClr val="tx1"/>
                </a:solidFill>
                <a:latin typeface="+mn-lt"/>
                <a:ea typeface="+mn-ea"/>
                <a:cs typeface="+mn-cs"/>
              </a:rPr>
              <a:t>Η στρατηγική ηγεσίας κόστους χαρακτηρίζεται από αδιάκοπη αναζήτηση μέσων μείωση των λειτουργικών εξόδων και ενίσχυσης της αποτελεσματικότητας. Η τεράστια επιτυχία της </a:t>
            </a:r>
            <a:r>
              <a:rPr lang="en-US" sz="1200" kern="1200" dirty="0" err="1" smtClean="0">
                <a:solidFill>
                  <a:schemeClr val="tx1"/>
                </a:solidFill>
                <a:latin typeface="+mn-lt"/>
                <a:ea typeface="+mn-ea"/>
                <a:cs typeface="+mn-cs"/>
              </a:rPr>
              <a:t>Walmart</a:t>
            </a:r>
            <a:r>
              <a:rPr lang="el-GR" sz="1200" kern="1200" dirty="0" smtClean="0">
                <a:solidFill>
                  <a:schemeClr val="tx1"/>
                </a:solidFill>
                <a:latin typeface="+mn-lt"/>
                <a:ea typeface="+mn-ea"/>
                <a:cs typeface="+mn-cs"/>
              </a:rPr>
              <a:t>, ως ηγέτιδα χαμηλού κόστους στο κλάδο του λιανεμπορίου, οφείλεται κυρίως στην υποστηριζόμενη από την τεχνολογία πληροφοριών αλυσίδα εφοδιασμού της.</a:t>
            </a:r>
          </a:p>
          <a:p>
            <a:pPr eaLnBrk="1" hangingPunct="1">
              <a:spcBef>
                <a:spcPct val="0"/>
              </a:spcBef>
            </a:pPr>
            <a:endParaRPr lang="el-GR" sz="1200" kern="1200" dirty="0" smtClean="0">
              <a:solidFill>
                <a:schemeClr val="tx1"/>
              </a:solidFill>
              <a:latin typeface="+mn-lt"/>
              <a:ea typeface="+mn-ea"/>
              <a:cs typeface="+mn-cs"/>
            </a:endParaRPr>
          </a:p>
          <a:p>
            <a:pPr marL="0" marR="0" indent="0" algn="l" defTabSz="914400" rtl="0" eaLnBrk="1" fontAlgn="base" latinLnBrk="0" hangingPunct="1">
              <a:lnSpc>
                <a:spcPct val="100000"/>
              </a:lnSpc>
              <a:spcBef>
                <a:spcPct val="0"/>
              </a:spcBef>
              <a:spcAft>
                <a:spcPct val="0"/>
              </a:spcAft>
              <a:buClrTx/>
              <a:buSzTx/>
              <a:buFontTx/>
              <a:buNone/>
              <a:tabLst/>
              <a:defRPr/>
            </a:pPr>
            <a:r>
              <a:rPr lang="el-GR" sz="1200" kern="1200" dirty="0" smtClean="0">
                <a:solidFill>
                  <a:schemeClr val="tx1"/>
                </a:solidFill>
                <a:latin typeface="+mn-lt"/>
                <a:ea typeface="+mn-ea"/>
                <a:cs typeface="+mn-cs"/>
              </a:rPr>
              <a:t>Μία από τις</a:t>
            </a:r>
            <a:r>
              <a:rPr lang="el-GR" sz="1200" kern="1200" baseline="0" dirty="0" smtClean="0">
                <a:solidFill>
                  <a:schemeClr val="tx1"/>
                </a:solidFill>
                <a:latin typeface="+mn-lt"/>
                <a:ea typeface="+mn-ea"/>
                <a:cs typeface="+mn-cs"/>
              </a:rPr>
              <a:t> προκλήσεις της </a:t>
            </a:r>
            <a:r>
              <a:rPr lang="el-GR" sz="1200" kern="1200" dirty="0" smtClean="0">
                <a:solidFill>
                  <a:schemeClr val="tx1"/>
                </a:solidFill>
                <a:latin typeface="+mn-lt"/>
                <a:ea typeface="+mn-ea"/>
                <a:cs typeface="+mn-cs"/>
              </a:rPr>
              <a:t>εν λόγω στρατηγικής αποτελεί το γεγονός ότι είναι εξαιρετικά δύσκολα διατηρήσιμη και δύναται να οδηγήσει σε πόλεμο τιμών. Ο ιδρυτής</a:t>
            </a:r>
            <a:r>
              <a:rPr lang="el-GR" sz="1200" kern="1200" baseline="0" dirty="0" smtClean="0">
                <a:solidFill>
                  <a:schemeClr val="tx1"/>
                </a:solidFill>
                <a:latin typeface="+mn-lt"/>
                <a:ea typeface="+mn-ea"/>
                <a:cs typeface="+mn-cs"/>
              </a:rPr>
              <a:t> της </a:t>
            </a:r>
            <a:r>
              <a:rPr lang="en-US" dirty="0" err="1" smtClean="0">
                <a:latin typeface="Arial" charset="0"/>
                <a:cs typeface="Arial" charset="0"/>
              </a:rPr>
              <a:t>ASUSTeK</a:t>
            </a:r>
            <a:r>
              <a:rPr lang="el-GR" dirty="0" smtClean="0">
                <a:latin typeface="Arial" charset="0"/>
                <a:cs typeface="Arial" charset="0"/>
              </a:rPr>
              <a:t>, </a:t>
            </a:r>
            <a:r>
              <a:rPr lang="el-GR" sz="1200" kern="1200" dirty="0" smtClean="0">
                <a:solidFill>
                  <a:schemeClr val="tx1"/>
                </a:solidFill>
                <a:latin typeface="+mn-lt"/>
                <a:ea typeface="+mn-ea"/>
                <a:cs typeface="+mn-cs"/>
              </a:rPr>
              <a:t>μία εταιρεία ηλεκτρονικών υπολογιστών στην Ταϊβάν,</a:t>
            </a:r>
            <a:r>
              <a:rPr lang="el-GR" sz="1200" kern="1200" baseline="0" dirty="0" smtClean="0">
                <a:solidFill>
                  <a:schemeClr val="tx1"/>
                </a:solidFill>
                <a:latin typeface="+mn-lt"/>
                <a:ea typeface="+mn-ea"/>
                <a:cs typeface="+mn-cs"/>
              </a:rPr>
              <a:t> η οποία ε</a:t>
            </a:r>
            <a:r>
              <a:rPr lang="el-GR" sz="1200" kern="1200" dirty="0" smtClean="0">
                <a:solidFill>
                  <a:schemeClr val="tx1"/>
                </a:solidFill>
                <a:latin typeface="+mn-lt"/>
                <a:ea typeface="+mn-ea"/>
                <a:cs typeface="+mn-cs"/>
              </a:rPr>
              <a:t>ισήλθε στον κλάδο των φορητών υπολογιστών με το “</a:t>
            </a:r>
            <a:r>
              <a:rPr lang="en-US" sz="1200" kern="1200" dirty="0" err="1" smtClean="0">
                <a:solidFill>
                  <a:schemeClr val="tx1"/>
                </a:solidFill>
                <a:latin typeface="+mn-lt"/>
                <a:ea typeface="+mn-ea"/>
                <a:cs typeface="+mn-cs"/>
              </a:rPr>
              <a:t>Eee</a:t>
            </a:r>
            <a:r>
              <a:rPr lang="en-US" sz="1200" kern="1200" dirty="0" smtClean="0">
                <a:solidFill>
                  <a:schemeClr val="tx1"/>
                </a:solidFill>
                <a:latin typeface="+mn-lt"/>
                <a:ea typeface="+mn-ea"/>
                <a:cs typeface="+mn-cs"/>
              </a:rPr>
              <a:t> PC</a:t>
            </a:r>
            <a:r>
              <a:rPr lang="el-GR" sz="1200" kern="1200" dirty="0" smtClean="0">
                <a:solidFill>
                  <a:schemeClr val="tx1"/>
                </a:solidFill>
                <a:latin typeface="+mn-lt"/>
                <a:ea typeface="+mn-ea"/>
                <a:cs typeface="+mn-cs"/>
              </a:rPr>
              <a:t>”, ένα λιτό μοντέλο με τιμή κάτω των 250 δολαρίων, είπε «Δε θα πρέπει να ξεχνάμε ότι ο κόσμος έχει συνεχώς την προσοχή του στραμμένη επάνω μας»</a:t>
            </a:r>
            <a:r>
              <a:rPr lang="el-GR" dirty="0" smtClean="0"/>
              <a:t> </a:t>
            </a:r>
            <a:r>
              <a:rPr lang="en-US" sz="1200" kern="1200" dirty="0" smtClean="0">
                <a:solidFill>
                  <a:schemeClr val="tx1"/>
                </a:solidFill>
                <a:latin typeface="+mn-lt"/>
                <a:ea typeface="+mn-ea"/>
                <a:cs typeface="+mn-cs"/>
              </a:rPr>
              <a:t>Tsai, T.-I., &amp; Johnson, I. (2009). As giants step in, </a:t>
            </a:r>
            <a:r>
              <a:rPr lang="en-US" sz="1200" kern="1200" dirty="0" err="1" smtClean="0">
                <a:solidFill>
                  <a:schemeClr val="tx1"/>
                </a:solidFill>
                <a:latin typeface="+mn-lt"/>
                <a:ea typeface="+mn-ea"/>
                <a:cs typeface="+mn-cs"/>
              </a:rPr>
              <a:t>Asustek</a:t>
            </a:r>
            <a:r>
              <a:rPr lang="en-US" sz="1200" kern="1200" dirty="0" smtClean="0">
                <a:solidFill>
                  <a:schemeClr val="tx1"/>
                </a:solidFill>
                <a:latin typeface="+mn-lt"/>
                <a:ea typeface="+mn-ea"/>
                <a:cs typeface="+mn-cs"/>
              </a:rPr>
              <a:t> defends a tiny PC.</a:t>
            </a:r>
            <a:endParaRPr lang="el-GR" sz="1200" kern="1200" dirty="0" smtClean="0">
              <a:solidFill>
                <a:schemeClr val="tx1"/>
              </a:solidFill>
              <a:latin typeface="+mn-lt"/>
              <a:ea typeface="+mn-ea"/>
              <a:cs typeface="+mn-cs"/>
            </a:endParaRPr>
          </a:p>
        </p:txBody>
      </p:sp>
      <p:sp>
        <p:nvSpPr>
          <p:cNvPr id="5734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D045E98-9053-4A20-9D94-AF99F4CF7022}" type="slidenum">
              <a:rPr lang="en-US">
                <a:cs typeface="Arial" charset="0"/>
              </a:rPr>
              <a:pPr fontAlgn="base">
                <a:spcBef>
                  <a:spcPct val="0"/>
                </a:spcBef>
                <a:spcAft>
                  <a:spcPct val="0"/>
                </a:spcAft>
                <a:defRPr/>
              </a:pPr>
              <a:t>22</a:t>
            </a:fld>
            <a:endParaRPr lang="en-US" dirty="0">
              <a:cs typeface="Arial"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ide Image Placeholder 1"/>
          <p:cNvSpPr>
            <a:spLocks noGrp="1" noRot="1" noChangeAspect="1"/>
          </p:cNvSpPr>
          <p:nvPr>
            <p:ph type="sldImg"/>
          </p:nvPr>
        </p:nvSpPr>
        <p:spPr bwMode="auto">
          <a:noFill/>
          <a:ln>
            <a:solidFill>
              <a:srgbClr val="000000"/>
            </a:solidFill>
            <a:miter lim="800000"/>
            <a:headEnd/>
            <a:tailEnd/>
          </a:ln>
        </p:spPr>
      </p:sp>
      <p:sp>
        <p:nvSpPr>
          <p:cNvPr id="59394"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l-GR" sz="1200" kern="1200" dirty="0" smtClean="0">
                <a:solidFill>
                  <a:schemeClr val="tx1"/>
                </a:solidFill>
                <a:latin typeface="+mn-lt"/>
                <a:ea typeface="+mn-ea"/>
                <a:cs typeface="+mn-cs"/>
              </a:rPr>
              <a:t>Η στρατηγική διαφοροποίησης (</a:t>
            </a:r>
            <a:r>
              <a:rPr lang="en-US" sz="1200" kern="1200" dirty="0" smtClean="0">
                <a:solidFill>
                  <a:schemeClr val="tx1"/>
                </a:solidFill>
                <a:latin typeface="+mn-lt"/>
                <a:ea typeface="+mn-ea"/>
                <a:cs typeface="+mn-cs"/>
              </a:rPr>
              <a:t>product differentiation strategy</a:t>
            </a:r>
            <a:r>
              <a:rPr lang="el-GR" sz="1200" kern="1200" dirty="0" smtClean="0">
                <a:solidFill>
                  <a:schemeClr val="tx1"/>
                </a:solidFill>
                <a:latin typeface="+mn-lt"/>
                <a:ea typeface="+mn-ea"/>
                <a:cs typeface="+mn-cs"/>
              </a:rPr>
              <a:t>) συνίσταται στην ενσωμάτωση</a:t>
            </a:r>
            <a:r>
              <a:rPr lang="el-GR" sz="1200" kern="1200" baseline="0" dirty="0" smtClean="0">
                <a:solidFill>
                  <a:schemeClr val="tx1"/>
                </a:solidFill>
                <a:latin typeface="+mn-lt"/>
                <a:ea typeface="+mn-ea"/>
                <a:cs typeface="+mn-cs"/>
              </a:rPr>
              <a:t> </a:t>
            </a:r>
            <a:r>
              <a:rPr lang="el-GR" sz="1200" kern="1200" dirty="0" smtClean="0">
                <a:solidFill>
                  <a:schemeClr val="tx1"/>
                </a:solidFill>
                <a:latin typeface="+mn-lt"/>
                <a:ea typeface="+mn-ea"/>
                <a:cs typeface="+mn-cs"/>
              </a:rPr>
              <a:t>ειδικών χαρακτηριστικών ή πρόσθετων στοιχείων στα προϊόντα, για τα οποία οι καταναλωτές είναι διατεθειμένοι να πληρώσουν περισσότερα χρήματα. Η στρατηγική αυτή βοηθά στη μείωση του κινδύνου από υποκατάστατα προϊόντα και εγείρει εμπόδια στην είσοδο νέων ανταγωνιστών. Η </a:t>
            </a:r>
            <a:r>
              <a:rPr lang="en-US" sz="1200" kern="1200" dirty="0" smtClean="0">
                <a:solidFill>
                  <a:schemeClr val="tx1"/>
                </a:solidFill>
                <a:latin typeface="+mn-lt"/>
                <a:ea typeface="+mn-ea"/>
                <a:cs typeface="+mn-cs"/>
              </a:rPr>
              <a:t>Apple</a:t>
            </a:r>
            <a:r>
              <a:rPr lang="el-GR" sz="1200" kern="1200" dirty="0" smtClean="0">
                <a:solidFill>
                  <a:schemeClr val="tx1"/>
                </a:solidFill>
                <a:latin typeface="+mn-lt"/>
                <a:ea typeface="+mn-ea"/>
                <a:cs typeface="+mn-cs"/>
              </a:rPr>
              <a:t> αποτελεί χαρακτηριστικό παράδειγμα εταιρείας που ακολουθεί αδιάλειπτα, αλλά και με έξυπνο τρόπο, αυτή τη στρατηγική, με προϊόντα όπως οι υπολογιστές </a:t>
            </a:r>
            <a:r>
              <a:rPr lang="en-US" sz="1200" kern="1200" dirty="0" smtClean="0">
                <a:solidFill>
                  <a:schemeClr val="tx1"/>
                </a:solidFill>
                <a:latin typeface="+mn-lt"/>
                <a:ea typeface="+mn-ea"/>
                <a:cs typeface="+mn-cs"/>
              </a:rPr>
              <a:t>Macintosh</a:t>
            </a:r>
            <a:r>
              <a:rPr lang="el-GR" sz="1200" kern="1200" dirty="0" smtClean="0">
                <a:solidFill>
                  <a:schemeClr val="tx1"/>
                </a:solidFill>
                <a:latin typeface="+mn-lt"/>
                <a:ea typeface="+mn-ea"/>
                <a:cs typeface="+mn-cs"/>
              </a:rPr>
              <a:t>, το </a:t>
            </a:r>
            <a:r>
              <a:rPr lang="en-US" sz="1200" kern="1200" dirty="0" smtClean="0">
                <a:solidFill>
                  <a:schemeClr val="tx1"/>
                </a:solidFill>
                <a:latin typeface="+mn-lt"/>
                <a:ea typeface="+mn-ea"/>
                <a:cs typeface="+mn-cs"/>
              </a:rPr>
              <a:t>iPod</a:t>
            </a:r>
            <a:r>
              <a:rPr lang="el-GR" sz="1200" kern="1200" dirty="0" smtClean="0">
                <a:solidFill>
                  <a:schemeClr val="tx1"/>
                </a:solidFill>
                <a:latin typeface="+mn-lt"/>
                <a:ea typeface="+mn-ea"/>
                <a:cs typeface="+mn-cs"/>
              </a:rPr>
              <a:t>, το </a:t>
            </a:r>
            <a:r>
              <a:rPr lang="en-US" sz="1200" kern="1200" dirty="0" err="1" smtClean="0">
                <a:solidFill>
                  <a:schemeClr val="tx1"/>
                </a:solidFill>
                <a:latin typeface="+mn-lt"/>
                <a:ea typeface="+mn-ea"/>
                <a:cs typeface="+mn-cs"/>
              </a:rPr>
              <a:t>iPhone</a:t>
            </a:r>
            <a:r>
              <a:rPr lang="el-GR" sz="1200" kern="1200" dirty="0" smtClean="0">
                <a:solidFill>
                  <a:schemeClr val="tx1"/>
                </a:solidFill>
                <a:latin typeface="+mn-lt"/>
                <a:ea typeface="+mn-ea"/>
                <a:cs typeface="+mn-cs"/>
              </a:rPr>
              <a:t>, και το μουσικό κατάστημα </a:t>
            </a:r>
            <a:r>
              <a:rPr lang="en-US" sz="1200" kern="1200" dirty="0" smtClean="0">
                <a:solidFill>
                  <a:schemeClr val="tx1"/>
                </a:solidFill>
                <a:latin typeface="+mn-lt"/>
                <a:ea typeface="+mn-ea"/>
                <a:cs typeface="+mn-cs"/>
              </a:rPr>
              <a:t>iTunes</a:t>
            </a:r>
            <a:r>
              <a:rPr lang="el-GR" sz="1200" kern="1200" dirty="0" smtClean="0">
                <a:solidFill>
                  <a:schemeClr val="tx1"/>
                </a:solidFill>
                <a:latin typeface="+mn-lt"/>
                <a:ea typeface="+mn-ea"/>
                <a:cs typeface="+mn-cs"/>
              </a:rPr>
              <a:t>.</a:t>
            </a:r>
          </a:p>
          <a:p>
            <a:pPr eaLnBrk="1" hangingPunct="1">
              <a:spcBef>
                <a:spcPct val="0"/>
              </a:spcBef>
            </a:pPr>
            <a:endParaRPr lang="en-US" dirty="0" smtClean="0">
              <a:latin typeface="Arial" charset="0"/>
              <a:cs typeface="Arial" charset="0"/>
            </a:endParaRPr>
          </a:p>
          <a:p>
            <a:pPr eaLnBrk="1" hangingPunct="1">
              <a:spcBef>
                <a:spcPct val="0"/>
              </a:spcBef>
            </a:pPr>
            <a:r>
              <a:rPr lang="el-GR" dirty="0" smtClean="0">
                <a:latin typeface="Arial" charset="0"/>
                <a:cs typeface="Arial" charset="0"/>
              </a:rPr>
              <a:t>Η διαφοροποίηση προϊόντων ή υπηρεσιών για ένα συγκεκριμένο τμήμα της αγοράς ονομάζεται στρατηγική εστίασης (</a:t>
            </a:r>
            <a:r>
              <a:rPr lang="el-GR" dirty="0" err="1" smtClean="0">
                <a:latin typeface="Arial" charset="0"/>
                <a:cs typeface="Arial" charset="0"/>
              </a:rPr>
              <a:t>focused</a:t>
            </a:r>
            <a:r>
              <a:rPr lang="el-GR" dirty="0" smtClean="0">
                <a:latin typeface="Arial" charset="0"/>
                <a:cs typeface="Arial" charset="0"/>
              </a:rPr>
              <a:t> </a:t>
            </a:r>
            <a:r>
              <a:rPr lang="el-GR" dirty="0" err="1" smtClean="0">
                <a:latin typeface="Arial" charset="0"/>
                <a:cs typeface="Arial" charset="0"/>
              </a:rPr>
              <a:t>strategy</a:t>
            </a:r>
            <a:r>
              <a:rPr lang="el-GR" dirty="0" smtClean="0">
                <a:latin typeface="Arial" charset="0"/>
                <a:cs typeface="Arial" charset="0"/>
              </a:rPr>
              <a:t>). </a:t>
            </a:r>
            <a:r>
              <a:rPr lang="el-GR" sz="1200" kern="1200" dirty="0" smtClean="0">
                <a:solidFill>
                  <a:schemeClr val="tx1"/>
                </a:solidFill>
                <a:latin typeface="+mn-lt"/>
                <a:ea typeface="+mn-ea"/>
                <a:cs typeface="+mn-cs"/>
              </a:rPr>
              <a:t>Η εταιρεία </a:t>
            </a:r>
            <a:r>
              <a:rPr lang="en-US" sz="1200" kern="1200" dirty="0" smtClean="0">
                <a:solidFill>
                  <a:schemeClr val="tx1"/>
                </a:solidFill>
                <a:latin typeface="+mn-lt"/>
                <a:ea typeface="+mn-ea"/>
                <a:cs typeface="+mn-cs"/>
              </a:rPr>
              <a:t>Research in Motion</a:t>
            </a:r>
            <a:r>
              <a:rPr lang="el-GR" sz="1200"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rPr>
              <a:t>RIM</a:t>
            </a:r>
            <a:r>
              <a:rPr lang="el-GR" sz="1200" kern="1200" dirty="0" smtClean="0">
                <a:solidFill>
                  <a:schemeClr val="tx1"/>
                </a:solidFill>
                <a:latin typeface="+mn-lt"/>
                <a:ea typeface="+mn-ea"/>
                <a:cs typeface="+mn-cs"/>
              </a:rPr>
              <a:t>), λόγου χάρη, στοχεύει στο τμήμα της αγοράς που περιλαμβάνει επιχειρηματίες και κρατικούς λειτουργούς, με το έξυπνο κινητό τηλέφωνο </a:t>
            </a:r>
            <a:r>
              <a:rPr lang="en-US" sz="1200" kern="1200" dirty="0" smtClean="0">
                <a:solidFill>
                  <a:schemeClr val="tx1"/>
                </a:solidFill>
                <a:latin typeface="+mn-lt"/>
                <a:ea typeface="+mn-ea"/>
                <a:cs typeface="+mn-cs"/>
              </a:rPr>
              <a:t>BlackBerry</a:t>
            </a:r>
            <a:r>
              <a:rPr lang="el-GR" sz="1200" kern="1200" dirty="0" smtClean="0">
                <a:solidFill>
                  <a:schemeClr val="tx1"/>
                </a:solidFill>
                <a:latin typeface="+mn-lt"/>
                <a:ea typeface="+mn-ea"/>
                <a:cs typeface="+mn-cs"/>
              </a:rPr>
              <a:t>, το οποίο χαρακτηρίζεται από συντηρητικό σχεδιασμό και λειτουργίες προσανατολισμένες στις επιχειρήσεις.</a:t>
            </a:r>
            <a:endParaRPr lang="en-US" dirty="0" smtClean="0">
              <a:latin typeface="Arial" charset="0"/>
              <a:cs typeface="Arial" charset="0"/>
            </a:endParaRPr>
          </a:p>
          <a:p>
            <a:pPr eaLnBrk="1" hangingPunct="1">
              <a:spcBef>
                <a:spcPct val="0"/>
              </a:spcBef>
            </a:pPr>
            <a:endParaRPr lang="en-US" dirty="0" smtClean="0">
              <a:latin typeface="Arial" charset="0"/>
              <a:cs typeface="Arial" charset="0"/>
            </a:endParaRPr>
          </a:p>
          <a:p>
            <a:pPr marL="0" marR="0" indent="0" algn="l" defTabSz="914400" rtl="0" eaLnBrk="1" fontAlgn="base" latinLnBrk="0" hangingPunct="1">
              <a:lnSpc>
                <a:spcPct val="100000"/>
              </a:lnSpc>
              <a:spcBef>
                <a:spcPct val="0"/>
              </a:spcBef>
              <a:spcAft>
                <a:spcPct val="0"/>
              </a:spcAft>
              <a:buClrTx/>
              <a:buSzTx/>
              <a:buFontTx/>
              <a:buNone/>
              <a:tabLst/>
              <a:defRPr/>
            </a:pPr>
            <a:r>
              <a:rPr lang="el-GR" dirty="0" smtClean="0">
                <a:latin typeface="Arial" charset="0"/>
                <a:cs typeface="Arial" charset="0"/>
              </a:rPr>
              <a:t>Στην στην ψηφιακή εποχή όμως,</a:t>
            </a:r>
            <a:r>
              <a:rPr lang="el-GR" baseline="0" dirty="0" smtClean="0">
                <a:latin typeface="Arial" charset="0"/>
                <a:cs typeface="Arial" charset="0"/>
              </a:rPr>
              <a:t> </a:t>
            </a:r>
            <a:r>
              <a:rPr lang="el-GR" dirty="0" smtClean="0">
                <a:latin typeface="Arial" charset="0"/>
                <a:cs typeface="Arial" charset="0"/>
              </a:rPr>
              <a:t>όπου οι πέντε δυνάμεις του ανταγωνισμού έχουν υποστεί μεγάλους τριγμούς, οι </a:t>
            </a:r>
            <a:r>
              <a:rPr lang="el-GR" sz="1200" kern="1200" dirty="0" smtClean="0">
                <a:solidFill>
                  <a:schemeClr val="tx1"/>
                </a:solidFill>
                <a:latin typeface="+mn-lt"/>
                <a:ea typeface="+mn-ea"/>
                <a:cs typeface="+mn-cs"/>
              </a:rPr>
              <a:t>επιχειρήσεις κερδίζουν μέσω υβριδικών στρατηγικών μοντέλων, όπως η στόχευση σε βέλτιστη ποιότητα στη χαμηλότερη δυνατή τιμή.</a:t>
            </a:r>
            <a:r>
              <a:rPr lang="el-GR" dirty="0" smtClean="0">
                <a:latin typeface="Arial" charset="0"/>
                <a:cs typeface="Arial" charset="0"/>
              </a:rPr>
              <a:t> </a:t>
            </a:r>
            <a:r>
              <a:rPr lang="el-GR" sz="1200" kern="1200" dirty="0" smtClean="0">
                <a:solidFill>
                  <a:schemeClr val="tx1"/>
                </a:solidFill>
                <a:latin typeface="+mn-lt"/>
                <a:ea typeface="+mn-ea"/>
                <a:cs typeface="+mn-cs"/>
              </a:rPr>
              <a:t>Οι επιχειρήσεις κερδίζουν με έναν ακόμη διαφορετικό τρόπο, δημιουργώντας μεγάλο και φανατικό κοινό. Αποκτούν έτσι μερίδιο σε μία αγορά, η οποία δεν υπήρχε στο παρελθόν. Την τακτική αυτή ακολούθησε και το </a:t>
            </a:r>
            <a:r>
              <a:rPr lang="en-US" sz="1200" kern="1200" dirty="0" smtClean="0">
                <a:solidFill>
                  <a:schemeClr val="tx1"/>
                </a:solidFill>
                <a:latin typeface="+mn-lt"/>
                <a:ea typeface="+mn-ea"/>
                <a:cs typeface="+mn-cs"/>
              </a:rPr>
              <a:t>YouTube</a:t>
            </a:r>
            <a:r>
              <a:rPr lang="el-GR" sz="1200" kern="1200" dirty="0" smtClean="0">
                <a:solidFill>
                  <a:schemeClr val="tx1"/>
                </a:solidFill>
                <a:latin typeface="+mn-lt"/>
                <a:ea typeface="+mn-ea"/>
                <a:cs typeface="+mn-cs"/>
              </a:rPr>
              <a:t>, προσελκύοντας εκατομμύρια ανθρώπους που επιθυμούσαν να μοιραστούν με τους φίλους τους τα ερασιτεχνικά τους βίντεο. Το </a:t>
            </a:r>
            <a:r>
              <a:rPr lang="en-US" sz="1200" kern="1200" dirty="0" smtClean="0">
                <a:solidFill>
                  <a:schemeClr val="tx1"/>
                </a:solidFill>
                <a:latin typeface="+mn-lt"/>
                <a:ea typeface="+mn-ea"/>
                <a:cs typeface="+mn-cs"/>
              </a:rPr>
              <a:t>YouTube</a:t>
            </a:r>
            <a:r>
              <a:rPr lang="el-GR" sz="1200" kern="1200" dirty="0" smtClean="0">
                <a:solidFill>
                  <a:schemeClr val="tx1"/>
                </a:solidFill>
                <a:latin typeface="+mn-lt"/>
                <a:ea typeface="+mn-ea"/>
                <a:cs typeface="+mn-cs"/>
              </a:rPr>
              <a:t> εξαγοράσθηκε από την </a:t>
            </a:r>
            <a:r>
              <a:rPr lang="en-US" sz="1200" kern="1200" dirty="0" smtClean="0">
                <a:solidFill>
                  <a:schemeClr val="tx1"/>
                </a:solidFill>
                <a:latin typeface="+mn-lt"/>
                <a:ea typeface="+mn-ea"/>
                <a:cs typeface="+mn-cs"/>
              </a:rPr>
              <a:t>Google</a:t>
            </a:r>
            <a:r>
              <a:rPr lang="el-GR" sz="1200" kern="1200" dirty="0" smtClean="0">
                <a:solidFill>
                  <a:schemeClr val="tx1"/>
                </a:solidFill>
                <a:latin typeface="+mn-lt"/>
                <a:ea typeface="+mn-ea"/>
                <a:cs typeface="+mn-cs"/>
              </a:rPr>
              <a:t>, σε τιμή 40πλάσια του συνόλου της αρχικής επένδυσης.</a:t>
            </a:r>
          </a:p>
        </p:txBody>
      </p:sp>
      <p:sp>
        <p:nvSpPr>
          <p:cNvPr id="5939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C593875-5143-4C51-84F2-09EB6CED6449}" type="slidenum">
              <a:rPr lang="en-US">
                <a:cs typeface="Arial" charset="0"/>
              </a:rPr>
              <a:pPr fontAlgn="base">
                <a:spcBef>
                  <a:spcPct val="0"/>
                </a:spcBef>
                <a:spcAft>
                  <a:spcPct val="0"/>
                </a:spcAft>
                <a:defRPr/>
              </a:pPr>
              <a:t>23</a:t>
            </a:fld>
            <a:endParaRPr lang="en-US" dirty="0">
              <a:cs typeface="Arial"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Slide Image Placeholder 1"/>
          <p:cNvSpPr>
            <a:spLocks noGrp="1" noRot="1" noChangeAspect="1"/>
          </p:cNvSpPr>
          <p:nvPr>
            <p:ph type="sldImg"/>
          </p:nvPr>
        </p:nvSpPr>
        <p:spPr bwMode="auto">
          <a:noFill/>
          <a:ln>
            <a:solidFill>
              <a:srgbClr val="000000"/>
            </a:solidFill>
            <a:miter lim="800000"/>
            <a:headEnd/>
            <a:tailEnd/>
          </a:ln>
        </p:spPr>
      </p:sp>
      <p:sp>
        <p:nvSpPr>
          <p:cNvPr id="6144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l-GR" sz="1200" kern="1200" dirty="0" smtClean="0">
                <a:solidFill>
                  <a:schemeClr val="tx1"/>
                </a:solidFill>
                <a:latin typeface="+mn-lt"/>
                <a:ea typeface="+mn-ea"/>
                <a:cs typeface="+mn-cs"/>
              </a:rPr>
              <a:t>Όλες οι παραπάνω στρατηγικές επιτυγχάνουν μέσω μόχλευσης των πληροφοριακών συστημάτων. Πολύ συχνά μάλιστα ο πυρήνας του ανταγωνιστικού πλεονεκτήματος μίας επιχείρησης είναι η τεχνολογία πληροφοριών και επικοινωνιών που διαθέτει. </a:t>
            </a:r>
            <a:endParaRPr lang="en-US" dirty="0" smtClean="0">
              <a:latin typeface="Arial" charset="0"/>
              <a:cs typeface="Arial" charset="0"/>
            </a:endParaRPr>
          </a:p>
          <a:p>
            <a:pPr eaLnBrk="1" hangingPunct="1">
              <a:spcBef>
                <a:spcPct val="0"/>
              </a:spcBef>
            </a:pPr>
            <a:endParaRPr lang="en-US" dirty="0" smtClean="0">
              <a:latin typeface="Arial" charset="0"/>
              <a:cs typeface="Arial" charset="0"/>
            </a:endParaRPr>
          </a:p>
          <a:p>
            <a:pPr marL="0" marR="0" indent="0" algn="l" defTabSz="914400" rtl="0" eaLnBrk="1" fontAlgn="base" latinLnBrk="0" hangingPunct="1">
              <a:lnSpc>
                <a:spcPct val="100000"/>
              </a:lnSpc>
              <a:spcBef>
                <a:spcPct val="0"/>
              </a:spcBef>
              <a:spcAft>
                <a:spcPct val="0"/>
              </a:spcAft>
              <a:buClrTx/>
              <a:buSzTx/>
              <a:buFontTx/>
              <a:buNone/>
              <a:tabLst/>
              <a:defRPr/>
            </a:pPr>
            <a:r>
              <a:rPr lang="el-GR" sz="1200" kern="1200" dirty="0" smtClean="0">
                <a:solidFill>
                  <a:schemeClr val="tx1"/>
                </a:solidFill>
                <a:latin typeface="+mn-lt"/>
                <a:ea typeface="+mn-ea"/>
                <a:cs typeface="+mn-cs"/>
              </a:rPr>
              <a:t>Για παράδειγμα, για να επιτευχθεί ηγεσία κόστους θα πρέπει να αυτοματοποιηθεί κατά το δυνατόν περισσότερο η αλυσίδα αξίας, από τους προμηθευτές έως και τις υπηρεσίες υποστήριξης πελατών. Όλες οι επιχειρήσεις, ανεξαρτήτως στρατηγικού προσανατολισμού, επωφελούνται από τη μείωση κόστους που επιτυγχάνεται μέσω των πληροφοριακών συστημάτων. Το όφελος προκύπτει αρχικά από τον ανασχεδιασμό των διαδικασιών αυτών, με αποτέλεσμα την εξάλειψη ορισμένων βημάτων ή την αποφυγή αλληλοεπικαλύψεων. Χαρακτηριστικό παράδειγμα αποτελεί η εφαρμογή αυτοεξυπηρέτησης στον τομέα του ανθρωπίνου δυναμικού. Σε αντικατάσταση των εντύπων που συμπληρώνονται από τους εργαζόμενους, τα οποία κατόπιν ελέγχονται από το τμήμα ανθρωπίνου δυναμικού και μετά καταχωρούνται στο σύστημα διαχείρισης μισθοδοσίας, οι ίδιοι οι εργαζόμενοι εκτελούν τις εργασίες αυτές μέσω πληροφοριακών συστημάτων. Με τον τρόπο αυτό, εργασίες όπως η επιλογή παροχών, η συμπλήρωση φορολογικών εντύπων και </a:t>
            </a:r>
            <a:r>
              <a:rPr lang="el-GR" sz="1200" kern="1200" dirty="0" err="1" smtClean="0">
                <a:solidFill>
                  <a:schemeClr val="tx1"/>
                </a:solidFill>
                <a:latin typeface="+mn-lt"/>
                <a:ea typeface="+mn-ea"/>
                <a:cs typeface="+mn-cs"/>
              </a:rPr>
              <a:t>παρουσιολογίων</a:t>
            </a:r>
            <a:r>
              <a:rPr lang="el-GR" sz="1200" kern="1200" dirty="0" smtClean="0">
                <a:solidFill>
                  <a:schemeClr val="tx1"/>
                </a:solidFill>
                <a:latin typeface="+mn-lt"/>
                <a:ea typeface="+mn-ea"/>
                <a:cs typeface="+mn-cs"/>
              </a:rPr>
              <a:t>, η ενημέρωση των προσωπικών στοιχείων επικοινωνίας και η εγγραφή σε προγράμματα επαγγελματικής ανάπτυξης, γίνονται όλες μέσω δικτύου. </a:t>
            </a:r>
          </a:p>
          <a:p>
            <a:pPr marL="0" marR="0" indent="0" algn="l" defTabSz="914400" rtl="0" eaLnBrk="1" fontAlgn="base" latinLnBrk="0" hangingPunct="1">
              <a:lnSpc>
                <a:spcPct val="100000"/>
              </a:lnSpc>
              <a:spcBef>
                <a:spcPct val="0"/>
              </a:spcBef>
              <a:spcAft>
                <a:spcPct val="0"/>
              </a:spcAft>
              <a:buClrTx/>
              <a:buSzTx/>
              <a:buFontTx/>
              <a:buNone/>
              <a:tabLst/>
              <a:defRPr/>
            </a:pPr>
            <a:endParaRPr lang="en-US" dirty="0" smtClean="0">
              <a:latin typeface="Arial" charset="0"/>
              <a:cs typeface="Arial" charset="0"/>
            </a:endParaRPr>
          </a:p>
          <a:p>
            <a:pPr eaLnBrk="1" hangingPunct="1">
              <a:spcBef>
                <a:spcPct val="0"/>
              </a:spcBef>
            </a:pPr>
            <a:r>
              <a:rPr lang="el-GR" sz="1200" kern="1200" dirty="0" smtClean="0">
                <a:solidFill>
                  <a:schemeClr val="tx1"/>
                </a:solidFill>
                <a:latin typeface="+mn-lt"/>
                <a:ea typeface="+mn-ea"/>
                <a:cs typeface="+mn-cs"/>
              </a:rPr>
              <a:t>Η εισαγωγή ενός εξαιρετικά διαφοροποιημένου προϊόντος συχνά βασίζεται σε καινοτομίες της τεχνολογίας πληροφοριών, όχι μόνο για τις εταιρείες υψηλής τεχνολογίας. Μεγάλα παντοπωλεία πειραματίζονται με διάφορες εφαρμογές «έξυπνων καλαθιών αγορών», τα οποία διαθέτουν ασύρματη σύνδεση και, αφού σαρώσουν την κάρτα μέλους (</a:t>
            </a:r>
            <a:r>
              <a:rPr lang="en-US" sz="1200" kern="1200" dirty="0" smtClean="0">
                <a:solidFill>
                  <a:schemeClr val="tx1"/>
                </a:solidFill>
                <a:latin typeface="+mn-lt"/>
                <a:ea typeface="+mn-ea"/>
                <a:cs typeface="+mn-cs"/>
              </a:rPr>
              <a:t>loyalty card</a:t>
            </a:r>
            <a:r>
              <a:rPr lang="el-GR" sz="1200" kern="1200" dirty="0" smtClean="0">
                <a:solidFill>
                  <a:schemeClr val="tx1"/>
                </a:solidFill>
                <a:latin typeface="+mn-lt"/>
                <a:ea typeface="+mn-ea"/>
                <a:cs typeface="+mn-cs"/>
              </a:rPr>
              <a:t>), κατευθύνουν τον πελάτη στους κατάλληλους διαδρόμους. Οι συσκευές αυτές ανακοινώνουν προσφορές, ανιχνεύουν τα προϊόντα που αγοράστηκαν και υπολογίζουν τον λογαριασμό, ούτως ώστε οι πελάτες του καταστήματος να κινούνται γρήγορα στα ταμεία. Παράλληλα, οι πληροφορίες διοχετεύονται στο σύστημα διαχείρισης αποθήκης, όπως ακριβώς συμβαίνει και με τις κλασικές ταμειακές μηχανές, ούτως ώστε να δίνονται εντολές αναπλήρωσης των αποθεμάτων ανάλογα με τις ανάγκες. </a:t>
            </a:r>
            <a:endParaRPr lang="en-US" dirty="0" smtClean="0">
              <a:latin typeface="Arial" charset="0"/>
              <a:cs typeface="Arial" charset="0"/>
            </a:endParaRPr>
          </a:p>
        </p:txBody>
      </p:sp>
      <p:sp>
        <p:nvSpPr>
          <p:cNvPr id="6144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D2BB99C-22EB-493E-83BD-721BD6BEF362}" type="slidenum">
              <a:rPr lang="en-US">
                <a:cs typeface="Arial" charset="0"/>
              </a:rPr>
              <a:pPr fontAlgn="base">
                <a:spcBef>
                  <a:spcPct val="0"/>
                </a:spcBef>
                <a:spcAft>
                  <a:spcPct val="0"/>
                </a:spcAft>
                <a:defRPr/>
              </a:pPr>
              <a:t>24</a:t>
            </a:fld>
            <a:endParaRPr lang="en-US" dirty="0">
              <a:cs typeface="Arial"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Slide Image Placeholder 1"/>
          <p:cNvSpPr>
            <a:spLocks noGrp="1" noRot="1" noChangeAspect="1"/>
          </p:cNvSpPr>
          <p:nvPr>
            <p:ph type="sldImg"/>
          </p:nvPr>
        </p:nvSpPr>
        <p:spPr bwMode="auto">
          <a:noFill/>
          <a:ln>
            <a:solidFill>
              <a:srgbClr val="000000"/>
            </a:solidFill>
            <a:miter lim="800000"/>
            <a:headEnd/>
            <a:tailEnd/>
          </a:ln>
        </p:spPr>
      </p:sp>
      <p:sp>
        <p:nvSpPr>
          <p:cNvPr id="63490"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l-GR" sz="1200" kern="1200" dirty="0" smtClean="0">
                <a:solidFill>
                  <a:schemeClr val="tx1"/>
                </a:solidFill>
                <a:latin typeface="+mn-lt"/>
                <a:ea typeface="+mn-ea"/>
                <a:cs typeface="+mn-cs"/>
              </a:rPr>
              <a:t>Κατά μέσο όρο, τα δύο τρίτα των 13.000 δολαρίων ξοδεύονται για τη εύρυθμη λειτουργία των συστημάτων. Τα έξοδα αυτά περιλαμβάνουν τους μισθούς των εργαζομένων στο τμήμα πληροφορικής, τα κέντρα δεδομένων, το γραφείο υποστήριξης, τις άδειες χρήσης λογισμικού και τη συντήρηση των βασικών εφαρμογών λογισμικού και τεχνολογικής υποδομής. Τα συγκεκριμένα έξοδα είναι ανελαστικά, με την έννοια ότι δεν είναι δυνατόν ένας οργανισμός να λειτουργήσει χωρίς αυτά, αλλά υπάρχει δυνατότητα σημαντικών μειώσεων. Κάποιες επιχειρήσεις αναθέτουν σε εξωτερικούς συνεργάτες (</a:t>
            </a:r>
            <a:r>
              <a:rPr lang="en-US" sz="1200" kern="1200" dirty="0" smtClean="0">
                <a:solidFill>
                  <a:schemeClr val="tx1"/>
                </a:solidFill>
                <a:latin typeface="+mn-lt"/>
                <a:ea typeface="+mn-ea"/>
                <a:cs typeface="+mn-cs"/>
              </a:rPr>
              <a:t>outsourcing</a:t>
            </a:r>
            <a:r>
              <a:rPr lang="el-GR" sz="1200" kern="1200" dirty="0" smtClean="0">
                <a:solidFill>
                  <a:schemeClr val="tx1"/>
                </a:solidFill>
                <a:latin typeface="+mn-lt"/>
                <a:ea typeface="+mn-ea"/>
                <a:cs typeface="+mn-cs"/>
              </a:rPr>
              <a:t>) τις υπηρεσίες υποστήριξης πελατών, λόγου χάρη, ή υιοθετούν τα υπολογιστικά νέφη (</a:t>
            </a:r>
            <a:r>
              <a:rPr lang="en-US" sz="1200" kern="1200" dirty="0" smtClean="0">
                <a:solidFill>
                  <a:schemeClr val="tx1"/>
                </a:solidFill>
                <a:latin typeface="+mn-lt"/>
                <a:ea typeface="+mn-ea"/>
                <a:cs typeface="+mn-cs"/>
              </a:rPr>
              <a:t>cloud computing</a:t>
            </a:r>
            <a:r>
              <a:rPr lang="el-GR" sz="1200" kern="1200" dirty="0" smtClean="0">
                <a:solidFill>
                  <a:schemeClr val="tx1"/>
                </a:solidFill>
                <a:latin typeface="+mn-lt"/>
                <a:ea typeface="+mn-ea"/>
                <a:cs typeface="+mn-cs"/>
              </a:rPr>
              <a:t>) για να μειώσουν τα έξοδα των κέντρων δεδομένων. Οι μάνατζερ θα πρέπει να αναζητούν ευκαιρίες μείωσης των ποσών που δαπανούνται για τέτοιου είδους τεχνολογία πληροφοριών, όπως ακριβώς πράττουν για κάθε άλλο στοιχείο της αλυσίδας αξίας.</a:t>
            </a:r>
          </a:p>
          <a:p>
            <a:pPr eaLnBrk="1" hangingPunct="1">
              <a:spcBef>
                <a:spcPct val="0"/>
              </a:spcBef>
            </a:pPr>
            <a:endParaRPr lang="en-US" dirty="0" smtClean="0">
              <a:latin typeface="Arial" charset="0"/>
              <a:cs typeface="Arial" charset="0"/>
            </a:endParaRPr>
          </a:p>
          <a:p>
            <a:pPr marL="0" marR="0" indent="0" algn="l" defTabSz="914400" rtl="0" eaLnBrk="1" fontAlgn="base" latinLnBrk="0" hangingPunct="1">
              <a:lnSpc>
                <a:spcPct val="100000"/>
              </a:lnSpc>
              <a:spcBef>
                <a:spcPct val="0"/>
              </a:spcBef>
              <a:spcAft>
                <a:spcPct val="0"/>
              </a:spcAft>
              <a:buClrTx/>
              <a:buSzTx/>
              <a:buFontTx/>
              <a:buNone/>
              <a:tabLst/>
              <a:defRPr/>
            </a:pPr>
            <a:r>
              <a:rPr lang="el-GR" sz="1200" kern="1200" dirty="0" smtClean="0">
                <a:solidFill>
                  <a:schemeClr val="tx1"/>
                </a:solidFill>
                <a:latin typeface="+mn-lt"/>
                <a:ea typeface="+mn-ea"/>
                <a:cs typeface="+mn-cs"/>
              </a:rPr>
              <a:t>Οι στρατηγικές χρήσεις της τεχνολογίας πληροφοριών, στις οποίες διατίθεται το υπόλοιπο του προϋπολογισμού, εστιάζουν στην ανάπτυξη των επιχειρήσεων (19%) και στο μετασχηματισμό των επιχειρηματικών μοντέλων τους (15%). Τα πληροφοριακά συστήματα είναι σε θέση, για παράδειγμα, να διευκολύνουν ένα καινούριο επιχειρηματικό μοντέλο, όπως στην περίπτωση του </a:t>
            </a:r>
            <a:r>
              <a:rPr lang="en-US" sz="1200" kern="1200" dirty="0" smtClean="0">
                <a:solidFill>
                  <a:schemeClr val="tx1"/>
                </a:solidFill>
                <a:latin typeface="+mn-lt"/>
                <a:ea typeface="+mn-ea"/>
                <a:cs typeface="+mn-cs"/>
              </a:rPr>
              <a:t>eBay</a:t>
            </a:r>
            <a:r>
              <a:rPr lang="el-GR" sz="1200" kern="1200" dirty="0" smtClean="0">
                <a:solidFill>
                  <a:schemeClr val="tx1"/>
                </a:solidFill>
                <a:latin typeface="+mn-lt"/>
                <a:ea typeface="+mn-ea"/>
                <a:cs typeface="+mn-cs"/>
              </a:rPr>
              <a:t>, όπου χρησιμοποιήθηκαν εξειδικευμένα λογισμικά για την υποστήριξη διαδικτυακών δημοπρασιών. Επιπλέον παράδειγμα της χρήσης πληροφοριακών συστημάτων, που είναι σε θέση να μεταβάλλουν άρδην το σκηνικό, είναι και ο ηλεκτρονικός ιατρικός φάκελος (</a:t>
            </a:r>
            <a:r>
              <a:rPr lang="en-US" sz="1200" kern="1200" dirty="0" smtClean="0">
                <a:solidFill>
                  <a:schemeClr val="tx1"/>
                </a:solidFill>
                <a:latin typeface="+mn-lt"/>
                <a:ea typeface="+mn-ea"/>
                <a:cs typeface="+mn-cs"/>
              </a:rPr>
              <a:t>electronic medical record</a:t>
            </a:r>
            <a:r>
              <a:rPr lang="el-GR" sz="1200" kern="1200" dirty="0" smtClean="0">
                <a:solidFill>
                  <a:schemeClr val="tx1"/>
                </a:solidFill>
                <a:latin typeface="+mn-lt"/>
                <a:ea typeface="+mn-ea"/>
                <a:cs typeface="+mn-cs"/>
              </a:rPr>
              <a:t> – </a:t>
            </a:r>
            <a:r>
              <a:rPr lang="en-US" sz="1200" kern="1200" dirty="0" smtClean="0">
                <a:solidFill>
                  <a:schemeClr val="tx1"/>
                </a:solidFill>
                <a:latin typeface="+mn-lt"/>
                <a:ea typeface="+mn-ea"/>
                <a:cs typeface="+mn-cs"/>
              </a:rPr>
              <a:t>EMR</a:t>
            </a:r>
            <a:r>
              <a:rPr lang="el-GR" sz="1200" kern="1200" dirty="0" smtClean="0">
                <a:solidFill>
                  <a:schemeClr val="tx1"/>
                </a:solidFill>
                <a:latin typeface="+mn-lt"/>
                <a:ea typeface="+mn-ea"/>
                <a:cs typeface="+mn-cs"/>
              </a:rPr>
              <a:t>). Στόχος είναι η δραστική μείωση των δαπανών για την υγεία, μέσω της ψηφιοποίησης του ιστορικού των ασθενών, συμπεριλαμβανομένων των θεραπειών που έχουν λάβει, και της διάθεσής του στους </a:t>
            </a:r>
            <a:r>
              <a:rPr lang="el-GR" sz="1200" kern="1200" dirty="0" err="1" smtClean="0">
                <a:solidFill>
                  <a:schemeClr val="tx1"/>
                </a:solidFill>
                <a:latin typeface="+mn-lt"/>
                <a:ea typeface="+mn-ea"/>
                <a:cs typeface="+mn-cs"/>
              </a:rPr>
              <a:t>παροχείς</a:t>
            </a:r>
            <a:r>
              <a:rPr lang="el-GR" sz="1200" kern="1200" dirty="0" smtClean="0">
                <a:solidFill>
                  <a:schemeClr val="tx1"/>
                </a:solidFill>
                <a:latin typeface="+mn-lt"/>
                <a:ea typeface="+mn-ea"/>
                <a:cs typeface="+mn-cs"/>
              </a:rPr>
              <a:t> υπηρεσιών υγείας, ανάλογα με τις ανάγκες. Παρόλη την εντυπωσιακή εκκίνηση, η εν λόγω στρατηγική χρήση των πληροφοριακών συστημάτων για το μετασχηματισμό του κλάδου της υγείας υστερεί έναντι κάθε άλλου κλάδου. Για να ξεπεραστούν τα εμπόδια θα πρέπει πρωταρχικά να επιλυθούν τα ζητήματα ασφάλειας και ανταλλαγής των δεδομένων αυτών, ούτως ώστε να διασφαλιστεί τόσο η προστασία των προσωπικών δεδομένων όσο και να αποφευχθεί η δημιουργία ενός συνονθυλεύματος από ασύμβατα μεταξύ τους συστήματα.</a:t>
            </a:r>
            <a:r>
              <a:rPr lang="en-US" dirty="0" smtClean="0">
                <a:latin typeface="Arial" charset="0"/>
                <a:cs typeface="Arial" charset="0"/>
              </a:rPr>
              <a:t> </a:t>
            </a:r>
          </a:p>
        </p:txBody>
      </p:sp>
      <p:sp>
        <p:nvSpPr>
          <p:cNvPr id="4" name="Slide Number Placeholder 3"/>
          <p:cNvSpPr>
            <a:spLocks noGrp="1"/>
          </p:cNvSpPr>
          <p:nvPr>
            <p:ph type="sldNum" sz="quarter" idx="5"/>
          </p:nvPr>
        </p:nvSpPr>
        <p:spPr/>
        <p:txBody>
          <a:bodyPr/>
          <a:lstStyle/>
          <a:p>
            <a:pPr>
              <a:defRPr/>
            </a:pPr>
            <a:fld id="{1CC6240D-62E9-4484-84BF-F95BB3C3B727}" type="slidenum">
              <a:rPr lang="en-US" smtClean="0"/>
              <a:pPr>
                <a:defRPr/>
              </a:pPr>
              <a:t>25</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lide Image Placeholder 1"/>
          <p:cNvSpPr>
            <a:spLocks noGrp="1" noRot="1" noChangeAspect="1"/>
          </p:cNvSpPr>
          <p:nvPr>
            <p:ph type="sldImg"/>
          </p:nvPr>
        </p:nvSpPr>
        <p:spPr bwMode="auto">
          <a:noFill/>
          <a:ln>
            <a:solidFill>
              <a:srgbClr val="000000"/>
            </a:solidFill>
            <a:miter lim="800000"/>
            <a:headEnd/>
            <a:tailEnd/>
          </a:ln>
        </p:spPr>
      </p:sp>
      <p:sp>
        <p:nvSpPr>
          <p:cNvPr id="65538" name="Notes Placeholder 2"/>
          <p:cNvSpPr>
            <a:spLocks noGrp="1"/>
          </p:cNvSpPr>
          <p:nvPr>
            <p:ph type="body" idx="1"/>
          </p:nvPr>
        </p:nvSpPr>
        <p:spPr bwMode="auto">
          <a:noFill/>
        </p:spPr>
        <p:txBody>
          <a:bodyPr wrap="square" numCol="1" anchor="t" anchorCtr="0" compatLnSpc="1">
            <a:prstTxWarp prst="textNoShape">
              <a:avLst/>
            </a:prstTxWarp>
          </a:bodyPr>
          <a:lstStyle/>
          <a:p>
            <a:r>
              <a:rPr lang="el-GR" sz="1200" kern="1200" dirty="0" smtClean="0">
                <a:solidFill>
                  <a:schemeClr val="tx1"/>
                </a:solidFill>
                <a:latin typeface="+mn-lt"/>
                <a:ea typeface="+mn-ea"/>
                <a:cs typeface="+mn-cs"/>
              </a:rPr>
              <a:t>Παρότι οι μη-κερδοσκοπικοί οργανισμοί δεν έχουν μετόχους, έχουν στόχους που απαιτούν στρατηγικό σχεδιασμό, και μπορούν να επωφεληθούν από τη στρατηγική χρήση των πληροφοριακών συστημάτων. Η λειτουργία, η ανάπτυξη και ο μετασχηματισμός είναι έννοιες που αφορούν τους μη-κερδοσκοπικούς οργανισμούς, όπως ακριβώς συμβαίνει και με τις κερδοσκοπικές εταιρείες· τα πληροφοριακά συστήματα ενέχουν ρόλο-κλειδί και σε αυτή την περίπτωση.</a:t>
            </a:r>
          </a:p>
          <a:p>
            <a:pPr eaLnBrk="1" hangingPunct="1">
              <a:spcBef>
                <a:spcPct val="0"/>
              </a:spcBef>
            </a:pPr>
            <a:endParaRPr lang="en-US" dirty="0" smtClean="0">
              <a:latin typeface="Arial" charset="0"/>
              <a:cs typeface="Arial" charset="0"/>
            </a:endParaRPr>
          </a:p>
          <a:p>
            <a:pPr marL="0" marR="0" indent="0" algn="l" defTabSz="914400" rtl="0" eaLnBrk="1" fontAlgn="base" latinLnBrk="0" hangingPunct="1">
              <a:lnSpc>
                <a:spcPct val="100000"/>
              </a:lnSpc>
              <a:spcBef>
                <a:spcPct val="0"/>
              </a:spcBef>
              <a:spcAft>
                <a:spcPct val="0"/>
              </a:spcAft>
              <a:buClrTx/>
              <a:buSzTx/>
              <a:buFontTx/>
              <a:buNone/>
              <a:tabLst/>
              <a:defRPr/>
            </a:pPr>
            <a:r>
              <a:rPr lang="el-GR" sz="1200" kern="1200" dirty="0" smtClean="0">
                <a:solidFill>
                  <a:schemeClr val="tx1"/>
                </a:solidFill>
                <a:latin typeface="+mn-lt"/>
                <a:ea typeface="+mn-ea"/>
                <a:cs typeface="+mn-cs"/>
              </a:rPr>
              <a:t>Οι λειτουργικές ανάγκες των μη-κερδοσκοπικών οργανισμών προσομοιάζουν αυτές των κερδοσκοπικών επιχειρήσεων, με τα πληροφοριακά συστήματα να χρησιμοποιούνται για τη μισθοδοσία, τη λογιστική και τα χρηματοοικονομικά, το ανθρώπινο δυναμικό και άλλες σχετικές δραστηριότητες. Αρκετοί μη-κερδοσκοπικοί οργανισμοί χρειάζονται τα πληροφοριακά συστήματα για την παρακολούθηση των πωλήσεων και των συναλλαγών με τους πελάτες, καθώς πωλούν προϊόντα και υπηρεσίες, είτε γιατί αποτελεί μέρος της αποστολής τους είτε ως συμπληρωματική δραστηριότητα.</a:t>
            </a:r>
            <a:r>
              <a:rPr lang="el-GR" sz="1200" kern="1200" baseline="0" dirty="0" smtClean="0">
                <a:solidFill>
                  <a:schemeClr val="tx1"/>
                </a:solidFill>
                <a:latin typeface="+mn-lt"/>
                <a:ea typeface="+mn-ea"/>
                <a:cs typeface="+mn-cs"/>
              </a:rPr>
              <a:t> </a:t>
            </a:r>
            <a:r>
              <a:rPr lang="el-GR" sz="1200" kern="1200" dirty="0" smtClean="0">
                <a:solidFill>
                  <a:schemeClr val="tx1"/>
                </a:solidFill>
                <a:latin typeface="+mn-lt"/>
                <a:ea typeface="+mn-ea"/>
                <a:cs typeface="+mn-cs"/>
              </a:rPr>
              <a:t>Ορισμένες από τις πιο καινοτόμες στρατηγικές χρήσης των πληροφοριακών συστημάτων συναντώνται στον κλάδο των μη-κερδοσκοπικών οργανισμών, όπως σε φιλανθρωπικά ιδρύματα, σχολεία, πολιτικές ομάδες, θρησκευτικές οργανώσεις, κρατικούς φορείς κ.α. Η προσέγγιση υποστηρικτών αποτελεί θεμελιώδους σημασίας δραστηριότητας για τους περισσότερους μη-κερδοσκοπικούς οργανισμούς, και η τεχνολογία πληροφοριών και επικοινωνιών προσφέρει τεράστιες δυνατότητες και σε αυτό τον τομέα. Οι έρανοι και η διαχείριση των εθελοντών αποτελούν δύο από τις περιοχές που έχουν ωφεληθεί σημαντικά από τέτοιου είδους καινοτομίες. </a:t>
            </a:r>
            <a:endParaRPr lang="el-GR" sz="1200" kern="1200" dirty="0">
              <a:solidFill>
                <a:schemeClr val="tx1"/>
              </a:solidFill>
              <a:latin typeface="+mn-lt"/>
              <a:ea typeface="+mn-ea"/>
              <a:cs typeface="+mn-cs"/>
            </a:endParaRPr>
          </a:p>
        </p:txBody>
      </p:sp>
      <p:sp>
        <p:nvSpPr>
          <p:cNvPr id="6553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975BAF6-BC73-4678-8AEF-5AB0690162F0}" type="slidenum">
              <a:rPr lang="en-US">
                <a:cs typeface="Arial" charset="0"/>
              </a:rPr>
              <a:pPr fontAlgn="base">
                <a:spcBef>
                  <a:spcPct val="0"/>
                </a:spcBef>
                <a:spcAft>
                  <a:spcPct val="0"/>
                </a:spcAft>
                <a:defRPr/>
              </a:pPr>
              <a:t>26</a:t>
            </a:fld>
            <a:endParaRPr lang="en-US" dirty="0">
              <a:cs typeface="Arial"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lide Image Placeholder 1"/>
          <p:cNvSpPr>
            <a:spLocks noGrp="1" noRot="1" noChangeAspect="1"/>
          </p:cNvSpPr>
          <p:nvPr>
            <p:ph type="sldImg"/>
          </p:nvPr>
        </p:nvSpPr>
        <p:spPr bwMode="auto">
          <a:noFill/>
          <a:ln>
            <a:solidFill>
              <a:srgbClr val="000000"/>
            </a:solidFill>
            <a:miter lim="800000"/>
            <a:headEnd/>
            <a:tailEnd/>
          </a:ln>
        </p:spPr>
      </p:sp>
      <p:sp>
        <p:nvSpPr>
          <p:cNvPr id="67586"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l-GR" sz="1200" kern="1200" dirty="0" smtClean="0">
                <a:solidFill>
                  <a:schemeClr val="tx1"/>
                </a:solidFill>
                <a:latin typeface="+mn-lt"/>
                <a:ea typeface="+mn-ea"/>
                <a:cs typeface="+mn-cs"/>
              </a:rPr>
              <a:t>Βασική πηγή χρηματοδότησης για αρκετούς μη-κερδοσκοπικούς οργανισμούς αποτελούν οι δωρεές· τα πληροφοριακά συστήματα βοηθούν στη διαχείριση αυτής της κρίσιμης δραστηριότητας. Για παράδειγμα, σε διάστημα 4 ετών, οι ετήσιες δωρεές μέσω Διαδικτύου στη Χριστιανική Ένωση Νέων (</a:t>
            </a:r>
            <a:r>
              <a:rPr lang="en-US" sz="1200" kern="1200" dirty="0" smtClean="0">
                <a:solidFill>
                  <a:schemeClr val="tx1"/>
                </a:solidFill>
                <a:latin typeface="+mn-lt"/>
                <a:ea typeface="+mn-ea"/>
                <a:cs typeface="+mn-cs"/>
              </a:rPr>
              <a:t>YMCA</a:t>
            </a:r>
            <a:r>
              <a:rPr lang="el-GR" sz="1200" kern="1200" dirty="0" smtClean="0">
                <a:solidFill>
                  <a:schemeClr val="tx1"/>
                </a:solidFill>
                <a:latin typeface="+mn-lt"/>
                <a:ea typeface="+mn-ea"/>
                <a:cs typeface="+mn-cs"/>
              </a:rPr>
              <a:t>) του Σικάγο ανέβηκαν από το ασήμαντο ποσό των 450 δολαρίων σε 24.000 δολάρια, ποσοστό ανόδου άνω το 5.000%. Ακόμα και ο μικρότερος μη-κερδοσκοπικός οργανισμός μπορεί να προσεγγίσει παγκόσμιο κοινό μέσω Διαδικτύου, υποστηρίζοντας την αποστολή του και κινητοποιώντας τους ανθρώπους να βοηθήσουν. </a:t>
            </a:r>
          </a:p>
          <a:p>
            <a:pPr eaLnBrk="1" hangingPunct="1">
              <a:spcBef>
                <a:spcPct val="0"/>
              </a:spcBef>
            </a:pPr>
            <a:endParaRPr lang="el-GR" sz="1200" kern="1200" dirty="0" smtClean="0">
              <a:solidFill>
                <a:schemeClr val="tx1"/>
              </a:solidFill>
              <a:latin typeface="+mn-lt"/>
              <a:ea typeface="+mn-ea"/>
              <a:cs typeface="+mn-cs"/>
            </a:endParaRPr>
          </a:p>
          <a:p>
            <a:pPr eaLnBrk="1" hangingPunct="1">
              <a:spcBef>
                <a:spcPct val="0"/>
              </a:spcBef>
            </a:pPr>
            <a:r>
              <a:rPr lang="el-GR" sz="1200" kern="1200" dirty="0" smtClean="0">
                <a:solidFill>
                  <a:schemeClr val="tx1"/>
                </a:solidFill>
                <a:latin typeface="+mn-lt"/>
                <a:ea typeface="+mn-ea"/>
                <a:cs typeface="+mn-cs"/>
              </a:rPr>
              <a:t>Οι μη-κερδοσκοπικοί οργανισμοί χρησιμοποιούν τα πληροφοριακά συστήματα για να αντλήσουν πληροφορίες σχετικά με τις προτιμήσεις και τα κίνητρα πιθανών χρηματοδοτών, αντίστοιχα με αυτό που κάνουν εταιρείες, όπως η </a:t>
            </a:r>
            <a:r>
              <a:rPr lang="en-US" sz="1200" kern="1200" dirty="0" smtClean="0">
                <a:solidFill>
                  <a:schemeClr val="tx1"/>
                </a:solidFill>
                <a:latin typeface="+mn-lt"/>
                <a:ea typeface="+mn-ea"/>
                <a:cs typeface="+mn-cs"/>
              </a:rPr>
              <a:t>Amazon</a:t>
            </a:r>
            <a:r>
              <a:rPr lang="el-GR" sz="1200" kern="1200" dirty="0" smtClean="0">
                <a:solidFill>
                  <a:schemeClr val="tx1"/>
                </a:solidFill>
                <a:latin typeface="+mn-lt"/>
                <a:ea typeface="+mn-ea"/>
                <a:cs typeface="+mn-cs"/>
              </a:rPr>
              <a:t>.</a:t>
            </a:r>
            <a:r>
              <a:rPr lang="en-US" sz="1200" kern="1200" dirty="0" smtClean="0">
                <a:solidFill>
                  <a:schemeClr val="tx1"/>
                </a:solidFill>
                <a:latin typeface="+mn-lt"/>
                <a:ea typeface="+mn-ea"/>
                <a:cs typeface="+mn-cs"/>
              </a:rPr>
              <a:t>com</a:t>
            </a:r>
            <a:r>
              <a:rPr lang="el-GR" sz="1200" kern="1200" dirty="0" smtClean="0">
                <a:solidFill>
                  <a:schemeClr val="tx1"/>
                </a:solidFill>
                <a:latin typeface="+mn-lt"/>
                <a:ea typeface="+mn-ea"/>
                <a:cs typeface="+mn-cs"/>
              </a:rPr>
              <a:t>, για να καλλιεργήσουν τις σχέσεις τους με τους πελάτες. Ο </a:t>
            </a:r>
            <a:r>
              <a:rPr lang="en-US" sz="1200" kern="1200" dirty="0" smtClean="0">
                <a:solidFill>
                  <a:schemeClr val="tx1"/>
                </a:solidFill>
                <a:latin typeface="+mn-lt"/>
                <a:ea typeface="+mn-ea"/>
                <a:cs typeface="+mn-cs"/>
              </a:rPr>
              <a:t>Leukemia and Lymphoma Society</a:t>
            </a:r>
            <a:r>
              <a:rPr lang="el-GR" sz="1200" kern="1200" dirty="0" smtClean="0">
                <a:solidFill>
                  <a:schemeClr val="tx1"/>
                </a:solidFill>
                <a:latin typeface="+mn-lt"/>
                <a:ea typeface="+mn-ea"/>
                <a:cs typeface="+mn-cs"/>
              </a:rPr>
              <a:t> (Σύλλογος για τη Λευχαιμία και το Λέμφωμα), για παράδειγμα, κέρδισε ένα διαγωνισμό υπό την αιγίδα της </a:t>
            </a:r>
            <a:r>
              <a:rPr lang="en-US" sz="1200" kern="1200" dirty="0" smtClean="0">
                <a:solidFill>
                  <a:schemeClr val="tx1"/>
                </a:solidFill>
                <a:latin typeface="+mn-lt"/>
                <a:ea typeface="+mn-ea"/>
                <a:cs typeface="+mn-cs"/>
              </a:rPr>
              <a:t>Google</a:t>
            </a:r>
            <a:r>
              <a:rPr lang="el-GR" sz="1200" kern="1200" dirty="0" smtClean="0">
                <a:solidFill>
                  <a:schemeClr val="tx1"/>
                </a:solidFill>
                <a:latin typeface="+mn-lt"/>
                <a:ea typeface="+mn-ea"/>
                <a:cs typeface="+mn-cs"/>
              </a:rPr>
              <a:t> με έπαθλο δωρεάν βοήθεια από συμβούλους σχεδιασμού ιστοσελίδας. Μη γνωρίζοντας πώς ακριβώς να προωθήσουν το πρόγραμμα “</a:t>
            </a:r>
            <a:r>
              <a:rPr lang="en-US" sz="1200" kern="1200" dirty="0" smtClean="0">
                <a:solidFill>
                  <a:schemeClr val="tx1"/>
                </a:solidFill>
                <a:latin typeface="+mn-lt"/>
                <a:ea typeface="+mn-ea"/>
                <a:cs typeface="+mn-cs"/>
              </a:rPr>
              <a:t>Team in Training</a:t>
            </a:r>
            <a:r>
              <a:rPr lang="el-GR" sz="1200" kern="1200" dirty="0" smtClean="0">
                <a:solidFill>
                  <a:schemeClr val="tx1"/>
                </a:solidFill>
                <a:latin typeface="+mn-lt"/>
                <a:ea typeface="+mn-ea"/>
                <a:cs typeface="+mn-cs"/>
              </a:rPr>
              <a:t>” («Προπονήσου μαζί μας»), έκαναν με τη βοήθεια της </a:t>
            </a:r>
            <a:r>
              <a:rPr lang="en-US" sz="1200" kern="1200" dirty="0" smtClean="0">
                <a:solidFill>
                  <a:schemeClr val="tx1"/>
                </a:solidFill>
                <a:latin typeface="+mn-lt"/>
                <a:ea typeface="+mn-ea"/>
                <a:cs typeface="+mn-cs"/>
              </a:rPr>
              <a:t>Google</a:t>
            </a:r>
            <a:r>
              <a:rPr lang="el-GR" sz="1200" kern="1200" dirty="0" smtClean="0">
                <a:solidFill>
                  <a:schemeClr val="tx1"/>
                </a:solidFill>
                <a:latin typeface="+mn-lt"/>
                <a:ea typeface="+mn-ea"/>
                <a:cs typeface="+mn-cs"/>
              </a:rPr>
              <a:t> ένα πείραμα για να συγκρίνουν τρεις διαφορετικές σελίδες. Η μία περιείχε φωτογραφίες με μέλη ομάδων που έκαναν ορειβασία και συμμετείχαν σε αθλητικούς αγώνες, μία άλλη εκδοχή έδειχνε βίντεο για το πρόγραμμα και η τρίτη περιείχε γραπτές μαρτυρίες συμμετεχόντων. Κατά τη διάρκεια του πειράματος, η </a:t>
            </a:r>
            <a:r>
              <a:rPr lang="en-US" sz="1200" kern="1200" dirty="0" smtClean="0">
                <a:solidFill>
                  <a:schemeClr val="tx1"/>
                </a:solidFill>
                <a:latin typeface="+mn-lt"/>
                <a:ea typeface="+mn-ea"/>
                <a:cs typeface="+mn-cs"/>
              </a:rPr>
              <a:t>Google</a:t>
            </a:r>
            <a:r>
              <a:rPr lang="el-GR" sz="1200" kern="1200" dirty="0" smtClean="0">
                <a:solidFill>
                  <a:schemeClr val="tx1"/>
                </a:solidFill>
                <a:latin typeface="+mn-lt"/>
                <a:ea typeface="+mn-ea"/>
                <a:cs typeface="+mn-cs"/>
              </a:rPr>
              <a:t> κατεύθυνε τυχαία τους επισκέπτες της ιστοσελίδας σε μία από τις τρεις προαναφερθείσες εκδοχές. Κατόπιν, ο σύλλογος ανέλυε πόσοι επισκέπτες ζητούσαν να λάβουν περισσότερες πληροφορίες για το πρόγραμμα. Τα αποτελέσματα έδειξαν ότι την καλύτερη απόδοση είχαν οι φωτογραφίες των αθλητών, με σχεδόν 20% περισσότερους επισκέπτες να ζητούν επιπλέον πληροφορίες</a:t>
            </a:r>
            <a:r>
              <a:rPr lang="en-US" dirty="0" smtClean="0">
                <a:latin typeface="Arial" charset="0"/>
                <a:cs typeface="Arial" charset="0"/>
              </a:rPr>
              <a:t>.</a:t>
            </a:r>
          </a:p>
        </p:txBody>
      </p:sp>
      <p:sp>
        <p:nvSpPr>
          <p:cNvPr id="6758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50AFEED-9D55-41A8-90E2-11B47A434E1B}" type="slidenum">
              <a:rPr lang="en-US">
                <a:cs typeface="Arial" charset="0"/>
              </a:rPr>
              <a:pPr fontAlgn="base">
                <a:spcBef>
                  <a:spcPct val="0"/>
                </a:spcBef>
                <a:spcAft>
                  <a:spcPct val="0"/>
                </a:spcAft>
                <a:defRPr/>
              </a:pPr>
              <a:t>27</a:t>
            </a:fld>
            <a:endParaRPr lang="en-US" dirty="0">
              <a:cs typeface="Arial"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Slide Image Placeholder 1"/>
          <p:cNvSpPr>
            <a:spLocks noGrp="1" noRot="1" noChangeAspect="1"/>
          </p:cNvSpPr>
          <p:nvPr>
            <p:ph type="sldImg"/>
          </p:nvPr>
        </p:nvSpPr>
        <p:spPr bwMode="auto">
          <a:noFill/>
          <a:ln>
            <a:solidFill>
              <a:srgbClr val="000000"/>
            </a:solidFill>
            <a:miter lim="800000"/>
            <a:headEnd/>
            <a:tailEnd/>
          </a:ln>
        </p:spPr>
      </p:sp>
      <p:sp>
        <p:nvSpPr>
          <p:cNvPr id="6963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l-GR" sz="1200" kern="1200" dirty="0" smtClean="0">
                <a:solidFill>
                  <a:schemeClr val="tx1"/>
                </a:solidFill>
                <a:latin typeface="+mn-lt"/>
                <a:ea typeface="+mn-ea"/>
                <a:cs typeface="+mn-cs"/>
              </a:rPr>
              <a:t>Η προσέλκυση εθελοντών και η διατήρηση της προσήλωσης τους στην αποστολή τους είναι από τις πιο ουσιώδεις δραστηριότητες για πολλούς μη-κερδοσκοπικούς οργανισμούς. Οι προσπάθειες προσομοιάζουν αυτές των επιχειρήσεων για την καλλιέργεια των πελατειακών σχέσεων και την ενίσχυση της δέσμευσης των υπαλλήλων τους. </a:t>
            </a:r>
          </a:p>
          <a:p>
            <a:pPr eaLnBrk="1" hangingPunct="1">
              <a:spcBef>
                <a:spcPct val="0"/>
              </a:spcBef>
            </a:pPr>
            <a:endParaRPr lang="en-US" dirty="0" smtClean="0">
              <a:latin typeface="Arial" charset="0"/>
              <a:cs typeface="Arial" charset="0"/>
            </a:endParaRPr>
          </a:p>
          <a:p>
            <a:pPr eaLnBrk="1" hangingPunct="1">
              <a:spcBef>
                <a:spcPct val="0"/>
              </a:spcBef>
            </a:pPr>
            <a:r>
              <a:rPr lang="el-GR" sz="1200" kern="1200" dirty="0" smtClean="0">
                <a:solidFill>
                  <a:schemeClr val="tx1"/>
                </a:solidFill>
                <a:latin typeface="+mn-lt"/>
                <a:ea typeface="+mn-ea"/>
                <a:cs typeface="+mn-cs"/>
              </a:rPr>
              <a:t>Η </a:t>
            </a:r>
            <a:r>
              <a:rPr lang="en-US" sz="1200" kern="1200" dirty="0" err="1" smtClean="0">
                <a:solidFill>
                  <a:schemeClr val="tx1"/>
                </a:solidFill>
                <a:latin typeface="+mn-lt"/>
                <a:ea typeface="+mn-ea"/>
                <a:cs typeface="+mn-cs"/>
              </a:rPr>
              <a:t>VolunteerMatch</a:t>
            </a:r>
            <a:r>
              <a:rPr lang="el-GR" sz="1200" kern="1200" dirty="0" smtClean="0">
                <a:solidFill>
                  <a:schemeClr val="tx1"/>
                </a:solidFill>
                <a:latin typeface="+mn-lt"/>
                <a:ea typeface="+mn-ea"/>
                <a:cs typeface="+mn-cs"/>
              </a:rPr>
              <a:t>.</a:t>
            </a:r>
            <a:r>
              <a:rPr lang="en-US" sz="1200" kern="1200" dirty="0" smtClean="0">
                <a:solidFill>
                  <a:schemeClr val="tx1"/>
                </a:solidFill>
                <a:latin typeface="+mn-lt"/>
                <a:ea typeface="+mn-ea"/>
                <a:cs typeface="+mn-cs"/>
              </a:rPr>
              <a:t>org</a:t>
            </a:r>
            <a:r>
              <a:rPr lang="el-GR" sz="1200" kern="1200" dirty="0" smtClean="0">
                <a:solidFill>
                  <a:schemeClr val="tx1"/>
                </a:solidFill>
                <a:latin typeface="+mn-lt"/>
                <a:ea typeface="+mn-ea"/>
                <a:cs typeface="+mn-cs"/>
              </a:rPr>
              <a:t>,</a:t>
            </a:r>
            <a:r>
              <a:rPr lang="el-GR" sz="1200" kern="1200" baseline="0" dirty="0" smtClean="0">
                <a:solidFill>
                  <a:schemeClr val="tx1"/>
                </a:solidFill>
                <a:latin typeface="+mn-lt"/>
                <a:ea typeface="+mn-ea"/>
                <a:cs typeface="+mn-cs"/>
              </a:rPr>
              <a:t> για παράδειγμα, </a:t>
            </a:r>
            <a:r>
              <a:rPr lang="el-GR" sz="1200" kern="1200" dirty="0" smtClean="0">
                <a:solidFill>
                  <a:schemeClr val="tx1"/>
                </a:solidFill>
                <a:latin typeface="+mn-lt"/>
                <a:ea typeface="+mn-ea"/>
                <a:cs typeface="+mn-cs"/>
              </a:rPr>
              <a:t>προσφέρει εργαλεία που βοηθούν τους ανθρώπους να βρουν έργα που βρίσκονται σε εξέλιξη, κοντά στον τόπο κατοικίας τους και εντός του πεδίου ενδιαφερόντων τους. Περισσότερες από 62.000 μη-κερδοσκοπικές οργανώσεις αναρτούν τις ανάγκες τους στην συγκεκριμένη ιστοσελίδα, προσδοκώντας να προσελκύσουν εθελοντές για δραστηριότητες όπως η διδασκαλία κολύμβησης, η παροχή συμβουλών σε παιδιά, η φροντίδα ζώων, η ξενάγηση επισκεπτών σε μουσεία κ.α. Η </a:t>
            </a:r>
            <a:r>
              <a:rPr lang="en-US" sz="1200" kern="1200" dirty="0" err="1" smtClean="0">
                <a:solidFill>
                  <a:schemeClr val="tx1"/>
                </a:solidFill>
                <a:latin typeface="+mn-lt"/>
                <a:ea typeface="+mn-ea"/>
                <a:cs typeface="+mn-cs"/>
              </a:rPr>
              <a:t>VolunteerMatch</a:t>
            </a:r>
            <a:r>
              <a:rPr lang="el-GR" sz="1200" kern="1200" dirty="0" smtClean="0">
                <a:solidFill>
                  <a:schemeClr val="tx1"/>
                </a:solidFill>
                <a:latin typeface="+mn-lt"/>
                <a:ea typeface="+mn-ea"/>
                <a:cs typeface="+mn-cs"/>
              </a:rPr>
              <a:t>.</a:t>
            </a:r>
            <a:r>
              <a:rPr lang="en-US" sz="1200" kern="1200" dirty="0" smtClean="0">
                <a:solidFill>
                  <a:schemeClr val="tx1"/>
                </a:solidFill>
                <a:latin typeface="+mn-lt"/>
                <a:ea typeface="+mn-ea"/>
                <a:cs typeface="+mn-cs"/>
              </a:rPr>
              <a:t>org</a:t>
            </a:r>
            <a:r>
              <a:rPr lang="el-GR" sz="1200" kern="1200" dirty="0" smtClean="0">
                <a:solidFill>
                  <a:schemeClr val="tx1"/>
                </a:solidFill>
                <a:latin typeface="+mn-lt"/>
                <a:ea typeface="+mn-ea"/>
                <a:cs typeface="+mn-cs"/>
              </a:rPr>
              <a:t> εστιάζει στα πληροφοριακά συστήματα για τη</a:t>
            </a:r>
            <a:r>
              <a:rPr lang="el-GR" sz="1200" kern="1200" baseline="0" dirty="0" smtClean="0">
                <a:solidFill>
                  <a:schemeClr val="tx1"/>
                </a:solidFill>
                <a:latin typeface="+mn-lt"/>
                <a:ea typeface="+mn-ea"/>
                <a:cs typeface="+mn-cs"/>
              </a:rPr>
              <a:t> διευκόλυνση αυτής της διαδικασίας και για τα επιτύχει στην αποστολή της </a:t>
            </a:r>
            <a:r>
              <a:rPr lang="el-GR" sz="1200" kern="1200" dirty="0" smtClean="0">
                <a:solidFill>
                  <a:schemeClr val="tx1"/>
                </a:solidFill>
                <a:latin typeface="+mn-lt"/>
                <a:ea typeface="+mn-ea"/>
                <a:cs typeface="+mn-cs"/>
              </a:rPr>
              <a:t>«να συγκεντρώσει καλούς ανθρώπους για καλούς σκοπούς». </a:t>
            </a:r>
          </a:p>
        </p:txBody>
      </p:sp>
      <p:sp>
        <p:nvSpPr>
          <p:cNvPr id="6963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66B0CE6-292D-4D54-BD73-DC60D9285466}" type="slidenum">
              <a:rPr lang="en-US">
                <a:cs typeface="Arial" charset="0"/>
              </a:rPr>
              <a:pPr fontAlgn="base">
                <a:spcBef>
                  <a:spcPct val="0"/>
                </a:spcBef>
                <a:spcAft>
                  <a:spcPct val="0"/>
                </a:spcAft>
                <a:defRPr/>
              </a:pPr>
              <a:t>28</a:t>
            </a:fld>
            <a:endParaRPr lang="en-US" dirty="0">
              <a:cs typeface="Arial"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Slide Image Placeholder 1"/>
          <p:cNvSpPr>
            <a:spLocks noGrp="1" noRot="1" noChangeAspect="1"/>
          </p:cNvSpPr>
          <p:nvPr>
            <p:ph type="sldImg"/>
          </p:nvPr>
        </p:nvSpPr>
        <p:spPr bwMode="auto">
          <a:noFill/>
          <a:ln>
            <a:solidFill>
              <a:srgbClr val="000000"/>
            </a:solidFill>
            <a:miter lim="800000"/>
            <a:headEnd/>
            <a:tailEnd/>
          </a:ln>
        </p:spPr>
      </p:sp>
      <p:sp>
        <p:nvSpPr>
          <p:cNvPr id="71682"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l-GR" sz="1200" kern="1200" dirty="0" smtClean="0">
                <a:solidFill>
                  <a:schemeClr val="tx1"/>
                </a:solidFill>
                <a:latin typeface="+mn-lt"/>
                <a:ea typeface="+mn-ea"/>
                <a:cs typeface="+mn-cs"/>
              </a:rPr>
              <a:t>Όπως ακριβώς και στην περίπτωση των μη-κερδοσκοπικών οργανισμών, οι κρατικοί φορείς έχουν ανάγκη τα πληροφοριακά συστήματα για τη λειτουργία τους και τη διαχείριση των υπηρεσιακών απαιτήσεών τους. Πρέπει να διαχειριστούν τη μισθοδοσία, τον προϋπολογισμό, τις προμήθειες, τα πάγια και τα αποθέματά τους. </a:t>
            </a:r>
          </a:p>
          <a:p>
            <a:pPr eaLnBrk="1" hangingPunct="1">
              <a:spcBef>
                <a:spcPct val="0"/>
              </a:spcBef>
            </a:pPr>
            <a:endParaRPr lang="en-US" dirty="0" smtClean="0">
              <a:latin typeface="Arial" charset="0"/>
              <a:cs typeface="Arial" charset="0"/>
            </a:endParaRPr>
          </a:p>
          <a:p>
            <a:pPr eaLnBrk="1" hangingPunct="1">
              <a:spcBef>
                <a:spcPct val="0"/>
              </a:spcBef>
            </a:pPr>
            <a:r>
              <a:rPr lang="el-GR" sz="1200" kern="1200" dirty="0" smtClean="0">
                <a:solidFill>
                  <a:schemeClr val="tx1"/>
                </a:solidFill>
                <a:latin typeface="+mn-lt"/>
                <a:ea typeface="+mn-ea"/>
                <a:cs typeface="+mn-cs"/>
              </a:rPr>
              <a:t>Η αποστολή των κυβερνήσεων μπορεί να περιλαμβάνει την εκπαίδευση, την ασφάλεια, την άμυνα, την υποδομή, τη δικαιοσύνη, τη νομοθεσία, τους κανονισμούς, τις διεθνείς υποθέσεις, την υγεία και την κοινωνική ασφάλιση και πολλά άλλα. Συχνά στους στόχους του κράτους συμπεριλαμβάνεται η υποστήριξη της έρευνας, ειδικότερα όταν πρόκειται για έργα τα οποία απαιτούν σημαντικά χρηματικά ποσά, αλλά με μακροχρόνια οφέλη για ολόκληρη τη χώρα. </a:t>
            </a:r>
            <a:endParaRPr lang="en-US" dirty="0" smtClean="0">
              <a:latin typeface="Arial" charset="0"/>
              <a:cs typeface="Arial" charset="0"/>
            </a:endParaRPr>
          </a:p>
        </p:txBody>
      </p:sp>
      <p:sp>
        <p:nvSpPr>
          <p:cNvPr id="7168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325CCF3-71F7-4192-8016-F2E589A9F269}" type="slidenum">
              <a:rPr lang="en-US">
                <a:cs typeface="Arial" charset="0"/>
              </a:rPr>
              <a:pPr fontAlgn="base">
                <a:spcBef>
                  <a:spcPct val="0"/>
                </a:spcBef>
                <a:spcAft>
                  <a:spcPct val="0"/>
                </a:spcAft>
                <a:defRPr/>
              </a:pPr>
              <a:t>29</a:t>
            </a:fld>
            <a:endParaRPr lang="en-US" dirty="0">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marL="231775" indent="-231775" eaLnBrk="1" fontAlgn="auto" hangingPunct="1">
              <a:spcBef>
                <a:spcPts val="0"/>
              </a:spcBef>
              <a:spcAft>
                <a:spcPts val="0"/>
              </a:spcAft>
              <a:defRPr/>
            </a:pPr>
            <a:r>
              <a:rPr lang="el-GR" altLang="ja-JP" dirty="0" smtClean="0">
                <a:latin typeface="Arial" pitchFamily="34" charset="0"/>
                <a:cs typeface="Arial" pitchFamily="34" charset="0"/>
              </a:rPr>
              <a:t>Αφού μελετήσετε</a:t>
            </a:r>
            <a:r>
              <a:rPr lang="el-GR" altLang="ja-JP" baseline="0" dirty="0" smtClean="0">
                <a:latin typeface="Arial" pitchFamily="34" charset="0"/>
                <a:cs typeface="Arial" pitchFamily="34" charset="0"/>
              </a:rPr>
              <a:t> το παρόν κεφάλαιο θα είστε σε θέση να:</a:t>
            </a:r>
            <a:endParaRPr lang="el-GR" altLang="ja-JP" dirty="0" smtClean="0">
              <a:latin typeface="Arial" pitchFamily="34" charset="0"/>
              <a:cs typeface="Arial" pitchFamily="34" charset="0"/>
            </a:endParaRPr>
          </a:p>
          <a:p>
            <a:pPr marL="231775" indent="-231775" eaLnBrk="1" fontAlgn="auto" hangingPunct="1">
              <a:spcBef>
                <a:spcPts val="0"/>
              </a:spcBef>
              <a:spcAft>
                <a:spcPts val="0"/>
              </a:spcAft>
              <a:defRPr/>
            </a:pPr>
            <a:endParaRPr lang="el-GR" sz="1200" kern="1200" dirty="0" smtClean="0">
              <a:solidFill>
                <a:schemeClr val="tx1"/>
              </a:solidFill>
              <a:latin typeface="Arial" pitchFamily="34" charset="0"/>
              <a:ea typeface="+mn-ea"/>
              <a:cs typeface="Arial" pitchFamily="34" charset="0"/>
            </a:endParaRPr>
          </a:p>
          <a:p>
            <a:pPr marL="231775" indent="-231775" eaLnBrk="1" fontAlgn="auto" hangingPunct="1">
              <a:spcBef>
                <a:spcPts val="0"/>
              </a:spcBef>
              <a:spcAft>
                <a:spcPts val="0"/>
              </a:spcAft>
              <a:buFont typeface="+mj-lt"/>
              <a:buAutoNum type="arabicPeriod"/>
              <a:defRPr/>
            </a:pPr>
            <a:r>
              <a:rPr lang="el-GR" sz="1200" kern="1200" baseline="0" dirty="0" smtClean="0">
                <a:solidFill>
                  <a:schemeClr val="tx1"/>
                </a:solidFill>
                <a:latin typeface="Arial" pitchFamily="34" charset="0"/>
                <a:ea typeface="+mn-ea"/>
                <a:cs typeface="Arial" pitchFamily="34" charset="0"/>
              </a:rPr>
              <a:t>Περιγράψετε τις πέντε</a:t>
            </a:r>
            <a:r>
              <a:rPr lang="el-GR" sz="1200" kern="1200" dirty="0" smtClean="0">
                <a:solidFill>
                  <a:schemeClr val="tx1"/>
                </a:solidFill>
                <a:latin typeface="+mn-lt"/>
                <a:ea typeface="+mn-ea"/>
                <a:cs typeface="+mn-cs"/>
              </a:rPr>
              <a:t> δυνάμεις</a:t>
            </a:r>
            <a:r>
              <a:rPr lang="el-GR" sz="1200" kern="1200" baseline="0" dirty="0" smtClean="0">
                <a:solidFill>
                  <a:schemeClr val="tx1"/>
                </a:solidFill>
                <a:latin typeface="+mn-lt"/>
                <a:ea typeface="+mn-ea"/>
                <a:cs typeface="+mn-cs"/>
              </a:rPr>
              <a:t> </a:t>
            </a:r>
            <a:r>
              <a:rPr lang="el-GR" sz="1200" kern="1200" dirty="0" smtClean="0">
                <a:solidFill>
                  <a:schemeClr val="tx1"/>
                </a:solidFill>
                <a:latin typeface="+mn-lt"/>
                <a:ea typeface="+mn-ea"/>
                <a:cs typeface="+mn-cs"/>
              </a:rPr>
              <a:t>του ανταγωνισμού του </a:t>
            </a:r>
            <a:r>
              <a:rPr lang="en-US" sz="1200" kern="1200" dirty="0" smtClean="0">
                <a:solidFill>
                  <a:schemeClr val="tx1"/>
                </a:solidFill>
                <a:latin typeface="+mn-lt"/>
                <a:ea typeface="+mn-ea"/>
                <a:cs typeface="+mn-cs"/>
              </a:rPr>
              <a:t>Porter</a:t>
            </a:r>
            <a:r>
              <a:rPr lang="el-GR" sz="1200" kern="1200" dirty="0" smtClean="0">
                <a:solidFill>
                  <a:schemeClr val="tx1"/>
                </a:solidFill>
                <a:latin typeface="+mn-lt"/>
                <a:ea typeface="+mn-ea"/>
                <a:cs typeface="+mn-cs"/>
              </a:rPr>
              <a:t>, οι οποίες καθορίζουν τον ανταγωνισμό στους διάφορους επιχειρηματικούς κλάδους.</a:t>
            </a:r>
          </a:p>
          <a:p>
            <a:pPr marL="231775" indent="-231775" eaLnBrk="1" fontAlgn="auto" hangingPunct="1">
              <a:spcBef>
                <a:spcPts val="0"/>
              </a:spcBef>
              <a:spcAft>
                <a:spcPts val="0"/>
              </a:spcAft>
              <a:buFont typeface="+mj-lt"/>
              <a:buAutoNum type="arabicPeriod"/>
              <a:defRPr/>
            </a:pPr>
            <a:endParaRPr lang="el-GR" sz="1200" kern="1200" dirty="0" smtClean="0">
              <a:solidFill>
                <a:schemeClr val="tx1"/>
              </a:solidFill>
              <a:latin typeface="+mn-lt"/>
              <a:ea typeface="+mn-ea"/>
              <a:cs typeface="+mn-cs"/>
            </a:endParaRPr>
          </a:p>
          <a:p>
            <a:pPr marL="231775" indent="-231775" eaLnBrk="1" fontAlgn="auto" hangingPunct="1">
              <a:spcBef>
                <a:spcPts val="0"/>
              </a:spcBef>
              <a:spcAft>
                <a:spcPts val="0"/>
              </a:spcAft>
              <a:buFont typeface="+mj-lt"/>
              <a:buAutoNum type="arabicPeriod"/>
              <a:defRPr/>
            </a:pPr>
            <a:r>
              <a:rPr lang="el-GR" sz="1200" kern="1200" dirty="0" smtClean="0">
                <a:solidFill>
                  <a:schemeClr val="tx1"/>
                </a:solidFill>
                <a:latin typeface="+mn-lt"/>
                <a:ea typeface="+mn-ea"/>
                <a:cs typeface="+mn-cs"/>
              </a:rPr>
              <a:t>Εξηγήσετε πώς οι διασπαστικές καινοτομίες, οι κυβερνητικές πολιτικές και τα συμπληρωματικά προϊόντα και οι υπηρεσίες, στη δράση των δυνάμεων του ανταγωνισμού</a:t>
            </a:r>
            <a:r>
              <a:rPr lang="el-GR" sz="1200" kern="1200" baseline="0" dirty="0" smtClean="0">
                <a:solidFill>
                  <a:schemeClr val="tx1"/>
                </a:solidFill>
                <a:latin typeface="+mn-lt"/>
                <a:ea typeface="+mn-ea"/>
                <a:cs typeface="+mn-cs"/>
              </a:rPr>
              <a:t> και άλλοι παράγοντες επηρεάζουν τη δράση των δυνάμεων του ανταγωνισμού. </a:t>
            </a:r>
            <a:endParaRPr lang="el-GR" sz="1200" kern="1200" dirty="0" smtClean="0">
              <a:solidFill>
                <a:schemeClr val="tx1"/>
              </a:solidFill>
              <a:latin typeface="+mn-lt"/>
              <a:ea typeface="+mn-ea"/>
              <a:cs typeface="+mn-cs"/>
            </a:endParaRPr>
          </a:p>
          <a:p>
            <a:pPr marL="228600" lvl="0" indent="-228600">
              <a:buFont typeface="+mj-lt"/>
              <a:buAutoNum type="arabicPeriod"/>
            </a:pPr>
            <a:r>
              <a:rPr lang="el-GR" sz="1200" kern="1200" dirty="0" smtClean="0">
                <a:solidFill>
                  <a:schemeClr val="tx1"/>
                </a:solidFill>
                <a:latin typeface="+mn-lt"/>
                <a:ea typeface="+mn-ea"/>
                <a:cs typeface="+mn-cs"/>
              </a:rPr>
              <a:t>Αναγνωρίζετε</a:t>
            </a:r>
            <a:r>
              <a:rPr lang="el-GR" sz="1200" kern="1200" baseline="0" dirty="0" smtClean="0">
                <a:solidFill>
                  <a:schemeClr val="tx1"/>
                </a:solidFill>
                <a:latin typeface="+mn-lt"/>
                <a:ea typeface="+mn-ea"/>
                <a:cs typeface="+mn-cs"/>
              </a:rPr>
              <a:t> τα </a:t>
            </a:r>
            <a:r>
              <a:rPr lang="el-GR" sz="1200" kern="1200" dirty="0" smtClean="0">
                <a:solidFill>
                  <a:schemeClr val="tx1"/>
                </a:solidFill>
                <a:latin typeface="+mn-lt"/>
                <a:ea typeface="+mn-ea"/>
                <a:cs typeface="+mn-cs"/>
              </a:rPr>
              <a:t>στοιχεία</a:t>
            </a:r>
            <a:r>
              <a:rPr lang="el-GR" sz="1200" kern="1200" baseline="0" dirty="0" smtClean="0">
                <a:solidFill>
                  <a:schemeClr val="tx1"/>
                </a:solidFill>
                <a:latin typeface="+mn-lt"/>
                <a:ea typeface="+mn-ea"/>
                <a:cs typeface="+mn-cs"/>
              </a:rPr>
              <a:t> </a:t>
            </a:r>
            <a:r>
              <a:rPr lang="el-GR" sz="1200" kern="1200" dirty="0" smtClean="0">
                <a:solidFill>
                  <a:schemeClr val="tx1"/>
                </a:solidFill>
                <a:latin typeface="+mn-lt"/>
                <a:ea typeface="+mn-ea"/>
                <a:cs typeface="+mn-cs"/>
              </a:rPr>
              <a:t>που συνιστούν την αλυσίδα αξίας, καθώς και της διευρυμένης μορφής της.</a:t>
            </a:r>
          </a:p>
          <a:p>
            <a:pPr marL="228600" lvl="0" indent="-228600">
              <a:buFont typeface="+mj-lt"/>
              <a:buAutoNum type="arabicPeriod"/>
            </a:pPr>
            <a:r>
              <a:rPr lang="el-GR" sz="1200" kern="1200" baseline="0" dirty="0" smtClean="0">
                <a:solidFill>
                  <a:schemeClr val="tx1"/>
                </a:solidFill>
                <a:latin typeface="+mn-lt"/>
                <a:ea typeface="+mn-ea"/>
                <a:cs typeface="+mn-cs"/>
              </a:rPr>
              <a:t>Περιγράψετε τη </a:t>
            </a:r>
            <a:r>
              <a:rPr lang="el-GR" sz="1200" kern="1200" dirty="0" smtClean="0">
                <a:solidFill>
                  <a:schemeClr val="tx1"/>
                </a:solidFill>
                <a:latin typeface="+mn-lt"/>
                <a:ea typeface="+mn-ea"/>
                <a:cs typeface="+mn-cs"/>
              </a:rPr>
              <a:t>σχέση μεταξύ πληροφοριακών συστημάτων και ανταγωνιστικών στρατηγικών στις επιχειρήσεις.</a:t>
            </a:r>
          </a:p>
          <a:p>
            <a:pPr marL="228600" lvl="0" indent="-228600">
              <a:buFont typeface="+mj-lt"/>
              <a:buAutoNum type="arabicPeriod"/>
            </a:pPr>
            <a:r>
              <a:rPr lang="el-GR" sz="1200" kern="1200" baseline="0" dirty="0" smtClean="0">
                <a:solidFill>
                  <a:schemeClr val="tx1"/>
                </a:solidFill>
                <a:latin typeface="+mn-lt"/>
                <a:ea typeface="+mn-ea"/>
                <a:cs typeface="+mn-cs"/>
              </a:rPr>
              <a:t>Περιγράψετε </a:t>
            </a:r>
            <a:r>
              <a:rPr lang="el-GR" sz="1200" kern="1200" dirty="0" smtClean="0">
                <a:solidFill>
                  <a:schemeClr val="tx1"/>
                </a:solidFill>
                <a:latin typeface="+mn-lt"/>
                <a:ea typeface="+mn-ea"/>
                <a:cs typeface="+mn-cs"/>
              </a:rPr>
              <a:t>τη σχέση μεταξύ των πληροφοριακών συστημάτων και της στρατηγικής μη-κερδοσκοπικών οργανισμών και κυβερνήσεων.</a:t>
            </a:r>
          </a:p>
          <a:p>
            <a:pPr marL="228600" lvl="0" indent="-228600">
              <a:buFont typeface="+mj-lt"/>
              <a:buAutoNum type="arabicPeriod"/>
            </a:pPr>
            <a:r>
              <a:rPr lang="el-GR" sz="1200" kern="1200" dirty="0" smtClean="0">
                <a:solidFill>
                  <a:schemeClr val="tx1"/>
                </a:solidFill>
                <a:latin typeface="+mn-lt"/>
                <a:ea typeface="+mn-ea"/>
                <a:cs typeface="+mn-cs"/>
              </a:rPr>
              <a:t>Εξηγήσετε </a:t>
            </a:r>
            <a:r>
              <a:rPr lang="el-GR" sz="1200" kern="1200" baseline="0" dirty="0" smtClean="0">
                <a:solidFill>
                  <a:schemeClr val="tx1"/>
                </a:solidFill>
                <a:latin typeface="+mn-lt"/>
                <a:ea typeface="+mn-ea"/>
                <a:cs typeface="+mn-cs"/>
              </a:rPr>
              <a:t>γιατί έχει μεταβληθεί ο ρόλος </a:t>
            </a:r>
            <a:r>
              <a:rPr lang="el-GR" sz="1200" kern="1200" dirty="0" smtClean="0">
                <a:solidFill>
                  <a:schemeClr val="tx1"/>
                </a:solidFill>
                <a:latin typeface="+mn-lt"/>
                <a:ea typeface="+mn-ea"/>
                <a:cs typeface="+mn-cs"/>
              </a:rPr>
              <a:t>των πληροφοριακών συστημάτων στους οργανισμούς, ανάλογα με το εάν χρησιμοποιούνται για τη λειτουργία, την ανάπτυξη, ή τον μετασχηματισμό τους.</a:t>
            </a:r>
          </a:p>
        </p:txBody>
      </p:sp>
      <p:sp>
        <p:nvSpPr>
          <p:cNvPr id="1843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5C3A1C3-5035-4242-921A-BD228380D160}" type="slidenum">
              <a:rPr lang="en-US">
                <a:cs typeface="Arial" charset="0"/>
              </a:rPr>
              <a:pPr fontAlgn="base">
                <a:spcBef>
                  <a:spcPct val="0"/>
                </a:spcBef>
                <a:spcAft>
                  <a:spcPct val="0"/>
                </a:spcAft>
                <a:defRPr/>
              </a:pPr>
              <a:t>3</a:t>
            </a:fld>
            <a:endParaRPr lang="en-US" dirty="0">
              <a:cs typeface="Arial"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Slide Image Placeholder 1"/>
          <p:cNvSpPr>
            <a:spLocks noGrp="1" noRot="1" noChangeAspect="1"/>
          </p:cNvSpPr>
          <p:nvPr>
            <p:ph type="sldImg"/>
          </p:nvPr>
        </p:nvSpPr>
        <p:spPr bwMode="auto">
          <a:noFill/>
          <a:ln>
            <a:solidFill>
              <a:srgbClr val="000000"/>
            </a:solidFill>
            <a:miter lim="800000"/>
            <a:headEnd/>
            <a:tailEnd/>
          </a:ln>
        </p:spPr>
      </p:sp>
      <p:sp>
        <p:nvSpPr>
          <p:cNvPr id="7373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l-GR" sz="1200" kern="1200" dirty="0" smtClean="0">
                <a:solidFill>
                  <a:schemeClr val="tx1"/>
                </a:solidFill>
                <a:latin typeface="Arial" charset="0"/>
                <a:ea typeface="+mn-ea"/>
                <a:cs typeface="Arial" charset="0"/>
              </a:rPr>
              <a:t>Η ηλεκτρονική διακυβέρνηση (</a:t>
            </a:r>
            <a:r>
              <a:rPr lang="en-US" sz="1200" kern="1200" dirty="0" smtClean="0">
                <a:solidFill>
                  <a:schemeClr val="tx1"/>
                </a:solidFill>
                <a:latin typeface="Arial" charset="0"/>
                <a:ea typeface="+mn-ea"/>
                <a:cs typeface="Arial" charset="0"/>
              </a:rPr>
              <a:t>e</a:t>
            </a:r>
            <a:r>
              <a:rPr lang="el-GR" sz="1200" kern="1200" dirty="0" smtClean="0">
                <a:solidFill>
                  <a:schemeClr val="tx1"/>
                </a:solidFill>
                <a:latin typeface="Arial" charset="0"/>
                <a:ea typeface="+mn-ea"/>
                <a:cs typeface="Arial" charset="0"/>
              </a:rPr>
              <a:t>-</a:t>
            </a:r>
            <a:r>
              <a:rPr lang="en-US" sz="1200" kern="1200" dirty="0" smtClean="0">
                <a:solidFill>
                  <a:schemeClr val="tx1"/>
                </a:solidFill>
                <a:latin typeface="Arial" charset="0"/>
                <a:ea typeface="+mn-ea"/>
                <a:cs typeface="Arial" charset="0"/>
              </a:rPr>
              <a:t>government</a:t>
            </a:r>
            <a:r>
              <a:rPr lang="el-GR" sz="1200" kern="1200" dirty="0" smtClean="0">
                <a:solidFill>
                  <a:schemeClr val="tx1"/>
                </a:solidFill>
                <a:latin typeface="Arial" charset="0"/>
                <a:ea typeface="+mn-ea"/>
                <a:cs typeface="Arial" charset="0"/>
              </a:rPr>
              <a:t>) περιλαμβάνει τις προσπάθειες παροχής μη-διαβαθμισμένων πληροφοριών στους πολίτες μέσω του Διαδικτύου, καθώς και την προσφορά </a:t>
            </a:r>
            <a:r>
              <a:rPr lang="el-GR" sz="1200" kern="1200" dirty="0" err="1" smtClean="0">
                <a:solidFill>
                  <a:schemeClr val="tx1"/>
                </a:solidFill>
                <a:latin typeface="Arial" charset="0"/>
                <a:ea typeface="+mn-ea"/>
                <a:cs typeface="Arial" charset="0"/>
              </a:rPr>
              <a:t>διαδραστικών</a:t>
            </a:r>
            <a:r>
              <a:rPr lang="el-GR" sz="1200" kern="1200" dirty="0" smtClean="0">
                <a:solidFill>
                  <a:schemeClr val="tx1"/>
                </a:solidFill>
                <a:latin typeface="Arial" charset="0"/>
                <a:ea typeface="+mn-ea"/>
                <a:cs typeface="Arial" charset="0"/>
              </a:rPr>
              <a:t> διαδικτυακών υπηρεσιών για την εξοικονόμηση χρόνου από τις επισκέψεις στις δημόσιες υπηρεσίες. Η Στατιστική Αρχή (</a:t>
            </a:r>
            <a:r>
              <a:rPr lang="el-GR" sz="1200" kern="1200" dirty="0" err="1" smtClean="0">
                <a:solidFill>
                  <a:schemeClr val="tx1"/>
                </a:solidFill>
                <a:latin typeface="Arial" charset="0"/>
                <a:ea typeface="+mn-ea"/>
                <a:cs typeface="Arial" charset="0"/>
              </a:rPr>
              <a:t>Census</a:t>
            </a:r>
            <a:r>
              <a:rPr lang="el-GR" sz="1200" kern="1200" dirty="0" smtClean="0">
                <a:solidFill>
                  <a:schemeClr val="tx1"/>
                </a:solidFill>
                <a:latin typeface="Arial" charset="0"/>
                <a:ea typeface="+mn-ea"/>
                <a:cs typeface="Arial" charset="0"/>
              </a:rPr>
              <a:t> </a:t>
            </a:r>
            <a:r>
              <a:rPr lang="el-GR" sz="1200" kern="1200" dirty="0" err="1" smtClean="0">
                <a:solidFill>
                  <a:schemeClr val="tx1"/>
                </a:solidFill>
                <a:latin typeface="Arial" charset="0"/>
                <a:ea typeface="+mn-ea"/>
                <a:cs typeface="Arial" charset="0"/>
              </a:rPr>
              <a:t>Bureau</a:t>
            </a:r>
            <a:r>
              <a:rPr lang="el-GR" sz="1200" kern="1200" dirty="0" smtClean="0">
                <a:solidFill>
                  <a:schemeClr val="tx1"/>
                </a:solidFill>
                <a:latin typeface="Arial" charset="0"/>
                <a:ea typeface="+mn-ea"/>
                <a:cs typeface="Arial" charset="0"/>
              </a:rPr>
              <a:t>) των ΗΠΑ, λόγου χάρη, προσφέρει περιλήψεις και πίνακες δεδομένων στο Διαδίκτυο, καθώς επίσης και εργαλεία για την ανάκτηση δεδομένων. </a:t>
            </a:r>
            <a:r>
              <a:rPr lang="el-GR" sz="1200" kern="1200" dirty="0" smtClean="0">
                <a:solidFill>
                  <a:schemeClr val="tx1"/>
                </a:solidFill>
                <a:latin typeface="+mn-lt"/>
                <a:ea typeface="+mn-ea"/>
                <a:cs typeface="+mn-cs"/>
              </a:rPr>
              <a:t>Μηχανές αναζήτησης βοηθούν στην εξεύρεση των κατάλληλων πληροφοριών, μέσω της διαδικτυακής πύλης </a:t>
            </a:r>
            <a:r>
              <a:rPr lang="en-US" sz="1200" kern="1200" dirty="0" smtClean="0">
                <a:solidFill>
                  <a:schemeClr val="tx1"/>
                </a:solidFill>
                <a:latin typeface="+mn-lt"/>
                <a:ea typeface="+mn-ea"/>
                <a:cs typeface="+mn-cs"/>
              </a:rPr>
              <a:t>USA</a:t>
            </a:r>
            <a:r>
              <a:rPr lang="el-GR" sz="1200" kern="1200" dirty="0" smtClean="0">
                <a:solidFill>
                  <a:schemeClr val="tx1"/>
                </a:solidFill>
                <a:latin typeface="+mn-lt"/>
                <a:ea typeface="+mn-ea"/>
                <a:cs typeface="+mn-cs"/>
              </a:rPr>
              <a:t>.</a:t>
            </a:r>
            <a:r>
              <a:rPr lang="en-US" sz="1200" kern="1200" dirty="0" err="1" smtClean="0">
                <a:solidFill>
                  <a:schemeClr val="tx1"/>
                </a:solidFill>
                <a:latin typeface="+mn-lt"/>
                <a:ea typeface="+mn-ea"/>
                <a:cs typeface="+mn-cs"/>
              </a:rPr>
              <a:t>gov</a:t>
            </a:r>
            <a:r>
              <a:rPr lang="el-GR" sz="1200" kern="1200" dirty="0" smtClean="0">
                <a:solidFill>
                  <a:schemeClr val="tx1"/>
                </a:solidFill>
                <a:latin typeface="+mn-lt"/>
                <a:ea typeface="+mn-ea"/>
                <a:cs typeface="+mn-cs"/>
              </a:rPr>
              <a:t>. Οι </a:t>
            </a:r>
            <a:r>
              <a:rPr lang="el-GR" sz="1200" kern="1200" dirty="0" err="1" smtClean="0">
                <a:solidFill>
                  <a:schemeClr val="tx1"/>
                </a:solidFill>
                <a:latin typeface="+mn-lt"/>
                <a:ea typeface="+mn-ea"/>
                <a:cs typeface="+mn-cs"/>
              </a:rPr>
              <a:t>διαδραστικές</a:t>
            </a:r>
            <a:r>
              <a:rPr lang="el-GR" sz="1200" kern="1200" dirty="0" smtClean="0">
                <a:solidFill>
                  <a:schemeClr val="tx1"/>
                </a:solidFill>
                <a:latin typeface="+mn-lt"/>
                <a:ea typeface="+mn-ea"/>
                <a:cs typeface="+mn-cs"/>
              </a:rPr>
              <a:t> υπηρεσίες μέσω Διαδικτύου, από το σύστημα πληρωμών αδειών οδήγησης έως την αίτηση χορήγησης ψηφοδελτίων για όσους δεν μπορούν να προσέλθουν αυτοπροσώπως στις κάλπες (</a:t>
            </a:r>
            <a:r>
              <a:rPr lang="en-US" sz="1200" kern="1200" dirty="0" smtClean="0">
                <a:solidFill>
                  <a:schemeClr val="tx1"/>
                </a:solidFill>
                <a:latin typeface="+mn-lt"/>
                <a:ea typeface="+mn-ea"/>
                <a:cs typeface="+mn-cs"/>
              </a:rPr>
              <a:t>absentee ballot</a:t>
            </a:r>
            <a:r>
              <a:rPr lang="el-GR" sz="1200" kern="1200" dirty="0" smtClean="0">
                <a:solidFill>
                  <a:schemeClr val="tx1"/>
                </a:solidFill>
                <a:latin typeface="+mn-lt"/>
                <a:ea typeface="+mn-ea"/>
                <a:cs typeface="+mn-cs"/>
              </a:rPr>
              <a:t>), ενισχύουν την πρόσβαση και τη διευκόλυνση των πολιτών. </a:t>
            </a:r>
            <a:endParaRPr lang="el-GR" sz="1200" kern="1200" dirty="0" smtClean="0">
              <a:solidFill>
                <a:schemeClr val="tx1"/>
              </a:solidFill>
              <a:latin typeface="Arial" charset="0"/>
              <a:ea typeface="+mn-ea"/>
              <a:cs typeface="Arial" charset="0"/>
            </a:endParaRPr>
          </a:p>
          <a:p>
            <a:pPr eaLnBrk="1" hangingPunct="1">
              <a:spcBef>
                <a:spcPct val="0"/>
              </a:spcBef>
            </a:pPr>
            <a:endParaRPr lang="en-US" dirty="0" smtClean="0">
              <a:latin typeface="Arial" charset="0"/>
              <a:cs typeface="Arial" charset="0"/>
            </a:endParaRPr>
          </a:p>
          <a:p>
            <a:pPr eaLnBrk="1" hangingPunct="1">
              <a:spcBef>
                <a:spcPct val="0"/>
              </a:spcBef>
            </a:pPr>
            <a:r>
              <a:rPr lang="el-GR" sz="1200" kern="1200" dirty="0" smtClean="0">
                <a:solidFill>
                  <a:schemeClr val="tx1"/>
                </a:solidFill>
                <a:latin typeface="+mn-lt"/>
                <a:ea typeface="+mn-ea"/>
                <a:cs typeface="+mn-cs"/>
              </a:rPr>
              <a:t>Η κρατική χρηματοδότηση είναι κεφαλαιώδους σημασίας για ορισμένα ερευνητικά έργα, στα οποία ιδιώτες αποφεύγουν να επενδύσουν λόγω του μεγάλου ρίσκου που ενέχουν ή εξαιτίας του ότι δεν αναμένεται απόδοση της επένδυσης σε σύντομο χρονικό διάστημα. Ένας αμερικανικός κρατικός φορέας, η </a:t>
            </a:r>
            <a:r>
              <a:rPr lang="el-GR" sz="1200" kern="1200" dirty="0" err="1" smtClean="0">
                <a:solidFill>
                  <a:schemeClr val="tx1"/>
                </a:solidFill>
                <a:latin typeface="+mn-lt"/>
                <a:ea typeface="+mn-ea"/>
                <a:cs typeface="+mn-cs"/>
              </a:rPr>
              <a:t>Defense</a:t>
            </a:r>
            <a:r>
              <a:rPr lang="el-GR" sz="1200" kern="1200" dirty="0" smtClean="0">
                <a:solidFill>
                  <a:schemeClr val="tx1"/>
                </a:solidFill>
                <a:latin typeface="+mn-lt"/>
                <a:ea typeface="+mn-ea"/>
                <a:cs typeface="+mn-cs"/>
              </a:rPr>
              <a:t> </a:t>
            </a:r>
            <a:r>
              <a:rPr lang="el-GR" sz="1200" kern="1200" dirty="0" err="1" smtClean="0">
                <a:solidFill>
                  <a:schemeClr val="tx1"/>
                </a:solidFill>
                <a:latin typeface="+mn-lt"/>
                <a:ea typeface="+mn-ea"/>
                <a:cs typeface="+mn-cs"/>
              </a:rPr>
              <a:t>Advanced</a:t>
            </a:r>
            <a:r>
              <a:rPr lang="el-GR" sz="1200" kern="1200" dirty="0" smtClean="0">
                <a:solidFill>
                  <a:schemeClr val="tx1"/>
                </a:solidFill>
                <a:latin typeface="+mn-lt"/>
                <a:ea typeface="+mn-ea"/>
                <a:cs typeface="+mn-cs"/>
              </a:rPr>
              <a:t> </a:t>
            </a:r>
            <a:r>
              <a:rPr lang="el-GR" sz="1200" kern="1200" dirty="0" err="1" smtClean="0">
                <a:solidFill>
                  <a:schemeClr val="tx1"/>
                </a:solidFill>
                <a:latin typeface="+mn-lt"/>
                <a:ea typeface="+mn-ea"/>
                <a:cs typeface="+mn-cs"/>
              </a:rPr>
              <a:t>Research</a:t>
            </a:r>
            <a:r>
              <a:rPr lang="el-GR" sz="1200" kern="1200" dirty="0" smtClean="0">
                <a:solidFill>
                  <a:schemeClr val="tx1"/>
                </a:solidFill>
                <a:latin typeface="+mn-lt"/>
                <a:ea typeface="+mn-ea"/>
                <a:cs typeface="+mn-cs"/>
              </a:rPr>
              <a:t> </a:t>
            </a:r>
            <a:r>
              <a:rPr lang="el-GR" sz="1200" kern="1200" dirty="0" err="1" smtClean="0">
                <a:solidFill>
                  <a:schemeClr val="tx1"/>
                </a:solidFill>
                <a:latin typeface="+mn-lt"/>
                <a:ea typeface="+mn-ea"/>
                <a:cs typeface="+mn-cs"/>
              </a:rPr>
              <a:t>Projects</a:t>
            </a:r>
            <a:r>
              <a:rPr lang="el-GR" sz="1200" kern="1200" dirty="0" smtClean="0">
                <a:solidFill>
                  <a:schemeClr val="tx1"/>
                </a:solidFill>
                <a:latin typeface="+mn-lt"/>
                <a:ea typeface="+mn-ea"/>
                <a:cs typeface="+mn-cs"/>
              </a:rPr>
              <a:t> </a:t>
            </a:r>
            <a:r>
              <a:rPr lang="el-GR" sz="1200" kern="1200" dirty="0" err="1" smtClean="0">
                <a:solidFill>
                  <a:schemeClr val="tx1"/>
                </a:solidFill>
                <a:latin typeface="+mn-lt"/>
                <a:ea typeface="+mn-ea"/>
                <a:cs typeface="+mn-cs"/>
              </a:rPr>
              <a:t>Agency</a:t>
            </a:r>
            <a:r>
              <a:rPr lang="el-GR" sz="1200" kern="1200" dirty="0" smtClean="0">
                <a:solidFill>
                  <a:schemeClr val="tx1"/>
                </a:solidFill>
                <a:latin typeface="+mn-lt"/>
                <a:ea typeface="+mn-ea"/>
                <a:cs typeface="+mn-cs"/>
              </a:rPr>
              <a:t> (DARPA) (Υπηρεσία Προηγμένων Αμυντικών Ερευνών), ξεκίνησε ένα ερευνητικό πρόγραμμα για τους υπολογιστές τη δεκαετία του 1960 και χρηματοδότησε μία σειρά ερευνητών από ιδρύματα των ΗΠΑ και του Ηνωμένου Βασιλείου. Το ARPANET ήταν το πρώτο δίκτυο που κατασκευάστηκε μέσω του εν λόγω προγράμματος, και κατέληξε στο τεραστίων διαστάσεων Διαδίκτυο, </a:t>
            </a:r>
            <a:r>
              <a:rPr lang="el-GR" sz="1200" kern="1200" dirty="0" err="1" smtClean="0">
                <a:solidFill>
                  <a:schemeClr val="tx1"/>
                </a:solidFill>
                <a:latin typeface="+mn-lt"/>
                <a:ea typeface="+mn-ea"/>
                <a:cs typeface="+mn-cs"/>
              </a:rPr>
              <a:t>προσβάσιμο</a:t>
            </a:r>
            <a:r>
              <a:rPr lang="el-GR" sz="1200" kern="1200" dirty="0" smtClean="0">
                <a:solidFill>
                  <a:schemeClr val="tx1"/>
                </a:solidFill>
                <a:latin typeface="+mn-lt"/>
                <a:ea typeface="+mn-ea"/>
                <a:cs typeface="+mn-cs"/>
              </a:rPr>
              <a:t> πλέον από κάθε μεριά του πλανήτη.</a:t>
            </a:r>
            <a:endParaRPr lang="en-US" dirty="0" smtClean="0">
              <a:latin typeface="Arial" charset="0"/>
              <a:cs typeface="Arial" charset="0"/>
            </a:endParaRPr>
          </a:p>
        </p:txBody>
      </p:sp>
      <p:sp>
        <p:nvSpPr>
          <p:cNvPr id="7373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701E771-A609-4560-8AA4-DF482D7554D7}" type="slidenum">
              <a:rPr lang="en-US">
                <a:cs typeface="Arial" charset="0"/>
              </a:rPr>
              <a:pPr fontAlgn="base">
                <a:spcBef>
                  <a:spcPct val="0"/>
                </a:spcBef>
                <a:spcAft>
                  <a:spcPct val="0"/>
                </a:spcAft>
                <a:defRPr/>
              </a:pPr>
              <a:t>30</a:t>
            </a:fld>
            <a:endParaRPr lang="en-US" dirty="0">
              <a:cs typeface="Arial"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Slide Image Placeholder 1"/>
          <p:cNvSpPr>
            <a:spLocks noGrp="1" noRot="1" noChangeAspect="1"/>
          </p:cNvSpPr>
          <p:nvPr>
            <p:ph type="sldImg"/>
          </p:nvPr>
        </p:nvSpPr>
        <p:spPr bwMode="auto">
          <a:noFill/>
          <a:ln>
            <a:solidFill>
              <a:srgbClr val="000000"/>
            </a:solidFill>
            <a:miter lim="800000"/>
            <a:headEnd/>
            <a:tailEnd/>
          </a:ln>
        </p:spPr>
      </p:sp>
      <p:sp>
        <p:nvSpPr>
          <p:cNvPr id="7577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l-GR" dirty="0" smtClean="0">
                <a:latin typeface="Arial" charset="0"/>
                <a:cs typeface="Arial" charset="0"/>
              </a:rPr>
              <a:t>Ο </a:t>
            </a:r>
            <a:r>
              <a:rPr lang="el-GR" dirty="0" err="1" smtClean="0">
                <a:latin typeface="Arial" charset="0"/>
                <a:cs typeface="Arial" charset="0"/>
              </a:rPr>
              <a:t>Nicholas</a:t>
            </a:r>
            <a:r>
              <a:rPr lang="el-GR" dirty="0" smtClean="0">
                <a:latin typeface="Arial" charset="0"/>
                <a:cs typeface="Arial" charset="0"/>
              </a:rPr>
              <a:t> </a:t>
            </a:r>
            <a:r>
              <a:rPr lang="el-GR" dirty="0" err="1" smtClean="0">
                <a:latin typeface="Arial" charset="0"/>
                <a:cs typeface="Arial" charset="0"/>
              </a:rPr>
              <a:t>Carr</a:t>
            </a:r>
            <a:r>
              <a:rPr lang="el-GR" dirty="0" smtClean="0">
                <a:latin typeface="Arial" charset="0"/>
                <a:cs typeface="Arial" charset="0"/>
              </a:rPr>
              <a:t>, πρώην διευθυντής σύνταξης του </a:t>
            </a:r>
            <a:r>
              <a:rPr lang="el-GR" dirty="0" err="1" smtClean="0">
                <a:latin typeface="Arial" charset="0"/>
                <a:cs typeface="Arial" charset="0"/>
              </a:rPr>
              <a:t>Harvard</a:t>
            </a:r>
            <a:r>
              <a:rPr lang="el-GR" dirty="0" smtClean="0">
                <a:latin typeface="Arial" charset="0"/>
                <a:cs typeface="Arial" charset="0"/>
              </a:rPr>
              <a:t> </a:t>
            </a:r>
            <a:r>
              <a:rPr lang="el-GR" dirty="0" err="1" smtClean="0">
                <a:latin typeface="Arial" charset="0"/>
                <a:cs typeface="Arial" charset="0"/>
              </a:rPr>
              <a:t>Business</a:t>
            </a:r>
            <a:r>
              <a:rPr lang="el-GR" dirty="0" smtClean="0">
                <a:latin typeface="Arial" charset="0"/>
                <a:cs typeface="Arial" charset="0"/>
              </a:rPr>
              <a:t> </a:t>
            </a:r>
            <a:r>
              <a:rPr lang="el-GR" dirty="0" err="1" smtClean="0">
                <a:latin typeface="Arial" charset="0"/>
                <a:cs typeface="Arial" charset="0"/>
              </a:rPr>
              <a:t>Review</a:t>
            </a:r>
            <a:r>
              <a:rPr lang="el-GR" dirty="0" smtClean="0">
                <a:latin typeface="Arial" charset="0"/>
                <a:cs typeface="Arial" charset="0"/>
              </a:rPr>
              <a:t>, κάνει μία ερώτηση που αποτελεί τροφή για σκέψη: «Είναι τελικά σημαντική η τεχνολογία πληροφοριών;»    Το επιχείρημά του  είναι ότι τα πληροφοριακά συστήματα είναι τόσο κοινά, ώστε να χαθεί η όποια στρατηγική τους σημασία, και να αποτελούν πλέον εμπορεύσιμο προϊόν υποδομής – ένα ευρέως διαθέσιμο βασικό αγαθό, περίπου όπως η ηλεκτρική ενέργεια ή οι σιδηροδρομικές μεταφορές. </a:t>
            </a:r>
          </a:p>
          <a:p>
            <a:pPr eaLnBrk="1" hangingPunct="1">
              <a:spcBef>
                <a:spcPct val="0"/>
              </a:spcBef>
            </a:pPr>
            <a:endParaRPr lang="en-US" dirty="0" smtClean="0">
              <a:latin typeface="Arial" charset="0"/>
              <a:cs typeface="Arial" charset="0"/>
            </a:endParaRPr>
          </a:p>
          <a:p>
            <a:pPr eaLnBrk="1" hangingPunct="1">
              <a:spcBef>
                <a:spcPct val="0"/>
              </a:spcBef>
            </a:pPr>
            <a:r>
              <a:rPr lang="el-GR" dirty="0" smtClean="0">
                <a:latin typeface="Arial" charset="0"/>
                <a:cs typeface="Arial" charset="0"/>
              </a:rPr>
              <a:t>Οι δείκτες αξιολόγησης που παρουσιάστηκαν παραπάνω καταδεικνύουν ότι οι οργανισμοί προσέχουν πολύ το πώς επενδύουν τα χρήματά τους σε τεχνολογία πληροφοριών, όχι απλά το συνολικό ποσό που δαπανούν. Τα κεφάλαια που επενδύονται σε συστήματα υποστήριξης της λειτουργίας των επιχειρήσεων αποτελούν πλέον τους τεχνολογικούς πόρους που εμπίπτουν στην κατηγορία των ευρέως διαθέσιμων αγαθών (</a:t>
            </a:r>
            <a:r>
              <a:rPr lang="el-GR" dirty="0" err="1" smtClean="0">
                <a:latin typeface="Arial" charset="0"/>
                <a:cs typeface="Arial" charset="0"/>
              </a:rPr>
              <a:t>commodities</a:t>
            </a:r>
            <a:r>
              <a:rPr lang="el-GR" dirty="0" smtClean="0">
                <a:latin typeface="Arial" charset="0"/>
                <a:cs typeface="Arial" charset="0"/>
              </a:rPr>
              <a:t>). Οι στρατηγικές μείωσης του κόστους είναι ζωτικής σημασία, αλλά επειδή ο ανταγωνισμός για τις τιμές αυτών των τεχνολογικών αγαθών είναι έντονος, η αγορά βρίθει ευκαιριών εξοικονόμησης.</a:t>
            </a:r>
            <a:endParaRPr lang="en-US" dirty="0" smtClean="0">
              <a:latin typeface="Arial" charset="0"/>
              <a:cs typeface="Arial" charset="0"/>
            </a:endParaRPr>
          </a:p>
          <a:p>
            <a:pPr eaLnBrk="1" hangingPunct="1">
              <a:spcBef>
                <a:spcPct val="0"/>
              </a:spcBef>
            </a:pPr>
            <a:endParaRPr lang="en-US" dirty="0" smtClean="0">
              <a:latin typeface="Arial" charset="0"/>
              <a:cs typeface="Arial" charset="0"/>
            </a:endParaRPr>
          </a:p>
          <a:p>
            <a:pPr eaLnBrk="1" hangingPunct="1">
              <a:spcBef>
                <a:spcPct val="0"/>
              </a:spcBef>
            </a:pPr>
            <a:r>
              <a:rPr lang="el-GR" dirty="0" smtClean="0">
                <a:latin typeface="Arial" charset="0"/>
                <a:cs typeface="Arial" charset="0"/>
              </a:rPr>
              <a:t>Αντίθετα, τα κεφάλαια και η προσπάθεια που επενδύονται στην ανάπτυξη και το μετασχηματισμό ενός οργανισμού συνδέονται στενότερα με τη στρατηγική, την καινοτομία και το ανταγωνιστικό πλεονέκτημα. Ακριβώς στο σημείο αυτό το «ανθρώπινο» στοιχείο των πληροφοριακών συστημάτων – ο ανθρώπινος παράγοντας – είναι ιδιάζουσας σημασίας για την επιτυχία του. Παρότι, πολλά εκ των πληροφοριακών συστημάτων είναι ευρέως διαθέσιμα, η ικανότητά τους να παράγουν αξία επαφίεται στην ανθρώπινη δημιουργικότητα· οι ευκαιρίες για αυτό είναι απεριόριστες. </a:t>
            </a:r>
          </a:p>
          <a:p>
            <a:pPr eaLnBrk="1" hangingPunct="1">
              <a:spcBef>
                <a:spcPct val="0"/>
              </a:spcBef>
            </a:pPr>
            <a:endParaRPr lang="en-US" dirty="0" smtClean="0">
              <a:latin typeface="Arial" charset="0"/>
              <a:cs typeface="Arial" charset="0"/>
            </a:endParaRPr>
          </a:p>
          <a:p>
            <a:pPr eaLnBrk="1" hangingPunct="1">
              <a:spcBef>
                <a:spcPct val="0"/>
              </a:spcBef>
            </a:pPr>
            <a:r>
              <a:rPr lang="el-GR" dirty="0" smtClean="0">
                <a:latin typeface="Arial" charset="0"/>
                <a:cs typeface="Arial" charset="0"/>
              </a:rPr>
              <a:t>Όποιο ρόλο και να έχει κανείς μέσα σε έναν οργανισμό, η κατανόηση της διαφοράς ανάμεσα στους ποικίλους ρόλους της τεχνολογίας πληροφοριών είναι ουσιαστική, καθώς επηρεάζει την κατανομή των διαθέσιμων πόρων και την αξιολόγηση των νέων πρωτοβουλιών. </a:t>
            </a:r>
            <a:endParaRPr lang="en-US" dirty="0" smtClean="0">
              <a:latin typeface="Arial" charset="0"/>
              <a:cs typeface="Arial" charset="0"/>
            </a:endParaRPr>
          </a:p>
        </p:txBody>
      </p:sp>
      <p:sp>
        <p:nvSpPr>
          <p:cNvPr id="7577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CC2EA9C-C648-4CFA-97C7-BF3A4A032C7B}" type="slidenum">
              <a:rPr lang="en-US">
                <a:cs typeface="Arial" charset="0"/>
              </a:rPr>
              <a:pPr fontAlgn="base">
                <a:spcBef>
                  <a:spcPct val="0"/>
                </a:spcBef>
                <a:spcAft>
                  <a:spcPct val="0"/>
                </a:spcAft>
                <a:defRPr/>
              </a:pPr>
              <a:t>31</a:t>
            </a:fld>
            <a:endParaRPr lang="en-US" dirty="0">
              <a:cs typeface="Arial"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Slide Image Placeholder 1"/>
          <p:cNvSpPr>
            <a:spLocks noGrp="1" noRot="1" noChangeAspect="1"/>
          </p:cNvSpPr>
          <p:nvPr>
            <p:ph type="sldImg"/>
          </p:nvPr>
        </p:nvSpPr>
        <p:spPr bwMode="auto">
          <a:noFill/>
          <a:ln>
            <a:solidFill>
              <a:srgbClr val="000000"/>
            </a:solidFill>
            <a:miter lim="800000"/>
            <a:headEnd/>
            <a:tailEnd/>
          </a:ln>
        </p:spPr>
      </p:sp>
      <p:sp>
        <p:nvSpPr>
          <p:cNvPr id="77826" name="Notes Placeholder 2"/>
          <p:cNvSpPr>
            <a:spLocks noGrp="1"/>
          </p:cNvSpPr>
          <p:nvPr>
            <p:ph type="body" idx="1"/>
          </p:nvPr>
        </p:nvSpPr>
        <p:spPr bwMode="auto">
          <a:noFill/>
        </p:spPr>
        <p:txBody>
          <a:bodyPr wrap="square" numCol="1" anchor="t" anchorCtr="0" compatLnSpc="1">
            <a:prstTxWarp prst="textNoShape">
              <a:avLst/>
            </a:prstTxWarp>
          </a:bodyPr>
          <a:lstStyle/>
          <a:p>
            <a:pPr marL="228600" indent="-228600" eaLnBrk="1" hangingPunct="1">
              <a:buFont typeface="Calibri" pitchFamily="34" charset="0"/>
              <a:buAutoNum type="arabicPeriod"/>
            </a:pPr>
            <a:r>
              <a:rPr lang="el-GR" dirty="0" smtClean="0"/>
              <a:t>Οι πέντε</a:t>
            </a:r>
            <a:r>
              <a:rPr lang="el-GR" baseline="0" dirty="0" smtClean="0"/>
              <a:t> </a:t>
            </a:r>
            <a:r>
              <a:rPr lang="el-GR" dirty="0" smtClean="0"/>
              <a:t>δυνάμεις που καθορίζουν τη φύση του ανταγωνισμού σε έναν κλάδο</a:t>
            </a:r>
            <a:r>
              <a:rPr lang="el-GR" baseline="0" dirty="0" smtClean="0"/>
              <a:t> και καθορίζουν την κερδοφορία των εταιρειών που δραστηριοποιούνται σε αυτόν </a:t>
            </a:r>
            <a:r>
              <a:rPr lang="el-GR" dirty="0" smtClean="0"/>
              <a:t>είναι (1) η απειλή των νέων ανταγωνιστών, (2) η διαπραγματευτική δύναμη των αγοραστών, (3) η διαπραγματευτική δύναμη των προμηθευτών, (4) η απειλή των υποκατάστατων προϊόντων, και (5) η διαμάχη μεταξύ των υφισταμένων ανταγωνιστών.</a:t>
            </a:r>
            <a:endParaRPr lang="en-US" dirty="0" smtClean="0"/>
          </a:p>
          <a:p>
            <a:pPr marL="228600" indent="-228600" eaLnBrk="1" hangingPunct="1">
              <a:buFont typeface="Calibri" pitchFamily="34" charset="0"/>
              <a:buAutoNum type="arabicPeriod"/>
            </a:pPr>
            <a:endParaRPr lang="en-US" b="1" dirty="0" smtClean="0"/>
          </a:p>
          <a:p>
            <a:pPr marL="228600" indent="-228600" eaLnBrk="1" hangingPunct="1">
              <a:buFont typeface="Calibri" pitchFamily="34" charset="0"/>
              <a:buAutoNum type="arabicPeriod"/>
            </a:pPr>
            <a:r>
              <a:rPr lang="el-GR" dirty="0" smtClean="0"/>
              <a:t>Η λειτουργία των πέντε δυνάμεων του ανταγωνισμού καθορίζεται και από πολλούς εξωτερικούς παράγοντες, εκτός των στρατηγικών που υιοθετούν οι επιχειρήσεις. Οι διασπαστικές καινοτομίες, λόγου χάρη, έχουν τη δύναμη να μεταμορφώσουν ολόκληρους κλάδους μέσω της δημιουργικής καταστροφής που προκαλούν. Οι κυβερνητικές πολιτικές επιδρούν στον ανταγωνισμό, μέσω της νομοθεσίας, των ρυθμιστικών κανόνων και των δικαστικών αποφάσεων. Κλάδοι που ανήκουν σε μεγαλύτερα οικοσυστήματα επηρεάζονται από την ανάπτυξη συμπληρωματικών προϊόντων και υπηρεσιών, τα οποία επιταχύνουν τις όποιες νέες τάσεις εμφανίζονται. Επιπλέον, περιβαλλοντικά γεγονότα, όπως πανδημίες ή σεισμοί, ανασχηματίζουν κλάδους και απαιτούν αλλαγές στρατηγικής.</a:t>
            </a:r>
          </a:p>
          <a:p>
            <a:pPr marL="228600" indent="-228600" eaLnBrk="1" hangingPunct="1">
              <a:buFont typeface="Calibri" pitchFamily="34" charset="0"/>
              <a:buAutoNum type="arabicPeriod"/>
            </a:pPr>
            <a:endParaRPr lang="en-US" b="1" i="1" dirty="0" smtClean="0"/>
          </a:p>
          <a:p>
            <a:pPr marL="228600" indent="-228600" eaLnBrk="1" hangingPunct="1">
              <a:buFont typeface="Calibri" pitchFamily="34" charset="0"/>
              <a:buAutoNum type="arabicPeriod"/>
            </a:pPr>
            <a:r>
              <a:rPr lang="el-GR" dirty="0" smtClean="0"/>
              <a:t>Οι οργανισμοί μπορούν να χρησιμοποιήσουν το μοντέλο της αλυσίδας αξίας ως γνώμονα για την αξιολόγηση των εναλλακτικών που διαθέτουν στον αγώνα τους για επικράτηση σε έναν κλάδο. Οι κύριες (προμήθεια πρώτων υλών, παραγωγή προϊόντων, προώθηση, παράδοση και υποστήριξη πελατών) και οι υποστηρικτικές λειτουργίες αποτελούν τα βασικά συστατικά της αλυσίδας αξίας. Η διευρυμένη αλυσίδα αξίας, η οποία περιλαμβάνει τους προμηθευτές και του πελάτες, προσφέρει περισσότερες στρατηγικές ευκαιρίες. Δείκτες αξιολόγησης (</a:t>
            </a:r>
            <a:r>
              <a:rPr lang="el-GR" dirty="0" err="1" smtClean="0"/>
              <a:t>benchmarks</a:t>
            </a:r>
            <a:r>
              <a:rPr lang="el-GR" dirty="0" smtClean="0"/>
              <a:t>) χρησιμοποιούνται για τη σύγκριση της απόδοσης μίας επιχείρησης με τα πρότυπα του κλάδου, ως προς τα στοιχεία της αλυσίδας αξίας.</a:t>
            </a:r>
            <a:r>
              <a:rPr lang="en-US" dirty="0" smtClean="0"/>
              <a:t>.</a:t>
            </a:r>
          </a:p>
          <a:p>
            <a:pPr marL="228600" indent="-228600" eaLnBrk="1" hangingPunct="1">
              <a:buFont typeface="Calibri" pitchFamily="34" charset="0"/>
              <a:buAutoNum type="arabicPeriod"/>
            </a:pPr>
            <a:endParaRPr lang="en-US" dirty="0" smtClean="0"/>
          </a:p>
          <a:p>
            <a:pPr marL="228600" indent="-228600" eaLnBrk="1" hangingPunct="1">
              <a:buFont typeface="Calibri" pitchFamily="34" charset="0"/>
              <a:buAutoNum type="arabicPeriod"/>
            </a:pPr>
            <a:r>
              <a:rPr lang="el-GR" dirty="0" smtClean="0"/>
              <a:t>Οι ανταγωνιστικές στρατηγικές περιλαμβάνουν την ηγεσία κόστους, τη διαφοροποίηση και τη στρατηγική εστίασης σε συγκεκριμένα τμήματα της αγοράς. Τα πληροφοριακά συστήματα υποστηρίζουν όλες τις στρατηγικές αυτές, μειώνοντας τα έξοδα, </a:t>
            </a:r>
            <a:r>
              <a:rPr lang="el-GR" dirty="0" err="1" smtClean="0"/>
              <a:t>εξορθολογίζοντας</a:t>
            </a:r>
            <a:r>
              <a:rPr lang="el-GR" dirty="0" smtClean="0"/>
              <a:t> τις διαδικασίες και προσδίδοντας ειδική αξία μέσω νέων προϊόντων ή χαρακτηριστικών. Ο ρόλος τους συνίσταται στη λειτουργία του οργανισμού, καθώς και στην ανάπτυξη και τον μετασχηματισμό του, δρώντας ως στρατηγικοί καταλύτες.</a:t>
            </a:r>
          </a:p>
          <a:p>
            <a:pPr marL="228600" indent="-228600" eaLnBrk="1" hangingPunct="1">
              <a:buFont typeface="Calibri" pitchFamily="34" charset="0"/>
              <a:buAutoNum type="arabicPeriod"/>
            </a:pPr>
            <a:endParaRPr lang="en-US" dirty="0" smtClean="0"/>
          </a:p>
          <a:p>
            <a:pPr marL="228600" indent="-228600" eaLnBrk="1" hangingPunct="1">
              <a:buFont typeface="Calibri" pitchFamily="34" charset="0"/>
              <a:buAutoNum type="arabicPeriod"/>
            </a:pPr>
            <a:r>
              <a:rPr lang="el-GR" dirty="0" smtClean="0"/>
              <a:t>Οι μη-κερδοσκοπικοί οργανισμοί εκμεταλλεύονται τα πληροφορικά συστήματα για τη διαχείριση των βασικών τους λειτουργιών, καθώς και το ρόλο τους ως στρατηγικού καταλύτη σε τομείς όπως η συγκέντρωση χρημάτων και η διαχείριση των εθελοντών. Οι κυβερνήσεις χρησιμοποιούν τα πληροφοριακά συστήματα για την προώθηση της ηλεκτρονικής διακυβέρνησης, στοχεύοντας βασικά στην ενίσχυση της πρόσβασης και στη βελτίωση των παρεχομένων υπηρεσιών στους πολίτες. </a:t>
            </a:r>
            <a:endParaRPr lang="en-US" dirty="0" smtClean="0"/>
          </a:p>
          <a:p>
            <a:pPr marL="228600" indent="-228600" eaLnBrk="1" hangingPunct="1">
              <a:buFont typeface="Calibri" pitchFamily="34" charset="0"/>
              <a:buAutoNum type="arabicPeriod"/>
            </a:pPr>
            <a:endParaRPr lang="en-US" dirty="0" smtClean="0"/>
          </a:p>
          <a:p>
            <a:pPr marL="228600" indent="-228600" eaLnBrk="1" hangingPunct="1">
              <a:buFont typeface="Calibri" pitchFamily="34" charset="0"/>
              <a:buAutoNum type="arabicPeriod"/>
            </a:pPr>
            <a:r>
              <a:rPr lang="el-GR" dirty="0" smtClean="0"/>
              <a:t>Καθώς οι τεχνολογίες γίνονται ευρέως διαθέσιμες και χρησιμοποιούνται από όλους σχεδόν τους οργανισμούς, η στρατηγική τους αξία μειώνεται. Αυτό κυρίως αφορά πληροφοριακά συστήματα υποστήριξης των βασικών λειτουργιών, τα οποία είναι άμεσα διαθέσιμα. Για το λόγο αυτό, οι μάνατζερ πρέπει να εστιάσουν στη μείωση του κόστους τους. Αντίθετα, τα καινοτόμα πληροφοριακά συστήματα, μέσω των οποίων δημιουργικά άτομα εκμεταλλεύονται τις δυνατότητες της τεχνολογίας για την ανάπτυξη και το μετασχηματισμό των οργανισμών, είναι ζωτικής σημασίας για την επίτευξη μιας αποτελεσματικής στρατηγικής.</a:t>
            </a:r>
            <a:endParaRPr lang="en-US" dirty="0" smtClean="0"/>
          </a:p>
        </p:txBody>
      </p:sp>
      <p:sp>
        <p:nvSpPr>
          <p:cNvPr id="1843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5C6CC4D-9CF0-4A08-83B7-0A0D0D5D1B82}" type="slidenum">
              <a:rPr lang="en-US">
                <a:cs typeface="Arial" charset="0"/>
              </a:rPr>
              <a:pPr fontAlgn="base">
                <a:spcBef>
                  <a:spcPct val="0"/>
                </a:spcBef>
                <a:spcAft>
                  <a:spcPct val="0"/>
                </a:spcAft>
                <a:defRPr/>
              </a:pPr>
              <a:t>32</a:t>
            </a:fld>
            <a:endParaRPr lang="en-US" dirty="0">
              <a:cs typeface="Arial"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Slide Image Placeholder 1"/>
          <p:cNvSpPr>
            <a:spLocks noGrp="1" noRot="1" noChangeAspect="1"/>
          </p:cNvSpPr>
          <p:nvPr>
            <p:ph type="sldImg"/>
          </p:nvPr>
        </p:nvSpPr>
        <p:spPr bwMode="auto">
          <a:noFill/>
          <a:ln>
            <a:solidFill>
              <a:srgbClr val="000000"/>
            </a:solidFill>
            <a:miter lim="800000"/>
            <a:headEnd/>
            <a:tailEnd/>
          </a:ln>
        </p:spPr>
      </p:sp>
      <p:sp>
        <p:nvSpPr>
          <p:cNvPr id="7987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l-GR" dirty="0" smtClean="0">
                <a:latin typeface="Arial" charset="0"/>
                <a:cs typeface="Arial" charset="0"/>
              </a:rPr>
              <a:t>Τα έσοδα της </a:t>
            </a:r>
            <a:r>
              <a:rPr lang="en-US" dirty="0" smtClean="0">
                <a:latin typeface="Arial" charset="0"/>
                <a:cs typeface="Arial" charset="0"/>
              </a:rPr>
              <a:t>GameStop</a:t>
            </a:r>
            <a:r>
              <a:rPr lang="el-GR" dirty="0" smtClean="0">
                <a:latin typeface="Arial" charset="0"/>
                <a:cs typeface="Arial" charset="0"/>
              </a:rPr>
              <a:t> προέρχονται ως επί το πλείστον από πωλήσεις καινούριων και μεταχειρισμένων παιχνιδιών, στα καταστήματά της. Αυτό το επιχειρηματικό μοντέλο έχει, μέχρι στιγμής, επιβιώσει της δημιουργικής καταστροφής που προκάλεσε το Διαδίκτυο και εξαφάνισε άλλες επιχειρήσεις καταστημάτων λιανικής πώλησης ψηφιακών προϊόντων. Οι εισπράξεις της </a:t>
            </a:r>
            <a:r>
              <a:rPr lang="el-GR" dirty="0" err="1" smtClean="0">
                <a:latin typeface="Arial" charset="0"/>
                <a:cs typeface="Arial" charset="0"/>
              </a:rPr>
              <a:t>GameStop</a:t>
            </a:r>
            <a:r>
              <a:rPr lang="el-GR" dirty="0" smtClean="0">
                <a:latin typeface="Arial" charset="0"/>
                <a:cs typeface="Arial" charset="0"/>
              </a:rPr>
              <a:t> ανήλθαν σε 9 δισεκατομμύρια δολάρια το 2009. Παρ’ όλα αυτά, η εταιρεία βρίσκεται περικυκλωμένη από κινδύνους.</a:t>
            </a:r>
            <a:endParaRPr lang="en-US" dirty="0" smtClean="0">
              <a:latin typeface="Arial" charset="0"/>
              <a:cs typeface="Arial" charset="0"/>
            </a:endParaRPr>
          </a:p>
          <a:p>
            <a:pPr eaLnBrk="1" hangingPunct="1">
              <a:spcBef>
                <a:spcPct val="0"/>
              </a:spcBef>
            </a:pPr>
            <a:endParaRPr lang="en-US" dirty="0" smtClean="0">
              <a:latin typeface="Arial" charset="0"/>
              <a:cs typeface="Arial" charset="0"/>
            </a:endParaRPr>
          </a:p>
          <a:p>
            <a:pPr eaLnBrk="1" hangingPunct="1">
              <a:spcBef>
                <a:spcPct val="0"/>
              </a:spcBef>
            </a:pPr>
            <a:r>
              <a:rPr lang="el-GR" dirty="0" smtClean="0">
                <a:latin typeface="Arial" charset="0"/>
                <a:cs typeface="Arial" charset="0"/>
              </a:rPr>
              <a:t>Ένας εκ των μεγαλύτερων ανταγωνιστών της είναι η </a:t>
            </a:r>
            <a:r>
              <a:rPr lang="el-GR" dirty="0" err="1" smtClean="0">
                <a:latin typeface="Arial" charset="0"/>
                <a:cs typeface="Arial" charset="0"/>
              </a:rPr>
              <a:t>Best</a:t>
            </a:r>
            <a:r>
              <a:rPr lang="el-GR" dirty="0" smtClean="0">
                <a:latin typeface="Arial" charset="0"/>
                <a:cs typeface="Arial" charset="0"/>
              </a:rPr>
              <a:t> </a:t>
            </a:r>
            <a:r>
              <a:rPr lang="el-GR" dirty="0" err="1" smtClean="0">
                <a:latin typeface="Arial" charset="0"/>
                <a:cs typeface="Arial" charset="0"/>
              </a:rPr>
              <a:t>Buy</a:t>
            </a:r>
            <a:r>
              <a:rPr lang="el-GR" dirty="0" smtClean="0">
                <a:latin typeface="Arial" charset="0"/>
                <a:cs typeface="Arial" charset="0"/>
              </a:rPr>
              <a:t>, η οποία ξεκίνησε προσφέροντας στους πελάτες της τη δυνατότητα να ανταλλάσουν τα παλιά τους παιχνίδια με κάρτες δώρου (</a:t>
            </a:r>
            <a:r>
              <a:rPr lang="el-GR" dirty="0" err="1" smtClean="0">
                <a:latin typeface="Arial" charset="0"/>
                <a:cs typeface="Arial" charset="0"/>
              </a:rPr>
              <a:t>gift</a:t>
            </a:r>
            <a:r>
              <a:rPr lang="el-GR" dirty="0" smtClean="0">
                <a:latin typeface="Arial" charset="0"/>
                <a:cs typeface="Arial" charset="0"/>
              </a:rPr>
              <a:t> </a:t>
            </a:r>
            <a:r>
              <a:rPr lang="el-GR" dirty="0" err="1" smtClean="0">
                <a:latin typeface="Arial" charset="0"/>
                <a:cs typeface="Arial" charset="0"/>
              </a:rPr>
              <a:t>cards</a:t>
            </a:r>
            <a:r>
              <a:rPr lang="el-GR" dirty="0" smtClean="0">
                <a:latin typeface="Arial" charset="0"/>
                <a:cs typeface="Arial" charset="0"/>
              </a:rPr>
              <a:t>), οι οποίες μπορούσαν να χρησιμοποιηθούν σε οποιοδήποτε κατάστημα της εταιρείας. Επιπλέον απειλή αποτελούν οι δημιουργοί των βιντεοπαιχνιδιών, οι οποίοι είναι λάβροι εναντίων των μεταχειρισμένων παιχνιδιών διότι δε λαμβάνουν ποσοστά εκμετάλλευσης (</a:t>
            </a:r>
            <a:r>
              <a:rPr lang="el-GR" dirty="0" err="1" smtClean="0">
                <a:latin typeface="Arial" charset="0"/>
                <a:cs typeface="Arial" charset="0"/>
              </a:rPr>
              <a:t>royalties</a:t>
            </a:r>
            <a:r>
              <a:rPr lang="el-GR" dirty="0" smtClean="0">
                <a:latin typeface="Arial" charset="0"/>
                <a:cs typeface="Arial" charset="0"/>
              </a:rPr>
              <a:t>). Για να αντιμετωπίσουν με κάποιο τρόπο την πώληση μεταχειρισμένων, οι δημιουργοί των βιντεοπαιχνιδιών συμπεριλαμβάνουν σε κάθε καινούριο παιχνίδι ένα κουπόνι, μέσω του οποίοι οι αγοραστές μπορούν να κατεβάσουν ειδικό περιεχόμενο ή αναβαθμίσεις. Οι πωλήσεις παιχνιδιών μέσω Διαδικτύου είναι ακόμα μία απειλή, ιδιαίτερα σε συνδυασμό με τη υπηρεσία πληροφοριακής διαμεσολάβησης (</a:t>
            </a:r>
            <a:r>
              <a:rPr lang="el-GR" dirty="0" err="1" smtClean="0">
                <a:latin typeface="Arial" charset="0"/>
                <a:cs typeface="Arial" charset="0"/>
              </a:rPr>
              <a:t>infomediary</a:t>
            </a:r>
            <a:r>
              <a:rPr lang="el-GR" dirty="0" smtClean="0">
                <a:latin typeface="Arial" charset="0"/>
                <a:cs typeface="Arial" charset="0"/>
              </a:rPr>
              <a:t> </a:t>
            </a:r>
            <a:r>
              <a:rPr lang="el-GR" dirty="0" err="1" smtClean="0">
                <a:latin typeface="Arial" charset="0"/>
                <a:cs typeface="Arial" charset="0"/>
              </a:rPr>
              <a:t>services</a:t>
            </a:r>
            <a:r>
              <a:rPr lang="el-GR" dirty="0" smtClean="0">
                <a:latin typeface="Arial" charset="0"/>
                <a:cs typeface="Arial" charset="0"/>
              </a:rPr>
              <a:t>), όπου συγκρίνονται οι τρέχουσες τιμές από διάφορα καταστήματα. Εταιρείες όπως η </a:t>
            </a:r>
            <a:r>
              <a:rPr lang="el-GR" dirty="0" err="1" smtClean="0">
                <a:latin typeface="Arial" charset="0"/>
                <a:cs typeface="Arial" charset="0"/>
              </a:rPr>
              <a:t>Electronic</a:t>
            </a:r>
            <a:r>
              <a:rPr lang="el-GR" dirty="0" smtClean="0">
                <a:latin typeface="Arial" charset="0"/>
                <a:cs typeface="Arial" charset="0"/>
              </a:rPr>
              <a:t> </a:t>
            </a:r>
            <a:r>
              <a:rPr lang="el-GR" dirty="0" err="1" smtClean="0">
                <a:latin typeface="Arial" charset="0"/>
                <a:cs typeface="Arial" charset="0"/>
              </a:rPr>
              <a:t>Arts</a:t>
            </a:r>
            <a:r>
              <a:rPr lang="el-GR" dirty="0" smtClean="0">
                <a:latin typeface="Arial" charset="0"/>
                <a:cs typeface="Arial" charset="0"/>
              </a:rPr>
              <a:t> </a:t>
            </a:r>
            <a:r>
              <a:rPr lang="el-GR" dirty="0" err="1" smtClean="0">
                <a:latin typeface="Arial" charset="0"/>
                <a:cs typeface="Arial" charset="0"/>
              </a:rPr>
              <a:t>and</a:t>
            </a:r>
            <a:r>
              <a:rPr lang="el-GR" dirty="0" smtClean="0">
                <a:latin typeface="Arial" charset="0"/>
                <a:cs typeface="Arial" charset="0"/>
              </a:rPr>
              <a:t> </a:t>
            </a:r>
            <a:r>
              <a:rPr lang="el-GR" dirty="0" err="1" smtClean="0">
                <a:latin typeface="Arial" charset="0"/>
                <a:cs typeface="Arial" charset="0"/>
              </a:rPr>
              <a:t>Blizzard</a:t>
            </a:r>
            <a:r>
              <a:rPr lang="el-GR" dirty="0" smtClean="0">
                <a:latin typeface="Arial" charset="0"/>
                <a:cs typeface="Arial" charset="0"/>
              </a:rPr>
              <a:t> μπορούν να παρέχουν μεγάλου εύρους αναβαθμίσεις και συνέχειες στα υψηλής ποιότητας βιντεοπαιχνίδια τους ψηφιακά, χωρίς να χρειάζεται να συσκευαστούν και να πωληθούν στα καταστήματα της </a:t>
            </a:r>
            <a:r>
              <a:rPr lang="el-GR" dirty="0" err="1" smtClean="0">
                <a:latin typeface="Arial" charset="0"/>
                <a:cs typeface="Arial" charset="0"/>
              </a:rPr>
              <a:t>GameStop</a:t>
            </a:r>
            <a:r>
              <a:rPr lang="el-GR" dirty="0" smtClean="0">
                <a:latin typeface="Arial" charset="0"/>
                <a:cs typeface="Arial" charset="0"/>
              </a:rPr>
              <a:t>. Οι πελάτες μπορούν να τα αγοράσουν από το Διαδίκτυο, απευθείας από τον εκδότη, χωρίς να χρειαστεί να πάνε σε κάποιο κατάστημα.</a:t>
            </a:r>
            <a:endParaRPr lang="en-US" dirty="0" smtClean="0">
              <a:latin typeface="Arial" charset="0"/>
              <a:cs typeface="Arial" charset="0"/>
            </a:endParaRPr>
          </a:p>
          <a:p>
            <a:pPr eaLnBrk="1" hangingPunct="1">
              <a:spcBef>
                <a:spcPct val="0"/>
              </a:spcBef>
            </a:pPr>
            <a:endParaRPr lang="en-US" dirty="0" smtClean="0">
              <a:latin typeface="Arial" charset="0"/>
              <a:cs typeface="Arial" charset="0"/>
            </a:endParaRPr>
          </a:p>
          <a:p>
            <a:pPr eaLnBrk="1" hangingPunct="1">
              <a:spcBef>
                <a:spcPct val="0"/>
              </a:spcBef>
            </a:pPr>
            <a:r>
              <a:rPr lang="el-GR" dirty="0" smtClean="0">
                <a:latin typeface="Arial" charset="0"/>
                <a:cs typeface="Arial" charset="0"/>
              </a:rPr>
              <a:t>Η </a:t>
            </a:r>
            <a:r>
              <a:rPr lang="el-GR" dirty="0" err="1" smtClean="0">
                <a:latin typeface="Arial" charset="0"/>
                <a:cs typeface="Arial" charset="0"/>
              </a:rPr>
              <a:t>GameStop</a:t>
            </a:r>
            <a:r>
              <a:rPr lang="el-GR" dirty="0" smtClean="0">
                <a:latin typeface="Arial" charset="0"/>
                <a:cs typeface="Arial" charset="0"/>
              </a:rPr>
              <a:t> αντιμετωπίζει τις παραπάνω απειλές εισερχόμενη στο τομέα των Διαδικτυακών παιχνιδιών και προσφέροντας ψηφιακή παράδοση των προϊόντων. ο Διευθύνων Σύμβουλος της </a:t>
            </a:r>
            <a:r>
              <a:rPr lang="el-GR" dirty="0" err="1" smtClean="0">
                <a:latin typeface="Arial" charset="0"/>
                <a:cs typeface="Arial" charset="0"/>
              </a:rPr>
              <a:t>GameStop</a:t>
            </a:r>
            <a:r>
              <a:rPr lang="el-GR" dirty="0" smtClean="0">
                <a:latin typeface="Arial" charset="0"/>
                <a:cs typeface="Arial" charset="0"/>
              </a:rPr>
              <a:t>, </a:t>
            </a:r>
            <a:r>
              <a:rPr lang="el-GR" dirty="0" err="1" smtClean="0">
                <a:latin typeface="Arial" charset="0"/>
                <a:cs typeface="Arial" charset="0"/>
              </a:rPr>
              <a:t>Paul</a:t>
            </a:r>
            <a:r>
              <a:rPr lang="el-GR" dirty="0" smtClean="0">
                <a:latin typeface="Arial" charset="0"/>
                <a:cs typeface="Arial" charset="0"/>
              </a:rPr>
              <a:t> </a:t>
            </a:r>
            <a:r>
              <a:rPr lang="el-GR" dirty="0" err="1" smtClean="0">
                <a:latin typeface="Arial" charset="0"/>
                <a:cs typeface="Arial" charset="0"/>
              </a:rPr>
              <a:t>Raines</a:t>
            </a:r>
            <a:r>
              <a:rPr lang="el-GR" dirty="0" smtClean="0">
                <a:latin typeface="Arial" charset="0"/>
                <a:cs typeface="Arial" charset="0"/>
              </a:rPr>
              <a:t>, τονίζει ότι η εταιρεία «θα συνεχίσει να ακολουθεί τολμηρές κατευθύνσεις και ευκαιρίες ...»</a:t>
            </a:r>
            <a:endParaRPr lang="en-US" dirty="0" smtClean="0">
              <a:latin typeface="Arial" charset="0"/>
              <a:cs typeface="Arial" charset="0"/>
            </a:endParaRPr>
          </a:p>
        </p:txBody>
      </p:sp>
      <p:sp>
        <p:nvSpPr>
          <p:cNvPr id="7782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17C6045-513C-4C8C-96C1-9D17EBEC0FF6}" type="slidenum">
              <a:rPr lang="en-US">
                <a:cs typeface="Arial" charset="0"/>
              </a:rPr>
              <a:pPr fontAlgn="base">
                <a:spcBef>
                  <a:spcPct val="0"/>
                </a:spcBef>
                <a:spcAft>
                  <a:spcPct val="0"/>
                </a:spcAft>
                <a:defRPr/>
              </a:pPr>
              <a:t>33</a:t>
            </a:fld>
            <a:endParaRPr lang="en-US" dirty="0">
              <a:cs typeface="Arial"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Slide Image Placeholder 1"/>
          <p:cNvSpPr>
            <a:spLocks noGrp="1" noRot="1" noChangeAspect="1"/>
          </p:cNvSpPr>
          <p:nvPr>
            <p:ph type="sldImg"/>
          </p:nvPr>
        </p:nvSpPr>
        <p:spPr bwMode="auto">
          <a:noFill/>
          <a:ln>
            <a:solidFill>
              <a:srgbClr val="000000"/>
            </a:solidFill>
            <a:miter lim="800000"/>
            <a:headEnd/>
            <a:tailEnd/>
          </a:ln>
        </p:spPr>
      </p:sp>
      <p:sp>
        <p:nvSpPr>
          <p:cNvPr id="8192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l-GR" dirty="0" smtClean="0">
                <a:latin typeface="Arial" charset="0"/>
                <a:cs typeface="Arial" charset="0"/>
              </a:rPr>
              <a:t>Η βασική αρχή της διαδικτυακής ουδετερότητας είναι ότι οι </a:t>
            </a:r>
            <a:r>
              <a:rPr lang="el-GR" dirty="0" err="1" smtClean="0">
                <a:latin typeface="Arial" charset="0"/>
                <a:cs typeface="Arial" charset="0"/>
              </a:rPr>
              <a:t>πάροχοι</a:t>
            </a:r>
            <a:r>
              <a:rPr lang="el-GR" baseline="0" dirty="0" smtClean="0">
                <a:latin typeface="Arial" charset="0"/>
                <a:cs typeface="Arial" charset="0"/>
              </a:rPr>
              <a:t> υπηρεσιών Διαδικτύου  – όπως </a:t>
            </a:r>
            <a:r>
              <a:rPr lang="el-GR" baseline="0" dirty="0" err="1" smtClean="0">
                <a:latin typeface="Arial" charset="0"/>
                <a:cs typeface="Arial" charset="0"/>
              </a:rPr>
              <a:t>Verizon</a:t>
            </a:r>
            <a:r>
              <a:rPr lang="el-GR" baseline="0" dirty="0" smtClean="0">
                <a:latin typeface="Arial" charset="0"/>
                <a:cs typeface="Arial" charset="0"/>
              </a:rPr>
              <a:t>, η AT&amp;T, και η </a:t>
            </a:r>
            <a:r>
              <a:rPr lang="el-GR" baseline="0" dirty="0" err="1" smtClean="0">
                <a:latin typeface="Arial" charset="0"/>
                <a:cs typeface="Arial" charset="0"/>
              </a:rPr>
              <a:t>Comcast</a:t>
            </a:r>
            <a:r>
              <a:rPr lang="el-GR" baseline="0" dirty="0" smtClean="0">
                <a:latin typeface="Arial" charset="0"/>
                <a:cs typeface="Arial" charset="0"/>
              </a:rPr>
              <a:t>, - δεν θα πρέπει να κάνουν διακρίσεις, είτε υπέρ είτε κατά, διαφόρων </a:t>
            </a:r>
            <a:r>
              <a:rPr lang="el-GR" baseline="0" dirty="0" err="1" smtClean="0">
                <a:latin typeface="Arial" charset="0"/>
                <a:cs typeface="Arial" charset="0"/>
              </a:rPr>
              <a:t>παρόχων</a:t>
            </a:r>
            <a:r>
              <a:rPr lang="el-GR" baseline="0" dirty="0" smtClean="0">
                <a:latin typeface="Arial" charset="0"/>
                <a:cs typeface="Arial" charset="0"/>
              </a:rPr>
              <a:t> περιεχομένου (</a:t>
            </a:r>
            <a:r>
              <a:rPr lang="el-GR" baseline="0" dirty="0" err="1" smtClean="0">
                <a:latin typeface="Arial" charset="0"/>
                <a:cs typeface="Arial" charset="0"/>
              </a:rPr>
              <a:t>content</a:t>
            </a:r>
            <a:r>
              <a:rPr lang="el-GR" baseline="0" dirty="0" smtClean="0">
                <a:latin typeface="Arial" charset="0"/>
                <a:cs typeface="Arial" charset="0"/>
              </a:rPr>
              <a:t> </a:t>
            </a:r>
            <a:r>
              <a:rPr lang="el-GR" baseline="0" dirty="0" err="1" smtClean="0">
                <a:latin typeface="Arial" charset="0"/>
                <a:cs typeface="Arial" charset="0"/>
              </a:rPr>
              <a:t>provider</a:t>
            </a:r>
            <a:r>
              <a:rPr lang="el-GR" baseline="0" dirty="0" smtClean="0">
                <a:latin typeface="Arial" charset="0"/>
                <a:cs typeface="Arial" charset="0"/>
              </a:rPr>
              <a:t>) ή εφαρμογών, όπως η </a:t>
            </a:r>
            <a:r>
              <a:rPr lang="en-US" baseline="0" dirty="0" smtClean="0">
                <a:latin typeface="Arial" charset="0"/>
                <a:cs typeface="Arial" charset="0"/>
              </a:rPr>
              <a:t>Amazon, </a:t>
            </a:r>
            <a:r>
              <a:rPr lang="el-GR" baseline="0" dirty="0" smtClean="0">
                <a:latin typeface="Arial" charset="0"/>
                <a:cs typeface="Arial" charset="0"/>
              </a:rPr>
              <a:t>η </a:t>
            </a:r>
            <a:r>
              <a:rPr lang="en-US" dirty="0" smtClean="0">
                <a:latin typeface="Arial" charset="0"/>
                <a:cs typeface="Arial" charset="0"/>
              </a:rPr>
              <a:t>Google</a:t>
            </a:r>
            <a:r>
              <a:rPr lang="el-GR" dirty="0" smtClean="0">
                <a:latin typeface="Arial" charset="0"/>
                <a:cs typeface="Arial" charset="0"/>
              </a:rPr>
              <a:t> ή το </a:t>
            </a:r>
            <a:r>
              <a:rPr lang="en-US" dirty="0" err="1" smtClean="0">
                <a:latin typeface="Arial" charset="0"/>
                <a:cs typeface="Arial" charset="0"/>
              </a:rPr>
              <a:t>Facebook</a:t>
            </a:r>
            <a:r>
              <a:rPr lang="el-GR" dirty="0" smtClean="0">
                <a:latin typeface="Arial" charset="0"/>
                <a:cs typeface="Arial" charset="0"/>
              </a:rPr>
              <a:t>. Όλη η κυκλοφορία θα πρέπει να γίνεται με ουδέτερο τρόπο, και οι </a:t>
            </a:r>
            <a:r>
              <a:rPr lang="el-GR" dirty="0" err="1" smtClean="0">
                <a:latin typeface="Arial" charset="0"/>
                <a:cs typeface="Arial" charset="0"/>
              </a:rPr>
              <a:t>πάροχοι</a:t>
            </a:r>
            <a:r>
              <a:rPr lang="el-GR" dirty="0" smtClean="0">
                <a:latin typeface="Arial" charset="0"/>
                <a:cs typeface="Arial" charset="0"/>
              </a:rPr>
              <a:t> υπηρεσιών διαδικτύου δεν θα πρέπει να προβαίνουν σε ειδικές συμφωνίες παρέχοντας προτεραιότητα πρόσβασης σε κάποιο περιεχόμενο. </a:t>
            </a:r>
            <a:endParaRPr lang="en-US" dirty="0" smtClean="0">
              <a:latin typeface="Arial" charset="0"/>
              <a:cs typeface="Arial" charset="0"/>
            </a:endParaRPr>
          </a:p>
          <a:p>
            <a:pPr eaLnBrk="1" hangingPunct="1">
              <a:spcBef>
                <a:spcPct val="0"/>
              </a:spcBef>
            </a:pPr>
            <a:endParaRPr lang="en-US" dirty="0" smtClean="0">
              <a:latin typeface="Arial" charset="0"/>
              <a:cs typeface="Arial" charset="0"/>
            </a:endParaRPr>
          </a:p>
          <a:p>
            <a:pPr eaLnBrk="1" hangingPunct="1">
              <a:spcBef>
                <a:spcPct val="0"/>
              </a:spcBef>
            </a:pPr>
            <a:r>
              <a:rPr lang="el-GR" dirty="0" smtClean="0">
                <a:latin typeface="Arial" charset="0"/>
                <a:cs typeface="Arial" charset="0"/>
              </a:rPr>
              <a:t>Στην αντίθετη πλευρά βρίσκονται οι </a:t>
            </a:r>
            <a:r>
              <a:rPr lang="el-GR" dirty="0" err="1" smtClean="0">
                <a:latin typeface="Arial" charset="0"/>
                <a:cs typeface="Arial" charset="0"/>
              </a:rPr>
              <a:t>πάροχοι</a:t>
            </a:r>
            <a:r>
              <a:rPr lang="el-GR" dirty="0" smtClean="0">
                <a:latin typeface="Arial" charset="0"/>
                <a:cs typeface="Arial" charset="0"/>
              </a:rPr>
              <a:t> υπηρεσιών Διαδικτύου, όπως η AT&amp;T, η </a:t>
            </a:r>
            <a:r>
              <a:rPr lang="el-GR" dirty="0" err="1" smtClean="0">
                <a:latin typeface="Arial" charset="0"/>
                <a:cs typeface="Arial" charset="0"/>
              </a:rPr>
              <a:t>Verizon</a:t>
            </a:r>
            <a:r>
              <a:rPr lang="el-GR" dirty="0" smtClean="0">
                <a:latin typeface="Arial" charset="0"/>
                <a:cs typeface="Arial" charset="0"/>
              </a:rPr>
              <a:t>, η </a:t>
            </a:r>
            <a:r>
              <a:rPr lang="el-GR" dirty="0" err="1" smtClean="0">
                <a:latin typeface="Arial" charset="0"/>
                <a:cs typeface="Arial" charset="0"/>
              </a:rPr>
              <a:t>Comcast</a:t>
            </a:r>
            <a:r>
              <a:rPr lang="el-GR" dirty="0" smtClean="0">
                <a:latin typeface="Arial" charset="0"/>
                <a:cs typeface="Arial" charset="0"/>
              </a:rPr>
              <a:t> κ.α. Το επιχείρημα που προτάσσουν είναι ότι θα πρέπει να υπάρξουν  κίνητρα προκειμένου να γίνουν επενδύσεις σε υποδομές δικτύων. </a:t>
            </a:r>
          </a:p>
          <a:p>
            <a:pPr eaLnBrk="1" hangingPunct="1">
              <a:spcBef>
                <a:spcPct val="0"/>
              </a:spcBef>
            </a:pPr>
            <a:endParaRPr lang="en-US" dirty="0" smtClean="0">
              <a:latin typeface="Arial" charset="0"/>
              <a:cs typeface="Arial" charset="0"/>
            </a:endParaRPr>
          </a:p>
          <a:p>
            <a:pPr eaLnBrk="1" hangingPunct="1">
              <a:spcBef>
                <a:spcPct val="0"/>
              </a:spcBef>
            </a:pPr>
            <a:r>
              <a:rPr lang="el-GR" dirty="0" smtClean="0">
                <a:latin typeface="Arial" charset="0"/>
                <a:cs typeface="Arial" charset="0"/>
              </a:rPr>
              <a:t>Η </a:t>
            </a:r>
            <a:r>
              <a:rPr lang="el-GR" dirty="0" err="1" smtClean="0">
                <a:latin typeface="Arial" charset="0"/>
                <a:cs typeface="Arial" charset="0"/>
              </a:rPr>
              <a:t>Google</a:t>
            </a:r>
            <a:r>
              <a:rPr lang="el-GR" dirty="0" smtClean="0">
                <a:latin typeface="Arial" charset="0"/>
                <a:cs typeface="Arial" charset="0"/>
              </a:rPr>
              <a:t> και η </a:t>
            </a:r>
            <a:r>
              <a:rPr lang="el-GR" dirty="0" err="1" smtClean="0">
                <a:latin typeface="Arial" charset="0"/>
                <a:cs typeface="Arial" charset="0"/>
              </a:rPr>
              <a:t>Verizon</a:t>
            </a:r>
            <a:r>
              <a:rPr lang="el-GR" dirty="0" smtClean="0">
                <a:latin typeface="Arial" charset="0"/>
                <a:cs typeface="Arial" charset="0"/>
              </a:rPr>
              <a:t>, συνασπιστήκαν και πρότειναν ένα νέο νομοθετικό πλαίσιο. Το προτεινόμενο πλαίσιο προέβλεπε περιορισμό της δικαιοδοσίας της Ομοσπονδιακής Επιτροπής Επικοινωνιών και επέβαλε την αρχή της διαδικτυακής ουδετερότητας στην παροχή των ενσύρματων – αλλά όχι και των ασύρματων – συνδέσεων. </a:t>
            </a:r>
            <a:endParaRPr lang="en-US" dirty="0" smtClean="0">
              <a:latin typeface="Arial" charset="0"/>
              <a:cs typeface="Arial" charset="0"/>
            </a:endParaRPr>
          </a:p>
          <a:p>
            <a:pPr eaLnBrk="1" hangingPunct="1">
              <a:spcBef>
                <a:spcPct val="0"/>
              </a:spcBef>
            </a:pPr>
            <a:endParaRPr lang="el-GR" dirty="0" smtClean="0">
              <a:latin typeface="Arial" charset="0"/>
              <a:cs typeface="Arial" charset="0"/>
            </a:endParaRPr>
          </a:p>
          <a:p>
            <a:pPr eaLnBrk="1" hangingPunct="1">
              <a:spcBef>
                <a:spcPct val="0"/>
              </a:spcBef>
            </a:pPr>
            <a:r>
              <a:rPr lang="el-GR" dirty="0" smtClean="0">
                <a:latin typeface="Arial" charset="0"/>
                <a:cs typeface="Arial" charset="0"/>
              </a:rPr>
              <a:t>Η πρόταση δέχθηκε σκληρές επικρίσεις και από τις δύο πλευρές γιατί εξαιρούσε τις ασύρματες υπηρεσίες σύνδεσης. Η πρόταση των </a:t>
            </a:r>
            <a:r>
              <a:rPr lang="el-GR" dirty="0" err="1" smtClean="0">
                <a:latin typeface="Arial" charset="0"/>
                <a:cs typeface="Arial" charset="0"/>
              </a:rPr>
              <a:t>Google</a:t>
            </a:r>
            <a:r>
              <a:rPr lang="el-GR" dirty="0" smtClean="0">
                <a:latin typeface="Arial" charset="0"/>
                <a:cs typeface="Arial" charset="0"/>
              </a:rPr>
              <a:t>/</a:t>
            </a:r>
            <a:r>
              <a:rPr lang="el-GR" dirty="0" err="1" smtClean="0">
                <a:latin typeface="Arial" charset="0"/>
                <a:cs typeface="Arial" charset="0"/>
              </a:rPr>
              <a:t>Verizon</a:t>
            </a:r>
            <a:r>
              <a:rPr lang="el-GR" dirty="0" smtClean="0">
                <a:latin typeface="Arial" charset="0"/>
                <a:cs typeface="Arial" charset="0"/>
              </a:rPr>
              <a:t> επικρίθηκε επίσης διότι περιείχε ασαφείς όρους όπως «νόμιμος» και «εύλογος», χωρίς να εξηγεί πώς ακριβώς ορίζονται στο συγκεκριμένο πλαίσιο. </a:t>
            </a:r>
            <a:endParaRPr lang="en-US" dirty="0" smtClean="0">
              <a:latin typeface="Arial" charset="0"/>
              <a:cs typeface="Arial" charset="0"/>
            </a:endParaRPr>
          </a:p>
        </p:txBody>
      </p:sp>
      <p:sp>
        <p:nvSpPr>
          <p:cNvPr id="7987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7EBFFAA-DAF8-4745-B601-CC7FFF2C40EA}" type="slidenum">
              <a:rPr lang="en-US">
                <a:cs typeface="Arial" charset="0"/>
              </a:rPr>
              <a:pPr fontAlgn="base">
                <a:spcBef>
                  <a:spcPct val="0"/>
                </a:spcBef>
                <a:spcAft>
                  <a:spcPct val="0"/>
                </a:spcAft>
                <a:defRPr/>
              </a:pPr>
              <a:t>34</a:t>
            </a:fld>
            <a:endParaRPr lang="en-US" dirty="0">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bwMode="auto">
          <a:noFill/>
          <a:ln>
            <a:solidFill>
              <a:srgbClr val="000000"/>
            </a:solidFill>
            <a:miter lim="800000"/>
            <a:headEnd/>
            <a:tailEnd/>
          </a:ln>
        </p:spPr>
      </p:sp>
      <p:sp>
        <p:nvSpPr>
          <p:cNvPr id="20482"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l-GR" sz="1200" kern="1200" dirty="0" smtClean="0">
                <a:solidFill>
                  <a:schemeClr val="tx1"/>
                </a:solidFill>
                <a:latin typeface="+mn-lt"/>
                <a:ea typeface="+mn-ea"/>
                <a:cs typeface="+mn-cs"/>
              </a:rPr>
              <a:t>Η εταιρεία παροχής υπηρεσιών Διαδικτυακής αναζήτησης </a:t>
            </a:r>
            <a:r>
              <a:rPr lang="en-US" sz="1200" i="1" kern="1200" dirty="0" err="1" smtClean="0">
                <a:solidFill>
                  <a:schemeClr val="tx1"/>
                </a:solidFill>
                <a:latin typeface="+mn-lt"/>
                <a:ea typeface="+mn-ea"/>
                <a:cs typeface="+mn-cs"/>
              </a:rPr>
              <a:t>Baidu</a:t>
            </a:r>
            <a:r>
              <a:rPr lang="en-US" sz="1200" kern="1200" dirty="0" smtClean="0">
                <a:solidFill>
                  <a:schemeClr val="tx1"/>
                </a:solidFill>
                <a:latin typeface="+mn-lt"/>
                <a:ea typeface="+mn-ea"/>
                <a:cs typeface="+mn-cs"/>
              </a:rPr>
              <a:t> </a:t>
            </a:r>
            <a:r>
              <a:rPr lang="el-GR" sz="1200" kern="1200" dirty="0" smtClean="0">
                <a:solidFill>
                  <a:schemeClr val="tx1"/>
                </a:solidFill>
                <a:latin typeface="+mn-lt"/>
                <a:ea typeface="+mn-ea"/>
                <a:cs typeface="+mn-cs"/>
              </a:rPr>
              <a:t>κυριαρχεί στην Κινεζική αγορά και προσελκύει ανθρώπους, ομιλούντες την Κινεζική γλώσσα, από όλο τον κόσμο. Η στρατηγική της </a:t>
            </a:r>
            <a:r>
              <a:rPr lang="en-US" sz="1200" kern="1200" dirty="0" err="1" smtClean="0">
                <a:solidFill>
                  <a:schemeClr val="tx1"/>
                </a:solidFill>
                <a:latin typeface="+mn-lt"/>
                <a:ea typeface="+mn-ea"/>
                <a:cs typeface="+mn-cs"/>
              </a:rPr>
              <a:t>Baidu</a:t>
            </a:r>
            <a:r>
              <a:rPr lang="el-GR" sz="1200" kern="1200" dirty="0" smtClean="0">
                <a:solidFill>
                  <a:schemeClr val="tx1"/>
                </a:solidFill>
                <a:latin typeface="+mn-lt"/>
                <a:ea typeface="+mn-ea"/>
                <a:cs typeface="+mn-cs"/>
              </a:rPr>
              <a:t> εστιάζει στους Κινέζους χρήστες, προσφέροντάς τους τρόπους εισαγωγής λέξεων-κλειδιών στη γλώσσα τους και εύρεσης των σχετικών ιστοσελίδων στην Κινεζική γλώσσα.</a:t>
            </a:r>
          </a:p>
          <a:p>
            <a:pPr eaLnBrk="1" hangingPunct="1">
              <a:spcBef>
                <a:spcPct val="0"/>
              </a:spcBef>
            </a:pPr>
            <a:endParaRPr lang="el-GR" dirty="0" smtClean="0">
              <a:latin typeface="Arial" charset="0"/>
              <a:cs typeface="Arial" charset="0"/>
            </a:endParaRPr>
          </a:p>
          <a:p>
            <a:pPr marL="0" marR="0" indent="0" algn="l" defTabSz="914400" rtl="0" eaLnBrk="1" fontAlgn="base" latinLnBrk="0" hangingPunct="1">
              <a:lnSpc>
                <a:spcPct val="100000"/>
              </a:lnSpc>
              <a:spcBef>
                <a:spcPct val="0"/>
              </a:spcBef>
              <a:spcAft>
                <a:spcPct val="0"/>
              </a:spcAft>
              <a:buClrTx/>
              <a:buSzTx/>
              <a:buFontTx/>
              <a:buNone/>
              <a:tabLst/>
              <a:defRPr/>
            </a:pPr>
            <a:r>
              <a:rPr lang="el-GR" sz="1200" kern="1200" dirty="0" smtClean="0">
                <a:solidFill>
                  <a:schemeClr val="tx1"/>
                </a:solidFill>
                <a:latin typeface="+mn-lt"/>
                <a:ea typeface="+mn-ea"/>
                <a:cs typeface="+mn-cs"/>
              </a:rPr>
              <a:t>Η Κινεζική γλώσσα, η οποία, στο γραπτό λόγο, αποτελείται από δεκάδες χιλιάδες περίπλοκους χαρακτήρες, δυσχεραίνει την εισαγωγή λέξεων από πληκτρολόγια με την κλασική διάταξη </a:t>
            </a:r>
            <a:r>
              <a:rPr lang="en-US" sz="1200" kern="1200" dirty="0" smtClean="0">
                <a:solidFill>
                  <a:schemeClr val="tx1"/>
                </a:solidFill>
                <a:latin typeface="+mn-lt"/>
                <a:ea typeface="+mn-ea"/>
                <a:cs typeface="+mn-cs"/>
              </a:rPr>
              <a:t>QWERTY</a:t>
            </a:r>
            <a:r>
              <a:rPr lang="el-GR" sz="1200" kern="1200" dirty="0" smtClean="0">
                <a:solidFill>
                  <a:schemeClr val="tx1"/>
                </a:solidFill>
                <a:latin typeface="+mn-lt"/>
                <a:ea typeface="+mn-ea"/>
                <a:cs typeface="+mn-cs"/>
              </a:rPr>
              <a:t>. Η </a:t>
            </a:r>
            <a:r>
              <a:rPr lang="en-US" sz="1200" kern="1200" dirty="0" err="1" smtClean="0">
                <a:solidFill>
                  <a:schemeClr val="tx1"/>
                </a:solidFill>
                <a:latin typeface="+mn-lt"/>
                <a:ea typeface="+mn-ea"/>
                <a:cs typeface="+mn-cs"/>
              </a:rPr>
              <a:t>Baidu</a:t>
            </a:r>
            <a:r>
              <a:rPr lang="el-GR" sz="1200" kern="1200" dirty="0" smtClean="0">
                <a:solidFill>
                  <a:schemeClr val="tx1"/>
                </a:solidFill>
                <a:latin typeface="+mn-lt"/>
                <a:ea typeface="+mn-ea"/>
                <a:cs typeface="+mn-cs"/>
              </a:rPr>
              <a:t> ανέπτυξε συντομεύσεις και έξυπνες </a:t>
            </a:r>
            <a:r>
              <a:rPr lang="el-GR" sz="1200" kern="1200" dirty="0" err="1" smtClean="0">
                <a:solidFill>
                  <a:schemeClr val="tx1"/>
                </a:solidFill>
                <a:latin typeface="+mn-lt"/>
                <a:ea typeface="+mn-ea"/>
                <a:cs typeface="+mn-cs"/>
              </a:rPr>
              <a:t>διεπαφές</a:t>
            </a:r>
            <a:r>
              <a:rPr lang="el-GR" sz="1200" kern="1200" dirty="0" smtClean="0">
                <a:solidFill>
                  <a:schemeClr val="tx1"/>
                </a:solidFill>
                <a:latin typeface="+mn-lt"/>
                <a:ea typeface="+mn-ea"/>
                <a:cs typeface="+mn-cs"/>
              </a:rPr>
              <a:t>, για να διευκολύνει τη ζωή των </a:t>
            </a:r>
            <a:r>
              <a:rPr lang="el-GR" sz="1200" kern="1200" dirty="0" err="1" smtClean="0">
                <a:solidFill>
                  <a:schemeClr val="tx1"/>
                </a:solidFill>
                <a:latin typeface="+mn-lt"/>
                <a:ea typeface="+mn-ea"/>
                <a:cs typeface="+mn-cs"/>
              </a:rPr>
              <a:t>Κινεζοφώνων</a:t>
            </a:r>
            <a:r>
              <a:rPr lang="el-GR" sz="1200" kern="1200" dirty="0" smtClean="0">
                <a:solidFill>
                  <a:schemeClr val="tx1"/>
                </a:solidFill>
                <a:latin typeface="+mn-lt"/>
                <a:ea typeface="+mn-ea"/>
                <a:cs typeface="+mn-cs"/>
              </a:rPr>
              <a:t>, ο οποίοι δυσκολεύονταν πολύ με το πληκτρολόγιο. Τα έσοδα</a:t>
            </a:r>
            <a:r>
              <a:rPr lang="el-GR" sz="1200" kern="1200" baseline="0" dirty="0" smtClean="0">
                <a:solidFill>
                  <a:schemeClr val="tx1"/>
                </a:solidFill>
                <a:latin typeface="+mn-lt"/>
                <a:ea typeface="+mn-ea"/>
                <a:cs typeface="+mn-cs"/>
              </a:rPr>
              <a:t> της </a:t>
            </a:r>
            <a:r>
              <a:rPr lang="en-US" sz="1200" kern="1200" dirty="0" err="1" smtClean="0">
                <a:solidFill>
                  <a:schemeClr val="tx1"/>
                </a:solidFill>
                <a:latin typeface="+mn-lt"/>
                <a:ea typeface="+mn-ea"/>
                <a:cs typeface="+mn-cs"/>
              </a:rPr>
              <a:t>Baidu</a:t>
            </a:r>
            <a:r>
              <a:rPr lang="el-GR" sz="1200" kern="1200" dirty="0" smtClean="0">
                <a:solidFill>
                  <a:schemeClr val="tx1"/>
                </a:solidFill>
                <a:latin typeface="+mn-lt"/>
                <a:ea typeface="+mn-ea"/>
                <a:cs typeface="+mn-cs"/>
              </a:rPr>
              <a:t> προέρχοντα</a:t>
            </a:r>
            <a:r>
              <a:rPr lang="el-GR" sz="1200" kern="1200" baseline="0" dirty="0" smtClean="0">
                <a:solidFill>
                  <a:schemeClr val="tx1"/>
                </a:solidFill>
                <a:latin typeface="+mn-lt"/>
                <a:ea typeface="+mn-ea"/>
                <a:cs typeface="+mn-cs"/>
              </a:rPr>
              <a:t>ι από τις διαφημίσεις (πληρωμένοι σύνδεσμοι) που εμφανίζονται ανάλογα με τους όρους αναζήτησης του χρήστη.</a:t>
            </a:r>
            <a:endParaRPr lang="el-GR" sz="1200" kern="1200" dirty="0" smtClean="0">
              <a:solidFill>
                <a:schemeClr val="tx1"/>
              </a:solidFill>
              <a:latin typeface="+mn-lt"/>
              <a:ea typeface="+mn-ea"/>
              <a:cs typeface="+mn-cs"/>
            </a:endParaRPr>
          </a:p>
          <a:p>
            <a:pPr eaLnBrk="1" hangingPunct="1">
              <a:spcBef>
                <a:spcPct val="0"/>
              </a:spcBef>
            </a:pPr>
            <a:endParaRPr lang="el-GR" sz="1200" kern="1200" dirty="0" smtClean="0">
              <a:solidFill>
                <a:schemeClr val="tx1"/>
              </a:solidFill>
              <a:latin typeface="+mn-lt"/>
              <a:ea typeface="+mn-ea"/>
              <a:cs typeface="+mn-cs"/>
            </a:endParaRPr>
          </a:p>
          <a:p>
            <a:pPr eaLnBrk="1" hangingPunct="1">
              <a:spcBef>
                <a:spcPct val="0"/>
              </a:spcBef>
            </a:pPr>
            <a:r>
              <a:rPr lang="el-GR" sz="1200" kern="1200" dirty="0" smtClean="0">
                <a:solidFill>
                  <a:schemeClr val="tx1"/>
                </a:solidFill>
                <a:latin typeface="+mn-lt"/>
                <a:ea typeface="+mn-ea"/>
                <a:cs typeface="+mn-cs"/>
              </a:rPr>
              <a:t>Η </a:t>
            </a:r>
            <a:r>
              <a:rPr lang="en-US" sz="1200" kern="1200" dirty="0" err="1" smtClean="0">
                <a:solidFill>
                  <a:schemeClr val="tx1"/>
                </a:solidFill>
                <a:latin typeface="+mn-lt"/>
                <a:ea typeface="+mn-ea"/>
                <a:cs typeface="+mn-cs"/>
              </a:rPr>
              <a:t>Baidu</a:t>
            </a:r>
            <a:r>
              <a:rPr lang="el-GR" sz="1200" kern="1200" dirty="0" smtClean="0">
                <a:solidFill>
                  <a:schemeClr val="tx1"/>
                </a:solidFill>
                <a:latin typeface="+mn-lt"/>
                <a:ea typeface="+mn-ea"/>
                <a:cs typeface="+mn-cs"/>
              </a:rPr>
              <a:t>, διαθέτοντας μία </a:t>
            </a:r>
            <a:r>
              <a:rPr lang="el-GR" sz="1200" kern="1200" dirty="0" err="1" smtClean="0">
                <a:solidFill>
                  <a:schemeClr val="tx1"/>
                </a:solidFill>
                <a:latin typeface="+mn-lt"/>
                <a:ea typeface="+mn-ea"/>
                <a:cs typeface="+mn-cs"/>
              </a:rPr>
              <a:t>διεπαφή</a:t>
            </a:r>
            <a:r>
              <a:rPr lang="el-GR" sz="1200" kern="1200" dirty="0" smtClean="0">
                <a:solidFill>
                  <a:schemeClr val="tx1"/>
                </a:solidFill>
                <a:latin typeface="+mn-lt"/>
                <a:ea typeface="+mn-ea"/>
                <a:cs typeface="+mn-cs"/>
              </a:rPr>
              <a:t> απλή σαν αυτή της </a:t>
            </a:r>
            <a:r>
              <a:rPr lang="en-US" sz="1200" kern="1200" dirty="0" smtClean="0">
                <a:solidFill>
                  <a:schemeClr val="tx1"/>
                </a:solidFill>
                <a:latin typeface="+mn-lt"/>
                <a:ea typeface="+mn-ea"/>
                <a:cs typeface="+mn-cs"/>
              </a:rPr>
              <a:t>Google</a:t>
            </a:r>
            <a:r>
              <a:rPr lang="el-GR" sz="1200" kern="1200" dirty="0" smtClean="0">
                <a:solidFill>
                  <a:schemeClr val="tx1"/>
                </a:solidFill>
                <a:latin typeface="+mn-lt"/>
                <a:ea typeface="+mn-ea"/>
                <a:cs typeface="+mn-cs"/>
              </a:rPr>
              <a:t>, δε θα είχε πρόβλημα να παραμείνει σταθερά πρώτη. Δυστυχώς, όμως, η ιστοσελίδα αγοραπωλησιών </a:t>
            </a:r>
            <a:r>
              <a:rPr lang="en-US" sz="1200" kern="1200" dirty="0" err="1" smtClean="0">
                <a:solidFill>
                  <a:schemeClr val="tx1"/>
                </a:solidFill>
                <a:latin typeface="+mn-lt"/>
                <a:ea typeface="+mn-ea"/>
                <a:cs typeface="+mn-cs"/>
              </a:rPr>
              <a:t>Taobao</a:t>
            </a:r>
            <a:r>
              <a:rPr lang="el-GR" sz="1200" kern="1200" dirty="0" smtClean="0">
                <a:solidFill>
                  <a:schemeClr val="tx1"/>
                </a:solidFill>
                <a:latin typeface="+mn-lt"/>
                <a:ea typeface="+mn-ea"/>
                <a:cs typeface="+mn-cs"/>
              </a:rPr>
              <a:t> εποφθαλμιά την αγορά στην οποία επικρατεί η </a:t>
            </a:r>
            <a:r>
              <a:rPr lang="en-US" sz="1200" kern="1200" dirty="0" err="1" smtClean="0">
                <a:solidFill>
                  <a:schemeClr val="tx1"/>
                </a:solidFill>
                <a:latin typeface="+mn-lt"/>
                <a:ea typeface="+mn-ea"/>
                <a:cs typeface="+mn-cs"/>
              </a:rPr>
              <a:t>Baidu</a:t>
            </a:r>
            <a:r>
              <a:rPr lang="el-GR" sz="1200" kern="1200" dirty="0" smtClean="0">
                <a:solidFill>
                  <a:schemeClr val="tx1"/>
                </a:solidFill>
                <a:latin typeface="+mn-lt"/>
                <a:ea typeface="+mn-ea"/>
                <a:cs typeface="+mn-cs"/>
              </a:rPr>
              <a:t>. Η </a:t>
            </a:r>
            <a:r>
              <a:rPr lang="en-US" sz="1200" kern="1200" dirty="0" err="1" smtClean="0">
                <a:solidFill>
                  <a:schemeClr val="tx1"/>
                </a:solidFill>
                <a:latin typeface="+mn-lt"/>
                <a:ea typeface="+mn-ea"/>
                <a:cs typeface="+mn-cs"/>
              </a:rPr>
              <a:t>Taobao</a:t>
            </a:r>
            <a:r>
              <a:rPr lang="el-GR" sz="1200" kern="1200" dirty="0" smtClean="0">
                <a:solidFill>
                  <a:schemeClr val="tx1"/>
                </a:solidFill>
                <a:latin typeface="+mn-lt"/>
                <a:ea typeface="+mn-ea"/>
                <a:cs typeface="+mn-cs"/>
              </a:rPr>
              <a:t>, προσφέροντας υπηρεσίες παρόμοιες με αυτές του </a:t>
            </a:r>
            <a:r>
              <a:rPr lang="en-US" sz="1200" kern="1200" dirty="0" smtClean="0">
                <a:solidFill>
                  <a:schemeClr val="tx1"/>
                </a:solidFill>
                <a:latin typeface="+mn-lt"/>
                <a:ea typeface="+mn-ea"/>
                <a:cs typeface="+mn-cs"/>
              </a:rPr>
              <a:t>eBay</a:t>
            </a:r>
            <a:r>
              <a:rPr lang="el-GR" sz="1200" kern="1200" dirty="0" smtClean="0">
                <a:solidFill>
                  <a:schemeClr val="tx1"/>
                </a:solidFill>
                <a:latin typeface="+mn-lt"/>
                <a:ea typeface="+mn-ea"/>
                <a:cs typeface="+mn-cs"/>
              </a:rPr>
              <a:t>, κατάφερε να επικρατήσει έναντι της Αμερικανικής </a:t>
            </a:r>
            <a:r>
              <a:rPr lang="en-US" sz="1200" kern="1200" dirty="0" smtClean="0">
                <a:solidFill>
                  <a:schemeClr val="tx1"/>
                </a:solidFill>
                <a:latin typeface="+mn-lt"/>
                <a:ea typeface="+mn-ea"/>
                <a:cs typeface="+mn-cs"/>
              </a:rPr>
              <a:t>eBay </a:t>
            </a:r>
            <a:r>
              <a:rPr lang="el-GR" sz="1200" kern="1200" dirty="0" smtClean="0">
                <a:solidFill>
                  <a:schemeClr val="tx1"/>
                </a:solidFill>
                <a:latin typeface="+mn-lt"/>
                <a:ea typeface="+mn-ea"/>
                <a:cs typeface="+mn-cs"/>
              </a:rPr>
              <a:t>στην Κίνα, κατεβάζοντας την προμήθεια από της αγοραπωλησίες προϊόντων στο μηδέν. Τώρα, οι ηγέτες της </a:t>
            </a:r>
            <a:r>
              <a:rPr lang="en-US" sz="1200" kern="1200" dirty="0" err="1" smtClean="0">
                <a:solidFill>
                  <a:schemeClr val="tx1"/>
                </a:solidFill>
                <a:latin typeface="+mn-lt"/>
                <a:ea typeface="+mn-ea"/>
                <a:cs typeface="+mn-cs"/>
              </a:rPr>
              <a:t>Taobao</a:t>
            </a:r>
            <a:r>
              <a:rPr lang="en-US" sz="1200" kern="1200" dirty="0" smtClean="0">
                <a:solidFill>
                  <a:schemeClr val="tx1"/>
                </a:solidFill>
                <a:latin typeface="+mn-lt"/>
                <a:ea typeface="+mn-ea"/>
                <a:cs typeface="+mn-cs"/>
              </a:rPr>
              <a:t> </a:t>
            </a:r>
            <a:r>
              <a:rPr lang="el-GR" sz="1200" kern="1200" dirty="0" smtClean="0">
                <a:solidFill>
                  <a:schemeClr val="tx1"/>
                </a:solidFill>
                <a:latin typeface="+mn-lt"/>
                <a:ea typeface="+mn-ea"/>
                <a:cs typeface="+mn-cs"/>
              </a:rPr>
              <a:t>επιζητούν μέρος των κερδών που αποφέρει η διαδικτυακή διαφήμιση, από την οποία η </a:t>
            </a:r>
            <a:r>
              <a:rPr lang="en-US" sz="1200" kern="1200" dirty="0" err="1" smtClean="0">
                <a:solidFill>
                  <a:schemeClr val="tx1"/>
                </a:solidFill>
                <a:latin typeface="+mn-lt"/>
                <a:ea typeface="+mn-ea"/>
                <a:cs typeface="+mn-cs"/>
              </a:rPr>
              <a:t>Baidu</a:t>
            </a:r>
            <a:r>
              <a:rPr lang="el-GR" sz="1200" kern="1200" dirty="0" smtClean="0">
                <a:solidFill>
                  <a:schemeClr val="tx1"/>
                </a:solidFill>
                <a:latin typeface="+mn-lt"/>
                <a:ea typeface="+mn-ea"/>
                <a:cs typeface="+mn-cs"/>
              </a:rPr>
              <a:t> κερδίζει μεγάλα χρηματικά ποσά. Ο </a:t>
            </a:r>
            <a:r>
              <a:rPr lang="el-GR" sz="1200" kern="1200" dirty="0" err="1" smtClean="0">
                <a:solidFill>
                  <a:schemeClr val="tx1"/>
                </a:solidFill>
                <a:latin typeface="+mn-lt"/>
                <a:ea typeface="+mn-ea"/>
                <a:cs typeface="+mn-cs"/>
              </a:rPr>
              <a:t>Joseph</a:t>
            </a:r>
            <a:r>
              <a:rPr lang="el-GR" sz="1200" kern="1200" dirty="0" smtClean="0">
                <a:solidFill>
                  <a:schemeClr val="tx1"/>
                </a:solidFill>
                <a:latin typeface="+mn-lt"/>
                <a:ea typeface="+mn-ea"/>
                <a:cs typeface="+mn-cs"/>
              </a:rPr>
              <a:t> </a:t>
            </a:r>
            <a:r>
              <a:rPr lang="el-GR" sz="1200" kern="1200" dirty="0" err="1" smtClean="0">
                <a:solidFill>
                  <a:schemeClr val="tx1"/>
                </a:solidFill>
                <a:latin typeface="+mn-lt"/>
                <a:ea typeface="+mn-ea"/>
                <a:cs typeface="+mn-cs"/>
              </a:rPr>
              <a:t>Tsai</a:t>
            </a:r>
            <a:r>
              <a:rPr lang="el-GR" sz="1200" kern="1200" dirty="0" smtClean="0">
                <a:solidFill>
                  <a:schemeClr val="tx1"/>
                </a:solidFill>
                <a:latin typeface="+mn-lt"/>
                <a:ea typeface="+mn-ea"/>
                <a:cs typeface="+mn-cs"/>
              </a:rPr>
              <a:t>, Οικονομικός Διευθυντής της μητρικής εταιρείας της </a:t>
            </a:r>
            <a:r>
              <a:rPr lang="en-US" sz="1200" kern="1200" dirty="0" err="1" smtClean="0">
                <a:solidFill>
                  <a:schemeClr val="tx1"/>
                </a:solidFill>
                <a:latin typeface="+mn-lt"/>
                <a:ea typeface="+mn-ea"/>
                <a:cs typeface="+mn-cs"/>
              </a:rPr>
              <a:t>Taobao</a:t>
            </a:r>
            <a:r>
              <a:rPr lang="el-GR" sz="1200" kern="1200" dirty="0" smtClean="0">
                <a:solidFill>
                  <a:schemeClr val="tx1"/>
                </a:solidFill>
                <a:latin typeface="+mn-lt"/>
                <a:ea typeface="+mn-ea"/>
                <a:cs typeface="+mn-cs"/>
              </a:rPr>
              <a:t>, δήλωσε: «Η </a:t>
            </a:r>
            <a:r>
              <a:rPr lang="en-US" sz="1200" kern="1200" dirty="0" err="1" smtClean="0">
                <a:solidFill>
                  <a:schemeClr val="tx1"/>
                </a:solidFill>
                <a:latin typeface="+mn-lt"/>
                <a:ea typeface="+mn-ea"/>
                <a:cs typeface="+mn-cs"/>
              </a:rPr>
              <a:t>Taobao</a:t>
            </a:r>
            <a:r>
              <a:rPr lang="el-GR" sz="1200" kern="1200" dirty="0" smtClean="0">
                <a:solidFill>
                  <a:schemeClr val="tx1"/>
                </a:solidFill>
                <a:latin typeface="+mn-lt"/>
                <a:ea typeface="+mn-ea"/>
                <a:cs typeface="+mn-cs"/>
              </a:rPr>
              <a:t> θα εξελιχθεί σε έναν από τους μεγαλύτερος ανταγωνιστές της </a:t>
            </a:r>
            <a:r>
              <a:rPr lang="en-US" sz="1200" kern="1200" dirty="0" err="1" smtClean="0">
                <a:solidFill>
                  <a:schemeClr val="tx1"/>
                </a:solidFill>
                <a:latin typeface="+mn-lt"/>
                <a:ea typeface="+mn-ea"/>
                <a:cs typeface="+mn-cs"/>
              </a:rPr>
              <a:t>Baidu</a:t>
            </a:r>
            <a:r>
              <a:rPr lang="el-GR" sz="1200" kern="1200" dirty="0" smtClean="0">
                <a:solidFill>
                  <a:schemeClr val="tx1"/>
                </a:solidFill>
                <a:latin typeface="+mn-lt"/>
                <a:ea typeface="+mn-ea"/>
                <a:cs typeface="+mn-cs"/>
              </a:rPr>
              <a:t>.» Εν τω μεταξύ, οι υπεύθυνοι στρατηγικής τόσο της </a:t>
            </a:r>
            <a:r>
              <a:rPr lang="en-US" sz="1200" kern="1200" dirty="0" smtClean="0">
                <a:solidFill>
                  <a:schemeClr val="tx1"/>
                </a:solidFill>
                <a:latin typeface="+mn-lt"/>
                <a:ea typeface="+mn-ea"/>
                <a:cs typeface="+mn-cs"/>
              </a:rPr>
              <a:t>Google</a:t>
            </a:r>
            <a:r>
              <a:rPr lang="el-GR" sz="1200" kern="1200" dirty="0" smtClean="0">
                <a:solidFill>
                  <a:schemeClr val="tx1"/>
                </a:solidFill>
                <a:latin typeface="+mn-lt"/>
                <a:ea typeface="+mn-ea"/>
                <a:cs typeface="+mn-cs"/>
              </a:rPr>
              <a:t> όσο και της </a:t>
            </a:r>
            <a:r>
              <a:rPr lang="en-US" sz="1200" kern="1200" dirty="0" smtClean="0">
                <a:solidFill>
                  <a:schemeClr val="tx1"/>
                </a:solidFill>
                <a:latin typeface="+mn-lt"/>
                <a:ea typeface="+mn-ea"/>
                <a:cs typeface="+mn-cs"/>
              </a:rPr>
              <a:t>Microsoft </a:t>
            </a:r>
            <a:r>
              <a:rPr lang="el-GR" sz="1200" kern="1200" dirty="0" smtClean="0">
                <a:solidFill>
                  <a:schemeClr val="tx1"/>
                </a:solidFill>
                <a:latin typeface="+mn-lt"/>
                <a:ea typeface="+mn-ea"/>
                <a:cs typeface="+mn-cs"/>
              </a:rPr>
              <a:t>σχεδιάζουν την είσοδό τους στην Κινεζική αγορά του Διαδικτύου, τη μεγαλύτερη παγκοσμίως, η οποία εκτιμάται σε περίπου 300 εκατομμύρια χρήστες.</a:t>
            </a:r>
            <a:endParaRPr lang="en-US" dirty="0" smtClean="0">
              <a:latin typeface="Arial" charset="0"/>
              <a:cs typeface="Arial" charset="0"/>
            </a:endParaRPr>
          </a:p>
        </p:txBody>
      </p:sp>
      <p:sp>
        <p:nvSpPr>
          <p:cNvPr id="2048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04BAD0D-6F6C-4D00-9645-81A703DE34C9}" type="slidenum">
              <a:rPr lang="en-US">
                <a:cs typeface="Arial" charset="0"/>
              </a:rPr>
              <a:pPr fontAlgn="base">
                <a:spcBef>
                  <a:spcPct val="0"/>
                </a:spcBef>
                <a:spcAft>
                  <a:spcPct val="0"/>
                </a:spcAft>
                <a:defRPr/>
              </a:pPr>
              <a:t>4</a:t>
            </a:fld>
            <a:endParaRPr lang="en-US" dirty="0">
              <a:cs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l-GR" sz="1200" kern="1200" dirty="0" smtClean="0">
                <a:solidFill>
                  <a:schemeClr val="tx1"/>
                </a:solidFill>
                <a:latin typeface="+mn-lt"/>
                <a:ea typeface="+mn-ea"/>
                <a:cs typeface="+mn-cs"/>
              </a:rPr>
              <a:t>Οι στρατηγικές των επιχειρήσεων, που στοχεύουν στην προσέλκυση πελατών, στην αύξηση του μεριδίου αγοράς και στη διεύρυνση των δραστηριοτήτων τους, βασίζονται συχνά στην καινοτόμο τεχνολογία πληροφοριών και στην εφαρμογή της σε όλους τους τομείς, από το μάρκετινγκ και το ανθρώπινο δυναμικό, έως την παραγωγή και τις αλυσίδες εφοδιασμού.</a:t>
            </a:r>
            <a:endParaRPr lang="en-US" dirty="0" smtClean="0">
              <a:latin typeface="Arial" charset="0"/>
              <a:cs typeface="Arial" charset="0"/>
            </a:endParaRPr>
          </a:p>
          <a:p>
            <a:pPr eaLnBrk="1" hangingPunct="1">
              <a:spcBef>
                <a:spcPct val="0"/>
              </a:spcBef>
            </a:pPr>
            <a:endParaRPr lang="en-US" dirty="0" smtClean="0">
              <a:latin typeface="Arial" charset="0"/>
              <a:cs typeface="Arial" charset="0"/>
            </a:endParaRPr>
          </a:p>
          <a:p>
            <a:pPr eaLnBrk="1" hangingPunct="1">
              <a:spcBef>
                <a:spcPct val="0"/>
              </a:spcBef>
            </a:pPr>
            <a:r>
              <a:rPr lang="el-GR" sz="1200" kern="1200" dirty="0" smtClean="0">
                <a:solidFill>
                  <a:schemeClr val="tx1"/>
                </a:solidFill>
                <a:latin typeface="+mn-lt"/>
                <a:ea typeface="+mn-ea"/>
                <a:cs typeface="+mn-cs"/>
              </a:rPr>
              <a:t>Στο κεφάλαιο αυτό μελετάται η φύση του ανταγωνισμού, καθώς και ο τρόπος με τον οποίο οι επιχειρήσεις εκμεταλλεύονται κενά της αγοράς για να επιτύχουν ανταγωνιστικό πλεονέκτημα, κυρίως μέσω των πληροφοριακών συστημάτων. Παρουσιάζεται επίσης ο τρόπος με τον οποίο οι μη-κερδοσκοπικοί οργανισμοί αναπτύσσουν στρατηγικές, που συμπεριλαμβάνουν τα πληροφοριακά συστήματα, με σκοπό τη βελτίωση της ικανότητας επίτευξης της αποστολής τους.</a:t>
            </a:r>
            <a:endParaRPr lang="en-US" dirty="0" smtClean="0">
              <a:latin typeface="Arial" charset="0"/>
              <a:cs typeface="Arial" charset="0"/>
            </a:endParaRPr>
          </a:p>
        </p:txBody>
      </p:sp>
      <p:sp>
        <p:nvSpPr>
          <p:cNvPr id="2253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8137AE0-DA24-44BC-8BB7-5BBEE6BB74F8}" type="slidenum">
              <a:rPr lang="en-US">
                <a:cs typeface="Arial" charset="0"/>
              </a:rPr>
              <a:pPr fontAlgn="base">
                <a:spcBef>
                  <a:spcPct val="0"/>
                </a:spcBef>
                <a:spcAft>
                  <a:spcPct val="0"/>
                </a:spcAft>
                <a:defRPr/>
              </a:pPr>
              <a:t>5</a:t>
            </a:fld>
            <a:endParaRPr lang="en-US" dirty="0">
              <a:cs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l-GR" dirty="0" smtClean="0">
                <a:latin typeface="Arial" pitchFamily="34" charset="0"/>
                <a:cs typeface="Arial" pitchFamily="34" charset="0"/>
              </a:rPr>
              <a:t>Τη δεκαετία του </a:t>
            </a:r>
            <a:r>
              <a:rPr lang="en-US" dirty="0" smtClean="0">
                <a:latin typeface="Arial" pitchFamily="34" charset="0"/>
                <a:cs typeface="Arial" pitchFamily="34" charset="0"/>
              </a:rPr>
              <a:t>1980, </a:t>
            </a:r>
            <a:r>
              <a:rPr lang="el-GR" dirty="0" smtClean="0">
                <a:latin typeface="Arial" pitchFamily="34" charset="0"/>
                <a:cs typeface="Arial" pitchFamily="34" charset="0"/>
              </a:rPr>
              <a:t>ο </a:t>
            </a:r>
            <a:r>
              <a:rPr lang="en-US" dirty="0" smtClean="0">
                <a:latin typeface="Arial" pitchFamily="34" charset="0"/>
                <a:cs typeface="Arial" pitchFamily="34" charset="0"/>
              </a:rPr>
              <a:t>Michael Porter </a:t>
            </a:r>
            <a:r>
              <a:rPr lang="el-GR" dirty="0" smtClean="0">
                <a:latin typeface="Arial" pitchFamily="34" charset="0"/>
                <a:cs typeface="Arial" pitchFamily="34" charset="0"/>
              </a:rPr>
              <a:t>του </a:t>
            </a:r>
            <a:r>
              <a:rPr lang="en-US" dirty="0" smtClean="0">
                <a:latin typeface="Arial" pitchFamily="34" charset="0"/>
                <a:cs typeface="Arial" pitchFamily="34" charset="0"/>
              </a:rPr>
              <a:t>Harvard Business School </a:t>
            </a:r>
            <a:r>
              <a:rPr lang="el-GR" dirty="0" smtClean="0">
                <a:latin typeface="Arial" pitchFamily="34" charset="0"/>
                <a:cs typeface="Arial" pitchFamily="34" charset="0"/>
              </a:rPr>
              <a:t>εισήγαγε ένα πλαίσιο</a:t>
            </a:r>
            <a:r>
              <a:rPr lang="el-GR" baseline="0" dirty="0" smtClean="0">
                <a:latin typeface="Arial" pitchFamily="34" charset="0"/>
                <a:cs typeface="Arial" pitchFamily="34" charset="0"/>
              </a:rPr>
              <a:t> για τον προσδιορισμό των πέντε δυνάμεων που </a:t>
            </a:r>
            <a:r>
              <a:rPr lang="el-GR" sz="1200" kern="1200" dirty="0" smtClean="0">
                <a:solidFill>
                  <a:schemeClr val="tx1"/>
                </a:solidFill>
                <a:latin typeface="+mn-lt"/>
                <a:ea typeface="+mn-ea"/>
                <a:cs typeface="+mn-cs"/>
              </a:rPr>
              <a:t>καθορίζουν την ανταγωνιστική δομή ενός κλάδου</a:t>
            </a:r>
            <a:r>
              <a:rPr lang="el-GR" baseline="0" dirty="0" smtClean="0">
                <a:latin typeface="Arial" pitchFamily="34" charset="0"/>
                <a:cs typeface="Arial" pitchFamily="34" charset="0"/>
              </a:rPr>
              <a:t> και είναι σε θέση να εξηγήσουν τις διαφορές στην κερδοφορία ανάμεσα στους κλάδους δραστηριοποίησης των επιχειρήσεων:</a:t>
            </a:r>
            <a:endParaRPr lang="en-US" dirty="0" smtClean="0">
              <a:latin typeface="Arial" pitchFamily="34" charset="0"/>
              <a:cs typeface="Arial" pitchFamily="34" charset="0"/>
            </a:endParaRPr>
          </a:p>
          <a:p>
            <a:pPr eaLnBrk="1" fontAlgn="auto" hangingPunct="1">
              <a:spcBef>
                <a:spcPts val="0"/>
              </a:spcBef>
              <a:spcAft>
                <a:spcPts val="0"/>
              </a:spcAft>
              <a:defRPr/>
            </a:pPr>
            <a:endParaRPr lang="en-US" dirty="0" smtClean="0">
              <a:latin typeface="Arial" pitchFamily="34" charset="0"/>
              <a:cs typeface="Arial" pitchFamily="34" charset="0"/>
            </a:endParaRPr>
          </a:p>
          <a:p>
            <a:pPr marL="228600" lvl="0" indent="-228600">
              <a:buFont typeface="+mj-lt"/>
              <a:buAutoNum type="arabicPeriod"/>
            </a:pPr>
            <a:r>
              <a:rPr lang="el-GR" sz="1200" kern="1200" dirty="0" smtClean="0">
                <a:solidFill>
                  <a:schemeClr val="tx1"/>
                </a:solidFill>
                <a:latin typeface="+mn-lt"/>
                <a:ea typeface="+mn-ea"/>
                <a:cs typeface="+mn-cs"/>
              </a:rPr>
              <a:t>Η απειλή από νέους ανταγωνιστές</a:t>
            </a:r>
          </a:p>
          <a:p>
            <a:pPr marL="228600" lvl="0" indent="-228600">
              <a:buFont typeface="+mj-lt"/>
              <a:buAutoNum type="arabicPeriod"/>
            </a:pPr>
            <a:r>
              <a:rPr lang="el-GR" sz="1200" kern="1200" dirty="0" smtClean="0">
                <a:solidFill>
                  <a:schemeClr val="tx1"/>
                </a:solidFill>
                <a:latin typeface="+mn-lt"/>
                <a:ea typeface="+mn-ea"/>
                <a:cs typeface="+mn-cs"/>
              </a:rPr>
              <a:t>Η διαπραγματευτική δύναμη των αγοραστών</a:t>
            </a:r>
          </a:p>
          <a:p>
            <a:pPr marL="228600" lvl="0" indent="-228600">
              <a:buFont typeface="+mj-lt"/>
              <a:buAutoNum type="arabicPeriod"/>
            </a:pPr>
            <a:r>
              <a:rPr lang="el-GR" sz="1200" kern="1200" dirty="0" smtClean="0">
                <a:solidFill>
                  <a:schemeClr val="tx1"/>
                </a:solidFill>
                <a:latin typeface="+mn-lt"/>
                <a:ea typeface="+mn-ea"/>
                <a:cs typeface="+mn-cs"/>
              </a:rPr>
              <a:t>Η διαπραγματευτική δύναμη των προμηθευτών</a:t>
            </a:r>
          </a:p>
          <a:p>
            <a:pPr marL="228600" lvl="0" indent="-228600">
              <a:buFont typeface="+mj-lt"/>
              <a:buAutoNum type="arabicPeriod"/>
            </a:pPr>
            <a:r>
              <a:rPr lang="el-GR" sz="1200" kern="1200" dirty="0" smtClean="0">
                <a:solidFill>
                  <a:schemeClr val="tx1"/>
                </a:solidFill>
                <a:latin typeface="+mn-lt"/>
                <a:ea typeface="+mn-ea"/>
                <a:cs typeface="+mn-cs"/>
              </a:rPr>
              <a:t>Η απειλή από υποκατάστατα</a:t>
            </a:r>
          </a:p>
          <a:p>
            <a:pPr marL="228600" lvl="0" indent="-228600">
              <a:buFont typeface="+mj-lt"/>
              <a:buAutoNum type="arabicPeriod"/>
            </a:pPr>
            <a:r>
              <a:rPr lang="el-GR" sz="1200" kern="1200" dirty="0" smtClean="0">
                <a:solidFill>
                  <a:schemeClr val="tx1"/>
                </a:solidFill>
                <a:latin typeface="+mn-lt"/>
                <a:ea typeface="+mn-ea"/>
                <a:cs typeface="+mn-cs"/>
              </a:rPr>
              <a:t>Η διαμάχη μεταξύ υφιστάμενων ανταγωνιστών </a:t>
            </a:r>
          </a:p>
          <a:p>
            <a:pPr marL="228600" indent="-228600" eaLnBrk="1" fontAlgn="auto" hangingPunct="1">
              <a:spcBef>
                <a:spcPts val="0"/>
              </a:spcBef>
              <a:spcAft>
                <a:spcPts val="0"/>
              </a:spcAft>
              <a:defRPr/>
            </a:pPr>
            <a:endParaRPr lang="en-US" dirty="0" smtClean="0">
              <a:latin typeface="Arial" pitchFamily="34" charset="0"/>
              <a:cs typeface="Arial" pitchFamily="34" charset="0"/>
            </a:endParaRPr>
          </a:p>
          <a:p>
            <a:pPr marL="228600" indent="-228600" eaLnBrk="1" fontAlgn="auto" hangingPunct="1">
              <a:spcBef>
                <a:spcPts val="0"/>
              </a:spcBef>
              <a:spcAft>
                <a:spcPts val="0"/>
              </a:spcAft>
              <a:defRPr/>
            </a:pPr>
            <a:r>
              <a:rPr lang="el-GR" dirty="0" smtClean="0">
                <a:latin typeface="Arial" pitchFamily="34" charset="0"/>
                <a:cs typeface="Arial" pitchFamily="34" charset="0"/>
              </a:rPr>
              <a:t>Κατόπιν</a:t>
            </a:r>
            <a:r>
              <a:rPr lang="el-GR" baseline="0" dirty="0" smtClean="0">
                <a:latin typeface="Arial" pitchFamily="34" charset="0"/>
                <a:cs typeface="Arial" pitchFamily="34" charset="0"/>
              </a:rPr>
              <a:t> θα παρουσιαστεί καθεμία από τις παραπάνω δυνάμεις.</a:t>
            </a:r>
            <a:endParaRPr lang="en-US" dirty="0">
              <a:latin typeface="Arial" pitchFamily="34" charset="0"/>
              <a:cs typeface="Arial" pitchFamily="34" charset="0"/>
            </a:endParaRPr>
          </a:p>
        </p:txBody>
      </p:sp>
      <p:sp>
        <p:nvSpPr>
          <p:cNvPr id="2457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A87E8E9-0847-487B-B374-62407ADBA4AA}" type="slidenum">
              <a:rPr lang="en-US">
                <a:cs typeface="Arial" charset="0"/>
              </a:rPr>
              <a:pPr fontAlgn="base">
                <a:spcBef>
                  <a:spcPct val="0"/>
                </a:spcBef>
                <a:spcAft>
                  <a:spcPct val="0"/>
                </a:spcAft>
                <a:defRPr/>
              </a:pPr>
              <a:t>6</a:t>
            </a:fld>
            <a:endParaRPr lang="en-US" dirty="0">
              <a:cs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p:cNvSpPr>
          <p:nvPr>
            <p:ph type="sldImg"/>
          </p:nvPr>
        </p:nvSpPr>
        <p:spPr bwMode="auto">
          <a:noFill/>
          <a:ln>
            <a:solidFill>
              <a:srgbClr val="000000"/>
            </a:solidFill>
            <a:miter lim="800000"/>
            <a:headEnd/>
            <a:tailEnd/>
          </a:ln>
        </p:spPr>
      </p:sp>
      <p:sp>
        <p:nvSpPr>
          <p:cNvPr id="2662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l-GR" sz="1200" kern="1200" dirty="0" smtClean="0">
                <a:solidFill>
                  <a:schemeClr val="tx1"/>
                </a:solidFill>
                <a:latin typeface="+mn-lt"/>
                <a:ea typeface="+mn-ea"/>
                <a:cs typeface="+mn-cs"/>
              </a:rPr>
              <a:t>Οι εδραιωμένοι στην αγορά παίκτες προσπαθούν να κρατήσουν μακριά τους νεοεισερχόμενους με ποικίλους τρόπους, βασιζόμενοι συχνά σε καινοτόμες χρήσεις των πληροφοριακών συστημάτων. Ούτως ή άλλως, διαθέτουν ορισμένα πλεονεκτήματα έναντι των νεοεισερχομένων εταιρειών, όπως η δυνατότητα παραγωγής σε μεγαλύτερους όγκους, το οποίο κατά κανόνα συνεπάγεται χαμηλότερο κόστος παραγωγής ανά μονάδα προϊόντος. </a:t>
            </a:r>
            <a:endParaRPr lang="en-US" dirty="0" smtClean="0">
              <a:latin typeface="Arial" charset="0"/>
              <a:cs typeface="Arial" charset="0"/>
            </a:endParaRPr>
          </a:p>
          <a:p>
            <a:pPr eaLnBrk="1" hangingPunct="1">
              <a:spcBef>
                <a:spcPct val="0"/>
              </a:spcBef>
            </a:pPr>
            <a:endParaRPr lang="en-US" dirty="0" smtClean="0">
              <a:latin typeface="Arial" charset="0"/>
              <a:cs typeface="Arial" charset="0"/>
            </a:endParaRPr>
          </a:p>
          <a:p>
            <a:pPr eaLnBrk="1" hangingPunct="1">
              <a:spcBef>
                <a:spcPct val="0"/>
              </a:spcBef>
            </a:pPr>
            <a:r>
              <a:rPr lang="el-GR" sz="1200" kern="1200" dirty="0" smtClean="0">
                <a:solidFill>
                  <a:schemeClr val="tx1"/>
                </a:solidFill>
                <a:latin typeface="+mn-lt"/>
                <a:ea typeface="+mn-ea"/>
                <a:cs typeface="+mn-cs"/>
              </a:rPr>
              <a:t>Η ύπαρξη μεγάλης πελατειακής βάσης είναι σημαντική εξαιτίας των </a:t>
            </a:r>
            <a:r>
              <a:rPr lang="el-GR" sz="1200" b="0" kern="1200" dirty="0" smtClean="0">
                <a:solidFill>
                  <a:schemeClr val="tx1"/>
                </a:solidFill>
                <a:latin typeface="+mn-lt"/>
                <a:ea typeface="+mn-ea"/>
                <a:cs typeface="+mn-cs"/>
              </a:rPr>
              <a:t>επιδράσεων της ύπαρξης δικτύου (</a:t>
            </a:r>
            <a:r>
              <a:rPr lang="en-US" sz="1200" b="0" kern="1200" dirty="0" smtClean="0">
                <a:solidFill>
                  <a:schemeClr val="tx1"/>
                </a:solidFill>
                <a:latin typeface="+mn-lt"/>
                <a:ea typeface="+mn-ea"/>
                <a:cs typeface="+mn-cs"/>
              </a:rPr>
              <a:t>network effects</a:t>
            </a:r>
            <a:r>
              <a:rPr lang="el-GR" sz="1200" b="0" kern="1200" dirty="0" smtClean="0">
                <a:solidFill>
                  <a:schemeClr val="tx1"/>
                </a:solidFill>
                <a:latin typeface="+mn-lt"/>
                <a:ea typeface="+mn-ea"/>
                <a:cs typeface="+mn-cs"/>
              </a:rPr>
              <a:t>), </a:t>
            </a:r>
            <a:r>
              <a:rPr lang="el-GR" sz="1200" kern="1200" dirty="0" smtClean="0">
                <a:solidFill>
                  <a:schemeClr val="tx1"/>
                </a:solidFill>
                <a:latin typeface="+mn-lt"/>
                <a:ea typeface="+mn-ea"/>
                <a:cs typeface="+mn-cs"/>
              </a:rPr>
              <a:t>της αύξησης δηλαδή της αξίας ενός προϊόντος ή υπηρεσίας απλά επειδή υπάρχουν πολλά άτομα που τα χρησιμοποιούν. Για παράδειγμα, η αξία του </a:t>
            </a:r>
            <a:r>
              <a:rPr lang="en-US" sz="1200" kern="1200" dirty="0" err="1" smtClean="0">
                <a:solidFill>
                  <a:schemeClr val="tx1"/>
                </a:solidFill>
                <a:latin typeface="+mn-lt"/>
                <a:ea typeface="+mn-ea"/>
                <a:cs typeface="+mn-cs"/>
              </a:rPr>
              <a:t>Facebook</a:t>
            </a:r>
            <a:r>
              <a:rPr lang="el-GR" sz="1200" kern="1200" dirty="0" smtClean="0">
                <a:solidFill>
                  <a:schemeClr val="tx1"/>
                </a:solidFill>
                <a:latin typeface="+mn-lt"/>
                <a:ea typeface="+mn-ea"/>
                <a:cs typeface="+mn-cs"/>
              </a:rPr>
              <a:t>, θα ήταν μικρή εάν έδινε τη δυνατότητα διασύνδεσης μόνο σε ελάχιστο αριθμό ατόμων. Όσο περισσότεροι όμως άνθρωποι χρησιμοποιούν ένα κοινωνικό δίκτυο, τόσο πολυτιμότερο γίνεται. Ένα ακόμη παράδειγμα αποτελούν οι </a:t>
            </a:r>
            <a:r>
              <a:rPr lang="el-GR" sz="1200" kern="1200" dirty="0" err="1" smtClean="0">
                <a:solidFill>
                  <a:schemeClr val="tx1"/>
                </a:solidFill>
                <a:latin typeface="+mn-lt"/>
                <a:ea typeface="+mn-ea"/>
                <a:cs typeface="+mn-cs"/>
              </a:rPr>
              <a:t>πάροχοι</a:t>
            </a:r>
            <a:r>
              <a:rPr lang="el-GR" sz="1200" kern="1200" dirty="0" smtClean="0">
                <a:solidFill>
                  <a:schemeClr val="tx1"/>
                </a:solidFill>
                <a:latin typeface="+mn-lt"/>
                <a:ea typeface="+mn-ea"/>
                <a:cs typeface="+mn-cs"/>
              </a:rPr>
              <a:t> κινητής τηλεφωνίας, οι οποίοι επιχειρούν να ενισχύσουν τις επιδράσεις δικτύου, προσφέροντας δωρεάν τις κλήσεις μεταξύ των συνδρομητών τους. Με τον τρόπο αυτό, ευελπιστούν ότι οι συνδρομητές τους θα πείσουν την οικογένεια και τους φίλους τους να επιλέξουν το ίδιο δίκτυο. </a:t>
            </a:r>
          </a:p>
          <a:p>
            <a:pPr eaLnBrk="1" hangingPunct="1">
              <a:spcBef>
                <a:spcPct val="0"/>
              </a:spcBef>
            </a:pPr>
            <a:endParaRPr lang="el-GR" sz="1200" kern="1200" dirty="0" smtClean="0">
              <a:solidFill>
                <a:schemeClr val="tx1"/>
              </a:solidFill>
              <a:latin typeface="+mn-lt"/>
              <a:ea typeface="+mn-ea"/>
              <a:cs typeface="+mn-cs"/>
            </a:endParaRPr>
          </a:p>
          <a:p>
            <a:pPr marL="0" marR="0" indent="0" algn="l" defTabSz="914400" rtl="0" eaLnBrk="1" fontAlgn="base" latinLnBrk="0" hangingPunct="1">
              <a:lnSpc>
                <a:spcPct val="100000"/>
              </a:lnSpc>
              <a:spcBef>
                <a:spcPct val="0"/>
              </a:spcBef>
              <a:spcAft>
                <a:spcPct val="0"/>
              </a:spcAft>
              <a:buClrTx/>
              <a:buSzTx/>
              <a:buFontTx/>
              <a:buNone/>
              <a:tabLst/>
              <a:defRPr/>
            </a:pPr>
            <a:r>
              <a:rPr lang="el-GR" sz="1200" kern="1200" dirty="0" smtClean="0">
                <a:solidFill>
                  <a:schemeClr val="tx1"/>
                </a:solidFill>
                <a:latin typeface="+mn-lt"/>
                <a:ea typeface="+mn-ea"/>
                <a:cs typeface="+mn-cs"/>
              </a:rPr>
              <a:t>Παράλληλα, οι εδραιωμένοι παίκτες επινοούν στρατηγικές αύξησης του κόστους αλλαγής (</a:t>
            </a:r>
            <a:r>
              <a:rPr lang="en-US" sz="1200" kern="1200" dirty="0" smtClean="0">
                <a:solidFill>
                  <a:schemeClr val="tx1"/>
                </a:solidFill>
                <a:latin typeface="+mn-lt"/>
                <a:ea typeface="+mn-ea"/>
                <a:cs typeface="+mn-cs"/>
              </a:rPr>
              <a:t>switching costs</a:t>
            </a:r>
            <a:r>
              <a:rPr lang="el-GR" sz="1200" kern="1200" dirty="0" smtClean="0">
                <a:solidFill>
                  <a:schemeClr val="tx1"/>
                </a:solidFill>
                <a:latin typeface="+mn-lt"/>
                <a:ea typeface="+mn-ea"/>
                <a:cs typeface="+mn-cs"/>
              </a:rPr>
              <a:t>), του κόστους δηλαδή που πληρώνουν οι πελάτες όταν αλλάζουν εταιρεία παροχής μιας υπηρεσίας. Οι </a:t>
            </a:r>
            <a:r>
              <a:rPr lang="el-GR" sz="1200" kern="1200" dirty="0" err="1" smtClean="0">
                <a:solidFill>
                  <a:schemeClr val="tx1"/>
                </a:solidFill>
                <a:latin typeface="+mn-lt"/>
                <a:ea typeface="+mn-ea"/>
                <a:cs typeface="+mn-cs"/>
              </a:rPr>
              <a:t>πάροχοι</a:t>
            </a:r>
            <a:r>
              <a:rPr lang="el-GR" sz="1200" kern="1200" dirty="0" smtClean="0">
                <a:solidFill>
                  <a:schemeClr val="tx1"/>
                </a:solidFill>
                <a:latin typeface="+mn-lt"/>
                <a:ea typeface="+mn-ea"/>
                <a:cs typeface="+mn-cs"/>
              </a:rPr>
              <a:t> κινητής τηλεφωνίας το επιτυγχάνουν αυτό προσφέροντας «δωρεάν» μία συσκευή κινητού τηλεφώνου στο πλαίσιο μίας σύμβασης διετούς διάρκειας. Η συσκευή, όμως, δεν είναι στην πραγματικότητα δωρεάν. Το κόστος της συμπεριλαμβάνεται στο μηνιαίο πάγιο, </a:t>
            </a:r>
            <a:r>
              <a:rPr lang="el-GR" sz="1200" kern="1200" dirty="0" err="1" smtClean="0">
                <a:solidFill>
                  <a:schemeClr val="tx1"/>
                </a:solidFill>
                <a:latin typeface="+mn-lt"/>
                <a:ea typeface="+mn-ea"/>
                <a:cs typeface="+mn-cs"/>
              </a:rPr>
              <a:t>ισοκατανεμημένο</a:t>
            </a:r>
            <a:r>
              <a:rPr lang="el-GR" sz="1200" kern="1200" dirty="0" smtClean="0">
                <a:solidFill>
                  <a:schemeClr val="tx1"/>
                </a:solidFill>
                <a:latin typeface="+mn-lt"/>
                <a:ea typeface="+mn-ea"/>
                <a:cs typeface="+mn-cs"/>
              </a:rPr>
              <a:t> σε όλη τη διάρκεια της σύμβασης. Σε περίπτωση που ο πελάτης διακόψει τη σύνδεση πριν την ημερομηνία λήξης της σύμβασης, πληρώνει ένα τέλος αποσύνδεσης, το οποίο καλύπτει το υπόλοιπο του κόστους της συσκευής. Ένα ακόμα</a:t>
            </a:r>
            <a:r>
              <a:rPr lang="el-GR" sz="1200" kern="1200" baseline="0" dirty="0" smtClean="0">
                <a:solidFill>
                  <a:schemeClr val="tx1"/>
                </a:solidFill>
                <a:latin typeface="+mn-lt"/>
                <a:ea typeface="+mn-ea"/>
                <a:cs typeface="+mn-cs"/>
              </a:rPr>
              <a:t> παράδειγμα είναι τ</a:t>
            </a:r>
            <a:r>
              <a:rPr lang="el-GR" sz="1200" kern="1200" dirty="0" smtClean="0">
                <a:solidFill>
                  <a:schemeClr val="tx1"/>
                </a:solidFill>
                <a:latin typeface="+mn-lt"/>
                <a:ea typeface="+mn-ea"/>
                <a:cs typeface="+mn-cs"/>
              </a:rPr>
              <a:t>α προγράμματα ανάπτυξης της αφοσίωσης πελατών (</a:t>
            </a:r>
            <a:r>
              <a:rPr lang="en-US" sz="1200" kern="1200" dirty="0" smtClean="0">
                <a:solidFill>
                  <a:schemeClr val="tx1"/>
                </a:solidFill>
                <a:latin typeface="+mn-lt"/>
                <a:ea typeface="+mn-ea"/>
                <a:cs typeface="+mn-cs"/>
              </a:rPr>
              <a:t>loyalty programs</a:t>
            </a:r>
            <a:r>
              <a:rPr lang="el-GR" sz="1200" kern="1200" dirty="0" smtClean="0">
                <a:solidFill>
                  <a:schemeClr val="tx1"/>
                </a:solidFill>
                <a:latin typeface="+mn-lt"/>
                <a:ea typeface="+mn-ea"/>
                <a:cs typeface="+mn-cs"/>
              </a:rPr>
              <a:t>).</a:t>
            </a:r>
            <a:r>
              <a:rPr lang="el-GR" sz="1200" kern="1200" baseline="0" dirty="0" smtClean="0">
                <a:solidFill>
                  <a:schemeClr val="tx1"/>
                </a:solidFill>
                <a:latin typeface="+mn-lt"/>
                <a:ea typeface="+mn-ea"/>
                <a:cs typeface="+mn-cs"/>
              </a:rPr>
              <a:t> </a:t>
            </a:r>
            <a:r>
              <a:rPr lang="el-GR" sz="1200" kern="1200" dirty="0" smtClean="0">
                <a:solidFill>
                  <a:schemeClr val="tx1"/>
                </a:solidFill>
                <a:latin typeface="+mn-lt"/>
                <a:ea typeface="+mn-ea"/>
                <a:cs typeface="+mn-cs"/>
              </a:rPr>
              <a:t>Όσοι ταξιδεύουν συχνά αεροπορικώς κερδίζουν προνόμια όταν πραγματοποιούν όλα τους τα ταξίδια με την ίδια εταιρεία. Τέτοια προνόμια περιλαμβάνουν, εκτός των άλλων, αυτόματες αναβαθμίσεις της θέσης ή δεύτερο εισιτήριο δωρεάν. Οι ταξιδιώτες, από την πλευρά τους, κάνουν τα πάντα προκειμένου να ταξιδεύουν πάντα με την αγαπημένη τους εταιρεία, ώστε να αυξάνουν το υπόλοιπο την πόντων τους. </a:t>
            </a:r>
          </a:p>
        </p:txBody>
      </p:sp>
      <p:sp>
        <p:nvSpPr>
          <p:cNvPr id="2662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570CE6C-37D7-423A-9A29-6FB812058D9B}" type="slidenum">
              <a:rPr lang="en-US">
                <a:cs typeface="Arial" charset="0"/>
              </a:rPr>
              <a:pPr fontAlgn="base">
                <a:spcBef>
                  <a:spcPct val="0"/>
                </a:spcBef>
                <a:spcAft>
                  <a:spcPct val="0"/>
                </a:spcAft>
                <a:defRPr/>
              </a:pPr>
              <a:t>7</a:t>
            </a:fld>
            <a:endParaRPr lang="en-US" dirty="0">
              <a:cs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p:cNvSpPr>
          <p:nvPr>
            <p:ph type="sldImg"/>
          </p:nvPr>
        </p:nvSpPr>
        <p:spPr bwMode="auto">
          <a:noFill/>
          <a:ln>
            <a:solidFill>
              <a:srgbClr val="000000"/>
            </a:solidFill>
            <a:miter lim="800000"/>
            <a:headEnd/>
            <a:tailEnd/>
          </a:ln>
        </p:spPr>
      </p:sp>
      <p:sp>
        <p:nvSpPr>
          <p:cNvPr id="2867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l-GR" sz="1200" kern="1200" dirty="0" smtClean="0">
                <a:solidFill>
                  <a:schemeClr val="tx1"/>
                </a:solidFill>
                <a:latin typeface="+mn-lt"/>
                <a:ea typeface="+mn-ea"/>
                <a:cs typeface="+mn-cs"/>
              </a:rPr>
              <a:t>Η </a:t>
            </a:r>
            <a:r>
              <a:rPr lang="el-GR" sz="1200" b="0" kern="1200" dirty="0" smtClean="0">
                <a:solidFill>
                  <a:schemeClr val="tx1"/>
                </a:solidFill>
                <a:latin typeface="+mn-lt"/>
                <a:ea typeface="+mn-ea"/>
                <a:cs typeface="+mn-cs"/>
              </a:rPr>
              <a:t>διαπραγματευτική δύναμη των αγοραστών (</a:t>
            </a:r>
            <a:r>
              <a:rPr lang="en-US" sz="1200" b="0" kern="1200" dirty="0" smtClean="0">
                <a:solidFill>
                  <a:schemeClr val="tx1"/>
                </a:solidFill>
                <a:latin typeface="+mn-lt"/>
                <a:ea typeface="+mn-ea"/>
                <a:cs typeface="+mn-cs"/>
              </a:rPr>
              <a:t>power of buyers</a:t>
            </a:r>
            <a:r>
              <a:rPr lang="el-GR" sz="1200" b="0" kern="1200" dirty="0" smtClean="0">
                <a:solidFill>
                  <a:schemeClr val="tx1"/>
                </a:solidFill>
                <a:latin typeface="+mn-lt"/>
                <a:ea typeface="+mn-ea"/>
                <a:cs typeface="+mn-cs"/>
              </a:rPr>
              <a:t>) </a:t>
            </a:r>
            <a:r>
              <a:rPr lang="el-GR" sz="1200" kern="1200" dirty="0" smtClean="0">
                <a:solidFill>
                  <a:schemeClr val="tx1"/>
                </a:solidFill>
                <a:latin typeface="+mn-lt"/>
                <a:ea typeface="+mn-ea"/>
                <a:cs typeface="+mn-cs"/>
              </a:rPr>
              <a:t>εντείνεται όταν διαθέτουν ισχύ έναντι των προμηθευτών τους και είναι σε θέση να απαιτήσουν μεγάλες εκπτώσεις και ειδικές υπηρεσίες. Στην περίπτωση που ένας προμηθευτής έχει μικρό αριθμό αγοραστών βρίσκεται τότε σε μειονεκτική θέση, διότι, ακόμα και ένας πελάτης να χαθεί, οι επιπτώσεις μπορεί να είναι καταστροφικές. Για παράδειγμα, επιχειρήσεις των οποίων ο βασικός πελάτης είναι το κράτος, έχουν να αντιμετωπίσουν έναν ιδιαίτερα ισχυρό αγοραστή. </a:t>
            </a:r>
            <a:endParaRPr lang="en-US" dirty="0" smtClean="0">
              <a:latin typeface="Arial" charset="0"/>
              <a:cs typeface="Arial" charset="0"/>
            </a:endParaRPr>
          </a:p>
          <a:p>
            <a:pPr eaLnBrk="1" hangingPunct="1">
              <a:spcBef>
                <a:spcPct val="0"/>
              </a:spcBef>
            </a:pPr>
            <a:endParaRPr lang="en-US" dirty="0" smtClean="0">
              <a:latin typeface="Arial" charset="0"/>
              <a:cs typeface="Arial" charset="0"/>
            </a:endParaRPr>
          </a:p>
          <a:p>
            <a:pPr marL="0" marR="0" indent="0" algn="l" defTabSz="914400" rtl="0" eaLnBrk="1" fontAlgn="base" latinLnBrk="0" hangingPunct="1">
              <a:lnSpc>
                <a:spcPct val="100000"/>
              </a:lnSpc>
              <a:spcBef>
                <a:spcPct val="0"/>
              </a:spcBef>
              <a:spcAft>
                <a:spcPct val="0"/>
              </a:spcAft>
              <a:buClrTx/>
              <a:buSzTx/>
              <a:buFontTx/>
              <a:buNone/>
              <a:tabLst/>
              <a:defRPr/>
            </a:pPr>
            <a:r>
              <a:rPr lang="el-GR" sz="1200" kern="1200" dirty="0" smtClean="0">
                <a:solidFill>
                  <a:schemeClr val="tx1"/>
                </a:solidFill>
                <a:latin typeface="+mn-lt"/>
                <a:ea typeface="+mn-ea"/>
                <a:cs typeface="+mn-cs"/>
              </a:rPr>
              <a:t>Η διαπραγματευτική δύναμη των αγοραστών ενισχύεται επίσης στις περιπτώσεις όπου υπάρχουν αρκετοί προμηθευτές που προσφέρουν παρόμοια αδιαφοροποίητα προϊόντα. Τότε οι αγοραστές είναι σε θέση να διαπραγματευθούν με οποιονδήποτε από τους προμηθευτές και να αποκτήσουν σχεδόν το ίδιο προϊόν. Τα αεροπορικά εισιτήρια για δημοφιλείς και ανταγωνιστικούς προορισμούς, λόγου χάρη, παρέχουν στους αγοραστές σημαντική δύναμη. </a:t>
            </a:r>
            <a:endParaRPr lang="en-US" dirty="0" smtClean="0">
              <a:latin typeface="Arial" charset="0"/>
              <a:cs typeface="Arial" charset="0"/>
            </a:endParaRPr>
          </a:p>
          <a:p>
            <a:pPr eaLnBrk="1" hangingPunct="1">
              <a:spcBef>
                <a:spcPct val="0"/>
              </a:spcBef>
            </a:pPr>
            <a:endParaRPr lang="el-GR" dirty="0" smtClean="0">
              <a:latin typeface="Arial" charset="0"/>
              <a:cs typeface="Arial" charset="0"/>
            </a:endParaRPr>
          </a:p>
          <a:p>
            <a:pPr marL="0" marR="0" indent="0" algn="l" defTabSz="914400" rtl="0" eaLnBrk="1" fontAlgn="base" latinLnBrk="0" hangingPunct="1">
              <a:lnSpc>
                <a:spcPct val="100000"/>
              </a:lnSpc>
              <a:spcBef>
                <a:spcPct val="0"/>
              </a:spcBef>
              <a:spcAft>
                <a:spcPct val="0"/>
              </a:spcAft>
              <a:buClrTx/>
              <a:buSzTx/>
              <a:buFontTx/>
              <a:buNone/>
              <a:tabLst/>
              <a:defRPr/>
            </a:pPr>
            <a:r>
              <a:rPr lang="el-GR" sz="1200" kern="1200" dirty="0" smtClean="0">
                <a:solidFill>
                  <a:schemeClr val="tx1"/>
                </a:solidFill>
                <a:latin typeface="+mn-lt"/>
                <a:ea typeface="+mn-ea"/>
                <a:cs typeface="+mn-cs"/>
              </a:rPr>
              <a:t>Η ισορροπία της δύναμης μεταξύ αγοραστών και προμηθευτών άλλαξε δραματικά για πολλούς κλάδους τη στιγμή που οι αγορές εισήλθαν στο Διαδίκτυο και οι πελάτες μπορούσαν με ένα «κλικ» να πάνε από τον ένα πωλητή στον άλλο. Εκτός εάν συμμετέχουν σε κάποιο πρόγραμμα αφοσίωσης πελατών, οι αγοραστές έχουν τη δυνατότητα να αναζητήσουν την καλύτερη διαθέσιμη τιμή. Για παράδειγμα,</a:t>
            </a:r>
            <a:r>
              <a:rPr lang="el-GR" sz="1200" kern="1200" baseline="0" dirty="0" smtClean="0">
                <a:solidFill>
                  <a:schemeClr val="tx1"/>
                </a:solidFill>
                <a:latin typeface="+mn-lt"/>
                <a:ea typeface="+mn-ea"/>
                <a:cs typeface="+mn-cs"/>
              </a:rPr>
              <a:t> πολλές ιστοσελίδες, όπως η </a:t>
            </a:r>
            <a:r>
              <a:rPr lang="en-US" dirty="0" smtClean="0">
                <a:latin typeface="Arial" charset="0"/>
                <a:cs typeface="Arial" charset="0"/>
              </a:rPr>
              <a:t>PriceGrabber.com </a:t>
            </a:r>
            <a:r>
              <a:rPr lang="el-GR" sz="1200" kern="1200" dirty="0" smtClean="0">
                <a:solidFill>
                  <a:schemeClr val="tx1"/>
                </a:solidFill>
                <a:latin typeface="+mn-lt"/>
                <a:ea typeface="+mn-ea"/>
                <a:cs typeface="+mn-cs"/>
              </a:rPr>
              <a:t>συγκεντρώνουν </a:t>
            </a:r>
            <a:r>
              <a:rPr lang="en-US" sz="1200" kern="1200" dirty="0" smtClean="0">
                <a:solidFill>
                  <a:schemeClr val="tx1"/>
                </a:solidFill>
                <a:latin typeface="+mn-lt"/>
                <a:ea typeface="+mn-ea"/>
                <a:cs typeface="+mn-cs"/>
              </a:rPr>
              <a:t>up</a:t>
            </a:r>
            <a:r>
              <a:rPr lang="el-GR" sz="1200" kern="1200" dirty="0" smtClean="0">
                <a:solidFill>
                  <a:schemeClr val="tx1"/>
                </a:solidFill>
                <a:latin typeface="+mn-lt"/>
                <a:ea typeface="+mn-ea"/>
                <a:cs typeface="+mn-cs"/>
              </a:rPr>
              <a:t>-</a:t>
            </a:r>
            <a:r>
              <a:rPr lang="en-US" sz="1200" kern="1200" dirty="0" smtClean="0">
                <a:solidFill>
                  <a:schemeClr val="tx1"/>
                </a:solidFill>
                <a:latin typeface="+mn-lt"/>
                <a:ea typeface="+mn-ea"/>
                <a:cs typeface="+mn-cs"/>
              </a:rPr>
              <a:t>to</a:t>
            </a:r>
            <a:r>
              <a:rPr lang="el-GR" sz="1200" kern="1200" dirty="0" smtClean="0">
                <a:solidFill>
                  <a:schemeClr val="tx1"/>
                </a:solidFill>
                <a:latin typeface="+mn-lt"/>
                <a:ea typeface="+mn-ea"/>
                <a:cs typeface="+mn-cs"/>
              </a:rPr>
              <a:t>-</a:t>
            </a:r>
            <a:r>
              <a:rPr lang="en-US" sz="1200" kern="1200" dirty="0" smtClean="0">
                <a:solidFill>
                  <a:schemeClr val="tx1"/>
                </a:solidFill>
                <a:latin typeface="+mn-lt"/>
                <a:ea typeface="+mn-ea"/>
                <a:cs typeface="+mn-cs"/>
              </a:rPr>
              <a:t>the</a:t>
            </a:r>
            <a:r>
              <a:rPr lang="el-GR" sz="1200" kern="1200" dirty="0" smtClean="0">
                <a:solidFill>
                  <a:schemeClr val="tx1"/>
                </a:solidFill>
                <a:latin typeface="+mn-lt"/>
                <a:ea typeface="+mn-ea"/>
                <a:cs typeface="+mn-cs"/>
              </a:rPr>
              <a:t>-</a:t>
            </a:r>
            <a:r>
              <a:rPr lang="en-US" sz="1200" kern="1200" dirty="0" smtClean="0">
                <a:solidFill>
                  <a:schemeClr val="tx1"/>
                </a:solidFill>
                <a:latin typeface="+mn-lt"/>
                <a:ea typeface="+mn-ea"/>
                <a:cs typeface="+mn-cs"/>
              </a:rPr>
              <a:t>minute</a:t>
            </a:r>
            <a:r>
              <a:rPr lang="el-GR" sz="1200" kern="1200" dirty="0" smtClean="0">
                <a:solidFill>
                  <a:schemeClr val="tx1"/>
                </a:solidFill>
                <a:latin typeface="+mn-lt"/>
                <a:ea typeface="+mn-ea"/>
                <a:cs typeface="+mn-cs"/>
              </a:rPr>
              <a:t> τιμές από διάφορους πωλητές. Οι επισκέπτες των ιστοσελίδων αυτών είναι σε θέση να συγκρίνουν τις τιμές που εμφανίζονται συγκεντρωμένες.</a:t>
            </a:r>
          </a:p>
        </p:txBody>
      </p:sp>
      <p:sp>
        <p:nvSpPr>
          <p:cNvPr id="4" name="Slide Number Placeholder 3"/>
          <p:cNvSpPr>
            <a:spLocks noGrp="1"/>
          </p:cNvSpPr>
          <p:nvPr>
            <p:ph type="sldNum" sz="quarter" idx="5"/>
          </p:nvPr>
        </p:nvSpPr>
        <p:spPr/>
        <p:txBody>
          <a:bodyPr/>
          <a:lstStyle/>
          <a:p>
            <a:pPr>
              <a:defRPr/>
            </a:pPr>
            <a:fld id="{02E66399-48F2-4D81-ABE4-AEE95DF33DFA}" type="slidenum">
              <a:rPr lang="en-US" smtClean="0"/>
              <a:pPr>
                <a:defRPr/>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p:cNvSpPr>
          <p:nvPr>
            <p:ph type="sldImg"/>
          </p:nvPr>
        </p:nvSpPr>
        <p:spPr bwMode="auto">
          <a:noFill/>
          <a:ln>
            <a:solidFill>
              <a:srgbClr val="000000"/>
            </a:solidFill>
            <a:miter lim="800000"/>
            <a:headEnd/>
            <a:tailEnd/>
          </a:ln>
        </p:spPr>
      </p:sp>
      <p:sp>
        <p:nvSpPr>
          <p:cNvPr id="3072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l-GR" dirty="0" smtClean="0">
                <a:latin typeface="Arial" charset="0"/>
                <a:cs typeface="Arial" charset="0"/>
              </a:rPr>
              <a:t>Η διαπραγματευτική δύναμη των προμηθευτών (</a:t>
            </a:r>
            <a:r>
              <a:rPr lang="el-GR" dirty="0" err="1" smtClean="0">
                <a:latin typeface="Arial" charset="0"/>
                <a:cs typeface="Arial" charset="0"/>
              </a:rPr>
              <a:t>power</a:t>
            </a:r>
            <a:r>
              <a:rPr lang="el-GR" dirty="0" smtClean="0">
                <a:latin typeface="Arial" charset="0"/>
                <a:cs typeface="Arial" charset="0"/>
              </a:rPr>
              <a:t> </a:t>
            </a:r>
            <a:r>
              <a:rPr lang="el-GR" dirty="0" err="1" smtClean="0">
                <a:latin typeface="Arial" charset="0"/>
                <a:cs typeface="Arial" charset="0"/>
              </a:rPr>
              <a:t>of</a:t>
            </a:r>
            <a:r>
              <a:rPr lang="el-GR" dirty="0" smtClean="0">
                <a:latin typeface="Arial" charset="0"/>
                <a:cs typeface="Arial" charset="0"/>
              </a:rPr>
              <a:t> </a:t>
            </a:r>
            <a:r>
              <a:rPr lang="el-GR" dirty="0" err="1" smtClean="0">
                <a:latin typeface="Arial" charset="0"/>
                <a:cs typeface="Arial" charset="0"/>
              </a:rPr>
              <a:t>suppliers</a:t>
            </a:r>
            <a:r>
              <a:rPr lang="el-GR" dirty="0" smtClean="0">
                <a:latin typeface="Arial" charset="0"/>
                <a:cs typeface="Arial" charset="0"/>
              </a:rPr>
              <a:t>) είναι μεγάλη όταν διαθέτουν το μονοπώλιο και είναι σε θέση να τιμολογούν ακριβότερα τα προϊόντα και τις υπηρεσίες τους. Τέτοιο παράδειγμα αποτελεί η Microsoft. Με δεδομένη την κυριαρχία του λειτουργικού της συστήματος Windows, οι κατασκευαστές ηλεκτρονικών υπολογιστών (Η/Υ) σε όλο τον κόσμο ρισκάρουν να χάσουν πελάτες εάν δεν το εγκαταστήσουν. Έτσι η Microsoft είναι σε θέση, όχι μόνο να χρεώνει υψηλότερες τιμές για το προϊόν της, αλλά και να απαιτεί επιπλέον προνόμια, όπως την προσθήκη στην επιφάνεια εργασίας εικονιδίων δικών της δοκιμαστικών εκδόσεων λογισμικού. Από την άλλη πλευρά, οι χιλιάδες των προμηθευτών της αλυσίδας καταστημάτων της </a:t>
            </a:r>
            <a:r>
              <a:rPr lang="el-GR" dirty="0" err="1" smtClean="0">
                <a:latin typeface="Arial" charset="0"/>
                <a:cs typeface="Arial" charset="0"/>
              </a:rPr>
              <a:t>Walmart</a:t>
            </a:r>
            <a:r>
              <a:rPr lang="el-GR" dirty="0" smtClean="0">
                <a:latin typeface="Arial" charset="0"/>
                <a:cs typeface="Arial" charset="0"/>
              </a:rPr>
              <a:t> έχουν πολύ μικρότερη διαπραγματευτική δύναμη από αυτή της Microsoft. Και αυτό διότι δεν υπάρχουν παρά ελάχιστα προϊόντα για τα οποία η </a:t>
            </a:r>
            <a:r>
              <a:rPr lang="el-GR" dirty="0" err="1" smtClean="0">
                <a:latin typeface="Arial" charset="0"/>
                <a:cs typeface="Arial" charset="0"/>
              </a:rPr>
              <a:t>Walmart</a:t>
            </a:r>
            <a:r>
              <a:rPr lang="el-GR" dirty="0" smtClean="0">
                <a:latin typeface="Arial" charset="0"/>
                <a:cs typeface="Arial" charset="0"/>
              </a:rPr>
              <a:t> δε μπορεί να βρει άλλα παρεμφερή για να ικανοποιήσει τους πελάτης της. </a:t>
            </a:r>
            <a:endParaRPr lang="en-US" dirty="0" smtClean="0">
              <a:latin typeface="Arial" charset="0"/>
              <a:cs typeface="Arial" charset="0"/>
            </a:endParaRPr>
          </a:p>
          <a:p>
            <a:pPr eaLnBrk="1" hangingPunct="1">
              <a:spcBef>
                <a:spcPct val="0"/>
              </a:spcBef>
            </a:pPr>
            <a:endParaRPr lang="en-US" dirty="0" smtClean="0">
              <a:latin typeface="Arial" charset="0"/>
              <a:cs typeface="Arial" charset="0"/>
            </a:endParaRPr>
          </a:p>
          <a:p>
            <a:pPr eaLnBrk="1" hangingPunct="1">
              <a:spcBef>
                <a:spcPct val="0"/>
              </a:spcBef>
            </a:pPr>
            <a:r>
              <a:rPr lang="el-GR" dirty="0" smtClean="0">
                <a:latin typeface="Arial" charset="0"/>
                <a:cs typeface="Arial" charset="0"/>
              </a:rPr>
              <a:t>Τα</a:t>
            </a:r>
            <a:r>
              <a:rPr lang="el-GR" baseline="0" dirty="0" smtClean="0">
                <a:latin typeface="Arial" charset="0"/>
                <a:cs typeface="Arial" charset="0"/>
              </a:rPr>
              <a:t> πληροφοριακά συστήματα μπορεί να χρησιμοποιηθούν για την επιβολή κόστους αλλαγής (</a:t>
            </a:r>
            <a:r>
              <a:rPr lang="en-US" dirty="0" smtClean="0">
                <a:latin typeface="Arial" charset="0"/>
                <a:cs typeface="Arial" charset="0"/>
              </a:rPr>
              <a:t>switching costs</a:t>
            </a:r>
            <a:r>
              <a:rPr lang="el-GR" dirty="0" smtClean="0">
                <a:latin typeface="Arial" charset="0"/>
                <a:cs typeface="Arial" charset="0"/>
              </a:rPr>
              <a:t>).</a:t>
            </a:r>
            <a:r>
              <a:rPr lang="el-GR" baseline="0" dirty="0" smtClean="0">
                <a:latin typeface="Arial" charset="0"/>
                <a:cs typeface="Arial" charset="0"/>
              </a:rPr>
              <a:t> </a:t>
            </a:r>
            <a:r>
              <a:rPr lang="el-GR" sz="1200" kern="1200" baseline="0" dirty="0" smtClean="0">
                <a:solidFill>
                  <a:schemeClr val="tx1"/>
                </a:solidFill>
                <a:latin typeface="+mn-lt"/>
                <a:ea typeface="+mn-ea"/>
                <a:cs typeface="+mn-cs"/>
              </a:rPr>
              <a:t>Γ</a:t>
            </a:r>
            <a:r>
              <a:rPr lang="el-GR" sz="1200" kern="1200" dirty="0" smtClean="0">
                <a:solidFill>
                  <a:schemeClr val="tx1"/>
                </a:solidFill>
                <a:latin typeface="+mn-lt"/>
                <a:ea typeface="+mn-ea"/>
                <a:cs typeface="+mn-cs"/>
              </a:rPr>
              <a:t>ια παράδειγμα, τα τραγούδια που αγοράζονταν μέσω </a:t>
            </a:r>
            <a:r>
              <a:rPr lang="en-US" sz="1200" kern="1200" dirty="0" smtClean="0">
                <a:solidFill>
                  <a:schemeClr val="tx1"/>
                </a:solidFill>
                <a:latin typeface="+mn-lt"/>
                <a:ea typeface="+mn-ea"/>
                <a:cs typeface="+mn-cs"/>
              </a:rPr>
              <a:t>iTunes</a:t>
            </a:r>
            <a:r>
              <a:rPr lang="el-GR" sz="1200" kern="1200" dirty="0" smtClean="0">
                <a:solidFill>
                  <a:schemeClr val="tx1"/>
                </a:solidFill>
                <a:latin typeface="+mn-lt"/>
                <a:ea typeface="+mn-ea"/>
                <a:cs typeface="+mn-cs"/>
              </a:rPr>
              <a:t> μπορούσαν να αναπαραχθούν αποκλειστικά από το </a:t>
            </a:r>
            <a:r>
              <a:rPr lang="en-US" sz="1200" kern="1200" dirty="0" smtClean="0">
                <a:solidFill>
                  <a:schemeClr val="tx1"/>
                </a:solidFill>
                <a:latin typeface="+mn-lt"/>
                <a:ea typeface="+mn-ea"/>
                <a:cs typeface="+mn-cs"/>
              </a:rPr>
              <a:t>iPod</a:t>
            </a:r>
            <a:r>
              <a:rPr lang="el-GR" sz="1200" kern="1200" dirty="0" smtClean="0">
                <a:solidFill>
                  <a:schemeClr val="tx1"/>
                </a:solidFill>
                <a:latin typeface="+mn-lt"/>
                <a:ea typeface="+mn-ea"/>
                <a:cs typeface="+mn-cs"/>
              </a:rPr>
              <a:t>, εξαιτίας της ιδιόκτητης κλειστής μορφής (</a:t>
            </a:r>
            <a:r>
              <a:rPr lang="en-US" sz="1200" kern="1200" dirty="0" smtClean="0">
                <a:solidFill>
                  <a:schemeClr val="tx1"/>
                </a:solidFill>
                <a:latin typeface="+mn-lt"/>
                <a:ea typeface="+mn-ea"/>
                <a:cs typeface="+mn-cs"/>
              </a:rPr>
              <a:t>proprietary format</a:t>
            </a:r>
            <a:r>
              <a:rPr lang="el-GR" sz="1200" kern="1200" dirty="0" smtClean="0">
                <a:solidFill>
                  <a:schemeClr val="tx1"/>
                </a:solidFill>
                <a:latin typeface="+mn-lt"/>
                <a:ea typeface="+mn-ea"/>
                <a:cs typeface="+mn-cs"/>
              </a:rPr>
              <a:t>) τους. Αντίστοιχα, το </a:t>
            </a:r>
            <a:r>
              <a:rPr lang="en-US" sz="1200" kern="1200" dirty="0" smtClean="0">
                <a:solidFill>
                  <a:schemeClr val="tx1"/>
                </a:solidFill>
                <a:latin typeface="+mn-lt"/>
                <a:ea typeface="+mn-ea"/>
                <a:cs typeface="+mn-cs"/>
              </a:rPr>
              <a:t>iPod</a:t>
            </a:r>
            <a:r>
              <a:rPr lang="el-GR" sz="1200" kern="1200" dirty="0" smtClean="0">
                <a:solidFill>
                  <a:schemeClr val="tx1"/>
                </a:solidFill>
                <a:latin typeface="+mn-lt"/>
                <a:ea typeface="+mn-ea"/>
                <a:cs typeface="+mn-cs"/>
              </a:rPr>
              <a:t> μπορούσε να αναπαράγει μόνο τραγούδια αυτή της μορφής. Το κόστος αλλαγής σε κάποιο άλλο μέσο αναπαραγωγής ήταν εξαιρετικά υψηλό, για τους καταναλωτές που διέθεταν μεγάλη συλλογή τραγουδιών στη μορφή </a:t>
            </a:r>
            <a:r>
              <a:rPr lang="en-US" sz="1200" kern="1200" dirty="0" smtClean="0">
                <a:solidFill>
                  <a:schemeClr val="tx1"/>
                </a:solidFill>
                <a:latin typeface="+mn-lt"/>
                <a:ea typeface="+mn-ea"/>
                <a:cs typeface="+mn-cs"/>
              </a:rPr>
              <a:t>iTunes</a:t>
            </a:r>
            <a:r>
              <a:rPr lang="el-GR" sz="1200" kern="1200" dirty="0" smtClean="0">
                <a:solidFill>
                  <a:schemeClr val="tx1"/>
                </a:solidFill>
                <a:latin typeface="+mn-lt"/>
                <a:ea typeface="+mn-ea"/>
                <a:cs typeface="+mn-cs"/>
              </a:rPr>
              <a:t>. </a:t>
            </a:r>
            <a:endParaRPr lang="en-US" dirty="0" smtClean="0">
              <a:latin typeface="Arial" charset="0"/>
              <a:cs typeface="Arial" charset="0"/>
            </a:endParaRPr>
          </a:p>
        </p:txBody>
      </p:sp>
      <p:sp>
        <p:nvSpPr>
          <p:cNvPr id="3072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560E84E-54B1-4584-A129-EB3BD60F6833}" type="slidenum">
              <a:rPr lang="en-US">
                <a:cs typeface="Arial" charset="0"/>
              </a:rPr>
              <a:pPr fontAlgn="base">
                <a:spcBef>
                  <a:spcPct val="0"/>
                </a:spcBef>
                <a:spcAft>
                  <a:spcPct val="0"/>
                </a:spcAft>
                <a:defRPr/>
              </a:pPr>
              <a:t>9</a:t>
            </a:fld>
            <a:endParaRPr lang="en-US" dirty="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1247A196-C20E-4C68-9A29-A135A16AF28F}" type="datetimeFigureOut">
              <a:rPr lang="en-US"/>
              <a:pPr>
                <a:defRPr/>
              </a:pPr>
              <a:t>2/19/2014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7CE6473-7A44-40FD-97A2-FF4A8FFD4D33}"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75CB666-5DD3-4BF7-8065-2A088A3403AF}" type="datetimeFigureOut">
              <a:rPr lang="en-US"/>
              <a:pPr>
                <a:defRPr/>
              </a:pPr>
              <a:t>2/19/2014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9E0D17E-8837-409D-ABE7-F956437056D9}"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7F9C327-06C6-4ADA-AFC2-527A32CFCE55}" type="datetimeFigureOut">
              <a:rPr lang="en-US"/>
              <a:pPr>
                <a:defRPr/>
              </a:pPr>
              <a:t>2/19/2014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44FC7C4-0F82-46EC-86BB-07C0B9DEA588}"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E6DE78F-D002-467A-B46F-0ABAF13138A3}" type="datetimeFigureOut">
              <a:rPr lang="en-US"/>
              <a:pPr>
                <a:defRPr/>
              </a:pPr>
              <a:t>2/19/2014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30D98EF-3A87-4760-A572-99CEEF429EEE}"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3FD1E14B-979C-4470-8CC1-89CA9ACC86F2}" type="datetimeFigureOut">
              <a:rPr lang="en-US"/>
              <a:pPr>
                <a:defRPr/>
              </a:pPr>
              <a:t>2/19/2014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0DAC43A-79BF-48A9-AB7B-D2419DF7532E}"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49DAC6A3-CCE9-449F-A7B8-565FACA18998}" type="datetimeFigureOut">
              <a:rPr lang="en-US"/>
              <a:pPr>
                <a:defRPr/>
              </a:pPr>
              <a:t>2/19/2014</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0C6A723-8208-4E97-A7C4-0856B310FFCD}"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B7E077C3-E08D-4A4D-88CF-B60C3A6B535B}" type="datetimeFigureOut">
              <a:rPr lang="en-US"/>
              <a:pPr>
                <a:defRPr/>
              </a:pPr>
              <a:t>2/19/2014</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B9D8AC4C-2B1E-46BC-856D-52FD7302712C}"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6B869F02-A1B8-45C9-93E4-17FEFB4E252D}" type="datetimeFigureOut">
              <a:rPr lang="en-US"/>
              <a:pPr>
                <a:defRPr/>
              </a:pPr>
              <a:t>2/19/2014</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FCD4547F-3AB5-4B56-A6E6-13CBBE5D9506}"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0B556D8-591F-49C3-B5F4-A9E6E403EA98}" type="datetimeFigureOut">
              <a:rPr lang="en-US"/>
              <a:pPr>
                <a:defRPr/>
              </a:pPr>
              <a:t>2/19/2014</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128CF30E-145C-4EDB-89A3-33F0D030FC59}"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32A9791-14D6-4672-8179-DE26324DC75D}" type="datetimeFigureOut">
              <a:rPr lang="en-US"/>
              <a:pPr>
                <a:defRPr/>
              </a:pPr>
              <a:t>2/19/2014</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5018547-AEAD-4264-B64E-3047FB9EB922}"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52345B6-767F-47E7-8DDE-B250CC66DA65}" type="datetimeFigureOut">
              <a:rPr lang="en-US"/>
              <a:pPr>
                <a:defRPr/>
              </a:pPr>
              <a:t>2/19/2014</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C50C2E8-A982-4FD2-8954-C0B1726FC6C8}"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E6C551CC-CA37-4E09-B04A-460BA2E99FF0}" type="datetimeFigureOut">
              <a:rPr lang="en-US"/>
              <a:pPr>
                <a:defRPr/>
              </a:pPr>
              <a:t>2/19/2014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1BF7FF85-E124-4A11-8155-381B642CED45}"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 Θέση περιεχομένου"/>
          <p:cNvSpPr>
            <a:spLocks noGrp="1"/>
          </p:cNvSpPr>
          <p:nvPr>
            <p:ph idx="1"/>
          </p:nvPr>
        </p:nvSpPr>
        <p:spPr>
          <a:xfrm>
            <a:off x="4114800" y="1219200"/>
            <a:ext cx="4876800" cy="5334000"/>
          </a:xfrm>
        </p:spPr>
        <p:txBody>
          <a:bodyPr>
            <a:normAutofit/>
          </a:bodyPr>
          <a:lstStyle/>
          <a:p>
            <a:pPr>
              <a:buFont typeface="Wingdings 2" pitchFamily="18" charset="2"/>
              <a:buNone/>
            </a:pPr>
            <a:r>
              <a:rPr lang="en-US" dirty="0" smtClean="0"/>
              <a:t>PATRICIA WALLACE</a:t>
            </a:r>
            <a:endParaRPr lang="el-GR" dirty="0" smtClean="0"/>
          </a:p>
          <a:p>
            <a:pPr>
              <a:buFont typeface="Wingdings 2" pitchFamily="18" charset="2"/>
              <a:buNone/>
            </a:pPr>
            <a:endParaRPr lang="el-GR" sz="1200" dirty="0" smtClean="0"/>
          </a:p>
          <a:p>
            <a:pPr marL="0" indent="0">
              <a:spcBef>
                <a:spcPts val="0"/>
              </a:spcBef>
              <a:buFont typeface="Wingdings 2" pitchFamily="18" charset="2"/>
              <a:buNone/>
            </a:pPr>
            <a:r>
              <a:rPr lang="el-GR" sz="4000" b="1" dirty="0" smtClean="0">
                <a:solidFill>
                  <a:schemeClr val="accent1">
                    <a:lumMod val="75000"/>
                  </a:schemeClr>
                </a:solidFill>
              </a:rPr>
              <a:t>Πληροφοριακά συστήματα διοίκησης</a:t>
            </a:r>
          </a:p>
          <a:p>
            <a:pPr marL="0" indent="0">
              <a:buFont typeface="Wingdings 2" pitchFamily="18" charset="2"/>
              <a:buNone/>
            </a:pPr>
            <a:r>
              <a:rPr lang="el-GR" i="1" dirty="0" smtClean="0"/>
              <a:t>Άνθρωποι, τεχνολογία, διαδικασίες</a:t>
            </a:r>
            <a:endParaRPr lang="el-GR" sz="3200" i="1" dirty="0" smtClean="0"/>
          </a:p>
        </p:txBody>
      </p:sp>
      <p:pic>
        <p:nvPicPr>
          <p:cNvPr id="1026" name="Picture 2"/>
          <p:cNvPicPr>
            <a:picLocks noChangeAspect="1" noChangeArrowheads="1"/>
          </p:cNvPicPr>
          <p:nvPr/>
        </p:nvPicPr>
        <p:blipFill>
          <a:blip r:embed="rId3" cstate="print"/>
          <a:srcRect/>
          <a:stretch>
            <a:fillRect/>
          </a:stretch>
        </p:blipFill>
        <p:spPr bwMode="auto">
          <a:xfrm>
            <a:off x="609600" y="914400"/>
            <a:ext cx="3239143" cy="4572000"/>
          </a:xfrm>
          <a:prstGeom prst="rect">
            <a:avLst/>
          </a:prstGeom>
          <a:noFill/>
          <a:ln w="9525">
            <a:noFill/>
            <a:miter lim="800000"/>
            <a:headEnd/>
            <a:tailEnd/>
          </a:ln>
          <a:effectLst/>
        </p:spPr>
      </p:pic>
      <p:pic>
        <p:nvPicPr>
          <p:cNvPr id="1028" name="Picture 4"/>
          <p:cNvPicPr>
            <a:picLocks noChangeAspect="1" noChangeArrowheads="1"/>
          </p:cNvPicPr>
          <p:nvPr/>
        </p:nvPicPr>
        <p:blipFill>
          <a:blip r:embed="rId4" cstate="print"/>
          <a:srcRect/>
          <a:stretch>
            <a:fillRect/>
          </a:stretch>
        </p:blipFill>
        <p:spPr bwMode="auto">
          <a:xfrm>
            <a:off x="7262074" y="5881800"/>
            <a:ext cx="1805726" cy="900000"/>
          </a:xfrm>
          <a:prstGeom prst="rect">
            <a:avLst/>
          </a:prstGeom>
          <a:noFill/>
          <a:ln w="9525">
            <a:noFill/>
            <a:miter lim="800000"/>
            <a:headEnd/>
            <a:tailEnd/>
          </a:ln>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nvGraphicFramePr>
        <p:xfrm>
          <a:off x="457200" y="1600200"/>
          <a:ext cx="8229600" cy="4724400"/>
        </p:xfrm>
        <a:graphic>
          <a:graphicData uri="http://schemas.openxmlformats.org/drawingml/2006/table">
            <a:tbl>
              <a:tblPr firstRow="1" bandRow="1">
                <a:tableStyleId>{5940675A-B579-460E-94D1-54222C63F5DA}</a:tableStyleId>
              </a:tblPr>
              <a:tblGrid>
                <a:gridCol w="8229600"/>
              </a:tblGrid>
              <a:tr h="4724400">
                <a:tc>
                  <a:txBody>
                    <a:bodyPr/>
                    <a:lstStyle/>
                    <a:p>
                      <a:pPr marL="457200" indent="-457200">
                        <a:lnSpc>
                          <a:spcPct val="125000"/>
                        </a:lnSpc>
                        <a:buFont typeface="Arial" pitchFamily="34" charset="0"/>
                        <a:buChar char="•"/>
                      </a:pPr>
                      <a:r>
                        <a:rPr lang="el-GR" sz="3000" dirty="0" smtClean="0">
                          <a:latin typeface="Arial" pitchFamily="34" charset="0"/>
                          <a:cs typeface="Arial" pitchFamily="34" charset="0"/>
                        </a:rPr>
                        <a:t>Εναλλακτικά προϊόντα με δελεαστική</a:t>
                      </a:r>
                      <a:r>
                        <a:rPr lang="el-GR" sz="3000" baseline="0" dirty="0" smtClean="0">
                          <a:latin typeface="Arial" pitchFamily="34" charset="0"/>
                          <a:cs typeface="Arial" pitchFamily="34" charset="0"/>
                        </a:rPr>
                        <a:t> εξοικονόμηση χρημάτων</a:t>
                      </a:r>
                      <a:endParaRPr lang="en-US" sz="3000" baseline="0" dirty="0" smtClean="0">
                        <a:latin typeface="Arial" pitchFamily="34" charset="0"/>
                        <a:cs typeface="Arial" pitchFamily="34" charset="0"/>
                      </a:endParaRPr>
                    </a:p>
                    <a:p>
                      <a:pPr marL="457200" indent="-457200">
                        <a:lnSpc>
                          <a:spcPct val="125000"/>
                        </a:lnSpc>
                        <a:buFont typeface="Arial" pitchFamily="34" charset="0"/>
                        <a:buChar char="•"/>
                      </a:pPr>
                      <a:r>
                        <a:rPr lang="el-GR" sz="3000" baseline="0" dirty="0" smtClean="0">
                          <a:latin typeface="Arial" pitchFamily="34" charset="0"/>
                          <a:cs typeface="Arial" pitchFamily="34" charset="0"/>
                        </a:rPr>
                        <a:t>Ο ρόλος της πληροφοριακής τεχνολογίας στην εμφάνιση υποκατάστατων προϊόντων</a:t>
                      </a:r>
                      <a:endParaRPr lang="en-US" sz="3000" dirty="0">
                        <a:latin typeface="Arial" pitchFamily="34" charset="0"/>
                        <a:cs typeface="Arial" pitchFamily="34" charset="0"/>
                      </a:endParaRPr>
                    </a:p>
                  </a:txBody>
                  <a:tcPr/>
                </a:tc>
              </a:tr>
            </a:tbl>
          </a:graphicData>
        </a:graphic>
      </p:graphicFrame>
      <p:sp>
        <p:nvSpPr>
          <p:cNvPr id="31755" name="Title 13"/>
          <p:cNvSpPr>
            <a:spLocks noGrp="1"/>
          </p:cNvSpPr>
          <p:nvPr>
            <p:ph type="title"/>
          </p:nvPr>
        </p:nvSpPr>
        <p:spPr/>
        <p:txBody>
          <a:bodyPr/>
          <a:lstStyle/>
          <a:p>
            <a:pPr eaLnBrk="1" hangingPunct="1"/>
            <a:endParaRPr lang="en-US" smtClean="0"/>
          </a:p>
        </p:txBody>
      </p:sp>
      <p:sp>
        <p:nvSpPr>
          <p:cNvPr id="15" name="Title 3"/>
          <p:cNvSpPr txBox="1">
            <a:spLocks/>
          </p:cNvSpPr>
          <p:nvPr/>
        </p:nvSpPr>
        <p:spPr>
          <a:xfrm>
            <a:off x="457200" y="274638"/>
            <a:ext cx="8229600" cy="1325562"/>
          </a:xfrm>
          <a:prstGeom prst="rect">
            <a:avLst/>
          </a:prstGeom>
          <a:solidFill>
            <a:srgbClr val="D25F14"/>
          </a:solidFill>
          <a:ln>
            <a:noFill/>
          </a:ln>
        </p:spPr>
        <p:txBody>
          <a:bodyPr anchor="ctr">
            <a:normAutofit/>
          </a:bodyPr>
          <a:lstStyle/>
          <a:p>
            <a:pPr algn="ctr" fontAlgn="auto">
              <a:spcAft>
                <a:spcPts val="0"/>
              </a:spcAft>
              <a:defRPr/>
            </a:pPr>
            <a:r>
              <a:rPr lang="el-GR" sz="4000" dirty="0" smtClean="0">
                <a:solidFill>
                  <a:schemeClr val="bg1"/>
                </a:solidFill>
                <a:latin typeface="Arial" pitchFamily="34" charset="0"/>
                <a:ea typeface="+mj-ea"/>
                <a:cs typeface="Arial" pitchFamily="34" charset="0"/>
              </a:rPr>
              <a:t>Η απειλή από υποκατάστατα</a:t>
            </a:r>
            <a:endParaRPr lang="en-US" sz="4400" dirty="0">
              <a:solidFill>
                <a:schemeClr val="bg1"/>
              </a:solidFill>
              <a:latin typeface="Arial" pitchFamily="34" charset="0"/>
              <a:ea typeface="+mj-ea"/>
              <a:cs typeface="Arial" pitchFamily="34" charset="0"/>
            </a:endParaRPr>
          </a:p>
        </p:txBody>
      </p:sp>
      <p:sp>
        <p:nvSpPr>
          <p:cNvPr id="16" name="Rectangle 15"/>
          <p:cNvSpPr/>
          <p:nvPr/>
        </p:nvSpPr>
        <p:spPr>
          <a:xfrm>
            <a:off x="457200" y="274638"/>
            <a:ext cx="8229600" cy="1325562"/>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7" name="Rectangle 16"/>
          <p:cNvSpPr/>
          <p:nvPr/>
        </p:nvSpPr>
        <p:spPr>
          <a:xfrm>
            <a:off x="457200" y="274638"/>
            <a:ext cx="762000" cy="1325562"/>
          </a:xfrm>
          <a:prstGeom prst="rect">
            <a:avLst/>
          </a:prstGeom>
          <a:solidFill>
            <a:srgbClr val="4B649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8" name="Rectangle 17"/>
          <p:cNvSpPr/>
          <p:nvPr/>
        </p:nvSpPr>
        <p:spPr>
          <a:xfrm>
            <a:off x="7927975" y="274638"/>
            <a:ext cx="762000" cy="1325562"/>
          </a:xfrm>
          <a:prstGeom prst="rect">
            <a:avLst/>
          </a:prstGeom>
          <a:solidFill>
            <a:srgbClr val="4B649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Content Placeholder 4"/>
          <p:cNvSpPr>
            <a:spLocks noGrp="1"/>
          </p:cNvSpPr>
          <p:nvPr>
            <p:ph idx="1"/>
          </p:nvPr>
        </p:nvSpPr>
        <p:spPr>
          <a:ln>
            <a:solidFill>
              <a:schemeClr val="tx1"/>
            </a:solidFill>
          </a:ln>
        </p:spPr>
        <p:txBody>
          <a:bodyPr/>
          <a:lstStyle/>
          <a:p>
            <a:pPr eaLnBrk="1" hangingPunct="1">
              <a:lnSpc>
                <a:spcPct val="125000"/>
              </a:lnSpc>
              <a:spcBef>
                <a:spcPct val="0"/>
              </a:spcBef>
            </a:pPr>
            <a:r>
              <a:rPr lang="el-GR" sz="3000" dirty="0" smtClean="0">
                <a:latin typeface="Arial" charset="0"/>
                <a:cs typeface="Arial" charset="0"/>
              </a:rPr>
              <a:t>Μειώσεις τιμών</a:t>
            </a:r>
            <a:endParaRPr lang="en-US" sz="3000" dirty="0" smtClean="0">
              <a:latin typeface="Arial" charset="0"/>
              <a:cs typeface="Arial" charset="0"/>
            </a:endParaRPr>
          </a:p>
          <a:p>
            <a:pPr eaLnBrk="1" hangingPunct="1">
              <a:lnSpc>
                <a:spcPct val="125000"/>
              </a:lnSpc>
              <a:spcBef>
                <a:spcPct val="0"/>
              </a:spcBef>
            </a:pPr>
            <a:r>
              <a:rPr lang="el-GR" sz="3000" dirty="0" smtClean="0">
                <a:latin typeface="Arial" charset="0"/>
                <a:cs typeface="Arial" charset="0"/>
              </a:rPr>
              <a:t>Χαμηλός ρυθμός αύξησης των πωλήσεων </a:t>
            </a:r>
            <a:endParaRPr lang="en-US" dirty="0" smtClean="0">
              <a:latin typeface="Arial" charset="0"/>
              <a:cs typeface="Arial" charset="0"/>
            </a:endParaRPr>
          </a:p>
        </p:txBody>
      </p:sp>
      <p:sp>
        <p:nvSpPr>
          <p:cNvPr id="33796" name="Title 10"/>
          <p:cNvSpPr>
            <a:spLocks noGrp="1"/>
          </p:cNvSpPr>
          <p:nvPr>
            <p:ph type="title"/>
          </p:nvPr>
        </p:nvSpPr>
        <p:spPr/>
        <p:txBody>
          <a:bodyPr/>
          <a:lstStyle/>
          <a:p>
            <a:pPr eaLnBrk="1" hangingPunct="1"/>
            <a:endParaRPr lang="en-US" smtClean="0"/>
          </a:p>
        </p:txBody>
      </p:sp>
      <p:sp>
        <p:nvSpPr>
          <p:cNvPr id="12" name="Title 3"/>
          <p:cNvSpPr txBox="1">
            <a:spLocks/>
          </p:cNvSpPr>
          <p:nvPr/>
        </p:nvSpPr>
        <p:spPr>
          <a:xfrm>
            <a:off x="457200" y="274638"/>
            <a:ext cx="8229600" cy="1325562"/>
          </a:xfrm>
          <a:prstGeom prst="rect">
            <a:avLst/>
          </a:prstGeom>
          <a:solidFill>
            <a:srgbClr val="D25F14"/>
          </a:solidFill>
          <a:ln>
            <a:noFill/>
          </a:ln>
        </p:spPr>
        <p:txBody>
          <a:bodyPr anchor="ctr">
            <a:normAutofit/>
          </a:bodyPr>
          <a:lstStyle/>
          <a:p>
            <a:pPr algn="ctr" fontAlgn="auto">
              <a:spcAft>
                <a:spcPts val="0"/>
              </a:spcAft>
              <a:defRPr/>
            </a:pPr>
            <a:r>
              <a:rPr lang="el-GR" sz="3600" dirty="0" smtClean="0">
                <a:solidFill>
                  <a:schemeClr val="bg1"/>
                </a:solidFill>
                <a:latin typeface="Arial" pitchFamily="34" charset="0"/>
                <a:ea typeface="+mj-ea"/>
                <a:cs typeface="Arial" pitchFamily="34" charset="0"/>
              </a:rPr>
              <a:t>Η διαμάχη μεταξύ υφιστάμενων ανταγωνιστών</a:t>
            </a:r>
            <a:endParaRPr lang="en-US" sz="3600" dirty="0">
              <a:solidFill>
                <a:schemeClr val="bg1"/>
              </a:solidFill>
              <a:latin typeface="Arial" pitchFamily="34" charset="0"/>
              <a:ea typeface="+mj-ea"/>
              <a:cs typeface="Arial" pitchFamily="34" charset="0"/>
            </a:endParaRPr>
          </a:p>
        </p:txBody>
      </p:sp>
      <p:sp>
        <p:nvSpPr>
          <p:cNvPr id="14" name="Rectangle 13"/>
          <p:cNvSpPr/>
          <p:nvPr/>
        </p:nvSpPr>
        <p:spPr>
          <a:xfrm>
            <a:off x="457200" y="274638"/>
            <a:ext cx="762000" cy="1325562"/>
          </a:xfrm>
          <a:prstGeom prst="rect">
            <a:avLst/>
          </a:prstGeom>
          <a:solidFill>
            <a:srgbClr val="4B649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5" name="Rectangle 14"/>
          <p:cNvSpPr/>
          <p:nvPr/>
        </p:nvSpPr>
        <p:spPr>
          <a:xfrm>
            <a:off x="7927975" y="274638"/>
            <a:ext cx="762000" cy="1325562"/>
          </a:xfrm>
          <a:prstGeom prst="rect">
            <a:avLst/>
          </a:prstGeom>
          <a:solidFill>
            <a:srgbClr val="4B649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3" name="Rectangle 12"/>
          <p:cNvSpPr/>
          <p:nvPr/>
        </p:nvSpPr>
        <p:spPr>
          <a:xfrm>
            <a:off x="457200" y="274638"/>
            <a:ext cx="8229600" cy="1325562"/>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3"/>
          <p:cNvSpPr>
            <a:spLocks noGrp="1"/>
          </p:cNvSpPr>
          <p:nvPr>
            <p:ph type="title"/>
          </p:nvPr>
        </p:nvSpPr>
        <p:spPr>
          <a:xfrm>
            <a:off x="457200" y="274638"/>
            <a:ext cx="8229600" cy="1325562"/>
          </a:xfrm>
          <a:solidFill>
            <a:srgbClr val="5A7396"/>
          </a:solidFill>
        </p:spPr>
        <p:txBody>
          <a:bodyPr/>
          <a:lstStyle/>
          <a:p>
            <a:pPr eaLnBrk="1" hangingPunct="1"/>
            <a:r>
              <a:rPr lang="el-GR" dirty="0" smtClean="0">
                <a:solidFill>
                  <a:schemeClr val="bg1"/>
                </a:solidFill>
                <a:latin typeface="Arial" charset="0"/>
                <a:cs typeface="Arial" charset="0"/>
              </a:rPr>
              <a:t>Εξωτερικές μεταβλητές</a:t>
            </a:r>
            <a:endParaRPr lang="en-US" dirty="0" smtClean="0">
              <a:solidFill>
                <a:schemeClr val="bg1"/>
              </a:solidFill>
              <a:latin typeface="Arial" charset="0"/>
              <a:cs typeface="Arial" charset="0"/>
            </a:endParaRPr>
          </a:p>
        </p:txBody>
      </p:sp>
      <p:sp>
        <p:nvSpPr>
          <p:cNvPr id="35842" name="Content Placeholder 4"/>
          <p:cNvSpPr>
            <a:spLocks noGrp="1"/>
          </p:cNvSpPr>
          <p:nvPr>
            <p:ph idx="1"/>
          </p:nvPr>
        </p:nvSpPr>
        <p:spPr>
          <a:ln>
            <a:solidFill>
              <a:schemeClr val="tx1"/>
            </a:solidFill>
          </a:ln>
        </p:spPr>
        <p:txBody>
          <a:bodyPr/>
          <a:lstStyle/>
          <a:p>
            <a:pPr marL="514350" indent="-514350" eaLnBrk="1" hangingPunct="1">
              <a:lnSpc>
                <a:spcPct val="125000"/>
              </a:lnSpc>
              <a:spcBef>
                <a:spcPct val="0"/>
              </a:spcBef>
              <a:buFont typeface="Arial" charset="0"/>
              <a:buAutoNum type="arabicPeriod"/>
            </a:pPr>
            <a:r>
              <a:rPr lang="el-GR" sz="3000" dirty="0" smtClean="0">
                <a:latin typeface="Arial" charset="0"/>
                <a:cs typeface="Arial" charset="0"/>
              </a:rPr>
              <a:t>Διασπαστικές καινοτομίες</a:t>
            </a:r>
            <a:endParaRPr lang="en-US" sz="3000" dirty="0" smtClean="0">
              <a:latin typeface="Arial" charset="0"/>
              <a:cs typeface="Arial" charset="0"/>
            </a:endParaRPr>
          </a:p>
          <a:p>
            <a:pPr marL="514350" indent="-514350" eaLnBrk="1" hangingPunct="1">
              <a:lnSpc>
                <a:spcPct val="125000"/>
              </a:lnSpc>
              <a:spcBef>
                <a:spcPct val="0"/>
              </a:spcBef>
              <a:buFont typeface="Arial" charset="0"/>
              <a:buAutoNum type="arabicPeriod"/>
            </a:pPr>
            <a:r>
              <a:rPr lang="el-GR" sz="3000" dirty="0" smtClean="0">
                <a:latin typeface="Arial" charset="0"/>
                <a:cs typeface="Arial" charset="0"/>
              </a:rPr>
              <a:t>Κυβερνητικές πολιτικές</a:t>
            </a:r>
          </a:p>
          <a:p>
            <a:pPr marL="514350" indent="-514350" eaLnBrk="1" hangingPunct="1">
              <a:lnSpc>
                <a:spcPct val="125000"/>
              </a:lnSpc>
              <a:spcBef>
                <a:spcPct val="0"/>
              </a:spcBef>
              <a:buFont typeface="Arial" charset="0"/>
              <a:buAutoNum type="arabicPeriod"/>
            </a:pPr>
            <a:r>
              <a:rPr lang="el-GR" sz="3000" dirty="0" smtClean="0">
                <a:latin typeface="Arial" charset="0"/>
                <a:cs typeface="Arial" charset="0"/>
              </a:rPr>
              <a:t>Συμπληρωματικές υπηρεσίες</a:t>
            </a:r>
            <a:endParaRPr lang="en-US" sz="3000" dirty="0" smtClean="0">
              <a:latin typeface="Arial" charset="0"/>
              <a:cs typeface="Arial" charset="0"/>
            </a:endParaRPr>
          </a:p>
          <a:p>
            <a:pPr marL="514350" indent="-514350" eaLnBrk="1" hangingPunct="1">
              <a:lnSpc>
                <a:spcPct val="125000"/>
              </a:lnSpc>
              <a:spcBef>
                <a:spcPct val="0"/>
              </a:spcBef>
              <a:buFont typeface="Arial" charset="0"/>
              <a:buAutoNum type="arabicPeriod"/>
            </a:pPr>
            <a:r>
              <a:rPr lang="el-GR" sz="3000" dirty="0" smtClean="0">
                <a:latin typeface="Arial" charset="0"/>
                <a:cs typeface="Arial" charset="0"/>
              </a:rPr>
              <a:t>Περιβαλλοντικά γεγονότα</a:t>
            </a:r>
            <a:endParaRPr lang="en-US" dirty="0" smtClean="0">
              <a:latin typeface="Arial" charset="0"/>
              <a:cs typeface="Arial" charset="0"/>
            </a:endParaRPr>
          </a:p>
        </p:txBody>
      </p:sp>
      <p:sp>
        <p:nvSpPr>
          <p:cNvPr id="6" name="Rectangle 5"/>
          <p:cNvSpPr/>
          <p:nvPr/>
        </p:nvSpPr>
        <p:spPr>
          <a:xfrm>
            <a:off x="457200" y="274638"/>
            <a:ext cx="762000" cy="1325562"/>
          </a:xfrm>
          <a:prstGeom prst="rect">
            <a:avLst/>
          </a:prstGeom>
          <a:solidFill>
            <a:srgbClr val="D25F1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Rectangle 6"/>
          <p:cNvSpPr/>
          <p:nvPr/>
        </p:nvSpPr>
        <p:spPr>
          <a:xfrm>
            <a:off x="7927975" y="274638"/>
            <a:ext cx="762000" cy="1325562"/>
          </a:xfrm>
          <a:prstGeom prst="rect">
            <a:avLst/>
          </a:prstGeom>
          <a:solidFill>
            <a:srgbClr val="D25F1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 name="Rectangle 9"/>
          <p:cNvSpPr/>
          <p:nvPr/>
        </p:nvSpPr>
        <p:spPr>
          <a:xfrm>
            <a:off x="457200" y="274638"/>
            <a:ext cx="8229600" cy="1325562"/>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nvGraphicFramePr>
        <p:xfrm>
          <a:off x="457200" y="1600200"/>
          <a:ext cx="8229600" cy="4846289"/>
        </p:xfrm>
        <a:graphic>
          <a:graphicData uri="http://schemas.openxmlformats.org/drawingml/2006/table">
            <a:tbl>
              <a:tblPr firstRow="1" bandRow="1">
                <a:tableStyleId>{5940675A-B579-460E-94D1-54222C63F5DA}</a:tableStyleId>
              </a:tblPr>
              <a:tblGrid>
                <a:gridCol w="8229600"/>
              </a:tblGrid>
              <a:tr h="2133600">
                <a:tc>
                  <a:txBody>
                    <a:bodyPr/>
                    <a:lstStyle/>
                    <a:p>
                      <a:pPr marL="457200" indent="-457200">
                        <a:lnSpc>
                          <a:spcPct val="125000"/>
                        </a:lnSpc>
                        <a:buFont typeface="Arial" pitchFamily="34" charset="0"/>
                        <a:buChar char="•"/>
                      </a:pPr>
                      <a:r>
                        <a:rPr lang="el-GR" sz="2400" baseline="0" dirty="0" smtClean="0">
                          <a:latin typeface="Arial" pitchFamily="34" charset="0"/>
                          <a:cs typeface="Arial" pitchFamily="34" charset="0"/>
                        </a:rPr>
                        <a:t>Δραστικές και απρόβλεπτες ανακαλύψεις</a:t>
                      </a:r>
                      <a:endParaRPr lang="en-US" sz="2400" baseline="0" dirty="0" smtClean="0">
                        <a:latin typeface="Arial" pitchFamily="34" charset="0"/>
                        <a:cs typeface="Arial" pitchFamily="34" charset="0"/>
                      </a:endParaRPr>
                    </a:p>
                    <a:p>
                      <a:pPr marL="457200" indent="-457200">
                        <a:lnSpc>
                          <a:spcPct val="125000"/>
                        </a:lnSpc>
                        <a:buFont typeface="Arial" pitchFamily="34" charset="0"/>
                        <a:buChar char="•"/>
                      </a:pPr>
                      <a:r>
                        <a:rPr lang="el-GR" sz="2400" baseline="0" dirty="0" smtClean="0">
                          <a:latin typeface="Arial" pitchFamily="34" charset="0"/>
                          <a:cs typeface="Arial" pitchFamily="34" charset="0"/>
                        </a:rPr>
                        <a:t>Μετασχηματίζουν ολόκληρους κλάδου και μεταβάλλουν πτυχές των πέντε δυνάμεων του ανταγωνισμού</a:t>
                      </a:r>
                      <a:endParaRPr lang="en-US" sz="2400" baseline="0" dirty="0" smtClean="0">
                        <a:latin typeface="Arial" pitchFamily="34" charset="0"/>
                        <a:cs typeface="Arial" pitchFamily="34" charset="0"/>
                      </a:endParaRPr>
                    </a:p>
                    <a:p>
                      <a:pPr marL="457200" indent="-457200">
                        <a:lnSpc>
                          <a:spcPct val="125000"/>
                        </a:lnSpc>
                        <a:buFont typeface="Arial" pitchFamily="34" charset="0"/>
                        <a:buChar char="•"/>
                      </a:pPr>
                      <a:r>
                        <a:rPr lang="el-GR" sz="2400" baseline="0" dirty="0" smtClean="0">
                          <a:latin typeface="Arial" pitchFamily="34" charset="0"/>
                          <a:cs typeface="Arial" pitchFamily="34" charset="0"/>
                        </a:rPr>
                        <a:t>Δημιουργική καταστροφή</a:t>
                      </a:r>
                      <a:endParaRPr lang="en-US" sz="2400" dirty="0">
                        <a:latin typeface="Arial" pitchFamily="34" charset="0"/>
                        <a:cs typeface="Arial" pitchFamily="34" charset="0"/>
                      </a:endParaRPr>
                    </a:p>
                  </a:txBody>
                  <a:tcPr/>
                </a:tc>
              </a:tr>
              <a:tr h="2712689">
                <a:tc>
                  <a:txBody>
                    <a:bodyPr/>
                    <a:lstStyle/>
                    <a:p>
                      <a:pPr marL="349250" indent="-349250">
                        <a:lnSpc>
                          <a:spcPct val="125000"/>
                        </a:lnSpc>
                        <a:buFont typeface="Arial" pitchFamily="34" charset="0"/>
                        <a:buNone/>
                      </a:pPr>
                      <a:endParaRPr lang="en-US" sz="3000" dirty="0">
                        <a:latin typeface="Arial" pitchFamily="34" charset="0"/>
                        <a:cs typeface="Arial" pitchFamily="34" charset="0"/>
                      </a:endParaRPr>
                    </a:p>
                  </a:txBody>
                  <a:tcPr/>
                </a:tc>
              </a:tr>
            </a:tbl>
          </a:graphicData>
        </a:graphic>
      </p:graphicFrame>
      <p:sp>
        <p:nvSpPr>
          <p:cNvPr id="37899" name="Title 13"/>
          <p:cNvSpPr>
            <a:spLocks noGrp="1"/>
          </p:cNvSpPr>
          <p:nvPr>
            <p:ph type="title"/>
          </p:nvPr>
        </p:nvSpPr>
        <p:spPr/>
        <p:txBody>
          <a:bodyPr/>
          <a:lstStyle/>
          <a:p>
            <a:pPr eaLnBrk="1" hangingPunct="1"/>
            <a:endParaRPr lang="en-US" smtClean="0"/>
          </a:p>
        </p:txBody>
      </p:sp>
      <p:sp>
        <p:nvSpPr>
          <p:cNvPr id="15" name="Title 3"/>
          <p:cNvSpPr txBox="1">
            <a:spLocks/>
          </p:cNvSpPr>
          <p:nvPr/>
        </p:nvSpPr>
        <p:spPr>
          <a:xfrm>
            <a:off x="457200" y="274638"/>
            <a:ext cx="8229600" cy="1325562"/>
          </a:xfrm>
          <a:prstGeom prst="rect">
            <a:avLst/>
          </a:prstGeom>
          <a:solidFill>
            <a:srgbClr val="D25F14"/>
          </a:solidFill>
          <a:ln>
            <a:noFill/>
          </a:ln>
        </p:spPr>
        <p:txBody>
          <a:bodyPr anchor="ctr">
            <a:normAutofit/>
          </a:bodyPr>
          <a:lstStyle/>
          <a:p>
            <a:pPr algn="ctr" fontAlgn="auto">
              <a:spcAft>
                <a:spcPts val="0"/>
              </a:spcAft>
              <a:defRPr/>
            </a:pPr>
            <a:r>
              <a:rPr lang="el-GR" sz="4400" dirty="0" smtClean="0">
                <a:solidFill>
                  <a:schemeClr val="bg1"/>
                </a:solidFill>
                <a:latin typeface="Arial" pitchFamily="34" charset="0"/>
                <a:ea typeface="+mj-ea"/>
                <a:cs typeface="Arial" pitchFamily="34" charset="0"/>
              </a:rPr>
              <a:t>Διασπαστικές καινοτομίες</a:t>
            </a:r>
          </a:p>
        </p:txBody>
      </p:sp>
      <p:sp>
        <p:nvSpPr>
          <p:cNvPr id="16" name="Rectangle 15"/>
          <p:cNvSpPr/>
          <p:nvPr/>
        </p:nvSpPr>
        <p:spPr>
          <a:xfrm>
            <a:off x="457200" y="274638"/>
            <a:ext cx="8229600" cy="1325562"/>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7" name="Rectangle 16"/>
          <p:cNvSpPr/>
          <p:nvPr/>
        </p:nvSpPr>
        <p:spPr>
          <a:xfrm>
            <a:off x="457200" y="274638"/>
            <a:ext cx="762000" cy="1325562"/>
          </a:xfrm>
          <a:prstGeom prst="rect">
            <a:avLst/>
          </a:prstGeom>
          <a:solidFill>
            <a:srgbClr val="4B649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8" name="Rectangle 17"/>
          <p:cNvSpPr/>
          <p:nvPr/>
        </p:nvSpPr>
        <p:spPr>
          <a:xfrm>
            <a:off x="7927975" y="274638"/>
            <a:ext cx="762000" cy="1325562"/>
          </a:xfrm>
          <a:prstGeom prst="rect">
            <a:avLst/>
          </a:prstGeom>
          <a:solidFill>
            <a:srgbClr val="4B649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4098" name="Picture 2"/>
          <p:cNvPicPr>
            <a:picLocks noChangeAspect="1" noChangeArrowheads="1"/>
          </p:cNvPicPr>
          <p:nvPr/>
        </p:nvPicPr>
        <p:blipFill>
          <a:blip r:embed="rId3" cstate="print">
            <a:clrChange>
              <a:clrFrom>
                <a:srgbClr val="FFFFFF"/>
              </a:clrFrom>
              <a:clrTo>
                <a:srgbClr val="FFFFFF">
                  <a:alpha val="0"/>
                </a:srgbClr>
              </a:clrTo>
            </a:clrChange>
            <a:lum bright="-20000" contrast="30000"/>
          </a:blip>
          <a:srcRect/>
          <a:stretch>
            <a:fillRect/>
          </a:stretch>
        </p:blipFill>
        <p:spPr bwMode="auto">
          <a:xfrm>
            <a:off x="1616709" y="3772800"/>
            <a:ext cx="5774691" cy="2628000"/>
          </a:xfrm>
          <a:prstGeom prst="rect">
            <a:avLst/>
          </a:prstGeom>
          <a:noFill/>
          <a:ln w="9525">
            <a:noFill/>
            <a:miter lim="800000"/>
            <a:headEnd/>
            <a:tailEnd/>
          </a:ln>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Content Placeholder 4"/>
          <p:cNvSpPr>
            <a:spLocks noGrp="1"/>
          </p:cNvSpPr>
          <p:nvPr>
            <p:ph idx="1"/>
          </p:nvPr>
        </p:nvSpPr>
        <p:spPr>
          <a:ln>
            <a:solidFill>
              <a:schemeClr val="tx1"/>
            </a:solidFill>
          </a:ln>
        </p:spPr>
        <p:txBody>
          <a:bodyPr/>
          <a:lstStyle/>
          <a:p>
            <a:pPr eaLnBrk="1" hangingPunct="1">
              <a:lnSpc>
                <a:spcPct val="125000"/>
              </a:lnSpc>
              <a:spcBef>
                <a:spcPct val="0"/>
              </a:spcBef>
            </a:pPr>
            <a:r>
              <a:rPr lang="el-GR" sz="3000" dirty="0" smtClean="0">
                <a:latin typeface="Arial" charset="0"/>
                <a:cs typeface="Arial" charset="0"/>
              </a:rPr>
              <a:t>Επηρεάζουν τη λειτουργία και την εξέλιξη των επιχειρηματικών κλάδων</a:t>
            </a:r>
            <a:endParaRPr lang="en-US" sz="3000" dirty="0" smtClean="0">
              <a:latin typeface="Arial" charset="0"/>
              <a:cs typeface="Arial" charset="0"/>
            </a:endParaRPr>
          </a:p>
          <a:p>
            <a:pPr eaLnBrk="1" hangingPunct="1">
              <a:lnSpc>
                <a:spcPct val="125000"/>
              </a:lnSpc>
              <a:spcBef>
                <a:spcPct val="0"/>
              </a:spcBef>
            </a:pPr>
            <a:r>
              <a:rPr lang="el-GR" sz="3000" dirty="0" smtClean="0">
                <a:latin typeface="Arial" charset="0"/>
                <a:cs typeface="Arial" charset="0"/>
              </a:rPr>
              <a:t>Οι οργανισμοί δρουν παρασκηνιακά, ώστε να εξασφαλίσουν ευνοϊκές για ίδιες κυβερνητικές αποφάσεις</a:t>
            </a:r>
          </a:p>
          <a:p>
            <a:pPr eaLnBrk="1" hangingPunct="1">
              <a:lnSpc>
                <a:spcPct val="125000"/>
              </a:lnSpc>
              <a:spcBef>
                <a:spcPct val="0"/>
              </a:spcBef>
            </a:pPr>
            <a:r>
              <a:rPr lang="el-GR" sz="3000" dirty="0" smtClean="0">
                <a:latin typeface="Arial" charset="0"/>
                <a:cs typeface="Arial" charset="0"/>
              </a:rPr>
              <a:t>Η δομή των επιχειρηματικών κλάδων επηρεάζεται και από τις αποφάσεις της δικαστικής εξουσίας</a:t>
            </a:r>
            <a:endParaRPr lang="en-US" sz="3000" dirty="0" smtClean="0">
              <a:latin typeface="Arial" charset="0"/>
              <a:cs typeface="Arial" charset="0"/>
            </a:endParaRPr>
          </a:p>
          <a:p>
            <a:pPr eaLnBrk="1" hangingPunct="1">
              <a:lnSpc>
                <a:spcPct val="125000"/>
              </a:lnSpc>
              <a:spcBef>
                <a:spcPct val="0"/>
              </a:spcBef>
            </a:pPr>
            <a:endParaRPr lang="en-US" dirty="0" smtClean="0">
              <a:latin typeface="Arial" charset="0"/>
              <a:cs typeface="Arial" charset="0"/>
            </a:endParaRPr>
          </a:p>
        </p:txBody>
      </p:sp>
      <p:sp>
        <p:nvSpPr>
          <p:cNvPr id="39940" name="Title 10"/>
          <p:cNvSpPr>
            <a:spLocks noGrp="1"/>
          </p:cNvSpPr>
          <p:nvPr>
            <p:ph type="title"/>
          </p:nvPr>
        </p:nvSpPr>
        <p:spPr/>
        <p:txBody>
          <a:bodyPr/>
          <a:lstStyle/>
          <a:p>
            <a:pPr eaLnBrk="1" hangingPunct="1"/>
            <a:endParaRPr lang="en-US" smtClean="0"/>
          </a:p>
        </p:txBody>
      </p:sp>
      <p:sp>
        <p:nvSpPr>
          <p:cNvPr id="12" name="Title 3"/>
          <p:cNvSpPr txBox="1">
            <a:spLocks/>
          </p:cNvSpPr>
          <p:nvPr/>
        </p:nvSpPr>
        <p:spPr>
          <a:xfrm>
            <a:off x="457200" y="274638"/>
            <a:ext cx="8229600" cy="1325562"/>
          </a:xfrm>
          <a:prstGeom prst="rect">
            <a:avLst/>
          </a:prstGeom>
          <a:solidFill>
            <a:srgbClr val="D25F14"/>
          </a:solidFill>
          <a:ln>
            <a:noFill/>
          </a:ln>
        </p:spPr>
        <p:txBody>
          <a:bodyPr anchor="ctr">
            <a:normAutofit/>
          </a:bodyPr>
          <a:lstStyle/>
          <a:p>
            <a:pPr algn="ctr" fontAlgn="auto">
              <a:spcAft>
                <a:spcPts val="0"/>
              </a:spcAft>
              <a:defRPr/>
            </a:pPr>
            <a:r>
              <a:rPr lang="el-GR" sz="4400" dirty="0" smtClean="0">
                <a:solidFill>
                  <a:schemeClr val="bg1"/>
                </a:solidFill>
                <a:latin typeface="Arial" pitchFamily="34" charset="0"/>
                <a:ea typeface="+mj-ea"/>
                <a:cs typeface="Arial" pitchFamily="34" charset="0"/>
              </a:rPr>
              <a:t>Κυβερνητικές πολιτικές</a:t>
            </a:r>
            <a:endParaRPr lang="en-US" sz="4400" dirty="0">
              <a:solidFill>
                <a:schemeClr val="bg1"/>
              </a:solidFill>
              <a:latin typeface="Arial" pitchFamily="34" charset="0"/>
              <a:ea typeface="+mj-ea"/>
              <a:cs typeface="Arial" pitchFamily="34" charset="0"/>
            </a:endParaRPr>
          </a:p>
        </p:txBody>
      </p:sp>
      <p:sp>
        <p:nvSpPr>
          <p:cNvPr id="13" name="Rectangle 12"/>
          <p:cNvSpPr/>
          <p:nvPr/>
        </p:nvSpPr>
        <p:spPr>
          <a:xfrm>
            <a:off x="457200" y="274638"/>
            <a:ext cx="8229600" cy="1325562"/>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4" name="Rectangle 13"/>
          <p:cNvSpPr/>
          <p:nvPr/>
        </p:nvSpPr>
        <p:spPr>
          <a:xfrm>
            <a:off x="457200" y="274638"/>
            <a:ext cx="762000" cy="1325562"/>
          </a:xfrm>
          <a:prstGeom prst="rect">
            <a:avLst/>
          </a:prstGeom>
          <a:solidFill>
            <a:srgbClr val="4B649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5" name="Rectangle 14"/>
          <p:cNvSpPr/>
          <p:nvPr/>
        </p:nvSpPr>
        <p:spPr>
          <a:xfrm>
            <a:off x="7927975" y="274638"/>
            <a:ext cx="762000" cy="1325562"/>
          </a:xfrm>
          <a:prstGeom prst="rect">
            <a:avLst/>
          </a:prstGeom>
          <a:solidFill>
            <a:srgbClr val="4B649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Content Placeholder 4"/>
          <p:cNvSpPr>
            <a:spLocks noGrp="1"/>
          </p:cNvSpPr>
          <p:nvPr>
            <p:ph idx="1"/>
          </p:nvPr>
        </p:nvSpPr>
        <p:spPr>
          <a:ln>
            <a:solidFill>
              <a:schemeClr val="tx1"/>
            </a:solidFill>
          </a:ln>
        </p:spPr>
        <p:txBody>
          <a:bodyPr/>
          <a:lstStyle/>
          <a:p>
            <a:pPr eaLnBrk="1" hangingPunct="1">
              <a:lnSpc>
                <a:spcPct val="125000"/>
              </a:lnSpc>
              <a:spcBef>
                <a:spcPct val="0"/>
              </a:spcBef>
            </a:pPr>
            <a:r>
              <a:rPr lang="el-GR" sz="3000" dirty="0" smtClean="0">
                <a:latin typeface="Arial" charset="0"/>
                <a:cs typeface="Arial" charset="0"/>
              </a:rPr>
              <a:t>Αρκετοί επιχειρηματικοί κλάδοι είναι διασυνδεδεμένοι</a:t>
            </a:r>
            <a:endParaRPr lang="en-US" sz="3000" dirty="0" smtClean="0">
              <a:latin typeface="Arial" charset="0"/>
              <a:cs typeface="Arial" charset="0"/>
            </a:endParaRPr>
          </a:p>
          <a:p>
            <a:pPr eaLnBrk="1" hangingPunct="1">
              <a:lnSpc>
                <a:spcPct val="125000"/>
              </a:lnSpc>
              <a:spcBef>
                <a:spcPct val="0"/>
              </a:spcBef>
            </a:pPr>
            <a:r>
              <a:rPr lang="el-GR" sz="3000" dirty="0" smtClean="0">
                <a:latin typeface="Arial" charset="0"/>
                <a:cs typeface="Arial" charset="0"/>
              </a:rPr>
              <a:t>Οι επιχειρήσεις είναι μέρος ενός πολύπλοκου οικοσυστήματος</a:t>
            </a:r>
            <a:endParaRPr lang="en-US" sz="3000" dirty="0" smtClean="0">
              <a:latin typeface="Arial" charset="0"/>
              <a:cs typeface="Arial" charset="0"/>
            </a:endParaRPr>
          </a:p>
          <a:p>
            <a:pPr eaLnBrk="1" hangingPunct="1">
              <a:lnSpc>
                <a:spcPct val="125000"/>
              </a:lnSpc>
              <a:spcBef>
                <a:spcPct val="0"/>
              </a:spcBef>
            </a:pPr>
            <a:r>
              <a:rPr lang="el-GR" sz="3000" dirty="0" smtClean="0">
                <a:latin typeface="Arial" charset="0"/>
                <a:cs typeface="Arial" charset="0"/>
              </a:rPr>
              <a:t>Οι οραματιστές οδηγούν προς νέους </a:t>
            </a:r>
            <a:r>
              <a:rPr lang="el-GR" sz="3000" smtClean="0">
                <a:latin typeface="Arial" charset="0"/>
                <a:cs typeface="Arial" charset="0"/>
              </a:rPr>
              <a:t>δρόμους κερδοφορίας</a:t>
            </a:r>
            <a:endParaRPr lang="en-US" sz="3000" dirty="0" smtClean="0">
              <a:solidFill>
                <a:srgbClr val="FF0000"/>
              </a:solidFill>
              <a:latin typeface="Arial" charset="0"/>
              <a:cs typeface="Arial" charset="0"/>
            </a:endParaRPr>
          </a:p>
          <a:p>
            <a:pPr eaLnBrk="1" hangingPunct="1">
              <a:lnSpc>
                <a:spcPct val="125000"/>
              </a:lnSpc>
              <a:spcBef>
                <a:spcPct val="0"/>
              </a:spcBef>
            </a:pPr>
            <a:endParaRPr lang="en-US" dirty="0" smtClean="0">
              <a:latin typeface="Arial" charset="0"/>
              <a:cs typeface="Arial" charset="0"/>
            </a:endParaRPr>
          </a:p>
        </p:txBody>
      </p:sp>
      <p:sp>
        <p:nvSpPr>
          <p:cNvPr id="41988" name="Title 10"/>
          <p:cNvSpPr>
            <a:spLocks noGrp="1"/>
          </p:cNvSpPr>
          <p:nvPr>
            <p:ph type="title"/>
          </p:nvPr>
        </p:nvSpPr>
        <p:spPr/>
        <p:txBody>
          <a:bodyPr/>
          <a:lstStyle/>
          <a:p>
            <a:pPr eaLnBrk="1" hangingPunct="1"/>
            <a:endParaRPr lang="en-US" smtClean="0"/>
          </a:p>
        </p:txBody>
      </p:sp>
      <p:sp>
        <p:nvSpPr>
          <p:cNvPr id="12" name="Title 3"/>
          <p:cNvSpPr txBox="1">
            <a:spLocks/>
          </p:cNvSpPr>
          <p:nvPr/>
        </p:nvSpPr>
        <p:spPr>
          <a:xfrm>
            <a:off x="457200" y="274638"/>
            <a:ext cx="8229600" cy="1325562"/>
          </a:xfrm>
          <a:prstGeom prst="rect">
            <a:avLst/>
          </a:prstGeom>
          <a:solidFill>
            <a:srgbClr val="D25F14"/>
          </a:solidFill>
          <a:ln>
            <a:noFill/>
          </a:ln>
        </p:spPr>
        <p:txBody>
          <a:bodyPr anchor="ctr">
            <a:normAutofit/>
          </a:bodyPr>
          <a:lstStyle/>
          <a:p>
            <a:pPr algn="ctr" fontAlgn="auto">
              <a:spcAft>
                <a:spcPts val="0"/>
              </a:spcAft>
              <a:defRPr/>
            </a:pPr>
            <a:r>
              <a:rPr lang="el-GR" sz="4000" dirty="0" smtClean="0">
                <a:solidFill>
                  <a:schemeClr val="bg1"/>
                </a:solidFill>
                <a:latin typeface="Arial" pitchFamily="34" charset="0"/>
                <a:ea typeface="+mj-ea"/>
                <a:cs typeface="Arial" pitchFamily="34" charset="0"/>
              </a:rPr>
              <a:t>Συμπληρωματικές υπηρεσίες </a:t>
            </a:r>
            <a:endParaRPr lang="en-US" sz="4000" dirty="0">
              <a:solidFill>
                <a:schemeClr val="bg1"/>
              </a:solidFill>
              <a:latin typeface="Arial" pitchFamily="34" charset="0"/>
              <a:ea typeface="+mj-ea"/>
              <a:cs typeface="Arial" pitchFamily="34" charset="0"/>
            </a:endParaRPr>
          </a:p>
        </p:txBody>
      </p:sp>
      <p:sp>
        <p:nvSpPr>
          <p:cNvPr id="13" name="Rectangle 12"/>
          <p:cNvSpPr/>
          <p:nvPr/>
        </p:nvSpPr>
        <p:spPr>
          <a:xfrm>
            <a:off x="457200" y="274638"/>
            <a:ext cx="8229600" cy="1325562"/>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4" name="Rectangle 13"/>
          <p:cNvSpPr/>
          <p:nvPr/>
        </p:nvSpPr>
        <p:spPr>
          <a:xfrm>
            <a:off x="457200" y="274638"/>
            <a:ext cx="762000" cy="1325562"/>
          </a:xfrm>
          <a:prstGeom prst="rect">
            <a:avLst/>
          </a:prstGeom>
          <a:solidFill>
            <a:srgbClr val="4B649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5" name="Rectangle 14"/>
          <p:cNvSpPr/>
          <p:nvPr/>
        </p:nvSpPr>
        <p:spPr>
          <a:xfrm>
            <a:off x="7927975" y="274638"/>
            <a:ext cx="762000" cy="1325562"/>
          </a:xfrm>
          <a:prstGeom prst="rect">
            <a:avLst/>
          </a:prstGeom>
          <a:solidFill>
            <a:srgbClr val="4B649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Content Placeholder 4"/>
          <p:cNvSpPr>
            <a:spLocks noGrp="1"/>
          </p:cNvSpPr>
          <p:nvPr>
            <p:ph idx="1"/>
          </p:nvPr>
        </p:nvSpPr>
        <p:spPr>
          <a:ln>
            <a:solidFill>
              <a:schemeClr val="tx1"/>
            </a:solidFill>
          </a:ln>
        </p:spPr>
        <p:txBody>
          <a:bodyPr/>
          <a:lstStyle/>
          <a:p>
            <a:pPr eaLnBrk="1" hangingPunct="1">
              <a:lnSpc>
                <a:spcPct val="125000"/>
              </a:lnSpc>
              <a:spcBef>
                <a:spcPct val="0"/>
              </a:spcBef>
            </a:pPr>
            <a:r>
              <a:rPr lang="el-GR" sz="3000" dirty="0" smtClean="0">
                <a:latin typeface="Arial" charset="0"/>
                <a:cs typeface="Arial" charset="0"/>
              </a:rPr>
              <a:t>Σημαντικές επιδράσεις, χωρίς προειδοποίηση</a:t>
            </a:r>
            <a:endParaRPr lang="en-US" sz="3000" dirty="0" smtClean="0">
              <a:latin typeface="Arial" charset="0"/>
              <a:cs typeface="Arial" charset="0"/>
            </a:endParaRPr>
          </a:p>
          <a:p>
            <a:pPr eaLnBrk="1" hangingPunct="1">
              <a:lnSpc>
                <a:spcPct val="125000"/>
              </a:lnSpc>
              <a:spcBef>
                <a:spcPct val="0"/>
              </a:spcBef>
            </a:pPr>
            <a:r>
              <a:rPr lang="el-GR" sz="3000" dirty="0" smtClean="0">
                <a:latin typeface="Arial" charset="0"/>
                <a:cs typeface="Arial" charset="0"/>
              </a:rPr>
              <a:t>Κόστος ενέργειας και εκπομπές διοξειδίου του άνθρακα</a:t>
            </a:r>
            <a:endParaRPr lang="en-US" sz="3000" dirty="0" smtClean="0">
              <a:latin typeface="Arial" charset="0"/>
              <a:cs typeface="Arial" charset="0"/>
            </a:endParaRPr>
          </a:p>
          <a:p>
            <a:pPr eaLnBrk="1" hangingPunct="1">
              <a:lnSpc>
                <a:spcPct val="125000"/>
              </a:lnSpc>
              <a:spcBef>
                <a:spcPct val="0"/>
              </a:spcBef>
            </a:pPr>
            <a:r>
              <a:rPr lang="el-GR" sz="3000" dirty="0" smtClean="0">
                <a:latin typeface="Arial" charset="0"/>
                <a:cs typeface="Arial" charset="0"/>
              </a:rPr>
              <a:t>Οι ηγέτες των οργανισμών θα πρέπει να λαμβάνουν υπόψη τους τη φύση του κλάδου και τον τρόπο δράσης των πέντε δυνάμεων</a:t>
            </a:r>
            <a:endParaRPr lang="en-US" sz="3000" dirty="0" smtClean="0">
              <a:latin typeface="Arial" charset="0"/>
              <a:cs typeface="Arial" charset="0"/>
            </a:endParaRPr>
          </a:p>
          <a:p>
            <a:pPr eaLnBrk="1" hangingPunct="1">
              <a:lnSpc>
                <a:spcPct val="125000"/>
              </a:lnSpc>
              <a:spcBef>
                <a:spcPct val="0"/>
              </a:spcBef>
            </a:pPr>
            <a:endParaRPr lang="en-US" dirty="0" smtClean="0">
              <a:latin typeface="Arial" charset="0"/>
              <a:cs typeface="Arial" charset="0"/>
            </a:endParaRPr>
          </a:p>
        </p:txBody>
      </p:sp>
      <p:sp>
        <p:nvSpPr>
          <p:cNvPr id="44036" name="Title 10"/>
          <p:cNvSpPr>
            <a:spLocks noGrp="1"/>
          </p:cNvSpPr>
          <p:nvPr>
            <p:ph type="title"/>
          </p:nvPr>
        </p:nvSpPr>
        <p:spPr/>
        <p:txBody>
          <a:bodyPr/>
          <a:lstStyle/>
          <a:p>
            <a:pPr eaLnBrk="1" hangingPunct="1"/>
            <a:endParaRPr lang="en-US" smtClean="0"/>
          </a:p>
        </p:txBody>
      </p:sp>
      <p:sp>
        <p:nvSpPr>
          <p:cNvPr id="12" name="Title 3"/>
          <p:cNvSpPr txBox="1">
            <a:spLocks/>
          </p:cNvSpPr>
          <p:nvPr/>
        </p:nvSpPr>
        <p:spPr>
          <a:xfrm>
            <a:off x="457200" y="274638"/>
            <a:ext cx="8229600" cy="1325562"/>
          </a:xfrm>
          <a:prstGeom prst="rect">
            <a:avLst/>
          </a:prstGeom>
          <a:solidFill>
            <a:srgbClr val="D25F14"/>
          </a:solidFill>
          <a:ln>
            <a:noFill/>
          </a:ln>
        </p:spPr>
        <p:txBody>
          <a:bodyPr anchor="ctr">
            <a:normAutofit/>
          </a:bodyPr>
          <a:lstStyle/>
          <a:p>
            <a:pPr algn="ctr" fontAlgn="auto">
              <a:spcAft>
                <a:spcPts val="0"/>
              </a:spcAft>
              <a:defRPr/>
            </a:pPr>
            <a:r>
              <a:rPr lang="el-GR" sz="4400" dirty="0" smtClean="0">
                <a:solidFill>
                  <a:schemeClr val="bg1"/>
                </a:solidFill>
                <a:latin typeface="Arial" pitchFamily="34" charset="0"/>
                <a:ea typeface="+mj-ea"/>
                <a:cs typeface="Arial" pitchFamily="34" charset="0"/>
              </a:rPr>
              <a:t>Περιβαλλοντικά γεγονότα</a:t>
            </a:r>
            <a:endParaRPr lang="en-US" sz="4400" dirty="0">
              <a:solidFill>
                <a:schemeClr val="bg1"/>
              </a:solidFill>
              <a:latin typeface="Arial" pitchFamily="34" charset="0"/>
              <a:ea typeface="+mj-ea"/>
              <a:cs typeface="Arial" pitchFamily="34" charset="0"/>
            </a:endParaRPr>
          </a:p>
        </p:txBody>
      </p:sp>
      <p:sp>
        <p:nvSpPr>
          <p:cNvPr id="13" name="Rectangle 12"/>
          <p:cNvSpPr/>
          <p:nvPr/>
        </p:nvSpPr>
        <p:spPr>
          <a:xfrm>
            <a:off x="457200" y="274638"/>
            <a:ext cx="8229600" cy="1325562"/>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4" name="Rectangle 13"/>
          <p:cNvSpPr/>
          <p:nvPr/>
        </p:nvSpPr>
        <p:spPr>
          <a:xfrm>
            <a:off x="457200" y="274638"/>
            <a:ext cx="762000" cy="1325562"/>
          </a:xfrm>
          <a:prstGeom prst="rect">
            <a:avLst/>
          </a:prstGeom>
          <a:solidFill>
            <a:srgbClr val="4B649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5" name="Rectangle 14"/>
          <p:cNvSpPr/>
          <p:nvPr/>
        </p:nvSpPr>
        <p:spPr>
          <a:xfrm>
            <a:off x="7927975" y="274638"/>
            <a:ext cx="762000" cy="1325562"/>
          </a:xfrm>
          <a:prstGeom prst="rect">
            <a:avLst/>
          </a:prstGeom>
          <a:solidFill>
            <a:srgbClr val="4B649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le 3"/>
          <p:cNvSpPr>
            <a:spLocks noGrp="1"/>
          </p:cNvSpPr>
          <p:nvPr>
            <p:ph type="title"/>
          </p:nvPr>
        </p:nvSpPr>
        <p:spPr>
          <a:xfrm>
            <a:off x="457200" y="274638"/>
            <a:ext cx="8229600" cy="1325562"/>
          </a:xfrm>
          <a:solidFill>
            <a:srgbClr val="5A7396"/>
          </a:solidFill>
        </p:spPr>
        <p:txBody>
          <a:bodyPr/>
          <a:lstStyle/>
          <a:p>
            <a:pPr eaLnBrk="1" hangingPunct="1"/>
            <a:r>
              <a:rPr lang="el-GR" dirty="0" smtClean="0">
                <a:solidFill>
                  <a:schemeClr val="bg1"/>
                </a:solidFill>
                <a:latin typeface="Arial" charset="0"/>
                <a:cs typeface="Arial" charset="0"/>
              </a:rPr>
              <a:t>Αλυσίδα αξίας</a:t>
            </a:r>
            <a:endParaRPr lang="en-US" dirty="0" smtClean="0">
              <a:solidFill>
                <a:schemeClr val="bg1"/>
              </a:solidFill>
              <a:latin typeface="Arial" charset="0"/>
              <a:cs typeface="Arial" charset="0"/>
            </a:endParaRPr>
          </a:p>
        </p:txBody>
      </p:sp>
      <p:graphicFrame>
        <p:nvGraphicFramePr>
          <p:cNvPr id="5" name="Table 4"/>
          <p:cNvGraphicFramePr>
            <a:graphicFrameLocks noGrp="1"/>
          </p:cNvGraphicFramePr>
          <p:nvPr/>
        </p:nvGraphicFramePr>
        <p:xfrm>
          <a:off x="457200" y="1600200"/>
          <a:ext cx="8229600" cy="4520840"/>
        </p:xfrm>
        <a:graphic>
          <a:graphicData uri="http://schemas.openxmlformats.org/drawingml/2006/table">
            <a:tbl>
              <a:tblPr firstRow="1" bandRow="1">
                <a:tableStyleId>{5940675A-B579-460E-94D1-54222C63F5DA}</a:tableStyleId>
              </a:tblPr>
              <a:tblGrid>
                <a:gridCol w="8229600"/>
              </a:tblGrid>
              <a:tr h="3286400">
                <a:tc>
                  <a:txBody>
                    <a:bodyPr/>
                    <a:lstStyle/>
                    <a:p>
                      <a:pPr marL="457200" indent="-457200">
                        <a:lnSpc>
                          <a:spcPct val="125000"/>
                        </a:lnSpc>
                        <a:buFont typeface="Arial" pitchFamily="34" charset="0"/>
                        <a:buNone/>
                      </a:pPr>
                      <a:endParaRPr lang="en-US" sz="3000" dirty="0">
                        <a:latin typeface="Arial" pitchFamily="34" charset="0"/>
                        <a:cs typeface="Arial" pitchFamily="34" charset="0"/>
                      </a:endParaRPr>
                    </a:p>
                  </a:txBody>
                  <a:tcPr/>
                </a:tc>
              </a:tr>
              <a:tr h="1224957">
                <a:tc>
                  <a:txBody>
                    <a:bodyPr/>
                    <a:lstStyle/>
                    <a:p>
                      <a:pPr marL="349250" indent="-349250">
                        <a:lnSpc>
                          <a:spcPct val="125000"/>
                        </a:lnSpc>
                        <a:buFont typeface="Arial" pitchFamily="34" charset="0"/>
                        <a:buChar char="•"/>
                      </a:pPr>
                      <a:r>
                        <a:rPr lang="el-GR" sz="3000" dirty="0" smtClean="0">
                          <a:latin typeface="Arial" pitchFamily="34" charset="0"/>
                          <a:cs typeface="Arial" pitchFamily="34" charset="0"/>
                        </a:rPr>
                        <a:t>Κύριες λειτουργίες</a:t>
                      </a:r>
                    </a:p>
                    <a:p>
                      <a:pPr marL="349250" indent="-349250">
                        <a:lnSpc>
                          <a:spcPct val="125000"/>
                        </a:lnSpc>
                        <a:buFont typeface="Arial" pitchFamily="34" charset="0"/>
                        <a:buChar char="•"/>
                      </a:pPr>
                      <a:r>
                        <a:rPr lang="el-GR" sz="3000" dirty="0" smtClean="0">
                          <a:latin typeface="Arial" pitchFamily="34" charset="0"/>
                          <a:cs typeface="Arial" pitchFamily="34" charset="0"/>
                        </a:rPr>
                        <a:t>Υποστηρικτικές λειτουργίες </a:t>
                      </a:r>
                      <a:endParaRPr lang="en-US" sz="3000" dirty="0">
                        <a:latin typeface="Arial" pitchFamily="34" charset="0"/>
                        <a:cs typeface="Arial" pitchFamily="34" charset="0"/>
                      </a:endParaRPr>
                    </a:p>
                  </a:txBody>
                  <a:tcPr/>
                </a:tc>
              </a:tr>
            </a:tbl>
          </a:graphicData>
        </a:graphic>
      </p:graphicFrame>
      <p:sp>
        <p:nvSpPr>
          <p:cNvPr id="10" name="Rectangle 9"/>
          <p:cNvSpPr/>
          <p:nvPr/>
        </p:nvSpPr>
        <p:spPr>
          <a:xfrm>
            <a:off x="457200" y="274638"/>
            <a:ext cx="8229600" cy="1325562"/>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1" name="Rectangle 10"/>
          <p:cNvSpPr/>
          <p:nvPr/>
        </p:nvSpPr>
        <p:spPr>
          <a:xfrm>
            <a:off x="457200" y="274638"/>
            <a:ext cx="762000" cy="1325562"/>
          </a:xfrm>
          <a:prstGeom prst="rect">
            <a:avLst/>
          </a:prstGeom>
          <a:solidFill>
            <a:srgbClr val="D25F1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2" name="Rectangle 11"/>
          <p:cNvSpPr/>
          <p:nvPr/>
        </p:nvSpPr>
        <p:spPr>
          <a:xfrm>
            <a:off x="7927975" y="274638"/>
            <a:ext cx="762000" cy="1325562"/>
          </a:xfrm>
          <a:prstGeom prst="rect">
            <a:avLst/>
          </a:prstGeom>
          <a:solidFill>
            <a:srgbClr val="D25F1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5122" name="Picture 2"/>
          <p:cNvPicPr>
            <a:picLocks noChangeAspect="1" noChangeArrowheads="1"/>
          </p:cNvPicPr>
          <p:nvPr/>
        </p:nvPicPr>
        <p:blipFill>
          <a:blip r:embed="rId3" cstate="print">
            <a:clrChange>
              <a:clrFrom>
                <a:srgbClr val="FFFFFF"/>
              </a:clrFrom>
              <a:clrTo>
                <a:srgbClr val="FFFFFF">
                  <a:alpha val="0"/>
                </a:srgbClr>
              </a:clrTo>
            </a:clrChange>
            <a:lum contrast="-10000"/>
          </a:blip>
          <a:srcRect l="3311" t="2282" b="4151"/>
          <a:stretch>
            <a:fillRect/>
          </a:stretch>
        </p:blipFill>
        <p:spPr bwMode="auto">
          <a:xfrm>
            <a:off x="1447799" y="1676400"/>
            <a:ext cx="6019801" cy="3124200"/>
          </a:xfrm>
          <a:prstGeom prst="rect">
            <a:avLst/>
          </a:prstGeom>
          <a:noFill/>
          <a:ln w="9525">
            <a:noFill/>
            <a:miter lim="800000"/>
            <a:headEnd/>
            <a:tailEnd/>
          </a:ln>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3"/>
          <p:cNvSpPr>
            <a:spLocks noGrp="1"/>
          </p:cNvSpPr>
          <p:nvPr>
            <p:ph type="title"/>
          </p:nvPr>
        </p:nvSpPr>
        <p:spPr>
          <a:xfrm>
            <a:off x="457200" y="274638"/>
            <a:ext cx="8229600" cy="1325562"/>
          </a:xfrm>
          <a:solidFill>
            <a:srgbClr val="5A7396"/>
          </a:solidFill>
        </p:spPr>
        <p:txBody>
          <a:bodyPr/>
          <a:lstStyle/>
          <a:p>
            <a:pPr eaLnBrk="1" hangingPunct="1"/>
            <a:r>
              <a:rPr lang="el-GR" sz="3600" dirty="0" smtClean="0">
                <a:solidFill>
                  <a:schemeClr val="bg1"/>
                </a:solidFill>
                <a:latin typeface="Arial" charset="0"/>
                <a:cs typeface="Arial" charset="0"/>
              </a:rPr>
              <a:t>Διευρυμένη αλυσίδα αξίας</a:t>
            </a:r>
            <a:endParaRPr lang="en-US" sz="3600" dirty="0" smtClean="0">
              <a:solidFill>
                <a:schemeClr val="bg1"/>
              </a:solidFill>
              <a:latin typeface="Arial" charset="0"/>
              <a:cs typeface="Arial" charset="0"/>
            </a:endParaRPr>
          </a:p>
        </p:txBody>
      </p:sp>
      <p:graphicFrame>
        <p:nvGraphicFramePr>
          <p:cNvPr id="5" name="Table 4"/>
          <p:cNvGraphicFramePr>
            <a:graphicFrameLocks noGrp="1"/>
          </p:cNvGraphicFramePr>
          <p:nvPr/>
        </p:nvGraphicFramePr>
        <p:xfrm>
          <a:off x="457200" y="1600200"/>
          <a:ext cx="8229600" cy="4496117"/>
        </p:xfrm>
        <a:graphic>
          <a:graphicData uri="http://schemas.openxmlformats.org/drawingml/2006/table">
            <a:tbl>
              <a:tblPr firstRow="1" bandRow="1">
                <a:tableStyleId>{5940675A-B579-460E-94D1-54222C63F5DA}</a:tableStyleId>
              </a:tblPr>
              <a:tblGrid>
                <a:gridCol w="8229600"/>
              </a:tblGrid>
              <a:tr h="2378963">
                <a:tc>
                  <a:txBody>
                    <a:bodyPr/>
                    <a:lstStyle/>
                    <a:p>
                      <a:pPr marL="457200" indent="-457200">
                        <a:lnSpc>
                          <a:spcPct val="125000"/>
                        </a:lnSpc>
                        <a:buFont typeface="Arial" pitchFamily="34" charset="0"/>
                        <a:buNone/>
                      </a:pPr>
                      <a:endParaRPr lang="en-US" sz="3000" dirty="0">
                        <a:latin typeface="Arial" pitchFamily="34" charset="0"/>
                        <a:cs typeface="Arial" pitchFamily="34" charset="0"/>
                      </a:endParaRPr>
                    </a:p>
                  </a:txBody>
                  <a:tcPr/>
                </a:tc>
              </a:tr>
              <a:tr h="2117154">
                <a:tc>
                  <a:txBody>
                    <a:bodyPr/>
                    <a:lstStyle/>
                    <a:p>
                      <a:pPr marL="349250" indent="-349250">
                        <a:lnSpc>
                          <a:spcPct val="125000"/>
                        </a:lnSpc>
                        <a:buFont typeface="Arial" pitchFamily="34" charset="0"/>
                        <a:buChar char="•"/>
                      </a:pPr>
                      <a:r>
                        <a:rPr lang="el-GR" sz="3000" dirty="0" smtClean="0">
                          <a:latin typeface="Arial" pitchFamily="34" charset="0"/>
                          <a:cs typeface="Arial" pitchFamily="34" charset="0"/>
                        </a:rPr>
                        <a:t>Περιλαμβάνει προμηθευτές</a:t>
                      </a:r>
                      <a:r>
                        <a:rPr lang="el-GR" sz="3000" baseline="0" dirty="0" smtClean="0">
                          <a:latin typeface="Arial" pitchFamily="34" charset="0"/>
                          <a:cs typeface="Arial" pitchFamily="34" charset="0"/>
                        </a:rPr>
                        <a:t> και πελάτες</a:t>
                      </a:r>
                      <a:endParaRPr lang="en-US" sz="3000" dirty="0" smtClean="0">
                        <a:latin typeface="Arial" pitchFamily="34" charset="0"/>
                        <a:cs typeface="Arial" pitchFamily="34" charset="0"/>
                      </a:endParaRPr>
                    </a:p>
                    <a:p>
                      <a:pPr marL="349250" indent="-349250">
                        <a:lnSpc>
                          <a:spcPct val="125000"/>
                        </a:lnSpc>
                        <a:buFont typeface="Arial" pitchFamily="34" charset="0"/>
                        <a:buChar char="•"/>
                      </a:pPr>
                      <a:r>
                        <a:rPr lang="el-GR" sz="3000" dirty="0" smtClean="0">
                          <a:latin typeface="Arial" pitchFamily="34" charset="0"/>
                          <a:cs typeface="Arial" pitchFamily="34" charset="0"/>
                        </a:rPr>
                        <a:t>Στρατηγικές ευκαιρίες για τους</a:t>
                      </a:r>
                      <a:r>
                        <a:rPr lang="el-GR" sz="3000" baseline="0" dirty="0" smtClean="0">
                          <a:latin typeface="Arial" pitchFamily="34" charset="0"/>
                          <a:cs typeface="Arial" pitchFamily="34" charset="0"/>
                        </a:rPr>
                        <a:t> </a:t>
                      </a:r>
                      <a:r>
                        <a:rPr lang="el-GR" sz="3000" dirty="0" smtClean="0">
                          <a:latin typeface="Arial" pitchFamily="34" charset="0"/>
                          <a:cs typeface="Arial" pitchFamily="34" charset="0"/>
                        </a:rPr>
                        <a:t>προμηθευτές</a:t>
                      </a:r>
                      <a:r>
                        <a:rPr lang="el-GR" sz="3000" baseline="0" dirty="0" smtClean="0">
                          <a:latin typeface="Arial" pitchFamily="34" charset="0"/>
                          <a:cs typeface="Arial" pitchFamily="34" charset="0"/>
                        </a:rPr>
                        <a:t> </a:t>
                      </a:r>
                      <a:endParaRPr lang="el-GR" sz="3000" dirty="0" smtClean="0">
                        <a:latin typeface="Arial" pitchFamily="34" charset="0"/>
                        <a:cs typeface="Arial" pitchFamily="34" charset="0"/>
                      </a:endParaRPr>
                    </a:p>
                    <a:p>
                      <a:pPr marL="349250" marR="0" indent="-349250" algn="l" defTabSz="914400" rtl="0" eaLnBrk="1" fontAlgn="auto" latinLnBrk="0" hangingPunct="1">
                        <a:lnSpc>
                          <a:spcPct val="125000"/>
                        </a:lnSpc>
                        <a:spcBef>
                          <a:spcPts val="0"/>
                        </a:spcBef>
                        <a:spcAft>
                          <a:spcPts val="0"/>
                        </a:spcAft>
                        <a:buClrTx/>
                        <a:buSzTx/>
                        <a:buFont typeface="Arial" pitchFamily="34" charset="0"/>
                        <a:buChar char="•"/>
                        <a:tabLst/>
                        <a:defRPr/>
                      </a:pPr>
                      <a:r>
                        <a:rPr lang="el-GR" sz="3000" dirty="0" smtClean="0">
                          <a:latin typeface="Arial" pitchFamily="34" charset="0"/>
                          <a:cs typeface="Arial" pitchFamily="34" charset="0"/>
                        </a:rPr>
                        <a:t>Στρατηγικές ευκαιρίες για τους</a:t>
                      </a:r>
                      <a:r>
                        <a:rPr lang="el-GR" sz="3000" baseline="0" dirty="0" smtClean="0">
                          <a:latin typeface="Arial" pitchFamily="34" charset="0"/>
                          <a:cs typeface="Arial" pitchFamily="34" charset="0"/>
                        </a:rPr>
                        <a:t> πελάτες</a:t>
                      </a:r>
                      <a:endParaRPr lang="el-GR" sz="3000" dirty="0" smtClean="0">
                        <a:latin typeface="Arial" pitchFamily="34" charset="0"/>
                        <a:cs typeface="Arial" pitchFamily="34" charset="0"/>
                      </a:endParaRPr>
                    </a:p>
                  </a:txBody>
                  <a:tcPr/>
                </a:tc>
              </a:tr>
            </a:tbl>
          </a:graphicData>
        </a:graphic>
      </p:graphicFrame>
      <p:sp>
        <p:nvSpPr>
          <p:cNvPr id="11" name="Rectangle 10"/>
          <p:cNvSpPr/>
          <p:nvPr/>
        </p:nvSpPr>
        <p:spPr>
          <a:xfrm>
            <a:off x="457200" y="274638"/>
            <a:ext cx="762000" cy="1325562"/>
          </a:xfrm>
          <a:prstGeom prst="rect">
            <a:avLst/>
          </a:prstGeom>
          <a:solidFill>
            <a:srgbClr val="D25F1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2" name="Rectangle 11"/>
          <p:cNvSpPr/>
          <p:nvPr/>
        </p:nvSpPr>
        <p:spPr>
          <a:xfrm>
            <a:off x="7927975" y="274638"/>
            <a:ext cx="762000" cy="1325562"/>
          </a:xfrm>
          <a:prstGeom prst="rect">
            <a:avLst/>
          </a:prstGeom>
          <a:solidFill>
            <a:srgbClr val="D25F1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 name="Rectangle 9"/>
          <p:cNvSpPr/>
          <p:nvPr/>
        </p:nvSpPr>
        <p:spPr>
          <a:xfrm>
            <a:off x="457200" y="274638"/>
            <a:ext cx="8229600" cy="1325562"/>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6146" name="Picture 2"/>
          <p:cNvPicPr>
            <a:picLocks noChangeAspect="1" noChangeArrowheads="1"/>
          </p:cNvPicPr>
          <p:nvPr/>
        </p:nvPicPr>
        <p:blipFill>
          <a:blip r:embed="rId3" cstate="print"/>
          <a:srcRect/>
          <a:stretch>
            <a:fillRect/>
          </a:stretch>
        </p:blipFill>
        <p:spPr bwMode="auto">
          <a:xfrm>
            <a:off x="970744" y="1600200"/>
            <a:ext cx="7563656" cy="2362200"/>
          </a:xfrm>
          <a:prstGeom prst="rect">
            <a:avLst/>
          </a:prstGeom>
          <a:noFill/>
          <a:ln w="9525">
            <a:noFill/>
            <a:miter lim="800000"/>
            <a:headEnd/>
            <a:tailEnd/>
          </a:ln>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3"/>
          <p:cNvSpPr>
            <a:spLocks noGrp="1"/>
          </p:cNvSpPr>
          <p:nvPr>
            <p:ph type="title"/>
          </p:nvPr>
        </p:nvSpPr>
        <p:spPr>
          <a:xfrm>
            <a:off x="457200" y="274638"/>
            <a:ext cx="8229600" cy="1325562"/>
          </a:xfrm>
          <a:solidFill>
            <a:srgbClr val="5A7396"/>
          </a:solidFill>
        </p:spPr>
        <p:txBody>
          <a:bodyPr/>
          <a:lstStyle/>
          <a:p>
            <a:pPr eaLnBrk="1" hangingPunct="1"/>
            <a:r>
              <a:rPr lang="el-GR" dirty="0" smtClean="0">
                <a:solidFill>
                  <a:schemeClr val="bg1"/>
                </a:solidFill>
                <a:latin typeface="Arial" charset="0"/>
                <a:cs typeface="Arial" charset="0"/>
              </a:rPr>
              <a:t>Συγκριτική αξιολόγηση (</a:t>
            </a:r>
            <a:r>
              <a:rPr lang="en-US" dirty="0" smtClean="0">
                <a:solidFill>
                  <a:schemeClr val="bg1"/>
                </a:solidFill>
                <a:latin typeface="Arial" charset="0"/>
                <a:cs typeface="Arial" charset="0"/>
              </a:rPr>
              <a:t>benchmarking)</a:t>
            </a:r>
          </a:p>
        </p:txBody>
      </p:sp>
      <p:sp>
        <p:nvSpPr>
          <p:cNvPr id="50178" name="Content Placeholder 4"/>
          <p:cNvSpPr>
            <a:spLocks noGrp="1"/>
          </p:cNvSpPr>
          <p:nvPr>
            <p:ph idx="1"/>
          </p:nvPr>
        </p:nvSpPr>
        <p:spPr>
          <a:ln>
            <a:solidFill>
              <a:schemeClr val="tx1"/>
            </a:solidFill>
          </a:ln>
        </p:spPr>
        <p:txBody>
          <a:bodyPr/>
          <a:lstStyle/>
          <a:p>
            <a:pPr eaLnBrk="1" hangingPunct="1">
              <a:lnSpc>
                <a:spcPct val="125000"/>
              </a:lnSpc>
              <a:spcBef>
                <a:spcPct val="0"/>
              </a:spcBef>
            </a:pPr>
            <a:r>
              <a:rPr lang="el-GR" sz="3000" dirty="0" smtClean="0">
                <a:latin typeface="Arial" charset="0"/>
                <a:cs typeface="Arial" charset="0"/>
              </a:rPr>
              <a:t>Ένα σημείο αναφοράς, χρησιμοποιείται ως αρχικό σημείο μέτρησης</a:t>
            </a:r>
            <a:endParaRPr lang="en-US" sz="3000" dirty="0" smtClean="0">
              <a:latin typeface="Arial" charset="0"/>
              <a:cs typeface="Arial" charset="0"/>
            </a:endParaRPr>
          </a:p>
          <a:p>
            <a:pPr eaLnBrk="1" hangingPunct="1">
              <a:lnSpc>
                <a:spcPct val="125000"/>
              </a:lnSpc>
              <a:spcBef>
                <a:spcPct val="0"/>
              </a:spcBef>
            </a:pPr>
            <a:r>
              <a:rPr lang="el-GR" sz="3000" dirty="0" smtClean="0">
                <a:latin typeface="Arial" charset="0"/>
                <a:cs typeface="Arial" charset="0"/>
              </a:rPr>
              <a:t>Για την αλυσίδα αξίας, είναι το ποσοστό του συνολικού προϋπολογισμού</a:t>
            </a:r>
            <a:endParaRPr lang="en-US" sz="3000" dirty="0" smtClean="0">
              <a:latin typeface="Arial" charset="0"/>
              <a:cs typeface="Arial" charset="0"/>
            </a:endParaRPr>
          </a:p>
          <a:p>
            <a:pPr eaLnBrk="1" hangingPunct="1">
              <a:lnSpc>
                <a:spcPct val="125000"/>
              </a:lnSpc>
              <a:spcBef>
                <a:spcPct val="0"/>
              </a:spcBef>
            </a:pPr>
            <a:r>
              <a:rPr lang="el-GR" sz="3000" dirty="0" smtClean="0">
                <a:latin typeface="Arial" charset="0"/>
                <a:cs typeface="Arial" charset="0"/>
              </a:rPr>
              <a:t>Η ανάλυση των δεικτών αξιολόγησης μπορεί να υποδείξει περιοχές που χρειάζονται περισσότερη προσοχή</a:t>
            </a:r>
            <a:endParaRPr lang="en-US" sz="3000" dirty="0" smtClean="0">
              <a:latin typeface="Arial" charset="0"/>
              <a:cs typeface="Arial" charset="0"/>
            </a:endParaRPr>
          </a:p>
        </p:txBody>
      </p:sp>
      <p:sp>
        <p:nvSpPr>
          <p:cNvPr id="6" name="Rectangle 5"/>
          <p:cNvSpPr/>
          <p:nvPr/>
        </p:nvSpPr>
        <p:spPr>
          <a:xfrm>
            <a:off x="457200" y="274638"/>
            <a:ext cx="762000" cy="1325562"/>
          </a:xfrm>
          <a:prstGeom prst="rect">
            <a:avLst/>
          </a:prstGeom>
          <a:solidFill>
            <a:srgbClr val="D25F1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Rectangle 6"/>
          <p:cNvSpPr/>
          <p:nvPr/>
        </p:nvSpPr>
        <p:spPr>
          <a:xfrm>
            <a:off x="7927975" y="274638"/>
            <a:ext cx="762000" cy="1325562"/>
          </a:xfrm>
          <a:prstGeom prst="rect">
            <a:avLst/>
          </a:prstGeom>
          <a:solidFill>
            <a:srgbClr val="D25F1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 name="Rectangle 9"/>
          <p:cNvSpPr/>
          <p:nvPr/>
        </p:nvSpPr>
        <p:spPr>
          <a:xfrm>
            <a:off x="457200" y="274638"/>
            <a:ext cx="8229600" cy="1325562"/>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3"/>
          <p:cNvSpPr>
            <a:spLocks noGrp="1"/>
          </p:cNvSpPr>
          <p:nvPr>
            <p:ph type="ctrTitle"/>
          </p:nvPr>
        </p:nvSpPr>
        <p:spPr>
          <a:solidFill>
            <a:srgbClr val="D7553C"/>
          </a:solidFill>
          <a:ln>
            <a:solidFill>
              <a:schemeClr val="tx1"/>
            </a:solidFill>
          </a:ln>
        </p:spPr>
        <p:txBody>
          <a:bodyPr/>
          <a:lstStyle/>
          <a:p>
            <a:pPr eaLnBrk="1" hangingPunct="1"/>
            <a:r>
              <a:rPr lang="el-GR" sz="3400" dirty="0" smtClean="0">
                <a:solidFill>
                  <a:schemeClr val="bg1"/>
                </a:solidFill>
                <a:latin typeface="Arial" charset="0"/>
                <a:cs typeface="Arial" charset="0"/>
              </a:rPr>
              <a:t>Κεφάλαιο </a:t>
            </a:r>
            <a:r>
              <a:rPr lang="en-US" sz="3400" dirty="0" smtClean="0">
                <a:solidFill>
                  <a:schemeClr val="bg1"/>
                </a:solidFill>
                <a:latin typeface="Arial" charset="0"/>
                <a:cs typeface="Arial" charset="0"/>
              </a:rPr>
              <a:t>2:</a:t>
            </a:r>
            <a:br>
              <a:rPr lang="en-US" sz="3400" dirty="0" smtClean="0">
                <a:solidFill>
                  <a:schemeClr val="bg1"/>
                </a:solidFill>
                <a:latin typeface="Arial" charset="0"/>
                <a:cs typeface="Arial" charset="0"/>
              </a:rPr>
            </a:br>
            <a:r>
              <a:rPr lang="el-GR" sz="3400" dirty="0" smtClean="0">
                <a:solidFill>
                  <a:schemeClr val="bg1"/>
                </a:solidFill>
                <a:latin typeface="Arial" charset="0"/>
                <a:cs typeface="Arial" charset="0"/>
              </a:rPr>
              <a:t>Πληροφοριακά συστήματα και στρατηγική</a:t>
            </a:r>
            <a:endParaRPr lang="en-US" sz="3400" dirty="0" smtClean="0">
              <a:solidFill>
                <a:schemeClr val="bg1"/>
              </a:solidFill>
              <a:latin typeface="Arial" charset="0"/>
              <a:cs typeface="Arial"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3"/>
          <p:cNvSpPr>
            <a:spLocks noGrp="1"/>
          </p:cNvSpPr>
          <p:nvPr>
            <p:ph type="title"/>
          </p:nvPr>
        </p:nvSpPr>
        <p:spPr>
          <a:xfrm>
            <a:off x="457200" y="274638"/>
            <a:ext cx="8229600" cy="1325562"/>
          </a:xfrm>
          <a:solidFill>
            <a:srgbClr val="5A7396"/>
          </a:solidFill>
        </p:spPr>
        <p:txBody>
          <a:bodyPr/>
          <a:lstStyle/>
          <a:p>
            <a:pPr eaLnBrk="1" hangingPunct="1"/>
            <a:r>
              <a:rPr lang="el-GR" sz="3200" dirty="0" smtClean="0">
                <a:solidFill>
                  <a:schemeClr val="bg1"/>
                </a:solidFill>
                <a:latin typeface="Arial" charset="0"/>
                <a:cs typeface="Arial" charset="0"/>
              </a:rPr>
              <a:t>Δείκτες συγκριτικής αξιολόγησης πληροφοριακών συστημάτων</a:t>
            </a:r>
            <a:endParaRPr lang="en-US" sz="3200" dirty="0" smtClean="0">
              <a:solidFill>
                <a:schemeClr val="bg1"/>
              </a:solidFill>
              <a:latin typeface="Arial" charset="0"/>
              <a:cs typeface="Arial" charset="0"/>
            </a:endParaRPr>
          </a:p>
        </p:txBody>
      </p:sp>
      <p:graphicFrame>
        <p:nvGraphicFramePr>
          <p:cNvPr id="5" name="Table 4"/>
          <p:cNvGraphicFramePr>
            <a:graphicFrameLocks noGrp="1"/>
          </p:cNvGraphicFramePr>
          <p:nvPr/>
        </p:nvGraphicFramePr>
        <p:xfrm>
          <a:off x="457200" y="1600200"/>
          <a:ext cx="8229600" cy="2377440"/>
        </p:xfrm>
        <a:graphic>
          <a:graphicData uri="http://schemas.openxmlformats.org/drawingml/2006/table">
            <a:tbl>
              <a:tblPr firstRow="1" bandRow="1">
                <a:tableStyleId>{5940675A-B579-460E-94D1-54222C63F5DA}</a:tableStyleId>
              </a:tblPr>
              <a:tblGrid>
                <a:gridCol w="8229600"/>
              </a:tblGrid>
              <a:tr h="2133600">
                <a:tc>
                  <a:txBody>
                    <a:bodyPr/>
                    <a:lstStyle/>
                    <a:p>
                      <a:pPr marL="457200" indent="-457200">
                        <a:lnSpc>
                          <a:spcPct val="125000"/>
                        </a:lnSpc>
                        <a:spcBef>
                          <a:spcPct val="0"/>
                        </a:spcBef>
                        <a:buFont typeface="Arial" pitchFamily="34" charset="0"/>
                        <a:buChar char="•"/>
                      </a:pPr>
                      <a:r>
                        <a:rPr lang="el-GR" sz="2400" dirty="0" smtClean="0">
                          <a:latin typeface="Arial" charset="0"/>
                          <a:cs typeface="Arial" charset="0"/>
                        </a:rPr>
                        <a:t>Οι επενδύσεις σε τεχνολογία πληροφοριών ποικίλει όχι ανά κλάδο αλλά και ανά περιοχή</a:t>
                      </a:r>
                      <a:endParaRPr lang="en-US" sz="2400" dirty="0" smtClean="0">
                        <a:latin typeface="Arial" charset="0"/>
                        <a:cs typeface="Arial" charset="0"/>
                      </a:endParaRPr>
                    </a:p>
                    <a:p>
                      <a:pPr marL="457200" indent="-457200">
                        <a:lnSpc>
                          <a:spcPct val="125000"/>
                        </a:lnSpc>
                        <a:spcBef>
                          <a:spcPct val="0"/>
                        </a:spcBef>
                        <a:buFont typeface="Arial" pitchFamily="34" charset="0"/>
                        <a:buChar char="•"/>
                      </a:pPr>
                      <a:r>
                        <a:rPr lang="el-GR" sz="2400" baseline="0" dirty="0" smtClean="0">
                          <a:latin typeface="TimesNewRomanMTStd"/>
                        </a:rPr>
                        <a:t>Οι μάνατζερ χρησιμοποιούν τους δείκτες σύγκρισης για την αξιολόγηση των στοιχείων της διευρυμένης αλυσίδας αξίας</a:t>
                      </a:r>
                      <a:endParaRPr lang="en-US" sz="2400" dirty="0" smtClean="0">
                        <a:latin typeface="Arial" charset="0"/>
                        <a:cs typeface="Arial" charset="0"/>
                      </a:endParaRPr>
                    </a:p>
                  </a:txBody>
                  <a:tcPr/>
                </a:tc>
              </a:tr>
            </a:tbl>
          </a:graphicData>
        </a:graphic>
      </p:graphicFrame>
      <p:sp>
        <p:nvSpPr>
          <p:cNvPr id="11" name="Rectangle 10"/>
          <p:cNvSpPr/>
          <p:nvPr/>
        </p:nvSpPr>
        <p:spPr>
          <a:xfrm>
            <a:off x="457200" y="274638"/>
            <a:ext cx="762000" cy="1325562"/>
          </a:xfrm>
          <a:prstGeom prst="rect">
            <a:avLst/>
          </a:prstGeom>
          <a:solidFill>
            <a:srgbClr val="D25F1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2" name="Rectangle 11"/>
          <p:cNvSpPr/>
          <p:nvPr/>
        </p:nvSpPr>
        <p:spPr>
          <a:xfrm>
            <a:off x="7927975" y="274638"/>
            <a:ext cx="762000" cy="1325562"/>
          </a:xfrm>
          <a:prstGeom prst="rect">
            <a:avLst/>
          </a:prstGeom>
          <a:solidFill>
            <a:srgbClr val="D25F1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0" name="Rectangle 9"/>
          <p:cNvSpPr/>
          <p:nvPr/>
        </p:nvSpPr>
        <p:spPr>
          <a:xfrm>
            <a:off x="457200" y="274638"/>
            <a:ext cx="8229600" cy="1325562"/>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7170" name="Picture 2"/>
          <p:cNvPicPr>
            <a:picLocks noChangeAspect="1" noChangeArrowheads="1"/>
          </p:cNvPicPr>
          <p:nvPr/>
        </p:nvPicPr>
        <p:blipFill>
          <a:blip r:embed="rId3" cstate="print"/>
          <a:srcRect/>
          <a:stretch>
            <a:fillRect/>
          </a:stretch>
        </p:blipFill>
        <p:spPr bwMode="auto">
          <a:xfrm>
            <a:off x="1778573" y="4009800"/>
            <a:ext cx="5394145" cy="2664000"/>
          </a:xfrm>
          <a:prstGeom prst="rect">
            <a:avLst/>
          </a:prstGeom>
          <a:noFill/>
          <a:ln w="9525">
            <a:solidFill>
              <a:schemeClr val="bg1"/>
            </a:solidFill>
            <a:miter lim="800000"/>
            <a:headEnd/>
            <a:tailEnd/>
          </a:ln>
          <a:effec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le 3"/>
          <p:cNvSpPr>
            <a:spLocks noGrp="1"/>
          </p:cNvSpPr>
          <p:nvPr>
            <p:ph type="title"/>
          </p:nvPr>
        </p:nvSpPr>
        <p:spPr>
          <a:xfrm>
            <a:off x="457200" y="274638"/>
            <a:ext cx="8229600" cy="1325562"/>
          </a:xfrm>
          <a:solidFill>
            <a:srgbClr val="5A7396"/>
          </a:solidFill>
        </p:spPr>
        <p:txBody>
          <a:bodyPr/>
          <a:lstStyle/>
          <a:p>
            <a:pPr eaLnBrk="1" hangingPunct="1"/>
            <a:r>
              <a:rPr lang="el-GR" sz="4000" dirty="0" smtClean="0">
                <a:solidFill>
                  <a:schemeClr val="bg1"/>
                </a:solidFill>
                <a:latin typeface="Arial" charset="0"/>
                <a:cs typeface="Arial" charset="0"/>
              </a:rPr>
              <a:t>Ανταγωνιστικές στρατηγικές</a:t>
            </a:r>
            <a:r>
              <a:rPr lang="el-GR" dirty="0" smtClean="0">
                <a:solidFill>
                  <a:schemeClr val="bg1"/>
                </a:solidFill>
                <a:latin typeface="Arial" charset="0"/>
                <a:cs typeface="Arial" charset="0"/>
              </a:rPr>
              <a:t> </a:t>
            </a:r>
            <a:endParaRPr lang="en-US" dirty="0" smtClean="0">
              <a:solidFill>
                <a:schemeClr val="bg1"/>
              </a:solidFill>
              <a:latin typeface="Arial" charset="0"/>
              <a:cs typeface="Arial" charset="0"/>
            </a:endParaRPr>
          </a:p>
        </p:txBody>
      </p:sp>
      <p:sp>
        <p:nvSpPr>
          <p:cNvPr id="54274" name="Content Placeholder 4"/>
          <p:cNvSpPr>
            <a:spLocks noGrp="1"/>
          </p:cNvSpPr>
          <p:nvPr>
            <p:ph idx="1"/>
          </p:nvPr>
        </p:nvSpPr>
        <p:spPr>
          <a:ln>
            <a:solidFill>
              <a:schemeClr val="tx1"/>
            </a:solidFill>
          </a:ln>
        </p:spPr>
        <p:txBody>
          <a:bodyPr/>
          <a:lstStyle/>
          <a:p>
            <a:pPr eaLnBrk="1" hangingPunct="1">
              <a:lnSpc>
                <a:spcPct val="125000"/>
              </a:lnSpc>
              <a:spcBef>
                <a:spcPct val="0"/>
              </a:spcBef>
              <a:buNone/>
            </a:pPr>
            <a:r>
              <a:rPr lang="en-US" sz="3000" dirty="0" smtClean="0">
                <a:latin typeface="Arial" charset="0"/>
                <a:cs typeface="Arial" charset="0"/>
              </a:rPr>
              <a:t>1. </a:t>
            </a:r>
            <a:r>
              <a:rPr lang="el-GR" sz="3000" dirty="0" smtClean="0">
                <a:latin typeface="Arial" charset="0"/>
                <a:cs typeface="Arial" charset="0"/>
              </a:rPr>
              <a:t>Στρατηγική ηγεσίας κόστους</a:t>
            </a:r>
            <a:endParaRPr lang="en-US" sz="3000" dirty="0" smtClean="0">
              <a:latin typeface="Arial" charset="0"/>
              <a:cs typeface="Arial" charset="0"/>
            </a:endParaRPr>
          </a:p>
          <a:p>
            <a:pPr eaLnBrk="1" hangingPunct="1">
              <a:lnSpc>
                <a:spcPct val="125000"/>
              </a:lnSpc>
              <a:spcBef>
                <a:spcPct val="0"/>
              </a:spcBef>
              <a:buNone/>
            </a:pPr>
            <a:r>
              <a:rPr lang="en-US" sz="3000" dirty="0" smtClean="0">
                <a:latin typeface="Arial" charset="0"/>
                <a:cs typeface="Arial" charset="0"/>
              </a:rPr>
              <a:t>2. </a:t>
            </a:r>
            <a:r>
              <a:rPr lang="el-GR" sz="3000" dirty="0" smtClean="0">
                <a:latin typeface="Arial" charset="0"/>
                <a:cs typeface="Arial" charset="0"/>
              </a:rPr>
              <a:t>Στρατηγική διαφοροποίησης </a:t>
            </a:r>
            <a:endParaRPr lang="en-US" sz="3000" dirty="0" smtClean="0">
              <a:latin typeface="Arial" charset="0"/>
              <a:cs typeface="Arial" charset="0"/>
            </a:endParaRPr>
          </a:p>
          <a:p>
            <a:pPr eaLnBrk="1" hangingPunct="1">
              <a:lnSpc>
                <a:spcPct val="125000"/>
              </a:lnSpc>
              <a:spcBef>
                <a:spcPct val="0"/>
              </a:spcBef>
              <a:buNone/>
            </a:pPr>
            <a:r>
              <a:rPr lang="en-US" sz="3000" dirty="0" smtClean="0">
                <a:latin typeface="Arial" charset="0"/>
                <a:cs typeface="Arial" charset="0"/>
              </a:rPr>
              <a:t>3. </a:t>
            </a:r>
            <a:r>
              <a:rPr lang="el-GR" sz="3000" dirty="0" smtClean="0">
                <a:latin typeface="Arial" charset="0"/>
                <a:cs typeface="Arial" charset="0"/>
              </a:rPr>
              <a:t>Στρατηγική εστίασης </a:t>
            </a:r>
            <a:endParaRPr lang="en-US" sz="3000" dirty="0" smtClean="0">
              <a:latin typeface="Arial" charset="0"/>
              <a:cs typeface="Arial" charset="0"/>
            </a:endParaRPr>
          </a:p>
        </p:txBody>
      </p:sp>
      <p:sp>
        <p:nvSpPr>
          <p:cNvPr id="6" name="Rectangle 5"/>
          <p:cNvSpPr/>
          <p:nvPr/>
        </p:nvSpPr>
        <p:spPr>
          <a:xfrm>
            <a:off x="457200" y="274638"/>
            <a:ext cx="762000" cy="1325562"/>
          </a:xfrm>
          <a:prstGeom prst="rect">
            <a:avLst/>
          </a:prstGeom>
          <a:solidFill>
            <a:srgbClr val="D25F1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Rectangle 6"/>
          <p:cNvSpPr/>
          <p:nvPr/>
        </p:nvSpPr>
        <p:spPr>
          <a:xfrm>
            <a:off x="7927975" y="274638"/>
            <a:ext cx="762000" cy="1325562"/>
          </a:xfrm>
          <a:prstGeom prst="rect">
            <a:avLst/>
          </a:prstGeom>
          <a:solidFill>
            <a:srgbClr val="D25F1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 name="Rectangle 9"/>
          <p:cNvSpPr/>
          <p:nvPr/>
        </p:nvSpPr>
        <p:spPr>
          <a:xfrm>
            <a:off x="457200" y="274638"/>
            <a:ext cx="8229600" cy="1325562"/>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itle 3"/>
          <p:cNvSpPr>
            <a:spLocks noGrp="1"/>
          </p:cNvSpPr>
          <p:nvPr>
            <p:ph type="title"/>
          </p:nvPr>
        </p:nvSpPr>
        <p:spPr>
          <a:xfrm>
            <a:off x="457200" y="274638"/>
            <a:ext cx="8229600" cy="1325562"/>
          </a:xfrm>
          <a:solidFill>
            <a:srgbClr val="D25F14"/>
          </a:solidFill>
        </p:spPr>
        <p:txBody>
          <a:bodyPr/>
          <a:lstStyle/>
          <a:p>
            <a:pPr eaLnBrk="1" hangingPunct="1"/>
            <a:r>
              <a:rPr lang="el-GR" sz="4000" dirty="0" smtClean="0">
                <a:solidFill>
                  <a:schemeClr val="bg1"/>
                </a:solidFill>
                <a:latin typeface="Arial" charset="0"/>
                <a:cs typeface="Arial" charset="0"/>
              </a:rPr>
              <a:t>Στρατηγική ηγεσίας κόστους</a:t>
            </a:r>
            <a:endParaRPr lang="en-US" sz="4000" dirty="0" smtClean="0">
              <a:solidFill>
                <a:schemeClr val="bg1"/>
              </a:solidFill>
              <a:latin typeface="Arial" charset="0"/>
              <a:cs typeface="Arial" charset="0"/>
            </a:endParaRPr>
          </a:p>
        </p:txBody>
      </p:sp>
      <p:graphicFrame>
        <p:nvGraphicFramePr>
          <p:cNvPr id="5" name="Table 4"/>
          <p:cNvGraphicFramePr>
            <a:graphicFrameLocks noGrp="1"/>
          </p:cNvGraphicFramePr>
          <p:nvPr/>
        </p:nvGraphicFramePr>
        <p:xfrm>
          <a:off x="457200" y="1600200"/>
          <a:ext cx="8229600" cy="4495800"/>
        </p:xfrm>
        <a:graphic>
          <a:graphicData uri="http://schemas.openxmlformats.org/drawingml/2006/table">
            <a:tbl>
              <a:tblPr firstRow="1" bandRow="1">
                <a:tableStyleId>{5940675A-B579-460E-94D1-54222C63F5DA}</a:tableStyleId>
              </a:tblPr>
              <a:tblGrid>
                <a:gridCol w="8229600"/>
              </a:tblGrid>
              <a:tr h="4495800">
                <a:tc>
                  <a:txBody>
                    <a:bodyPr/>
                    <a:lstStyle/>
                    <a:p>
                      <a:pPr marL="457200" indent="-457200">
                        <a:lnSpc>
                          <a:spcPct val="125000"/>
                        </a:lnSpc>
                        <a:buFont typeface="Arial" pitchFamily="34" charset="0"/>
                        <a:buChar char="•"/>
                      </a:pPr>
                      <a:r>
                        <a:rPr lang="el-GR" sz="3000" dirty="0" smtClean="0">
                          <a:latin typeface="Arial" pitchFamily="34" charset="0"/>
                          <a:cs typeface="Arial" pitchFamily="34" charset="0"/>
                        </a:rPr>
                        <a:t>Ομοειδή προϊόντα σε χαμηλότερη τιμή</a:t>
                      </a:r>
                    </a:p>
                    <a:p>
                      <a:pPr marL="457200" indent="-457200">
                        <a:lnSpc>
                          <a:spcPct val="125000"/>
                        </a:lnSpc>
                        <a:buFont typeface="Arial" pitchFamily="34" charset="0"/>
                        <a:buChar char="•"/>
                      </a:pPr>
                      <a:r>
                        <a:rPr lang="el-GR" sz="3000" dirty="0" smtClean="0">
                          <a:latin typeface="Arial" pitchFamily="34" charset="0"/>
                          <a:cs typeface="Arial" pitchFamily="34" charset="0"/>
                        </a:rPr>
                        <a:t>Αυτοματοποίηση και </a:t>
                      </a:r>
                      <a:r>
                        <a:rPr lang="el-GR" sz="3000" dirty="0" err="1" smtClean="0">
                          <a:latin typeface="Arial" pitchFamily="34" charset="0"/>
                          <a:cs typeface="Arial" pitchFamily="34" charset="0"/>
                        </a:rPr>
                        <a:t>εξορθολογισμός</a:t>
                      </a:r>
                      <a:r>
                        <a:rPr lang="el-GR" sz="3000" dirty="0" smtClean="0">
                          <a:latin typeface="Arial" pitchFamily="34" charset="0"/>
                          <a:cs typeface="Arial" pitchFamily="34" charset="0"/>
                        </a:rPr>
                        <a:t> των διαδικασιών</a:t>
                      </a:r>
                    </a:p>
                    <a:p>
                      <a:pPr marL="457200" indent="-457200">
                        <a:lnSpc>
                          <a:spcPct val="125000"/>
                        </a:lnSpc>
                        <a:buFont typeface="Arial" pitchFamily="34" charset="0"/>
                        <a:buChar char="•"/>
                      </a:pPr>
                      <a:r>
                        <a:rPr lang="el-GR" sz="3000" dirty="0" smtClean="0">
                          <a:latin typeface="Arial" pitchFamily="34" charset="0"/>
                          <a:cs typeface="Arial" pitchFamily="34" charset="0"/>
                        </a:rPr>
                        <a:t>Μείωση λειτουργικών εξόδων</a:t>
                      </a:r>
                      <a:endParaRPr lang="en-US" sz="3000" dirty="0" smtClean="0">
                        <a:latin typeface="Arial" pitchFamily="34" charset="0"/>
                        <a:cs typeface="Arial" pitchFamily="34" charset="0"/>
                      </a:endParaRPr>
                    </a:p>
                    <a:p>
                      <a:pPr marL="457200" indent="-457200">
                        <a:lnSpc>
                          <a:spcPct val="125000"/>
                        </a:lnSpc>
                        <a:buFont typeface="Arial" pitchFamily="34" charset="0"/>
                        <a:buChar char="•"/>
                      </a:pPr>
                      <a:r>
                        <a:rPr lang="el-GR" sz="3000" dirty="0" smtClean="0">
                          <a:latin typeface="Arial" pitchFamily="34" charset="0"/>
                          <a:cs typeface="Arial" pitchFamily="34" charset="0"/>
                        </a:rPr>
                        <a:t>Ενίσχυσης της αποτελεσματικότητας</a:t>
                      </a:r>
                      <a:endParaRPr lang="en-US" sz="3000" dirty="0" smtClean="0">
                        <a:latin typeface="Arial" pitchFamily="34" charset="0"/>
                        <a:cs typeface="Arial" pitchFamily="34" charset="0"/>
                      </a:endParaRPr>
                    </a:p>
                  </a:txBody>
                  <a:tcPr/>
                </a:tc>
              </a:tr>
            </a:tbl>
          </a:graphicData>
        </a:graphic>
      </p:graphicFrame>
      <p:sp>
        <p:nvSpPr>
          <p:cNvPr id="11" name="Rectangle 10"/>
          <p:cNvSpPr/>
          <p:nvPr/>
        </p:nvSpPr>
        <p:spPr>
          <a:xfrm>
            <a:off x="457200" y="274638"/>
            <a:ext cx="762000" cy="1325562"/>
          </a:xfrm>
          <a:prstGeom prst="rect">
            <a:avLst/>
          </a:prstGeom>
          <a:solidFill>
            <a:srgbClr val="4B649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2" name="Rectangle 11"/>
          <p:cNvSpPr/>
          <p:nvPr/>
        </p:nvSpPr>
        <p:spPr>
          <a:xfrm>
            <a:off x="7927975" y="274638"/>
            <a:ext cx="762000" cy="1325562"/>
          </a:xfrm>
          <a:prstGeom prst="rect">
            <a:avLst/>
          </a:prstGeom>
          <a:solidFill>
            <a:srgbClr val="4B649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 name="Rectangle 9"/>
          <p:cNvSpPr/>
          <p:nvPr/>
        </p:nvSpPr>
        <p:spPr>
          <a:xfrm>
            <a:off x="457200" y="274638"/>
            <a:ext cx="8229600" cy="1325562"/>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itle 3"/>
          <p:cNvSpPr>
            <a:spLocks noGrp="1"/>
          </p:cNvSpPr>
          <p:nvPr>
            <p:ph type="title"/>
          </p:nvPr>
        </p:nvSpPr>
        <p:spPr>
          <a:xfrm>
            <a:off x="457200" y="274638"/>
            <a:ext cx="8229600" cy="1325562"/>
          </a:xfrm>
          <a:solidFill>
            <a:srgbClr val="D25F14"/>
          </a:solidFill>
        </p:spPr>
        <p:txBody>
          <a:bodyPr/>
          <a:lstStyle/>
          <a:p>
            <a:pPr eaLnBrk="1" hangingPunct="1"/>
            <a:r>
              <a:rPr lang="el-GR" sz="4000" dirty="0" smtClean="0">
                <a:solidFill>
                  <a:schemeClr val="bg1"/>
                </a:solidFill>
                <a:latin typeface="Arial" charset="0"/>
                <a:cs typeface="Arial" charset="0"/>
              </a:rPr>
              <a:t>Διαφοροποίηση και εστίαση</a:t>
            </a:r>
            <a:endParaRPr lang="en-US" sz="4000" dirty="0" smtClean="0">
              <a:solidFill>
                <a:schemeClr val="bg1"/>
              </a:solidFill>
              <a:latin typeface="Arial" charset="0"/>
              <a:cs typeface="Arial" charset="0"/>
            </a:endParaRPr>
          </a:p>
        </p:txBody>
      </p:sp>
      <p:graphicFrame>
        <p:nvGraphicFramePr>
          <p:cNvPr id="5" name="Table 4"/>
          <p:cNvGraphicFramePr>
            <a:graphicFrameLocks noGrp="1"/>
          </p:cNvGraphicFramePr>
          <p:nvPr/>
        </p:nvGraphicFramePr>
        <p:xfrm>
          <a:off x="457200" y="1600200"/>
          <a:ext cx="8229600" cy="5137488"/>
        </p:xfrm>
        <a:graphic>
          <a:graphicData uri="http://schemas.openxmlformats.org/drawingml/2006/table">
            <a:tbl>
              <a:tblPr firstRow="1" bandRow="1">
                <a:tableStyleId>{5940675A-B579-460E-94D1-54222C63F5DA}</a:tableStyleId>
              </a:tblPr>
              <a:tblGrid>
                <a:gridCol w="4114800"/>
                <a:gridCol w="4114800"/>
              </a:tblGrid>
              <a:tr h="1126152">
                <a:tc>
                  <a:txBody>
                    <a:bodyPr/>
                    <a:lstStyle/>
                    <a:p>
                      <a:pPr marL="457200" indent="-457200" algn="ctr">
                        <a:lnSpc>
                          <a:spcPct val="125000"/>
                        </a:lnSpc>
                        <a:buFont typeface="Arial" pitchFamily="34" charset="0"/>
                        <a:buNone/>
                      </a:pPr>
                      <a:r>
                        <a:rPr lang="el-GR" sz="3000" dirty="0" smtClean="0">
                          <a:solidFill>
                            <a:schemeClr val="bg1"/>
                          </a:solidFill>
                          <a:latin typeface="Arial" pitchFamily="34" charset="0"/>
                          <a:cs typeface="Arial" pitchFamily="34" charset="0"/>
                        </a:rPr>
                        <a:t>Στρατηγική διαφοροποίησης </a:t>
                      </a:r>
                      <a:endParaRPr lang="en-US" sz="3000" dirty="0">
                        <a:solidFill>
                          <a:schemeClr val="bg1"/>
                        </a:solidFill>
                        <a:latin typeface="Arial" pitchFamily="34" charset="0"/>
                        <a:cs typeface="Arial" pitchFamily="34" charset="0"/>
                      </a:endParaRPr>
                    </a:p>
                  </a:txBody>
                  <a:tcPr>
                    <a:solidFill>
                      <a:srgbClr val="4B649B"/>
                    </a:solidFill>
                  </a:tcPr>
                </a:tc>
                <a:tc>
                  <a:txBody>
                    <a:bodyPr/>
                    <a:lstStyle/>
                    <a:p>
                      <a:pPr marL="349250" indent="-349250" algn="ctr">
                        <a:lnSpc>
                          <a:spcPct val="125000"/>
                        </a:lnSpc>
                        <a:buFont typeface="Arial" pitchFamily="34" charset="0"/>
                        <a:buNone/>
                      </a:pPr>
                      <a:r>
                        <a:rPr lang="el-GR" sz="3000" dirty="0" smtClean="0">
                          <a:solidFill>
                            <a:schemeClr val="bg1"/>
                          </a:solidFill>
                          <a:latin typeface="Arial" pitchFamily="34" charset="0"/>
                          <a:cs typeface="Arial" pitchFamily="34" charset="0"/>
                        </a:rPr>
                        <a:t>Στρατηγική εστίασης</a:t>
                      </a:r>
                      <a:endParaRPr lang="en-US" sz="3000" dirty="0">
                        <a:solidFill>
                          <a:schemeClr val="bg1"/>
                        </a:solidFill>
                        <a:latin typeface="Arial" pitchFamily="34" charset="0"/>
                        <a:cs typeface="Arial" pitchFamily="34" charset="0"/>
                      </a:endParaRPr>
                    </a:p>
                  </a:txBody>
                  <a:tcPr>
                    <a:solidFill>
                      <a:srgbClr val="4B649B"/>
                    </a:solidFill>
                  </a:tcPr>
                </a:tc>
              </a:tr>
              <a:tr h="3903048">
                <a:tc>
                  <a:txBody>
                    <a:bodyPr/>
                    <a:lstStyle/>
                    <a:p>
                      <a:pPr marL="349250" indent="-349250">
                        <a:lnSpc>
                          <a:spcPct val="125000"/>
                        </a:lnSpc>
                        <a:spcBef>
                          <a:spcPts val="0"/>
                        </a:spcBef>
                        <a:buFont typeface="Arial" pitchFamily="34" charset="0"/>
                        <a:buChar char="•"/>
                      </a:pPr>
                      <a:r>
                        <a:rPr lang="el-GR" sz="2200" dirty="0" smtClean="0">
                          <a:latin typeface="Arial" pitchFamily="34" charset="0"/>
                          <a:cs typeface="Arial" pitchFamily="34" charset="0"/>
                        </a:rPr>
                        <a:t>Ειδικά χαρακτηριστικά </a:t>
                      </a:r>
                    </a:p>
                    <a:p>
                      <a:pPr marL="349250" indent="-349250">
                        <a:lnSpc>
                          <a:spcPct val="125000"/>
                        </a:lnSpc>
                        <a:spcBef>
                          <a:spcPts val="0"/>
                        </a:spcBef>
                        <a:buFont typeface="Arial" pitchFamily="34" charset="0"/>
                        <a:buChar char="•"/>
                      </a:pPr>
                      <a:r>
                        <a:rPr lang="el-GR" sz="2200" dirty="0" smtClean="0">
                          <a:latin typeface="Arial" pitchFamily="34" charset="0"/>
                          <a:cs typeface="Arial" pitchFamily="34" charset="0"/>
                        </a:rPr>
                        <a:t>Οι καταναλωτές είναι διατεθειμένοι να πληρώσουν περισσότερα χρήματα</a:t>
                      </a:r>
                    </a:p>
                    <a:p>
                      <a:pPr marL="349250" indent="-349250">
                        <a:lnSpc>
                          <a:spcPct val="125000"/>
                        </a:lnSpc>
                        <a:spcBef>
                          <a:spcPts val="0"/>
                        </a:spcBef>
                        <a:buFont typeface="Arial" pitchFamily="34" charset="0"/>
                        <a:buChar char="•"/>
                      </a:pPr>
                      <a:r>
                        <a:rPr lang="el-GR" sz="2200" dirty="0" smtClean="0">
                          <a:latin typeface="Arial" pitchFamily="34" charset="0"/>
                          <a:cs typeface="Arial" pitchFamily="34" charset="0"/>
                        </a:rPr>
                        <a:t>Μείωση του κινδύνου από υποκατάστατα προϊόντα και την είσοδο νέων ανταγωνιστών</a:t>
                      </a:r>
                      <a:endParaRPr lang="en-US" sz="2200" dirty="0">
                        <a:latin typeface="Arial" pitchFamily="34" charset="0"/>
                        <a:cs typeface="Arial" pitchFamily="34" charset="0"/>
                      </a:endParaRPr>
                    </a:p>
                  </a:txBody>
                  <a:tcPr/>
                </a:tc>
                <a:tc>
                  <a:txBody>
                    <a:bodyPr/>
                    <a:lstStyle/>
                    <a:p>
                      <a:pPr marL="349250" marR="0" indent="-349250" algn="l" defTabSz="914400" rtl="0" eaLnBrk="1" fontAlgn="auto" latinLnBrk="0" hangingPunct="1">
                        <a:lnSpc>
                          <a:spcPct val="125000"/>
                        </a:lnSpc>
                        <a:spcBef>
                          <a:spcPts val="0"/>
                        </a:spcBef>
                        <a:spcAft>
                          <a:spcPts val="0"/>
                        </a:spcAft>
                        <a:buClrTx/>
                        <a:buSzTx/>
                        <a:buFont typeface="Arial" pitchFamily="34" charset="0"/>
                        <a:buChar char="•"/>
                        <a:tabLst/>
                        <a:defRPr/>
                      </a:pPr>
                      <a:r>
                        <a:rPr lang="el-GR" sz="2800" dirty="0" smtClean="0">
                          <a:latin typeface="Arial" pitchFamily="34" charset="0"/>
                          <a:cs typeface="Arial" pitchFamily="34" charset="0"/>
                        </a:rPr>
                        <a:t>Διαφοροποίηση προϊόντων ή υπηρεσιών για ένα συγκεκριμένο τμήμα της αγοράς </a:t>
                      </a:r>
                      <a:endParaRPr lang="en-US" sz="2800" dirty="0">
                        <a:latin typeface="Arial" pitchFamily="34" charset="0"/>
                        <a:cs typeface="Arial" pitchFamily="34" charset="0"/>
                      </a:endParaRPr>
                    </a:p>
                  </a:txBody>
                  <a:tcPr/>
                </a:tc>
              </a:tr>
            </a:tbl>
          </a:graphicData>
        </a:graphic>
      </p:graphicFrame>
      <p:sp>
        <p:nvSpPr>
          <p:cNvPr id="11" name="Rectangle 10"/>
          <p:cNvSpPr/>
          <p:nvPr/>
        </p:nvSpPr>
        <p:spPr>
          <a:xfrm>
            <a:off x="457200" y="274638"/>
            <a:ext cx="762000" cy="1325562"/>
          </a:xfrm>
          <a:prstGeom prst="rect">
            <a:avLst/>
          </a:prstGeom>
          <a:solidFill>
            <a:srgbClr val="4B649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2" name="Rectangle 11"/>
          <p:cNvSpPr/>
          <p:nvPr/>
        </p:nvSpPr>
        <p:spPr>
          <a:xfrm>
            <a:off x="7927975" y="274638"/>
            <a:ext cx="762000" cy="1325562"/>
          </a:xfrm>
          <a:prstGeom prst="rect">
            <a:avLst/>
          </a:prstGeom>
          <a:solidFill>
            <a:srgbClr val="4B649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 name="Rectangle 9"/>
          <p:cNvSpPr/>
          <p:nvPr/>
        </p:nvSpPr>
        <p:spPr>
          <a:xfrm>
            <a:off x="457200" y="274638"/>
            <a:ext cx="8229600" cy="1325562"/>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itle 3"/>
          <p:cNvSpPr>
            <a:spLocks noGrp="1"/>
          </p:cNvSpPr>
          <p:nvPr>
            <p:ph type="title"/>
          </p:nvPr>
        </p:nvSpPr>
        <p:spPr>
          <a:xfrm>
            <a:off x="457200" y="274638"/>
            <a:ext cx="8229600" cy="1325562"/>
          </a:xfrm>
          <a:solidFill>
            <a:srgbClr val="5A7396"/>
          </a:solidFill>
        </p:spPr>
        <p:txBody>
          <a:bodyPr/>
          <a:lstStyle/>
          <a:p>
            <a:pPr eaLnBrk="1" hangingPunct="1"/>
            <a:r>
              <a:rPr lang="el-GR" sz="3200" dirty="0" smtClean="0">
                <a:solidFill>
                  <a:schemeClr val="bg1"/>
                </a:solidFill>
                <a:latin typeface="Arial" charset="0"/>
                <a:cs typeface="Arial" charset="0"/>
              </a:rPr>
              <a:t>Ο ρόλος των πληροφοριακών </a:t>
            </a:r>
            <a:br>
              <a:rPr lang="el-GR" sz="3200" dirty="0" smtClean="0">
                <a:solidFill>
                  <a:schemeClr val="bg1"/>
                </a:solidFill>
                <a:latin typeface="Arial" charset="0"/>
                <a:cs typeface="Arial" charset="0"/>
              </a:rPr>
            </a:br>
            <a:r>
              <a:rPr lang="el-GR" sz="3200" dirty="0" smtClean="0">
                <a:solidFill>
                  <a:schemeClr val="bg1"/>
                </a:solidFill>
                <a:latin typeface="Arial" charset="0"/>
                <a:cs typeface="Arial" charset="0"/>
              </a:rPr>
              <a:t>συστημάτων στην στρατηγική</a:t>
            </a:r>
            <a:endParaRPr lang="en-US" sz="3200" dirty="0" smtClean="0">
              <a:solidFill>
                <a:schemeClr val="bg1"/>
              </a:solidFill>
              <a:latin typeface="Arial" charset="0"/>
              <a:cs typeface="Arial" charset="0"/>
            </a:endParaRPr>
          </a:p>
        </p:txBody>
      </p:sp>
      <p:graphicFrame>
        <p:nvGraphicFramePr>
          <p:cNvPr id="5" name="Table 4"/>
          <p:cNvGraphicFramePr>
            <a:graphicFrameLocks noGrp="1"/>
          </p:cNvGraphicFramePr>
          <p:nvPr/>
        </p:nvGraphicFramePr>
        <p:xfrm>
          <a:off x="457200" y="1600200"/>
          <a:ext cx="8229600" cy="4551997"/>
        </p:xfrm>
        <a:graphic>
          <a:graphicData uri="http://schemas.openxmlformats.org/drawingml/2006/table">
            <a:tbl>
              <a:tblPr firstRow="1" bandRow="1">
                <a:tableStyleId>{5940675A-B579-460E-94D1-54222C63F5DA}</a:tableStyleId>
              </a:tblPr>
              <a:tblGrid>
                <a:gridCol w="4114800"/>
                <a:gridCol w="4114800"/>
              </a:tblGrid>
              <a:tr h="457200">
                <a:tc>
                  <a:txBody>
                    <a:bodyPr/>
                    <a:lstStyle/>
                    <a:p>
                      <a:pPr marL="457200" indent="-457200" algn="ctr">
                        <a:lnSpc>
                          <a:spcPct val="125000"/>
                        </a:lnSpc>
                        <a:buFont typeface="Arial" pitchFamily="34" charset="0"/>
                        <a:buNone/>
                      </a:pPr>
                      <a:r>
                        <a:rPr lang="el-GR" sz="3000" dirty="0" smtClean="0">
                          <a:solidFill>
                            <a:schemeClr val="bg1"/>
                          </a:solidFill>
                          <a:latin typeface="Arial" pitchFamily="34" charset="0"/>
                          <a:cs typeface="Arial" pitchFamily="34" charset="0"/>
                        </a:rPr>
                        <a:t>Ηγεσία Κόστους</a:t>
                      </a:r>
                      <a:endParaRPr lang="en-US" sz="3000" dirty="0">
                        <a:solidFill>
                          <a:schemeClr val="bg1"/>
                        </a:solidFill>
                        <a:latin typeface="Arial" pitchFamily="34" charset="0"/>
                        <a:cs typeface="Arial" pitchFamily="34" charset="0"/>
                      </a:endParaRPr>
                    </a:p>
                  </a:txBody>
                  <a:tcPr>
                    <a:solidFill>
                      <a:srgbClr val="D25F14"/>
                    </a:solidFill>
                  </a:tcPr>
                </a:tc>
                <a:tc>
                  <a:txBody>
                    <a:bodyPr/>
                    <a:lstStyle/>
                    <a:p>
                      <a:pPr marL="349250" indent="-349250" algn="ctr">
                        <a:lnSpc>
                          <a:spcPct val="125000"/>
                        </a:lnSpc>
                        <a:buFont typeface="Arial" pitchFamily="34" charset="0"/>
                        <a:buNone/>
                      </a:pPr>
                      <a:r>
                        <a:rPr lang="el-GR" sz="3000" dirty="0" smtClean="0">
                          <a:solidFill>
                            <a:schemeClr val="bg1"/>
                          </a:solidFill>
                          <a:latin typeface="Arial" pitchFamily="34" charset="0"/>
                          <a:cs typeface="Arial" pitchFamily="34" charset="0"/>
                        </a:rPr>
                        <a:t>Διαφοροποίηση</a:t>
                      </a:r>
                      <a:endParaRPr lang="en-US" sz="3000" dirty="0">
                        <a:solidFill>
                          <a:schemeClr val="bg1"/>
                        </a:solidFill>
                        <a:latin typeface="Arial" pitchFamily="34" charset="0"/>
                        <a:cs typeface="Arial" pitchFamily="34" charset="0"/>
                      </a:endParaRPr>
                    </a:p>
                  </a:txBody>
                  <a:tcPr>
                    <a:solidFill>
                      <a:srgbClr val="D25F14"/>
                    </a:solidFill>
                  </a:tcPr>
                </a:tc>
              </a:tr>
              <a:tr h="3889057">
                <a:tc>
                  <a:txBody>
                    <a:bodyPr/>
                    <a:lstStyle/>
                    <a:p>
                      <a:pPr marL="349250" indent="-349250">
                        <a:lnSpc>
                          <a:spcPct val="125000"/>
                        </a:lnSpc>
                        <a:buFont typeface="Arial" pitchFamily="34" charset="0"/>
                        <a:buChar char="•"/>
                      </a:pPr>
                      <a:r>
                        <a:rPr lang="el-GR" sz="3000" dirty="0" smtClean="0">
                          <a:latin typeface="Arial" pitchFamily="34" charset="0"/>
                          <a:cs typeface="Arial" pitchFamily="34" charset="0"/>
                        </a:rPr>
                        <a:t>Αυτοματοποίηση</a:t>
                      </a:r>
                      <a:endParaRPr lang="en-US" sz="3000" dirty="0" smtClean="0">
                        <a:latin typeface="Arial" pitchFamily="34" charset="0"/>
                        <a:cs typeface="Arial" pitchFamily="34" charset="0"/>
                      </a:endParaRPr>
                    </a:p>
                    <a:p>
                      <a:pPr marL="349250" indent="-349250">
                        <a:lnSpc>
                          <a:spcPct val="125000"/>
                        </a:lnSpc>
                        <a:buFont typeface="Arial" pitchFamily="34" charset="0"/>
                        <a:buChar char="•"/>
                      </a:pPr>
                      <a:r>
                        <a:rPr lang="el-GR" sz="3000" dirty="0" smtClean="0">
                          <a:latin typeface="Arial" pitchFamily="34" charset="0"/>
                          <a:cs typeface="Arial" pitchFamily="34" charset="0"/>
                        </a:rPr>
                        <a:t>Στήριξη των υποστηρικτικών (</a:t>
                      </a:r>
                      <a:r>
                        <a:rPr lang="el-GR" sz="3000" dirty="0" err="1" smtClean="0">
                          <a:latin typeface="Arial" pitchFamily="34" charset="0"/>
                          <a:cs typeface="Arial" pitchFamily="34" charset="0"/>
                        </a:rPr>
                        <a:t>back</a:t>
                      </a:r>
                      <a:r>
                        <a:rPr lang="el-GR" sz="3000" dirty="0" smtClean="0">
                          <a:latin typeface="Arial" pitchFamily="34" charset="0"/>
                          <a:cs typeface="Arial" pitchFamily="34" charset="0"/>
                        </a:rPr>
                        <a:t>-</a:t>
                      </a:r>
                      <a:r>
                        <a:rPr lang="el-GR" sz="3000" dirty="0" err="1" smtClean="0">
                          <a:latin typeface="Arial" pitchFamily="34" charset="0"/>
                          <a:cs typeface="Arial" pitchFamily="34" charset="0"/>
                        </a:rPr>
                        <a:t>office</a:t>
                      </a:r>
                      <a:r>
                        <a:rPr lang="el-GR" sz="3000" dirty="0" smtClean="0">
                          <a:latin typeface="Arial" pitchFamily="34" charset="0"/>
                          <a:cs typeface="Arial" pitchFamily="34" charset="0"/>
                        </a:rPr>
                        <a:t>) λειτουργιών</a:t>
                      </a:r>
                    </a:p>
                    <a:p>
                      <a:pPr marL="349250" indent="-349250">
                        <a:lnSpc>
                          <a:spcPct val="125000"/>
                        </a:lnSpc>
                        <a:buFont typeface="Arial" pitchFamily="34" charset="0"/>
                        <a:buChar char="•"/>
                      </a:pPr>
                      <a:r>
                        <a:rPr lang="en-US" sz="3000" baseline="0" dirty="0" smtClean="0">
                          <a:latin typeface="Arial" pitchFamily="34" charset="0"/>
                          <a:cs typeface="Arial" pitchFamily="34" charset="0"/>
                        </a:rPr>
                        <a:t>Streamline</a:t>
                      </a:r>
                    </a:p>
                  </a:txBody>
                  <a:tcPr/>
                </a:tc>
                <a:tc>
                  <a:txBody>
                    <a:bodyPr/>
                    <a:lstStyle/>
                    <a:p>
                      <a:pPr marL="349250" indent="-349250">
                        <a:lnSpc>
                          <a:spcPct val="125000"/>
                        </a:lnSpc>
                        <a:buFont typeface="Arial" pitchFamily="34" charset="0"/>
                        <a:buChar char="•"/>
                      </a:pPr>
                      <a:r>
                        <a:rPr lang="el-GR" sz="3000" dirty="0" smtClean="0">
                          <a:latin typeface="Arial" pitchFamily="34" charset="0"/>
                          <a:cs typeface="Arial" pitchFamily="34" charset="0"/>
                        </a:rPr>
                        <a:t>Καινοτομίες</a:t>
                      </a:r>
                      <a:endParaRPr lang="en-US" sz="3000" dirty="0">
                        <a:latin typeface="Arial" pitchFamily="34" charset="0"/>
                        <a:cs typeface="Arial" pitchFamily="34" charset="0"/>
                      </a:endParaRPr>
                    </a:p>
                  </a:txBody>
                  <a:tcPr/>
                </a:tc>
              </a:tr>
            </a:tbl>
          </a:graphicData>
        </a:graphic>
      </p:graphicFrame>
      <p:sp>
        <p:nvSpPr>
          <p:cNvPr id="10" name="Rectangle 9"/>
          <p:cNvSpPr/>
          <p:nvPr/>
        </p:nvSpPr>
        <p:spPr>
          <a:xfrm>
            <a:off x="457200" y="274638"/>
            <a:ext cx="8229600" cy="1325562"/>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1" name="Rectangle 10"/>
          <p:cNvSpPr/>
          <p:nvPr/>
        </p:nvSpPr>
        <p:spPr>
          <a:xfrm>
            <a:off x="457200" y="274638"/>
            <a:ext cx="762000" cy="1325562"/>
          </a:xfrm>
          <a:prstGeom prst="rect">
            <a:avLst/>
          </a:prstGeom>
          <a:solidFill>
            <a:srgbClr val="D25F1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2" name="Rectangle 11"/>
          <p:cNvSpPr/>
          <p:nvPr/>
        </p:nvSpPr>
        <p:spPr>
          <a:xfrm>
            <a:off x="7927975" y="274638"/>
            <a:ext cx="762000" cy="1325562"/>
          </a:xfrm>
          <a:prstGeom prst="rect">
            <a:avLst/>
          </a:prstGeom>
          <a:solidFill>
            <a:srgbClr val="D25F1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Title 3"/>
          <p:cNvSpPr>
            <a:spLocks noGrp="1"/>
          </p:cNvSpPr>
          <p:nvPr>
            <p:ph type="title"/>
          </p:nvPr>
        </p:nvSpPr>
        <p:spPr>
          <a:xfrm>
            <a:off x="457200" y="274638"/>
            <a:ext cx="8229600" cy="1325562"/>
          </a:xfrm>
          <a:solidFill>
            <a:srgbClr val="5A7396"/>
          </a:solidFill>
        </p:spPr>
        <p:txBody>
          <a:bodyPr/>
          <a:lstStyle/>
          <a:p>
            <a:pPr eaLnBrk="1" hangingPunct="1"/>
            <a:r>
              <a:rPr lang="el-GR" sz="2800" dirty="0" smtClean="0">
                <a:solidFill>
                  <a:schemeClr val="bg1"/>
                </a:solidFill>
                <a:latin typeface="Arial" charset="0"/>
                <a:cs typeface="Arial" charset="0"/>
              </a:rPr>
              <a:t>Πληροφοριακά συστήματα: λειτουργούν, αναπτύσσουν και μετασχηματίζουν</a:t>
            </a:r>
            <a:endParaRPr lang="en-US" sz="2800" dirty="0" smtClean="0">
              <a:solidFill>
                <a:schemeClr val="bg1"/>
              </a:solidFill>
              <a:latin typeface="Arial" charset="0"/>
              <a:cs typeface="Arial" charset="0"/>
            </a:endParaRPr>
          </a:p>
        </p:txBody>
      </p:sp>
      <p:graphicFrame>
        <p:nvGraphicFramePr>
          <p:cNvPr id="5" name="Table 4"/>
          <p:cNvGraphicFramePr>
            <a:graphicFrameLocks noGrp="1"/>
          </p:cNvGraphicFramePr>
          <p:nvPr/>
        </p:nvGraphicFramePr>
        <p:xfrm>
          <a:off x="457200" y="1600200"/>
          <a:ext cx="8229600" cy="1828800"/>
        </p:xfrm>
        <a:graphic>
          <a:graphicData uri="http://schemas.openxmlformats.org/drawingml/2006/table">
            <a:tbl>
              <a:tblPr firstRow="1" bandRow="1">
                <a:tableStyleId>{5940675A-B579-460E-94D1-54222C63F5DA}</a:tableStyleId>
              </a:tblPr>
              <a:tblGrid>
                <a:gridCol w="8229600"/>
              </a:tblGrid>
              <a:tr h="1828800">
                <a:tc>
                  <a:txBody>
                    <a:bodyPr/>
                    <a:lstStyle/>
                    <a:p>
                      <a:pPr marL="457200" indent="-457200">
                        <a:lnSpc>
                          <a:spcPct val="125000"/>
                        </a:lnSpc>
                        <a:spcBef>
                          <a:spcPct val="0"/>
                        </a:spcBef>
                        <a:buFont typeface="Arial" pitchFamily="34" charset="0"/>
                        <a:buChar char="•"/>
                      </a:pPr>
                      <a:r>
                        <a:rPr lang="en-US" sz="2000" dirty="0" smtClean="0">
                          <a:latin typeface="Arial" charset="0"/>
                          <a:cs typeface="Arial" charset="0"/>
                        </a:rPr>
                        <a:t>66% </a:t>
                      </a:r>
                      <a:r>
                        <a:rPr lang="el-GR" sz="2000" dirty="0" smtClean="0">
                          <a:latin typeface="Arial" charset="0"/>
                          <a:cs typeface="Arial" charset="0"/>
                        </a:rPr>
                        <a:t>της επένδυσης σε τεχνολογία πληροφοριών ξοδεύονται για τη εύρυθμη λειτουργία των συστημάτων</a:t>
                      </a:r>
                    </a:p>
                    <a:p>
                      <a:pPr marL="457200" indent="-457200">
                        <a:lnSpc>
                          <a:spcPct val="125000"/>
                        </a:lnSpc>
                        <a:spcBef>
                          <a:spcPct val="0"/>
                        </a:spcBef>
                        <a:buFont typeface="Arial" pitchFamily="34" charset="0"/>
                        <a:buChar char="•"/>
                      </a:pPr>
                      <a:r>
                        <a:rPr lang="en-US" sz="2000" dirty="0" smtClean="0">
                          <a:latin typeface="Arial" charset="0"/>
                          <a:cs typeface="Arial" charset="0"/>
                        </a:rPr>
                        <a:t>19% </a:t>
                      </a:r>
                      <a:r>
                        <a:rPr lang="el-GR" sz="2000" dirty="0" smtClean="0">
                          <a:latin typeface="Arial" charset="0"/>
                          <a:cs typeface="Arial" charset="0"/>
                        </a:rPr>
                        <a:t>στην ανάπτυξη των επιχειρήσεων </a:t>
                      </a:r>
                    </a:p>
                    <a:p>
                      <a:pPr marL="457200" indent="-457200">
                        <a:lnSpc>
                          <a:spcPct val="125000"/>
                        </a:lnSpc>
                        <a:spcBef>
                          <a:spcPct val="0"/>
                        </a:spcBef>
                        <a:buFont typeface="Arial" pitchFamily="34" charset="0"/>
                        <a:buChar char="•"/>
                      </a:pPr>
                      <a:r>
                        <a:rPr lang="en-US" sz="2000" dirty="0" smtClean="0">
                          <a:latin typeface="Arial" charset="0"/>
                          <a:cs typeface="Arial" charset="0"/>
                        </a:rPr>
                        <a:t>15% </a:t>
                      </a:r>
                      <a:r>
                        <a:rPr lang="el-GR" sz="2000" dirty="0" smtClean="0">
                          <a:latin typeface="Arial" charset="0"/>
                          <a:cs typeface="Arial" charset="0"/>
                        </a:rPr>
                        <a:t>στο μετασχηματισμό των επιχειρηματικών μοντέλων</a:t>
                      </a:r>
                      <a:r>
                        <a:rPr lang="el-GR" sz="3000" dirty="0" smtClean="0">
                          <a:latin typeface="Arial" charset="0"/>
                          <a:cs typeface="Arial" charset="0"/>
                        </a:rPr>
                        <a:t> </a:t>
                      </a:r>
                      <a:endParaRPr lang="en-US" sz="3000" dirty="0" smtClean="0">
                        <a:latin typeface="Arial" charset="0"/>
                        <a:cs typeface="Arial" charset="0"/>
                      </a:endParaRPr>
                    </a:p>
                  </a:txBody>
                  <a:tcPr/>
                </a:tc>
              </a:tr>
            </a:tbl>
          </a:graphicData>
        </a:graphic>
      </p:graphicFrame>
      <p:sp>
        <p:nvSpPr>
          <p:cNvPr id="11" name="Rectangle 10"/>
          <p:cNvSpPr/>
          <p:nvPr/>
        </p:nvSpPr>
        <p:spPr>
          <a:xfrm>
            <a:off x="457200" y="274638"/>
            <a:ext cx="762000" cy="1325562"/>
          </a:xfrm>
          <a:prstGeom prst="rect">
            <a:avLst/>
          </a:prstGeom>
          <a:solidFill>
            <a:srgbClr val="D25F1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2" name="Rectangle 11"/>
          <p:cNvSpPr/>
          <p:nvPr/>
        </p:nvSpPr>
        <p:spPr>
          <a:xfrm>
            <a:off x="7927975" y="274638"/>
            <a:ext cx="762000" cy="1325562"/>
          </a:xfrm>
          <a:prstGeom prst="rect">
            <a:avLst/>
          </a:prstGeom>
          <a:solidFill>
            <a:srgbClr val="D25F1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0" name="Rectangle 9"/>
          <p:cNvSpPr/>
          <p:nvPr/>
        </p:nvSpPr>
        <p:spPr>
          <a:xfrm>
            <a:off x="457200" y="274638"/>
            <a:ext cx="8229600" cy="1325562"/>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8194" name="Picture 2"/>
          <p:cNvPicPr>
            <a:picLocks noChangeAspect="1" noChangeArrowheads="1"/>
          </p:cNvPicPr>
          <p:nvPr/>
        </p:nvPicPr>
        <p:blipFill>
          <a:blip r:embed="rId3" cstate="print"/>
          <a:srcRect/>
          <a:stretch>
            <a:fillRect/>
          </a:stretch>
        </p:blipFill>
        <p:spPr bwMode="auto">
          <a:xfrm>
            <a:off x="1371600" y="3581400"/>
            <a:ext cx="6334125" cy="3076575"/>
          </a:xfrm>
          <a:prstGeom prst="rect">
            <a:avLst/>
          </a:prstGeom>
          <a:noFill/>
          <a:ln w="9525">
            <a:noFill/>
            <a:miter lim="800000"/>
            <a:headEnd/>
            <a:tailEnd/>
          </a:ln>
          <a:effec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Title 3"/>
          <p:cNvSpPr>
            <a:spLocks noGrp="1"/>
          </p:cNvSpPr>
          <p:nvPr>
            <p:ph type="title"/>
          </p:nvPr>
        </p:nvSpPr>
        <p:spPr>
          <a:xfrm>
            <a:off x="457200" y="274638"/>
            <a:ext cx="8229600" cy="1325562"/>
          </a:xfrm>
          <a:solidFill>
            <a:srgbClr val="5A7396"/>
          </a:solidFill>
        </p:spPr>
        <p:txBody>
          <a:bodyPr/>
          <a:lstStyle/>
          <a:p>
            <a:pPr eaLnBrk="1" hangingPunct="1"/>
            <a:r>
              <a:rPr lang="el-GR" sz="3600" dirty="0" smtClean="0">
                <a:solidFill>
                  <a:schemeClr val="bg1"/>
                </a:solidFill>
                <a:latin typeface="Arial" charset="0"/>
                <a:cs typeface="Arial" charset="0"/>
              </a:rPr>
              <a:t>Μη-κερδοσκοπικοί οργανισμοί </a:t>
            </a:r>
            <a:endParaRPr lang="en-US" sz="3600" dirty="0" smtClean="0">
              <a:solidFill>
                <a:schemeClr val="bg1"/>
              </a:solidFill>
              <a:latin typeface="Arial" charset="0"/>
              <a:cs typeface="Arial" charset="0"/>
            </a:endParaRPr>
          </a:p>
        </p:txBody>
      </p:sp>
      <p:sp>
        <p:nvSpPr>
          <p:cNvPr id="64514" name="Content Placeholder 4"/>
          <p:cNvSpPr>
            <a:spLocks noGrp="1"/>
          </p:cNvSpPr>
          <p:nvPr>
            <p:ph idx="1"/>
          </p:nvPr>
        </p:nvSpPr>
        <p:spPr>
          <a:ln>
            <a:solidFill>
              <a:schemeClr val="tx1"/>
            </a:solidFill>
          </a:ln>
        </p:spPr>
        <p:txBody>
          <a:bodyPr/>
          <a:lstStyle/>
          <a:p>
            <a:pPr eaLnBrk="1" hangingPunct="1">
              <a:lnSpc>
                <a:spcPct val="125000"/>
              </a:lnSpc>
              <a:spcBef>
                <a:spcPct val="0"/>
              </a:spcBef>
            </a:pPr>
            <a:r>
              <a:rPr lang="el-GR" sz="3000" dirty="0" smtClean="0">
                <a:latin typeface="Arial" charset="0"/>
                <a:cs typeface="Arial" charset="0"/>
              </a:rPr>
              <a:t>Στόχοι που απαιτούν στρατηγικό σχεδιασμό</a:t>
            </a:r>
            <a:endParaRPr lang="en-US" sz="3000" dirty="0" smtClean="0">
              <a:latin typeface="Arial" charset="0"/>
              <a:cs typeface="Arial" charset="0"/>
            </a:endParaRPr>
          </a:p>
          <a:p>
            <a:pPr eaLnBrk="1" hangingPunct="1">
              <a:lnSpc>
                <a:spcPct val="125000"/>
              </a:lnSpc>
              <a:spcBef>
                <a:spcPct val="0"/>
              </a:spcBef>
            </a:pPr>
            <a:r>
              <a:rPr lang="el-GR" sz="3000" dirty="0" smtClean="0">
                <a:latin typeface="Arial" charset="0"/>
                <a:cs typeface="Arial" charset="0"/>
              </a:rPr>
              <a:t>Λειτουργικές ανάγκες </a:t>
            </a:r>
            <a:endParaRPr lang="en-US" sz="3000" dirty="0" smtClean="0">
              <a:latin typeface="Arial" charset="0"/>
              <a:cs typeface="Arial" charset="0"/>
            </a:endParaRPr>
          </a:p>
          <a:p>
            <a:pPr eaLnBrk="1" hangingPunct="1">
              <a:lnSpc>
                <a:spcPct val="125000"/>
              </a:lnSpc>
              <a:spcBef>
                <a:spcPct val="0"/>
              </a:spcBef>
            </a:pPr>
            <a:r>
              <a:rPr lang="el-GR" sz="3000" dirty="0" smtClean="0">
                <a:latin typeface="Arial" charset="0"/>
                <a:cs typeface="Arial" charset="0"/>
              </a:rPr>
              <a:t>Επωφελούνται από τη στρατηγική χρήση των πληροφοριακών συστημάτων</a:t>
            </a:r>
            <a:endParaRPr lang="en-US" sz="3000" dirty="0" smtClean="0">
              <a:latin typeface="Arial" charset="0"/>
              <a:cs typeface="Arial" charset="0"/>
            </a:endParaRPr>
          </a:p>
        </p:txBody>
      </p:sp>
      <p:sp>
        <p:nvSpPr>
          <p:cNvPr id="6" name="Rectangle 5"/>
          <p:cNvSpPr/>
          <p:nvPr/>
        </p:nvSpPr>
        <p:spPr>
          <a:xfrm>
            <a:off x="457200" y="274638"/>
            <a:ext cx="762000" cy="1325562"/>
          </a:xfrm>
          <a:prstGeom prst="rect">
            <a:avLst/>
          </a:prstGeom>
          <a:solidFill>
            <a:srgbClr val="D25F1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Rectangle 6"/>
          <p:cNvSpPr/>
          <p:nvPr/>
        </p:nvSpPr>
        <p:spPr>
          <a:xfrm>
            <a:off x="7927975" y="274638"/>
            <a:ext cx="762000" cy="1325562"/>
          </a:xfrm>
          <a:prstGeom prst="rect">
            <a:avLst/>
          </a:prstGeom>
          <a:solidFill>
            <a:srgbClr val="D25F1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 name="Rectangle 9"/>
          <p:cNvSpPr/>
          <p:nvPr/>
        </p:nvSpPr>
        <p:spPr>
          <a:xfrm>
            <a:off x="457200" y="274638"/>
            <a:ext cx="8229600" cy="1325562"/>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Title 3"/>
          <p:cNvSpPr>
            <a:spLocks noGrp="1"/>
          </p:cNvSpPr>
          <p:nvPr>
            <p:ph type="title"/>
          </p:nvPr>
        </p:nvSpPr>
        <p:spPr>
          <a:xfrm>
            <a:off x="457200" y="274638"/>
            <a:ext cx="8229600" cy="1325562"/>
          </a:xfrm>
          <a:solidFill>
            <a:srgbClr val="5A7396"/>
          </a:solidFill>
        </p:spPr>
        <p:txBody>
          <a:bodyPr/>
          <a:lstStyle/>
          <a:p>
            <a:pPr eaLnBrk="1" hangingPunct="1"/>
            <a:r>
              <a:rPr lang="el-GR" dirty="0" smtClean="0">
                <a:solidFill>
                  <a:schemeClr val="bg1"/>
                </a:solidFill>
                <a:latin typeface="Arial" charset="0"/>
                <a:cs typeface="Arial" charset="0"/>
              </a:rPr>
              <a:t>Συγκέντρωση χρημάτων</a:t>
            </a:r>
            <a:endParaRPr lang="en-US" dirty="0" smtClean="0">
              <a:solidFill>
                <a:schemeClr val="bg1"/>
              </a:solidFill>
              <a:latin typeface="Arial" charset="0"/>
              <a:cs typeface="Arial" charset="0"/>
            </a:endParaRPr>
          </a:p>
        </p:txBody>
      </p:sp>
      <p:sp>
        <p:nvSpPr>
          <p:cNvPr id="66562" name="Content Placeholder 4"/>
          <p:cNvSpPr>
            <a:spLocks noGrp="1"/>
          </p:cNvSpPr>
          <p:nvPr>
            <p:ph idx="1"/>
          </p:nvPr>
        </p:nvSpPr>
        <p:spPr>
          <a:ln>
            <a:solidFill>
              <a:schemeClr val="tx1"/>
            </a:solidFill>
          </a:ln>
        </p:spPr>
        <p:txBody>
          <a:bodyPr/>
          <a:lstStyle/>
          <a:p>
            <a:pPr eaLnBrk="1" hangingPunct="1">
              <a:lnSpc>
                <a:spcPct val="125000"/>
              </a:lnSpc>
              <a:spcBef>
                <a:spcPct val="0"/>
              </a:spcBef>
            </a:pPr>
            <a:r>
              <a:rPr lang="el-GR" sz="3000" dirty="0" smtClean="0">
                <a:latin typeface="Arial" charset="0"/>
                <a:cs typeface="Arial" charset="0"/>
              </a:rPr>
              <a:t>Τα πληροφοριακά συστήματα βοηθούν στη διαχείριση των δωρεών</a:t>
            </a:r>
          </a:p>
          <a:p>
            <a:pPr eaLnBrk="1" hangingPunct="1">
              <a:lnSpc>
                <a:spcPct val="125000"/>
              </a:lnSpc>
              <a:spcBef>
                <a:spcPct val="0"/>
              </a:spcBef>
            </a:pPr>
            <a:r>
              <a:rPr lang="el-GR" sz="3000" dirty="0" smtClean="0">
                <a:latin typeface="Arial" charset="0"/>
                <a:cs typeface="Arial" charset="0"/>
              </a:rPr>
              <a:t>Προσεγγίζουν παγκόσμιο κοινό </a:t>
            </a:r>
          </a:p>
          <a:p>
            <a:pPr eaLnBrk="1" hangingPunct="1">
              <a:lnSpc>
                <a:spcPct val="125000"/>
              </a:lnSpc>
              <a:spcBef>
                <a:spcPct val="0"/>
              </a:spcBef>
            </a:pPr>
            <a:r>
              <a:rPr lang="el-GR" sz="3000" dirty="0" smtClean="0">
                <a:latin typeface="Arial" charset="0"/>
                <a:cs typeface="Arial" charset="0"/>
              </a:rPr>
              <a:t>Αντλούν πληροφορίες σχετικά με τις προτιμήσεις και τα κίνητρα πιθανών χρηματοδοτών</a:t>
            </a:r>
            <a:endParaRPr lang="en-US" sz="3000" dirty="0" smtClean="0">
              <a:latin typeface="Arial" charset="0"/>
              <a:cs typeface="Arial" charset="0"/>
            </a:endParaRPr>
          </a:p>
        </p:txBody>
      </p:sp>
      <p:sp>
        <p:nvSpPr>
          <p:cNvPr id="6" name="Rectangle 5"/>
          <p:cNvSpPr/>
          <p:nvPr/>
        </p:nvSpPr>
        <p:spPr>
          <a:xfrm>
            <a:off x="457200" y="274638"/>
            <a:ext cx="762000" cy="1325562"/>
          </a:xfrm>
          <a:prstGeom prst="rect">
            <a:avLst/>
          </a:prstGeom>
          <a:solidFill>
            <a:srgbClr val="D25F1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Rectangle 6"/>
          <p:cNvSpPr/>
          <p:nvPr/>
        </p:nvSpPr>
        <p:spPr>
          <a:xfrm>
            <a:off x="7927975" y="274638"/>
            <a:ext cx="762000" cy="1325562"/>
          </a:xfrm>
          <a:prstGeom prst="rect">
            <a:avLst/>
          </a:prstGeom>
          <a:solidFill>
            <a:srgbClr val="D25F1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 name="Rectangle 9"/>
          <p:cNvSpPr/>
          <p:nvPr/>
        </p:nvSpPr>
        <p:spPr>
          <a:xfrm>
            <a:off x="457200" y="274638"/>
            <a:ext cx="8229600" cy="1325562"/>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Title 3"/>
          <p:cNvSpPr>
            <a:spLocks noGrp="1"/>
          </p:cNvSpPr>
          <p:nvPr>
            <p:ph type="title"/>
          </p:nvPr>
        </p:nvSpPr>
        <p:spPr>
          <a:xfrm>
            <a:off x="457200" y="274638"/>
            <a:ext cx="8229600" cy="1325562"/>
          </a:xfrm>
          <a:solidFill>
            <a:srgbClr val="5A7396"/>
          </a:solidFill>
        </p:spPr>
        <p:txBody>
          <a:bodyPr/>
          <a:lstStyle/>
          <a:p>
            <a:pPr eaLnBrk="1" hangingPunct="1"/>
            <a:r>
              <a:rPr lang="el-GR" dirty="0" smtClean="0">
                <a:solidFill>
                  <a:schemeClr val="bg1"/>
                </a:solidFill>
                <a:latin typeface="Arial" charset="0"/>
                <a:cs typeface="Arial" charset="0"/>
              </a:rPr>
              <a:t>Εθελοντισμός</a:t>
            </a:r>
            <a:endParaRPr lang="en-US" dirty="0" smtClean="0">
              <a:solidFill>
                <a:schemeClr val="bg1"/>
              </a:solidFill>
              <a:latin typeface="Arial" charset="0"/>
              <a:cs typeface="Arial" charset="0"/>
            </a:endParaRPr>
          </a:p>
        </p:txBody>
      </p:sp>
      <p:graphicFrame>
        <p:nvGraphicFramePr>
          <p:cNvPr id="5" name="Table 4"/>
          <p:cNvGraphicFramePr>
            <a:graphicFrameLocks noGrp="1"/>
          </p:cNvGraphicFramePr>
          <p:nvPr/>
        </p:nvGraphicFramePr>
        <p:xfrm>
          <a:off x="457200" y="1600200"/>
          <a:ext cx="8229600" cy="4495800"/>
        </p:xfrm>
        <a:graphic>
          <a:graphicData uri="http://schemas.openxmlformats.org/drawingml/2006/table">
            <a:tbl>
              <a:tblPr firstRow="1" bandRow="1">
                <a:tableStyleId>{5940675A-B579-460E-94D1-54222C63F5DA}</a:tableStyleId>
              </a:tblPr>
              <a:tblGrid>
                <a:gridCol w="8229600"/>
              </a:tblGrid>
              <a:tr h="4495800">
                <a:tc>
                  <a:txBody>
                    <a:bodyPr/>
                    <a:lstStyle/>
                    <a:p>
                      <a:pPr marL="457200" indent="-457200">
                        <a:lnSpc>
                          <a:spcPct val="125000"/>
                        </a:lnSpc>
                        <a:buFont typeface="Arial" pitchFamily="34" charset="0"/>
                        <a:buChar char="•"/>
                      </a:pPr>
                      <a:r>
                        <a:rPr lang="el-GR" sz="3000" dirty="0" smtClean="0">
                          <a:latin typeface="Arial" pitchFamily="34" charset="0"/>
                          <a:cs typeface="Arial" pitchFamily="34" charset="0"/>
                        </a:rPr>
                        <a:t>Προσέλκυση εθελοντών </a:t>
                      </a:r>
                    </a:p>
                    <a:p>
                      <a:pPr marL="457200" indent="-457200">
                        <a:lnSpc>
                          <a:spcPct val="125000"/>
                        </a:lnSpc>
                        <a:buFont typeface="Arial" pitchFamily="34" charset="0"/>
                        <a:buChar char="•"/>
                      </a:pPr>
                      <a:r>
                        <a:rPr lang="el-GR" sz="3000" dirty="0" smtClean="0">
                          <a:latin typeface="Arial" pitchFamily="34" charset="0"/>
                          <a:cs typeface="Arial" pitchFamily="34" charset="0"/>
                        </a:rPr>
                        <a:t>Βοηθούν τους εθελοντές να εντοπίζουν έργα,</a:t>
                      </a:r>
                      <a:r>
                        <a:rPr lang="el-GR" sz="3000" baseline="0" dirty="0" smtClean="0">
                          <a:latin typeface="Arial" pitchFamily="34" charset="0"/>
                          <a:cs typeface="Arial" pitchFamily="34" charset="0"/>
                        </a:rPr>
                        <a:t> τα οποία έχουν ανάγκη τις δεξιότητές τους</a:t>
                      </a:r>
                      <a:endParaRPr lang="en-US" sz="3000" dirty="0">
                        <a:latin typeface="Arial" pitchFamily="34" charset="0"/>
                        <a:cs typeface="Arial" pitchFamily="34" charset="0"/>
                      </a:endParaRPr>
                    </a:p>
                  </a:txBody>
                  <a:tcPr/>
                </a:tc>
              </a:tr>
            </a:tbl>
          </a:graphicData>
        </a:graphic>
      </p:graphicFrame>
      <p:sp>
        <p:nvSpPr>
          <p:cNvPr id="10" name="Rectangle 9"/>
          <p:cNvSpPr/>
          <p:nvPr/>
        </p:nvSpPr>
        <p:spPr>
          <a:xfrm>
            <a:off x="457200" y="274638"/>
            <a:ext cx="8229600" cy="1325562"/>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1" name="Rectangle 10"/>
          <p:cNvSpPr/>
          <p:nvPr/>
        </p:nvSpPr>
        <p:spPr>
          <a:xfrm>
            <a:off x="457200" y="274638"/>
            <a:ext cx="762000" cy="1325562"/>
          </a:xfrm>
          <a:prstGeom prst="rect">
            <a:avLst/>
          </a:prstGeom>
          <a:solidFill>
            <a:srgbClr val="D25F1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2" name="Rectangle 11"/>
          <p:cNvSpPr/>
          <p:nvPr/>
        </p:nvSpPr>
        <p:spPr>
          <a:xfrm>
            <a:off x="7927975" y="274638"/>
            <a:ext cx="762000" cy="1325562"/>
          </a:xfrm>
          <a:prstGeom prst="rect">
            <a:avLst/>
          </a:prstGeom>
          <a:solidFill>
            <a:srgbClr val="D25F1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Title 3"/>
          <p:cNvSpPr>
            <a:spLocks noGrp="1"/>
          </p:cNvSpPr>
          <p:nvPr>
            <p:ph type="title"/>
          </p:nvPr>
        </p:nvSpPr>
        <p:spPr>
          <a:xfrm>
            <a:off x="457200" y="274638"/>
            <a:ext cx="8229600" cy="1325562"/>
          </a:xfrm>
          <a:solidFill>
            <a:srgbClr val="5A7396"/>
          </a:solidFill>
        </p:spPr>
        <p:txBody>
          <a:bodyPr/>
          <a:lstStyle/>
          <a:p>
            <a:pPr eaLnBrk="1" hangingPunct="1"/>
            <a:r>
              <a:rPr lang="el-GR" dirty="0" smtClean="0">
                <a:solidFill>
                  <a:schemeClr val="bg1"/>
                </a:solidFill>
                <a:latin typeface="Arial" charset="0"/>
                <a:cs typeface="Arial" charset="0"/>
              </a:rPr>
              <a:t>Δημόσιος τομέας</a:t>
            </a:r>
            <a:r>
              <a:rPr lang="en-US" dirty="0" smtClean="0">
                <a:solidFill>
                  <a:schemeClr val="bg1"/>
                </a:solidFill>
                <a:latin typeface="Arial" charset="0"/>
                <a:cs typeface="Arial" charset="0"/>
              </a:rPr>
              <a:t> (1:2)</a:t>
            </a:r>
          </a:p>
        </p:txBody>
      </p:sp>
      <p:sp>
        <p:nvSpPr>
          <p:cNvPr id="70658" name="Content Placeholder 4"/>
          <p:cNvSpPr>
            <a:spLocks noGrp="1"/>
          </p:cNvSpPr>
          <p:nvPr>
            <p:ph idx="1"/>
          </p:nvPr>
        </p:nvSpPr>
        <p:spPr>
          <a:ln>
            <a:solidFill>
              <a:schemeClr val="tx1"/>
            </a:solidFill>
          </a:ln>
        </p:spPr>
        <p:txBody>
          <a:bodyPr/>
          <a:lstStyle/>
          <a:p>
            <a:pPr eaLnBrk="1" hangingPunct="1">
              <a:lnSpc>
                <a:spcPct val="125000"/>
              </a:lnSpc>
              <a:spcBef>
                <a:spcPct val="0"/>
              </a:spcBef>
            </a:pPr>
            <a:r>
              <a:rPr lang="el-GR" sz="3000" dirty="0" smtClean="0">
                <a:latin typeface="Arial" charset="0"/>
                <a:cs typeface="Arial" charset="0"/>
              </a:rPr>
              <a:t>Χρειάζεται τα πληροφοριακά συστήματα για τη διαχείριση των υπηρεσιακών απαιτήσεών του</a:t>
            </a:r>
            <a:endParaRPr lang="en-US" sz="3000" dirty="0" smtClean="0">
              <a:latin typeface="Arial" charset="0"/>
              <a:cs typeface="Arial" charset="0"/>
            </a:endParaRPr>
          </a:p>
          <a:p>
            <a:pPr eaLnBrk="1" hangingPunct="1">
              <a:lnSpc>
                <a:spcPct val="125000"/>
              </a:lnSpc>
              <a:spcBef>
                <a:spcPct val="0"/>
              </a:spcBef>
            </a:pPr>
            <a:r>
              <a:rPr lang="el-GR" sz="3000" dirty="0" smtClean="0">
                <a:latin typeface="Arial" charset="0"/>
                <a:cs typeface="Arial" charset="0"/>
              </a:rPr>
              <a:t>Οι πολίτες απαιτούν οικονομικά αποδοτικές υπηρεσίες</a:t>
            </a:r>
          </a:p>
          <a:p>
            <a:pPr eaLnBrk="1" hangingPunct="1">
              <a:lnSpc>
                <a:spcPct val="125000"/>
              </a:lnSpc>
              <a:spcBef>
                <a:spcPct val="0"/>
              </a:spcBef>
            </a:pPr>
            <a:r>
              <a:rPr lang="el-GR" sz="3000" dirty="0" smtClean="0">
                <a:latin typeface="Arial" pitchFamily="34" charset="0"/>
                <a:cs typeface="Arial" pitchFamily="34" charset="0"/>
              </a:rPr>
              <a:t>Η αποστολή μπορεί να περιλαμβάνει  επίσης στόχους με μακροχρόνια οφέλη</a:t>
            </a:r>
            <a:endParaRPr lang="en-US" sz="3000" dirty="0" smtClean="0">
              <a:latin typeface="Arial" pitchFamily="34" charset="0"/>
              <a:cs typeface="Arial" pitchFamily="34" charset="0"/>
            </a:endParaRPr>
          </a:p>
        </p:txBody>
      </p:sp>
      <p:sp>
        <p:nvSpPr>
          <p:cNvPr id="6" name="Rectangle 5"/>
          <p:cNvSpPr/>
          <p:nvPr/>
        </p:nvSpPr>
        <p:spPr>
          <a:xfrm>
            <a:off x="457200" y="274638"/>
            <a:ext cx="762000" cy="1325562"/>
          </a:xfrm>
          <a:prstGeom prst="rect">
            <a:avLst/>
          </a:prstGeom>
          <a:solidFill>
            <a:srgbClr val="D25F1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Rectangle 6"/>
          <p:cNvSpPr/>
          <p:nvPr/>
        </p:nvSpPr>
        <p:spPr>
          <a:xfrm>
            <a:off x="7927975" y="274638"/>
            <a:ext cx="762000" cy="1325562"/>
          </a:xfrm>
          <a:prstGeom prst="rect">
            <a:avLst/>
          </a:prstGeom>
          <a:solidFill>
            <a:srgbClr val="D25F1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 name="Rectangle 9"/>
          <p:cNvSpPr/>
          <p:nvPr/>
        </p:nvSpPr>
        <p:spPr>
          <a:xfrm>
            <a:off x="457200" y="274638"/>
            <a:ext cx="8229600" cy="1325562"/>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3"/>
          <p:cNvSpPr>
            <a:spLocks noGrp="1"/>
          </p:cNvSpPr>
          <p:nvPr>
            <p:ph type="title"/>
          </p:nvPr>
        </p:nvSpPr>
        <p:spPr>
          <a:xfrm>
            <a:off x="457200" y="274638"/>
            <a:ext cx="8229600" cy="1325562"/>
          </a:xfrm>
          <a:solidFill>
            <a:srgbClr val="5A7396"/>
          </a:solidFill>
        </p:spPr>
        <p:txBody>
          <a:bodyPr/>
          <a:lstStyle/>
          <a:p>
            <a:pPr eaLnBrk="1" hangingPunct="1"/>
            <a:r>
              <a:rPr lang="el-GR" dirty="0" smtClean="0">
                <a:solidFill>
                  <a:schemeClr val="bg1"/>
                </a:solidFill>
                <a:latin typeface="Arial" charset="0"/>
                <a:cs typeface="Arial" charset="0"/>
              </a:rPr>
              <a:t>Μαθησιακοί στόχοι</a:t>
            </a:r>
            <a:endParaRPr lang="en-US" dirty="0" smtClean="0">
              <a:solidFill>
                <a:schemeClr val="bg1"/>
              </a:solidFill>
              <a:latin typeface="Arial" charset="0"/>
              <a:cs typeface="Arial" charset="0"/>
            </a:endParaRPr>
          </a:p>
        </p:txBody>
      </p:sp>
      <p:sp>
        <p:nvSpPr>
          <p:cNvPr id="17410" name="Content Placeholder 4"/>
          <p:cNvSpPr>
            <a:spLocks noGrp="1"/>
          </p:cNvSpPr>
          <p:nvPr>
            <p:ph idx="1"/>
          </p:nvPr>
        </p:nvSpPr>
        <p:spPr>
          <a:ln>
            <a:solidFill>
              <a:schemeClr val="tx1"/>
            </a:solidFill>
          </a:ln>
        </p:spPr>
        <p:txBody>
          <a:bodyPr/>
          <a:lstStyle/>
          <a:p>
            <a:pPr eaLnBrk="1" hangingPunct="1">
              <a:lnSpc>
                <a:spcPct val="125000"/>
              </a:lnSpc>
              <a:spcBef>
                <a:spcPct val="0"/>
              </a:spcBef>
              <a:buFont typeface="Arial" charset="0"/>
              <a:buNone/>
            </a:pPr>
            <a:r>
              <a:rPr lang="en-US" sz="3000" dirty="0" smtClean="0">
                <a:latin typeface="Arial" charset="0"/>
                <a:cs typeface="Arial" charset="0"/>
              </a:rPr>
              <a:t>1. </a:t>
            </a:r>
            <a:r>
              <a:rPr lang="el-GR" sz="3000" dirty="0" smtClean="0">
                <a:latin typeface="Arial" charset="0"/>
                <a:cs typeface="Arial" charset="0"/>
              </a:rPr>
              <a:t>Πέντε δυνάμεις</a:t>
            </a:r>
            <a:endParaRPr lang="en-US" sz="3000" dirty="0" smtClean="0">
              <a:latin typeface="Arial" charset="0"/>
              <a:cs typeface="Arial" charset="0"/>
            </a:endParaRPr>
          </a:p>
          <a:p>
            <a:pPr eaLnBrk="1" hangingPunct="1">
              <a:lnSpc>
                <a:spcPct val="125000"/>
              </a:lnSpc>
              <a:spcBef>
                <a:spcPct val="0"/>
              </a:spcBef>
              <a:buFont typeface="Arial" charset="0"/>
              <a:buNone/>
            </a:pPr>
            <a:r>
              <a:rPr lang="en-US" sz="3000" dirty="0" smtClean="0">
                <a:latin typeface="Arial" charset="0"/>
                <a:cs typeface="Arial" charset="0"/>
              </a:rPr>
              <a:t>2. </a:t>
            </a:r>
            <a:r>
              <a:rPr lang="el-GR" sz="3000" dirty="0" smtClean="0">
                <a:latin typeface="Arial" charset="0"/>
                <a:cs typeface="Arial" charset="0"/>
              </a:rPr>
              <a:t>Άλλοι παράγοντες</a:t>
            </a:r>
            <a:endParaRPr lang="en-US" sz="3000" dirty="0" smtClean="0">
              <a:latin typeface="Arial" charset="0"/>
              <a:cs typeface="Arial" charset="0"/>
            </a:endParaRPr>
          </a:p>
          <a:p>
            <a:pPr eaLnBrk="1" hangingPunct="1">
              <a:lnSpc>
                <a:spcPct val="125000"/>
              </a:lnSpc>
              <a:spcBef>
                <a:spcPct val="0"/>
              </a:spcBef>
              <a:buFont typeface="Arial" charset="0"/>
              <a:buNone/>
            </a:pPr>
            <a:r>
              <a:rPr lang="en-US" sz="3000" dirty="0" smtClean="0">
                <a:latin typeface="Arial" charset="0"/>
                <a:cs typeface="Arial" charset="0"/>
              </a:rPr>
              <a:t>3. </a:t>
            </a:r>
            <a:r>
              <a:rPr lang="el-GR" sz="3000" dirty="0" smtClean="0">
                <a:latin typeface="Arial" charset="0"/>
                <a:cs typeface="Arial" charset="0"/>
              </a:rPr>
              <a:t>Αλυσίδα αξίας</a:t>
            </a:r>
            <a:endParaRPr lang="en-US" sz="3000" dirty="0" smtClean="0">
              <a:latin typeface="Arial" charset="0"/>
              <a:cs typeface="Arial" charset="0"/>
            </a:endParaRPr>
          </a:p>
          <a:p>
            <a:pPr eaLnBrk="1" hangingPunct="1">
              <a:lnSpc>
                <a:spcPct val="125000"/>
              </a:lnSpc>
              <a:spcBef>
                <a:spcPct val="0"/>
              </a:spcBef>
              <a:buNone/>
            </a:pPr>
            <a:r>
              <a:rPr lang="en-US" sz="3000" dirty="0" smtClean="0">
                <a:latin typeface="Arial" charset="0"/>
                <a:cs typeface="Arial" charset="0"/>
              </a:rPr>
              <a:t>4. </a:t>
            </a:r>
            <a:r>
              <a:rPr lang="el-GR" sz="3000" dirty="0" smtClean="0">
                <a:latin typeface="Arial" charset="0"/>
                <a:cs typeface="Arial" charset="0"/>
              </a:rPr>
              <a:t>Επιχειρηματική στρατηγική</a:t>
            </a:r>
            <a:endParaRPr lang="en-US" sz="3000" dirty="0" smtClean="0">
              <a:latin typeface="Arial" charset="0"/>
              <a:cs typeface="Arial" charset="0"/>
            </a:endParaRPr>
          </a:p>
          <a:p>
            <a:pPr lvl="0" eaLnBrk="1" hangingPunct="1">
              <a:lnSpc>
                <a:spcPct val="125000"/>
              </a:lnSpc>
              <a:spcBef>
                <a:spcPct val="0"/>
              </a:spcBef>
              <a:buNone/>
            </a:pPr>
            <a:r>
              <a:rPr lang="en-US" sz="3000" dirty="0" smtClean="0">
                <a:latin typeface="Arial" charset="0"/>
                <a:cs typeface="Arial" charset="0"/>
              </a:rPr>
              <a:t>5. </a:t>
            </a:r>
            <a:r>
              <a:rPr lang="el-GR" sz="3000" dirty="0" smtClean="0">
                <a:latin typeface="Arial" charset="0"/>
                <a:cs typeface="Arial" charset="0"/>
              </a:rPr>
              <a:t>Στρατηγική μη-κερδοσκοπικών οργανισμών και κυβερνήσεων.</a:t>
            </a:r>
          </a:p>
          <a:p>
            <a:pPr eaLnBrk="1" hangingPunct="1">
              <a:lnSpc>
                <a:spcPct val="125000"/>
              </a:lnSpc>
              <a:spcBef>
                <a:spcPct val="0"/>
              </a:spcBef>
              <a:buFont typeface="Arial" charset="0"/>
              <a:buNone/>
            </a:pPr>
            <a:r>
              <a:rPr lang="en-US" sz="3000" dirty="0" smtClean="0">
                <a:latin typeface="Arial" charset="0"/>
                <a:cs typeface="Arial" charset="0"/>
              </a:rPr>
              <a:t>6. </a:t>
            </a:r>
            <a:r>
              <a:rPr lang="el-GR" sz="3000" dirty="0" smtClean="0">
                <a:latin typeface="Arial" charset="0"/>
                <a:cs typeface="Arial" charset="0"/>
              </a:rPr>
              <a:t>Ο ρόλος των πληροφοριακών συστημάτων</a:t>
            </a:r>
            <a:endParaRPr lang="en-US" sz="3000" dirty="0" smtClean="0">
              <a:latin typeface="Arial" charset="0"/>
              <a:cs typeface="Arial" charset="0"/>
            </a:endParaRPr>
          </a:p>
        </p:txBody>
      </p:sp>
      <p:sp>
        <p:nvSpPr>
          <p:cNvPr id="6" name="Rectangle 5"/>
          <p:cNvSpPr/>
          <p:nvPr/>
        </p:nvSpPr>
        <p:spPr>
          <a:xfrm>
            <a:off x="457200" y="274638"/>
            <a:ext cx="762000" cy="1325562"/>
          </a:xfrm>
          <a:prstGeom prst="rect">
            <a:avLst/>
          </a:prstGeom>
          <a:solidFill>
            <a:srgbClr val="D25F1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Rectangle 6"/>
          <p:cNvSpPr/>
          <p:nvPr/>
        </p:nvSpPr>
        <p:spPr>
          <a:xfrm>
            <a:off x="7927975" y="274638"/>
            <a:ext cx="762000" cy="1325562"/>
          </a:xfrm>
          <a:prstGeom prst="rect">
            <a:avLst/>
          </a:prstGeom>
          <a:solidFill>
            <a:srgbClr val="D25F1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 name="Rectangle 9"/>
          <p:cNvSpPr/>
          <p:nvPr/>
        </p:nvSpPr>
        <p:spPr>
          <a:xfrm>
            <a:off x="457200" y="274638"/>
            <a:ext cx="8229600" cy="1325562"/>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Title 3"/>
          <p:cNvSpPr>
            <a:spLocks noGrp="1"/>
          </p:cNvSpPr>
          <p:nvPr>
            <p:ph type="title"/>
          </p:nvPr>
        </p:nvSpPr>
        <p:spPr>
          <a:xfrm>
            <a:off x="457200" y="274638"/>
            <a:ext cx="8229600" cy="1325562"/>
          </a:xfrm>
          <a:solidFill>
            <a:srgbClr val="5A7396"/>
          </a:solidFill>
        </p:spPr>
        <p:txBody>
          <a:bodyPr/>
          <a:lstStyle/>
          <a:p>
            <a:pPr eaLnBrk="1" hangingPunct="1"/>
            <a:r>
              <a:rPr lang="el-GR" dirty="0" smtClean="0">
                <a:solidFill>
                  <a:schemeClr val="bg1"/>
                </a:solidFill>
                <a:latin typeface="Arial" charset="0"/>
                <a:cs typeface="Arial" charset="0"/>
              </a:rPr>
              <a:t>Δημόσιος τομέας</a:t>
            </a:r>
            <a:r>
              <a:rPr lang="en-US" dirty="0" smtClean="0">
                <a:solidFill>
                  <a:schemeClr val="bg1"/>
                </a:solidFill>
                <a:latin typeface="Arial" charset="0"/>
                <a:cs typeface="Arial" charset="0"/>
              </a:rPr>
              <a:t> (2:2)</a:t>
            </a:r>
          </a:p>
        </p:txBody>
      </p:sp>
      <p:graphicFrame>
        <p:nvGraphicFramePr>
          <p:cNvPr id="5" name="Table 4"/>
          <p:cNvGraphicFramePr>
            <a:graphicFrameLocks noGrp="1"/>
          </p:cNvGraphicFramePr>
          <p:nvPr/>
        </p:nvGraphicFramePr>
        <p:xfrm>
          <a:off x="457200" y="1600200"/>
          <a:ext cx="8229600" cy="5123497"/>
        </p:xfrm>
        <a:graphic>
          <a:graphicData uri="http://schemas.openxmlformats.org/drawingml/2006/table">
            <a:tbl>
              <a:tblPr firstRow="1" bandRow="1">
                <a:tableStyleId>{5940675A-B579-460E-94D1-54222C63F5DA}</a:tableStyleId>
              </a:tblPr>
              <a:tblGrid>
                <a:gridCol w="4114800"/>
                <a:gridCol w="4114800"/>
              </a:tblGrid>
              <a:tr h="457200">
                <a:tc>
                  <a:txBody>
                    <a:bodyPr/>
                    <a:lstStyle/>
                    <a:p>
                      <a:pPr marL="457200" indent="-457200" algn="ctr">
                        <a:lnSpc>
                          <a:spcPct val="125000"/>
                        </a:lnSpc>
                        <a:buFont typeface="Arial" pitchFamily="34" charset="0"/>
                        <a:buNone/>
                      </a:pPr>
                      <a:r>
                        <a:rPr lang="el-GR" sz="3000" dirty="0" smtClean="0">
                          <a:solidFill>
                            <a:schemeClr val="bg1"/>
                          </a:solidFill>
                          <a:latin typeface="Arial" pitchFamily="34" charset="0"/>
                          <a:cs typeface="Arial" pitchFamily="34" charset="0"/>
                        </a:rPr>
                        <a:t>Ηλεκτρονική</a:t>
                      </a:r>
                    </a:p>
                    <a:p>
                      <a:pPr marL="457200" indent="-457200" algn="ctr">
                        <a:lnSpc>
                          <a:spcPct val="125000"/>
                        </a:lnSpc>
                        <a:buFont typeface="Arial" pitchFamily="34" charset="0"/>
                        <a:buNone/>
                      </a:pPr>
                      <a:r>
                        <a:rPr lang="el-GR" sz="3000" dirty="0" smtClean="0">
                          <a:solidFill>
                            <a:schemeClr val="bg1"/>
                          </a:solidFill>
                          <a:latin typeface="Arial" pitchFamily="34" charset="0"/>
                          <a:cs typeface="Arial" pitchFamily="34" charset="0"/>
                        </a:rPr>
                        <a:t>διακυβέρνηση </a:t>
                      </a:r>
                      <a:endParaRPr lang="en-US" sz="3000" dirty="0">
                        <a:solidFill>
                          <a:schemeClr val="bg1"/>
                        </a:solidFill>
                        <a:latin typeface="Arial" pitchFamily="34" charset="0"/>
                        <a:cs typeface="Arial" pitchFamily="34" charset="0"/>
                      </a:endParaRPr>
                    </a:p>
                  </a:txBody>
                  <a:tcPr>
                    <a:lnB w="12700" cap="flat" cmpd="sng" algn="ctr">
                      <a:solidFill>
                        <a:srgbClr val="000000"/>
                      </a:solidFill>
                      <a:prstDash val="solid"/>
                      <a:round/>
                      <a:headEnd type="none" w="med" len="med"/>
                      <a:tailEnd type="none" w="med" len="med"/>
                    </a:lnB>
                    <a:solidFill>
                      <a:srgbClr val="D25F14"/>
                    </a:solidFill>
                  </a:tcPr>
                </a:tc>
                <a:tc>
                  <a:txBody>
                    <a:bodyPr/>
                    <a:lstStyle/>
                    <a:p>
                      <a:pPr marL="349250" indent="-349250" algn="ctr">
                        <a:lnSpc>
                          <a:spcPct val="125000"/>
                        </a:lnSpc>
                        <a:buFont typeface="Arial" pitchFamily="34" charset="0"/>
                        <a:buNone/>
                      </a:pPr>
                      <a:r>
                        <a:rPr lang="el-GR" sz="3000" dirty="0" smtClean="0">
                          <a:solidFill>
                            <a:schemeClr val="bg1"/>
                          </a:solidFill>
                          <a:latin typeface="Arial" pitchFamily="34" charset="0"/>
                          <a:cs typeface="Arial" pitchFamily="34" charset="0"/>
                        </a:rPr>
                        <a:t>Έρευνα</a:t>
                      </a:r>
                      <a:endParaRPr lang="en-US" sz="3000" dirty="0">
                        <a:solidFill>
                          <a:schemeClr val="bg1"/>
                        </a:solidFill>
                        <a:latin typeface="Arial" pitchFamily="34" charset="0"/>
                        <a:cs typeface="Arial" pitchFamily="34" charset="0"/>
                      </a:endParaRPr>
                    </a:p>
                  </a:txBody>
                  <a:tcPr>
                    <a:lnB w="12700" cap="flat" cmpd="sng" algn="ctr">
                      <a:solidFill>
                        <a:srgbClr val="000000"/>
                      </a:solidFill>
                      <a:prstDash val="solid"/>
                      <a:round/>
                      <a:headEnd type="none" w="med" len="med"/>
                      <a:tailEnd type="none" w="med" len="med"/>
                    </a:lnB>
                    <a:solidFill>
                      <a:srgbClr val="D25F14"/>
                    </a:solidFill>
                  </a:tcPr>
                </a:tc>
              </a:tr>
              <a:tr h="3889057">
                <a:tc>
                  <a:txBody>
                    <a:bodyPr/>
                    <a:lstStyle/>
                    <a:p>
                      <a:pPr marL="349250" indent="-349250">
                        <a:lnSpc>
                          <a:spcPct val="125000"/>
                        </a:lnSpc>
                        <a:buFont typeface="Arial" pitchFamily="34" charset="0"/>
                        <a:buChar char="•"/>
                      </a:pPr>
                      <a:r>
                        <a:rPr lang="el-GR" sz="2400" dirty="0" smtClean="0">
                          <a:latin typeface="Arial" pitchFamily="34" charset="0"/>
                          <a:cs typeface="Arial" pitchFamily="34" charset="0"/>
                        </a:rPr>
                        <a:t>Παροχής μη-διαβαθμισμένων πληροφοριών στους πολίτες μέσω του Διαδικτύου</a:t>
                      </a:r>
                    </a:p>
                    <a:p>
                      <a:pPr marL="349250" indent="-349250">
                        <a:lnSpc>
                          <a:spcPct val="125000"/>
                        </a:lnSpc>
                        <a:buFont typeface="Arial" pitchFamily="34" charset="0"/>
                        <a:buChar char="•"/>
                      </a:pPr>
                      <a:r>
                        <a:rPr lang="el-GR" sz="2400" baseline="0" dirty="0" err="1" smtClean="0">
                          <a:latin typeface="Arial" pitchFamily="34" charset="0"/>
                          <a:cs typeface="Arial" pitchFamily="34" charset="0"/>
                        </a:rPr>
                        <a:t>Διαδραστικές</a:t>
                      </a:r>
                      <a:r>
                        <a:rPr lang="el-GR" sz="2400" baseline="0" dirty="0" smtClean="0">
                          <a:latin typeface="Arial" pitchFamily="34" charset="0"/>
                          <a:cs typeface="Arial" pitchFamily="34" charset="0"/>
                        </a:rPr>
                        <a:t> διαδικτυακές υπηρεσίες</a:t>
                      </a:r>
                      <a:endParaRPr lang="en-US" sz="2400" baseline="0" dirty="0" smtClean="0">
                        <a:latin typeface="Arial" pitchFamily="34" charset="0"/>
                        <a:cs typeface="Arial" pitchFamily="34" charset="0"/>
                      </a:endParaRPr>
                    </a:p>
                  </a:txBody>
                  <a:tcPr>
                    <a:lnT w="12700" cap="flat" cmpd="sng" algn="ctr">
                      <a:solidFill>
                        <a:srgbClr val="000000"/>
                      </a:solidFill>
                      <a:prstDash val="solid"/>
                      <a:round/>
                      <a:headEnd type="none" w="med" len="med"/>
                      <a:tailEnd type="none" w="med" len="med"/>
                    </a:lnT>
                  </a:tcPr>
                </a:tc>
                <a:tc>
                  <a:txBody>
                    <a:bodyPr/>
                    <a:lstStyle/>
                    <a:p>
                      <a:pPr marL="349250" indent="-349250">
                        <a:lnSpc>
                          <a:spcPct val="125000"/>
                        </a:lnSpc>
                        <a:buFont typeface="Arial" pitchFamily="34" charset="0"/>
                        <a:buChar char="•"/>
                      </a:pPr>
                      <a:r>
                        <a:rPr lang="el-GR" sz="2400" dirty="0" smtClean="0">
                          <a:latin typeface="Arial" pitchFamily="34" charset="0"/>
                          <a:cs typeface="Arial" pitchFamily="34" charset="0"/>
                        </a:rPr>
                        <a:t>Οι ιδιώτες επενδυτές</a:t>
                      </a:r>
                      <a:r>
                        <a:rPr lang="el-GR" sz="2400" baseline="0" dirty="0" smtClean="0">
                          <a:latin typeface="Arial" pitchFamily="34" charset="0"/>
                          <a:cs typeface="Arial" pitchFamily="34" charset="0"/>
                        </a:rPr>
                        <a:t> </a:t>
                      </a:r>
                      <a:r>
                        <a:rPr lang="el-GR" sz="2400" dirty="0" smtClean="0">
                          <a:latin typeface="Arial" pitchFamily="34" charset="0"/>
                          <a:cs typeface="Arial" pitchFamily="34" charset="0"/>
                        </a:rPr>
                        <a:t>αποφεύγουν να επενδύσουν λόγω του μεγάλου ρίσκου ή εξαιτίας του ότι δεν αναμένεται απόδοση της επένδυσης σε σύντομο χρονικό διάστημα</a:t>
                      </a:r>
                      <a:endParaRPr lang="en-US" sz="2400" dirty="0">
                        <a:latin typeface="Arial" pitchFamily="34" charset="0"/>
                        <a:cs typeface="Arial" pitchFamily="34" charset="0"/>
                      </a:endParaRPr>
                    </a:p>
                  </a:txBody>
                  <a:tcPr>
                    <a:lnT w="12700" cap="flat" cmpd="sng" algn="ctr">
                      <a:solidFill>
                        <a:srgbClr val="000000"/>
                      </a:solidFill>
                      <a:prstDash val="solid"/>
                      <a:round/>
                      <a:headEnd type="none" w="med" len="med"/>
                      <a:tailEnd type="none" w="med" len="med"/>
                    </a:lnT>
                  </a:tcPr>
                </a:tc>
              </a:tr>
            </a:tbl>
          </a:graphicData>
        </a:graphic>
      </p:graphicFrame>
      <p:sp>
        <p:nvSpPr>
          <p:cNvPr id="11" name="Rectangle 10"/>
          <p:cNvSpPr/>
          <p:nvPr/>
        </p:nvSpPr>
        <p:spPr>
          <a:xfrm>
            <a:off x="457200" y="274638"/>
            <a:ext cx="762000" cy="1325562"/>
          </a:xfrm>
          <a:prstGeom prst="rect">
            <a:avLst/>
          </a:prstGeom>
          <a:solidFill>
            <a:srgbClr val="D25F1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2" name="Rectangle 11"/>
          <p:cNvSpPr/>
          <p:nvPr/>
        </p:nvSpPr>
        <p:spPr>
          <a:xfrm>
            <a:off x="7927975" y="274638"/>
            <a:ext cx="762000" cy="1325562"/>
          </a:xfrm>
          <a:prstGeom prst="rect">
            <a:avLst/>
          </a:prstGeom>
          <a:solidFill>
            <a:srgbClr val="D25F1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 name="Rectangle 9"/>
          <p:cNvSpPr/>
          <p:nvPr/>
        </p:nvSpPr>
        <p:spPr>
          <a:xfrm>
            <a:off x="457200" y="274638"/>
            <a:ext cx="8229600" cy="1325562"/>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Title 3"/>
          <p:cNvSpPr>
            <a:spLocks noGrp="1"/>
          </p:cNvSpPr>
          <p:nvPr>
            <p:ph type="title"/>
          </p:nvPr>
        </p:nvSpPr>
        <p:spPr>
          <a:xfrm>
            <a:off x="457200" y="274638"/>
            <a:ext cx="8229600" cy="1325562"/>
          </a:xfrm>
          <a:solidFill>
            <a:srgbClr val="5A7396"/>
          </a:solidFill>
        </p:spPr>
        <p:txBody>
          <a:bodyPr/>
          <a:lstStyle/>
          <a:p>
            <a:pPr eaLnBrk="1" hangingPunct="1"/>
            <a:r>
              <a:rPr lang="el-GR" sz="3600" dirty="0" smtClean="0">
                <a:solidFill>
                  <a:schemeClr val="bg1"/>
                </a:solidFill>
                <a:latin typeface="Arial" charset="0"/>
                <a:cs typeface="Arial" charset="0"/>
              </a:rPr>
              <a:t>Πόσο σημαντική είναι τελικά η τεχνολογία πληροφοριών;</a:t>
            </a:r>
            <a:endParaRPr lang="en-US" sz="3600" dirty="0" smtClean="0">
              <a:solidFill>
                <a:schemeClr val="bg1"/>
              </a:solidFill>
              <a:latin typeface="Arial" charset="0"/>
              <a:cs typeface="Arial" charset="0"/>
            </a:endParaRPr>
          </a:p>
        </p:txBody>
      </p:sp>
      <p:sp>
        <p:nvSpPr>
          <p:cNvPr id="74754" name="Content Placeholder 4"/>
          <p:cNvSpPr>
            <a:spLocks noGrp="1"/>
          </p:cNvSpPr>
          <p:nvPr>
            <p:ph idx="1"/>
          </p:nvPr>
        </p:nvSpPr>
        <p:spPr>
          <a:ln>
            <a:solidFill>
              <a:schemeClr val="tx1"/>
            </a:solidFill>
          </a:ln>
        </p:spPr>
        <p:txBody>
          <a:bodyPr/>
          <a:lstStyle/>
          <a:p>
            <a:pPr eaLnBrk="1" hangingPunct="1">
              <a:lnSpc>
                <a:spcPct val="125000"/>
              </a:lnSpc>
              <a:spcBef>
                <a:spcPct val="0"/>
              </a:spcBef>
            </a:pPr>
            <a:r>
              <a:rPr lang="el-GR" sz="2400" dirty="0" smtClean="0">
                <a:latin typeface="Arial" charset="0"/>
                <a:cs typeface="Arial" charset="0"/>
              </a:rPr>
              <a:t>Τα πλεονεκτήματα εξαρτώνται από τον τύπο της τεχνολογίας πληροφοριών</a:t>
            </a:r>
          </a:p>
          <a:p>
            <a:pPr eaLnBrk="1" hangingPunct="1">
              <a:lnSpc>
                <a:spcPct val="125000"/>
              </a:lnSpc>
              <a:spcBef>
                <a:spcPct val="0"/>
              </a:spcBef>
            </a:pPr>
            <a:r>
              <a:rPr lang="el-GR" sz="2400" dirty="0" smtClean="0">
                <a:latin typeface="Arial" charset="0"/>
                <a:cs typeface="Arial" charset="0"/>
              </a:rPr>
              <a:t>Τα κεφάλαια που στη λειτουργία των επιχειρήσεων αποτελούν πλέον ευρέως διαθέσιμα αγαθά</a:t>
            </a:r>
          </a:p>
          <a:p>
            <a:pPr eaLnBrk="1" hangingPunct="1">
              <a:lnSpc>
                <a:spcPct val="125000"/>
              </a:lnSpc>
              <a:spcBef>
                <a:spcPct val="0"/>
              </a:spcBef>
            </a:pPr>
            <a:r>
              <a:rPr lang="el-GR" sz="2400" dirty="0" smtClean="0">
                <a:latin typeface="Arial" charset="0"/>
                <a:cs typeface="Arial" charset="0"/>
              </a:rPr>
              <a:t>Τα κεφάλαια επενδύονται στην ανάπτυξη και το μετασχηματισμό συνδέονται στενότερα με τη στρατηγική και το ανταγωνιστικό πλεονέκτημα</a:t>
            </a:r>
            <a:r>
              <a:rPr lang="el-GR" sz="3000" dirty="0" smtClean="0">
                <a:latin typeface="Arial" charset="0"/>
                <a:cs typeface="Arial" charset="0"/>
              </a:rPr>
              <a:t>. </a:t>
            </a:r>
            <a:endParaRPr lang="en-US" sz="3000" dirty="0" smtClean="0">
              <a:latin typeface="Arial" charset="0"/>
              <a:cs typeface="Arial" charset="0"/>
            </a:endParaRPr>
          </a:p>
          <a:p>
            <a:pPr eaLnBrk="1" hangingPunct="1">
              <a:lnSpc>
                <a:spcPct val="125000"/>
              </a:lnSpc>
              <a:spcBef>
                <a:spcPct val="0"/>
              </a:spcBef>
            </a:pPr>
            <a:r>
              <a:rPr lang="el-GR" sz="2400" dirty="0" smtClean="0">
                <a:latin typeface="Arial" charset="0"/>
                <a:cs typeface="Arial" charset="0"/>
              </a:rPr>
              <a:t>Ο ανθρώπινος παράγοντας είναι ιδιάζουσας σημασίας για την επιτυχία</a:t>
            </a:r>
            <a:endParaRPr lang="en-US" sz="2400" dirty="0" smtClean="0">
              <a:latin typeface="Arial" charset="0"/>
              <a:cs typeface="Arial" charset="0"/>
            </a:endParaRPr>
          </a:p>
        </p:txBody>
      </p:sp>
      <p:sp>
        <p:nvSpPr>
          <p:cNvPr id="6" name="Rectangle 5"/>
          <p:cNvSpPr/>
          <p:nvPr/>
        </p:nvSpPr>
        <p:spPr>
          <a:xfrm>
            <a:off x="457200" y="274638"/>
            <a:ext cx="762000" cy="1325562"/>
          </a:xfrm>
          <a:prstGeom prst="rect">
            <a:avLst/>
          </a:prstGeom>
          <a:solidFill>
            <a:srgbClr val="D25F1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Rectangle 6"/>
          <p:cNvSpPr/>
          <p:nvPr/>
        </p:nvSpPr>
        <p:spPr>
          <a:xfrm>
            <a:off x="7927975" y="274638"/>
            <a:ext cx="762000" cy="1325562"/>
          </a:xfrm>
          <a:prstGeom prst="rect">
            <a:avLst/>
          </a:prstGeom>
          <a:solidFill>
            <a:srgbClr val="D25F1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 name="Rectangle 9"/>
          <p:cNvSpPr/>
          <p:nvPr/>
        </p:nvSpPr>
        <p:spPr>
          <a:xfrm>
            <a:off x="457200" y="274638"/>
            <a:ext cx="8229600" cy="1325562"/>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Title 3"/>
          <p:cNvSpPr>
            <a:spLocks noGrp="1"/>
          </p:cNvSpPr>
          <p:nvPr>
            <p:ph type="title"/>
          </p:nvPr>
        </p:nvSpPr>
        <p:spPr>
          <a:xfrm>
            <a:off x="457200" y="274638"/>
            <a:ext cx="8229600" cy="1325562"/>
          </a:xfrm>
          <a:solidFill>
            <a:srgbClr val="5A7396"/>
          </a:solidFill>
        </p:spPr>
        <p:txBody>
          <a:bodyPr/>
          <a:lstStyle/>
          <a:p>
            <a:pPr eaLnBrk="1" hangingPunct="1"/>
            <a:r>
              <a:rPr lang="el-GR" dirty="0" smtClean="0">
                <a:solidFill>
                  <a:schemeClr val="bg1"/>
                </a:solidFill>
                <a:latin typeface="Arial" charset="0"/>
                <a:cs typeface="Arial" charset="0"/>
              </a:rPr>
              <a:t>Περίληψη</a:t>
            </a:r>
            <a:endParaRPr lang="en-US" dirty="0" smtClean="0">
              <a:solidFill>
                <a:schemeClr val="bg1"/>
              </a:solidFill>
              <a:latin typeface="Arial" charset="0"/>
              <a:cs typeface="Arial" charset="0"/>
            </a:endParaRPr>
          </a:p>
        </p:txBody>
      </p:sp>
      <p:sp>
        <p:nvSpPr>
          <p:cNvPr id="76802" name="Content Placeholder 4"/>
          <p:cNvSpPr>
            <a:spLocks noGrp="1"/>
          </p:cNvSpPr>
          <p:nvPr>
            <p:ph idx="1"/>
          </p:nvPr>
        </p:nvSpPr>
        <p:spPr>
          <a:ln>
            <a:solidFill>
              <a:schemeClr val="tx1"/>
            </a:solidFill>
          </a:ln>
        </p:spPr>
        <p:txBody>
          <a:bodyPr/>
          <a:lstStyle/>
          <a:p>
            <a:pPr eaLnBrk="1" hangingPunct="1">
              <a:lnSpc>
                <a:spcPct val="125000"/>
              </a:lnSpc>
              <a:spcBef>
                <a:spcPct val="0"/>
              </a:spcBef>
              <a:buNone/>
            </a:pPr>
            <a:r>
              <a:rPr lang="en-US" sz="3000" dirty="0" smtClean="0">
                <a:latin typeface="Arial" charset="0"/>
                <a:cs typeface="Arial" charset="0"/>
              </a:rPr>
              <a:t>1. </a:t>
            </a:r>
            <a:r>
              <a:rPr lang="el-GR" sz="3000" dirty="0" smtClean="0">
                <a:latin typeface="Arial" charset="0"/>
                <a:cs typeface="Arial" charset="0"/>
              </a:rPr>
              <a:t>Πέντε δυνάμεις</a:t>
            </a:r>
            <a:endParaRPr lang="en-US" sz="3000" dirty="0" smtClean="0">
              <a:latin typeface="Arial" charset="0"/>
              <a:cs typeface="Arial" charset="0"/>
            </a:endParaRPr>
          </a:p>
          <a:p>
            <a:pPr eaLnBrk="1" hangingPunct="1">
              <a:lnSpc>
                <a:spcPct val="125000"/>
              </a:lnSpc>
              <a:spcBef>
                <a:spcPct val="0"/>
              </a:spcBef>
              <a:buFont typeface="Arial" charset="0"/>
              <a:buNone/>
            </a:pPr>
            <a:r>
              <a:rPr lang="en-US" sz="3000" dirty="0" smtClean="0">
                <a:latin typeface="Arial" charset="0"/>
                <a:cs typeface="Arial" charset="0"/>
              </a:rPr>
              <a:t>2.  </a:t>
            </a:r>
            <a:r>
              <a:rPr lang="el-GR" sz="3000" dirty="0" smtClean="0">
                <a:latin typeface="Arial" charset="0"/>
                <a:cs typeface="Arial" charset="0"/>
              </a:rPr>
              <a:t>Άλλοι παράγοντες</a:t>
            </a:r>
            <a:endParaRPr lang="en-US" sz="3000" dirty="0" smtClean="0">
              <a:latin typeface="Arial" charset="0"/>
              <a:cs typeface="Arial" charset="0"/>
            </a:endParaRPr>
          </a:p>
          <a:p>
            <a:pPr eaLnBrk="1" hangingPunct="1">
              <a:lnSpc>
                <a:spcPct val="125000"/>
              </a:lnSpc>
              <a:spcBef>
                <a:spcPct val="0"/>
              </a:spcBef>
              <a:buFont typeface="Arial" charset="0"/>
              <a:buNone/>
            </a:pPr>
            <a:r>
              <a:rPr lang="en-US" sz="3000" dirty="0" smtClean="0">
                <a:latin typeface="Arial" charset="0"/>
                <a:cs typeface="Arial" charset="0"/>
              </a:rPr>
              <a:t>3.  </a:t>
            </a:r>
            <a:r>
              <a:rPr lang="el-GR" sz="3000" dirty="0" smtClean="0">
                <a:latin typeface="Arial" charset="0"/>
                <a:cs typeface="Arial" charset="0"/>
              </a:rPr>
              <a:t>Αλυσίδα αξίας</a:t>
            </a:r>
            <a:endParaRPr lang="en-US" sz="3000" dirty="0" smtClean="0">
              <a:latin typeface="Arial" charset="0"/>
              <a:cs typeface="Arial" charset="0"/>
            </a:endParaRPr>
          </a:p>
          <a:p>
            <a:pPr eaLnBrk="1" hangingPunct="1">
              <a:lnSpc>
                <a:spcPct val="125000"/>
              </a:lnSpc>
              <a:spcBef>
                <a:spcPct val="0"/>
              </a:spcBef>
              <a:buFont typeface="Arial" charset="0"/>
              <a:buNone/>
            </a:pPr>
            <a:r>
              <a:rPr lang="en-US" sz="3000" dirty="0" smtClean="0">
                <a:latin typeface="Arial" charset="0"/>
                <a:cs typeface="Arial" charset="0"/>
              </a:rPr>
              <a:t>4.  </a:t>
            </a:r>
            <a:r>
              <a:rPr lang="el-GR" sz="3000" dirty="0" smtClean="0">
                <a:latin typeface="Arial" charset="0"/>
                <a:cs typeface="Arial" charset="0"/>
              </a:rPr>
              <a:t>Επιχειρηματική στρατηγική</a:t>
            </a:r>
            <a:endParaRPr lang="en-US" sz="3000" dirty="0" smtClean="0">
              <a:latin typeface="Arial" charset="0"/>
              <a:cs typeface="Arial" charset="0"/>
            </a:endParaRPr>
          </a:p>
          <a:p>
            <a:pPr marL="514350" indent="-514350" eaLnBrk="1" hangingPunct="1">
              <a:lnSpc>
                <a:spcPct val="125000"/>
              </a:lnSpc>
              <a:spcBef>
                <a:spcPct val="0"/>
              </a:spcBef>
              <a:buFont typeface="Arial" charset="0"/>
              <a:buAutoNum type="arabicPeriod" startAt="5"/>
            </a:pPr>
            <a:r>
              <a:rPr lang="el-GR" sz="3000" dirty="0" smtClean="0">
                <a:latin typeface="Arial" charset="0"/>
                <a:cs typeface="Arial" charset="0"/>
              </a:rPr>
              <a:t>Στρατηγική μη-κερδοσκοπικών οργανισμών και κυβερνήσεων </a:t>
            </a:r>
          </a:p>
          <a:p>
            <a:pPr marL="514350" indent="-514350" eaLnBrk="1" hangingPunct="1">
              <a:lnSpc>
                <a:spcPct val="125000"/>
              </a:lnSpc>
              <a:spcBef>
                <a:spcPct val="0"/>
              </a:spcBef>
              <a:buFont typeface="Arial" charset="0"/>
              <a:buAutoNum type="arabicPeriod" startAt="5"/>
            </a:pPr>
            <a:r>
              <a:rPr lang="el-GR" sz="3000" dirty="0" smtClean="0">
                <a:latin typeface="Arial" charset="0"/>
                <a:cs typeface="Arial" charset="0"/>
              </a:rPr>
              <a:t>Ο ρόλος της τεχνολογίας πληροφοριών</a:t>
            </a:r>
            <a:endParaRPr lang="en-US" sz="3000" dirty="0" smtClean="0">
              <a:latin typeface="Arial" charset="0"/>
              <a:cs typeface="Arial" charset="0"/>
            </a:endParaRPr>
          </a:p>
        </p:txBody>
      </p:sp>
      <p:sp>
        <p:nvSpPr>
          <p:cNvPr id="6" name="Rectangle 5"/>
          <p:cNvSpPr/>
          <p:nvPr/>
        </p:nvSpPr>
        <p:spPr>
          <a:xfrm>
            <a:off x="457200" y="274638"/>
            <a:ext cx="762000" cy="1325562"/>
          </a:xfrm>
          <a:prstGeom prst="rect">
            <a:avLst/>
          </a:prstGeom>
          <a:solidFill>
            <a:srgbClr val="D25F1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Rectangle 6"/>
          <p:cNvSpPr/>
          <p:nvPr/>
        </p:nvSpPr>
        <p:spPr>
          <a:xfrm>
            <a:off x="7927975" y="274638"/>
            <a:ext cx="762000" cy="1325562"/>
          </a:xfrm>
          <a:prstGeom prst="rect">
            <a:avLst/>
          </a:prstGeom>
          <a:solidFill>
            <a:srgbClr val="D25F1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 name="Rectangle 9"/>
          <p:cNvSpPr/>
          <p:nvPr/>
        </p:nvSpPr>
        <p:spPr>
          <a:xfrm>
            <a:off x="457200" y="274638"/>
            <a:ext cx="8229600" cy="1325562"/>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Title 3"/>
          <p:cNvSpPr>
            <a:spLocks noGrp="1"/>
          </p:cNvSpPr>
          <p:nvPr>
            <p:ph type="title"/>
          </p:nvPr>
        </p:nvSpPr>
        <p:spPr>
          <a:xfrm>
            <a:off x="457200" y="274638"/>
            <a:ext cx="8229600" cy="1325562"/>
          </a:xfrm>
          <a:solidFill>
            <a:srgbClr val="D7553C"/>
          </a:solidFill>
        </p:spPr>
        <p:txBody>
          <a:bodyPr/>
          <a:lstStyle/>
          <a:p>
            <a:pPr eaLnBrk="1" hangingPunct="1"/>
            <a:r>
              <a:rPr lang="el-GR" dirty="0" smtClean="0">
                <a:solidFill>
                  <a:schemeClr val="bg1"/>
                </a:solidFill>
                <a:latin typeface="Arial" charset="0"/>
                <a:cs typeface="Arial" charset="0"/>
              </a:rPr>
              <a:t>Μελέτη περίπτωσης:</a:t>
            </a:r>
            <a:br>
              <a:rPr lang="el-GR" dirty="0" smtClean="0">
                <a:solidFill>
                  <a:schemeClr val="bg1"/>
                </a:solidFill>
                <a:latin typeface="Arial" charset="0"/>
                <a:cs typeface="Arial" charset="0"/>
              </a:rPr>
            </a:br>
            <a:r>
              <a:rPr lang="el-GR" dirty="0" smtClean="0">
                <a:solidFill>
                  <a:schemeClr val="bg1"/>
                </a:solidFill>
                <a:latin typeface="Arial" charset="0"/>
                <a:cs typeface="Arial" charset="0"/>
              </a:rPr>
              <a:t>Η </a:t>
            </a:r>
            <a:r>
              <a:rPr lang="en-US" dirty="0" smtClean="0">
                <a:solidFill>
                  <a:schemeClr val="bg1"/>
                </a:solidFill>
                <a:latin typeface="Arial" charset="0"/>
                <a:cs typeface="Arial" charset="0"/>
              </a:rPr>
              <a:t>GameStop</a:t>
            </a:r>
          </a:p>
        </p:txBody>
      </p:sp>
      <p:sp>
        <p:nvSpPr>
          <p:cNvPr id="78850" name="Content Placeholder 6"/>
          <p:cNvSpPr>
            <a:spLocks noGrp="1"/>
          </p:cNvSpPr>
          <p:nvPr>
            <p:ph sz="half" idx="1"/>
          </p:nvPr>
        </p:nvSpPr>
        <p:spPr>
          <a:xfrm>
            <a:off x="457200" y="1600200"/>
            <a:ext cx="8229600" cy="4525963"/>
          </a:xfrm>
          <a:ln>
            <a:solidFill>
              <a:schemeClr val="tx1"/>
            </a:solidFill>
          </a:ln>
        </p:spPr>
        <p:txBody>
          <a:bodyPr/>
          <a:lstStyle/>
          <a:p>
            <a:pPr eaLnBrk="1" hangingPunct="1">
              <a:lnSpc>
                <a:spcPct val="125000"/>
              </a:lnSpc>
              <a:spcBef>
                <a:spcPct val="0"/>
              </a:spcBef>
            </a:pPr>
            <a:r>
              <a:rPr lang="el-GR" sz="3000" dirty="0" smtClean="0">
                <a:latin typeface="Arial" charset="0"/>
                <a:cs typeface="Arial" charset="0"/>
              </a:rPr>
              <a:t>Το επιχειρηματικό μοντέλο της </a:t>
            </a:r>
            <a:r>
              <a:rPr lang="en-US" sz="3000" dirty="0" smtClean="0">
                <a:latin typeface="Arial" charset="0"/>
                <a:cs typeface="Arial" charset="0"/>
              </a:rPr>
              <a:t>GameStop</a:t>
            </a:r>
          </a:p>
          <a:p>
            <a:pPr eaLnBrk="1" hangingPunct="1">
              <a:lnSpc>
                <a:spcPct val="125000"/>
              </a:lnSpc>
              <a:spcBef>
                <a:spcPct val="0"/>
              </a:spcBef>
            </a:pPr>
            <a:r>
              <a:rPr lang="el-GR" sz="3000" dirty="0" smtClean="0">
                <a:latin typeface="Arial" charset="0"/>
                <a:cs typeface="Arial" charset="0"/>
              </a:rPr>
              <a:t>Η διαμάχη μεταξύ υφιστάμενων ανταγωνιστών</a:t>
            </a:r>
          </a:p>
          <a:p>
            <a:pPr eaLnBrk="1" hangingPunct="1">
              <a:lnSpc>
                <a:spcPct val="125000"/>
              </a:lnSpc>
              <a:spcBef>
                <a:spcPct val="0"/>
              </a:spcBef>
            </a:pPr>
            <a:r>
              <a:rPr lang="el-GR" sz="3000" dirty="0" smtClean="0">
                <a:latin typeface="Arial" charset="0"/>
                <a:cs typeface="Arial" charset="0"/>
              </a:rPr>
              <a:t>Εμπόδια στην είσοδο νέων ανταγωνιστών</a:t>
            </a:r>
          </a:p>
          <a:p>
            <a:pPr eaLnBrk="1" hangingPunct="1">
              <a:lnSpc>
                <a:spcPct val="125000"/>
              </a:lnSpc>
              <a:spcBef>
                <a:spcPct val="0"/>
              </a:spcBef>
            </a:pPr>
            <a:r>
              <a:rPr lang="el-GR" sz="3000" dirty="0" smtClean="0">
                <a:latin typeface="Arial" charset="0"/>
                <a:cs typeface="Arial" charset="0"/>
              </a:rPr>
              <a:t>Η διαπραγματευτική δύναμη των προμηθευτών</a:t>
            </a:r>
          </a:p>
          <a:p>
            <a:pPr eaLnBrk="1" hangingPunct="1">
              <a:lnSpc>
                <a:spcPct val="125000"/>
              </a:lnSpc>
              <a:spcBef>
                <a:spcPct val="0"/>
              </a:spcBef>
            </a:pPr>
            <a:r>
              <a:rPr lang="el-GR" sz="3000" dirty="0" smtClean="0">
                <a:latin typeface="Arial" charset="0"/>
                <a:cs typeface="Arial" charset="0"/>
              </a:rPr>
              <a:t>Πώς η </a:t>
            </a:r>
            <a:r>
              <a:rPr lang="el-GR" sz="3000" dirty="0" err="1" smtClean="0">
                <a:latin typeface="Arial" charset="0"/>
                <a:cs typeface="Arial" charset="0"/>
              </a:rPr>
              <a:t>GameStop</a:t>
            </a:r>
            <a:r>
              <a:rPr lang="el-GR" sz="3000" dirty="0" smtClean="0">
                <a:latin typeface="Arial" charset="0"/>
                <a:cs typeface="Arial" charset="0"/>
              </a:rPr>
              <a:t> αντιμετωπίζει τις απειλές</a:t>
            </a:r>
            <a:endParaRPr lang="en-US" sz="3000" dirty="0" smtClean="0">
              <a:latin typeface="Arial" charset="0"/>
              <a:cs typeface="Arial" charset="0"/>
            </a:endParaRPr>
          </a:p>
        </p:txBody>
      </p:sp>
      <p:sp>
        <p:nvSpPr>
          <p:cNvPr id="11" name="Rectangle 10"/>
          <p:cNvSpPr/>
          <p:nvPr/>
        </p:nvSpPr>
        <p:spPr>
          <a:xfrm>
            <a:off x="457200" y="274638"/>
            <a:ext cx="8229600" cy="1325562"/>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2" name="Rectangle 11"/>
          <p:cNvSpPr/>
          <p:nvPr/>
        </p:nvSpPr>
        <p:spPr>
          <a:xfrm>
            <a:off x="457200" y="274638"/>
            <a:ext cx="762000" cy="1325562"/>
          </a:xfrm>
          <a:prstGeom prst="rect">
            <a:avLst/>
          </a:prstGeom>
          <a:solidFill>
            <a:srgbClr val="4B649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3" name="Rectangle 12"/>
          <p:cNvSpPr/>
          <p:nvPr/>
        </p:nvSpPr>
        <p:spPr>
          <a:xfrm>
            <a:off x="7927975" y="274638"/>
            <a:ext cx="762000" cy="1325562"/>
          </a:xfrm>
          <a:prstGeom prst="rect">
            <a:avLst/>
          </a:prstGeom>
          <a:solidFill>
            <a:srgbClr val="4B649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Title 3"/>
          <p:cNvSpPr>
            <a:spLocks noGrp="1"/>
          </p:cNvSpPr>
          <p:nvPr>
            <p:ph type="title"/>
          </p:nvPr>
        </p:nvSpPr>
        <p:spPr>
          <a:xfrm>
            <a:off x="457200" y="274638"/>
            <a:ext cx="8229600" cy="1325562"/>
          </a:xfrm>
          <a:solidFill>
            <a:srgbClr val="D7553C"/>
          </a:solidFill>
        </p:spPr>
        <p:txBody>
          <a:bodyPr/>
          <a:lstStyle/>
          <a:p>
            <a:pPr eaLnBrk="1" hangingPunct="1"/>
            <a:r>
              <a:rPr lang="el-GR" sz="3600" dirty="0" smtClean="0">
                <a:solidFill>
                  <a:schemeClr val="bg1"/>
                </a:solidFill>
                <a:latin typeface="Arial" charset="0"/>
                <a:cs typeface="Arial" charset="0"/>
              </a:rPr>
              <a:t>Μελέτη περίπτωσης:</a:t>
            </a:r>
            <a:r>
              <a:rPr lang="el-GR" sz="3600" smtClean="0">
                <a:solidFill>
                  <a:schemeClr val="bg1"/>
                </a:solidFill>
                <a:latin typeface="Arial" charset="0"/>
                <a:cs typeface="Arial" charset="0"/>
              </a:rPr>
              <a:t/>
            </a:r>
            <a:br>
              <a:rPr lang="el-GR" sz="3600" smtClean="0">
                <a:solidFill>
                  <a:schemeClr val="bg1"/>
                </a:solidFill>
                <a:latin typeface="Arial" charset="0"/>
                <a:cs typeface="Arial" charset="0"/>
              </a:rPr>
            </a:br>
            <a:r>
              <a:rPr lang="el-GR" sz="3600" smtClean="0">
                <a:solidFill>
                  <a:schemeClr val="bg1"/>
                </a:solidFill>
                <a:latin typeface="Arial" charset="0"/>
                <a:cs typeface="Arial" charset="0"/>
              </a:rPr>
              <a:t>Το </a:t>
            </a:r>
            <a:r>
              <a:rPr lang="el-GR" sz="3600" dirty="0" smtClean="0">
                <a:solidFill>
                  <a:schemeClr val="bg1"/>
                </a:solidFill>
                <a:latin typeface="Arial" charset="0"/>
                <a:cs typeface="Arial" charset="0"/>
              </a:rPr>
              <a:t>ανοικτό διαδίκτυο</a:t>
            </a:r>
            <a:endParaRPr lang="en-US" dirty="0" smtClean="0">
              <a:solidFill>
                <a:schemeClr val="bg1"/>
              </a:solidFill>
              <a:latin typeface="Arial" charset="0"/>
              <a:cs typeface="Arial" charset="0"/>
            </a:endParaRPr>
          </a:p>
        </p:txBody>
      </p:sp>
      <p:sp>
        <p:nvSpPr>
          <p:cNvPr id="80898" name="Content Placeholder 6"/>
          <p:cNvSpPr>
            <a:spLocks noGrp="1"/>
          </p:cNvSpPr>
          <p:nvPr>
            <p:ph sz="half" idx="1"/>
          </p:nvPr>
        </p:nvSpPr>
        <p:spPr>
          <a:xfrm>
            <a:off x="457200" y="1600200"/>
            <a:ext cx="8229600" cy="4525963"/>
          </a:xfrm>
          <a:ln>
            <a:solidFill>
              <a:schemeClr val="tx1"/>
            </a:solidFill>
          </a:ln>
        </p:spPr>
        <p:txBody>
          <a:bodyPr/>
          <a:lstStyle/>
          <a:p>
            <a:pPr eaLnBrk="1" hangingPunct="1">
              <a:lnSpc>
                <a:spcPct val="125000"/>
              </a:lnSpc>
              <a:spcBef>
                <a:spcPct val="0"/>
              </a:spcBef>
            </a:pPr>
            <a:r>
              <a:rPr lang="el-GR" sz="3000" dirty="0" smtClean="0">
                <a:latin typeface="Arial" charset="0"/>
                <a:cs typeface="Arial" charset="0"/>
              </a:rPr>
              <a:t>Διαδικτυακή ουδετερότητα</a:t>
            </a:r>
            <a:endParaRPr lang="en-US" sz="3000" dirty="0" smtClean="0">
              <a:latin typeface="Arial" charset="0"/>
              <a:cs typeface="Arial" charset="0"/>
            </a:endParaRPr>
          </a:p>
          <a:p>
            <a:pPr eaLnBrk="1" hangingPunct="1">
              <a:lnSpc>
                <a:spcPct val="125000"/>
              </a:lnSpc>
              <a:spcBef>
                <a:spcPct val="0"/>
              </a:spcBef>
            </a:pPr>
            <a:r>
              <a:rPr lang="el-GR" sz="3000" dirty="0" smtClean="0">
                <a:latin typeface="Arial" charset="0"/>
                <a:cs typeface="Arial" charset="0"/>
              </a:rPr>
              <a:t>Η θέση των </a:t>
            </a:r>
            <a:r>
              <a:rPr lang="el-GR" sz="3000" dirty="0" err="1" smtClean="0">
                <a:latin typeface="Arial" charset="0"/>
                <a:cs typeface="Arial" charset="0"/>
              </a:rPr>
              <a:t>παρόχων</a:t>
            </a:r>
            <a:r>
              <a:rPr lang="el-GR" sz="3000" dirty="0" smtClean="0">
                <a:latin typeface="Arial" charset="0"/>
                <a:cs typeface="Arial" charset="0"/>
              </a:rPr>
              <a:t> περιεχομένου</a:t>
            </a:r>
            <a:endParaRPr lang="en-US" sz="3000" dirty="0" smtClean="0">
              <a:latin typeface="Arial" charset="0"/>
              <a:cs typeface="Arial" charset="0"/>
            </a:endParaRPr>
          </a:p>
          <a:p>
            <a:pPr eaLnBrk="1" hangingPunct="1">
              <a:lnSpc>
                <a:spcPct val="125000"/>
              </a:lnSpc>
              <a:spcBef>
                <a:spcPct val="0"/>
              </a:spcBef>
            </a:pPr>
            <a:r>
              <a:rPr lang="el-GR" sz="3000" dirty="0" smtClean="0">
                <a:latin typeface="Arial" charset="0"/>
                <a:cs typeface="Arial" charset="0"/>
              </a:rPr>
              <a:t>Η θέση εταιρειών τηλεπικοινωνιών</a:t>
            </a:r>
            <a:endParaRPr lang="en-US" sz="3000" dirty="0" smtClean="0">
              <a:latin typeface="Arial" charset="0"/>
              <a:cs typeface="Arial" charset="0"/>
            </a:endParaRPr>
          </a:p>
          <a:p>
            <a:pPr eaLnBrk="1" hangingPunct="1">
              <a:lnSpc>
                <a:spcPct val="125000"/>
              </a:lnSpc>
              <a:spcBef>
                <a:spcPct val="0"/>
              </a:spcBef>
            </a:pPr>
            <a:r>
              <a:rPr lang="el-GR" sz="3000" dirty="0" smtClean="0">
                <a:latin typeface="Arial" charset="0"/>
                <a:cs typeface="Arial" charset="0"/>
              </a:rPr>
              <a:t>Προτάσεις</a:t>
            </a:r>
            <a:endParaRPr lang="en-US" sz="3000" dirty="0" smtClean="0">
              <a:latin typeface="Arial" charset="0"/>
              <a:cs typeface="Arial" charset="0"/>
            </a:endParaRPr>
          </a:p>
          <a:p>
            <a:pPr eaLnBrk="1" hangingPunct="1">
              <a:lnSpc>
                <a:spcPct val="125000"/>
              </a:lnSpc>
              <a:spcBef>
                <a:spcPct val="0"/>
              </a:spcBef>
            </a:pPr>
            <a:r>
              <a:rPr lang="el-GR" sz="3000" dirty="0" smtClean="0">
                <a:latin typeface="Arial" charset="0"/>
                <a:cs typeface="Arial" charset="0"/>
              </a:rPr>
              <a:t>Κριτική στην πρόταση</a:t>
            </a:r>
            <a:endParaRPr lang="en-US" sz="3000" dirty="0" smtClean="0">
              <a:latin typeface="Arial" charset="0"/>
              <a:cs typeface="Arial" charset="0"/>
            </a:endParaRPr>
          </a:p>
        </p:txBody>
      </p:sp>
      <p:sp>
        <p:nvSpPr>
          <p:cNvPr id="11" name="Rectangle 10"/>
          <p:cNvSpPr/>
          <p:nvPr/>
        </p:nvSpPr>
        <p:spPr>
          <a:xfrm>
            <a:off x="457200" y="274638"/>
            <a:ext cx="8229600" cy="1325562"/>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2" name="Rectangle 11"/>
          <p:cNvSpPr/>
          <p:nvPr/>
        </p:nvSpPr>
        <p:spPr>
          <a:xfrm>
            <a:off x="457200" y="274638"/>
            <a:ext cx="762000" cy="1325562"/>
          </a:xfrm>
          <a:prstGeom prst="rect">
            <a:avLst/>
          </a:prstGeom>
          <a:solidFill>
            <a:srgbClr val="4B649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3" name="Rectangle 12"/>
          <p:cNvSpPr/>
          <p:nvPr/>
        </p:nvSpPr>
        <p:spPr>
          <a:xfrm>
            <a:off x="7927975" y="274638"/>
            <a:ext cx="762000" cy="1325562"/>
          </a:xfrm>
          <a:prstGeom prst="rect">
            <a:avLst/>
          </a:prstGeom>
          <a:solidFill>
            <a:srgbClr val="4B649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Θέση περιεχομένου"/>
          <p:cNvSpPr txBox="1">
            <a:spLocks noGrp="1"/>
          </p:cNvSpPr>
          <p:nvPr>
            <p:ph sz="quarter" idx="1"/>
          </p:nvPr>
        </p:nvSpPr>
        <p:spPr>
          <a:xfrm>
            <a:off x="762000" y="1828800"/>
            <a:ext cx="7772400" cy="2016125"/>
          </a:xfrm>
          <a:ln>
            <a:solidFill>
              <a:schemeClr val="accent6">
                <a:lumMod val="75000"/>
              </a:schemeClr>
            </a:solidFill>
          </a:ln>
        </p:spPr>
        <p:txBody>
          <a:bodyPr>
            <a:spAutoFit/>
          </a:bodyPr>
          <a:lstStyle/>
          <a:p>
            <a:pPr algn="ctr">
              <a:buFont typeface="Wingdings 2" pitchFamily="18" charset="2"/>
              <a:buNone/>
            </a:pPr>
            <a:r>
              <a:rPr lang="el-GR" sz="2400" smtClean="0">
                <a:solidFill>
                  <a:srgbClr val="1C4853"/>
                </a:solidFill>
                <a:latin typeface="Calibri" pitchFamily="34" charset="0"/>
                <a:ea typeface="Calibri" pitchFamily="34" charset="0"/>
                <a:cs typeface="Calibri" pitchFamily="34" charset="0"/>
              </a:rPr>
              <a:t>Απαγορεύεται η αναδημοσίευση ή αναπαραγωγή του παρόντος έργου με οποιονδήποτε τρόπο χωρίς γραπτή άδεια του εκδότη, σύμφωνα με το Ν. 2121/1993 και τη Διεθνή Σύμβαση της Βέρνης </a:t>
            </a:r>
            <a:endParaRPr lang="en-US" sz="2400" smtClean="0">
              <a:solidFill>
                <a:srgbClr val="1C4853"/>
              </a:solidFill>
              <a:latin typeface="Calibri" pitchFamily="34" charset="0"/>
              <a:ea typeface="Calibri" pitchFamily="34" charset="0"/>
              <a:cs typeface="Calibri" pitchFamily="34" charset="0"/>
            </a:endParaRPr>
          </a:p>
          <a:p>
            <a:pPr algn="ctr">
              <a:buFont typeface="Wingdings 2" pitchFamily="18" charset="2"/>
              <a:buNone/>
            </a:pPr>
            <a:r>
              <a:rPr lang="el-GR" sz="2400" smtClean="0">
                <a:solidFill>
                  <a:srgbClr val="1C4853"/>
                </a:solidFill>
                <a:latin typeface="Calibri" pitchFamily="34" charset="0"/>
                <a:ea typeface="Calibri" pitchFamily="34" charset="0"/>
                <a:cs typeface="Calibri" pitchFamily="34" charset="0"/>
              </a:rPr>
              <a:t>(που έχει κυρωθεί με τον Ν. 100/1975)</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3"/>
          <p:cNvSpPr>
            <a:spLocks noGrp="1"/>
          </p:cNvSpPr>
          <p:nvPr>
            <p:ph type="title"/>
          </p:nvPr>
        </p:nvSpPr>
        <p:spPr>
          <a:xfrm>
            <a:off x="457200" y="274638"/>
            <a:ext cx="8229600" cy="1325562"/>
          </a:xfrm>
          <a:solidFill>
            <a:srgbClr val="5A7396"/>
          </a:solidFill>
        </p:spPr>
        <p:txBody>
          <a:bodyPr/>
          <a:lstStyle/>
          <a:p>
            <a:pPr eaLnBrk="1" hangingPunct="1"/>
            <a:r>
              <a:rPr lang="en-US" smtClean="0">
                <a:solidFill>
                  <a:schemeClr val="bg1"/>
                </a:solidFill>
                <a:latin typeface="Arial" charset="0"/>
                <a:cs typeface="Arial" charset="0"/>
              </a:rPr>
              <a:t>Baidu</a:t>
            </a:r>
          </a:p>
        </p:txBody>
      </p:sp>
      <p:graphicFrame>
        <p:nvGraphicFramePr>
          <p:cNvPr id="5" name="Table 4"/>
          <p:cNvGraphicFramePr>
            <a:graphicFrameLocks noGrp="1"/>
          </p:cNvGraphicFramePr>
          <p:nvPr/>
        </p:nvGraphicFramePr>
        <p:xfrm>
          <a:off x="457200" y="1600200"/>
          <a:ext cx="8229600" cy="4577987"/>
        </p:xfrm>
        <a:graphic>
          <a:graphicData uri="http://schemas.openxmlformats.org/drawingml/2006/table">
            <a:tbl>
              <a:tblPr firstRow="1" bandRow="1">
                <a:tableStyleId>{5940675A-B579-460E-94D1-54222C63F5DA}</a:tableStyleId>
              </a:tblPr>
              <a:tblGrid>
                <a:gridCol w="8229600"/>
              </a:tblGrid>
              <a:tr h="2772047">
                <a:tc>
                  <a:txBody>
                    <a:bodyPr/>
                    <a:lstStyle/>
                    <a:p>
                      <a:pPr marL="457200" indent="-457200">
                        <a:lnSpc>
                          <a:spcPct val="125000"/>
                        </a:lnSpc>
                        <a:buFont typeface="Arial" pitchFamily="34" charset="0"/>
                        <a:buNone/>
                      </a:pPr>
                      <a:endParaRPr lang="en-US" sz="2800" dirty="0">
                        <a:latin typeface="Arial" pitchFamily="34" charset="0"/>
                        <a:cs typeface="Arial" pitchFamily="34" charset="0"/>
                      </a:endParaRPr>
                    </a:p>
                  </a:txBody>
                  <a:tcPr/>
                </a:tc>
              </a:tr>
              <a:tr h="1797096">
                <a:tc>
                  <a:txBody>
                    <a:bodyPr/>
                    <a:lstStyle/>
                    <a:p>
                      <a:pPr marL="349250" indent="-349250">
                        <a:lnSpc>
                          <a:spcPct val="125000"/>
                        </a:lnSpc>
                        <a:buFont typeface="Arial" pitchFamily="34" charset="0"/>
                        <a:buChar char="•"/>
                      </a:pPr>
                      <a:r>
                        <a:rPr lang="el-GR" sz="3000" dirty="0" smtClean="0">
                          <a:latin typeface="Arial" pitchFamily="34" charset="0"/>
                          <a:cs typeface="Arial" pitchFamily="34" charset="0"/>
                        </a:rPr>
                        <a:t>Κινέζοι χρήστες</a:t>
                      </a:r>
                    </a:p>
                    <a:p>
                      <a:pPr marL="349250" indent="-349250">
                        <a:lnSpc>
                          <a:spcPct val="125000"/>
                        </a:lnSpc>
                        <a:buFont typeface="Arial" pitchFamily="34" charset="0"/>
                        <a:buChar char="•"/>
                      </a:pPr>
                      <a:r>
                        <a:rPr lang="el-GR" sz="3000" baseline="0" dirty="0" smtClean="0">
                          <a:latin typeface="Arial" pitchFamily="34" charset="0"/>
                          <a:cs typeface="Arial" pitchFamily="34" charset="0"/>
                        </a:rPr>
                        <a:t>Κινεζική γλώσσα</a:t>
                      </a:r>
                    </a:p>
                    <a:p>
                      <a:pPr marL="349250" indent="-349250">
                        <a:lnSpc>
                          <a:spcPct val="125000"/>
                        </a:lnSpc>
                        <a:buFont typeface="Arial" pitchFamily="34" charset="0"/>
                        <a:buChar char="•"/>
                      </a:pPr>
                      <a:r>
                        <a:rPr lang="el-GR" sz="3000" baseline="0" dirty="0" smtClean="0">
                          <a:latin typeface="Arial" pitchFamily="34" charset="0"/>
                          <a:cs typeface="Arial" pitchFamily="34" charset="0"/>
                        </a:rPr>
                        <a:t>Ανταγωνισμός</a:t>
                      </a:r>
                      <a:endParaRPr lang="en-US" sz="3000" dirty="0">
                        <a:latin typeface="Arial" pitchFamily="34" charset="0"/>
                        <a:cs typeface="Arial" pitchFamily="34" charset="0"/>
                      </a:endParaRPr>
                    </a:p>
                  </a:txBody>
                  <a:tcPr/>
                </a:tc>
              </a:tr>
            </a:tbl>
          </a:graphicData>
        </a:graphic>
      </p:graphicFrame>
      <p:sp>
        <p:nvSpPr>
          <p:cNvPr id="11" name="Rectangle 10"/>
          <p:cNvSpPr/>
          <p:nvPr/>
        </p:nvSpPr>
        <p:spPr>
          <a:xfrm>
            <a:off x="457200" y="274638"/>
            <a:ext cx="762000" cy="1325562"/>
          </a:xfrm>
          <a:prstGeom prst="rect">
            <a:avLst/>
          </a:prstGeom>
          <a:solidFill>
            <a:srgbClr val="D25F1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2" name="Rectangle 11"/>
          <p:cNvSpPr/>
          <p:nvPr/>
        </p:nvSpPr>
        <p:spPr>
          <a:xfrm>
            <a:off x="7927975" y="274638"/>
            <a:ext cx="762000" cy="1325562"/>
          </a:xfrm>
          <a:prstGeom prst="rect">
            <a:avLst/>
          </a:prstGeom>
          <a:solidFill>
            <a:srgbClr val="D25F1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3" name="Rectangle 12"/>
          <p:cNvSpPr/>
          <p:nvPr/>
        </p:nvSpPr>
        <p:spPr>
          <a:xfrm>
            <a:off x="457200" y="274638"/>
            <a:ext cx="8229600" cy="1325562"/>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19471" name="Picture 2"/>
          <p:cNvPicPr>
            <a:picLocks noChangeAspect="1" noChangeArrowheads="1"/>
          </p:cNvPicPr>
          <p:nvPr/>
        </p:nvPicPr>
        <p:blipFill>
          <a:blip r:embed="rId3" cstate="print"/>
          <a:srcRect/>
          <a:stretch>
            <a:fillRect/>
          </a:stretch>
        </p:blipFill>
        <p:spPr bwMode="auto">
          <a:xfrm>
            <a:off x="2000250" y="1752600"/>
            <a:ext cx="5162550" cy="2441575"/>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3"/>
          <p:cNvSpPr>
            <a:spLocks noGrp="1"/>
          </p:cNvSpPr>
          <p:nvPr>
            <p:ph type="title"/>
          </p:nvPr>
        </p:nvSpPr>
        <p:spPr>
          <a:xfrm>
            <a:off x="457200" y="274638"/>
            <a:ext cx="8229600" cy="1325562"/>
          </a:xfrm>
          <a:solidFill>
            <a:srgbClr val="5A7396"/>
          </a:solidFill>
        </p:spPr>
        <p:txBody>
          <a:bodyPr/>
          <a:lstStyle/>
          <a:p>
            <a:pPr eaLnBrk="1" hangingPunct="1"/>
            <a:r>
              <a:rPr lang="el-GR" dirty="0" smtClean="0">
                <a:solidFill>
                  <a:schemeClr val="bg1"/>
                </a:solidFill>
                <a:latin typeface="Arial" charset="0"/>
                <a:cs typeface="Arial" charset="0"/>
              </a:rPr>
              <a:t>Εισαγωγή</a:t>
            </a:r>
            <a:endParaRPr lang="en-US" dirty="0" smtClean="0">
              <a:solidFill>
                <a:schemeClr val="bg1"/>
              </a:solidFill>
              <a:latin typeface="Arial" charset="0"/>
              <a:cs typeface="Arial" charset="0"/>
            </a:endParaRPr>
          </a:p>
        </p:txBody>
      </p:sp>
      <p:sp>
        <p:nvSpPr>
          <p:cNvPr id="21506" name="Content Placeholder 4"/>
          <p:cNvSpPr>
            <a:spLocks noGrp="1"/>
          </p:cNvSpPr>
          <p:nvPr>
            <p:ph idx="1"/>
          </p:nvPr>
        </p:nvSpPr>
        <p:spPr>
          <a:ln>
            <a:solidFill>
              <a:schemeClr val="tx1"/>
            </a:solidFill>
          </a:ln>
        </p:spPr>
        <p:txBody>
          <a:bodyPr/>
          <a:lstStyle/>
          <a:p>
            <a:pPr eaLnBrk="1" hangingPunct="1">
              <a:lnSpc>
                <a:spcPct val="125000"/>
              </a:lnSpc>
              <a:spcBef>
                <a:spcPct val="0"/>
              </a:spcBef>
            </a:pPr>
            <a:r>
              <a:rPr lang="el-GR" sz="2600" dirty="0" smtClean="0">
                <a:latin typeface="Arial" charset="0"/>
                <a:cs typeface="Arial" charset="0"/>
              </a:rPr>
              <a:t>Οι στρατηγικές βασίζονται στα πληροφοριακά συστήματα</a:t>
            </a:r>
            <a:endParaRPr lang="en-US" sz="2600" dirty="0" smtClean="0">
              <a:latin typeface="Arial" charset="0"/>
              <a:cs typeface="Arial" charset="0"/>
            </a:endParaRPr>
          </a:p>
          <a:p>
            <a:pPr eaLnBrk="1" hangingPunct="1">
              <a:lnSpc>
                <a:spcPct val="125000"/>
              </a:lnSpc>
              <a:spcBef>
                <a:spcPct val="0"/>
              </a:spcBef>
            </a:pPr>
            <a:r>
              <a:rPr lang="el-GR" sz="2600" dirty="0" smtClean="0">
                <a:latin typeface="Arial" charset="0"/>
                <a:cs typeface="Arial" charset="0"/>
              </a:rPr>
              <a:t>Τα πληροφοριακά συστήματα μετασχηματίζουν κλάδους</a:t>
            </a:r>
            <a:endParaRPr lang="en-US" sz="2600" dirty="0" smtClean="0">
              <a:latin typeface="Arial" charset="0"/>
              <a:cs typeface="Arial" charset="0"/>
            </a:endParaRPr>
          </a:p>
          <a:p>
            <a:pPr eaLnBrk="1" hangingPunct="1">
              <a:lnSpc>
                <a:spcPct val="125000"/>
              </a:lnSpc>
              <a:spcBef>
                <a:spcPct val="0"/>
              </a:spcBef>
            </a:pPr>
            <a:r>
              <a:rPr lang="el-GR" sz="2600" dirty="0" smtClean="0">
                <a:latin typeface="Arial" charset="0"/>
                <a:cs typeface="Arial" charset="0"/>
              </a:rPr>
              <a:t>Οι επιχειρήσεις αποκτούν πλεονεκτήματα μέσω των πληροφοριακών συστημάτων</a:t>
            </a:r>
            <a:endParaRPr lang="en-US" sz="2600" dirty="0" smtClean="0">
              <a:latin typeface="Arial" charset="0"/>
              <a:cs typeface="Arial" charset="0"/>
            </a:endParaRPr>
          </a:p>
          <a:p>
            <a:pPr eaLnBrk="1" hangingPunct="1">
              <a:lnSpc>
                <a:spcPct val="125000"/>
              </a:lnSpc>
              <a:spcBef>
                <a:spcPct val="0"/>
              </a:spcBef>
            </a:pPr>
            <a:r>
              <a:rPr lang="el-GR" sz="2600" dirty="0" smtClean="0">
                <a:latin typeface="Arial" charset="0"/>
                <a:cs typeface="Arial" charset="0"/>
              </a:rPr>
              <a:t>Οι μη-κερδοσκοπικοί οργανισμοί επιτυγχάνουν την αποστολή τους με τη βοήθεια </a:t>
            </a:r>
            <a:r>
              <a:rPr lang="el-GR" sz="2800" dirty="0" smtClean="0">
                <a:latin typeface="Arial" charset="0"/>
                <a:cs typeface="Arial" charset="0"/>
              </a:rPr>
              <a:t>πληροφοριακών συστημάτων</a:t>
            </a:r>
            <a:endParaRPr lang="en-US" sz="2600" dirty="0" smtClean="0">
              <a:latin typeface="Arial" charset="0"/>
              <a:cs typeface="Arial" charset="0"/>
            </a:endParaRPr>
          </a:p>
          <a:p>
            <a:pPr eaLnBrk="1" hangingPunct="1">
              <a:lnSpc>
                <a:spcPct val="125000"/>
              </a:lnSpc>
              <a:spcBef>
                <a:spcPct val="0"/>
              </a:spcBef>
            </a:pPr>
            <a:endParaRPr lang="en-US" sz="2600" dirty="0" smtClean="0">
              <a:latin typeface="Arial" charset="0"/>
              <a:cs typeface="Arial" charset="0"/>
            </a:endParaRPr>
          </a:p>
        </p:txBody>
      </p:sp>
      <p:sp>
        <p:nvSpPr>
          <p:cNvPr id="6" name="Rectangle 5"/>
          <p:cNvSpPr/>
          <p:nvPr/>
        </p:nvSpPr>
        <p:spPr>
          <a:xfrm>
            <a:off x="457200" y="274638"/>
            <a:ext cx="762000" cy="1325562"/>
          </a:xfrm>
          <a:prstGeom prst="rect">
            <a:avLst/>
          </a:prstGeom>
          <a:solidFill>
            <a:srgbClr val="D25F1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Rectangle 6"/>
          <p:cNvSpPr/>
          <p:nvPr/>
        </p:nvSpPr>
        <p:spPr>
          <a:xfrm>
            <a:off x="7927975" y="274638"/>
            <a:ext cx="762000" cy="1325562"/>
          </a:xfrm>
          <a:prstGeom prst="rect">
            <a:avLst/>
          </a:prstGeom>
          <a:solidFill>
            <a:srgbClr val="D25F1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 name="Rectangle 9"/>
          <p:cNvSpPr/>
          <p:nvPr/>
        </p:nvSpPr>
        <p:spPr>
          <a:xfrm>
            <a:off x="457200" y="274638"/>
            <a:ext cx="8229600" cy="1325562"/>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3"/>
          <p:cNvSpPr>
            <a:spLocks noGrp="1"/>
          </p:cNvSpPr>
          <p:nvPr>
            <p:ph type="title"/>
          </p:nvPr>
        </p:nvSpPr>
        <p:spPr>
          <a:xfrm>
            <a:off x="457200" y="274638"/>
            <a:ext cx="8229600" cy="1325562"/>
          </a:xfrm>
          <a:solidFill>
            <a:srgbClr val="5A7396"/>
          </a:solidFill>
        </p:spPr>
        <p:txBody>
          <a:bodyPr/>
          <a:lstStyle/>
          <a:p>
            <a:pPr eaLnBrk="1" hangingPunct="1"/>
            <a:r>
              <a:rPr lang="el-GR" dirty="0" smtClean="0">
                <a:solidFill>
                  <a:schemeClr val="bg1"/>
                </a:solidFill>
                <a:latin typeface="Arial" charset="0"/>
                <a:cs typeface="Arial" charset="0"/>
              </a:rPr>
              <a:t>Οι πέντε δυνάμεις</a:t>
            </a:r>
            <a:endParaRPr lang="en-US" dirty="0" smtClean="0">
              <a:solidFill>
                <a:schemeClr val="bg1"/>
              </a:solidFill>
              <a:latin typeface="Arial" charset="0"/>
              <a:cs typeface="Arial" charset="0"/>
            </a:endParaRPr>
          </a:p>
        </p:txBody>
      </p:sp>
      <p:sp>
        <p:nvSpPr>
          <p:cNvPr id="23554" name="Content Placeholder 7"/>
          <p:cNvSpPr>
            <a:spLocks noGrp="1"/>
          </p:cNvSpPr>
          <p:nvPr>
            <p:ph sz="half" idx="2"/>
          </p:nvPr>
        </p:nvSpPr>
        <p:spPr>
          <a:xfrm>
            <a:off x="4572000" y="1600200"/>
            <a:ext cx="4114800" cy="4525963"/>
          </a:xfrm>
          <a:ln>
            <a:solidFill>
              <a:schemeClr val="tx1"/>
            </a:solidFill>
          </a:ln>
        </p:spPr>
        <p:txBody>
          <a:bodyPr/>
          <a:lstStyle/>
          <a:p>
            <a:pPr marL="465138" indent="-465138" eaLnBrk="1" hangingPunct="1">
              <a:lnSpc>
                <a:spcPct val="125000"/>
              </a:lnSpc>
              <a:spcBef>
                <a:spcPct val="0"/>
              </a:spcBef>
              <a:buFont typeface="Calibri" pitchFamily="34" charset="0"/>
              <a:buAutoNum type="arabicPeriod"/>
            </a:pPr>
            <a:r>
              <a:rPr lang="el-GR" sz="3000" dirty="0" smtClean="0">
                <a:latin typeface="Arial" charset="0"/>
                <a:cs typeface="Arial" charset="0"/>
              </a:rPr>
              <a:t>Νέοι ανταγωνιστές</a:t>
            </a:r>
            <a:endParaRPr lang="en-US" sz="3000" dirty="0" smtClean="0">
              <a:latin typeface="Arial" charset="0"/>
              <a:cs typeface="Arial" charset="0"/>
            </a:endParaRPr>
          </a:p>
          <a:p>
            <a:pPr marL="465138" indent="-465138" eaLnBrk="1" hangingPunct="1">
              <a:lnSpc>
                <a:spcPct val="125000"/>
              </a:lnSpc>
              <a:spcBef>
                <a:spcPct val="0"/>
              </a:spcBef>
              <a:buFont typeface="Calibri" pitchFamily="34" charset="0"/>
              <a:buAutoNum type="arabicPeriod"/>
            </a:pPr>
            <a:r>
              <a:rPr lang="el-GR" sz="3000" dirty="0" smtClean="0">
                <a:latin typeface="Arial" charset="0"/>
                <a:cs typeface="Arial" charset="0"/>
              </a:rPr>
              <a:t>Αγοραστές</a:t>
            </a:r>
            <a:endParaRPr lang="en-US" sz="3000" dirty="0" smtClean="0">
              <a:latin typeface="Arial" charset="0"/>
              <a:cs typeface="Arial" charset="0"/>
            </a:endParaRPr>
          </a:p>
          <a:p>
            <a:pPr marL="465138" indent="-465138" eaLnBrk="1" hangingPunct="1">
              <a:lnSpc>
                <a:spcPct val="125000"/>
              </a:lnSpc>
              <a:spcBef>
                <a:spcPct val="0"/>
              </a:spcBef>
              <a:buFont typeface="Calibri" pitchFamily="34" charset="0"/>
              <a:buAutoNum type="arabicPeriod"/>
            </a:pPr>
            <a:r>
              <a:rPr lang="el-GR" sz="3000" dirty="0" smtClean="0">
                <a:latin typeface="Arial" charset="0"/>
                <a:cs typeface="Arial" charset="0"/>
              </a:rPr>
              <a:t>Προμηθευτές</a:t>
            </a:r>
            <a:endParaRPr lang="en-US" sz="3000" dirty="0" smtClean="0">
              <a:latin typeface="Arial" charset="0"/>
              <a:cs typeface="Arial" charset="0"/>
            </a:endParaRPr>
          </a:p>
          <a:p>
            <a:pPr marL="465138" indent="-465138" eaLnBrk="1" hangingPunct="1">
              <a:lnSpc>
                <a:spcPct val="125000"/>
              </a:lnSpc>
              <a:spcBef>
                <a:spcPct val="0"/>
              </a:spcBef>
              <a:buFont typeface="Calibri" pitchFamily="34" charset="0"/>
              <a:buAutoNum type="arabicPeriod"/>
            </a:pPr>
            <a:r>
              <a:rPr lang="el-GR" sz="3000" dirty="0" smtClean="0">
                <a:latin typeface="Arial" charset="0"/>
                <a:cs typeface="Arial" charset="0"/>
              </a:rPr>
              <a:t>Υποκατάστατα</a:t>
            </a:r>
            <a:endParaRPr lang="en-US" sz="3000" dirty="0" smtClean="0">
              <a:latin typeface="Arial" charset="0"/>
              <a:cs typeface="Arial" charset="0"/>
            </a:endParaRPr>
          </a:p>
          <a:p>
            <a:pPr marL="465138" indent="-465138" eaLnBrk="1" hangingPunct="1">
              <a:lnSpc>
                <a:spcPct val="125000"/>
              </a:lnSpc>
              <a:spcBef>
                <a:spcPct val="0"/>
              </a:spcBef>
              <a:buFont typeface="Calibri" pitchFamily="34" charset="0"/>
              <a:buAutoNum type="arabicPeriod"/>
            </a:pPr>
            <a:r>
              <a:rPr lang="el-GR" sz="3000" dirty="0" smtClean="0">
                <a:latin typeface="Arial" charset="0"/>
                <a:cs typeface="Arial" charset="0"/>
              </a:rPr>
              <a:t>Υφιστάμενοι ανταγωνιστές</a:t>
            </a:r>
            <a:endParaRPr lang="en-US" sz="3000" dirty="0" smtClean="0">
              <a:latin typeface="Arial" charset="0"/>
              <a:cs typeface="Arial" charset="0"/>
            </a:endParaRPr>
          </a:p>
        </p:txBody>
      </p:sp>
      <p:sp>
        <p:nvSpPr>
          <p:cNvPr id="11" name="Rectangle 10"/>
          <p:cNvSpPr/>
          <p:nvPr/>
        </p:nvSpPr>
        <p:spPr>
          <a:xfrm>
            <a:off x="457200" y="274638"/>
            <a:ext cx="8229600" cy="1325562"/>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2" name="Rectangle 11"/>
          <p:cNvSpPr/>
          <p:nvPr/>
        </p:nvSpPr>
        <p:spPr>
          <a:xfrm>
            <a:off x="457200" y="274638"/>
            <a:ext cx="762000" cy="1325562"/>
          </a:xfrm>
          <a:prstGeom prst="rect">
            <a:avLst/>
          </a:prstGeom>
          <a:solidFill>
            <a:srgbClr val="D25F1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3" name="Rectangle 12"/>
          <p:cNvSpPr/>
          <p:nvPr/>
        </p:nvSpPr>
        <p:spPr>
          <a:xfrm>
            <a:off x="7927975" y="274638"/>
            <a:ext cx="762000" cy="1325562"/>
          </a:xfrm>
          <a:prstGeom prst="rect">
            <a:avLst/>
          </a:prstGeom>
          <a:solidFill>
            <a:srgbClr val="D25F1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6" name="Rectangle 15"/>
          <p:cNvSpPr/>
          <p:nvPr/>
        </p:nvSpPr>
        <p:spPr>
          <a:xfrm>
            <a:off x="457200" y="1600200"/>
            <a:ext cx="4114800" cy="451643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2050" name="Picture 2"/>
          <p:cNvPicPr>
            <a:picLocks noChangeAspect="1" noChangeArrowheads="1"/>
          </p:cNvPicPr>
          <p:nvPr/>
        </p:nvPicPr>
        <p:blipFill>
          <a:blip r:embed="rId3" cstate="print">
            <a:clrChange>
              <a:clrFrom>
                <a:srgbClr val="FFFFFF"/>
              </a:clrFrom>
              <a:clrTo>
                <a:srgbClr val="FFFFFF">
                  <a:alpha val="0"/>
                </a:srgbClr>
              </a:clrTo>
            </a:clrChange>
            <a:lum bright="-10000" contrast="-10000"/>
          </a:blip>
          <a:srcRect l="1871"/>
          <a:stretch>
            <a:fillRect/>
          </a:stretch>
        </p:blipFill>
        <p:spPr bwMode="auto">
          <a:xfrm>
            <a:off x="533400" y="1806000"/>
            <a:ext cx="3995812" cy="3492000"/>
          </a:xfrm>
          <a:prstGeom prst="rect">
            <a:avLst/>
          </a:prstGeom>
          <a:noFill/>
          <a:ln w="9525">
            <a:noFill/>
            <a:miter lim="800000"/>
            <a:headEnd/>
            <a:tailEnd/>
          </a:ln>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Content Placeholder 4"/>
          <p:cNvSpPr>
            <a:spLocks noGrp="1"/>
          </p:cNvSpPr>
          <p:nvPr>
            <p:ph idx="1"/>
          </p:nvPr>
        </p:nvSpPr>
        <p:spPr>
          <a:ln>
            <a:solidFill>
              <a:schemeClr val="tx1"/>
            </a:solidFill>
          </a:ln>
        </p:spPr>
        <p:txBody>
          <a:bodyPr/>
          <a:lstStyle/>
          <a:p>
            <a:pPr eaLnBrk="1" hangingPunct="1">
              <a:lnSpc>
                <a:spcPct val="125000"/>
              </a:lnSpc>
              <a:spcBef>
                <a:spcPct val="0"/>
              </a:spcBef>
            </a:pPr>
            <a:r>
              <a:rPr lang="el-GR" sz="3000" dirty="0" smtClean="0">
                <a:latin typeface="Arial" charset="0"/>
                <a:cs typeface="Arial" charset="0"/>
              </a:rPr>
              <a:t>Εδραιωμένοι παίκτες και πληροφοριακά συστήματα</a:t>
            </a:r>
            <a:endParaRPr lang="en-US" sz="3000" dirty="0" smtClean="0">
              <a:latin typeface="Arial" charset="0"/>
              <a:cs typeface="Arial" charset="0"/>
            </a:endParaRPr>
          </a:p>
          <a:p>
            <a:pPr eaLnBrk="1" hangingPunct="1">
              <a:lnSpc>
                <a:spcPct val="125000"/>
              </a:lnSpc>
              <a:spcBef>
                <a:spcPct val="0"/>
              </a:spcBef>
            </a:pPr>
            <a:r>
              <a:rPr lang="el-GR" sz="3000" dirty="0" smtClean="0">
                <a:latin typeface="Arial" charset="0"/>
                <a:cs typeface="Arial" charset="0"/>
              </a:rPr>
              <a:t>Επιδράσεις της ύπαρξης δικτύου</a:t>
            </a:r>
          </a:p>
          <a:p>
            <a:pPr eaLnBrk="1" hangingPunct="1">
              <a:lnSpc>
                <a:spcPct val="125000"/>
              </a:lnSpc>
              <a:spcBef>
                <a:spcPct val="0"/>
              </a:spcBef>
            </a:pPr>
            <a:r>
              <a:rPr lang="el-GR" sz="3000" dirty="0" smtClean="0">
                <a:latin typeface="Arial" charset="0"/>
                <a:cs typeface="Arial" charset="0"/>
              </a:rPr>
              <a:t>Κόστος αλλαγής</a:t>
            </a:r>
            <a:endParaRPr lang="en-US" sz="3000" dirty="0" smtClean="0">
              <a:latin typeface="Arial" charset="0"/>
              <a:cs typeface="Arial" charset="0"/>
            </a:endParaRPr>
          </a:p>
          <a:p>
            <a:pPr eaLnBrk="1" hangingPunct="1">
              <a:lnSpc>
                <a:spcPct val="125000"/>
              </a:lnSpc>
              <a:spcBef>
                <a:spcPct val="0"/>
              </a:spcBef>
            </a:pPr>
            <a:endParaRPr lang="en-US" dirty="0" smtClean="0">
              <a:latin typeface="Arial" charset="0"/>
              <a:cs typeface="Arial" charset="0"/>
            </a:endParaRPr>
          </a:p>
        </p:txBody>
      </p:sp>
      <p:sp>
        <p:nvSpPr>
          <p:cNvPr id="25604" name="Title 10"/>
          <p:cNvSpPr>
            <a:spLocks noGrp="1"/>
          </p:cNvSpPr>
          <p:nvPr>
            <p:ph type="title"/>
          </p:nvPr>
        </p:nvSpPr>
        <p:spPr/>
        <p:txBody>
          <a:bodyPr/>
          <a:lstStyle/>
          <a:p>
            <a:pPr eaLnBrk="1" hangingPunct="1"/>
            <a:endParaRPr lang="en-US" smtClean="0"/>
          </a:p>
        </p:txBody>
      </p:sp>
      <p:sp>
        <p:nvSpPr>
          <p:cNvPr id="12" name="Title 3"/>
          <p:cNvSpPr txBox="1">
            <a:spLocks/>
          </p:cNvSpPr>
          <p:nvPr/>
        </p:nvSpPr>
        <p:spPr>
          <a:xfrm>
            <a:off x="457200" y="274638"/>
            <a:ext cx="8229600" cy="1325562"/>
          </a:xfrm>
          <a:prstGeom prst="rect">
            <a:avLst/>
          </a:prstGeom>
          <a:solidFill>
            <a:srgbClr val="D25F14"/>
          </a:solidFill>
          <a:ln>
            <a:noFill/>
          </a:ln>
        </p:spPr>
        <p:txBody>
          <a:bodyPr anchor="ctr">
            <a:normAutofit lnSpcReduction="10000"/>
          </a:bodyPr>
          <a:lstStyle/>
          <a:p>
            <a:pPr algn="ctr" fontAlgn="auto">
              <a:spcAft>
                <a:spcPts val="0"/>
              </a:spcAft>
              <a:defRPr/>
            </a:pPr>
            <a:r>
              <a:rPr lang="el-GR" sz="4400" dirty="0" smtClean="0">
                <a:solidFill>
                  <a:schemeClr val="bg1"/>
                </a:solidFill>
                <a:latin typeface="Arial" pitchFamily="34" charset="0"/>
                <a:ea typeface="+mj-ea"/>
                <a:cs typeface="Arial" pitchFamily="34" charset="0"/>
              </a:rPr>
              <a:t>Η απειλή από νέους ανταγωνιστές</a:t>
            </a:r>
            <a:endParaRPr lang="el-GR" sz="4400" dirty="0">
              <a:solidFill>
                <a:schemeClr val="bg1"/>
              </a:solidFill>
              <a:latin typeface="Arial" pitchFamily="34" charset="0"/>
              <a:ea typeface="+mj-ea"/>
              <a:cs typeface="Arial" pitchFamily="34" charset="0"/>
            </a:endParaRPr>
          </a:p>
        </p:txBody>
      </p:sp>
      <p:sp>
        <p:nvSpPr>
          <p:cNvPr id="13" name="Rectangle 12"/>
          <p:cNvSpPr/>
          <p:nvPr/>
        </p:nvSpPr>
        <p:spPr>
          <a:xfrm>
            <a:off x="457200" y="274638"/>
            <a:ext cx="8229600" cy="1325562"/>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4" name="Rectangle 13"/>
          <p:cNvSpPr/>
          <p:nvPr/>
        </p:nvSpPr>
        <p:spPr>
          <a:xfrm>
            <a:off x="457200" y="274638"/>
            <a:ext cx="762000" cy="1325562"/>
          </a:xfrm>
          <a:prstGeom prst="rect">
            <a:avLst/>
          </a:prstGeom>
          <a:solidFill>
            <a:srgbClr val="4B649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5" name="Rectangle 14"/>
          <p:cNvSpPr/>
          <p:nvPr/>
        </p:nvSpPr>
        <p:spPr>
          <a:xfrm>
            <a:off x="7927975" y="274638"/>
            <a:ext cx="762000" cy="1325562"/>
          </a:xfrm>
          <a:prstGeom prst="rect">
            <a:avLst/>
          </a:prstGeom>
          <a:solidFill>
            <a:srgbClr val="4B649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nvGraphicFramePr>
        <p:xfrm>
          <a:off x="457200" y="1600200"/>
          <a:ext cx="8229600" cy="2377440"/>
        </p:xfrm>
        <a:graphic>
          <a:graphicData uri="http://schemas.openxmlformats.org/drawingml/2006/table">
            <a:tbl>
              <a:tblPr firstRow="1" bandRow="1">
                <a:tableStyleId>{5940675A-B579-460E-94D1-54222C63F5DA}</a:tableStyleId>
              </a:tblPr>
              <a:tblGrid>
                <a:gridCol w="8229600"/>
              </a:tblGrid>
              <a:tr h="2247900">
                <a:tc>
                  <a:txBody>
                    <a:bodyPr/>
                    <a:lstStyle/>
                    <a:p>
                      <a:pPr marL="457200" indent="-457200">
                        <a:lnSpc>
                          <a:spcPct val="125000"/>
                        </a:lnSpc>
                        <a:spcBef>
                          <a:spcPct val="0"/>
                        </a:spcBef>
                        <a:buFont typeface="Arial" pitchFamily="34" charset="0"/>
                        <a:buChar char="•"/>
                      </a:pPr>
                      <a:r>
                        <a:rPr lang="el-GR" sz="3000" dirty="0" smtClean="0">
                          <a:latin typeface="Arial" charset="0"/>
                          <a:cs typeface="Arial" charset="0"/>
                        </a:rPr>
                        <a:t>Μικρός</a:t>
                      </a:r>
                      <a:r>
                        <a:rPr lang="el-GR" sz="3000" baseline="0" dirty="0" smtClean="0">
                          <a:latin typeface="Arial" charset="0"/>
                          <a:cs typeface="Arial" charset="0"/>
                        </a:rPr>
                        <a:t> αριθμός αγοραστών</a:t>
                      </a:r>
                      <a:endParaRPr lang="en-US" sz="3000" dirty="0" smtClean="0">
                        <a:latin typeface="Arial" charset="0"/>
                        <a:cs typeface="Arial" charset="0"/>
                      </a:endParaRPr>
                    </a:p>
                    <a:p>
                      <a:pPr marL="457200" indent="-457200">
                        <a:lnSpc>
                          <a:spcPct val="125000"/>
                        </a:lnSpc>
                        <a:spcBef>
                          <a:spcPct val="0"/>
                        </a:spcBef>
                        <a:buFont typeface="Arial" pitchFamily="34" charset="0"/>
                        <a:buChar char="•"/>
                      </a:pPr>
                      <a:r>
                        <a:rPr lang="el-GR" sz="3000" dirty="0" smtClean="0">
                          <a:latin typeface="Arial" charset="0"/>
                          <a:cs typeface="Arial" charset="0"/>
                        </a:rPr>
                        <a:t>Παρόμοια</a:t>
                      </a:r>
                      <a:r>
                        <a:rPr lang="el-GR" sz="3000" baseline="0" dirty="0" smtClean="0">
                          <a:latin typeface="Arial" charset="0"/>
                          <a:cs typeface="Arial" charset="0"/>
                        </a:rPr>
                        <a:t> προϊόντα</a:t>
                      </a:r>
                      <a:endParaRPr lang="en-US" sz="3000" dirty="0" smtClean="0">
                        <a:latin typeface="Arial" charset="0"/>
                        <a:cs typeface="Arial" charset="0"/>
                      </a:endParaRPr>
                    </a:p>
                    <a:p>
                      <a:pPr marL="457200" indent="-457200">
                        <a:lnSpc>
                          <a:spcPct val="125000"/>
                        </a:lnSpc>
                        <a:spcBef>
                          <a:spcPct val="0"/>
                        </a:spcBef>
                        <a:buFont typeface="Arial" pitchFamily="34" charset="0"/>
                        <a:buChar char="•"/>
                      </a:pPr>
                      <a:r>
                        <a:rPr lang="el-GR" sz="3000" dirty="0" smtClean="0">
                          <a:latin typeface="Arial" charset="0"/>
                          <a:cs typeface="Arial" charset="0"/>
                        </a:rPr>
                        <a:t>Τα πληροφοριακά συστήματα μετατόπισαν</a:t>
                      </a:r>
                      <a:r>
                        <a:rPr lang="el-GR" sz="3000" baseline="0" dirty="0" smtClean="0">
                          <a:latin typeface="Arial" charset="0"/>
                          <a:cs typeface="Arial" charset="0"/>
                        </a:rPr>
                        <a:t> τη δύναμη των αγοραστών</a:t>
                      </a:r>
                      <a:endParaRPr lang="en-US" sz="3000" dirty="0" smtClean="0">
                        <a:latin typeface="Arial" charset="0"/>
                        <a:cs typeface="Arial" charset="0"/>
                      </a:endParaRPr>
                    </a:p>
                  </a:txBody>
                  <a:tcPr/>
                </a:tc>
              </a:tr>
            </a:tbl>
          </a:graphicData>
        </a:graphic>
      </p:graphicFrame>
      <p:sp>
        <p:nvSpPr>
          <p:cNvPr id="27658" name="Title 13"/>
          <p:cNvSpPr>
            <a:spLocks noGrp="1"/>
          </p:cNvSpPr>
          <p:nvPr>
            <p:ph type="title"/>
          </p:nvPr>
        </p:nvSpPr>
        <p:spPr/>
        <p:txBody>
          <a:bodyPr/>
          <a:lstStyle/>
          <a:p>
            <a:pPr eaLnBrk="1" hangingPunct="1"/>
            <a:endParaRPr lang="en-US" smtClean="0"/>
          </a:p>
        </p:txBody>
      </p:sp>
      <p:sp>
        <p:nvSpPr>
          <p:cNvPr id="27659" name="Title 3"/>
          <p:cNvSpPr txBox="1">
            <a:spLocks/>
          </p:cNvSpPr>
          <p:nvPr/>
        </p:nvSpPr>
        <p:spPr bwMode="auto">
          <a:xfrm>
            <a:off x="457200" y="274638"/>
            <a:ext cx="8229600" cy="1325562"/>
          </a:xfrm>
          <a:prstGeom prst="rect">
            <a:avLst/>
          </a:prstGeom>
          <a:solidFill>
            <a:srgbClr val="D25F14"/>
          </a:solidFill>
          <a:ln w="9525">
            <a:noFill/>
            <a:miter lim="800000"/>
            <a:headEnd/>
            <a:tailEnd/>
          </a:ln>
        </p:spPr>
        <p:txBody>
          <a:bodyPr anchor="ctr"/>
          <a:lstStyle/>
          <a:p>
            <a:pPr algn="ctr"/>
            <a:r>
              <a:rPr lang="el-GR" sz="4000" dirty="0" smtClean="0">
                <a:solidFill>
                  <a:schemeClr val="bg1"/>
                </a:solidFill>
              </a:rPr>
              <a:t>Η διαπραγματευτική δύναμη </a:t>
            </a:r>
          </a:p>
          <a:p>
            <a:pPr algn="ctr"/>
            <a:r>
              <a:rPr lang="el-GR" sz="4000" dirty="0" smtClean="0">
                <a:solidFill>
                  <a:schemeClr val="bg1"/>
                </a:solidFill>
              </a:rPr>
              <a:t>των αγοραστών</a:t>
            </a:r>
            <a:endParaRPr lang="en-US" sz="4000" dirty="0">
              <a:solidFill>
                <a:schemeClr val="bg1"/>
              </a:solidFill>
            </a:endParaRPr>
          </a:p>
        </p:txBody>
      </p:sp>
      <p:sp>
        <p:nvSpPr>
          <p:cNvPr id="16" name="Rectangle 15"/>
          <p:cNvSpPr/>
          <p:nvPr/>
        </p:nvSpPr>
        <p:spPr>
          <a:xfrm>
            <a:off x="457200" y="274638"/>
            <a:ext cx="762000" cy="1325562"/>
          </a:xfrm>
          <a:prstGeom prst="rect">
            <a:avLst/>
          </a:prstGeom>
          <a:solidFill>
            <a:srgbClr val="4B649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7" name="Rectangle 16"/>
          <p:cNvSpPr/>
          <p:nvPr/>
        </p:nvSpPr>
        <p:spPr>
          <a:xfrm>
            <a:off x="7927975" y="274638"/>
            <a:ext cx="762000" cy="1325562"/>
          </a:xfrm>
          <a:prstGeom prst="rect">
            <a:avLst/>
          </a:prstGeom>
          <a:solidFill>
            <a:srgbClr val="4B649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8" name="Rectangle 17"/>
          <p:cNvSpPr/>
          <p:nvPr/>
        </p:nvSpPr>
        <p:spPr>
          <a:xfrm>
            <a:off x="457200" y="274638"/>
            <a:ext cx="8229600" cy="1325562"/>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Content Placeholder 4"/>
          <p:cNvSpPr>
            <a:spLocks noGrp="1"/>
          </p:cNvSpPr>
          <p:nvPr>
            <p:ph idx="1"/>
          </p:nvPr>
        </p:nvSpPr>
        <p:spPr>
          <a:ln>
            <a:solidFill>
              <a:schemeClr val="tx1"/>
            </a:solidFill>
          </a:ln>
        </p:spPr>
        <p:txBody>
          <a:bodyPr/>
          <a:lstStyle/>
          <a:p>
            <a:pPr eaLnBrk="1" hangingPunct="1">
              <a:lnSpc>
                <a:spcPct val="125000"/>
              </a:lnSpc>
              <a:spcBef>
                <a:spcPct val="0"/>
              </a:spcBef>
            </a:pPr>
            <a:r>
              <a:rPr lang="el-GR" sz="3000" dirty="0" smtClean="0">
                <a:latin typeface="Arial" charset="0"/>
                <a:cs typeface="Arial" charset="0"/>
              </a:rPr>
              <a:t>Μονοπώλιο</a:t>
            </a:r>
            <a:endParaRPr lang="en-US" sz="3000" dirty="0" smtClean="0">
              <a:latin typeface="Arial" charset="0"/>
              <a:cs typeface="Arial" charset="0"/>
            </a:endParaRPr>
          </a:p>
          <a:p>
            <a:pPr eaLnBrk="1" hangingPunct="1">
              <a:lnSpc>
                <a:spcPct val="125000"/>
              </a:lnSpc>
              <a:spcBef>
                <a:spcPct val="0"/>
              </a:spcBef>
            </a:pPr>
            <a:r>
              <a:rPr lang="el-GR" sz="3000" dirty="0" smtClean="0">
                <a:latin typeface="Arial" charset="0"/>
                <a:cs typeface="Arial" charset="0"/>
              </a:rPr>
              <a:t>Τα πληροφοριακά συστήματα μπορεί να χρησιμοποιηθούν για την επιβολή κόστους αλλαγής (</a:t>
            </a:r>
            <a:r>
              <a:rPr lang="el-GR" sz="3000" dirty="0" err="1" smtClean="0">
                <a:latin typeface="Arial" charset="0"/>
                <a:cs typeface="Arial" charset="0"/>
              </a:rPr>
              <a:t>switching</a:t>
            </a:r>
            <a:r>
              <a:rPr lang="el-GR" sz="3000" dirty="0" smtClean="0">
                <a:latin typeface="Arial" charset="0"/>
                <a:cs typeface="Arial" charset="0"/>
              </a:rPr>
              <a:t> </a:t>
            </a:r>
            <a:r>
              <a:rPr lang="el-GR" sz="3000" dirty="0" err="1" smtClean="0">
                <a:latin typeface="Arial" charset="0"/>
                <a:cs typeface="Arial" charset="0"/>
              </a:rPr>
              <a:t>costs</a:t>
            </a:r>
            <a:r>
              <a:rPr lang="el-GR" sz="3000" dirty="0" smtClean="0">
                <a:latin typeface="Arial" charset="0"/>
                <a:cs typeface="Arial" charset="0"/>
              </a:rPr>
              <a:t>). </a:t>
            </a:r>
            <a:endParaRPr lang="en-US" dirty="0" smtClean="0">
              <a:latin typeface="Arial" charset="0"/>
              <a:cs typeface="Arial" charset="0"/>
            </a:endParaRPr>
          </a:p>
        </p:txBody>
      </p:sp>
      <p:sp>
        <p:nvSpPr>
          <p:cNvPr id="29700" name="Title 10"/>
          <p:cNvSpPr>
            <a:spLocks noGrp="1"/>
          </p:cNvSpPr>
          <p:nvPr>
            <p:ph type="title"/>
          </p:nvPr>
        </p:nvSpPr>
        <p:spPr/>
        <p:txBody>
          <a:bodyPr/>
          <a:lstStyle/>
          <a:p>
            <a:pPr eaLnBrk="1" hangingPunct="1"/>
            <a:endParaRPr lang="en-US" smtClean="0"/>
          </a:p>
        </p:txBody>
      </p:sp>
      <p:sp>
        <p:nvSpPr>
          <p:cNvPr id="12" name="Title 3"/>
          <p:cNvSpPr txBox="1">
            <a:spLocks/>
          </p:cNvSpPr>
          <p:nvPr/>
        </p:nvSpPr>
        <p:spPr>
          <a:xfrm>
            <a:off x="457200" y="274638"/>
            <a:ext cx="8229600" cy="1325562"/>
          </a:xfrm>
          <a:prstGeom prst="rect">
            <a:avLst/>
          </a:prstGeom>
          <a:solidFill>
            <a:srgbClr val="D25F14"/>
          </a:solidFill>
          <a:ln>
            <a:noFill/>
          </a:ln>
        </p:spPr>
        <p:txBody>
          <a:bodyPr anchor="ctr">
            <a:normAutofit/>
          </a:bodyPr>
          <a:lstStyle/>
          <a:p>
            <a:pPr algn="ctr">
              <a:spcBef>
                <a:spcPts val="0"/>
              </a:spcBef>
              <a:spcAft>
                <a:spcPts val="0"/>
              </a:spcAft>
            </a:pPr>
            <a:r>
              <a:rPr lang="el-GR" sz="4000" dirty="0" smtClean="0">
                <a:solidFill>
                  <a:schemeClr val="bg1"/>
                </a:solidFill>
                <a:latin typeface="Arial"/>
                <a:cs typeface="Arial"/>
              </a:rPr>
              <a:t>Η διαπραγματευτική δύναμη </a:t>
            </a:r>
            <a:endParaRPr lang="el-GR" sz="4000" dirty="0" smtClean="0"/>
          </a:p>
          <a:p>
            <a:pPr algn="ctr">
              <a:spcBef>
                <a:spcPts val="0"/>
              </a:spcBef>
              <a:spcAft>
                <a:spcPts val="0"/>
              </a:spcAft>
            </a:pPr>
            <a:r>
              <a:rPr lang="el-GR" sz="4000" dirty="0" smtClean="0">
                <a:solidFill>
                  <a:schemeClr val="bg1"/>
                </a:solidFill>
                <a:latin typeface="Arial"/>
                <a:cs typeface="Arial"/>
              </a:rPr>
              <a:t>των προμηθευτών</a:t>
            </a:r>
            <a:endParaRPr lang="en-US" sz="4000" dirty="0">
              <a:solidFill>
                <a:schemeClr val="bg1"/>
              </a:solidFill>
              <a:latin typeface="Arial"/>
              <a:cs typeface="Arial"/>
            </a:endParaRPr>
          </a:p>
        </p:txBody>
      </p:sp>
      <p:sp>
        <p:nvSpPr>
          <p:cNvPr id="13" name="Rectangle 12"/>
          <p:cNvSpPr/>
          <p:nvPr/>
        </p:nvSpPr>
        <p:spPr>
          <a:xfrm>
            <a:off x="457200" y="274638"/>
            <a:ext cx="8229600" cy="1325562"/>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4" name="Rectangle 13"/>
          <p:cNvSpPr/>
          <p:nvPr/>
        </p:nvSpPr>
        <p:spPr>
          <a:xfrm>
            <a:off x="457200" y="274638"/>
            <a:ext cx="762000" cy="1325562"/>
          </a:xfrm>
          <a:prstGeom prst="rect">
            <a:avLst/>
          </a:prstGeom>
          <a:solidFill>
            <a:srgbClr val="4B649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5" name="Rectangle 14"/>
          <p:cNvSpPr/>
          <p:nvPr/>
        </p:nvSpPr>
        <p:spPr>
          <a:xfrm>
            <a:off x="7927975" y="274638"/>
            <a:ext cx="762000" cy="1325562"/>
          </a:xfrm>
          <a:prstGeom prst="rect">
            <a:avLst/>
          </a:prstGeom>
          <a:solidFill>
            <a:srgbClr val="4B649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1573</TotalTime>
  <Words>7801</Words>
  <Application>Microsoft Office PowerPoint</Application>
  <PresentationFormat>Προβολή στην οθόνη (4:3)</PresentationFormat>
  <Paragraphs>352</Paragraphs>
  <Slides>35</Slides>
  <Notes>34</Notes>
  <HiddenSlides>0</HiddenSlides>
  <MMClips>0</MMClips>
  <ScaleCrop>false</ScaleCrop>
  <HeadingPairs>
    <vt:vector size="4" baseType="variant">
      <vt:variant>
        <vt:lpstr>Θέμα</vt:lpstr>
      </vt:variant>
      <vt:variant>
        <vt:i4>1</vt:i4>
      </vt:variant>
      <vt:variant>
        <vt:lpstr>Τίτλοι διαφανειών</vt:lpstr>
      </vt:variant>
      <vt:variant>
        <vt:i4>35</vt:i4>
      </vt:variant>
    </vt:vector>
  </HeadingPairs>
  <TitlesOfParts>
    <vt:vector size="36" baseType="lpstr">
      <vt:lpstr>Office Theme</vt:lpstr>
      <vt:lpstr>Διαφάνεια 1</vt:lpstr>
      <vt:lpstr>Κεφάλαιο 2: Πληροφοριακά συστήματα και στρατηγική</vt:lpstr>
      <vt:lpstr>Μαθησιακοί στόχοι</vt:lpstr>
      <vt:lpstr>Baidu</vt:lpstr>
      <vt:lpstr>Εισαγωγή</vt:lpstr>
      <vt:lpstr>Οι πέντε δυνάμεις</vt:lpstr>
      <vt:lpstr>Διαφάνεια 7</vt:lpstr>
      <vt:lpstr>Διαφάνεια 8</vt:lpstr>
      <vt:lpstr>Διαφάνεια 9</vt:lpstr>
      <vt:lpstr>Διαφάνεια 10</vt:lpstr>
      <vt:lpstr>Διαφάνεια 11</vt:lpstr>
      <vt:lpstr>Εξωτερικές μεταβλητές</vt:lpstr>
      <vt:lpstr>Διαφάνεια 13</vt:lpstr>
      <vt:lpstr>Διαφάνεια 14</vt:lpstr>
      <vt:lpstr>Διαφάνεια 15</vt:lpstr>
      <vt:lpstr>Διαφάνεια 16</vt:lpstr>
      <vt:lpstr>Αλυσίδα αξίας</vt:lpstr>
      <vt:lpstr>Διευρυμένη αλυσίδα αξίας</vt:lpstr>
      <vt:lpstr>Συγκριτική αξιολόγηση (benchmarking)</vt:lpstr>
      <vt:lpstr>Δείκτες συγκριτικής αξιολόγησης πληροφοριακών συστημάτων</vt:lpstr>
      <vt:lpstr>Ανταγωνιστικές στρατηγικές </vt:lpstr>
      <vt:lpstr>Στρατηγική ηγεσίας κόστους</vt:lpstr>
      <vt:lpstr>Διαφοροποίηση και εστίαση</vt:lpstr>
      <vt:lpstr>Ο ρόλος των πληροφοριακών  συστημάτων στην στρατηγική</vt:lpstr>
      <vt:lpstr>Πληροφοριακά συστήματα: λειτουργούν, αναπτύσσουν και μετασχηματίζουν</vt:lpstr>
      <vt:lpstr>Μη-κερδοσκοπικοί οργανισμοί </vt:lpstr>
      <vt:lpstr>Συγκέντρωση χρημάτων</vt:lpstr>
      <vt:lpstr>Εθελοντισμός</vt:lpstr>
      <vt:lpstr>Δημόσιος τομέας (1:2)</vt:lpstr>
      <vt:lpstr>Δημόσιος τομέας (2:2)</vt:lpstr>
      <vt:lpstr>Πόσο σημαντική είναι τελικά η τεχνολογία πληροφοριών;</vt:lpstr>
      <vt:lpstr>Περίληψη</vt:lpstr>
      <vt:lpstr>Μελέτη περίπτωσης: Η GameStop</vt:lpstr>
      <vt:lpstr>Μελέτη περίπτωσης: Το ανοικτό διαδίκτυο</vt:lpstr>
      <vt:lpstr>Διαφάνεια 35</vt:lpstr>
    </vt:vector>
  </TitlesOfParts>
  <Company>University of Richmond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2: Information Systems and Strategy</dc:title>
  <dc:creator>Information Services</dc:creator>
  <cp:lastModifiedBy>EPIMELEIA</cp:lastModifiedBy>
  <cp:revision>259</cp:revision>
  <dcterms:created xsi:type="dcterms:W3CDTF">2011-05-06T21:38:06Z</dcterms:created>
  <dcterms:modified xsi:type="dcterms:W3CDTF">2014-02-19T07:33:15Z</dcterms:modified>
</cp:coreProperties>
</file>