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56" r:id="rId2"/>
    <p:sldId id="289" r:id="rId3"/>
    <p:sldId id="285" r:id="rId4"/>
    <p:sldId id="286" r:id="rId5"/>
    <p:sldId id="287" r:id="rId6"/>
    <p:sldId id="288" r:id="rId7"/>
    <p:sldId id="264" r:id="rId8"/>
    <p:sldId id="294" r:id="rId9"/>
    <p:sldId id="290" r:id="rId10"/>
    <p:sldId id="291" r:id="rId11"/>
    <p:sldId id="292" r:id="rId12"/>
    <p:sldId id="293" r:id="rId13"/>
    <p:sldId id="295" r:id="rId14"/>
    <p:sldId id="296" r:id="rId15"/>
    <p:sldId id="297" r:id="rId16"/>
    <p:sldId id="298" r:id="rId17"/>
    <p:sldId id="299" r:id="rId18"/>
    <p:sldId id="300" r:id="rId19"/>
    <p:sldId id="301" r:id="rId20"/>
    <p:sldId id="302" r:id="rId21"/>
    <p:sldId id="303" r:id="rId22"/>
    <p:sldId id="304" r:id="rId23"/>
    <p:sldId id="305" r:id="rId24"/>
    <p:sldId id="307" r:id="rId25"/>
    <p:sldId id="30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26" autoAdjust="0"/>
    <p:restoredTop sz="83394" autoAdjust="0"/>
  </p:normalViewPr>
  <p:slideViewPr>
    <p:cSldViewPr>
      <p:cViewPr varScale="1">
        <p:scale>
          <a:sx n="74" d="100"/>
          <a:sy n="74" d="100"/>
        </p:scale>
        <p:origin x="1445"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ACAE28-30A1-48E7-B191-49651DB85113}" type="doc">
      <dgm:prSet loTypeId="urn:microsoft.com/office/officeart/2005/8/layout/process1" loCatId="process" qsTypeId="urn:microsoft.com/office/officeart/2005/8/quickstyle/simple1" qsCatId="simple" csTypeId="urn:microsoft.com/office/officeart/2005/8/colors/colorful2" csCatId="colorful" phldr="1"/>
      <dgm:spPr/>
    </dgm:pt>
    <dgm:pt modelId="{CD944F74-E823-4551-BEA4-B2051129EEF8}">
      <dgm:prSet phldrT="[Text]" custT="1"/>
      <dgm:spPr/>
      <dgm:t>
        <a:bodyPr/>
        <a:lstStyle/>
        <a:p>
          <a:r>
            <a:rPr lang="el-GR" sz="1200" dirty="0" smtClean="0"/>
            <a:t>Αναγνώριση του ερευνητικού προβλήματος</a:t>
          </a:r>
          <a:endParaRPr lang="en-GB" sz="1200" dirty="0"/>
        </a:p>
      </dgm:t>
    </dgm:pt>
    <dgm:pt modelId="{C94B0320-BA5C-42DC-BB14-D235556AAA97}" type="parTrans" cxnId="{DA624387-5B7C-44AE-9DF1-7B914EE73308}">
      <dgm:prSet/>
      <dgm:spPr/>
      <dgm:t>
        <a:bodyPr/>
        <a:lstStyle/>
        <a:p>
          <a:endParaRPr lang="en-GB"/>
        </a:p>
      </dgm:t>
    </dgm:pt>
    <dgm:pt modelId="{DD09B770-4559-4EB8-A357-C4D3B0886361}" type="sibTrans" cxnId="{DA624387-5B7C-44AE-9DF1-7B914EE73308}">
      <dgm:prSet/>
      <dgm:spPr/>
      <dgm:t>
        <a:bodyPr/>
        <a:lstStyle/>
        <a:p>
          <a:endParaRPr lang="en-GB"/>
        </a:p>
      </dgm:t>
    </dgm:pt>
    <dgm:pt modelId="{138B9CE8-3B22-4938-A7EA-95F42ABE2678}">
      <dgm:prSet phldrT="[Text]" custT="1"/>
      <dgm:spPr/>
      <dgm:t>
        <a:bodyPr/>
        <a:lstStyle/>
        <a:p>
          <a:r>
            <a:rPr lang="el-GR" sz="1200" dirty="0" smtClean="0"/>
            <a:t>Ανασκόπηση της βιβλιογραφίας</a:t>
          </a:r>
          <a:endParaRPr lang="en-GB" sz="1200" dirty="0"/>
        </a:p>
      </dgm:t>
    </dgm:pt>
    <dgm:pt modelId="{32CAB06A-82F6-42E7-BFC8-D61F8C88E318}" type="parTrans" cxnId="{5931FD15-9BE6-4B24-95E3-7B3DA23AAC29}">
      <dgm:prSet/>
      <dgm:spPr/>
      <dgm:t>
        <a:bodyPr/>
        <a:lstStyle/>
        <a:p>
          <a:endParaRPr lang="en-GB"/>
        </a:p>
      </dgm:t>
    </dgm:pt>
    <dgm:pt modelId="{6D55F719-053A-4AF7-9535-03271A8E9CD6}" type="sibTrans" cxnId="{5931FD15-9BE6-4B24-95E3-7B3DA23AAC29}">
      <dgm:prSet/>
      <dgm:spPr/>
      <dgm:t>
        <a:bodyPr/>
        <a:lstStyle/>
        <a:p>
          <a:endParaRPr lang="en-GB"/>
        </a:p>
      </dgm:t>
    </dgm:pt>
    <dgm:pt modelId="{9E6CA0F1-590B-480F-8C6D-A23BC10FA1E8}">
      <dgm:prSet phldrT="[Text]" custT="1"/>
      <dgm:spPr/>
      <dgm:t>
        <a:bodyPr/>
        <a:lstStyle/>
        <a:p>
          <a:r>
            <a:rPr lang="el-GR" sz="1300" dirty="0" smtClean="0"/>
            <a:t>Προσδιορισμός του σκοπού έρευνας</a:t>
          </a:r>
          <a:endParaRPr lang="en-GB" sz="1300" dirty="0"/>
        </a:p>
      </dgm:t>
    </dgm:pt>
    <dgm:pt modelId="{2039C849-076F-4896-A637-DD3970B31B64}" type="parTrans" cxnId="{A9899D1D-4A82-4A63-ABAA-A9F25A009349}">
      <dgm:prSet/>
      <dgm:spPr/>
      <dgm:t>
        <a:bodyPr/>
        <a:lstStyle/>
        <a:p>
          <a:endParaRPr lang="en-GB"/>
        </a:p>
      </dgm:t>
    </dgm:pt>
    <dgm:pt modelId="{5D83708A-7592-49C8-B6AA-39A6DD35011C}" type="sibTrans" cxnId="{A9899D1D-4A82-4A63-ABAA-A9F25A009349}">
      <dgm:prSet/>
      <dgm:spPr/>
      <dgm:t>
        <a:bodyPr/>
        <a:lstStyle/>
        <a:p>
          <a:endParaRPr lang="en-GB"/>
        </a:p>
      </dgm:t>
    </dgm:pt>
    <dgm:pt modelId="{E3E8AEEA-5DF9-4573-8387-EE760727B3E8}">
      <dgm:prSet custT="1"/>
      <dgm:spPr/>
      <dgm:t>
        <a:bodyPr/>
        <a:lstStyle/>
        <a:p>
          <a:r>
            <a:rPr lang="el-GR" sz="1300" dirty="0" smtClean="0"/>
            <a:t>Συγκέντρωση των δεδομένων</a:t>
          </a:r>
          <a:endParaRPr lang="en-GB" sz="1300" dirty="0"/>
        </a:p>
      </dgm:t>
    </dgm:pt>
    <dgm:pt modelId="{D8B8F974-3DEA-46B0-96A9-D4D4B3E65495}" type="parTrans" cxnId="{69CEAC5D-93FB-460C-8D51-81BB9D65DD3D}">
      <dgm:prSet/>
      <dgm:spPr/>
      <dgm:t>
        <a:bodyPr/>
        <a:lstStyle/>
        <a:p>
          <a:endParaRPr lang="en-GB"/>
        </a:p>
      </dgm:t>
    </dgm:pt>
    <dgm:pt modelId="{E20DDBAA-F123-45B4-9237-BEE8A661F183}" type="sibTrans" cxnId="{69CEAC5D-93FB-460C-8D51-81BB9D65DD3D}">
      <dgm:prSet/>
      <dgm:spPr/>
      <dgm:t>
        <a:bodyPr/>
        <a:lstStyle/>
        <a:p>
          <a:endParaRPr lang="en-GB"/>
        </a:p>
      </dgm:t>
    </dgm:pt>
    <dgm:pt modelId="{E61FD7F0-C638-4406-B46E-A54DBE9D74C4}">
      <dgm:prSet/>
      <dgm:spPr/>
      <dgm:t>
        <a:bodyPr/>
        <a:lstStyle/>
        <a:p>
          <a:r>
            <a:rPr lang="el-GR" dirty="0" smtClean="0"/>
            <a:t>Ανάλυση και ερμηνεία των δεδομένων</a:t>
          </a:r>
          <a:endParaRPr lang="en-GB" dirty="0"/>
        </a:p>
      </dgm:t>
    </dgm:pt>
    <dgm:pt modelId="{77BF1478-DE41-4470-B965-0C6F61AC3AA1}" type="parTrans" cxnId="{428290A7-4487-4F51-A9B4-5EFC63FA2093}">
      <dgm:prSet/>
      <dgm:spPr/>
      <dgm:t>
        <a:bodyPr/>
        <a:lstStyle/>
        <a:p>
          <a:endParaRPr lang="en-GB"/>
        </a:p>
      </dgm:t>
    </dgm:pt>
    <dgm:pt modelId="{08B07F2F-C427-403D-B4D0-D667E53603E2}" type="sibTrans" cxnId="{428290A7-4487-4F51-A9B4-5EFC63FA2093}">
      <dgm:prSet/>
      <dgm:spPr/>
      <dgm:t>
        <a:bodyPr/>
        <a:lstStyle/>
        <a:p>
          <a:endParaRPr lang="en-GB"/>
        </a:p>
      </dgm:t>
    </dgm:pt>
    <dgm:pt modelId="{FE7DA920-9EC5-4F05-92C3-48E854F2B48E}">
      <dgm:prSet/>
      <dgm:spPr/>
      <dgm:t>
        <a:bodyPr/>
        <a:lstStyle/>
        <a:p>
          <a:r>
            <a:rPr lang="el-GR" dirty="0" smtClean="0"/>
            <a:t>Αναφορά και αξιολόγηση της έρευνας</a:t>
          </a:r>
          <a:endParaRPr lang="en-GB" dirty="0"/>
        </a:p>
      </dgm:t>
    </dgm:pt>
    <dgm:pt modelId="{756B3BF5-1D58-4E9D-8421-7EE1BB41E643}" type="parTrans" cxnId="{816E5CA6-E34E-4ACD-B4F5-45423F8BBF54}">
      <dgm:prSet/>
      <dgm:spPr/>
      <dgm:t>
        <a:bodyPr/>
        <a:lstStyle/>
        <a:p>
          <a:endParaRPr lang="en-GB"/>
        </a:p>
      </dgm:t>
    </dgm:pt>
    <dgm:pt modelId="{9B774781-8D40-4BBC-BA4D-9EF72ED669F0}" type="sibTrans" cxnId="{816E5CA6-E34E-4ACD-B4F5-45423F8BBF54}">
      <dgm:prSet/>
      <dgm:spPr/>
      <dgm:t>
        <a:bodyPr/>
        <a:lstStyle/>
        <a:p>
          <a:endParaRPr lang="en-GB"/>
        </a:p>
      </dgm:t>
    </dgm:pt>
    <dgm:pt modelId="{380EBC9B-ED5E-4AFC-9F3E-7EF2E092BD1D}" type="pres">
      <dgm:prSet presAssocID="{C6ACAE28-30A1-48E7-B191-49651DB85113}" presName="Name0" presStyleCnt="0">
        <dgm:presLayoutVars>
          <dgm:dir/>
          <dgm:resizeHandles val="exact"/>
        </dgm:presLayoutVars>
      </dgm:prSet>
      <dgm:spPr/>
    </dgm:pt>
    <dgm:pt modelId="{A35D2500-CEF2-4F80-A69D-F4639816F338}" type="pres">
      <dgm:prSet presAssocID="{CD944F74-E823-4551-BEA4-B2051129EEF8}" presName="node" presStyleLbl="node1" presStyleIdx="0" presStyleCnt="6" custScaleX="124517" custScaleY="90930" custLinFactY="100000" custLinFactNeighborX="20024" custLinFactNeighborY="136406">
        <dgm:presLayoutVars>
          <dgm:bulletEnabled val="1"/>
        </dgm:presLayoutVars>
      </dgm:prSet>
      <dgm:spPr/>
      <dgm:t>
        <a:bodyPr/>
        <a:lstStyle/>
        <a:p>
          <a:endParaRPr lang="en-GB"/>
        </a:p>
      </dgm:t>
    </dgm:pt>
    <dgm:pt modelId="{031C8B04-C162-4AEF-B979-8A487F8D9919}" type="pres">
      <dgm:prSet presAssocID="{DD09B770-4559-4EB8-A357-C4D3B0886361}" presName="sibTrans" presStyleLbl="sibTrans2D1" presStyleIdx="0" presStyleCnt="5" custLinFactNeighborX="19488" custLinFactNeighborY="-573"/>
      <dgm:spPr/>
      <dgm:t>
        <a:bodyPr/>
        <a:lstStyle/>
        <a:p>
          <a:endParaRPr lang="en-GB"/>
        </a:p>
      </dgm:t>
    </dgm:pt>
    <dgm:pt modelId="{1539E3E1-981D-431D-AFA0-2C93101EA5FB}" type="pres">
      <dgm:prSet presAssocID="{DD09B770-4559-4EB8-A357-C4D3B0886361}" presName="connectorText" presStyleLbl="sibTrans2D1" presStyleIdx="0" presStyleCnt="5"/>
      <dgm:spPr/>
      <dgm:t>
        <a:bodyPr/>
        <a:lstStyle/>
        <a:p>
          <a:endParaRPr lang="en-GB"/>
        </a:p>
      </dgm:t>
    </dgm:pt>
    <dgm:pt modelId="{9F8083F0-1460-416A-83A2-A63AF7FD9765}" type="pres">
      <dgm:prSet presAssocID="{138B9CE8-3B22-4938-A7EA-95F42ABE2678}" presName="node" presStyleLbl="node1" presStyleIdx="1" presStyleCnt="6" custScaleX="135214" custScaleY="89020" custLinFactY="37080" custLinFactNeighborX="-36079" custLinFactNeighborY="100000">
        <dgm:presLayoutVars>
          <dgm:bulletEnabled val="1"/>
        </dgm:presLayoutVars>
      </dgm:prSet>
      <dgm:spPr/>
      <dgm:t>
        <a:bodyPr/>
        <a:lstStyle/>
        <a:p>
          <a:endParaRPr lang="en-GB"/>
        </a:p>
      </dgm:t>
    </dgm:pt>
    <dgm:pt modelId="{F4411A10-7AC1-47A7-8994-EB0FC658E2F1}" type="pres">
      <dgm:prSet presAssocID="{6D55F719-053A-4AF7-9535-03271A8E9CD6}" presName="sibTrans" presStyleLbl="sibTrans2D1" presStyleIdx="1" presStyleCnt="5" custLinFactNeighborX="-14477" custLinFactNeighborY="-752"/>
      <dgm:spPr/>
      <dgm:t>
        <a:bodyPr/>
        <a:lstStyle/>
        <a:p>
          <a:endParaRPr lang="en-GB"/>
        </a:p>
      </dgm:t>
    </dgm:pt>
    <dgm:pt modelId="{AB37554D-1FFE-40EE-B201-81475EA3770C}" type="pres">
      <dgm:prSet presAssocID="{6D55F719-053A-4AF7-9535-03271A8E9CD6}" presName="connectorText" presStyleLbl="sibTrans2D1" presStyleIdx="1" presStyleCnt="5"/>
      <dgm:spPr/>
      <dgm:t>
        <a:bodyPr/>
        <a:lstStyle/>
        <a:p>
          <a:endParaRPr lang="en-GB"/>
        </a:p>
      </dgm:t>
    </dgm:pt>
    <dgm:pt modelId="{9FF31357-07F3-4257-849D-6035B77237DF}" type="pres">
      <dgm:prSet presAssocID="{9E6CA0F1-590B-480F-8C6D-A23BC10FA1E8}" presName="node" presStyleLbl="node1" presStyleIdx="2" presStyleCnt="6" custScaleX="159950" custScaleY="89020" custLinFactNeighborX="-74525" custLinFactNeighborY="36538">
        <dgm:presLayoutVars>
          <dgm:bulletEnabled val="1"/>
        </dgm:presLayoutVars>
      </dgm:prSet>
      <dgm:spPr/>
      <dgm:t>
        <a:bodyPr/>
        <a:lstStyle/>
        <a:p>
          <a:endParaRPr lang="en-GB"/>
        </a:p>
      </dgm:t>
    </dgm:pt>
    <dgm:pt modelId="{37E6477E-139A-4B8B-9DCF-E6213697707A}" type="pres">
      <dgm:prSet presAssocID="{5D83708A-7592-49C8-B6AA-39A6DD35011C}" presName="sibTrans" presStyleLbl="sibTrans2D1" presStyleIdx="2" presStyleCnt="5" custLinFactNeighborX="27073" custLinFactNeighborY="13634"/>
      <dgm:spPr/>
      <dgm:t>
        <a:bodyPr/>
        <a:lstStyle/>
        <a:p>
          <a:endParaRPr lang="en-GB"/>
        </a:p>
      </dgm:t>
    </dgm:pt>
    <dgm:pt modelId="{52E9A43C-90CC-4EA9-82BC-A7E88589F4E7}" type="pres">
      <dgm:prSet presAssocID="{5D83708A-7592-49C8-B6AA-39A6DD35011C}" presName="connectorText" presStyleLbl="sibTrans2D1" presStyleIdx="2" presStyleCnt="5"/>
      <dgm:spPr/>
      <dgm:t>
        <a:bodyPr/>
        <a:lstStyle/>
        <a:p>
          <a:endParaRPr lang="en-GB"/>
        </a:p>
      </dgm:t>
    </dgm:pt>
    <dgm:pt modelId="{9A47A048-A3B9-4396-B6EC-78F6EB600DF6}" type="pres">
      <dgm:prSet presAssocID="{E3E8AEEA-5DF9-4573-8387-EE760727B3E8}" presName="node" presStyleLbl="node1" presStyleIdx="3" presStyleCnt="6" custScaleX="141940" custScaleY="97686" custLinFactX="-12165" custLinFactNeighborX="-100000" custLinFactNeighborY="-62768">
        <dgm:presLayoutVars>
          <dgm:bulletEnabled val="1"/>
        </dgm:presLayoutVars>
      </dgm:prSet>
      <dgm:spPr/>
      <dgm:t>
        <a:bodyPr/>
        <a:lstStyle/>
        <a:p>
          <a:endParaRPr lang="en-GB"/>
        </a:p>
      </dgm:t>
    </dgm:pt>
    <dgm:pt modelId="{4D1B8E3C-6136-44F2-B05E-89E8C8E0B112}" type="pres">
      <dgm:prSet presAssocID="{E20DDBAA-F123-45B4-9237-BEE8A661F183}" presName="sibTrans" presStyleLbl="sibTrans2D1" presStyleIdx="3" presStyleCnt="5" custLinFactNeighborX="-25146" custLinFactNeighborY="1215"/>
      <dgm:spPr/>
      <dgm:t>
        <a:bodyPr/>
        <a:lstStyle/>
        <a:p>
          <a:endParaRPr lang="en-GB"/>
        </a:p>
      </dgm:t>
    </dgm:pt>
    <dgm:pt modelId="{62F7AF26-5F74-462C-894A-FB51F26F6C25}" type="pres">
      <dgm:prSet presAssocID="{E20DDBAA-F123-45B4-9237-BEE8A661F183}" presName="connectorText" presStyleLbl="sibTrans2D1" presStyleIdx="3" presStyleCnt="5"/>
      <dgm:spPr/>
      <dgm:t>
        <a:bodyPr/>
        <a:lstStyle/>
        <a:p>
          <a:endParaRPr lang="en-GB"/>
        </a:p>
      </dgm:t>
    </dgm:pt>
    <dgm:pt modelId="{DD1FF057-9287-498D-AF6D-5BD7D55029E2}" type="pres">
      <dgm:prSet presAssocID="{E61FD7F0-C638-4406-B46E-A54DBE9D74C4}" presName="node" presStyleLbl="node1" presStyleIdx="4" presStyleCnt="6" custScaleX="136885" custScaleY="98003" custLinFactX="-38831" custLinFactY="-66249" custLinFactNeighborX="-100000" custLinFactNeighborY="-100000">
        <dgm:presLayoutVars>
          <dgm:bulletEnabled val="1"/>
        </dgm:presLayoutVars>
      </dgm:prSet>
      <dgm:spPr/>
      <dgm:t>
        <a:bodyPr/>
        <a:lstStyle/>
        <a:p>
          <a:endParaRPr lang="en-GB"/>
        </a:p>
      </dgm:t>
    </dgm:pt>
    <dgm:pt modelId="{1BB2202D-CB92-498A-8C41-57F9F98DA3EB}" type="pres">
      <dgm:prSet presAssocID="{08B07F2F-C427-403D-B4D0-D667E53603E2}" presName="sibTrans" presStyleLbl="sibTrans2D1" presStyleIdx="4" presStyleCnt="5" custAng="20928256" custLinFactNeighborX="-3460" custLinFactNeighborY="10457"/>
      <dgm:spPr/>
      <dgm:t>
        <a:bodyPr/>
        <a:lstStyle/>
        <a:p>
          <a:endParaRPr lang="en-GB"/>
        </a:p>
      </dgm:t>
    </dgm:pt>
    <dgm:pt modelId="{121E5683-58C6-4706-804A-57A22ABC8883}" type="pres">
      <dgm:prSet presAssocID="{08B07F2F-C427-403D-B4D0-D667E53603E2}" presName="connectorText" presStyleLbl="sibTrans2D1" presStyleIdx="4" presStyleCnt="5"/>
      <dgm:spPr/>
      <dgm:t>
        <a:bodyPr/>
        <a:lstStyle/>
        <a:p>
          <a:endParaRPr lang="en-GB"/>
        </a:p>
      </dgm:t>
    </dgm:pt>
    <dgm:pt modelId="{FC737819-62BD-4D5E-87BC-12CE710271A1}" type="pres">
      <dgm:prSet presAssocID="{FE7DA920-9EC5-4F05-92C3-48E854F2B48E}" presName="node" presStyleLbl="node1" presStyleIdx="5" presStyleCnt="6" custScaleX="156977" custScaleY="91424" custLinFactX="-55103" custLinFactY="-100000" custLinFactNeighborX="-100000" custLinFactNeighborY="-164072">
        <dgm:presLayoutVars>
          <dgm:bulletEnabled val="1"/>
        </dgm:presLayoutVars>
      </dgm:prSet>
      <dgm:spPr/>
      <dgm:t>
        <a:bodyPr/>
        <a:lstStyle/>
        <a:p>
          <a:endParaRPr lang="en-GB"/>
        </a:p>
      </dgm:t>
    </dgm:pt>
  </dgm:ptLst>
  <dgm:cxnLst>
    <dgm:cxn modelId="{428290A7-4487-4F51-A9B4-5EFC63FA2093}" srcId="{C6ACAE28-30A1-48E7-B191-49651DB85113}" destId="{E61FD7F0-C638-4406-B46E-A54DBE9D74C4}" srcOrd="4" destOrd="0" parTransId="{77BF1478-DE41-4470-B965-0C6F61AC3AA1}" sibTransId="{08B07F2F-C427-403D-B4D0-D667E53603E2}"/>
    <dgm:cxn modelId="{852AF816-1081-4C51-A5AC-73691456AAF9}" type="presOf" srcId="{5D83708A-7592-49C8-B6AA-39A6DD35011C}" destId="{52E9A43C-90CC-4EA9-82BC-A7E88589F4E7}" srcOrd="1" destOrd="0" presId="urn:microsoft.com/office/officeart/2005/8/layout/process1"/>
    <dgm:cxn modelId="{20CECDEC-1BFD-4386-81E1-396F550666C5}" type="presOf" srcId="{9E6CA0F1-590B-480F-8C6D-A23BC10FA1E8}" destId="{9FF31357-07F3-4257-849D-6035B77237DF}" srcOrd="0" destOrd="0" presId="urn:microsoft.com/office/officeart/2005/8/layout/process1"/>
    <dgm:cxn modelId="{5482DBD6-FF7E-45CF-8B21-E13A0DFF6393}" type="presOf" srcId="{FE7DA920-9EC5-4F05-92C3-48E854F2B48E}" destId="{FC737819-62BD-4D5E-87BC-12CE710271A1}" srcOrd="0" destOrd="0" presId="urn:microsoft.com/office/officeart/2005/8/layout/process1"/>
    <dgm:cxn modelId="{E844185F-93C8-4D91-93ED-11727BD0A49C}" type="presOf" srcId="{E20DDBAA-F123-45B4-9237-BEE8A661F183}" destId="{62F7AF26-5F74-462C-894A-FB51F26F6C25}" srcOrd="1" destOrd="0" presId="urn:microsoft.com/office/officeart/2005/8/layout/process1"/>
    <dgm:cxn modelId="{E80AD137-43A6-414A-BF35-032BDCEF35E7}" type="presOf" srcId="{E3E8AEEA-5DF9-4573-8387-EE760727B3E8}" destId="{9A47A048-A3B9-4396-B6EC-78F6EB600DF6}" srcOrd="0" destOrd="0" presId="urn:microsoft.com/office/officeart/2005/8/layout/process1"/>
    <dgm:cxn modelId="{A06EFDF2-B3B5-4DAE-A736-F12E856E5045}" type="presOf" srcId="{C6ACAE28-30A1-48E7-B191-49651DB85113}" destId="{380EBC9B-ED5E-4AFC-9F3E-7EF2E092BD1D}" srcOrd="0" destOrd="0" presId="urn:microsoft.com/office/officeart/2005/8/layout/process1"/>
    <dgm:cxn modelId="{F57F165D-C109-46CA-AAF5-E52DB61FF7A4}" type="presOf" srcId="{08B07F2F-C427-403D-B4D0-D667E53603E2}" destId="{1BB2202D-CB92-498A-8C41-57F9F98DA3EB}" srcOrd="0" destOrd="0" presId="urn:microsoft.com/office/officeart/2005/8/layout/process1"/>
    <dgm:cxn modelId="{C20423D2-89D7-4F29-A4F4-EBC34B994188}" type="presOf" srcId="{6D55F719-053A-4AF7-9535-03271A8E9CD6}" destId="{AB37554D-1FFE-40EE-B201-81475EA3770C}" srcOrd="1" destOrd="0" presId="urn:microsoft.com/office/officeart/2005/8/layout/process1"/>
    <dgm:cxn modelId="{DA624387-5B7C-44AE-9DF1-7B914EE73308}" srcId="{C6ACAE28-30A1-48E7-B191-49651DB85113}" destId="{CD944F74-E823-4551-BEA4-B2051129EEF8}" srcOrd="0" destOrd="0" parTransId="{C94B0320-BA5C-42DC-BB14-D235556AAA97}" sibTransId="{DD09B770-4559-4EB8-A357-C4D3B0886361}"/>
    <dgm:cxn modelId="{A9899D1D-4A82-4A63-ABAA-A9F25A009349}" srcId="{C6ACAE28-30A1-48E7-B191-49651DB85113}" destId="{9E6CA0F1-590B-480F-8C6D-A23BC10FA1E8}" srcOrd="2" destOrd="0" parTransId="{2039C849-076F-4896-A637-DD3970B31B64}" sibTransId="{5D83708A-7592-49C8-B6AA-39A6DD35011C}"/>
    <dgm:cxn modelId="{9221FBC1-0A96-4064-BD80-04672FEFCFED}" type="presOf" srcId="{DD09B770-4559-4EB8-A357-C4D3B0886361}" destId="{031C8B04-C162-4AEF-B979-8A487F8D9919}" srcOrd="0" destOrd="0" presId="urn:microsoft.com/office/officeart/2005/8/layout/process1"/>
    <dgm:cxn modelId="{5931FD15-9BE6-4B24-95E3-7B3DA23AAC29}" srcId="{C6ACAE28-30A1-48E7-B191-49651DB85113}" destId="{138B9CE8-3B22-4938-A7EA-95F42ABE2678}" srcOrd="1" destOrd="0" parTransId="{32CAB06A-82F6-42E7-BFC8-D61F8C88E318}" sibTransId="{6D55F719-053A-4AF7-9535-03271A8E9CD6}"/>
    <dgm:cxn modelId="{DF5A5FB8-F619-46CF-9E51-C6F98708CFBA}" type="presOf" srcId="{E20DDBAA-F123-45B4-9237-BEE8A661F183}" destId="{4D1B8E3C-6136-44F2-B05E-89E8C8E0B112}" srcOrd="0" destOrd="0" presId="urn:microsoft.com/office/officeart/2005/8/layout/process1"/>
    <dgm:cxn modelId="{8A147831-6AF6-46C6-84B9-E2956A0DB392}" type="presOf" srcId="{138B9CE8-3B22-4938-A7EA-95F42ABE2678}" destId="{9F8083F0-1460-416A-83A2-A63AF7FD9765}" srcOrd="0" destOrd="0" presId="urn:microsoft.com/office/officeart/2005/8/layout/process1"/>
    <dgm:cxn modelId="{69CEAC5D-93FB-460C-8D51-81BB9D65DD3D}" srcId="{C6ACAE28-30A1-48E7-B191-49651DB85113}" destId="{E3E8AEEA-5DF9-4573-8387-EE760727B3E8}" srcOrd="3" destOrd="0" parTransId="{D8B8F974-3DEA-46B0-96A9-D4D4B3E65495}" sibTransId="{E20DDBAA-F123-45B4-9237-BEE8A661F183}"/>
    <dgm:cxn modelId="{816E5CA6-E34E-4ACD-B4F5-45423F8BBF54}" srcId="{C6ACAE28-30A1-48E7-B191-49651DB85113}" destId="{FE7DA920-9EC5-4F05-92C3-48E854F2B48E}" srcOrd="5" destOrd="0" parTransId="{756B3BF5-1D58-4E9D-8421-7EE1BB41E643}" sibTransId="{9B774781-8D40-4BBC-BA4D-9EF72ED669F0}"/>
    <dgm:cxn modelId="{30BF41AD-581B-42BA-B5BE-B8659284CBCA}" type="presOf" srcId="{CD944F74-E823-4551-BEA4-B2051129EEF8}" destId="{A35D2500-CEF2-4F80-A69D-F4639816F338}" srcOrd="0" destOrd="0" presId="urn:microsoft.com/office/officeart/2005/8/layout/process1"/>
    <dgm:cxn modelId="{75668942-918A-4547-AC98-458D728162E7}" type="presOf" srcId="{08B07F2F-C427-403D-B4D0-D667E53603E2}" destId="{121E5683-58C6-4706-804A-57A22ABC8883}" srcOrd="1" destOrd="0" presId="urn:microsoft.com/office/officeart/2005/8/layout/process1"/>
    <dgm:cxn modelId="{49273F22-3350-46CA-AB61-B5AA67362CCD}" type="presOf" srcId="{5D83708A-7592-49C8-B6AA-39A6DD35011C}" destId="{37E6477E-139A-4B8B-9DCF-E6213697707A}" srcOrd="0" destOrd="0" presId="urn:microsoft.com/office/officeart/2005/8/layout/process1"/>
    <dgm:cxn modelId="{B777D0C5-0183-4D1A-95F9-EDA132A0B411}" type="presOf" srcId="{E61FD7F0-C638-4406-B46E-A54DBE9D74C4}" destId="{DD1FF057-9287-498D-AF6D-5BD7D55029E2}" srcOrd="0" destOrd="0" presId="urn:microsoft.com/office/officeart/2005/8/layout/process1"/>
    <dgm:cxn modelId="{D6A284D1-2B2D-44C1-B9E2-AD4F42E59F3D}" type="presOf" srcId="{6D55F719-053A-4AF7-9535-03271A8E9CD6}" destId="{F4411A10-7AC1-47A7-8994-EB0FC658E2F1}" srcOrd="0" destOrd="0" presId="urn:microsoft.com/office/officeart/2005/8/layout/process1"/>
    <dgm:cxn modelId="{74D080DE-D9D0-40CE-9CFC-E858942A59BA}" type="presOf" srcId="{DD09B770-4559-4EB8-A357-C4D3B0886361}" destId="{1539E3E1-981D-431D-AFA0-2C93101EA5FB}" srcOrd="1" destOrd="0" presId="urn:microsoft.com/office/officeart/2005/8/layout/process1"/>
    <dgm:cxn modelId="{22D0CF16-92B1-486C-81BC-5390AFD13D24}" type="presParOf" srcId="{380EBC9B-ED5E-4AFC-9F3E-7EF2E092BD1D}" destId="{A35D2500-CEF2-4F80-A69D-F4639816F338}" srcOrd="0" destOrd="0" presId="urn:microsoft.com/office/officeart/2005/8/layout/process1"/>
    <dgm:cxn modelId="{1FBDA182-66B6-4C6C-A4AD-56B042A9C702}" type="presParOf" srcId="{380EBC9B-ED5E-4AFC-9F3E-7EF2E092BD1D}" destId="{031C8B04-C162-4AEF-B979-8A487F8D9919}" srcOrd="1" destOrd="0" presId="urn:microsoft.com/office/officeart/2005/8/layout/process1"/>
    <dgm:cxn modelId="{4287AD0F-95C2-4A09-9EA0-408B80CFFBB1}" type="presParOf" srcId="{031C8B04-C162-4AEF-B979-8A487F8D9919}" destId="{1539E3E1-981D-431D-AFA0-2C93101EA5FB}" srcOrd="0" destOrd="0" presId="urn:microsoft.com/office/officeart/2005/8/layout/process1"/>
    <dgm:cxn modelId="{B4C92316-9E9D-48C7-9B38-9E05E566D6FB}" type="presParOf" srcId="{380EBC9B-ED5E-4AFC-9F3E-7EF2E092BD1D}" destId="{9F8083F0-1460-416A-83A2-A63AF7FD9765}" srcOrd="2" destOrd="0" presId="urn:microsoft.com/office/officeart/2005/8/layout/process1"/>
    <dgm:cxn modelId="{2766A956-0F0D-452E-BBFA-B9B125904144}" type="presParOf" srcId="{380EBC9B-ED5E-4AFC-9F3E-7EF2E092BD1D}" destId="{F4411A10-7AC1-47A7-8994-EB0FC658E2F1}" srcOrd="3" destOrd="0" presId="urn:microsoft.com/office/officeart/2005/8/layout/process1"/>
    <dgm:cxn modelId="{ABE20FBE-9A9A-40DF-8866-F2DD93726C4B}" type="presParOf" srcId="{F4411A10-7AC1-47A7-8994-EB0FC658E2F1}" destId="{AB37554D-1FFE-40EE-B201-81475EA3770C}" srcOrd="0" destOrd="0" presId="urn:microsoft.com/office/officeart/2005/8/layout/process1"/>
    <dgm:cxn modelId="{63503507-192D-4944-ACCE-21734C5A194F}" type="presParOf" srcId="{380EBC9B-ED5E-4AFC-9F3E-7EF2E092BD1D}" destId="{9FF31357-07F3-4257-849D-6035B77237DF}" srcOrd="4" destOrd="0" presId="urn:microsoft.com/office/officeart/2005/8/layout/process1"/>
    <dgm:cxn modelId="{C39C6D3C-D090-414F-A833-589141F0E47B}" type="presParOf" srcId="{380EBC9B-ED5E-4AFC-9F3E-7EF2E092BD1D}" destId="{37E6477E-139A-4B8B-9DCF-E6213697707A}" srcOrd="5" destOrd="0" presId="urn:microsoft.com/office/officeart/2005/8/layout/process1"/>
    <dgm:cxn modelId="{9DADE181-915A-4F4C-B217-DBD316A019D1}" type="presParOf" srcId="{37E6477E-139A-4B8B-9DCF-E6213697707A}" destId="{52E9A43C-90CC-4EA9-82BC-A7E88589F4E7}" srcOrd="0" destOrd="0" presId="urn:microsoft.com/office/officeart/2005/8/layout/process1"/>
    <dgm:cxn modelId="{97C9EDC1-87F3-4E6E-871F-9B18DCEED544}" type="presParOf" srcId="{380EBC9B-ED5E-4AFC-9F3E-7EF2E092BD1D}" destId="{9A47A048-A3B9-4396-B6EC-78F6EB600DF6}" srcOrd="6" destOrd="0" presId="urn:microsoft.com/office/officeart/2005/8/layout/process1"/>
    <dgm:cxn modelId="{35BAC35A-9299-4CAC-B7DF-614783439B1C}" type="presParOf" srcId="{380EBC9B-ED5E-4AFC-9F3E-7EF2E092BD1D}" destId="{4D1B8E3C-6136-44F2-B05E-89E8C8E0B112}" srcOrd="7" destOrd="0" presId="urn:microsoft.com/office/officeart/2005/8/layout/process1"/>
    <dgm:cxn modelId="{34DCA58D-79C4-477F-ACEC-34917DF25CC1}" type="presParOf" srcId="{4D1B8E3C-6136-44F2-B05E-89E8C8E0B112}" destId="{62F7AF26-5F74-462C-894A-FB51F26F6C25}" srcOrd="0" destOrd="0" presId="urn:microsoft.com/office/officeart/2005/8/layout/process1"/>
    <dgm:cxn modelId="{B7E9BED3-B82D-4DC9-8A22-7505CB21D0A5}" type="presParOf" srcId="{380EBC9B-ED5E-4AFC-9F3E-7EF2E092BD1D}" destId="{DD1FF057-9287-498D-AF6D-5BD7D55029E2}" srcOrd="8" destOrd="0" presId="urn:microsoft.com/office/officeart/2005/8/layout/process1"/>
    <dgm:cxn modelId="{1BE4E261-044D-48C8-A03E-B35407CF81EA}" type="presParOf" srcId="{380EBC9B-ED5E-4AFC-9F3E-7EF2E092BD1D}" destId="{1BB2202D-CB92-498A-8C41-57F9F98DA3EB}" srcOrd="9" destOrd="0" presId="urn:microsoft.com/office/officeart/2005/8/layout/process1"/>
    <dgm:cxn modelId="{B89453DA-10BE-417D-8EEE-96CB773CFCC3}" type="presParOf" srcId="{1BB2202D-CB92-498A-8C41-57F9F98DA3EB}" destId="{121E5683-58C6-4706-804A-57A22ABC8883}" srcOrd="0" destOrd="0" presId="urn:microsoft.com/office/officeart/2005/8/layout/process1"/>
    <dgm:cxn modelId="{91F97004-6506-4D57-AA30-566A34BB0D6E}" type="presParOf" srcId="{380EBC9B-ED5E-4AFC-9F3E-7EF2E092BD1D}" destId="{FC737819-62BD-4D5E-87BC-12CE710271A1}" srcOrd="1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D07B6E-096A-4DDE-8916-C605AA247B09}"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en-GB"/>
        </a:p>
      </dgm:t>
    </dgm:pt>
    <dgm:pt modelId="{E77F2FD9-E00C-49F7-BBBD-60BF0DDA31A8}" type="asst">
      <dgm:prSet/>
      <dgm:spPr/>
      <dgm:t>
        <a:bodyPr/>
        <a:lstStyle/>
        <a:p>
          <a:pPr algn="ctr"/>
          <a:r>
            <a:rPr lang="el-GR" dirty="0" smtClean="0"/>
            <a:t>Συνεχείς</a:t>
          </a:r>
          <a:endParaRPr lang="en-GB" dirty="0"/>
        </a:p>
      </dgm:t>
    </dgm:pt>
    <dgm:pt modelId="{5D21B10F-92D8-4143-ADE9-49F628606984}" type="parTrans" cxnId="{3A2AA0AC-11C8-41BD-A0A4-158A611357E2}">
      <dgm:prSet/>
      <dgm:spPr/>
      <dgm:t>
        <a:bodyPr/>
        <a:lstStyle/>
        <a:p>
          <a:endParaRPr lang="en-GB"/>
        </a:p>
      </dgm:t>
    </dgm:pt>
    <dgm:pt modelId="{198F7F65-6FB8-4F99-96DB-3BA900F7C7F5}" type="sibTrans" cxnId="{3A2AA0AC-11C8-41BD-A0A4-158A611357E2}">
      <dgm:prSet/>
      <dgm:spPr/>
      <dgm:t>
        <a:bodyPr/>
        <a:lstStyle/>
        <a:p>
          <a:endParaRPr lang="en-GB"/>
        </a:p>
      </dgm:t>
    </dgm:pt>
    <dgm:pt modelId="{22CEEE66-8D9E-4086-B2DE-3A255CA376F5}" type="asst">
      <dgm:prSet/>
      <dgm:spPr/>
      <dgm:t>
        <a:bodyPr/>
        <a:lstStyle/>
        <a:p>
          <a:r>
            <a:rPr lang="el-GR" dirty="0" smtClean="0"/>
            <a:t>Ποσοτικές</a:t>
          </a:r>
          <a:endParaRPr lang="en-GB" dirty="0"/>
        </a:p>
      </dgm:t>
    </dgm:pt>
    <dgm:pt modelId="{BC275486-1762-4C67-9B13-ADEE94F663FD}" type="parTrans" cxnId="{16E8B2A8-4A9C-4E66-BD67-9E47D0BDF1C1}">
      <dgm:prSet/>
      <dgm:spPr/>
      <dgm:t>
        <a:bodyPr/>
        <a:lstStyle/>
        <a:p>
          <a:endParaRPr lang="en-GB"/>
        </a:p>
      </dgm:t>
    </dgm:pt>
    <dgm:pt modelId="{28A54A78-A581-4A60-9319-C4B939330147}" type="sibTrans" cxnId="{16E8B2A8-4A9C-4E66-BD67-9E47D0BDF1C1}">
      <dgm:prSet/>
      <dgm:spPr/>
      <dgm:t>
        <a:bodyPr/>
        <a:lstStyle/>
        <a:p>
          <a:endParaRPr lang="en-GB"/>
        </a:p>
      </dgm:t>
    </dgm:pt>
    <dgm:pt modelId="{37EF707F-ABB0-4CA6-8F83-3F5B4E08B905}" type="asst">
      <dgm:prSet/>
      <dgm:spPr/>
      <dgm:t>
        <a:bodyPr/>
        <a:lstStyle/>
        <a:p>
          <a:r>
            <a:rPr lang="el-GR" dirty="0" smtClean="0"/>
            <a:t>Διακριτές</a:t>
          </a:r>
          <a:endParaRPr lang="en-GB" dirty="0"/>
        </a:p>
      </dgm:t>
    </dgm:pt>
    <dgm:pt modelId="{10C60428-9771-4CDE-9094-C23D1D1A6933}" type="parTrans" cxnId="{026FC604-617A-4B65-BFD3-CADD532A8F48}">
      <dgm:prSet/>
      <dgm:spPr/>
      <dgm:t>
        <a:bodyPr/>
        <a:lstStyle/>
        <a:p>
          <a:endParaRPr lang="en-GB"/>
        </a:p>
      </dgm:t>
    </dgm:pt>
    <dgm:pt modelId="{17845A20-5042-4F76-B23F-75FC77C84C03}" type="sibTrans" cxnId="{026FC604-617A-4B65-BFD3-CADD532A8F48}">
      <dgm:prSet/>
      <dgm:spPr/>
      <dgm:t>
        <a:bodyPr/>
        <a:lstStyle/>
        <a:p>
          <a:endParaRPr lang="en-GB"/>
        </a:p>
      </dgm:t>
    </dgm:pt>
    <dgm:pt modelId="{16C80B8C-9CD4-463C-BD81-5BF0145621B2}">
      <dgm:prSet/>
      <dgm:spPr/>
      <dgm:t>
        <a:bodyPr/>
        <a:lstStyle/>
        <a:p>
          <a:r>
            <a:rPr lang="el-GR" dirty="0" smtClean="0"/>
            <a:t>Ονομαστικές</a:t>
          </a:r>
          <a:endParaRPr lang="en-GB" dirty="0"/>
        </a:p>
      </dgm:t>
    </dgm:pt>
    <dgm:pt modelId="{F3D2FBA1-BEA9-45BF-9010-AB93D4B85C9E}" type="parTrans" cxnId="{B5ED33B1-483A-4F02-885D-5F5842B11A8D}">
      <dgm:prSet/>
      <dgm:spPr/>
      <dgm:t>
        <a:bodyPr/>
        <a:lstStyle/>
        <a:p>
          <a:endParaRPr lang="en-GB"/>
        </a:p>
      </dgm:t>
    </dgm:pt>
    <dgm:pt modelId="{6D868B0F-7224-4E71-89F7-2D08B9753244}" type="sibTrans" cxnId="{B5ED33B1-483A-4F02-885D-5F5842B11A8D}">
      <dgm:prSet/>
      <dgm:spPr/>
      <dgm:t>
        <a:bodyPr/>
        <a:lstStyle/>
        <a:p>
          <a:endParaRPr lang="en-GB"/>
        </a:p>
      </dgm:t>
    </dgm:pt>
    <dgm:pt modelId="{2D93DA6D-0372-4104-8E59-255837E407C3}">
      <dgm:prSet/>
      <dgm:spPr/>
      <dgm:t>
        <a:bodyPr/>
        <a:lstStyle/>
        <a:p>
          <a:r>
            <a:rPr lang="el-GR" dirty="0" smtClean="0"/>
            <a:t>Διατακτικές</a:t>
          </a:r>
          <a:endParaRPr lang="en-GB" dirty="0"/>
        </a:p>
      </dgm:t>
    </dgm:pt>
    <dgm:pt modelId="{7843C646-3BF5-4B73-A76C-AA4B081F63F4}" type="parTrans" cxnId="{2BA69ECB-3D4C-4D66-BC83-E06DFD179650}">
      <dgm:prSet/>
      <dgm:spPr/>
      <dgm:t>
        <a:bodyPr/>
        <a:lstStyle/>
        <a:p>
          <a:endParaRPr lang="en-GB"/>
        </a:p>
      </dgm:t>
    </dgm:pt>
    <dgm:pt modelId="{1BA6A444-3723-4E68-A216-53E2BAF431C7}" type="sibTrans" cxnId="{2BA69ECB-3D4C-4D66-BC83-E06DFD179650}">
      <dgm:prSet/>
      <dgm:spPr/>
      <dgm:t>
        <a:bodyPr/>
        <a:lstStyle/>
        <a:p>
          <a:endParaRPr lang="en-GB"/>
        </a:p>
      </dgm:t>
    </dgm:pt>
    <dgm:pt modelId="{AF81B16F-0AF6-4D39-923B-816030AC91CB}" type="pres">
      <dgm:prSet presAssocID="{FCD07B6E-096A-4DDE-8916-C605AA247B09}" presName="diagram" presStyleCnt="0">
        <dgm:presLayoutVars>
          <dgm:chPref val="1"/>
          <dgm:dir/>
          <dgm:animOne val="branch"/>
          <dgm:animLvl val="lvl"/>
          <dgm:resizeHandles val="exact"/>
        </dgm:presLayoutVars>
      </dgm:prSet>
      <dgm:spPr/>
      <dgm:t>
        <a:bodyPr/>
        <a:lstStyle/>
        <a:p>
          <a:endParaRPr lang="en-GB"/>
        </a:p>
      </dgm:t>
    </dgm:pt>
    <dgm:pt modelId="{7B0561E1-F042-4363-8B8E-E48601FDAAF2}" type="pres">
      <dgm:prSet presAssocID="{22CEEE66-8D9E-4086-B2DE-3A255CA376F5}" presName="root1" presStyleCnt="0"/>
      <dgm:spPr/>
    </dgm:pt>
    <dgm:pt modelId="{C5CE348A-DBD4-4C18-BEC3-114775026E4E}" type="pres">
      <dgm:prSet presAssocID="{22CEEE66-8D9E-4086-B2DE-3A255CA376F5}" presName="LevelOneTextNode" presStyleLbl="node0" presStyleIdx="0" presStyleCnt="1">
        <dgm:presLayoutVars>
          <dgm:chPref val="3"/>
        </dgm:presLayoutVars>
      </dgm:prSet>
      <dgm:spPr/>
      <dgm:t>
        <a:bodyPr/>
        <a:lstStyle/>
        <a:p>
          <a:endParaRPr lang="en-GB"/>
        </a:p>
      </dgm:t>
    </dgm:pt>
    <dgm:pt modelId="{53964FA3-989B-492B-8209-1EE1FB4F77BA}" type="pres">
      <dgm:prSet presAssocID="{22CEEE66-8D9E-4086-B2DE-3A255CA376F5}" presName="level2hierChild" presStyleCnt="0"/>
      <dgm:spPr/>
    </dgm:pt>
    <dgm:pt modelId="{37C1BEC8-073C-4846-99F2-4F1ECF395E08}" type="pres">
      <dgm:prSet presAssocID="{5D21B10F-92D8-4143-ADE9-49F628606984}" presName="conn2-1" presStyleLbl="parChTrans1D2" presStyleIdx="0" presStyleCnt="2"/>
      <dgm:spPr/>
      <dgm:t>
        <a:bodyPr/>
        <a:lstStyle/>
        <a:p>
          <a:endParaRPr lang="en-GB"/>
        </a:p>
      </dgm:t>
    </dgm:pt>
    <dgm:pt modelId="{1C4F8406-445F-41E0-95EC-A682FEFF896E}" type="pres">
      <dgm:prSet presAssocID="{5D21B10F-92D8-4143-ADE9-49F628606984}" presName="connTx" presStyleLbl="parChTrans1D2" presStyleIdx="0" presStyleCnt="2"/>
      <dgm:spPr/>
      <dgm:t>
        <a:bodyPr/>
        <a:lstStyle/>
        <a:p>
          <a:endParaRPr lang="en-GB"/>
        </a:p>
      </dgm:t>
    </dgm:pt>
    <dgm:pt modelId="{3FC2A88E-E623-410D-9B1C-391B2556464B}" type="pres">
      <dgm:prSet presAssocID="{E77F2FD9-E00C-49F7-BBBD-60BF0DDA31A8}" presName="root2" presStyleCnt="0"/>
      <dgm:spPr/>
    </dgm:pt>
    <dgm:pt modelId="{16A2F506-50B8-4179-A143-56799CE4B49B}" type="pres">
      <dgm:prSet presAssocID="{E77F2FD9-E00C-49F7-BBBD-60BF0DDA31A8}" presName="LevelTwoTextNode" presStyleLbl="asst0" presStyleIdx="0" presStyleCnt="2">
        <dgm:presLayoutVars>
          <dgm:chPref val="3"/>
        </dgm:presLayoutVars>
      </dgm:prSet>
      <dgm:spPr/>
      <dgm:t>
        <a:bodyPr/>
        <a:lstStyle/>
        <a:p>
          <a:endParaRPr lang="en-GB"/>
        </a:p>
      </dgm:t>
    </dgm:pt>
    <dgm:pt modelId="{3F67025C-32D3-4EC9-B731-10A5E5A96BEE}" type="pres">
      <dgm:prSet presAssocID="{E77F2FD9-E00C-49F7-BBBD-60BF0DDA31A8}" presName="level3hierChild" presStyleCnt="0"/>
      <dgm:spPr/>
    </dgm:pt>
    <dgm:pt modelId="{9C2C4F6F-562B-46FB-94B3-D4FA865EC6C2}" type="pres">
      <dgm:prSet presAssocID="{10C60428-9771-4CDE-9094-C23D1D1A6933}" presName="conn2-1" presStyleLbl="parChTrans1D2" presStyleIdx="1" presStyleCnt="2"/>
      <dgm:spPr/>
      <dgm:t>
        <a:bodyPr/>
        <a:lstStyle/>
        <a:p>
          <a:endParaRPr lang="en-GB"/>
        </a:p>
      </dgm:t>
    </dgm:pt>
    <dgm:pt modelId="{98DF9ACC-DC0E-4D57-BE69-C58BD2C71FBF}" type="pres">
      <dgm:prSet presAssocID="{10C60428-9771-4CDE-9094-C23D1D1A6933}" presName="connTx" presStyleLbl="parChTrans1D2" presStyleIdx="1" presStyleCnt="2"/>
      <dgm:spPr/>
      <dgm:t>
        <a:bodyPr/>
        <a:lstStyle/>
        <a:p>
          <a:endParaRPr lang="en-GB"/>
        </a:p>
      </dgm:t>
    </dgm:pt>
    <dgm:pt modelId="{9C17C97F-07DE-4F25-AD4D-B2DDF393E59B}" type="pres">
      <dgm:prSet presAssocID="{37EF707F-ABB0-4CA6-8F83-3F5B4E08B905}" presName="root2" presStyleCnt="0"/>
      <dgm:spPr/>
    </dgm:pt>
    <dgm:pt modelId="{FA9D0506-07DB-4B26-A333-F2551564B386}" type="pres">
      <dgm:prSet presAssocID="{37EF707F-ABB0-4CA6-8F83-3F5B4E08B905}" presName="LevelTwoTextNode" presStyleLbl="asst0" presStyleIdx="1" presStyleCnt="2">
        <dgm:presLayoutVars>
          <dgm:chPref val="3"/>
        </dgm:presLayoutVars>
      </dgm:prSet>
      <dgm:spPr/>
      <dgm:t>
        <a:bodyPr/>
        <a:lstStyle/>
        <a:p>
          <a:endParaRPr lang="en-GB"/>
        </a:p>
      </dgm:t>
    </dgm:pt>
    <dgm:pt modelId="{D5D7203F-2B1F-4BB2-A4D4-3CAF7C9488B8}" type="pres">
      <dgm:prSet presAssocID="{37EF707F-ABB0-4CA6-8F83-3F5B4E08B905}" presName="level3hierChild" presStyleCnt="0"/>
      <dgm:spPr/>
    </dgm:pt>
    <dgm:pt modelId="{3E7D3452-1851-4E98-B81C-D91C4D31BE7C}" type="pres">
      <dgm:prSet presAssocID="{F3D2FBA1-BEA9-45BF-9010-AB93D4B85C9E}" presName="conn2-1" presStyleLbl="parChTrans1D3" presStyleIdx="0" presStyleCnt="2"/>
      <dgm:spPr/>
      <dgm:t>
        <a:bodyPr/>
        <a:lstStyle/>
        <a:p>
          <a:endParaRPr lang="en-GB"/>
        </a:p>
      </dgm:t>
    </dgm:pt>
    <dgm:pt modelId="{BAD1AFAB-5D6E-444B-BB91-5031BAB2D5A5}" type="pres">
      <dgm:prSet presAssocID="{F3D2FBA1-BEA9-45BF-9010-AB93D4B85C9E}" presName="connTx" presStyleLbl="parChTrans1D3" presStyleIdx="0" presStyleCnt="2"/>
      <dgm:spPr/>
      <dgm:t>
        <a:bodyPr/>
        <a:lstStyle/>
        <a:p>
          <a:endParaRPr lang="en-GB"/>
        </a:p>
      </dgm:t>
    </dgm:pt>
    <dgm:pt modelId="{95C96761-6180-4D90-895B-22DF565A1CE1}" type="pres">
      <dgm:prSet presAssocID="{16C80B8C-9CD4-463C-BD81-5BF0145621B2}" presName="root2" presStyleCnt="0"/>
      <dgm:spPr/>
    </dgm:pt>
    <dgm:pt modelId="{CD42F94E-5501-4C13-83A0-CC3BB6C88BB4}" type="pres">
      <dgm:prSet presAssocID="{16C80B8C-9CD4-463C-BD81-5BF0145621B2}" presName="LevelTwoTextNode" presStyleLbl="node3" presStyleIdx="0" presStyleCnt="2">
        <dgm:presLayoutVars>
          <dgm:chPref val="3"/>
        </dgm:presLayoutVars>
      </dgm:prSet>
      <dgm:spPr/>
      <dgm:t>
        <a:bodyPr/>
        <a:lstStyle/>
        <a:p>
          <a:endParaRPr lang="en-GB"/>
        </a:p>
      </dgm:t>
    </dgm:pt>
    <dgm:pt modelId="{6061952E-AFC4-4A89-9950-8D9F74FE9485}" type="pres">
      <dgm:prSet presAssocID="{16C80B8C-9CD4-463C-BD81-5BF0145621B2}" presName="level3hierChild" presStyleCnt="0"/>
      <dgm:spPr/>
    </dgm:pt>
    <dgm:pt modelId="{34B0603B-F2C2-4003-BFA2-24CAC49510F1}" type="pres">
      <dgm:prSet presAssocID="{7843C646-3BF5-4B73-A76C-AA4B081F63F4}" presName="conn2-1" presStyleLbl="parChTrans1D3" presStyleIdx="1" presStyleCnt="2"/>
      <dgm:spPr/>
      <dgm:t>
        <a:bodyPr/>
        <a:lstStyle/>
        <a:p>
          <a:endParaRPr lang="en-GB"/>
        </a:p>
      </dgm:t>
    </dgm:pt>
    <dgm:pt modelId="{F4BF01FF-CB72-48E6-A3AF-43983726F2EC}" type="pres">
      <dgm:prSet presAssocID="{7843C646-3BF5-4B73-A76C-AA4B081F63F4}" presName="connTx" presStyleLbl="parChTrans1D3" presStyleIdx="1" presStyleCnt="2"/>
      <dgm:spPr/>
      <dgm:t>
        <a:bodyPr/>
        <a:lstStyle/>
        <a:p>
          <a:endParaRPr lang="en-GB"/>
        </a:p>
      </dgm:t>
    </dgm:pt>
    <dgm:pt modelId="{E2F01B33-2E9D-411E-B708-BA086A4CF6A2}" type="pres">
      <dgm:prSet presAssocID="{2D93DA6D-0372-4104-8E59-255837E407C3}" presName="root2" presStyleCnt="0"/>
      <dgm:spPr/>
    </dgm:pt>
    <dgm:pt modelId="{166987A0-090B-4679-8E59-F34FC52591F9}" type="pres">
      <dgm:prSet presAssocID="{2D93DA6D-0372-4104-8E59-255837E407C3}" presName="LevelTwoTextNode" presStyleLbl="node3" presStyleIdx="1" presStyleCnt="2">
        <dgm:presLayoutVars>
          <dgm:chPref val="3"/>
        </dgm:presLayoutVars>
      </dgm:prSet>
      <dgm:spPr/>
      <dgm:t>
        <a:bodyPr/>
        <a:lstStyle/>
        <a:p>
          <a:endParaRPr lang="en-GB"/>
        </a:p>
      </dgm:t>
    </dgm:pt>
    <dgm:pt modelId="{D65A1B5A-A60D-4485-BFFE-0CDD2489645C}" type="pres">
      <dgm:prSet presAssocID="{2D93DA6D-0372-4104-8E59-255837E407C3}" presName="level3hierChild" presStyleCnt="0"/>
      <dgm:spPr/>
    </dgm:pt>
  </dgm:ptLst>
  <dgm:cxnLst>
    <dgm:cxn modelId="{AD4BF935-7035-423A-8EBB-4D945E48E550}" type="presOf" srcId="{10C60428-9771-4CDE-9094-C23D1D1A6933}" destId="{9C2C4F6F-562B-46FB-94B3-D4FA865EC6C2}" srcOrd="0" destOrd="0" presId="urn:microsoft.com/office/officeart/2005/8/layout/hierarchy2"/>
    <dgm:cxn modelId="{E54B5F17-E5C3-4C50-B2CB-B41E80F05430}" type="presOf" srcId="{10C60428-9771-4CDE-9094-C23D1D1A6933}" destId="{98DF9ACC-DC0E-4D57-BE69-C58BD2C71FBF}" srcOrd="1" destOrd="0" presId="urn:microsoft.com/office/officeart/2005/8/layout/hierarchy2"/>
    <dgm:cxn modelId="{B5ED33B1-483A-4F02-885D-5F5842B11A8D}" srcId="{37EF707F-ABB0-4CA6-8F83-3F5B4E08B905}" destId="{16C80B8C-9CD4-463C-BD81-5BF0145621B2}" srcOrd="0" destOrd="0" parTransId="{F3D2FBA1-BEA9-45BF-9010-AB93D4B85C9E}" sibTransId="{6D868B0F-7224-4E71-89F7-2D08B9753244}"/>
    <dgm:cxn modelId="{A98EE909-1B50-42D6-BCAF-972FEE7B6FF7}" type="presOf" srcId="{F3D2FBA1-BEA9-45BF-9010-AB93D4B85C9E}" destId="{3E7D3452-1851-4E98-B81C-D91C4D31BE7C}" srcOrd="0" destOrd="0" presId="urn:microsoft.com/office/officeart/2005/8/layout/hierarchy2"/>
    <dgm:cxn modelId="{026FC604-617A-4B65-BFD3-CADD532A8F48}" srcId="{22CEEE66-8D9E-4086-B2DE-3A255CA376F5}" destId="{37EF707F-ABB0-4CA6-8F83-3F5B4E08B905}" srcOrd="1" destOrd="0" parTransId="{10C60428-9771-4CDE-9094-C23D1D1A6933}" sibTransId="{17845A20-5042-4F76-B23F-75FC77C84C03}"/>
    <dgm:cxn modelId="{3A2AA0AC-11C8-41BD-A0A4-158A611357E2}" srcId="{22CEEE66-8D9E-4086-B2DE-3A255CA376F5}" destId="{E77F2FD9-E00C-49F7-BBBD-60BF0DDA31A8}" srcOrd="0" destOrd="0" parTransId="{5D21B10F-92D8-4143-ADE9-49F628606984}" sibTransId="{198F7F65-6FB8-4F99-96DB-3BA900F7C7F5}"/>
    <dgm:cxn modelId="{CBCF303C-BDF8-427F-A796-CAF54014C95C}" type="presOf" srcId="{F3D2FBA1-BEA9-45BF-9010-AB93D4B85C9E}" destId="{BAD1AFAB-5D6E-444B-BB91-5031BAB2D5A5}" srcOrd="1" destOrd="0" presId="urn:microsoft.com/office/officeart/2005/8/layout/hierarchy2"/>
    <dgm:cxn modelId="{3FC8FAE3-9B92-414F-94DC-07D44F239DD2}" type="presOf" srcId="{16C80B8C-9CD4-463C-BD81-5BF0145621B2}" destId="{CD42F94E-5501-4C13-83A0-CC3BB6C88BB4}" srcOrd="0" destOrd="0" presId="urn:microsoft.com/office/officeart/2005/8/layout/hierarchy2"/>
    <dgm:cxn modelId="{0736A60B-DD16-42A8-8C86-EA714178050D}" type="presOf" srcId="{7843C646-3BF5-4B73-A76C-AA4B081F63F4}" destId="{F4BF01FF-CB72-48E6-A3AF-43983726F2EC}" srcOrd="1" destOrd="0" presId="urn:microsoft.com/office/officeart/2005/8/layout/hierarchy2"/>
    <dgm:cxn modelId="{2BA69ECB-3D4C-4D66-BC83-E06DFD179650}" srcId="{37EF707F-ABB0-4CA6-8F83-3F5B4E08B905}" destId="{2D93DA6D-0372-4104-8E59-255837E407C3}" srcOrd="1" destOrd="0" parTransId="{7843C646-3BF5-4B73-A76C-AA4B081F63F4}" sibTransId="{1BA6A444-3723-4E68-A216-53E2BAF431C7}"/>
    <dgm:cxn modelId="{9B3CABD4-389F-4613-80B0-00B0FEB779F0}" type="presOf" srcId="{5D21B10F-92D8-4143-ADE9-49F628606984}" destId="{37C1BEC8-073C-4846-99F2-4F1ECF395E08}" srcOrd="0" destOrd="0" presId="urn:microsoft.com/office/officeart/2005/8/layout/hierarchy2"/>
    <dgm:cxn modelId="{A873F31F-3E24-4800-9FF4-520C4DFE418A}" type="presOf" srcId="{22CEEE66-8D9E-4086-B2DE-3A255CA376F5}" destId="{C5CE348A-DBD4-4C18-BEC3-114775026E4E}" srcOrd="0" destOrd="0" presId="urn:microsoft.com/office/officeart/2005/8/layout/hierarchy2"/>
    <dgm:cxn modelId="{141D69FD-62EF-4E4F-A32E-BC79CBAD6EEB}" type="presOf" srcId="{37EF707F-ABB0-4CA6-8F83-3F5B4E08B905}" destId="{FA9D0506-07DB-4B26-A333-F2551564B386}" srcOrd="0" destOrd="0" presId="urn:microsoft.com/office/officeart/2005/8/layout/hierarchy2"/>
    <dgm:cxn modelId="{80FB1276-3127-4915-8349-5CC400DCCD7A}" type="presOf" srcId="{E77F2FD9-E00C-49F7-BBBD-60BF0DDA31A8}" destId="{16A2F506-50B8-4179-A143-56799CE4B49B}" srcOrd="0" destOrd="0" presId="urn:microsoft.com/office/officeart/2005/8/layout/hierarchy2"/>
    <dgm:cxn modelId="{CC7597C2-1D2C-4BD0-B025-CE604ABBDB8B}" type="presOf" srcId="{2D93DA6D-0372-4104-8E59-255837E407C3}" destId="{166987A0-090B-4679-8E59-F34FC52591F9}" srcOrd="0" destOrd="0" presId="urn:microsoft.com/office/officeart/2005/8/layout/hierarchy2"/>
    <dgm:cxn modelId="{27E4AC0C-881A-46E8-877D-400AAFD7455A}" type="presOf" srcId="{5D21B10F-92D8-4143-ADE9-49F628606984}" destId="{1C4F8406-445F-41E0-95EC-A682FEFF896E}" srcOrd="1" destOrd="0" presId="urn:microsoft.com/office/officeart/2005/8/layout/hierarchy2"/>
    <dgm:cxn modelId="{F02E610A-0272-4952-AC50-2D13BC58E93E}" type="presOf" srcId="{FCD07B6E-096A-4DDE-8916-C605AA247B09}" destId="{AF81B16F-0AF6-4D39-923B-816030AC91CB}" srcOrd="0" destOrd="0" presId="urn:microsoft.com/office/officeart/2005/8/layout/hierarchy2"/>
    <dgm:cxn modelId="{16E8B2A8-4A9C-4E66-BD67-9E47D0BDF1C1}" srcId="{FCD07B6E-096A-4DDE-8916-C605AA247B09}" destId="{22CEEE66-8D9E-4086-B2DE-3A255CA376F5}" srcOrd="0" destOrd="0" parTransId="{BC275486-1762-4C67-9B13-ADEE94F663FD}" sibTransId="{28A54A78-A581-4A60-9319-C4B939330147}"/>
    <dgm:cxn modelId="{330BCBCC-5C47-49E4-9731-D64A6917F9C7}" type="presOf" srcId="{7843C646-3BF5-4B73-A76C-AA4B081F63F4}" destId="{34B0603B-F2C2-4003-BFA2-24CAC49510F1}" srcOrd="0" destOrd="0" presId="urn:microsoft.com/office/officeart/2005/8/layout/hierarchy2"/>
    <dgm:cxn modelId="{A5071B91-2EE4-48A1-AEB3-DB31D0E6C225}" type="presParOf" srcId="{AF81B16F-0AF6-4D39-923B-816030AC91CB}" destId="{7B0561E1-F042-4363-8B8E-E48601FDAAF2}" srcOrd="0" destOrd="0" presId="urn:microsoft.com/office/officeart/2005/8/layout/hierarchy2"/>
    <dgm:cxn modelId="{EAC8E6CA-60D5-48FC-954A-674F9F8759CE}" type="presParOf" srcId="{7B0561E1-F042-4363-8B8E-E48601FDAAF2}" destId="{C5CE348A-DBD4-4C18-BEC3-114775026E4E}" srcOrd="0" destOrd="0" presId="urn:microsoft.com/office/officeart/2005/8/layout/hierarchy2"/>
    <dgm:cxn modelId="{8C922440-EF83-4ABD-9662-79352A13DBCF}" type="presParOf" srcId="{7B0561E1-F042-4363-8B8E-E48601FDAAF2}" destId="{53964FA3-989B-492B-8209-1EE1FB4F77BA}" srcOrd="1" destOrd="0" presId="urn:microsoft.com/office/officeart/2005/8/layout/hierarchy2"/>
    <dgm:cxn modelId="{A83A2629-9AB1-481B-ABDE-2523D02A2AD3}" type="presParOf" srcId="{53964FA3-989B-492B-8209-1EE1FB4F77BA}" destId="{37C1BEC8-073C-4846-99F2-4F1ECF395E08}" srcOrd="0" destOrd="0" presId="urn:microsoft.com/office/officeart/2005/8/layout/hierarchy2"/>
    <dgm:cxn modelId="{E6E72B17-AF95-414F-92C7-6459AA1CF160}" type="presParOf" srcId="{37C1BEC8-073C-4846-99F2-4F1ECF395E08}" destId="{1C4F8406-445F-41E0-95EC-A682FEFF896E}" srcOrd="0" destOrd="0" presId="urn:microsoft.com/office/officeart/2005/8/layout/hierarchy2"/>
    <dgm:cxn modelId="{8A150E89-180C-49C9-BD5C-8ACC99BB12D2}" type="presParOf" srcId="{53964FA3-989B-492B-8209-1EE1FB4F77BA}" destId="{3FC2A88E-E623-410D-9B1C-391B2556464B}" srcOrd="1" destOrd="0" presId="urn:microsoft.com/office/officeart/2005/8/layout/hierarchy2"/>
    <dgm:cxn modelId="{41714C32-95DE-438C-BC3B-90F15EFEED91}" type="presParOf" srcId="{3FC2A88E-E623-410D-9B1C-391B2556464B}" destId="{16A2F506-50B8-4179-A143-56799CE4B49B}" srcOrd="0" destOrd="0" presId="urn:microsoft.com/office/officeart/2005/8/layout/hierarchy2"/>
    <dgm:cxn modelId="{58C2D5B1-5645-4686-9F61-418827BD2877}" type="presParOf" srcId="{3FC2A88E-E623-410D-9B1C-391B2556464B}" destId="{3F67025C-32D3-4EC9-B731-10A5E5A96BEE}" srcOrd="1" destOrd="0" presId="urn:microsoft.com/office/officeart/2005/8/layout/hierarchy2"/>
    <dgm:cxn modelId="{32AD45ED-9D6E-4991-9642-9651833BF152}" type="presParOf" srcId="{53964FA3-989B-492B-8209-1EE1FB4F77BA}" destId="{9C2C4F6F-562B-46FB-94B3-D4FA865EC6C2}" srcOrd="2" destOrd="0" presId="urn:microsoft.com/office/officeart/2005/8/layout/hierarchy2"/>
    <dgm:cxn modelId="{96132D39-C570-418A-A389-64F0C2CC1D69}" type="presParOf" srcId="{9C2C4F6F-562B-46FB-94B3-D4FA865EC6C2}" destId="{98DF9ACC-DC0E-4D57-BE69-C58BD2C71FBF}" srcOrd="0" destOrd="0" presId="urn:microsoft.com/office/officeart/2005/8/layout/hierarchy2"/>
    <dgm:cxn modelId="{EF88702A-380B-454B-9B43-BABE2119B74D}" type="presParOf" srcId="{53964FA3-989B-492B-8209-1EE1FB4F77BA}" destId="{9C17C97F-07DE-4F25-AD4D-B2DDF393E59B}" srcOrd="3" destOrd="0" presId="urn:microsoft.com/office/officeart/2005/8/layout/hierarchy2"/>
    <dgm:cxn modelId="{C142DDB1-9EF5-4749-A75E-FDAE43F62E72}" type="presParOf" srcId="{9C17C97F-07DE-4F25-AD4D-B2DDF393E59B}" destId="{FA9D0506-07DB-4B26-A333-F2551564B386}" srcOrd="0" destOrd="0" presId="urn:microsoft.com/office/officeart/2005/8/layout/hierarchy2"/>
    <dgm:cxn modelId="{89E0FBBE-187D-49C9-9ADF-7A056A76E758}" type="presParOf" srcId="{9C17C97F-07DE-4F25-AD4D-B2DDF393E59B}" destId="{D5D7203F-2B1F-4BB2-A4D4-3CAF7C9488B8}" srcOrd="1" destOrd="0" presId="urn:microsoft.com/office/officeart/2005/8/layout/hierarchy2"/>
    <dgm:cxn modelId="{FE6B3499-C7DD-4D73-9901-CDCBF2E2E3E1}" type="presParOf" srcId="{D5D7203F-2B1F-4BB2-A4D4-3CAF7C9488B8}" destId="{3E7D3452-1851-4E98-B81C-D91C4D31BE7C}" srcOrd="0" destOrd="0" presId="urn:microsoft.com/office/officeart/2005/8/layout/hierarchy2"/>
    <dgm:cxn modelId="{ACDF2FC7-E51B-47A5-9DAA-CBA06133B39B}" type="presParOf" srcId="{3E7D3452-1851-4E98-B81C-D91C4D31BE7C}" destId="{BAD1AFAB-5D6E-444B-BB91-5031BAB2D5A5}" srcOrd="0" destOrd="0" presId="urn:microsoft.com/office/officeart/2005/8/layout/hierarchy2"/>
    <dgm:cxn modelId="{AD03B634-1341-48E3-9E20-85849836BD57}" type="presParOf" srcId="{D5D7203F-2B1F-4BB2-A4D4-3CAF7C9488B8}" destId="{95C96761-6180-4D90-895B-22DF565A1CE1}" srcOrd="1" destOrd="0" presId="urn:microsoft.com/office/officeart/2005/8/layout/hierarchy2"/>
    <dgm:cxn modelId="{5CF3C2CE-665D-49FA-BD8F-0019F4DD82EC}" type="presParOf" srcId="{95C96761-6180-4D90-895B-22DF565A1CE1}" destId="{CD42F94E-5501-4C13-83A0-CC3BB6C88BB4}" srcOrd="0" destOrd="0" presId="urn:microsoft.com/office/officeart/2005/8/layout/hierarchy2"/>
    <dgm:cxn modelId="{4FD6EB42-2E52-4362-9834-C7CD72FA200C}" type="presParOf" srcId="{95C96761-6180-4D90-895B-22DF565A1CE1}" destId="{6061952E-AFC4-4A89-9950-8D9F74FE9485}" srcOrd="1" destOrd="0" presId="urn:microsoft.com/office/officeart/2005/8/layout/hierarchy2"/>
    <dgm:cxn modelId="{D820FE09-B3B7-4FD0-94F8-0C87F56AD5BB}" type="presParOf" srcId="{D5D7203F-2B1F-4BB2-A4D4-3CAF7C9488B8}" destId="{34B0603B-F2C2-4003-BFA2-24CAC49510F1}" srcOrd="2" destOrd="0" presId="urn:microsoft.com/office/officeart/2005/8/layout/hierarchy2"/>
    <dgm:cxn modelId="{E899F739-993C-4423-BC0E-6F1C72C63ED3}" type="presParOf" srcId="{34B0603B-F2C2-4003-BFA2-24CAC49510F1}" destId="{F4BF01FF-CB72-48E6-A3AF-43983726F2EC}" srcOrd="0" destOrd="0" presId="urn:microsoft.com/office/officeart/2005/8/layout/hierarchy2"/>
    <dgm:cxn modelId="{B44BE67D-7053-44D6-B48E-57E04847BA4B}" type="presParOf" srcId="{D5D7203F-2B1F-4BB2-A4D4-3CAF7C9488B8}" destId="{E2F01B33-2E9D-411E-B708-BA086A4CF6A2}" srcOrd="3" destOrd="0" presId="urn:microsoft.com/office/officeart/2005/8/layout/hierarchy2"/>
    <dgm:cxn modelId="{A0746764-28E5-4554-9A6D-DB31977C47B9}" type="presParOf" srcId="{E2F01B33-2E9D-411E-B708-BA086A4CF6A2}" destId="{166987A0-090B-4679-8E59-F34FC52591F9}" srcOrd="0" destOrd="0" presId="urn:microsoft.com/office/officeart/2005/8/layout/hierarchy2"/>
    <dgm:cxn modelId="{8E24DF11-E3A1-4390-A9EC-4E79BAA64DBC}" type="presParOf" srcId="{E2F01B33-2E9D-411E-B708-BA086A4CF6A2}" destId="{D65A1B5A-A60D-4485-BFFE-0CDD2489645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5D2500-CEF2-4F80-A69D-F4639816F338}">
      <dsp:nvSpPr>
        <dsp:cNvPr id="0" name=""/>
        <dsp:cNvSpPr/>
      </dsp:nvSpPr>
      <dsp:spPr>
        <a:xfrm>
          <a:off x="71476" y="4902023"/>
          <a:ext cx="1032592" cy="88292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l-GR" sz="1200" kern="1200" dirty="0" smtClean="0"/>
            <a:t>Αναγνώριση του ερευνητικού προβλήματος</a:t>
          </a:r>
          <a:endParaRPr lang="en-GB" sz="1200" kern="1200" dirty="0"/>
        </a:p>
      </dsp:txBody>
      <dsp:txXfrm>
        <a:off x="97336" y="4927883"/>
        <a:ext cx="980872" cy="831203"/>
      </dsp:txXfrm>
    </dsp:sp>
    <dsp:sp modelId="{031C8B04-C162-4AEF-B979-8A487F8D9919}">
      <dsp:nvSpPr>
        <dsp:cNvPr id="0" name=""/>
        <dsp:cNvSpPr/>
      </dsp:nvSpPr>
      <dsp:spPr>
        <a:xfrm rot="19303853">
          <a:off x="1153020" y="4767824"/>
          <a:ext cx="106935" cy="20566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1156467" y="4818890"/>
        <a:ext cx="74855" cy="123397"/>
      </dsp:txXfrm>
    </dsp:sp>
    <dsp:sp modelId="{9F8083F0-1460-416A-83A2-A63AF7FD9765}">
      <dsp:nvSpPr>
        <dsp:cNvPr id="0" name=""/>
        <dsp:cNvSpPr/>
      </dsp:nvSpPr>
      <dsp:spPr>
        <a:xfrm>
          <a:off x="1249680" y="3946847"/>
          <a:ext cx="1121300" cy="864377"/>
        </a:xfrm>
        <a:prstGeom prst="roundRect">
          <a:avLst>
            <a:gd name="adj" fmla="val 10000"/>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l-GR" sz="1200" kern="1200" dirty="0" smtClean="0"/>
            <a:t>Ανασκόπηση της βιβλιογραφίας</a:t>
          </a:r>
          <a:endParaRPr lang="en-GB" sz="1200" kern="1200" dirty="0"/>
        </a:p>
      </dsp:txBody>
      <dsp:txXfrm>
        <a:off x="1274997" y="3972164"/>
        <a:ext cx="1070666" cy="813743"/>
      </dsp:txXfrm>
    </dsp:sp>
    <dsp:sp modelId="{F4411A10-7AC1-47A7-8994-EB0FC658E2F1}">
      <dsp:nvSpPr>
        <dsp:cNvPr id="0" name=""/>
        <dsp:cNvSpPr/>
      </dsp:nvSpPr>
      <dsp:spPr>
        <a:xfrm rot="19538540">
          <a:off x="2394747" y="3808575"/>
          <a:ext cx="151000" cy="205661"/>
        </a:xfrm>
        <a:prstGeom prst="rightArrow">
          <a:avLst>
            <a:gd name="adj1" fmla="val 60000"/>
            <a:gd name="adj2" fmla="val 50000"/>
          </a:avLst>
        </a:prstGeom>
        <a:solidFill>
          <a:schemeClr val="accent2">
            <a:hueOff val="1170380"/>
            <a:satOff val="-1460"/>
            <a:lumOff val="3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2398699" y="3862490"/>
        <a:ext cx="105700" cy="123397"/>
      </dsp:txXfrm>
    </dsp:sp>
    <dsp:sp modelId="{9FF31357-07F3-4257-849D-6035B77237DF}">
      <dsp:nvSpPr>
        <dsp:cNvPr id="0" name=""/>
        <dsp:cNvSpPr/>
      </dsp:nvSpPr>
      <dsp:spPr>
        <a:xfrm>
          <a:off x="2575162" y="2970592"/>
          <a:ext cx="1326430" cy="864377"/>
        </a:xfrm>
        <a:prstGeom prst="roundRect">
          <a:avLst>
            <a:gd name="adj" fmla="val 10000"/>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Προσδιορισμός του σκοπού έρευνας</a:t>
          </a:r>
          <a:endParaRPr lang="en-GB" sz="1300" kern="1200" dirty="0"/>
        </a:p>
      </dsp:txBody>
      <dsp:txXfrm>
        <a:off x="2600479" y="2995909"/>
        <a:ext cx="1275796" cy="813743"/>
      </dsp:txXfrm>
    </dsp:sp>
    <dsp:sp modelId="{37E6477E-139A-4B8B-9DCF-E6213697707A}">
      <dsp:nvSpPr>
        <dsp:cNvPr id="0" name=""/>
        <dsp:cNvSpPr/>
      </dsp:nvSpPr>
      <dsp:spPr>
        <a:xfrm rot="19524361">
          <a:off x="3932209" y="2830834"/>
          <a:ext cx="117761" cy="205661"/>
        </a:xfrm>
        <a:prstGeom prst="rightArrow">
          <a:avLst>
            <a:gd name="adj1" fmla="val 60000"/>
            <a:gd name="adj2" fmla="val 50000"/>
          </a:avLst>
        </a:prstGeom>
        <a:solidFill>
          <a:schemeClr val="accent2">
            <a:hueOff val="2340759"/>
            <a:satOff val="-2919"/>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3935332" y="2881995"/>
        <a:ext cx="82433" cy="123397"/>
      </dsp:txXfrm>
    </dsp:sp>
    <dsp:sp modelId="{9A47A048-A3B9-4396-B6EC-78F6EB600DF6}">
      <dsp:nvSpPr>
        <dsp:cNvPr id="0" name=""/>
        <dsp:cNvSpPr/>
      </dsp:nvSpPr>
      <dsp:spPr>
        <a:xfrm>
          <a:off x="4047918" y="1964265"/>
          <a:ext cx="1177077" cy="948523"/>
        </a:xfrm>
        <a:prstGeom prst="roundRect">
          <a:avLst>
            <a:gd name="adj" fmla="val 10000"/>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Συγκέντρωση των δεδομένων</a:t>
          </a:r>
          <a:endParaRPr lang="en-GB" sz="1300" kern="1200" dirty="0"/>
        </a:p>
      </dsp:txBody>
      <dsp:txXfrm>
        <a:off x="4075699" y="1992046"/>
        <a:ext cx="1121515" cy="892961"/>
      </dsp:txXfrm>
    </dsp:sp>
    <dsp:sp modelId="{4D1B8E3C-6136-44F2-B05E-89E8C8E0B112}">
      <dsp:nvSpPr>
        <dsp:cNvPr id="0" name=""/>
        <dsp:cNvSpPr/>
      </dsp:nvSpPr>
      <dsp:spPr>
        <a:xfrm rot="19294627">
          <a:off x="5225730" y="1826170"/>
          <a:ext cx="74804" cy="205661"/>
        </a:xfrm>
        <a:prstGeom prst="rightArrow">
          <a:avLst>
            <a:gd name="adj1" fmla="val 60000"/>
            <a:gd name="adj2" fmla="val 50000"/>
          </a:avLst>
        </a:prstGeom>
        <a:solidFill>
          <a:schemeClr val="accent2">
            <a:hueOff val="3511139"/>
            <a:satOff val="-4379"/>
            <a:lumOff val="103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5228160" y="1874275"/>
        <a:ext cx="52363" cy="123397"/>
      </dsp:txXfrm>
    </dsp:sp>
    <dsp:sp modelId="{DD1FF057-9287-498D-AF6D-5BD7D55029E2}">
      <dsp:nvSpPr>
        <dsp:cNvPr id="0" name=""/>
        <dsp:cNvSpPr/>
      </dsp:nvSpPr>
      <dsp:spPr>
        <a:xfrm>
          <a:off x="5335572" y="957933"/>
          <a:ext cx="1135157" cy="951601"/>
        </a:xfrm>
        <a:prstGeom prst="roundRect">
          <a:avLst>
            <a:gd name="adj" fmla="val 10000"/>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t>Ανάλυση και ερμηνεία των δεδομένων</a:t>
          </a:r>
          <a:endParaRPr lang="en-GB" sz="1100" kern="1200" dirty="0"/>
        </a:p>
      </dsp:txBody>
      <dsp:txXfrm>
        <a:off x="5363443" y="985804"/>
        <a:ext cx="1079415" cy="895859"/>
      </dsp:txXfrm>
    </dsp:sp>
    <dsp:sp modelId="{1BB2202D-CB92-498A-8C41-57F9F98DA3EB}">
      <dsp:nvSpPr>
        <dsp:cNvPr id="0" name=""/>
        <dsp:cNvSpPr/>
      </dsp:nvSpPr>
      <dsp:spPr>
        <a:xfrm rot="18896175">
          <a:off x="6504921" y="903458"/>
          <a:ext cx="125600" cy="205661"/>
        </a:xfrm>
        <a:prstGeom prst="rightArrow">
          <a:avLst>
            <a:gd name="adj1" fmla="val 60000"/>
            <a:gd name="adj2" fmla="val 50000"/>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6510454" y="957927"/>
        <a:ext cx="87920" cy="123397"/>
      </dsp:txXfrm>
    </dsp:sp>
    <dsp:sp modelId="{FC737819-62BD-4D5E-87BC-12CE710271A1}">
      <dsp:nvSpPr>
        <dsp:cNvPr id="0" name=""/>
        <dsp:cNvSpPr/>
      </dsp:nvSpPr>
      <dsp:spPr>
        <a:xfrm>
          <a:off x="6667500" y="40020"/>
          <a:ext cx="1301776" cy="887720"/>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t>Αναφορά και αξιολόγηση της έρευνας</a:t>
          </a:r>
          <a:endParaRPr lang="en-GB" sz="1100" kern="1200" dirty="0"/>
        </a:p>
      </dsp:txBody>
      <dsp:txXfrm>
        <a:off x="6693500" y="66020"/>
        <a:ext cx="1249776" cy="8357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25/03/2019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smtClean="0"/>
          </a:p>
        </p:txBody>
      </p:sp>
      <p:sp>
        <p:nvSpPr>
          <p:cNvPr id="29700" name="3 - Θέση αριθμού διαφάνειας"/>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defTabSz="457200" fontAlgn="base">
              <a:spcBef>
                <a:spcPct val="0"/>
              </a:spcBef>
              <a:spcAft>
                <a:spcPct val="0"/>
              </a:spcAft>
              <a:defRPr>
                <a:solidFill>
                  <a:schemeClr val="tx1"/>
                </a:solidFill>
                <a:latin typeface="Georgia" pitchFamily="18" charset="0"/>
              </a:defRPr>
            </a:lvl6pPr>
            <a:lvl7pPr marL="2971800" indent="-228600" defTabSz="457200" fontAlgn="base">
              <a:spcBef>
                <a:spcPct val="0"/>
              </a:spcBef>
              <a:spcAft>
                <a:spcPct val="0"/>
              </a:spcAft>
              <a:defRPr>
                <a:solidFill>
                  <a:schemeClr val="tx1"/>
                </a:solidFill>
                <a:latin typeface="Georgia" pitchFamily="18" charset="0"/>
              </a:defRPr>
            </a:lvl7pPr>
            <a:lvl8pPr marL="3429000" indent="-228600" defTabSz="457200" fontAlgn="base">
              <a:spcBef>
                <a:spcPct val="0"/>
              </a:spcBef>
              <a:spcAft>
                <a:spcPct val="0"/>
              </a:spcAft>
              <a:defRPr>
                <a:solidFill>
                  <a:schemeClr val="tx1"/>
                </a:solidFill>
                <a:latin typeface="Georgia" pitchFamily="18" charset="0"/>
              </a:defRPr>
            </a:lvl8pPr>
            <a:lvl9pPr marL="3886200" indent="-228600" defTabSz="457200" fontAlgn="base">
              <a:spcBef>
                <a:spcPct val="0"/>
              </a:spcBef>
              <a:spcAft>
                <a:spcPct val="0"/>
              </a:spcAft>
              <a:defRPr>
                <a:solidFill>
                  <a:schemeClr val="tx1"/>
                </a:solidFill>
                <a:latin typeface="Georgia" pitchFamily="18" charset="0"/>
              </a:defRPr>
            </a:lvl9pPr>
          </a:lstStyle>
          <a:p>
            <a:pPr fontAlgn="base">
              <a:spcBef>
                <a:spcPct val="0"/>
              </a:spcBef>
              <a:spcAft>
                <a:spcPct val="0"/>
              </a:spcAft>
              <a:defRPr/>
            </a:pPr>
            <a:fld id="{E3C2E238-7968-4E63-AB3E-A170665FAE3C}" type="slidenum">
              <a:rPr lang="el-GR" smtClean="0">
                <a:latin typeface="Calibri" pitchFamily="34" charset="0"/>
              </a:rPr>
              <a:pPr fontAlgn="base">
                <a:spcBef>
                  <a:spcPct val="0"/>
                </a:spcBef>
                <a:spcAft>
                  <a:spcPct val="0"/>
                </a:spcAft>
                <a:defRPr/>
              </a:pPr>
              <a:t>3</a:t>
            </a:fld>
            <a:endParaRPr lang="el-GR" smtClean="0">
              <a:latin typeface="Calibri" pitchFamily="34" charset="0"/>
            </a:endParaRPr>
          </a:p>
        </p:txBody>
      </p:sp>
    </p:spTree>
    <p:extLst>
      <p:ext uri="{BB962C8B-B14F-4D97-AF65-F5344CB8AC3E}">
        <p14:creationId xmlns:p14="http://schemas.microsoft.com/office/powerpoint/2010/main" val="4165774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4</a:t>
            </a:fld>
            <a:endParaRPr lang="en-GB"/>
          </a:p>
        </p:txBody>
      </p:sp>
    </p:spTree>
    <p:extLst>
      <p:ext uri="{BB962C8B-B14F-4D97-AF65-F5344CB8AC3E}">
        <p14:creationId xmlns:p14="http://schemas.microsoft.com/office/powerpoint/2010/main" val="2888309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dirty="0" smtClean="0"/>
          </a:p>
        </p:txBody>
      </p:sp>
      <p:sp>
        <p:nvSpPr>
          <p:cNvPr id="32772" name="3 - Θέση αριθμού διαφάνειας"/>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defTabSz="457200" fontAlgn="base">
              <a:spcBef>
                <a:spcPct val="0"/>
              </a:spcBef>
              <a:spcAft>
                <a:spcPct val="0"/>
              </a:spcAft>
              <a:defRPr>
                <a:solidFill>
                  <a:schemeClr val="tx1"/>
                </a:solidFill>
                <a:latin typeface="Georgia" pitchFamily="18" charset="0"/>
              </a:defRPr>
            </a:lvl6pPr>
            <a:lvl7pPr marL="2971800" indent="-228600" defTabSz="457200" fontAlgn="base">
              <a:spcBef>
                <a:spcPct val="0"/>
              </a:spcBef>
              <a:spcAft>
                <a:spcPct val="0"/>
              </a:spcAft>
              <a:defRPr>
                <a:solidFill>
                  <a:schemeClr val="tx1"/>
                </a:solidFill>
                <a:latin typeface="Georgia" pitchFamily="18" charset="0"/>
              </a:defRPr>
            </a:lvl7pPr>
            <a:lvl8pPr marL="3429000" indent="-228600" defTabSz="457200" fontAlgn="base">
              <a:spcBef>
                <a:spcPct val="0"/>
              </a:spcBef>
              <a:spcAft>
                <a:spcPct val="0"/>
              </a:spcAft>
              <a:defRPr>
                <a:solidFill>
                  <a:schemeClr val="tx1"/>
                </a:solidFill>
                <a:latin typeface="Georgia" pitchFamily="18" charset="0"/>
              </a:defRPr>
            </a:lvl8pPr>
            <a:lvl9pPr marL="3886200" indent="-228600" defTabSz="457200" fontAlgn="base">
              <a:spcBef>
                <a:spcPct val="0"/>
              </a:spcBef>
              <a:spcAft>
                <a:spcPct val="0"/>
              </a:spcAft>
              <a:defRPr>
                <a:solidFill>
                  <a:schemeClr val="tx1"/>
                </a:solidFill>
                <a:latin typeface="Georgia" pitchFamily="18" charset="0"/>
              </a:defRPr>
            </a:lvl9pPr>
          </a:lstStyle>
          <a:p>
            <a:pPr fontAlgn="base">
              <a:spcBef>
                <a:spcPct val="0"/>
              </a:spcBef>
              <a:spcAft>
                <a:spcPct val="0"/>
              </a:spcAft>
              <a:defRPr/>
            </a:pPr>
            <a:fld id="{5457867B-36E5-4125-BBE2-2A02342B354B}" type="slidenum">
              <a:rPr lang="el-GR" smtClean="0">
                <a:solidFill>
                  <a:prstClr val="black"/>
                </a:solidFill>
                <a:latin typeface="Calibri" pitchFamily="34" charset="0"/>
              </a:rPr>
              <a:pPr fontAlgn="base">
                <a:spcBef>
                  <a:spcPct val="0"/>
                </a:spcBef>
                <a:spcAft>
                  <a:spcPct val="0"/>
                </a:spcAft>
                <a:defRPr/>
              </a:pPr>
              <a:t>5</a:t>
            </a:fld>
            <a:endParaRPr lang="el-GR" smtClean="0">
              <a:solidFill>
                <a:prstClr val="black"/>
              </a:solidFill>
              <a:latin typeface="Calibri" pitchFamily="34" charset="0"/>
            </a:endParaRPr>
          </a:p>
        </p:txBody>
      </p:sp>
    </p:spTree>
    <p:extLst>
      <p:ext uri="{BB962C8B-B14F-4D97-AF65-F5344CB8AC3E}">
        <p14:creationId xmlns:p14="http://schemas.microsoft.com/office/powerpoint/2010/main" val="3219872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7</a:t>
            </a:fld>
            <a:endParaRPr lang="en-GB"/>
          </a:p>
        </p:txBody>
      </p:sp>
    </p:spTree>
    <p:extLst>
      <p:ext uri="{BB962C8B-B14F-4D97-AF65-F5344CB8AC3E}">
        <p14:creationId xmlns:p14="http://schemas.microsoft.com/office/powerpoint/2010/main" val="4213146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11</a:t>
            </a:fld>
            <a:endParaRPr lang="en-GB"/>
          </a:p>
        </p:txBody>
      </p:sp>
    </p:spTree>
    <p:extLst>
      <p:ext uri="{BB962C8B-B14F-4D97-AF65-F5344CB8AC3E}">
        <p14:creationId xmlns:p14="http://schemas.microsoft.com/office/powerpoint/2010/main" val="3786905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13</a:t>
            </a:fld>
            <a:endParaRPr lang="en-GB"/>
          </a:p>
        </p:txBody>
      </p:sp>
    </p:spTree>
    <p:extLst>
      <p:ext uri="{BB962C8B-B14F-4D97-AF65-F5344CB8AC3E}">
        <p14:creationId xmlns:p14="http://schemas.microsoft.com/office/powerpoint/2010/main" val="294625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02746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08210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5086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10200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7208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296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3/25/2019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3243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3/25/2019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0844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829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1158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1624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795483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27019"/>
            <a:ext cx="7772400" cy="2438399"/>
          </a:xfrm>
        </p:spPr>
        <p:txBody>
          <a:bodyPr>
            <a:normAutofit/>
          </a:bodyPr>
          <a:lstStyle/>
          <a:p>
            <a:r>
              <a:rPr lang="el-GR" dirty="0" smtClean="0"/>
              <a:t>Μεθοδολογία κοινωνικής και εκπαιδευτικής έρευνας</a:t>
            </a:r>
            <a:br>
              <a:rPr lang="el-GR" dirty="0" smtClean="0"/>
            </a:br>
            <a:r>
              <a:rPr lang="en-GB" sz="3600" dirty="0"/>
              <a:t>4</a:t>
            </a:r>
            <a:r>
              <a:rPr lang="el-GR" sz="3600" baseline="30000" dirty="0" smtClean="0"/>
              <a:t>η</a:t>
            </a:r>
            <a:r>
              <a:rPr lang="el-GR" sz="3600" dirty="0" smtClean="0"/>
              <a:t> διάλεξη</a:t>
            </a:r>
            <a:endParaRPr lang="en-GB" dirty="0"/>
          </a:p>
        </p:txBody>
      </p:sp>
      <p:sp>
        <p:nvSpPr>
          <p:cNvPr id="3" name="Subtitle 2"/>
          <p:cNvSpPr>
            <a:spLocks noGrp="1"/>
          </p:cNvSpPr>
          <p:nvPr>
            <p:ph type="subTitle" idx="1"/>
          </p:nvPr>
        </p:nvSpPr>
        <p:spPr/>
        <p:txBody>
          <a:bodyPr>
            <a:normAutofit/>
          </a:bodyPr>
          <a:lstStyle/>
          <a:p>
            <a:endParaRPr lang="el-GR" dirty="0" smtClean="0"/>
          </a:p>
          <a:p>
            <a:r>
              <a:rPr lang="el-GR" dirty="0" smtClean="0"/>
              <a:t>Ακαδημαϊκό έτος 2018-2019</a:t>
            </a:r>
            <a:endParaRPr lang="en-GB" dirty="0"/>
          </a:p>
        </p:txBody>
      </p:sp>
    </p:spTree>
    <p:extLst>
      <p:ext uri="{BB962C8B-B14F-4D97-AF65-F5344CB8AC3E}">
        <p14:creationId xmlns:p14="http://schemas.microsoft.com/office/powerpoint/2010/main" val="2929326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l-GR" b="1" dirty="0" smtClean="0"/>
              <a:t>Ερευνητικά ερωτήματα</a:t>
            </a:r>
            <a:endParaRPr lang="en-GB" b="1" dirty="0"/>
          </a:p>
        </p:txBody>
      </p:sp>
      <p:sp>
        <p:nvSpPr>
          <p:cNvPr id="3" name="Content Placeholder 2"/>
          <p:cNvSpPr>
            <a:spLocks noGrp="1"/>
          </p:cNvSpPr>
          <p:nvPr>
            <p:ph idx="1"/>
          </p:nvPr>
        </p:nvSpPr>
        <p:spPr>
          <a:xfrm>
            <a:off x="320040" y="1371600"/>
            <a:ext cx="8503920" cy="5105400"/>
          </a:xfrm>
        </p:spPr>
        <p:txBody>
          <a:bodyPr>
            <a:normAutofit fontScale="92500"/>
          </a:bodyPr>
          <a:lstStyle/>
          <a:p>
            <a:pPr>
              <a:spcAft>
                <a:spcPts val="600"/>
              </a:spcAft>
            </a:pPr>
            <a:r>
              <a:rPr lang="el-GR" dirty="0" smtClean="0"/>
              <a:t>Συγκεκριμένα ερωτήματα που επιθυμούν να απαντήσουν οι ερευνητές.</a:t>
            </a:r>
          </a:p>
          <a:p>
            <a:pPr>
              <a:spcAft>
                <a:spcPts val="600"/>
              </a:spcAft>
            </a:pPr>
            <a:r>
              <a:rPr lang="el-GR" dirty="0" smtClean="0"/>
              <a:t>Συνήθως βρίσκονται στο τέλος της εισαγωγής ή μετά τη βιβλιογραφική ανασκόπηση.</a:t>
            </a:r>
          </a:p>
          <a:p>
            <a:pPr>
              <a:spcAft>
                <a:spcPts val="600"/>
              </a:spcAft>
            </a:pPr>
            <a:r>
              <a:rPr lang="el-GR" dirty="0" smtClean="0"/>
              <a:t>Χρησιμοποιείται τόσο στην ποσοτική όσο και στην ποιοτική έρευνα.</a:t>
            </a:r>
          </a:p>
          <a:p>
            <a:pPr>
              <a:spcAft>
                <a:spcPts val="600"/>
              </a:spcAft>
            </a:pPr>
            <a:r>
              <a:rPr lang="el-GR" dirty="0" smtClean="0"/>
              <a:t>Παράδειγμα:</a:t>
            </a:r>
          </a:p>
          <a:p>
            <a:pPr marL="0" indent="0">
              <a:spcAft>
                <a:spcPts val="600"/>
              </a:spcAft>
              <a:buNone/>
            </a:pPr>
            <a:r>
              <a:rPr lang="el-GR" dirty="0" smtClean="0">
                <a:solidFill>
                  <a:schemeClr val="accent6">
                    <a:lumMod val="50000"/>
                  </a:schemeClr>
                </a:solidFill>
              </a:rPr>
              <a:t>«Επηρεάζεται η επίδοση των μαθητών στην τάξη από την επικοινωνία γονέα-καθηγητή μέσω διαδικτύου;»</a:t>
            </a:r>
            <a:endParaRPr lang="en-GB" dirty="0">
              <a:solidFill>
                <a:schemeClr val="accent6">
                  <a:lumMod val="50000"/>
                </a:schemeClr>
              </a:solidFill>
            </a:endParaRPr>
          </a:p>
        </p:txBody>
      </p:sp>
    </p:spTree>
    <p:extLst>
      <p:ext uri="{BB962C8B-B14F-4D97-AF65-F5344CB8AC3E}">
        <p14:creationId xmlns:p14="http://schemas.microsoft.com/office/powerpoint/2010/main" val="6709993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762000"/>
          </a:xfrm>
        </p:spPr>
        <p:txBody>
          <a:bodyPr>
            <a:normAutofit/>
          </a:bodyPr>
          <a:lstStyle/>
          <a:p>
            <a:r>
              <a:rPr lang="el-GR" b="1" dirty="0" smtClean="0"/>
              <a:t>Ερευνητική υπόθεση</a:t>
            </a:r>
            <a:endParaRPr lang="en-GB" b="1" dirty="0"/>
          </a:p>
        </p:txBody>
      </p:sp>
      <p:sp>
        <p:nvSpPr>
          <p:cNvPr id="3" name="Content Placeholder 2"/>
          <p:cNvSpPr>
            <a:spLocks noGrp="1"/>
          </p:cNvSpPr>
          <p:nvPr>
            <p:ph idx="1"/>
          </p:nvPr>
        </p:nvSpPr>
        <p:spPr>
          <a:xfrm>
            <a:off x="152400" y="1066800"/>
            <a:ext cx="8915399" cy="5562600"/>
          </a:xfrm>
        </p:spPr>
        <p:txBody>
          <a:bodyPr>
            <a:normAutofit/>
          </a:bodyPr>
          <a:lstStyle/>
          <a:p>
            <a:pPr algn="just">
              <a:lnSpc>
                <a:spcPct val="120000"/>
              </a:lnSpc>
              <a:spcAft>
                <a:spcPts val="600"/>
              </a:spcAft>
            </a:pPr>
            <a:r>
              <a:rPr lang="el-GR" sz="2400" dirty="0" smtClean="0"/>
              <a:t>Οι ερευνητικές υποθέσεις συναντώνται μόνο στην ποσοτική έρευνα.</a:t>
            </a:r>
          </a:p>
          <a:p>
            <a:pPr algn="just">
              <a:lnSpc>
                <a:spcPct val="120000"/>
              </a:lnSpc>
              <a:spcAft>
                <a:spcPts val="600"/>
              </a:spcAft>
            </a:pPr>
            <a:r>
              <a:rPr lang="el-GR" sz="2400" dirty="0" smtClean="0"/>
              <a:t>Είναι διατυπώσεις προβλέψεων για το αποτέλεσμα μίας σχέσης ανάμεσα σε ιδιότητες ή χαρακτηριστικά ατόμων ή/και οργανισμών.</a:t>
            </a:r>
          </a:p>
          <a:p>
            <a:pPr algn="just">
              <a:lnSpc>
                <a:spcPct val="120000"/>
              </a:lnSpc>
              <a:spcAft>
                <a:spcPts val="600"/>
              </a:spcAft>
            </a:pPr>
            <a:r>
              <a:rPr lang="el-GR" sz="2400" dirty="0" smtClean="0"/>
              <a:t>Οι προβλέψεις αυτές δεν είναι τυχαίες. Βασίζονται σε προϋπάρχουσα θεωρητική ή/και εμπειρική γνώση.</a:t>
            </a:r>
          </a:p>
          <a:p>
            <a:pPr algn="just">
              <a:lnSpc>
                <a:spcPct val="120000"/>
              </a:lnSpc>
              <a:spcAft>
                <a:spcPts val="600"/>
              </a:spcAft>
            </a:pPr>
            <a:r>
              <a:rPr lang="el-GR" sz="2400" dirty="0" smtClean="0"/>
              <a:t>Παράδειγμα:</a:t>
            </a:r>
          </a:p>
          <a:p>
            <a:pPr algn="just">
              <a:lnSpc>
                <a:spcPct val="120000"/>
              </a:lnSpc>
              <a:spcAft>
                <a:spcPts val="600"/>
              </a:spcAft>
            </a:pPr>
            <a:r>
              <a:rPr lang="el-GR" sz="2400" dirty="0" smtClean="0">
                <a:solidFill>
                  <a:schemeClr val="accent6">
                    <a:lumMod val="50000"/>
                  </a:schemeClr>
                </a:solidFill>
              </a:rPr>
              <a:t>Οι μαθητές των σχολείων όπου οι γονείς και οι καθηγητές επικοινωνούν μέσω διαδικτύου έχουν υψηλοτέρους βαθμούς από αυτούς των οποίων οι γονείς δεν επικοινωνούν μέσω διαδικτύου με τους καθηγητές.</a:t>
            </a:r>
            <a:endParaRPr lang="en-GB" sz="2400" dirty="0">
              <a:solidFill>
                <a:schemeClr val="accent6">
                  <a:lumMod val="50000"/>
                </a:schemeClr>
              </a:solidFill>
            </a:endParaRPr>
          </a:p>
        </p:txBody>
      </p:sp>
    </p:spTree>
    <p:extLst>
      <p:ext uri="{BB962C8B-B14F-4D97-AF65-F5344CB8AC3E}">
        <p14:creationId xmlns:p14="http://schemas.microsoft.com/office/powerpoint/2010/main" val="33859488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7002" y="76200"/>
            <a:ext cx="8229600" cy="1143000"/>
          </a:xfrm>
        </p:spPr>
        <p:txBody>
          <a:bodyPr>
            <a:normAutofit/>
          </a:bodyPr>
          <a:lstStyle/>
          <a:p>
            <a:r>
              <a:rPr lang="el-GR" sz="4000" b="1" dirty="0" smtClean="0"/>
              <a:t>Η έννοια της μεταβλητής</a:t>
            </a:r>
            <a:endParaRPr lang="en-GB" sz="4000" b="1" dirty="0"/>
          </a:p>
        </p:txBody>
      </p:sp>
      <p:sp>
        <p:nvSpPr>
          <p:cNvPr id="3" name="Content Placeholder 2"/>
          <p:cNvSpPr>
            <a:spLocks noGrp="1"/>
          </p:cNvSpPr>
          <p:nvPr>
            <p:ph idx="1"/>
          </p:nvPr>
        </p:nvSpPr>
        <p:spPr>
          <a:xfrm>
            <a:off x="301752" y="1219200"/>
            <a:ext cx="8503920" cy="5105400"/>
          </a:xfrm>
        </p:spPr>
        <p:txBody>
          <a:bodyPr>
            <a:normAutofit/>
          </a:bodyPr>
          <a:lstStyle/>
          <a:p>
            <a:pPr algn="just">
              <a:lnSpc>
                <a:spcPct val="120000"/>
              </a:lnSpc>
              <a:spcAft>
                <a:spcPts val="1800"/>
              </a:spcAft>
            </a:pPr>
            <a:r>
              <a:rPr lang="el-GR" dirty="0" smtClean="0"/>
              <a:t>Για να προσδιορίσουμε </a:t>
            </a:r>
            <a:r>
              <a:rPr lang="el-GR" b="1" dirty="0" smtClean="0"/>
              <a:t>ποσοτικές</a:t>
            </a:r>
            <a:r>
              <a:rPr lang="el-GR" dirty="0" smtClean="0"/>
              <a:t> δηλώσεις σκοπού, ερευνητικά ερωτήματα και υποθέσεις, χρειάζεται να κατανοούμε </a:t>
            </a:r>
            <a:r>
              <a:rPr lang="el-GR" b="1" dirty="0" smtClean="0"/>
              <a:t>την έννοια της μεταβλητής</a:t>
            </a:r>
            <a:r>
              <a:rPr lang="el-GR" dirty="0" smtClean="0"/>
              <a:t>.</a:t>
            </a:r>
          </a:p>
          <a:p>
            <a:pPr algn="just">
              <a:lnSpc>
                <a:spcPct val="120000"/>
              </a:lnSpc>
              <a:spcAft>
                <a:spcPts val="1800"/>
              </a:spcAft>
            </a:pPr>
            <a:r>
              <a:rPr lang="el-GR" dirty="0" smtClean="0"/>
              <a:t>Η μεταβλητή είναι ένα χαρακτηριστικό ή μια ιδιότητα ενός ατόμου ή ενός οργανισμού που μεταβάλλεται και μπορεί να μετρηθεί.</a:t>
            </a:r>
            <a:endParaRPr lang="en-GB" dirty="0"/>
          </a:p>
        </p:txBody>
      </p:sp>
    </p:spTree>
    <p:extLst>
      <p:ext uri="{BB962C8B-B14F-4D97-AF65-F5344CB8AC3E}">
        <p14:creationId xmlns:p14="http://schemas.microsoft.com/office/powerpoint/2010/main" val="3874071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1505"/>
            <a:ext cx="8534400" cy="609600"/>
          </a:xfrm>
        </p:spPr>
        <p:txBody>
          <a:bodyPr>
            <a:noAutofit/>
          </a:bodyPr>
          <a:lstStyle/>
          <a:p>
            <a:r>
              <a:rPr lang="el-GR" sz="3600" dirty="0" smtClean="0"/>
              <a:t>Η έννοια της μεταβλητής</a:t>
            </a:r>
            <a:endParaRPr lang="en-GB" sz="3600" dirty="0"/>
          </a:p>
        </p:txBody>
      </p:sp>
      <p:sp>
        <p:nvSpPr>
          <p:cNvPr id="4" name="Rectangle 3"/>
          <p:cNvSpPr/>
          <p:nvPr/>
        </p:nvSpPr>
        <p:spPr>
          <a:xfrm>
            <a:off x="3505200" y="1295400"/>
            <a:ext cx="2438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Μεταβλητή</a:t>
            </a:r>
            <a:endParaRPr lang="en-GB" dirty="0"/>
          </a:p>
        </p:txBody>
      </p:sp>
      <p:cxnSp>
        <p:nvCxnSpPr>
          <p:cNvPr id="6" name="Straight Arrow Connector 5"/>
          <p:cNvCxnSpPr/>
          <p:nvPr/>
        </p:nvCxnSpPr>
        <p:spPr>
          <a:xfrm flipH="1">
            <a:off x="2667000" y="2133600"/>
            <a:ext cx="2057400" cy="1447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724400" y="2095500"/>
            <a:ext cx="1981200" cy="1485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059873" y="3647209"/>
            <a:ext cx="2438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Μπορεί να μετρηθεί</a:t>
            </a:r>
            <a:endParaRPr lang="en-GB" dirty="0"/>
          </a:p>
        </p:txBody>
      </p:sp>
      <p:sp>
        <p:nvSpPr>
          <p:cNvPr id="12" name="Rectangle 11"/>
          <p:cNvSpPr/>
          <p:nvPr/>
        </p:nvSpPr>
        <p:spPr>
          <a:xfrm>
            <a:off x="5562600" y="3647209"/>
            <a:ext cx="274975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Διαφέρει από άτομο σε άτομο.</a:t>
            </a:r>
            <a:endParaRPr lang="en-GB" dirty="0"/>
          </a:p>
        </p:txBody>
      </p:sp>
      <p:cxnSp>
        <p:nvCxnSpPr>
          <p:cNvPr id="13" name="Straight Arrow Connector 12"/>
          <p:cNvCxnSpPr/>
          <p:nvPr/>
        </p:nvCxnSpPr>
        <p:spPr>
          <a:xfrm flipV="1">
            <a:off x="2230582" y="4648200"/>
            <a:ext cx="0" cy="762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09600" y="5469082"/>
            <a:ext cx="7702750" cy="646331"/>
          </a:xfrm>
          <a:prstGeom prst="rect">
            <a:avLst/>
          </a:prstGeom>
          <a:noFill/>
        </p:spPr>
        <p:txBody>
          <a:bodyPr wrap="none" rtlCol="0">
            <a:spAutoFit/>
          </a:bodyPr>
          <a:lstStyle/>
          <a:p>
            <a:r>
              <a:rPr lang="el-GR" dirty="0" smtClean="0"/>
              <a:t>Δηλαδή μπορεί να αξιολογηθεί σε ποσοτικούς όρους από κάποιο εργαλείο</a:t>
            </a:r>
          </a:p>
          <a:p>
            <a:r>
              <a:rPr lang="el-GR" dirty="0" smtClean="0"/>
              <a:t>ή να παρατηρηθεί και να καταγραφεί από τον ερευνητή.</a:t>
            </a:r>
            <a:endParaRPr lang="en-GB" dirty="0"/>
          </a:p>
        </p:txBody>
      </p:sp>
    </p:spTree>
    <p:extLst>
      <p:ext uri="{BB962C8B-B14F-4D97-AF65-F5344CB8AC3E}">
        <p14:creationId xmlns:p14="http://schemas.microsoft.com/office/powerpoint/2010/main" val="1018666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t>Τύποι μεταβλητών</a:t>
            </a:r>
            <a:endParaRPr lang="en-GB" sz="4000" b="1" dirty="0"/>
          </a:p>
        </p:txBody>
      </p:sp>
      <p:graphicFrame>
        <p:nvGraphicFramePr>
          <p:cNvPr id="4" name="Diagram 3"/>
          <p:cNvGraphicFramePr/>
          <p:nvPr>
            <p:extLst>
              <p:ext uri="{D42A27DB-BD31-4B8C-83A1-F6EECF244321}">
                <p14:modId xmlns:p14="http://schemas.microsoft.com/office/powerpoint/2010/main" val="389122198"/>
              </p:ext>
            </p:extLst>
          </p:nvPr>
        </p:nvGraphicFramePr>
        <p:xfrm>
          <a:off x="647700" y="1828800"/>
          <a:ext cx="7962900" cy="363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36538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l-GR" b="1" dirty="0" smtClean="0"/>
              <a:t>Συνεχείς και Διακριτές</a:t>
            </a:r>
            <a:endParaRPr lang="en-GB" b="1" dirty="0"/>
          </a:p>
        </p:txBody>
      </p:sp>
      <p:sp>
        <p:nvSpPr>
          <p:cNvPr id="3" name="Text Placeholder 2"/>
          <p:cNvSpPr>
            <a:spLocks noGrp="1"/>
          </p:cNvSpPr>
          <p:nvPr>
            <p:ph type="body" idx="1"/>
          </p:nvPr>
        </p:nvSpPr>
        <p:spPr>
          <a:xfrm>
            <a:off x="609600" y="1524000"/>
            <a:ext cx="3352800" cy="732974"/>
          </a:xfrm>
        </p:spPr>
        <p:txBody>
          <a:bodyPr>
            <a:noAutofit/>
          </a:bodyPr>
          <a:lstStyle/>
          <a:p>
            <a:r>
              <a:rPr lang="el-GR" sz="1800" dirty="0" smtClean="0"/>
              <a:t>Συνεχείς μεταβλητές</a:t>
            </a:r>
            <a:r>
              <a:rPr lang="en-US" sz="1800" dirty="0" smtClean="0"/>
              <a:t> (continuous variables)</a:t>
            </a:r>
            <a:r>
              <a:rPr lang="el-GR" sz="1800" dirty="0" smtClean="0"/>
              <a:t>. Επιδέχονται μεγάλο αριθμό (άπειρο) τιμών</a:t>
            </a:r>
            <a:endParaRPr lang="en-GB" sz="1800"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2910236869"/>
              </p:ext>
            </p:extLst>
          </p:nvPr>
        </p:nvGraphicFramePr>
        <p:xfrm>
          <a:off x="457200" y="2590800"/>
          <a:ext cx="3886200" cy="3733800"/>
        </p:xfrm>
        <a:graphic>
          <a:graphicData uri="http://schemas.openxmlformats.org/drawingml/2006/table">
            <a:tbl>
              <a:tblPr firstRow="1" bandRow="1">
                <a:tableStyleId>{5C22544A-7EE6-4342-B048-85BDC9FD1C3A}</a:tableStyleId>
              </a:tblPr>
              <a:tblGrid>
                <a:gridCol w="1943100"/>
                <a:gridCol w="1943100"/>
              </a:tblGrid>
              <a:tr h="819014">
                <a:tc>
                  <a:txBody>
                    <a:bodyPr/>
                    <a:lstStyle/>
                    <a:p>
                      <a:r>
                        <a:rPr lang="el-GR" dirty="0" smtClean="0"/>
                        <a:t>Αριθμός</a:t>
                      </a:r>
                      <a:r>
                        <a:rPr lang="el-GR" baseline="0" dirty="0" smtClean="0"/>
                        <a:t> παρατήρησης</a:t>
                      </a:r>
                      <a:endParaRPr lang="en-GB" dirty="0"/>
                    </a:p>
                  </a:txBody>
                  <a:tcPr/>
                </a:tc>
                <a:tc>
                  <a:txBody>
                    <a:bodyPr/>
                    <a:lstStyle/>
                    <a:p>
                      <a:r>
                        <a:rPr lang="en-GB" dirty="0" smtClean="0"/>
                        <a:t>E</a:t>
                      </a:r>
                      <a:r>
                        <a:rPr lang="el-GR" dirty="0" smtClean="0"/>
                        <a:t>ισόδημα</a:t>
                      </a:r>
                      <a:endParaRPr lang="en-GB" dirty="0"/>
                    </a:p>
                  </a:txBody>
                  <a:tcPr/>
                </a:tc>
              </a:tr>
              <a:tr h="424029">
                <a:tc>
                  <a:txBody>
                    <a:bodyPr/>
                    <a:lstStyle/>
                    <a:p>
                      <a:r>
                        <a:rPr lang="el-GR" sz="2000" dirty="0" smtClean="0"/>
                        <a:t>1</a:t>
                      </a:r>
                      <a:endParaRPr lang="en-GB" sz="2000" dirty="0"/>
                    </a:p>
                  </a:txBody>
                  <a:tcPr/>
                </a:tc>
                <a:tc>
                  <a:txBody>
                    <a:bodyPr/>
                    <a:lstStyle/>
                    <a:p>
                      <a:r>
                        <a:rPr lang="el-GR" sz="2000" dirty="0" smtClean="0"/>
                        <a:t>1000</a:t>
                      </a:r>
                      <a:endParaRPr lang="en-GB" sz="2000" dirty="0"/>
                    </a:p>
                  </a:txBody>
                  <a:tcPr/>
                </a:tc>
              </a:tr>
              <a:tr h="424029">
                <a:tc>
                  <a:txBody>
                    <a:bodyPr/>
                    <a:lstStyle/>
                    <a:p>
                      <a:r>
                        <a:rPr lang="el-GR" sz="2000" dirty="0" smtClean="0"/>
                        <a:t>2</a:t>
                      </a:r>
                    </a:p>
                  </a:txBody>
                  <a:tcPr/>
                </a:tc>
                <a:tc>
                  <a:txBody>
                    <a:bodyPr/>
                    <a:lstStyle/>
                    <a:p>
                      <a:r>
                        <a:rPr lang="el-GR" sz="2000" dirty="0" smtClean="0"/>
                        <a:t>500</a:t>
                      </a:r>
                      <a:endParaRPr lang="en-GB" sz="2000" dirty="0"/>
                    </a:p>
                  </a:txBody>
                  <a:tcPr/>
                </a:tc>
              </a:tr>
              <a:tr h="424029">
                <a:tc>
                  <a:txBody>
                    <a:bodyPr/>
                    <a:lstStyle/>
                    <a:p>
                      <a:r>
                        <a:rPr lang="el-GR" sz="2000" dirty="0" smtClean="0"/>
                        <a:t>3</a:t>
                      </a:r>
                      <a:endParaRPr lang="en-GB" sz="2000" dirty="0"/>
                    </a:p>
                  </a:txBody>
                  <a:tcPr/>
                </a:tc>
                <a:tc>
                  <a:txBody>
                    <a:bodyPr/>
                    <a:lstStyle/>
                    <a:p>
                      <a:r>
                        <a:rPr lang="el-GR" sz="2000" dirty="0" smtClean="0"/>
                        <a:t>2000</a:t>
                      </a:r>
                      <a:endParaRPr lang="en-GB" sz="2000" dirty="0"/>
                    </a:p>
                  </a:txBody>
                  <a:tcPr/>
                </a:tc>
              </a:tr>
              <a:tr h="424029">
                <a:tc>
                  <a:txBody>
                    <a:bodyPr/>
                    <a:lstStyle/>
                    <a:p>
                      <a:r>
                        <a:rPr lang="el-GR" sz="2000" dirty="0" smtClean="0"/>
                        <a:t>4</a:t>
                      </a:r>
                      <a:endParaRPr lang="en-GB" sz="2000" dirty="0"/>
                    </a:p>
                  </a:txBody>
                  <a:tcPr/>
                </a:tc>
                <a:tc>
                  <a:txBody>
                    <a:bodyPr/>
                    <a:lstStyle/>
                    <a:p>
                      <a:r>
                        <a:rPr lang="el-GR" sz="2000" dirty="0" smtClean="0"/>
                        <a:t>1100</a:t>
                      </a:r>
                      <a:endParaRPr lang="en-GB" sz="2000" dirty="0"/>
                    </a:p>
                  </a:txBody>
                  <a:tcPr/>
                </a:tc>
              </a:tr>
              <a:tr h="424029">
                <a:tc>
                  <a:txBody>
                    <a:bodyPr/>
                    <a:lstStyle/>
                    <a:p>
                      <a:r>
                        <a:rPr lang="el-GR" sz="2000" dirty="0" smtClean="0"/>
                        <a:t>5</a:t>
                      </a:r>
                      <a:endParaRPr lang="en-GB" sz="2000" dirty="0"/>
                    </a:p>
                  </a:txBody>
                  <a:tcPr/>
                </a:tc>
                <a:tc>
                  <a:txBody>
                    <a:bodyPr/>
                    <a:lstStyle/>
                    <a:p>
                      <a:r>
                        <a:rPr lang="el-GR" sz="2000" dirty="0" smtClean="0"/>
                        <a:t>200</a:t>
                      </a:r>
                      <a:endParaRPr lang="en-GB" sz="2000" dirty="0"/>
                    </a:p>
                  </a:txBody>
                  <a:tcPr/>
                </a:tc>
              </a:tr>
              <a:tr h="794641">
                <a:tc>
                  <a:txBody>
                    <a:bodyPr/>
                    <a:lstStyle/>
                    <a:p>
                      <a:r>
                        <a:rPr lang="el-GR" sz="2000" dirty="0" smtClean="0"/>
                        <a:t>6</a:t>
                      </a:r>
                      <a:endParaRPr lang="en-GB" sz="2000" dirty="0"/>
                    </a:p>
                  </a:txBody>
                  <a:tcPr/>
                </a:tc>
                <a:tc>
                  <a:txBody>
                    <a:bodyPr/>
                    <a:lstStyle/>
                    <a:p>
                      <a:r>
                        <a:rPr lang="el-GR" sz="2000" dirty="0" smtClean="0"/>
                        <a:t>700</a:t>
                      </a:r>
                      <a:endParaRPr lang="en-GB" sz="2000" dirty="0"/>
                    </a:p>
                  </a:txBody>
                  <a:tcPr/>
                </a:tc>
              </a:tr>
            </a:tbl>
          </a:graphicData>
        </a:graphic>
      </p:graphicFrame>
      <p:sp>
        <p:nvSpPr>
          <p:cNvPr id="5" name="Text Placeholder 4"/>
          <p:cNvSpPr>
            <a:spLocks noGrp="1"/>
          </p:cNvSpPr>
          <p:nvPr>
            <p:ph type="body" sz="quarter" idx="3"/>
          </p:nvPr>
        </p:nvSpPr>
        <p:spPr>
          <a:xfrm>
            <a:off x="5029201" y="1524000"/>
            <a:ext cx="3505200" cy="731520"/>
          </a:xfrm>
        </p:spPr>
        <p:txBody>
          <a:bodyPr>
            <a:noAutofit/>
          </a:bodyPr>
          <a:lstStyle/>
          <a:p>
            <a:r>
              <a:rPr lang="el-GR" sz="1800" dirty="0" smtClean="0"/>
              <a:t>Διακριτές ή κατηγορικές </a:t>
            </a:r>
            <a:r>
              <a:rPr lang="en-US" sz="1800" dirty="0" smtClean="0"/>
              <a:t>(discrete/categorical) </a:t>
            </a:r>
          </a:p>
          <a:p>
            <a:r>
              <a:rPr lang="el-GR" sz="1800" dirty="0" smtClean="0"/>
              <a:t>Επιδέχονται επιλεγμένες τιμές</a:t>
            </a:r>
            <a:endParaRPr lang="en-GB" sz="1800" dirty="0"/>
          </a:p>
        </p:txBody>
      </p:sp>
      <p:graphicFrame>
        <p:nvGraphicFramePr>
          <p:cNvPr id="10" name="Content Placeholder 6"/>
          <p:cNvGraphicFramePr>
            <a:graphicFrameLocks noGrp="1"/>
          </p:cNvGraphicFramePr>
          <p:nvPr>
            <p:ph sz="quarter" idx="4"/>
            <p:extLst>
              <p:ext uri="{D42A27DB-BD31-4B8C-83A1-F6EECF244321}">
                <p14:modId xmlns:p14="http://schemas.microsoft.com/office/powerpoint/2010/main" val="3174905150"/>
              </p:ext>
            </p:extLst>
          </p:nvPr>
        </p:nvGraphicFramePr>
        <p:xfrm>
          <a:off x="4820082" y="2560320"/>
          <a:ext cx="4040188" cy="3764278"/>
        </p:xfrm>
        <a:graphic>
          <a:graphicData uri="http://schemas.openxmlformats.org/drawingml/2006/table">
            <a:tbl>
              <a:tblPr firstRow="1" bandRow="1">
                <a:tableStyleId>{5C22544A-7EE6-4342-B048-85BDC9FD1C3A}</a:tableStyleId>
              </a:tblPr>
              <a:tblGrid>
                <a:gridCol w="2020094"/>
                <a:gridCol w="2020094"/>
              </a:tblGrid>
              <a:tr h="848194">
                <a:tc>
                  <a:txBody>
                    <a:bodyPr/>
                    <a:lstStyle/>
                    <a:p>
                      <a:r>
                        <a:rPr lang="el-GR" dirty="0" smtClean="0"/>
                        <a:t>Αριθμός</a:t>
                      </a:r>
                      <a:r>
                        <a:rPr lang="el-GR" baseline="0" dirty="0" smtClean="0"/>
                        <a:t> παρατήρησης</a:t>
                      </a:r>
                      <a:endParaRPr lang="en-GB" dirty="0"/>
                    </a:p>
                  </a:txBody>
                  <a:tcPr/>
                </a:tc>
                <a:tc>
                  <a:txBody>
                    <a:bodyPr/>
                    <a:lstStyle/>
                    <a:p>
                      <a:r>
                        <a:rPr lang="el-GR" dirty="0" smtClean="0"/>
                        <a:t>Αριθμός</a:t>
                      </a:r>
                      <a:r>
                        <a:rPr lang="el-GR" baseline="0" dirty="0" smtClean="0"/>
                        <a:t> παιδιών στο νοικοκυριό</a:t>
                      </a:r>
                      <a:endParaRPr lang="en-GB" dirty="0"/>
                    </a:p>
                  </a:txBody>
                  <a:tcPr/>
                </a:tc>
              </a:tr>
              <a:tr h="486014">
                <a:tc>
                  <a:txBody>
                    <a:bodyPr/>
                    <a:lstStyle/>
                    <a:p>
                      <a:r>
                        <a:rPr lang="el-GR" sz="2000" dirty="0" smtClean="0"/>
                        <a:t>1</a:t>
                      </a:r>
                      <a:endParaRPr lang="en-GB" sz="2000" dirty="0"/>
                    </a:p>
                  </a:txBody>
                  <a:tcPr/>
                </a:tc>
                <a:tc>
                  <a:txBody>
                    <a:bodyPr/>
                    <a:lstStyle/>
                    <a:p>
                      <a:r>
                        <a:rPr lang="el-GR" sz="2000" dirty="0" smtClean="0"/>
                        <a:t>1</a:t>
                      </a:r>
                      <a:endParaRPr lang="en-GB" sz="2000" dirty="0"/>
                    </a:p>
                  </a:txBody>
                  <a:tcPr/>
                </a:tc>
              </a:tr>
              <a:tr h="486014">
                <a:tc>
                  <a:txBody>
                    <a:bodyPr/>
                    <a:lstStyle/>
                    <a:p>
                      <a:r>
                        <a:rPr lang="el-GR" sz="2000" dirty="0" smtClean="0"/>
                        <a:t>2</a:t>
                      </a:r>
                    </a:p>
                  </a:txBody>
                  <a:tcPr/>
                </a:tc>
                <a:tc>
                  <a:txBody>
                    <a:bodyPr/>
                    <a:lstStyle/>
                    <a:p>
                      <a:r>
                        <a:rPr lang="el-GR" sz="2000" dirty="0" smtClean="0"/>
                        <a:t>2</a:t>
                      </a:r>
                      <a:endParaRPr lang="en-GB" sz="2000" dirty="0"/>
                    </a:p>
                  </a:txBody>
                  <a:tcPr/>
                </a:tc>
              </a:tr>
              <a:tr h="486014">
                <a:tc>
                  <a:txBody>
                    <a:bodyPr/>
                    <a:lstStyle/>
                    <a:p>
                      <a:r>
                        <a:rPr lang="el-GR" sz="2000" dirty="0" smtClean="0"/>
                        <a:t>3</a:t>
                      </a:r>
                      <a:endParaRPr lang="en-GB" sz="2000" dirty="0"/>
                    </a:p>
                  </a:txBody>
                  <a:tcPr/>
                </a:tc>
                <a:tc>
                  <a:txBody>
                    <a:bodyPr/>
                    <a:lstStyle/>
                    <a:p>
                      <a:r>
                        <a:rPr lang="el-GR" sz="2000" dirty="0" smtClean="0"/>
                        <a:t>4</a:t>
                      </a:r>
                      <a:endParaRPr lang="en-GB" sz="2000" dirty="0"/>
                    </a:p>
                  </a:txBody>
                  <a:tcPr/>
                </a:tc>
              </a:tr>
              <a:tr h="486014">
                <a:tc>
                  <a:txBody>
                    <a:bodyPr/>
                    <a:lstStyle/>
                    <a:p>
                      <a:r>
                        <a:rPr lang="el-GR" sz="2000" dirty="0" smtClean="0"/>
                        <a:t>4</a:t>
                      </a:r>
                      <a:endParaRPr lang="en-GB" sz="2000" dirty="0"/>
                    </a:p>
                  </a:txBody>
                  <a:tcPr/>
                </a:tc>
                <a:tc>
                  <a:txBody>
                    <a:bodyPr/>
                    <a:lstStyle/>
                    <a:p>
                      <a:r>
                        <a:rPr lang="el-GR" sz="2000" dirty="0" smtClean="0"/>
                        <a:t>1</a:t>
                      </a:r>
                      <a:endParaRPr lang="en-GB" sz="2000" dirty="0"/>
                    </a:p>
                  </a:txBody>
                  <a:tcPr/>
                </a:tc>
              </a:tr>
              <a:tr h="486014">
                <a:tc>
                  <a:txBody>
                    <a:bodyPr/>
                    <a:lstStyle/>
                    <a:p>
                      <a:r>
                        <a:rPr lang="el-GR" sz="2000" dirty="0" smtClean="0"/>
                        <a:t>5</a:t>
                      </a:r>
                      <a:endParaRPr lang="en-GB" sz="2000" dirty="0"/>
                    </a:p>
                  </a:txBody>
                  <a:tcPr/>
                </a:tc>
                <a:tc>
                  <a:txBody>
                    <a:bodyPr/>
                    <a:lstStyle/>
                    <a:p>
                      <a:r>
                        <a:rPr lang="el-GR" sz="2000" dirty="0" smtClean="0"/>
                        <a:t>0</a:t>
                      </a:r>
                      <a:endParaRPr lang="en-GB" sz="2000" dirty="0"/>
                    </a:p>
                  </a:txBody>
                  <a:tcPr/>
                </a:tc>
              </a:tr>
              <a:tr h="486014">
                <a:tc>
                  <a:txBody>
                    <a:bodyPr/>
                    <a:lstStyle/>
                    <a:p>
                      <a:r>
                        <a:rPr lang="el-GR" sz="2000" dirty="0" smtClean="0"/>
                        <a:t>6</a:t>
                      </a:r>
                      <a:endParaRPr lang="en-GB" sz="2000" dirty="0"/>
                    </a:p>
                  </a:txBody>
                  <a:tcPr/>
                </a:tc>
                <a:tc>
                  <a:txBody>
                    <a:bodyPr/>
                    <a:lstStyle/>
                    <a:p>
                      <a:r>
                        <a:rPr lang="el-GR" sz="2000" dirty="0" smtClean="0"/>
                        <a:t>1</a:t>
                      </a:r>
                      <a:endParaRPr lang="en-GB" sz="2000" dirty="0"/>
                    </a:p>
                  </a:txBody>
                  <a:tcPr/>
                </a:tc>
              </a:tr>
            </a:tbl>
          </a:graphicData>
        </a:graphic>
      </p:graphicFrame>
    </p:spTree>
    <p:extLst>
      <p:ext uri="{BB962C8B-B14F-4D97-AF65-F5344CB8AC3E}">
        <p14:creationId xmlns:p14="http://schemas.microsoft.com/office/powerpoint/2010/main" val="30117047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l-GR" sz="4000" b="1" dirty="0" smtClean="0"/>
              <a:t>Ονομαστικές και Διατακτικές</a:t>
            </a:r>
            <a:endParaRPr lang="en-GB" sz="4000" b="1" dirty="0"/>
          </a:p>
        </p:txBody>
      </p:sp>
      <p:sp>
        <p:nvSpPr>
          <p:cNvPr id="9" name="Text Placeholder 8"/>
          <p:cNvSpPr>
            <a:spLocks noGrp="1"/>
          </p:cNvSpPr>
          <p:nvPr>
            <p:ph type="body" idx="1"/>
          </p:nvPr>
        </p:nvSpPr>
        <p:spPr>
          <a:xfrm>
            <a:off x="457200" y="1583005"/>
            <a:ext cx="4040188" cy="598487"/>
          </a:xfrm>
        </p:spPr>
        <p:txBody>
          <a:bodyPr>
            <a:noAutofit/>
          </a:bodyPr>
          <a:lstStyle/>
          <a:p>
            <a:r>
              <a:rPr lang="el-GR" dirty="0" smtClean="0"/>
              <a:t>Ονομαστική (</a:t>
            </a:r>
            <a:r>
              <a:rPr lang="en-US" dirty="0" smtClean="0"/>
              <a:t>nominal): </a:t>
            </a:r>
            <a:r>
              <a:rPr lang="el-GR" dirty="0" smtClean="0"/>
              <a:t>απλή ταξινόμηση</a:t>
            </a:r>
            <a:endParaRPr lang="en-GB" dirty="0"/>
          </a:p>
        </p:txBody>
      </p:sp>
      <p:graphicFrame>
        <p:nvGraphicFramePr>
          <p:cNvPr id="13" name="Content Placeholder 6"/>
          <p:cNvGraphicFramePr>
            <a:graphicFrameLocks noGrp="1"/>
          </p:cNvGraphicFramePr>
          <p:nvPr>
            <p:ph sz="half" idx="2"/>
            <p:extLst>
              <p:ext uri="{D42A27DB-BD31-4B8C-83A1-F6EECF244321}">
                <p14:modId xmlns:p14="http://schemas.microsoft.com/office/powerpoint/2010/main" val="890647959"/>
              </p:ext>
            </p:extLst>
          </p:nvPr>
        </p:nvGraphicFramePr>
        <p:xfrm>
          <a:off x="457200" y="2419161"/>
          <a:ext cx="3810000" cy="4016235"/>
        </p:xfrm>
        <a:graphic>
          <a:graphicData uri="http://schemas.openxmlformats.org/drawingml/2006/table">
            <a:tbl>
              <a:tblPr firstRow="1" bandRow="1">
                <a:tableStyleId>{5C22544A-7EE6-4342-B048-85BDC9FD1C3A}</a:tableStyleId>
              </a:tblPr>
              <a:tblGrid>
                <a:gridCol w="1905000"/>
                <a:gridCol w="1905000"/>
              </a:tblGrid>
              <a:tr h="813385">
                <a:tc>
                  <a:txBody>
                    <a:bodyPr/>
                    <a:lstStyle/>
                    <a:p>
                      <a:r>
                        <a:rPr lang="el-GR" sz="2000" dirty="0" smtClean="0"/>
                        <a:t>Αριθμός</a:t>
                      </a:r>
                      <a:r>
                        <a:rPr lang="el-GR" sz="2000" baseline="0" dirty="0" smtClean="0"/>
                        <a:t> παρατήρησης</a:t>
                      </a:r>
                      <a:endParaRPr lang="en-GB" sz="2000" dirty="0"/>
                    </a:p>
                  </a:txBody>
                  <a:tcPr/>
                </a:tc>
                <a:tc>
                  <a:txBody>
                    <a:bodyPr/>
                    <a:lstStyle/>
                    <a:p>
                      <a:r>
                        <a:rPr lang="el-GR" sz="2000" dirty="0" smtClean="0"/>
                        <a:t>Οικογενειακή κατάσταση</a:t>
                      </a:r>
                      <a:endParaRPr lang="en-GB" sz="2000" dirty="0"/>
                    </a:p>
                  </a:txBody>
                  <a:tcPr/>
                </a:tc>
              </a:tr>
              <a:tr h="421114">
                <a:tc>
                  <a:txBody>
                    <a:bodyPr/>
                    <a:lstStyle/>
                    <a:p>
                      <a:r>
                        <a:rPr lang="el-GR" sz="2000" dirty="0" smtClean="0"/>
                        <a:t>1</a:t>
                      </a:r>
                      <a:endParaRPr lang="en-GB" sz="2000" dirty="0"/>
                    </a:p>
                  </a:txBody>
                  <a:tcPr/>
                </a:tc>
                <a:tc>
                  <a:txBody>
                    <a:bodyPr/>
                    <a:lstStyle/>
                    <a:p>
                      <a:r>
                        <a:rPr lang="el-GR" sz="2000" dirty="0" smtClean="0"/>
                        <a:t>1</a:t>
                      </a:r>
                      <a:endParaRPr lang="en-GB" sz="2000" dirty="0"/>
                    </a:p>
                  </a:txBody>
                  <a:tcPr/>
                </a:tc>
              </a:tr>
              <a:tr h="421114">
                <a:tc>
                  <a:txBody>
                    <a:bodyPr/>
                    <a:lstStyle/>
                    <a:p>
                      <a:r>
                        <a:rPr lang="el-GR" sz="2000" dirty="0" smtClean="0"/>
                        <a:t>2</a:t>
                      </a:r>
                    </a:p>
                  </a:txBody>
                  <a:tcPr/>
                </a:tc>
                <a:tc>
                  <a:txBody>
                    <a:bodyPr/>
                    <a:lstStyle/>
                    <a:p>
                      <a:r>
                        <a:rPr lang="el-GR" sz="2000" dirty="0" smtClean="0"/>
                        <a:t>1</a:t>
                      </a:r>
                      <a:endParaRPr lang="en-GB" sz="2000" dirty="0"/>
                    </a:p>
                  </a:txBody>
                  <a:tcPr/>
                </a:tc>
              </a:tr>
              <a:tr h="421114">
                <a:tc>
                  <a:txBody>
                    <a:bodyPr/>
                    <a:lstStyle/>
                    <a:p>
                      <a:r>
                        <a:rPr lang="el-GR" sz="2000" dirty="0" smtClean="0"/>
                        <a:t>3</a:t>
                      </a:r>
                      <a:endParaRPr lang="en-GB" sz="2000" dirty="0"/>
                    </a:p>
                  </a:txBody>
                  <a:tcPr/>
                </a:tc>
                <a:tc>
                  <a:txBody>
                    <a:bodyPr/>
                    <a:lstStyle/>
                    <a:p>
                      <a:r>
                        <a:rPr lang="el-GR" sz="2000" dirty="0" smtClean="0"/>
                        <a:t>2</a:t>
                      </a:r>
                      <a:endParaRPr lang="en-GB" sz="2000" dirty="0"/>
                    </a:p>
                  </a:txBody>
                  <a:tcPr/>
                </a:tc>
              </a:tr>
              <a:tr h="421114">
                <a:tc>
                  <a:txBody>
                    <a:bodyPr/>
                    <a:lstStyle/>
                    <a:p>
                      <a:r>
                        <a:rPr lang="el-GR" sz="2000" dirty="0" smtClean="0"/>
                        <a:t>4</a:t>
                      </a:r>
                      <a:endParaRPr lang="en-GB" sz="2000" dirty="0"/>
                    </a:p>
                  </a:txBody>
                  <a:tcPr/>
                </a:tc>
                <a:tc>
                  <a:txBody>
                    <a:bodyPr/>
                    <a:lstStyle/>
                    <a:p>
                      <a:r>
                        <a:rPr lang="el-GR" sz="2000" dirty="0" smtClean="0"/>
                        <a:t>3</a:t>
                      </a:r>
                      <a:endParaRPr lang="en-GB" sz="2000" dirty="0"/>
                    </a:p>
                  </a:txBody>
                  <a:tcPr/>
                </a:tc>
              </a:tr>
              <a:tr h="421114">
                <a:tc>
                  <a:txBody>
                    <a:bodyPr/>
                    <a:lstStyle/>
                    <a:p>
                      <a:r>
                        <a:rPr lang="el-GR" sz="2000" dirty="0" smtClean="0"/>
                        <a:t>5</a:t>
                      </a:r>
                      <a:endParaRPr lang="en-GB" sz="2000" dirty="0"/>
                    </a:p>
                  </a:txBody>
                  <a:tcPr/>
                </a:tc>
                <a:tc>
                  <a:txBody>
                    <a:bodyPr/>
                    <a:lstStyle/>
                    <a:p>
                      <a:r>
                        <a:rPr lang="el-GR" sz="2000" dirty="0" smtClean="0"/>
                        <a:t>2</a:t>
                      </a:r>
                      <a:endParaRPr lang="en-GB" sz="2000" dirty="0"/>
                    </a:p>
                  </a:txBody>
                  <a:tcPr/>
                </a:tc>
              </a:tr>
              <a:tr h="364371">
                <a:tc>
                  <a:txBody>
                    <a:bodyPr/>
                    <a:lstStyle/>
                    <a:p>
                      <a:r>
                        <a:rPr lang="el-GR" sz="2000" dirty="0" smtClean="0"/>
                        <a:t>6</a:t>
                      </a:r>
                      <a:endParaRPr lang="en-GB" sz="2000" dirty="0"/>
                    </a:p>
                  </a:txBody>
                  <a:tcPr/>
                </a:tc>
                <a:tc>
                  <a:txBody>
                    <a:bodyPr/>
                    <a:lstStyle/>
                    <a:p>
                      <a:r>
                        <a:rPr lang="el-GR" sz="2000" dirty="0" smtClean="0"/>
                        <a:t>2</a:t>
                      </a:r>
                      <a:endParaRPr lang="en-GB" sz="2000" dirty="0"/>
                    </a:p>
                  </a:txBody>
                  <a:tcPr/>
                </a:tc>
              </a:tr>
              <a:tr h="622114">
                <a:tc gridSpan="2">
                  <a:txBody>
                    <a:bodyPr/>
                    <a:lstStyle/>
                    <a:p>
                      <a:pPr algn="l"/>
                      <a:r>
                        <a:rPr lang="el-GR" sz="2000" dirty="0" smtClean="0"/>
                        <a:t>1=άγαμος/η,</a:t>
                      </a:r>
                      <a:r>
                        <a:rPr lang="el-GR" sz="2000" baseline="0" dirty="0" smtClean="0"/>
                        <a:t> 2=παντρεμένος/η, 3=διαζευγμένος/η</a:t>
                      </a:r>
                      <a:endParaRPr lang="en-GB" sz="2000" dirty="0"/>
                    </a:p>
                  </a:txBody>
                  <a:tcPr/>
                </a:tc>
                <a:tc hMerge="1">
                  <a:txBody>
                    <a:bodyPr/>
                    <a:lstStyle/>
                    <a:p>
                      <a:endParaRPr lang="en-GB" dirty="0"/>
                    </a:p>
                  </a:txBody>
                  <a:tcPr/>
                </a:tc>
              </a:tr>
            </a:tbl>
          </a:graphicData>
        </a:graphic>
      </p:graphicFrame>
      <p:sp>
        <p:nvSpPr>
          <p:cNvPr id="11" name="Text Placeholder 10"/>
          <p:cNvSpPr>
            <a:spLocks noGrp="1"/>
          </p:cNvSpPr>
          <p:nvPr>
            <p:ph type="body" sz="quarter" idx="3"/>
          </p:nvPr>
        </p:nvSpPr>
        <p:spPr/>
        <p:txBody>
          <a:bodyPr>
            <a:noAutofit/>
          </a:bodyPr>
          <a:lstStyle/>
          <a:p>
            <a:r>
              <a:rPr lang="el-GR" dirty="0" smtClean="0"/>
              <a:t>Διατακτική (</a:t>
            </a:r>
            <a:r>
              <a:rPr lang="en-US" dirty="0" smtClean="0"/>
              <a:t>ordinal): </a:t>
            </a:r>
            <a:r>
              <a:rPr lang="el-GR" dirty="0" smtClean="0"/>
              <a:t>ύπαρξη σχέση διάταξης</a:t>
            </a:r>
            <a:endParaRPr lang="en-GB" dirty="0"/>
          </a:p>
        </p:txBody>
      </p:sp>
      <p:graphicFrame>
        <p:nvGraphicFramePr>
          <p:cNvPr id="15" name="Content Placeholder 6"/>
          <p:cNvGraphicFramePr>
            <a:graphicFrameLocks noGrp="1"/>
          </p:cNvGraphicFramePr>
          <p:nvPr>
            <p:ph sz="quarter" idx="4"/>
            <p:extLst>
              <p:ext uri="{D42A27DB-BD31-4B8C-83A1-F6EECF244321}">
                <p14:modId xmlns:p14="http://schemas.microsoft.com/office/powerpoint/2010/main" val="3605023456"/>
              </p:ext>
            </p:extLst>
          </p:nvPr>
        </p:nvGraphicFramePr>
        <p:xfrm>
          <a:off x="4724400" y="2438401"/>
          <a:ext cx="3886200" cy="3958374"/>
        </p:xfrm>
        <a:graphic>
          <a:graphicData uri="http://schemas.openxmlformats.org/drawingml/2006/table">
            <a:tbl>
              <a:tblPr firstRow="1" bandRow="1">
                <a:tableStyleId>{5C22544A-7EE6-4342-B048-85BDC9FD1C3A}</a:tableStyleId>
              </a:tblPr>
              <a:tblGrid>
                <a:gridCol w="1943100"/>
                <a:gridCol w="1943100"/>
              </a:tblGrid>
              <a:tr h="965489">
                <a:tc>
                  <a:txBody>
                    <a:bodyPr/>
                    <a:lstStyle/>
                    <a:p>
                      <a:r>
                        <a:rPr lang="el-GR" sz="2000" dirty="0" smtClean="0"/>
                        <a:t>Αριθμός</a:t>
                      </a:r>
                      <a:r>
                        <a:rPr lang="el-GR" sz="2000" baseline="0" dirty="0" smtClean="0"/>
                        <a:t> παρατήρησης</a:t>
                      </a:r>
                      <a:endParaRPr lang="en-GB" sz="2000" dirty="0"/>
                    </a:p>
                  </a:txBody>
                  <a:tcPr/>
                </a:tc>
                <a:tc>
                  <a:txBody>
                    <a:bodyPr/>
                    <a:lstStyle/>
                    <a:p>
                      <a:r>
                        <a:rPr lang="el-GR" sz="2000" dirty="0" smtClean="0"/>
                        <a:t>Αξιολόγηση διδακτικού εγχειρίδιου</a:t>
                      </a:r>
                      <a:endParaRPr lang="en-GB" sz="2000" dirty="0"/>
                    </a:p>
                  </a:txBody>
                  <a:tcPr/>
                </a:tc>
              </a:tr>
              <a:tr h="426049">
                <a:tc>
                  <a:txBody>
                    <a:bodyPr/>
                    <a:lstStyle/>
                    <a:p>
                      <a:r>
                        <a:rPr lang="el-GR" sz="2000" dirty="0" smtClean="0"/>
                        <a:t>1</a:t>
                      </a:r>
                      <a:endParaRPr lang="en-GB" sz="2000" dirty="0"/>
                    </a:p>
                  </a:txBody>
                  <a:tcPr/>
                </a:tc>
                <a:tc>
                  <a:txBody>
                    <a:bodyPr/>
                    <a:lstStyle/>
                    <a:p>
                      <a:r>
                        <a:rPr lang="el-GR" sz="2000" dirty="0" smtClean="0"/>
                        <a:t>1</a:t>
                      </a:r>
                      <a:endParaRPr lang="en-GB" sz="2000" dirty="0"/>
                    </a:p>
                  </a:txBody>
                  <a:tcPr/>
                </a:tc>
              </a:tr>
              <a:tr h="426049">
                <a:tc>
                  <a:txBody>
                    <a:bodyPr/>
                    <a:lstStyle/>
                    <a:p>
                      <a:r>
                        <a:rPr lang="el-GR" sz="2000" dirty="0" smtClean="0"/>
                        <a:t>2</a:t>
                      </a:r>
                    </a:p>
                  </a:txBody>
                  <a:tcPr/>
                </a:tc>
                <a:tc>
                  <a:txBody>
                    <a:bodyPr/>
                    <a:lstStyle/>
                    <a:p>
                      <a:r>
                        <a:rPr lang="el-GR" sz="2000" dirty="0" smtClean="0"/>
                        <a:t>1</a:t>
                      </a:r>
                      <a:endParaRPr lang="en-GB" sz="2000" dirty="0"/>
                    </a:p>
                  </a:txBody>
                  <a:tcPr/>
                </a:tc>
              </a:tr>
              <a:tr h="426049">
                <a:tc>
                  <a:txBody>
                    <a:bodyPr/>
                    <a:lstStyle/>
                    <a:p>
                      <a:r>
                        <a:rPr lang="el-GR" sz="2000" dirty="0" smtClean="0"/>
                        <a:t>3</a:t>
                      </a:r>
                      <a:endParaRPr lang="en-GB" sz="2000" dirty="0"/>
                    </a:p>
                  </a:txBody>
                  <a:tcPr/>
                </a:tc>
                <a:tc>
                  <a:txBody>
                    <a:bodyPr/>
                    <a:lstStyle/>
                    <a:p>
                      <a:r>
                        <a:rPr lang="el-GR" sz="2000" dirty="0" smtClean="0"/>
                        <a:t>2</a:t>
                      </a:r>
                      <a:endParaRPr lang="en-GB" sz="2000" dirty="0"/>
                    </a:p>
                  </a:txBody>
                  <a:tcPr/>
                </a:tc>
              </a:tr>
              <a:tr h="426049">
                <a:tc>
                  <a:txBody>
                    <a:bodyPr/>
                    <a:lstStyle/>
                    <a:p>
                      <a:r>
                        <a:rPr lang="el-GR" sz="2000" dirty="0" smtClean="0"/>
                        <a:t>4</a:t>
                      </a:r>
                      <a:endParaRPr lang="en-GB" sz="2000" dirty="0"/>
                    </a:p>
                  </a:txBody>
                  <a:tcPr/>
                </a:tc>
                <a:tc>
                  <a:txBody>
                    <a:bodyPr/>
                    <a:lstStyle/>
                    <a:p>
                      <a:r>
                        <a:rPr lang="el-GR" sz="2000" dirty="0" smtClean="0"/>
                        <a:t>3</a:t>
                      </a:r>
                      <a:endParaRPr lang="en-GB" sz="2000" dirty="0"/>
                    </a:p>
                  </a:txBody>
                  <a:tcPr/>
                </a:tc>
              </a:tr>
              <a:tr h="426049">
                <a:tc>
                  <a:txBody>
                    <a:bodyPr/>
                    <a:lstStyle/>
                    <a:p>
                      <a:r>
                        <a:rPr lang="el-GR" sz="2000" dirty="0" smtClean="0"/>
                        <a:t>5</a:t>
                      </a:r>
                      <a:endParaRPr lang="en-GB" sz="2000" dirty="0"/>
                    </a:p>
                  </a:txBody>
                  <a:tcPr/>
                </a:tc>
                <a:tc>
                  <a:txBody>
                    <a:bodyPr/>
                    <a:lstStyle/>
                    <a:p>
                      <a:r>
                        <a:rPr lang="el-GR" sz="2000" dirty="0" smtClean="0"/>
                        <a:t>3</a:t>
                      </a:r>
                      <a:endParaRPr lang="en-GB" sz="2000" dirty="0"/>
                    </a:p>
                  </a:txBody>
                  <a:tcPr/>
                </a:tc>
              </a:tr>
              <a:tr h="140514">
                <a:tc>
                  <a:txBody>
                    <a:bodyPr/>
                    <a:lstStyle/>
                    <a:p>
                      <a:r>
                        <a:rPr lang="el-GR" sz="2000" dirty="0" smtClean="0"/>
                        <a:t>6</a:t>
                      </a:r>
                      <a:endParaRPr lang="en-GB" sz="2000" dirty="0"/>
                    </a:p>
                  </a:txBody>
                  <a:tcPr/>
                </a:tc>
                <a:tc>
                  <a:txBody>
                    <a:bodyPr/>
                    <a:lstStyle/>
                    <a:p>
                      <a:r>
                        <a:rPr lang="el-GR" sz="2000" dirty="0" smtClean="0"/>
                        <a:t>3</a:t>
                      </a:r>
                      <a:endParaRPr lang="en-GB" sz="2000" dirty="0"/>
                    </a:p>
                  </a:txBody>
                  <a:tcPr/>
                </a:tc>
              </a:tr>
              <a:tr h="426049">
                <a:tc gridSpan="2">
                  <a:txBody>
                    <a:bodyPr/>
                    <a:lstStyle/>
                    <a:p>
                      <a:r>
                        <a:rPr lang="en-US" sz="2000" dirty="0" smtClean="0"/>
                        <a:t>1=</a:t>
                      </a:r>
                      <a:r>
                        <a:rPr lang="el-GR" sz="2000" dirty="0" smtClean="0"/>
                        <a:t>άσχημο,</a:t>
                      </a:r>
                      <a:r>
                        <a:rPr lang="el-GR" sz="2000" baseline="0" dirty="0" smtClean="0"/>
                        <a:t> 2=μέτριο, 3=καλό</a:t>
                      </a:r>
                      <a:endParaRPr lang="en-GB" sz="2000" dirty="0"/>
                    </a:p>
                  </a:txBody>
                  <a:tcPr/>
                </a:tc>
                <a:tc hMerge="1">
                  <a:txBody>
                    <a:bodyPr/>
                    <a:lstStyle/>
                    <a:p>
                      <a:endParaRPr lang="en-GB" dirty="0"/>
                    </a:p>
                  </a:txBody>
                  <a:tcPr/>
                </a:tc>
              </a:tr>
            </a:tbl>
          </a:graphicData>
        </a:graphic>
      </p:graphicFrame>
    </p:spTree>
    <p:extLst>
      <p:ext uri="{BB962C8B-B14F-4D97-AF65-F5344CB8AC3E}">
        <p14:creationId xmlns:p14="http://schemas.microsoft.com/office/powerpoint/2010/main" val="42351735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l-GR" dirty="0" smtClean="0"/>
              <a:t>Τι μεταβλητές χρειάζομαι στην έρευνα μου;</a:t>
            </a:r>
            <a:endParaRPr lang="en-GB" dirty="0"/>
          </a:p>
        </p:txBody>
      </p:sp>
      <p:sp>
        <p:nvSpPr>
          <p:cNvPr id="3" name="Content Placeholder 2"/>
          <p:cNvSpPr>
            <a:spLocks noGrp="1"/>
          </p:cNvSpPr>
          <p:nvPr>
            <p:ph idx="1"/>
          </p:nvPr>
        </p:nvSpPr>
        <p:spPr>
          <a:xfrm>
            <a:off x="304800" y="1447800"/>
            <a:ext cx="8534400" cy="5181600"/>
          </a:xfrm>
        </p:spPr>
        <p:txBody>
          <a:bodyPr>
            <a:normAutofit/>
          </a:bodyPr>
          <a:lstStyle/>
          <a:p>
            <a:r>
              <a:rPr lang="el-GR" dirty="0" smtClean="0"/>
              <a:t>Ένας τρόπος να οργανώσουμε τις μεταβλητές είναι να τις εξετάσουμε μέσα στα πλαίσια μίας σχέσης </a:t>
            </a:r>
            <a:r>
              <a:rPr lang="el-GR" b="1" dirty="0" smtClean="0"/>
              <a:t>αιτίας-αποτελέσματος</a:t>
            </a:r>
            <a:r>
              <a:rPr lang="el-GR" dirty="0" smtClean="0"/>
              <a:t>.</a:t>
            </a:r>
          </a:p>
          <a:p>
            <a:pPr lvl="1">
              <a:spcBef>
                <a:spcPts val="2400"/>
              </a:spcBef>
              <a:buFont typeface="Courier New" panose="02070309020205020404" pitchFamily="49" charset="0"/>
              <a:buChar char="o"/>
            </a:pPr>
            <a:r>
              <a:rPr lang="el-GR" dirty="0" smtClean="0"/>
              <a:t> Τι προσπαθώ να εξηγήσω στη μελέτη μου;</a:t>
            </a:r>
          </a:p>
          <a:p>
            <a:pPr lvl="1">
              <a:spcBef>
                <a:spcPts val="2400"/>
              </a:spcBef>
              <a:buFont typeface="Courier New" panose="02070309020205020404" pitchFamily="49" charset="0"/>
              <a:buChar char="o"/>
            </a:pPr>
            <a:r>
              <a:rPr lang="el-GR" dirty="0" smtClean="0"/>
              <a:t> Ποιοι παράγοντες επηρεάζουν αυτό που  προσπαθώ να εξηγήσω;</a:t>
            </a:r>
          </a:p>
          <a:p>
            <a:pPr lvl="1">
              <a:spcBef>
                <a:spcPts val="2400"/>
              </a:spcBef>
              <a:buFont typeface="Courier New" panose="02070309020205020404" pitchFamily="49" charset="0"/>
              <a:buChar char="o"/>
            </a:pPr>
            <a:r>
              <a:rPr lang="el-GR" dirty="0" smtClean="0"/>
              <a:t> Ποιοι παράγοντες επηρεάζουν αυτό που προσπαθώ να εξηγήσω αλλά δεν μπορούν να μετρηθούν;</a:t>
            </a:r>
          </a:p>
          <a:p>
            <a:endParaRPr lang="en-GB" dirty="0"/>
          </a:p>
        </p:txBody>
      </p:sp>
    </p:spTree>
    <p:extLst>
      <p:ext uri="{BB962C8B-B14F-4D97-AF65-F5344CB8AC3E}">
        <p14:creationId xmlns:p14="http://schemas.microsoft.com/office/powerpoint/2010/main" val="337909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66800"/>
          </a:xfrm>
        </p:spPr>
        <p:txBody>
          <a:bodyPr>
            <a:noAutofit/>
          </a:bodyPr>
          <a:lstStyle/>
          <a:p>
            <a:r>
              <a:rPr lang="el-GR" sz="3600" dirty="0" smtClean="0"/>
              <a:t>Παράδειγμα: θέλω να μελετήσω την επίδοση των μαθητών σε ένα τεστ</a:t>
            </a:r>
            <a:endParaRPr lang="en-GB" sz="3600" dirty="0"/>
          </a:p>
        </p:txBody>
      </p:sp>
      <p:sp>
        <p:nvSpPr>
          <p:cNvPr id="3" name="Content Placeholder 2"/>
          <p:cNvSpPr>
            <a:spLocks noGrp="1"/>
          </p:cNvSpPr>
          <p:nvPr>
            <p:ph idx="1"/>
          </p:nvPr>
        </p:nvSpPr>
        <p:spPr>
          <a:xfrm>
            <a:off x="228600" y="1676400"/>
            <a:ext cx="8610600" cy="5181600"/>
          </a:xfrm>
        </p:spPr>
        <p:txBody>
          <a:bodyPr>
            <a:normAutofit fontScale="25000" lnSpcReduction="20000"/>
          </a:bodyPr>
          <a:lstStyle/>
          <a:p>
            <a:pPr>
              <a:lnSpc>
                <a:spcPct val="120000"/>
              </a:lnSpc>
              <a:spcAft>
                <a:spcPts val="600"/>
              </a:spcAft>
            </a:pPr>
            <a:r>
              <a:rPr lang="el-GR" sz="12800" dirty="0" smtClean="0"/>
              <a:t>Ποιοι παράγοντες επηρεάζουν την επίδοση των μαθητών;</a:t>
            </a:r>
          </a:p>
          <a:p>
            <a:pPr lvl="1">
              <a:lnSpc>
                <a:spcPct val="120000"/>
              </a:lnSpc>
              <a:spcAft>
                <a:spcPts val="600"/>
              </a:spcAft>
            </a:pPr>
            <a:r>
              <a:rPr lang="el-GR" sz="11200" dirty="0" smtClean="0"/>
              <a:t>Χρόνος διδασκαλίας</a:t>
            </a:r>
          </a:p>
          <a:p>
            <a:pPr lvl="1">
              <a:lnSpc>
                <a:spcPct val="120000"/>
              </a:lnSpc>
              <a:spcAft>
                <a:spcPts val="600"/>
              </a:spcAft>
            </a:pPr>
            <a:r>
              <a:rPr lang="el-GR" sz="11200" dirty="0" smtClean="0"/>
              <a:t>Χρόνος μελέτης</a:t>
            </a:r>
          </a:p>
          <a:p>
            <a:pPr lvl="1">
              <a:lnSpc>
                <a:spcPct val="120000"/>
              </a:lnSpc>
              <a:spcAft>
                <a:spcPts val="600"/>
              </a:spcAft>
            </a:pPr>
            <a:r>
              <a:rPr lang="el-GR" sz="11200" dirty="0" smtClean="0"/>
              <a:t>Ατομικά χαρακτηριστικά των μαθητών.</a:t>
            </a:r>
          </a:p>
          <a:p>
            <a:pPr>
              <a:lnSpc>
                <a:spcPct val="120000"/>
              </a:lnSpc>
              <a:spcBef>
                <a:spcPts val="2400"/>
              </a:spcBef>
              <a:spcAft>
                <a:spcPts val="600"/>
              </a:spcAft>
            </a:pPr>
            <a:r>
              <a:rPr lang="el-GR" sz="12800" dirty="0" smtClean="0"/>
              <a:t>Ποιοι παράγοντες επηρεάζουν την επίδοση των μαθητών και δεν μπορώ να μετρήσω;</a:t>
            </a:r>
          </a:p>
          <a:p>
            <a:pPr lvl="1">
              <a:lnSpc>
                <a:spcPct val="120000"/>
              </a:lnSpc>
              <a:spcBef>
                <a:spcPts val="1200"/>
              </a:spcBef>
              <a:spcAft>
                <a:spcPts val="600"/>
              </a:spcAft>
            </a:pPr>
            <a:r>
              <a:rPr lang="el-GR" sz="11200" dirty="0" smtClean="0"/>
              <a:t>Εσωτερικές ικανότητες του μαθητή.</a:t>
            </a:r>
          </a:p>
          <a:p>
            <a:endParaRPr lang="en-GB" dirty="0"/>
          </a:p>
        </p:txBody>
      </p:sp>
    </p:spTree>
    <p:extLst>
      <p:ext uri="{BB962C8B-B14F-4D97-AF65-F5344CB8AC3E}">
        <p14:creationId xmlns:p14="http://schemas.microsoft.com/office/powerpoint/2010/main" val="852888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 calcmode="lin" valueType="num">
                                      <p:cBhvr additive="base">
                                        <p:cTn id="1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8200" y="685800"/>
            <a:ext cx="16002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Αιτία</a:t>
            </a:r>
            <a:endParaRPr lang="en-GB" dirty="0"/>
          </a:p>
        </p:txBody>
      </p:sp>
      <p:sp>
        <p:nvSpPr>
          <p:cNvPr id="6" name="Rectangle 5"/>
          <p:cNvSpPr/>
          <p:nvPr/>
        </p:nvSpPr>
        <p:spPr>
          <a:xfrm>
            <a:off x="6629400" y="685800"/>
            <a:ext cx="17526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Αποτέλεσμα</a:t>
            </a:r>
            <a:endParaRPr lang="en-GB" dirty="0"/>
          </a:p>
        </p:txBody>
      </p:sp>
      <p:cxnSp>
        <p:nvCxnSpPr>
          <p:cNvPr id="8" name="Straight Arrow Connector 7"/>
          <p:cNvCxnSpPr/>
          <p:nvPr/>
        </p:nvCxnSpPr>
        <p:spPr>
          <a:xfrm>
            <a:off x="2667000" y="1143000"/>
            <a:ext cx="3733800" cy="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831273" y="2438400"/>
            <a:ext cx="16002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Ανεξάρτητες μεταβλητές</a:t>
            </a:r>
            <a:endParaRPr lang="en-GB" dirty="0"/>
          </a:p>
        </p:txBody>
      </p:sp>
      <p:sp>
        <p:nvSpPr>
          <p:cNvPr id="10" name="Rectangle 9"/>
          <p:cNvSpPr/>
          <p:nvPr/>
        </p:nvSpPr>
        <p:spPr>
          <a:xfrm>
            <a:off x="6629400" y="2486890"/>
            <a:ext cx="1752600" cy="10945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Εξαρτημένη μεταβλητή</a:t>
            </a:r>
            <a:endParaRPr lang="en-GB" dirty="0"/>
          </a:p>
        </p:txBody>
      </p:sp>
      <p:cxnSp>
        <p:nvCxnSpPr>
          <p:cNvPr id="11" name="Straight Arrow Connector 10"/>
          <p:cNvCxnSpPr>
            <a:stCxn id="14" idx="0"/>
          </p:cNvCxnSpPr>
          <p:nvPr/>
        </p:nvCxnSpPr>
        <p:spPr>
          <a:xfrm flipV="1">
            <a:off x="4648200" y="1295400"/>
            <a:ext cx="0" cy="3560617"/>
          </a:xfrm>
          <a:prstGeom prst="straightConnector1">
            <a:avLst/>
          </a:prstGeom>
          <a:ln w="15875">
            <a:prstDash val="sysDot"/>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124200" y="4856017"/>
            <a:ext cx="30480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Παρεμβαλλόμενες </a:t>
            </a:r>
            <a:r>
              <a:rPr lang="en-GB" dirty="0" smtClean="0"/>
              <a:t>(intervening) </a:t>
            </a:r>
            <a:r>
              <a:rPr lang="el-GR" dirty="0" smtClean="0"/>
              <a:t>και «παρασιτικές» μεταβλητές</a:t>
            </a:r>
            <a:r>
              <a:rPr lang="en-GB" dirty="0" smtClean="0"/>
              <a:t> (confounding variables)</a:t>
            </a:r>
            <a:endParaRPr lang="en-GB" dirty="0"/>
          </a:p>
        </p:txBody>
      </p:sp>
    </p:spTree>
    <p:extLst>
      <p:ext uri="{BB962C8B-B14F-4D97-AF65-F5344CB8AC3E}">
        <p14:creationId xmlns:p14="http://schemas.microsoft.com/office/powerpoint/2010/main" val="34300546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0"/>
            <a:ext cx="8229600" cy="1981200"/>
          </a:xfrm>
          <a:solidFill>
            <a:schemeClr val="bg2"/>
          </a:solidFill>
        </p:spPr>
        <p:txBody>
          <a:bodyPr>
            <a:normAutofit fontScale="90000"/>
          </a:bodyPr>
          <a:lstStyle/>
          <a:p>
            <a:r>
              <a:rPr lang="el-GR" dirty="0" smtClean="0"/>
              <a:t>Συνέχεια από την προηγούμενη διάλεξη</a:t>
            </a:r>
            <a:br>
              <a:rPr lang="el-GR" dirty="0" smtClean="0"/>
            </a:br>
            <a:r>
              <a:rPr lang="el-GR" dirty="0" smtClean="0"/>
              <a:t>(Η βιβλιογραφική ανασκόπηση)</a:t>
            </a:r>
            <a:endParaRPr lang="en-GB" dirty="0"/>
          </a:p>
        </p:txBody>
      </p:sp>
    </p:spTree>
    <p:extLst>
      <p:ext uri="{BB962C8B-B14F-4D97-AF65-F5344CB8AC3E}">
        <p14:creationId xmlns:p14="http://schemas.microsoft.com/office/powerpoint/2010/main" val="36715925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1" y="685800"/>
            <a:ext cx="1752599"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Χρόνος μελέτης</a:t>
            </a:r>
            <a:endParaRPr lang="en-GB" dirty="0"/>
          </a:p>
        </p:txBody>
      </p:sp>
      <p:sp>
        <p:nvSpPr>
          <p:cNvPr id="6" name="Rectangle 5"/>
          <p:cNvSpPr/>
          <p:nvPr/>
        </p:nvSpPr>
        <p:spPr>
          <a:xfrm>
            <a:off x="6629400" y="685800"/>
            <a:ext cx="1905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Βαθμός</a:t>
            </a:r>
            <a:endParaRPr lang="en-GB" dirty="0"/>
          </a:p>
        </p:txBody>
      </p:sp>
      <p:cxnSp>
        <p:nvCxnSpPr>
          <p:cNvPr id="8" name="Straight Arrow Connector 7"/>
          <p:cNvCxnSpPr/>
          <p:nvPr/>
        </p:nvCxnSpPr>
        <p:spPr>
          <a:xfrm>
            <a:off x="2667000" y="1143000"/>
            <a:ext cx="3733800" cy="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85801" y="2227118"/>
            <a:ext cx="178377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Ανεξάρτητη μεταβλητή</a:t>
            </a:r>
            <a:endParaRPr lang="en-GB" dirty="0"/>
          </a:p>
        </p:txBody>
      </p:sp>
      <p:sp>
        <p:nvSpPr>
          <p:cNvPr id="10" name="Rectangle 9"/>
          <p:cNvSpPr/>
          <p:nvPr/>
        </p:nvSpPr>
        <p:spPr>
          <a:xfrm>
            <a:off x="6629400" y="2240972"/>
            <a:ext cx="1905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Εξαρτημένη μεταβλητή</a:t>
            </a:r>
            <a:endParaRPr lang="en-GB" dirty="0"/>
          </a:p>
        </p:txBody>
      </p:sp>
      <p:cxnSp>
        <p:nvCxnSpPr>
          <p:cNvPr id="11" name="Straight Arrow Connector 10"/>
          <p:cNvCxnSpPr/>
          <p:nvPr/>
        </p:nvCxnSpPr>
        <p:spPr>
          <a:xfrm flipV="1">
            <a:off x="4648200" y="1295401"/>
            <a:ext cx="0" cy="3428999"/>
          </a:xfrm>
          <a:prstGeom prst="straightConnector1">
            <a:avLst/>
          </a:prstGeom>
          <a:ln w="15875">
            <a:prstDash val="sysDot"/>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352800" y="4856017"/>
            <a:ext cx="26670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Ικανότητες του μαθητή</a:t>
            </a:r>
          </a:p>
          <a:p>
            <a:pPr algn="ctr"/>
            <a:r>
              <a:rPr lang="el-GR" dirty="0" smtClean="0"/>
              <a:t>- Φύλο</a:t>
            </a:r>
          </a:p>
          <a:p>
            <a:pPr marL="285750" indent="-285750" algn="ctr">
              <a:buFontTx/>
              <a:buChar char="-"/>
            </a:pPr>
            <a:r>
              <a:rPr lang="el-GR" dirty="0" smtClean="0"/>
              <a:t>Ποιότητα διδασκαλίας</a:t>
            </a:r>
          </a:p>
          <a:p>
            <a:pPr marL="285750" indent="-285750" algn="ctr">
              <a:buFontTx/>
              <a:buChar char="-"/>
            </a:pPr>
            <a:r>
              <a:rPr lang="el-GR" dirty="0" smtClean="0"/>
              <a:t>Κ.α.</a:t>
            </a:r>
            <a:endParaRPr lang="en-GB" dirty="0"/>
          </a:p>
        </p:txBody>
      </p:sp>
      <p:cxnSp>
        <p:nvCxnSpPr>
          <p:cNvPr id="3" name="Straight Arrow Connector 2"/>
          <p:cNvCxnSpPr/>
          <p:nvPr/>
        </p:nvCxnSpPr>
        <p:spPr>
          <a:xfrm flipH="1" flipV="1">
            <a:off x="1752600" y="3276600"/>
            <a:ext cx="1447800" cy="2286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74027" y="4092199"/>
            <a:ext cx="1895546" cy="1169551"/>
          </a:xfrm>
          <a:prstGeom prst="rect">
            <a:avLst/>
          </a:prstGeom>
          <a:noFill/>
        </p:spPr>
        <p:txBody>
          <a:bodyPr wrap="square" rtlCol="0">
            <a:spAutoFit/>
          </a:bodyPr>
          <a:lstStyle/>
          <a:p>
            <a:r>
              <a:rPr lang="el-GR" sz="1400" dirty="0" smtClean="0"/>
              <a:t>Προσπάθεια μέτρησης/συνυπολογισμού τους</a:t>
            </a:r>
          </a:p>
          <a:p>
            <a:r>
              <a:rPr lang="el-GR" sz="1400" dirty="0"/>
              <a:t>ω</a:t>
            </a:r>
            <a:r>
              <a:rPr lang="el-GR" sz="1400" dirty="0" smtClean="0"/>
              <a:t>ς μεταβλητές ελέγχου (</a:t>
            </a:r>
            <a:r>
              <a:rPr lang="en-GB" sz="1400" dirty="0" smtClean="0"/>
              <a:t>control variable).</a:t>
            </a:r>
            <a:endParaRPr lang="en-GB" sz="1400" dirty="0"/>
          </a:p>
        </p:txBody>
      </p:sp>
    </p:spTree>
    <p:extLst>
      <p:ext uri="{BB962C8B-B14F-4D97-AF65-F5344CB8AC3E}">
        <p14:creationId xmlns:p14="http://schemas.microsoft.com/office/powerpoint/2010/main" val="9996736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l-GR" b="1" dirty="0" smtClean="0"/>
              <a:t>Ποσοτικά ερευνητικά ερωτήματα</a:t>
            </a:r>
            <a:endParaRPr lang="en-GB" b="1" dirty="0"/>
          </a:p>
        </p:txBody>
      </p:sp>
      <p:sp>
        <p:nvSpPr>
          <p:cNvPr id="3" name="Content Placeholder 2"/>
          <p:cNvSpPr>
            <a:spLocks noGrp="1"/>
          </p:cNvSpPr>
          <p:nvPr>
            <p:ph idx="1"/>
          </p:nvPr>
        </p:nvSpPr>
        <p:spPr>
          <a:xfrm>
            <a:off x="381000" y="1371600"/>
            <a:ext cx="8382000" cy="5105400"/>
          </a:xfrm>
        </p:spPr>
        <p:txBody>
          <a:bodyPr>
            <a:normAutofit fontScale="92500" lnSpcReduction="10000"/>
          </a:bodyPr>
          <a:lstStyle/>
          <a:p>
            <a:pPr>
              <a:lnSpc>
                <a:spcPct val="120000"/>
              </a:lnSpc>
              <a:spcBef>
                <a:spcPts val="600"/>
              </a:spcBef>
              <a:spcAft>
                <a:spcPts val="600"/>
              </a:spcAft>
            </a:pPr>
            <a:r>
              <a:rPr lang="el-GR" i="1" dirty="0" smtClean="0"/>
              <a:t>Περιγραφικά ερωτήματα</a:t>
            </a:r>
            <a:r>
              <a:rPr lang="el-GR" dirty="0" smtClean="0"/>
              <a:t> (πχ περιγραφή των αντιδράσεων/απαντήσεων των συμμετεχόντων σε μεταβλητές/ερωτήματα).</a:t>
            </a:r>
          </a:p>
          <a:p>
            <a:pPr>
              <a:lnSpc>
                <a:spcPct val="120000"/>
              </a:lnSpc>
              <a:spcBef>
                <a:spcPts val="600"/>
              </a:spcBef>
              <a:spcAft>
                <a:spcPts val="600"/>
              </a:spcAft>
            </a:pPr>
            <a:r>
              <a:rPr lang="el-GR" i="1" dirty="0" smtClean="0"/>
              <a:t>Συσχετιστικά ερωτήματα</a:t>
            </a:r>
            <a:r>
              <a:rPr lang="el-GR" dirty="0" smtClean="0"/>
              <a:t> (επιχειρούν να δώσουν απάντηση στο βαθμό και στο μέγεθος της σχέσης ανάμεσα σε δύο ή περισσότερες μεταβλητές).</a:t>
            </a:r>
            <a:endParaRPr lang="en-GB" dirty="0" smtClean="0"/>
          </a:p>
          <a:p>
            <a:pPr>
              <a:lnSpc>
                <a:spcPct val="120000"/>
              </a:lnSpc>
              <a:spcBef>
                <a:spcPts val="600"/>
              </a:spcBef>
              <a:spcAft>
                <a:spcPts val="600"/>
              </a:spcAft>
            </a:pPr>
            <a:r>
              <a:rPr lang="el-GR" i="1" dirty="0" smtClean="0"/>
              <a:t>Συγκριτικά ερωτήματα</a:t>
            </a:r>
            <a:r>
              <a:rPr lang="el-GR" dirty="0" smtClean="0"/>
              <a:t> (σε τι διαφέρουν δύο ή περισσότερες πληθυσμιακές ομάδες όσον αφορά κάποιο αποτέλεσμα/χαρακτηριστικό/ιδιότητα).</a:t>
            </a:r>
            <a:endParaRPr lang="en-GB" dirty="0"/>
          </a:p>
        </p:txBody>
      </p:sp>
    </p:spTree>
    <p:extLst>
      <p:ext uri="{BB962C8B-B14F-4D97-AF65-F5344CB8AC3E}">
        <p14:creationId xmlns:p14="http://schemas.microsoft.com/office/powerpoint/2010/main" val="4298619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792162"/>
          </a:xfrm>
        </p:spPr>
        <p:txBody>
          <a:bodyPr>
            <a:normAutofit/>
          </a:bodyPr>
          <a:lstStyle/>
          <a:p>
            <a:r>
              <a:rPr lang="el-GR" sz="3600" dirty="0" smtClean="0"/>
              <a:t>Παράδειγμα συσχετιστικού ερωτήματος</a:t>
            </a:r>
            <a:endParaRPr lang="en-GB" sz="3600" dirty="0"/>
          </a:p>
        </p:txBody>
      </p:sp>
      <p:sp>
        <p:nvSpPr>
          <p:cNvPr id="3" name="Content Placeholder 2"/>
          <p:cNvSpPr>
            <a:spLocks noGrp="1"/>
          </p:cNvSpPr>
          <p:nvPr>
            <p:ph idx="1"/>
          </p:nvPr>
        </p:nvSpPr>
        <p:spPr>
          <a:xfrm>
            <a:off x="446809" y="1600200"/>
            <a:ext cx="8229600" cy="4754563"/>
          </a:xfrm>
        </p:spPr>
        <p:txBody>
          <a:bodyPr/>
          <a:lstStyle/>
          <a:p>
            <a:pPr>
              <a:spcAft>
                <a:spcPts val="1800"/>
              </a:spcAft>
            </a:pPr>
            <a:r>
              <a:rPr lang="el-GR" dirty="0" smtClean="0"/>
              <a:t>Πως (</a:t>
            </a:r>
            <a:r>
              <a:rPr lang="el-GR" b="1" dirty="0" smtClean="0">
                <a:solidFill>
                  <a:schemeClr val="accent6"/>
                </a:solidFill>
              </a:rPr>
              <a:t>ανεξάρτητη μεταβλητή</a:t>
            </a:r>
            <a:r>
              <a:rPr lang="el-GR" dirty="0" smtClean="0"/>
              <a:t>) συσχετίζεται με (</a:t>
            </a:r>
            <a:r>
              <a:rPr lang="el-GR" b="1" dirty="0" smtClean="0">
                <a:solidFill>
                  <a:schemeClr val="accent6"/>
                </a:solidFill>
              </a:rPr>
              <a:t>εξαρτημένη μεταβλητή</a:t>
            </a:r>
            <a:r>
              <a:rPr lang="el-GR" dirty="0" smtClean="0"/>
              <a:t>) όσον αφορά τους (</a:t>
            </a:r>
            <a:r>
              <a:rPr lang="el-GR" b="1" dirty="0" smtClean="0">
                <a:solidFill>
                  <a:schemeClr val="accent6"/>
                </a:solidFill>
              </a:rPr>
              <a:t>συμμετέχοντες στην έρευνα</a:t>
            </a:r>
            <a:r>
              <a:rPr lang="el-GR" dirty="0" smtClean="0"/>
              <a:t>) στην (</a:t>
            </a:r>
            <a:r>
              <a:rPr lang="el-GR" b="1" dirty="0" smtClean="0">
                <a:solidFill>
                  <a:schemeClr val="accent6"/>
                </a:solidFill>
              </a:rPr>
              <a:t>ερευνητική τοποθεσία</a:t>
            </a:r>
            <a:r>
              <a:rPr lang="el-GR" dirty="0" smtClean="0"/>
              <a:t>);</a:t>
            </a:r>
          </a:p>
          <a:p>
            <a:r>
              <a:rPr lang="el-GR" dirty="0"/>
              <a:t>Πως </a:t>
            </a:r>
            <a:r>
              <a:rPr lang="el-GR" dirty="0" smtClean="0"/>
              <a:t>(</a:t>
            </a:r>
            <a:r>
              <a:rPr lang="el-GR" b="1" dirty="0" smtClean="0">
                <a:solidFill>
                  <a:schemeClr val="accent6"/>
                </a:solidFill>
              </a:rPr>
              <a:t>οι ώρες μελέτης</a:t>
            </a:r>
            <a:r>
              <a:rPr lang="el-GR" dirty="0" smtClean="0"/>
              <a:t>) συσχετίζονται </a:t>
            </a:r>
            <a:r>
              <a:rPr lang="el-GR" dirty="0"/>
              <a:t>με </a:t>
            </a:r>
            <a:r>
              <a:rPr lang="el-GR" dirty="0" smtClean="0"/>
              <a:t>(</a:t>
            </a:r>
            <a:r>
              <a:rPr lang="el-GR" b="1" dirty="0" smtClean="0">
                <a:solidFill>
                  <a:schemeClr val="accent6"/>
                </a:solidFill>
              </a:rPr>
              <a:t>τον βαθμό</a:t>
            </a:r>
            <a:r>
              <a:rPr lang="el-GR" dirty="0" smtClean="0"/>
              <a:t>) όσον αφορά τους (</a:t>
            </a:r>
            <a:r>
              <a:rPr lang="el-GR" b="1" dirty="0" smtClean="0">
                <a:solidFill>
                  <a:schemeClr val="accent6"/>
                </a:solidFill>
              </a:rPr>
              <a:t>φοιτητές</a:t>
            </a:r>
            <a:r>
              <a:rPr lang="el-GR" dirty="0" smtClean="0"/>
              <a:t>) του (</a:t>
            </a:r>
            <a:r>
              <a:rPr lang="el-GR" b="1" dirty="0" smtClean="0">
                <a:solidFill>
                  <a:schemeClr val="accent6"/>
                </a:solidFill>
              </a:rPr>
              <a:t>Τμήματος Κοινωνικής και Εκπαιδευτικής </a:t>
            </a:r>
            <a:r>
              <a:rPr lang="el-GR" b="1" dirty="0">
                <a:solidFill>
                  <a:schemeClr val="accent6"/>
                </a:solidFill>
              </a:rPr>
              <a:t>Π</a:t>
            </a:r>
            <a:r>
              <a:rPr lang="el-GR" b="1" dirty="0" smtClean="0">
                <a:solidFill>
                  <a:schemeClr val="accent6"/>
                </a:solidFill>
              </a:rPr>
              <a:t>ολιτικής στην Κόρινθο</a:t>
            </a:r>
            <a:r>
              <a:rPr lang="el-GR" dirty="0" smtClean="0"/>
              <a:t>);</a:t>
            </a:r>
            <a:endParaRPr lang="el-GR" dirty="0"/>
          </a:p>
          <a:p>
            <a:endParaRPr lang="en-GB" dirty="0"/>
          </a:p>
        </p:txBody>
      </p:sp>
    </p:spTree>
    <p:extLst>
      <p:ext uri="{BB962C8B-B14F-4D97-AF65-F5344CB8AC3E}">
        <p14:creationId xmlns:p14="http://schemas.microsoft.com/office/powerpoint/2010/main" val="2893269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l-GR" dirty="0" smtClean="0"/>
              <a:t>Παράδειγμα συγκριτικού ερωτήματος</a:t>
            </a:r>
            <a:endParaRPr lang="en-GB" dirty="0"/>
          </a:p>
        </p:txBody>
      </p:sp>
      <p:sp>
        <p:nvSpPr>
          <p:cNvPr id="3" name="Content Placeholder 2"/>
          <p:cNvSpPr>
            <a:spLocks noGrp="1"/>
          </p:cNvSpPr>
          <p:nvPr>
            <p:ph idx="1"/>
          </p:nvPr>
        </p:nvSpPr>
        <p:spPr/>
        <p:txBody>
          <a:bodyPr/>
          <a:lstStyle/>
          <a:p>
            <a:pPr>
              <a:spcBef>
                <a:spcPts val="600"/>
              </a:spcBef>
              <a:spcAft>
                <a:spcPts val="2400"/>
              </a:spcAft>
            </a:pPr>
            <a:r>
              <a:rPr lang="el-GR" dirty="0" smtClean="0"/>
              <a:t>Διαφέρει η </a:t>
            </a:r>
            <a:r>
              <a:rPr lang="el-GR" b="1" dirty="0" smtClean="0">
                <a:solidFill>
                  <a:schemeClr val="accent6"/>
                </a:solidFill>
              </a:rPr>
              <a:t>(ομάδα 1)</a:t>
            </a:r>
            <a:r>
              <a:rPr lang="el-GR" dirty="0" smtClean="0"/>
              <a:t> από την </a:t>
            </a:r>
            <a:r>
              <a:rPr lang="el-GR" b="1" dirty="0" smtClean="0">
                <a:solidFill>
                  <a:schemeClr val="accent6"/>
                </a:solidFill>
              </a:rPr>
              <a:t>(ομάδα 2)</a:t>
            </a:r>
            <a:r>
              <a:rPr lang="el-GR" dirty="0" smtClean="0"/>
              <a:t> όσον αφορά τη </a:t>
            </a:r>
            <a:r>
              <a:rPr lang="el-GR" b="1" dirty="0" smtClean="0">
                <a:solidFill>
                  <a:schemeClr val="accent6"/>
                </a:solidFill>
              </a:rPr>
              <a:t>(εξαρτημένη μεταβλητή)</a:t>
            </a:r>
            <a:r>
              <a:rPr lang="el-GR" dirty="0" smtClean="0"/>
              <a:t> για τους συμμετέχοντες στην </a:t>
            </a:r>
            <a:r>
              <a:rPr lang="el-GR" b="1" dirty="0" smtClean="0">
                <a:solidFill>
                  <a:schemeClr val="accent6"/>
                </a:solidFill>
              </a:rPr>
              <a:t>(ερευνητική τοποθεσία)</a:t>
            </a:r>
            <a:r>
              <a:rPr lang="el-GR" dirty="0" smtClean="0"/>
              <a:t>;</a:t>
            </a:r>
          </a:p>
          <a:p>
            <a:r>
              <a:rPr lang="el-GR" dirty="0" smtClean="0"/>
              <a:t>Διαφέρει τα </a:t>
            </a:r>
            <a:r>
              <a:rPr lang="el-GR" b="1" dirty="0" smtClean="0">
                <a:solidFill>
                  <a:schemeClr val="accent6"/>
                </a:solidFill>
              </a:rPr>
              <a:t>(κορίτσια)</a:t>
            </a:r>
            <a:r>
              <a:rPr lang="el-GR" dirty="0" smtClean="0"/>
              <a:t> από τα </a:t>
            </a:r>
            <a:r>
              <a:rPr lang="el-GR" b="1" dirty="0" smtClean="0">
                <a:solidFill>
                  <a:schemeClr val="accent6"/>
                </a:solidFill>
              </a:rPr>
              <a:t>(αγόρια)</a:t>
            </a:r>
            <a:r>
              <a:rPr lang="el-GR" dirty="0" smtClean="0">
                <a:solidFill>
                  <a:schemeClr val="accent6"/>
                </a:solidFill>
              </a:rPr>
              <a:t> </a:t>
            </a:r>
            <a:r>
              <a:rPr lang="el-GR" dirty="0" smtClean="0"/>
              <a:t>όσον αφορά την </a:t>
            </a:r>
            <a:r>
              <a:rPr lang="el-GR" b="1" dirty="0" smtClean="0">
                <a:solidFill>
                  <a:schemeClr val="accent6"/>
                </a:solidFill>
              </a:rPr>
              <a:t>(απόδοση στις εξετάσεις)</a:t>
            </a:r>
            <a:r>
              <a:rPr lang="el-GR" dirty="0" smtClean="0"/>
              <a:t> του </a:t>
            </a:r>
            <a:r>
              <a:rPr lang="el-GR" b="1" dirty="0" smtClean="0">
                <a:solidFill>
                  <a:schemeClr val="accent6"/>
                </a:solidFill>
              </a:rPr>
              <a:t>(τμήματος Κοινωνικής και Εκπαιδευτικής Πολιτικής)</a:t>
            </a:r>
            <a:r>
              <a:rPr lang="el-GR" dirty="0" smtClean="0"/>
              <a:t>;</a:t>
            </a:r>
            <a:endParaRPr lang="el-GR" dirty="0"/>
          </a:p>
        </p:txBody>
      </p:sp>
    </p:spTree>
    <p:extLst>
      <p:ext uri="{BB962C8B-B14F-4D97-AF65-F5344CB8AC3E}">
        <p14:creationId xmlns:p14="http://schemas.microsoft.com/office/powerpoint/2010/main" val="143444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Διαφορές ανάμεσα στην ποσοτική και στην ποιοτική έρευνα</a:t>
            </a:r>
            <a:endParaRPr lang="en-GB" dirty="0"/>
          </a:p>
        </p:txBody>
      </p:sp>
      <p:sp>
        <p:nvSpPr>
          <p:cNvPr id="3" name="Text Placeholder 2"/>
          <p:cNvSpPr>
            <a:spLocks noGrp="1"/>
          </p:cNvSpPr>
          <p:nvPr>
            <p:ph type="body" idx="1"/>
          </p:nvPr>
        </p:nvSpPr>
        <p:spPr/>
        <p:txBody>
          <a:bodyPr/>
          <a:lstStyle/>
          <a:p>
            <a:pPr algn="ctr"/>
            <a:r>
              <a:rPr lang="el-GR" dirty="0" smtClean="0"/>
              <a:t>Ποσοτική</a:t>
            </a:r>
            <a:endParaRPr lang="en-GB" dirty="0"/>
          </a:p>
        </p:txBody>
      </p:sp>
      <p:sp>
        <p:nvSpPr>
          <p:cNvPr id="4" name="Content Placeholder 3"/>
          <p:cNvSpPr>
            <a:spLocks noGrp="1"/>
          </p:cNvSpPr>
          <p:nvPr>
            <p:ph sz="half" idx="2"/>
          </p:nvPr>
        </p:nvSpPr>
        <p:spPr>
          <a:xfrm>
            <a:off x="457200" y="2292350"/>
            <a:ext cx="4040188" cy="3951288"/>
          </a:xfrm>
        </p:spPr>
        <p:txBody>
          <a:bodyPr>
            <a:normAutofit fontScale="92500"/>
          </a:bodyPr>
          <a:lstStyle/>
          <a:p>
            <a:r>
              <a:rPr lang="el-GR" dirty="0" smtClean="0"/>
              <a:t>Χρησιμοποιούμε υποθέσεις.</a:t>
            </a:r>
          </a:p>
          <a:p>
            <a:r>
              <a:rPr lang="el-GR" dirty="0" smtClean="0"/>
              <a:t>Προσδιορισμός και μέτρηση μεταβλητών.</a:t>
            </a:r>
          </a:p>
          <a:p>
            <a:r>
              <a:rPr lang="el-GR" dirty="0" smtClean="0"/>
              <a:t>Συχνά οι ερευνητές ελέγχουν θεωρίες και γενικές εξηγήσεις.</a:t>
            </a:r>
          </a:p>
          <a:p>
            <a:r>
              <a:rPr lang="el-GR" dirty="0" smtClean="0"/>
              <a:t>Ο ερευνητής υιοθετεί μια κλειστή στάση.</a:t>
            </a:r>
          </a:p>
          <a:p>
            <a:r>
              <a:rPr lang="el-GR" dirty="0" smtClean="0"/>
              <a:t>Μέτρηση διαφορών ανάμεσα σε διαφορετικές ομάδες και στο πέρασμα του χρόνου.</a:t>
            </a:r>
            <a:endParaRPr lang="en-GB" dirty="0"/>
          </a:p>
        </p:txBody>
      </p:sp>
      <p:sp>
        <p:nvSpPr>
          <p:cNvPr id="5" name="Text Placeholder 4"/>
          <p:cNvSpPr>
            <a:spLocks noGrp="1"/>
          </p:cNvSpPr>
          <p:nvPr>
            <p:ph type="body" sz="quarter" idx="3"/>
          </p:nvPr>
        </p:nvSpPr>
        <p:spPr/>
        <p:txBody>
          <a:bodyPr/>
          <a:lstStyle/>
          <a:p>
            <a:pPr algn="ctr"/>
            <a:r>
              <a:rPr lang="el-GR" dirty="0" smtClean="0"/>
              <a:t>Ποιοτική</a:t>
            </a:r>
            <a:endParaRPr lang="en-GB" dirty="0"/>
          </a:p>
        </p:txBody>
      </p:sp>
      <p:sp>
        <p:nvSpPr>
          <p:cNvPr id="6" name="Content Placeholder 5"/>
          <p:cNvSpPr>
            <a:spLocks noGrp="1"/>
          </p:cNvSpPr>
          <p:nvPr>
            <p:ph sz="quarter" idx="4"/>
          </p:nvPr>
        </p:nvSpPr>
        <p:spPr>
          <a:xfrm>
            <a:off x="4724400" y="2292350"/>
            <a:ext cx="4041775" cy="3951288"/>
          </a:xfrm>
        </p:spPr>
        <p:txBody>
          <a:bodyPr>
            <a:normAutofit fontScale="92500" lnSpcReduction="10000"/>
          </a:bodyPr>
          <a:lstStyle/>
          <a:p>
            <a:r>
              <a:rPr lang="el-GR" dirty="0" smtClean="0"/>
              <a:t>Δεν χρησιμοποιούμε υποθέσεις.</a:t>
            </a:r>
          </a:p>
          <a:p>
            <a:r>
              <a:rPr lang="el-GR" dirty="0" smtClean="0"/>
              <a:t>Δεν χρησιμοποιείται η έννοια της μεταβλητής.</a:t>
            </a:r>
          </a:p>
          <a:p>
            <a:r>
              <a:rPr lang="el-GR" dirty="0" smtClean="0"/>
              <a:t>Ο ερευνητής καταγράφει ιδέες, σκέψεις και εμπειρίες.</a:t>
            </a:r>
          </a:p>
          <a:p>
            <a:r>
              <a:rPr lang="el-GR" dirty="0" smtClean="0"/>
              <a:t>Ο ερευνητής υιοθετεί μια ανοικτή στάση.</a:t>
            </a:r>
          </a:p>
          <a:p>
            <a:r>
              <a:rPr lang="el-GR" dirty="0" smtClean="0"/>
              <a:t>Ο ερευνητής αναζητά τη βαθύτερη κατανόηση ενός </a:t>
            </a:r>
            <a:r>
              <a:rPr lang="el-GR" dirty="0" err="1" smtClean="0"/>
              <a:t>φαινομενου</a:t>
            </a:r>
            <a:r>
              <a:rPr lang="el-GR" dirty="0" smtClean="0"/>
              <a:t>.</a:t>
            </a:r>
            <a:endParaRPr lang="en-GB" dirty="0"/>
          </a:p>
        </p:txBody>
      </p:sp>
    </p:spTree>
    <p:extLst>
      <p:ext uri="{BB962C8B-B14F-4D97-AF65-F5344CB8AC3E}">
        <p14:creationId xmlns:p14="http://schemas.microsoft.com/office/powerpoint/2010/main" val="34486511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l-GR" sz="3600" dirty="0" smtClean="0"/>
              <a:t>Το κεντρικό φαινόμενο και η αναφυόμενη διαδικασία στην ποιοτική έρευνα</a:t>
            </a:r>
            <a:endParaRPr lang="en-GB" sz="3600" dirty="0"/>
          </a:p>
        </p:txBody>
      </p:sp>
      <p:sp>
        <p:nvSpPr>
          <p:cNvPr id="3" name="Content Placeholder 2"/>
          <p:cNvSpPr>
            <a:spLocks noGrp="1"/>
          </p:cNvSpPr>
          <p:nvPr>
            <p:ph idx="1"/>
          </p:nvPr>
        </p:nvSpPr>
        <p:spPr>
          <a:xfrm>
            <a:off x="457200" y="1600200"/>
            <a:ext cx="8229600" cy="4800600"/>
          </a:xfrm>
        </p:spPr>
        <p:txBody>
          <a:bodyPr>
            <a:normAutofit lnSpcReduction="10000"/>
          </a:bodyPr>
          <a:lstStyle/>
          <a:p>
            <a:pPr algn="just">
              <a:lnSpc>
                <a:spcPct val="110000"/>
              </a:lnSpc>
              <a:spcAft>
                <a:spcPts val="1200"/>
              </a:spcAft>
            </a:pPr>
            <a:r>
              <a:rPr lang="el-GR" dirty="0" smtClean="0"/>
              <a:t>Το </a:t>
            </a:r>
            <a:r>
              <a:rPr lang="el-GR" b="1" dirty="0" smtClean="0"/>
              <a:t>κεντρικό φαινόμενο</a:t>
            </a:r>
            <a:r>
              <a:rPr lang="el-GR" dirty="0" smtClean="0"/>
              <a:t> είναι μια εννοιολογική κατασκευή ή έννοια ή μια διαδικασία που διερευνάται στην ποιοτική έρευνα.</a:t>
            </a:r>
          </a:p>
          <a:p>
            <a:pPr algn="just">
              <a:lnSpc>
                <a:spcPct val="110000"/>
              </a:lnSpc>
            </a:pPr>
            <a:r>
              <a:rPr lang="el-GR" dirty="0" smtClean="0"/>
              <a:t>Η </a:t>
            </a:r>
            <a:r>
              <a:rPr lang="el-GR" b="1" dirty="0" smtClean="0"/>
              <a:t>αναφυόμενη διαδικασία</a:t>
            </a:r>
            <a:r>
              <a:rPr lang="el-GR" dirty="0" smtClean="0"/>
              <a:t>: ο σκοπός ή τα ερωτήματα που θέτει ο ερευνητής μπορεί να αλλάξουν κατά τη διαδικασία της έρευνας με βάση την ανατροφοδότηση που δέχεται ο ερευνητής.</a:t>
            </a:r>
            <a:endParaRPr lang="en-GB" dirty="0"/>
          </a:p>
        </p:txBody>
      </p:sp>
    </p:spTree>
    <p:extLst>
      <p:ext uri="{BB962C8B-B14F-4D97-AF65-F5344CB8AC3E}">
        <p14:creationId xmlns:p14="http://schemas.microsoft.com/office/powerpoint/2010/main" val="3851494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259080" y="304800"/>
            <a:ext cx="8534400" cy="838200"/>
          </a:xfrm>
        </p:spPr>
        <p:txBody>
          <a:bodyPr>
            <a:normAutofit fontScale="90000"/>
          </a:bodyPr>
          <a:lstStyle/>
          <a:p>
            <a:pPr eaLnBrk="1" hangingPunct="1"/>
            <a:r>
              <a:rPr lang="el-GR" sz="3600" b="1" dirty="0" smtClean="0">
                <a:solidFill>
                  <a:schemeClr val="tx1"/>
                </a:solidFill>
                <a:ea typeface="Baskerville"/>
                <a:cs typeface="Baskerville"/>
              </a:rPr>
              <a:t>Συνηθισμένα προβλήματα που παρατηρούνται στις βιβλιογραφικής ανασκοπήσεις</a:t>
            </a:r>
            <a:endParaRPr lang="en-US" sz="3600" b="1" dirty="0" smtClean="0">
              <a:solidFill>
                <a:schemeClr val="tx1"/>
              </a:solidFill>
              <a:ea typeface="Baskerville"/>
              <a:cs typeface="Baskerville"/>
            </a:endParaRPr>
          </a:p>
        </p:txBody>
      </p:sp>
      <p:sp>
        <p:nvSpPr>
          <p:cNvPr id="3" name="Content Placeholder 2"/>
          <p:cNvSpPr>
            <a:spLocks noGrp="1"/>
          </p:cNvSpPr>
          <p:nvPr>
            <p:ph sz="quarter" idx="4294967295"/>
          </p:nvPr>
        </p:nvSpPr>
        <p:spPr>
          <a:xfrm>
            <a:off x="289242" y="1447800"/>
            <a:ext cx="8504238" cy="5206999"/>
          </a:xfrm>
          <a:noFill/>
          <a:ln>
            <a:noFill/>
          </a:ln>
        </p:spPr>
        <p:txBody>
          <a:bodyPr>
            <a:normAutofit fontScale="85000" lnSpcReduction="20000"/>
          </a:bodyPr>
          <a:lstStyle/>
          <a:p>
            <a:pPr algn="just" eaLnBrk="1" hangingPunct="1">
              <a:lnSpc>
                <a:spcPct val="130000"/>
              </a:lnSpc>
              <a:spcAft>
                <a:spcPts val="600"/>
              </a:spcAft>
              <a:buFont typeface="Wingdings" pitchFamily="2" charset="2"/>
              <a:buChar char="Ø"/>
            </a:pPr>
            <a:r>
              <a:rPr lang="el-GR" sz="2900" dirty="0" smtClean="0">
                <a:ea typeface="Baskerville"/>
                <a:cs typeface="Baskerville"/>
              </a:rPr>
              <a:t> Χρήση πηγών με χαμηλή συνάφεια με το πραγματευόμενο ερευνητικό πρόβλημα. </a:t>
            </a:r>
          </a:p>
          <a:p>
            <a:pPr algn="just" eaLnBrk="1" hangingPunct="1">
              <a:lnSpc>
                <a:spcPct val="130000"/>
              </a:lnSpc>
              <a:spcAft>
                <a:spcPts val="600"/>
              </a:spcAft>
              <a:buFont typeface="Wingdings" pitchFamily="2" charset="2"/>
              <a:buChar char="Ø"/>
            </a:pPr>
            <a:r>
              <a:rPr lang="el-GR" sz="2900" dirty="0" smtClean="0">
                <a:ea typeface="Baskerville"/>
                <a:cs typeface="Baskerville"/>
              </a:rPr>
              <a:t> Χρήση πηγών χαμηλής (ακαδημαϊκής) αξιοπιστίας.</a:t>
            </a:r>
          </a:p>
          <a:p>
            <a:pPr algn="just" eaLnBrk="1" hangingPunct="1">
              <a:lnSpc>
                <a:spcPct val="130000"/>
              </a:lnSpc>
              <a:spcAft>
                <a:spcPts val="600"/>
              </a:spcAft>
              <a:buFont typeface="Wingdings" pitchFamily="2" charset="2"/>
              <a:buChar char="Ø"/>
            </a:pPr>
            <a:r>
              <a:rPr lang="el-GR" sz="2900" dirty="0" smtClean="0">
                <a:ea typeface="Baskerville"/>
                <a:cs typeface="Baskerville"/>
              </a:rPr>
              <a:t>Παράθεση υπερβολικά μεγάλου αριθμού μελετών</a:t>
            </a:r>
            <a:r>
              <a:rPr lang="en-GB" sz="2900" dirty="0" smtClean="0">
                <a:ea typeface="Baskerville"/>
                <a:cs typeface="Baskerville"/>
              </a:rPr>
              <a:t> </a:t>
            </a:r>
            <a:r>
              <a:rPr lang="el-GR" sz="2900" dirty="0" smtClean="0">
                <a:ea typeface="Baskerville"/>
                <a:cs typeface="Baskerville"/>
              </a:rPr>
              <a:t>δίχως λογική σύνδεση.</a:t>
            </a:r>
          </a:p>
          <a:p>
            <a:pPr algn="just" eaLnBrk="1" hangingPunct="1">
              <a:lnSpc>
                <a:spcPct val="130000"/>
              </a:lnSpc>
              <a:spcAft>
                <a:spcPts val="600"/>
              </a:spcAft>
              <a:buFont typeface="Wingdings" pitchFamily="2" charset="2"/>
              <a:buChar char="Ø"/>
            </a:pPr>
            <a:r>
              <a:rPr lang="el-GR" sz="2900" dirty="0" smtClean="0">
                <a:ea typeface="Baskerville"/>
                <a:cs typeface="Baskerville"/>
              </a:rPr>
              <a:t> Μη επικαιροποιημένη βιβλιογραφία.</a:t>
            </a:r>
            <a:endParaRPr lang="en-US" sz="2900" dirty="0" smtClean="0">
              <a:ea typeface="Baskerville"/>
              <a:cs typeface="Baskerville"/>
            </a:endParaRPr>
          </a:p>
          <a:p>
            <a:pPr algn="just" eaLnBrk="1" hangingPunct="1">
              <a:lnSpc>
                <a:spcPct val="130000"/>
              </a:lnSpc>
              <a:spcAft>
                <a:spcPts val="600"/>
              </a:spcAft>
              <a:buFont typeface="Wingdings" pitchFamily="2" charset="2"/>
              <a:buChar char="Ø"/>
            </a:pPr>
            <a:r>
              <a:rPr lang="el-GR" sz="2900" dirty="0" smtClean="0">
                <a:ea typeface="Baskerville"/>
                <a:cs typeface="Baskerville"/>
              </a:rPr>
              <a:t> Ο ερευνητής δεν καταφέρνει να σχηματίσει μια σύνθεση των πηγών αλλά απλώς τις σταχυολογεί.</a:t>
            </a:r>
          </a:p>
          <a:p>
            <a:pPr algn="just" eaLnBrk="1" hangingPunct="1">
              <a:lnSpc>
                <a:spcPct val="130000"/>
              </a:lnSpc>
              <a:spcAft>
                <a:spcPts val="600"/>
              </a:spcAft>
              <a:buFont typeface="Wingdings" pitchFamily="2" charset="2"/>
              <a:buChar char="Ø"/>
            </a:pPr>
            <a:r>
              <a:rPr lang="el-GR" sz="2900" b="1" dirty="0" smtClean="0">
                <a:ea typeface="Baskerville"/>
                <a:cs typeface="Baskerville"/>
              </a:rPr>
              <a:t> Παράφραση προηγούμενων βιβλιογραφικών ανασκοπήσεων.</a:t>
            </a:r>
            <a:endParaRPr lang="en-US" sz="2900" b="1" dirty="0">
              <a:ea typeface="Baskerville"/>
              <a:cs typeface="Baskerville"/>
            </a:endParaRPr>
          </a:p>
          <a:p>
            <a:pPr algn="just" eaLnBrk="1" hangingPunct="1">
              <a:lnSpc>
                <a:spcPct val="130000"/>
              </a:lnSpc>
              <a:buFont typeface="Wingdings" pitchFamily="2" charset="2"/>
              <a:buChar char="Ø"/>
            </a:pPr>
            <a:endParaRPr lang="en-US" sz="2900" dirty="0" smtClean="0">
              <a:ea typeface="Baskerville"/>
              <a:cs typeface="Baskerville"/>
            </a:endParaRPr>
          </a:p>
          <a:p>
            <a:pPr algn="just" eaLnBrk="1" hangingPunct="1">
              <a:lnSpc>
                <a:spcPct val="130000"/>
              </a:lnSpc>
              <a:buFont typeface="Wingdings" pitchFamily="2" charset="2"/>
              <a:buChar char="Ø"/>
            </a:pPr>
            <a:endParaRPr lang="en-US" sz="2900" dirty="0" smtClean="0">
              <a:ea typeface="Baskerville"/>
              <a:cs typeface="Baskerville"/>
            </a:endParaRPr>
          </a:p>
        </p:txBody>
      </p:sp>
    </p:spTree>
    <p:extLst>
      <p:ext uri="{BB962C8B-B14F-4D97-AF65-F5344CB8AC3E}">
        <p14:creationId xmlns:p14="http://schemas.microsoft.com/office/powerpoint/2010/main" val="1749514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88" y="274638"/>
            <a:ext cx="8816612" cy="563562"/>
          </a:xfrm>
        </p:spPr>
        <p:txBody>
          <a:bodyPr>
            <a:noAutofit/>
          </a:bodyPr>
          <a:lstStyle/>
          <a:p>
            <a:r>
              <a:rPr lang="el-GR" sz="2200" dirty="0" smtClean="0"/>
              <a:t>Τι </a:t>
            </a:r>
            <a:r>
              <a:rPr lang="el-GR" sz="2200" b="1" u="sng" dirty="0" smtClean="0"/>
              <a:t>ΔΕΝ ΠΡΕΠΕΙ</a:t>
            </a:r>
            <a:r>
              <a:rPr lang="el-GR" sz="2200" dirty="0" smtClean="0"/>
              <a:t> κάνουμε όταν γράφουμε μία βιβλιογραφική ανασκόπηση</a:t>
            </a:r>
            <a:endParaRPr lang="en-GB" sz="2200" dirty="0"/>
          </a:p>
        </p:txBody>
      </p:sp>
      <p:sp>
        <p:nvSpPr>
          <p:cNvPr id="3" name="Content Placeholder 2"/>
          <p:cNvSpPr>
            <a:spLocks noGrp="1"/>
          </p:cNvSpPr>
          <p:nvPr>
            <p:ph sz="half" idx="1"/>
          </p:nvPr>
        </p:nvSpPr>
        <p:spPr>
          <a:xfrm>
            <a:off x="174988" y="990600"/>
            <a:ext cx="4473212" cy="5791199"/>
          </a:xfrm>
          <a:solidFill>
            <a:schemeClr val="accent1">
              <a:lumMod val="40000"/>
              <a:lumOff val="60000"/>
            </a:schemeClr>
          </a:solidFill>
        </p:spPr>
        <p:txBody>
          <a:bodyPr>
            <a:normAutofit fontScale="25000" lnSpcReduction="20000"/>
          </a:bodyPr>
          <a:lstStyle/>
          <a:p>
            <a:pPr>
              <a:lnSpc>
                <a:spcPct val="170000"/>
              </a:lnSpc>
              <a:spcAft>
                <a:spcPts val="600"/>
              </a:spcAft>
            </a:pPr>
            <a:r>
              <a:rPr lang="en-GB" sz="8800" dirty="0"/>
              <a:t>Despite </a:t>
            </a:r>
            <a:r>
              <a:rPr lang="en-GB" sz="8800" dirty="0" smtClean="0"/>
              <a:t>that </a:t>
            </a:r>
            <a:r>
              <a:rPr lang="en-GB" sz="8800" dirty="0"/>
              <a:t>according to the current legislation parents are considered as essential partners in school life, in practice, according to findings from numerous studies (Antonopoulou, Koutrouba &amp; Babalis, 2011; Manesis, 2008; Mylonakou and Kekkes, 2007) family-school communication </a:t>
            </a:r>
            <a:r>
              <a:rPr lang="en-GB" sz="8800" dirty="0" smtClean="0"/>
              <a:t>is </a:t>
            </a:r>
            <a:r>
              <a:rPr lang="en-GB" sz="8800" dirty="0"/>
              <a:t>rather poor and </a:t>
            </a:r>
            <a:r>
              <a:rPr lang="en-GB" sz="8800" dirty="0" smtClean="0"/>
              <a:t>infrequent in Greece.</a:t>
            </a:r>
            <a:endParaRPr lang="en-GB" sz="8800" dirty="0"/>
          </a:p>
          <a:p>
            <a:endParaRPr lang="en-GB" dirty="0"/>
          </a:p>
        </p:txBody>
      </p:sp>
      <p:sp>
        <p:nvSpPr>
          <p:cNvPr id="4" name="Content Placeholder 3"/>
          <p:cNvSpPr>
            <a:spLocks noGrp="1"/>
          </p:cNvSpPr>
          <p:nvPr>
            <p:ph sz="half" idx="2"/>
          </p:nvPr>
        </p:nvSpPr>
        <p:spPr>
          <a:xfrm>
            <a:off x="4724400" y="990600"/>
            <a:ext cx="4379843" cy="5791199"/>
          </a:xfrm>
          <a:solidFill>
            <a:schemeClr val="accent2">
              <a:lumMod val="40000"/>
              <a:lumOff val="60000"/>
            </a:schemeClr>
          </a:solidFill>
        </p:spPr>
        <p:txBody>
          <a:bodyPr>
            <a:noAutofit/>
          </a:bodyPr>
          <a:lstStyle/>
          <a:p>
            <a:pPr>
              <a:lnSpc>
                <a:spcPct val="150000"/>
              </a:lnSpc>
              <a:spcAft>
                <a:spcPts val="400"/>
              </a:spcAft>
            </a:pPr>
            <a:r>
              <a:rPr lang="el-GR" sz="2200" dirty="0"/>
              <a:t>Παρά το </a:t>
            </a:r>
            <a:r>
              <a:rPr lang="el-GR" sz="2200" dirty="0" smtClean="0"/>
              <a:t>ότι </a:t>
            </a:r>
            <a:r>
              <a:rPr lang="el-GR" sz="2200" dirty="0"/>
              <a:t>σύμφωνα με την ισχύουσα νομοθεσία οι γονείς θεωρούνται ουσιαστικοί συνεργάτες στη σχολική ζωή, στην πράξη, σύμφωνα με τα ευρήματα πολυάριθμων μελετών (Αντωνοπούλου, Κουτρουμπά και Μπαμπαλίς, 2011, Μανέσης, 2008, Μυλωνάκου και Κέκκες, 2007) η επικοινωνία στην Ελλάδα είναι μάλλον φτωχή και σπάνια.</a:t>
            </a:r>
            <a:endParaRPr lang="en-GB" sz="2200" dirty="0"/>
          </a:p>
        </p:txBody>
      </p:sp>
    </p:spTree>
    <p:extLst>
      <p:ext uri="{BB962C8B-B14F-4D97-AF65-F5344CB8AC3E}">
        <p14:creationId xmlns:p14="http://schemas.microsoft.com/office/powerpoint/2010/main" val="36636590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77380" y="304801"/>
            <a:ext cx="8534400" cy="685800"/>
          </a:xfrm>
        </p:spPr>
        <p:txBody>
          <a:bodyPr>
            <a:normAutofit/>
          </a:bodyPr>
          <a:lstStyle/>
          <a:p>
            <a:pPr eaLnBrk="1" hangingPunct="1"/>
            <a:r>
              <a:rPr lang="el-GR" sz="3200" b="1" dirty="0" smtClean="0">
                <a:solidFill>
                  <a:schemeClr val="tx1"/>
                </a:solidFill>
                <a:latin typeface="Calibri" panose="020F0502020204030204" pitchFamily="34" charset="0"/>
                <a:ea typeface="Baskerville"/>
                <a:cs typeface="Calibri" panose="020F0502020204030204" pitchFamily="34" charset="0"/>
              </a:rPr>
              <a:t>Βιβλιογραφικές παραπομπές και αναφορές</a:t>
            </a:r>
            <a:endParaRPr lang="en-US" sz="3200" b="1" dirty="0" smtClean="0">
              <a:solidFill>
                <a:schemeClr val="tx1"/>
              </a:solidFill>
              <a:latin typeface="Calibri" panose="020F0502020204030204" pitchFamily="34" charset="0"/>
              <a:ea typeface="Baskerville"/>
              <a:cs typeface="Calibri" panose="020F0502020204030204" pitchFamily="34" charset="0"/>
            </a:endParaRPr>
          </a:p>
        </p:txBody>
      </p:sp>
      <p:sp>
        <p:nvSpPr>
          <p:cNvPr id="3" name="Content Placeholder 2"/>
          <p:cNvSpPr>
            <a:spLocks noGrp="1"/>
          </p:cNvSpPr>
          <p:nvPr>
            <p:ph idx="1"/>
          </p:nvPr>
        </p:nvSpPr>
        <p:spPr>
          <a:xfrm>
            <a:off x="301770" y="1371600"/>
            <a:ext cx="8485620" cy="5486400"/>
          </a:xfrm>
        </p:spPr>
        <p:txBody>
          <a:bodyPr>
            <a:noAutofit/>
          </a:bodyPr>
          <a:lstStyle/>
          <a:p>
            <a:pPr algn="just" eaLnBrk="1" hangingPunct="1">
              <a:lnSpc>
                <a:spcPct val="110000"/>
              </a:lnSpc>
              <a:spcAft>
                <a:spcPts val="1800"/>
              </a:spcAft>
              <a:buFont typeface="Wingdings" pitchFamily="2" charset="2"/>
              <a:buChar char="Ø"/>
            </a:pPr>
            <a:r>
              <a:rPr lang="el-GR" sz="2400" dirty="0" smtClean="0">
                <a:latin typeface="Calibri" panose="020F0502020204030204" pitchFamily="34" charset="0"/>
                <a:ea typeface="Baskerville"/>
                <a:cs typeface="Calibri" panose="020F0502020204030204" pitchFamily="34" charset="0"/>
              </a:rPr>
              <a:t>Κάθε αναφορά σε γεγονότα, στοιχεία ή ερμηνείες που προέρχεται από εξωτερικές πηγές θα πρέπει να </a:t>
            </a:r>
            <a:r>
              <a:rPr lang="el-GR" sz="2400" b="1" dirty="0" smtClean="0">
                <a:latin typeface="Calibri" panose="020F0502020204030204" pitchFamily="34" charset="0"/>
                <a:ea typeface="Baskerville"/>
                <a:cs typeface="Calibri" panose="020F0502020204030204" pitchFamily="34" charset="0"/>
              </a:rPr>
              <a:t>επισημαίνεται μέσα στο κείμενο</a:t>
            </a:r>
            <a:r>
              <a:rPr lang="el-GR" sz="2400" dirty="0" smtClean="0">
                <a:latin typeface="Calibri" panose="020F0502020204030204" pitchFamily="34" charset="0"/>
                <a:ea typeface="Baskerville"/>
                <a:cs typeface="Calibri" panose="020F0502020204030204" pitchFamily="34" charset="0"/>
              </a:rPr>
              <a:t> και </a:t>
            </a:r>
            <a:r>
              <a:rPr lang="el-GR" sz="2400" b="1" dirty="0" smtClean="0">
                <a:latin typeface="Calibri" panose="020F0502020204030204" pitchFamily="34" charset="0"/>
                <a:ea typeface="Baskerville"/>
                <a:cs typeface="Calibri" panose="020F0502020204030204" pitchFamily="34" charset="0"/>
              </a:rPr>
              <a:t>στο τέλος της πρότασης</a:t>
            </a:r>
            <a:r>
              <a:rPr lang="el-GR" sz="2400" dirty="0" smtClean="0">
                <a:latin typeface="Calibri" panose="020F0502020204030204" pitchFamily="34" charset="0"/>
                <a:ea typeface="Baskerville"/>
                <a:cs typeface="Calibri" panose="020F0502020204030204" pitchFamily="34" charset="0"/>
              </a:rPr>
              <a:t>. </a:t>
            </a:r>
          </a:p>
          <a:p>
            <a:pPr algn="just" eaLnBrk="1" hangingPunct="1">
              <a:lnSpc>
                <a:spcPct val="110000"/>
              </a:lnSpc>
              <a:spcAft>
                <a:spcPts val="1800"/>
              </a:spcAft>
              <a:buFont typeface="Wingdings" pitchFamily="2" charset="2"/>
              <a:buChar char="Ø"/>
            </a:pPr>
            <a:r>
              <a:rPr lang="el-GR" sz="2400" b="1" u="sng" dirty="0" smtClean="0">
                <a:latin typeface="Calibri" panose="020F0502020204030204" pitchFamily="34" charset="0"/>
                <a:ea typeface="Baskerville"/>
                <a:cs typeface="Calibri" panose="020F0502020204030204" pitchFamily="34" charset="0"/>
              </a:rPr>
              <a:t>Μέσα στο κείμενο</a:t>
            </a:r>
            <a:r>
              <a:rPr lang="el-GR" sz="2400" dirty="0" smtClean="0">
                <a:latin typeface="Calibri" panose="020F0502020204030204" pitchFamily="34" charset="0"/>
                <a:ea typeface="Baskerville"/>
                <a:cs typeface="Calibri" panose="020F0502020204030204" pitchFamily="34" charset="0"/>
              </a:rPr>
              <a:t>: οποιαδήποτε αναφορά συνοδεύεται με το </a:t>
            </a:r>
            <a:r>
              <a:rPr lang="el-GR" sz="2400" u="sng" dirty="0" smtClean="0">
                <a:latin typeface="Calibri" panose="020F0502020204030204" pitchFamily="34" charset="0"/>
                <a:ea typeface="Baskerville"/>
                <a:cs typeface="Calibri" panose="020F0502020204030204" pitchFamily="34" charset="0"/>
              </a:rPr>
              <a:t>όνομα του συγγραφέα και τη χρονολογία μέσα σε παρένθεση</a:t>
            </a:r>
            <a:r>
              <a:rPr lang="el-GR" sz="2400" dirty="0" smtClean="0">
                <a:latin typeface="Calibri" panose="020F0502020204030204" pitchFamily="34" charset="0"/>
                <a:ea typeface="Baskerville"/>
                <a:cs typeface="Calibri" panose="020F0502020204030204" pitchFamily="34" charset="0"/>
              </a:rPr>
              <a:t>. Παράδειγμα:</a:t>
            </a:r>
          </a:p>
          <a:p>
            <a:pPr algn="just" eaLnBrk="1" hangingPunct="1">
              <a:lnSpc>
                <a:spcPct val="110000"/>
              </a:lnSpc>
              <a:spcAft>
                <a:spcPts val="1800"/>
              </a:spcAft>
              <a:buFont typeface="Wingdings" pitchFamily="2" charset="2"/>
              <a:buChar char="Ø"/>
            </a:pPr>
            <a:r>
              <a:rPr lang="el-GR" sz="2400" dirty="0">
                <a:latin typeface="Calibri" panose="020F0502020204030204" pitchFamily="34" charset="0"/>
                <a:ea typeface="Baskerville"/>
                <a:cs typeface="Calibri" panose="020F0502020204030204" pitchFamily="34" charset="0"/>
              </a:rPr>
              <a:t> </a:t>
            </a:r>
            <a:r>
              <a:rPr lang="el-GR" sz="2400" i="1" dirty="0" smtClean="0">
                <a:latin typeface="Calibri" panose="020F0502020204030204" pitchFamily="34" charset="0"/>
                <a:ea typeface="Baskerville"/>
                <a:cs typeface="Calibri" panose="020F0502020204030204" pitchFamily="34" charset="0"/>
              </a:rPr>
              <a:t>Η δια βίου μάθηση αφορά </a:t>
            </a:r>
            <a:r>
              <a:rPr lang="el-GR" sz="2400" i="1" dirty="0">
                <a:latin typeface="Calibri" panose="020F0502020204030204" pitchFamily="34" charset="0"/>
                <a:ea typeface="Baskerville"/>
                <a:cs typeface="Calibri" panose="020F0502020204030204" pitchFamily="34" charset="0"/>
              </a:rPr>
              <a:t>ουσιαστικά οποιαδήποτε μορφή μάθησης λαμβάνει χώρα σε κάθε είδους </a:t>
            </a:r>
            <a:r>
              <a:rPr lang="el-GR" sz="2400" i="1" dirty="0" smtClean="0">
                <a:latin typeface="Calibri" panose="020F0502020204030204" pitchFamily="34" charset="0"/>
                <a:ea typeface="Baskerville"/>
                <a:cs typeface="Calibri" panose="020F0502020204030204" pitchFamily="34" charset="0"/>
              </a:rPr>
              <a:t>τυπικό ή άτυπο </a:t>
            </a:r>
            <a:r>
              <a:rPr lang="el-GR" sz="2400" i="1" dirty="0">
                <a:latin typeface="Calibri" panose="020F0502020204030204" pitchFamily="34" charset="0"/>
                <a:ea typeface="Baskerville"/>
                <a:cs typeface="Calibri" panose="020F0502020204030204" pitchFamily="34" charset="0"/>
              </a:rPr>
              <a:t>εκπαιδευτικό περιβάλλον στο οποίο συμμετέχουν πολίτες κάθε ηλικίας </a:t>
            </a:r>
            <a:r>
              <a:rPr lang="el-GR" sz="2400" i="1" dirty="0" smtClean="0">
                <a:latin typeface="Calibri" panose="020F0502020204030204" pitchFamily="34" charset="0"/>
                <a:ea typeface="Baskerville"/>
                <a:cs typeface="Calibri" panose="020F0502020204030204" pitchFamily="34" charset="0"/>
              </a:rPr>
              <a:t>και μορφωτικού </a:t>
            </a:r>
            <a:r>
              <a:rPr lang="el-GR" sz="2400" i="1" dirty="0">
                <a:latin typeface="Calibri" panose="020F0502020204030204" pitchFamily="34" charset="0"/>
                <a:ea typeface="Baskerville"/>
                <a:cs typeface="Calibri" panose="020F0502020204030204" pitchFamily="34" charset="0"/>
              </a:rPr>
              <a:t>επιπέδου </a:t>
            </a:r>
            <a:r>
              <a:rPr lang="el-GR" sz="2400" b="1" dirty="0">
                <a:latin typeface="Calibri" panose="020F0502020204030204" pitchFamily="34" charset="0"/>
                <a:ea typeface="Baskerville"/>
                <a:cs typeface="Calibri" panose="020F0502020204030204" pitchFamily="34" charset="0"/>
              </a:rPr>
              <a:t>(Καραλής, 2008</a:t>
            </a:r>
            <a:r>
              <a:rPr lang="el-GR" sz="2400" b="1" dirty="0" smtClean="0">
                <a:latin typeface="Calibri" panose="020F0502020204030204" pitchFamily="34" charset="0"/>
                <a:ea typeface="Baskerville"/>
                <a:cs typeface="Calibri" panose="020F0502020204030204" pitchFamily="34" charset="0"/>
              </a:rPr>
              <a:t>)</a:t>
            </a:r>
            <a:r>
              <a:rPr lang="el-GR" sz="2400" dirty="0" smtClean="0">
                <a:latin typeface="Calibri" panose="020F0502020204030204" pitchFamily="34" charset="0"/>
                <a:ea typeface="Baskerville"/>
                <a:cs typeface="Calibri" panose="020F0502020204030204" pitchFamily="34" charset="0"/>
              </a:rPr>
              <a:t>.</a:t>
            </a:r>
            <a:endParaRPr lang="en-US" sz="2400" dirty="0" smtClean="0">
              <a:latin typeface="Calibri" panose="020F0502020204030204" pitchFamily="34" charset="0"/>
              <a:ea typeface="Baskerville"/>
              <a:cs typeface="Calibri" panose="020F0502020204030204" pitchFamily="34" charset="0"/>
            </a:endParaRPr>
          </a:p>
        </p:txBody>
      </p:sp>
    </p:spTree>
    <p:extLst>
      <p:ext uri="{BB962C8B-B14F-4D97-AF65-F5344CB8AC3E}">
        <p14:creationId xmlns:p14="http://schemas.microsoft.com/office/powerpoint/2010/main" val="981788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38130"/>
            <a:ext cx="8534400" cy="612913"/>
          </a:xfrm>
        </p:spPr>
        <p:txBody>
          <a:bodyPr>
            <a:noAutofit/>
          </a:bodyPr>
          <a:lstStyle/>
          <a:p>
            <a:r>
              <a:rPr lang="el-GR" sz="3200" b="1" dirty="0">
                <a:solidFill>
                  <a:schemeClr val="tx1"/>
                </a:solidFill>
                <a:latin typeface="Calibri" panose="020F0502020204030204" pitchFamily="34" charset="0"/>
                <a:cs typeface="Calibri" panose="020F0502020204030204" pitchFamily="34" charset="0"/>
              </a:rPr>
              <a:t>Βιβλιογραφικές παραπομπές και αναφορές</a:t>
            </a:r>
            <a:endParaRPr lang="en-GB" sz="3200" b="1" dirty="0">
              <a:solidFill>
                <a:schemeClr val="tx1"/>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04800" y="3048000"/>
            <a:ext cx="8689848" cy="3581400"/>
          </a:xfrm>
        </p:spPr>
        <p:txBody>
          <a:bodyPr/>
          <a:lstStyle/>
          <a:p>
            <a:pPr marL="0" indent="0" algn="ctr">
              <a:spcAft>
                <a:spcPts val="600"/>
              </a:spcAft>
              <a:buNone/>
            </a:pPr>
            <a:r>
              <a:rPr lang="en-GB" sz="2400" b="1" dirty="0" smtClean="0">
                <a:latin typeface="Calibri" panose="020F0502020204030204" pitchFamily="34" charset="0"/>
                <a:cs typeface="Calibri" panose="020F0502020204030204" pitchFamily="34" charset="0"/>
              </a:rPr>
              <a:t>References/</a:t>
            </a:r>
            <a:r>
              <a:rPr lang="el-GR" sz="2400" b="1" dirty="0" smtClean="0">
                <a:latin typeface="Calibri" panose="020F0502020204030204" pitchFamily="34" charset="0"/>
                <a:cs typeface="Calibri" panose="020F0502020204030204" pitchFamily="34" charset="0"/>
              </a:rPr>
              <a:t>Βιβλιογραφία</a:t>
            </a:r>
            <a:endParaRPr lang="en-GB" sz="2400" b="1" dirty="0">
              <a:latin typeface="Calibri" panose="020F0502020204030204" pitchFamily="34" charset="0"/>
              <a:cs typeface="Calibri" panose="020F0502020204030204" pitchFamily="34" charset="0"/>
            </a:endParaRPr>
          </a:p>
          <a:p>
            <a:pPr marL="0" indent="0">
              <a:spcAft>
                <a:spcPts val="1200"/>
              </a:spcAft>
              <a:buNone/>
            </a:pPr>
            <a:r>
              <a:rPr lang="en-GB" sz="2000" dirty="0">
                <a:latin typeface="Calibri" panose="020F0502020204030204" pitchFamily="34" charset="0"/>
                <a:cs typeface="Calibri" panose="020F0502020204030204" pitchFamily="34" charset="0"/>
              </a:rPr>
              <a:t>Adams, K. S. &amp; Christenson, S. L. (2000). Trust and the family–school relationship examination of parent–teacher differences in elementary and secondary grades. Journal of School Psychology, 38(2), 477-497.</a:t>
            </a:r>
          </a:p>
          <a:p>
            <a:pPr marL="0" indent="0">
              <a:spcAft>
                <a:spcPts val="1200"/>
              </a:spcAft>
              <a:buNone/>
            </a:pPr>
            <a:r>
              <a:rPr lang="en-GB" sz="2000" dirty="0">
                <a:latin typeface="Calibri" panose="020F0502020204030204" pitchFamily="34" charset="0"/>
                <a:cs typeface="Calibri" panose="020F0502020204030204" pitchFamily="34" charset="0"/>
              </a:rPr>
              <a:t>Antonopoulou, K., Koutrouba, K. &amp; Babalis, T. (2011). Parental involvement in secondary education schools: the views of parents in Greece. Educational Studies, 37(3), 333-344.</a:t>
            </a:r>
          </a:p>
          <a:p>
            <a:pPr marL="0" indent="0">
              <a:spcAft>
                <a:spcPts val="600"/>
              </a:spcAft>
              <a:buNone/>
            </a:pPr>
            <a:r>
              <a:rPr lang="en-GB" sz="2000" dirty="0" smtClean="0">
                <a:latin typeface="Calibri" panose="020F0502020204030204" pitchFamily="34" charset="0"/>
                <a:cs typeface="Calibri" panose="020F0502020204030204" pitchFamily="34" charset="0"/>
              </a:rPr>
              <a:t>Bejou</a:t>
            </a:r>
            <a:r>
              <a:rPr lang="en-GB" sz="2000" dirty="0">
                <a:latin typeface="Calibri" panose="020F0502020204030204" pitchFamily="34" charset="0"/>
                <a:cs typeface="Calibri" panose="020F0502020204030204" pitchFamily="34" charset="0"/>
              </a:rPr>
              <a:t>, A. (2013). An empirical investigation of the correlates of satisfaction in public schools. Journal of Relationship Marketing, 12(4), 243-260.</a:t>
            </a:r>
          </a:p>
          <a:p>
            <a:pPr marL="0" indent="0">
              <a:buNone/>
            </a:pPr>
            <a:endParaRPr lang="en-GB" dirty="0"/>
          </a:p>
        </p:txBody>
      </p:sp>
      <p:sp>
        <p:nvSpPr>
          <p:cNvPr id="4" name="TextBox 3"/>
          <p:cNvSpPr txBox="1"/>
          <p:nvPr/>
        </p:nvSpPr>
        <p:spPr>
          <a:xfrm>
            <a:off x="381000" y="1186478"/>
            <a:ext cx="8763000" cy="1354217"/>
          </a:xfrm>
          <a:prstGeom prst="rect">
            <a:avLst/>
          </a:prstGeom>
          <a:noFill/>
        </p:spPr>
        <p:txBody>
          <a:bodyPr wrap="square" rtlCol="0">
            <a:spAutoFit/>
          </a:bodyPr>
          <a:lstStyle/>
          <a:p>
            <a:pPr>
              <a:spcAft>
                <a:spcPts val="1200"/>
              </a:spcAft>
            </a:pPr>
            <a:r>
              <a:rPr lang="el-GR" sz="2400" dirty="0" smtClean="0">
                <a:latin typeface="Calibri" panose="020F0502020204030204" pitchFamily="34" charset="0"/>
                <a:cs typeface="Calibri" panose="020F0502020204030204" pitchFamily="34" charset="0"/>
              </a:rPr>
              <a:t>Πλήρεις παραπομπές στο τέλος της πρότασης</a:t>
            </a:r>
          </a:p>
          <a:p>
            <a:pPr>
              <a:spcAft>
                <a:spcPts val="1200"/>
              </a:spcAft>
            </a:pPr>
            <a:r>
              <a:rPr lang="el-GR" sz="2400" dirty="0" smtClean="0">
                <a:latin typeface="Calibri" panose="020F0502020204030204" pitchFamily="34" charset="0"/>
                <a:cs typeface="Calibri" panose="020F0502020204030204" pitchFamily="34" charset="0"/>
              </a:rPr>
              <a:t>Διαφορετικά στυλ: </a:t>
            </a:r>
            <a:r>
              <a:rPr lang="en-GB" sz="2400" dirty="0" smtClean="0">
                <a:latin typeface="Calibri" panose="020F0502020204030204" pitchFamily="34" charset="0"/>
                <a:cs typeface="Calibri" panose="020F0502020204030204" pitchFamily="34" charset="0"/>
              </a:rPr>
              <a:t>APA (American Psychological Association), Chicago Publication Style,  Harvard, </a:t>
            </a:r>
            <a:r>
              <a:rPr lang="el-GR" sz="2400" dirty="0" smtClean="0">
                <a:latin typeface="Calibri" panose="020F0502020204030204" pitchFamily="34" charset="0"/>
                <a:cs typeface="Calibri" panose="020F0502020204030204" pitchFamily="34" charset="0"/>
              </a:rPr>
              <a:t>κ.α.</a:t>
            </a:r>
            <a:endParaRPr lang="en-GB"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983020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fontScale="90000"/>
          </a:bodyPr>
          <a:lstStyle/>
          <a:p>
            <a:r>
              <a:rPr lang="el-GR" sz="4000" dirty="0" smtClean="0"/>
              <a:t>Στάδια διεξαγωγής της έρευνας</a:t>
            </a:r>
            <a:endParaRPr lang="en-GB"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09803968"/>
              </p:ext>
            </p:extLst>
          </p:nvPr>
        </p:nvGraphicFramePr>
        <p:xfrm>
          <a:off x="190500" y="990600"/>
          <a:ext cx="8763000" cy="609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a:stretch>
            <a:fillRect/>
          </a:stretch>
        </p:blipFill>
        <p:spPr>
          <a:xfrm>
            <a:off x="5334000" y="4144314"/>
            <a:ext cx="3582555" cy="2485086"/>
          </a:xfrm>
          <a:prstGeom prst="rect">
            <a:avLst/>
          </a:prstGeom>
        </p:spPr>
      </p:pic>
    </p:spTree>
    <p:extLst>
      <p:ext uri="{BB962C8B-B14F-4D97-AF65-F5344CB8AC3E}">
        <p14:creationId xmlns:p14="http://schemas.microsoft.com/office/powerpoint/2010/main" val="2871688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4">
                                            <p:graphicEl>
                                              <a:dgm id="{A35D2500-CEF2-4F80-A69D-F4639816F338}"/>
                                            </p:graphicEl>
                                          </p:spTgt>
                                        </p:tgtEl>
                                        <p:attrNameLst>
                                          <p:attrName>style.visibility</p:attrName>
                                        </p:attrNameLst>
                                      </p:cBhvr>
                                      <p:to>
                                        <p:strVal val="visible"/>
                                      </p:to>
                                    </p:set>
                                    <p:animEffect transition="in" filter="fade">
                                      <p:cBhvr>
                                        <p:cTn id="7" dur="1000"/>
                                        <p:tgtEl>
                                          <p:spTgt spid="4">
                                            <p:graphicEl>
                                              <a:dgm id="{A35D2500-CEF2-4F80-A69D-F4639816F338}"/>
                                            </p:graphicEl>
                                          </p:spTgt>
                                        </p:tgtEl>
                                      </p:cBhvr>
                                    </p:animEffect>
                                    <p:anim calcmode="lin" valueType="num">
                                      <p:cBhvr>
                                        <p:cTn id="8" dur="1000" fill="hold"/>
                                        <p:tgtEl>
                                          <p:spTgt spid="4">
                                            <p:graphicEl>
                                              <a:dgm id="{A35D2500-CEF2-4F80-A69D-F4639816F338}"/>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A35D2500-CEF2-4F80-A69D-F4639816F338}"/>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graphicEl>
                                              <a:dgm id="{031C8B04-C162-4AEF-B979-8A487F8D9919}"/>
                                            </p:graphicEl>
                                          </p:spTgt>
                                        </p:tgtEl>
                                        <p:attrNameLst>
                                          <p:attrName>style.visibility</p:attrName>
                                        </p:attrNameLst>
                                      </p:cBhvr>
                                      <p:to>
                                        <p:strVal val="visible"/>
                                      </p:to>
                                    </p:set>
                                    <p:animEffect transition="in" filter="fade">
                                      <p:cBhvr>
                                        <p:cTn id="14" dur="1000"/>
                                        <p:tgtEl>
                                          <p:spTgt spid="4">
                                            <p:graphicEl>
                                              <a:dgm id="{031C8B04-C162-4AEF-B979-8A487F8D9919}"/>
                                            </p:graphicEl>
                                          </p:spTgt>
                                        </p:tgtEl>
                                      </p:cBhvr>
                                    </p:animEffect>
                                    <p:anim calcmode="lin" valueType="num">
                                      <p:cBhvr>
                                        <p:cTn id="15" dur="1000" fill="hold"/>
                                        <p:tgtEl>
                                          <p:spTgt spid="4">
                                            <p:graphicEl>
                                              <a:dgm id="{031C8B04-C162-4AEF-B979-8A487F8D9919}"/>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031C8B04-C162-4AEF-B979-8A487F8D9919}"/>
                                            </p:graphic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graphicEl>
                                              <a:dgm id="{9F8083F0-1460-416A-83A2-A63AF7FD9765}"/>
                                            </p:graphicEl>
                                          </p:spTgt>
                                        </p:tgtEl>
                                        <p:attrNameLst>
                                          <p:attrName>style.visibility</p:attrName>
                                        </p:attrNameLst>
                                      </p:cBhvr>
                                      <p:to>
                                        <p:strVal val="visible"/>
                                      </p:to>
                                    </p:set>
                                    <p:animEffect transition="in" filter="fade">
                                      <p:cBhvr>
                                        <p:cTn id="19" dur="1000"/>
                                        <p:tgtEl>
                                          <p:spTgt spid="4">
                                            <p:graphicEl>
                                              <a:dgm id="{9F8083F0-1460-416A-83A2-A63AF7FD9765}"/>
                                            </p:graphicEl>
                                          </p:spTgt>
                                        </p:tgtEl>
                                      </p:cBhvr>
                                    </p:animEffect>
                                    <p:anim calcmode="lin" valueType="num">
                                      <p:cBhvr>
                                        <p:cTn id="20" dur="1000" fill="hold"/>
                                        <p:tgtEl>
                                          <p:spTgt spid="4">
                                            <p:graphicEl>
                                              <a:dgm id="{9F8083F0-1460-416A-83A2-A63AF7FD9765}"/>
                                            </p:graphicEl>
                                          </p:spTgt>
                                        </p:tgtEl>
                                        <p:attrNameLst>
                                          <p:attrName>ppt_x</p:attrName>
                                        </p:attrNameLst>
                                      </p:cBhvr>
                                      <p:tavLst>
                                        <p:tav tm="0">
                                          <p:val>
                                            <p:strVal val="#ppt_x"/>
                                          </p:val>
                                        </p:tav>
                                        <p:tav tm="100000">
                                          <p:val>
                                            <p:strVal val="#ppt_x"/>
                                          </p:val>
                                        </p:tav>
                                      </p:tavLst>
                                    </p:anim>
                                    <p:anim calcmode="lin" valueType="num">
                                      <p:cBhvr>
                                        <p:cTn id="21" dur="1000" fill="hold"/>
                                        <p:tgtEl>
                                          <p:spTgt spid="4">
                                            <p:graphicEl>
                                              <a:dgm id="{9F8083F0-1460-416A-83A2-A63AF7FD9765}"/>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graphicEl>
                                              <a:dgm id="{F4411A10-7AC1-47A7-8994-EB0FC658E2F1}"/>
                                            </p:graphicEl>
                                          </p:spTgt>
                                        </p:tgtEl>
                                        <p:attrNameLst>
                                          <p:attrName>style.visibility</p:attrName>
                                        </p:attrNameLst>
                                      </p:cBhvr>
                                      <p:to>
                                        <p:strVal val="visible"/>
                                      </p:to>
                                    </p:set>
                                    <p:animEffect transition="in" filter="fade">
                                      <p:cBhvr>
                                        <p:cTn id="26" dur="1000"/>
                                        <p:tgtEl>
                                          <p:spTgt spid="4">
                                            <p:graphicEl>
                                              <a:dgm id="{F4411A10-7AC1-47A7-8994-EB0FC658E2F1}"/>
                                            </p:graphicEl>
                                          </p:spTgt>
                                        </p:tgtEl>
                                      </p:cBhvr>
                                    </p:animEffect>
                                    <p:anim calcmode="lin" valueType="num">
                                      <p:cBhvr>
                                        <p:cTn id="27" dur="1000" fill="hold"/>
                                        <p:tgtEl>
                                          <p:spTgt spid="4">
                                            <p:graphicEl>
                                              <a:dgm id="{F4411A10-7AC1-47A7-8994-EB0FC658E2F1}"/>
                                            </p:graphicEl>
                                          </p:spTgt>
                                        </p:tgtEl>
                                        <p:attrNameLst>
                                          <p:attrName>ppt_x</p:attrName>
                                        </p:attrNameLst>
                                      </p:cBhvr>
                                      <p:tavLst>
                                        <p:tav tm="0">
                                          <p:val>
                                            <p:strVal val="#ppt_x"/>
                                          </p:val>
                                        </p:tav>
                                        <p:tav tm="100000">
                                          <p:val>
                                            <p:strVal val="#ppt_x"/>
                                          </p:val>
                                        </p:tav>
                                      </p:tavLst>
                                    </p:anim>
                                    <p:anim calcmode="lin" valueType="num">
                                      <p:cBhvr>
                                        <p:cTn id="28" dur="1000" fill="hold"/>
                                        <p:tgtEl>
                                          <p:spTgt spid="4">
                                            <p:graphicEl>
                                              <a:dgm id="{F4411A10-7AC1-47A7-8994-EB0FC658E2F1}"/>
                                            </p:graphic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
                                            <p:graphicEl>
                                              <a:dgm id="{9FF31357-07F3-4257-849D-6035B77237DF}"/>
                                            </p:graphicEl>
                                          </p:spTgt>
                                        </p:tgtEl>
                                        <p:attrNameLst>
                                          <p:attrName>style.visibility</p:attrName>
                                        </p:attrNameLst>
                                      </p:cBhvr>
                                      <p:to>
                                        <p:strVal val="visible"/>
                                      </p:to>
                                    </p:set>
                                    <p:animEffect transition="in" filter="fade">
                                      <p:cBhvr>
                                        <p:cTn id="31" dur="1000"/>
                                        <p:tgtEl>
                                          <p:spTgt spid="4">
                                            <p:graphicEl>
                                              <a:dgm id="{9FF31357-07F3-4257-849D-6035B77237DF}"/>
                                            </p:graphicEl>
                                          </p:spTgt>
                                        </p:tgtEl>
                                      </p:cBhvr>
                                    </p:animEffect>
                                    <p:anim calcmode="lin" valueType="num">
                                      <p:cBhvr>
                                        <p:cTn id="32" dur="1000" fill="hold"/>
                                        <p:tgtEl>
                                          <p:spTgt spid="4">
                                            <p:graphicEl>
                                              <a:dgm id="{9FF31357-07F3-4257-849D-6035B77237DF}"/>
                                            </p:graphicEl>
                                          </p:spTgt>
                                        </p:tgtEl>
                                        <p:attrNameLst>
                                          <p:attrName>ppt_x</p:attrName>
                                        </p:attrNameLst>
                                      </p:cBhvr>
                                      <p:tavLst>
                                        <p:tav tm="0">
                                          <p:val>
                                            <p:strVal val="#ppt_x"/>
                                          </p:val>
                                        </p:tav>
                                        <p:tav tm="100000">
                                          <p:val>
                                            <p:strVal val="#ppt_x"/>
                                          </p:val>
                                        </p:tav>
                                      </p:tavLst>
                                    </p:anim>
                                    <p:anim calcmode="lin" valueType="num">
                                      <p:cBhvr>
                                        <p:cTn id="33" dur="1000" fill="hold"/>
                                        <p:tgtEl>
                                          <p:spTgt spid="4">
                                            <p:graphicEl>
                                              <a:dgm id="{9FF31357-07F3-4257-849D-6035B77237DF}"/>
                                            </p:graphic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4">
                                            <p:graphicEl>
                                              <a:dgm id="{37E6477E-139A-4B8B-9DCF-E6213697707A}"/>
                                            </p:graphicEl>
                                          </p:spTgt>
                                        </p:tgtEl>
                                        <p:attrNameLst>
                                          <p:attrName>style.visibility</p:attrName>
                                        </p:attrNameLst>
                                      </p:cBhvr>
                                      <p:to>
                                        <p:strVal val="visible"/>
                                      </p:to>
                                    </p:set>
                                    <p:animEffect transition="in" filter="fade">
                                      <p:cBhvr>
                                        <p:cTn id="38" dur="1000"/>
                                        <p:tgtEl>
                                          <p:spTgt spid="4">
                                            <p:graphicEl>
                                              <a:dgm id="{37E6477E-139A-4B8B-9DCF-E6213697707A}"/>
                                            </p:graphicEl>
                                          </p:spTgt>
                                        </p:tgtEl>
                                      </p:cBhvr>
                                    </p:animEffect>
                                    <p:anim calcmode="lin" valueType="num">
                                      <p:cBhvr>
                                        <p:cTn id="39" dur="1000" fill="hold"/>
                                        <p:tgtEl>
                                          <p:spTgt spid="4">
                                            <p:graphicEl>
                                              <a:dgm id="{37E6477E-139A-4B8B-9DCF-E6213697707A}"/>
                                            </p:graphicEl>
                                          </p:spTgt>
                                        </p:tgtEl>
                                        <p:attrNameLst>
                                          <p:attrName>ppt_x</p:attrName>
                                        </p:attrNameLst>
                                      </p:cBhvr>
                                      <p:tavLst>
                                        <p:tav tm="0">
                                          <p:val>
                                            <p:strVal val="#ppt_x"/>
                                          </p:val>
                                        </p:tav>
                                        <p:tav tm="100000">
                                          <p:val>
                                            <p:strVal val="#ppt_x"/>
                                          </p:val>
                                        </p:tav>
                                      </p:tavLst>
                                    </p:anim>
                                    <p:anim calcmode="lin" valueType="num">
                                      <p:cBhvr>
                                        <p:cTn id="40" dur="1000" fill="hold"/>
                                        <p:tgtEl>
                                          <p:spTgt spid="4">
                                            <p:graphicEl>
                                              <a:dgm id="{37E6477E-139A-4B8B-9DCF-E6213697707A}"/>
                                            </p:graphic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4">
                                            <p:graphicEl>
                                              <a:dgm id="{9A47A048-A3B9-4396-B6EC-78F6EB600DF6}"/>
                                            </p:graphicEl>
                                          </p:spTgt>
                                        </p:tgtEl>
                                        <p:attrNameLst>
                                          <p:attrName>style.visibility</p:attrName>
                                        </p:attrNameLst>
                                      </p:cBhvr>
                                      <p:to>
                                        <p:strVal val="visible"/>
                                      </p:to>
                                    </p:set>
                                    <p:animEffect transition="in" filter="fade">
                                      <p:cBhvr>
                                        <p:cTn id="43" dur="1000"/>
                                        <p:tgtEl>
                                          <p:spTgt spid="4">
                                            <p:graphicEl>
                                              <a:dgm id="{9A47A048-A3B9-4396-B6EC-78F6EB600DF6}"/>
                                            </p:graphicEl>
                                          </p:spTgt>
                                        </p:tgtEl>
                                      </p:cBhvr>
                                    </p:animEffect>
                                    <p:anim calcmode="lin" valueType="num">
                                      <p:cBhvr>
                                        <p:cTn id="44" dur="1000" fill="hold"/>
                                        <p:tgtEl>
                                          <p:spTgt spid="4">
                                            <p:graphicEl>
                                              <a:dgm id="{9A47A048-A3B9-4396-B6EC-78F6EB600DF6}"/>
                                            </p:graphicEl>
                                          </p:spTgt>
                                        </p:tgtEl>
                                        <p:attrNameLst>
                                          <p:attrName>ppt_x</p:attrName>
                                        </p:attrNameLst>
                                      </p:cBhvr>
                                      <p:tavLst>
                                        <p:tav tm="0">
                                          <p:val>
                                            <p:strVal val="#ppt_x"/>
                                          </p:val>
                                        </p:tav>
                                        <p:tav tm="100000">
                                          <p:val>
                                            <p:strVal val="#ppt_x"/>
                                          </p:val>
                                        </p:tav>
                                      </p:tavLst>
                                    </p:anim>
                                    <p:anim calcmode="lin" valueType="num">
                                      <p:cBhvr>
                                        <p:cTn id="45" dur="1000" fill="hold"/>
                                        <p:tgtEl>
                                          <p:spTgt spid="4">
                                            <p:graphicEl>
                                              <a:dgm id="{9A47A048-A3B9-4396-B6EC-78F6EB600DF6}"/>
                                            </p:graphic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4">
                                            <p:graphicEl>
                                              <a:dgm id="{4D1B8E3C-6136-44F2-B05E-89E8C8E0B112}"/>
                                            </p:graphicEl>
                                          </p:spTgt>
                                        </p:tgtEl>
                                        <p:attrNameLst>
                                          <p:attrName>style.visibility</p:attrName>
                                        </p:attrNameLst>
                                      </p:cBhvr>
                                      <p:to>
                                        <p:strVal val="visible"/>
                                      </p:to>
                                    </p:set>
                                    <p:animEffect transition="in" filter="fade">
                                      <p:cBhvr>
                                        <p:cTn id="50" dur="1000"/>
                                        <p:tgtEl>
                                          <p:spTgt spid="4">
                                            <p:graphicEl>
                                              <a:dgm id="{4D1B8E3C-6136-44F2-B05E-89E8C8E0B112}"/>
                                            </p:graphicEl>
                                          </p:spTgt>
                                        </p:tgtEl>
                                      </p:cBhvr>
                                    </p:animEffect>
                                    <p:anim calcmode="lin" valueType="num">
                                      <p:cBhvr>
                                        <p:cTn id="51" dur="1000" fill="hold"/>
                                        <p:tgtEl>
                                          <p:spTgt spid="4">
                                            <p:graphicEl>
                                              <a:dgm id="{4D1B8E3C-6136-44F2-B05E-89E8C8E0B112}"/>
                                            </p:graphicEl>
                                          </p:spTgt>
                                        </p:tgtEl>
                                        <p:attrNameLst>
                                          <p:attrName>ppt_x</p:attrName>
                                        </p:attrNameLst>
                                      </p:cBhvr>
                                      <p:tavLst>
                                        <p:tav tm="0">
                                          <p:val>
                                            <p:strVal val="#ppt_x"/>
                                          </p:val>
                                        </p:tav>
                                        <p:tav tm="100000">
                                          <p:val>
                                            <p:strVal val="#ppt_x"/>
                                          </p:val>
                                        </p:tav>
                                      </p:tavLst>
                                    </p:anim>
                                    <p:anim calcmode="lin" valueType="num">
                                      <p:cBhvr>
                                        <p:cTn id="52" dur="1000" fill="hold"/>
                                        <p:tgtEl>
                                          <p:spTgt spid="4">
                                            <p:graphicEl>
                                              <a:dgm id="{4D1B8E3C-6136-44F2-B05E-89E8C8E0B112}"/>
                                            </p:graphic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4">
                                            <p:graphicEl>
                                              <a:dgm id="{DD1FF057-9287-498D-AF6D-5BD7D55029E2}"/>
                                            </p:graphicEl>
                                          </p:spTgt>
                                        </p:tgtEl>
                                        <p:attrNameLst>
                                          <p:attrName>style.visibility</p:attrName>
                                        </p:attrNameLst>
                                      </p:cBhvr>
                                      <p:to>
                                        <p:strVal val="visible"/>
                                      </p:to>
                                    </p:set>
                                    <p:animEffect transition="in" filter="fade">
                                      <p:cBhvr>
                                        <p:cTn id="55" dur="1000"/>
                                        <p:tgtEl>
                                          <p:spTgt spid="4">
                                            <p:graphicEl>
                                              <a:dgm id="{DD1FF057-9287-498D-AF6D-5BD7D55029E2}"/>
                                            </p:graphicEl>
                                          </p:spTgt>
                                        </p:tgtEl>
                                      </p:cBhvr>
                                    </p:animEffect>
                                    <p:anim calcmode="lin" valueType="num">
                                      <p:cBhvr>
                                        <p:cTn id="56" dur="1000" fill="hold"/>
                                        <p:tgtEl>
                                          <p:spTgt spid="4">
                                            <p:graphicEl>
                                              <a:dgm id="{DD1FF057-9287-498D-AF6D-5BD7D55029E2}"/>
                                            </p:graphicEl>
                                          </p:spTgt>
                                        </p:tgtEl>
                                        <p:attrNameLst>
                                          <p:attrName>ppt_x</p:attrName>
                                        </p:attrNameLst>
                                      </p:cBhvr>
                                      <p:tavLst>
                                        <p:tav tm="0">
                                          <p:val>
                                            <p:strVal val="#ppt_x"/>
                                          </p:val>
                                        </p:tav>
                                        <p:tav tm="100000">
                                          <p:val>
                                            <p:strVal val="#ppt_x"/>
                                          </p:val>
                                        </p:tav>
                                      </p:tavLst>
                                    </p:anim>
                                    <p:anim calcmode="lin" valueType="num">
                                      <p:cBhvr>
                                        <p:cTn id="57" dur="1000" fill="hold"/>
                                        <p:tgtEl>
                                          <p:spTgt spid="4">
                                            <p:graphicEl>
                                              <a:dgm id="{DD1FF057-9287-498D-AF6D-5BD7D55029E2}"/>
                                            </p:graphic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4">
                                            <p:graphicEl>
                                              <a:dgm id="{1BB2202D-CB92-498A-8C41-57F9F98DA3EB}"/>
                                            </p:graphicEl>
                                          </p:spTgt>
                                        </p:tgtEl>
                                        <p:attrNameLst>
                                          <p:attrName>style.visibility</p:attrName>
                                        </p:attrNameLst>
                                      </p:cBhvr>
                                      <p:to>
                                        <p:strVal val="visible"/>
                                      </p:to>
                                    </p:set>
                                    <p:animEffect transition="in" filter="fade">
                                      <p:cBhvr>
                                        <p:cTn id="62" dur="1000"/>
                                        <p:tgtEl>
                                          <p:spTgt spid="4">
                                            <p:graphicEl>
                                              <a:dgm id="{1BB2202D-CB92-498A-8C41-57F9F98DA3EB}"/>
                                            </p:graphicEl>
                                          </p:spTgt>
                                        </p:tgtEl>
                                      </p:cBhvr>
                                    </p:animEffect>
                                    <p:anim calcmode="lin" valueType="num">
                                      <p:cBhvr>
                                        <p:cTn id="63" dur="1000" fill="hold"/>
                                        <p:tgtEl>
                                          <p:spTgt spid="4">
                                            <p:graphicEl>
                                              <a:dgm id="{1BB2202D-CB92-498A-8C41-57F9F98DA3EB}"/>
                                            </p:graphicEl>
                                          </p:spTgt>
                                        </p:tgtEl>
                                        <p:attrNameLst>
                                          <p:attrName>ppt_x</p:attrName>
                                        </p:attrNameLst>
                                      </p:cBhvr>
                                      <p:tavLst>
                                        <p:tav tm="0">
                                          <p:val>
                                            <p:strVal val="#ppt_x"/>
                                          </p:val>
                                        </p:tav>
                                        <p:tav tm="100000">
                                          <p:val>
                                            <p:strVal val="#ppt_x"/>
                                          </p:val>
                                        </p:tav>
                                      </p:tavLst>
                                    </p:anim>
                                    <p:anim calcmode="lin" valueType="num">
                                      <p:cBhvr>
                                        <p:cTn id="64" dur="1000" fill="hold"/>
                                        <p:tgtEl>
                                          <p:spTgt spid="4">
                                            <p:graphicEl>
                                              <a:dgm id="{1BB2202D-CB92-498A-8C41-57F9F98DA3EB}"/>
                                            </p:graphic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4">
                                            <p:graphicEl>
                                              <a:dgm id="{FC737819-62BD-4D5E-87BC-12CE710271A1}"/>
                                            </p:graphicEl>
                                          </p:spTgt>
                                        </p:tgtEl>
                                        <p:attrNameLst>
                                          <p:attrName>style.visibility</p:attrName>
                                        </p:attrNameLst>
                                      </p:cBhvr>
                                      <p:to>
                                        <p:strVal val="visible"/>
                                      </p:to>
                                    </p:set>
                                    <p:animEffect transition="in" filter="fade">
                                      <p:cBhvr>
                                        <p:cTn id="67" dur="1000"/>
                                        <p:tgtEl>
                                          <p:spTgt spid="4">
                                            <p:graphicEl>
                                              <a:dgm id="{FC737819-62BD-4D5E-87BC-12CE710271A1}"/>
                                            </p:graphicEl>
                                          </p:spTgt>
                                        </p:tgtEl>
                                      </p:cBhvr>
                                    </p:animEffect>
                                    <p:anim calcmode="lin" valueType="num">
                                      <p:cBhvr>
                                        <p:cTn id="68" dur="1000" fill="hold"/>
                                        <p:tgtEl>
                                          <p:spTgt spid="4">
                                            <p:graphicEl>
                                              <a:dgm id="{FC737819-62BD-4D5E-87BC-12CE710271A1}"/>
                                            </p:graphicEl>
                                          </p:spTgt>
                                        </p:tgtEl>
                                        <p:attrNameLst>
                                          <p:attrName>ppt_x</p:attrName>
                                        </p:attrNameLst>
                                      </p:cBhvr>
                                      <p:tavLst>
                                        <p:tav tm="0">
                                          <p:val>
                                            <p:strVal val="#ppt_x"/>
                                          </p:val>
                                        </p:tav>
                                        <p:tav tm="100000">
                                          <p:val>
                                            <p:strVal val="#ppt_x"/>
                                          </p:val>
                                        </p:tav>
                                      </p:tavLst>
                                    </p:anim>
                                    <p:anim calcmode="lin" valueType="num">
                                      <p:cBhvr>
                                        <p:cTn id="69" dur="1000" fill="hold"/>
                                        <p:tgtEl>
                                          <p:spTgt spid="4">
                                            <p:graphicEl>
                                              <a:dgm id="{FC737819-62BD-4D5E-87BC-12CE710271A1}"/>
                                            </p:graphic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nodeType="clickEffect">
                                  <p:stCondLst>
                                    <p:cond delay="0"/>
                                  </p:stCondLst>
                                  <p:childTnLst>
                                    <p:set>
                                      <p:cBhvr>
                                        <p:cTn id="73" dur="1" fill="hold">
                                          <p:stCondLst>
                                            <p:cond delay="0"/>
                                          </p:stCondLst>
                                        </p:cTn>
                                        <p:tgtEl>
                                          <p:spTgt spid="5"/>
                                        </p:tgtEl>
                                        <p:attrNameLst>
                                          <p:attrName>style.visibility</p:attrName>
                                        </p:attrNameLst>
                                      </p:cBhvr>
                                      <p:to>
                                        <p:strVal val="visible"/>
                                      </p:to>
                                    </p:set>
                                    <p:animEffect transition="in" filter="fade">
                                      <p:cBhvr>
                                        <p:cTn id="74" dur="1000"/>
                                        <p:tgtEl>
                                          <p:spTgt spid="5"/>
                                        </p:tgtEl>
                                      </p:cBhvr>
                                    </p:animEffect>
                                    <p:anim calcmode="lin" valueType="num">
                                      <p:cBhvr>
                                        <p:cTn id="75" dur="1000" fill="hold"/>
                                        <p:tgtEl>
                                          <p:spTgt spid="5"/>
                                        </p:tgtEl>
                                        <p:attrNameLst>
                                          <p:attrName>ppt_x</p:attrName>
                                        </p:attrNameLst>
                                      </p:cBhvr>
                                      <p:tavLst>
                                        <p:tav tm="0">
                                          <p:val>
                                            <p:strVal val="#ppt_x"/>
                                          </p:val>
                                        </p:tav>
                                        <p:tav tm="100000">
                                          <p:val>
                                            <p:strVal val="#ppt_x"/>
                                          </p:val>
                                        </p:tav>
                                      </p:tavLst>
                                    </p:anim>
                                    <p:anim calcmode="lin" valueType="num">
                                      <p:cBhvr>
                                        <p:cTn id="7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0"/>
            <a:ext cx="8229600" cy="1828800"/>
          </a:xfrm>
          <a:solidFill>
            <a:schemeClr val="bg2"/>
          </a:solidFill>
        </p:spPr>
        <p:txBody>
          <a:bodyPr>
            <a:normAutofit fontScale="90000"/>
          </a:bodyPr>
          <a:lstStyle/>
          <a:p>
            <a:r>
              <a:rPr lang="el-GR" dirty="0" smtClean="0"/>
              <a:t>Προσδιορισμός σκοπού έρευνας. Ερευνητικές ερωτήσεις και υποθέσεις.</a:t>
            </a:r>
            <a:endParaRPr lang="en-GB" dirty="0"/>
          </a:p>
        </p:txBody>
      </p:sp>
    </p:spTree>
    <p:extLst>
      <p:ext uri="{BB962C8B-B14F-4D97-AF65-F5344CB8AC3E}">
        <p14:creationId xmlns:p14="http://schemas.microsoft.com/office/powerpoint/2010/main" val="27024653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l-GR" b="1" dirty="0" smtClean="0"/>
              <a:t>Δήλωση σκοπού έρευνας</a:t>
            </a:r>
            <a:endParaRPr lang="en-GB" b="1" dirty="0"/>
          </a:p>
        </p:txBody>
      </p:sp>
      <p:sp>
        <p:nvSpPr>
          <p:cNvPr id="3" name="Content Placeholder 2"/>
          <p:cNvSpPr>
            <a:spLocks noGrp="1"/>
          </p:cNvSpPr>
          <p:nvPr>
            <p:ph idx="1"/>
          </p:nvPr>
        </p:nvSpPr>
        <p:spPr>
          <a:xfrm>
            <a:off x="457200" y="1371600"/>
            <a:ext cx="8305800" cy="4953000"/>
          </a:xfrm>
        </p:spPr>
        <p:txBody>
          <a:bodyPr>
            <a:normAutofit fontScale="85000" lnSpcReduction="10000"/>
          </a:bodyPr>
          <a:lstStyle/>
          <a:p>
            <a:pPr>
              <a:lnSpc>
                <a:spcPct val="120000"/>
              </a:lnSpc>
              <a:spcAft>
                <a:spcPts val="600"/>
              </a:spcAft>
            </a:pPr>
            <a:r>
              <a:rPr lang="el-GR" dirty="0" smtClean="0"/>
              <a:t>Είναι μια δήλωση που παρουσιάζει τη γενική κατεύθυνση ή το σημείο εστίασης μιας μελέτης.</a:t>
            </a:r>
          </a:p>
          <a:p>
            <a:pPr>
              <a:lnSpc>
                <a:spcPct val="120000"/>
              </a:lnSpc>
              <a:spcAft>
                <a:spcPts val="600"/>
              </a:spcAft>
            </a:pPr>
            <a:r>
              <a:rPr lang="el-GR" dirty="0" smtClean="0"/>
              <a:t>Βρίσκεται συνήθως στο τέλος της εισαγωγής.</a:t>
            </a:r>
          </a:p>
          <a:p>
            <a:pPr>
              <a:lnSpc>
                <a:spcPct val="120000"/>
              </a:lnSpc>
              <a:spcAft>
                <a:spcPts val="600"/>
              </a:spcAft>
            </a:pPr>
            <a:r>
              <a:rPr lang="el-GR" dirty="0" smtClean="0"/>
              <a:t>Χρησιμοποιείται και στην ποσοτική και στην ποιοτική έρευνα.</a:t>
            </a:r>
          </a:p>
          <a:p>
            <a:pPr>
              <a:lnSpc>
                <a:spcPct val="120000"/>
              </a:lnSpc>
              <a:spcAft>
                <a:spcPts val="600"/>
              </a:spcAft>
            </a:pPr>
            <a:r>
              <a:rPr lang="el-GR" dirty="0" smtClean="0"/>
              <a:t>Παράδειγμα:</a:t>
            </a:r>
          </a:p>
          <a:p>
            <a:pPr marL="0" indent="0">
              <a:buNone/>
            </a:pPr>
            <a:r>
              <a:rPr lang="el-GR" dirty="0" smtClean="0">
                <a:solidFill>
                  <a:schemeClr val="accent6">
                    <a:lumMod val="50000"/>
                  </a:schemeClr>
                </a:solidFill>
              </a:rPr>
              <a:t>«Ο σκοπός της παρούσας μελέτης είναι να εξετάσει τη σχέση ανάμεσα στη χρήση της επικοινωνίας μέσω διαδικτύου ανάμεσα σε καθηγητές και γονείς και την επίδοση των μαθητών.»</a:t>
            </a:r>
            <a:endParaRPr lang="en-GB" dirty="0">
              <a:solidFill>
                <a:schemeClr val="accent6">
                  <a:lumMod val="50000"/>
                </a:schemeClr>
              </a:solidFill>
            </a:endParaRPr>
          </a:p>
        </p:txBody>
      </p:sp>
    </p:spTree>
    <p:extLst>
      <p:ext uri="{BB962C8B-B14F-4D97-AF65-F5344CB8AC3E}">
        <p14:creationId xmlns:p14="http://schemas.microsoft.com/office/powerpoint/2010/main" val="26602101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29325</TotalTime>
  <Words>1307</Words>
  <Application>Microsoft Office PowerPoint</Application>
  <PresentationFormat>On-screen Show (4:3)</PresentationFormat>
  <Paragraphs>190</Paragraphs>
  <Slides>25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Baskerville</vt:lpstr>
      <vt:lpstr>Calibri</vt:lpstr>
      <vt:lpstr>Courier New</vt:lpstr>
      <vt:lpstr>Wingdings</vt:lpstr>
      <vt:lpstr>Office Theme</vt:lpstr>
      <vt:lpstr>Μεθοδολογία κοινωνικής και εκπαιδευτικής έρευνας 4η διάλεξη</vt:lpstr>
      <vt:lpstr>Συνέχεια από την προηγούμενη διάλεξη (Η βιβλιογραφική ανασκόπηση)</vt:lpstr>
      <vt:lpstr>Συνηθισμένα προβλήματα που παρατηρούνται στις βιβλιογραφικής ανασκοπήσεις</vt:lpstr>
      <vt:lpstr>Τι ΔΕΝ ΠΡΕΠΕΙ κάνουμε όταν γράφουμε μία βιβλιογραφική ανασκόπηση</vt:lpstr>
      <vt:lpstr>Βιβλιογραφικές παραπομπές και αναφορές</vt:lpstr>
      <vt:lpstr>Βιβλιογραφικές παραπομπές και αναφορές</vt:lpstr>
      <vt:lpstr>Στάδια διεξαγωγής της έρευνας</vt:lpstr>
      <vt:lpstr>Προσδιορισμός σκοπού έρευνας. Ερευνητικές ερωτήσεις και υποθέσεις.</vt:lpstr>
      <vt:lpstr>Δήλωση σκοπού έρευνας</vt:lpstr>
      <vt:lpstr>Ερευνητικά ερωτήματα</vt:lpstr>
      <vt:lpstr>Ερευνητική υπόθεση</vt:lpstr>
      <vt:lpstr>Η έννοια της μεταβλητής</vt:lpstr>
      <vt:lpstr>Η έννοια της μεταβλητής</vt:lpstr>
      <vt:lpstr>Τύποι μεταβλητών</vt:lpstr>
      <vt:lpstr>Συνεχείς και Διακριτές</vt:lpstr>
      <vt:lpstr>Ονομαστικές και Διατακτικές</vt:lpstr>
      <vt:lpstr>Τι μεταβλητές χρειάζομαι στην έρευνα μου;</vt:lpstr>
      <vt:lpstr>Παράδειγμα: θέλω να μελετήσω την επίδοση των μαθητών σε ένα τεστ</vt:lpstr>
      <vt:lpstr>PowerPoint Presentation</vt:lpstr>
      <vt:lpstr>PowerPoint Presentation</vt:lpstr>
      <vt:lpstr>Ποσοτικά ερευνητικά ερωτήματα</vt:lpstr>
      <vt:lpstr>Παράδειγμα συσχετιστικού ερωτήματος</vt:lpstr>
      <vt:lpstr>Παράδειγμα συγκριτικού ερωτήματος</vt:lpstr>
      <vt:lpstr>Διαφορές ανάμεσα στην ποσοτική και στην ποιοτική έρευνα</vt:lpstr>
      <vt:lpstr>Το κεντρικό φαινόμενο και η αναφυόμενη διαδικασία στην ποιοτική έρευνα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363</cp:revision>
  <dcterms:created xsi:type="dcterms:W3CDTF">2006-08-16T00:00:00Z</dcterms:created>
  <dcterms:modified xsi:type="dcterms:W3CDTF">2019-03-25T14:12:10Z</dcterms:modified>
</cp:coreProperties>
</file>