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2"/>
  </p:notesMasterIdLst>
  <p:handoutMasterIdLst>
    <p:handoutMasterId r:id="rId53"/>
  </p:handoutMasterIdLst>
  <p:sldIdLst>
    <p:sldId id="279" r:id="rId2"/>
    <p:sldId id="280" r:id="rId3"/>
    <p:sldId id="281" r:id="rId4"/>
    <p:sldId id="282" r:id="rId5"/>
    <p:sldId id="283" r:id="rId6"/>
    <p:sldId id="284"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28" r:id="rId25"/>
    <p:sldId id="329" r:id="rId26"/>
    <p:sldId id="327"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Lst>
  <p:sldSz cx="9144000" cy="6858000" type="screen4x3"/>
  <p:notesSz cx="6797675" cy="9928225"/>
  <p:defaultTextStyle>
    <a:defPPr>
      <a:defRPr lang="en-US"/>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4A3"/>
    <a:srgbClr val="0093D3"/>
    <a:srgbClr val="2976AB"/>
    <a:srgbClr val="FFCC66"/>
    <a:srgbClr val="008080"/>
    <a:srgbClr val="667F1E"/>
    <a:srgbClr val="C42127"/>
    <a:srgbClr val="00D5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6" autoAdjust="0"/>
    <p:restoredTop sz="81007" autoAdjust="0"/>
  </p:normalViewPr>
  <p:slideViewPr>
    <p:cSldViewPr>
      <p:cViewPr>
        <p:scale>
          <a:sx n="100" d="100"/>
          <a:sy n="100" d="100"/>
        </p:scale>
        <p:origin x="-1362" y="-360"/>
      </p:cViewPr>
      <p:guideLst>
        <p:guide orient="horz" pos="1776"/>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44"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52224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2224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52224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0A0392FB-B704-430E-85FE-9102F3AF0907}"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6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4956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5621"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956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4956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CD270FE3-1B15-4DB3-9481-F8C524C4854D}"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enterprise/policies/sustainable-business/sustainable-product-policy/index_en.htm" TargetMode="External"/><Relationship Id="rId7" Type="http://schemas.openxmlformats.org/officeDocument/2006/relationships/hyperlink" Target="http://ec.europa.eu/enterprise/policies/sustainable-business/external-dimension/index_en.htm" TargetMode="External"/><Relationship Id="rId2" Type="http://schemas.openxmlformats.org/officeDocument/2006/relationships/hyperlink" Target="http://eur-lex.europa.eu/LexUriServ/LexUriServ.do?uri=COM:2008:0397:FIN:EN:PDF" TargetMode="External"/><Relationship Id="rId1" Type="http://schemas.openxmlformats.org/officeDocument/2006/relationships/slideLayout" Target="../slideLayouts/slideLayout2.xml"/><Relationship Id="rId6" Type="http://schemas.openxmlformats.org/officeDocument/2006/relationships/hyperlink" Target="http://ec.europa.eu/enterprise/policies/sustainable-business/eco-industries/index_en.htm" TargetMode="External"/><Relationship Id="rId5" Type="http://schemas.openxmlformats.org/officeDocument/2006/relationships/hyperlink" Target="http://ec.europa.eu/environment/eco-innovation/index_en.htm" TargetMode="External"/><Relationship Id="rId4" Type="http://schemas.openxmlformats.org/officeDocument/2006/relationships/hyperlink" Target="http://ec.europa.eu/enterprise/policies/sustainable-business/sustainable-product-policy/ecodesign/index_en.ht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ec.europa.eu/enterprise/policies/sustainable-business/climate-change/sectoral-approaches/index_en.htm" TargetMode="External"/><Relationship Id="rId3" Type="http://schemas.openxmlformats.org/officeDocument/2006/relationships/hyperlink" Target="http://ec.europa.eu/enterprise/policies/sustainable-business/sustainable-product-policy/labelling/index_en.htm" TargetMode="External"/><Relationship Id="rId7" Type="http://schemas.openxmlformats.org/officeDocument/2006/relationships/hyperlink" Target="http://ec.europa.eu/enterprise/policies/sustainable-business/eco-industries/index_en.htm" TargetMode="External"/><Relationship Id="rId2" Type="http://schemas.openxmlformats.org/officeDocument/2006/relationships/hyperlink" Target="http://ec.europa.eu/enterprise/policies/sustainable-business/sustainable-product-policy/ecodesign/index_en.htm" TargetMode="External"/><Relationship Id="rId1" Type="http://schemas.openxmlformats.org/officeDocument/2006/relationships/slideLayout" Target="../slideLayouts/slideLayout2.xml"/><Relationship Id="rId6" Type="http://schemas.openxmlformats.org/officeDocument/2006/relationships/hyperlink" Target="http://ec.europa.eu/environment/industry/retail/index_en.htm" TargetMode="External"/><Relationship Id="rId5" Type="http://schemas.openxmlformats.org/officeDocument/2006/relationships/hyperlink" Target="http://ec.europa.eu/environment/gpp/index_en.htm" TargetMode="External"/><Relationship Id="rId4" Type="http://schemas.openxmlformats.org/officeDocument/2006/relationships/hyperlink" Target="http://ec.europa.eu/enterprise/policies/sustainable-business/sustainable-product-policy/financial-incentives/index_en.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Jean Monnet Chair</a:t>
            </a:r>
            <a:r>
              <a:rPr lang="el-GR" dirty="0" smtClean="0"/>
              <a:t/>
            </a:r>
            <a:br>
              <a:rPr lang="el-GR" dirty="0" smtClean="0"/>
            </a:br>
            <a:r>
              <a:rPr lang="en-US" dirty="0" smtClean="0"/>
              <a:t>European Integration and Policies</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lgn="ctr">
              <a:buNone/>
            </a:pPr>
            <a:r>
              <a:rPr lang="el-GR" sz="1800" dirty="0" smtClean="0">
                <a:solidFill>
                  <a:srgbClr val="002060"/>
                </a:solidFill>
              </a:rPr>
              <a:t>Διεπιστημονικό σεμινάριο</a:t>
            </a:r>
            <a:endParaRPr lang="en-US" sz="1800" dirty="0" smtClean="0">
              <a:solidFill>
                <a:srgbClr val="002060"/>
              </a:solidFill>
            </a:endParaRPr>
          </a:p>
          <a:p>
            <a:pPr algn="ctr">
              <a:buNone/>
            </a:pPr>
            <a:r>
              <a:rPr lang="el-GR" sz="1800" dirty="0" smtClean="0">
                <a:solidFill>
                  <a:srgbClr val="002060"/>
                </a:solidFill>
              </a:rPr>
              <a:t>«Ευρωπαϊκή Περιβαλλοντική Πολιτική»</a:t>
            </a:r>
          </a:p>
          <a:p>
            <a:pPr algn="ctr">
              <a:buNone/>
            </a:pPr>
            <a:r>
              <a:rPr lang="el-GR" sz="1800" dirty="0" smtClean="0">
                <a:solidFill>
                  <a:srgbClr val="002060"/>
                </a:solidFill>
              </a:rPr>
              <a:t>Ημερομηνίες διεξαγωγής: 17.5.2013 &amp; 24.5.2013</a:t>
            </a:r>
          </a:p>
          <a:p>
            <a:pPr algn="ctr">
              <a:buNone/>
            </a:pPr>
            <a:r>
              <a:rPr lang="el-GR" sz="1800" dirty="0" smtClean="0">
                <a:solidFill>
                  <a:srgbClr val="002060"/>
                </a:solidFill>
              </a:rPr>
              <a:t>Πανεπιστήμιο Πελοποννήσου</a:t>
            </a:r>
          </a:p>
          <a:p>
            <a:pPr algn="ctr">
              <a:buNone/>
            </a:pPr>
            <a:endParaRPr lang="el-GR" sz="1800" dirty="0" smtClean="0">
              <a:solidFill>
                <a:srgbClr val="002060"/>
              </a:solidFill>
            </a:endParaRPr>
          </a:p>
          <a:p>
            <a:pPr algn="ctr">
              <a:buNone/>
            </a:pPr>
            <a:r>
              <a:rPr lang="en-US" sz="1800" dirty="0" smtClean="0">
                <a:solidFill>
                  <a:srgbClr val="002060"/>
                </a:solidFill>
              </a:rPr>
              <a:t>http://jmonneteuintegration.wordpress.com/</a:t>
            </a:r>
            <a:endParaRPr lang="el-GR" sz="18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Recycling could help ensure that the EU has secure supplies of critical resources, especially rare metals. These are essential for producing a wide range of products and emerging technologies, notably renewable energy resources such as wind turbines and solar panels. </a:t>
            </a:r>
          </a:p>
          <a:p>
            <a:pPr>
              <a:buNone/>
            </a:pPr>
            <a:r>
              <a:rPr lang="en-US" sz="2000" dirty="0" smtClean="0">
                <a:solidFill>
                  <a:srgbClr val="002060"/>
                </a:solidFill>
              </a:rPr>
              <a:t>• Already, recycling of waste streams covers a reasonably large part of EU consumption of certain materials. </a:t>
            </a:r>
            <a:endParaRPr lang="el-GR" sz="20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Numerous opportunities exist for eco-innovation and development of new technologies in the recycling sector, potentially creating markets for new products and services. </a:t>
            </a:r>
          </a:p>
          <a:p>
            <a:pPr>
              <a:buNone/>
            </a:pPr>
            <a:r>
              <a:rPr lang="en-US" sz="2000" dirty="0" smtClean="0">
                <a:solidFill>
                  <a:srgbClr val="002060"/>
                </a:solidFill>
              </a:rPr>
              <a:t>• Recycling ensures that resources remain in the economy via a closed-loop process. It contributes to a shift to a circular economy and away from a linear economy model </a:t>
            </a:r>
            <a:r>
              <a:rPr lang="en-US" sz="2000" dirty="0" err="1" smtClean="0">
                <a:solidFill>
                  <a:srgbClr val="002060"/>
                </a:solidFill>
              </a:rPr>
              <a:t>characterised</a:t>
            </a:r>
            <a:r>
              <a:rPr lang="en-US" sz="2000" dirty="0" smtClean="0">
                <a:solidFill>
                  <a:srgbClr val="002060"/>
                </a:solidFill>
              </a:rPr>
              <a:t> by resource depletion and waste. </a:t>
            </a:r>
            <a:endParaRPr lang="el-GR" sz="200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In most cases recycling has lower environmental impacts compared to producing virgin materials. As such, recycling is ranked third in the waste hierarchy: it is less desirable than preventing and reusing waste but preferable to energy recovery and disposal. </a:t>
            </a:r>
          </a:p>
          <a:p>
            <a:pPr>
              <a:buNone/>
            </a:pPr>
            <a:r>
              <a:rPr lang="en-US" sz="2000" dirty="0" smtClean="0">
                <a:solidFill>
                  <a:srgbClr val="002060"/>
                </a:solidFill>
              </a:rPr>
              <a:t>• Recycling helps businesses, other </a:t>
            </a:r>
            <a:r>
              <a:rPr lang="en-US" sz="2000" dirty="0" err="1" smtClean="0">
                <a:solidFill>
                  <a:srgbClr val="002060"/>
                </a:solidFill>
              </a:rPr>
              <a:t>organisations</a:t>
            </a:r>
            <a:r>
              <a:rPr lang="en-US" sz="2000" dirty="0" smtClean="0">
                <a:solidFill>
                  <a:srgbClr val="002060"/>
                </a:solidFill>
              </a:rPr>
              <a:t> and communities avoid the costs associated with landfills and incinerators — both in terms of financial expenditures and environmental impacts. </a:t>
            </a:r>
            <a:endParaRPr lang="el-GR" sz="2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The importance of recycling has been reiterated in a range of EU documents in recent years. For example, the European Commission's Action Plan on Sustainable Production and Consumption and Sustainable Industry (European Commission, 2008a) states the need to reduce dependence on raw materials and encourage optimal resource use and recycling. </a:t>
            </a:r>
            <a:endParaRPr lang="el-GR" sz="20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357158" y="1357299"/>
            <a:ext cx="8329642" cy="571504"/>
          </a:xfrm>
        </p:spPr>
        <p:txBody>
          <a:bodyPr/>
          <a:lstStyle/>
          <a:p>
            <a:pPr algn="ctr">
              <a:buNone/>
            </a:pPr>
            <a:r>
              <a:rPr lang="en-US" sz="1600" dirty="0" smtClean="0"/>
              <a:t>Total turnover of recycling </a:t>
            </a:r>
          </a:p>
          <a:p>
            <a:pPr algn="ctr">
              <a:buNone/>
            </a:pPr>
            <a:r>
              <a:rPr lang="en-US" sz="1600" dirty="0" smtClean="0"/>
              <a:t>of seven key recyclables in the EU, 2004 and 2006–2009 </a:t>
            </a:r>
            <a:endParaRPr lang="el-GR" sz="16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938861" y="1928813"/>
            <a:ext cx="7080540" cy="45958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500034" y="1357298"/>
            <a:ext cx="8115328" cy="471478"/>
          </a:xfrm>
        </p:spPr>
        <p:txBody>
          <a:bodyPr/>
          <a:lstStyle/>
          <a:p>
            <a:pPr>
              <a:buNone/>
            </a:pPr>
            <a:r>
              <a:rPr lang="en-US" sz="1200" dirty="0" smtClean="0"/>
              <a:t>Value of EU internal and overseas trade in recyclables, 2000–2010 </a:t>
            </a:r>
            <a:endParaRPr lang="el-GR" sz="12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624621" y="2500306"/>
            <a:ext cx="8013643" cy="303133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46090" y="2357430"/>
            <a:ext cx="8284314" cy="306229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73482" y="2214554"/>
            <a:ext cx="8303200" cy="337185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Recycling makes another important contribution to the green economy in terms of creating new jobs. The employment opportunities in the recycling sector include low-skilled work in particular, but also include medium- and high-skilled jobs, ranging from collection, materials handling and processing to manufacturing products. </a:t>
            </a:r>
            <a:endParaRPr lang="el-GR" sz="20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The EU-27 eco-industry is estimated to have directly employed some 2.8 million individuals in 2004, rising to 3.4 million in 2008. Employment grew 7.0 % in the years 2000–2008. In the same period, the annual growth in employment in the recycling sub-sector (11 %) was second only to the renewable energy sub-sector (17 %).</a:t>
            </a:r>
            <a:endParaRPr lang="el-GR" sz="20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n-US" sz="3200" dirty="0" smtClean="0">
                <a:solidFill>
                  <a:srgbClr val="002060"/>
                </a:solidFill>
              </a:rPr>
              <a:t>The role of recycling in a green economy</a:t>
            </a:r>
          </a:p>
          <a:p>
            <a:pPr>
              <a:buNone/>
            </a:pPr>
            <a:endParaRPr lang="en-US" sz="3200" dirty="0" smtClean="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428596" y="1428736"/>
            <a:ext cx="8258204" cy="428628"/>
          </a:xfrm>
        </p:spPr>
        <p:txBody>
          <a:bodyPr/>
          <a:lstStyle/>
          <a:p>
            <a:pPr>
              <a:buNone/>
            </a:pPr>
            <a:r>
              <a:rPr lang="en-US" sz="1100" dirty="0" smtClean="0"/>
              <a:t>Employment growth in EU eco-industry sub-sectors in the period 2000–2008 </a:t>
            </a:r>
            <a:endParaRPr lang="el-GR" sz="11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325062" y="2357430"/>
            <a:ext cx="8484946" cy="333852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A study by the German Federal Ministry for the Economy and Technology </a:t>
            </a:r>
            <a:r>
              <a:rPr lang="en-US" sz="2000" dirty="0" err="1" smtClean="0">
                <a:solidFill>
                  <a:srgbClr val="002060"/>
                </a:solidFill>
              </a:rPr>
              <a:t>analysed</a:t>
            </a:r>
            <a:r>
              <a:rPr lang="en-US" sz="2000" dirty="0" smtClean="0">
                <a:solidFill>
                  <a:srgbClr val="002060"/>
                </a:solidFill>
              </a:rPr>
              <a:t> the raw material demand arising from 32 emerging technologies (ISI/IZT, 2009). The analysis delivered significant insights into the interdependence between technological change and demand for raw materials. </a:t>
            </a:r>
            <a:endParaRPr lang="el-GR" sz="20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571472" y="1428737"/>
            <a:ext cx="8115328" cy="571504"/>
          </a:xfrm>
        </p:spPr>
        <p:txBody>
          <a:bodyPr/>
          <a:lstStyle/>
          <a:p>
            <a:pPr>
              <a:buNone/>
            </a:pPr>
            <a:r>
              <a:rPr lang="en-US" sz="1200" dirty="0" smtClean="0"/>
              <a:t>Global demand of selected emerging technologies for raw materials in 2006 and 2030 relative to global output of each material in 2006 </a:t>
            </a:r>
            <a:endParaRPr lang="el-GR" sz="1200"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771525" y="2840831"/>
            <a:ext cx="7343775" cy="30575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dirty="0" smtClean="0">
                <a:solidFill>
                  <a:srgbClr val="002060"/>
                </a:solidFill>
              </a:rPr>
              <a:t>Earnings, jobs and innovation: the role of recycling in a green economy, 2011, EEA, Copenhagen.</a:t>
            </a:r>
          </a:p>
          <a:p>
            <a:pPr>
              <a:buNone/>
            </a:pPr>
            <a:r>
              <a:rPr lang="en-US" dirty="0" err="1" smtClean="0">
                <a:solidFill>
                  <a:srgbClr val="002060"/>
                </a:solidFill>
              </a:rPr>
              <a:t>Ecorys</a:t>
            </a:r>
            <a:r>
              <a:rPr lang="en-US" dirty="0" smtClean="0">
                <a:solidFill>
                  <a:srgbClr val="002060"/>
                </a:solidFill>
              </a:rPr>
              <a:t>, 2009, </a:t>
            </a:r>
            <a:r>
              <a:rPr lang="en-US" i="1" dirty="0" smtClean="0">
                <a:solidFill>
                  <a:srgbClr val="002060"/>
                </a:solidFill>
              </a:rPr>
              <a:t>Study on the competitiveness of the EU eco-industry — Within the Framework Contract of </a:t>
            </a:r>
            <a:r>
              <a:rPr lang="en-US" i="1" dirty="0" err="1" smtClean="0">
                <a:solidFill>
                  <a:srgbClr val="002060"/>
                </a:solidFill>
              </a:rPr>
              <a:t>Sectoral</a:t>
            </a:r>
            <a:r>
              <a:rPr lang="en-US" i="1" dirty="0" smtClean="0">
                <a:solidFill>
                  <a:srgbClr val="002060"/>
                </a:solidFill>
              </a:rPr>
              <a:t> Competitiveness Studies ENTR/06/054 — Final Report Part 1, (ec.europa.eu/enterprise/ newsroom/</a:t>
            </a:r>
            <a:r>
              <a:rPr lang="en-US" i="1" dirty="0" err="1" smtClean="0">
                <a:solidFill>
                  <a:srgbClr val="002060"/>
                </a:solidFill>
              </a:rPr>
              <a:t>cf</a:t>
            </a:r>
            <a:r>
              <a:rPr lang="en-US" i="1" dirty="0" smtClean="0">
                <a:solidFill>
                  <a:srgbClr val="002060"/>
                </a:solidFill>
              </a:rPr>
              <a:t>/</a:t>
            </a:r>
            <a:r>
              <a:rPr lang="en-US" i="1" dirty="0" err="1" smtClean="0">
                <a:solidFill>
                  <a:srgbClr val="002060"/>
                </a:solidFill>
              </a:rPr>
              <a:t>document.cfm?action</a:t>
            </a:r>
            <a:r>
              <a:rPr lang="en-US" i="1" dirty="0" smtClean="0">
                <a:solidFill>
                  <a:srgbClr val="002060"/>
                </a:solidFill>
              </a:rPr>
              <a:t>=</a:t>
            </a:r>
            <a:r>
              <a:rPr lang="en-US" i="1" dirty="0" err="1" smtClean="0">
                <a:solidFill>
                  <a:srgbClr val="002060"/>
                </a:solidFill>
              </a:rPr>
              <a:t>display&amp;doc</a:t>
            </a:r>
            <a:r>
              <a:rPr lang="en-US" i="1" dirty="0" smtClean="0">
                <a:solidFill>
                  <a:srgbClr val="002060"/>
                </a:solidFill>
              </a:rPr>
              <a:t>_ id=5416&amp;userservice_id=1&amp;request.id=0) accessed 20 July 2011. </a:t>
            </a:r>
          </a:p>
          <a:p>
            <a:pPr>
              <a:buNone/>
            </a:pPr>
            <a:r>
              <a:rPr lang="de-DE" dirty="0" smtClean="0">
                <a:solidFill>
                  <a:srgbClr val="002060"/>
                </a:solidFill>
              </a:rPr>
              <a:t>ISI/IZT, 2009, </a:t>
            </a:r>
            <a:r>
              <a:rPr lang="de-DE" i="1" dirty="0" smtClean="0">
                <a:solidFill>
                  <a:srgbClr val="002060"/>
                </a:solidFill>
              </a:rPr>
              <a:t>Rohstoffe für Zukunftstechnologien — Einfluss des branchenspezifischen Rohstoffbedarfs in rohstoffintensiven Zukunftstechnologien auf die zukünftige Rohstoffnachfrage, Endbericht im Auftrag des Bundesministeriums für Wirtschaft und Technologie (</a:t>
            </a:r>
            <a:r>
              <a:rPr lang="de-DE" i="1" dirty="0" err="1" smtClean="0">
                <a:solidFill>
                  <a:srgbClr val="002060"/>
                </a:solidFill>
              </a:rPr>
              <a:t>BMWi</a:t>
            </a:r>
            <a:r>
              <a:rPr lang="de-DE" i="1" dirty="0" smtClean="0">
                <a:solidFill>
                  <a:srgbClr val="002060"/>
                </a:solidFill>
              </a:rPr>
              <a:t>), Berlin. </a:t>
            </a:r>
            <a:endParaRPr lang="el-GR"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n-US" sz="2800" b="0" dirty="0" smtClean="0">
                <a:solidFill>
                  <a:srgbClr val="002060"/>
                </a:solidFill>
              </a:rPr>
              <a:t>Sustainable and responsible </a:t>
            </a:r>
            <a:r>
              <a:rPr lang="en-US" sz="2800" b="0" dirty="0" smtClean="0">
                <a:solidFill>
                  <a:srgbClr val="002060"/>
                </a:solidFill>
              </a:rPr>
              <a:t>business</a:t>
            </a:r>
          </a:p>
          <a:p>
            <a:pPr algn="ctr">
              <a:buNone/>
            </a:pPr>
            <a:r>
              <a:rPr lang="en-US" sz="2800" b="0" dirty="0" smtClean="0">
                <a:solidFill>
                  <a:srgbClr val="002060"/>
                </a:solidFill>
              </a:rPr>
              <a:t>Action </a:t>
            </a:r>
            <a:r>
              <a:rPr lang="en-US" sz="2800" b="0" dirty="0" smtClean="0">
                <a:solidFill>
                  <a:srgbClr val="002060"/>
                </a:solidFill>
              </a:rPr>
              <a:t>Plan for sustainable consumption and production (SCP) and sustainable industrial policy (SIP)</a:t>
            </a:r>
          </a:p>
          <a:p>
            <a:pPr algn="ctr">
              <a:buNone/>
            </a:pPr>
            <a:endParaRPr lang="el-GR" sz="28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b="0" dirty="0" smtClean="0">
                <a:solidFill>
                  <a:srgbClr val="002060"/>
                </a:solidFill>
              </a:rPr>
              <a:t>The </a:t>
            </a:r>
            <a:r>
              <a:rPr lang="en-US" sz="2000" b="0" dirty="0" smtClean="0">
                <a:solidFill>
                  <a:srgbClr val="002060"/>
                </a:solidFill>
                <a:hlinkClick r:id="rId2" tooltip="&#10;            Action Plan&#10;          "/>
              </a:rPr>
              <a:t>Action Plan </a:t>
            </a:r>
            <a:r>
              <a:rPr lang="en-US" sz="2000" b="0" dirty="0" smtClean="0">
                <a:solidFill>
                  <a:srgbClr val="002060"/>
                </a:solidFill>
              </a:rPr>
              <a:t>aims </a:t>
            </a:r>
            <a:r>
              <a:rPr lang="en-US" sz="2000" b="0" dirty="0" smtClean="0">
                <a:solidFill>
                  <a:srgbClr val="002060"/>
                </a:solidFill>
              </a:rPr>
              <a:t>at ensuring EU continued leadership in environmental performance by:</a:t>
            </a:r>
          </a:p>
          <a:p>
            <a:r>
              <a:rPr lang="en-US" sz="2000" b="0" dirty="0" smtClean="0">
                <a:solidFill>
                  <a:srgbClr val="002060"/>
                </a:solidFill>
              </a:rPr>
              <a:t>creating a new </a:t>
            </a:r>
            <a:r>
              <a:rPr lang="en-US" sz="2000" dirty="0" smtClean="0">
                <a:solidFill>
                  <a:srgbClr val="002060"/>
                </a:solidFill>
                <a:hlinkClick r:id="rId3" tooltip="sustainable product policy"/>
              </a:rPr>
              <a:t>sustainable product policy</a:t>
            </a:r>
            <a:r>
              <a:rPr lang="en-US" sz="2000" b="0" dirty="0" smtClean="0">
                <a:solidFill>
                  <a:srgbClr val="002060"/>
                </a:solidFill>
              </a:rPr>
              <a:t>, in order to improve the </a:t>
            </a:r>
            <a:r>
              <a:rPr lang="en-US" sz="2000" b="0" dirty="0" smtClean="0">
                <a:solidFill>
                  <a:srgbClr val="002060"/>
                </a:solidFill>
                <a:hlinkClick r:id="rId4" tooltip="environmental performance of products"/>
              </a:rPr>
              <a:t>environmental performance of products</a:t>
            </a:r>
            <a:r>
              <a:rPr lang="en-US" sz="2000" b="0" dirty="0" smtClean="0">
                <a:solidFill>
                  <a:srgbClr val="002060"/>
                </a:solidFill>
              </a:rPr>
              <a:t> on the market and help consumers to buy more eco-friendly products</a:t>
            </a:r>
          </a:p>
          <a:p>
            <a:r>
              <a:rPr lang="en-US" sz="2000" b="0" dirty="0" smtClean="0">
                <a:solidFill>
                  <a:srgbClr val="002060"/>
                </a:solidFill>
              </a:rPr>
              <a:t>encouraging </a:t>
            </a:r>
            <a:r>
              <a:rPr lang="en-US" sz="2000" b="0" dirty="0" smtClean="0">
                <a:solidFill>
                  <a:srgbClr val="002060"/>
                </a:solidFill>
                <a:hlinkClick r:id="rId5" tooltip="eco-innovation"/>
              </a:rPr>
              <a:t>eco-innovation</a:t>
            </a:r>
            <a:r>
              <a:rPr lang="en-US" sz="2000" b="0" dirty="0" smtClean="0">
                <a:solidFill>
                  <a:srgbClr val="002060"/>
                </a:solidFill>
              </a:rPr>
              <a:t> so that EU businesses adapt to the markets of the future</a:t>
            </a:r>
          </a:p>
          <a:p>
            <a:r>
              <a:rPr lang="en-US" sz="2000" b="0" dirty="0" smtClean="0">
                <a:solidFill>
                  <a:srgbClr val="002060"/>
                </a:solidFill>
              </a:rPr>
              <a:t>supporting the competitiveness of </a:t>
            </a:r>
            <a:r>
              <a:rPr lang="en-US" sz="2000" b="0" dirty="0" smtClean="0">
                <a:solidFill>
                  <a:srgbClr val="002060"/>
                </a:solidFill>
                <a:hlinkClick r:id="rId6" tooltip="&#10;              eco-industries&#10;            "/>
              </a:rPr>
              <a:t>eco-industries</a:t>
            </a:r>
            <a:endParaRPr lang="en-US" sz="2000" b="0" dirty="0" smtClean="0">
              <a:solidFill>
                <a:srgbClr val="002060"/>
              </a:solidFill>
            </a:endParaRPr>
          </a:p>
          <a:p>
            <a:r>
              <a:rPr lang="en-US" sz="2000" b="0" dirty="0" smtClean="0">
                <a:solidFill>
                  <a:srgbClr val="002060"/>
                </a:solidFill>
              </a:rPr>
              <a:t>contributing to a low carbon economy </a:t>
            </a:r>
            <a:r>
              <a:rPr lang="en-US" sz="2000" b="0" dirty="0" smtClean="0">
                <a:solidFill>
                  <a:srgbClr val="002060"/>
                </a:solidFill>
                <a:hlinkClick r:id="rId7" tooltip="internationally"/>
              </a:rPr>
              <a:t>internationally</a:t>
            </a:r>
            <a:r>
              <a:rPr lang="en-US" sz="2000" b="0" dirty="0" smtClean="0">
                <a:solidFill>
                  <a:srgbClr val="002060"/>
                </a:solidFill>
              </a:rPr>
              <a:t>.</a:t>
            </a:r>
          </a:p>
          <a:p>
            <a:pPr>
              <a:buNone/>
            </a:pP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b="0" dirty="0" smtClean="0">
                <a:solidFill>
                  <a:srgbClr val="002060"/>
                </a:solidFill>
              </a:rPr>
              <a:t>The Action Plan on Sustainable Consumption and Production and Sustainable Industrial Policy details the list of actions:</a:t>
            </a:r>
          </a:p>
          <a:p>
            <a:r>
              <a:rPr lang="en-US" sz="2000" dirty="0" err="1" smtClean="0">
                <a:solidFill>
                  <a:srgbClr val="002060"/>
                </a:solidFill>
                <a:hlinkClick r:id="rId2" tooltip="Ecodesign standards"/>
              </a:rPr>
              <a:t>Ecodesign</a:t>
            </a:r>
            <a:r>
              <a:rPr lang="en-US" sz="2000" dirty="0" smtClean="0">
                <a:solidFill>
                  <a:srgbClr val="002060"/>
                </a:solidFill>
                <a:hlinkClick r:id="rId2" tooltip="Ecodesign standards"/>
              </a:rPr>
              <a:t> </a:t>
            </a:r>
            <a:r>
              <a:rPr lang="en-US" sz="2000" dirty="0" smtClean="0">
                <a:solidFill>
                  <a:srgbClr val="002060"/>
                </a:solidFill>
                <a:hlinkClick r:id="rId2" tooltip="Ecodesign standards"/>
              </a:rPr>
              <a:t>standards</a:t>
            </a:r>
            <a:r>
              <a:rPr lang="en-US" sz="2000" dirty="0" smtClean="0">
                <a:solidFill>
                  <a:srgbClr val="002060"/>
                </a:solidFill>
              </a:rPr>
              <a:t> </a:t>
            </a:r>
            <a:r>
              <a:rPr lang="en-US" sz="2000" b="0" dirty="0" smtClean="0">
                <a:solidFill>
                  <a:srgbClr val="002060"/>
                </a:solidFill>
              </a:rPr>
              <a:t>for </a:t>
            </a:r>
            <a:r>
              <a:rPr lang="en-US" sz="2000" b="0" dirty="0" smtClean="0">
                <a:solidFill>
                  <a:srgbClr val="002060"/>
                </a:solidFill>
              </a:rPr>
              <a:t>a wider range of products</a:t>
            </a:r>
          </a:p>
          <a:p>
            <a:r>
              <a:rPr lang="en-US" sz="2000" b="0" dirty="0" smtClean="0">
                <a:solidFill>
                  <a:srgbClr val="002060"/>
                </a:solidFill>
              </a:rPr>
              <a:t>improved energy and environmental </a:t>
            </a:r>
            <a:r>
              <a:rPr lang="en-US" sz="2000" b="0" dirty="0" err="1" smtClean="0">
                <a:solidFill>
                  <a:srgbClr val="002060"/>
                </a:solidFill>
                <a:hlinkClick r:id="rId3" tooltip="labelling"/>
              </a:rPr>
              <a:t>labelling</a:t>
            </a:r>
            <a:endParaRPr lang="en-US" sz="2000" b="0" dirty="0" smtClean="0">
              <a:solidFill>
                <a:srgbClr val="002060"/>
              </a:solidFill>
            </a:endParaRPr>
          </a:p>
          <a:p>
            <a:r>
              <a:rPr lang="en-US" sz="2000" b="0" dirty="0" smtClean="0">
                <a:solidFill>
                  <a:srgbClr val="002060"/>
                </a:solidFill>
                <a:hlinkClick r:id="rId4" tooltip="incentives"/>
              </a:rPr>
              <a:t>incentives</a:t>
            </a:r>
            <a:r>
              <a:rPr lang="en-US" sz="2000" b="0" dirty="0" smtClean="0">
                <a:solidFill>
                  <a:srgbClr val="002060"/>
                </a:solidFill>
              </a:rPr>
              <a:t> rewarding eco-friendly products, including </a:t>
            </a:r>
            <a:r>
              <a:rPr lang="en-US" sz="2000" b="0" dirty="0" smtClean="0">
                <a:solidFill>
                  <a:srgbClr val="002060"/>
                </a:solidFill>
                <a:hlinkClick r:id="rId5" tooltip="green public procurement"/>
              </a:rPr>
              <a:t>green public procurement</a:t>
            </a:r>
            <a:endParaRPr lang="en-US" sz="2000" b="0" dirty="0" smtClean="0">
              <a:solidFill>
                <a:srgbClr val="002060"/>
              </a:solidFill>
            </a:endParaRPr>
          </a:p>
          <a:p>
            <a:r>
              <a:rPr lang="en-US" sz="2000" b="0" dirty="0" smtClean="0">
                <a:solidFill>
                  <a:srgbClr val="002060"/>
                </a:solidFill>
              </a:rPr>
              <a:t>work with </a:t>
            </a:r>
            <a:r>
              <a:rPr lang="en-US" sz="2000" b="0" dirty="0" smtClean="0">
                <a:solidFill>
                  <a:srgbClr val="002060"/>
                </a:solidFill>
                <a:hlinkClick r:id="rId6" tooltip="retailers"/>
              </a:rPr>
              <a:t>retailers</a:t>
            </a:r>
            <a:endParaRPr lang="en-US" sz="2000" b="0" dirty="0" smtClean="0">
              <a:solidFill>
                <a:srgbClr val="002060"/>
              </a:solidFill>
            </a:endParaRPr>
          </a:p>
          <a:p>
            <a:r>
              <a:rPr lang="en-US" sz="2000" b="0" dirty="0" smtClean="0">
                <a:solidFill>
                  <a:srgbClr val="002060"/>
                </a:solidFill>
              </a:rPr>
              <a:t>support to </a:t>
            </a:r>
            <a:r>
              <a:rPr lang="en-US" sz="2000" b="0" dirty="0" smtClean="0">
                <a:solidFill>
                  <a:srgbClr val="002060"/>
                </a:solidFill>
                <a:hlinkClick r:id="rId7" tooltip="environmental industries"/>
              </a:rPr>
              <a:t>environmental industries</a:t>
            </a:r>
            <a:endParaRPr lang="en-US" sz="2000" b="0" dirty="0" smtClean="0">
              <a:solidFill>
                <a:srgbClr val="002060"/>
              </a:solidFill>
            </a:endParaRPr>
          </a:p>
          <a:p>
            <a:r>
              <a:rPr lang="en-US" sz="2000" b="0" dirty="0" smtClean="0">
                <a:solidFill>
                  <a:srgbClr val="002060"/>
                </a:solidFill>
                <a:hlinkClick r:id="rId8" tooltip="promotion of sustainable industry internationally&#10;            "/>
              </a:rPr>
              <a:t>promotion of sustainable industry internationally</a:t>
            </a:r>
            <a:r>
              <a:rPr lang="en-US" sz="2000" b="0" dirty="0" smtClean="0">
                <a:solidFill>
                  <a:srgbClr val="002060"/>
                </a:solidFill>
              </a:rPr>
              <a:t>.</a:t>
            </a:r>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357158" y="4214818"/>
            <a:ext cx="8329642" cy="2000265"/>
          </a:xfrm>
        </p:spPr>
        <p:txBody>
          <a:bodyPr/>
          <a:lstStyle/>
          <a:p>
            <a:pPr algn="ctr">
              <a:buNone/>
            </a:pPr>
            <a:r>
              <a:rPr lang="en-US" sz="2400" dirty="0" smtClean="0"/>
              <a:t>Attitudes of European citizens towards the environment</a:t>
            </a:r>
          </a:p>
          <a:p>
            <a:pPr algn="ctr">
              <a:buNone/>
            </a:pPr>
            <a:r>
              <a:rPr lang="en-US" sz="1400" dirty="0" smtClean="0"/>
              <a:t>Special </a:t>
            </a:r>
            <a:r>
              <a:rPr lang="en-US" sz="1400" dirty="0" err="1" smtClean="0"/>
              <a:t>Eurobarometer</a:t>
            </a:r>
            <a:r>
              <a:rPr lang="en-US" sz="1400" dirty="0" smtClean="0"/>
              <a:t> 365 – EB75.2</a:t>
            </a:r>
          </a:p>
          <a:p>
            <a:pPr algn="ctr">
              <a:buNone/>
            </a:pPr>
            <a:r>
              <a:rPr lang="en-US" sz="1400" dirty="0" smtClean="0"/>
              <a:t>Fieldwork: 13 April – 8 May 2011</a:t>
            </a:r>
            <a:endParaRPr lang="el-GR" sz="1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357554" y="1857364"/>
            <a:ext cx="2643206" cy="210101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85786" y="1357313"/>
            <a:ext cx="7572428" cy="51673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57223" y="1357313"/>
            <a:ext cx="7000925" cy="516731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n-US" sz="2000" dirty="0" smtClean="0">
                <a:solidFill>
                  <a:srgbClr val="002060"/>
                </a:solidFill>
              </a:rPr>
              <a:t>Revenues from recycling are substantial and growing fast. From 2004 to 2008 the turnover of seven main categories of recyclables increased by almost 100 %, to a minimum of EUR 60 billion. </a:t>
            </a:r>
            <a:endParaRPr lang="el-GR" sz="20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14414" y="1366288"/>
            <a:ext cx="6429420" cy="515833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428596" y="1285860"/>
            <a:ext cx="8072494" cy="523876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00100" y="1357313"/>
            <a:ext cx="7000924" cy="516731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716610" y="1285875"/>
            <a:ext cx="5710779" cy="52387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270873" y="1357313"/>
            <a:ext cx="4602253" cy="516731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285852" y="1285875"/>
            <a:ext cx="6286544" cy="52387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500166" y="1357313"/>
            <a:ext cx="5856524" cy="516731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588479" y="1600200"/>
            <a:ext cx="7967042" cy="49244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737704" y="1357313"/>
            <a:ext cx="7668591" cy="516731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28662" y="1428736"/>
            <a:ext cx="7429552" cy="509588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Recycling creates more jobs at higher income levels than </a:t>
            </a:r>
            <a:r>
              <a:rPr lang="en-US" sz="2000" dirty="0" err="1" smtClean="0">
                <a:solidFill>
                  <a:srgbClr val="002060"/>
                </a:solidFill>
              </a:rPr>
              <a:t>landfilling</a:t>
            </a:r>
            <a:r>
              <a:rPr lang="en-US" sz="2000" dirty="0" smtClean="0">
                <a:solidFill>
                  <a:srgbClr val="002060"/>
                </a:solidFill>
              </a:rPr>
              <a:t> or incinerating waste. The overall employment related to the recycling of materials in European countries has increased steadily from 422 per million inhabitants in 2000 to 611 in 2007. This represents an increase of 45 % between 2000 and 2007, corresponding to an annual increase of 7 %. </a:t>
            </a:r>
            <a:endParaRPr lang="el-GR" sz="2000"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756270" y="1600200"/>
            <a:ext cx="7631460" cy="49244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642910" y="1428736"/>
            <a:ext cx="7786741" cy="509588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788042" y="1428750"/>
            <a:ext cx="7567916" cy="509587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571472" y="1357298"/>
            <a:ext cx="7858179" cy="5167327"/>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508660" y="1285875"/>
            <a:ext cx="8126679" cy="523875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544423" y="1357313"/>
            <a:ext cx="8055154" cy="516731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1785918" y="1361124"/>
            <a:ext cx="5325583" cy="516350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1357290" y="1285875"/>
            <a:ext cx="6143668" cy="523875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285720" y="1304328"/>
            <a:ext cx="8429684" cy="5220297"/>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357158" y="1357312"/>
            <a:ext cx="8358246" cy="528639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Recycling can meet a large proportion of the economy's demand for resources, alleviating pressure on ecosystems to provide resources and assimilate waste. Already recycling meets substantial proportions of demand for some resource groups, notably paper and cardboard, and iron and steel. </a:t>
            </a:r>
            <a:endParaRPr lang="el-GR" sz="2000"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428597" y="1285860"/>
            <a:ext cx="8143932" cy="53578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n-US" sz="2000" dirty="0" smtClean="0">
                <a:solidFill>
                  <a:srgbClr val="002060"/>
                </a:solidFill>
              </a:rPr>
              <a:t>Today three of the most important challenges facing Europe are reducing environmental burdens, creating new jobs and enhancing the resource base for the economy.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The development of recycling over the last decade is an interesting example of market forces and legislative demands working together to produce positive results. </a:t>
            </a:r>
            <a:endParaRPr lang="el-GR" sz="20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47812" y="1828800"/>
            <a:ext cx="6048375" cy="44672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Recycling contributes in several ways:</a:t>
            </a:r>
          </a:p>
          <a:p>
            <a:pPr>
              <a:buNone/>
            </a:pPr>
            <a:r>
              <a:rPr lang="en-US" sz="2000" dirty="0" smtClean="0">
                <a:solidFill>
                  <a:srgbClr val="002060"/>
                </a:solidFill>
              </a:rPr>
              <a:t>• As a promising eco-industry sub-sector, recycling is increasingly important for the European economy, contributing to total economic output (GDP) and Europe's internal and overseas trade. </a:t>
            </a:r>
          </a:p>
          <a:p>
            <a:pPr>
              <a:buNone/>
            </a:pPr>
            <a:r>
              <a:rPr lang="en-US" sz="2000" dirty="0" smtClean="0">
                <a:solidFill>
                  <a:srgbClr val="002060"/>
                </a:solidFill>
              </a:rPr>
              <a:t>• The growing recycling industry also helps to generate 'green jobs'. </a:t>
            </a:r>
          </a:p>
          <a:p>
            <a:pPr>
              <a:buNone/>
            </a:pPr>
            <a:r>
              <a:rPr lang="en-US" sz="2000" dirty="0" smtClean="0">
                <a:solidFill>
                  <a:srgbClr val="002060"/>
                </a:solidFill>
              </a:rPr>
              <a:t>• A large part of recycling is closely linked to non‑renewable resources, above all metals. As such, recycling helps reduce virgin non‑renewable resource use, directly helping decouple material use from economic growth. </a:t>
            </a:r>
            <a:endParaRPr lang="el-GR" sz="2000" dirty="0">
              <a:solidFill>
                <a:srgbClr val="002060"/>
              </a:solidFill>
            </a:endParaRPr>
          </a:p>
        </p:txBody>
      </p:sp>
    </p:spTree>
  </p:cSld>
  <p:clrMapOvr>
    <a:masterClrMapping/>
  </p:clrMapOvr>
</p:sld>
</file>

<file path=ppt/theme/theme1.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template1-PUB</Template>
  <TotalTime>15175</TotalTime>
  <Words>1088</Words>
  <Application>Microsoft Office PowerPoint</Application>
  <PresentationFormat>Προβολή στην οθόνη (4:3)</PresentationFormat>
  <Paragraphs>103</Paragraphs>
  <Slides>50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template1-PUB</vt:lpstr>
      <vt:lpstr>Jean Monnet Chair European Integration and Policies </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vector>
  </TitlesOfParts>
  <Company>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tacoen</dc:creator>
  <cp:lastModifiedBy>j</cp:lastModifiedBy>
  <cp:revision>840</cp:revision>
  <cp:lastPrinted>2008-05-20T10:20:43Z</cp:lastPrinted>
  <dcterms:created xsi:type="dcterms:W3CDTF">2007-08-22T10:47:46Z</dcterms:created>
  <dcterms:modified xsi:type="dcterms:W3CDTF">2013-05-23T16:51:42Z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