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56" r:id="rId2"/>
    <p:sldId id="257" r:id="rId3"/>
    <p:sldId id="264" r:id="rId4"/>
    <p:sldId id="267" r:id="rId5"/>
    <p:sldId id="265" r:id="rId6"/>
    <p:sldId id="268" r:id="rId7"/>
    <p:sldId id="259" r:id="rId8"/>
    <p:sldId id="260" r:id="rId9"/>
    <p:sldId id="261" r:id="rId10"/>
    <p:sldId id="262" r:id="rId11"/>
    <p:sldId id="263" r:id="rId12"/>
    <p:sldId id="266" r:id="rId13"/>
    <p:sldId id="269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96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5B14B-32EE-4514-91ED-2FA0ACF4AA4E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75C7E-4071-4BA4-89E9-84B47319D8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1348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1F06-B663-4984-9057-9EC466C72F32}" type="datetime1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962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C04A-5D01-4145-B750-B6A8A229F285}" type="datetime1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462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DD63-F73E-4186-BCDB-7F8920AC67D0}" type="datetime1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65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BE0-09F4-4D47-B5EE-93056CAA7873}" type="datetime1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055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495E4-5E7F-46EB-A39B-5004790787C0}" type="datetime1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291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911D-A9F3-438A-9388-C90B9B5CC2B8}" type="datetime1">
              <a:rPr lang="el-GR" smtClean="0"/>
              <a:t>15/10/2015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050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23B2-44D7-4AA1-A9EC-05896CBC3804}" type="datetime1">
              <a:rPr lang="el-GR" smtClean="0"/>
              <a:t>15/10/2015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73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FC1CD-FEC2-45CD-A32F-BC65528A7BF5}" type="datetime1">
              <a:rPr lang="el-GR" smtClean="0"/>
              <a:t>15/10/2015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59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EA0-882D-40C1-9FDA-0F972C6C6939}" type="datetime1">
              <a:rPr lang="el-GR" smtClean="0"/>
              <a:t>15/10/2015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885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4815-84C7-4A88-AD57-D5719705E63B}" type="datetime1">
              <a:rPr lang="el-GR" smtClean="0"/>
              <a:t>15/10/2015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13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34E9-99A5-4913-91F5-AC404FCDFC5E}" type="datetime1">
              <a:rPr lang="el-GR" smtClean="0"/>
              <a:t>15/10/2015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452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7C848-148D-4D21-AE0B-3A326F606E75}" type="datetime1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B616D-6461-4F20-8E13-762E01FF37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313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99591" y="4221088"/>
            <a:ext cx="7558607" cy="1512168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ΠΡΑΚΤΙΚΟΓΡΑΦΙΑ</a:t>
            </a:r>
            <a:br>
              <a:rPr lang="el-GR" sz="3600" b="1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100" b="1" dirty="0" smtClean="0"/>
              <a:t>Μεταπτυχιακή φοιτήτρια: Ξυλά Βασιλική</a:t>
            </a:r>
            <a:endParaRPr lang="el-GR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75656" y="1448251"/>
            <a:ext cx="6400800" cy="2345874"/>
          </a:xfrm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tx1"/>
                </a:solidFill>
              </a:rPr>
              <a:t>ΠΑΝΕΠΙΣΤΗΜΙΟ ΠΕΛΟΠΟΝΝΗΣΟΥ</a:t>
            </a:r>
          </a:p>
          <a:p>
            <a:r>
              <a:rPr lang="el-GR" sz="2000" b="1" dirty="0">
                <a:solidFill>
                  <a:schemeClr val="tx1"/>
                </a:solidFill>
              </a:rPr>
              <a:t>ΣΧΟΛΗ ΚΑΛΩΝ ΤΕΧΝΩΝ</a:t>
            </a:r>
          </a:p>
          <a:p>
            <a:r>
              <a:rPr lang="el-GR" sz="2000" b="1" dirty="0">
                <a:solidFill>
                  <a:schemeClr val="tx1"/>
                </a:solidFill>
              </a:rPr>
              <a:t>ΤΜΗΜΑ ΘΕΑΤΡΙΚΩΝ ΣΠΟΥΔΩΝ</a:t>
            </a:r>
          </a:p>
          <a:p>
            <a:r>
              <a:rPr lang="el-GR" sz="2000" b="1" dirty="0">
                <a:solidFill>
                  <a:schemeClr val="tx1"/>
                </a:solidFill>
              </a:rPr>
              <a:t>ΠΡΟΓΡΑΜΜΑ ΜΕΤΑΠΤΥΧΙΑΚΩΝ ΣΠΟΥΔΩΝ</a:t>
            </a:r>
          </a:p>
          <a:p>
            <a:endParaRPr lang="el-GR" b="1" dirty="0"/>
          </a:p>
        </p:txBody>
      </p:sp>
      <p:pic>
        <p:nvPicPr>
          <p:cNvPr id="4" name="Εικόνα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512" y="764704"/>
            <a:ext cx="688975" cy="68262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062288"/>
            <a:ext cx="7056784" cy="108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70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καταγράφω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Τις εισηγήσεις των καθηγητών. </a:t>
            </a:r>
          </a:p>
          <a:p>
            <a:pPr algn="just"/>
            <a:r>
              <a:rPr lang="el-GR" dirty="0" smtClean="0"/>
              <a:t>Βιογραφικά σημειώματα.</a:t>
            </a:r>
          </a:p>
          <a:p>
            <a:pPr algn="just"/>
            <a:r>
              <a:rPr lang="el-GR" dirty="0" smtClean="0"/>
              <a:t>Συμβάντα που προκαλούν ενδιαφέρον. </a:t>
            </a:r>
          </a:p>
          <a:p>
            <a:pPr algn="just"/>
            <a:r>
              <a:rPr lang="el-GR" dirty="0" smtClean="0"/>
              <a:t>Απόψεις, σχόλια, στάσεις συμμετεχόντων.</a:t>
            </a:r>
          </a:p>
          <a:p>
            <a:pPr algn="just"/>
            <a:r>
              <a:rPr lang="el-GR" dirty="0" smtClean="0"/>
              <a:t>Βιωματικές δράσεις.</a:t>
            </a:r>
          </a:p>
          <a:p>
            <a:pPr algn="just"/>
            <a:r>
              <a:rPr lang="el-GR" dirty="0" smtClean="0"/>
              <a:t>Απόψεις, εντυπώσεις και συμπεράσματα του ερευνητή.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42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Ενδεικτική Βιβλιογραφία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err="1" smtClean="0"/>
              <a:t>Babbie</a:t>
            </a:r>
            <a:r>
              <a:rPr lang="el-GR" dirty="0" smtClean="0"/>
              <a:t> </a:t>
            </a:r>
            <a:r>
              <a:rPr lang="el-GR" dirty="0" err="1" smtClean="0"/>
              <a:t>Earl</a:t>
            </a:r>
            <a:r>
              <a:rPr lang="el-GR" dirty="0" smtClean="0"/>
              <a:t> (2011). </a:t>
            </a:r>
            <a:r>
              <a:rPr lang="el-GR" i="1" dirty="0" smtClean="0"/>
              <a:t>Εισαγωγή στην κοινωνική έρευνα</a:t>
            </a:r>
            <a:r>
              <a:rPr lang="el-GR" dirty="0" smtClean="0"/>
              <a:t>, Αθήνα, Κριτική.</a:t>
            </a:r>
          </a:p>
          <a:p>
            <a:pPr algn="just"/>
            <a:r>
              <a:rPr lang="el-GR" dirty="0" err="1"/>
              <a:t>Cohen</a:t>
            </a:r>
            <a:r>
              <a:rPr lang="el-GR" dirty="0"/>
              <a:t>, L., &amp; </a:t>
            </a:r>
            <a:r>
              <a:rPr lang="el-GR" dirty="0" err="1"/>
              <a:t>Manion</a:t>
            </a:r>
            <a:r>
              <a:rPr lang="el-GR" dirty="0"/>
              <a:t>, L. (2000). Μεθοδολογία εκπαιδευτικής έρευνας, μτφ. </a:t>
            </a:r>
            <a:r>
              <a:rPr lang="el-GR" dirty="0" err="1"/>
              <a:t>Μητσοπούλου</a:t>
            </a:r>
            <a:r>
              <a:rPr lang="el-GR" dirty="0"/>
              <a:t>, Χρ. &amp; Φιλοπούλου, Μ., Αθήνα, Μεταίχμιο</a:t>
            </a:r>
            <a:r>
              <a:rPr lang="el-GR" dirty="0" smtClean="0"/>
              <a:t>.</a:t>
            </a:r>
          </a:p>
          <a:p>
            <a:pPr algn="just"/>
            <a:r>
              <a:rPr lang="el-GR" dirty="0" err="1" smtClean="0"/>
              <a:t>Δαουτόπουλος</a:t>
            </a:r>
            <a:r>
              <a:rPr lang="el-GR" dirty="0" smtClean="0"/>
              <a:t> Γ. (2011). </a:t>
            </a:r>
            <a:r>
              <a:rPr lang="el-GR" i="1" dirty="0" smtClean="0"/>
              <a:t>Μεθοδολογία Κοινωνικών Ερευνών</a:t>
            </a:r>
            <a:r>
              <a:rPr lang="el-GR" dirty="0" smtClean="0"/>
              <a:t>, ΣΤ’ έκδοση.</a:t>
            </a:r>
          </a:p>
          <a:p>
            <a:pPr algn="just"/>
            <a:r>
              <a:rPr lang="en-US" dirty="0" err="1"/>
              <a:t>Denzin</a:t>
            </a:r>
            <a:r>
              <a:rPr lang="en-US" dirty="0"/>
              <a:t>, N. K. (1978). The Research Act in Sociology, New York, McGraw – Hill</a:t>
            </a:r>
            <a:r>
              <a:rPr lang="en-US" dirty="0" smtClean="0"/>
              <a:t>.</a:t>
            </a:r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sz="2400" dirty="0" smtClean="0"/>
          </a:p>
          <a:p>
            <a:pPr algn="just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329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Ενδεικτική Βιβλιογραφία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l-GR" dirty="0"/>
              <a:t>Εθνικό Κέντρο Κοινωνικών Ερευνών (Ε.Κ.Κ.Ε.), </a:t>
            </a:r>
            <a:r>
              <a:rPr lang="el-GR" dirty="0" err="1"/>
              <a:t>Ζάρναρη</a:t>
            </a:r>
            <a:r>
              <a:rPr lang="el-GR" dirty="0"/>
              <a:t> Όλγα κ.α.(1998). Εισαγωγή στη μεθοδολογία και τις τεχνικές των κοινωνικών ερευνών, </a:t>
            </a:r>
            <a:r>
              <a:rPr lang="el-GR" dirty="0" err="1"/>
              <a:t>Gutenberg</a:t>
            </a:r>
            <a:r>
              <a:rPr lang="el-GR" dirty="0"/>
              <a:t> – Γ. &amp; Κ. Αθήνα, </a:t>
            </a:r>
            <a:r>
              <a:rPr lang="el-GR" dirty="0" err="1"/>
              <a:t>Δαρδανός</a:t>
            </a:r>
            <a:r>
              <a:rPr lang="el-GR" dirty="0"/>
              <a:t>.</a:t>
            </a:r>
          </a:p>
          <a:p>
            <a:pPr algn="just"/>
            <a:r>
              <a:rPr lang="el-GR" dirty="0" err="1"/>
              <a:t>Ιωσηφίδης</a:t>
            </a:r>
            <a:r>
              <a:rPr lang="el-GR" dirty="0"/>
              <a:t> Θ. (2008). Ποιοτικές μέθοδοι έρευνας στις κοινωνικές επιστήμες, Αθήνα, Κριτική. </a:t>
            </a:r>
            <a:endParaRPr lang="el-GR" dirty="0" smtClean="0"/>
          </a:p>
          <a:p>
            <a:pPr algn="just"/>
            <a:r>
              <a:rPr lang="el-GR" dirty="0" smtClean="0"/>
              <a:t>Κυριαζή Νότα (1999). </a:t>
            </a:r>
            <a:r>
              <a:rPr lang="el-GR" i="1" dirty="0" smtClean="0"/>
              <a:t>Η κοινωνιολογική έρευνα. Κριτική επισκόπηση των μεθόδων και των τεχνικών, </a:t>
            </a:r>
            <a:r>
              <a:rPr lang="el-GR" dirty="0" smtClean="0"/>
              <a:t>Αθήνα, Ελληνικά Γράμματα.</a:t>
            </a:r>
          </a:p>
          <a:p>
            <a:pPr algn="just"/>
            <a:r>
              <a:rPr lang="el-GR" dirty="0" err="1" smtClean="0"/>
              <a:t>Λυδάκη</a:t>
            </a:r>
            <a:r>
              <a:rPr lang="el-GR" dirty="0" smtClean="0"/>
              <a:t>, Α. (2001), </a:t>
            </a:r>
            <a:r>
              <a:rPr lang="el-GR" i="1" dirty="0" smtClean="0"/>
              <a:t>Ποιοτικές μέθοδοι της κοινωνικής έρευνας,</a:t>
            </a:r>
            <a:r>
              <a:rPr lang="el-GR" dirty="0" smtClean="0"/>
              <a:t> Αθήνα, Καστανιώτης.</a:t>
            </a:r>
          </a:p>
          <a:p>
            <a:pPr algn="just"/>
            <a:r>
              <a:rPr lang="el-GR" dirty="0" err="1" smtClean="0"/>
              <a:t>Τσιάρας</a:t>
            </a:r>
            <a:r>
              <a:rPr lang="el-GR" dirty="0" smtClean="0"/>
              <a:t> Α. (2015), Μεθοδολογία της έρευνας (σημειώσεις μαθήματος).</a:t>
            </a:r>
          </a:p>
          <a:p>
            <a:pPr algn="just"/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10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ΤΕΛΟΣ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l-GR" sz="4000" dirty="0"/>
          </a:p>
          <a:p>
            <a:pPr marL="0" indent="0" algn="ctr">
              <a:buNone/>
            </a:pPr>
            <a:r>
              <a:rPr lang="el-GR" sz="4000" dirty="0" smtClean="0"/>
              <a:t>Σας ευχαριστώ για την προσοχή σας!</a:t>
            </a:r>
            <a:endParaRPr lang="en-US" sz="4000" dirty="0" smtClean="0"/>
          </a:p>
          <a:p>
            <a:pPr marL="0" indent="0" algn="ctr">
              <a:buNone/>
            </a:pPr>
            <a:endParaRPr lang="el-GR" sz="4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13</a:t>
            </a:fld>
            <a:endParaRPr lang="el-GR"/>
          </a:p>
        </p:txBody>
      </p:sp>
      <p:pic>
        <p:nvPicPr>
          <p:cNvPr id="1026" name="Picture 2" descr="C:\Users\vasiliki\AppData\Local\Microsoft\Windows\INetCache\IE\5LJZY084\graduation-cap-311378_64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139827"/>
            <a:ext cx="2088232" cy="154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84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είναι η πρακτικογραφία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l-GR" sz="3600" dirty="0" smtClean="0"/>
              <a:t>Είναι ποιοτική έρευνα μικρής χρονικής διάρκειας.</a:t>
            </a:r>
          </a:p>
          <a:p>
            <a:pPr algn="just"/>
            <a:r>
              <a:rPr lang="el-GR" sz="3600" dirty="0" smtClean="0"/>
              <a:t>Είναι έρευνα πεδίου.</a:t>
            </a:r>
          </a:p>
          <a:p>
            <a:pPr algn="just"/>
            <a:r>
              <a:rPr lang="el-GR" sz="3600" dirty="0" smtClean="0"/>
              <a:t>Είναι συμμετοχική παρατήρηση (καταγράφονται άμεσα τα δεδομένα μέσω  παρατήρησης, μαγνητοφώνησης ή βιντεοσκόπησης).</a:t>
            </a:r>
          </a:p>
          <a:p>
            <a:pPr algn="just"/>
            <a:r>
              <a:rPr lang="el-GR" sz="3600" dirty="0" smtClean="0"/>
              <a:t>Είναι η πλήρης καταγραφή του μαθήματος.</a:t>
            </a:r>
          </a:p>
          <a:p>
            <a:endParaRPr lang="el-GR" sz="36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68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είναι η ποιοτική έρευνα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Ασχολείται με ποιοτικά φαινόμενα, όπως για παράδειγμα η ανθρώπινη συμπεριφορά. </a:t>
            </a:r>
          </a:p>
          <a:p>
            <a:pPr algn="just"/>
            <a:r>
              <a:rPr lang="el-GR" dirty="0" smtClean="0"/>
              <a:t>Είναι η λεπτομερειακή και εις βάθος ανάλυση και ερμηνεία της κοινωνικής πραγματικότητας. </a:t>
            </a:r>
          </a:p>
          <a:p>
            <a:pPr algn="just"/>
            <a:r>
              <a:rPr lang="el-GR" dirty="0" smtClean="0"/>
              <a:t>Λαμβάνει υπόψη στάσεις, απόψεις, συμπεριφορές.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217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Τι είναι η ποιοτική έρευνα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Είναι η έρευνα της οποίας τα δεδομένα δεν ποσοτικοποιούνται, δεν μεταφράζονται δηλαδή αριθμητικά. </a:t>
            </a:r>
          </a:p>
          <a:p>
            <a:pPr algn="just"/>
            <a:r>
              <a:rPr lang="el-GR" dirty="0"/>
              <a:t>Δεν αναδεικνύει γενικές τάσεις.</a:t>
            </a:r>
          </a:p>
          <a:p>
            <a:pPr algn="just"/>
            <a:r>
              <a:rPr lang="el-GR" dirty="0"/>
              <a:t>Επομένως, δεν γενικεύει αλλά εμβαθύνει. </a:t>
            </a:r>
          </a:p>
          <a:p>
            <a:pPr algn="just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731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Τι είναι η συμμετοχική παρατήρηση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Είναι μια μέθοδος συλλογής πληροφοριών, μέσω της άμεσης παρατήρησης του ίδιου του ερευνητή. </a:t>
            </a:r>
          </a:p>
          <a:p>
            <a:pPr algn="just"/>
            <a:r>
              <a:rPr lang="el-GR" dirty="0" smtClean="0"/>
              <a:t>Οι πληροφορίες συλλέγονται από τα γεγονότα που συμβαίνουν στο παρόν. </a:t>
            </a:r>
          </a:p>
          <a:p>
            <a:pPr algn="just"/>
            <a:r>
              <a:rPr lang="el-GR" dirty="0" smtClean="0"/>
              <a:t>Ως μέθοδος χρησιμοποιήθηκε από ανθρωπολόγους αλλά και κοινωνιολόγους.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385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Τι είναι η συμμετοχική παρατήρηση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Προέκυψε από την ανάγκη των μελετητών να επικοινωνήσουν με το υπό διερεύνηση περιβάλλον.</a:t>
            </a:r>
          </a:p>
          <a:p>
            <a:pPr algn="just"/>
            <a:r>
              <a:rPr lang="el-GR" dirty="0"/>
              <a:t>Απαιτήθηκε η ανάπτυξη μιας μεθόδου ερμηνείας των κοινωνικών φαινομένων «εκ των έσω». 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313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Τι είναι η συμμετοχική παρατήρηση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b="1" dirty="0" smtClean="0"/>
              <a:t>Ο παρατηρητής – ερευνητής </a:t>
            </a:r>
          </a:p>
          <a:p>
            <a:pPr algn="just"/>
            <a:r>
              <a:rPr lang="el-GR" dirty="0" smtClean="0"/>
              <a:t>Εμπλέκεται ενεργά στα συμβάντα που επιχειρεί να παρατηρήσει.</a:t>
            </a:r>
          </a:p>
          <a:p>
            <a:pPr algn="just"/>
            <a:r>
              <a:rPr lang="el-GR" dirty="0" smtClean="0"/>
              <a:t>Δεν καταγράφει απλώς, αλλά αποτελεί ο ίδιος μέρος του υπό μελέτη περιβάλλοντος.</a:t>
            </a:r>
          </a:p>
          <a:p>
            <a:pPr algn="just"/>
            <a:r>
              <a:rPr lang="el-GR" dirty="0" smtClean="0"/>
              <a:t>Αλληλεπιδρά και ταυτόχρονα αναπτύσσει σχέσεις με τους συμμετέχοντες. </a:t>
            </a:r>
          </a:p>
          <a:p>
            <a:pPr algn="just"/>
            <a:r>
              <a:rPr lang="el-GR" dirty="0" smtClean="0"/>
              <a:t>Δρα και αντιδρά συμμετέχοντας ενεργά, στις καταστάσεις και στα γεγονότα με την συμπεριφορά του, τα λεγόμενά του, τις σκέψεις και τα συναισθήματά του.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371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b="1" dirty="0"/>
              <a:t>Τι είναι η συμμετοχική παρατήρηση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b="1" dirty="0" smtClean="0"/>
              <a:t>Ο παρατηρητής – ερευνητής </a:t>
            </a:r>
          </a:p>
          <a:p>
            <a:pPr algn="just"/>
            <a:r>
              <a:rPr lang="el-GR" dirty="0" smtClean="0"/>
              <a:t>Παρατηρεί και τον εαυτό του μέσα από την αντίδραση των άλλων. </a:t>
            </a:r>
          </a:p>
          <a:p>
            <a:pPr algn="just"/>
            <a:r>
              <a:rPr lang="el-GR" dirty="0" smtClean="0"/>
              <a:t>Καταγράφει και τον δικό του ρόλο μέσα από τις αλληλεπιδράσεις που προκαλεί. </a:t>
            </a:r>
          </a:p>
          <a:p>
            <a:pPr algn="just"/>
            <a:r>
              <a:rPr lang="el-GR" dirty="0" smtClean="0"/>
              <a:t>Δεν μπορεί να είναι αμερόληπτος και αντικειμενικός διότι αποτελεί και ο ίδιος μέρος ενός ερευνητικού πλαισίου. </a:t>
            </a:r>
          </a:p>
          <a:p>
            <a:pPr algn="just"/>
            <a:r>
              <a:rPr lang="el-GR" dirty="0" smtClean="0"/>
              <a:t>Και μόνο η παρουσία του έχει τη δύναμη να επηρεάζει το επικοινωνιακό περιβάλλον που θέλει να μελετήσει.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081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b="1" dirty="0" smtClean="0"/>
              <a:t>Ερευνητικά εργαλεία για τη συλλογή και ανάλυση του υπό εξέταση υλικού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l-GR" dirty="0" smtClean="0"/>
              <a:t>Ημερολόγιο καταγραφής συμβάντων</a:t>
            </a:r>
          </a:p>
          <a:p>
            <a:pPr algn="just"/>
            <a:r>
              <a:rPr lang="el-GR" dirty="0" smtClean="0"/>
              <a:t>Χρήση οπτικοακουστικού υλικού                        (μαγνητόφωνο, φωτογραφική μηχανή, βίντεο)</a:t>
            </a:r>
          </a:p>
          <a:p>
            <a:pPr algn="just"/>
            <a:r>
              <a:rPr lang="el-GR" dirty="0" smtClean="0"/>
              <a:t>Η χρήση δύο ή περισσοτέρων μεθόδων συλλογής δεδομένων για την μελέτη της ανθρώπινης συμπεριφοράς  λέγεται </a:t>
            </a:r>
            <a:r>
              <a:rPr lang="el-GR" b="1" dirty="0" err="1" smtClean="0"/>
              <a:t>τριγωνοποίηση</a:t>
            </a:r>
            <a:r>
              <a:rPr lang="el-GR" dirty="0" smtClean="0"/>
              <a:t>. Με αυτήν σχεδιάζεται και εξηγείται  πιο ολοκληρωμένα η πολυπλοκότητα της ανθρώπινης συμπεριφοράς. 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616D-6461-4F20-8E13-762E01FF377A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203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</TotalTime>
  <Words>615</Words>
  <Application>Microsoft Office PowerPoint</Application>
  <PresentationFormat>Προβολή στην οθόνη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6" baseType="lpstr">
      <vt:lpstr>Arial</vt:lpstr>
      <vt:lpstr>Calibri</vt:lpstr>
      <vt:lpstr>Θέμα του Office</vt:lpstr>
      <vt:lpstr>ΠΡΑΚΤΙΚΟΓΡΑΦΙΑ  Μεταπτυχιακή φοιτήτρια: Ξυλά Βασιλική</vt:lpstr>
      <vt:lpstr>Τι είναι η πρακτικογραφία</vt:lpstr>
      <vt:lpstr>Τι είναι η ποιοτική έρευνα</vt:lpstr>
      <vt:lpstr>Τι είναι η ποιοτική έρευνα</vt:lpstr>
      <vt:lpstr>Τι είναι η συμμετοχική παρατήρηση</vt:lpstr>
      <vt:lpstr>Τι είναι η συμμετοχική παρατήρηση</vt:lpstr>
      <vt:lpstr>Τι είναι η συμμετοχική παρατήρηση</vt:lpstr>
      <vt:lpstr>Τι είναι η συμμετοχική παρατήρηση</vt:lpstr>
      <vt:lpstr> Ερευνητικά εργαλεία για τη συλλογή και ανάλυση του υπό εξέταση υλικού </vt:lpstr>
      <vt:lpstr>Τι καταγράφω</vt:lpstr>
      <vt:lpstr>Ενδεικτική Βιβλιογραφία</vt:lpstr>
      <vt:lpstr>Ενδεικτική Βιβλιογραφία</vt:lpstr>
      <vt:lpstr>ΤΕΛΟΣ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ΠΡΑΚΤΙΚΟΓΡΑΦΙΑ</dc:title>
  <dc:creator>vasiliki xyla</dc:creator>
  <cp:lastModifiedBy>Karagianni</cp:lastModifiedBy>
  <cp:revision>48</cp:revision>
  <dcterms:created xsi:type="dcterms:W3CDTF">2015-10-07T15:26:23Z</dcterms:created>
  <dcterms:modified xsi:type="dcterms:W3CDTF">2015-10-15T11:27:40Z</dcterms:modified>
</cp:coreProperties>
</file>