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5"/>
  </p:notesMasterIdLst>
  <p:handoutMasterIdLst>
    <p:handoutMasterId r:id="rId36"/>
  </p:handoutMasterIdLst>
  <p:sldIdLst>
    <p:sldId id="256" r:id="rId2"/>
    <p:sldId id="399" r:id="rId3"/>
    <p:sldId id="400" r:id="rId4"/>
    <p:sldId id="401" r:id="rId5"/>
    <p:sldId id="424" r:id="rId6"/>
    <p:sldId id="425" r:id="rId7"/>
    <p:sldId id="403" r:id="rId8"/>
    <p:sldId id="384" r:id="rId9"/>
    <p:sldId id="427" r:id="rId10"/>
    <p:sldId id="420" r:id="rId11"/>
    <p:sldId id="428" r:id="rId12"/>
    <p:sldId id="421" r:id="rId13"/>
    <p:sldId id="422" r:id="rId14"/>
    <p:sldId id="323" r:id="rId15"/>
    <p:sldId id="418" r:id="rId16"/>
    <p:sldId id="419" r:id="rId17"/>
    <p:sldId id="335" r:id="rId18"/>
    <p:sldId id="417" r:id="rId19"/>
    <p:sldId id="327" r:id="rId20"/>
    <p:sldId id="416" r:id="rId21"/>
    <p:sldId id="430" r:id="rId22"/>
    <p:sldId id="336" r:id="rId23"/>
    <p:sldId id="406" r:id="rId24"/>
    <p:sldId id="407" r:id="rId25"/>
    <p:sldId id="408" r:id="rId26"/>
    <p:sldId id="409" r:id="rId27"/>
    <p:sldId id="410" r:id="rId28"/>
    <p:sldId id="411" r:id="rId29"/>
    <p:sldId id="412" r:id="rId30"/>
    <p:sldId id="413" r:id="rId31"/>
    <p:sldId id="414" r:id="rId32"/>
    <p:sldId id="415" r:id="rId33"/>
    <p:sldId id="431" r:id="rId34"/>
  </p:sldIdLst>
  <p:sldSz cx="9144000" cy="6858000" type="screen4x3"/>
  <p:notesSz cx="6781800" cy="992663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182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610" name="Rectangle 2"/>
          <p:cNvSpPr>
            <a:spLocks noGrp="1" noChangeArrowheads="1"/>
          </p:cNvSpPr>
          <p:nvPr>
            <p:ph type="hdr" sz="quarter"/>
          </p:nvPr>
        </p:nvSpPr>
        <p:spPr bwMode="auto">
          <a:xfrm>
            <a:off x="0" y="0"/>
            <a:ext cx="29384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l-GR"/>
          </a:p>
        </p:txBody>
      </p:sp>
      <p:sp>
        <p:nvSpPr>
          <p:cNvPr id="68611" name="Rectangle 3"/>
          <p:cNvSpPr>
            <a:spLocks noGrp="1" noChangeArrowheads="1"/>
          </p:cNvSpPr>
          <p:nvPr>
            <p:ph type="dt" sz="quarter" idx="1"/>
          </p:nvPr>
        </p:nvSpPr>
        <p:spPr bwMode="auto">
          <a:xfrm>
            <a:off x="3843338" y="0"/>
            <a:ext cx="2938462"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l-GR"/>
          </a:p>
        </p:txBody>
      </p:sp>
      <p:sp>
        <p:nvSpPr>
          <p:cNvPr id="68612" name="Rectangle 4"/>
          <p:cNvSpPr>
            <a:spLocks noGrp="1" noChangeArrowheads="1"/>
          </p:cNvSpPr>
          <p:nvPr>
            <p:ph type="ftr" sz="quarter" idx="2"/>
          </p:nvPr>
        </p:nvSpPr>
        <p:spPr bwMode="auto">
          <a:xfrm>
            <a:off x="0" y="9429750"/>
            <a:ext cx="2938463"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l-GR"/>
          </a:p>
        </p:txBody>
      </p:sp>
      <p:sp>
        <p:nvSpPr>
          <p:cNvPr id="68613" name="Rectangle 5"/>
          <p:cNvSpPr>
            <a:spLocks noGrp="1" noChangeArrowheads="1"/>
          </p:cNvSpPr>
          <p:nvPr>
            <p:ph type="sldNum" sz="quarter" idx="3"/>
          </p:nvPr>
        </p:nvSpPr>
        <p:spPr bwMode="auto">
          <a:xfrm>
            <a:off x="3843338" y="9429750"/>
            <a:ext cx="2938462"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2382491-E06F-4A7C-9CD5-2B1EC4597617}"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29384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70659" name="Rectangle 3"/>
          <p:cNvSpPr>
            <a:spLocks noGrp="1" noChangeArrowheads="1"/>
          </p:cNvSpPr>
          <p:nvPr>
            <p:ph type="dt" idx="1"/>
          </p:nvPr>
        </p:nvSpPr>
        <p:spPr bwMode="auto">
          <a:xfrm>
            <a:off x="3841750" y="0"/>
            <a:ext cx="29384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43012" name="Rectangle 4"/>
          <p:cNvSpPr>
            <a:spLocks noGrp="1" noRot="1" noChangeAspect="1" noChangeArrowheads="1" noTextEdit="1"/>
          </p:cNvSpPr>
          <p:nvPr>
            <p:ph type="sldImg" idx="2"/>
          </p:nvPr>
        </p:nvSpPr>
        <p:spPr bwMode="auto">
          <a:xfrm>
            <a:off x="909638" y="744538"/>
            <a:ext cx="4962525" cy="3722687"/>
          </a:xfrm>
          <a:prstGeom prst="rect">
            <a:avLst/>
          </a:prstGeom>
          <a:noFill/>
          <a:ln w="9525">
            <a:solidFill>
              <a:srgbClr val="000000"/>
            </a:solidFill>
            <a:miter lim="800000"/>
            <a:headEnd/>
            <a:tailEnd/>
          </a:ln>
        </p:spPr>
      </p:sp>
      <p:sp>
        <p:nvSpPr>
          <p:cNvPr id="70661" name="Rectangle 5"/>
          <p:cNvSpPr>
            <a:spLocks noGrp="1" noChangeArrowheads="1"/>
          </p:cNvSpPr>
          <p:nvPr>
            <p:ph type="body" sz="quarter" idx="3"/>
          </p:nvPr>
        </p:nvSpPr>
        <p:spPr bwMode="auto">
          <a:xfrm>
            <a:off x="677863" y="4714875"/>
            <a:ext cx="54260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0662" name="Rectangle 6"/>
          <p:cNvSpPr>
            <a:spLocks noGrp="1" noChangeArrowheads="1"/>
          </p:cNvSpPr>
          <p:nvPr>
            <p:ph type="ftr" sz="quarter" idx="4"/>
          </p:nvPr>
        </p:nvSpPr>
        <p:spPr bwMode="auto">
          <a:xfrm>
            <a:off x="0" y="9428163"/>
            <a:ext cx="29384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70663" name="Rectangle 7"/>
          <p:cNvSpPr>
            <a:spLocks noGrp="1" noChangeArrowheads="1"/>
          </p:cNvSpPr>
          <p:nvPr>
            <p:ph type="sldNum" sz="quarter" idx="5"/>
          </p:nvPr>
        </p:nvSpPr>
        <p:spPr bwMode="auto">
          <a:xfrm>
            <a:off x="3841750" y="9428163"/>
            <a:ext cx="29384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E1D5A74-35E1-4A7D-AFDC-1FE8374633B0}" type="slidenum">
              <a:rPr lang="en-GB"/>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55A5A2B4-FE06-450C-AB0E-D8DD21322A6E}" type="slidenum">
              <a:rPr lang="en-GB"/>
              <a:pPr/>
              <a:t>1</a:t>
            </a:fld>
            <a:endParaRPr lang="en-GB"/>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a:xfrm>
            <a:off x="685800" y="990600"/>
            <a:ext cx="7772400" cy="1371600"/>
          </a:xfrm>
        </p:spPr>
        <p:txBody>
          <a:bodyPr/>
          <a:lstStyle>
            <a:lvl1pPr>
              <a:defRPr sz="4000"/>
            </a:lvl1pPr>
          </a:lstStyle>
          <a:p>
            <a:r>
              <a:rPr lang="el-GR"/>
              <a:t>Κάντε κλικ για επεξεργασία του τίτλου</a:t>
            </a:r>
          </a:p>
        </p:txBody>
      </p:sp>
      <p:sp>
        <p:nvSpPr>
          <p:cNvPr id="9011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el-GR"/>
              <a:t>Κάντε κλικ για να επεξεργαστείτε τον υπότιτλο του υποδείγματος</a:t>
            </a:r>
          </a:p>
        </p:txBody>
      </p:sp>
      <p:sp>
        <p:nvSpPr>
          <p:cNvPr id="90116" name="Rectangle 4"/>
          <p:cNvSpPr>
            <a:spLocks noGrp="1" noChangeArrowheads="1"/>
          </p:cNvSpPr>
          <p:nvPr>
            <p:ph type="dt" sz="half" idx="2"/>
          </p:nvPr>
        </p:nvSpPr>
        <p:spPr>
          <a:xfrm>
            <a:off x="685800" y="6248400"/>
            <a:ext cx="1905000" cy="457200"/>
          </a:xfrm>
        </p:spPr>
        <p:txBody>
          <a:bodyPr/>
          <a:lstStyle>
            <a:lvl1pPr>
              <a:defRPr/>
            </a:lvl1pPr>
          </a:lstStyle>
          <a:p>
            <a:fld id="{D487B2AC-1083-4C4A-9B28-FB8F733991DE}" type="datetimeFigureOut">
              <a:rPr lang="el-GR"/>
              <a:pPr/>
              <a:t>16/12/2017</a:t>
            </a:fld>
            <a:endParaRPr lang="el-GR"/>
          </a:p>
        </p:txBody>
      </p:sp>
      <p:sp>
        <p:nvSpPr>
          <p:cNvPr id="90117" name="Rectangle 5"/>
          <p:cNvSpPr>
            <a:spLocks noGrp="1" noChangeArrowheads="1"/>
          </p:cNvSpPr>
          <p:nvPr>
            <p:ph type="ftr" sz="quarter" idx="3"/>
          </p:nvPr>
        </p:nvSpPr>
        <p:spPr>
          <a:xfrm>
            <a:off x="3124200" y="6248400"/>
            <a:ext cx="2895600" cy="457200"/>
          </a:xfrm>
        </p:spPr>
        <p:txBody>
          <a:bodyPr/>
          <a:lstStyle>
            <a:lvl1pPr>
              <a:defRPr/>
            </a:lvl1pPr>
          </a:lstStyle>
          <a:p>
            <a:endParaRPr lang="el-GR"/>
          </a:p>
        </p:txBody>
      </p:sp>
      <p:sp>
        <p:nvSpPr>
          <p:cNvPr id="90118" name="Rectangle 6"/>
          <p:cNvSpPr>
            <a:spLocks noGrp="1" noChangeArrowheads="1"/>
          </p:cNvSpPr>
          <p:nvPr>
            <p:ph type="sldNum" sz="quarter" idx="4"/>
          </p:nvPr>
        </p:nvSpPr>
        <p:spPr>
          <a:xfrm>
            <a:off x="6553200" y="6248400"/>
            <a:ext cx="1905000" cy="457200"/>
          </a:xfrm>
        </p:spPr>
        <p:txBody>
          <a:bodyPr/>
          <a:lstStyle>
            <a:lvl1pPr>
              <a:defRPr/>
            </a:lvl1pPr>
          </a:lstStyle>
          <a:p>
            <a:fld id="{AC07DF66-C546-4DAF-AD61-876D8B999AED}" type="slidenum">
              <a:rPr lang="el-GR"/>
              <a:pPr/>
              <a:t>‹#›</a:t>
            </a:fld>
            <a:endParaRPr lang="el-GR"/>
          </a:p>
        </p:txBody>
      </p:sp>
      <p:sp>
        <p:nvSpPr>
          <p:cNvPr id="90119"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l-GR" sz="2400">
              <a:latin typeface="Times New Roman" pitchFamily="18"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fld id="{F8C12830-55E6-4001-A687-14396A1BFACD}" type="datetimeFigureOut">
              <a:rPr lang="el-GR"/>
              <a:pPr/>
              <a:t>16/12/2017</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6628F548-CB7C-4511-B807-30E8E3417B73}" type="slidenum">
              <a:rPr lang="el-G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73838" y="304800"/>
            <a:ext cx="2001837" cy="5715000"/>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566738" y="304800"/>
            <a:ext cx="5854700" cy="57150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fld id="{BA8F3ED3-7D52-4087-B6D7-96B5E95BAF6C}" type="datetimeFigureOut">
              <a:rPr lang="el-GR"/>
              <a:pPr/>
              <a:t>16/12/2017</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52A1171F-A001-4C1E-BFCC-6F92A353D3CA}" type="slidenum">
              <a:rPr lang="el-G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fld id="{B09C7D61-B291-4DF5-91F8-ECC69A543743}" type="datetimeFigureOut">
              <a:rPr lang="el-GR"/>
              <a:pPr/>
              <a:t>16/12/2017</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FBDA147A-C242-4A0C-B61E-AD80C4C86488}" type="slidenum">
              <a:rPr lang="el-G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fld id="{7721EDEC-FCC1-45B1-A8B2-8BA19356E280}" type="datetimeFigureOut">
              <a:rPr lang="el-GR"/>
              <a:pPr/>
              <a:t>16/12/2017</a:t>
            </a:fld>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1FA7E425-6775-44B7-8CBF-9411B3BAB475}" type="slidenum">
              <a:rPr lang="el-GR"/>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fld id="{7A4A3F85-5120-47AA-9893-6374F6FCAE4D}" type="datetimeFigureOut">
              <a:rPr lang="el-GR"/>
              <a:pPr/>
              <a:t>16/12/2017</a:t>
            </a:fld>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A5600123-B5FF-4E7E-8F46-701AC52C8B96}" type="slidenum">
              <a:rPr lang="el-GR"/>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fld id="{BD1A199D-04F0-4BA4-8FE5-49B4445077E0}" type="datetimeFigureOut">
              <a:rPr lang="el-GR"/>
              <a:pPr/>
              <a:t>16/12/2017</a:t>
            </a:fld>
            <a:endParaRPr lang="el-GR"/>
          </a:p>
        </p:txBody>
      </p:sp>
      <p:sp>
        <p:nvSpPr>
          <p:cNvPr id="8" name="7 - Θέση υποσέλιδου"/>
          <p:cNvSpPr>
            <a:spLocks noGrp="1"/>
          </p:cNvSpPr>
          <p:nvPr>
            <p:ph type="ftr" sz="quarter" idx="11"/>
          </p:nvPr>
        </p:nvSpPr>
        <p:spPr/>
        <p:txBody>
          <a:bodyPr/>
          <a:lstStyle>
            <a:lvl1pPr>
              <a:defRPr/>
            </a:lvl1pPr>
          </a:lstStyle>
          <a:p>
            <a:endParaRPr lang="el-GR"/>
          </a:p>
        </p:txBody>
      </p:sp>
      <p:sp>
        <p:nvSpPr>
          <p:cNvPr id="9" name="8 - Θέση αριθμού διαφάνειας"/>
          <p:cNvSpPr>
            <a:spLocks noGrp="1"/>
          </p:cNvSpPr>
          <p:nvPr>
            <p:ph type="sldNum" sz="quarter" idx="12"/>
          </p:nvPr>
        </p:nvSpPr>
        <p:spPr/>
        <p:txBody>
          <a:bodyPr/>
          <a:lstStyle>
            <a:lvl1pPr>
              <a:defRPr/>
            </a:lvl1pPr>
          </a:lstStyle>
          <a:p>
            <a:fld id="{2B347B77-4170-4ECA-9B8F-C49725CDF6A9}" type="slidenum">
              <a:rPr lang="el-GR"/>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fld id="{B88BE137-F080-4C66-ADE3-EDA288FE11DA}" type="datetimeFigureOut">
              <a:rPr lang="el-GR"/>
              <a:pPr/>
              <a:t>16/12/2017</a:t>
            </a:fld>
            <a:endParaRPr lang="el-GR"/>
          </a:p>
        </p:txBody>
      </p:sp>
      <p:sp>
        <p:nvSpPr>
          <p:cNvPr id="4" name="3 - Θέση υποσέλιδου"/>
          <p:cNvSpPr>
            <a:spLocks noGrp="1"/>
          </p:cNvSpPr>
          <p:nvPr>
            <p:ph type="ftr" sz="quarter" idx="11"/>
          </p:nvPr>
        </p:nvSpPr>
        <p:spPr/>
        <p:txBody>
          <a:bodyPr/>
          <a:lstStyle>
            <a:lvl1pPr>
              <a:defRPr/>
            </a:lvl1pPr>
          </a:lstStyle>
          <a:p>
            <a:endParaRPr lang="el-GR"/>
          </a:p>
        </p:txBody>
      </p:sp>
      <p:sp>
        <p:nvSpPr>
          <p:cNvPr id="5" name="4 - Θέση αριθμού διαφάνειας"/>
          <p:cNvSpPr>
            <a:spLocks noGrp="1"/>
          </p:cNvSpPr>
          <p:nvPr>
            <p:ph type="sldNum" sz="quarter" idx="12"/>
          </p:nvPr>
        </p:nvSpPr>
        <p:spPr/>
        <p:txBody>
          <a:bodyPr/>
          <a:lstStyle>
            <a:lvl1pPr>
              <a:defRPr/>
            </a:lvl1pPr>
          </a:lstStyle>
          <a:p>
            <a:fld id="{3661F2F8-2904-4E63-B81B-9B7E3085E733}" type="slidenum">
              <a:rPr lang="el-GR"/>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fld id="{7E59B050-D6AB-4B24-A28D-9D99C87117A1}" type="datetimeFigureOut">
              <a:rPr lang="el-GR"/>
              <a:pPr/>
              <a:t>16/12/2017</a:t>
            </a:fld>
            <a:endParaRPr lang="el-GR"/>
          </a:p>
        </p:txBody>
      </p:sp>
      <p:sp>
        <p:nvSpPr>
          <p:cNvPr id="3" name="2 - Θέση υποσέλιδου"/>
          <p:cNvSpPr>
            <a:spLocks noGrp="1"/>
          </p:cNvSpPr>
          <p:nvPr>
            <p:ph type="ftr" sz="quarter" idx="11"/>
          </p:nvPr>
        </p:nvSpPr>
        <p:spPr/>
        <p:txBody>
          <a:bodyPr/>
          <a:lstStyle>
            <a:lvl1pPr>
              <a:defRPr/>
            </a:lvl1pPr>
          </a:lstStyle>
          <a:p>
            <a:endParaRPr lang="el-GR"/>
          </a:p>
        </p:txBody>
      </p:sp>
      <p:sp>
        <p:nvSpPr>
          <p:cNvPr id="4" name="3 - Θέση αριθμού διαφάνειας"/>
          <p:cNvSpPr>
            <a:spLocks noGrp="1"/>
          </p:cNvSpPr>
          <p:nvPr>
            <p:ph type="sldNum" sz="quarter" idx="12"/>
          </p:nvPr>
        </p:nvSpPr>
        <p:spPr/>
        <p:txBody>
          <a:bodyPr/>
          <a:lstStyle>
            <a:lvl1pPr>
              <a:defRPr/>
            </a:lvl1pPr>
          </a:lstStyle>
          <a:p>
            <a:fld id="{97ACA232-D33B-483E-943A-D5EB83CE427B}" type="slidenum">
              <a:rPr lang="el-G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fld id="{4BE3F9CA-D3F2-45DD-B643-04D2B2D73F7B}" type="datetimeFigureOut">
              <a:rPr lang="el-GR"/>
              <a:pPr/>
              <a:t>16/12/2017</a:t>
            </a:fld>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44CB8AD7-B2E8-46FE-90F5-42FFFC06504D}" type="slidenum">
              <a:rPr lang="el-GR"/>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fld id="{3D848EE4-6F23-45B6-BE17-95E45B44487B}" type="datetimeFigureOut">
              <a:rPr lang="el-GR"/>
              <a:pPr/>
              <a:t>16/12/2017</a:t>
            </a:fld>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FCFF040B-9E17-4E64-A311-9C3594530DB1}" type="slidenum">
              <a:rPr lang="el-GR"/>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l-GR" smtClean="0"/>
              <a:t>Κάντε κλικ για επεξεργασία του τίτλου</a:t>
            </a:r>
          </a:p>
        </p:txBody>
      </p:sp>
      <p:sp>
        <p:nvSpPr>
          <p:cNvPr id="89091"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89092" name="AutoShape 4"/>
          <p:cNvSpPr>
            <a:spLocks noChangeArrowheads="1"/>
          </p:cNvSpPr>
          <p:nvPr/>
        </p:nvSpPr>
        <p:spPr bwMode="auto">
          <a:xfrm>
            <a:off x="609600" y="1566863"/>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l-GR" sz="2400">
              <a:latin typeface="Times New Roman" pitchFamily="18" charset="0"/>
            </a:endParaRPr>
          </a:p>
        </p:txBody>
      </p:sp>
      <p:sp>
        <p:nvSpPr>
          <p:cNvPr id="89093"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lstStyle/>
          <a:p>
            <a:endParaRPr lang="el-GR"/>
          </a:p>
        </p:txBody>
      </p:sp>
      <p:sp>
        <p:nvSpPr>
          <p:cNvPr id="8909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mn-lt"/>
              </a:defRPr>
            </a:lvl1pPr>
          </a:lstStyle>
          <a:p>
            <a:fld id="{33AB3F09-C869-4A52-BDDF-4DF2642EEFE5}" type="datetimeFigureOut">
              <a:rPr lang="el-GR"/>
              <a:pPr/>
              <a:t>16/12/2017</a:t>
            </a:fld>
            <a:endParaRPr lang="el-GR"/>
          </a:p>
        </p:txBody>
      </p:sp>
      <p:sp>
        <p:nvSpPr>
          <p:cNvPr id="89095" name="Rectangle 7"/>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latin typeface="+mn-lt"/>
              </a:defRPr>
            </a:lvl1pPr>
          </a:lstStyle>
          <a:p>
            <a:endParaRPr lang="el-GR"/>
          </a:p>
        </p:txBody>
      </p:sp>
      <p:sp>
        <p:nvSpPr>
          <p:cNvPr id="89096" name="Rectangle 8"/>
          <p:cNvSpPr>
            <a:spLocks noGrp="1" noChangeArrowheads="1"/>
          </p:cNvSpPr>
          <p:nvPr>
            <p:ph type="sldNum" sz="quarter" idx="4"/>
          </p:nvPr>
        </p:nvSpPr>
        <p:spPr bwMode="auto">
          <a:xfrm>
            <a:off x="65532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mn-lt"/>
              </a:defRPr>
            </a:lvl1pPr>
          </a:lstStyle>
          <a:p>
            <a:fld id="{9C20DDB4-3F99-4FCC-AD57-32359C9E21BF}" type="slidenum">
              <a:rPr lang="el-GR"/>
              <a:pPr/>
              <a:t>‹#›</a:t>
            </a:fld>
            <a:endParaRPr lang="el-G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algn="l" rtl="0" fontAlgn="base">
        <a:spcBef>
          <a:spcPct val="0"/>
        </a:spcBef>
        <a:spcAft>
          <a:spcPct val="0"/>
        </a:spcAft>
        <a:defRPr sz="3800">
          <a:solidFill>
            <a:schemeClr val="tx2"/>
          </a:solidFill>
          <a:latin typeface="+mj-lt"/>
          <a:ea typeface="+mj-ea"/>
          <a:cs typeface="+mj-cs"/>
        </a:defRPr>
      </a:lvl1pPr>
      <a:lvl2pPr algn="l" rtl="0" fontAlgn="base">
        <a:spcBef>
          <a:spcPct val="0"/>
        </a:spcBef>
        <a:spcAft>
          <a:spcPct val="0"/>
        </a:spcAft>
        <a:defRPr sz="3800">
          <a:solidFill>
            <a:schemeClr val="tx2"/>
          </a:solidFill>
          <a:latin typeface="Verdana" pitchFamily="34" charset="0"/>
          <a:cs typeface="Arial" charset="0"/>
        </a:defRPr>
      </a:lvl2pPr>
      <a:lvl3pPr algn="l" rtl="0" fontAlgn="base">
        <a:spcBef>
          <a:spcPct val="0"/>
        </a:spcBef>
        <a:spcAft>
          <a:spcPct val="0"/>
        </a:spcAft>
        <a:defRPr sz="3800">
          <a:solidFill>
            <a:schemeClr val="tx2"/>
          </a:solidFill>
          <a:latin typeface="Verdana" pitchFamily="34" charset="0"/>
          <a:cs typeface="Arial" charset="0"/>
        </a:defRPr>
      </a:lvl3pPr>
      <a:lvl4pPr algn="l" rtl="0" fontAlgn="base">
        <a:spcBef>
          <a:spcPct val="0"/>
        </a:spcBef>
        <a:spcAft>
          <a:spcPct val="0"/>
        </a:spcAft>
        <a:defRPr sz="3800">
          <a:solidFill>
            <a:schemeClr val="tx2"/>
          </a:solidFill>
          <a:latin typeface="Verdana" pitchFamily="34" charset="0"/>
          <a:cs typeface="Arial" charset="0"/>
        </a:defRPr>
      </a:lvl4pPr>
      <a:lvl5pPr algn="l" rtl="0" fontAlgn="base">
        <a:spcBef>
          <a:spcPct val="0"/>
        </a:spcBef>
        <a:spcAft>
          <a:spcPct val="0"/>
        </a:spcAft>
        <a:defRPr sz="3800">
          <a:solidFill>
            <a:schemeClr val="tx2"/>
          </a:solidFill>
          <a:latin typeface="Verdana" pitchFamily="34" charset="0"/>
          <a:cs typeface="Arial" charset="0"/>
        </a:defRPr>
      </a:lvl5pPr>
      <a:lvl6pPr marL="457200" algn="l" rtl="0" fontAlgn="base">
        <a:spcBef>
          <a:spcPct val="0"/>
        </a:spcBef>
        <a:spcAft>
          <a:spcPct val="0"/>
        </a:spcAft>
        <a:defRPr sz="3800">
          <a:solidFill>
            <a:schemeClr val="tx2"/>
          </a:solidFill>
          <a:latin typeface="Verdana" pitchFamily="34" charset="0"/>
          <a:cs typeface="Arial" charset="0"/>
        </a:defRPr>
      </a:lvl6pPr>
      <a:lvl7pPr marL="914400" algn="l" rtl="0" fontAlgn="base">
        <a:spcBef>
          <a:spcPct val="0"/>
        </a:spcBef>
        <a:spcAft>
          <a:spcPct val="0"/>
        </a:spcAft>
        <a:defRPr sz="3800">
          <a:solidFill>
            <a:schemeClr val="tx2"/>
          </a:solidFill>
          <a:latin typeface="Verdana" pitchFamily="34" charset="0"/>
          <a:cs typeface="Arial" charset="0"/>
        </a:defRPr>
      </a:lvl7pPr>
      <a:lvl8pPr marL="1371600" algn="l" rtl="0" fontAlgn="base">
        <a:spcBef>
          <a:spcPct val="0"/>
        </a:spcBef>
        <a:spcAft>
          <a:spcPct val="0"/>
        </a:spcAft>
        <a:defRPr sz="3800">
          <a:solidFill>
            <a:schemeClr val="tx2"/>
          </a:solidFill>
          <a:latin typeface="Verdana" pitchFamily="34" charset="0"/>
          <a:cs typeface="Arial" charset="0"/>
        </a:defRPr>
      </a:lvl8pPr>
      <a:lvl9pPr marL="1828800" algn="l" rtl="0" fontAlgn="base">
        <a:spcBef>
          <a:spcPct val="0"/>
        </a:spcBef>
        <a:spcAft>
          <a:spcPct val="0"/>
        </a:spcAft>
        <a:defRPr sz="3800">
          <a:solidFill>
            <a:schemeClr val="tx2"/>
          </a:solidFill>
          <a:latin typeface="Verdana" pitchFamily="34" charset="0"/>
          <a:cs typeface="Arial" charset="0"/>
        </a:defRPr>
      </a:lvl9pPr>
    </p:titleStyle>
    <p:bodyStyle>
      <a:lvl1pPr marL="469900" indent="-469900" algn="l" rtl="0" fontAlgn="base">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fontAlgn="base">
        <a:spcBef>
          <a:spcPct val="20000"/>
        </a:spcBef>
        <a:spcAft>
          <a:spcPct val="0"/>
        </a:spcAft>
        <a:buClr>
          <a:schemeClr val="accent2"/>
        </a:buClr>
        <a:buFont typeface="Wingdings" pitchFamily="2" charset="2"/>
        <a:buChar char="n"/>
        <a:defRPr sz="2600">
          <a:solidFill>
            <a:schemeClr val="tx1"/>
          </a:solidFill>
          <a:latin typeface="+mn-lt"/>
          <a:cs typeface="+mn-cs"/>
        </a:defRPr>
      </a:lvl2pPr>
      <a:lvl3pPr marL="1304925" indent="-395288" algn="l" rtl="0" fontAlgn="base">
        <a:spcBef>
          <a:spcPct val="20000"/>
        </a:spcBef>
        <a:spcAft>
          <a:spcPct val="0"/>
        </a:spcAft>
        <a:buClr>
          <a:schemeClr val="accent2"/>
        </a:buClr>
        <a:buFont typeface="Wingdings" pitchFamily="2" charset="2"/>
        <a:buChar char="o"/>
        <a:defRPr sz="2300">
          <a:solidFill>
            <a:schemeClr val="tx1"/>
          </a:solidFill>
          <a:latin typeface="+mn-lt"/>
          <a:cs typeface="+mn-cs"/>
        </a:defRPr>
      </a:lvl3pPr>
      <a:lvl4pPr marL="1693863" indent="-387350" algn="l" rtl="0" fontAlgn="base">
        <a:spcBef>
          <a:spcPct val="20000"/>
        </a:spcBef>
        <a:spcAft>
          <a:spcPct val="0"/>
        </a:spcAft>
        <a:buClr>
          <a:schemeClr val="accent2"/>
        </a:buClr>
        <a:buFont typeface="Wingdings" pitchFamily="2" charset="2"/>
        <a:buChar char="n"/>
        <a:defRPr sz="2000">
          <a:solidFill>
            <a:schemeClr val="tx1"/>
          </a:solidFill>
          <a:latin typeface="+mn-lt"/>
          <a:cs typeface="+mn-cs"/>
        </a:defRPr>
      </a:lvl4pPr>
      <a:lvl5pPr marL="20939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idx="4294967295"/>
          </p:nvPr>
        </p:nvSpPr>
        <p:spPr>
          <a:xfrm>
            <a:off x="914400" y="1524000"/>
            <a:ext cx="7623175" cy="1752600"/>
          </a:xfrm>
        </p:spPr>
        <p:txBody>
          <a:bodyPr anchor="t"/>
          <a:lstStyle/>
          <a:p>
            <a:r>
              <a:rPr lang="el-GR" sz="4400"/>
              <a:t>Νοσηλευτική και Έρευνα</a:t>
            </a:r>
            <a:br>
              <a:rPr lang="el-GR" sz="4400"/>
            </a:br>
            <a:endParaRPr lang="en-US" sz="4400"/>
          </a:p>
        </p:txBody>
      </p:sp>
      <p:sp>
        <p:nvSpPr>
          <p:cNvPr id="3076" name="Text Box 8"/>
          <p:cNvSpPr txBox="1">
            <a:spLocks noChangeArrowheads="1"/>
          </p:cNvSpPr>
          <p:nvPr/>
        </p:nvSpPr>
        <p:spPr bwMode="auto">
          <a:xfrm>
            <a:off x="457200" y="3657600"/>
            <a:ext cx="8077200" cy="2195513"/>
          </a:xfrm>
          <a:prstGeom prst="rect">
            <a:avLst/>
          </a:prstGeom>
          <a:noFill/>
          <a:ln w="9525">
            <a:noFill/>
            <a:miter lim="800000"/>
            <a:headEnd/>
            <a:tailEnd/>
          </a:ln>
        </p:spPr>
        <p:txBody>
          <a:bodyPr>
            <a:spAutoFit/>
          </a:bodyPr>
          <a:lstStyle/>
          <a:p>
            <a:r>
              <a:rPr lang="el-GR" sz="2400" b="1" dirty="0"/>
              <a:t>Ιστορικές Τάσεις και Μελλοντικές Κατευθύνσεις στη Νοσηλευτική Έρευνα</a:t>
            </a:r>
            <a:r>
              <a:rPr lang="el-GR" b="1" dirty="0"/>
              <a:t> </a:t>
            </a:r>
            <a:endParaRPr lang="en-US" b="1" dirty="0"/>
          </a:p>
          <a:p>
            <a:endParaRPr lang="el-GR" b="1" dirty="0"/>
          </a:p>
          <a:p>
            <a:endParaRPr lang="el-GR" dirty="0"/>
          </a:p>
          <a:p>
            <a:r>
              <a:rPr lang="el-GR" dirty="0"/>
              <a:t>Δρ Σοφία Ζυγά</a:t>
            </a:r>
          </a:p>
          <a:p>
            <a:r>
              <a:rPr lang="el-GR" dirty="0" smtClean="0"/>
              <a:t>Αναπληρώτρια </a:t>
            </a:r>
            <a:r>
              <a:rPr lang="el-GR" dirty="0" smtClean="0"/>
              <a:t> </a:t>
            </a:r>
            <a:r>
              <a:rPr lang="el-GR" dirty="0"/>
              <a:t>Καθηγήτρια </a:t>
            </a:r>
          </a:p>
          <a:p>
            <a:r>
              <a:rPr lang="el-GR" dirty="0"/>
              <a:t>Τμήματος Νοσηλευτικής Πανεπιστημίου Πελοποννήσου</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p:txBody>
          <a:bodyPr/>
          <a:lstStyle/>
          <a:p>
            <a:r>
              <a:rPr lang="el-GR" sz="3400" b="1"/>
              <a:t>Τα πρώτα χρόνια: Από την </a:t>
            </a:r>
            <a:r>
              <a:rPr lang="en-US" sz="3400" b="1"/>
              <a:t>Nightingale</a:t>
            </a:r>
            <a:r>
              <a:rPr lang="en-US" sz="3400"/>
              <a:t> </a:t>
            </a:r>
            <a:r>
              <a:rPr lang="el-GR" sz="3400" b="1"/>
              <a:t>στη δεκαετία του 60’</a:t>
            </a:r>
          </a:p>
        </p:txBody>
      </p:sp>
      <p:sp>
        <p:nvSpPr>
          <p:cNvPr id="203779" name="Rectangle 3"/>
          <p:cNvSpPr>
            <a:spLocks noGrp="1" noChangeArrowheads="1"/>
          </p:cNvSpPr>
          <p:nvPr>
            <p:ph type="body" idx="1"/>
          </p:nvPr>
        </p:nvSpPr>
        <p:spPr/>
        <p:txBody>
          <a:bodyPr/>
          <a:lstStyle/>
          <a:p>
            <a:pPr>
              <a:lnSpc>
                <a:spcPct val="90000"/>
              </a:lnSpc>
            </a:pPr>
            <a:r>
              <a:rPr lang="el-GR" sz="2600"/>
              <a:t>Για αρκετά χρόνια μετά την εργασία της </a:t>
            </a:r>
            <a:r>
              <a:rPr lang="en-US" sz="2600"/>
              <a:t>Nightingale</a:t>
            </a:r>
            <a:r>
              <a:rPr lang="el-GR" sz="2600"/>
              <a:t>, η νοσηλευτική βιβλιογραφία δεν περιείχε αρκετή έρευνα.</a:t>
            </a:r>
          </a:p>
          <a:p>
            <a:pPr>
              <a:lnSpc>
                <a:spcPct val="90000"/>
              </a:lnSpc>
            </a:pPr>
            <a:r>
              <a:rPr lang="el-GR" sz="2600"/>
              <a:t> Οι περισσότερες μελέτες τα πρώτα χρόνια της δεκαετίας του 1900 αφορούσαν την εκπαίδευση των Νοσηλευτών. </a:t>
            </a:r>
          </a:p>
          <a:p>
            <a:pPr>
              <a:lnSpc>
                <a:spcPct val="90000"/>
              </a:lnSpc>
            </a:pPr>
            <a:r>
              <a:rPr lang="el-GR" sz="2600"/>
              <a:t>Καθώς οι περισσότεροι Νοσηλευτές ακολουθούσαν Πανεπιστημιακή εκπαίδευση, οι περισσότερες έρευνες αφορούσαν τις σπουδές τους, τα χαρακτηριστικά τους, τα προβλήματα και την ικανοποίησή τους.</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lstStyle/>
          <a:p>
            <a:r>
              <a:rPr lang="el-GR" sz="3400" b="1"/>
              <a:t>Τα πρώτα χρόνια: Από την </a:t>
            </a:r>
            <a:r>
              <a:rPr lang="en-US" sz="3400" b="1"/>
              <a:t>Nightingale</a:t>
            </a:r>
            <a:r>
              <a:rPr lang="en-US" sz="3400"/>
              <a:t> </a:t>
            </a:r>
            <a:r>
              <a:rPr lang="el-GR" sz="3400" b="1"/>
              <a:t>στη δεκαετία του 60’</a:t>
            </a:r>
          </a:p>
        </p:txBody>
      </p:sp>
      <p:sp>
        <p:nvSpPr>
          <p:cNvPr id="212995" name="Rectangle 3"/>
          <p:cNvSpPr>
            <a:spLocks noGrp="1" noChangeArrowheads="1"/>
          </p:cNvSpPr>
          <p:nvPr>
            <p:ph type="body" idx="1"/>
          </p:nvPr>
        </p:nvSpPr>
        <p:spPr/>
        <p:txBody>
          <a:bodyPr/>
          <a:lstStyle/>
          <a:p>
            <a:pPr>
              <a:lnSpc>
                <a:spcPct val="90000"/>
              </a:lnSpc>
            </a:pPr>
            <a:r>
              <a:rPr lang="el-GR" sz="2100">
                <a:solidFill>
                  <a:schemeClr val="hlink"/>
                </a:solidFill>
              </a:rPr>
              <a:t>Η χρηματοδότηση τα πρώτα χρόνια της ανεξάρτητης έρευνας ήταν σχεδόν ανύπαρκτη.</a:t>
            </a:r>
            <a:r>
              <a:rPr lang="el-GR" sz="2100"/>
              <a:t> </a:t>
            </a:r>
          </a:p>
          <a:p>
            <a:pPr>
              <a:lnSpc>
                <a:spcPct val="90000"/>
              </a:lnSpc>
            </a:pPr>
            <a:r>
              <a:rPr lang="el-GR" sz="2100"/>
              <a:t>Ο πρώτος οργανισμός που χρηματοδότησε την νοσηλευτική έρευνα ήταν ο </a:t>
            </a:r>
            <a:r>
              <a:rPr lang="en-US" sz="2100"/>
              <a:t>Sigma Theta Tau</a:t>
            </a:r>
            <a:r>
              <a:rPr lang="el-GR" sz="2100"/>
              <a:t>, ο οποίος τροποποιήθηκε σε </a:t>
            </a:r>
            <a:r>
              <a:rPr lang="en-US" sz="2100"/>
              <a:t>Sigma Theta Tau International </a:t>
            </a:r>
            <a:r>
              <a:rPr lang="el-GR" sz="2100"/>
              <a:t>το 1985 στις ΗΠΑ, με ποσό 600 δολ. στην </a:t>
            </a:r>
            <a:r>
              <a:rPr lang="en-US" sz="2100"/>
              <a:t>Alice Crist Malone </a:t>
            </a:r>
            <a:r>
              <a:rPr lang="el-GR" sz="2100"/>
              <a:t>το 1936.</a:t>
            </a:r>
            <a:endParaRPr lang="en-US" sz="2100"/>
          </a:p>
          <a:p>
            <a:pPr>
              <a:lnSpc>
                <a:spcPct val="90000"/>
              </a:lnSpc>
              <a:buFont typeface="Wingdings" pitchFamily="2" charset="2"/>
              <a:buNone/>
            </a:pPr>
            <a:endParaRPr lang="el-GR" sz="2100"/>
          </a:p>
          <a:p>
            <a:pPr>
              <a:lnSpc>
                <a:spcPct val="90000"/>
              </a:lnSpc>
            </a:pPr>
            <a:r>
              <a:rPr lang="el-GR" sz="2100"/>
              <a:t>Στη δεκαετία του 40’, η </a:t>
            </a:r>
            <a:r>
              <a:rPr lang="en-US" sz="2100"/>
              <a:t>Brown</a:t>
            </a:r>
            <a:r>
              <a:rPr lang="el-GR" sz="2100"/>
              <a:t> (1948) επανεκτίμησε τη νοσηλευτική εκπαίδευση σε μελέτη που άρχισε μετά από παραίνεση του </a:t>
            </a:r>
            <a:r>
              <a:rPr lang="en-US" sz="2100"/>
              <a:t>National Nursing Council for War Service</a:t>
            </a:r>
            <a:r>
              <a:rPr lang="el-GR" sz="2100"/>
              <a:t>. Τα αποτελέσματα της μελέτης, αποκάλυψαν σημαντικές ανεπάρκειες στην νοσηλευτική εκπαίδευση.</a:t>
            </a:r>
          </a:p>
          <a:p>
            <a:pPr>
              <a:lnSpc>
                <a:spcPct val="90000"/>
              </a:lnSpc>
            </a:pPr>
            <a:endParaRPr lang="el-GR" sz="210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p:txBody>
          <a:bodyPr/>
          <a:lstStyle/>
          <a:p>
            <a:r>
              <a:rPr lang="el-GR" sz="3400" b="1"/>
              <a:t>Τα πρώτα χρόνια: Από την </a:t>
            </a:r>
            <a:r>
              <a:rPr lang="en-US" sz="3400" b="1"/>
              <a:t>Nightingale</a:t>
            </a:r>
            <a:r>
              <a:rPr lang="en-US" sz="3400"/>
              <a:t> </a:t>
            </a:r>
            <a:r>
              <a:rPr lang="el-GR" sz="3400" b="1"/>
              <a:t>στη δεκαετία του 60’</a:t>
            </a:r>
          </a:p>
        </p:txBody>
      </p:sp>
      <p:sp>
        <p:nvSpPr>
          <p:cNvPr id="204803" name="Rectangle 3"/>
          <p:cNvSpPr>
            <a:spLocks noGrp="1" noChangeArrowheads="1"/>
          </p:cNvSpPr>
          <p:nvPr>
            <p:ph type="body" idx="1"/>
          </p:nvPr>
        </p:nvSpPr>
        <p:spPr>
          <a:xfrm>
            <a:off x="566738" y="1752600"/>
            <a:ext cx="8001000" cy="4572000"/>
          </a:xfrm>
        </p:spPr>
        <p:txBody>
          <a:bodyPr/>
          <a:lstStyle/>
          <a:p>
            <a:pPr>
              <a:lnSpc>
                <a:spcPct val="90000"/>
              </a:lnSpc>
            </a:pPr>
            <a:r>
              <a:rPr lang="el-GR" sz="2100"/>
              <a:t>Η αύξηση του αριθμού των νοσηλευτών με υψηλό επίπεδο εκπαίδευσης, η αύξηση των χρηματοδοτήσεων από το κράτος και ιδιωτικά ιδρύματα, και η ίδρυση του </a:t>
            </a:r>
            <a:r>
              <a:rPr lang="en-US" sz="1900">
                <a:solidFill>
                  <a:schemeClr val="hlink"/>
                </a:solidFill>
              </a:rPr>
              <a:t>American Nurses</a:t>
            </a:r>
            <a:r>
              <a:rPr lang="el-GR" sz="1900">
                <a:solidFill>
                  <a:schemeClr val="hlink"/>
                </a:solidFill>
              </a:rPr>
              <a:t>' </a:t>
            </a:r>
            <a:r>
              <a:rPr lang="en-US" sz="1900">
                <a:solidFill>
                  <a:schemeClr val="hlink"/>
                </a:solidFill>
              </a:rPr>
              <a:t>Foundation</a:t>
            </a:r>
            <a:r>
              <a:rPr lang="el-GR" sz="1900">
                <a:solidFill>
                  <a:schemeClr val="hlink"/>
                </a:solidFill>
              </a:rPr>
              <a:t>,</a:t>
            </a:r>
            <a:r>
              <a:rPr lang="el-GR" sz="2100"/>
              <a:t> που ανέλαβε αποκλειστικά την προώθηση της νοσηλευτικής έρευνας, έδωσε ώθηση στη νοσηλευτική έρευνα τη</a:t>
            </a:r>
            <a:r>
              <a:rPr lang="en-US" sz="2100"/>
              <a:t> </a:t>
            </a:r>
            <a:r>
              <a:rPr lang="el-GR" sz="2100"/>
              <a:t>δεκαετία του ΄50 </a:t>
            </a:r>
            <a:r>
              <a:rPr lang="el-GR" sz="1900" i="1"/>
              <a:t>(</a:t>
            </a:r>
            <a:r>
              <a:rPr lang="en-GB" sz="1900" i="1"/>
              <a:t>Burns </a:t>
            </a:r>
            <a:r>
              <a:rPr lang="el-GR" sz="1900" i="1"/>
              <a:t>and </a:t>
            </a:r>
            <a:r>
              <a:rPr lang="en-GB" sz="1900" i="1"/>
              <a:t>Grove</a:t>
            </a:r>
            <a:r>
              <a:rPr lang="el-GR" sz="1900" i="1"/>
              <a:t>, 2005) .</a:t>
            </a:r>
          </a:p>
          <a:p>
            <a:pPr>
              <a:lnSpc>
                <a:spcPct val="90000"/>
              </a:lnSpc>
            </a:pPr>
            <a:r>
              <a:rPr lang="el-GR" sz="2100"/>
              <a:t>Η νοσηλευτική έρευνα την δεκαετία 50’ δεν ήταν προσανατολισμένη στην κλινική πρακτική. </a:t>
            </a:r>
            <a:endParaRPr lang="en-US" sz="2100"/>
          </a:p>
          <a:p>
            <a:pPr>
              <a:lnSpc>
                <a:spcPct val="90000"/>
              </a:lnSpc>
            </a:pPr>
            <a:r>
              <a:rPr lang="el-GR" sz="2100"/>
              <a:t>Οι νοσηλευτές μελετούσαν τους εαυτούς τους: </a:t>
            </a:r>
            <a:r>
              <a:rPr lang="el-GR" sz="2100" i="1"/>
              <a:t>Ποιος είναι νοσηλευτής; Τι κάνει ο νοσηλευτής; Γιατί τα άτομα επιλέγουν τη νοσηλευτική; Ποια είναι τα χαρακτηριστικά του ιδανικού νοσηλευτή; Πως αντιλαμβάνονται οι άλλοι την έννοια του νοσηλευτή;</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r>
              <a:rPr lang="el-GR"/>
              <a:t>Δεκαετία  ΄60</a:t>
            </a:r>
          </a:p>
        </p:txBody>
      </p:sp>
      <p:sp>
        <p:nvSpPr>
          <p:cNvPr id="205827" name="Rectangle 3"/>
          <p:cNvSpPr>
            <a:spLocks noGrp="1" noChangeArrowheads="1"/>
          </p:cNvSpPr>
          <p:nvPr>
            <p:ph type="body" idx="1"/>
          </p:nvPr>
        </p:nvSpPr>
        <p:spPr>
          <a:xfrm>
            <a:off x="685800" y="2209800"/>
            <a:ext cx="8043863" cy="4648200"/>
          </a:xfrm>
        </p:spPr>
        <p:txBody>
          <a:bodyPr/>
          <a:lstStyle/>
          <a:p>
            <a:pPr>
              <a:lnSpc>
                <a:spcPct val="90000"/>
              </a:lnSpc>
            </a:pPr>
            <a:r>
              <a:rPr lang="el-GR" sz="2100"/>
              <a:t>Η ανάπτυξη της γνώσης μέσα από την έρευνα στη νοσηλευτική ξεκίνησε σοβαρά τη δεκαετία του ΄60. </a:t>
            </a:r>
          </a:p>
          <a:p>
            <a:pPr>
              <a:lnSpc>
                <a:spcPct val="90000"/>
              </a:lnSpc>
            </a:pPr>
            <a:r>
              <a:rPr lang="el-GR" sz="2100"/>
              <a:t> Η έρευνα με προσανατολισμό στην κλινική πρακτική έκανε την εμφάνισή της στη βιβλιογραφία. </a:t>
            </a:r>
          </a:p>
          <a:p>
            <a:pPr>
              <a:lnSpc>
                <a:spcPct val="90000"/>
              </a:lnSpc>
            </a:pPr>
            <a:r>
              <a:rPr lang="el-GR" sz="2100"/>
              <a:t>Το περιοδικό </a:t>
            </a:r>
            <a:r>
              <a:rPr lang="en-US" sz="1900" b="1" i="1">
                <a:solidFill>
                  <a:schemeClr val="hlink"/>
                </a:solidFill>
              </a:rPr>
              <a:t>International Journal of Nursing Studies</a:t>
            </a:r>
            <a:r>
              <a:rPr lang="en-US" sz="2100" i="1"/>
              <a:t> </a:t>
            </a:r>
            <a:r>
              <a:rPr lang="el-GR" sz="2100"/>
              <a:t>άρχισε να δημοσιεύει άρθρα το 1963 και τα δύο περιοδικά </a:t>
            </a:r>
            <a:r>
              <a:rPr lang="en-US" sz="1900" b="1" i="1">
                <a:solidFill>
                  <a:schemeClr val="hlink"/>
                </a:solidFill>
              </a:rPr>
              <a:t>Journal of Nursing Scholarship </a:t>
            </a:r>
            <a:r>
              <a:rPr lang="el-GR" sz="1900" b="1">
                <a:solidFill>
                  <a:schemeClr val="hlink"/>
                </a:solidFill>
              </a:rPr>
              <a:t>και το </a:t>
            </a:r>
            <a:r>
              <a:rPr lang="en-US" sz="1900" b="1" i="1">
                <a:solidFill>
                  <a:schemeClr val="hlink"/>
                </a:solidFill>
              </a:rPr>
              <a:t>Canadian Journal of Nursing Research</a:t>
            </a:r>
            <a:r>
              <a:rPr lang="en-US" sz="2100" i="1"/>
              <a:t> </a:t>
            </a:r>
            <a:r>
              <a:rPr lang="el-GR" sz="2100"/>
              <a:t>ξεκίνησαν να δημοσιεύουν στο τέλος της δεκαετίας του</a:t>
            </a:r>
            <a:r>
              <a:rPr lang="el-GR" sz="2100" i="1"/>
              <a:t> ΄</a:t>
            </a:r>
            <a:r>
              <a:rPr lang="el-GR" sz="2100"/>
              <a:t>60</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l-GR" sz="2700" b="1"/>
              <a:t>Η Νοσηλευτική Έρευνα τη δεκαετία του 70’</a:t>
            </a:r>
            <a:r>
              <a:rPr lang="el-GR" sz="4300"/>
              <a:t/>
            </a:r>
            <a:br>
              <a:rPr lang="el-GR" sz="4300"/>
            </a:br>
            <a:endParaRPr lang="el-GR" sz="4300"/>
          </a:p>
        </p:txBody>
      </p:sp>
      <p:sp>
        <p:nvSpPr>
          <p:cNvPr id="73731" name="Rectangle 3"/>
          <p:cNvSpPr>
            <a:spLocks noGrp="1" noChangeArrowheads="1"/>
          </p:cNvSpPr>
          <p:nvPr>
            <p:ph type="body" idx="1"/>
          </p:nvPr>
        </p:nvSpPr>
        <p:spPr>
          <a:xfrm>
            <a:off x="533400" y="1752600"/>
            <a:ext cx="8001000" cy="4267200"/>
          </a:xfrm>
        </p:spPr>
        <p:txBody>
          <a:bodyPr/>
          <a:lstStyle/>
          <a:p>
            <a:pPr>
              <a:buFont typeface="Wingdings" pitchFamily="2" charset="2"/>
              <a:buNone/>
            </a:pPr>
            <a:endParaRPr lang="el-GR" sz="2700"/>
          </a:p>
          <a:p>
            <a:r>
              <a:rPr lang="el-GR" sz="2700"/>
              <a:t>Αρκετά νοσηλευτικά περιοδικά που εστιάζουν στη νοσηλευτική έρευνα καθιερώνονται στις ΗΠΑ, όπως το </a:t>
            </a:r>
            <a:r>
              <a:rPr lang="en-US" sz="2400" b="1" i="1">
                <a:solidFill>
                  <a:schemeClr val="hlink"/>
                </a:solidFill>
              </a:rPr>
              <a:t>Advances in Nursing Science</a:t>
            </a:r>
            <a:r>
              <a:rPr lang="el-GR" sz="2400" b="1" i="1">
                <a:solidFill>
                  <a:schemeClr val="hlink"/>
                </a:solidFill>
              </a:rPr>
              <a:t>,</a:t>
            </a:r>
          </a:p>
          <a:p>
            <a:pPr>
              <a:buFont typeface="Wingdings" pitchFamily="2" charset="2"/>
              <a:buNone/>
            </a:pPr>
            <a:r>
              <a:rPr lang="el-GR" sz="2400" b="1" i="1">
                <a:solidFill>
                  <a:schemeClr val="hlink"/>
                </a:solidFill>
              </a:rPr>
              <a:t>     </a:t>
            </a:r>
            <a:r>
              <a:rPr lang="en-US" sz="2400" b="1" i="1">
                <a:solidFill>
                  <a:schemeClr val="hlink"/>
                </a:solidFill>
              </a:rPr>
              <a:t>Research in Nursing </a:t>
            </a:r>
            <a:r>
              <a:rPr lang="el-GR" sz="2400" b="1" i="1">
                <a:solidFill>
                  <a:schemeClr val="hlink"/>
                </a:solidFill>
              </a:rPr>
              <a:t>and </a:t>
            </a:r>
            <a:r>
              <a:rPr lang="en-US" sz="2400" b="1" i="1">
                <a:solidFill>
                  <a:schemeClr val="hlink"/>
                </a:solidFill>
              </a:rPr>
              <a:t>Health</a:t>
            </a:r>
            <a:r>
              <a:rPr lang="el-GR" sz="2400" b="1" i="1">
                <a:solidFill>
                  <a:schemeClr val="hlink"/>
                </a:solidFill>
              </a:rPr>
              <a:t>, </a:t>
            </a:r>
          </a:p>
          <a:p>
            <a:pPr>
              <a:buFont typeface="Wingdings" pitchFamily="2" charset="2"/>
              <a:buNone/>
            </a:pPr>
            <a:r>
              <a:rPr lang="el-GR" sz="2400" b="1" i="1">
                <a:solidFill>
                  <a:schemeClr val="hlink"/>
                </a:solidFill>
              </a:rPr>
              <a:t>     </a:t>
            </a:r>
            <a:r>
              <a:rPr lang="en-US" sz="2400" b="1" i="1">
                <a:solidFill>
                  <a:schemeClr val="hlink"/>
                </a:solidFill>
              </a:rPr>
              <a:t>Western Journal of Nursing Research</a:t>
            </a:r>
            <a:r>
              <a:rPr lang="en-US" sz="2700" i="1"/>
              <a:t> </a:t>
            </a:r>
            <a:endParaRPr lang="el-GR" sz="2700" i="1"/>
          </a:p>
          <a:p>
            <a:pPr>
              <a:buFont typeface="Wingdings" pitchFamily="2" charset="2"/>
              <a:buNone/>
            </a:pPr>
            <a:r>
              <a:rPr lang="el-GR" sz="2400" i="1"/>
              <a:t>                                    (</a:t>
            </a:r>
            <a:r>
              <a:rPr lang="en-GB" sz="2400" i="1"/>
              <a:t>Polit </a:t>
            </a:r>
            <a:r>
              <a:rPr lang="el-GR" sz="2400" i="1"/>
              <a:t>and </a:t>
            </a:r>
            <a:r>
              <a:rPr lang="en-GB" sz="2400" i="1"/>
              <a:t>Beck</a:t>
            </a:r>
            <a:r>
              <a:rPr lang="el-GR" sz="2400" i="1"/>
              <a:t>, 2008)</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p:txBody>
          <a:bodyPr/>
          <a:lstStyle/>
          <a:p>
            <a:r>
              <a:rPr lang="el-GR" sz="2800" b="1"/>
              <a:t>Η Νοσηλευτική Έρευνα τη δεκαετία του 70’</a:t>
            </a:r>
            <a:r>
              <a:rPr lang="el-GR" sz="4300"/>
              <a:t/>
            </a:r>
            <a:br>
              <a:rPr lang="el-GR" sz="4300"/>
            </a:br>
            <a:endParaRPr lang="el-GR" sz="4300"/>
          </a:p>
        </p:txBody>
      </p:sp>
      <p:sp>
        <p:nvSpPr>
          <p:cNvPr id="201731" name="Rectangle 3"/>
          <p:cNvSpPr>
            <a:spLocks noGrp="1" noChangeArrowheads="1"/>
          </p:cNvSpPr>
          <p:nvPr>
            <p:ph type="body" idx="1"/>
          </p:nvPr>
        </p:nvSpPr>
        <p:spPr>
          <a:xfrm>
            <a:off x="685800" y="1752600"/>
            <a:ext cx="7881938" cy="3886200"/>
          </a:xfrm>
        </p:spPr>
        <p:txBody>
          <a:bodyPr/>
          <a:lstStyle/>
          <a:p>
            <a:pPr>
              <a:lnSpc>
                <a:spcPct val="90000"/>
              </a:lnSpc>
            </a:pPr>
            <a:r>
              <a:rPr lang="el-GR" sz="2600"/>
              <a:t>Αλλαγή στην έμφαση της νοσηλευτικής έρευνας από περιοχές όπως η διδασκαλία, τα προγράμματα σπουδών και τους ίδιους τους νοσηλευτές προς </a:t>
            </a:r>
            <a:r>
              <a:rPr lang="el-GR" sz="2600" b="1">
                <a:solidFill>
                  <a:schemeClr val="hlink"/>
                </a:solidFill>
              </a:rPr>
              <a:t>τη βελτίωση της ποιότητας της φροντίδας </a:t>
            </a:r>
          </a:p>
          <a:p>
            <a:pPr>
              <a:lnSpc>
                <a:spcPct val="90000"/>
              </a:lnSpc>
            </a:pPr>
            <a:r>
              <a:rPr lang="el-GR" sz="2500"/>
              <a:t>Τα </a:t>
            </a:r>
            <a:r>
              <a:rPr lang="el-GR" sz="2500" b="1">
                <a:solidFill>
                  <a:schemeClr val="hlink"/>
                </a:solidFill>
              </a:rPr>
              <a:t>κλινικά προβλήματα</a:t>
            </a:r>
            <a:r>
              <a:rPr lang="el-GR" sz="2500"/>
              <a:t> αναγνωρίσθηκαν ως τα θέματα υψηλής προτεραιότητας. Οι νοσηλευτές, επίσης, άρχισαν να δίνουν την προσοχή τους στην εφαρμογή των ερευνητικών αποτελεσμάτων στην νοσηλευτική πρακτική.</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a:xfrm>
            <a:off x="228600" y="152400"/>
            <a:ext cx="8270875" cy="1216025"/>
          </a:xfrm>
        </p:spPr>
        <p:txBody>
          <a:bodyPr/>
          <a:lstStyle/>
          <a:p>
            <a:r>
              <a:rPr lang="el-GR" sz="2400" b="1"/>
              <a:t/>
            </a:r>
            <a:br>
              <a:rPr lang="el-GR" sz="2400" b="1"/>
            </a:br>
            <a:r>
              <a:rPr lang="el-GR" sz="2400" b="1"/>
              <a:t/>
            </a:r>
            <a:br>
              <a:rPr lang="el-GR" sz="2400" b="1"/>
            </a:br>
            <a:r>
              <a:rPr lang="el-GR" sz="2400" b="1"/>
              <a:t/>
            </a:r>
            <a:br>
              <a:rPr lang="el-GR" sz="2400" b="1"/>
            </a:br>
            <a:r>
              <a:rPr lang="el-GR" sz="2400" b="1"/>
              <a:t/>
            </a:r>
            <a:br>
              <a:rPr lang="el-GR" sz="2400" b="1"/>
            </a:br>
            <a:r>
              <a:rPr lang="el-GR" sz="2400" b="1"/>
              <a:t/>
            </a:r>
            <a:br>
              <a:rPr lang="el-GR" sz="2400" b="1"/>
            </a:br>
            <a:r>
              <a:rPr lang="el-GR" sz="2400" b="1"/>
              <a:t/>
            </a:r>
            <a:br>
              <a:rPr lang="el-GR" sz="2400" b="1"/>
            </a:br>
            <a:r>
              <a:rPr lang="el-GR" sz="2400" b="1"/>
              <a:t/>
            </a:r>
            <a:br>
              <a:rPr lang="el-GR" sz="2400" b="1"/>
            </a:br>
            <a:r>
              <a:rPr lang="el-GR" sz="2400" b="1"/>
              <a:t/>
            </a:r>
            <a:br>
              <a:rPr lang="el-GR" sz="2400" b="1"/>
            </a:br>
            <a:r>
              <a:rPr lang="el-GR" sz="3900"/>
              <a:t/>
            </a:r>
            <a:br>
              <a:rPr lang="el-GR" sz="3900"/>
            </a:br>
            <a:r>
              <a:rPr lang="el-GR" sz="3900"/>
              <a:t> </a:t>
            </a:r>
            <a:r>
              <a:rPr lang="el-GR" sz="2400" b="1"/>
              <a:t>Η Νοσηλευτική Έρευνα τη δεκαετία του </a:t>
            </a:r>
            <a:r>
              <a:rPr lang="el-GR" sz="2000" b="1"/>
              <a:t>70’</a:t>
            </a:r>
            <a:br>
              <a:rPr lang="el-GR" sz="2000" b="1"/>
            </a:br>
            <a:r>
              <a:rPr lang="el-GR" sz="2400" b="1"/>
              <a:t>Σημαντικοί Σταθμοί</a:t>
            </a:r>
          </a:p>
        </p:txBody>
      </p:sp>
      <p:sp>
        <p:nvSpPr>
          <p:cNvPr id="202755" name="Rectangle 3"/>
          <p:cNvSpPr>
            <a:spLocks noGrp="1" noChangeArrowheads="1"/>
          </p:cNvSpPr>
          <p:nvPr>
            <p:ph type="body" idx="1"/>
          </p:nvPr>
        </p:nvSpPr>
        <p:spPr>
          <a:xfrm>
            <a:off x="533400" y="1752600"/>
            <a:ext cx="8001000" cy="4267200"/>
          </a:xfrm>
        </p:spPr>
        <p:txBody>
          <a:bodyPr/>
          <a:lstStyle/>
          <a:p>
            <a:pPr>
              <a:lnSpc>
                <a:spcPct val="90000"/>
              </a:lnSpc>
            </a:pPr>
            <a:r>
              <a:rPr lang="el-GR" sz="2000"/>
              <a:t>Στις ΗΠΑ η δυνατότητα για ερευνητική δραστηριότητα με σκοπό την απόκτηση διδακτορικού τίτλου αλλά και μετά την απόκτηση του διδακτορικού βοήθησε στην ανάπτυξη προωθημένων ερευνητικών δεξιοτήτων.</a:t>
            </a:r>
          </a:p>
          <a:p>
            <a:pPr>
              <a:lnSpc>
                <a:spcPct val="90000"/>
              </a:lnSpc>
            </a:pPr>
            <a:r>
              <a:rPr lang="el-GR" sz="2000"/>
              <a:t>Το πρώτο διεθνές νοσηλευτικό περιοδικό νοσηλευτικής έρευνας, </a:t>
            </a:r>
            <a:r>
              <a:rPr lang="el-GR" sz="2000">
                <a:solidFill>
                  <a:schemeClr val="hlink"/>
                </a:solidFill>
              </a:rPr>
              <a:t>‘’</a:t>
            </a:r>
            <a:r>
              <a:rPr lang="en-US" sz="2000" i="1">
                <a:solidFill>
                  <a:schemeClr val="hlink"/>
                </a:solidFill>
              </a:rPr>
              <a:t>Journal of Advanced Nursing</a:t>
            </a:r>
            <a:r>
              <a:rPr lang="el-GR" sz="2000" i="1"/>
              <a:t>’’,</a:t>
            </a:r>
            <a:r>
              <a:rPr lang="el-GR" sz="2000"/>
              <a:t> άρχισε να δημοσιεύει το 1976 στο Ηνωμένο Βασίλειο.</a:t>
            </a:r>
          </a:p>
          <a:p>
            <a:pPr>
              <a:lnSpc>
                <a:spcPct val="90000"/>
              </a:lnSpc>
            </a:pPr>
            <a:r>
              <a:rPr lang="el-GR" sz="2000"/>
              <a:t>Το 1978 δημιουργήθηκε η </a:t>
            </a:r>
            <a:r>
              <a:rPr lang="el-GR" sz="2000" i="1">
                <a:solidFill>
                  <a:schemeClr val="hlink"/>
                </a:solidFill>
              </a:rPr>
              <a:t>Ομάδα Εργασίας των Ευρωπαίων Νοσηλευτών Ερευνητών</a:t>
            </a:r>
            <a:r>
              <a:rPr lang="el-GR" sz="2000"/>
              <a:t> για μεγαλύτερη επικοινωνία και συνεργασία μεταξύ των 25 Ευρωπαϊκών Εθνικών Συνδέσμων Νοσηλευτών  </a:t>
            </a:r>
          </a:p>
          <a:p>
            <a:pPr>
              <a:lnSpc>
                <a:spcPct val="90000"/>
              </a:lnSpc>
              <a:buFont typeface="Wingdings" pitchFamily="2" charset="2"/>
              <a:buNone/>
            </a:pPr>
            <a:r>
              <a:rPr lang="el-GR" sz="2000"/>
              <a:t>                                                      </a:t>
            </a:r>
            <a:r>
              <a:rPr lang="en-GB" sz="2000"/>
              <a:t>Polit </a:t>
            </a:r>
            <a:r>
              <a:rPr lang="el-GR" sz="2000"/>
              <a:t>and </a:t>
            </a:r>
            <a:r>
              <a:rPr lang="en-GB" sz="2000"/>
              <a:t>Beck</a:t>
            </a:r>
            <a:r>
              <a:rPr lang="el-GR" sz="2000"/>
              <a:t>, 2008</a:t>
            </a:r>
          </a:p>
          <a:p>
            <a:pPr>
              <a:lnSpc>
                <a:spcPct val="90000"/>
              </a:lnSpc>
            </a:pPr>
            <a:endParaRPr lang="el-GR" sz="200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el-GR" sz="2100" b="1">
                <a:solidFill>
                  <a:schemeClr val="tx1"/>
                </a:solidFill>
              </a:rPr>
              <a:t>Η Νοσηλευτική Έρευνα τη δεκαετία του 80’ </a:t>
            </a:r>
            <a:r>
              <a:rPr lang="el-GR" sz="2100">
                <a:solidFill>
                  <a:schemeClr val="tx1"/>
                </a:solidFill>
              </a:rPr>
              <a:t/>
            </a:r>
            <a:br>
              <a:rPr lang="el-GR" sz="2100">
                <a:solidFill>
                  <a:schemeClr val="tx1"/>
                </a:solidFill>
              </a:rPr>
            </a:br>
            <a:r>
              <a:rPr lang="el-GR" sz="2100">
                <a:solidFill>
                  <a:schemeClr val="tx1"/>
                </a:solidFill>
              </a:rPr>
              <a:t> </a:t>
            </a:r>
          </a:p>
        </p:txBody>
      </p:sp>
      <p:sp>
        <p:nvSpPr>
          <p:cNvPr id="104451" name="Rectangle 3"/>
          <p:cNvSpPr>
            <a:spLocks noGrp="1" noChangeArrowheads="1"/>
          </p:cNvSpPr>
          <p:nvPr>
            <p:ph type="body" idx="1"/>
          </p:nvPr>
        </p:nvSpPr>
        <p:spPr>
          <a:xfrm>
            <a:off x="457200" y="1752600"/>
            <a:ext cx="8110538" cy="4419600"/>
          </a:xfrm>
        </p:spPr>
        <p:txBody>
          <a:bodyPr/>
          <a:lstStyle/>
          <a:p>
            <a:pPr>
              <a:lnSpc>
                <a:spcPct val="80000"/>
              </a:lnSpc>
            </a:pPr>
            <a:r>
              <a:rPr lang="el-GR" sz="2100"/>
              <a:t>Αύξηση του αριθμού των ερευνητών νοσηλευτών με προσόντα και ευρεία διάδοση των ηλεκτρονικών υπολογιστών για τη συλλογή και επεξεργασία των πληροφοριών</a:t>
            </a:r>
          </a:p>
          <a:p>
            <a:pPr>
              <a:lnSpc>
                <a:spcPct val="80000"/>
              </a:lnSpc>
            </a:pPr>
            <a:endParaRPr lang="el-GR" sz="2100"/>
          </a:p>
          <a:p>
            <a:pPr>
              <a:lnSpc>
                <a:spcPct val="80000"/>
              </a:lnSpc>
            </a:pPr>
            <a:endParaRPr lang="el-GR" sz="2100"/>
          </a:p>
          <a:p>
            <a:pPr>
              <a:lnSpc>
                <a:spcPct val="80000"/>
              </a:lnSpc>
            </a:pPr>
            <a:r>
              <a:rPr lang="el-GR" sz="2100"/>
              <a:t>Μεγαλύτερη προσοχή δόθηκε </a:t>
            </a:r>
            <a:r>
              <a:rPr lang="el-GR" sz="2100" i="1"/>
              <a:t>στους τύπους των ερωτήσεων που πρέπει να τίθενται</a:t>
            </a:r>
            <a:r>
              <a:rPr lang="el-GR" sz="2100"/>
              <a:t>, </a:t>
            </a:r>
            <a:r>
              <a:rPr lang="el-GR" sz="2100" i="1"/>
              <a:t>στις μεθόδους συλλογής και ανάλυσης των πληροφοριών, στη σύνδεση της έρευνας με τη θεωρία, και την εφαρμογή των αποτελεσμάτων των ερευνών  στην νοσηλευτική πρακτική</a:t>
            </a:r>
          </a:p>
          <a:p>
            <a:pPr>
              <a:lnSpc>
                <a:spcPct val="80000"/>
              </a:lnSpc>
              <a:buFont typeface="Wingdings" pitchFamily="2" charset="2"/>
              <a:buNone/>
            </a:pPr>
            <a:r>
              <a:rPr lang="el-GR" sz="2100"/>
              <a:t>                                                     </a:t>
            </a:r>
            <a:r>
              <a:rPr lang="el-GR" sz="1900"/>
              <a:t>(</a:t>
            </a:r>
            <a:r>
              <a:rPr lang="en-GB" sz="1900"/>
              <a:t>Polit </a:t>
            </a:r>
            <a:r>
              <a:rPr lang="el-GR" sz="1900"/>
              <a:t>and </a:t>
            </a:r>
            <a:r>
              <a:rPr lang="en-GB" sz="1900"/>
              <a:t>Beck</a:t>
            </a:r>
            <a:r>
              <a:rPr lang="el-GR" sz="1900"/>
              <a:t>, 2010)</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a:xfrm>
            <a:off x="609600" y="304800"/>
            <a:ext cx="8001000" cy="1216025"/>
          </a:xfrm>
        </p:spPr>
        <p:txBody>
          <a:bodyPr/>
          <a:lstStyle/>
          <a:p>
            <a:r>
              <a:rPr lang="el-GR"/>
              <a:t>Ελλάδα </a:t>
            </a:r>
          </a:p>
        </p:txBody>
      </p:sp>
      <p:sp>
        <p:nvSpPr>
          <p:cNvPr id="200707" name="Rectangle 3"/>
          <p:cNvSpPr>
            <a:spLocks noGrp="1" noChangeArrowheads="1"/>
          </p:cNvSpPr>
          <p:nvPr>
            <p:ph type="body" idx="1"/>
          </p:nvPr>
        </p:nvSpPr>
        <p:spPr/>
        <p:txBody>
          <a:bodyPr/>
          <a:lstStyle/>
          <a:p>
            <a:r>
              <a:rPr lang="el-GR" altLang="ja-JP" sz="2600"/>
              <a:t>Από το ακαδημαϊκό έτος 1980-81 άρχισε να λειτουργεί στην Ελλάδα το Τμήμα Νοσηλευτικής ΕΚΠΑ.</a:t>
            </a:r>
          </a:p>
          <a:p>
            <a:r>
              <a:rPr lang="el-GR" altLang="ja-JP" sz="2600"/>
              <a:t>Οι προπτυχιακές σπουδές των Νοσηλευτών στην Ελλάδα σε επίπεδο Πανεπιστημίου έδωσε ώθηση στην ενασχόλησή τους με την έρευνα.</a:t>
            </a:r>
          </a:p>
          <a:p>
            <a:r>
              <a:rPr lang="el-GR" altLang="ja-JP" sz="2600"/>
              <a:t>Προς το τέλος της δεκαετίας αρχίζουν να εκπονούνται και διδακτορικές διατριβές που δίνουν περαιτέρω ώθηση στην ερευνητική δραστηριότητα των Ελλήνων Νοσηλευτών.</a:t>
            </a:r>
            <a:endParaRPr lang="el-GR" sz="26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609600" y="304800"/>
            <a:ext cx="8001000" cy="1216025"/>
          </a:xfrm>
        </p:spPr>
        <p:txBody>
          <a:bodyPr/>
          <a:lstStyle/>
          <a:p>
            <a:r>
              <a:rPr lang="el-GR" sz="2500" b="1">
                <a:solidFill>
                  <a:schemeClr val="tx1"/>
                </a:solidFill>
              </a:rPr>
              <a:t>Η Νοσηλευτική Έρευνα τη δεκαετία του 90’</a:t>
            </a:r>
            <a:r>
              <a:rPr lang="el-GR" sz="2500">
                <a:solidFill>
                  <a:schemeClr val="tx1"/>
                </a:solidFill>
              </a:rPr>
              <a:t/>
            </a:r>
            <a:br>
              <a:rPr lang="el-GR" sz="2500">
                <a:solidFill>
                  <a:schemeClr val="tx1"/>
                </a:solidFill>
              </a:rPr>
            </a:br>
            <a:endParaRPr lang="el-GR" sz="2500">
              <a:solidFill>
                <a:schemeClr val="tx1"/>
              </a:solidFill>
            </a:endParaRPr>
          </a:p>
        </p:txBody>
      </p:sp>
      <p:sp>
        <p:nvSpPr>
          <p:cNvPr id="96259" name="Rectangle 3"/>
          <p:cNvSpPr>
            <a:spLocks noGrp="1" noChangeArrowheads="1"/>
          </p:cNvSpPr>
          <p:nvPr>
            <p:ph type="body" idx="1"/>
          </p:nvPr>
        </p:nvSpPr>
        <p:spPr>
          <a:xfrm>
            <a:off x="457200" y="1752600"/>
            <a:ext cx="8534400" cy="5486400"/>
          </a:xfrm>
        </p:spPr>
        <p:txBody>
          <a:bodyPr/>
          <a:lstStyle/>
          <a:p>
            <a:pPr>
              <a:lnSpc>
                <a:spcPct val="90000"/>
              </a:lnSpc>
            </a:pPr>
            <a:r>
              <a:rPr lang="el-GR" sz="2000"/>
              <a:t>Η Νοσηλευτική Επιστήμη </a:t>
            </a:r>
            <a:r>
              <a:rPr lang="el-GR" sz="2000" b="1"/>
              <a:t>έφτασε στην ωριμότητά της</a:t>
            </a:r>
            <a:r>
              <a:rPr lang="el-GR" sz="2000"/>
              <a:t> στις ΗΠΑ στη δεκαετία του 90’. </a:t>
            </a:r>
          </a:p>
          <a:p>
            <a:pPr>
              <a:lnSpc>
                <a:spcPct val="90000"/>
              </a:lnSpc>
              <a:buFont typeface="Wingdings" pitchFamily="2" charset="2"/>
              <a:buNone/>
            </a:pPr>
            <a:endParaRPr lang="el-GR" sz="2000"/>
          </a:p>
          <a:p>
            <a:pPr>
              <a:lnSpc>
                <a:spcPct val="90000"/>
              </a:lnSpc>
            </a:pPr>
            <a:r>
              <a:rPr lang="el-GR" sz="2000"/>
              <a:t> 1993: Ίδρυση του </a:t>
            </a:r>
            <a:r>
              <a:rPr lang="en-US" sz="2000"/>
              <a:t>National Institute of Nursing Research</a:t>
            </a:r>
            <a:endParaRPr lang="el-GR" sz="2000"/>
          </a:p>
          <a:p>
            <a:pPr>
              <a:lnSpc>
                <a:spcPct val="90000"/>
              </a:lnSpc>
              <a:buFont typeface="Wingdings" pitchFamily="2" charset="2"/>
              <a:buNone/>
            </a:pPr>
            <a:endParaRPr lang="el-GR" sz="2000"/>
          </a:p>
          <a:p>
            <a:pPr>
              <a:lnSpc>
                <a:spcPct val="90000"/>
              </a:lnSpc>
            </a:pPr>
            <a:r>
              <a:rPr lang="el-GR" sz="2000"/>
              <a:t>Αυξήθηκε η χρηματοδότηση για νοσηλευτική έρευνα μέσα στις ΗΠΑ αλλά και σε άλλες χώρες.</a:t>
            </a:r>
          </a:p>
          <a:p>
            <a:pPr>
              <a:lnSpc>
                <a:spcPct val="90000"/>
              </a:lnSpc>
            </a:pPr>
            <a:endParaRPr lang="el-GR" sz="2000"/>
          </a:p>
          <a:p>
            <a:pPr>
              <a:lnSpc>
                <a:spcPct val="90000"/>
              </a:lnSpc>
            </a:pPr>
            <a:r>
              <a:rPr lang="el-GR" sz="2000"/>
              <a:t>‘’</a:t>
            </a:r>
            <a:r>
              <a:rPr lang="en-US" sz="2000" i="1"/>
              <a:t>Clinical Nursing Research</a:t>
            </a:r>
            <a:r>
              <a:rPr lang="el-GR" sz="2000" i="1"/>
              <a:t>’’, ‘’</a:t>
            </a:r>
            <a:r>
              <a:rPr lang="en-US" sz="2000" i="1"/>
              <a:t>Clinical Effectiveness</a:t>
            </a:r>
            <a:r>
              <a:rPr lang="el-GR" sz="2000" i="1"/>
              <a:t>’’ και</a:t>
            </a:r>
            <a:r>
              <a:rPr lang="el-GR" sz="2000"/>
              <a:t> ‘’</a:t>
            </a:r>
            <a:r>
              <a:rPr lang="en-US" sz="2000" i="1"/>
              <a:t>Outcomes Management for Nursing Practice</a:t>
            </a:r>
            <a:r>
              <a:rPr lang="el-GR" sz="2000" i="1"/>
              <a:t>’’, </a:t>
            </a:r>
            <a:r>
              <a:rPr lang="el-GR" sz="2000"/>
              <a:t> ‘’</a:t>
            </a:r>
            <a:r>
              <a:rPr lang="en-US" sz="2000" i="1"/>
              <a:t>Qualitative Health Research</a:t>
            </a:r>
            <a:r>
              <a:rPr lang="el-GR" sz="2000" i="1"/>
              <a:t>’’</a:t>
            </a:r>
            <a:endParaRPr lang="el-GR" altLang="ja-JP" sz="20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p:txBody>
          <a:bodyPr/>
          <a:lstStyle/>
          <a:p>
            <a:r>
              <a:rPr lang="el-GR"/>
              <a:t>Τι είναι έρευνα;</a:t>
            </a:r>
          </a:p>
        </p:txBody>
      </p:sp>
      <p:sp>
        <p:nvSpPr>
          <p:cNvPr id="181251" name="Rectangle 3"/>
          <p:cNvSpPr>
            <a:spLocks noGrp="1" noChangeArrowheads="1"/>
          </p:cNvSpPr>
          <p:nvPr>
            <p:ph type="body" idx="1"/>
          </p:nvPr>
        </p:nvSpPr>
        <p:spPr>
          <a:xfrm>
            <a:off x="533400" y="2286000"/>
            <a:ext cx="7662863" cy="3733800"/>
          </a:xfrm>
        </p:spPr>
        <p:txBody>
          <a:bodyPr/>
          <a:lstStyle/>
          <a:p>
            <a:pPr>
              <a:lnSpc>
                <a:spcPct val="90000"/>
              </a:lnSpc>
            </a:pPr>
            <a:r>
              <a:rPr lang="el-GR" sz="2100" b="1" i="1"/>
              <a:t>Έρευνα </a:t>
            </a:r>
            <a:r>
              <a:rPr lang="el-GR" sz="2100" i="1"/>
              <a:t>είναι η συστηματική αναζήτηση</a:t>
            </a:r>
            <a:r>
              <a:rPr lang="el-GR" sz="2100" b="1"/>
              <a:t> </a:t>
            </a:r>
            <a:r>
              <a:rPr lang="el-GR" sz="2100"/>
              <a:t>που χρησιμοποιεί</a:t>
            </a:r>
            <a:r>
              <a:rPr lang="el-GR" sz="2100" b="1"/>
              <a:t> </a:t>
            </a:r>
            <a:r>
              <a:rPr lang="el-GR" sz="2100"/>
              <a:t>επιστημονικές μεθόδους</a:t>
            </a:r>
            <a:r>
              <a:rPr lang="el-GR" sz="2100" b="1"/>
              <a:t> </a:t>
            </a:r>
            <a:r>
              <a:rPr lang="el-GR" sz="2100"/>
              <a:t>για να απαντήσει στα ερωτήματα ή να λύσει προβλήματα.</a:t>
            </a:r>
            <a:endParaRPr lang="en-US" sz="2100"/>
          </a:p>
          <a:p>
            <a:pPr>
              <a:lnSpc>
                <a:spcPct val="90000"/>
              </a:lnSpc>
            </a:pPr>
            <a:r>
              <a:rPr lang="el-GR" sz="2100"/>
              <a:t> Ο σημαντικότερος στόχος της έρευνας είναι να αναπτύξει, να βελτιώσει και να διευρύνει το σώμα της γνώσης.</a:t>
            </a:r>
          </a:p>
          <a:p>
            <a:pPr>
              <a:lnSpc>
                <a:spcPct val="90000"/>
              </a:lnSpc>
            </a:pPr>
            <a:r>
              <a:rPr lang="el-GR" sz="2100"/>
              <a:t>Οι νοσηλευτές τις τελευταίες δεκαετίες ασχολούνται όλο και περισσότερο με τη διεξαγωγή επιστημονικών μελετών που λειτουργούν προς όφελος του επαγγέλματός τους και των ασθενών τους και αυτό συμβάλλει στη βελτίωση της παροχής φροντίδας σε όλο το σύστημα φροντίδας.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el-GR"/>
              <a:t>Δεκαετία ΄90- Ελλάδα</a:t>
            </a:r>
          </a:p>
        </p:txBody>
      </p:sp>
      <p:sp>
        <p:nvSpPr>
          <p:cNvPr id="199683" name="Rectangle 3"/>
          <p:cNvSpPr>
            <a:spLocks noGrp="1" noChangeArrowheads="1"/>
          </p:cNvSpPr>
          <p:nvPr>
            <p:ph type="body" idx="1"/>
          </p:nvPr>
        </p:nvSpPr>
        <p:spPr>
          <a:xfrm>
            <a:off x="381000" y="1752600"/>
            <a:ext cx="8186738" cy="4648200"/>
          </a:xfrm>
        </p:spPr>
        <p:txBody>
          <a:bodyPr/>
          <a:lstStyle/>
          <a:p>
            <a:r>
              <a:rPr lang="el-GR" altLang="ja-JP" sz="2600"/>
              <a:t>Το 1993 το Τμήμα Νοσηλευτικής του Εθνικού και Καποδιστριακού Πανεπιστημίου Αθηνών είναι ένα από τα πρώτα Τμήματα που οργάνωσε και λειτούργησε Πρόγραμμα Μεταπτυχιακών Σπουδών (ΠΜΣ) στην Ελλάδα. </a:t>
            </a:r>
          </a:p>
          <a:p>
            <a:r>
              <a:rPr lang="el-GR" altLang="ja-JP" sz="2600"/>
              <a:t>Αυτό το γεγονός έδωσε περαιτέρω ώθηση στην ερευνητική δραστηριότητα των Νοσηλευτών στην Ελλάδα.</a:t>
            </a:r>
          </a:p>
          <a:p>
            <a:pPr>
              <a:buFont typeface="Wingdings" pitchFamily="2" charset="2"/>
              <a:buNone/>
            </a:pPr>
            <a:endParaRPr lang="el-GR" sz="260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r>
              <a:rPr lang="el-GR" altLang="ja-JP" sz="3000"/>
              <a:t>Ερευνητικές προτεραιότητες τη δεκαετία ΄90</a:t>
            </a:r>
            <a:endParaRPr lang="el-GR" sz="3000"/>
          </a:p>
        </p:txBody>
      </p:sp>
      <p:sp>
        <p:nvSpPr>
          <p:cNvPr id="215043" name="Rectangle 3"/>
          <p:cNvSpPr>
            <a:spLocks noGrp="1" noChangeArrowheads="1"/>
          </p:cNvSpPr>
          <p:nvPr>
            <p:ph type="body" idx="1"/>
          </p:nvPr>
        </p:nvSpPr>
        <p:spPr/>
        <p:txBody>
          <a:bodyPr/>
          <a:lstStyle/>
          <a:p>
            <a:pPr>
              <a:lnSpc>
                <a:spcPct val="90000"/>
              </a:lnSpc>
            </a:pPr>
            <a:r>
              <a:rPr lang="el-GR" altLang="ja-JP" sz="2100"/>
              <a:t>χαμηλό βάρος γέννησης,</a:t>
            </a:r>
          </a:p>
          <a:p>
            <a:pPr>
              <a:lnSpc>
                <a:spcPct val="90000"/>
              </a:lnSpc>
            </a:pPr>
            <a:r>
              <a:rPr lang="el-GR" altLang="ja-JP" sz="2100"/>
              <a:t>η λοίμωξη από τον </a:t>
            </a:r>
            <a:r>
              <a:rPr lang="en-US" altLang="ja-JP" sz="2100">
                <a:ea typeface="ＭＳ Ｐゴシック" pitchFamily="34" charset="-128"/>
              </a:rPr>
              <a:t>HIV</a:t>
            </a:r>
            <a:r>
              <a:rPr lang="el-GR" altLang="ja-JP" sz="2100"/>
              <a:t>, </a:t>
            </a:r>
          </a:p>
          <a:p>
            <a:pPr>
              <a:lnSpc>
                <a:spcPct val="90000"/>
              </a:lnSpc>
            </a:pPr>
            <a:r>
              <a:rPr lang="el-GR" altLang="ja-JP" sz="2100"/>
              <a:t>μακροχρόνια φροντίδα,</a:t>
            </a:r>
          </a:p>
          <a:p>
            <a:pPr>
              <a:lnSpc>
                <a:spcPct val="90000"/>
              </a:lnSpc>
            </a:pPr>
            <a:r>
              <a:rPr lang="el-GR" altLang="ja-JP" sz="2100"/>
              <a:t>αντιμετώπιση συμπτωμάτων, </a:t>
            </a:r>
          </a:p>
          <a:p>
            <a:pPr>
              <a:lnSpc>
                <a:spcPct val="90000"/>
              </a:lnSpc>
            </a:pPr>
            <a:r>
              <a:rPr lang="el-GR" altLang="ja-JP" sz="2100"/>
              <a:t>πληροφορική και νοσηλευτική,</a:t>
            </a:r>
          </a:p>
          <a:p>
            <a:pPr>
              <a:lnSpc>
                <a:spcPct val="90000"/>
              </a:lnSpc>
            </a:pPr>
            <a:r>
              <a:rPr lang="el-GR" altLang="ja-JP" sz="2100"/>
              <a:t>προαγωγή της υγείας,</a:t>
            </a:r>
          </a:p>
          <a:p>
            <a:pPr>
              <a:lnSpc>
                <a:spcPct val="90000"/>
              </a:lnSpc>
            </a:pPr>
            <a:r>
              <a:rPr lang="el-GR" altLang="ja-JP" sz="2100"/>
              <a:t>εξάρτηση από την τεχνολογία, ανάπτυξη και αξιολόγηση νοσηλευτικών μοντέλων στην κοινότητα, </a:t>
            </a:r>
          </a:p>
          <a:p>
            <a:pPr>
              <a:lnSpc>
                <a:spcPct val="90000"/>
              </a:lnSpc>
            </a:pPr>
            <a:r>
              <a:rPr lang="el-GR" altLang="ja-JP" sz="2100"/>
              <a:t>νοσηλευτικές παρεμβάσεις στη λοίμωξη </a:t>
            </a:r>
            <a:r>
              <a:rPr lang="en-US" altLang="ja-JP" sz="2100">
                <a:ea typeface="ＭＳ Ｐゴシック" pitchFamily="34" charset="-128"/>
              </a:rPr>
              <a:t>HIV</a:t>
            </a:r>
            <a:r>
              <a:rPr lang="el-GR" altLang="ja-JP" sz="2100"/>
              <a:t>/</a:t>
            </a:r>
            <a:r>
              <a:rPr lang="en-US" altLang="ja-JP" sz="2100">
                <a:ea typeface="ＭＳ Ｐゴシック" pitchFamily="34" charset="-128"/>
              </a:rPr>
              <a:t>AIDS</a:t>
            </a:r>
            <a:r>
              <a:rPr lang="el-GR" altLang="ja-JP" sz="2100"/>
              <a:t>, </a:t>
            </a:r>
          </a:p>
          <a:p>
            <a:pPr>
              <a:lnSpc>
                <a:spcPct val="90000"/>
              </a:lnSpc>
            </a:pPr>
            <a:r>
              <a:rPr lang="el-GR" altLang="ja-JP" sz="2100"/>
              <a:t>παρεμβάσεις για αντιμετώπιση της χρόνιας νόσου,</a:t>
            </a:r>
          </a:p>
          <a:p>
            <a:pPr>
              <a:lnSpc>
                <a:spcPct val="90000"/>
              </a:lnSpc>
            </a:pPr>
            <a:r>
              <a:rPr lang="el-GR" altLang="ja-JP" sz="2100"/>
              <a:t>αναγνώριση παραγόντων που επηρεάζουν τη συμπεριφορά και παραγόντων που προάγουν το ανοσοποιητικό.</a:t>
            </a:r>
            <a:endParaRPr lang="el-GR" sz="2100"/>
          </a:p>
          <a:p>
            <a:pPr>
              <a:lnSpc>
                <a:spcPct val="90000"/>
              </a:lnSpc>
            </a:pPr>
            <a:endParaRPr lang="el-GR" sz="21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pPr algn="ctr"/>
            <a:r>
              <a:rPr lang="el-GR" sz="3000" b="1"/>
              <a:t>Μελλοντικές κατευθύνσεις για τη Νοσηλευτική έρευνα</a:t>
            </a:r>
            <a:r>
              <a:rPr lang="el-GR"/>
              <a:t> </a:t>
            </a:r>
          </a:p>
        </p:txBody>
      </p:sp>
      <p:sp>
        <p:nvSpPr>
          <p:cNvPr id="105475" name="Rectangle 3"/>
          <p:cNvSpPr>
            <a:spLocks noGrp="1" noChangeArrowheads="1"/>
          </p:cNvSpPr>
          <p:nvPr>
            <p:ph type="body" idx="1"/>
          </p:nvPr>
        </p:nvSpPr>
        <p:spPr>
          <a:xfrm>
            <a:off x="533400" y="1752600"/>
            <a:ext cx="8001000" cy="4267200"/>
          </a:xfrm>
        </p:spPr>
        <p:txBody>
          <a:bodyPr/>
          <a:lstStyle/>
          <a:p>
            <a:r>
              <a:rPr lang="el-GR" altLang="ja-JP" sz="2600" b="1" i="1"/>
              <a:t>Αυξημένη εστίαση στην πρακτική που βασίζεται σε αποδείξεις</a:t>
            </a:r>
            <a:endParaRPr lang="el-GR" altLang="ja-JP" sz="2600" i="1"/>
          </a:p>
          <a:p>
            <a:pPr algn="just">
              <a:buFont typeface="Wingdings" pitchFamily="2" charset="2"/>
              <a:buNone/>
            </a:pPr>
            <a:r>
              <a:rPr lang="el-GR" altLang="ja-JP" sz="2600"/>
              <a:t>    </a:t>
            </a:r>
            <a:r>
              <a:rPr lang="el-GR" altLang="ja-JP" sz="2200"/>
              <a:t>Συνεχίζουν οι</a:t>
            </a:r>
            <a:r>
              <a:rPr lang="el-GR" altLang="ja-JP" sz="2200" i="1"/>
              <a:t> </a:t>
            </a:r>
            <a:r>
              <a:rPr lang="el-GR" altLang="ja-JP" sz="2200"/>
              <a:t>συντονισμένες προσπάθειες</a:t>
            </a:r>
            <a:r>
              <a:rPr lang="el-GR" altLang="ja-JP" sz="2200" i="1"/>
              <a:t> </a:t>
            </a:r>
            <a:r>
              <a:rPr lang="el-GR" altLang="ja-JP" sz="2200"/>
              <a:t>για την εφαρμογή των ευρημάτων των ερευνών στη νοσηλευτική πρακτική, και όλοι οι νοσηλευτές ενθαρρύνονται να εντάσσουν την τεκμηριωμένη πρακτική στη φροντίδα του ασθενή. </a:t>
            </a:r>
          </a:p>
          <a:p>
            <a:pPr algn="just">
              <a:buFont typeface="Wingdings" pitchFamily="2" charset="2"/>
              <a:buNone/>
            </a:pPr>
            <a:r>
              <a:rPr lang="el-GR" altLang="ja-JP" sz="2200"/>
              <a:t>     Αυτό οδηγεί στην ανάγκη βελτίωσης της ποιότητας της νοσηλευτικής εκπαίδευσης αλλά και των δεξιοτήτων των νοσηλευτών στην κατανόηση, την κριτική και την χρήση των σχετικών ερευνητικών αποτελεσμάτων. </a:t>
            </a:r>
            <a:endParaRPr lang="el-GR" sz="220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a:xfrm>
            <a:off x="533400" y="228600"/>
            <a:ext cx="8042275" cy="1292225"/>
          </a:xfrm>
        </p:spPr>
        <p:txBody>
          <a:bodyPr/>
          <a:lstStyle/>
          <a:p>
            <a:r>
              <a:rPr lang="el-GR" sz="2100" b="1" i="1"/>
              <a:t/>
            </a:r>
            <a:br>
              <a:rPr lang="el-GR" sz="2100" b="1" i="1"/>
            </a:br>
            <a:r>
              <a:rPr lang="el-GR" sz="2100" b="1" i="1"/>
              <a:t/>
            </a:r>
            <a:br>
              <a:rPr lang="el-GR" sz="2100" b="1" i="1"/>
            </a:br>
            <a:r>
              <a:rPr lang="el-GR" sz="2100" b="1" i="1"/>
              <a:t/>
            </a:r>
            <a:br>
              <a:rPr lang="el-GR" sz="2100" b="1" i="1"/>
            </a:br>
            <a:r>
              <a:rPr lang="el-GR" sz="2100" b="1" i="1"/>
              <a:t/>
            </a:r>
            <a:br>
              <a:rPr lang="el-GR" sz="2100" b="1" i="1"/>
            </a:br>
            <a:r>
              <a:rPr lang="el-GR" sz="2100" b="1" i="1"/>
              <a:t/>
            </a:r>
            <a:br>
              <a:rPr lang="el-GR" sz="2100" b="1" i="1"/>
            </a:br>
            <a:r>
              <a:rPr lang="el-GR" sz="2100" b="1" i="1"/>
              <a:t/>
            </a:r>
            <a:br>
              <a:rPr lang="el-GR" sz="2100" b="1" i="1"/>
            </a:br>
            <a:r>
              <a:rPr lang="el-GR" sz="2100" b="1" i="1"/>
              <a:t/>
            </a:r>
            <a:br>
              <a:rPr lang="el-GR" sz="2100" b="1" i="1"/>
            </a:br>
            <a:r>
              <a:rPr lang="el-GR" sz="2100" b="1" i="1"/>
              <a:t/>
            </a:r>
            <a:br>
              <a:rPr lang="el-GR" sz="2100" b="1" i="1"/>
            </a:br>
            <a:r>
              <a:rPr lang="el-GR" sz="2100" b="1" i="1"/>
              <a:t/>
            </a:r>
            <a:br>
              <a:rPr lang="el-GR" sz="2100" b="1" i="1"/>
            </a:br>
            <a:r>
              <a:rPr lang="el-GR" sz="2100" b="1" i="1"/>
              <a:t/>
            </a:r>
            <a:br>
              <a:rPr lang="el-GR" sz="2100" b="1" i="1"/>
            </a:br>
            <a:r>
              <a:rPr lang="el-GR" sz="2100" b="1" i="1"/>
              <a:t/>
            </a:r>
            <a:br>
              <a:rPr lang="el-GR" sz="2100" b="1" i="1"/>
            </a:br>
            <a:r>
              <a:rPr lang="el-GR" sz="2100" b="1" i="1"/>
              <a:t>Ανάπτυξη περισσότερο ισχυρών τεκμηριωμένων πρακτικών με περισσότερο ακριβείς μεθόδους και πολλαπλές, επιβεβαιωτικές στρατηγικές</a:t>
            </a:r>
            <a:endParaRPr lang="el-GR" sz="3300" b="1" i="1"/>
          </a:p>
        </p:txBody>
      </p:sp>
      <p:sp>
        <p:nvSpPr>
          <p:cNvPr id="189443" name="Rectangle 3"/>
          <p:cNvSpPr>
            <a:spLocks noGrp="1" noChangeArrowheads="1"/>
          </p:cNvSpPr>
          <p:nvPr>
            <p:ph type="body" idx="1"/>
          </p:nvPr>
        </p:nvSpPr>
        <p:spPr/>
        <p:txBody>
          <a:bodyPr/>
          <a:lstStyle/>
          <a:p>
            <a:r>
              <a:rPr lang="el-GR" sz="2500"/>
              <a:t>Ισχυρά σχέδια μελέτης είναι σημαντικά και συνήθως απαιτείται επιβεβαίωση μέσω της </a:t>
            </a:r>
            <a:r>
              <a:rPr lang="el-GR" sz="2500" i="1"/>
              <a:t>επανάληψης</a:t>
            </a:r>
            <a:r>
              <a:rPr lang="el-GR" sz="2500" b="1" i="1"/>
              <a:t> </a:t>
            </a:r>
            <a:r>
              <a:rPr lang="el-GR" sz="2500"/>
              <a:t>μελετών με διαφορετικό πληθυσμό μελέτης, σε διαφορετικούς κλινικούς χώρους και σε διαφορετικές χρονικές στιγμές ώστε να επιβεβαιωθεί ότι τα αποτελέσματα είναι ισχυρά.</a:t>
            </a:r>
          </a:p>
          <a:p>
            <a:r>
              <a:rPr lang="el-GR" sz="2500"/>
              <a:t>Μια άλλη θετική στρατηγική είναι η διεξαγωγή </a:t>
            </a:r>
            <a:r>
              <a:rPr lang="el-GR" sz="2500">
                <a:solidFill>
                  <a:schemeClr val="hlink"/>
                </a:solidFill>
              </a:rPr>
              <a:t>πολυκεντρικών μελετών</a:t>
            </a:r>
            <a:r>
              <a:rPr lang="el-GR" sz="2500"/>
              <a:t> από ερευνητές πολλών διαφορετικών κέντρων </a:t>
            </a:r>
          </a:p>
          <a:p>
            <a:pPr>
              <a:buFont typeface="Wingdings" pitchFamily="2" charset="2"/>
              <a:buNone/>
            </a:pPr>
            <a:r>
              <a:rPr lang="el-GR" sz="2500"/>
              <a:t>                                    </a:t>
            </a:r>
            <a:r>
              <a:rPr lang="en-GB" sz="2100" i="1"/>
              <a:t>Polit </a:t>
            </a:r>
            <a:r>
              <a:rPr lang="el-GR" sz="2100" i="1"/>
              <a:t>and </a:t>
            </a:r>
            <a:r>
              <a:rPr lang="en-GB" sz="2100" i="1"/>
              <a:t>Beck</a:t>
            </a:r>
            <a:r>
              <a:rPr lang="el-GR" sz="2100" i="1"/>
              <a:t>, 2010</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p:txBody>
          <a:bodyPr/>
          <a:lstStyle/>
          <a:p>
            <a:pPr algn="ctr"/>
            <a:r>
              <a:rPr lang="el-GR" sz="2500" b="1" i="1"/>
              <a:t>Μεγαλύτερη έμφαση σε συστηματικές ανασκοπήσεις</a:t>
            </a:r>
          </a:p>
        </p:txBody>
      </p:sp>
      <p:sp>
        <p:nvSpPr>
          <p:cNvPr id="190467" name="Rectangle 3"/>
          <p:cNvSpPr>
            <a:spLocks noGrp="1" noChangeArrowheads="1"/>
          </p:cNvSpPr>
          <p:nvPr>
            <p:ph type="body" idx="1"/>
          </p:nvPr>
        </p:nvSpPr>
        <p:spPr>
          <a:xfrm>
            <a:off x="304800" y="1752600"/>
            <a:ext cx="8262938" cy="4572000"/>
          </a:xfrm>
        </p:spPr>
        <p:txBody>
          <a:bodyPr/>
          <a:lstStyle/>
          <a:p>
            <a:endParaRPr lang="el-GR" sz="2900" i="1"/>
          </a:p>
          <a:p>
            <a:r>
              <a:rPr lang="el-GR" sz="2100" i="1"/>
              <a:t>Οι συστηματικές ανασκοπήσεις</a:t>
            </a:r>
            <a:r>
              <a:rPr lang="el-GR" sz="2100" b="1"/>
              <a:t> </a:t>
            </a:r>
            <a:r>
              <a:rPr lang="el-GR" sz="2100"/>
              <a:t>θεωρούνται ο θεμελιώδης λίθος της πρακτικής που βασίζεται στις αποδείξεις.</a:t>
            </a:r>
          </a:p>
          <a:p>
            <a:r>
              <a:rPr lang="el-GR" sz="2100"/>
              <a:t>Η συστηματική ανασκόπηση είναι η περιεκτική συγκέντρωση ερευνητικών πληροφοριών πάνω σε ένα θέμα, εξετάζοντας προσεκτικά όλες τις σχετικές πληροφορίες, ώστε να εξαχθούν ασφαλή συμπεράσματα όσον αφορά την τεκμηρίωση.</a:t>
            </a:r>
          </a:p>
          <a:p>
            <a:r>
              <a:rPr lang="el-GR" sz="2100"/>
              <a:t>Συνήθως, οι καλύτερες </a:t>
            </a:r>
            <a:r>
              <a:rPr lang="el-GR" sz="2100" b="1">
                <a:solidFill>
                  <a:schemeClr val="hlink"/>
                </a:solidFill>
              </a:rPr>
              <a:t>κλινικές κατευθυντήριες οδηγίες</a:t>
            </a:r>
            <a:r>
              <a:rPr lang="el-GR" sz="2100"/>
              <a:t> τυπικά στηρίζονται στις συστηματικές ανασκοπήσεις.</a:t>
            </a:r>
            <a:r>
              <a:rPr lang="el-GR" sz="2500"/>
              <a:t>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pPr algn="ctr"/>
            <a:r>
              <a:rPr lang="el-GR" sz="2600" b="1" i="1"/>
              <a:t>Εκτεταμένες έρευνες εστιασμένες σε θέματα σε συγκεκριμένους κλινικούς χώρους</a:t>
            </a:r>
          </a:p>
        </p:txBody>
      </p:sp>
      <p:sp>
        <p:nvSpPr>
          <p:cNvPr id="191491" name="Rectangle 3"/>
          <p:cNvSpPr>
            <a:spLocks noGrp="1" noChangeArrowheads="1"/>
          </p:cNvSpPr>
          <p:nvPr>
            <p:ph type="body" idx="1"/>
          </p:nvPr>
        </p:nvSpPr>
        <p:spPr/>
        <p:txBody>
          <a:bodyPr/>
          <a:lstStyle/>
          <a:p>
            <a:endParaRPr lang="el-GR" sz="2600" i="1"/>
          </a:p>
          <a:p>
            <a:r>
              <a:rPr lang="el-GR" sz="2600"/>
              <a:t>    Στο σύγχρονο περιβάλλον της πρακτικής που βασίζεται στις αποδείξεις, υπάρχει ένα αυξημένο ενδιαφέρον για μικρές έρευνες εστιασμένες στο συγκεκριμένο κλινικό χώρο με στόχο την επίλυση άμεσων προβλημάτων.</a:t>
            </a:r>
          </a:p>
          <a:p>
            <a:r>
              <a:rPr lang="el-GR" sz="2600"/>
              <a:t>    Προκειμένου να ενισχυθούν οι αποδείξεις αυτών των ερευνών, αυτές πρέπει να επαναλαμβάνονται σε κλινικούς χώρους με παρόμοια προβλήματα.</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a:xfrm>
            <a:off x="609600" y="304800"/>
            <a:ext cx="8001000" cy="1216025"/>
          </a:xfrm>
        </p:spPr>
        <p:txBody>
          <a:bodyPr/>
          <a:lstStyle/>
          <a:p>
            <a:r>
              <a:rPr lang="el-GR" sz="2500" b="1" i="1"/>
              <a:t>Ενίσχυση</a:t>
            </a:r>
            <a:r>
              <a:rPr lang="en-US" sz="2500" b="1" i="1"/>
              <a:t> </a:t>
            </a:r>
            <a:r>
              <a:rPr lang="el-GR" sz="2500" b="1" i="1"/>
              <a:t>της</a:t>
            </a:r>
            <a:r>
              <a:rPr lang="en-US" sz="2500" b="1" i="1"/>
              <a:t> </a:t>
            </a:r>
            <a:r>
              <a:rPr lang="el-GR" sz="2500" b="1" i="1"/>
              <a:t>πολυεπιστημονικής</a:t>
            </a:r>
            <a:r>
              <a:rPr lang="en-US" sz="2500" b="1" i="1"/>
              <a:t> </a:t>
            </a:r>
            <a:r>
              <a:rPr lang="el-GR" sz="2500" b="1" i="1"/>
              <a:t>συνεργασίας</a:t>
            </a:r>
          </a:p>
        </p:txBody>
      </p:sp>
      <p:sp>
        <p:nvSpPr>
          <p:cNvPr id="192515" name="Rectangle 3"/>
          <p:cNvSpPr>
            <a:spLocks noGrp="1" noChangeArrowheads="1"/>
          </p:cNvSpPr>
          <p:nvPr>
            <p:ph type="body" idx="1"/>
          </p:nvPr>
        </p:nvSpPr>
        <p:spPr>
          <a:xfrm>
            <a:off x="533400" y="1981200"/>
            <a:ext cx="8001000" cy="4267200"/>
          </a:xfrm>
        </p:spPr>
        <p:txBody>
          <a:bodyPr/>
          <a:lstStyle/>
          <a:p>
            <a:pPr>
              <a:lnSpc>
                <a:spcPct val="80000"/>
              </a:lnSpc>
            </a:pPr>
            <a:r>
              <a:rPr lang="el-GR" sz="2500"/>
              <a:t>Η διεπιστημονική συνεργασία των Νοσηλευτών με ερευνητές συναφών επιστημονικών πεδίων (καθώς επίσης και ενδοεπιστημονική συνεργασία μεταξύ Νοσηλευτών ερευνητών) είναι πιθανό να συνεχίσει να επεκτείνεται τον 21ο αιώνα καθώς οι ερευνητές ασχολούνται με θεμελιώδη προβλήματα σε συμπεριφορικό και ψυχοσωματικό επίπεδο.</a:t>
            </a:r>
          </a:p>
          <a:p>
            <a:pPr>
              <a:lnSpc>
                <a:spcPct val="80000"/>
              </a:lnSpc>
              <a:buFont typeface="Wingdings" pitchFamily="2" charset="2"/>
              <a:buNone/>
            </a:pPr>
            <a:endParaRPr lang="el-GR" sz="250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p:txBody>
          <a:bodyPr/>
          <a:lstStyle/>
          <a:p>
            <a:pPr algn="ctr"/>
            <a:r>
              <a:rPr lang="el-GR" sz="2500" b="1" i="1"/>
              <a:t>Εκτεταμένη διάχυση των ερευνητικών αποτελεσμάτων</a:t>
            </a:r>
          </a:p>
        </p:txBody>
      </p:sp>
      <p:sp>
        <p:nvSpPr>
          <p:cNvPr id="193539" name="Rectangle 3"/>
          <p:cNvSpPr>
            <a:spLocks noGrp="1" noChangeArrowheads="1"/>
          </p:cNvSpPr>
          <p:nvPr>
            <p:ph type="body" idx="1"/>
          </p:nvPr>
        </p:nvSpPr>
        <p:spPr/>
        <p:txBody>
          <a:bodyPr/>
          <a:lstStyle/>
          <a:p>
            <a:r>
              <a:rPr lang="el-GR" sz="2500"/>
              <a:t>Το διαδίκτυο και άλλα μέσα ηλεκτρονικής επικοινωνίας έχουν μεγάλη επίδραση στη διάχυση των ερευνητικών πληροφοριών,</a:t>
            </a:r>
          </a:p>
          <a:p>
            <a:r>
              <a:rPr lang="el-GR" sz="2500"/>
              <a:t>Διαμέσου αυτών των προηγμένων τεχνολογιών όπως η ηλεκτρονική αναζήτηση και ανάκτηση ερευνητικών άρθρων, την ηλεκτρονική δημοσίευση</a:t>
            </a:r>
            <a:r>
              <a:rPr lang="el-GR" sz="2500" i="1"/>
              <a:t>, </a:t>
            </a:r>
            <a:r>
              <a:rPr lang="el-GR" sz="2500"/>
              <a:t>τις ηλεκτρονικές πηγές με νοσηλευτικά θέματα και την ηλεκτρονική αλληλογραφία, οι πληροφορίες σχετικά με καινοτομίες μπορούν να διαχυθούν πιο ευρέως και ταχύτερα από ποτέ.</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a:xfrm>
            <a:off x="457200" y="304800"/>
            <a:ext cx="8534400" cy="1216025"/>
          </a:xfrm>
        </p:spPr>
        <p:txBody>
          <a:bodyPr/>
          <a:lstStyle/>
          <a:p>
            <a:pPr algn="ctr"/>
            <a:r>
              <a:rPr lang="el-GR" sz="3000" b="1"/>
              <a:t>Αύξηση της πρόσβασης στη νοσηλευτική έρευνα</a:t>
            </a:r>
          </a:p>
        </p:txBody>
      </p:sp>
      <p:sp>
        <p:nvSpPr>
          <p:cNvPr id="194563" name="Rectangle 3"/>
          <p:cNvSpPr>
            <a:spLocks noGrp="1" noChangeArrowheads="1"/>
          </p:cNvSpPr>
          <p:nvPr>
            <p:ph type="body" idx="1"/>
          </p:nvPr>
        </p:nvSpPr>
        <p:spPr>
          <a:xfrm>
            <a:off x="533400" y="1752600"/>
            <a:ext cx="8001000" cy="4267200"/>
          </a:xfrm>
        </p:spPr>
        <p:txBody>
          <a:bodyPr/>
          <a:lstStyle/>
          <a:p>
            <a:pPr>
              <a:lnSpc>
                <a:spcPct val="90000"/>
              </a:lnSpc>
            </a:pPr>
            <a:r>
              <a:rPr lang="el-GR" sz="2600"/>
              <a:t>Τον 21ο αιώνα υπάρχει μεγάλη πιθανότητα για αύξηση της πρόσβασης στη νοσηλευτική έρευνα. Πολλοί άνθρωποι δεν γνωρίζουν ότι οι Νοσηλευτές είναι ακαδημαϊκοί και ερευνητές </a:t>
            </a:r>
            <a:r>
              <a:rPr lang="el-GR" sz="2200" i="1"/>
              <a:t>(</a:t>
            </a:r>
            <a:r>
              <a:rPr lang="en-US" sz="2200" i="1"/>
              <a:t>Tilden </a:t>
            </a:r>
            <a:r>
              <a:rPr lang="el-GR" sz="2200" i="1"/>
              <a:t>and </a:t>
            </a:r>
            <a:r>
              <a:rPr lang="en-US" sz="2200" i="1"/>
              <a:t>Potempa</a:t>
            </a:r>
            <a:r>
              <a:rPr lang="el-GR" sz="2200" i="1"/>
              <a:t>, 2003).</a:t>
            </a:r>
            <a:r>
              <a:rPr lang="el-GR" sz="2600"/>
              <a:t> </a:t>
            </a:r>
          </a:p>
          <a:p>
            <a:pPr>
              <a:lnSpc>
                <a:spcPct val="90000"/>
              </a:lnSpc>
            </a:pPr>
            <a:r>
              <a:rPr lang="el-GR" sz="2600"/>
              <a:t>Οι Νοσηλευτές ερευνητές διεθνώς πρέπει να προωθούν τους εαυτούς τους και τις έρευνές τους σε επαγγελματικούς οργανισμούς, στους καταναλωτικούς οργανισμούς, στις κυβερνήσεις, και στον εμπορικό κόσμο ώστε να αυξήσουν την υποστήριξη για τις έρευνές τους.</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a:xfrm>
            <a:off x="609600" y="304800"/>
            <a:ext cx="8001000" cy="1216025"/>
          </a:xfrm>
        </p:spPr>
        <p:txBody>
          <a:bodyPr/>
          <a:lstStyle/>
          <a:p>
            <a:r>
              <a:rPr lang="el-GR" sz="3000" b="1"/>
              <a:t>Αυξημένη εστίαση σε πολιτισμικά θέματα και ανισότητες στην υγεία</a:t>
            </a:r>
          </a:p>
        </p:txBody>
      </p:sp>
      <p:sp>
        <p:nvSpPr>
          <p:cNvPr id="195587" name="Rectangle 3"/>
          <p:cNvSpPr>
            <a:spLocks noGrp="1" noChangeArrowheads="1"/>
          </p:cNvSpPr>
          <p:nvPr>
            <p:ph type="body" idx="1"/>
          </p:nvPr>
        </p:nvSpPr>
        <p:spPr>
          <a:xfrm>
            <a:off x="566738" y="1905000"/>
            <a:ext cx="8196262" cy="4114800"/>
          </a:xfrm>
        </p:spPr>
        <p:txBody>
          <a:bodyPr/>
          <a:lstStyle/>
          <a:p>
            <a:r>
              <a:rPr lang="el-GR"/>
              <a:t>Το θέμα </a:t>
            </a:r>
            <a:r>
              <a:rPr lang="el-GR">
                <a:solidFill>
                  <a:schemeClr val="accent2"/>
                </a:solidFill>
              </a:rPr>
              <a:t>των ανισοτήτων στην υγεία</a:t>
            </a:r>
            <a:r>
              <a:rPr lang="el-GR"/>
              <a:t> έχει αναδειχθεί</a:t>
            </a:r>
            <a:r>
              <a:rPr lang="el-GR" altLang="ja-JP"/>
              <a:t> ως ένα κεντρικό θέμα στη νοσηλευτική και σε άλλες επιστήμες και αυτό με τη σειρά του έχει οδηγήσει στη συνειδητοποίηση της οικολογικής εγκυρότητας και της πολιτισμικής ευαισθησίας των παρεμβάσεων για την υγεία. </a:t>
            </a:r>
            <a:endParaRPr lang="el-G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5" name="Rectangle 3"/>
          <p:cNvSpPr>
            <a:spLocks noGrp="1" noChangeArrowheads="1"/>
          </p:cNvSpPr>
          <p:nvPr>
            <p:ph type="body" idx="1"/>
          </p:nvPr>
        </p:nvSpPr>
        <p:spPr>
          <a:xfrm>
            <a:off x="457200" y="1905000"/>
            <a:ext cx="8001000" cy="4267200"/>
          </a:xfrm>
        </p:spPr>
        <p:txBody>
          <a:bodyPr/>
          <a:lstStyle/>
          <a:p>
            <a:r>
              <a:rPr lang="el-GR"/>
              <a:t> Η συστηματική αναζήτηση σχεδιασμένη να αναπτύξει αξιόπιστες αποδείξεις σε θέματα που ενδιαφέρουν το νοσηλευτικό επάγγελμα, συμπεριλαμβανομένων της νοσηλευτικής πρακτικής, της εκπαίδευσης, της διοίκησης, και της πληροφορικής. </a:t>
            </a:r>
          </a:p>
        </p:txBody>
      </p:sp>
      <p:sp>
        <p:nvSpPr>
          <p:cNvPr id="182277" name="Rectangle 5"/>
          <p:cNvSpPr>
            <a:spLocks noGrp="1" noChangeArrowheads="1"/>
          </p:cNvSpPr>
          <p:nvPr>
            <p:ph type="title"/>
          </p:nvPr>
        </p:nvSpPr>
        <p:spPr/>
        <p:txBody>
          <a:bodyPr/>
          <a:lstStyle/>
          <a:p>
            <a:r>
              <a:rPr lang="el-GR"/>
              <a:t> Τι είναι Νοσηλευτική έρευνα;</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lstStyle/>
          <a:p>
            <a:endParaRPr lang="el-GR"/>
          </a:p>
        </p:txBody>
      </p:sp>
      <p:sp>
        <p:nvSpPr>
          <p:cNvPr id="196611" name="Rectangle 3"/>
          <p:cNvSpPr>
            <a:spLocks noGrp="1" noChangeArrowheads="1"/>
          </p:cNvSpPr>
          <p:nvPr>
            <p:ph type="body" idx="1"/>
          </p:nvPr>
        </p:nvSpPr>
        <p:spPr/>
        <p:txBody>
          <a:bodyPr/>
          <a:lstStyle/>
          <a:p>
            <a:pPr>
              <a:lnSpc>
                <a:spcPct val="90000"/>
              </a:lnSpc>
              <a:buFont typeface="Wingdings" pitchFamily="2" charset="2"/>
              <a:buNone/>
            </a:pPr>
            <a:endParaRPr lang="el-GR" altLang="ja-JP" sz="2100"/>
          </a:p>
          <a:p>
            <a:pPr>
              <a:lnSpc>
                <a:spcPct val="90000"/>
              </a:lnSpc>
            </a:pPr>
            <a:r>
              <a:rPr lang="el-GR" altLang="ja-JP" sz="2100"/>
              <a:t>Υπάρχει μια αυξανόμενη συνειδητοποίηση ότι η έρευνα πρέπει να διαπνέεται από ευαισθησία στις πεποιθήσεις υγείας, στις συμπεριφορές, στην επιδημιολογία και στις αξίες των πολιτισμικά και γλωσσολογικά διαφορετικών πληθυσμών </a:t>
            </a:r>
            <a:r>
              <a:rPr lang="el-GR" altLang="ja-JP" sz="1700" i="1"/>
              <a:t> </a:t>
            </a:r>
          </a:p>
          <a:p>
            <a:pPr>
              <a:lnSpc>
                <a:spcPct val="90000"/>
              </a:lnSpc>
            </a:pPr>
            <a:r>
              <a:rPr lang="el-GR" sz="2000"/>
              <a:t>Η εκπλήρωση των αναγκών φροντίδας υγείας μιας αυξανόμενα διαφορετικής και περισσότερο παγκοσμιοποιημένης κοινωνίας έχει γίνει διεθνές πρόβλημα.</a:t>
            </a:r>
          </a:p>
          <a:p>
            <a:pPr>
              <a:lnSpc>
                <a:spcPct val="90000"/>
              </a:lnSpc>
              <a:buFont typeface="Wingdings" pitchFamily="2" charset="2"/>
              <a:buNone/>
            </a:pPr>
            <a:r>
              <a:rPr lang="el-GR" altLang="ja-JP" sz="1700" i="1"/>
              <a:t>                 </a:t>
            </a:r>
          </a:p>
          <a:p>
            <a:pPr>
              <a:lnSpc>
                <a:spcPct val="90000"/>
              </a:lnSpc>
              <a:buFont typeface="Wingdings" pitchFamily="2" charset="2"/>
              <a:buNone/>
            </a:pPr>
            <a:r>
              <a:rPr lang="el-GR" altLang="ja-JP" sz="1700" i="1">
                <a:latin typeface="Arial" charset="0"/>
              </a:rPr>
              <a:t>                                                           </a:t>
            </a:r>
            <a:r>
              <a:rPr lang="en-GB" altLang="ja-JP" sz="1700" i="1">
                <a:ea typeface="ＭＳ Ｐゴシック" pitchFamily="34" charset="-128"/>
              </a:rPr>
              <a:t>Polit </a:t>
            </a:r>
            <a:r>
              <a:rPr lang="el-GR" altLang="ja-JP" sz="1700" i="1"/>
              <a:t>and </a:t>
            </a:r>
            <a:r>
              <a:rPr lang="en-GB" altLang="ja-JP" sz="1700" i="1">
                <a:ea typeface="ＭＳ Ｐゴシック" pitchFamily="34" charset="-128"/>
              </a:rPr>
              <a:t>Beck</a:t>
            </a:r>
            <a:r>
              <a:rPr lang="el-GR" altLang="ja-JP" sz="1700" i="1"/>
              <a:t>, 2010</a:t>
            </a:r>
            <a:endParaRPr lang="el-GR" sz="1700" i="1"/>
          </a:p>
          <a:p>
            <a:pPr>
              <a:lnSpc>
                <a:spcPct val="90000"/>
              </a:lnSpc>
            </a:pPr>
            <a:endParaRPr lang="el-GR" sz="1700" i="1"/>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a:xfrm>
            <a:off x="609600" y="304800"/>
            <a:ext cx="8001000" cy="1216025"/>
          </a:xfrm>
        </p:spPr>
        <p:txBody>
          <a:bodyPr/>
          <a:lstStyle/>
          <a:p>
            <a:endParaRPr lang="el-GR"/>
          </a:p>
        </p:txBody>
      </p:sp>
      <p:sp>
        <p:nvSpPr>
          <p:cNvPr id="197635" name="Rectangle 3"/>
          <p:cNvSpPr>
            <a:spLocks noGrp="1" noChangeArrowheads="1"/>
          </p:cNvSpPr>
          <p:nvPr>
            <p:ph type="body" idx="1"/>
          </p:nvPr>
        </p:nvSpPr>
        <p:spPr>
          <a:xfrm>
            <a:off x="566738" y="1752600"/>
            <a:ext cx="8272462" cy="4267200"/>
          </a:xfrm>
        </p:spPr>
        <p:txBody>
          <a:bodyPr/>
          <a:lstStyle/>
          <a:p>
            <a:r>
              <a:rPr lang="el-GR" sz="2400"/>
              <a:t>Οι ερευνητικές δραστηριότητες για το μέλλον είναι υπό συζήτηση  από διάφορους νοσηλευτικούς οργανισμούς και άλλα ιδρύματα ευρύτερου ενδιαφέροντος. </a:t>
            </a:r>
          </a:p>
          <a:p>
            <a:pPr>
              <a:buFont typeface="Wingdings" pitchFamily="2" charset="2"/>
              <a:buNone/>
            </a:pPr>
            <a:endParaRPr lang="el-GR" sz="2400"/>
          </a:p>
          <a:p>
            <a:r>
              <a:rPr lang="el-GR" sz="2000"/>
              <a:t>Το 2005, το </a:t>
            </a:r>
            <a:r>
              <a:rPr lang="en-US" sz="2000"/>
              <a:t>Sigma Theta Tau International</a:t>
            </a:r>
            <a:r>
              <a:rPr lang="en-US" sz="2400"/>
              <a:t> </a:t>
            </a:r>
            <a:r>
              <a:rPr lang="el-GR" sz="2400"/>
              <a:t>δημοσίευσε ένα άρθρο με θέσεις όσον αφορά τις νοσηλευτικές ερευνητικές προτεραιότητες που ενσωμάτωσε τις ερευνητικές προτεραιότητες των διαφόρων νοσηλευτικών οργανώσεων σε διεθνές επίπεδο.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r>
              <a:rPr lang="el-GR" sz="3400"/>
              <a:t>Παγκόσμια αναγνωρισμένες νοσηλευτικές προτεραιότητες</a:t>
            </a:r>
          </a:p>
        </p:txBody>
      </p:sp>
      <p:sp>
        <p:nvSpPr>
          <p:cNvPr id="198659" name="Rectangle 3"/>
          <p:cNvSpPr>
            <a:spLocks noGrp="1" noChangeArrowheads="1"/>
          </p:cNvSpPr>
          <p:nvPr>
            <p:ph type="body" idx="1"/>
          </p:nvPr>
        </p:nvSpPr>
        <p:spPr>
          <a:xfrm>
            <a:off x="533400" y="1447800"/>
            <a:ext cx="8034338" cy="5029200"/>
          </a:xfrm>
        </p:spPr>
        <p:txBody>
          <a:bodyPr/>
          <a:lstStyle/>
          <a:p>
            <a:pPr>
              <a:lnSpc>
                <a:spcPct val="90000"/>
              </a:lnSpc>
              <a:buFont typeface="Wingdings" pitchFamily="2" charset="2"/>
              <a:buNone/>
            </a:pPr>
            <a:r>
              <a:rPr lang="el-GR" sz="2600"/>
              <a:t> </a:t>
            </a:r>
            <a:endParaRPr lang="el-GR" sz="2600" i="1"/>
          </a:p>
          <a:p>
            <a:pPr>
              <a:lnSpc>
                <a:spcPct val="90000"/>
              </a:lnSpc>
            </a:pPr>
            <a:r>
              <a:rPr lang="el-GR" sz="2600"/>
              <a:t>προαγωγή της υγείας και πρόληψη της ασθένειας,</a:t>
            </a:r>
          </a:p>
          <a:p>
            <a:pPr>
              <a:lnSpc>
                <a:spcPct val="90000"/>
              </a:lnSpc>
            </a:pPr>
            <a:r>
              <a:rPr lang="el-GR" sz="2600"/>
              <a:t>προαγωγή της υγείας των ευάλωτων και περιθωριοποιημένων κοινωνικών ομάδων </a:t>
            </a:r>
            <a:r>
              <a:rPr lang="el-GR" sz="2000" i="1"/>
              <a:t>(</a:t>
            </a:r>
            <a:r>
              <a:rPr lang="en-GB" sz="2000" i="1"/>
              <a:t>Burns </a:t>
            </a:r>
            <a:r>
              <a:rPr lang="el-GR" sz="2000" i="1"/>
              <a:t>and </a:t>
            </a:r>
            <a:r>
              <a:rPr lang="en-GB" sz="2000" i="1"/>
              <a:t>Grove</a:t>
            </a:r>
            <a:r>
              <a:rPr lang="el-GR" sz="2000" i="1"/>
              <a:t>, 2005</a:t>
            </a:r>
            <a:r>
              <a:rPr lang="el-GR" sz="2000"/>
              <a:t>),</a:t>
            </a:r>
          </a:p>
          <a:p>
            <a:pPr>
              <a:lnSpc>
                <a:spcPct val="90000"/>
              </a:lnSpc>
            </a:pPr>
            <a:r>
              <a:rPr lang="el-GR" sz="2600"/>
              <a:t>ασφάλεια ασθενή και ποιότητα φροντίδας υγείας,</a:t>
            </a:r>
          </a:p>
          <a:p>
            <a:pPr>
              <a:lnSpc>
                <a:spcPct val="90000"/>
              </a:lnSpc>
            </a:pPr>
            <a:r>
              <a:rPr lang="el-GR" sz="2600"/>
              <a:t>ανάπτυξη της πρακτικής που βασίζεται στις αποδείξεις και εφαρμογή των ερευνητικών αποτελεσμάτων στη νοσηλευτική πρακτική,</a:t>
            </a:r>
          </a:p>
          <a:p>
            <a:pPr>
              <a:lnSpc>
                <a:spcPct val="90000"/>
              </a:lnSpc>
            </a:pPr>
            <a:r>
              <a:rPr lang="el-GR" sz="2600"/>
              <a:t>προαγωγή της υγείας και της ευεξίας των ηλικιωμένων</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r>
              <a:rPr lang="el-GR" sz="3400"/>
              <a:t>Παγκόσμια αναγνωρισμένες νοσηλευτικές προτεραιότητες</a:t>
            </a:r>
          </a:p>
        </p:txBody>
      </p:sp>
      <p:sp>
        <p:nvSpPr>
          <p:cNvPr id="216067" name="Rectangle 3"/>
          <p:cNvSpPr>
            <a:spLocks noGrp="1" noChangeArrowheads="1"/>
          </p:cNvSpPr>
          <p:nvPr>
            <p:ph type="body" idx="1"/>
          </p:nvPr>
        </p:nvSpPr>
        <p:spPr/>
        <p:txBody>
          <a:bodyPr/>
          <a:lstStyle/>
          <a:p>
            <a:pPr>
              <a:lnSpc>
                <a:spcPct val="90000"/>
              </a:lnSpc>
            </a:pPr>
            <a:r>
              <a:rPr lang="el-GR" sz="2600"/>
              <a:t>φροντίδα επικεντρωμένη στον ασθενή και συνεργασία με τον ασθενή,</a:t>
            </a:r>
          </a:p>
          <a:p>
            <a:pPr>
              <a:lnSpc>
                <a:spcPct val="90000"/>
              </a:lnSpc>
            </a:pPr>
            <a:r>
              <a:rPr lang="el-GR" sz="2600"/>
              <a:t>ανακουφιστική φροντίδα και φροντίδα τελικού σταδίου </a:t>
            </a:r>
            <a:r>
              <a:rPr lang="el-GR" sz="2200" i="1"/>
              <a:t>(</a:t>
            </a:r>
            <a:r>
              <a:rPr lang="en-GB" sz="2200" i="1"/>
              <a:t>Burns </a:t>
            </a:r>
            <a:r>
              <a:rPr lang="el-GR" sz="2200" i="1"/>
              <a:t>and </a:t>
            </a:r>
            <a:r>
              <a:rPr lang="en-GB" sz="2200" i="1"/>
              <a:t>Grove</a:t>
            </a:r>
            <a:r>
              <a:rPr lang="el-GR" sz="2200" i="1"/>
              <a:t>, 2005),</a:t>
            </a:r>
          </a:p>
          <a:p>
            <a:pPr>
              <a:lnSpc>
                <a:spcPct val="90000"/>
              </a:lnSpc>
            </a:pPr>
            <a:r>
              <a:rPr lang="el-GR" sz="2600"/>
              <a:t>πρακτική σημασία του γενετικού ελέγχου και της θεραπευτικής,</a:t>
            </a:r>
          </a:p>
          <a:p>
            <a:pPr>
              <a:lnSpc>
                <a:spcPct val="90000"/>
              </a:lnSpc>
            </a:pPr>
            <a:r>
              <a:rPr lang="el-GR" sz="2600"/>
              <a:t>ανάπτυξη ικανοτήτων των ερευνητών-νοσηλευτών </a:t>
            </a:r>
          </a:p>
          <a:p>
            <a:pPr>
              <a:lnSpc>
                <a:spcPct val="90000"/>
              </a:lnSpc>
            </a:pPr>
            <a:r>
              <a:rPr lang="el-GR" sz="2600"/>
              <a:t>περιβάλλοντα εργασίας νοσηλευτών </a:t>
            </a:r>
            <a:r>
              <a:rPr lang="el-GR" sz="2200" i="1"/>
              <a:t>(</a:t>
            </a:r>
            <a:r>
              <a:rPr lang="en-US" sz="2200" i="1"/>
              <a:t>Sigma Theta Tau International</a:t>
            </a:r>
            <a:r>
              <a:rPr lang="el-GR" sz="2200" i="1"/>
              <a:t>, 2005).</a:t>
            </a:r>
          </a:p>
          <a:p>
            <a:pPr>
              <a:lnSpc>
                <a:spcPct val="90000"/>
              </a:lnSpc>
            </a:pPr>
            <a:endParaRPr lang="el-GR" sz="260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9" name="Rectangle 3"/>
          <p:cNvSpPr>
            <a:spLocks noGrp="1" noChangeArrowheads="1"/>
          </p:cNvSpPr>
          <p:nvPr>
            <p:ph type="body" idx="1"/>
          </p:nvPr>
        </p:nvSpPr>
        <p:spPr>
          <a:xfrm>
            <a:off x="533400" y="1752600"/>
            <a:ext cx="8001000" cy="4267200"/>
          </a:xfrm>
        </p:spPr>
        <p:txBody>
          <a:bodyPr/>
          <a:lstStyle/>
          <a:p>
            <a:r>
              <a:rPr lang="el-GR"/>
              <a:t>Η έρευνα που σχεδιάζεται για να καθοδηγήσει τη νοσηλευτική πρακτική και να βελτιώσει την υγεία και την ποιότητα ζωής των ασθενών στους οποίους παρέχεται φροντίδα από τους νοσηλευτές                    </a:t>
            </a:r>
          </a:p>
          <a:p>
            <a:pPr>
              <a:buFont typeface="Wingdings" pitchFamily="2" charset="2"/>
              <a:buNone/>
            </a:pPr>
            <a:r>
              <a:rPr lang="el-GR"/>
              <a:t>                               </a:t>
            </a:r>
            <a:r>
              <a:rPr lang="en-GB" sz="2200" i="1"/>
              <a:t>Polit </a:t>
            </a:r>
            <a:r>
              <a:rPr lang="en-US" sz="2200" i="1"/>
              <a:t>and </a:t>
            </a:r>
            <a:r>
              <a:rPr lang="en-GB" sz="2200" i="1"/>
              <a:t>Beck</a:t>
            </a:r>
            <a:r>
              <a:rPr lang="el-GR" sz="2200" i="1"/>
              <a:t>, 2010</a:t>
            </a:r>
            <a:endParaRPr lang="el-GR"/>
          </a:p>
        </p:txBody>
      </p:sp>
      <p:sp>
        <p:nvSpPr>
          <p:cNvPr id="183301" name="Rectangle 5"/>
          <p:cNvSpPr>
            <a:spLocks noGrp="1" noChangeArrowheads="1"/>
          </p:cNvSpPr>
          <p:nvPr>
            <p:ph type="title"/>
          </p:nvPr>
        </p:nvSpPr>
        <p:spPr/>
        <p:txBody>
          <a:bodyPr/>
          <a:lstStyle/>
          <a:p>
            <a:r>
              <a:rPr lang="el-GR" sz="3400"/>
              <a:t> Τι είναι</a:t>
            </a:r>
            <a:r>
              <a:rPr lang="en-US" sz="3400"/>
              <a:t> </a:t>
            </a:r>
            <a:r>
              <a:rPr lang="el-GR" sz="3400"/>
              <a:t>η κλινική νοσηλευτική έρευνα;</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a:xfrm>
            <a:off x="304800" y="304800"/>
            <a:ext cx="8686800" cy="1216025"/>
          </a:xfrm>
        </p:spPr>
        <p:txBody>
          <a:bodyPr/>
          <a:lstStyle/>
          <a:p>
            <a:r>
              <a:rPr lang="el-GR" sz="2600"/>
              <a:t>Σύγχρονη τάση: Νοσηλευτική βασισμένη σε αποδείξεις.</a:t>
            </a:r>
          </a:p>
        </p:txBody>
      </p:sp>
      <p:sp>
        <p:nvSpPr>
          <p:cNvPr id="208899" name="Rectangle 3"/>
          <p:cNvSpPr>
            <a:spLocks noGrp="1" noChangeArrowheads="1"/>
          </p:cNvSpPr>
          <p:nvPr>
            <p:ph type="body" idx="1"/>
          </p:nvPr>
        </p:nvSpPr>
        <p:spPr>
          <a:xfrm>
            <a:off x="566738" y="1981200"/>
            <a:ext cx="8196262" cy="4038600"/>
          </a:xfrm>
        </p:spPr>
        <p:txBody>
          <a:bodyPr/>
          <a:lstStyle/>
          <a:p>
            <a:r>
              <a:rPr lang="el-GR" sz="2800"/>
              <a:t>Οι νοσηλευτές αρχίζουν να κατανοούν και να διεξάγουν έρευνα και </a:t>
            </a:r>
          </a:p>
          <a:p>
            <a:r>
              <a:rPr lang="el-GR" sz="2800"/>
              <a:t> να στηρίζουν την επαγγελματική τους πρακτική στις αποδείξεις που προκύπτουν από την έρευνα, δηλαδή, να υιοθετούν μια πρακτική βασισμένη στις αποδείξεις </a:t>
            </a:r>
            <a:r>
              <a:rPr lang="el-GR" altLang="ja-JP" sz="2400" i="1"/>
              <a:t>(</a:t>
            </a:r>
            <a:r>
              <a:rPr lang="en-US" altLang="ja-JP" sz="2400" i="1">
                <a:ea typeface="ＭＳ Ｐゴシック" pitchFamily="34" charset="-128"/>
              </a:rPr>
              <a:t>evidence</a:t>
            </a:r>
            <a:r>
              <a:rPr lang="el-GR" altLang="ja-JP" sz="2400" i="1"/>
              <a:t>-</a:t>
            </a:r>
            <a:r>
              <a:rPr lang="en-US" altLang="ja-JP" sz="2400" i="1">
                <a:ea typeface="ＭＳ Ｐゴシック" pitchFamily="34" charset="-128"/>
              </a:rPr>
              <a:t>based practice</a:t>
            </a:r>
            <a:r>
              <a:rPr lang="el-GR" altLang="ja-JP" sz="2800" i="1"/>
              <a:t>). </a:t>
            </a:r>
            <a:endParaRPr lang="en-US" altLang="ja-JP" sz="2800" i="1">
              <a:ea typeface="ＭＳ Ｐゴシック" pitchFamily="34"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r>
              <a:rPr lang="el-GR" altLang="ja-JP" sz="3500" b="1"/>
              <a:t>Πρακτική βασισμένη σε αποδείξεις. Τι είναι;</a:t>
            </a:r>
            <a:endParaRPr lang="el-GR" sz="3500" b="1"/>
          </a:p>
        </p:txBody>
      </p:sp>
      <p:sp>
        <p:nvSpPr>
          <p:cNvPr id="209923" name="Rectangle 3"/>
          <p:cNvSpPr>
            <a:spLocks noGrp="1" noChangeArrowheads="1"/>
          </p:cNvSpPr>
          <p:nvPr>
            <p:ph type="body" idx="1"/>
          </p:nvPr>
        </p:nvSpPr>
        <p:spPr>
          <a:xfrm>
            <a:off x="533400" y="1752600"/>
            <a:ext cx="8001000" cy="4267200"/>
          </a:xfrm>
        </p:spPr>
        <p:txBody>
          <a:bodyPr/>
          <a:lstStyle/>
          <a:p>
            <a:pPr algn="just"/>
            <a:endParaRPr lang="el-GR" altLang="ja-JP" sz="2800"/>
          </a:p>
          <a:p>
            <a:pPr algn="just"/>
            <a:r>
              <a:rPr lang="el-GR" altLang="ja-JP" sz="2800"/>
              <a:t>Η χρήση των βέλτιστων κλινικών αποδείξεων κατά τη λήψη των αποφάσεων για τη θεραπεία των ασθενών,</a:t>
            </a:r>
          </a:p>
          <a:p>
            <a:pPr algn="just">
              <a:buFont typeface="Wingdings" pitchFamily="2" charset="2"/>
              <a:buNone/>
            </a:pPr>
            <a:r>
              <a:rPr lang="el-GR" altLang="ja-JP" sz="2800"/>
              <a:t>    και τέτοιες αποδείξεις τυπικά προκύπτουν από την έρευνα που διεξάγεται από τους νοσηλευτές και άλλους επαγγελματίες υγείας </a:t>
            </a:r>
            <a:r>
              <a:rPr lang="el-GR" altLang="ja-JP" sz="1800" i="1"/>
              <a:t>(</a:t>
            </a:r>
            <a:r>
              <a:rPr lang="en-GB" altLang="ja-JP" sz="1800" i="1">
                <a:ea typeface="ＭＳ Ｐゴシック" pitchFamily="34" charset="-128"/>
              </a:rPr>
              <a:t>Polit </a:t>
            </a:r>
            <a:r>
              <a:rPr lang="en-US" altLang="ja-JP" sz="1800" i="1">
                <a:ea typeface="ＭＳ Ｐゴシック" pitchFamily="34" charset="-128"/>
              </a:rPr>
              <a:t>and </a:t>
            </a:r>
            <a:r>
              <a:rPr lang="en-GB" altLang="ja-JP" sz="1800" i="1">
                <a:ea typeface="ＭＳ Ｐゴシック" pitchFamily="34" charset="-128"/>
              </a:rPr>
              <a:t>Beck</a:t>
            </a:r>
            <a:r>
              <a:rPr lang="el-GR" altLang="ja-JP" sz="1800" i="1"/>
              <a:t>, 2008).</a:t>
            </a:r>
          </a:p>
          <a:p>
            <a:pPr algn="just">
              <a:buFont typeface="Wingdings" pitchFamily="2" charset="2"/>
              <a:buNone/>
            </a:pPr>
            <a:endParaRPr lang="el-GR" sz="1800" i="1"/>
          </a:p>
          <a:p>
            <a:pPr algn="just"/>
            <a:endParaRPr lang="el-GR" sz="2200" i="1"/>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7" name="Rectangle 3"/>
          <p:cNvSpPr>
            <a:spLocks noGrp="1" noChangeArrowheads="1"/>
          </p:cNvSpPr>
          <p:nvPr>
            <p:ph type="body" idx="1"/>
          </p:nvPr>
        </p:nvSpPr>
        <p:spPr>
          <a:xfrm>
            <a:off x="533400" y="1752600"/>
            <a:ext cx="8001000" cy="4267200"/>
          </a:xfrm>
        </p:spPr>
        <p:txBody>
          <a:bodyPr/>
          <a:lstStyle/>
          <a:p>
            <a:pPr>
              <a:lnSpc>
                <a:spcPct val="90000"/>
              </a:lnSpc>
              <a:buFont typeface="Wingdings" pitchFamily="2" charset="2"/>
              <a:buNone/>
            </a:pPr>
            <a:endParaRPr lang="el-GR" altLang="ja-JP" sz="2800"/>
          </a:p>
          <a:p>
            <a:pPr>
              <a:lnSpc>
                <a:spcPct val="90000"/>
              </a:lnSpc>
            </a:pPr>
            <a:r>
              <a:rPr lang="el-GR" altLang="ja-JP" sz="2800" i="1"/>
              <a:t>"Για να επιτευχθεί το ιδανικό επίπεδο πρακτικής, ο υπεύθυνος νοσηλευτής πρέπει να δημιουργήσει, καλλιεργήσει, και να επιμείνει σε ένα περιβάλλον πρακτικής όπου η νοσηλευτική έρευνα και η πρακτική βασισμένη στις αποδείξεις έχουν ενταχθεί και στην νοσηλευτική φροντίδα αλλά και στο πλαίσιο της νοσηλευτικής διοίκησης για τη λήψη αποφάσεων« </a:t>
            </a:r>
            <a:r>
              <a:rPr lang="el-GR" altLang="ja-JP" sz="2400" i="1"/>
              <a:t>(</a:t>
            </a:r>
            <a:r>
              <a:rPr lang="en-US" altLang="ja-JP" sz="2000">
                <a:ea typeface="ＭＳ Ｐゴシック" pitchFamily="34" charset="-128"/>
              </a:rPr>
              <a:t>Turkel et al, </a:t>
            </a:r>
            <a:r>
              <a:rPr lang="el-GR" altLang="ja-JP" sz="2000"/>
              <a:t>2005)</a:t>
            </a:r>
            <a:endParaRPr lang="el-GR" sz="2400"/>
          </a:p>
          <a:p>
            <a:pPr>
              <a:lnSpc>
                <a:spcPct val="90000"/>
              </a:lnSpc>
            </a:pPr>
            <a:endParaRPr lang="el-GR" sz="2400"/>
          </a:p>
        </p:txBody>
      </p:sp>
      <p:sp>
        <p:nvSpPr>
          <p:cNvPr id="185350" name="Rectangle 6"/>
          <p:cNvSpPr>
            <a:spLocks noGrp="1" noChangeArrowheads="1"/>
          </p:cNvSpPr>
          <p:nvPr>
            <p:ph type="title"/>
          </p:nvPr>
        </p:nvSpPr>
        <p:spPr/>
        <p:txBody>
          <a:bodyPr/>
          <a:lstStyle/>
          <a:p>
            <a:r>
              <a:rPr lang="el-GR"/>
              <a:t>Νοσηλευτική και Έρευνα</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idx="4294967295"/>
          </p:nvPr>
        </p:nvSpPr>
        <p:spPr/>
        <p:txBody>
          <a:bodyPr anchor="t"/>
          <a:lstStyle/>
          <a:p>
            <a:r>
              <a:rPr lang="el-GR" sz="3000" b="1"/>
              <a:t>Τα πρώτα χρόνια: Από την </a:t>
            </a:r>
            <a:r>
              <a:rPr lang="en-US" sz="3000" b="1"/>
              <a:t>Nightingale</a:t>
            </a:r>
            <a:r>
              <a:rPr lang="en-US" sz="3000"/>
              <a:t> </a:t>
            </a:r>
            <a:r>
              <a:rPr lang="el-GR" sz="3000" b="1"/>
              <a:t>στη δεκαετία του 60’</a:t>
            </a:r>
            <a:endParaRPr lang="en-US" sz="3000" b="1"/>
          </a:p>
        </p:txBody>
      </p:sp>
      <p:sp>
        <p:nvSpPr>
          <p:cNvPr id="155651" name="Rectangle 3"/>
          <p:cNvSpPr>
            <a:spLocks noGrp="1" noChangeArrowheads="1"/>
          </p:cNvSpPr>
          <p:nvPr>
            <p:ph type="body" idx="4294967295"/>
          </p:nvPr>
        </p:nvSpPr>
        <p:spPr>
          <a:xfrm>
            <a:off x="533400" y="1524000"/>
            <a:ext cx="8034338" cy="4648200"/>
          </a:xfrm>
        </p:spPr>
        <p:txBody>
          <a:bodyPr/>
          <a:lstStyle/>
          <a:p>
            <a:pPr marL="342900" indent="-342900" algn="just"/>
            <a:endParaRPr lang="el-GR"/>
          </a:p>
          <a:p>
            <a:pPr marL="342900" indent="-342900" algn="just"/>
            <a:r>
              <a:rPr lang="el-GR" sz="2400"/>
              <a:t>Οι περισσότεροι θα συμφωνήσουν ότι η έρευνα στη Νοσηλευτική ξεκίνησε με τη </a:t>
            </a:r>
            <a:r>
              <a:rPr lang="en-US" sz="2400" b="1">
                <a:solidFill>
                  <a:schemeClr val="hlink"/>
                </a:solidFill>
              </a:rPr>
              <a:t>Florence Nightingale</a:t>
            </a:r>
            <a:r>
              <a:rPr lang="el-GR" sz="2400"/>
              <a:t>. </a:t>
            </a:r>
            <a:endParaRPr lang="en-US" sz="2400"/>
          </a:p>
          <a:p>
            <a:pPr marL="342900" indent="-342900" algn="just">
              <a:buFont typeface="Wingdings" pitchFamily="2" charset="2"/>
              <a:buNone/>
            </a:pPr>
            <a:endParaRPr lang="en-US" sz="2400"/>
          </a:p>
          <a:p>
            <a:pPr marL="342900" indent="-342900" algn="just"/>
            <a:r>
              <a:rPr lang="el-GR" sz="2400"/>
              <a:t>Η δημοσίευσή της, </a:t>
            </a:r>
            <a:r>
              <a:rPr lang="en-US" sz="2400" i="1"/>
              <a:t>Notes on Nursing </a:t>
            </a:r>
            <a:r>
              <a:rPr lang="el-GR" sz="2400"/>
              <a:t>(1859), περιγράφει το πρώιμο ενδιαφέρον της για τους περιβαλλοντικούς παράγοντες που προάγουν τη σωματική και συναισθηματική ευεξία-ένα ενδιαφέρον που συνεχίζει να υπάρχει ακόμα και σήμερα, 150 χρόνια αργότερα.</a:t>
            </a:r>
            <a:r>
              <a:rPr lang="el-GR" sz="200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r>
              <a:rPr lang="el-GR" sz="3400" b="1"/>
              <a:t>Τα πρώτα χρόνια: Από την </a:t>
            </a:r>
            <a:r>
              <a:rPr lang="en-US" sz="3400" b="1"/>
              <a:t>Nightingale</a:t>
            </a:r>
            <a:r>
              <a:rPr lang="en-US" sz="3400"/>
              <a:t> </a:t>
            </a:r>
            <a:r>
              <a:rPr lang="el-GR" sz="3400" b="1"/>
              <a:t>στη δεκαετία του 60’</a:t>
            </a:r>
          </a:p>
        </p:txBody>
      </p:sp>
      <p:sp>
        <p:nvSpPr>
          <p:cNvPr id="211971" name="Rectangle 3"/>
          <p:cNvSpPr>
            <a:spLocks noGrp="1" noChangeArrowheads="1"/>
          </p:cNvSpPr>
          <p:nvPr>
            <p:ph type="body" idx="1"/>
          </p:nvPr>
        </p:nvSpPr>
        <p:spPr/>
        <p:txBody>
          <a:bodyPr/>
          <a:lstStyle/>
          <a:p>
            <a:r>
              <a:rPr lang="el-GR" sz="2400"/>
              <a:t>Η ευρέως γνωστή συμβολή της </a:t>
            </a:r>
            <a:r>
              <a:rPr lang="en-US" sz="2400" b="1">
                <a:solidFill>
                  <a:schemeClr val="accent2"/>
                </a:solidFill>
              </a:rPr>
              <a:t>Nightingale</a:t>
            </a:r>
            <a:r>
              <a:rPr lang="el-GR" sz="2400"/>
              <a:t> στην έρευνα αφορούσε την ανάλυση παραγόντων που επιδρούσαν στη θνησιμότητα και νοσηρότητα των στρατιωτών κατά τη διάρκεια του πολέμου της Κριμαίας.</a:t>
            </a:r>
            <a:endParaRPr lang="en-US" sz="2400"/>
          </a:p>
          <a:p>
            <a:r>
              <a:rPr lang="el-GR" sz="2400"/>
              <a:t> Εξαιτίας των πολύ επιδέξιων αναλύσεων και της παρουσίασης των αποτελεσμάτων της, κατάφερε να επηρεάσει με επιτυχία κάποιες αλλαγές στη νοσηλευτική φροντίδα και κυρίως στη </a:t>
            </a:r>
            <a:r>
              <a:rPr lang="el-GR" sz="2400" b="1">
                <a:solidFill>
                  <a:schemeClr val="accent2"/>
                </a:solidFill>
              </a:rPr>
              <a:t>δημόσια υγεία</a:t>
            </a:r>
            <a:r>
              <a:rPr lang="el-GR" sz="2400"/>
              <a:t> </a:t>
            </a:r>
            <a:r>
              <a:rPr lang="el-GR" sz="2000" i="1"/>
              <a:t>(</a:t>
            </a:r>
            <a:r>
              <a:rPr lang="en-GB" sz="2000" i="1"/>
              <a:t>Polit </a:t>
            </a:r>
            <a:r>
              <a:rPr lang="el-GR" sz="2000" i="1"/>
              <a:t>and </a:t>
            </a:r>
            <a:r>
              <a:rPr lang="en-GB" sz="2000" i="1"/>
              <a:t>Beck</a:t>
            </a:r>
            <a:r>
              <a:rPr lang="el-GR" sz="2000" i="1"/>
              <a:t>, 2008).</a:t>
            </a:r>
            <a:endParaRPr lang="en-US" sz="2000" i="1"/>
          </a:p>
          <a:p>
            <a:endParaRPr lang="el-GR" sz="2200" i="1"/>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Προφίλ">
  <a:themeElements>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Προφίλ">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Προφίλ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Προφίλ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Προφίλ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Προφίλ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Προφίλ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Προφίλ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Προφίλ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Προφίλ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Προφίλ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1327</TotalTime>
  <Words>2085</Words>
  <Application>Microsoft Office PowerPoint</Application>
  <PresentationFormat>Προβολή στην οθόνη (4:3)</PresentationFormat>
  <Paragraphs>146</Paragraphs>
  <Slides>33</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33</vt:i4>
      </vt:variant>
    </vt:vector>
  </HeadingPairs>
  <TitlesOfParts>
    <vt:vector size="34" baseType="lpstr">
      <vt:lpstr>Προφίλ</vt:lpstr>
      <vt:lpstr>Νοσηλευτική και Έρευνα </vt:lpstr>
      <vt:lpstr>Τι είναι έρευνα;</vt:lpstr>
      <vt:lpstr> Τι είναι Νοσηλευτική έρευνα;</vt:lpstr>
      <vt:lpstr> Τι είναι η κλινική νοσηλευτική έρευνα;</vt:lpstr>
      <vt:lpstr>Σύγχρονη τάση: Νοσηλευτική βασισμένη σε αποδείξεις.</vt:lpstr>
      <vt:lpstr>Πρακτική βασισμένη σε αποδείξεις. Τι είναι;</vt:lpstr>
      <vt:lpstr>Νοσηλευτική και Έρευνα</vt:lpstr>
      <vt:lpstr>Τα πρώτα χρόνια: Από την Nightingale στη δεκαετία του 60’</vt:lpstr>
      <vt:lpstr>Τα πρώτα χρόνια: Από την Nightingale στη δεκαετία του 60’</vt:lpstr>
      <vt:lpstr>Τα πρώτα χρόνια: Από την Nightingale στη δεκαετία του 60’</vt:lpstr>
      <vt:lpstr>Τα πρώτα χρόνια: Από την Nightingale στη δεκαετία του 60’</vt:lpstr>
      <vt:lpstr>Τα πρώτα χρόνια: Από την Nightingale στη δεκαετία του 60’</vt:lpstr>
      <vt:lpstr>Δεκαετία  ΄60</vt:lpstr>
      <vt:lpstr>Η Νοσηλευτική Έρευνα τη δεκαετία του 70’ </vt:lpstr>
      <vt:lpstr>Η Νοσηλευτική Έρευνα τη δεκαετία του 70’ </vt:lpstr>
      <vt:lpstr>          Η Νοσηλευτική Έρευνα τη δεκαετία του 70’ Σημαντικοί Σταθμοί</vt:lpstr>
      <vt:lpstr>Η Νοσηλευτική Έρευνα τη δεκαετία του 80’   </vt:lpstr>
      <vt:lpstr>Ελλάδα </vt:lpstr>
      <vt:lpstr>Η Νοσηλευτική Έρευνα τη δεκαετία του 90’ </vt:lpstr>
      <vt:lpstr>Δεκαετία ΄90- Ελλάδα</vt:lpstr>
      <vt:lpstr>Ερευνητικές προτεραιότητες τη δεκαετία ΄90</vt:lpstr>
      <vt:lpstr>Μελλοντικές κατευθύνσεις για τη Νοσηλευτική έρευνα </vt:lpstr>
      <vt:lpstr>           Ανάπτυξη περισσότερο ισχυρών τεκμηριωμένων πρακτικών με περισσότερο ακριβείς μεθόδους και πολλαπλές, επιβεβαιωτικές στρατηγικές</vt:lpstr>
      <vt:lpstr>Μεγαλύτερη έμφαση σε συστηματικές ανασκοπήσεις</vt:lpstr>
      <vt:lpstr>Εκτεταμένες έρευνες εστιασμένες σε θέματα σε συγκεκριμένους κλινικούς χώρους</vt:lpstr>
      <vt:lpstr>Ενίσχυση της πολυεπιστημονικής συνεργασίας</vt:lpstr>
      <vt:lpstr>Εκτεταμένη διάχυση των ερευνητικών αποτελεσμάτων</vt:lpstr>
      <vt:lpstr>Αύξηση της πρόσβασης στη νοσηλευτική έρευνα</vt:lpstr>
      <vt:lpstr>Αυξημένη εστίαση σε πολιτισμικά θέματα και ανισότητες στην υγεία</vt:lpstr>
      <vt:lpstr>Διαφάνεια 30</vt:lpstr>
      <vt:lpstr>Διαφάνεια 31</vt:lpstr>
      <vt:lpstr>Παγκόσμια αναγνωρισμένες νοσηλευτικές προτεραιότητες</vt:lpstr>
      <vt:lpstr>Παγκόσμια αναγνωρισμένες νοσηλευτικές προτεραιότητες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στη μεθοδολογία εκπαιδευτικής έρευνας:  Η φύση της έρευνας</dc:title>
  <dc:creator>ΣΟΦΙΑ ΖΥΓΑ</dc:creator>
  <cp:lastModifiedBy>Χρήστης των Windows</cp:lastModifiedBy>
  <cp:revision>96</cp:revision>
  <dcterms:created xsi:type="dcterms:W3CDTF">2007-10-04T16:41:19Z</dcterms:created>
  <dcterms:modified xsi:type="dcterms:W3CDTF">2017-12-16T20:01:04Z</dcterms:modified>
</cp:coreProperties>
</file>