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4"/>
  </p:notesMasterIdLst>
  <p:sldIdLst>
    <p:sldId id="257" r:id="rId2"/>
    <p:sldId id="333" r:id="rId3"/>
    <p:sldId id="258" r:id="rId4"/>
    <p:sldId id="259" r:id="rId5"/>
    <p:sldId id="260" r:id="rId6"/>
    <p:sldId id="261" r:id="rId7"/>
    <p:sldId id="263"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 id="295" r:id="rId37"/>
    <p:sldId id="296" r:id="rId38"/>
    <p:sldId id="297" r:id="rId39"/>
    <p:sldId id="301" r:id="rId40"/>
    <p:sldId id="302" r:id="rId41"/>
    <p:sldId id="303" r:id="rId42"/>
    <p:sldId id="304" r:id="rId43"/>
    <p:sldId id="298" r:id="rId44"/>
    <p:sldId id="300"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3333CC"/>
    <a:srgbClr val="CCCCFF"/>
    <a:srgbClr val="99CC00"/>
    <a:srgbClr val="FF555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0" d="100"/>
          <a:sy n="70" d="100"/>
        </p:scale>
        <p:origin x="1386" y="78"/>
      </p:cViewPr>
      <p:guideLst>
        <p:guide orient="horz" pos="2160"/>
        <p:guide pos="2880"/>
      </p:guideLst>
    </p:cSldViewPr>
  </p:slideViewPr>
  <p:outlineViewPr>
    <p:cViewPr>
      <p:scale>
        <a:sx n="33" d="100"/>
        <a:sy n="33" d="100"/>
      </p:scale>
      <p:origin x="48" y="238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CEF38-F083-48D2-9886-96FBCAD02FE8}" type="datetimeFigureOut">
              <a:rPr lang="pl-PL" smtClean="0"/>
              <a:pPr/>
              <a:t>2014-07-04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13EC6-AD69-479D-BFCF-77BFE9D4ECA4}" type="slidenum">
              <a:rPr lang="pl-PL" smtClean="0"/>
              <a:pPr/>
              <a:t>‹#›</a:t>
            </a:fld>
            <a:endParaRPr lang="pl-PL"/>
          </a:p>
        </p:txBody>
      </p:sp>
    </p:spTree>
    <p:extLst>
      <p:ext uri="{BB962C8B-B14F-4D97-AF65-F5344CB8AC3E}">
        <p14:creationId xmlns:p14="http://schemas.microsoft.com/office/powerpoint/2010/main" val="147610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Prostokąt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2362200" y="4038600"/>
            <a:ext cx="6477000" cy="1828800"/>
          </a:xfrm>
        </p:spPr>
        <p:txBody>
          <a:bodyPr anchor="b"/>
          <a:lstStyle>
            <a:lvl1pPr>
              <a:defRPr cap="all" baseline="0"/>
            </a:lvl1pPr>
          </a:lstStyle>
          <a:p>
            <a:r>
              <a:rPr kumimoji="0" lang="pl-PL" smtClean="0"/>
              <a:t>Kliknij, aby edytować styl</a:t>
            </a:r>
            <a:endParaRPr kumimoji="0" lang="en-US"/>
          </a:p>
        </p:txBody>
      </p:sp>
      <p:sp>
        <p:nvSpPr>
          <p:cNvPr id="9" name="Podtytu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pl-PL"/>
          </a:p>
        </p:txBody>
      </p:sp>
      <p:sp>
        <p:nvSpPr>
          <p:cNvPr id="17" name="Symbol zastępczy stopki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pl-PL"/>
          </a:p>
        </p:txBody>
      </p:sp>
      <p:sp>
        <p:nvSpPr>
          <p:cNvPr id="29" name="Symbol zastępczy numeru slajdu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10FACD8-6289-49EB-B3B2-4276C9BBE30B}" type="slidenum">
              <a:rPr lang="pl-PL" smtClean="0"/>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B3DBFD20-02CC-4774-9BF8-F9215BBC60DB}" type="slidenum">
              <a:rPr lang="pl-PL" smtClean="0"/>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609600"/>
            <a:ext cx="2057400" cy="55165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609600"/>
            <a:ext cx="5562600" cy="5516564"/>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6553200" y="6248402"/>
            <a:ext cx="2209800" cy="365125"/>
          </a:xfrm>
        </p:spPr>
        <p:txBody>
          <a:bodyPr/>
          <a:lstStyle/>
          <a:p>
            <a:pPr>
              <a:defRPr/>
            </a:pPr>
            <a:endParaRPr lang="pl-PL"/>
          </a:p>
        </p:txBody>
      </p:sp>
      <p:sp>
        <p:nvSpPr>
          <p:cNvPr id="5" name="Symbol zastępczy stopki 4"/>
          <p:cNvSpPr>
            <a:spLocks noGrp="1"/>
          </p:cNvSpPr>
          <p:nvPr>
            <p:ph type="ftr" sz="quarter" idx="11"/>
          </p:nvPr>
        </p:nvSpPr>
        <p:spPr>
          <a:xfrm>
            <a:off x="457201" y="6248207"/>
            <a:ext cx="5573483" cy="365125"/>
          </a:xfrm>
        </p:spPr>
        <p:txBody>
          <a:bodyPr/>
          <a:lstStyle/>
          <a:p>
            <a:pPr>
              <a:defRPr/>
            </a:pPr>
            <a:endParaRPr lang="pl-PL"/>
          </a:p>
        </p:txBody>
      </p:sp>
      <p:sp>
        <p:nvSpPr>
          <p:cNvPr id="7" name="Prostokąt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numeru slajdu 5"/>
          <p:cNvSpPr>
            <a:spLocks noGrp="1"/>
          </p:cNvSpPr>
          <p:nvPr>
            <p:ph type="sldNum" sz="quarter" idx="12"/>
          </p:nvPr>
        </p:nvSpPr>
        <p:spPr>
          <a:xfrm rot="5400000">
            <a:off x="5989638" y="144462"/>
            <a:ext cx="533400" cy="244476"/>
          </a:xfrm>
        </p:spPr>
        <p:txBody>
          <a:bodyPr/>
          <a:lstStyle/>
          <a:p>
            <a:pPr>
              <a:defRPr/>
            </a:pPr>
            <a:fld id="{ED75677F-8CCA-4207-B821-1D2272BBADEB}" type="slidenum">
              <a:rPr lang="pl-PL" smtClean="0"/>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12648" y="228600"/>
            <a:ext cx="8153400" cy="990600"/>
          </a:xfrm>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lvl1pPr>
              <a:defRPr>
                <a:solidFill>
                  <a:srgbClr val="FFFFFF"/>
                </a:solidFill>
              </a:defRPr>
            </a:lvl1pPr>
          </a:lstStyle>
          <a:p>
            <a:pPr>
              <a:defRPr/>
            </a:pPr>
            <a:fld id="{B2EED127-F972-4FE9-A7A2-09F49E539FC6}" type="slidenum">
              <a:rPr lang="pl-PL" smtClean="0"/>
              <a:pPr>
                <a:defRPr/>
              </a:pPr>
              <a:t>‹#›</a:t>
            </a:fld>
            <a:endParaRPr lang="pl-PL"/>
          </a:p>
        </p:txBody>
      </p:sp>
      <p:sp>
        <p:nvSpPr>
          <p:cNvPr id="8" name="Symbol zastępczy zawartości 7"/>
          <p:cNvSpPr>
            <a:spLocks noGrp="1"/>
          </p:cNvSpPr>
          <p:nvPr>
            <p:ph sz="quarter" idx="1"/>
          </p:nvPr>
        </p:nvSpPr>
        <p:spPr>
          <a:xfrm>
            <a:off x="612648" y="1600200"/>
            <a:ext cx="8153400" cy="44958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7" name="Prostokąt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pPr>
              <a:defRPr/>
            </a:pPr>
            <a:endParaRPr lang="pl-PL"/>
          </a:p>
        </p:txBody>
      </p:sp>
      <p:sp>
        <p:nvSpPr>
          <p:cNvPr id="13" name="Symbol zastępczy numeru slajd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9A3C3D70-A651-4BED-A3E0-98EBB1EEFDD7}" type="slidenum">
              <a:rPr lang="pl-PL" smtClean="0"/>
              <a:pPr>
                <a:defRPr/>
              </a:pPr>
              <a:t>‹#›</a:t>
            </a:fld>
            <a:endParaRPr lang="pl-PL"/>
          </a:p>
        </p:txBody>
      </p:sp>
      <p:sp>
        <p:nvSpPr>
          <p:cNvPr id="14" name="Symbol zastępczy stopki 13"/>
          <p:cNvSpPr>
            <a:spLocks noGrp="1"/>
          </p:cNvSpPr>
          <p:nvPr>
            <p:ph type="ftr" sz="quarter" idx="12"/>
          </p:nvPr>
        </p:nvSpPr>
        <p:spPr/>
        <p:txBody>
          <a:bodyPr/>
          <a:lstStyle/>
          <a:p>
            <a:pPr>
              <a:defRPr/>
            </a:pPr>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9" name="Symbol zastępczy zawartości 8"/>
          <p:cNvSpPr>
            <a:spLocks noGrp="1"/>
          </p:cNvSpPr>
          <p:nvPr>
            <p:ph sz="quarter" idx="1"/>
          </p:nvPr>
        </p:nvSpPr>
        <p:spPr>
          <a:xfrm>
            <a:off x="609600"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844901"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8" name="Symbol zastępczy daty 7"/>
          <p:cNvSpPr>
            <a:spLocks noGrp="1"/>
          </p:cNvSpPr>
          <p:nvPr>
            <p:ph type="dt" sz="half" idx="15"/>
          </p:nvPr>
        </p:nvSpPr>
        <p:spPr/>
        <p:txBody>
          <a:bodyPr rtlCol="0"/>
          <a:lstStyle/>
          <a:p>
            <a:pPr>
              <a:defRPr/>
            </a:pPr>
            <a:endParaRPr lang="pl-PL"/>
          </a:p>
        </p:txBody>
      </p:sp>
      <p:sp>
        <p:nvSpPr>
          <p:cNvPr id="10" name="Symbol zastępczy numeru slajdu 9"/>
          <p:cNvSpPr>
            <a:spLocks noGrp="1"/>
          </p:cNvSpPr>
          <p:nvPr>
            <p:ph type="sldNum" sz="quarter" idx="16"/>
          </p:nvPr>
        </p:nvSpPr>
        <p:spPr/>
        <p:txBody>
          <a:bodyPr rtlCol="0"/>
          <a:lstStyle/>
          <a:p>
            <a:pPr>
              <a:defRPr/>
            </a:pPr>
            <a:fld id="{DB6C47A3-73C8-44FD-89A1-21420445C847}" type="slidenum">
              <a:rPr lang="pl-PL" smtClean="0"/>
              <a:pPr>
                <a:defRPr/>
              </a:pPr>
              <a:t>‹#›</a:t>
            </a:fld>
            <a:endParaRPr lang="pl-PL"/>
          </a:p>
        </p:txBody>
      </p:sp>
      <p:sp>
        <p:nvSpPr>
          <p:cNvPr id="12" name="Symbol zastępczy stopki 11"/>
          <p:cNvSpPr>
            <a:spLocks noGrp="1"/>
          </p:cNvSpPr>
          <p:nvPr>
            <p:ph type="ftr" sz="quarter" idx="17"/>
          </p:nvPr>
        </p:nvSpPr>
        <p:spPr/>
        <p:txBody>
          <a:bodyPr rtlCol="0"/>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33400" y="273050"/>
            <a:ext cx="8153400" cy="869950"/>
          </a:xfrm>
        </p:spPr>
        <p:txBody>
          <a:bodyPr anchor="ctr"/>
          <a:lstStyle>
            <a:lvl1pPr>
              <a:defRPr/>
            </a:lvl1pPr>
          </a:lstStyle>
          <a:p>
            <a:r>
              <a:rPr kumimoji="0" lang="pl-PL" smtClean="0"/>
              <a:t>Kliknij, aby edytować styl</a:t>
            </a:r>
            <a:endParaRPr kumimoji="0" lang="en-US"/>
          </a:p>
        </p:txBody>
      </p:sp>
      <p:sp>
        <p:nvSpPr>
          <p:cNvPr id="11" name="Symbol zastępczy zawartości 10"/>
          <p:cNvSpPr>
            <a:spLocks noGrp="1"/>
          </p:cNvSpPr>
          <p:nvPr>
            <p:ph sz="quarter" idx="2"/>
          </p:nvPr>
        </p:nvSpPr>
        <p:spPr>
          <a:xfrm>
            <a:off x="609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800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5"/>
          </p:nvPr>
        </p:nvSpPr>
        <p:spPr/>
        <p:txBody>
          <a:bodyPr rtlCol="0"/>
          <a:lstStyle/>
          <a:p>
            <a:pPr>
              <a:defRPr/>
            </a:pPr>
            <a:endParaRPr lang="pl-PL"/>
          </a:p>
        </p:txBody>
      </p:sp>
      <p:sp>
        <p:nvSpPr>
          <p:cNvPr id="12" name="Symbol zastępczy numeru slajdu 11"/>
          <p:cNvSpPr>
            <a:spLocks noGrp="1"/>
          </p:cNvSpPr>
          <p:nvPr>
            <p:ph type="sldNum" sz="quarter" idx="16"/>
          </p:nvPr>
        </p:nvSpPr>
        <p:spPr/>
        <p:txBody>
          <a:bodyPr rtlCol="0"/>
          <a:lstStyle/>
          <a:p>
            <a:pPr>
              <a:defRPr/>
            </a:pPr>
            <a:fld id="{D92525FF-5C5E-442C-8FB8-703963BD504F}" type="slidenum">
              <a:rPr lang="pl-PL" smtClean="0"/>
              <a:pPr>
                <a:defRPr/>
              </a:pPr>
              <a:t>‹#›</a:t>
            </a:fld>
            <a:endParaRPr lang="pl-PL"/>
          </a:p>
        </p:txBody>
      </p:sp>
      <p:sp>
        <p:nvSpPr>
          <p:cNvPr id="14" name="Symbol zastępczy stopki 13"/>
          <p:cNvSpPr>
            <a:spLocks noGrp="1"/>
          </p:cNvSpPr>
          <p:nvPr>
            <p:ph type="ftr" sz="quarter" idx="17"/>
          </p:nvPr>
        </p:nvSpPr>
        <p:spPr/>
        <p:txBody>
          <a:bodyPr rtlCol="0"/>
          <a:lstStyle/>
          <a:p>
            <a:pPr>
              <a:defRPr/>
            </a:pPr>
            <a:endParaRPr lang="pl-PL"/>
          </a:p>
        </p:txBody>
      </p:sp>
      <p:sp>
        <p:nvSpPr>
          <p:cNvPr id="16" name="Symbol zastępczy tekst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5" name="Symbol zastępczy tekst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pPr>
              <a:defRPr/>
            </a:pPr>
            <a:endParaRPr lang="pl-PL"/>
          </a:p>
        </p:txBody>
      </p:sp>
      <p:sp>
        <p:nvSpPr>
          <p:cNvPr id="4" name="Symbol zastępczy stopki 3"/>
          <p:cNvSpPr>
            <a:spLocks noGrp="1"/>
          </p:cNvSpPr>
          <p:nvPr>
            <p:ph type="ftr" sz="quarter" idx="11"/>
          </p:nvPr>
        </p:nvSpPr>
        <p:spPr/>
        <p:txBody>
          <a:bodyPr/>
          <a:lstStyle/>
          <a:p>
            <a:pPr>
              <a:defRPr/>
            </a:pPr>
            <a:endParaRPr lang="pl-PL"/>
          </a:p>
        </p:txBody>
      </p:sp>
      <p:sp>
        <p:nvSpPr>
          <p:cNvPr id="5" name="Symbol zastępczy numeru slajdu 4"/>
          <p:cNvSpPr>
            <a:spLocks noGrp="1"/>
          </p:cNvSpPr>
          <p:nvPr>
            <p:ph type="sldNum" sz="quarter" idx="12"/>
          </p:nvPr>
        </p:nvSpPr>
        <p:spPr/>
        <p:txBody>
          <a:bodyPr/>
          <a:lstStyle>
            <a:lvl1pPr>
              <a:defRPr>
                <a:solidFill>
                  <a:srgbClr val="FFFFFF"/>
                </a:solidFill>
              </a:defRPr>
            </a:lvl1pPr>
          </a:lstStyle>
          <a:p>
            <a:pPr>
              <a:defRPr/>
            </a:pPr>
            <a:fld id="{A5647484-EC4C-4E0C-B00F-45875587515D}" type="slidenum">
              <a:rPr lang="pl-PL" smtClean="0"/>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endParaRPr lang="pl-PL"/>
          </a:p>
        </p:txBody>
      </p:sp>
      <p:sp>
        <p:nvSpPr>
          <p:cNvPr id="3" name="Symbol zastępczy stopki 2"/>
          <p:cNvSpPr>
            <a:spLocks noGrp="1"/>
          </p:cNvSpPr>
          <p:nvPr>
            <p:ph type="ftr" sz="quarter" idx="11"/>
          </p:nvPr>
        </p:nvSpPr>
        <p:spPr/>
        <p:txBody>
          <a:bodyPr/>
          <a:lstStyle/>
          <a:p>
            <a:pPr>
              <a:defRPr/>
            </a:pPr>
            <a:endParaRPr lang="pl-PL"/>
          </a:p>
        </p:txBody>
      </p:sp>
      <p:sp>
        <p:nvSpPr>
          <p:cNvPr id="4" name="Symbol zastępczy numeru slajdu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BBEBD97-2AC4-4F3F-8EB0-757C8CAD82E5}" type="slidenum">
              <a:rPr lang="pl-PL" smtClean="0"/>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8077200" cy="869950"/>
          </a:xfrm>
        </p:spPr>
        <p:txBody>
          <a:bodyPr anchor="ctr"/>
          <a:lstStyle>
            <a:lvl1pPr algn="l">
              <a:buNone/>
              <a:defRPr sz="4400" b="0"/>
            </a:lvl1p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lvl1pPr>
              <a:defRPr>
                <a:solidFill>
                  <a:srgbClr val="FFFFFF"/>
                </a:solidFill>
              </a:defRPr>
            </a:lvl1pPr>
          </a:lstStyle>
          <a:p>
            <a:pPr>
              <a:defRPr/>
            </a:pPr>
            <a:fld id="{1C03F173-4199-437F-A318-E4F2734C0104}" type="slidenum">
              <a:rPr lang="pl-PL" smtClean="0"/>
              <a:pPr>
                <a:defRPr/>
              </a:pPr>
              <a:t>‹#›</a:t>
            </a:fld>
            <a:endParaRPr lang="pl-PL"/>
          </a:p>
        </p:txBody>
      </p:sp>
      <p:sp>
        <p:nvSpPr>
          <p:cNvPr id="3" name="Symbol zastępczy tekst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9" name="Symbol zastępczy zawartości 8"/>
          <p:cNvSpPr>
            <a:spLocks noGrp="1"/>
          </p:cNvSpPr>
          <p:nvPr>
            <p:ph sz="quarter" idx="1"/>
          </p:nvPr>
        </p:nvSpPr>
        <p:spPr>
          <a:xfrm>
            <a:off x="2362200" y="1752600"/>
            <a:ext cx="6400800" cy="4419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8" name="Prostokąt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l-PL" smtClean="0"/>
              <a:t>Kliknij, aby edytować styl</a:t>
            </a:r>
            <a:endParaRPr kumimoji="0" lang="en-US"/>
          </a:p>
        </p:txBody>
      </p:sp>
      <p:sp>
        <p:nvSpPr>
          <p:cNvPr id="11" name="Prostokąt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daty 11"/>
          <p:cNvSpPr>
            <a:spLocks noGrp="1"/>
          </p:cNvSpPr>
          <p:nvPr>
            <p:ph type="dt" sz="half" idx="10"/>
          </p:nvPr>
        </p:nvSpPr>
        <p:spPr>
          <a:xfrm>
            <a:off x="6248400" y="6248400"/>
            <a:ext cx="2667000" cy="365125"/>
          </a:xfrm>
        </p:spPr>
        <p:txBody>
          <a:bodyPr rtlCol="0"/>
          <a:lstStyle/>
          <a:p>
            <a:pPr>
              <a:defRPr/>
            </a:pPr>
            <a:endParaRPr lang="pl-PL"/>
          </a:p>
        </p:txBody>
      </p:sp>
      <p:sp>
        <p:nvSpPr>
          <p:cNvPr id="13" name="Symbol zastępczy numeru slajdu 12"/>
          <p:cNvSpPr>
            <a:spLocks noGrp="1"/>
          </p:cNvSpPr>
          <p:nvPr>
            <p:ph type="sldNum" sz="quarter" idx="11"/>
          </p:nvPr>
        </p:nvSpPr>
        <p:spPr>
          <a:xfrm>
            <a:off x="0" y="4667249"/>
            <a:ext cx="1447800" cy="663578"/>
          </a:xfrm>
        </p:spPr>
        <p:txBody>
          <a:bodyPr rtlCol="0"/>
          <a:lstStyle>
            <a:lvl1pPr>
              <a:defRPr sz="2800"/>
            </a:lvl1pPr>
          </a:lstStyle>
          <a:p>
            <a:pPr>
              <a:defRPr/>
            </a:pPr>
            <a:fld id="{84F6416F-8DBF-4B46-ADA7-8D5BDAEC54F5}" type="slidenum">
              <a:rPr lang="pl-PL" smtClean="0"/>
              <a:pPr>
                <a:defRPr/>
              </a:pPr>
              <a:t>‹#›</a:t>
            </a:fld>
            <a:endParaRPr lang="pl-PL"/>
          </a:p>
        </p:txBody>
      </p:sp>
      <p:sp>
        <p:nvSpPr>
          <p:cNvPr id="14" name="Symbol zastępczy stopki 13"/>
          <p:cNvSpPr>
            <a:spLocks noGrp="1"/>
          </p:cNvSpPr>
          <p:nvPr>
            <p:ph type="ftr" sz="quarter" idx="12"/>
          </p:nvPr>
        </p:nvSpPr>
        <p:spPr>
          <a:xfrm>
            <a:off x="1600200" y="6248206"/>
            <a:ext cx="4572000" cy="365125"/>
          </a:xfrm>
        </p:spPr>
        <p:txBody>
          <a:bodyPr rtlCol="0"/>
          <a:lstStyle/>
          <a:p>
            <a:pPr>
              <a:defRPr/>
            </a:pPr>
            <a:endParaRPr lang="pl-PL"/>
          </a:p>
        </p:txBody>
      </p:sp>
      <p:sp>
        <p:nvSpPr>
          <p:cNvPr id="3" name="Symbol zastępczy obraz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609600" y="228600"/>
            <a:ext cx="8153400" cy="9906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pl-PL"/>
          </a:p>
        </p:txBody>
      </p:sp>
      <p:sp>
        <p:nvSpPr>
          <p:cNvPr id="3" name="Symbol zastępczy stopki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pl-PL"/>
          </a:p>
        </p:txBody>
      </p:sp>
      <p:sp>
        <p:nvSpPr>
          <p:cNvPr id="7" name="Prostokąt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C58EF4B7-0A79-4D0E-9EA4-9B14D5F513C0}" type="slidenum">
              <a:rPr lang="pl-PL" smtClean="0"/>
              <a:pPr>
                <a:defRPr/>
              </a:pPr>
              <a:t>‹#›</a:t>
            </a:fld>
            <a:endParaRPr lang="pl-PL"/>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resowiacy.com/wp-content/uploads/2014/03/logo-UR1-1024x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976" y="5457926"/>
            <a:ext cx="7164288" cy="138528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descr="edu.jpg"/>
          <p:cNvPicPr>
            <a:picLocks noChangeAspect="1"/>
          </p:cNvPicPr>
          <p:nvPr/>
        </p:nvPicPr>
        <p:blipFill>
          <a:blip r:embed="rId3" cstate="print"/>
          <a:stretch>
            <a:fillRect/>
          </a:stretch>
        </p:blipFill>
        <p:spPr>
          <a:xfrm>
            <a:off x="2915816" y="2171294"/>
            <a:ext cx="3403097" cy="3515597"/>
          </a:xfrm>
          <a:prstGeom prst="rect">
            <a:avLst/>
          </a:prstGeom>
        </p:spPr>
      </p:pic>
      <p:sp>
        <p:nvSpPr>
          <p:cNvPr id="6" name="pole tekstowe 5"/>
          <p:cNvSpPr txBox="1"/>
          <p:nvPr/>
        </p:nvSpPr>
        <p:spPr>
          <a:xfrm>
            <a:off x="2411760" y="476672"/>
            <a:ext cx="648072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rPr>
              <a:t>The system of education </a:t>
            </a:r>
            <a:br>
              <a:rPr lang="pl-PL"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rPr>
            </a:br>
            <a:r>
              <a:rPr lang="pl-PL"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rPr>
              <a:t>in </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rPr>
              <a:t>Poland</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endParaRPr>
          </a:p>
        </p:txBody>
      </p:sp>
      <p:pic>
        <p:nvPicPr>
          <p:cNvPr id="11266" name="Picture 2" descr="https://cdn1.iconfinder.com/data/icons/world-flag-icons/256/Flag_of_Poland.png"/>
          <p:cNvPicPr>
            <a:picLocks noChangeAspect="1" noChangeArrowheads="1"/>
          </p:cNvPicPr>
          <p:nvPr/>
        </p:nvPicPr>
        <p:blipFill>
          <a:blip r:embed="rId4" cstate="print"/>
          <a:srcRect/>
          <a:stretch>
            <a:fillRect/>
          </a:stretch>
        </p:blipFill>
        <p:spPr bwMode="auto">
          <a:xfrm>
            <a:off x="529680" y="260648"/>
            <a:ext cx="1800200" cy="1800200"/>
          </a:xfrm>
          <a:prstGeom prst="rect">
            <a:avLst/>
          </a:prstGeom>
          <a:noFill/>
        </p:spPr>
      </p:pic>
      <p:sp>
        <p:nvSpPr>
          <p:cNvPr id="5" name="Symbol zastępczy numeru slajdu 4"/>
          <p:cNvSpPr>
            <a:spLocks noGrp="1"/>
          </p:cNvSpPr>
          <p:nvPr>
            <p:ph type="sldNum" sz="quarter" idx="12"/>
          </p:nvPr>
        </p:nvSpPr>
        <p:spPr/>
        <p:txBody>
          <a:bodyPr/>
          <a:lstStyle/>
          <a:p>
            <a:fld id="{0DA936E1-B8F0-4772-ACF7-48A824A1D470}" type="slidenum">
              <a:rPr lang="pl-PL" smtClean="0"/>
              <a:pPr/>
              <a:t>1</a:t>
            </a:fld>
            <a:endParaRPr lang="pl-PL"/>
          </a:p>
        </p:txBody>
      </p:sp>
      <p:sp>
        <p:nvSpPr>
          <p:cNvPr id="3" name="pole tekstowe 2"/>
          <p:cNvSpPr txBox="1"/>
          <p:nvPr/>
        </p:nvSpPr>
        <p:spPr>
          <a:xfrm>
            <a:off x="37708" y="6021288"/>
            <a:ext cx="2069976" cy="677108"/>
          </a:xfrm>
          <a:prstGeom prst="rect">
            <a:avLst/>
          </a:prstGeom>
          <a:noFill/>
        </p:spPr>
        <p:txBody>
          <a:bodyPr wrap="square" rtlCol="0">
            <a:spAutoFit/>
          </a:bodyPr>
          <a:lstStyle/>
          <a:p>
            <a:r>
              <a:rPr lang="pl-PL" sz="1900" b="1" dirty="0" smtClean="0"/>
              <a:t>Paulina Wanat</a:t>
            </a:r>
            <a:br>
              <a:rPr lang="pl-PL" sz="1900" b="1" dirty="0" smtClean="0"/>
            </a:br>
            <a:r>
              <a:rPr lang="pl-PL" sz="1900" b="1" dirty="0" smtClean="0"/>
              <a:t>Dominika Zięba</a:t>
            </a:r>
            <a:endParaRPr lang="pl-PL" sz="19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Responsible bodies</a:t>
            </a:r>
            <a:endParaRPr lang="pl-PL" dirty="0"/>
          </a:p>
        </p:txBody>
      </p:sp>
      <p:sp>
        <p:nvSpPr>
          <p:cNvPr id="3" name="Symbol zastępczy zawartości 2"/>
          <p:cNvSpPr>
            <a:spLocks noGrp="1"/>
          </p:cNvSpPr>
          <p:nvPr>
            <p:ph idx="1"/>
          </p:nvPr>
        </p:nvSpPr>
        <p:spPr/>
        <p:txBody>
          <a:bodyPr>
            <a:normAutofit/>
          </a:bodyPr>
          <a:lstStyle/>
          <a:p>
            <a:r>
              <a:rPr lang="en-US" sz="3000" dirty="0" smtClean="0"/>
              <a:t>The education system in Poland is centrally managed by the </a:t>
            </a:r>
            <a:r>
              <a:rPr lang="en-US" sz="3000" b="1" dirty="0" smtClean="0"/>
              <a:t>Ministry of National Education</a:t>
            </a:r>
            <a:r>
              <a:rPr lang="en-US" sz="3000" dirty="0" smtClean="0"/>
              <a:t> and the </a:t>
            </a:r>
            <a:r>
              <a:rPr lang="en-US" sz="3000" b="1" dirty="0" smtClean="0"/>
              <a:t>Ministry of Science and Higher Education</a:t>
            </a:r>
            <a:r>
              <a:rPr lang="en-US" sz="3000" dirty="0" smtClean="0"/>
              <a:t>.</a:t>
            </a:r>
          </a:p>
          <a:p>
            <a:r>
              <a:rPr lang="en-US" sz="3000" dirty="0" smtClean="0"/>
              <a:t>As from January 1, 1999 – public schools and educational institutions have been taken over and </a:t>
            </a:r>
            <a:r>
              <a:rPr lang="en-US" sz="3000" b="1" dirty="0" smtClean="0"/>
              <a:t>run by territorial authorities</a:t>
            </a:r>
            <a:r>
              <a:rPr lang="en-US" sz="3000" dirty="0" smtClean="0"/>
              <a:t>.</a:t>
            </a:r>
          </a:p>
          <a:p>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10</a:t>
            </a:fld>
            <a:endParaRPr lang="pl-P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en-US" dirty="0" smtClean="0"/>
              <a:t>Decentralization of the public authorities</a:t>
            </a:r>
            <a:endParaRPr lang="pl-PL" dirty="0"/>
          </a:p>
        </p:txBody>
      </p:sp>
      <p:sp>
        <p:nvSpPr>
          <p:cNvPr id="3" name="Symbol zastępczy zawartości 2"/>
          <p:cNvSpPr>
            <a:spLocks noGrp="1"/>
          </p:cNvSpPr>
          <p:nvPr>
            <p:ph idx="1"/>
          </p:nvPr>
        </p:nvSpPr>
        <p:spPr/>
        <p:txBody>
          <a:bodyPr>
            <a:normAutofit/>
          </a:bodyPr>
          <a:lstStyle/>
          <a:p>
            <a:pPr>
              <a:buNone/>
            </a:pPr>
            <a:r>
              <a:rPr lang="pl-PL" sz="3200" dirty="0" smtClean="0"/>
              <a:t>Since 1999,</a:t>
            </a:r>
            <a:r>
              <a:rPr lang="en-US" sz="3200" dirty="0" smtClean="0"/>
              <a:t> </a:t>
            </a:r>
            <a:r>
              <a:rPr lang="en-US" sz="3200" b="1" dirty="0" smtClean="0"/>
              <a:t>the area of Poland is divided into</a:t>
            </a:r>
            <a:r>
              <a:rPr lang="en-US" sz="3200" dirty="0" smtClean="0"/>
              <a:t>:</a:t>
            </a:r>
            <a:endParaRPr lang="pl-PL" sz="3200" dirty="0" smtClean="0"/>
          </a:p>
          <a:p>
            <a:r>
              <a:rPr lang="pl-PL" sz="3200" dirty="0" smtClean="0"/>
              <a:t>16 provinces – voivodeships,</a:t>
            </a:r>
          </a:p>
          <a:p>
            <a:r>
              <a:rPr lang="pl-PL" sz="3200" dirty="0" smtClean="0">
                <a:cs typeface="Arial" pitchFamily="34" charset="0"/>
              </a:rPr>
              <a:t>380 districts,</a:t>
            </a:r>
          </a:p>
          <a:p>
            <a:r>
              <a:rPr lang="pl-PL" sz="3200" dirty="0" smtClean="0">
                <a:cs typeface="Arial" pitchFamily="34" charset="0"/>
              </a:rPr>
              <a:t>2479 communes*.</a:t>
            </a:r>
          </a:p>
          <a:p>
            <a:pPr>
              <a:buNone/>
            </a:pPr>
            <a:endParaRPr lang="en-US" dirty="0" smtClean="0">
              <a:cs typeface="Arial" pitchFamily="34" charset="0"/>
            </a:endParaRPr>
          </a:p>
          <a:p>
            <a:pPr>
              <a:buNone/>
            </a:pPr>
            <a:endParaRPr lang="en-US" dirty="0" smtClean="0">
              <a:cs typeface="Arial" pitchFamily="34" charset="0"/>
            </a:endParaRPr>
          </a:p>
          <a:p>
            <a:pPr>
              <a:buNone/>
            </a:pPr>
            <a:endParaRPr lang="pl-PL" dirty="0" smtClean="0">
              <a:cs typeface="Arial" pitchFamily="34" charset="0"/>
            </a:endParaRPr>
          </a:p>
          <a:p>
            <a:pPr>
              <a:buNone/>
            </a:pPr>
            <a:r>
              <a:rPr lang="pl-PL" sz="2000" dirty="0" smtClean="0">
                <a:cs typeface="Arial" pitchFamily="34" charset="0"/>
              </a:rPr>
              <a:t>* </a:t>
            </a:r>
            <a:r>
              <a:rPr lang="en-US" sz="2000" dirty="0" smtClean="0">
                <a:cs typeface="Arial" pitchFamily="34" charset="0"/>
              </a:rPr>
              <a:t>As of January 1, 2014</a:t>
            </a:r>
            <a:r>
              <a:rPr lang="pl-PL" sz="2000" dirty="0" smtClean="0">
                <a:cs typeface="Arial" pitchFamily="34" charset="0"/>
              </a:rPr>
              <a:t> (Central Statistical Office, </a:t>
            </a:r>
            <a:r>
              <a:rPr lang="pl-PL" sz="2000" dirty="0" err="1" smtClean="0">
                <a:cs typeface="Arial" pitchFamily="34" charset="0"/>
              </a:rPr>
              <a:t>www.stat.gov.pl</a:t>
            </a:r>
            <a:r>
              <a:rPr lang="pl-PL" sz="2000" dirty="0" smtClean="0">
                <a:cs typeface="Arial" pitchFamily="34" charset="0"/>
              </a:rPr>
              <a:t>)</a:t>
            </a:r>
            <a:endParaRPr lang="pl-PL" sz="2000"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11</a:t>
            </a:fld>
            <a:endParaRPr lang="pl-P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c/ca/Polska_podzia%C5%82_admin_podkarpackie.svg/461px-Polska_podzia%C5%82_admin_podkarpackie.svg.png"/>
          <p:cNvPicPr>
            <a:picLocks noChangeAspect="1" noChangeArrowheads="1"/>
          </p:cNvPicPr>
          <p:nvPr/>
        </p:nvPicPr>
        <p:blipFill>
          <a:blip r:embed="rId2" cstate="print"/>
          <a:srcRect/>
          <a:stretch>
            <a:fillRect/>
          </a:stretch>
        </p:blipFill>
        <p:spPr bwMode="auto">
          <a:xfrm>
            <a:off x="611560" y="1772816"/>
            <a:ext cx="4391025" cy="4048125"/>
          </a:xfrm>
          <a:prstGeom prst="rect">
            <a:avLst/>
          </a:prstGeom>
          <a:noFill/>
        </p:spPr>
      </p:pic>
      <p:pic>
        <p:nvPicPr>
          <p:cNvPr id="1028" name="Picture 4" descr="http://upload.wikimedia.org/wikipedia/commons/thumb/2/29/PPA_podkarpackie_rzeszowski.svg/220px-PPA_podkarpackie_rzeszowski.svg.png"/>
          <p:cNvPicPr>
            <a:picLocks noChangeAspect="1" noChangeArrowheads="1"/>
          </p:cNvPicPr>
          <p:nvPr/>
        </p:nvPicPr>
        <p:blipFill>
          <a:blip r:embed="rId3" cstate="print"/>
          <a:srcRect/>
          <a:stretch>
            <a:fillRect/>
          </a:stretch>
        </p:blipFill>
        <p:spPr bwMode="auto">
          <a:xfrm>
            <a:off x="5796136" y="2564904"/>
            <a:ext cx="2404002" cy="2808312"/>
          </a:xfrm>
          <a:prstGeom prst="rect">
            <a:avLst/>
          </a:prstGeom>
          <a:noFill/>
        </p:spPr>
      </p:pic>
      <p:sp>
        <p:nvSpPr>
          <p:cNvPr id="6" name="Tytuł 5"/>
          <p:cNvSpPr>
            <a:spLocks noGrp="1"/>
          </p:cNvSpPr>
          <p:nvPr>
            <p:ph type="title"/>
          </p:nvPr>
        </p:nvSpPr>
        <p:spPr/>
        <p:txBody>
          <a:bodyPr/>
          <a:lstStyle/>
          <a:p>
            <a:r>
              <a:rPr lang="pl-PL" dirty="0" smtClean="0"/>
              <a:t>Administrative division</a:t>
            </a:r>
            <a:endParaRPr lang="pl-PL" dirty="0"/>
          </a:p>
        </p:txBody>
      </p:sp>
      <p:sp>
        <p:nvSpPr>
          <p:cNvPr id="12" name="pole tekstowe 11"/>
          <p:cNvSpPr txBox="1"/>
          <p:nvPr/>
        </p:nvSpPr>
        <p:spPr>
          <a:xfrm>
            <a:off x="1907704" y="5949280"/>
            <a:ext cx="3312368" cy="400110"/>
          </a:xfrm>
          <a:prstGeom prst="rect">
            <a:avLst/>
          </a:prstGeom>
          <a:noFill/>
        </p:spPr>
        <p:txBody>
          <a:bodyPr wrap="square" rtlCol="0">
            <a:spAutoFit/>
          </a:bodyPr>
          <a:lstStyle/>
          <a:p>
            <a:pPr algn="ctr"/>
            <a:r>
              <a:rPr lang="pl-PL" sz="2000" b="1" dirty="0" smtClean="0">
                <a:solidFill>
                  <a:schemeClr val="accent1"/>
                </a:solidFill>
                <a:latin typeface="+mn-lt"/>
                <a:cs typeface="Arial" pitchFamily="34" charset="0"/>
              </a:rPr>
              <a:t>PROVINCE - VOIVODESHIP</a:t>
            </a:r>
            <a:endParaRPr lang="pl-PL" sz="2000" b="1" dirty="0">
              <a:solidFill>
                <a:schemeClr val="accent1"/>
              </a:solidFill>
              <a:latin typeface="+mn-lt"/>
              <a:cs typeface="Arial" pitchFamily="34" charset="0"/>
            </a:endParaRPr>
          </a:p>
        </p:txBody>
      </p:sp>
      <p:sp>
        <p:nvSpPr>
          <p:cNvPr id="13" name="pole tekstowe 12"/>
          <p:cNvSpPr txBox="1"/>
          <p:nvPr/>
        </p:nvSpPr>
        <p:spPr>
          <a:xfrm>
            <a:off x="6804248" y="1700808"/>
            <a:ext cx="1944216" cy="400110"/>
          </a:xfrm>
          <a:prstGeom prst="rect">
            <a:avLst/>
          </a:prstGeom>
          <a:noFill/>
        </p:spPr>
        <p:txBody>
          <a:bodyPr wrap="square" rtlCol="0">
            <a:spAutoFit/>
          </a:bodyPr>
          <a:lstStyle/>
          <a:p>
            <a:pPr algn="ctr"/>
            <a:r>
              <a:rPr lang="pl-PL" sz="2000" b="1" dirty="0" smtClean="0">
                <a:solidFill>
                  <a:schemeClr val="accent1"/>
                </a:solidFill>
                <a:latin typeface="+mn-lt"/>
                <a:cs typeface="Arial" pitchFamily="34" charset="0"/>
              </a:rPr>
              <a:t>DISTRICT</a:t>
            </a:r>
            <a:endParaRPr lang="pl-PL" sz="2000" b="1" dirty="0">
              <a:solidFill>
                <a:schemeClr val="accent1"/>
              </a:solidFill>
              <a:latin typeface="+mn-lt"/>
              <a:cs typeface="Arial" pitchFamily="34" charset="0"/>
            </a:endParaRPr>
          </a:p>
        </p:txBody>
      </p:sp>
      <p:sp>
        <p:nvSpPr>
          <p:cNvPr id="14" name="pole tekstowe 13"/>
          <p:cNvSpPr txBox="1"/>
          <p:nvPr/>
        </p:nvSpPr>
        <p:spPr>
          <a:xfrm>
            <a:off x="6372200" y="5589240"/>
            <a:ext cx="2160240" cy="400110"/>
          </a:xfrm>
          <a:prstGeom prst="rect">
            <a:avLst/>
          </a:prstGeom>
          <a:noFill/>
        </p:spPr>
        <p:txBody>
          <a:bodyPr wrap="square" rtlCol="0">
            <a:spAutoFit/>
          </a:bodyPr>
          <a:lstStyle/>
          <a:p>
            <a:pPr algn="ctr"/>
            <a:r>
              <a:rPr lang="pl-PL" sz="2000" b="1" dirty="0" smtClean="0">
                <a:solidFill>
                  <a:schemeClr val="accent1"/>
                </a:solidFill>
                <a:latin typeface="+mn-lt"/>
                <a:cs typeface="Arial" pitchFamily="34" charset="0"/>
              </a:rPr>
              <a:t>COMMUNE</a:t>
            </a:r>
            <a:endParaRPr lang="pl-PL" sz="2000" b="1" dirty="0">
              <a:solidFill>
                <a:schemeClr val="accent1"/>
              </a:solidFill>
              <a:latin typeface="+mn-lt"/>
              <a:cs typeface="Arial" pitchFamily="34" charset="0"/>
            </a:endParaRPr>
          </a:p>
        </p:txBody>
      </p:sp>
      <p:cxnSp>
        <p:nvCxnSpPr>
          <p:cNvPr id="18" name="Łącznik prosty ze strzałką 17"/>
          <p:cNvCxnSpPr>
            <a:stCxn id="12" idx="0"/>
          </p:cNvCxnSpPr>
          <p:nvPr/>
        </p:nvCxnSpPr>
        <p:spPr>
          <a:xfrm flipV="1">
            <a:off x="3563888" y="5157192"/>
            <a:ext cx="504056" cy="792088"/>
          </a:xfrm>
          <a:prstGeom prst="straightConnector1">
            <a:avLst/>
          </a:prstGeom>
          <a:ln w="38100">
            <a:solidFill>
              <a:schemeClr val="tx2">
                <a:lumMod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Łącznik prosty ze strzałką 19"/>
          <p:cNvCxnSpPr>
            <a:stCxn id="14" idx="0"/>
          </p:cNvCxnSpPr>
          <p:nvPr/>
        </p:nvCxnSpPr>
        <p:spPr>
          <a:xfrm flipH="1" flipV="1">
            <a:off x="6660232" y="3789040"/>
            <a:ext cx="792088" cy="1800200"/>
          </a:xfrm>
          <a:prstGeom prst="straightConnector1">
            <a:avLst/>
          </a:prstGeom>
          <a:ln w="38100">
            <a:solidFill>
              <a:schemeClr val="tx2">
                <a:lumMod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 name="Łącznik prosty ze strzałką 26"/>
          <p:cNvCxnSpPr>
            <a:stCxn id="13" idx="2"/>
          </p:cNvCxnSpPr>
          <p:nvPr/>
        </p:nvCxnSpPr>
        <p:spPr>
          <a:xfrm flipH="1">
            <a:off x="6660232" y="2100918"/>
            <a:ext cx="1116124" cy="1544106"/>
          </a:xfrm>
          <a:prstGeom prst="straightConnector1">
            <a:avLst/>
          </a:prstGeom>
          <a:ln w="38100">
            <a:solidFill>
              <a:schemeClr val="tx2">
                <a:lumMod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8" name="Symbol zastępczy numeru slajdu 27"/>
          <p:cNvSpPr>
            <a:spLocks noGrp="1"/>
          </p:cNvSpPr>
          <p:nvPr>
            <p:ph type="sldNum" sz="quarter" idx="12"/>
          </p:nvPr>
        </p:nvSpPr>
        <p:spPr/>
        <p:txBody>
          <a:bodyPr>
            <a:normAutofit fontScale="85000" lnSpcReduction="20000"/>
          </a:bodyPr>
          <a:lstStyle/>
          <a:p>
            <a:fld id="{0DA936E1-B8F0-4772-ACF7-48A824A1D470}" type="slidenum">
              <a:rPr lang="pl-PL" smtClean="0"/>
              <a:pPr/>
              <a:t>12</a:t>
            </a:fld>
            <a:endParaRPr lang="pl-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Pre-primary education</a:t>
            </a:r>
            <a:endParaRPr lang="pl-PL" dirty="0"/>
          </a:p>
        </p:txBody>
      </p:sp>
      <p:sp>
        <p:nvSpPr>
          <p:cNvPr id="4" name="Symbol zastępczy numeru slajdu 3"/>
          <p:cNvSpPr>
            <a:spLocks noGrp="1"/>
          </p:cNvSpPr>
          <p:nvPr>
            <p:ph type="sldNum" sz="quarter" idx="12"/>
          </p:nvPr>
        </p:nvSpPr>
        <p:spPr/>
        <p:txBody>
          <a:bodyPr/>
          <a:lstStyle/>
          <a:p>
            <a:fld id="{0DA936E1-B8F0-4772-ACF7-48A824A1D470}" type="slidenum">
              <a:rPr lang="pl-PL" smtClean="0"/>
              <a:pPr/>
              <a:t>13</a:t>
            </a:fld>
            <a:endParaRPr lang="pl-PL"/>
          </a:p>
        </p:txBody>
      </p:sp>
      <p:pic>
        <p:nvPicPr>
          <p:cNvPr id="1026" name="Picture 2" descr="http://www.mrsherbic.com/aug09_kids.gif"/>
          <p:cNvPicPr>
            <a:picLocks noChangeAspect="1" noChangeArrowheads="1"/>
          </p:cNvPicPr>
          <p:nvPr/>
        </p:nvPicPr>
        <p:blipFill>
          <a:blip r:embed="rId2" cstate="print"/>
          <a:srcRect/>
          <a:stretch>
            <a:fillRect/>
          </a:stretch>
        </p:blipFill>
        <p:spPr bwMode="auto">
          <a:xfrm>
            <a:off x="1763688" y="2996952"/>
            <a:ext cx="5676900" cy="2667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Pre-primary education</a:t>
            </a:r>
            <a:endParaRPr lang="pl-PL" dirty="0"/>
          </a:p>
        </p:txBody>
      </p:sp>
      <p:sp>
        <p:nvSpPr>
          <p:cNvPr id="5" name="Symbol zastępczy zawartości 4"/>
          <p:cNvSpPr>
            <a:spLocks noGrp="1"/>
          </p:cNvSpPr>
          <p:nvPr>
            <p:ph idx="1"/>
          </p:nvPr>
        </p:nvSpPr>
        <p:spPr/>
        <p:txBody>
          <a:bodyPr/>
          <a:lstStyle/>
          <a:p>
            <a:r>
              <a:rPr lang="en-US" dirty="0" smtClean="0"/>
              <a:t>First level of the school system.</a:t>
            </a:r>
          </a:p>
          <a:p>
            <a:r>
              <a:rPr lang="en-US" dirty="0" smtClean="0"/>
              <a:t>It concerns children from 3 years of age.</a:t>
            </a:r>
          </a:p>
          <a:p>
            <a:r>
              <a:rPr lang="en-US" dirty="0" smtClean="0"/>
              <a:t>Optional in </a:t>
            </a:r>
            <a:r>
              <a:rPr lang="en-US" dirty="0" err="1" smtClean="0"/>
              <a:t>kindergar</a:t>
            </a:r>
            <a:r>
              <a:rPr lang="pl-PL" dirty="0" smtClean="0"/>
              <a:t>d</a:t>
            </a:r>
            <a:r>
              <a:rPr lang="en-US" dirty="0" err="1" smtClean="0"/>
              <a:t>ens</a:t>
            </a:r>
            <a:r>
              <a:rPr lang="en-US" dirty="0" smtClean="0"/>
              <a:t> </a:t>
            </a:r>
            <a:r>
              <a:rPr lang="en-US" dirty="0" smtClean="0"/>
              <a:t>and </a:t>
            </a:r>
            <a:r>
              <a:rPr lang="en-US" dirty="0" err="1" smtClean="0"/>
              <a:t>kindergar</a:t>
            </a:r>
            <a:r>
              <a:rPr lang="pl-PL" dirty="0" smtClean="0"/>
              <a:t>d</a:t>
            </a:r>
            <a:r>
              <a:rPr lang="en-US" dirty="0" smtClean="0"/>
              <a:t>en </a:t>
            </a:r>
            <a:r>
              <a:rPr lang="en-US" dirty="0" smtClean="0"/>
              <a:t>sections of primary </a:t>
            </a:r>
            <a:r>
              <a:rPr lang="en-US" dirty="0" smtClean="0"/>
              <a:t>schools</a:t>
            </a:r>
            <a:endParaRPr lang="en-US" dirty="0" smtClean="0"/>
          </a:p>
          <a:p>
            <a:r>
              <a:rPr lang="en-US" dirty="0" smtClean="0"/>
              <a:t>Includes </a:t>
            </a:r>
            <a:r>
              <a:rPr lang="en-US" b="1" dirty="0" smtClean="0"/>
              <a:t>one-year of preparation for primary education </a:t>
            </a:r>
            <a:r>
              <a:rPr lang="en-US" dirty="0" smtClean="0"/>
              <a:t>which will be compulsory for five-year-old children from September 1, 2014 (by now it’s compulsory for six-year-old children).</a:t>
            </a:r>
          </a:p>
          <a:p>
            <a:endParaRPr lang="en-US" dirty="0" smtClean="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14</a:t>
            </a:fld>
            <a:endParaRPr lang="pl-P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Pre-primary education is designed to:</a:t>
            </a:r>
            <a:endParaRPr lang="pl-PL" dirty="0"/>
          </a:p>
        </p:txBody>
      </p:sp>
      <p:sp>
        <p:nvSpPr>
          <p:cNvPr id="3" name="Symbol zastępczy zawartości 2"/>
          <p:cNvSpPr>
            <a:spLocks noGrp="1"/>
          </p:cNvSpPr>
          <p:nvPr>
            <p:ph idx="1"/>
          </p:nvPr>
        </p:nvSpPr>
        <p:spPr/>
        <p:txBody>
          <a:bodyPr>
            <a:normAutofit/>
          </a:bodyPr>
          <a:lstStyle/>
          <a:p>
            <a:r>
              <a:rPr lang="en-US" dirty="0" smtClean="0"/>
              <a:t>aid child development;</a:t>
            </a:r>
          </a:p>
          <a:p>
            <a:r>
              <a:rPr lang="en-US" dirty="0" smtClean="0"/>
              <a:t>promote personal independence;</a:t>
            </a:r>
          </a:p>
          <a:p>
            <a:r>
              <a:rPr lang="en-US" dirty="0" smtClean="0"/>
              <a:t>instill a sense of confidence in one’s self and abilities;</a:t>
            </a:r>
          </a:p>
          <a:p>
            <a:r>
              <a:rPr lang="en-US" dirty="0" smtClean="0"/>
              <a:t>shaping children’s knowledge about world;</a:t>
            </a:r>
          </a:p>
          <a:p>
            <a:r>
              <a:rPr lang="en-US" dirty="0" smtClean="0"/>
              <a:t>develop communication and social skills.</a:t>
            </a:r>
          </a:p>
          <a:p>
            <a:endParaRPr lang="en-US" dirty="0" smtClean="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15</a:t>
            </a:fld>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Admission</a:t>
            </a:r>
            <a:endParaRPr lang="pl-PL" dirty="0"/>
          </a:p>
        </p:txBody>
      </p:sp>
      <p:sp>
        <p:nvSpPr>
          <p:cNvPr id="3" name="Symbol zastępczy zawartości 2"/>
          <p:cNvSpPr>
            <a:spLocks noGrp="1"/>
          </p:cNvSpPr>
          <p:nvPr>
            <p:ph idx="1"/>
          </p:nvPr>
        </p:nvSpPr>
        <p:spPr/>
        <p:txBody>
          <a:bodyPr>
            <a:normAutofit/>
          </a:bodyPr>
          <a:lstStyle/>
          <a:p>
            <a:r>
              <a:rPr lang="pl-PL" b="1" dirty="0" smtClean="0"/>
              <a:t>F</a:t>
            </a:r>
            <a:r>
              <a:rPr lang="en-US" b="1" dirty="0" err="1" smtClean="0"/>
              <a:t>ree</a:t>
            </a:r>
            <a:r>
              <a:rPr lang="en-US" b="1" dirty="0" smtClean="0"/>
              <a:t> access basics</a:t>
            </a:r>
            <a:r>
              <a:rPr lang="en-US" dirty="0" smtClean="0"/>
              <a:t>.</a:t>
            </a:r>
          </a:p>
          <a:p>
            <a:r>
              <a:rPr lang="en-US" dirty="0" smtClean="0"/>
              <a:t>The main criterion is </a:t>
            </a:r>
            <a:r>
              <a:rPr lang="en-US" b="1" dirty="0" smtClean="0"/>
              <a:t>the age of a child </a:t>
            </a:r>
            <a:r>
              <a:rPr lang="en-US" dirty="0" smtClean="0"/>
              <a:t>(3 years of age but in particular cases 2.5 years of age).</a:t>
            </a:r>
          </a:p>
          <a:p>
            <a:r>
              <a:rPr lang="en-US" dirty="0" smtClean="0"/>
              <a:t>If a </a:t>
            </a:r>
            <a:r>
              <a:rPr lang="en-US" dirty="0" err="1" smtClean="0"/>
              <a:t>kindergar</a:t>
            </a:r>
            <a:r>
              <a:rPr lang="pl-PL" dirty="0" smtClean="0"/>
              <a:t>d</a:t>
            </a:r>
            <a:r>
              <a:rPr lang="en-US" dirty="0" smtClean="0"/>
              <a:t>en </a:t>
            </a:r>
            <a:r>
              <a:rPr lang="en-US" dirty="0" smtClean="0"/>
              <a:t>is particularly attractive to local parents and the number of applications is higher than the number of places, the five-years-olds and children of single parents has a priority for admission.</a:t>
            </a:r>
          </a:p>
          <a:p>
            <a:r>
              <a:rPr lang="en-US" dirty="0" smtClean="0"/>
              <a:t>The detailed admission rules are defined in statutes.</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16</a:t>
            </a:fld>
            <a:endParaRPr lang="pl-P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Organization</a:t>
            </a:r>
            <a:endParaRPr lang="pl-PL" dirty="0"/>
          </a:p>
        </p:txBody>
      </p:sp>
      <p:sp>
        <p:nvSpPr>
          <p:cNvPr id="3" name="Symbol zastępczy zawartości 2"/>
          <p:cNvSpPr>
            <a:spLocks noGrp="1"/>
          </p:cNvSpPr>
          <p:nvPr>
            <p:ph idx="1"/>
          </p:nvPr>
        </p:nvSpPr>
        <p:spPr/>
        <p:txBody>
          <a:bodyPr>
            <a:normAutofit/>
          </a:bodyPr>
          <a:lstStyle/>
          <a:p>
            <a:r>
              <a:rPr lang="en-US" dirty="0" smtClean="0"/>
              <a:t>The minimum working time is 5 hours a day (5 days a week).</a:t>
            </a:r>
          </a:p>
          <a:p>
            <a:r>
              <a:rPr lang="en-US" dirty="0" smtClean="0"/>
              <a:t>During the day children participate in activities organized by the teacher and they play in the classroom or in the garden.</a:t>
            </a:r>
          </a:p>
          <a:p>
            <a:r>
              <a:rPr lang="en-US" dirty="0" smtClean="0"/>
              <a:t>Open throughout the school years, apart from breaks established by the body running the school.</a:t>
            </a:r>
          </a:p>
          <a:p>
            <a:r>
              <a:rPr lang="en-US" dirty="0" smtClean="0"/>
              <a:t>The  number of children in one section cannot exceed 25.</a:t>
            </a:r>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17</a:t>
            </a:fld>
            <a:endParaRPr lang="pl-P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Organization</a:t>
            </a:r>
            <a:endParaRPr lang="pl-PL" dirty="0"/>
          </a:p>
        </p:txBody>
      </p:sp>
      <p:sp>
        <p:nvSpPr>
          <p:cNvPr id="3" name="Symbol zastępczy zawartości 2"/>
          <p:cNvSpPr>
            <a:spLocks noGrp="1"/>
          </p:cNvSpPr>
          <p:nvPr>
            <p:ph idx="1"/>
          </p:nvPr>
        </p:nvSpPr>
        <p:spPr/>
        <p:txBody>
          <a:bodyPr>
            <a:normAutofit/>
          </a:bodyPr>
          <a:lstStyle/>
          <a:p>
            <a:r>
              <a:rPr lang="en-US" dirty="0" smtClean="0"/>
              <a:t>The main criterion used for grouping children is age.</a:t>
            </a:r>
          </a:p>
          <a:p>
            <a:r>
              <a:rPr lang="en-US" dirty="0" smtClean="0"/>
              <a:t>The following time table for pre-school education and care in </a:t>
            </a:r>
            <a:r>
              <a:rPr lang="en-US" dirty="0" err="1" smtClean="0"/>
              <a:t>kindergar</a:t>
            </a:r>
            <a:r>
              <a:rPr lang="pl-PL" dirty="0" smtClean="0"/>
              <a:t>d</a:t>
            </a:r>
            <a:r>
              <a:rPr lang="en-US" dirty="0" err="1" smtClean="0"/>
              <a:t>ens</a:t>
            </a:r>
            <a:r>
              <a:rPr lang="en-US" dirty="0" smtClean="0"/>
              <a:t>: </a:t>
            </a:r>
          </a:p>
          <a:p>
            <a:pPr>
              <a:buFont typeface="Wingdings" pitchFamily="2" charset="2"/>
              <a:buChar char="Ø"/>
            </a:pPr>
            <a:r>
              <a:rPr lang="en-US" dirty="0" smtClean="0"/>
              <a:t>1/5 of the total time should be devoted to play, </a:t>
            </a:r>
          </a:p>
          <a:p>
            <a:pPr>
              <a:buFont typeface="Wingdings" pitchFamily="2" charset="2"/>
              <a:buChar char="Ø"/>
            </a:pPr>
            <a:r>
              <a:rPr lang="en-US" dirty="0" smtClean="0"/>
              <a:t>1/5 – to outdoor activities, </a:t>
            </a:r>
          </a:p>
          <a:p>
            <a:pPr>
              <a:buFont typeface="Wingdings" pitchFamily="2" charset="2"/>
              <a:buChar char="Ø"/>
            </a:pPr>
            <a:r>
              <a:rPr lang="en-US" dirty="0" smtClean="0"/>
              <a:t>1/5 – to educational activities, </a:t>
            </a:r>
          </a:p>
          <a:p>
            <a:pPr>
              <a:buFont typeface="Wingdings" pitchFamily="2" charset="2"/>
              <a:buChar char="Ø"/>
            </a:pPr>
            <a:r>
              <a:rPr lang="en-US" dirty="0" smtClean="0"/>
              <a:t>the remaining 2/5 teachers ought to devote to care and organizational matters.</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18</a:t>
            </a:fld>
            <a:endParaRPr lang="pl-P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Assessment</a:t>
            </a:r>
            <a:endParaRPr lang="pl-PL" dirty="0"/>
          </a:p>
        </p:txBody>
      </p:sp>
      <p:sp>
        <p:nvSpPr>
          <p:cNvPr id="3" name="Symbol zastępczy zawartości 2"/>
          <p:cNvSpPr>
            <a:spLocks noGrp="1"/>
          </p:cNvSpPr>
          <p:nvPr>
            <p:ph idx="1"/>
          </p:nvPr>
        </p:nvSpPr>
        <p:spPr/>
        <p:txBody>
          <a:bodyPr>
            <a:normAutofit/>
          </a:bodyPr>
          <a:lstStyle/>
          <a:p>
            <a:r>
              <a:rPr lang="en-US" sz="2800" dirty="0" smtClean="0"/>
              <a:t>Continuous observation of the child and keeping up-to date records which aim at the recognition and fulﬁllment of children’s </a:t>
            </a:r>
            <a:r>
              <a:rPr lang="pl-PL" sz="2800" dirty="0" smtClean="0"/>
              <a:t>development.</a:t>
            </a:r>
            <a:r>
              <a:rPr lang="en-US" sz="2800" dirty="0" smtClean="0"/>
              <a:t> </a:t>
            </a:r>
            <a:endParaRPr lang="pl-PL" sz="2800" dirty="0" smtClean="0"/>
          </a:p>
          <a:p>
            <a:r>
              <a:rPr lang="en-US" sz="2800" dirty="0" smtClean="0"/>
              <a:t>Obligation of teachers of 5-year olds (and up to 2014 of 6-year olds) enrolled in pre-school education to carry out an assessment of a child’s readiness for undertaking school education (pre-school diagnosis).</a:t>
            </a:r>
            <a:endParaRPr lang="pl-PL" sz="2800"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19</a:t>
            </a:fld>
            <a:endParaRPr lang="pl-P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Content</a:t>
            </a:r>
            <a:endParaRPr lang="pl-PL" dirty="0"/>
          </a:p>
        </p:txBody>
      </p:sp>
      <p:sp>
        <p:nvSpPr>
          <p:cNvPr id="3" name="Symbol zastępczy numeru slajdu 2"/>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2</a:t>
            </a:fld>
            <a:endParaRPr lang="pl-PL"/>
          </a:p>
        </p:txBody>
      </p:sp>
      <p:sp>
        <p:nvSpPr>
          <p:cNvPr id="4" name="Symbol zastępczy zawartości 3"/>
          <p:cNvSpPr>
            <a:spLocks noGrp="1"/>
          </p:cNvSpPr>
          <p:nvPr>
            <p:ph sz="quarter" idx="1"/>
          </p:nvPr>
        </p:nvSpPr>
        <p:spPr/>
        <p:txBody>
          <a:bodyPr/>
          <a:lstStyle/>
          <a:p>
            <a:pPr marL="514350" indent="-514350">
              <a:buFont typeface="+mj-lt"/>
              <a:buAutoNum type="arabicPeriod"/>
            </a:pPr>
            <a:r>
              <a:rPr lang="pl-PL" dirty="0" smtClean="0"/>
              <a:t>Basic </a:t>
            </a:r>
            <a:r>
              <a:rPr lang="pl-PL" dirty="0" err="1" smtClean="0"/>
              <a:t>principles</a:t>
            </a:r>
            <a:r>
              <a:rPr lang="pl-PL" dirty="0" smtClean="0"/>
              <a:t> of </a:t>
            </a:r>
            <a:r>
              <a:rPr lang="pl-PL" dirty="0" err="1" smtClean="0"/>
              <a:t>Polish</a:t>
            </a:r>
            <a:r>
              <a:rPr lang="pl-PL" dirty="0" smtClean="0"/>
              <a:t> </a:t>
            </a:r>
            <a:r>
              <a:rPr lang="pl-PL" dirty="0" err="1" smtClean="0"/>
              <a:t>education</a:t>
            </a:r>
            <a:r>
              <a:rPr lang="pl-PL" dirty="0" smtClean="0"/>
              <a:t> system.</a:t>
            </a:r>
          </a:p>
          <a:p>
            <a:pPr marL="514350" indent="-514350">
              <a:buFont typeface="+mj-lt"/>
              <a:buAutoNum type="arabicPeriod"/>
            </a:pPr>
            <a:r>
              <a:rPr lang="pl-PL" dirty="0" err="1" smtClean="0"/>
              <a:t>Decentralization</a:t>
            </a:r>
            <a:r>
              <a:rPr lang="pl-PL" dirty="0" smtClean="0"/>
              <a:t> of public authority.</a:t>
            </a:r>
          </a:p>
          <a:p>
            <a:pPr marL="514350" indent="-514350">
              <a:buFont typeface="+mj-lt"/>
              <a:buAutoNum type="arabicPeriod"/>
            </a:pPr>
            <a:r>
              <a:rPr lang="pl-PL" dirty="0" err="1" smtClean="0"/>
              <a:t>Pre-primary</a:t>
            </a:r>
            <a:r>
              <a:rPr lang="pl-PL" dirty="0" smtClean="0"/>
              <a:t> </a:t>
            </a:r>
            <a:r>
              <a:rPr lang="pl-PL" dirty="0" err="1" smtClean="0"/>
              <a:t>education</a:t>
            </a:r>
            <a:r>
              <a:rPr lang="pl-PL" dirty="0" smtClean="0"/>
              <a:t>.</a:t>
            </a:r>
          </a:p>
          <a:p>
            <a:pPr marL="514350" indent="-514350">
              <a:buFont typeface="+mj-lt"/>
              <a:buAutoNum type="arabicPeriod"/>
            </a:pPr>
            <a:r>
              <a:rPr lang="pl-PL" dirty="0" err="1" smtClean="0"/>
              <a:t>Primary</a:t>
            </a:r>
            <a:r>
              <a:rPr lang="pl-PL" dirty="0" smtClean="0"/>
              <a:t> </a:t>
            </a:r>
            <a:r>
              <a:rPr lang="pl-PL" dirty="0" err="1" smtClean="0"/>
              <a:t>education</a:t>
            </a:r>
            <a:r>
              <a:rPr lang="pl-PL" dirty="0" smtClean="0"/>
              <a:t>.</a:t>
            </a:r>
          </a:p>
          <a:p>
            <a:pPr marL="514350" indent="-514350">
              <a:buFont typeface="+mj-lt"/>
              <a:buAutoNum type="arabicPeriod"/>
            </a:pPr>
            <a:r>
              <a:rPr lang="pl-PL" dirty="0" smtClean="0"/>
              <a:t>Lower </a:t>
            </a:r>
            <a:r>
              <a:rPr lang="pl-PL" dirty="0" err="1" smtClean="0"/>
              <a:t>secondary</a:t>
            </a:r>
            <a:r>
              <a:rPr lang="pl-PL" dirty="0" smtClean="0"/>
              <a:t> </a:t>
            </a:r>
            <a:r>
              <a:rPr lang="pl-PL" dirty="0" err="1" smtClean="0"/>
              <a:t>education</a:t>
            </a:r>
            <a:r>
              <a:rPr lang="pl-PL" dirty="0" smtClean="0"/>
              <a:t>.</a:t>
            </a:r>
          </a:p>
          <a:p>
            <a:pPr marL="514350" indent="-514350">
              <a:buFont typeface="+mj-lt"/>
              <a:buAutoNum type="arabicPeriod"/>
            </a:pPr>
            <a:r>
              <a:rPr lang="pl-PL" dirty="0" smtClean="0"/>
              <a:t>Upper </a:t>
            </a:r>
            <a:r>
              <a:rPr lang="pl-PL" dirty="0" err="1" smtClean="0"/>
              <a:t>secondary</a:t>
            </a:r>
            <a:r>
              <a:rPr lang="pl-PL" dirty="0" smtClean="0"/>
              <a:t> </a:t>
            </a:r>
            <a:r>
              <a:rPr lang="pl-PL" dirty="0" err="1" smtClean="0"/>
              <a:t>education</a:t>
            </a:r>
            <a:r>
              <a:rPr lang="pl-PL" dirty="0" smtClean="0"/>
              <a:t>.</a:t>
            </a:r>
          </a:p>
          <a:p>
            <a:pPr marL="514350" indent="-514350">
              <a:buFont typeface="+mj-lt"/>
              <a:buAutoNum type="arabicPeriod"/>
            </a:pPr>
            <a:r>
              <a:rPr lang="pl-PL" dirty="0" err="1" smtClean="0"/>
              <a:t>Higher</a:t>
            </a:r>
            <a:r>
              <a:rPr lang="pl-PL" dirty="0" smtClean="0"/>
              <a:t> </a:t>
            </a:r>
            <a:r>
              <a:rPr lang="pl-PL" dirty="0" err="1" smtClean="0"/>
              <a:t>education</a:t>
            </a:r>
            <a:r>
              <a:rPr lang="pl-PL" dirty="0" smtClean="0"/>
              <a:t>.</a:t>
            </a:r>
            <a:endParaRPr lang="pl-PL" dirty="0"/>
          </a:p>
        </p:txBody>
      </p:sp>
    </p:spTree>
    <p:extLst>
      <p:ext uri="{BB962C8B-B14F-4D97-AF65-F5344CB8AC3E}">
        <p14:creationId xmlns:p14="http://schemas.microsoft.com/office/powerpoint/2010/main" val="406208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Primary education</a:t>
            </a:r>
            <a:endParaRPr lang="pl-PL" dirty="0"/>
          </a:p>
        </p:txBody>
      </p:sp>
      <p:sp>
        <p:nvSpPr>
          <p:cNvPr id="4" name="Symbol zastępczy numeru slajdu 3"/>
          <p:cNvSpPr>
            <a:spLocks noGrp="1"/>
          </p:cNvSpPr>
          <p:nvPr>
            <p:ph type="sldNum" sz="quarter" idx="12"/>
          </p:nvPr>
        </p:nvSpPr>
        <p:spPr/>
        <p:txBody>
          <a:bodyPr/>
          <a:lstStyle/>
          <a:p>
            <a:fld id="{0DA936E1-B8F0-4772-ACF7-48A824A1D470}" type="slidenum">
              <a:rPr lang="pl-PL" smtClean="0"/>
              <a:pPr/>
              <a:t>20</a:t>
            </a:fld>
            <a:endParaRPr lang="pl-PL"/>
          </a:p>
        </p:txBody>
      </p:sp>
      <p:pic>
        <p:nvPicPr>
          <p:cNvPr id="1026" name="Picture 2" descr="http://www.understandingchildhood.net/wp-content/uploads/2012/03/primaryschool1.jpg"/>
          <p:cNvPicPr>
            <a:picLocks noChangeAspect="1" noChangeArrowheads="1"/>
          </p:cNvPicPr>
          <p:nvPr/>
        </p:nvPicPr>
        <p:blipFill>
          <a:blip r:embed="rId2" cstate="print"/>
          <a:srcRect/>
          <a:stretch>
            <a:fillRect/>
          </a:stretch>
        </p:blipFill>
        <p:spPr bwMode="auto">
          <a:xfrm>
            <a:off x="1835696" y="2636912"/>
            <a:ext cx="5524500" cy="35718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Primary education</a:t>
            </a:r>
            <a:endParaRPr lang="pl-PL" dirty="0"/>
          </a:p>
        </p:txBody>
      </p:sp>
      <p:sp>
        <p:nvSpPr>
          <p:cNvPr id="3" name="Symbol zastępczy zawartości 2"/>
          <p:cNvSpPr>
            <a:spLocks noGrp="1"/>
          </p:cNvSpPr>
          <p:nvPr>
            <p:ph idx="1"/>
          </p:nvPr>
        </p:nvSpPr>
        <p:spPr/>
        <p:txBody>
          <a:bodyPr>
            <a:normAutofit/>
          </a:bodyPr>
          <a:lstStyle/>
          <a:p>
            <a:r>
              <a:rPr lang="en-US" dirty="0" smtClean="0"/>
              <a:t>Second level of the school system.</a:t>
            </a:r>
            <a:endParaRPr lang="pl-PL" dirty="0" smtClean="0"/>
          </a:p>
          <a:p>
            <a:r>
              <a:rPr lang="pl-PL" dirty="0" smtClean="0"/>
              <a:t>6-year </a:t>
            </a:r>
            <a:r>
              <a:rPr lang="en-US" dirty="0" smtClean="0"/>
              <a:t>primary school.</a:t>
            </a:r>
          </a:p>
          <a:p>
            <a:r>
              <a:rPr lang="en-US" dirty="0" smtClean="0"/>
              <a:t>Public primary schools are free of charge. </a:t>
            </a:r>
          </a:p>
          <a:p>
            <a:r>
              <a:rPr lang="en-US" dirty="0" smtClean="0"/>
              <a:t>Most primary schools in Poland are coeducational.</a:t>
            </a:r>
          </a:p>
          <a:p>
            <a:r>
              <a:rPr lang="en-US" dirty="0" smtClean="0"/>
              <a:t>Pupils from families with a low monthly income are entitled to various types of support.</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21</a:t>
            </a:fld>
            <a:endParaRPr lang="pl-P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General education in primary school is divided into two stages:</a:t>
            </a:r>
            <a:endParaRPr lang="pl-PL" dirty="0"/>
          </a:p>
        </p:txBody>
      </p:sp>
      <p:sp>
        <p:nvSpPr>
          <p:cNvPr id="3" name="Symbol zastępczy zawartości 2"/>
          <p:cNvSpPr>
            <a:spLocks noGrp="1"/>
          </p:cNvSpPr>
          <p:nvPr>
            <p:ph idx="1"/>
          </p:nvPr>
        </p:nvSpPr>
        <p:spPr/>
        <p:txBody>
          <a:bodyPr>
            <a:normAutofit/>
          </a:bodyPr>
          <a:lstStyle/>
          <a:p>
            <a:pPr marL="514350" indent="-514350">
              <a:buFont typeface="+mj-lt"/>
              <a:buAutoNum type="arabicParenR"/>
            </a:pPr>
            <a:r>
              <a:rPr lang="en-US" sz="3600" b="1" dirty="0" smtClean="0"/>
              <a:t>first stage </a:t>
            </a:r>
            <a:r>
              <a:rPr lang="en-US" sz="3600" dirty="0" smtClean="0"/>
              <a:t>of education including </a:t>
            </a:r>
            <a:r>
              <a:rPr lang="en-US" sz="3600" b="1" dirty="0" smtClean="0"/>
              <a:t>grades 1 to 3</a:t>
            </a:r>
            <a:r>
              <a:rPr lang="en-US" sz="3600" dirty="0" smtClean="0"/>
              <a:t> of primary school – early school education;</a:t>
            </a:r>
          </a:p>
          <a:p>
            <a:pPr marL="514350" indent="-514350">
              <a:buFont typeface="+mj-lt"/>
              <a:buAutoNum type="arabicParenR"/>
            </a:pPr>
            <a:r>
              <a:rPr lang="en-US" sz="3600" b="1" dirty="0" smtClean="0"/>
              <a:t>second stage </a:t>
            </a:r>
            <a:r>
              <a:rPr lang="en-US" sz="3600" dirty="0" smtClean="0"/>
              <a:t>of education including </a:t>
            </a:r>
            <a:r>
              <a:rPr lang="en-US" sz="3600" b="1" dirty="0" smtClean="0"/>
              <a:t>grades 4 to 6 </a:t>
            </a:r>
            <a:r>
              <a:rPr lang="en-US" sz="3600" dirty="0" smtClean="0"/>
              <a:t>of primary school.</a:t>
            </a:r>
            <a:endParaRPr lang="pl-PL" sz="3600"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22</a:t>
            </a:fld>
            <a:endParaRPr lang="pl-P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431032"/>
          </a:xfrm>
        </p:spPr>
        <p:txBody>
          <a:bodyPr>
            <a:normAutofit fontScale="90000"/>
          </a:bodyPr>
          <a:lstStyle/>
          <a:p>
            <a:r>
              <a:rPr lang="en-US" dirty="0" smtClean="0"/>
              <a:t>First stage – minimum number of teaching hours by subject in the period of 3 years</a:t>
            </a:r>
            <a:endParaRPr lang="pl-PL" dirty="0"/>
          </a:p>
        </p:txBody>
      </p:sp>
      <p:pic>
        <p:nvPicPr>
          <p:cNvPr id="5" name="Symbol zastępczy zawartości 4" descr="primary1.png"/>
          <p:cNvPicPr>
            <a:picLocks noGrp="1" noChangeAspect="1"/>
          </p:cNvPicPr>
          <p:nvPr>
            <p:ph idx="1"/>
          </p:nvPr>
        </p:nvPicPr>
        <p:blipFill>
          <a:blip r:embed="rId2" cstate="print"/>
          <a:stretch>
            <a:fillRect/>
          </a:stretch>
        </p:blipFill>
        <p:spPr>
          <a:xfrm>
            <a:off x="251520" y="2492896"/>
            <a:ext cx="8718235" cy="2448272"/>
          </a:xfrm>
        </p:spPr>
      </p:pic>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23</a:t>
            </a:fld>
            <a:endParaRPr lang="pl-P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76672"/>
            <a:ext cx="8229600" cy="1143000"/>
          </a:xfrm>
        </p:spPr>
        <p:txBody>
          <a:bodyPr>
            <a:normAutofit fontScale="90000"/>
          </a:bodyPr>
          <a:lstStyle/>
          <a:p>
            <a:r>
              <a:rPr lang="en-US" dirty="0" smtClean="0"/>
              <a:t>Second stage – minimum number of teaching hours by subject in the period of 3 years</a:t>
            </a:r>
            <a:endParaRPr lang="pl-PL" dirty="0"/>
          </a:p>
        </p:txBody>
      </p:sp>
      <p:pic>
        <p:nvPicPr>
          <p:cNvPr id="5" name="Symbol zastępczy zawartości 4" descr="primary2.png"/>
          <p:cNvPicPr>
            <a:picLocks noGrp="1" noChangeAspect="1"/>
          </p:cNvPicPr>
          <p:nvPr>
            <p:ph idx="1"/>
          </p:nvPr>
        </p:nvPicPr>
        <p:blipFill>
          <a:blip r:embed="rId2" cstate="print"/>
          <a:stretch>
            <a:fillRect/>
          </a:stretch>
        </p:blipFill>
        <p:spPr>
          <a:xfrm>
            <a:off x="799227" y="2348880"/>
            <a:ext cx="7714319" cy="3096344"/>
          </a:xfrm>
        </p:spPr>
      </p:pic>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24</a:t>
            </a:fld>
            <a:endParaRPr lang="pl-P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smtClean="0"/>
              <a:t>Admission</a:t>
            </a:r>
            <a:endParaRPr lang="pl-PL" dirty="0"/>
          </a:p>
        </p:txBody>
      </p:sp>
      <p:sp>
        <p:nvSpPr>
          <p:cNvPr id="3" name="Symbol zastępczy zawartości 2"/>
          <p:cNvSpPr>
            <a:spLocks noGrp="1"/>
          </p:cNvSpPr>
          <p:nvPr>
            <p:ph idx="1"/>
          </p:nvPr>
        </p:nvSpPr>
        <p:spPr/>
        <p:txBody>
          <a:bodyPr>
            <a:normAutofit/>
          </a:bodyPr>
          <a:lstStyle/>
          <a:p>
            <a:r>
              <a:rPr lang="en-US" sz="3000" b="1" dirty="0" smtClean="0"/>
              <a:t>Lowering of school starting age in 2014 </a:t>
            </a:r>
            <a:r>
              <a:rPr lang="en-US" sz="3000" dirty="0" smtClean="0"/>
              <a:t>- from September 1, 2014 children will be admitter to primary schools at the age of six (by now it’s at the age of seven).</a:t>
            </a:r>
          </a:p>
          <a:p>
            <a:r>
              <a:rPr lang="en-US" sz="3000" dirty="0" smtClean="0"/>
              <a:t>Public primary schools are subject to territory </a:t>
            </a:r>
            <a:r>
              <a:rPr lang="en-US" sz="3000" b="1" dirty="0" smtClean="0"/>
              <a:t>commune division </a:t>
            </a:r>
            <a:r>
              <a:rPr lang="en-US" sz="3000" dirty="0" smtClean="0"/>
              <a:t>(the school must accept all children residing on territory it is competent for).</a:t>
            </a:r>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25</a:t>
            </a:fld>
            <a:endParaRPr lang="pl-P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Organization</a:t>
            </a:r>
            <a:endParaRPr lang="pl-PL" dirty="0"/>
          </a:p>
        </p:txBody>
      </p:sp>
      <p:sp>
        <p:nvSpPr>
          <p:cNvPr id="3" name="Symbol zastępczy zawartości 2"/>
          <p:cNvSpPr>
            <a:spLocks noGrp="1"/>
          </p:cNvSpPr>
          <p:nvPr>
            <p:ph idx="1"/>
          </p:nvPr>
        </p:nvSpPr>
        <p:spPr/>
        <p:txBody>
          <a:bodyPr>
            <a:normAutofit/>
          </a:bodyPr>
          <a:lstStyle/>
          <a:p>
            <a:r>
              <a:rPr lang="en-US" sz="2600" dirty="0" smtClean="0"/>
              <a:t>The organization of the school year is defined by the Ministry of National Education in a separate regulation.</a:t>
            </a:r>
          </a:p>
          <a:p>
            <a:r>
              <a:rPr lang="en-US" sz="2600" dirty="0" smtClean="0"/>
              <a:t>The school year (for primary and secondary schools) begins on the first working day of September and ends on the last Friday in June. </a:t>
            </a:r>
          </a:p>
          <a:p>
            <a:r>
              <a:rPr lang="en-US" sz="2600" dirty="0" smtClean="0"/>
              <a:t>The school year is divided into two semesters</a:t>
            </a:r>
          </a:p>
          <a:p>
            <a:r>
              <a:rPr lang="en-US" sz="2600" dirty="0" smtClean="0"/>
              <a:t>The dates of winter break vary among the provinces in Poland (between mid-January and the end of February).</a:t>
            </a:r>
          </a:p>
          <a:p>
            <a:r>
              <a:rPr lang="en-US" sz="2600" dirty="0" smtClean="0"/>
              <a:t>Primary and secondary schools in Poland also have Christmas and Easter breaks.</a:t>
            </a:r>
            <a:endParaRPr lang="pl-PL" sz="2600"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26</a:t>
            </a:fld>
            <a:endParaRPr lang="pl-P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Organization</a:t>
            </a:r>
            <a:endParaRPr lang="pl-PL" dirty="0"/>
          </a:p>
        </p:txBody>
      </p:sp>
      <p:sp>
        <p:nvSpPr>
          <p:cNvPr id="3" name="Symbol zastępczy zawartości 2"/>
          <p:cNvSpPr>
            <a:spLocks noGrp="1"/>
          </p:cNvSpPr>
          <p:nvPr>
            <p:ph idx="1"/>
          </p:nvPr>
        </p:nvSpPr>
        <p:spPr/>
        <p:txBody>
          <a:bodyPr>
            <a:normAutofit/>
          </a:bodyPr>
          <a:lstStyle/>
          <a:p>
            <a:r>
              <a:rPr lang="en-US" dirty="0" smtClean="0"/>
              <a:t>In most public schools lessons start at 8 a.m. and finish at 2 or 3 p.m.</a:t>
            </a:r>
          </a:p>
          <a:p>
            <a:r>
              <a:rPr lang="en-US" dirty="0" smtClean="0"/>
              <a:t>Each lesson usually lasts 45 minutes. Breaks are considered sufficient if they last at least 5–10 minutes, but no longer than 25 minutes.</a:t>
            </a:r>
          </a:p>
          <a:p>
            <a:r>
              <a:rPr lang="en-US" dirty="0" smtClean="0"/>
              <a:t>Pupils attend school five days a week, from Monday to Friday.</a:t>
            </a:r>
          </a:p>
          <a:p>
            <a:r>
              <a:rPr lang="en-US" dirty="0" smtClean="0"/>
              <a:t>Classes are organized by age.</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27</a:t>
            </a:fld>
            <a:endParaRPr lang="pl-P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Assessment</a:t>
            </a:r>
            <a:endParaRPr lang="pl-PL" dirty="0"/>
          </a:p>
        </p:txBody>
      </p:sp>
      <p:sp>
        <p:nvSpPr>
          <p:cNvPr id="3" name="Symbol zastępczy zawartości 2"/>
          <p:cNvSpPr>
            <a:spLocks noGrp="1"/>
          </p:cNvSpPr>
          <p:nvPr>
            <p:ph idx="1"/>
          </p:nvPr>
        </p:nvSpPr>
        <p:spPr/>
        <p:txBody>
          <a:bodyPr>
            <a:normAutofit/>
          </a:bodyPr>
          <a:lstStyle/>
          <a:p>
            <a:r>
              <a:rPr lang="en-US" b="1" dirty="0" smtClean="0"/>
              <a:t>Internal assessment </a:t>
            </a:r>
            <a:r>
              <a:rPr lang="en-US" dirty="0" smtClean="0"/>
              <a:t>is carried out by school teachers against the requirements which are defined by them on the basis of curricula. This type of assessment covers pupils’ learning achievements and aims to support their development. </a:t>
            </a:r>
          </a:p>
          <a:p>
            <a:r>
              <a:rPr lang="en-US" b="1" dirty="0" smtClean="0"/>
              <a:t>External assessment </a:t>
            </a:r>
            <a:r>
              <a:rPr lang="en-US" dirty="0" smtClean="0"/>
              <a:t>is carried out by institutions which are external to the school, including the Central Examination Board and Regional Examination Boards.</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28</a:t>
            </a:fld>
            <a:endParaRPr lang="pl-PL"/>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smtClean="0"/>
              <a:t>6</a:t>
            </a:r>
            <a:r>
              <a:rPr lang="en-US" baseline="30000" dirty="0" smtClean="0"/>
              <a:t>th</a:t>
            </a:r>
            <a:r>
              <a:rPr lang="pl-PL" dirty="0" smtClean="0"/>
              <a:t> form examination</a:t>
            </a:r>
            <a:endParaRPr lang="pl-PL" dirty="0"/>
          </a:p>
        </p:txBody>
      </p:sp>
      <p:sp>
        <p:nvSpPr>
          <p:cNvPr id="3" name="Symbol zastępczy zawartości 2"/>
          <p:cNvSpPr>
            <a:spLocks noGrp="1"/>
          </p:cNvSpPr>
          <p:nvPr>
            <p:ph idx="1"/>
          </p:nvPr>
        </p:nvSpPr>
        <p:spPr>
          <a:xfrm>
            <a:off x="457200" y="1600200"/>
            <a:ext cx="8229600" cy="4709120"/>
          </a:xfrm>
        </p:spPr>
        <p:txBody>
          <a:bodyPr>
            <a:noAutofit/>
          </a:bodyPr>
          <a:lstStyle/>
          <a:p>
            <a:r>
              <a:rPr lang="en-US" sz="2700" dirty="0" smtClean="0"/>
              <a:t>The test is </a:t>
            </a:r>
            <a:r>
              <a:rPr lang="en-US" sz="2700" b="1" dirty="0" smtClean="0"/>
              <a:t>obligatory</a:t>
            </a:r>
            <a:r>
              <a:rPr lang="en-US" sz="2700" dirty="0" smtClean="0"/>
              <a:t> for all pupils, and taking the test is one of the conditions for completion of primary education.</a:t>
            </a:r>
          </a:p>
          <a:p>
            <a:r>
              <a:rPr lang="en-US" sz="2700" dirty="0" smtClean="0"/>
              <a:t>The test is designed to assess the level of skills defined in the national examination standards.</a:t>
            </a:r>
          </a:p>
          <a:p>
            <a:r>
              <a:rPr lang="en-US" sz="2700" dirty="0" smtClean="0"/>
              <a:t>The skills are divided into </a:t>
            </a:r>
            <a:r>
              <a:rPr lang="en-US" sz="2700" b="1" dirty="0" smtClean="0"/>
              <a:t>5 areas</a:t>
            </a:r>
            <a:r>
              <a:rPr lang="en-US" sz="2700" dirty="0" smtClean="0"/>
              <a:t>: reading, writing, reasoning, using information and applying knowledge in practice. </a:t>
            </a:r>
          </a:p>
          <a:p>
            <a:r>
              <a:rPr lang="en-US" sz="2700" dirty="0" smtClean="0"/>
              <a:t>The test results have no bearing on the completion of education in primary school.</a:t>
            </a:r>
            <a:endParaRPr lang="pl-PL" sz="2700"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29</a:t>
            </a:fld>
            <a:endParaRPr lang="pl-P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Education</a:t>
            </a:r>
            <a:r>
              <a:rPr lang="pl-PL" dirty="0" smtClean="0"/>
              <a:t> in </a:t>
            </a:r>
            <a:r>
              <a:rPr lang="en-US" dirty="0" smtClean="0"/>
              <a:t>Poland</a:t>
            </a:r>
            <a:r>
              <a:rPr lang="pl-PL" dirty="0" smtClean="0"/>
              <a:t> – </a:t>
            </a:r>
            <a:r>
              <a:rPr lang="en-US" dirty="0" smtClean="0"/>
              <a:t>basic principles</a:t>
            </a:r>
            <a:endParaRPr lang="pl-PL" dirty="0"/>
          </a:p>
        </p:txBody>
      </p:sp>
      <p:sp>
        <p:nvSpPr>
          <p:cNvPr id="3" name="Symbol zastępczy zawartości 2"/>
          <p:cNvSpPr>
            <a:spLocks noGrp="1"/>
          </p:cNvSpPr>
          <p:nvPr>
            <p:ph idx="1"/>
          </p:nvPr>
        </p:nvSpPr>
        <p:spPr>
          <a:xfrm>
            <a:off x="457200" y="1484784"/>
            <a:ext cx="8229600" cy="5040560"/>
          </a:xfrm>
        </p:spPr>
        <p:txBody>
          <a:bodyPr>
            <a:normAutofit/>
          </a:bodyPr>
          <a:lstStyle/>
          <a:p>
            <a:r>
              <a:rPr lang="en-US" sz="3600" dirty="0" smtClean="0"/>
              <a:t>The </a:t>
            </a:r>
            <a:r>
              <a:rPr lang="en-US" sz="3600" b="1" dirty="0" smtClean="0"/>
              <a:t>right to education </a:t>
            </a:r>
            <a:r>
              <a:rPr lang="en-US" sz="3600" dirty="0" smtClean="0"/>
              <a:t>and the </a:t>
            </a:r>
            <a:r>
              <a:rPr lang="en-US" sz="3600" b="1" dirty="0" smtClean="0"/>
              <a:t>freedom of teaching</a:t>
            </a:r>
            <a:r>
              <a:rPr lang="en-US" sz="3600" dirty="0" smtClean="0"/>
              <a:t> in Poland are safeguarded by the Constitution of the Republic of Poland.</a:t>
            </a:r>
            <a:endParaRPr lang="en-US" sz="3600" i="1" dirty="0" smtClean="0"/>
          </a:p>
          <a:p>
            <a:r>
              <a:rPr lang="en-US" sz="3600" i="1" dirty="0" smtClean="0"/>
              <a:t>Everyone shall have the right to education.</a:t>
            </a:r>
            <a:endParaRPr lang="pl-PL" sz="3600" i="1" dirty="0" smtClean="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3</a:t>
            </a:fld>
            <a:endParaRPr lang="pl-P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1700808"/>
            <a:ext cx="7620000" cy="864096"/>
          </a:xfrm>
        </p:spPr>
        <p:txBody>
          <a:bodyPr>
            <a:noAutofit/>
          </a:bodyPr>
          <a:lstStyle/>
          <a:p>
            <a:r>
              <a:rPr lang="en-US" sz="3600" dirty="0" smtClean="0"/>
              <a:t>Lower secondary education - gymnasium</a:t>
            </a:r>
            <a:endParaRPr lang="pl-PL" sz="3600" dirty="0"/>
          </a:p>
        </p:txBody>
      </p:sp>
      <p:sp>
        <p:nvSpPr>
          <p:cNvPr id="4" name="Symbol zastępczy numeru slajdu 3"/>
          <p:cNvSpPr>
            <a:spLocks noGrp="1"/>
          </p:cNvSpPr>
          <p:nvPr>
            <p:ph type="sldNum" sz="quarter" idx="12"/>
          </p:nvPr>
        </p:nvSpPr>
        <p:spPr/>
        <p:txBody>
          <a:bodyPr/>
          <a:lstStyle/>
          <a:p>
            <a:fld id="{0DA936E1-B8F0-4772-ACF7-48A824A1D470}" type="slidenum">
              <a:rPr lang="pl-PL" smtClean="0"/>
              <a:pPr/>
              <a:t>30</a:t>
            </a:fld>
            <a:endParaRPr lang="pl-PL"/>
          </a:p>
        </p:txBody>
      </p:sp>
      <p:pic>
        <p:nvPicPr>
          <p:cNvPr id="14345" name="Picture 9" descr="C:\Users\Dominika\AppData\Local\Microsoft\Windows\Temporary Internet Files\Content.IE5\T1KIK2J8\MC900415488[1].wmf"/>
          <p:cNvPicPr>
            <a:picLocks noChangeAspect="1" noChangeArrowheads="1"/>
          </p:cNvPicPr>
          <p:nvPr/>
        </p:nvPicPr>
        <p:blipFill>
          <a:blip r:embed="rId2" cstate="print"/>
          <a:srcRect/>
          <a:stretch>
            <a:fillRect/>
          </a:stretch>
        </p:blipFill>
        <p:spPr bwMode="auto">
          <a:xfrm>
            <a:off x="2483768" y="2780928"/>
            <a:ext cx="4232495" cy="344786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Lower secondary education</a:t>
            </a:r>
            <a:endParaRPr lang="pl-PL" dirty="0"/>
          </a:p>
        </p:txBody>
      </p:sp>
      <p:sp>
        <p:nvSpPr>
          <p:cNvPr id="3" name="Symbol zastępczy zawartości 2"/>
          <p:cNvSpPr>
            <a:spLocks noGrp="1"/>
          </p:cNvSpPr>
          <p:nvPr>
            <p:ph idx="1"/>
          </p:nvPr>
        </p:nvSpPr>
        <p:spPr/>
        <p:txBody>
          <a:bodyPr/>
          <a:lstStyle/>
          <a:p>
            <a:r>
              <a:rPr lang="en-US" dirty="0" smtClean="0"/>
              <a:t>Third level of the school system.</a:t>
            </a:r>
          </a:p>
          <a:p>
            <a:r>
              <a:rPr lang="en-US" dirty="0" smtClean="0"/>
              <a:t>Type of school introduced in the school year 1999/2000 that offers 3-years of full-time general education for pupils who have completed the 6-year primary school.</a:t>
            </a:r>
          </a:p>
          <a:p>
            <a:r>
              <a:rPr lang="en-US" dirty="0" smtClean="0"/>
              <a:t>It is compulsory for all students.</a:t>
            </a:r>
          </a:p>
          <a:p>
            <a:r>
              <a:rPr lang="en-US" dirty="0" smtClean="0"/>
              <a:t>Communes are responsible for running these type of schools.</a:t>
            </a:r>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31</a:t>
            </a:fld>
            <a:endParaRPr lang="pl-P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p:spPr>
        <p:txBody>
          <a:bodyPr>
            <a:normAutofit fontScale="90000"/>
          </a:bodyPr>
          <a:lstStyle/>
          <a:p>
            <a:r>
              <a:rPr lang="en-US" dirty="0" smtClean="0"/>
              <a:t>Lower secondary education – minimum number of teaching hours by subject in the period of 3 years</a:t>
            </a:r>
            <a:endParaRPr lang="pl-PL" dirty="0"/>
          </a:p>
        </p:txBody>
      </p:sp>
      <p:pic>
        <p:nvPicPr>
          <p:cNvPr id="5" name="Symbol zastępczy zawartości 4" descr="gimnazjum.png"/>
          <p:cNvPicPr>
            <a:picLocks noGrp="1" noChangeAspect="1"/>
          </p:cNvPicPr>
          <p:nvPr>
            <p:ph idx="1"/>
          </p:nvPr>
        </p:nvPicPr>
        <p:blipFill>
          <a:blip r:embed="rId2" cstate="print"/>
          <a:stretch>
            <a:fillRect/>
          </a:stretch>
        </p:blipFill>
        <p:spPr>
          <a:xfrm>
            <a:off x="1331640" y="2132856"/>
            <a:ext cx="6906463" cy="4320480"/>
          </a:xfrm>
        </p:spPr>
      </p:pic>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32</a:t>
            </a:fld>
            <a:endParaRPr lang="pl-PL"/>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Admission</a:t>
            </a:r>
            <a:endParaRPr lang="pl-PL" dirty="0"/>
          </a:p>
        </p:txBody>
      </p:sp>
      <p:sp>
        <p:nvSpPr>
          <p:cNvPr id="3" name="Symbol zastępczy zawartości 2"/>
          <p:cNvSpPr>
            <a:spLocks noGrp="1"/>
          </p:cNvSpPr>
          <p:nvPr>
            <p:ph idx="1"/>
          </p:nvPr>
        </p:nvSpPr>
        <p:spPr/>
        <p:txBody>
          <a:bodyPr>
            <a:normAutofit/>
          </a:bodyPr>
          <a:lstStyle/>
          <a:p>
            <a:r>
              <a:rPr lang="en-US" sz="2800" dirty="0" smtClean="0"/>
              <a:t>The only admission requirement is </a:t>
            </a:r>
            <a:r>
              <a:rPr lang="en-US" sz="2800" b="1" dirty="0" smtClean="0"/>
              <a:t>successful completion of the 6-year primary school</a:t>
            </a:r>
            <a:r>
              <a:rPr lang="en-US" sz="2800" dirty="0" smtClean="0"/>
              <a:t> (the primary school leaving certificate and the certificate by the Regional Examination Commission of the external standardized test’s results).</a:t>
            </a:r>
          </a:p>
          <a:p>
            <a:r>
              <a:rPr lang="en-US" sz="2800" dirty="0" smtClean="0"/>
              <a:t>The head of the local lower secondary school </a:t>
            </a:r>
            <a:r>
              <a:rPr lang="en-US" sz="2800" b="1" dirty="0" smtClean="0"/>
              <a:t>is obliged to admit</a:t>
            </a:r>
            <a:r>
              <a:rPr lang="en-US" sz="2800" dirty="0" smtClean="0"/>
              <a:t> a primary school graduate residing in his/her school’s catchment area regardless the results obtained during the test.</a:t>
            </a:r>
            <a:endParaRPr lang="pl-PL" sz="2800"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33</a:t>
            </a:fld>
            <a:endParaRPr lang="pl-PL"/>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Assessment – Gymnasium examination</a:t>
            </a:r>
            <a:endParaRPr lang="pl-PL" dirty="0"/>
          </a:p>
        </p:txBody>
      </p:sp>
      <p:sp>
        <p:nvSpPr>
          <p:cNvPr id="3" name="Symbol zastępczy zawartości 2"/>
          <p:cNvSpPr>
            <a:spLocks noGrp="1"/>
          </p:cNvSpPr>
          <p:nvPr>
            <p:ph idx="1"/>
          </p:nvPr>
        </p:nvSpPr>
        <p:spPr>
          <a:xfrm>
            <a:off x="612648" y="1600200"/>
            <a:ext cx="8153400" cy="4781128"/>
          </a:xfrm>
        </p:spPr>
        <p:txBody>
          <a:bodyPr>
            <a:normAutofit lnSpcReduction="10000"/>
          </a:bodyPr>
          <a:lstStyle/>
          <a:p>
            <a:r>
              <a:rPr lang="en-US" sz="2700" dirty="0" smtClean="0"/>
              <a:t>Education in lower secondary school ends with a nationwide </a:t>
            </a:r>
            <a:r>
              <a:rPr lang="en-US" sz="2700" b="1" dirty="0" smtClean="0"/>
              <a:t>written examination </a:t>
            </a:r>
            <a:r>
              <a:rPr lang="en-US" sz="2700" dirty="0" smtClean="0"/>
              <a:t>consisting of three parts: </a:t>
            </a:r>
          </a:p>
          <a:p>
            <a:pPr marL="514350" indent="-514350">
              <a:buFont typeface="+mj-lt"/>
              <a:buAutoNum type="arabicParenR"/>
            </a:pPr>
            <a:r>
              <a:rPr lang="en-US" sz="2700" b="1" dirty="0" smtClean="0"/>
              <a:t>Humanities</a:t>
            </a:r>
            <a:r>
              <a:rPr lang="en-US" sz="2700" dirty="0" smtClean="0"/>
              <a:t> (questions on the Polish language, Polish literature, history and social studies);</a:t>
            </a:r>
          </a:p>
          <a:p>
            <a:pPr marL="514350" indent="-514350">
              <a:buFont typeface="+mj-lt"/>
              <a:buAutoNum type="arabicParenR"/>
            </a:pPr>
            <a:r>
              <a:rPr lang="en-US" sz="2700" b="1" dirty="0" smtClean="0"/>
              <a:t>Mathematics and Natural Science </a:t>
            </a:r>
            <a:r>
              <a:rPr lang="en-US" sz="2700" dirty="0" smtClean="0"/>
              <a:t>(questions on mathematics, physics, chemistry, geography and biology);</a:t>
            </a:r>
          </a:p>
          <a:p>
            <a:pPr marL="514350" indent="-514350">
              <a:buFont typeface="+mj-lt"/>
              <a:buAutoNum type="arabicParenR"/>
            </a:pPr>
            <a:r>
              <a:rPr lang="en-US" sz="2700" b="1" dirty="0" smtClean="0"/>
              <a:t>Modern foreign language </a:t>
            </a:r>
            <a:r>
              <a:rPr lang="en-US" sz="2700" dirty="0" smtClean="0"/>
              <a:t>(selected from: English, French, Spanish, German, Russian, Italian and Ukrainian).</a:t>
            </a:r>
          </a:p>
          <a:p>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34</a:t>
            </a:fld>
            <a:endParaRPr lang="pl-P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Assessment – Gymnasium examination</a:t>
            </a:r>
            <a:endParaRPr lang="pl-PL" dirty="0"/>
          </a:p>
        </p:txBody>
      </p:sp>
      <p:sp>
        <p:nvSpPr>
          <p:cNvPr id="3" name="Symbol zastępczy zawartości 2"/>
          <p:cNvSpPr>
            <a:spLocks noGrp="1"/>
          </p:cNvSpPr>
          <p:nvPr>
            <p:ph idx="1"/>
          </p:nvPr>
        </p:nvSpPr>
        <p:spPr/>
        <p:txBody>
          <a:bodyPr/>
          <a:lstStyle/>
          <a:p>
            <a:r>
              <a:rPr lang="en-US" dirty="0" smtClean="0"/>
              <a:t>This test is compulsory for all pupils.</a:t>
            </a:r>
          </a:p>
          <a:p>
            <a:r>
              <a:rPr lang="en-US" dirty="0" smtClean="0"/>
              <a:t>The results are indicated on the lower secondary school leaving certificate. They are comparable on the national scale and have strong bearing on admission to upper secondary schools.</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35</a:t>
            </a:fld>
            <a:endParaRPr lang="pl-PL"/>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Upper secondary education</a:t>
            </a:r>
            <a:endParaRPr lang="pl-PL" dirty="0"/>
          </a:p>
        </p:txBody>
      </p:sp>
      <p:sp>
        <p:nvSpPr>
          <p:cNvPr id="4" name="Symbol zastępczy numeru slajdu 3"/>
          <p:cNvSpPr>
            <a:spLocks noGrp="1"/>
          </p:cNvSpPr>
          <p:nvPr>
            <p:ph type="sldNum" sz="quarter" idx="12"/>
          </p:nvPr>
        </p:nvSpPr>
        <p:spPr/>
        <p:txBody>
          <a:bodyPr/>
          <a:lstStyle/>
          <a:p>
            <a:fld id="{0DA936E1-B8F0-4772-ACF7-48A824A1D470}" type="slidenum">
              <a:rPr lang="pl-PL" smtClean="0"/>
              <a:pPr/>
              <a:t>36</a:t>
            </a:fld>
            <a:endParaRPr lang="pl-PL"/>
          </a:p>
        </p:txBody>
      </p:sp>
      <p:pic>
        <p:nvPicPr>
          <p:cNvPr id="15366" name="Picture 6" descr="http://ss-dugo-selo.skole.hr/upload/ss-dugo-selo/images/multistatic/32/Image/gimnazija.gif"/>
          <p:cNvPicPr>
            <a:picLocks noChangeAspect="1" noChangeArrowheads="1"/>
          </p:cNvPicPr>
          <p:nvPr/>
        </p:nvPicPr>
        <p:blipFill>
          <a:blip r:embed="rId2" cstate="print"/>
          <a:srcRect/>
          <a:stretch>
            <a:fillRect/>
          </a:stretch>
        </p:blipFill>
        <p:spPr bwMode="auto">
          <a:xfrm>
            <a:off x="2915816" y="2780928"/>
            <a:ext cx="3048000" cy="323850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Upper secondary education</a:t>
            </a:r>
            <a:endParaRPr lang="pl-PL" dirty="0"/>
          </a:p>
        </p:txBody>
      </p:sp>
      <p:sp>
        <p:nvSpPr>
          <p:cNvPr id="3" name="Symbol zastępczy zawartości 2"/>
          <p:cNvSpPr>
            <a:spLocks noGrp="1"/>
          </p:cNvSpPr>
          <p:nvPr>
            <p:ph idx="1"/>
          </p:nvPr>
        </p:nvSpPr>
        <p:spPr/>
        <p:txBody>
          <a:bodyPr>
            <a:normAutofit/>
          </a:bodyPr>
          <a:lstStyle/>
          <a:p>
            <a:r>
              <a:rPr lang="en-US" sz="3600" dirty="0" smtClean="0"/>
              <a:t>Fourth level of the school system.</a:t>
            </a:r>
          </a:p>
          <a:p>
            <a:r>
              <a:rPr lang="en-US" sz="3600" dirty="0" smtClean="0"/>
              <a:t>It isn’t compulsory for all pupils.</a:t>
            </a:r>
          </a:p>
          <a:p>
            <a:r>
              <a:rPr lang="en-US" sz="3600" dirty="0" smtClean="0"/>
              <a:t>Districts are responsible for running these type of schools.</a:t>
            </a:r>
            <a:endParaRPr lang="pl-PL" sz="3600"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37</a:t>
            </a:fld>
            <a:endParaRPr lang="pl-PL"/>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Types of upper secondary schools:</a:t>
            </a:r>
            <a:endParaRPr lang="pl-PL" dirty="0"/>
          </a:p>
        </p:txBody>
      </p:sp>
      <p:sp>
        <p:nvSpPr>
          <p:cNvPr id="3" name="Symbol zastępczy zawartości 2"/>
          <p:cNvSpPr>
            <a:spLocks noGrp="1"/>
          </p:cNvSpPr>
          <p:nvPr>
            <p:ph idx="1"/>
          </p:nvPr>
        </p:nvSpPr>
        <p:spPr/>
        <p:txBody>
          <a:bodyPr>
            <a:normAutofit/>
          </a:bodyPr>
          <a:lstStyle/>
          <a:p>
            <a:pPr marL="514350" indent="-514350"/>
            <a:r>
              <a:rPr lang="en-US" sz="3600" dirty="0" smtClean="0"/>
              <a:t>General upper secondary school </a:t>
            </a:r>
            <a:br>
              <a:rPr lang="en-US" sz="3600" dirty="0" smtClean="0"/>
            </a:br>
            <a:r>
              <a:rPr lang="en-US" sz="3600" dirty="0" smtClean="0"/>
              <a:t>(3 years);</a:t>
            </a:r>
          </a:p>
          <a:p>
            <a:pPr marL="514350" indent="-514350"/>
            <a:r>
              <a:rPr lang="en-US" sz="3600" dirty="0" smtClean="0"/>
              <a:t>Technical upper secondary school </a:t>
            </a:r>
            <a:br>
              <a:rPr lang="en-US" sz="3600" dirty="0" smtClean="0"/>
            </a:br>
            <a:r>
              <a:rPr lang="en-US" sz="3600" dirty="0" smtClean="0"/>
              <a:t>(4 years);</a:t>
            </a:r>
          </a:p>
          <a:p>
            <a:pPr marL="514350" indent="-514350"/>
            <a:r>
              <a:rPr lang="en-US" sz="3600" dirty="0" smtClean="0"/>
              <a:t>Basic vocational school (3 years).</a:t>
            </a:r>
            <a:endParaRPr lang="pl-PL" sz="3600"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38</a:t>
            </a:fld>
            <a:endParaRPr lang="pl-P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Curriculum </a:t>
            </a:r>
            <a:endParaRPr lang="pl-PL" dirty="0"/>
          </a:p>
        </p:txBody>
      </p:sp>
      <p:sp>
        <p:nvSpPr>
          <p:cNvPr id="3" name="Symbol zastępczy zawartości 2"/>
          <p:cNvSpPr>
            <a:spLocks noGrp="1"/>
          </p:cNvSpPr>
          <p:nvPr>
            <p:ph sz="quarter" idx="1"/>
          </p:nvPr>
        </p:nvSpPr>
        <p:spPr/>
        <p:txBody>
          <a:bodyPr>
            <a:normAutofit/>
          </a:bodyPr>
          <a:lstStyle/>
          <a:p>
            <a:r>
              <a:rPr lang="en-US" sz="3600" dirty="0" smtClean="0"/>
              <a:t>At the level of upper secondary education </a:t>
            </a:r>
            <a:r>
              <a:rPr lang="en-US" sz="3600" b="1" dirty="0" smtClean="0"/>
              <a:t>there are curricula for separate subjects </a:t>
            </a:r>
            <a:r>
              <a:rPr lang="en-US" sz="3600" dirty="0" smtClean="0"/>
              <a:t>(defined by Ministry of Education). </a:t>
            </a:r>
          </a:p>
          <a:p>
            <a:r>
              <a:rPr lang="en-US" sz="3600" dirty="0" smtClean="0"/>
              <a:t>Subjects can be taught at basic and advanced (extended) level.</a:t>
            </a:r>
            <a:endParaRPr lang="pl-PL" sz="3600"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39</a:t>
            </a:fld>
            <a:endParaRPr lang="pl-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700808"/>
            <a:ext cx="8229600" cy="4608512"/>
          </a:xfrm>
        </p:spPr>
        <p:txBody>
          <a:bodyPr>
            <a:normAutofit/>
          </a:bodyPr>
          <a:lstStyle/>
          <a:p>
            <a:r>
              <a:rPr lang="en-US" dirty="0" smtClean="0"/>
              <a:t>The basic legislative act which regulates the functioning of the education system for youths and adults is the </a:t>
            </a:r>
            <a:r>
              <a:rPr lang="en-US" b="1" i="1" dirty="0" smtClean="0"/>
              <a:t>Education System Act of September 7</a:t>
            </a:r>
            <a:r>
              <a:rPr lang="en-US" b="1" i="1" baseline="30000" dirty="0" smtClean="0"/>
              <a:t>th</a:t>
            </a:r>
            <a:r>
              <a:rPr lang="en-US" b="1" i="1" dirty="0" smtClean="0"/>
              <a:t>, 1991</a:t>
            </a:r>
            <a:r>
              <a:rPr lang="en-US" i="1" dirty="0" smtClean="0"/>
              <a:t> </a:t>
            </a:r>
            <a:r>
              <a:rPr lang="en-US" dirty="0" smtClean="0"/>
              <a:t>with further amendments.</a:t>
            </a:r>
          </a:p>
          <a:p>
            <a:r>
              <a:rPr lang="en-US" dirty="0" smtClean="0"/>
              <a:t>The most important legislative acts for the higher education sector are: the </a:t>
            </a:r>
            <a:r>
              <a:rPr lang="en-US" b="1" i="1" dirty="0" smtClean="0"/>
              <a:t>Act of September 12</a:t>
            </a:r>
            <a:r>
              <a:rPr lang="en-US" b="1" i="1" baseline="30000" dirty="0" smtClean="0"/>
              <a:t>th</a:t>
            </a:r>
            <a:r>
              <a:rPr lang="en-US" b="1" i="1" dirty="0" smtClean="0"/>
              <a:t>, 1990 on Higher Education</a:t>
            </a:r>
            <a:r>
              <a:rPr lang="en-US" i="1" dirty="0" smtClean="0"/>
              <a:t> </a:t>
            </a:r>
            <a:r>
              <a:rPr lang="en-US" dirty="0" smtClean="0"/>
              <a:t>with subsequent amendments; the </a:t>
            </a:r>
            <a:r>
              <a:rPr lang="en-US" b="1" i="1" dirty="0" smtClean="0"/>
              <a:t>Act of June 26</a:t>
            </a:r>
            <a:r>
              <a:rPr lang="en-US" b="1" i="1" baseline="30000" dirty="0" smtClean="0"/>
              <a:t>th</a:t>
            </a:r>
            <a:r>
              <a:rPr lang="en-US" b="1" i="1" dirty="0" smtClean="0"/>
              <a:t>, 1997 on Higher Vocational Schools </a:t>
            </a:r>
            <a:r>
              <a:rPr lang="en-US" dirty="0" smtClean="0"/>
              <a:t>with further amendments. </a:t>
            </a:r>
            <a:endParaRPr lang="pl-PL" dirty="0" smtClean="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4</a:t>
            </a:fld>
            <a:endParaRPr lang="pl-PL"/>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Curriculum at general upper secondary schools</a:t>
            </a:r>
            <a:endParaRPr lang="pl-PL" dirty="0"/>
          </a:p>
        </p:txBody>
      </p:sp>
      <p:pic>
        <p:nvPicPr>
          <p:cNvPr id="5" name="Symbol zastępczy zawartości 4" descr="liceum.png"/>
          <p:cNvPicPr>
            <a:picLocks noGrp="1" noChangeAspect="1"/>
          </p:cNvPicPr>
          <p:nvPr>
            <p:ph sz="quarter" idx="1"/>
          </p:nvPr>
        </p:nvPicPr>
        <p:blipFill>
          <a:blip r:embed="rId2" cstate="print"/>
          <a:stretch>
            <a:fillRect/>
          </a:stretch>
        </p:blipFill>
        <p:spPr>
          <a:xfrm>
            <a:off x="1979712" y="1628799"/>
            <a:ext cx="5328592" cy="4974167"/>
          </a:xfrm>
        </p:spPr>
      </p:pic>
      <p:sp>
        <p:nvSpPr>
          <p:cNvPr id="6" name="Symbol zastępczy numeru slajdu 5"/>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40</a:t>
            </a:fld>
            <a:endParaRPr lang="pl-P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Curriculum at technical upper secondary school</a:t>
            </a:r>
            <a:endParaRPr lang="pl-PL" dirty="0"/>
          </a:p>
        </p:txBody>
      </p:sp>
      <p:sp>
        <p:nvSpPr>
          <p:cNvPr id="3" name="Symbol zastępczy numeru slajdu 2"/>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41</a:t>
            </a:fld>
            <a:endParaRPr lang="pl-PL"/>
          </a:p>
        </p:txBody>
      </p:sp>
      <p:pic>
        <p:nvPicPr>
          <p:cNvPr id="5" name="Symbol zastępczy zawartości 4" descr="technikum.png"/>
          <p:cNvPicPr>
            <a:picLocks noGrp="1" noChangeAspect="1"/>
          </p:cNvPicPr>
          <p:nvPr>
            <p:ph sz="quarter" idx="1"/>
          </p:nvPr>
        </p:nvPicPr>
        <p:blipFill>
          <a:blip r:embed="rId2" cstate="print"/>
          <a:stretch>
            <a:fillRect/>
          </a:stretch>
        </p:blipFill>
        <p:spPr>
          <a:xfrm>
            <a:off x="1115616" y="1772816"/>
            <a:ext cx="6840760" cy="468376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Curriculum at basic vocational schools</a:t>
            </a:r>
            <a:endParaRPr lang="pl-PL" dirty="0"/>
          </a:p>
        </p:txBody>
      </p:sp>
      <p:sp>
        <p:nvSpPr>
          <p:cNvPr id="3" name="Symbol zastępczy numeru slajdu 2"/>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42</a:t>
            </a:fld>
            <a:endParaRPr lang="pl-PL"/>
          </a:p>
        </p:txBody>
      </p:sp>
      <p:pic>
        <p:nvPicPr>
          <p:cNvPr id="5" name="Symbol zastępczy zawartości 4" descr="zawodówka.png"/>
          <p:cNvPicPr>
            <a:picLocks noGrp="1" noChangeAspect="1"/>
          </p:cNvPicPr>
          <p:nvPr>
            <p:ph sz="quarter" idx="1"/>
          </p:nvPr>
        </p:nvPicPr>
        <p:blipFill>
          <a:blip r:embed="rId2" cstate="print"/>
          <a:stretch>
            <a:fillRect/>
          </a:stretch>
        </p:blipFill>
        <p:spPr>
          <a:xfrm>
            <a:off x="827584" y="1772816"/>
            <a:ext cx="7566215" cy="4608512"/>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Admission</a:t>
            </a:r>
            <a:endParaRPr lang="pl-PL" dirty="0"/>
          </a:p>
        </p:txBody>
      </p:sp>
      <p:sp>
        <p:nvSpPr>
          <p:cNvPr id="3" name="Symbol zastępczy zawartości 2"/>
          <p:cNvSpPr>
            <a:spLocks noGrp="1"/>
          </p:cNvSpPr>
          <p:nvPr>
            <p:ph sz="quarter" idx="1"/>
          </p:nvPr>
        </p:nvSpPr>
        <p:spPr/>
        <p:txBody>
          <a:bodyPr>
            <a:normAutofit/>
          </a:bodyPr>
          <a:lstStyle/>
          <a:p>
            <a:r>
              <a:rPr lang="en-US" sz="3000" dirty="0" smtClean="0"/>
              <a:t>About admission to an upper secondary school decides:</a:t>
            </a:r>
          </a:p>
          <a:p>
            <a:pPr>
              <a:buFont typeface="Wingdings" pitchFamily="2" charset="2"/>
              <a:buChar char="Ø"/>
            </a:pPr>
            <a:r>
              <a:rPr lang="en-US" sz="3000" dirty="0" smtClean="0"/>
              <a:t>the number of points indicated on the gymnasium leaving certificate (results achieved in specific subject and other achievements);</a:t>
            </a:r>
          </a:p>
          <a:p>
            <a:pPr>
              <a:buFont typeface="Wingdings" pitchFamily="2" charset="2"/>
              <a:buChar char="Ø"/>
            </a:pPr>
            <a:r>
              <a:rPr lang="en-US" sz="3000" dirty="0" smtClean="0"/>
              <a:t>the points received at the gymnasium examination.</a:t>
            </a:r>
          </a:p>
          <a:p>
            <a:pPr>
              <a:buFont typeface="Wingdings" pitchFamily="2" charset="2"/>
              <a:buChar char="q"/>
            </a:pPr>
            <a:r>
              <a:rPr lang="en-US" sz="3000" dirty="0" smtClean="0"/>
              <a:t>The detailed admission rules are defined by each school.</a:t>
            </a:r>
            <a:endParaRPr lang="pl-PL" sz="3000"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43</a:t>
            </a:fld>
            <a:endParaRPr lang="pl-P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Assessment </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44</a:t>
            </a:fld>
            <a:endParaRPr lang="pl-PL"/>
          </a:p>
        </p:txBody>
      </p:sp>
      <p:sp>
        <p:nvSpPr>
          <p:cNvPr id="5" name="Prostokąt zaokrąglony 4"/>
          <p:cNvSpPr/>
          <p:nvPr/>
        </p:nvSpPr>
        <p:spPr>
          <a:xfrm>
            <a:off x="1115616" y="2492896"/>
            <a:ext cx="3168352" cy="1296144"/>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zaokrąglony 5"/>
          <p:cNvSpPr/>
          <p:nvPr/>
        </p:nvSpPr>
        <p:spPr>
          <a:xfrm>
            <a:off x="4788024" y="2492896"/>
            <a:ext cx="3168352" cy="1296144"/>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zaokrąglony 6"/>
          <p:cNvSpPr/>
          <p:nvPr/>
        </p:nvSpPr>
        <p:spPr>
          <a:xfrm>
            <a:off x="179512" y="4509120"/>
            <a:ext cx="2520280" cy="1008112"/>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y 7"/>
          <p:cNvSpPr/>
          <p:nvPr/>
        </p:nvSpPr>
        <p:spPr>
          <a:xfrm>
            <a:off x="3203848" y="4509120"/>
            <a:ext cx="2520280" cy="1008112"/>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zaokrąglony 8"/>
          <p:cNvSpPr/>
          <p:nvPr/>
        </p:nvSpPr>
        <p:spPr>
          <a:xfrm>
            <a:off x="6228184" y="4509120"/>
            <a:ext cx="2520280" cy="1008112"/>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ze strzałką 10"/>
          <p:cNvCxnSpPr>
            <a:stCxn id="7" idx="0"/>
            <a:endCxn id="5" idx="2"/>
          </p:cNvCxnSpPr>
          <p:nvPr/>
        </p:nvCxnSpPr>
        <p:spPr>
          <a:xfrm flipV="1">
            <a:off x="1439652" y="3789040"/>
            <a:ext cx="1260140" cy="720080"/>
          </a:xfrm>
          <a:prstGeom prst="straightConnector1">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a:stCxn id="8" idx="0"/>
            <a:endCxn id="5" idx="2"/>
          </p:cNvCxnSpPr>
          <p:nvPr/>
        </p:nvCxnSpPr>
        <p:spPr>
          <a:xfrm flipH="1" flipV="1">
            <a:off x="2699792" y="3789040"/>
            <a:ext cx="1764196" cy="720080"/>
          </a:xfrm>
          <a:prstGeom prst="straightConnector1">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a:stCxn id="8" idx="0"/>
          </p:cNvCxnSpPr>
          <p:nvPr/>
        </p:nvCxnSpPr>
        <p:spPr>
          <a:xfrm flipV="1">
            <a:off x="4463988" y="3789040"/>
            <a:ext cx="1908212" cy="720080"/>
          </a:xfrm>
          <a:prstGeom prst="straightConnector1">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a:stCxn id="9" idx="0"/>
            <a:endCxn id="6" idx="2"/>
          </p:cNvCxnSpPr>
          <p:nvPr/>
        </p:nvCxnSpPr>
        <p:spPr>
          <a:xfrm flipH="1" flipV="1">
            <a:off x="6372200" y="3789040"/>
            <a:ext cx="1116124" cy="720080"/>
          </a:xfrm>
          <a:prstGeom prst="straightConnector1">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323528" y="4725144"/>
            <a:ext cx="2232248" cy="646331"/>
          </a:xfrm>
          <a:prstGeom prst="rect">
            <a:avLst/>
          </a:prstGeom>
          <a:noFill/>
        </p:spPr>
        <p:txBody>
          <a:bodyPr wrap="square" rtlCol="0">
            <a:spAutoFit/>
          </a:bodyPr>
          <a:lstStyle/>
          <a:p>
            <a:pPr algn="ctr"/>
            <a:r>
              <a:rPr lang="en-US" b="1" dirty="0" smtClean="0"/>
              <a:t>General upper secondary school</a:t>
            </a:r>
            <a:endParaRPr lang="pl-PL" b="1" dirty="0"/>
          </a:p>
        </p:txBody>
      </p:sp>
      <p:sp>
        <p:nvSpPr>
          <p:cNvPr id="22" name="pole tekstowe 21"/>
          <p:cNvSpPr txBox="1"/>
          <p:nvPr/>
        </p:nvSpPr>
        <p:spPr>
          <a:xfrm>
            <a:off x="3347864" y="4725144"/>
            <a:ext cx="2232248" cy="646331"/>
          </a:xfrm>
          <a:prstGeom prst="rect">
            <a:avLst/>
          </a:prstGeom>
          <a:noFill/>
        </p:spPr>
        <p:txBody>
          <a:bodyPr wrap="square" rtlCol="0">
            <a:spAutoFit/>
          </a:bodyPr>
          <a:lstStyle/>
          <a:p>
            <a:pPr algn="ctr"/>
            <a:r>
              <a:rPr lang="en-US" b="1" dirty="0" smtClean="0"/>
              <a:t>Technical upper secondary school</a:t>
            </a:r>
            <a:endParaRPr lang="pl-PL" b="1" dirty="0"/>
          </a:p>
        </p:txBody>
      </p:sp>
      <p:sp>
        <p:nvSpPr>
          <p:cNvPr id="23" name="pole tekstowe 22"/>
          <p:cNvSpPr txBox="1"/>
          <p:nvPr/>
        </p:nvSpPr>
        <p:spPr>
          <a:xfrm>
            <a:off x="6372200" y="4726800"/>
            <a:ext cx="2232248" cy="646331"/>
          </a:xfrm>
          <a:prstGeom prst="rect">
            <a:avLst/>
          </a:prstGeom>
          <a:noFill/>
        </p:spPr>
        <p:txBody>
          <a:bodyPr wrap="square" rtlCol="0">
            <a:spAutoFit/>
          </a:bodyPr>
          <a:lstStyle/>
          <a:p>
            <a:pPr algn="ctr"/>
            <a:r>
              <a:rPr lang="en-US" b="1" dirty="0" smtClean="0"/>
              <a:t>Basic vocational school</a:t>
            </a:r>
            <a:endParaRPr lang="pl-PL" b="1" dirty="0"/>
          </a:p>
        </p:txBody>
      </p:sp>
      <p:sp>
        <p:nvSpPr>
          <p:cNvPr id="24" name="pole tekstowe 23"/>
          <p:cNvSpPr txBox="1"/>
          <p:nvPr/>
        </p:nvSpPr>
        <p:spPr>
          <a:xfrm>
            <a:off x="5004048" y="2780928"/>
            <a:ext cx="2808312" cy="646331"/>
          </a:xfrm>
          <a:prstGeom prst="rect">
            <a:avLst/>
          </a:prstGeom>
          <a:noFill/>
        </p:spPr>
        <p:txBody>
          <a:bodyPr wrap="square" rtlCol="0">
            <a:spAutoFit/>
          </a:bodyPr>
          <a:lstStyle/>
          <a:p>
            <a:pPr algn="ctr"/>
            <a:r>
              <a:rPr lang="en-US" b="1" dirty="0" smtClean="0"/>
              <a:t>The vocational</a:t>
            </a:r>
            <a:r>
              <a:rPr lang="pl-PL" b="1" dirty="0" smtClean="0"/>
              <a:t> examination</a:t>
            </a:r>
            <a:endParaRPr lang="pl-PL" b="1" dirty="0"/>
          </a:p>
        </p:txBody>
      </p:sp>
      <p:sp>
        <p:nvSpPr>
          <p:cNvPr id="25" name="pole tekstowe 24"/>
          <p:cNvSpPr txBox="1"/>
          <p:nvPr/>
        </p:nvSpPr>
        <p:spPr>
          <a:xfrm>
            <a:off x="1331640" y="2782800"/>
            <a:ext cx="2808312" cy="646331"/>
          </a:xfrm>
          <a:prstGeom prst="rect">
            <a:avLst/>
          </a:prstGeom>
          <a:noFill/>
        </p:spPr>
        <p:txBody>
          <a:bodyPr wrap="square" rtlCol="0">
            <a:spAutoFit/>
          </a:bodyPr>
          <a:lstStyle/>
          <a:p>
            <a:pPr algn="ctr"/>
            <a:r>
              <a:rPr lang="en-US" b="1" dirty="0" smtClean="0"/>
              <a:t>The maturity </a:t>
            </a:r>
            <a:r>
              <a:rPr lang="pl-PL" b="1" dirty="0" smtClean="0"/>
              <a:t>examination</a:t>
            </a:r>
            <a:endParaRPr lang="pl-PL" b="1" dirty="0"/>
          </a:p>
        </p:txBody>
      </p:sp>
      <p:sp>
        <p:nvSpPr>
          <p:cNvPr id="26" name="pole tekstowe 25"/>
          <p:cNvSpPr txBox="1"/>
          <p:nvPr/>
        </p:nvSpPr>
        <p:spPr>
          <a:xfrm>
            <a:off x="611560" y="6021288"/>
            <a:ext cx="5328592" cy="461665"/>
          </a:xfrm>
          <a:prstGeom prst="rect">
            <a:avLst/>
          </a:prstGeom>
          <a:noFill/>
        </p:spPr>
        <p:txBody>
          <a:bodyPr wrap="square" rtlCol="0">
            <a:spAutoFit/>
          </a:bodyPr>
          <a:lstStyle/>
          <a:p>
            <a:r>
              <a:rPr lang="en-US" sz="2400" b="1" i="1" dirty="0" smtClean="0"/>
              <a:t>Plus school leaving certificate</a:t>
            </a:r>
            <a:endParaRPr lang="pl-PL" sz="2400" b="1"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The maturity examination</a:t>
            </a:r>
            <a:endParaRPr lang="pl-PL" dirty="0"/>
          </a:p>
        </p:txBody>
      </p:sp>
      <p:sp>
        <p:nvSpPr>
          <p:cNvPr id="3" name="Symbol zastępczy numeru slajdu 2"/>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45</a:t>
            </a:fld>
            <a:endParaRPr lang="pl-PL"/>
          </a:p>
        </p:txBody>
      </p:sp>
      <p:sp>
        <p:nvSpPr>
          <p:cNvPr id="4" name="Symbol zastępczy zawartości 3"/>
          <p:cNvSpPr>
            <a:spLocks noGrp="1"/>
          </p:cNvSpPr>
          <p:nvPr>
            <p:ph sz="quarter" idx="1"/>
          </p:nvPr>
        </p:nvSpPr>
        <p:spPr>
          <a:xfrm>
            <a:off x="683568" y="1600200"/>
            <a:ext cx="8082480" cy="4709120"/>
          </a:xfrm>
        </p:spPr>
        <p:txBody>
          <a:bodyPr>
            <a:normAutofit fontScale="92500" lnSpcReduction="10000"/>
          </a:bodyPr>
          <a:lstStyle/>
          <a:p>
            <a:r>
              <a:rPr lang="en-US" sz="2800" b="1" dirty="0" smtClean="0"/>
              <a:t>State exam </a:t>
            </a:r>
            <a:r>
              <a:rPr lang="en-US" sz="2800" dirty="0" smtClean="0"/>
              <a:t>for general and technical upper secondary schools graduates carried out in all schools in Poland at the same time (usually in May).</a:t>
            </a:r>
          </a:p>
          <a:p>
            <a:r>
              <a:rPr lang="en-US" sz="2800" dirty="0" smtClean="0"/>
              <a:t>It is not mandatory.</a:t>
            </a:r>
          </a:p>
          <a:p>
            <a:r>
              <a:rPr lang="en-US" sz="2800" dirty="0" smtClean="0"/>
              <a:t>This exam </a:t>
            </a:r>
            <a:r>
              <a:rPr lang="en-US" sz="2800" b="1" dirty="0" smtClean="0"/>
              <a:t>entitling pupils for admission to higher education</a:t>
            </a:r>
            <a:r>
              <a:rPr lang="en-US" sz="2800" dirty="0" smtClean="0"/>
              <a:t>.</a:t>
            </a:r>
          </a:p>
          <a:p>
            <a:r>
              <a:rPr lang="en-US" sz="2800" dirty="0" smtClean="0"/>
              <a:t>It consist of </a:t>
            </a:r>
            <a:r>
              <a:rPr lang="en-US" sz="2800" b="1" dirty="0" smtClean="0"/>
              <a:t>two parts</a:t>
            </a:r>
            <a:r>
              <a:rPr lang="en-US" sz="2800" dirty="0" smtClean="0"/>
              <a:t>:</a:t>
            </a:r>
          </a:p>
          <a:p>
            <a:pPr>
              <a:buFont typeface="Wingdings" pitchFamily="2" charset="2"/>
              <a:buChar char="Ø"/>
            </a:pPr>
            <a:r>
              <a:rPr lang="en-US" sz="2800" b="1" dirty="0" smtClean="0"/>
              <a:t>mandatory</a:t>
            </a:r>
            <a:r>
              <a:rPr lang="en-US" sz="2800" dirty="0" smtClean="0"/>
              <a:t> – the oral and written test of Polish language, a chosen foreign language and the test in mathematics;</a:t>
            </a:r>
          </a:p>
          <a:p>
            <a:pPr>
              <a:buFont typeface="Wingdings" pitchFamily="2" charset="2"/>
              <a:buChar char="Ø"/>
            </a:pPr>
            <a:r>
              <a:rPr lang="en-US" sz="2800" b="1" dirty="0" smtClean="0"/>
              <a:t>additional</a:t>
            </a:r>
            <a:r>
              <a:rPr lang="en-US" sz="2800" dirty="0" smtClean="0"/>
              <a:t> – the student may select up to six subjects (at a basic or extended level</a:t>
            </a:r>
            <a:r>
              <a:rPr lang="en-US" dirty="0" smtClean="0"/>
              <a:t>).</a:t>
            </a:r>
            <a:endParaRPr lang="pl-PL"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The vocational examination</a:t>
            </a:r>
            <a:endParaRPr lang="pl-PL" dirty="0"/>
          </a:p>
        </p:txBody>
      </p:sp>
      <p:sp>
        <p:nvSpPr>
          <p:cNvPr id="3" name="Symbol zastępczy numeru slajdu 2"/>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46</a:t>
            </a:fld>
            <a:endParaRPr lang="pl-PL"/>
          </a:p>
        </p:txBody>
      </p:sp>
      <p:sp>
        <p:nvSpPr>
          <p:cNvPr id="4" name="Symbol zastępczy zawartości 3"/>
          <p:cNvSpPr>
            <a:spLocks noGrp="1"/>
          </p:cNvSpPr>
          <p:nvPr>
            <p:ph sz="quarter" idx="1"/>
          </p:nvPr>
        </p:nvSpPr>
        <p:spPr/>
        <p:txBody>
          <a:bodyPr>
            <a:noAutofit/>
          </a:bodyPr>
          <a:lstStyle/>
          <a:p>
            <a:r>
              <a:rPr lang="en-US" sz="2600" dirty="0" smtClean="0"/>
              <a:t>This test assesses the pupil’s knowledge and skills in the scope of a particular qualifications defined in the core curriculum for vocational education.</a:t>
            </a:r>
          </a:p>
          <a:p>
            <a:r>
              <a:rPr lang="en-US" sz="2600" dirty="0" smtClean="0"/>
              <a:t>This exam is for graduates form technical upper secondary schools and basic vocational schools.</a:t>
            </a:r>
          </a:p>
          <a:p>
            <a:r>
              <a:rPr lang="en-US" sz="2600" dirty="0" smtClean="0"/>
              <a:t>The vocational examination is </a:t>
            </a:r>
            <a:r>
              <a:rPr lang="en-US" sz="2600" b="1" dirty="0" smtClean="0"/>
              <a:t>carried out in the area of qualification</a:t>
            </a:r>
            <a:r>
              <a:rPr lang="en-US" sz="2600" dirty="0" smtClean="0"/>
              <a:t>.</a:t>
            </a:r>
          </a:p>
          <a:p>
            <a:r>
              <a:rPr lang="en-US" sz="2600" dirty="0" smtClean="0"/>
              <a:t>Consist of </a:t>
            </a:r>
            <a:r>
              <a:rPr lang="en-US" sz="2600" b="1" dirty="0" smtClean="0"/>
              <a:t>two parts</a:t>
            </a:r>
            <a:r>
              <a:rPr lang="en-US" sz="2600" dirty="0" smtClean="0"/>
              <a:t>:</a:t>
            </a:r>
          </a:p>
          <a:p>
            <a:pPr>
              <a:buFont typeface="Wingdings" pitchFamily="2" charset="2"/>
              <a:buChar char="Ø"/>
            </a:pPr>
            <a:r>
              <a:rPr lang="en-US" sz="2600" dirty="0" smtClean="0"/>
              <a:t>written;</a:t>
            </a:r>
          </a:p>
          <a:p>
            <a:pPr>
              <a:buFont typeface="Wingdings" pitchFamily="2" charset="2"/>
              <a:buChar char="Ø"/>
            </a:pPr>
            <a:r>
              <a:rPr lang="en-US" sz="2600" dirty="0" smtClean="0"/>
              <a:t>practical.</a:t>
            </a:r>
            <a:endParaRPr lang="pl-PL" sz="2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HIGHER EDUCATION</a:t>
            </a:r>
            <a:endParaRPr lang="pl-PL" dirty="0"/>
          </a:p>
        </p:txBody>
      </p:sp>
      <p:pic>
        <p:nvPicPr>
          <p:cNvPr id="19458" name="Picture 2" descr="http://wseh.pl/uploads/images/Gallery/zdjecia-do-tekstow/banery/Higher-education-in-Poland.jpg"/>
          <p:cNvPicPr>
            <a:picLocks noChangeAspect="1" noChangeArrowheads="1"/>
          </p:cNvPicPr>
          <p:nvPr/>
        </p:nvPicPr>
        <p:blipFill>
          <a:blip r:embed="rId2" cstate="print"/>
          <a:srcRect/>
          <a:stretch>
            <a:fillRect/>
          </a:stretch>
        </p:blipFill>
        <p:spPr bwMode="auto">
          <a:xfrm>
            <a:off x="1763688" y="2852936"/>
            <a:ext cx="5688632" cy="3648146"/>
          </a:xfrm>
          <a:prstGeom prst="rect">
            <a:avLst/>
          </a:prstGeom>
          <a:noFill/>
        </p:spPr>
      </p:pic>
      <p:sp>
        <p:nvSpPr>
          <p:cNvPr id="5" name="Symbol zastępczy numeru slajdu 4"/>
          <p:cNvSpPr>
            <a:spLocks noGrp="1"/>
          </p:cNvSpPr>
          <p:nvPr>
            <p:ph type="sldNum" sz="quarter" idx="11"/>
          </p:nvPr>
        </p:nvSpPr>
        <p:spPr/>
        <p:txBody>
          <a:bodyPr/>
          <a:lstStyle/>
          <a:p>
            <a:pPr>
              <a:defRPr/>
            </a:pPr>
            <a:fld id="{9A3C3D70-A651-4BED-A3E0-98EBB1EEFDD7}" type="slidenum">
              <a:rPr lang="pl-PL" smtClean="0"/>
              <a:pPr>
                <a:defRPr/>
              </a:pPr>
              <a:t>47</a:t>
            </a:fld>
            <a:endParaRPr lang="pl-P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pl-PL" dirty="0"/>
          </a:p>
        </p:txBody>
      </p:sp>
      <p:sp>
        <p:nvSpPr>
          <p:cNvPr id="3" name="Content Placeholder 2"/>
          <p:cNvSpPr>
            <a:spLocks noGrp="1"/>
          </p:cNvSpPr>
          <p:nvPr>
            <p:ph idx="1"/>
          </p:nvPr>
        </p:nvSpPr>
        <p:spPr/>
        <p:txBody>
          <a:bodyPr/>
          <a:lstStyle/>
          <a:p>
            <a:r>
              <a:rPr lang="pl-PL" dirty="0" smtClean="0"/>
              <a:t>Public Universities</a:t>
            </a:r>
          </a:p>
          <a:p>
            <a:r>
              <a:rPr lang="pl-PL" dirty="0" smtClean="0"/>
              <a:t>Private Universities</a:t>
            </a:r>
          </a:p>
          <a:p>
            <a:r>
              <a:rPr lang="pl-PL" dirty="0" smtClean="0"/>
              <a:t>Vocational Schools</a:t>
            </a:r>
          </a:p>
          <a:p>
            <a:r>
              <a:rPr lang="pl-PL" dirty="0" smtClean="0"/>
              <a:t>Lifelong Learning Programme</a:t>
            </a:r>
          </a:p>
          <a:p>
            <a:r>
              <a:rPr lang="pl-PL" dirty="0" smtClean="0"/>
              <a:t>Universities of the Third Age</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48</a:t>
            </a:fld>
            <a:endParaRPr lang="pl-PL"/>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Autofit/>
          </a:bodyPr>
          <a:lstStyle/>
          <a:p>
            <a:r>
              <a:rPr lang="pl-PL" dirty="0" smtClean="0"/>
              <a:t>Number of Universities in Poland 1999-2010</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49</a:t>
            </a:fld>
            <a:endParaRPr lang="pl-PL"/>
          </a:p>
        </p:txBody>
      </p:sp>
      <p:pic>
        <p:nvPicPr>
          <p:cNvPr id="33794" name="Picture 2" descr="http://www.rynekpracy.pl/zdjecie.php?url=pliki/wykresy_baza/1298.&amp;s=700&amp;w=1700"/>
          <p:cNvPicPr>
            <a:picLocks noChangeAspect="1" noChangeArrowheads="1"/>
          </p:cNvPicPr>
          <p:nvPr/>
        </p:nvPicPr>
        <p:blipFill>
          <a:blip r:embed="rId2" cstate="print"/>
          <a:srcRect/>
          <a:stretch>
            <a:fillRect/>
          </a:stretch>
        </p:blipFill>
        <p:spPr bwMode="auto">
          <a:xfrm>
            <a:off x="827584" y="1628800"/>
            <a:ext cx="7644395" cy="49356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28800"/>
            <a:ext cx="8229600" cy="4497363"/>
          </a:xfrm>
        </p:spPr>
        <p:txBody>
          <a:bodyPr>
            <a:noAutofit/>
          </a:bodyPr>
          <a:lstStyle/>
          <a:p>
            <a:r>
              <a:rPr lang="en-US" sz="3000" dirty="0" smtClean="0"/>
              <a:t>Schools can be of </a:t>
            </a:r>
            <a:r>
              <a:rPr lang="en-US" sz="3000" b="1" dirty="0" smtClean="0"/>
              <a:t>two types</a:t>
            </a:r>
            <a:r>
              <a:rPr lang="en-US" sz="3000" dirty="0" smtClean="0"/>
              <a:t>:</a:t>
            </a:r>
          </a:p>
          <a:p>
            <a:pPr>
              <a:buFont typeface="Wingdings" pitchFamily="2" charset="2"/>
              <a:buChar char="Ø"/>
            </a:pPr>
            <a:r>
              <a:rPr lang="en-US" sz="3000" dirty="0" smtClean="0"/>
              <a:t>public (state);</a:t>
            </a:r>
          </a:p>
          <a:p>
            <a:pPr>
              <a:buFont typeface="Wingdings" pitchFamily="2" charset="2"/>
              <a:buChar char="Ø"/>
            </a:pPr>
            <a:r>
              <a:rPr lang="en-US" sz="3000" dirty="0" smtClean="0"/>
              <a:t>non-public schools </a:t>
            </a:r>
            <a:r>
              <a:rPr lang="pl-PL" sz="3000" dirty="0" smtClean="0"/>
              <a:t>(</a:t>
            </a:r>
            <a:r>
              <a:rPr lang="pl-PL" sz="3000" dirty="0" err="1" smtClean="0"/>
              <a:t>social</a:t>
            </a:r>
            <a:r>
              <a:rPr lang="en-US" sz="3000" dirty="0" smtClean="0"/>
              <a:t>, church or private</a:t>
            </a:r>
            <a:r>
              <a:rPr lang="pl-PL" sz="3000" dirty="0" smtClean="0"/>
              <a:t>)</a:t>
            </a:r>
            <a:r>
              <a:rPr lang="en-US" sz="3000" dirty="0" smtClean="0"/>
              <a:t>.</a:t>
            </a:r>
          </a:p>
          <a:p>
            <a:r>
              <a:rPr lang="en-US" sz="3000" dirty="0" smtClean="0"/>
              <a:t>The Polish education system is based on </a:t>
            </a:r>
            <a:r>
              <a:rPr lang="en-US" sz="3000" b="1" dirty="0" smtClean="0"/>
              <a:t>three-</a:t>
            </a:r>
            <a:r>
              <a:rPr lang="en-US" sz="3000" b="1" dirty="0" err="1" smtClean="0"/>
              <a:t>ti</a:t>
            </a:r>
            <a:r>
              <a:rPr lang="pl-PL" sz="3000" b="1" dirty="0" smtClean="0"/>
              <a:t>e</a:t>
            </a:r>
            <a:r>
              <a:rPr lang="en-US" sz="3000" b="1" dirty="0" smtClean="0"/>
              <a:t>red principle</a:t>
            </a:r>
            <a:r>
              <a:rPr lang="en-US" sz="3000" dirty="0" smtClean="0"/>
              <a:t>: primary, secondary and higher education.</a:t>
            </a:r>
          </a:p>
          <a:p>
            <a:r>
              <a:rPr lang="en-US" sz="3000" b="1" dirty="0" smtClean="0"/>
              <a:t>Reform of the education system </a:t>
            </a:r>
            <a:r>
              <a:rPr lang="en-US" sz="3000" dirty="0" smtClean="0"/>
              <a:t>– introduced in 1999.</a:t>
            </a:r>
            <a:endParaRPr lang="pl-PL" sz="3000"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5</a:t>
            </a:fld>
            <a:endParaRPr lang="pl-PL"/>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640960" cy="990600"/>
          </a:xfrm>
        </p:spPr>
        <p:txBody>
          <a:bodyPr>
            <a:noAutofit/>
          </a:bodyPr>
          <a:lstStyle/>
          <a:p>
            <a:pPr algn="l"/>
            <a:r>
              <a:rPr lang="pl-PL" dirty="0" smtClean="0"/>
              <a:t>Spending on higher education in GDP</a:t>
            </a:r>
            <a:endParaRPr lang="pl-PL" dirty="0"/>
          </a:p>
        </p:txBody>
      </p:sp>
      <p:sp>
        <p:nvSpPr>
          <p:cNvPr id="5" name="Symbol zastępczy numeru slajdu 4"/>
          <p:cNvSpPr>
            <a:spLocks noGrp="1"/>
          </p:cNvSpPr>
          <p:nvPr>
            <p:ph type="sldNum" sz="quarter" idx="12"/>
          </p:nvPr>
        </p:nvSpPr>
        <p:spPr/>
        <p:txBody>
          <a:bodyPr>
            <a:normAutofit fontScale="85000" lnSpcReduction="20000"/>
          </a:bodyPr>
          <a:lstStyle/>
          <a:p>
            <a:pPr>
              <a:defRPr/>
            </a:pPr>
            <a:fld id="{A5647484-EC4C-4E0C-B00F-45875587515D}" type="slidenum">
              <a:rPr lang="pl-PL" smtClean="0"/>
              <a:pPr>
                <a:defRPr/>
              </a:pPr>
              <a:t>50</a:t>
            </a:fld>
            <a:endParaRPr lang="pl-PL"/>
          </a:p>
        </p:txBody>
      </p:sp>
      <p:sp>
        <p:nvSpPr>
          <p:cNvPr id="7" name="Symbol zastępczy zawartości 6"/>
          <p:cNvSpPr>
            <a:spLocks noGrp="1"/>
          </p:cNvSpPr>
          <p:nvPr>
            <p:ph sz="quarter" idx="1"/>
          </p:nvPr>
        </p:nvSpPr>
        <p:spPr/>
        <p:txBody>
          <a:bodyPr/>
          <a:lstStyle/>
          <a:p>
            <a:endParaRPr lang="pl-PL"/>
          </a:p>
        </p:txBody>
      </p:sp>
      <p:pic>
        <p:nvPicPr>
          <p:cNvPr id="34818" name="Picture 2" descr="http://starywww.up.wroc.pl/glos/165/naklady.jpg"/>
          <p:cNvPicPr>
            <a:picLocks noChangeAspect="1" noChangeArrowheads="1"/>
          </p:cNvPicPr>
          <p:nvPr/>
        </p:nvPicPr>
        <p:blipFill>
          <a:blip r:embed="rId2" cstate="print"/>
          <a:srcRect/>
          <a:stretch>
            <a:fillRect/>
          </a:stretch>
        </p:blipFill>
        <p:spPr bwMode="auto">
          <a:xfrm>
            <a:off x="683568" y="1700808"/>
            <a:ext cx="7776864" cy="4404596"/>
          </a:xfrm>
          <a:prstGeom prst="rect">
            <a:avLst/>
          </a:prstGeom>
          <a:noFill/>
        </p:spPr>
      </p:pic>
      <p:sp>
        <p:nvSpPr>
          <p:cNvPr id="6" name="TextBox 5"/>
          <p:cNvSpPr txBox="1"/>
          <p:nvPr/>
        </p:nvSpPr>
        <p:spPr>
          <a:xfrm>
            <a:off x="251520" y="6309320"/>
            <a:ext cx="8208912" cy="369332"/>
          </a:xfrm>
          <a:prstGeom prst="rect">
            <a:avLst/>
          </a:prstGeom>
          <a:noFill/>
        </p:spPr>
        <p:txBody>
          <a:bodyPr wrap="square" rtlCol="0">
            <a:spAutoFit/>
          </a:bodyPr>
          <a:lstStyle/>
          <a:p>
            <a:r>
              <a:rPr lang="pl-PL" dirty="0" smtClean="0"/>
              <a:t>Polish GDP in 2014 = 5,9%</a:t>
            </a:r>
            <a:endParaRPr lang="pl-PL"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The most popular courses of study</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51</a:t>
            </a:fld>
            <a:endParaRPr lang="pl-PL"/>
          </a:p>
        </p:txBody>
      </p:sp>
      <p:sp>
        <p:nvSpPr>
          <p:cNvPr id="5" name="Symbol zastępczy zawartości 4"/>
          <p:cNvSpPr>
            <a:spLocks noGrp="1"/>
          </p:cNvSpPr>
          <p:nvPr>
            <p:ph sz="quarter" idx="1"/>
          </p:nvPr>
        </p:nvSpPr>
        <p:spPr/>
        <p:txBody>
          <a:bodyPr/>
          <a:lstStyle/>
          <a:p>
            <a:endParaRPr lang="pl-PL"/>
          </a:p>
        </p:txBody>
      </p:sp>
      <p:pic>
        <p:nvPicPr>
          <p:cNvPr id="35842" name="Picture 2" descr="http://www.biskupiak.lublin.pl/liceum/wp-content/uploads/2012/03/Slajd3.GIF"/>
          <p:cNvPicPr>
            <a:picLocks noChangeAspect="1" noChangeArrowheads="1"/>
          </p:cNvPicPr>
          <p:nvPr/>
        </p:nvPicPr>
        <p:blipFill>
          <a:blip r:embed="rId2" cstate="print"/>
          <a:srcRect/>
          <a:stretch>
            <a:fillRect/>
          </a:stretch>
        </p:blipFill>
        <p:spPr bwMode="auto">
          <a:xfrm>
            <a:off x="827584" y="1628800"/>
            <a:ext cx="7488832" cy="495810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Types of Universities</a:t>
            </a:r>
            <a:endParaRPr lang="pl-PL" dirty="0"/>
          </a:p>
        </p:txBody>
      </p:sp>
      <p:sp>
        <p:nvSpPr>
          <p:cNvPr id="5" name="Symbol zastępczy numeru slajdu 4"/>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52</a:t>
            </a:fld>
            <a:endParaRPr lang="pl-PL"/>
          </a:p>
        </p:txBody>
      </p:sp>
      <p:sp>
        <p:nvSpPr>
          <p:cNvPr id="3" name="Content Placeholder 2"/>
          <p:cNvSpPr>
            <a:spLocks noGrp="1"/>
          </p:cNvSpPr>
          <p:nvPr>
            <p:ph sz="quarter" idx="1"/>
          </p:nvPr>
        </p:nvSpPr>
        <p:spPr/>
        <p:txBody>
          <a:bodyPr>
            <a:normAutofit/>
          </a:bodyPr>
          <a:lstStyle/>
          <a:p>
            <a:r>
              <a:rPr lang="pl-PL" sz="3000" dirty="0" smtClean="0"/>
              <a:t>Academic Institution</a:t>
            </a:r>
          </a:p>
          <a:p>
            <a:r>
              <a:rPr lang="pl-PL" sz="3000" dirty="0" smtClean="0"/>
              <a:t>Vocational School</a:t>
            </a:r>
          </a:p>
          <a:p>
            <a:r>
              <a:rPr lang="pl-PL" sz="3000" dirty="0" smtClean="0"/>
              <a:t>Military School</a:t>
            </a:r>
          </a:p>
          <a:p>
            <a:endParaRPr lang="pl-PL" sz="3000" dirty="0" smtClean="0"/>
          </a:p>
          <a:p>
            <a:endParaRPr lang="pl-PL" sz="3000" dirty="0" smtClean="0"/>
          </a:p>
          <a:p>
            <a:endParaRPr lang="en-US" sz="3000" dirty="0" smtClean="0"/>
          </a:p>
          <a:p>
            <a:endParaRPr lang="pl-PL" sz="3000" dirty="0" smtClean="0"/>
          </a:p>
          <a:p>
            <a:r>
              <a:rPr lang="pl-PL" sz="3000" dirty="0" smtClean="0"/>
              <a:t>University of State Services</a:t>
            </a:r>
          </a:p>
          <a:p>
            <a:endParaRPr lang="pl-PL" dirty="0" smtClean="0"/>
          </a:p>
        </p:txBody>
      </p:sp>
      <p:pic>
        <p:nvPicPr>
          <p:cNvPr id="1026" name="Picture 2" descr="http://www.sgwp.wp.mil.pl/plik/image/aktualnosci/technologie-sympozjum.JPG"/>
          <p:cNvPicPr>
            <a:picLocks noChangeAspect="1" noChangeArrowheads="1"/>
          </p:cNvPicPr>
          <p:nvPr/>
        </p:nvPicPr>
        <p:blipFill>
          <a:blip r:embed="rId2" cstate="print"/>
          <a:srcRect/>
          <a:stretch>
            <a:fillRect/>
          </a:stretch>
        </p:blipFill>
        <p:spPr bwMode="auto">
          <a:xfrm>
            <a:off x="3419872" y="2852936"/>
            <a:ext cx="3200400" cy="240030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lstStyle/>
          <a:p>
            <a:r>
              <a:rPr lang="pl-PL" sz="3000" dirty="0" smtClean="0"/>
              <a:t>Art School</a:t>
            </a:r>
          </a:p>
          <a:p>
            <a:endParaRPr lang="pl-PL" dirty="0" smtClean="0"/>
          </a:p>
          <a:p>
            <a:endParaRPr lang="pl-PL" dirty="0" smtClean="0"/>
          </a:p>
          <a:p>
            <a:endParaRPr lang="pl-PL" dirty="0" smtClean="0"/>
          </a:p>
          <a:p>
            <a:endParaRPr lang="pl-PL" dirty="0" smtClean="0"/>
          </a:p>
          <a:p>
            <a:endParaRPr lang="pl-PL" dirty="0" smtClean="0"/>
          </a:p>
          <a:p>
            <a:endParaRPr lang="pl-PL" dirty="0" smtClean="0"/>
          </a:p>
          <a:p>
            <a:pPr>
              <a:buNone/>
            </a:pPr>
            <a:endParaRPr lang="pl-PL" dirty="0"/>
          </a:p>
        </p:txBody>
      </p:sp>
      <p:pic>
        <p:nvPicPr>
          <p:cNvPr id="30722" name="Picture 2" descr="http://www.pwsz.raciborz.edu.pl/pliki/images/kierunek_ea.jpg"/>
          <p:cNvPicPr>
            <a:picLocks noChangeAspect="1" noChangeArrowheads="1"/>
          </p:cNvPicPr>
          <p:nvPr/>
        </p:nvPicPr>
        <p:blipFill>
          <a:blip r:embed="rId2" cstate="print"/>
          <a:srcRect/>
          <a:stretch>
            <a:fillRect/>
          </a:stretch>
        </p:blipFill>
        <p:spPr bwMode="auto">
          <a:xfrm>
            <a:off x="4283968" y="260647"/>
            <a:ext cx="4488160" cy="3211841"/>
          </a:xfrm>
          <a:prstGeom prst="rect">
            <a:avLst/>
          </a:prstGeom>
          <a:noFill/>
        </p:spPr>
      </p:pic>
      <p:pic>
        <p:nvPicPr>
          <p:cNvPr id="30724" name="Picture 4" descr="http://www.ahe.lodz.pl/sites/default/files/pages/department_page/taniec_360x150_lewy.png"/>
          <p:cNvPicPr>
            <a:picLocks noChangeAspect="1" noChangeArrowheads="1"/>
          </p:cNvPicPr>
          <p:nvPr/>
        </p:nvPicPr>
        <p:blipFill>
          <a:blip r:embed="rId3" cstate="print"/>
          <a:srcRect/>
          <a:stretch>
            <a:fillRect/>
          </a:stretch>
        </p:blipFill>
        <p:spPr bwMode="auto">
          <a:xfrm>
            <a:off x="395536" y="3789040"/>
            <a:ext cx="6768752" cy="2820313"/>
          </a:xfrm>
          <a:prstGeom prst="rect">
            <a:avLst/>
          </a:prstGeom>
          <a:noFill/>
        </p:spPr>
      </p:pic>
      <p:sp>
        <p:nvSpPr>
          <p:cNvPr id="5" name="Symbol zastępczy numeru slajdu 4"/>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53</a:t>
            </a:fld>
            <a:endParaRPr lang="pl-P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pl-PL" sz="3000" dirty="0" smtClean="0"/>
              <a:t>Medical School</a:t>
            </a:r>
            <a:endParaRPr lang="pl-PL" sz="3000" dirty="0"/>
          </a:p>
        </p:txBody>
      </p:sp>
      <p:pic>
        <p:nvPicPr>
          <p:cNvPr id="31746" name="Picture 2" descr="http://d.polskatimes.pl/k/r/8/8f/58/4fec1b1033fd4_k1.jpg?1353387868"/>
          <p:cNvPicPr>
            <a:picLocks noChangeAspect="1" noChangeArrowheads="1"/>
          </p:cNvPicPr>
          <p:nvPr/>
        </p:nvPicPr>
        <p:blipFill>
          <a:blip r:embed="rId2" cstate="print"/>
          <a:srcRect/>
          <a:stretch>
            <a:fillRect/>
          </a:stretch>
        </p:blipFill>
        <p:spPr bwMode="auto">
          <a:xfrm>
            <a:off x="827584" y="980728"/>
            <a:ext cx="7960052" cy="2736304"/>
          </a:xfrm>
          <a:prstGeom prst="rect">
            <a:avLst/>
          </a:prstGeom>
          <a:noFill/>
        </p:spPr>
      </p:pic>
      <p:pic>
        <p:nvPicPr>
          <p:cNvPr id="31748" name="Picture 4" descr="http://i.wp.pl/a/f/jpeg/12625/zwloki_nauka_afp450.jpeg"/>
          <p:cNvPicPr>
            <a:picLocks noChangeAspect="1" noChangeArrowheads="1"/>
          </p:cNvPicPr>
          <p:nvPr/>
        </p:nvPicPr>
        <p:blipFill>
          <a:blip r:embed="rId3" cstate="print"/>
          <a:srcRect/>
          <a:stretch>
            <a:fillRect/>
          </a:stretch>
        </p:blipFill>
        <p:spPr bwMode="auto">
          <a:xfrm>
            <a:off x="611560" y="3861049"/>
            <a:ext cx="6747551" cy="2808311"/>
          </a:xfrm>
          <a:prstGeom prst="rect">
            <a:avLst/>
          </a:prstGeom>
          <a:noFill/>
        </p:spPr>
      </p:pic>
      <p:sp>
        <p:nvSpPr>
          <p:cNvPr id="5" name="Symbol zastępczy numeru slajdu 4"/>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54</a:t>
            </a:fld>
            <a:endParaRPr lang="pl-PL"/>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497363"/>
          </a:xfrm>
        </p:spPr>
        <p:txBody>
          <a:bodyPr>
            <a:normAutofit/>
          </a:bodyPr>
          <a:lstStyle/>
          <a:p>
            <a:r>
              <a:rPr lang="pl-PL" sz="3000" dirty="0" smtClean="0"/>
              <a:t>Marine Academy</a:t>
            </a:r>
            <a:endParaRPr lang="pl-PL" sz="3000" dirty="0"/>
          </a:p>
        </p:txBody>
      </p:sp>
      <p:pic>
        <p:nvPicPr>
          <p:cNvPr id="32772" name="Picture 4" descr="http://upload.wikimedia.org/wikipedia/commons/8/8d/Szczecin_Akademia_Morska_symulator_LNG.jpg"/>
          <p:cNvPicPr>
            <a:picLocks noChangeAspect="1" noChangeArrowheads="1"/>
          </p:cNvPicPr>
          <p:nvPr/>
        </p:nvPicPr>
        <p:blipFill>
          <a:blip r:embed="rId2" cstate="print"/>
          <a:srcRect/>
          <a:stretch>
            <a:fillRect/>
          </a:stretch>
        </p:blipFill>
        <p:spPr bwMode="auto">
          <a:xfrm>
            <a:off x="179513" y="2510896"/>
            <a:ext cx="5544616" cy="4158463"/>
          </a:xfrm>
          <a:prstGeom prst="rect">
            <a:avLst/>
          </a:prstGeom>
          <a:noFill/>
        </p:spPr>
      </p:pic>
      <p:sp>
        <p:nvSpPr>
          <p:cNvPr id="5" name="Symbol zastępczy numeru slajdu 4"/>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55</a:t>
            </a:fld>
            <a:endParaRPr lang="pl-PL"/>
          </a:p>
        </p:txBody>
      </p:sp>
      <p:pic>
        <p:nvPicPr>
          <p:cNvPr id="32770" name="Picture 2" descr="http://www.strefabiznesu.gp24.pl/sites/default/files/imagecache/465x300/akademia-morska.jpg"/>
          <p:cNvPicPr>
            <a:picLocks noChangeAspect="1" noChangeArrowheads="1"/>
          </p:cNvPicPr>
          <p:nvPr/>
        </p:nvPicPr>
        <p:blipFill>
          <a:blip r:embed="rId3" cstate="print"/>
          <a:srcRect/>
          <a:stretch>
            <a:fillRect/>
          </a:stretch>
        </p:blipFill>
        <p:spPr bwMode="auto">
          <a:xfrm>
            <a:off x="3874156" y="404664"/>
            <a:ext cx="4910946" cy="316835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Public Universities</a:t>
            </a:r>
            <a:endParaRPr lang="pl-PL" dirty="0"/>
          </a:p>
        </p:txBody>
      </p:sp>
      <p:sp>
        <p:nvSpPr>
          <p:cNvPr id="14" name="Symbol zastępczy numeru slajdu 1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56</a:t>
            </a:fld>
            <a:endParaRPr lang="pl-PL"/>
          </a:p>
        </p:txBody>
      </p:sp>
      <p:sp>
        <p:nvSpPr>
          <p:cNvPr id="3" name="Content Placeholder 2"/>
          <p:cNvSpPr>
            <a:spLocks noGrp="1"/>
          </p:cNvSpPr>
          <p:nvPr>
            <p:ph sz="quarter" idx="1"/>
          </p:nvPr>
        </p:nvSpPr>
        <p:spPr/>
        <p:txBody>
          <a:bodyPr>
            <a:normAutofit/>
          </a:bodyPr>
          <a:lstStyle/>
          <a:p>
            <a:pPr>
              <a:buNone/>
            </a:pPr>
            <a:r>
              <a:rPr lang="pl-PL" b="1" dirty="0" smtClean="0"/>
              <a:t>University levels:</a:t>
            </a:r>
          </a:p>
          <a:p>
            <a:r>
              <a:rPr lang="pl-PL" dirty="0" smtClean="0"/>
              <a:t>Full – time studies</a:t>
            </a:r>
          </a:p>
          <a:p>
            <a:endParaRPr lang="pl-PL" dirty="0"/>
          </a:p>
          <a:p>
            <a:endParaRPr lang="pl-PL" dirty="0" smtClean="0"/>
          </a:p>
          <a:p>
            <a:endParaRPr lang="pl-PL" dirty="0"/>
          </a:p>
          <a:p>
            <a:endParaRPr lang="pl-PL" dirty="0" smtClean="0"/>
          </a:p>
          <a:p>
            <a:endParaRPr lang="pl-PL" dirty="0"/>
          </a:p>
          <a:p>
            <a:r>
              <a:rPr lang="pl-PL" dirty="0" smtClean="0"/>
              <a:t>Part – time studies</a:t>
            </a:r>
            <a:endParaRPr lang="pl-PL" dirty="0"/>
          </a:p>
        </p:txBody>
      </p:sp>
      <p:sp>
        <p:nvSpPr>
          <p:cNvPr id="2050" name="AutoShape 2" descr="https://images2.spareroom.co.uk/img/spareroom/v4/landing/mon_fri_lets/week_day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https://images2.spareroom.co.uk/img/spareroom/v4/landing/mon_fri_lets/week_day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4" name="AutoShape 6" descr="https://images2.spareroom.co.uk/img/spareroom/v4/landing/mon_fri_lets/week_day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6" name="AutoShape 8" descr="https://images2.spareroom.co.uk/img/spareroom/v4/landing/mon_fri_lets/week_day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8" name="AutoShape 10" descr="data:image/jpeg;base64,/9j/4AAQSkZJRgABAQAAAQABAAD/2wCEAAkGBxQSEBIUExQSFRUXFxYVFhUVGBgWGBgWFR0YFxcbGRcYHCkgGBolHBYUITEhJSksLy4uFx8zODMtNyguLysBCgoKDg0OGxAQFy0kHCUsLCwsLCw3LCwsLCwsLCwsLCwsLCwsLCwsLCwsLCwsLCwsLCwsLCwsLCwsLCwxLCwsLP/AABEIAIgBcgMBIgACEQEDEQH/xAAbAAACAgMBAAAAAAAAAAAAAAAABQMGAgQHAf/EAE0QAAIABQEDBwkEBwUHAwUAAAECAAMEERIhBQYxEyJBUVKU0wcVFjJhY3GBsyN0kaEUNUJicoKxM0NTksE0g5OiwtHSJHPwRGSjw+H/xAAZAQEAAwEBAAAAAAAAAAAAAAAAAQIDBAX/xAAjEQEAAgEDBAMBAQAAAAAAAAAAARECElFSAxMhMSIyQXFh/9oADAMBAAIRAxEAPwBrR0YnTKx5kypJFZWILVNSgCpOcKAqTQoAGmgjb8yy+1Vd7q/Gg2ENaz79XfWeGmMej08MZwjxDzOrnnGc1MlfmWX2qrvdX40HmWX2qrvdX40NMYMYvow2hTXnykr8yy+1Vd7q/Gg8yy+1Vd7q/GhpjBjDRhtBrz5SV+ZZfaqu91fjQeZZfaqu91fjQ0xgxhow2g158pK/MsvtVXe6vxoPMsvtVXe6vxoaYwYw0YbQa8+UlfmWX2qrvdX40HmWX2qrvdX40NMYMYaMNoNefKSvzLL7VV3ur8aDzLL7VV3ur8aGmMGMNGG0GvPlJX5ll9qq73V+NB5ll9qq73V+NDTGDGGjDaDuZ8pK/MsvtVXe6vxoPMsvtVXe6vxoaYwYw0YbQj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HqbEl3HOquI/+rq/GhnjGUtecPiIaMNoTrz5S290ah22fRMzuzNTSCSWJJJlqSSSdTBEe5n6tofutP9NI8jy5esT7vj/bPv1d9d4a4wt3dH+2ff6767w3xj0OnPwh5vVj5yixgxiXGDGNLZ0ixgxiXGDGFlIsYMYlxgxhZSLGDGJcYMYWUixgxiUJBaFlIsYMYlxgxhZSLGDGJcYMYWUixgxiXGI5kxVKhiAWJVbm1yFZyB/KrH4KYWU8xgxgkzlf1WDaK2mos4upv7Rr+HXGYIyK3GQAa3TYkgH4XB/CFlMMYMYlwjFiAQCdTew67amFlMMYMYlwgxhZSLGDGJcYMYWUixgxjGsqUlLk5IHsVmN+oKoJJ9gEZU00TFyXK17c5WQgjiCrAEH2ERGpOmRjBjEuEYMwDKp4tfEa646n+oibRTHGDGJcIMYWUixgxiXGDGFlIsYMYlxgxhZSLGDGJcYMYWUixgxiXGDGFlIsYMYlxgxhZSLGDGJcYMYWUixjKWvOHxEZ4xlLXnD4iFlMNzP1bQ/daf6aR5Hu5n6tofutP9NI8jy5esXbtDSs+/1313hxjCrdgaVn3+u+u8OcY7enPxhwdSPlKrzaWrJYXbA1UubcMAwlrPRTLHVLMtTMJv8AtFeB0lkz6t1U4hLgMwaXqG5uSAFr4gsQHOpwY2tYxZMYjaYo4so+JAia/wBL/wAVp6qqLswluLqihcDihJmMw9Y5sMEXPELdx0ajd2TVznmFHCcxEZyvbmKnM4nFlYTrjqMvrhss9DwdD8GH/eM0t0W+XXCP6T/GOMGMS4x5jFrUpHjBjEmMGMLKLds0AnSWQqrXK6MARbIZXB0PNyhfPl1QBWUmKhmVceR0llphQohNtFElbNbRm6ReLFjELVKDi6X6shf8LxWaWi/RFKStBbI3F7aCUCBkOdLu1mOINy9tTcD9mNeRT1SBQXMpAJhdjyTi7pMfM2AJYTnQEBbWW4te0Wbll9v4H/tAahBxYD46f1ivjdbzs1NlNMeSrzRi788p2A2qpwBJAtcnW9428Y9Scjeqyn4MD/QxJjF4lSYRYxo7X2WJ6opbEK4Y2FyVsyOvsyR3W/RlDPGDGJI8K1S7ttLEpRN5qsWbQi4BliULA/sSpSS+I6T0kHAbsuSxeaGLLLDWD3YolUpYkvxL1CNYWAEoKB0xZpjBRdiAOGptr1fGPFa/BJp+EuZb8cbRSYxj2tE5T6Vydu7NbK88nJidb2K8/EMOBADKMePN0YdGczYM0vlywPNZbkNkVZpZt62CAIhWyrqWJ6TFkMmZ/gzT8lH9WEAkzP8ACmj5A/0JiLw3WrPZXtn7KmJOQFm5NFJboV5l2wwXMsFCzHBDaXSVa9od4xmxI4pNHxlzLfjjaPJcxWvYgkcQDqPiOIi2Mx+SplGX7DHGDGJcYMYtatNSspeUTG9rlCenRWViPmFt84XPsEcoZqMqzCxYsUyv9osxQecCQuFgLjiT0mHmMGMRMRKYmYVdt0JfJ4jk8iUycy9WWXKWSqnFwSowDAEkA62uLxLP3bLMWM1TdWS7SgzMjtLYq7ZarjLKWUKOcTxix4wYxGmE6sle2dsMy5qf4aBj1B5pZyrKuRK4rNmqb8eZ2YeYxLjBjEx4RNz7RYwYxLjBjE2ikWMGMS4wYwspFjC7a1A01pKg2UFmckZD1SqjEkX1a+t+HCG2MYzGC+sQvxIH9YifKY8K+0mpVkfVtJq4gJ9mrTJeGKhlDnk1PrE2OvWDrSjVIqXPJKOUMx53JFVzE2YGdstAJjS1sptZTwFosoqUPB1PwIP9I9NQg/aA/KK+N1vOzT2ROeZJSY64F+eEPFEbVAf3scSfaSOiNzGPBVSz/eJ/mH/eJgItEqzCLGDGJcYMYm0UixjKWvOHxEZ4xlKXnD4iFlNPcz9W0P3Wn+mkeR7uZ+raH7rT/TSPI8+XpNTdUc2r+/1313hrUKTaWhs73AItdVHrPY9kEWvpkyg8YXbpDmVf3+v+u8OqAWnTb8cZZB6kOYxHtyVif4lvwEdGqsHNpvPy3Nm7NkvJlO0pGZkViX+0N2AJ1a5jcRJKsEAlK1rhAFBt149UQ7Cb7BR2br/lJX/SEW8W8Il1cimaWzCaZliuQYNJRZrYurAq2D6C2tiLi8c7pWrkV7K/gIhm0EpvWlS2+KKf6iCqqFEstkQCLKVsWJb1cQb3PVCndTakio5VpBc4OZb5MWuwvrcki/EXGmnSAID3a9DKliXyaBGZwBhdRYXdrqpANwpGoPGIMY3NrNeco7CFj8Zhsp/BH/GIMY6Ol6cvV+yLGDGJcY169Lypml+aTbtW1x+Btb5xpbOnmyqYTJyPMVWV5cworAEBVMrBgD+0wZ2v2cBxBizogAsAB8NITPNAm07DgWYA+woz/wDRDKvnFVGNizMqLfUXY6kgcQBdrXF8bXEckzc27YioqGzHkaGz25MTJbW+zswIvbBrkGxJxsVcWGnN0twEVK7cpLeYq3mocbZXQgBsNSQSRckgL6nTcWhJhOp0cWZVYdTAH+sVuVLUNMKKFUzHsoFgMPszYAdJQt/NFjrKgS5bueCKzH4KCT/SENNJKoqnUhQCesgan5m5jXpe7Y9b1TzGDGJcYAI6Lc9NWkS82VOPBZoSX8GDIzfNiAPYtxo0WadNVFLMQFAuSeAEVySbUsoH9hpMvq1lTVlE/Dmkw/qZ+Ml3teyM1uuwJt+UceU3Ny7cYiIqEkicri6m4/8An4R5OqUS2bKtzYZEC56hfiYr268+uUutcZbZTZiyHTEZIqh0Nl4ZATNDqMOJuIh2vVVrVVM0kJ+hh5gn5BSSEIRdDzsmfKxXQBATxtEJWyK9XNlPmHoUJL/AZk//AJLfyxYYrVMcgW7bM/ydiy/8pEadL2y6v1oYwYxLjBjHTbmpp1jsFsgBmNzUB4ZWJuf3QAWPTZSBqRDOk2QrorGZNYMAwF0XQi/FFB/ONbZ63nTCeK4qo6kYBmP8zC3+6EM9gn/0sgdIlywfiFEc+ec34dPT6cV5YjYsq1vtD8Zs0/8AXHo2NKHQ/wDxZv8A5QfpYE4gtMxuE9VeTDsFIGVsrm41JtdgOOkYbdr0kyyzzGlgBmLLhcIguzHMFQouNT0kDiQDnctNMbPW2JK6DNB/92YfyZiI0No0PJYETJjFnChWCEWsWbUKGvip6eNoeUk9ZktHRgysoZWHAhhcEfEQr2s2U5F6EQsR7XICH8Emj5xbCZv2pnjjXpp4wYxLjBjHVblpFjBjEuMGMLKaNZKMwGUpILKxZl0KoNNCODE2UdOpI9WLBsymlcmjpLlrkqtzVA4gHoEK9nuqzpisRkxRluRcrawUddikw2HaPXDLYB/9NJB4iWgPxCj/APscvUymZdXTxiMW0alMwma5kXCXGRHXbj0GJoWTqlwZrgjGU1iltWUKrMQeOfONug2t03G3VVQQCwLFjZFXix48eAFtSeqKNE7KDxF/jCLbVJLVpWEuWrFiSyqA2Kqb6gdoywfjG9ssc6ZdFRwRkEcuhuMgRcDU5G+gOg9kaW0ZoapK3F0lKbXFxyjNe44gfZprFsPsp1PrLXxgxiXGDGOu3JSLGMpS84fERnjGUpecPiIiyincz9W0P3Wn+mkeR7uZ+raH7rT/AE0jyON3I90BzKv7/X/XeIt895k2YkupmIzgkycFIBLOUcHXoVZcz5sBpeNnc0fZ1f3+v+u8c98rctq7a2ztnLwsGc34cq3ONv3ZcrL+YxrM/BjEfN1zdyeGlBh6rNNI+DTHI/IxuTTyc0uQxRwL4qWKuoIvZQTzlxFwP2fbFQ3i3g/QKAuiq0x57yKdG0UzXmTAmR6FABJ4cLaXix0tc0rmuzz1US1acFUnlGAuCssC4N5ZGINs+qMmzGnmLK/RxOOJSSoRTclphFmCgas6qttLm0xuuNnYGzEkI2EtZQdy/JqAMb9BtxbiT7WPRaMp+2FVXZUnPgCWAQpay5f3mPRb8REtDtJZrzEsVmSyodCVJXMZLcqSNR7YBc0wPPqCCCVdZRt0Yokyx9v2pPzjPGKJuRtxn2vtimmCxM4z5Y60GMvL5oJDfOOgYxvhPhz5x5RYwBYlxhbvHtD9Go6mf/hyncfxAHEf5rRa1aVbdPe4Vda9IJdhSTMFmhr8oElzpTE6aXYXHsPsi/bQzMoNLsXRlYAgm4GjaA3JwLWHXaOSeQ3Y5l0wqWvlUTyF6eZJlzRf4l2f/KI7BTzLH2GOZ1F2wJdRNlTHqgiTJi4YoGChVztbMBv2zqwFyCeFoi2JOqpswLUSkQSmYq65Xbm4LcEWBOcz1SRzL6Ai7ao2vJlsVd8LdLgqvAnRiLEacb8dOMb0Ar3jqFSRzjYPMkyfjy01JVvnnaIMYq3l0qJibKylEhlnSZhI4qqMLMPhMMr8YsOxa8VNNInqLCbLSZbqzAJHyJI+Ua9OWXUhsYwYxLjGMxgoLMbKoLMeoDUn8BGlsqc5m73zfPkygQI1OAGfm85ZgVZpOXsYAW6yY6pTG4Kn/wCDpjhPkkp/0iZtPaD+u74KL3sZz8rM/oov8Y7XPDWOLYm451rkC/Otfptex6DbjHPPt0xFQ9kyJgMlCLrLYnlLjVAjoote+fOW+ltCb9EeU9K5WXLZbJLIJa4OeBvLsAbjUKxvbUW1veCbPaTi2RmIxC4sQHBOgxc2Da2GLG5voeCnZTactiqhrsTbCxDjpJZTqo04kdXXEJY7crBIpaiaTYS5UyYT/Apb/SFtKByaY+riuPwsLflaDf6Q0zZtVKQ2aZLMsfz6H8iYq3ki2p+k7JkEm7SspDf7v1P+QpGnTln1IuFuxgxiXGDGNbY0SbZ25IoWWbUTBLSYBLyIJ5ytdRYX6JkwnTgsPNhOMLDhdwP5XZf9I455Zi9XtHZ+zpZN2szdQac2AJH7qox+DGOs7F0lC3APOA+AmzAPyjDL26MPq0NvbFM+cPt3k8jMM8quonSXlhGB1ABDqddcRbtCGtbTpP5NJyhknSJsplPAmYJbFdNblVc6dmGE+llzguaK4GoyANjwPH8IlnyFdcWFxofgQbggjUEEAgjUERVYu3aokkU4kyhaVKZ5csXLWVGItcm5schr1RrzDlOnE9DKgP7qqrfk7zIdSpQVQqgADQARzncPeA1NVtWS/rSquYyaWvJfmJ9K9/3xF8PanU9LdjC+dtiQjlZk2XLscbu6opa1yASeI6vYeo2a4xqTKE/3TvK1uQpYqb3vzMgFJJJuLXPG8azM/jGIj9Ry66UwukxH9ksiYfkqXJhDvNt6qlTJdPS0cyZPmqzK84rLkqq2DMTldiMlJXQ6/KLNLkzAoH6RPNukiSSfafso15tG+RZSmZsDOIVZhUcFmBVxnKLmw5pAOhBu0VmclojFR9j+T+Y1dJqtpVL1E8XmIsslJUt5ZRkC9JUXJsAo06db9C2TVLLWWrMAXd5aDrZWewHyU/hGNQLPJP77D8Zcw/8ASI0puzxUUc2SSVLmcFcaMjia7S3U9DK4VgetRGeUeWuHpntLYbDaMmsV5xVEdWkpYh2ZSoyuRoeZw6UW/WNevark1NCspM5ay1ScwUsbAHJVNrAsyy9SRwBJAvFI3R8tKp/6faisk2WSjT0W6kqbHOWuqtp+yCD1COhSt/dmsARXUmvXNVT8wxBEVWOqCQVUlrZuxd7cASAAB1hVVVvYXxv0xzre7cg1tW9ZJqp1PUKTLRl1QLL5trCzC7B76njwi+7N25IqDaRME1cS3KS+dL5pAI5Qc3LUaXvGnQay1btDP5uS5/NovhFypnNQo1BtzaVJMlSa+mFQrssuXU0pBZmPQ0o2ubBiSAtgDxsYurVCj17y/wD3BiOvRjzTp1GPKukZzYiW6W9SZqmXWyBftLdALAey4BGwsuZ/jzfgFkgD4fZXA+fRF7yhnWM+yydt2mW9p8l2sSJcuZLZzbqUN7RqbAX1IhnTMGxKkEGxBHAiIBRTCedUT2XXQtg2vRnLxsB0WAPWTG3TyQuIUAAHgNOm8TEz+omI/CLcz9W0P3Wn+msEG5n6tofutP8ATSPIwdDPcsfZ1f3+v+u8c2D33yfMm6+p8qcflhlHTNyB9lV/f6/67xz3yw7Mm0VfTbXkLkqlEnAdDLzRkehXlnC9tMfaItPpSPbo8ijExJT4qzyZ82age9ssp0s3IBtzZjWNjY2MRzaIc3lEkKxmNMOEsz3cks1hzFIC3XUqfVF40d197aafTB5Thhd2dS8pGl5OzWcTHXUA8Rp1Exob1eUqRQTFSbT1LEoHBCoAAxIs12urc0GxHAqemKrrOmyAyHkmBBYM2YeU4N1YqcLWGIC4lQQDxMbuw9iSqNZxX1prtOnPrznPxJIUAAAXOg4kkk1zZm902dNKrs+tVQzLy7D7I431VlBLqSLBgCNRwGo93h39kUyTZVSTJncmxwfEmxU4kYtzwT2b9XEEAKi0s0+82zzb/aKJUc8Lust1+f8AZS46rjHIdn7R88bxU8+lVzSUaWM0gqDo5HEaFmYAKdbKT127HjGmLPKEWMUzyxBvMtXjf+6vbs8rLv8AK0XjGNPbOy0qaedImepNRkNuIyFrj2g2PyiZlER5UTyUOPNezrcM534/b3/NSfnHQY4VuTt5tjVTUG0AyIk0zJb2ut2R5dwT/dvkjA9FmvxNuqjeYTJM2bSolUJasxEiYzksBdU5kphm2gsCSL3OmsZNVokzuhuEbQjlVFv7XzmZE2ROWYGULKmzTKZlIYs15kpVAXFQf4xFml7ZrJdMZ9RRiSEV3mpy4mFFW+q8mjcpzRkeBHQGgJfKDS8tS1Uv/wCzqtOjKyFPzSEfkbqDM2NS34oZsv8AyuxH5MIq+8/lckzpU6VTJNmz50oSJeKnENMLqx5wDM1mWwC6m0XfyX7vzKHZkmTOAE0l5jre+Jc3Ck9YULf23i2KmULNjC7eSmaZRVaJ67089F/iaWwX8yIbYwWi9qU4t5DpoagqUuL8vLuL62YaE/EkgfCOyGOG7w7Onbv7RepkyjMoZ7KSq6BbOszkyQLIykc0kaqbddui7rb5JtIkUhyKqrTA8pk5MHoLmZizGxsALGx1A1jJst6Pa4IuDxB4GN2XMB4Ry01u8AmTFenppaWPJTQodb5LblAk1mVccrm2hiz7GpNoNKym1FE5JurSVYyytuGut7/tg6D9kwD/AGpqZA6DM1+STG/qBHL/ACJqJfnSnBFpNWbDqByT/wDV+UK6/wArs9pvISKOY9SpmIEsWxmAFL4oW5Sxy0GMW7yT7pTqClmtUkfpFQ4mzBxK6Gylhxa7MTbTW0WxVyXPGDGJcYMYvbOnFKBzN3ynMx/shNCjrCSOTA/5i3yjrOyP7L/eT/qzI5Hv8h2XvDIrypMifbNrXsSvIzgP3gpD+29uuOq7J2jJaSpSZLYNk6hWDEh2ZgQq6636ozlrBvLmkA26jb49EV3yV0VZK2eFry5nGbMazsHYIToMgSLXyPHpjHam+tDTOJc6fybsAQhlzixDaKQBLuQeuMKHyh0Dzmky6gmYuWSGTPFsL5XylgC1jEJXOa+KljwAJPy1jjWxZBpd6MNbVNEht7Vlpe/81O34x0iu29Kemnc7G6OoLq8vnWIt9oq86+luN45pN2ilbvbStTMJiU0hkmTFOSHFZxJDDQi85Uv1xMIl1nGDGJcYMY0tlSLGDGJcYMYWUX7QFjKPvD9KbBsz+z/nmn8Zjn/WNivpC66GzKclPRkLix9hBIPsNxqBFZrt5hR/odPMkTjPqCESUplMcjbJiVc2QFvW+OmhtTL20x9NLam4Oz6hqlZ8oS2mzOVFQgOXOszgPqqPlfRgRYg2N7hRu55FaRappsyZMnU4IMmTMGLHrM2wF1vwFlv09R6EaaYWyMuSG6xNfo4XtLGXz4RlN5cKxVJTMASF5RlyI4DLDS/C8RSbgxnKsmQ2CqqIhsqgAAKOAA0A0jTp5OKIvZVV/AARXN2N632pSTSkrkyC8iZLaZeZLe1ucCi6WN9D0EcRaLaVi2KuSHGDGJcYMYtalIsYylrqPiIzxj1F1HxhZSrbl/q2g+60/wBNII93M/VtD91p/ppHkZNm1uMPsqv7/X/XeH1TSrMRkmKrowKsrAFWU8QQeIhHuGPsqv7/AF/15kWbGJtFOcS/JFRSquVVU/KI0uYkxZLNeUSrA8SpcezU6gQ923vglJUSqaehmTZ4BkpKW4Y3xKtkdOu/SL6XGtqxjlMmYK/ezJedLoJJQkaryvOB+Yaaw+Mo9UA12NvWJ20EpJWMpnlTJjLLbJZYRwuOLDHleZM4BQA1yGPBvtvcakrZom1kvl3VBLU3eXZQS2oRgGN2OsVHyjTBs/buy9oNcSnDU848FUc4ZE/CcT/u46uBAaGzNlyqaWJUiWkqWOCoAov0k9Z9p1jbxiXGDGJtFIsYMYlxgxhZRHvFutS1yBaqSky3qsbq6344upDAey9o09j7vrsymnJSsqShnOxdS7ZY63fIXXmjovbpi0YxS/K5t9KPZVRdhyk5DIlrezEzQVYjp5q5m/WB1xCaKG8on6VRGqFMVplL5conLMWkpyhAC81Lnmhm+OljZ/uk5rtmyJsyZMtOlWZAQVC2MsrzwSTobsdSSdbWAi3I3ZCbCk0kwW5WQ3KA8Q1QGZgfaM7fyxX/ACFbYH6LN2fNIWfSTZi4E6lGZibddn5QHq5vXEJXjZm7VJTNnIpqeU3DJJaq1urIC8NMYlxgxi1q0ixgxiXGDGFlIJskMpVgGUixVgCCOog6EQsod25EhnNPLWn5SwmCQqyw9r4lrLcEZNaxHrGHWMV3fDeiVRU09wweciErKXnNmdEyC3Ki5FyeiIspU9g71V1cayVKAwpZ6yM5ePKzkaY6ZBphxDLLUMeFybgjhG35K9p+caafOmg5rUzkUG4aUjWmBQwscueQW4mwudIl8iWx2kbKSY9+UqHaoa/Gzc1PxVQ380IN1KwbL27tGkm5CRUMKiU9iVVmu+pA5os7Lc/4YiEuqyZAQAKAABYW6h/WM8YKeckxQyMrqeDKQwPzES4xa0UixgxiXGDGFlE28u7sivp2kVCZIdQRoyMODI3QwufkSDcEiOe7H8mFVRVEoy66dNo1fJ6UO8ospJ5pQPybi5F72uL6dEdbxgxiEqVtyVslppWtkSJc/FSiuFE50JIUyjKJJOSuLKbi19AQTJsbbMr9I/RZCDMoZ6rMVFIQTMHmMycQWva4LsSCdCSKxOlrW73rbVaKms+lwWs2n41A/wApjCvppezd6KJlVZciqkGQOgB9QAB/EJIt+9EJNd7/ACXy9p1f6TPmNJbBUKybPljfnMzKNbELw4KIsm6e59Ls6UUpksWtnMY5THI4ZN1ewWGp0ixYwYxKEWMGMS4wYxNopFjBjEuMGMLKRYxyrYNRLqN6q5p7qJlOgk0st7DS1nKX4nVzbj9qT0R1rGOEeV/YtLVVzNJuk5RjPmCxR3WwAx7SgWLA9AGpBtEymIdyxjT2ltORTqGnzpMlSbAzXWWCRrYFiLmKJ5FpM+XJeUSz06DRzoBNvzgnssdRwBUdJMJfLFsCZOqMpxfkSU5F19VbLZkN9AxYufbccbWC0Ul8n21Jc3eTan6IQ1NNliYWUEKZqGWGYfF3n69OV465jHMPI4aem5SmVAsyYcxNJu03G5wY9BUXIAsCMtLgluqYwiUzCLGDGJcYMYm0Uixj1V1ESYwBYWUp25n6toPutP8ATSPINzP1bQ/daf6aQRVZvbg/2VX9/r/rzIbbe2stLJMxgW1CqOALG9sm4KunH8ASQCp3B/sqv7/X/XmRZmF9DrAcy2jtydP9ebZf8OWcE+djd/bkSOoCJ/JxJkyKqcslZamcmT421aWdPgLTH9mgi/Ls+UDcSpQP8C/9omSUq8AB8BaApHlQlypy08icqMmTzrMbc5AEX46TH/ywk2btKZItyMzEDgh50uw6MCbAfwlT7Y6m6A8QD8dYgeglHjKln4op/wBIBfu1t0VSPzcXQgOAcl1vYq3y1U6j4EEuYxlywosAAOoCw/CMoAggggKPvPvFOE1pS3kKpIuRZ5ntVjoqcdV14G44RU6illTgVmKk25uQ4DktwuSbkt7eMdkggNDYs9mppTzA2ZlqWBBBLAanE66nX5xytpKZvMeWiTZpzm3QKxZiW51xfQk2vwjscEBzjY28k6UwUFp6f4WrzLe7b1ifY1xoBdeMdHgggCCCCAqu9rVZYJKWYJNhdpXrM2twxHOUDThx6T0RWZeyJ9rLImgdWOP9bR1CCAS7o08yXTBJqlCHcqCQTixy1sTbVm/CKvtjZlS1ROfkZhDOSCuLAqLKhFj2VXTrvHQoIDmlHR1Up8pUuej9NkNm9jg81h8eHQQdY6JRO5loZihXKguoNwGtqAfjE8EAQQQQGptLaEuRLzmGw4ADUsx4BQOJ0PyBPAGKbtDe2fMNpYElfk8w/EkFV9oAb2NF0r6CXPXGaoYXuOIIPC4I1BsSLjrMKxulS9iZ/wAWd/5wFT8luypdNU1hDO8yoAms8w3Y4s2eoA0vNU9esS+VzZEurFJLcurIzzVmSyAygYrYEg2uSDf3cXPZ+xJEhspaWaxXIszGxsSLsTbgPwEZbR2PJnkGamRAsCCym3G11INoCnbO3pnyrByJy/vWV/k6ix06CNe0IuWydqS6hMpZOmjKdGU9TD/XgegmNA7pUvYf/izv/OGWztmypCkSkC31JuWJ6rsxJMBtwQQQBBBBAeGKDs7yZqszKfPaat74heTLfxvkSb9NrG/T0Rf4ICKmp1loqIqoiiyqoAAA6ABwgqadZiMjqrowsysAQR1EHjEsEBUqPcCmlVKTkeeMGDrLyUoCOGpXMj2Fvy0i2wQQBBBBAEEEEBStzP1bQ/daf6aQQbl/q2g+60/00ggDdTaqU61aTlnqxra1wOQnsCrznZSGWWQQQQbg9MP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eo8OCCAUbo0zps+iVkdWWmkKQVIIIlqCCCLg3ggg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0" name="AutoShape 12" descr="data:image/jpeg;base64,/9j/4AAQSkZJRgABAQAAAQABAAD/2wCEAAkGBxQSEBIUExQSFRUXFxYVFhUVGBgWGBgWFR0YFxcbGRcYHCkgGBolHBYUITEhJSksLy4uFx8zODMtNyguLysBCgoKDg0OGxAQFy0kHCUsLCwsLCw3LCwsLCwsLCwsLCwsLCwsLCwsLCwsLCwsLCwsLCwsLCwsLCwsLCwxLCwsLP/AABEIAIgBcgMBIgACEQEDEQH/xAAbAAACAgMBAAAAAAAAAAAAAAAABQMGAgQHAf/EAE0QAAIABQEDBwkEBwUHAwUAAAECAAMEERIhBQYxEyJBUVKU0wcVFjJhY3GBsyN0kaEUNUJicoKxM0NTksE0g5OiwtHSJHPwRGSjw+H/xAAZAQEAAwEBAAAAAAAAAAAAAAAAAQIDBAX/xAAjEQEAAgEDBAMBAQAAAAAAAAAAARECElFSAxMhMSIyQXFh/9oADAMBAAIRAxEAPwBrR0YnTKx5kypJFZWILVNSgCpOcKAqTQoAGmgjb8yy+1Vd7q/Gg2ENaz79XfWeGmMej08MZwjxDzOrnnGc1MlfmWX2qrvdX40HmWX2qrvdX40NMYMYvow2hTXnykr8yy+1Vd7q/Gg8yy+1Vd7q/GhpjBjDRhtBrz5SV+ZZfaqu91fjQeZZfaqu91fjQ0xgxhow2g158pK/MsvtVXe6vxoPMsvtVXe6vxoaYwYw0YbQa8+UlfmWX2qrvdX40HmWX2qrvdX40NMYMYaMNoNefKSvzLL7VV3ur8aDzLL7VV3ur8aGmMGMNGG0GvPlJX5ll9qq73V+NB5ll9qq73V+NDTGDGGjDaDuZ8pK/MsvtVXe6vxoPMsvtVXe6vxoaYwYw0YbQj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HqbEl3HOquI/+rq/GhnjGUtecPiIaMNoTrz5S290ah22fRMzuzNTSCSWJJJlqSSSdTBEe5n6tofutP9NI8jy5esT7vj/bPv1d9d4a4wt3dH+2ff6767w3xj0OnPwh5vVj5yixgxiXGDGNLZ0ixgxiXGDGFlIsYMYlxgxhZSLGDGJcYMYWUixgxiUJBaFlIsYMYlxgxhZSLGDGJcYMYWUixgxiXGI5kxVKhiAWJVbm1yFZyB/KrH4KYWU8xgxgkzlf1WDaK2mos4upv7Rr+HXGYIyK3GQAa3TYkgH4XB/CFlMMYMYlwjFiAQCdTew67amFlMMYMYlwgxhZSLGDGJcYMYWUixgxjGsqUlLk5IHsVmN+oKoJJ9gEZU00TFyXK17c5WQgjiCrAEH2ERGpOmRjBjEuEYMwDKp4tfEa646n+oibRTHGDGJcIMYWUixgxiXGDGFlIsYMYlxgxhZSLGDGJcYMYWUixgxiXGDGFlIsYMYlxgxhZSLGDGJcYMYWUixjKWvOHxEZ4xlLXnD4iFlMNzP1bQ/daf6aR5Hu5n6tofutP9NI8jy5esXbtDSs+/1313hxjCrdgaVn3+u+u8OcY7enPxhwdSPlKrzaWrJYXbA1UubcMAwlrPRTLHVLMtTMJv8AtFeB0lkz6t1U4hLgMwaXqG5uSAFr4gsQHOpwY2tYxZMYjaYo4so+JAia/wBL/wAVp6qqLswluLqihcDihJmMw9Y5sMEXPELdx0ajd2TVznmFHCcxEZyvbmKnM4nFlYTrjqMvrhss9DwdD8GH/eM0t0W+XXCP6T/GOMGMS4x5jFrUpHjBjEmMGMLKLds0AnSWQqrXK6MARbIZXB0PNyhfPl1QBWUmKhmVceR0llphQohNtFElbNbRm6ReLFjELVKDi6X6shf8LxWaWi/RFKStBbI3F7aCUCBkOdLu1mOINy9tTcD9mNeRT1SBQXMpAJhdjyTi7pMfM2AJYTnQEBbWW4te0Wbll9v4H/tAahBxYD46f1ivjdbzs1NlNMeSrzRi788p2A2qpwBJAtcnW9428Y9Scjeqyn4MD/QxJjF4lSYRYxo7X2WJ6opbEK4Y2FyVsyOvsyR3W/RlDPGDGJI8K1S7ttLEpRN5qsWbQi4BliULA/sSpSS+I6T0kHAbsuSxeaGLLLDWD3YolUpYkvxL1CNYWAEoKB0xZpjBRdiAOGptr1fGPFa/BJp+EuZb8cbRSYxj2tE5T6Vydu7NbK88nJidb2K8/EMOBADKMePN0YdGczYM0vlywPNZbkNkVZpZt62CAIhWyrqWJ6TFkMmZ/gzT8lH9WEAkzP8ACmj5A/0JiLw3WrPZXtn7KmJOQFm5NFJboV5l2wwXMsFCzHBDaXSVa9od4xmxI4pNHxlzLfjjaPJcxWvYgkcQDqPiOIi2Mx+SplGX7DHGDGJcYMYtatNSspeUTG9rlCenRWViPmFt84XPsEcoZqMqzCxYsUyv9osxQecCQuFgLjiT0mHmMGMRMRKYmYVdt0JfJ4jk8iUycy9WWXKWSqnFwSowDAEkA62uLxLP3bLMWM1TdWS7SgzMjtLYq7ZarjLKWUKOcTxix4wYxGmE6sle2dsMy5qf4aBj1B5pZyrKuRK4rNmqb8eZ2YeYxLjBjEx4RNz7RYwYxLjBjE2ikWMGMS4wYwspFjC7a1A01pKg2UFmckZD1SqjEkX1a+t+HCG2MYzGC+sQvxIH9YifKY8K+0mpVkfVtJq4gJ9mrTJeGKhlDnk1PrE2OvWDrSjVIqXPJKOUMx53JFVzE2YGdstAJjS1sptZTwFosoqUPB1PwIP9I9NQg/aA/KK+N1vOzT2ROeZJSY64F+eEPFEbVAf3scSfaSOiNzGPBVSz/eJ/mH/eJgItEqzCLGDGJcYMYm0UixjKWvOHxEZ4xlKXnD4iFlNPcz9W0P3Wn+mkeR7uZ+raH7rT/TSPI8+XpNTdUc2r+/1313hrUKTaWhs73AItdVHrPY9kEWvpkyg8YXbpDmVf3+v+u8OqAWnTb8cZZB6kOYxHtyVif4lvwEdGqsHNpvPy3Nm7NkvJlO0pGZkViX+0N2AJ1a5jcRJKsEAlK1rhAFBt149UQ7Cb7BR2br/lJX/SEW8W8Il1cimaWzCaZliuQYNJRZrYurAq2D6C2tiLi8c7pWrkV7K/gIhm0EpvWlS2+KKf6iCqqFEstkQCLKVsWJb1cQb3PVCndTakio5VpBc4OZb5MWuwvrcki/EXGmnSAID3a9DKliXyaBGZwBhdRYXdrqpANwpGoPGIMY3NrNeco7CFj8Zhsp/BH/GIMY6Ol6cvV+yLGDGJcY169Lypml+aTbtW1x+Btb5xpbOnmyqYTJyPMVWV5cworAEBVMrBgD+0wZ2v2cBxBizogAsAB8NITPNAm07DgWYA+woz/wDRDKvnFVGNizMqLfUXY6kgcQBdrXF8bXEckzc27YioqGzHkaGz25MTJbW+zswIvbBrkGxJxsVcWGnN0twEVK7cpLeYq3mocbZXQgBsNSQSRckgL6nTcWhJhOp0cWZVYdTAH+sVuVLUNMKKFUzHsoFgMPszYAdJQt/NFjrKgS5bueCKzH4KCT/SENNJKoqnUhQCesgan5m5jXpe7Y9b1TzGDGJcYAI6Lc9NWkS82VOPBZoSX8GDIzfNiAPYtxo0WadNVFLMQFAuSeAEVySbUsoH9hpMvq1lTVlE/Dmkw/qZ+Ml3teyM1uuwJt+UceU3Ny7cYiIqEkicri6m4/8An4R5OqUS2bKtzYZEC56hfiYr268+uUutcZbZTZiyHTEZIqh0Nl4ZATNDqMOJuIh2vVVrVVM0kJ+hh5gn5BSSEIRdDzsmfKxXQBATxtEJWyK9XNlPmHoUJL/AZk//AJLfyxYYrVMcgW7bM/ydiy/8pEadL2y6v1oYwYxLjBjHTbmpp1jsFsgBmNzUB4ZWJuf3QAWPTZSBqRDOk2QrorGZNYMAwF0XQi/FFB/ONbZ63nTCeK4qo6kYBmP8zC3+6EM9gn/0sgdIlywfiFEc+ec34dPT6cV5YjYsq1vtD8Zs0/8AXHo2NKHQ/wDxZv8A5QfpYE4gtMxuE9VeTDsFIGVsrm41JtdgOOkYbdr0kyyzzGlgBmLLhcIguzHMFQouNT0kDiQDnctNMbPW2JK6DNB/92YfyZiI0No0PJYETJjFnChWCEWsWbUKGvip6eNoeUk9ZktHRgysoZWHAhhcEfEQr2s2U5F6EQsR7XICH8Emj5xbCZv2pnjjXpp4wYxLjBjHVblpFjBjEuMGMLKaNZKMwGUpILKxZl0KoNNCODE2UdOpI9WLBsymlcmjpLlrkqtzVA4gHoEK9nuqzpisRkxRluRcrawUddikw2HaPXDLYB/9NJB4iWgPxCj/APscvUymZdXTxiMW0alMwma5kXCXGRHXbj0GJoWTqlwZrgjGU1iltWUKrMQeOfONug2t03G3VVQQCwLFjZFXix48eAFtSeqKNE7KDxF/jCLbVJLVpWEuWrFiSyqA2Kqb6gdoywfjG9ssc6ZdFRwRkEcuhuMgRcDU5G+gOg9kaW0ZoapK3F0lKbXFxyjNe44gfZprFsPsp1PrLXxgxiXGDGOu3JSLGMpS84fERnjGUpecPiIiyincz9W0P3Wn+mkeR7uZ+raH7rT/AE0jyON3I90BzKv7/X/XeIt895k2YkupmIzgkycFIBLOUcHXoVZcz5sBpeNnc0fZ1f3+v+u8c98rctq7a2ztnLwsGc34cq3ONv3ZcrL+YxrM/BjEfN1zdyeGlBh6rNNI+DTHI/IxuTTyc0uQxRwL4qWKuoIvZQTzlxFwP2fbFQ3i3g/QKAuiq0x57yKdG0UzXmTAmR6FABJ4cLaXix0tc0rmuzz1US1acFUnlGAuCssC4N5ZGINs+qMmzGnmLK/RxOOJSSoRTclphFmCgas6qttLm0xuuNnYGzEkI2EtZQdy/JqAMb9BtxbiT7WPRaMp+2FVXZUnPgCWAQpay5f3mPRb8REtDtJZrzEsVmSyodCVJXMZLcqSNR7YBc0wPPqCCCVdZRt0Yokyx9v2pPzjPGKJuRtxn2vtimmCxM4z5Y60GMvL5oJDfOOgYxvhPhz5x5RYwBYlxhbvHtD9Go6mf/hyncfxAHEf5rRa1aVbdPe4Vda9IJdhSTMFmhr8oElzpTE6aXYXHsPsi/bQzMoNLsXRlYAgm4GjaA3JwLWHXaOSeQ3Y5l0wqWvlUTyF6eZJlzRf4l2f/KI7BTzLH2GOZ1F2wJdRNlTHqgiTJi4YoGChVztbMBv2zqwFyCeFoi2JOqpswLUSkQSmYq65Xbm4LcEWBOcz1SRzL6Ai7ao2vJlsVd8LdLgqvAnRiLEacb8dOMb0Ar3jqFSRzjYPMkyfjy01JVvnnaIMYq3l0qJibKylEhlnSZhI4qqMLMPhMMr8YsOxa8VNNInqLCbLSZbqzAJHyJI+Ua9OWXUhsYwYxLjGMxgoLMbKoLMeoDUn8BGlsqc5m73zfPkygQI1OAGfm85ZgVZpOXsYAW6yY6pTG4Kn/wCDpjhPkkp/0iZtPaD+u74KL3sZz8rM/oov8Y7XPDWOLYm451rkC/Otfptex6DbjHPPt0xFQ9kyJgMlCLrLYnlLjVAjoote+fOW+ltCb9EeU9K5WXLZbJLIJa4OeBvLsAbjUKxvbUW1veCbPaTi2RmIxC4sQHBOgxc2Da2GLG5voeCnZTactiqhrsTbCxDjpJZTqo04kdXXEJY7crBIpaiaTYS5UyYT/Apb/SFtKByaY+riuPwsLflaDf6Q0zZtVKQ2aZLMsfz6H8iYq3ki2p+k7JkEm7SspDf7v1P+QpGnTln1IuFuxgxiXGDGNbY0SbZ25IoWWbUTBLSYBLyIJ5ytdRYX6JkwnTgsPNhOMLDhdwP5XZf9I455Zi9XtHZ+zpZN2szdQac2AJH7qox+DGOs7F0lC3APOA+AmzAPyjDL26MPq0NvbFM+cPt3k8jMM8quonSXlhGB1ABDqddcRbtCGtbTpP5NJyhknSJsplPAmYJbFdNblVc6dmGE+llzguaK4GoyANjwPH8IlnyFdcWFxofgQbggjUEEAgjUERVYu3aokkU4kyhaVKZ5csXLWVGItcm5schr1RrzDlOnE9DKgP7qqrfk7zIdSpQVQqgADQARzncPeA1NVtWS/rSquYyaWvJfmJ9K9/3xF8PanU9LdjC+dtiQjlZk2XLscbu6opa1yASeI6vYeo2a4xqTKE/3TvK1uQpYqb3vzMgFJJJuLXPG8azM/jGIj9Ry66UwukxH9ksiYfkqXJhDvNt6qlTJdPS0cyZPmqzK84rLkqq2DMTldiMlJXQ6/KLNLkzAoH6RPNukiSSfafso15tG+RZSmZsDOIVZhUcFmBVxnKLmw5pAOhBu0VmclojFR9j+T+Y1dJqtpVL1E8XmIsslJUt5ZRkC9JUXJsAo06db9C2TVLLWWrMAXd5aDrZWewHyU/hGNQLPJP77D8Zcw/8ASI0puzxUUc2SSVLmcFcaMjia7S3U9DK4VgetRGeUeWuHpntLYbDaMmsV5xVEdWkpYh2ZSoyuRoeZw6UW/WNevark1NCspM5ay1ScwUsbAHJVNrAsyy9SRwBJAvFI3R8tKp/6faisk2WSjT0W6kqbHOWuqtp+yCD1COhSt/dmsARXUmvXNVT8wxBEVWOqCQVUlrZuxd7cASAAB1hVVVvYXxv0xzre7cg1tW9ZJqp1PUKTLRl1QLL5trCzC7B76njwi+7N25IqDaRME1cS3KS+dL5pAI5Qc3LUaXvGnQay1btDP5uS5/NovhFypnNQo1BtzaVJMlSa+mFQrssuXU0pBZmPQ0o2ubBiSAtgDxsYurVCj17y/wD3BiOvRjzTp1GPKukZzYiW6W9SZqmXWyBftLdALAey4BGwsuZ/jzfgFkgD4fZXA+fRF7yhnWM+yydt2mW9p8l2sSJcuZLZzbqUN7RqbAX1IhnTMGxKkEGxBHAiIBRTCedUT2XXQtg2vRnLxsB0WAPWTG3TyQuIUAAHgNOm8TEz+omI/CLcz9W0P3Wn+msEG5n6tofutP8ATSPIwdDPcsfZ1f3+v+u8c2D33yfMm6+p8qcflhlHTNyB9lV/f6/67xz3yw7Mm0VfTbXkLkqlEnAdDLzRkehXlnC9tMfaItPpSPbo8ijExJT4qzyZ82age9ssp0s3IBtzZjWNjY2MRzaIc3lEkKxmNMOEsz3cks1hzFIC3XUqfVF40d197aafTB5Thhd2dS8pGl5OzWcTHXUA8Rp1Exob1eUqRQTFSbT1LEoHBCoAAxIs12urc0GxHAqemKrrOmyAyHkmBBYM2YeU4N1YqcLWGIC4lQQDxMbuw9iSqNZxX1prtOnPrznPxJIUAAAXOg4kkk1zZm902dNKrs+tVQzLy7D7I431VlBLqSLBgCNRwGo93h39kUyTZVSTJncmxwfEmxU4kYtzwT2b9XEEAKi0s0+82zzb/aKJUc8Lust1+f8AZS46rjHIdn7R88bxU8+lVzSUaWM0gqDo5HEaFmYAKdbKT127HjGmLPKEWMUzyxBvMtXjf+6vbs8rLv8AK0XjGNPbOy0qaedImepNRkNuIyFrj2g2PyiZlER5UTyUOPNezrcM534/b3/NSfnHQY4VuTt5tjVTUG0AyIk0zJb2ut2R5dwT/dvkjA9FmvxNuqjeYTJM2bSolUJasxEiYzksBdU5kphm2gsCSL3OmsZNVokzuhuEbQjlVFv7XzmZE2ROWYGULKmzTKZlIYs15kpVAXFQf4xFml7ZrJdMZ9RRiSEV3mpy4mFFW+q8mjcpzRkeBHQGgJfKDS8tS1Uv/wCzqtOjKyFPzSEfkbqDM2NS34oZsv8AyuxH5MIq+8/lckzpU6VTJNmz50oSJeKnENMLqx5wDM1mWwC6m0XfyX7vzKHZkmTOAE0l5jre+Jc3Ck9YULf23i2KmULNjC7eSmaZRVaJ67089F/iaWwX8yIbYwWi9qU4t5DpoagqUuL8vLuL62YaE/EkgfCOyGOG7w7Onbv7RepkyjMoZ7KSq6BbOszkyQLIykc0kaqbddui7rb5JtIkUhyKqrTA8pk5MHoLmZizGxsALGx1A1jJst6Pa4IuDxB4GN2XMB4Ry01u8AmTFenppaWPJTQodb5LblAk1mVccrm2hiz7GpNoNKym1FE5JurSVYyytuGut7/tg6D9kwD/AGpqZA6DM1+STG/qBHL/ACJqJfnSnBFpNWbDqByT/wDV+UK6/wArs9pvISKOY9SpmIEsWxmAFL4oW5Sxy0GMW7yT7pTqClmtUkfpFQ4mzBxK6Gylhxa7MTbTW0WxVyXPGDGJcYMYvbOnFKBzN3ynMx/shNCjrCSOTA/5i3yjrOyP7L/eT/qzI5Hv8h2XvDIrypMifbNrXsSvIzgP3gpD+29uuOq7J2jJaSpSZLYNk6hWDEh2ZgQq6636ozlrBvLmkA26jb49EV3yV0VZK2eFry5nGbMazsHYIToMgSLXyPHpjHam+tDTOJc6fybsAQhlzixDaKQBLuQeuMKHyh0Dzmky6gmYuWSGTPFsL5XylgC1jEJXOa+KljwAJPy1jjWxZBpd6MNbVNEht7Vlpe/81O34x0iu29Kemnc7G6OoLq8vnWIt9oq86+luN45pN2ilbvbStTMJiU0hkmTFOSHFZxJDDQi85Uv1xMIl1nGDGJcYMY0tlSLGDGJcYMYWUX7QFjKPvD9KbBsz+z/nmn8Zjn/WNivpC66GzKclPRkLix9hBIPsNxqBFZrt5hR/odPMkTjPqCESUplMcjbJiVc2QFvW+OmhtTL20x9NLam4Oz6hqlZ8oS2mzOVFQgOXOszgPqqPlfRgRYg2N7hRu55FaRappsyZMnU4IMmTMGLHrM2wF1vwFlv09R6EaaYWyMuSG6xNfo4XtLGXz4RlN5cKxVJTMASF5RlyI4DLDS/C8RSbgxnKsmQ2CqqIhsqgAAKOAA0A0jTp5OKIvZVV/AARXN2N632pSTSkrkyC8iZLaZeZLe1ucCi6WN9D0EcRaLaVi2KuSHGDGJcYMYtalIsYylrqPiIzxj1F1HxhZSrbl/q2g+60/wBNII93M/VtD91p/ppHkZNm1uMPsqv7/X/XeH1TSrMRkmKrowKsrAFWU8QQeIhHuGPsqv7/AF/15kWbGJtFOcS/JFRSquVVU/KI0uYkxZLNeUSrA8SpcezU6gQ923vglJUSqaehmTZ4BkpKW4Y3xKtkdOu/SL6XGtqxjlMmYK/ezJedLoJJQkaryvOB+Yaaw+Mo9UA12NvWJ20EpJWMpnlTJjLLbJZYRwuOLDHleZM4BQA1yGPBvtvcakrZom1kvl3VBLU3eXZQS2oRgGN2OsVHyjTBs/buy9oNcSnDU848FUc4ZE/CcT/u46uBAaGzNlyqaWJUiWkqWOCoAov0k9Z9p1jbxiXGDGJtFIsYMYlxgxhZRHvFutS1yBaqSky3qsbq6344upDAey9o09j7vrsymnJSsqShnOxdS7ZY63fIXXmjovbpi0YxS/K5t9KPZVRdhyk5DIlrezEzQVYjp5q5m/WB1xCaKG8on6VRGqFMVplL5conLMWkpyhAC81Lnmhm+OljZ/uk5rtmyJsyZMtOlWZAQVC2MsrzwSTobsdSSdbWAi3I3ZCbCk0kwW5WQ3KA8Q1QGZgfaM7fyxX/ACFbYH6LN2fNIWfSTZi4E6lGZibddn5QHq5vXEJXjZm7VJTNnIpqeU3DJJaq1urIC8NMYlxgxi1q0ixgxiXGDGFlIJskMpVgGUixVgCCOog6EQsod25EhnNPLWn5SwmCQqyw9r4lrLcEZNaxHrGHWMV3fDeiVRU09wweciErKXnNmdEyC3Ki5FyeiIspU9g71V1cayVKAwpZ6yM5ePKzkaY6ZBphxDLLUMeFybgjhG35K9p+caafOmg5rUzkUG4aUjWmBQwscueQW4mwudIl8iWx2kbKSY9+UqHaoa/Gzc1PxVQ380IN1KwbL27tGkm5CRUMKiU9iVVmu+pA5os7Lc/4YiEuqyZAQAKAABYW6h/WM8YKeckxQyMrqeDKQwPzES4xa0UixgxiXGDGFlE28u7sivp2kVCZIdQRoyMODI3QwufkSDcEiOe7H8mFVRVEoy66dNo1fJ6UO8ospJ5pQPybi5F72uL6dEdbxgxiEqVtyVslppWtkSJc/FSiuFE50JIUyjKJJOSuLKbi19AQTJsbbMr9I/RZCDMoZ6rMVFIQTMHmMycQWva4LsSCdCSKxOlrW73rbVaKms+lwWs2n41A/wApjCvppezd6KJlVZciqkGQOgB9QAB/EJIt+9EJNd7/ACXy9p1f6TPmNJbBUKybPljfnMzKNbELw4KIsm6e59Ls6UUpksWtnMY5THI4ZN1ewWGp0ixYwYxKEWMGMS4wYxNopFjBjEuMGMLKRYxyrYNRLqN6q5p7qJlOgk0st7DS1nKX4nVzbj9qT0R1rGOEeV/YtLVVzNJuk5RjPmCxR3WwAx7SgWLA9AGpBtEymIdyxjT2ltORTqGnzpMlSbAzXWWCRrYFiLmKJ5FpM+XJeUSz06DRzoBNvzgnssdRwBUdJMJfLFsCZOqMpxfkSU5F19VbLZkN9AxYufbccbWC0Ul8n21Jc3eTan6IQ1NNliYWUEKZqGWGYfF3n69OV465jHMPI4aem5SmVAsyYcxNJu03G5wY9BUXIAsCMtLgluqYwiUzCLGDGJcYMYm0Uixj1V1ESYwBYWUp25n6toPutP8ATSPINzP1bQ/daf6aQRVZvbg/2VX9/r/rzIbbe2stLJMxgW1CqOALG9sm4KunH8ASQCp3B/sqv7/X/XmRZmF9DrAcy2jtydP9ebZf8OWcE+djd/bkSOoCJ/JxJkyKqcslZamcmT421aWdPgLTH9mgi/Ls+UDcSpQP8C/9omSUq8AB8BaApHlQlypy08icqMmTzrMbc5AEX46TH/ywk2btKZItyMzEDgh50uw6MCbAfwlT7Y6m6A8QD8dYgeglHjKln4op/wBIBfu1t0VSPzcXQgOAcl1vYq3y1U6j4EEuYxlywosAAOoCw/CMoAggggKPvPvFOE1pS3kKpIuRZ5ntVjoqcdV14G44RU6illTgVmKk25uQ4DktwuSbkt7eMdkggNDYs9mppTzA2ZlqWBBBLAanE66nX5xytpKZvMeWiTZpzm3QKxZiW51xfQk2vwjscEBzjY28k6UwUFp6f4WrzLe7b1ifY1xoBdeMdHgggCCCCAqu9rVZYJKWYJNhdpXrM2twxHOUDThx6T0RWZeyJ9rLImgdWOP9bR1CCAS7o08yXTBJqlCHcqCQTixy1sTbVm/CKvtjZlS1ROfkZhDOSCuLAqLKhFj2VXTrvHQoIDmlHR1Up8pUuej9NkNm9jg81h8eHQQdY6JRO5loZihXKguoNwGtqAfjE8EAQQQQGptLaEuRLzmGw4ADUsx4BQOJ0PyBPAGKbtDe2fMNpYElfk8w/EkFV9oAb2NF0r6CXPXGaoYXuOIIPC4I1BsSLjrMKxulS9iZ/wAWd/5wFT8luypdNU1hDO8yoAms8w3Y4s2eoA0vNU9esS+VzZEurFJLcurIzzVmSyAygYrYEg2uSDf3cXPZ+xJEhspaWaxXIszGxsSLsTbgPwEZbR2PJnkGamRAsCCym3G11INoCnbO3pnyrByJy/vWV/k6ix06CNe0IuWydqS6hMpZOmjKdGU9TD/XgegmNA7pUvYf/izv/OGWztmypCkSkC31JuWJ6rsxJMBtwQQQBBBBAeGKDs7yZqszKfPaat74heTLfxvkSb9NrG/T0Rf4ICKmp1loqIqoiiyqoAAA6ABwgqadZiMjqrowsysAQR1EHjEsEBUqPcCmlVKTkeeMGDrLyUoCOGpXMj2Fvy0i2wQQBBBBAEEEEBStzP1bQ/daf6aQQbl/q2g+60/00ggDdTaqU61aTlnqxra1wOQnsCrznZSGWWQQQQbg9MP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eo8OCCAUbo0zps+iVkdWWmkKQVIIIlqCCCLg3ggg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2" name="AutoShape 14" descr="data:image/jpeg;base64,/9j/4AAQSkZJRgABAQAAAQABAAD/2wCEAAkGBxQSEBIUExQSFRUXFxYVFhUVGBgWGBgWFR0YFxcbGRcYHCkgGBolHBYUITEhJSksLy4uFx8zODMtNyguLysBCgoKDg0OGxAQFy0kHCUsLCwsLCw3LCwsLCwsLCwsLCwsLCwsLCwsLCwsLCwsLCwsLCwsLCwsLCwsLCwxLCwsLP/AABEIAIgBcgMBIgACEQEDEQH/xAAbAAACAgMBAAAAAAAAAAAAAAAABQMGAgQHAf/EAE0QAAIABQEDBwkEBwUHAwUAAAECAAMEERIhBQYxEyJBUVKU0wcVFjJhY3GBsyN0kaEUNUJicoKxM0NTksE0g5OiwtHSJHPwRGSjw+H/xAAZAQEAAwEBAAAAAAAAAAAAAAAAAQIDBAX/xAAjEQEAAgEDBAMBAQAAAAAAAAAAARECElFSAxMhMSIyQXFh/9oADAMBAAIRAxEAPwBrR0YnTKx5kypJFZWILVNSgCpOcKAqTQoAGmgjb8yy+1Vd7q/Gg2ENaz79XfWeGmMej08MZwjxDzOrnnGc1MlfmWX2qrvdX40HmWX2qrvdX40NMYMYvow2hTXnykr8yy+1Vd7q/Gg8yy+1Vd7q/GhpjBjDRhtBrz5SV+ZZfaqu91fjQeZZfaqu91fjQ0xgxhow2g158pK/MsvtVXe6vxoPMsvtVXe6vxoaYwYw0YbQa8+UlfmWX2qrvdX40HmWX2qrvdX40NMYMYaMNoNefKSvzLL7VV3ur8aDzLL7VV3ur8aGmMGMNGG0GvPlJX5ll9qq73V+NB5ll9qq73V+NDTGDGGjDaDuZ8pK/MsvtVXe6vxoPMsvtVXe6vxoaYwYw0YbQj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HqbEl3HOquI/+rq/GhnjGUtecPiIaMNoTrz5S290ah22fRMzuzNTSCSWJJJlqSSSdTBEe5n6tofutP9NI8jy5esT7vj/bPv1d9d4a4wt3dH+2ff6767w3xj0OnPwh5vVj5yixgxiXGDGNLZ0ixgxiXGDGFlIsYMYlxgxhZSLGDGJcYMYWUixgxiUJBaFlIsYMYlxgxhZSLGDGJcYMYWUixgxiXGI5kxVKhiAWJVbm1yFZyB/KrH4KYWU8xgxgkzlf1WDaK2mos4upv7Rr+HXGYIyK3GQAa3TYkgH4XB/CFlMMYMYlwjFiAQCdTew67amFlMMYMYlwgxhZSLGDGJcYMYWUixgxjGsqUlLk5IHsVmN+oKoJJ9gEZU00TFyXK17c5WQgjiCrAEH2ERGpOmRjBjEuEYMwDKp4tfEa646n+oibRTHGDGJcIMYWUixgxiXGDGFlIsYMYlxgxhZSLGDGJcYMYWUixgxiXGDGFlIsYMYlxgxhZSLGDGJcYMYWUixjKWvOHxEZ4xlLXnD4iFlMNzP1bQ/daf6aR5Hu5n6tofutP9NI8jy5esXbtDSs+/1313hxjCrdgaVn3+u+u8OcY7enPxhwdSPlKrzaWrJYXbA1UubcMAwlrPRTLHVLMtTMJv8AtFeB0lkz6t1U4hLgMwaXqG5uSAFr4gsQHOpwY2tYxZMYjaYo4so+JAia/wBL/wAVp6qqLswluLqihcDihJmMw9Y5sMEXPELdx0ajd2TVznmFHCcxEZyvbmKnM4nFlYTrjqMvrhss9DwdD8GH/eM0t0W+XXCP6T/GOMGMS4x5jFrUpHjBjEmMGMLKLds0AnSWQqrXK6MARbIZXB0PNyhfPl1QBWUmKhmVceR0llphQohNtFElbNbRm6ReLFjELVKDi6X6shf8LxWaWi/RFKStBbI3F7aCUCBkOdLu1mOINy9tTcD9mNeRT1SBQXMpAJhdjyTi7pMfM2AJYTnQEBbWW4te0Wbll9v4H/tAahBxYD46f1ivjdbzs1NlNMeSrzRi788p2A2qpwBJAtcnW9428Y9Scjeqyn4MD/QxJjF4lSYRYxo7X2WJ6opbEK4Y2FyVsyOvsyR3W/RlDPGDGJI8K1S7ttLEpRN5qsWbQi4BliULA/sSpSS+I6T0kHAbsuSxeaGLLLDWD3YolUpYkvxL1CNYWAEoKB0xZpjBRdiAOGptr1fGPFa/BJp+EuZb8cbRSYxj2tE5T6Vydu7NbK88nJidb2K8/EMOBADKMePN0YdGczYM0vlywPNZbkNkVZpZt62CAIhWyrqWJ6TFkMmZ/gzT8lH9WEAkzP8ACmj5A/0JiLw3WrPZXtn7KmJOQFm5NFJboV5l2wwXMsFCzHBDaXSVa9od4xmxI4pNHxlzLfjjaPJcxWvYgkcQDqPiOIi2Mx+SplGX7DHGDGJcYMYtatNSspeUTG9rlCenRWViPmFt84XPsEcoZqMqzCxYsUyv9osxQecCQuFgLjiT0mHmMGMRMRKYmYVdt0JfJ4jk8iUycy9WWXKWSqnFwSowDAEkA62uLxLP3bLMWM1TdWS7SgzMjtLYq7ZarjLKWUKOcTxix4wYxGmE6sle2dsMy5qf4aBj1B5pZyrKuRK4rNmqb8eZ2YeYxLjBjEx4RNz7RYwYxLjBjE2ikWMGMS4wYwspFjC7a1A01pKg2UFmckZD1SqjEkX1a+t+HCG2MYzGC+sQvxIH9YifKY8K+0mpVkfVtJq4gJ9mrTJeGKhlDnk1PrE2OvWDrSjVIqXPJKOUMx53JFVzE2YGdstAJjS1sptZTwFosoqUPB1PwIP9I9NQg/aA/KK+N1vOzT2ROeZJSY64F+eEPFEbVAf3scSfaSOiNzGPBVSz/eJ/mH/eJgItEqzCLGDGJcYMYm0UixjKWvOHxEZ4xlKXnD4iFlNPcz9W0P3Wn+mkeR7uZ+raH7rT/TSPI8+XpNTdUc2r+/1313hrUKTaWhs73AItdVHrPY9kEWvpkyg8YXbpDmVf3+v+u8OqAWnTb8cZZB6kOYxHtyVif4lvwEdGqsHNpvPy3Nm7NkvJlO0pGZkViX+0N2AJ1a5jcRJKsEAlK1rhAFBt149UQ7Cb7BR2br/lJX/SEW8W8Il1cimaWzCaZliuQYNJRZrYurAq2D6C2tiLi8c7pWrkV7K/gIhm0EpvWlS2+KKf6iCqqFEstkQCLKVsWJb1cQb3PVCndTakio5VpBc4OZb5MWuwvrcki/EXGmnSAID3a9DKliXyaBGZwBhdRYXdrqpANwpGoPGIMY3NrNeco7CFj8Zhsp/BH/GIMY6Ol6cvV+yLGDGJcY169Lypml+aTbtW1x+Btb5xpbOnmyqYTJyPMVWV5cworAEBVMrBgD+0wZ2v2cBxBizogAsAB8NITPNAm07DgWYA+woz/wDRDKvnFVGNizMqLfUXY6kgcQBdrXF8bXEckzc27YioqGzHkaGz25MTJbW+zswIvbBrkGxJxsVcWGnN0twEVK7cpLeYq3mocbZXQgBsNSQSRckgL6nTcWhJhOp0cWZVYdTAH+sVuVLUNMKKFUzHsoFgMPszYAdJQt/NFjrKgS5bueCKzH4KCT/SENNJKoqnUhQCesgan5m5jXpe7Y9b1TzGDGJcYAI6Lc9NWkS82VOPBZoSX8GDIzfNiAPYtxo0WadNVFLMQFAuSeAEVySbUsoH9hpMvq1lTVlE/Dmkw/qZ+Ml3teyM1uuwJt+UceU3Ny7cYiIqEkicri6m4/8An4R5OqUS2bKtzYZEC56hfiYr268+uUutcZbZTZiyHTEZIqh0Nl4ZATNDqMOJuIh2vVVrVVM0kJ+hh5gn5BSSEIRdDzsmfKxXQBATxtEJWyK9XNlPmHoUJL/AZk//AJLfyxYYrVMcgW7bM/ydiy/8pEadL2y6v1oYwYxLjBjHTbmpp1jsFsgBmNzUB4ZWJuf3QAWPTZSBqRDOk2QrorGZNYMAwF0XQi/FFB/ONbZ63nTCeK4qo6kYBmP8zC3+6EM9gn/0sgdIlywfiFEc+ec34dPT6cV5YjYsq1vtD8Zs0/8AXHo2NKHQ/wDxZv8A5QfpYE4gtMxuE9VeTDsFIGVsrm41JtdgOOkYbdr0kyyzzGlgBmLLhcIguzHMFQouNT0kDiQDnctNMbPW2JK6DNB/92YfyZiI0No0PJYETJjFnChWCEWsWbUKGvip6eNoeUk9ZktHRgysoZWHAhhcEfEQr2s2U5F6EQsR7XICH8Emj5xbCZv2pnjjXpp4wYxLjBjHVblpFjBjEuMGMLKaNZKMwGUpILKxZl0KoNNCODE2UdOpI9WLBsymlcmjpLlrkqtzVA4gHoEK9nuqzpisRkxRluRcrawUddikw2HaPXDLYB/9NJB4iWgPxCj/APscvUymZdXTxiMW0alMwma5kXCXGRHXbj0GJoWTqlwZrgjGU1iltWUKrMQeOfONug2t03G3VVQQCwLFjZFXix48eAFtSeqKNE7KDxF/jCLbVJLVpWEuWrFiSyqA2Kqb6gdoywfjG9ssc6ZdFRwRkEcuhuMgRcDU5G+gOg9kaW0ZoapK3F0lKbXFxyjNe44gfZprFsPsp1PrLXxgxiXGDGOu3JSLGMpS84fERnjGUpecPiIiyincz9W0P3Wn+mkeR7uZ+raH7rT/AE0jyON3I90BzKv7/X/XeIt895k2YkupmIzgkycFIBLOUcHXoVZcz5sBpeNnc0fZ1f3+v+u8c98rctq7a2ztnLwsGc34cq3ONv3ZcrL+YxrM/BjEfN1zdyeGlBh6rNNI+DTHI/IxuTTyc0uQxRwL4qWKuoIvZQTzlxFwP2fbFQ3i3g/QKAuiq0x57yKdG0UzXmTAmR6FABJ4cLaXix0tc0rmuzz1US1acFUnlGAuCssC4N5ZGINs+qMmzGnmLK/RxOOJSSoRTclphFmCgas6qttLm0xuuNnYGzEkI2EtZQdy/JqAMb9BtxbiT7WPRaMp+2FVXZUnPgCWAQpay5f3mPRb8REtDtJZrzEsVmSyodCVJXMZLcqSNR7YBc0wPPqCCCVdZRt0Yokyx9v2pPzjPGKJuRtxn2vtimmCxM4z5Y60GMvL5oJDfOOgYxvhPhz5x5RYwBYlxhbvHtD9Go6mf/hyncfxAHEf5rRa1aVbdPe4Vda9IJdhSTMFmhr8oElzpTE6aXYXHsPsi/bQzMoNLsXRlYAgm4GjaA3JwLWHXaOSeQ3Y5l0wqWvlUTyF6eZJlzRf4l2f/KI7BTzLH2GOZ1F2wJdRNlTHqgiTJi4YoGChVztbMBv2zqwFyCeFoi2JOqpswLUSkQSmYq65Xbm4LcEWBOcz1SRzL6Ai7ao2vJlsVd8LdLgqvAnRiLEacb8dOMb0Ar3jqFSRzjYPMkyfjy01JVvnnaIMYq3l0qJibKylEhlnSZhI4qqMLMPhMMr8YsOxa8VNNInqLCbLSZbqzAJHyJI+Ua9OWXUhsYwYxLjGMxgoLMbKoLMeoDUn8BGlsqc5m73zfPkygQI1OAGfm85ZgVZpOXsYAW6yY6pTG4Kn/wCDpjhPkkp/0iZtPaD+u74KL3sZz8rM/oov8Y7XPDWOLYm451rkC/Otfptex6DbjHPPt0xFQ9kyJgMlCLrLYnlLjVAjoote+fOW+ltCb9EeU9K5WXLZbJLIJa4OeBvLsAbjUKxvbUW1veCbPaTi2RmIxC4sQHBOgxc2Da2GLG5voeCnZTactiqhrsTbCxDjpJZTqo04kdXXEJY7crBIpaiaTYS5UyYT/Apb/SFtKByaY+riuPwsLflaDf6Q0zZtVKQ2aZLMsfz6H8iYq3ki2p+k7JkEm7SspDf7v1P+QpGnTln1IuFuxgxiXGDGNbY0SbZ25IoWWbUTBLSYBLyIJ5ytdRYX6JkwnTgsPNhOMLDhdwP5XZf9I455Zi9XtHZ+zpZN2szdQac2AJH7qox+DGOs7F0lC3APOA+AmzAPyjDL26MPq0NvbFM+cPt3k8jMM8quonSXlhGB1ABDqddcRbtCGtbTpP5NJyhknSJsplPAmYJbFdNblVc6dmGE+llzguaK4GoyANjwPH8IlnyFdcWFxofgQbggjUEEAgjUERVYu3aokkU4kyhaVKZ5csXLWVGItcm5schr1RrzDlOnE9DKgP7qqrfk7zIdSpQVQqgADQARzncPeA1NVtWS/rSquYyaWvJfmJ9K9/3xF8PanU9LdjC+dtiQjlZk2XLscbu6opa1yASeI6vYeo2a4xqTKE/3TvK1uQpYqb3vzMgFJJJuLXPG8azM/jGIj9Ry66UwukxH9ksiYfkqXJhDvNt6qlTJdPS0cyZPmqzK84rLkqq2DMTldiMlJXQ6/KLNLkzAoH6RPNukiSSfafso15tG+RZSmZsDOIVZhUcFmBVxnKLmw5pAOhBu0VmclojFR9j+T+Y1dJqtpVL1E8XmIsslJUt5ZRkC9JUXJsAo06db9C2TVLLWWrMAXd5aDrZWewHyU/hGNQLPJP77D8Zcw/8ASI0puzxUUc2SSVLmcFcaMjia7S3U9DK4VgetRGeUeWuHpntLYbDaMmsV5xVEdWkpYh2ZSoyuRoeZw6UW/WNevark1NCspM5ay1ScwUsbAHJVNrAsyy9SRwBJAvFI3R8tKp/6faisk2WSjT0W6kqbHOWuqtp+yCD1COhSt/dmsARXUmvXNVT8wxBEVWOqCQVUlrZuxd7cASAAB1hVVVvYXxv0xzre7cg1tW9ZJqp1PUKTLRl1QLL5trCzC7B76njwi+7N25IqDaRME1cS3KS+dL5pAI5Qc3LUaXvGnQay1btDP5uS5/NovhFypnNQo1BtzaVJMlSa+mFQrssuXU0pBZmPQ0o2ubBiSAtgDxsYurVCj17y/wD3BiOvRjzTp1GPKukZzYiW6W9SZqmXWyBftLdALAey4BGwsuZ/jzfgFkgD4fZXA+fRF7yhnWM+yydt2mW9p8l2sSJcuZLZzbqUN7RqbAX1IhnTMGxKkEGxBHAiIBRTCedUT2XXQtg2vRnLxsB0WAPWTG3TyQuIUAAHgNOm8TEz+omI/CLcz9W0P3Wn+msEG5n6tofutP8ATSPIwdDPcsfZ1f3+v+u8c2D33yfMm6+p8qcflhlHTNyB9lV/f6/67xz3yw7Mm0VfTbXkLkqlEnAdDLzRkehXlnC9tMfaItPpSPbo8ijExJT4qzyZ82age9ssp0s3IBtzZjWNjY2MRzaIc3lEkKxmNMOEsz3cks1hzFIC3XUqfVF40d197aafTB5Thhd2dS8pGl5OzWcTHXUA8Rp1Exob1eUqRQTFSbT1LEoHBCoAAxIs12urc0GxHAqemKrrOmyAyHkmBBYM2YeU4N1YqcLWGIC4lQQDxMbuw9iSqNZxX1prtOnPrznPxJIUAAAXOg4kkk1zZm902dNKrs+tVQzLy7D7I431VlBLqSLBgCNRwGo93h39kUyTZVSTJncmxwfEmxU4kYtzwT2b9XEEAKi0s0+82zzb/aKJUc8Lust1+f8AZS46rjHIdn7R88bxU8+lVzSUaWM0gqDo5HEaFmYAKdbKT127HjGmLPKEWMUzyxBvMtXjf+6vbs8rLv8AK0XjGNPbOy0qaedImepNRkNuIyFrj2g2PyiZlER5UTyUOPNezrcM534/b3/NSfnHQY4VuTt5tjVTUG0AyIk0zJb2ut2R5dwT/dvkjA9FmvxNuqjeYTJM2bSolUJasxEiYzksBdU5kphm2gsCSL3OmsZNVokzuhuEbQjlVFv7XzmZE2ROWYGULKmzTKZlIYs15kpVAXFQf4xFml7ZrJdMZ9RRiSEV3mpy4mFFW+q8mjcpzRkeBHQGgJfKDS8tS1Uv/wCzqtOjKyFPzSEfkbqDM2NS34oZsv8AyuxH5MIq+8/lckzpU6VTJNmz50oSJeKnENMLqx5wDM1mWwC6m0XfyX7vzKHZkmTOAE0l5jre+Jc3Ck9YULf23i2KmULNjC7eSmaZRVaJ67089F/iaWwX8yIbYwWi9qU4t5DpoagqUuL8vLuL62YaE/EkgfCOyGOG7w7Onbv7RepkyjMoZ7KSq6BbOszkyQLIykc0kaqbddui7rb5JtIkUhyKqrTA8pk5MHoLmZizGxsALGx1A1jJst6Pa4IuDxB4GN2XMB4Ry01u8AmTFenppaWPJTQodb5LblAk1mVccrm2hiz7GpNoNKym1FE5JurSVYyytuGut7/tg6D9kwD/AGpqZA6DM1+STG/qBHL/ACJqJfnSnBFpNWbDqByT/wDV+UK6/wArs9pvISKOY9SpmIEsWxmAFL4oW5Sxy0GMW7yT7pTqClmtUkfpFQ4mzBxK6Gylhxa7MTbTW0WxVyXPGDGJcYMYvbOnFKBzN3ynMx/shNCjrCSOTA/5i3yjrOyP7L/eT/qzI5Hv8h2XvDIrypMifbNrXsSvIzgP3gpD+29uuOq7J2jJaSpSZLYNk6hWDEh2ZgQq6636ozlrBvLmkA26jb49EV3yV0VZK2eFry5nGbMazsHYIToMgSLXyPHpjHam+tDTOJc6fybsAQhlzixDaKQBLuQeuMKHyh0Dzmky6gmYuWSGTPFsL5XylgC1jEJXOa+KljwAJPy1jjWxZBpd6MNbVNEht7Vlpe/81O34x0iu29Kemnc7G6OoLq8vnWIt9oq86+luN45pN2ilbvbStTMJiU0hkmTFOSHFZxJDDQi85Uv1xMIl1nGDGJcYMY0tlSLGDGJcYMYWUX7QFjKPvD9KbBsz+z/nmn8Zjn/WNivpC66GzKclPRkLix9hBIPsNxqBFZrt5hR/odPMkTjPqCESUplMcjbJiVc2QFvW+OmhtTL20x9NLam4Oz6hqlZ8oS2mzOVFQgOXOszgPqqPlfRgRYg2N7hRu55FaRappsyZMnU4IMmTMGLHrM2wF1vwFlv09R6EaaYWyMuSG6xNfo4XtLGXz4RlN5cKxVJTMASF5RlyI4DLDS/C8RSbgxnKsmQ2CqqIhsqgAAKOAA0A0jTp5OKIvZVV/AARXN2N632pSTSkrkyC8iZLaZeZLe1ucCi6WN9D0EcRaLaVi2KuSHGDGJcYMYtalIsYylrqPiIzxj1F1HxhZSrbl/q2g+60/wBNII93M/VtD91p/ppHkZNm1uMPsqv7/X/XeH1TSrMRkmKrowKsrAFWU8QQeIhHuGPsqv7/AF/15kWbGJtFOcS/JFRSquVVU/KI0uYkxZLNeUSrA8SpcezU6gQ923vglJUSqaehmTZ4BkpKW4Y3xKtkdOu/SL6XGtqxjlMmYK/ezJedLoJJQkaryvOB+Yaaw+Mo9UA12NvWJ20EpJWMpnlTJjLLbJZYRwuOLDHleZM4BQA1yGPBvtvcakrZom1kvl3VBLU3eXZQS2oRgGN2OsVHyjTBs/buy9oNcSnDU848FUc4ZE/CcT/u46uBAaGzNlyqaWJUiWkqWOCoAov0k9Z9p1jbxiXGDGJtFIsYMYlxgxhZRHvFutS1yBaqSky3qsbq6344upDAey9o09j7vrsymnJSsqShnOxdS7ZY63fIXXmjovbpi0YxS/K5t9KPZVRdhyk5DIlrezEzQVYjp5q5m/WB1xCaKG8on6VRGqFMVplL5conLMWkpyhAC81Lnmhm+OljZ/uk5rtmyJsyZMtOlWZAQVC2MsrzwSTobsdSSdbWAi3I3ZCbCk0kwW5WQ3KA8Q1QGZgfaM7fyxX/ACFbYH6LN2fNIWfSTZi4E6lGZibddn5QHq5vXEJXjZm7VJTNnIpqeU3DJJaq1urIC8NMYlxgxi1q0ixgxiXGDGFlIJskMpVgGUixVgCCOog6EQsod25EhnNPLWn5SwmCQqyw9r4lrLcEZNaxHrGHWMV3fDeiVRU09wweciErKXnNmdEyC3Ki5FyeiIspU9g71V1cayVKAwpZ6yM5ePKzkaY6ZBphxDLLUMeFybgjhG35K9p+caafOmg5rUzkUG4aUjWmBQwscueQW4mwudIl8iWx2kbKSY9+UqHaoa/Gzc1PxVQ380IN1KwbL27tGkm5CRUMKiU9iVVmu+pA5os7Lc/4YiEuqyZAQAKAABYW6h/WM8YKeckxQyMrqeDKQwPzES4xa0UixgxiXGDGFlE28u7sivp2kVCZIdQRoyMODI3QwufkSDcEiOe7H8mFVRVEoy66dNo1fJ6UO8ospJ5pQPybi5F72uL6dEdbxgxiEqVtyVslppWtkSJc/FSiuFE50JIUyjKJJOSuLKbi19AQTJsbbMr9I/RZCDMoZ6rMVFIQTMHmMycQWva4LsSCdCSKxOlrW73rbVaKms+lwWs2n41A/wApjCvppezd6KJlVZciqkGQOgB9QAB/EJIt+9EJNd7/ACXy9p1f6TPmNJbBUKybPljfnMzKNbELw4KIsm6e59Ls6UUpksWtnMY5THI4ZN1ewWGp0ixYwYxKEWMGMS4wYxNopFjBjEuMGMLKRYxyrYNRLqN6q5p7qJlOgk0st7DS1nKX4nVzbj9qT0R1rGOEeV/YtLVVzNJuk5RjPmCxR3WwAx7SgWLA9AGpBtEymIdyxjT2ltORTqGnzpMlSbAzXWWCRrYFiLmKJ5FpM+XJeUSz06DRzoBNvzgnssdRwBUdJMJfLFsCZOqMpxfkSU5F19VbLZkN9AxYufbccbWC0Ul8n21Jc3eTan6IQ1NNliYWUEKZqGWGYfF3n69OV465jHMPI4aem5SmVAsyYcxNJu03G5wY9BUXIAsCMtLgluqYwiUzCLGDGJcYMYm0Uixj1V1ESYwBYWUp25n6toPutP8ATSPINzP1bQ/daf6aQRVZvbg/2VX9/r/rzIbbe2stLJMxgW1CqOALG9sm4KunH8ASQCp3B/sqv7/X/XmRZmF9DrAcy2jtydP9ebZf8OWcE+djd/bkSOoCJ/JxJkyKqcslZamcmT421aWdPgLTH9mgi/Ls+UDcSpQP8C/9omSUq8AB8BaApHlQlypy08icqMmTzrMbc5AEX46TH/ywk2btKZItyMzEDgh50uw6MCbAfwlT7Y6m6A8QD8dYgeglHjKln4op/wBIBfu1t0VSPzcXQgOAcl1vYq3y1U6j4EEuYxlywosAAOoCw/CMoAggggKPvPvFOE1pS3kKpIuRZ5ntVjoqcdV14G44RU6illTgVmKk25uQ4DktwuSbkt7eMdkggNDYs9mppTzA2ZlqWBBBLAanE66nX5xytpKZvMeWiTZpzm3QKxZiW51xfQk2vwjscEBzjY28k6UwUFp6f4WrzLe7b1ifY1xoBdeMdHgggCCCCAqu9rVZYJKWYJNhdpXrM2twxHOUDThx6T0RWZeyJ9rLImgdWOP9bR1CCAS7o08yXTBJqlCHcqCQTixy1sTbVm/CKvtjZlS1ROfkZhDOSCuLAqLKhFj2VXTrvHQoIDmlHR1Up8pUuej9NkNm9jg81h8eHQQdY6JRO5loZihXKguoNwGtqAfjE8EAQQQQGptLaEuRLzmGw4ADUsx4BQOJ0PyBPAGKbtDe2fMNpYElfk8w/EkFV9oAb2NF0r6CXPXGaoYXuOIIPC4I1BsSLjrMKxulS9iZ/wAWd/5wFT8luypdNU1hDO8yoAms8w3Y4s2eoA0vNU9esS+VzZEurFJLcurIzzVmSyAygYrYEg2uSDf3cXPZ+xJEhspaWaxXIszGxsSLsTbgPwEZbR2PJnkGamRAsCCym3G11INoCnbO3pnyrByJy/vWV/k6ix06CNe0IuWydqS6hMpZOmjKdGU9TD/XgegmNA7pUvYf/izv/OGWztmypCkSkC31JuWJ6rsxJMBtwQQQBBBBAeGKDs7yZqszKfPaat74heTLfxvkSb9NrG/T0Rf4ICKmp1loqIqoiiyqoAAA6ABwgqadZiMjqrowsysAQR1EHjEsEBUqPcCmlVKTkeeMGDrLyUoCOGpXMj2Fvy0i2wQQBBBBAEEEEBStzP1bQ/daf6aQQbl/q2g+60/00ggDdTaqU61aTlnqxra1wOQnsCrznZSGWWQQQQbg9MP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eo8OCCAUbo0zps+iVkdWWmkKQVIIIlqCCCLg3ggg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4" name="AutoShape 16" descr="data:image/jpeg;base64,/9j/4AAQSkZJRgABAQAAAQABAAD/2wCEAAkGBxQSEBIUExQSFRUXFxYVFhUVGBgWGBgWFR0YFxcbGRcYHCkgGBolHBYUITEhJSksLy4uFx8zODMtNyguLysBCgoKDg0OGxAQFy0kHCUsLCwsLCw3LCwsLCwsLCwsLCwsLCwsLCwsLCwsLCwsLCwsLCwsLCwsLCwsLCwxLCwsLP/AABEIAIgBcgMBIgACEQEDEQH/xAAbAAACAgMBAAAAAAAAAAAAAAAABQMGAgQHAf/EAE0QAAIABQEDBwkEBwUHAwUAAAECAAMEERIhBQYxEyJBUVKU0wcVFjJhY3GBsyN0kaEUNUJicoKxM0NTksE0g5OiwtHSJHPwRGSjw+H/xAAZAQEAAwEBAAAAAAAAAAAAAAAAAQIDBAX/xAAjEQEAAgEDBAMBAQAAAAAAAAAAARECElFSAxMhMSIyQXFh/9oADAMBAAIRAxEAPwBrR0YnTKx5kypJFZWILVNSgCpOcKAqTQoAGmgjb8yy+1Vd7q/Gg2ENaz79XfWeGmMej08MZwjxDzOrnnGc1MlfmWX2qrvdX40HmWX2qrvdX40NMYMYvow2hTXnykr8yy+1Vd7q/Gg8yy+1Vd7q/GhpjBjDRhtBrz5SV+ZZfaqu91fjQeZZfaqu91fjQ0xgxhow2g158pK/MsvtVXe6vxoPMsvtVXe6vxoaYwYw0YbQa8+UlfmWX2qrvdX40HmWX2qrvdX40NMYMYaMNoNefKSvzLL7VV3ur8aDzLL7VV3ur8aGmMGMNGG0GvPlJX5ll9qq73V+NB5ll9qq73V+NDTGDGGjDaDuZ8pK/MsvtVXe6vxoPMsvtVXe6vxoaYwYw0YbQj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B5ll9qq73V+NDTGDGGjDaDuZ8pK/MsvtVXe6vxoPMsvtVXe6vxoaYwYw0YbQdzPlJX5ll9qq73V+NHqbEl3HOquI/+rq/GhnjGUtecPiIaMNoTrz5S290ah22fRMzuzNTSCSWJJJlqSSSdTBEe5n6tofutP9NI8jy5esT7vj/bPv1d9d4a4wt3dH+2ff6767w3xj0OnPwh5vVj5yixgxiXGDGNLZ0ixgxiXGDGFlIsYMYlxgxhZSLGDGJcYMYWUixgxiUJBaFlIsYMYlxgxhZSLGDGJcYMYWUixgxiXGI5kxVKhiAWJVbm1yFZyB/KrH4KYWU8xgxgkzlf1WDaK2mos4upv7Rr+HXGYIyK3GQAa3TYkgH4XB/CFlMMYMYlwjFiAQCdTew67amFlMMYMYlwgxhZSLGDGJcYMYWUixgxjGsqUlLk5IHsVmN+oKoJJ9gEZU00TFyXK17c5WQgjiCrAEH2ERGpOmRjBjEuEYMwDKp4tfEa646n+oibRTHGDGJcIMYWUixgxiXGDGFlIsYMYlxgxhZSLGDGJcYMYWUixgxiXGDGFlIsYMYlxgxhZSLGDGJcYMYWUixjKWvOHxEZ4xlLXnD4iFlMNzP1bQ/daf6aR5Hu5n6tofutP9NI8jy5esXbtDSs+/1313hxjCrdgaVn3+u+u8OcY7enPxhwdSPlKrzaWrJYXbA1UubcMAwlrPRTLHVLMtTMJv8AtFeB0lkz6t1U4hLgMwaXqG5uSAFr4gsQHOpwY2tYxZMYjaYo4so+JAia/wBL/wAVp6qqLswluLqihcDihJmMw9Y5sMEXPELdx0ajd2TVznmFHCcxEZyvbmKnM4nFlYTrjqMvrhss9DwdD8GH/eM0t0W+XXCP6T/GOMGMS4x5jFrUpHjBjEmMGMLKLds0AnSWQqrXK6MARbIZXB0PNyhfPl1QBWUmKhmVceR0llphQohNtFElbNbRm6ReLFjELVKDi6X6shf8LxWaWi/RFKStBbI3F7aCUCBkOdLu1mOINy9tTcD9mNeRT1SBQXMpAJhdjyTi7pMfM2AJYTnQEBbWW4te0Wbll9v4H/tAahBxYD46f1ivjdbzs1NlNMeSrzRi788p2A2qpwBJAtcnW9428Y9Scjeqyn4MD/QxJjF4lSYRYxo7X2WJ6opbEK4Y2FyVsyOvsyR3W/RlDPGDGJI8K1S7ttLEpRN5qsWbQi4BliULA/sSpSS+I6T0kHAbsuSxeaGLLLDWD3YolUpYkvxL1CNYWAEoKB0xZpjBRdiAOGptr1fGPFa/BJp+EuZb8cbRSYxj2tE5T6Vydu7NbK88nJidb2K8/EMOBADKMePN0YdGczYM0vlywPNZbkNkVZpZt62CAIhWyrqWJ6TFkMmZ/gzT8lH9WEAkzP8ACmj5A/0JiLw3WrPZXtn7KmJOQFm5NFJboV5l2wwXMsFCzHBDaXSVa9od4xmxI4pNHxlzLfjjaPJcxWvYgkcQDqPiOIi2Mx+SplGX7DHGDGJcYMYtatNSspeUTG9rlCenRWViPmFt84XPsEcoZqMqzCxYsUyv9osxQecCQuFgLjiT0mHmMGMRMRKYmYVdt0JfJ4jk8iUycy9WWXKWSqnFwSowDAEkA62uLxLP3bLMWM1TdWS7SgzMjtLYq7ZarjLKWUKOcTxix4wYxGmE6sle2dsMy5qf4aBj1B5pZyrKuRK4rNmqb8eZ2YeYxLjBjEx4RNz7RYwYxLjBjE2ikWMGMS4wYwspFjC7a1A01pKg2UFmckZD1SqjEkX1a+t+HCG2MYzGC+sQvxIH9YifKY8K+0mpVkfVtJq4gJ9mrTJeGKhlDnk1PrE2OvWDrSjVIqXPJKOUMx53JFVzE2YGdstAJjS1sptZTwFosoqUPB1PwIP9I9NQg/aA/KK+N1vOzT2ROeZJSY64F+eEPFEbVAf3scSfaSOiNzGPBVSz/eJ/mH/eJgItEqzCLGDGJcYMYm0UixjKWvOHxEZ4xlKXnD4iFlNPcz9W0P3Wn+mkeR7uZ+raH7rT/TSPI8+XpNTdUc2r+/1313hrUKTaWhs73AItdVHrPY9kEWvpkyg8YXbpDmVf3+v+u8OqAWnTb8cZZB6kOYxHtyVif4lvwEdGqsHNpvPy3Nm7NkvJlO0pGZkViX+0N2AJ1a5jcRJKsEAlK1rhAFBt149UQ7Cb7BR2br/lJX/SEW8W8Il1cimaWzCaZliuQYNJRZrYurAq2D6C2tiLi8c7pWrkV7K/gIhm0EpvWlS2+KKf6iCqqFEstkQCLKVsWJb1cQb3PVCndTakio5VpBc4OZb5MWuwvrcki/EXGmnSAID3a9DKliXyaBGZwBhdRYXdrqpANwpGoPGIMY3NrNeco7CFj8Zhsp/BH/GIMY6Ol6cvV+yLGDGJcY169Lypml+aTbtW1x+Btb5xpbOnmyqYTJyPMVWV5cworAEBVMrBgD+0wZ2v2cBxBizogAsAB8NITPNAm07DgWYA+woz/wDRDKvnFVGNizMqLfUXY6kgcQBdrXF8bXEckzc27YioqGzHkaGz25MTJbW+zswIvbBrkGxJxsVcWGnN0twEVK7cpLeYq3mocbZXQgBsNSQSRckgL6nTcWhJhOp0cWZVYdTAH+sVuVLUNMKKFUzHsoFgMPszYAdJQt/NFjrKgS5bueCKzH4KCT/SENNJKoqnUhQCesgan5m5jXpe7Y9b1TzGDGJcYAI6Lc9NWkS82VOPBZoSX8GDIzfNiAPYtxo0WadNVFLMQFAuSeAEVySbUsoH9hpMvq1lTVlE/Dmkw/qZ+Ml3teyM1uuwJt+UceU3Ny7cYiIqEkicri6m4/8An4R5OqUS2bKtzYZEC56hfiYr268+uUutcZbZTZiyHTEZIqh0Nl4ZATNDqMOJuIh2vVVrVVM0kJ+hh5gn5BSSEIRdDzsmfKxXQBATxtEJWyK9XNlPmHoUJL/AZk//AJLfyxYYrVMcgW7bM/ydiy/8pEadL2y6v1oYwYxLjBjHTbmpp1jsFsgBmNzUB4ZWJuf3QAWPTZSBqRDOk2QrorGZNYMAwF0XQi/FFB/ONbZ63nTCeK4qo6kYBmP8zC3+6EM9gn/0sgdIlywfiFEc+ec34dPT6cV5YjYsq1vtD8Zs0/8AXHo2NKHQ/wDxZv8A5QfpYE4gtMxuE9VeTDsFIGVsrm41JtdgOOkYbdr0kyyzzGlgBmLLhcIguzHMFQouNT0kDiQDnctNMbPW2JK6DNB/92YfyZiI0No0PJYETJjFnChWCEWsWbUKGvip6eNoeUk9ZktHRgysoZWHAhhcEfEQr2s2U5F6EQsR7XICH8Emj5xbCZv2pnjjXpp4wYxLjBjHVblpFjBjEuMGMLKaNZKMwGUpILKxZl0KoNNCODE2UdOpI9WLBsymlcmjpLlrkqtzVA4gHoEK9nuqzpisRkxRluRcrawUddikw2HaPXDLYB/9NJB4iWgPxCj/APscvUymZdXTxiMW0alMwma5kXCXGRHXbj0GJoWTqlwZrgjGU1iltWUKrMQeOfONug2t03G3VVQQCwLFjZFXix48eAFtSeqKNE7KDxF/jCLbVJLVpWEuWrFiSyqA2Kqb6gdoywfjG9ssc6ZdFRwRkEcuhuMgRcDU5G+gOg9kaW0ZoapK3F0lKbXFxyjNe44gfZprFsPsp1PrLXxgxiXGDGOu3JSLGMpS84fERnjGUpecPiIiyincz9W0P3Wn+mkeR7uZ+raH7rT/AE0jyON3I90BzKv7/X/XeIt895k2YkupmIzgkycFIBLOUcHXoVZcz5sBpeNnc0fZ1f3+v+u8c98rctq7a2ztnLwsGc34cq3ONv3ZcrL+YxrM/BjEfN1zdyeGlBh6rNNI+DTHI/IxuTTyc0uQxRwL4qWKuoIvZQTzlxFwP2fbFQ3i3g/QKAuiq0x57yKdG0UzXmTAmR6FABJ4cLaXix0tc0rmuzz1US1acFUnlGAuCssC4N5ZGINs+qMmzGnmLK/RxOOJSSoRTclphFmCgas6qttLm0xuuNnYGzEkI2EtZQdy/JqAMb9BtxbiT7WPRaMp+2FVXZUnPgCWAQpay5f3mPRb8REtDtJZrzEsVmSyodCVJXMZLcqSNR7YBc0wPPqCCCVdZRt0Yokyx9v2pPzjPGKJuRtxn2vtimmCxM4z5Y60GMvL5oJDfOOgYxvhPhz5x5RYwBYlxhbvHtD9Go6mf/hyncfxAHEf5rRa1aVbdPe4Vda9IJdhSTMFmhr8oElzpTE6aXYXHsPsi/bQzMoNLsXRlYAgm4GjaA3JwLWHXaOSeQ3Y5l0wqWvlUTyF6eZJlzRf4l2f/KI7BTzLH2GOZ1F2wJdRNlTHqgiTJi4YoGChVztbMBv2zqwFyCeFoi2JOqpswLUSkQSmYq65Xbm4LcEWBOcz1SRzL6Ai7ao2vJlsVd8LdLgqvAnRiLEacb8dOMb0Ar3jqFSRzjYPMkyfjy01JVvnnaIMYq3l0qJibKylEhlnSZhI4qqMLMPhMMr8YsOxa8VNNInqLCbLSZbqzAJHyJI+Ua9OWXUhsYwYxLjGMxgoLMbKoLMeoDUn8BGlsqc5m73zfPkygQI1OAGfm85ZgVZpOXsYAW6yY6pTG4Kn/wCDpjhPkkp/0iZtPaD+u74KL3sZz8rM/oov8Y7XPDWOLYm451rkC/Otfptex6DbjHPPt0xFQ9kyJgMlCLrLYnlLjVAjoote+fOW+ltCb9EeU9K5WXLZbJLIJa4OeBvLsAbjUKxvbUW1veCbPaTi2RmIxC4sQHBOgxc2Da2GLG5voeCnZTactiqhrsTbCxDjpJZTqo04kdXXEJY7crBIpaiaTYS5UyYT/Apb/SFtKByaY+riuPwsLflaDf6Q0zZtVKQ2aZLMsfz6H8iYq3ki2p+k7JkEm7SspDf7v1P+QpGnTln1IuFuxgxiXGDGNbY0SbZ25IoWWbUTBLSYBLyIJ5ytdRYX6JkwnTgsPNhOMLDhdwP5XZf9I455Zi9XtHZ+zpZN2szdQac2AJH7qox+DGOs7F0lC3APOA+AmzAPyjDL26MPq0NvbFM+cPt3k8jMM8quonSXlhGB1ABDqddcRbtCGtbTpP5NJyhknSJsplPAmYJbFdNblVc6dmGE+llzguaK4GoyANjwPH8IlnyFdcWFxofgQbggjUEEAgjUERVYu3aokkU4kyhaVKZ5csXLWVGItcm5schr1RrzDlOnE9DKgP7qqrfk7zIdSpQVQqgADQARzncPeA1NVtWS/rSquYyaWvJfmJ9K9/3xF8PanU9LdjC+dtiQjlZk2XLscbu6opa1yASeI6vYeo2a4xqTKE/3TvK1uQpYqb3vzMgFJJJuLXPG8azM/jGIj9Ry66UwukxH9ksiYfkqXJhDvNt6qlTJdPS0cyZPmqzK84rLkqq2DMTldiMlJXQ6/KLNLkzAoH6RPNukiSSfafso15tG+RZSmZsDOIVZhUcFmBVxnKLmw5pAOhBu0VmclojFR9j+T+Y1dJqtpVL1E8XmIsslJUt5ZRkC9JUXJsAo06db9C2TVLLWWrMAXd5aDrZWewHyU/hGNQLPJP77D8Zcw/8ASI0puzxUUc2SSVLmcFcaMjia7S3U9DK4VgetRGeUeWuHpntLYbDaMmsV5xVEdWkpYh2ZSoyuRoeZw6UW/WNevark1NCspM5ay1ScwUsbAHJVNrAsyy9SRwBJAvFI3R8tKp/6faisk2WSjT0W6kqbHOWuqtp+yCD1COhSt/dmsARXUmvXNVT8wxBEVWOqCQVUlrZuxd7cASAAB1hVVVvYXxv0xzre7cg1tW9ZJqp1PUKTLRl1QLL5trCzC7B76njwi+7N25IqDaRME1cS3KS+dL5pAI5Qc3LUaXvGnQay1btDP5uS5/NovhFypnNQo1BtzaVJMlSa+mFQrssuXU0pBZmPQ0o2ubBiSAtgDxsYurVCj17y/wD3BiOvRjzTp1GPKukZzYiW6W9SZqmXWyBftLdALAey4BGwsuZ/jzfgFkgD4fZXA+fRF7yhnWM+yydt2mW9p8l2sSJcuZLZzbqUN7RqbAX1IhnTMGxKkEGxBHAiIBRTCedUT2XXQtg2vRnLxsB0WAPWTG3TyQuIUAAHgNOm8TEz+omI/CLcz9W0P3Wn+msEG5n6tofutP8ATSPIwdDPcsfZ1f3+v+u8c2D33yfMm6+p8qcflhlHTNyB9lV/f6/67xz3yw7Mm0VfTbXkLkqlEnAdDLzRkehXlnC9tMfaItPpSPbo8ijExJT4qzyZ82age9ssp0s3IBtzZjWNjY2MRzaIc3lEkKxmNMOEsz3cks1hzFIC3XUqfVF40d197aafTB5Thhd2dS8pGl5OzWcTHXUA8Rp1Exob1eUqRQTFSbT1LEoHBCoAAxIs12urc0GxHAqemKrrOmyAyHkmBBYM2YeU4N1YqcLWGIC4lQQDxMbuw9iSqNZxX1prtOnPrznPxJIUAAAXOg4kkk1zZm902dNKrs+tVQzLy7D7I431VlBLqSLBgCNRwGo93h39kUyTZVSTJncmxwfEmxU4kYtzwT2b9XEEAKi0s0+82zzb/aKJUc8Lust1+f8AZS46rjHIdn7R88bxU8+lVzSUaWM0gqDo5HEaFmYAKdbKT127HjGmLPKEWMUzyxBvMtXjf+6vbs8rLv8AK0XjGNPbOy0qaedImepNRkNuIyFrj2g2PyiZlER5UTyUOPNezrcM534/b3/NSfnHQY4VuTt5tjVTUG0AyIk0zJb2ut2R5dwT/dvkjA9FmvxNuqjeYTJM2bSolUJasxEiYzksBdU5kphm2gsCSL3OmsZNVokzuhuEbQjlVFv7XzmZE2ROWYGULKmzTKZlIYs15kpVAXFQf4xFml7ZrJdMZ9RRiSEV3mpy4mFFW+q8mjcpzRkeBHQGgJfKDS8tS1Uv/wCzqtOjKyFPzSEfkbqDM2NS34oZsv8AyuxH5MIq+8/lckzpU6VTJNmz50oSJeKnENMLqx5wDM1mWwC6m0XfyX7vzKHZkmTOAE0l5jre+Jc3Ck9YULf23i2KmULNjC7eSmaZRVaJ67089F/iaWwX8yIbYwWi9qU4t5DpoagqUuL8vLuL62YaE/EkgfCOyGOG7w7Onbv7RepkyjMoZ7KSq6BbOszkyQLIykc0kaqbddui7rb5JtIkUhyKqrTA8pk5MHoLmZizGxsALGx1A1jJst6Pa4IuDxB4GN2XMB4Ry01u8AmTFenppaWPJTQodb5LblAk1mVccrm2hiz7GpNoNKym1FE5JurSVYyytuGut7/tg6D9kwD/AGpqZA6DM1+STG/qBHL/ACJqJfnSnBFpNWbDqByT/wDV+UK6/wArs9pvISKOY9SpmIEsWxmAFL4oW5Sxy0GMW7yT7pTqClmtUkfpFQ4mzBxK6Gylhxa7MTbTW0WxVyXPGDGJcYMYvbOnFKBzN3ynMx/shNCjrCSOTA/5i3yjrOyP7L/eT/qzI5Hv8h2XvDIrypMifbNrXsSvIzgP3gpD+29uuOq7J2jJaSpSZLYNk6hWDEh2ZgQq6636ozlrBvLmkA26jb49EV3yV0VZK2eFry5nGbMazsHYIToMgSLXyPHpjHam+tDTOJc6fybsAQhlzixDaKQBLuQeuMKHyh0Dzmky6gmYuWSGTPFsL5XylgC1jEJXOa+KljwAJPy1jjWxZBpd6MNbVNEht7Vlpe/81O34x0iu29Kemnc7G6OoLq8vnWIt9oq86+luN45pN2ilbvbStTMJiU0hkmTFOSHFZxJDDQi85Uv1xMIl1nGDGJcYMY0tlSLGDGJcYMYWUX7QFjKPvD9KbBsz+z/nmn8Zjn/WNivpC66GzKclPRkLix9hBIPsNxqBFZrt5hR/odPMkTjPqCESUplMcjbJiVc2QFvW+OmhtTL20x9NLam4Oz6hqlZ8oS2mzOVFQgOXOszgPqqPlfRgRYg2N7hRu55FaRappsyZMnU4IMmTMGLHrM2wF1vwFlv09R6EaaYWyMuSG6xNfo4XtLGXz4RlN5cKxVJTMASF5RlyI4DLDS/C8RSbgxnKsmQ2CqqIhsqgAAKOAA0A0jTp5OKIvZVV/AARXN2N632pSTSkrkyC8iZLaZeZLe1ucCi6WN9D0EcRaLaVi2KuSHGDGJcYMYtalIsYylrqPiIzxj1F1HxhZSrbl/q2g+60/wBNII93M/VtD91p/ppHkZNm1uMPsqv7/X/XeH1TSrMRkmKrowKsrAFWU8QQeIhHuGPsqv7/AF/15kWbGJtFOcS/JFRSquVVU/KI0uYkxZLNeUSrA8SpcezU6gQ923vglJUSqaehmTZ4BkpKW4Y3xKtkdOu/SL6XGtqxjlMmYK/ezJedLoJJQkaryvOB+Yaaw+Mo9UA12NvWJ20EpJWMpnlTJjLLbJZYRwuOLDHleZM4BQA1yGPBvtvcakrZom1kvl3VBLU3eXZQS2oRgGN2OsVHyjTBs/buy9oNcSnDU848FUc4ZE/CcT/u46uBAaGzNlyqaWJUiWkqWOCoAov0k9Z9p1jbxiXGDGJtFIsYMYlxgxhZRHvFutS1yBaqSky3qsbq6344upDAey9o09j7vrsymnJSsqShnOxdS7ZY63fIXXmjovbpi0YxS/K5t9KPZVRdhyk5DIlrezEzQVYjp5q5m/WB1xCaKG8on6VRGqFMVplL5conLMWkpyhAC81Lnmhm+OljZ/uk5rtmyJsyZMtOlWZAQVC2MsrzwSTobsdSSdbWAi3I3ZCbCk0kwW5WQ3KA8Q1QGZgfaM7fyxX/ACFbYH6LN2fNIWfSTZi4E6lGZibddn5QHq5vXEJXjZm7VJTNnIpqeU3DJJaq1urIC8NMYlxgxi1q0ixgxiXGDGFlIJskMpVgGUixVgCCOog6EQsod25EhnNPLWn5SwmCQqyw9r4lrLcEZNaxHrGHWMV3fDeiVRU09wweciErKXnNmdEyC3Ki5FyeiIspU9g71V1cayVKAwpZ6yM5ePKzkaY6ZBphxDLLUMeFybgjhG35K9p+caafOmg5rUzkUG4aUjWmBQwscueQW4mwudIl8iWx2kbKSY9+UqHaoa/Gzc1PxVQ380IN1KwbL27tGkm5CRUMKiU9iVVmu+pA5os7Lc/4YiEuqyZAQAKAABYW6h/WM8YKeckxQyMrqeDKQwPzES4xa0UixgxiXGDGFlE28u7sivp2kVCZIdQRoyMODI3QwufkSDcEiOe7H8mFVRVEoy66dNo1fJ6UO8ospJ5pQPybi5F72uL6dEdbxgxiEqVtyVslppWtkSJc/FSiuFE50JIUyjKJJOSuLKbi19AQTJsbbMr9I/RZCDMoZ6rMVFIQTMHmMycQWva4LsSCdCSKxOlrW73rbVaKms+lwWs2n41A/wApjCvppezd6KJlVZciqkGQOgB9QAB/EJIt+9EJNd7/ACXy9p1f6TPmNJbBUKybPljfnMzKNbELw4KIsm6e59Ls6UUpksWtnMY5THI4ZN1ewWGp0ixYwYxKEWMGMS4wYxNopFjBjEuMGMLKRYxyrYNRLqN6q5p7qJlOgk0st7DS1nKX4nVzbj9qT0R1rGOEeV/YtLVVzNJuk5RjPmCxR3WwAx7SgWLA9AGpBtEymIdyxjT2ltORTqGnzpMlSbAzXWWCRrYFiLmKJ5FpM+XJeUSz06DRzoBNvzgnssdRwBUdJMJfLFsCZOqMpxfkSU5F19VbLZkN9AxYufbccbWC0Ul8n21Jc3eTan6IQ1NNliYWUEKZqGWGYfF3n69OV465jHMPI4aem5SmVAsyYcxNJu03G5wY9BUXIAsCMtLgluqYwiUzCLGDGJcYMYm0Uixj1V1ESYwBYWUp25n6toPutP8ATSPINzP1bQ/daf6aQRVZvbg/2VX9/r/rzIbbe2stLJMxgW1CqOALG9sm4KunH8ASQCp3B/sqv7/X/XmRZmF9DrAcy2jtydP9ebZf8OWcE+djd/bkSOoCJ/JxJkyKqcslZamcmT421aWdPgLTH9mgi/Ls+UDcSpQP8C/9omSUq8AB8BaApHlQlypy08icqMmTzrMbc5AEX46TH/ywk2btKZItyMzEDgh50uw6MCbAfwlT7Y6m6A8QD8dYgeglHjKln4op/wBIBfu1t0VSPzcXQgOAcl1vYq3y1U6j4EEuYxlywosAAOoCw/CMoAggggKPvPvFOE1pS3kKpIuRZ5ntVjoqcdV14G44RU6illTgVmKk25uQ4DktwuSbkt7eMdkggNDYs9mppTzA2ZlqWBBBLAanE66nX5xytpKZvMeWiTZpzm3QKxZiW51xfQk2vwjscEBzjY28k6UwUFp6f4WrzLe7b1ifY1xoBdeMdHgggCCCCAqu9rVZYJKWYJNhdpXrM2twxHOUDThx6T0RWZeyJ9rLImgdWOP9bR1CCAS7o08yXTBJqlCHcqCQTixy1sTbVm/CKvtjZlS1ROfkZhDOSCuLAqLKhFj2VXTrvHQoIDmlHR1Up8pUuej9NkNm9jg81h8eHQQdY6JRO5loZihXKguoNwGtqAfjE8EAQQQQGptLaEuRLzmGw4ADUsx4BQOJ0PyBPAGKbtDe2fMNpYElfk8w/EkFV9oAb2NF0r6CXPXGaoYXuOIIPC4I1BsSLjrMKxulS9iZ/wAWd/5wFT8luypdNU1hDO8yoAms8w3Y4s2eoA0vNU9esS+VzZEurFJLcurIzzVmSyAygYrYEg2uSDf3cXPZ+xJEhspaWaxXIszGxsSLsTbgPwEZbR2PJnkGamRAsCCym3G11INoCnbO3pnyrByJy/vWV/k6ix06CNe0IuWydqS6hMpZOmjKdGU9TD/XgegmNA7pUvYf/izv/OGWztmypCkSkC31JuWJ6rsxJMBtwQQQBBBBAeGKDs7yZqszKfPaat74heTLfxvkSb9NrG/T0Rf4ICKmp1loqIqoiiyqoAAA6ABwgqadZiMjqrowsysAQR1EHjEsEBUqPcCmlVKTkeeMGDrLyUoCOGpXMj2Fvy0i2wQQBBBBAEEEEBStzP1bQ/daf6aQQbl/q2g+60/00ggDdTaqU61aTlnqxra1wOQnsCrznZSGWWQQQQbg9MP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ao8OCCAPSen9/3ao8OD0np/f8Adqjw4IIA9J6f3/dqjw4PSen9/wB2qPDgggD0np/f92qPDg9J6f3/AHeo8OCCAUbo0zps+iVkdWWmkKQVIIIlqCCCLg3ggg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66" name="Picture 18" descr="http://3.bp.blogspot.com/_9dxmWoMH9_4/TKUwry2xbdI/AAAAAAAAAeg/7YP_GNUWznw/s1600/friday.jpg"/>
          <p:cNvPicPr>
            <a:picLocks noChangeAspect="1" noChangeArrowheads="1"/>
          </p:cNvPicPr>
          <p:nvPr/>
        </p:nvPicPr>
        <p:blipFill>
          <a:blip r:embed="rId2" cstate="print"/>
          <a:srcRect/>
          <a:stretch>
            <a:fillRect/>
          </a:stretch>
        </p:blipFill>
        <p:spPr bwMode="auto">
          <a:xfrm>
            <a:off x="2051720" y="2708920"/>
            <a:ext cx="6876256" cy="2160240"/>
          </a:xfrm>
          <a:prstGeom prst="rect">
            <a:avLst/>
          </a:prstGeom>
          <a:noFill/>
        </p:spPr>
      </p:pic>
      <p:pic>
        <p:nvPicPr>
          <p:cNvPr id="13" name="Picture 2" descr="http://cdn2.bigcommerce.com/server1300/b1331/product_images/uploaded_images/weekend-shipping-saturday-sunday.jpg"/>
          <p:cNvPicPr>
            <a:picLocks noChangeAspect="1" noChangeArrowheads="1"/>
          </p:cNvPicPr>
          <p:nvPr/>
        </p:nvPicPr>
        <p:blipFill>
          <a:blip r:embed="rId3" cstate="print"/>
          <a:srcRect/>
          <a:stretch>
            <a:fillRect/>
          </a:stretch>
        </p:blipFill>
        <p:spPr bwMode="auto">
          <a:xfrm>
            <a:off x="4427984" y="4991099"/>
            <a:ext cx="2457450" cy="18669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pl-PL" dirty="0" smtClean="0">
                <a:latin typeface="+mn-lt"/>
              </a:rPr>
              <a:t>University cycle:</a:t>
            </a:r>
            <a:endParaRPr lang="pl-PL" dirty="0">
              <a:latin typeface="+mn-lt"/>
            </a:endParaRPr>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57</a:t>
            </a:fld>
            <a:endParaRPr lang="pl-PL"/>
          </a:p>
        </p:txBody>
      </p:sp>
      <p:sp>
        <p:nvSpPr>
          <p:cNvPr id="3" name="Content Placeholder 2"/>
          <p:cNvSpPr>
            <a:spLocks noGrp="1"/>
          </p:cNvSpPr>
          <p:nvPr>
            <p:ph sz="quarter" idx="1"/>
          </p:nvPr>
        </p:nvSpPr>
        <p:spPr/>
        <p:txBody>
          <a:bodyPr>
            <a:normAutofit/>
          </a:bodyPr>
          <a:lstStyle/>
          <a:p>
            <a:r>
              <a:rPr lang="pl-PL" b="1" dirty="0" smtClean="0"/>
              <a:t>1st cycle</a:t>
            </a:r>
            <a:r>
              <a:rPr lang="en-US" b="1" dirty="0" smtClean="0"/>
              <a:t>:</a:t>
            </a:r>
            <a:endParaRPr lang="pl-PL" b="1" dirty="0" smtClean="0"/>
          </a:p>
          <a:p>
            <a:pPr>
              <a:buFont typeface="Wingdings" pitchFamily="2" charset="2"/>
              <a:buChar char="Ø"/>
            </a:pPr>
            <a:r>
              <a:rPr lang="pl-PL" dirty="0" smtClean="0"/>
              <a:t>3-4 years</a:t>
            </a:r>
            <a:r>
              <a:rPr lang="en-US" dirty="0" smtClean="0"/>
              <a:t>,</a:t>
            </a:r>
            <a:endParaRPr lang="pl-PL" dirty="0" smtClean="0"/>
          </a:p>
          <a:p>
            <a:pPr>
              <a:buFont typeface="Wingdings" pitchFamily="2" charset="2"/>
              <a:buChar char="Ø"/>
            </a:pPr>
            <a:r>
              <a:rPr lang="pl-PL" dirty="0" err="1" smtClean="0"/>
              <a:t>required</a:t>
            </a:r>
            <a:r>
              <a:rPr lang="pl-PL" dirty="0" smtClean="0"/>
              <a:t> the </a:t>
            </a:r>
            <a:r>
              <a:rPr lang="pl-PL" dirty="0" err="1" smtClean="0"/>
              <a:t>maturity</a:t>
            </a:r>
            <a:r>
              <a:rPr lang="pl-PL" dirty="0" smtClean="0"/>
              <a:t> </a:t>
            </a:r>
            <a:r>
              <a:rPr lang="pl-PL" dirty="0" err="1" smtClean="0"/>
              <a:t>exam</a:t>
            </a:r>
            <a:r>
              <a:rPr lang="en-US" dirty="0" smtClean="0"/>
              <a:t>.</a:t>
            </a:r>
          </a:p>
          <a:p>
            <a:pPr>
              <a:buNone/>
            </a:pPr>
            <a:r>
              <a:rPr lang="pl-PL" dirty="0" smtClean="0"/>
              <a:t> </a:t>
            </a:r>
          </a:p>
          <a:p>
            <a:r>
              <a:rPr lang="pl-PL" b="1" dirty="0" smtClean="0"/>
              <a:t>2nd cycle</a:t>
            </a:r>
            <a:r>
              <a:rPr lang="en-US" b="1" dirty="0" smtClean="0"/>
              <a:t>:</a:t>
            </a:r>
            <a:endParaRPr lang="pl-PL" b="1" dirty="0" smtClean="0"/>
          </a:p>
          <a:p>
            <a:pPr>
              <a:buFont typeface="Wingdings" pitchFamily="2" charset="2"/>
              <a:buChar char="Ø"/>
            </a:pPr>
            <a:r>
              <a:rPr lang="pl-PL" dirty="0" smtClean="0"/>
              <a:t>2 years</a:t>
            </a:r>
            <a:r>
              <a:rPr lang="en-US" dirty="0" smtClean="0"/>
              <a:t>,</a:t>
            </a:r>
            <a:endParaRPr lang="pl-PL" dirty="0" smtClean="0"/>
          </a:p>
          <a:p>
            <a:pPr>
              <a:buFont typeface="Wingdings" pitchFamily="2" charset="2"/>
              <a:buChar char="Ø"/>
            </a:pPr>
            <a:r>
              <a:rPr lang="pl-PL" dirty="0" smtClean="0"/>
              <a:t>required 1st cycle</a:t>
            </a:r>
            <a:r>
              <a:rPr lang="en-US" dirty="0" smtClean="0"/>
              <a:t>.</a:t>
            </a:r>
            <a:endParaRPr lang="pl-PL"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University cycle:</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58</a:t>
            </a:fld>
            <a:endParaRPr lang="pl-PL"/>
          </a:p>
        </p:txBody>
      </p:sp>
      <p:sp>
        <p:nvSpPr>
          <p:cNvPr id="3" name="Content Placeholder 2"/>
          <p:cNvSpPr>
            <a:spLocks noGrp="1"/>
          </p:cNvSpPr>
          <p:nvPr>
            <p:ph sz="quarter" idx="1"/>
          </p:nvPr>
        </p:nvSpPr>
        <p:spPr/>
        <p:txBody>
          <a:bodyPr>
            <a:normAutofit lnSpcReduction="10000"/>
          </a:bodyPr>
          <a:lstStyle/>
          <a:p>
            <a:r>
              <a:rPr lang="pl-PL" b="1" dirty="0" smtClean="0"/>
              <a:t>Long cycle studies</a:t>
            </a:r>
            <a:r>
              <a:rPr lang="en-US" b="1" dirty="0" smtClean="0"/>
              <a:t>:</a:t>
            </a:r>
            <a:endParaRPr lang="pl-PL" b="1" dirty="0" smtClean="0"/>
          </a:p>
          <a:p>
            <a:pPr>
              <a:buFont typeface="Wingdings" pitchFamily="2" charset="2"/>
              <a:buChar char="Ø"/>
            </a:pPr>
            <a:r>
              <a:rPr lang="pl-PL" dirty="0" smtClean="0"/>
              <a:t>5-6 years</a:t>
            </a:r>
            <a:r>
              <a:rPr lang="en-US" dirty="0" smtClean="0"/>
              <a:t>,</a:t>
            </a:r>
            <a:endParaRPr lang="pl-PL" dirty="0" smtClean="0"/>
          </a:p>
          <a:p>
            <a:pPr>
              <a:buFont typeface="Wingdings" pitchFamily="2" charset="2"/>
              <a:buChar char="Ø"/>
            </a:pPr>
            <a:r>
              <a:rPr lang="pl-PL" dirty="0" err="1"/>
              <a:t>r</a:t>
            </a:r>
            <a:r>
              <a:rPr lang="pl-PL" dirty="0" err="1" smtClean="0"/>
              <a:t>equired</a:t>
            </a:r>
            <a:r>
              <a:rPr lang="pl-PL" dirty="0" smtClean="0"/>
              <a:t> the </a:t>
            </a:r>
            <a:r>
              <a:rPr lang="pl-PL" dirty="0" err="1" smtClean="0"/>
              <a:t>maturity</a:t>
            </a:r>
            <a:r>
              <a:rPr lang="pl-PL" dirty="0" smtClean="0"/>
              <a:t> </a:t>
            </a:r>
            <a:r>
              <a:rPr lang="pl-PL" dirty="0" err="1" smtClean="0"/>
              <a:t>exam</a:t>
            </a:r>
            <a:r>
              <a:rPr lang="en-US" dirty="0" smtClean="0"/>
              <a:t>,</a:t>
            </a:r>
            <a:endParaRPr lang="pl-PL" dirty="0" smtClean="0"/>
          </a:p>
          <a:p>
            <a:pPr>
              <a:buFont typeface="Wingdings" pitchFamily="2" charset="2"/>
              <a:buChar char="Ø"/>
            </a:pPr>
            <a:r>
              <a:rPr lang="pl-PL" dirty="0" smtClean="0"/>
              <a:t>e.g. law, medicine, graphics, painting</a:t>
            </a:r>
            <a:r>
              <a:rPr lang="en-US" dirty="0" smtClean="0"/>
              <a:t>.</a:t>
            </a:r>
            <a:endParaRPr lang="pl-PL" dirty="0" smtClean="0"/>
          </a:p>
          <a:p>
            <a:r>
              <a:rPr lang="pl-PL" b="1" dirty="0" smtClean="0"/>
              <a:t>3rd cycle</a:t>
            </a:r>
            <a:r>
              <a:rPr lang="en-US" b="1" dirty="0" smtClean="0"/>
              <a:t>:</a:t>
            </a:r>
            <a:endParaRPr lang="pl-PL" b="1" dirty="0" smtClean="0"/>
          </a:p>
          <a:p>
            <a:pPr>
              <a:buFont typeface="Wingdings" pitchFamily="2" charset="2"/>
              <a:buChar char="Ø"/>
            </a:pPr>
            <a:r>
              <a:rPr lang="en-US" dirty="0" smtClean="0"/>
              <a:t>r</a:t>
            </a:r>
            <a:r>
              <a:rPr lang="pl-PL" dirty="0" smtClean="0"/>
              <a:t>equired </a:t>
            </a:r>
            <a:r>
              <a:rPr lang="pl-PL" dirty="0" err="1" smtClean="0"/>
              <a:t>Master’s</a:t>
            </a:r>
            <a:r>
              <a:rPr lang="pl-PL" dirty="0" smtClean="0"/>
              <a:t> deegre</a:t>
            </a:r>
            <a:r>
              <a:rPr lang="en-US" dirty="0" smtClean="0"/>
              <a:t>,</a:t>
            </a:r>
            <a:endParaRPr lang="pl-PL" dirty="0" smtClean="0"/>
          </a:p>
          <a:p>
            <a:pPr>
              <a:buFont typeface="Wingdings" pitchFamily="2" charset="2"/>
              <a:buChar char="Ø"/>
            </a:pPr>
            <a:r>
              <a:rPr lang="pl-PL" dirty="0" smtClean="0"/>
              <a:t>PhD study</a:t>
            </a:r>
            <a:r>
              <a:rPr lang="en-US" dirty="0" smtClean="0"/>
              <a:t>.</a:t>
            </a:r>
            <a:endParaRPr lang="pl-PL" dirty="0" smtClean="0"/>
          </a:p>
          <a:p>
            <a:r>
              <a:rPr lang="en-US" b="1" dirty="0" smtClean="0"/>
              <a:t>Postgraduate </a:t>
            </a:r>
            <a:r>
              <a:rPr lang="pl-PL" b="1" dirty="0" smtClean="0"/>
              <a:t>studies</a:t>
            </a:r>
            <a:r>
              <a:rPr lang="en-US" b="1" dirty="0" smtClean="0"/>
              <a:t>:</a:t>
            </a:r>
            <a:endParaRPr lang="pl-PL" b="1" dirty="0" smtClean="0"/>
          </a:p>
          <a:p>
            <a:pPr>
              <a:buFont typeface="Wingdings" pitchFamily="2" charset="2"/>
              <a:buChar char="Ø"/>
            </a:pPr>
            <a:r>
              <a:rPr lang="en-US" dirty="0" smtClean="0"/>
              <a:t>r</a:t>
            </a:r>
            <a:r>
              <a:rPr lang="pl-PL" dirty="0" smtClean="0"/>
              <a:t>equired higher education</a:t>
            </a:r>
            <a:r>
              <a:rPr lang="en-US" dirty="0" smtClean="0"/>
              <a:t>.</a:t>
            </a:r>
            <a:endParaRPr lang="pl-PL" dirty="0" smtClean="0"/>
          </a:p>
          <a:p>
            <a:endParaRPr lang="pl-PL"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pl-PL" dirty="0" smtClean="0">
                <a:latin typeface="+mn-lt"/>
              </a:rPr>
              <a:t>University degrees</a:t>
            </a:r>
            <a:endParaRPr lang="pl-PL" dirty="0">
              <a:latin typeface="+mn-lt"/>
            </a:endParaRPr>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59</a:t>
            </a:fld>
            <a:endParaRPr lang="pl-PL"/>
          </a:p>
        </p:txBody>
      </p:sp>
      <p:sp>
        <p:nvSpPr>
          <p:cNvPr id="3" name="Content Placeholder 2"/>
          <p:cNvSpPr>
            <a:spLocks noGrp="1"/>
          </p:cNvSpPr>
          <p:nvPr>
            <p:ph sz="quarter" idx="1"/>
          </p:nvPr>
        </p:nvSpPr>
        <p:spPr/>
        <p:txBody>
          <a:bodyPr/>
          <a:lstStyle/>
          <a:p>
            <a:r>
              <a:rPr lang="pl-PL" sz="3000" dirty="0" smtClean="0"/>
              <a:t>Bachelor of Arts – BA</a:t>
            </a:r>
          </a:p>
          <a:p>
            <a:r>
              <a:rPr lang="pl-PL" sz="3000" dirty="0" smtClean="0"/>
              <a:t>Bachelor of Science – BSc</a:t>
            </a:r>
          </a:p>
          <a:p>
            <a:r>
              <a:rPr lang="pl-PL" sz="3000" dirty="0" smtClean="0"/>
              <a:t>Master of Arts – MA</a:t>
            </a:r>
          </a:p>
          <a:p>
            <a:r>
              <a:rPr lang="pl-PL" sz="3000" dirty="0" smtClean="0"/>
              <a:t>Engineer – Msc/MEng</a:t>
            </a:r>
          </a:p>
          <a:p>
            <a:r>
              <a:rPr lang="pl-PL" sz="3000" dirty="0" smtClean="0"/>
              <a:t>Doctor of Philosophy – PhD</a:t>
            </a:r>
          </a:p>
          <a:p>
            <a:r>
              <a:rPr lang="pl-PL" sz="3000" dirty="0" smtClean="0"/>
              <a:t>Proffesor – Prof.</a:t>
            </a:r>
          </a:p>
          <a:p>
            <a:pPr>
              <a:buNone/>
            </a:pPr>
            <a:endParaRPr lang="pl-PL" dirty="0" smtClean="0"/>
          </a:p>
          <a:p>
            <a:endParaRPr lang="pl-PL" dirty="0" smtClean="0"/>
          </a:p>
          <a:p>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a:bodyPr>
          <a:lstStyle/>
          <a:p>
            <a:r>
              <a:rPr lang="en-US" dirty="0" smtClean="0"/>
              <a:t>Changes introduces since 1999: </a:t>
            </a:r>
            <a:endParaRPr lang="pl-PL" dirty="0"/>
          </a:p>
        </p:txBody>
      </p:sp>
      <p:sp>
        <p:nvSpPr>
          <p:cNvPr id="34" name="Symbol zastępczy zawartości 33"/>
          <p:cNvSpPr>
            <a:spLocks noGrp="1"/>
          </p:cNvSpPr>
          <p:nvPr>
            <p:ph idx="1"/>
          </p:nvPr>
        </p:nvSpPr>
        <p:spPr/>
        <p:txBody>
          <a:bodyPr>
            <a:normAutofit/>
          </a:bodyPr>
          <a:lstStyle/>
          <a:p>
            <a:r>
              <a:rPr lang="en-US" sz="3600" dirty="0" smtClean="0"/>
              <a:t>introduction of the </a:t>
            </a:r>
            <a:r>
              <a:rPr lang="en-US" sz="3600" b="1" dirty="0" smtClean="0"/>
              <a:t>new school type </a:t>
            </a:r>
            <a:r>
              <a:rPr lang="en-US" sz="3600" dirty="0" smtClean="0"/>
              <a:t>– lower secondary school (gymnasium);</a:t>
            </a:r>
          </a:p>
          <a:p>
            <a:r>
              <a:rPr lang="en-US" sz="3600" b="1" dirty="0" smtClean="0"/>
              <a:t>extension of comprehensive compulsory education </a:t>
            </a:r>
            <a:r>
              <a:rPr lang="en-US" sz="3600" dirty="0" smtClean="0"/>
              <a:t>by one year.</a:t>
            </a:r>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6</a:t>
            </a:fld>
            <a:endParaRPr lang="pl-PL"/>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 - types</a:t>
            </a:r>
            <a:endParaRPr lang="pl-PL" dirty="0"/>
          </a:p>
        </p:txBody>
      </p:sp>
      <p:sp>
        <p:nvSpPr>
          <p:cNvPr id="3" name="Content Placeholder 2"/>
          <p:cNvSpPr>
            <a:spLocks noGrp="1"/>
          </p:cNvSpPr>
          <p:nvPr>
            <p:ph idx="1"/>
          </p:nvPr>
        </p:nvSpPr>
        <p:spPr/>
        <p:txBody>
          <a:bodyPr>
            <a:normAutofit/>
          </a:bodyPr>
          <a:lstStyle/>
          <a:p>
            <a:r>
              <a:rPr lang="en-US" sz="3000" dirty="0" smtClean="0"/>
              <a:t>Social</a:t>
            </a:r>
            <a:endParaRPr lang="pl-PL" sz="3000" dirty="0" smtClean="0"/>
          </a:p>
          <a:p>
            <a:r>
              <a:rPr lang="en-US" sz="3000" dirty="0" smtClean="0"/>
              <a:t>For</a:t>
            </a:r>
            <a:r>
              <a:rPr lang="pl-PL" sz="3000" dirty="0" smtClean="0"/>
              <a:t> </a:t>
            </a:r>
            <a:r>
              <a:rPr lang="en-US" sz="3000" dirty="0" smtClean="0"/>
              <a:t>disabled people</a:t>
            </a:r>
            <a:endParaRPr lang="pl-PL" sz="3000" dirty="0" smtClean="0"/>
          </a:p>
          <a:p>
            <a:r>
              <a:rPr lang="en-US" sz="3000" dirty="0" smtClean="0"/>
              <a:t>From</a:t>
            </a:r>
            <a:r>
              <a:rPr lang="pl-PL" sz="3000" dirty="0" smtClean="0"/>
              <a:t> rector for </a:t>
            </a:r>
            <a:r>
              <a:rPr lang="en-US" sz="3000" dirty="0" smtClean="0"/>
              <a:t>the best students</a:t>
            </a:r>
            <a:endParaRPr lang="pl-PL" sz="3000" dirty="0" smtClean="0"/>
          </a:p>
          <a:p>
            <a:r>
              <a:rPr lang="en-US" sz="3000" dirty="0" smtClean="0"/>
              <a:t>From </a:t>
            </a:r>
            <a:r>
              <a:rPr lang="pl-PL" sz="3000" dirty="0" smtClean="0"/>
              <a:t>minister for outstanding achievements</a:t>
            </a:r>
          </a:p>
          <a:p>
            <a:r>
              <a:rPr lang="en-US" sz="3000" dirty="0" smtClean="0"/>
              <a:t>Grants</a:t>
            </a:r>
            <a:endParaRPr lang="pl-PL" sz="3000" dirty="0" smtClean="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60</a:t>
            </a:fld>
            <a:endParaRPr lang="pl-PL"/>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Private Universities</a:t>
            </a:r>
            <a:endParaRPr lang="pl-PL" dirty="0"/>
          </a:p>
        </p:txBody>
      </p:sp>
      <p:sp>
        <p:nvSpPr>
          <p:cNvPr id="3" name="Content Placeholder 2"/>
          <p:cNvSpPr>
            <a:spLocks noGrp="1"/>
          </p:cNvSpPr>
          <p:nvPr>
            <p:ph idx="1"/>
          </p:nvPr>
        </p:nvSpPr>
        <p:spPr/>
        <p:txBody>
          <a:bodyPr/>
          <a:lstStyle/>
          <a:p>
            <a:r>
              <a:rPr lang="en-US" sz="3000" dirty="0" smtClean="0"/>
              <a:t>Functioning since</a:t>
            </a:r>
            <a:r>
              <a:rPr lang="pl-PL" sz="3000" dirty="0" smtClean="0"/>
              <a:t> 199</a:t>
            </a:r>
            <a:r>
              <a:rPr lang="en-US" sz="3000" dirty="0" smtClean="0"/>
              <a:t>1</a:t>
            </a:r>
            <a:endParaRPr lang="pl-PL" sz="3000" dirty="0" smtClean="0"/>
          </a:p>
          <a:p>
            <a:r>
              <a:rPr lang="pl-PL" sz="3000" dirty="0" smtClean="0"/>
              <a:t>Important in </a:t>
            </a:r>
            <a:r>
              <a:rPr lang="en-US" sz="3000" dirty="0" smtClean="0"/>
              <a:t>educational</a:t>
            </a:r>
            <a:r>
              <a:rPr lang="pl-PL" sz="3000" dirty="0" smtClean="0"/>
              <a:t> system</a:t>
            </a:r>
          </a:p>
          <a:p>
            <a:r>
              <a:rPr lang="pl-PL" sz="3000" dirty="0" smtClean="0"/>
              <a:t>Students must pay for </a:t>
            </a:r>
            <a:r>
              <a:rPr lang="en-US" sz="3000" dirty="0" smtClean="0"/>
              <a:t>such</a:t>
            </a:r>
            <a:r>
              <a:rPr lang="pl-PL" sz="3000" dirty="0" smtClean="0"/>
              <a:t> </a:t>
            </a:r>
            <a:r>
              <a:rPr lang="pl-PL" sz="3000" dirty="0" err="1" smtClean="0"/>
              <a:t>studies</a:t>
            </a:r>
            <a:endParaRPr lang="pl-PL" sz="3000" dirty="0" smtClean="0"/>
          </a:p>
          <a:p>
            <a:r>
              <a:rPr lang="pl-PL" sz="3000" dirty="0" err="1" smtClean="0"/>
              <a:t>Scholarship</a:t>
            </a:r>
            <a:r>
              <a:rPr lang="pl-PL" sz="3000" dirty="0" smtClean="0"/>
              <a:t> </a:t>
            </a:r>
            <a:r>
              <a:rPr lang="pl-PL" sz="3000" dirty="0" smtClean="0"/>
              <a:t>for </a:t>
            </a:r>
            <a:r>
              <a:rPr lang="en-US" sz="3000" dirty="0" smtClean="0"/>
              <a:t>the best students</a:t>
            </a:r>
            <a:endParaRPr lang="pl-PL" sz="3000" dirty="0" smtClean="0"/>
          </a:p>
          <a:p>
            <a:r>
              <a:rPr lang="pl-PL" sz="3000" dirty="0" smtClean="0"/>
              <a:t>Full-</a:t>
            </a:r>
            <a:r>
              <a:rPr lang="pl-PL" sz="3000" dirty="0" err="1" smtClean="0"/>
              <a:t>time</a:t>
            </a:r>
            <a:r>
              <a:rPr lang="pl-PL" sz="3000" dirty="0" smtClean="0"/>
              <a:t> </a:t>
            </a:r>
            <a:r>
              <a:rPr lang="en-US" sz="3000" dirty="0" smtClean="0"/>
              <a:t>studies</a:t>
            </a:r>
            <a:endParaRPr lang="pl-PL" sz="3000" dirty="0" smtClean="0"/>
          </a:p>
          <a:p>
            <a:r>
              <a:rPr lang="pl-PL" sz="3000" dirty="0" smtClean="0"/>
              <a:t>Part-</a:t>
            </a:r>
            <a:r>
              <a:rPr lang="pl-PL" sz="3000" dirty="0" err="1" smtClean="0"/>
              <a:t>time</a:t>
            </a:r>
            <a:r>
              <a:rPr lang="pl-PL" sz="3000" dirty="0" smtClean="0"/>
              <a:t> </a:t>
            </a:r>
            <a:r>
              <a:rPr lang="pl-PL" sz="3000" dirty="0" err="1" smtClean="0"/>
              <a:t>studies</a:t>
            </a:r>
            <a:endParaRPr lang="pl-PL" sz="3000" dirty="0" smtClean="0"/>
          </a:p>
          <a:p>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61</a:t>
            </a:fld>
            <a:endParaRPr lang="pl-PL"/>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Opinions</a:t>
            </a:r>
            <a:endParaRPr lang="pl-PL" dirty="0"/>
          </a:p>
        </p:txBody>
      </p:sp>
      <p:sp>
        <p:nvSpPr>
          <p:cNvPr id="3" name="Content Placeholder 2"/>
          <p:cNvSpPr>
            <a:spLocks noGrp="1"/>
          </p:cNvSpPr>
          <p:nvPr>
            <p:ph idx="1"/>
          </p:nvPr>
        </p:nvSpPr>
        <p:spPr/>
        <p:txBody>
          <a:bodyPr>
            <a:normAutofit/>
          </a:bodyPr>
          <a:lstStyle/>
          <a:p>
            <a:r>
              <a:rPr lang="pl-PL" sz="3000" dirty="0" smtClean="0"/>
              <a:t>Rich people</a:t>
            </a:r>
          </a:p>
          <a:p>
            <a:r>
              <a:rPr lang="pl-PL" sz="3000" dirty="0" smtClean="0"/>
              <a:t>No ambition</a:t>
            </a:r>
          </a:p>
          <a:p>
            <a:r>
              <a:rPr lang="pl-PL" sz="3000" dirty="0" smtClean="0"/>
              <a:t>Money are the most important</a:t>
            </a:r>
          </a:p>
          <a:p>
            <a:r>
              <a:rPr lang="pl-PL" sz="3000" dirty="0" smtClean="0"/>
              <a:t>Low level of education</a:t>
            </a:r>
          </a:p>
          <a:p>
            <a:endParaRPr lang="pl-PL" dirty="0" smtClean="0"/>
          </a:p>
          <a:p>
            <a:endParaRPr lang="pl-PL" dirty="0" smtClean="0"/>
          </a:p>
          <a:p>
            <a:endParaRPr lang="pl-PL" dirty="0" smtClean="0"/>
          </a:p>
          <a:p>
            <a:pPr>
              <a:buFont typeface="Wingdings" pitchFamily="2" charset="2"/>
              <a:buChar char="Ø"/>
            </a:pPr>
            <a:r>
              <a:rPr lang="pl-PL" sz="3200" dirty="0" smtClean="0"/>
              <a:t>STEREOTYPES!</a:t>
            </a:r>
            <a:endParaRPr lang="pl-PL" sz="3200" dirty="0"/>
          </a:p>
        </p:txBody>
      </p:sp>
      <p:pic>
        <p:nvPicPr>
          <p:cNvPr id="36868" name="Picture 4" descr="http://studente.pl/_cache/_thumbs/4F/4fb879205b264fcd2a0ef3ab0448dd01.jpg"/>
          <p:cNvPicPr>
            <a:picLocks noChangeAspect="1" noChangeArrowheads="1"/>
          </p:cNvPicPr>
          <p:nvPr/>
        </p:nvPicPr>
        <p:blipFill>
          <a:blip r:embed="rId2" cstate="print"/>
          <a:srcRect/>
          <a:stretch>
            <a:fillRect/>
          </a:stretch>
        </p:blipFill>
        <p:spPr bwMode="auto">
          <a:xfrm>
            <a:off x="5796136" y="1790699"/>
            <a:ext cx="2867025" cy="4305301"/>
          </a:xfrm>
          <a:prstGeom prst="rect">
            <a:avLst/>
          </a:prstGeom>
          <a:noFill/>
        </p:spPr>
      </p:pic>
      <p:sp>
        <p:nvSpPr>
          <p:cNvPr id="5" name="Symbol zastępczy numeru slajdu 4"/>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62</a:t>
            </a:fld>
            <a:endParaRPr lang="pl-PL"/>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Vocational school</a:t>
            </a:r>
            <a:endParaRPr lang="pl-PL" dirty="0"/>
          </a:p>
        </p:txBody>
      </p:sp>
      <p:sp>
        <p:nvSpPr>
          <p:cNvPr id="3" name="Content Placeholder 2"/>
          <p:cNvSpPr>
            <a:spLocks noGrp="1"/>
          </p:cNvSpPr>
          <p:nvPr>
            <p:ph idx="1"/>
          </p:nvPr>
        </p:nvSpPr>
        <p:spPr/>
        <p:txBody>
          <a:bodyPr>
            <a:normAutofit/>
          </a:bodyPr>
          <a:lstStyle/>
          <a:p>
            <a:r>
              <a:rPr lang="pl-PL" sz="3000" dirty="0" smtClean="0"/>
              <a:t>Required secondary education</a:t>
            </a:r>
            <a:r>
              <a:rPr lang="en-US" sz="3000" dirty="0" smtClean="0"/>
              <a:t>.</a:t>
            </a:r>
            <a:endParaRPr lang="pl-PL" sz="3000" dirty="0" smtClean="0"/>
          </a:p>
          <a:p>
            <a:r>
              <a:rPr lang="pl-PL" sz="3000" dirty="0" smtClean="0"/>
              <a:t>You needn’t </a:t>
            </a:r>
            <a:r>
              <a:rPr lang="pl-PL" sz="3000" dirty="0" err="1" smtClean="0"/>
              <a:t>have</a:t>
            </a:r>
            <a:r>
              <a:rPr lang="pl-PL" sz="3000" dirty="0" smtClean="0"/>
              <a:t> the </a:t>
            </a:r>
            <a:r>
              <a:rPr lang="pl-PL" sz="3000" dirty="0" err="1" smtClean="0"/>
              <a:t>Maturity</a:t>
            </a:r>
            <a:r>
              <a:rPr lang="pl-PL" sz="3000" dirty="0" smtClean="0"/>
              <a:t> </a:t>
            </a:r>
            <a:r>
              <a:rPr lang="pl-PL" sz="3000" dirty="0" err="1" smtClean="0"/>
              <a:t>exam</a:t>
            </a:r>
            <a:r>
              <a:rPr lang="en-US" sz="3000" dirty="0" smtClean="0"/>
              <a:t>.</a:t>
            </a:r>
            <a:endParaRPr lang="pl-PL" sz="3000" dirty="0" smtClean="0"/>
          </a:p>
          <a:p>
            <a:r>
              <a:rPr lang="pl-PL" sz="3000" dirty="0" smtClean="0"/>
              <a:t>Scholarships for </a:t>
            </a:r>
            <a:r>
              <a:rPr lang="en-US" sz="3000" dirty="0" smtClean="0"/>
              <a:t>the best students.</a:t>
            </a:r>
          </a:p>
          <a:p>
            <a:endParaRPr lang="pl-PL" sz="3000" dirty="0" smtClean="0"/>
          </a:p>
          <a:p>
            <a:r>
              <a:rPr lang="pl-PL" sz="3000" b="1" dirty="0" smtClean="0"/>
              <a:t>Public</a:t>
            </a:r>
            <a:r>
              <a:rPr lang="pl-PL" sz="3000" dirty="0" smtClean="0"/>
              <a:t> Vocational school</a:t>
            </a:r>
            <a:r>
              <a:rPr lang="en-US" sz="3000" dirty="0" smtClean="0"/>
              <a:t>:</a:t>
            </a:r>
            <a:endParaRPr lang="pl-PL" sz="3000" dirty="0" smtClean="0"/>
          </a:p>
          <a:p>
            <a:pPr>
              <a:buFont typeface="Wingdings" pitchFamily="2" charset="2"/>
              <a:buChar char="Ø"/>
            </a:pPr>
            <a:r>
              <a:rPr lang="pl-PL" sz="3000" dirty="0" smtClean="0"/>
              <a:t>2 years</a:t>
            </a:r>
            <a:r>
              <a:rPr lang="en-US" sz="3000" dirty="0" smtClean="0"/>
              <a:t>.</a:t>
            </a:r>
            <a:endParaRPr lang="pl-PL" sz="3000" dirty="0" smtClean="0"/>
          </a:p>
          <a:p>
            <a:r>
              <a:rPr lang="pl-PL" sz="3000" b="1" dirty="0" smtClean="0"/>
              <a:t>Private</a:t>
            </a:r>
            <a:r>
              <a:rPr lang="pl-PL" sz="3000" dirty="0" smtClean="0"/>
              <a:t> Vocational school</a:t>
            </a:r>
            <a:r>
              <a:rPr lang="en-US" sz="3000" dirty="0" smtClean="0"/>
              <a:t>:</a:t>
            </a:r>
            <a:endParaRPr lang="pl-PL" sz="3000" dirty="0" smtClean="0"/>
          </a:p>
          <a:p>
            <a:pPr>
              <a:buFont typeface="Wingdings" pitchFamily="2" charset="2"/>
              <a:buChar char="Ø"/>
            </a:pPr>
            <a:r>
              <a:rPr lang="pl-PL" sz="3000" dirty="0" smtClean="0"/>
              <a:t>1 year</a:t>
            </a:r>
            <a:r>
              <a:rPr lang="en-US" sz="3000" dirty="0" smtClean="0"/>
              <a:t>.</a:t>
            </a:r>
            <a:endParaRPr lang="pl-PL" sz="3000"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63</a:t>
            </a:fld>
            <a:endParaRPr lang="pl-PL"/>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497363"/>
          </a:xfrm>
        </p:spPr>
        <p:txBody>
          <a:bodyPr>
            <a:normAutofit/>
          </a:bodyPr>
          <a:lstStyle/>
          <a:p>
            <a:r>
              <a:rPr lang="pl-PL" sz="3000" dirty="0" smtClean="0"/>
              <a:t>Students get:</a:t>
            </a:r>
          </a:p>
          <a:p>
            <a:pPr>
              <a:buFont typeface="Wingdings" pitchFamily="2" charset="2"/>
              <a:buChar char="Ø"/>
            </a:pPr>
            <a:r>
              <a:rPr lang="en-US" sz="3000" dirty="0" smtClean="0"/>
              <a:t>indexes,</a:t>
            </a:r>
            <a:endParaRPr lang="pl-PL" sz="3000" dirty="0" smtClean="0"/>
          </a:p>
          <a:p>
            <a:pPr>
              <a:buFont typeface="Wingdings" pitchFamily="2" charset="2"/>
              <a:buChar char="Ø"/>
            </a:pPr>
            <a:r>
              <a:rPr lang="pl-PL" sz="3000" dirty="0" smtClean="0"/>
              <a:t>student </a:t>
            </a:r>
            <a:r>
              <a:rPr lang="en-US" sz="3000" dirty="0" smtClean="0"/>
              <a:t>cards.</a:t>
            </a:r>
            <a:endParaRPr lang="pl-PL" sz="3000" dirty="0" smtClean="0"/>
          </a:p>
          <a:p>
            <a:pPr>
              <a:buFont typeface="Wingdings" pitchFamily="2" charset="2"/>
              <a:buChar char="ü"/>
            </a:pPr>
            <a:endParaRPr lang="pl-PL" sz="3000" dirty="0" smtClean="0"/>
          </a:p>
          <a:p>
            <a:r>
              <a:rPr lang="pl-PL" sz="3000" dirty="0" smtClean="0"/>
              <a:t>Completing VS ends up </a:t>
            </a:r>
            <a:r>
              <a:rPr lang="pl-PL" sz="3000" b="1" dirty="0" smtClean="0"/>
              <a:t>getting the technique title </a:t>
            </a:r>
            <a:r>
              <a:rPr lang="pl-PL" sz="3000" dirty="0" smtClean="0"/>
              <a:t>and we can start </a:t>
            </a:r>
            <a:r>
              <a:rPr lang="en-US" sz="3000" dirty="0" smtClean="0"/>
              <a:t>working.</a:t>
            </a:r>
            <a:endParaRPr lang="pl-PL" sz="3000"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64</a:t>
            </a:fld>
            <a:endParaRPr lang="pl-PL"/>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CEAAkGBxQTEBUUExQWFhUVGB4WGRcXFxgaHxsYHRgcGB0cHhoYHCggGBolHBocIjEhJSkrLi8uFx8zODMsNygtLisBCgoKDg0OGxAQGy8kHyUyNC80LSwsLCwsLDQsLCwsNCwsLCwsLCwsLCwsLCwsLCwsLCwsLCwsLCwsLCwsLCwsLP/AABEIAOEA4QMBIgACEQEDEQH/xAAcAAACAwADAQAAAAAAAAAAAAAABgQFBwECAwj/xABCEAABAwIEAwUGBAUCBAcBAAABAgMRACEEBRIxBkFRImFxgZEHEzJCobEUUsHwI2JygtGS4TNTsvEVJENjosLSFv/EABoBAAIDAQEAAAAAAAAAAAAAAAAEAgMFAQb/xAAwEQACAgEEAAUCBQQDAQAAAAABAgADEQQSITEFEyJBUWFxMpGhsfAUFYHBM0LRBv/aAAwDAQACEQMRAD8A2eiiiozsKKKKIQoooohCiiiiEKKKKIQoooohCiiiiEKKKg47NWmo1KEkwL1wsB3OgE9SdRVc1nCFGL1PQsESK4rhuoFSO52oooqU5CiiiiEKKKKIQoooohCiiiiE5oooohOKKKKIQoooohCiiiiEKKKKIQJqEnGKUbJIT+YgifAVJfcgVTKzCVDtC5udU27uZNU2PjiWIuZbF+Nwb91e4NUjiioHSNI5k7xUrK3zdCjMbHqKEsycGSeogZljRRRV0plXneKUmEJ+a5PQUkZhhwt0ha06iYSFGNXZ5TYEKHW9X/EDxOLDQ3UASRySkTB6XP1ryzPKkutwRdO24+1JWkljHqa/TIeWkI7BkKF7/wC1vv40z5O+ZKeRuKRH8I4z2ZKkpIUnmYm8TceHWaa+HFgrSOiZ/frXKz6xI2L6TmM1FFFPROFFFFEIUUUUQhRRRRCFFFFEJzRRRRCcUUUUQhUc45sK0lxGr8uoT6TVBx/mimcOAkwXFQSJnSBJiL3sKzlWICgQdzy3UT4RH1qp7MHEtSrcMzbaKy/IsRjQNLbiuyLBRKgecGTT3w3m/wCJZ1EaVpOlaeih+hqS2BuBOPUyjJlrRRRU5XFzijEq+BPQydtxyqny5A1jSbJFhO5JO/lHrXfitxbkpQntKuI7rCl/h/FuNLU3iAUrMFGoRIiYnnv386znOWJmjSoAAjVg8xdUVBbWgCdIkSY6wYE0cN415T8OoCSUyNJm0+Hf9O+urGKUsKUBGi5BjaJmSRUfLcYoAuHlt94+1XICSMCdtACHmOD+KSm3P7VRY/NlmEoVEkyu0wOQm0+NQxiCqSTcmTVVmrpCdQsUk/Y1tV0gTBewmWGISFoJSSVm2szNptYjmTtXplOJUhk+/J7J3N7eO/reqLh/En8HhlEqKnABYT2iCuT4mfM0wKxSFN9eSh08axnOWJ+s9DWnoUfSV2PxbbzepCtrXEG5i3W/SmXhnAFtGpQuQAOoHf0m1U+C90VqSANSCkmBsoi0xz0wfMU0ZditaL7i3oYq2rTYHmRLUagbvLEl0UUVbF4UUV0cdA3NEJ3oqIrMmgrSXEgxq35beVSULBEggjqKITtRUR3HAfCCrw/ya8sJmyVq0lJQeUxB8COfdXNwziS8tsZxLCiiiuyM5oooohOKKKKIRK9qzSvwaVpHwLuegUIn1ArKsJjSm3M9N/M8hX0Fj8Gh5pbbglCxpI7u7oax/EcLowuJW26owkhxC1CAtsXV/cCYMdKotHvGaDn0xy4JZCMKm11Eq+tR8e85h8WHWVgoKkpfbTBIkwkkchP3rnLs6bUPdthaYGkKKYAJFrb+orvleCDKVBRudySTPrzPrVPXMc2Z+0aznDP5voa98PjW1/CoHu5+hrKs3xhbWrSdjcbb39YNR2MyhSVzsQqfAzXoV0KvWHU9iebbVMthRh0Yz8XZshl2EpJcdMJAE6ibAC4gk/qapAyr3aQ68lKkkqDaAHCArZJUQAfIczU3jJKitpYgJJ06uaSSCD4GPt1q4yDJ2mwFfEr8x69YrCchTgCbVaFhnPAii9xMpjW281qAulcEWPUGdp5b1ZZdjQ7htSTYnv8AzVb8Q5Y284kykrRMptdBsQRvz9aoclwHucIpsGQlZgnmNZj6V2tgpz8Sy1WYYzLlK4A8Kg41UpV0/SKtMTh4b1TsJrJV8VOXAIgKUSVHeVEgAeEVrLqqiM5mM+ltBwRHLhB8fhjh3FQWXCgHoUnsnwKdJqzzbOUNrCQv8RiikhCAbJFpUo/KnYlR5C0msvRnKHHNSytCiIJbURqjaY6U15JiWmxDSQCu5JOpR71KJJI7p6UqmlDsTn0/rHm1zJWFxz8y/wAlStsR8biiVKUbDUo9pUegA5ARTlki9Ce1yuT9/wBxS3lpA87mdyf3y5VZZiv/AMu4JKStJQCIkFQ0gjvvNO24VfpM6vcz/Uy9yjiTD4lGthZWnrpUAe4EgAnwqUvG+XjS5kWFQzh0oSAlKRAA5CqfH50px4tNJKgiS4R4SEibajWI9+T6ZuV6Ue8sM+4uCCUolRHMG303pHxnGj6VEzIPywB9Zt96nJ4dccUda0i0qCTMdAfLnS1mDQ1Ectv0rqtnsyNleOhLzBcRanQoFUqAF9wdjEjaSPpTQxjiyopWokOCSdUyRsCTFzfoNqzTDtwCoEiDbxtB+lPuSvjEshNgdEybyOsbcvqK67HqWUIDk45jNhX5sLSLd0iujzSiDAuL+fL61TYXEqQQlSZA7KVTExYSORiPWmjJBqWZOwBA8/tVSK27EtuKqu6Xwooop2ZM5oooohOKKKKIQpT49zBKWwjQlSvjE8iJggi48uRpsrOPaAJfVvZIiBPISP30prSVLZZhupRqLGrTK9zwwuPbWCkQle4BgT3irJDxc0hSVJjcnTFumlRv6WrOVvkGFXA5gEEfvxrheaOJMJecjviPtUrvCW35rIx9faX0eMLsxaOR8e8s83f1PPEGQpYCf7UgE+o+tV7q4HdUdL9kju+v7mvDFvzAnetmpBVUE+BMS1zbaW+TNJypP4nAN6u1qRBnqLHzkV2y1x1ICQsDR8Ui56R0Ec+tRPZ+dDJZUQdJ1COijPPvmp+dYYoPvQYIIB6aTa/W/wBq8xeoZjtnpNO5QANJ7LwAKkpEriesk6RUDGpCW46rB9VTXgnNUsoMhR+YJnshXmbb1JfVraYMXUpJ+hNKryCfpHLOGX7zpxZiSjAuEb6D9qwzBYIri0k9Otbbx0ofg1J5mB60q8DsNlNx2xUlfYuZWavMb7fz/UXU8KqLROx3iqRnFvNqCEAypWgGPmNh6TNbbiFtpIRpkqtYTv1NVLmRNnEtJDezheJ5AhOnxk6h/prtepZTI2aRWH2k/I8MUoSDJMC/Wpbr3vHdI+Fswe9cf/UW8Sa7cSZgjCtpITK1qCQAYO9z4x9YqA7ik4bDqdWYgFZ/6jTGp1gsTaso0mjKPvb/ABOeKuIBh29KbrV2UJHMmoWQoUzCVDUo9pwz86ibeJvburJ1cTOPYpbpSVH/ANNI2TCgoT4lIJ8KdcJxDiXCIZCQSFK7U9ocwSi3h3mk2q2jmPVXBicdRwcb93ig4pQSFpKdJMSTEWPh9aQ88BS+pJN5JPmZqwzzMHFgJWB2pk7n/aqpp1EjWoE9VG/1rQ0vh72qHJAEyfEPFaqGNYUlh+UjZZi0HEFtZ0COyVWST4n93pgVnLLZhLqVaRshMwemsGO6PCoZZQ4BKZR94/SoWJ4dsVsQn+Q7HrpPI/Sm7fCiBlTkRDTf/RKBssXafn2jaznKsR8TYCSARNyfIfCOe5Jp14QaJWpZ5JiPE/7Vj+RYnUqCCVTpg3IItFazw3mTbKT75YblIgK3PgNzSG1U4mq1jWjd3HGilzFca4VuJUsg/MEW+pB+lXOX5i08nU0tKh3G48RuKAQZUVIkuiiiuzk4oooohClDjrJlLHvkAqgQtI6D5gPvTfRVlVprbcJXZWHXaZhLrQ5VDxTMCYnwG3j1FaRxzw+whCsQlxtg80rUEpUe6dldw3rP8K8lcaCFauhk16Cm9LVyJk2UPWeouvOhUpBhSTdPTw6iq7EYoz31o+c+z0PNJWhXu8QBM/KecEfqKzDN8O6y4W30lDidxyI6g8x30j/Wo5IB6/WOnRtWASO/0jzwBnoS4CtVo0HuMgpPhy8+6tPzNv3mHXpgykx6GvnLLXHELCkc7R1Fb9wlnIeZEkBQF+/kD++YrKYAE4mgrZAz3KbCBjFYeXLOIEKAUUyBsSB3WO216u3lgOMJEEXNvCB96ROL8GprNWQ0SG31BRAsAZ7YnmCL+ZppbV/51Kejc/WlbnA4UdxzT1seWPU7cXmQE9SD6TSDleKT7xWodlJIse/cEU/8TXUgc71kGW433ZUlV7kEi/P610DNYjOmYC1lbogTW8qzJlTUIVqUmdI3PUC+xk86ucvQQsqUbgXrKOFU68chSFqgAlQBgaeh84rRs6xnucI4RdxwaED+ZVgB51SVAkrMjiU6irHYxTg/4DC9IPUjeOvaH0FVPGerFODDIJ92m7hmP6U29T5Uy5ayMNg0tjdAufzL3V49okeVRMty8MoLjhuSVqnqTNRJ29SWzIwZXZLw00ygdkV75rmbDCe2pKe6a9Rh3H1+8UooaGwFpHUmlXh3K2H8zfJl1tBlF9XaVMeMQY8O6uKu7JYyLNtwqiVOeZu48QppMN7arT6G48YqubytJ7Rkq8Z/7Vo7fATOuPeFK940pULnvEgnpNVOd4BrCOQFhSgmYIEDyppbuAmeBEbNPhi/GT3Fdlws3SogdP8Aam/IVLdQmDEidp37unfNJrsuWAgcz3Vq3CeHSjAoKfiVOspuRuAB0imP6y6sbUbGf0iv9s0+pfNqZx/jP3+Z78PcONtuqeBHvDOrpfcwdiau8sbZcUsBCZTv5KKfS31rrgVNhRCR2bhMdNR3PhG9dslxjfvHEJQUKE3N5Ag7+e1JMxY5Y5M01rWtNiDAEp+O8uQlkLAAuExt9qo+D8affpOo/EAY6Tvbemjjx5JwsESSRHjPfyqB7OOGl6w+6mEfEn+Yz2TEXEX6bb1JBnqL2nHc023d9KK4iim4jCvLE4hDaCtxSUJG6lEADxJsK9SfKvn7i/i1eLcVrKktE2bCpA022FjeTPWaizYliJum3YTiLCOmG8Sws9A6ifSZrz4pzsYTDKcjUs9ltH5nDsLXPW3IVhWRcKHGFWlelIHxRJnpFP8Aw3kf4XS2X1uqTK0hcdnkSOcdrrUBcoPPMuGmOYhcVYLHFXvsW272761iw7rWR/TaqHCvqaWFIJSobKH7v51uuLzV1A0rSl1s2UlaeR8P1rPuKuFmVKK8IQ0dy0s9j+1Z+HwUI7xT9euqf0tx+0n5bjnH5Sdwvx8FKDeIhKtgv5T/APk0zcQZGzjEQ4gKt2VDdPeDWDY5hxlakLSUqSYUlQuD+/vTDwt7QHcPCFytscibgdx5juNLX6bac1/l/wCTq3KeGjjm3DjzmCSyYW7hTLKwAFusc2iP+YixT1FLnBGYEpKR8baioJO5ST2kkdQZp5yzjDDYgABUK/KbEfvrVBmXCY/F/i8K4ErUSpaFHsqJuqCLgk353pYW49NgkWoP4q414hhGJbadAlTSgtPoQR6E1Q4THznhb5fh/rIP2NW+RtPJXOiEKBJBIsocwOhrheUaceh/SAgpUJ2IKt46gx5RS5XaSO42pLqD1Oc6M4pCeWgn1IrGc8wDmHxa2SApUhQDcmy0hxIAiZ0qEj71r3EKijGMqM6VIKZ5agQQPEifQ0jYTDur4hQYIS26h9SyCAlhtKSpRO2kBJE9bU5V/wAYiNrFbTg/zEsvZXhpQ64QRKgm45J3+p+lMmbO63gqRoYvJ2CuXpvXHE/ESWw46kfxHlSkePZTPfAFe2Ay0lCNWw7RB3UreT53ikrDk5E0agcDPcnKbEAfKnfntt58/E0OYEK/iPKCW0jVBMAAc1E1BzjPGcKguOqhKfhSIlSuQA/f0rK+MuOXcb2AC0wPkmSs8ioj7beNTrrNhzIX3hOPeXfGvGXv5YwxhkWUvbX3Don7+G8zgfOcJhmdK3UpcJ1FRSqDIFpG0R96z7LmHXbIbWv+lJP1AgU/cHcO6EFbzUOFVgoXSnuNwZN7CRG9XMFUYi9Jd3zHRPEOHKA5IWsAgFAVcdB3WG9IWdNJexClw4VOmAFw2kKiw1SeyPCmI4jDtK/iFKOQ1qEnrCSSqPIVW5zxM0tKmsMkKUQe2rsgDnpESVekbzVaId0av2hDzz/PaV2W8NPuISZCbQYBpiyThNxog+9cHgtQHoDFVmWZ9i9KUKUkAAJ2vA2BJ3MVe4XMneahPhWk3hupt9Rx+3+pg/3vRaYbef3/AHMacFhSn5iT++lXeXZT2tSkx9Dt1F6reEGXVq94snQNrAAna3WKbqWbSeS21jk/SMVeJ/1Ve9FIB+ez9ZA/8GY1BRbSogyCqVQeo1ExU+iipAYkSSe5zRRRRCdHWwpJSdiCD4ERXzHnmVqw77jLnxIUU7RaZSY7xfzr6eqj4g4TwuMIL7cqFgtJKVRexI3F+dRYZk632zOvZS6n3TqJlSVSRzgix8LU1LU2XiQrtJEHu8/LavTAez7C4UOLacdQooKQtS5Cd4MQAqDeDvFZ6rNM1YMBptzXcOIbWrUNhYHeOUCqTU3JEaXUpwDHouD3vxSghQck9kQEkEk2B7SvId1YjxFnChing06VN6yEKkwUzaItFo8q0nBcCv4lSF495TiSJLYJQBIPZCUEAAHnvbvpjHs4y8gA4ZFu9QJtzIV9KvTTfMXu1ynhZ8/Y/MX8SsayXFxoEJGogbCEi8Cm3h72Y4t0altBIP8AzCUx5bn0rc8PlmGw4CktMtaRGoJQmB01QIFvpS3nntOwrEpanEL/APbjT/rNvSaZWsnjuK+Yz/hEWUeyNQKdT4FrlCTv3SRypuyfh3C4YBJd1L6uuAme4WA9KzLijjfGY1OiQwiZhpSgo2Igrkah3QNqVv4qdnVed/vUX0tjd9RutnReuZ9H4t1DaZ1IHirT9rnyqnce1XGmOqRE3/Mr7Eis74JyLEYjS8VEthR0hIAUtQNxOyESIJPgL1oeGywNNnWq873jVGzexKAb3me4Vn2oVbHxH6mG3J7kXPn9SEpS2XFlQBTYaQd1qJ+EJF5qMvGOJwqMMtQCSFAnTp1jWVEXvoGqOkDvqzRiMPhUDWsazeVEAqP29K8MaC6dQHxQTpCZKPzTutI5pSQe69QVjjAkiqltxHUWVZKh7EfiHXFOlBEBXwgpjTZI2GwTJ1GmQYkJAF5JCR4m3hbnGxmq1plaOwSNXxBadiCO0pMzJI2PKomJxMOhAWEiBFknnHzLHSZjnVZOe5eqheou5lwbicY+pbh0o1K0CeU71e5P7PmmYJ0lX5iJP1q7GIUU2dAPWEm/gCfvUfAYLEuLUPxIMJUv/hpiExbfe+9dDsfSJU1SrlzJ7WU6RCCfKE/YV5LyBSj2nFeSlVUvZskb4seCdI/3qre4sDbgQ0txxxVkp+KZsIBqOCZInHuJZ5nwZh0pU7p1LkGSSZJMSRNUpy9tJOlKR5Ab/wCP0pkwn4p/sPLQ2T8qQVR3FW09wmqrMeGnlhRwz2pSFQQpMAkXgEX/AO9bXh2sqprK2d5+PoJheKaC++wNX1j7e5kAZekXvf1pgyDDtBaPfKUEExuNyYE2sOtIKc4ead0YhEBJgkf450z8PO/iVAtElvVuQpKZ7iR2j3D6Vs/1dLISGx+k8+3h9xcK1e4/nNtaQAkBIAAEADaK70r5PmSm1FokrgeGk779K8sfxI6kmAkAb2/yb/SvO2WIG4OZ6WuiwryuI20UsZdxWlSocgDcnoOvSKZgZoVgepxlK9ztRRRXZGcV0ec0pJiYE13pO9o3GLeBZ0gBbyxZuYhJkaieXcIvB8QZxADMj5jmHvrvOaWwY0CBqM+pH38DFCM7aKDJShI5EGQnkf5ZiswwnC2PxSgoq92giQSSYEQAE7z6eNc4z2fYhwlKcchattCyscrDcxbuqS3r0JxtHY3JjHjfbHh0QG21ukEibJETEybmR+lUGI9pWZYtWnCNBoDfSAs/61pgeQpBfy9TLq2nRpWhRSodCO/pzmtT4IRhl4cMIX2yJJtJUef29KjZeR1LKNKrHmLmOyjMHYXiS6sm8FZX6JBj0FdWslS40sNlaH2xqKV3lPUCARBi3fWnJE3UPeaDtAjymZPKarzkzuIeU4gBoFHuQr4lETqUQNgBZOozsbVyq+12xmNahK6q85+0x+ViBqKie4SfIUx5B7P8diVp97/AaIBKlxqg9EfmjrEfStNwmW5dlSNbikBcbqOpxX9I39BSnxV7TlugowqS2P8AmKjUR3JiE+MzTTiwrwZnV3ZbnOJoTRYwbKGUmAlOlI3UY7hcnv51CzJ9xY1ISQY3ULgc7E9ny9YqFwyvCpwzeIBK3XEAqUpRWrVsofy3BHlXu1jjjXEs4fUgquXCkdlAjUoTzuAO8jast+W2+816uBuPUUc4bV71AmfdLBWk6jqBIKCQSdTZIKT32O9NmTvtJhsHRJ1BsqJAUbktk3Tf5drmpmbcKtB3UmQGyCBPKxUO9JMLHQk8oqiRhMPiMxVhVpnEMNl9vUtSEyCNIBQbquDcWFwKNp3bZM2KV3mNy8EhxMKA6g9D1H+NqWcZxF7l1TT7K+xz06gRyUD0NL7ntOcZxBafwhbLatDg95KkxzjSArke8EdafcLi8PjWQttSVAiyhEg8wQbg9xrj1lexOK4P2lVhsdg3xEJHiBVNm3s5ZeCiy860VTOlxRBnkUqJt3Aipub4FLJl5rsf8xIsPGLp+1GAab3adWP75+ipqoMVPEsZA4+YgO+zPGsnsltxI6EpPoRH1ronAuYd1Djram1NKCkrIsD0nYztH61sLWNcCRADg8QD/g/Sln2g4TFYtlttloaQorXK0gkgQkRzFyd+lXpcScGKtpwvK9z3yLNw4CQpBhJhJ3mSY79999qusuzBtGG95AR2Ssp77k787ViOIyHGMGS04g8ikz/0moOLxmKcIaUp0TYiVX8QasGnZuV6M4+sCjD9iW4zNp/MkLxJHuVOyoHaDMT/ACzE91a+yyhDqAEg76QPh02gACwjesNwnDqpBN4OxtWn5PxEG0pDoUnTaYKh5EbUzdoLlUEDMV0viNBYqWA/nzHNlcYgp0AWuoc7E+YqBxNh5vtbfvr3yjP2sTqDELcT8o3jrHJNej+EfUCFtrM9BakWrdTgiO+ajDIPES2FEFRUJkSPKeyfEnzFahwy5qw6byBYeG4pRY4XfWdOnQmZ1HkO6fD609ZbgkstIbRsgR4nmfOrKgc5i1rDGBJVFFFXxeUfF2fpweHLkalq7Laequp/lG58utZZkmSHFY0O4lZcV/xCDeTaJ7h0p/8AaLlfvGUu7hqZHcYv5RWe/wDiTmHVqR8Qtqt6H7zVFmYxTgczQvw7qHCrUPdQLG2mNz9q88ckJb1BUIEFajtpBkx0Nt/GqUe0DCqYKXypCimFAAmT3aefpWf5/wARvY0JwrAU1hpglSgVLE/NtCRO03gSbxUVBMYNgUZinmWYHE4h142964VeRNv/AIxRh8eplxDjaoUghQ8Ryjodqtc/xWGBDTbWoNiNQOmVeI3Hf1pe9yJk+l6c8r2meth7mm4fjxkDUUq7R1FtNyTGxPwp743qvzb2kYpyzMMJ/lhSo6aiLeQpDXiUp2vXVClOaUo+NSgkJG5JMD1NWIErGBI2Zsbc0Z8nyLFY5S1tpUuPjdcUdIJ5FZmVdwk91OGSezVaHAvFlJQLhKSYJ/mJA9K1E4RvShlpAQy0ICUgBJNuW0Ajc7n6xs+zhnCMlb5huySIKiZ2AAkq/wBj0qTgumAcGRWwI+cZETsBxfgGMWcOEx7lC1JCQlLfvEoLkKPl61x7Ic9ViMSttSCFjDqPvAbD+IgREWNxzvpNI+T4PBODM323YWGnCww4CF6SQVrk2UYkAAkwZN6sPZPn7WEzAl6QHWi0kpGqFFaCBa8GD9KTFSriN+azAmbJjSVrOoQUiN9zBSf0rKfaDwdiH8wQ4wkw6gJWuYCCgQSojaUkW5xWjZVjdSlBditRUme8zFUXtSxTrWAc93MLIQsjdKDOr1smf5qpR/VkRoqNu0zK+KjrLYLyX1soDRfCdJcgkAKJJ1kCEhR3ioOQZ69g3NbR/qQdlAcj0PfyqkxrdrbdK4axMwFb9evj309t/wCrdRVW2tifR/DnETONYCkkEGykmJSeYI60ncbcIvMBWJwBJSO0ti5EdUcx/SPKs+4ez1zCOakXSY1J28x31tPC3FDeJbBSoHkeoPQjkaRsqNZ+kaDbh8GZRlftCcbN0qH5oOoeMGI8qfuHOMBizpbGpQEkREDqZ2qwzz2c4TFLW7pLa1J+JswNX5inYnr1pa4Uy1WXvKadSB7w6A4BZUGUmeRuRB+tdekbNwGJGq9vM2MQZY5ow+84fgHKCsWBsBAmJmqvE4FbSv4iNN99xHj+9qcMGClBCkagJnvuTM9TvUnKcGHElxZKpBAB2CbjzMfenqfE7KwFAG0RTUeD0uS247j79xNZQlRtF7Efr/mpmW5ZLyQAVdkkiJg2iojTWjFKidE3nYCTYeVapw/g2UthbV9W6jvIrQHilbJwOfiYz+FWI+CePmHDuTjDomAFq+KAPS29W9FFZjuXYsZpIgRQohRRRUJOc0UUUQnVSQRBEg2INKua8BYd1WpK3Gp3CCCPRQMeFNdFBAM6CR1EVj2XYQKBUpxXUHRB8tNXOMypnB4B/wDDtI7LS1XAVJCSRM7x02phqDnzyEYV5TphAbVq8CCPWgAAwJJnyliEGepPduau8v4GxLwBWptlJ/Ob/wCkc/OvHL8SBiW3CmUoKVFPUc/OtpwGKbcQFBJSAJBttyg99qjbqDn09RmnTqfxTBeKuHFYJ1LalpXqGoKTsUzHPYzPpTt7JeCfeFOMemEmWkEWNvjPUdB59K9eLckGKznCsn4VI1rA5IC1KPhO3nWv4XCaEAIgACAAIAFX0jcAximpwrlROr2IDSCpUQBJMxA86z3jQKxRSVSGkElINitW2ojkAJgd5p7xbWuAsJVB1ARtHO/OdqosdgFOLKlwALITHfckc9qcVR7xMk+0xrO8u0LSrSUgd1jyp89lXD+HdSrEOIK3ELKUmSAkQNhICjzm8UcfZUPwh0J7aVBR09ACYAHl608cHZV+GwTTRACgmVR+c3VJ5mTVLVjfn2ly2HZj3lTxfmqMAhOISlLhaUD7pao1T2TyJtM7HYdatWnUZjlyT8r7V+4kQfMH6isp9teZ6sS2yFT7sFShb4jsZ/pm3+aY/YdnIVhl4ZRu0rUkfyLM/wDVPrSWoRR+EYjmmsYn1HMzHNcAppTjSx22yUnxHPwP61WtoG0RWxe1jhqU/i2x2kiHAOafzf2/as14VwRexjbYSlQ1SoL+HQLqn+2fpV6WB13H/MudPVKxCosatuH80XhX0vIkgWWkGNaeY8elaEvgxpo9huyzqGsLMJmBCj487+NRMfwWgkR2DO0WPd41UdVXnaw4k/JbEfeGeKGMU2C0raxSbFJ6EdfvVhmGAS6ghQBn9+tY49w9isIv8Rg1FUDtI2JHeNlc+8U68McfNuoQhzsPG2k/eY2q5LFccTPtratpNcDjWptatQ+QwZI5pPImNvG9egz9oMFKDB0mJEXN/K9Xy8MlxJCrzUUcJYZ5OhxEKEw4gwSD+YbKPeaXt0/OVjVer9IDdzN2MxJBiFKJAg2gk9/72rT+AAr3TkmUFXZMQOkDwAquwvsxaS5qLy1Jn4QkC0zdUn7U7YTDJbQlCBpSkQAP3vUErwczllgYYntRRRVsohRRRRCc0UUUQnFFFFEIUh+2J1QwTaAbLdGodQEqMesHyp8qn4qyMYzDludKgdSFRMKAI9DNcbOOJJCAwzMDYwYCe+N/A1oHCmYIOAKHCNKCoGTEJ3/U1T4jgrFpc0+7Ve0pGpPqLDzpr4Z4AAIViR2EmQ0b6jyUuLADkkT3nlSqoSY6bVURG4JbfxOdKfQhSkJSpKiTZLcQkSfmkC3UmtiefCEFSuQ9TtA7ybVY4PBttJ0tIQhP5UJCR6Cl/ihCVaWSogqUHBpN+wdUnumK0VsVRz0JmsjO3HZnji8UUCAR7xRud4P5Up+Y1VtYEpxCHQp0KUpKHEuFR7KjAISo9gyQZEWnykoLbjgIUFG8wQf+1Sgg+8SuewkczNgZHhH6mljqHZ8zSGlrSojvjueeLydLjsK7QVMjv7PT+mrFSEttHSAkJmQLC29ht1qXgG+yDF1DX4ajMfWlD2p57+Ewigk/xXpSiOXZgr/tEeZFaLPiYyrmYPxHjRiMW88NnHCU/wBOyfoBUzhHNVYLGNvfJ8K+9BN/Mb+VX3BvCbbxCniShKPeFKTEjZInfvpgzb2eJWClo6JjSD20pVvEmD1B33rMe0Huaaad8ZE0+UutwYKVDxBBFYujK/wGbx8lyjvQuxH9sx6U1cFcQLYjB4oaXmjpE/Mj5SDsq1vKmrO+H28WULIugyFDcc4BqlN2So9/5mMuQF3H+fSeLOIhA1wSYA693nXuzlYOorJM9dh4f5owDACwFIBKTAJAMf4q+dR2bAegqABOQYPcPaLrBGlQUBaRI8bedZ/jcF7vFurQIAUdh13BHje3WtExWHKJVy/yaTM9W4y+lSEIUXAVHWnVJJ23iII9auoG0knqL2+vAEu8m4gVASoGYmDIMciJA1DvplweaIJkEpI5E79d7TVc0la2W0vJQpSgLBIASSPlO4gc675czHxJGnrM3HebmaZOoUSoaJzyeI7NLlIPW9dqo8qzgKQoBNkEJEHe3hVm1jkne3j/AJqG9TItUy9iSaK4BnaualIQoooohOaKKKITiiiiiEKKKKIQoooohAmsvYzIO41brxA1goSmRATPZEd4HqTWmvnsKjoftWMfgyDq1XFtUbjvtBH6iqLz0Ixp+8zQGMCgDsgCRuCT9TXghot6GVEOFxWkTzTzkR08aWsFnSmykKuD8ydvrtTPw+g4h9L1wlv6mCAB96rXJIEaewBcxgxxW20taEe8UlJIQCAVECyRXzrxhmr+MfK3xCh2QgAgIAOwBvvczX0zVTmnDWFxB1OsIUo7qiCfEi6vOnGYmZqBVmV8BYYhIC5SFp930Nr794n0p0BBcLI1EASVdDFrxE164rh04btMypvmk3Ke8dQPX0qnyXPSpxaHE9tBI7NwQDvPI0i4IPImlXYCO5C4v4ZbLIcSSlxqVpWTedzMQYMfSmPgzN0v4cbAo7KgOR3+u/nS9xA2rEz2tDSRcGb9SRaAO+rr2X4H+E86UAJUsBFrwhOmfOr9MxUnMW1ahgMS3xeDOrWkXHL9869mMZaCm/ef39qtHGajLwU3i9MPUrncO4qljLweoqcXZwG0yUlc9nQn8s3PjH6VGx2HQ+0y+0QUtnkPkNlCORTAP9pq8x2SB0KgXBn6RVHlzS8O4ShJKVGHG+8WKgNgr7iuioBSvzDzTuDD2lohZ90NI7aNgefd3SLV7pQpDZUbcwPqZr0SWYC0LTHQkA+EEzPdvUtSkqTChbnI/SkyhU4M00uDDKzwy1A90DATqvArpm6oAA3NS0PoMAEd0VBzZouKSkE2N9JjynlNVt1O5zyZOyDEGNJ84MwfGrul7JGNBAQkJAVBvMn1360w0xSeMRG38UKKKKtlU5oooohOKKKKIQoooohCiiiiEKXcXwsjUS32QoyUnYHnHQE3pioqLIG7klYr1E//APjitY96oBtN4STJ7ri3jTVg8IhpAQ2kJSOX73r2ooVAvUGct3CiiipSMKWeIeFferDuHcLDuyoA0rHeI374pmorhAPc6CR1EVrg95xycQ7KQRIBA1AdAgAT3qmKdsMwltAQgBKUiAByr0ooCgTrMTCiiiuyM66Kq14ElaiBAJnpVtRUt05iViMoQTK0pnwE+sWqViMAhaYIiNiJBBG1xUmionnuSUlTkRaxmRLBlJCvp9K64XCqSNOlWomZk/UnlTPRVRqB6lnnN7yDlmDKBKje+3eZ9anUUVYoAGBKycnMKKKK7OTmiuJoohO1FFFEIUUUUQhRRRRCFFFFEIUUUUQhRRRRCFFFFEIUUUUQhRRRRCFFFFEIUUUUQhRRRRCFFFFEIVwa5oohPKiiipT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3556" name="AutoShape 4" descr="data:image/jpeg;base64,/9j/4AAQSkZJRgABAQAAAQABAAD/2wCEAAkGBxQTEBUUExQWFhUVGB4WGRcXFxgaHxsYHRgcGB0cHhoYHCggGBolHBocIjEhJSkrLi8uFx8zODMsNygtLisBCgoKDg0OGxAQGy8kHyUyNC80LSwsLCwsLDQsLCwsNCwsLCwsLCwsLCwsLCwsLCwsLCwsLCwsLCwsLCwsLCwsLP/AABEIAOEA4QMBIgACEQEDEQH/xAAcAAACAwADAQAAAAAAAAAAAAAABgQFBwECAwj/xABCEAABAwIEAwUGBAUCBAcBAAABAgMRACEEBRIxBkFRImFxgZEHEzJCobEUUsHwI2JygtGS4TNTsvEVJENjosLSFv/EABoBAAIDAQEAAAAAAAAAAAAAAAAEAgMFAQb/xAAwEQACAgEEAAUCBQQDAQAAAAABAgADEQQSITEFEyJBUWFxMpGhsfAUFYHBM0LRBv/aAAwDAQACEQMRAD8A2eiiiozsKKKKIQoooohCiiiiEKKKKIQoooohCiiiiEKKKg47NWmo1KEkwL1wsB3OgE9SdRVc1nCFGL1PQsESK4rhuoFSO52oooqU5CiiiiEKKKKIQoooohCiiiiE5oooohOKKKKIQoooohCiiiiEKKKKIQJqEnGKUbJIT+YgifAVJfcgVTKzCVDtC5udU27uZNU2PjiWIuZbF+Nwb91e4NUjiioHSNI5k7xUrK3zdCjMbHqKEsycGSeogZljRRRV0plXneKUmEJ+a5PQUkZhhwt0ha06iYSFGNXZ5TYEKHW9X/EDxOLDQ3UASRySkTB6XP1ryzPKkutwRdO24+1JWkljHqa/TIeWkI7BkKF7/wC1vv40z5O+ZKeRuKRH8I4z2ZKkpIUnmYm8TceHWaa+HFgrSOiZ/frXKz6xI2L6TmM1FFFPROFFFFEIUUUUQhRRRRCFFFFEJzRRRRCcUUUUQhUc45sK0lxGr8uoT6TVBx/mimcOAkwXFQSJnSBJiL3sKzlWICgQdzy3UT4RH1qp7MHEtSrcMzbaKy/IsRjQNLbiuyLBRKgecGTT3w3m/wCJZ1EaVpOlaeih+hqS2BuBOPUyjJlrRRRU5XFzijEq+BPQydtxyqny5A1jSbJFhO5JO/lHrXfitxbkpQntKuI7rCl/h/FuNLU3iAUrMFGoRIiYnnv386znOWJmjSoAAjVg8xdUVBbWgCdIkSY6wYE0cN415T8OoCSUyNJm0+Hf9O+urGKUsKUBGi5BjaJmSRUfLcYoAuHlt94+1XICSMCdtACHmOD+KSm3P7VRY/NlmEoVEkyu0wOQm0+NQxiCqSTcmTVVmrpCdQsUk/Y1tV0gTBewmWGISFoJSSVm2szNptYjmTtXplOJUhk+/J7J3N7eO/reqLh/En8HhlEqKnABYT2iCuT4mfM0wKxSFN9eSh08axnOWJ+s9DWnoUfSV2PxbbzepCtrXEG5i3W/SmXhnAFtGpQuQAOoHf0m1U+C90VqSANSCkmBsoi0xz0wfMU0ZditaL7i3oYq2rTYHmRLUagbvLEl0UUVbF4UUV0cdA3NEJ3oqIrMmgrSXEgxq35beVSULBEggjqKITtRUR3HAfCCrw/ya8sJmyVq0lJQeUxB8COfdXNwziS8tsZxLCiiiuyM5oooohOKKKKIRK9qzSvwaVpHwLuegUIn1ArKsJjSm3M9N/M8hX0Fj8Gh5pbbglCxpI7u7oax/EcLowuJW26owkhxC1CAtsXV/cCYMdKotHvGaDn0xy4JZCMKm11Eq+tR8e85h8WHWVgoKkpfbTBIkwkkchP3rnLs6bUPdthaYGkKKYAJFrb+orvleCDKVBRudySTPrzPrVPXMc2Z+0aznDP5voa98PjW1/CoHu5+hrKs3xhbWrSdjcbb39YNR2MyhSVzsQqfAzXoV0KvWHU9iebbVMthRh0Yz8XZshl2EpJcdMJAE6ibAC4gk/qapAyr3aQ68lKkkqDaAHCArZJUQAfIczU3jJKitpYgJJ06uaSSCD4GPt1q4yDJ2mwFfEr8x69YrCchTgCbVaFhnPAii9xMpjW281qAulcEWPUGdp5b1ZZdjQ7htSTYnv8AzVb8Q5Y284kykrRMptdBsQRvz9aoclwHucIpsGQlZgnmNZj6V2tgpz8Sy1WYYzLlK4A8Kg41UpV0/SKtMTh4b1TsJrJV8VOXAIgKUSVHeVEgAeEVrLqqiM5mM+ltBwRHLhB8fhjh3FQWXCgHoUnsnwKdJqzzbOUNrCQv8RiikhCAbJFpUo/KnYlR5C0msvRnKHHNSytCiIJbURqjaY6U15JiWmxDSQCu5JOpR71KJJI7p6UqmlDsTn0/rHm1zJWFxz8y/wAlStsR8biiVKUbDUo9pUegA5ARTlki9Ce1yuT9/wBxS3lpA87mdyf3y5VZZiv/AMu4JKStJQCIkFQ0gjvvNO24VfpM6vcz/Uy9yjiTD4lGthZWnrpUAe4EgAnwqUvG+XjS5kWFQzh0oSAlKRAA5CqfH50px4tNJKgiS4R4SEibajWI9+T6ZuV6Ue8sM+4uCCUolRHMG303pHxnGj6VEzIPywB9Zt96nJ4dccUda0i0qCTMdAfLnS1mDQ1Ectv0rqtnsyNleOhLzBcRanQoFUqAF9wdjEjaSPpTQxjiyopWokOCSdUyRsCTFzfoNqzTDtwCoEiDbxtB+lPuSvjEshNgdEybyOsbcvqK67HqWUIDk45jNhX5sLSLd0iujzSiDAuL+fL61TYXEqQQlSZA7KVTExYSORiPWmjJBqWZOwBA8/tVSK27EtuKqu6Xwooop2ZM5oooohOKKKKIQpT49zBKWwjQlSvjE8iJggi48uRpsrOPaAJfVvZIiBPISP30prSVLZZhupRqLGrTK9zwwuPbWCkQle4BgT3irJDxc0hSVJjcnTFumlRv6WrOVvkGFXA5gEEfvxrheaOJMJecjviPtUrvCW35rIx9faX0eMLsxaOR8e8s83f1PPEGQpYCf7UgE+o+tV7q4HdUdL9kju+v7mvDFvzAnetmpBVUE+BMS1zbaW+TNJypP4nAN6u1qRBnqLHzkV2y1x1ICQsDR8Ui56R0Ec+tRPZ+dDJZUQdJ1COijPPvmp+dYYoPvQYIIB6aTa/W/wBq8xeoZjtnpNO5QANJ7LwAKkpEriesk6RUDGpCW46rB9VTXgnNUsoMhR+YJnshXmbb1JfVraYMXUpJ+hNKryCfpHLOGX7zpxZiSjAuEb6D9qwzBYIri0k9Otbbx0ofg1J5mB60q8DsNlNx2xUlfYuZWavMb7fz/UXU8KqLROx3iqRnFvNqCEAypWgGPmNh6TNbbiFtpIRpkqtYTv1NVLmRNnEtJDezheJ5AhOnxk6h/prtepZTI2aRWH2k/I8MUoSDJMC/Wpbr3vHdI+Fswe9cf/UW8Sa7cSZgjCtpITK1qCQAYO9z4x9YqA7ik4bDqdWYgFZ/6jTGp1gsTaso0mjKPvb/ABOeKuIBh29KbrV2UJHMmoWQoUzCVDUo9pwz86ibeJvburJ1cTOPYpbpSVH/ANNI2TCgoT4lIJ8KdcJxDiXCIZCQSFK7U9ocwSi3h3mk2q2jmPVXBicdRwcb93ig4pQSFpKdJMSTEWPh9aQ88BS+pJN5JPmZqwzzMHFgJWB2pk7n/aqpp1EjWoE9VG/1rQ0vh72qHJAEyfEPFaqGNYUlh+UjZZi0HEFtZ0COyVWST4n93pgVnLLZhLqVaRshMwemsGO6PCoZZQ4BKZR94/SoWJ4dsVsQn+Q7HrpPI/Sm7fCiBlTkRDTf/RKBssXafn2jaznKsR8TYCSARNyfIfCOe5Jp14QaJWpZ5JiPE/7Vj+RYnUqCCVTpg3IItFazw3mTbKT75YblIgK3PgNzSG1U4mq1jWjd3HGilzFca4VuJUsg/MEW+pB+lXOX5i08nU0tKh3G48RuKAQZUVIkuiiiuzk4oooohClDjrJlLHvkAqgQtI6D5gPvTfRVlVprbcJXZWHXaZhLrQ5VDxTMCYnwG3j1FaRxzw+whCsQlxtg80rUEpUe6dldw3rP8K8lcaCFauhk16Cm9LVyJk2UPWeouvOhUpBhSTdPTw6iq7EYoz31o+c+z0PNJWhXu8QBM/KecEfqKzDN8O6y4W30lDidxyI6g8x30j/Wo5IB6/WOnRtWASO/0jzwBnoS4CtVo0HuMgpPhy8+6tPzNv3mHXpgykx6GvnLLXHELCkc7R1Fb9wlnIeZEkBQF+/kD++YrKYAE4mgrZAz3KbCBjFYeXLOIEKAUUyBsSB3WO216u3lgOMJEEXNvCB96ROL8GprNWQ0SG31BRAsAZ7YnmCL+ZppbV/51Kejc/WlbnA4UdxzT1seWPU7cXmQE9SD6TSDleKT7xWodlJIse/cEU/8TXUgc71kGW433ZUlV7kEi/P610DNYjOmYC1lbogTW8qzJlTUIVqUmdI3PUC+xk86ucvQQsqUbgXrKOFU68chSFqgAlQBgaeh84rRs6xnucI4RdxwaED+ZVgB51SVAkrMjiU6irHYxTg/4DC9IPUjeOvaH0FVPGerFODDIJ92m7hmP6U29T5Uy5ayMNg0tjdAufzL3V49okeVRMty8MoLjhuSVqnqTNRJ29SWzIwZXZLw00ygdkV75rmbDCe2pKe6a9Rh3H1+8UooaGwFpHUmlXh3K2H8zfJl1tBlF9XaVMeMQY8O6uKu7JYyLNtwqiVOeZu48QppMN7arT6G48YqubytJ7Rkq8Z/7Vo7fATOuPeFK940pULnvEgnpNVOd4BrCOQFhSgmYIEDyppbuAmeBEbNPhi/GT3Fdlws3SogdP8Aam/IVLdQmDEidp37unfNJrsuWAgcz3Vq3CeHSjAoKfiVOspuRuAB0imP6y6sbUbGf0iv9s0+pfNqZx/jP3+Z78PcONtuqeBHvDOrpfcwdiau8sbZcUsBCZTv5KKfS31rrgVNhRCR2bhMdNR3PhG9dslxjfvHEJQUKE3N5Ag7+e1JMxY5Y5M01rWtNiDAEp+O8uQlkLAAuExt9qo+D8affpOo/EAY6Tvbemjjx5JwsESSRHjPfyqB7OOGl6w+6mEfEn+Yz2TEXEX6bb1JBnqL2nHc023d9KK4iim4jCvLE4hDaCtxSUJG6lEADxJsK9SfKvn7i/i1eLcVrKktE2bCpA022FjeTPWaizYliJum3YTiLCOmG8Sws9A6ifSZrz4pzsYTDKcjUs9ltH5nDsLXPW3IVhWRcKHGFWlelIHxRJnpFP8Aw3kf4XS2X1uqTK0hcdnkSOcdrrUBcoPPMuGmOYhcVYLHFXvsW272761iw7rWR/TaqHCvqaWFIJSobKH7v51uuLzV1A0rSl1s2UlaeR8P1rPuKuFmVKK8IQ0dy0s9j+1Z+HwUI7xT9euqf0tx+0n5bjnH5Sdwvx8FKDeIhKtgv5T/APk0zcQZGzjEQ4gKt2VDdPeDWDY5hxlakLSUqSYUlQuD+/vTDwt7QHcPCFytscibgdx5juNLX6bac1/l/wCTq3KeGjjm3DjzmCSyYW7hTLKwAFusc2iP+YixT1FLnBGYEpKR8baioJO5ST2kkdQZp5yzjDDYgABUK/KbEfvrVBmXCY/F/i8K4ErUSpaFHsqJuqCLgk353pYW49NgkWoP4q414hhGJbadAlTSgtPoQR6E1Q4THznhb5fh/rIP2NW+RtPJXOiEKBJBIsocwOhrheUaceh/SAgpUJ2IKt46gx5RS5XaSO42pLqD1Oc6M4pCeWgn1IrGc8wDmHxa2SApUhQDcmy0hxIAiZ0qEj71r3EKijGMqM6VIKZ5agQQPEifQ0jYTDur4hQYIS26h9SyCAlhtKSpRO2kBJE9bU5V/wAYiNrFbTg/zEsvZXhpQ64QRKgm45J3+p+lMmbO63gqRoYvJ2CuXpvXHE/ESWw46kfxHlSkePZTPfAFe2Ay0lCNWw7RB3UreT53ikrDk5E0agcDPcnKbEAfKnfntt58/E0OYEK/iPKCW0jVBMAAc1E1BzjPGcKguOqhKfhSIlSuQA/f0rK+MuOXcb2AC0wPkmSs8ioj7beNTrrNhzIX3hOPeXfGvGXv5YwxhkWUvbX3Don7+G8zgfOcJhmdK3UpcJ1FRSqDIFpG0R96z7LmHXbIbWv+lJP1AgU/cHcO6EFbzUOFVgoXSnuNwZN7CRG9XMFUYi9Jd3zHRPEOHKA5IWsAgFAVcdB3WG9IWdNJexClw4VOmAFw2kKiw1SeyPCmI4jDtK/iFKOQ1qEnrCSSqPIVW5zxM0tKmsMkKUQe2rsgDnpESVekbzVaId0av2hDzz/PaV2W8NPuISZCbQYBpiyThNxog+9cHgtQHoDFVmWZ9i9KUKUkAAJ2vA2BJ3MVe4XMneahPhWk3hupt9Rx+3+pg/3vRaYbef3/AHMacFhSn5iT++lXeXZT2tSkx9Dt1F6reEGXVq94snQNrAAna3WKbqWbSeS21jk/SMVeJ/1Ve9FIB+ez9ZA/8GY1BRbSogyCqVQeo1ExU+iipAYkSSe5zRRRRCdHWwpJSdiCD4ERXzHnmVqw77jLnxIUU7RaZSY7xfzr6eqj4g4TwuMIL7cqFgtJKVRexI3F+dRYZk632zOvZS6n3TqJlSVSRzgix8LU1LU2XiQrtJEHu8/LavTAez7C4UOLacdQooKQtS5Cd4MQAqDeDvFZ6rNM1YMBptzXcOIbWrUNhYHeOUCqTU3JEaXUpwDHouD3vxSghQck9kQEkEk2B7SvId1YjxFnChing06VN6yEKkwUzaItFo8q0nBcCv4lSF495TiSJLYJQBIPZCUEAAHnvbvpjHs4y8gA4ZFu9QJtzIV9KvTTfMXu1ynhZ8/Y/MX8SsayXFxoEJGogbCEi8Cm3h72Y4t0altBIP8AzCUx5bn0rc8PlmGw4CktMtaRGoJQmB01QIFvpS3nntOwrEpanEL/APbjT/rNvSaZWsnjuK+Yz/hEWUeyNQKdT4FrlCTv3SRypuyfh3C4YBJd1L6uuAme4WA9KzLijjfGY1OiQwiZhpSgo2Igrkah3QNqVv4qdnVed/vUX0tjd9RutnReuZ9H4t1DaZ1IHirT9rnyqnce1XGmOqRE3/Mr7Eis74JyLEYjS8VEthR0hIAUtQNxOyESIJPgL1oeGywNNnWq873jVGzexKAb3me4Vn2oVbHxH6mG3J7kXPn9SEpS2XFlQBTYaQd1qJ+EJF5qMvGOJwqMMtQCSFAnTp1jWVEXvoGqOkDvqzRiMPhUDWsazeVEAqP29K8MaC6dQHxQTpCZKPzTutI5pSQe69QVjjAkiqltxHUWVZKh7EfiHXFOlBEBXwgpjTZI2GwTJ1GmQYkJAF5JCR4m3hbnGxmq1plaOwSNXxBadiCO0pMzJI2PKomJxMOhAWEiBFknnHzLHSZjnVZOe5eqheou5lwbicY+pbh0o1K0CeU71e5P7PmmYJ0lX5iJP1q7GIUU2dAPWEm/gCfvUfAYLEuLUPxIMJUv/hpiExbfe+9dDsfSJU1SrlzJ7WU6RCCfKE/YV5LyBSj2nFeSlVUvZskb4seCdI/3qre4sDbgQ0txxxVkp+KZsIBqOCZInHuJZ5nwZh0pU7p1LkGSSZJMSRNUpy9tJOlKR5Ab/wCP0pkwn4p/sPLQ2T8qQVR3FW09wmqrMeGnlhRwz2pSFQQpMAkXgEX/AO9bXh2sqprK2d5+PoJheKaC++wNX1j7e5kAZekXvf1pgyDDtBaPfKUEExuNyYE2sOtIKc4ead0YhEBJgkf450z8PO/iVAtElvVuQpKZ7iR2j3D6Vs/1dLISGx+k8+3h9xcK1e4/nNtaQAkBIAAEADaK70r5PmSm1FokrgeGk779K8sfxI6kmAkAb2/yb/SvO2WIG4OZ6WuiwryuI20UsZdxWlSocgDcnoOvSKZgZoVgepxlK9ztRRRXZGcV0ec0pJiYE13pO9o3GLeBZ0gBbyxZuYhJkaieXcIvB8QZxADMj5jmHvrvOaWwY0CBqM+pH38DFCM7aKDJShI5EGQnkf5ZiswwnC2PxSgoq92giQSSYEQAE7z6eNc4z2fYhwlKcchattCyscrDcxbuqS3r0JxtHY3JjHjfbHh0QG21ukEibJETEybmR+lUGI9pWZYtWnCNBoDfSAs/61pgeQpBfy9TLq2nRpWhRSodCO/pzmtT4IRhl4cMIX2yJJtJUef29KjZeR1LKNKrHmLmOyjMHYXiS6sm8FZX6JBj0FdWslS40sNlaH2xqKV3lPUCARBi3fWnJE3UPeaDtAjymZPKarzkzuIeU4gBoFHuQr4lETqUQNgBZOozsbVyq+12xmNahK6q85+0x+ViBqKie4SfIUx5B7P8diVp97/AaIBKlxqg9EfmjrEfStNwmW5dlSNbikBcbqOpxX9I39BSnxV7TlugowqS2P8AmKjUR3JiE+MzTTiwrwZnV3ZbnOJoTRYwbKGUmAlOlI3UY7hcnv51CzJ9xY1ISQY3ULgc7E9ny9YqFwyvCpwzeIBK3XEAqUpRWrVsofy3BHlXu1jjjXEs4fUgquXCkdlAjUoTzuAO8jast+W2+816uBuPUUc4bV71AmfdLBWk6jqBIKCQSdTZIKT32O9NmTvtJhsHRJ1BsqJAUbktk3Tf5drmpmbcKtB3UmQGyCBPKxUO9JMLHQk8oqiRhMPiMxVhVpnEMNl9vUtSEyCNIBQbquDcWFwKNp3bZM2KV3mNy8EhxMKA6g9D1H+NqWcZxF7l1TT7K+xz06gRyUD0NL7ntOcZxBafwhbLatDg95KkxzjSArke8EdafcLi8PjWQttSVAiyhEg8wQbg9xrj1lexOK4P2lVhsdg3xEJHiBVNm3s5ZeCiy860VTOlxRBnkUqJt3Aipub4FLJl5rsf8xIsPGLp+1GAab3adWP75+ipqoMVPEsZA4+YgO+zPGsnsltxI6EpPoRH1ronAuYd1Djram1NKCkrIsD0nYztH61sLWNcCRADg8QD/g/Sln2g4TFYtlttloaQorXK0gkgQkRzFyd+lXpcScGKtpwvK9z3yLNw4CQpBhJhJ3mSY79999qusuzBtGG95AR2Ssp77k787ViOIyHGMGS04g8ikz/0moOLxmKcIaUp0TYiVX8QasGnZuV6M4+sCjD9iW4zNp/MkLxJHuVOyoHaDMT/ACzE91a+yyhDqAEg76QPh02gACwjesNwnDqpBN4OxtWn5PxEG0pDoUnTaYKh5EbUzdoLlUEDMV0viNBYqWA/nzHNlcYgp0AWuoc7E+YqBxNh5vtbfvr3yjP2sTqDELcT8o3jrHJNej+EfUCFtrM9BakWrdTgiO+ajDIPES2FEFRUJkSPKeyfEnzFahwy5qw6byBYeG4pRY4XfWdOnQmZ1HkO6fD609ZbgkstIbRsgR4nmfOrKgc5i1rDGBJVFFFXxeUfF2fpweHLkalq7Laequp/lG58utZZkmSHFY0O4lZcV/xCDeTaJ7h0p/8AaLlfvGUu7hqZHcYv5RWe/wDiTmHVqR8Qtqt6H7zVFmYxTgczQvw7qHCrUPdQLG2mNz9q88ckJb1BUIEFajtpBkx0Nt/GqUe0DCqYKXypCimFAAmT3aefpWf5/wARvY0JwrAU1hpglSgVLE/NtCRO03gSbxUVBMYNgUZinmWYHE4h142964VeRNv/AIxRh8eplxDjaoUghQ8Ryjodqtc/xWGBDTbWoNiNQOmVeI3Hf1pe9yJk+l6c8r2meth7mm4fjxkDUUq7R1FtNyTGxPwp743qvzb2kYpyzMMJ/lhSo6aiLeQpDXiUp2vXVClOaUo+NSgkJG5JMD1NWIErGBI2Zsbc0Z8nyLFY5S1tpUuPjdcUdIJ5FZmVdwk91OGSezVaHAvFlJQLhKSYJ/mJA9K1E4RvShlpAQy0ICUgBJNuW0Ajc7n6xs+zhnCMlb5huySIKiZ2AAkq/wBj0qTgumAcGRWwI+cZETsBxfgGMWcOEx7lC1JCQlLfvEoLkKPl61x7Ic9ViMSttSCFjDqPvAbD+IgREWNxzvpNI+T4PBODM323YWGnCww4CF6SQVrk2UYkAAkwZN6sPZPn7WEzAl6QHWi0kpGqFFaCBa8GD9KTFSriN+azAmbJjSVrOoQUiN9zBSf0rKfaDwdiH8wQ4wkw6gJWuYCCgQSojaUkW5xWjZVjdSlBditRUme8zFUXtSxTrWAc93MLIQsjdKDOr1smf5qpR/VkRoqNu0zK+KjrLYLyX1soDRfCdJcgkAKJJ1kCEhR3ioOQZ69g3NbR/qQdlAcj0PfyqkxrdrbdK4axMwFb9evj309t/wCrdRVW2tifR/DnETONYCkkEGykmJSeYI60ncbcIvMBWJwBJSO0ti5EdUcx/SPKs+4ez1zCOakXSY1J28x31tPC3FDeJbBSoHkeoPQjkaRsqNZ+kaDbh8GZRlftCcbN0qH5oOoeMGI8qfuHOMBizpbGpQEkREDqZ2qwzz2c4TFLW7pLa1J+JswNX5inYnr1pa4Uy1WXvKadSB7w6A4BZUGUmeRuRB+tdekbNwGJGq9vM2MQZY5ow+84fgHKCsWBsBAmJmqvE4FbSv4iNN99xHj+9qcMGClBCkagJnvuTM9TvUnKcGHElxZKpBAB2CbjzMfenqfE7KwFAG0RTUeD0uS247j79xNZQlRtF7Efr/mpmW5ZLyQAVdkkiJg2iojTWjFKidE3nYCTYeVapw/g2UthbV9W6jvIrQHilbJwOfiYz+FWI+CePmHDuTjDomAFq+KAPS29W9FFZjuXYsZpIgRQohRRRUJOc0UUUQnVSQRBEg2INKua8BYd1WpK3Gp3CCCPRQMeFNdFBAM6CR1EVj2XYQKBUpxXUHRB8tNXOMypnB4B/wDDtI7LS1XAVJCSRM7x02phqDnzyEYV5TphAbVq8CCPWgAAwJJnyliEGepPduau8v4GxLwBWptlJ/Ob/wCkc/OvHL8SBiW3CmUoKVFPUc/OtpwGKbcQFBJSAJBttyg99qjbqDn09RmnTqfxTBeKuHFYJ1LalpXqGoKTsUzHPYzPpTt7JeCfeFOMemEmWkEWNvjPUdB59K9eLckGKznCsn4VI1rA5IC1KPhO3nWv4XCaEAIgACAAIAFX0jcAximpwrlROr2IDSCpUQBJMxA86z3jQKxRSVSGkElINitW2ojkAJgd5p7xbWuAsJVB1ARtHO/OdqosdgFOLKlwALITHfckc9qcVR7xMk+0xrO8u0LSrSUgd1jyp89lXD+HdSrEOIK3ELKUmSAkQNhICjzm8UcfZUPwh0J7aVBR09ACYAHl608cHZV+GwTTRACgmVR+c3VJ5mTVLVjfn2ly2HZj3lTxfmqMAhOISlLhaUD7pao1T2TyJtM7HYdatWnUZjlyT8r7V+4kQfMH6isp9teZ6sS2yFT7sFShb4jsZ/pm3+aY/YdnIVhl4ZRu0rUkfyLM/wDVPrSWoRR+EYjmmsYn1HMzHNcAppTjSx22yUnxHPwP61WtoG0RWxe1jhqU/i2x2kiHAOafzf2/as14VwRexjbYSlQ1SoL+HQLqn+2fpV6WB13H/MudPVKxCosatuH80XhX0vIkgWWkGNaeY8elaEvgxpo9huyzqGsLMJmBCj487+NRMfwWgkR2DO0WPd41UdVXnaw4k/JbEfeGeKGMU2C0raxSbFJ6EdfvVhmGAS6ghQBn9+tY49w9isIv8Rg1FUDtI2JHeNlc+8U68McfNuoQhzsPG2k/eY2q5LFccTPtratpNcDjWptatQ+QwZI5pPImNvG9egz9oMFKDB0mJEXN/K9Xy8MlxJCrzUUcJYZ5OhxEKEw4gwSD+YbKPeaXt0/OVjVer9IDdzN2MxJBiFKJAg2gk9/72rT+AAr3TkmUFXZMQOkDwAquwvsxaS5qLy1Jn4QkC0zdUn7U7YTDJbQlCBpSkQAP3vUErwczllgYYntRRRVsohRRRRCc0UUUQnFFFFEIUh+2J1QwTaAbLdGodQEqMesHyp8qn4qyMYzDludKgdSFRMKAI9DNcbOOJJCAwzMDYwYCe+N/A1oHCmYIOAKHCNKCoGTEJ3/U1T4jgrFpc0+7Ve0pGpPqLDzpr4Z4AAIViR2EmQ0b6jyUuLADkkT3nlSqoSY6bVURG4JbfxOdKfQhSkJSpKiTZLcQkSfmkC3UmtiefCEFSuQ9TtA7ybVY4PBttJ0tIQhP5UJCR6Cl/ihCVaWSogqUHBpN+wdUnumK0VsVRz0JmsjO3HZnji8UUCAR7xRud4P5Up+Y1VtYEpxCHQp0KUpKHEuFR7KjAISo9gyQZEWnykoLbjgIUFG8wQf+1Sgg+8SuewkczNgZHhH6mljqHZ8zSGlrSojvjueeLydLjsK7QVMjv7PT+mrFSEttHSAkJmQLC29ht1qXgG+yDF1DX4ajMfWlD2p57+Ewigk/xXpSiOXZgr/tEeZFaLPiYyrmYPxHjRiMW88NnHCU/wBOyfoBUzhHNVYLGNvfJ8K+9BN/Mb+VX3BvCbbxCniShKPeFKTEjZInfvpgzb2eJWClo6JjSD20pVvEmD1B33rMe0Huaaad8ZE0+UutwYKVDxBBFYujK/wGbx8lyjvQuxH9sx6U1cFcQLYjB4oaXmjpE/Mj5SDsq1vKmrO+H28WULIugyFDcc4BqlN2So9/5mMuQF3H+fSeLOIhA1wSYA693nXuzlYOorJM9dh4f5owDACwFIBKTAJAMf4q+dR2bAegqABOQYPcPaLrBGlQUBaRI8bedZ/jcF7vFurQIAUdh13BHje3WtExWHKJVy/yaTM9W4y+lSEIUXAVHWnVJJ23iII9auoG0knqL2+vAEu8m4gVASoGYmDIMciJA1DvplweaIJkEpI5E79d7TVc0la2W0vJQpSgLBIASSPlO4gc675czHxJGnrM3HebmaZOoUSoaJzyeI7NLlIPW9dqo8qzgKQoBNkEJEHe3hVm1jkne3j/AJqG9TItUy9iSaK4BnaualIQoooohOaKKKITiiiiiEKKKKIQoooohAmsvYzIO41brxA1goSmRATPZEd4HqTWmvnsKjoftWMfgyDq1XFtUbjvtBH6iqLz0Ixp+8zQGMCgDsgCRuCT9TXghot6GVEOFxWkTzTzkR08aWsFnSmykKuD8ydvrtTPw+g4h9L1wlv6mCAB96rXJIEaewBcxgxxW20taEe8UlJIQCAVECyRXzrxhmr+MfK3xCh2QgAgIAOwBvvczX0zVTmnDWFxB1OsIUo7qiCfEi6vOnGYmZqBVmV8BYYhIC5SFp930Nr794n0p0BBcLI1EASVdDFrxE164rh04btMypvmk3Ke8dQPX0qnyXPSpxaHE9tBI7NwQDvPI0i4IPImlXYCO5C4v4ZbLIcSSlxqVpWTedzMQYMfSmPgzN0v4cbAo7KgOR3+u/nS9xA2rEz2tDSRcGb9SRaAO+rr2X4H+E86UAJUsBFrwhOmfOr9MxUnMW1ahgMS3xeDOrWkXHL9869mMZaCm/ef39qtHGajLwU3i9MPUrncO4qljLweoqcXZwG0yUlc9nQn8s3PjH6VGx2HQ+0y+0QUtnkPkNlCORTAP9pq8x2SB0KgXBn6RVHlzS8O4ShJKVGHG+8WKgNgr7iuioBSvzDzTuDD2lohZ90NI7aNgefd3SLV7pQpDZUbcwPqZr0SWYC0LTHQkA+EEzPdvUtSkqTChbnI/SkyhU4M00uDDKzwy1A90DATqvArpm6oAA3NS0PoMAEd0VBzZouKSkE2N9JjynlNVt1O5zyZOyDEGNJ84MwfGrul7JGNBAQkJAVBvMn1360w0xSeMRG38UKKKKtlU5oooohOKKKKIQoooohCiiiiEKXcXwsjUS32QoyUnYHnHQE3pioqLIG7klYr1E//APjitY96oBtN4STJ7ri3jTVg8IhpAQ2kJSOX73r2ooVAvUGct3CiiipSMKWeIeFferDuHcLDuyoA0rHeI374pmorhAPc6CR1EVrg95xycQ7KQRIBA1AdAgAT3qmKdsMwltAQgBKUiAByr0ooCgTrMTCiiiuyM66Kq14ElaiBAJnpVtRUt05iViMoQTK0pnwE+sWqViMAhaYIiNiJBBG1xUmionnuSUlTkRaxmRLBlJCvp9K64XCqSNOlWomZk/UnlTPRVRqB6lnnN7yDlmDKBKje+3eZ9anUUVYoAGBKycnMKKKK7OTmiuJoohO1FFFEIUUUUQhRRRRCFFFFEIUUUUQhRRRRCFFFFEIUUUUQhRRRRCFFFFEIUUUUQhRRRRCFFFFEIVwa5oohPKiiipT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3558" name="AutoShape 6" descr="data:image/jpeg;base64,/9j/4AAQSkZJRgABAQAAAQABAAD/2wCEAAkGBxQTEBUUExQWFhUVGB4WGRcXFxgaHxsYHRgcGB0cHhoYHCggGBolHBocIjEhJSkrLi8uFx8zODMsNygtLisBCgoKDg0OGxAQGy8kHyUyNC80LSwsLCwsLDQsLCwsNCwsLCwsLCwsLCwsLCwsLCwsLCwsLCwsLCwsLCwsLCwsLP/AABEIAOEA4QMBIgACEQEDEQH/xAAcAAACAwADAQAAAAAAAAAAAAAABgQFBwECAwj/xABCEAABAwIEAwUGBAUCBAcBAAABAgMRACEEBRIxBkFRImFxgZEHEzJCobEUUsHwI2JygtGS4TNTsvEVJENjosLSFv/EABoBAAIDAQEAAAAAAAAAAAAAAAAEAgMFAQb/xAAwEQACAgEEAAUCBQQDAQAAAAABAgADEQQSITEFEyJBUWFxMpGhsfAUFYHBM0LRBv/aAAwDAQACEQMRAD8A2eiiiozsKKKKIQoooohCiiiiEKKKKIQoooohCiiiiEKKKg47NWmo1KEkwL1wsB3OgE9SdRVc1nCFGL1PQsESK4rhuoFSO52oooqU5CiiiiEKKKKIQoooohCiiiiE5oooohOKKKKIQoooohCiiiiEKKKKIQJqEnGKUbJIT+YgifAVJfcgVTKzCVDtC5udU27uZNU2PjiWIuZbF+Nwb91e4NUjiioHSNI5k7xUrK3zdCjMbHqKEsycGSeogZljRRRV0plXneKUmEJ+a5PQUkZhhwt0ha06iYSFGNXZ5TYEKHW9X/EDxOLDQ3UASRySkTB6XP1ryzPKkutwRdO24+1JWkljHqa/TIeWkI7BkKF7/wC1vv40z5O+ZKeRuKRH8I4z2ZKkpIUnmYm8TceHWaa+HFgrSOiZ/frXKz6xI2L6TmM1FFFPROFFFFEIUUUUQhRRRRCFFFFEJzRRRRCcUUUUQhUc45sK0lxGr8uoT6TVBx/mimcOAkwXFQSJnSBJiL3sKzlWICgQdzy3UT4RH1qp7MHEtSrcMzbaKy/IsRjQNLbiuyLBRKgecGTT3w3m/wCJZ1EaVpOlaeih+hqS2BuBOPUyjJlrRRRU5XFzijEq+BPQydtxyqny5A1jSbJFhO5JO/lHrXfitxbkpQntKuI7rCl/h/FuNLU3iAUrMFGoRIiYnnv386znOWJmjSoAAjVg8xdUVBbWgCdIkSY6wYE0cN415T8OoCSUyNJm0+Hf9O+urGKUsKUBGi5BjaJmSRUfLcYoAuHlt94+1XICSMCdtACHmOD+KSm3P7VRY/NlmEoVEkyu0wOQm0+NQxiCqSTcmTVVmrpCdQsUk/Y1tV0gTBewmWGISFoJSSVm2szNptYjmTtXplOJUhk+/J7J3N7eO/reqLh/En8HhlEqKnABYT2iCuT4mfM0wKxSFN9eSh08axnOWJ+s9DWnoUfSV2PxbbzepCtrXEG5i3W/SmXhnAFtGpQuQAOoHf0m1U+C90VqSANSCkmBsoi0xz0wfMU0ZditaL7i3oYq2rTYHmRLUagbvLEl0UUVbF4UUV0cdA3NEJ3oqIrMmgrSXEgxq35beVSULBEggjqKITtRUR3HAfCCrw/ya8sJmyVq0lJQeUxB8COfdXNwziS8tsZxLCiiiuyM5oooohOKKKKIRK9qzSvwaVpHwLuegUIn1ArKsJjSm3M9N/M8hX0Fj8Gh5pbbglCxpI7u7oax/EcLowuJW26owkhxC1CAtsXV/cCYMdKotHvGaDn0xy4JZCMKm11Eq+tR8e85h8WHWVgoKkpfbTBIkwkkchP3rnLs6bUPdthaYGkKKYAJFrb+orvleCDKVBRudySTPrzPrVPXMc2Z+0aznDP5voa98PjW1/CoHu5+hrKs3xhbWrSdjcbb39YNR2MyhSVzsQqfAzXoV0KvWHU9iebbVMthRh0Yz8XZshl2EpJcdMJAE6ibAC4gk/qapAyr3aQ68lKkkqDaAHCArZJUQAfIczU3jJKitpYgJJ06uaSSCD4GPt1q4yDJ2mwFfEr8x69YrCchTgCbVaFhnPAii9xMpjW281qAulcEWPUGdp5b1ZZdjQ7htSTYnv8AzVb8Q5Y284kykrRMptdBsQRvz9aoclwHucIpsGQlZgnmNZj6V2tgpz8Sy1WYYzLlK4A8Kg41UpV0/SKtMTh4b1TsJrJV8VOXAIgKUSVHeVEgAeEVrLqqiM5mM+ltBwRHLhB8fhjh3FQWXCgHoUnsnwKdJqzzbOUNrCQv8RiikhCAbJFpUo/KnYlR5C0msvRnKHHNSytCiIJbURqjaY6U15JiWmxDSQCu5JOpR71KJJI7p6UqmlDsTn0/rHm1zJWFxz8y/wAlStsR8biiVKUbDUo9pUegA5ARTlki9Ce1yuT9/wBxS3lpA87mdyf3y5VZZiv/AMu4JKStJQCIkFQ0gjvvNO24VfpM6vcz/Uy9yjiTD4lGthZWnrpUAe4EgAnwqUvG+XjS5kWFQzh0oSAlKRAA5CqfH50px4tNJKgiS4R4SEibajWI9+T6ZuV6Ue8sM+4uCCUolRHMG303pHxnGj6VEzIPywB9Zt96nJ4dccUda0i0qCTMdAfLnS1mDQ1Ectv0rqtnsyNleOhLzBcRanQoFUqAF9wdjEjaSPpTQxjiyopWokOCSdUyRsCTFzfoNqzTDtwCoEiDbxtB+lPuSvjEshNgdEybyOsbcvqK67HqWUIDk45jNhX5sLSLd0iujzSiDAuL+fL61TYXEqQQlSZA7KVTExYSORiPWmjJBqWZOwBA8/tVSK27EtuKqu6Xwooop2ZM5oooohOKKKKIQpT49zBKWwjQlSvjE8iJggi48uRpsrOPaAJfVvZIiBPISP30prSVLZZhupRqLGrTK9zwwuPbWCkQle4BgT3irJDxc0hSVJjcnTFumlRv6WrOVvkGFXA5gEEfvxrheaOJMJecjviPtUrvCW35rIx9faX0eMLsxaOR8e8s83f1PPEGQpYCf7UgE+o+tV7q4HdUdL9kju+v7mvDFvzAnetmpBVUE+BMS1zbaW+TNJypP4nAN6u1qRBnqLHzkV2y1x1ICQsDR8Ui56R0Ec+tRPZ+dDJZUQdJ1COijPPvmp+dYYoPvQYIIB6aTa/W/wBq8xeoZjtnpNO5QANJ7LwAKkpEriesk6RUDGpCW46rB9VTXgnNUsoMhR+YJnshXmbb1JfVraYMXUpJ+hNKryCfpHLOGX7zpxZiSjAuEb6D9qwzBYIri0k9Otbbx0ofg1J5mB60q8DsNlNx2xUlfYuZWavMb7fz/UXU8KqLROx3iqRnFvNqCEAypWgGPmNh6TNbbiFtpIRpkqtYTv1NVLmRNnEtJDezheJ5AhOnxk6h/prtepZTI2aRWH2k/I8MUoSDJMC/Wpbr3vHdI+Fswe9cf/UW8Sa7cSZgjCtpITK1qCQAYO9z4x9YqA7ik4bDqdWYgFZ/6jTGp1gsTaso0mjKPvb/ABOeKuIBh29KbrV2UJHMmoWQoUzCVDUo9pwz86ibeJvburJ1cTOPYpbpSVH/ANNI2TCgoT4lIJ8KdcJxDiXCIZCQSFK7U9ocwSi3h3mk2q2jmPVXBicdRwcb93ig4pQSFpKdJMSTEWPh9aQ88BS+pJN5JPmZqwzzMHFgJWB2pk7n/aqpp1EjWoE9VG/1rQ0vh72qHJAEyfEPFaqGNYUlh+UjZZi0HEFtZ0COyVWST4n93pgVnLLZhLqVaRshMwemsGO6PCoZZQ4BKZR94/SoWJ4dsVsQn+Q7HrpPI/Sm7fCiBlTkRDTf/RKBssXafn2jaznKsR8TYCSARNyfIfCOe5Jp14QaJWpZ5JiPE/7Vj+RYnUqCCVTpg3IItFazw3mTbKT75YblIgK3PgNzSG1U4mq1jWjd3HGilzFca4VuJUsg/MEW+pB+lXOX5i08nU0tKh3G48RuKAQZUVIkuiiiuzk4oooohClDjrJlLHvkAqgQtI6D5gPvTfRVlVprbcJXZWHXaZhLrQ5VDxTMCYnwG3j1FaRxzw+whCsQlxtg80rUEpUe6dldw3rP8K8lcaCFauhk16Cm9LVyJk2UPWeouvOhUpBhSTdPTw6iq7EYoz31o+c+z0PNJWhXu8QBM/KecEfqKzDN8O6y4W30lDidxyI6g8x30j/Wo5IB6/WOnRtWASO/0jzwBnoS4CtVo0HuMgpPhy8+6tPzNv3mHXpgykx6GvnLLXHELCkc7R1Fb9wlnIeZEkBQF+/kD++YrKYAE4mgrZAz3KbCBjFYeXLOIEKAUUyBsSB3WO216u3lgOMJEEXNvCB96ROL8GprNWQ0SG31BRAsAZ7YnmCL+ZppbV/51Kejc/WlbnA4UdxzT1seWPU7cXmQE9SD6TSDleKT7xWodlJIse/cEU/8TXUgc71kGW433ZUlV7kEi/P610DNYjOmYC1lbogTW8qzJlTUIVqUmdI3PUC+xk86ucvQQsqUbgXrKOFU68chSFqgAlQBgaeh84rRs6xnucI4RdxwaED+ZVgB51SVAkrMjiU6irHYxTg/4DC9IPUjeOvaH0FVPGerFODDIJ92m7hmP6U29T5Uy5ayMNg0tjdAufzL3V49okeVRMty8MoLjhuSVqnqTNRJ29SWzIwZXZLw00ygdkV75rmbDCe2pKe6a9Rh3H1+8UooaGwFpHUmlXh3K2H8zfJl1tBlF9XaVMeMQY8O6uKu7JYyLNtwqiVOeZu48QppMN7arT6G48YqubytJ7Rkq8Z/7Vo7fATOuPeFK940pULnvEgnpNVOd4BrCOQFhSgmYIEDyppbuAmeBEbNPhi/GT3Fdlws3SogdP8Aam/IVLdQmDEidp37unfNJrsuWAgcz3Vq3CeHSjAoKfiVOspuRuAB0imP6y6sbUbGf0iv9s0+pfNqZx/jP3+Z78PcONtuqeBHvDOrpfcwdiau8sbZcUsBCZTv5KKfS31rrgVNhRCR2bhMdNR3PhG9dslxjfvHEJQUKE3N5Ag7+e1JMxY5Y5M01rWtNiDAEp+O8uQlkLAAuExt9qo+D8affpOo/EAY6Tvbemjjx5JwsESSRHjPfyqB7OOGl6w+6mEfEn+Yz2TEXEX6bb1JBnqL2nHc023d9KK4iim4jCvLE4hDaCtxSUJG6lEADxJsK9SfKvn7i/i1eLcVrKktE2bCpA022FjeTPWaizYliJum3YTiLCOmG8Sws9A6ifSZrz4pzsYTDKcjUs9ltH5nDsLXPW3IVhWRcKHGFWlelIHxRJnpFP8Aw3kf4XS2X1uqTK0hcdnkSOcdrrUBcoPPMuGmOYhcVYLHFXvsW272761iw7rWR/TaqHCvqaWFIJSobKH7v51uuLzV1A0rSl1s2UlaeR8P1rPuKuFmVKK8IQ0dy0s9j+1Z+HwUI7xT9euqf0tx+0n5bjnH5Sdwvx8FKDeIhKtgv5T/APk0zcQZGzjEQ4gKt2VDdPeDWDY5hxlakLSUqSYUlQuD+/vTDwt7QHcPCFytscibgdx5juNLX6bac1/l/wCTq3KeGjjm3DjzmCSyYW7hTLKwAFusc2iP+YixT1FLnBGYEpKR8baioJO5ST2kkdQZp5yzjDDYgABUK/KbEfvrVBmXCY/F/i8K4ErUSpaFHsqJuqCLgk353pYW49NgkWoP4q414hhGJbadAlTSgtPoQR6E1Q4THznhb5fh/rIP2NW+RtPJXOiEKBJBIsocwOhrheUaceh/SAgpUJ2IKt46gx5RS5XaSO42pLqD1Oc6M4pCeWgn1IrGc8wDmHxa2SApUhQDcmy0hxIAiZ0qEj71r3EKijGMqM6VIKZ5agQQPEifQ0jYTDur4hQYIS26h9SyCAlhtKSpRO2kBJE9bU5V/wAYiNrFbTg/zEsvZXhpQ64QRKgm45J3+p+lMmbO63gqRoYvJ2CuXpvXHE/ESWw46kfxHlSkePZTPfAFe2Ay0lCNWw7RB3UreT53ikrDk5E0agcDPcnKbEAfKnfntt58/E0OYEK/iPKCW0jVBMAAc1E1BzjPGcKguOqhKfhSIlSuQA/f0rK+MuOXcb2AC0wPkmSs8ioj7beNTrrNhzIX3hOPeXfGvGXv5YwxhkWUvbX3Don7+G8zgfOcJhmdK3UpcJ1FRSqDIFpG0R96z7LmHXbIbWv+lJP1AgU/cHcO6EFbzUOFVgoXSnuNwZN7CRG9XMFUYi9Jd3zHRPEOHKA5IWsAgFAVcdB3WG9IWdNJexClw4VOmAFw2kKiw1SeyPCmI4jDtK/iFKOQ1qEnrCSSqPIVW5zxM0tKmsMkKUQe2rsgDnpESVekbzVaId0av2hDzz/PaV2W8NPuISZCbQYBpiyThNxog+9cHgtQHoDFVmWZ9i9KUKUkAAJ2vA2BJ3MVe4XMneahPhWk3hupt9Rx+3+pg/3vRaYbef3/AHMacFhSn5iT++lXeXZT2tSkx9Dt1F6reEGXVq94snQNrAAna3WKbqWbSeS21jk/SMVeJ/1Ve9FIB+ez9ZA/8GY1BRbSogyCqVQeo1ExU+iipAYkSSe5zRRRRCdHWwpJSdiCD4ERXzHnmVqw77jLnxIUU7RaZSY7xfzr6eqj4g4TwuMIL7cqFgtJKVRexI3F+dRYZk632zOvZS6n3TqJlSVSRzgix8LU1LU2XiQrtJEHu8/LavTAez7C4UOLacdQooKQtS5Cd4MQAqDeDvFZ6rNM1YMBptzXcOIbWrUNhYHeOUCqTU3JEaXUpwDHouD3vxSghQck9kQEkEk2B7SvId1YjxFnChing06VN6yEKkwUzaItFo8q0nBcCv4lSF495TiSJLYJQBIPZCUEAAHnvbvpjHs4y8gA4ZFu9QJtzIV9KvTTfMXu1ynhZ8/Y/MX8SsayXFxoEJGogbCEi8Cm3h72Y4t0altBIP8AzCUx5bn0rc8PlmGw4CktMtaRGoJQmB01QIFvpS3nntOwrEpanEL/APbjT/rNvSaZWsnjuK+Yz/hEWUeyNQKdT4FrlCTv3SRypuyfh3C4YBJd1L6uuAme4WA9KzLijjfGY1OiQwiZhpSgo2Igrkah3QNqVv4qdnVed/vUX0tjd9RutnReuZ9H4t1DaZ1IHirT9rnyqnce1XGmOqRE3/Mr7Eis74JyLEYjS8VEthR0hIAUtQNxOyESIJPgL1oeGywNNnWq873jVGzexKAb3me4Vn2oVbHxH6mG3J7kXPn9SEpS2XFlQBTYaQd1qJ+EJF5qMvGOJwqMMtQCSFAnTp1jWVEXvoGqOkDvqzRiMPhUDWsazeVEAqP29K8MaC6dQHxQTpCZKPzTutI5pSQe69QVjjAkiqltxHUWVZKh7EfiHXFOlBEBXwgpjTZI2GwTJ1GmQYkJAF5JCR4m3hbnGxmq1plaOwSNXxBadiCO0pMzJI2PKomJxMOhAWEiBFknnHzLHSZjnVZOe5eqheou5lwbicY+pbh0o1K0CeU71e5P7PmmYJ0lX5iJP1q7GIUU2dAPWEm/gCfvUfAYLEuLUPxIMJUv/hpiExbfe+9dDsfSJU1SrlzJ7WU6RCCfKE/YV5LyBSj2nFeSlVUvZskb4seCdI/3qre4sDbgQ0txxxVkp+KZsIBqOCZInHuJZ5nwZh0pU7p1LkGSSZJMSRNUpy9tJOlKR5Ab/wCP0pkwn4p/sPLQ2T8qQVR3FW09wmqrMeGnlhRwz2pSFQQpMAkXgEX/AO9bXh2sqprK2d5+PoJheKaC++wNX1j7e5kAZekXvf1pgyDDtBaPfKUEExuNyYE2sOtIKc4ead0YhEBJgkf450z8PO/iVAtElvVuQpKZ7iR2j3D6Vs/1dLISGx+k8+3h9xcK1e4/nNtaQAkBIAAEADaK70r5PmSm1FokrgeGk779K8sfxI6kmAkAb2/yb/SvO2WIG4OZ6WuiwryuI20UsZdxWlSocgDcnoOvSKZgZoVgepxlK9ztRRRXZGcV0ec0pJiYE13pO9o3GLeBZ0gBbyxZuYhJkaieXcIvB8QZxADMj5jmHvrvOaWwY0CBqM+pH38DFCM7aKDJShI5EGQnkf5ZiswwnC2PxSgoq92giQSSYEQAE7z6eNc4z2fYhwlKcchattCyscrDcxbuqS3r0JxtHY3JjHjfbHh0QG21ukEibJETEybmR+lUGI9pWZYtWnCNBoDfSAs/61pgeQpBfy9TLq2nRpWhRSodCO/pzmtT4IRhl4cMIX2yJJtJUef29KjZeR1LKNKrHmLmOyjMHYXiS6sm8FZX6JBj0FdWslS40sNlaH2xqKV3lPUCARBi3fWnJE3UPeaDtAjymZPKarzkzuIeU4gBoFHuQr4lETqUQNgBZOozsbVyq+12xmNahK6q85+0x+ViBqKie4SfIUx5B7P8diVp97/AaIBKlxqg9EfmjrEfStNwmW5dlSNbikBcbqOpxX9I39BSnxV7TlugowqS2P8AmKjUR3JiE+MzTTiwrwZnV3ZbnOJoTRYwbKGUmAlOlI3UY7hcnv51CzJ9xY1ISQY3ULgc7E9ny9YqFwyvCpwzeIBK3XEAqUpRWrVsofy3BHlXu1jjjXEs4fUgquXCkdlAjUoTzuAO8jast+W2+816uBuPUUc4bV71AmfdLBWk6jqBIKCQSdTZIKT32O9NmTvtJhsHRJ1BsqJAUbktk3Tf5drmpmbcKtB3UmQGyCBPKxUO9JMLHQk8oqiRhMPiMxVhVpnEMNl9vUtSEyCNIBQbquDcWFwKNp3bZM2KV3mNy8EhxMKA6g9D1H+NqWcZxF7l1TT7K+xz06gRyUD0NL7ntOcZxBafwhbLatDg95KkxzjSArke8EdafcLi8PjWQttSVAiyhEg8wQbg9xrj1lexOK4P2lVhsdg3xEJHiBVNm3s5ZeCiy860VTOlxRBnkUqJt3Aipub4FLJl5rsf8xIsPGLp+1GAab3adWP75+ipqoMVPEsZA4+YgO+zPGsnsltxI6EpPoRH1ronAuYd1Djram1NKCkrIsD0nYztH61sLWNcCRADg8QD/g/Sln2g4TFYtlttloaQorXK0gkgQkRzFyd+lXpcScGKtpwvK9z3yLNw4CQpBhJhJ3mSY79999qusuzBtGG95AR2Ssp77k787ViOIyHGMGS04g8ikz/0moOLxmKcIaUp0TYiVX8QasGnZuV6M4+sCjD9iW4zNp/MkLxJHuVOyoHaDMT/ACzE91a+yyhDqAEg76QPh02gACwjesNwnDqpBN4OxtWn5PxEG0pDoUnTaYKh5EbUzdoLlUEDMV0viNBYqWA/nzHNlcYgp0AWuoc7E+YqBxNh5vtbfvr3yjP2sTqDELcT8o3jrHJNej+EfUCFtrM9BakWrdTgiO+ajDIPES2FEFRUJkSPKeyfEnzFahwy5qw6byBYeG4pRY4XfWdOnQmZ1HkO6fD609ZbgkstIbRsgR4nmfOrKgc5i1rDGBJVFFFXxeUfF2fpweHLkalq7Laequp/lG58utZZkmSHFY0O4lZcV/xCDeTaJ7h0p/8AaLlfvGUu7hqZHcYv5RWe/wDiTmHVqR8Qtqt6H7zVFmYxTgczQvw7qHCrUPdQLG2mNz9q88ckJb1BUIEFajtpBkx0Nt/GqUe0DCqYKXypCimFAAmT3aefpWf5/wARvY0JwrAU1hpglSgVLE/NtCRO03gSbxUVBMYNgUZinmWYHE4h142964VeRNv/AIxRh8eplxDjaoUghQ8Ryjodqtc/xWGBDTbWoNiNQOmVeI3Hf1pe9yJk+l6c8r2meth7mm4fjxkDUUq7R1FtNyTGxPwp743qvzb2kYpyzMMJ/lhSo6aiLeQpDXiUp2vXVClOaUo+NSgkJG5JMD1NWIErGBI2Zsbc0Z8nyLFY5S1tpUuPjdcUdIJ5FZmVdwk91OGSezVaHAvFlJQLhKSYJ/mJA9K1E4RvShlpAQy0ICUgBJNuW0Ajc7n6xs+zhnCMlb5huySIKiZ2AAkq/wBj0qTgumAcGRWwI+cZETsBxfgGMWcOEx7lC1JCQlLfvEoLkKPl61x7Ic9ViMSttSCFjDqPvAbD+IgREWNxzvpNI+T4PBODM323YWGnCww4CF6SQVrk2UYkAAkwZN6sPZPn7WEzAl6QHWi0kpGqFFaCBa8GD9KTFSriN+azAmbJjSVrOoQUiN9zBSf0rKfaDwdiH8wQ4wkw6gJWuYCCgQSojaUkW5xWjZVjdSlBditRUme8zFUXtSxTrWAc93MLIQsjdKDOr1smf5qpR/VkRoqNu0zK+KjrLYLyX1soDRfCdJcgkAKJJ1kCEhR3ioOQZ69g3NbR/qQdlAcj0PfyqkxrdrbdK4axMwFb9evj309t/wCrdRVW2tifR/DnETONYCkkEGykmJSeYI60ncbcIvMBWJwBJSO0ti5EdUcx/SPKs+4ez1zCOakXSY1J28x31tPC3FDeJbBSoHkeoPQjkaRsqNZ+kaDbh8GZRlftCcbN0qH5oOoeMGI8qfuHOMBizpbGpQEkREDqZ2qwzz2c4TFLW7pLa1J+JswNX5inYnr1pa4Uy1WXvKadSB7w6A4BZUGUmeRuRB+tdekbNwGJGq9vM2MQZY5ow+84fgHKCsWBsBAmJmqvE4FbSv4iNN99xHj+9qcMGClBCkagJnvuTM9TvUnKcGHElxZKpBAB2CbjzMfenqfE7KwFAG0RTUeD0uS247j79xNZQlRtF7Efr/mpmW5ZLyQAVdkkiJg2iojTWjFKidE3nYCTYeVapw/g2UthbV9W6jvIrQHilbJwOfiYz+FWI+CePmHDuTjDomAFq+KAPS29W9FFZjuXYsZpIgRQohRRRUJOc0UUUQnVSQRBEg2INKua8BYd1WpK3Gp3CCCPRQMeFNdFBAM6CR1EVj2XYQKBUpxXUHRB8tNXOMypnB4B/wDDtI7LS1XAVJCSRM7x02phqDnzyEYV5TphAbVq8CCPWgAAwJJnyliEGepPduau8v4GxLwBWptlJ/Ob/wCkc/OvHL8SBiW3CmUoKVFPUc/OtpwGKbcQFBJSAJBttyg99qjbqDn09RmnTqfxTBeKuHFYJ1LalpXqGoKTsUzHPYzPpTt7JeCfeFOMemEmWkEWNvjPUdB59K9eLckGKznCsn4VI1rA5IC1KPhO3nWv4XCaEAIgACAAIAFX0jcAximpwrlROr2IDSCpUQBJMxA86z3jQKxRSVSGkElINitW2ojkAJgd5p7xbWuAsJVB1ARtHO/OdqosdgFOLKlwALITHfckc9qcVR7xMk+0xrO8u0LSrSUgd1jyp89lXD+HdSrEOIK3ELKUmSAkQNhICjzm8UcfZUPwh0J7aVBR09ACYAHl608cHZV+GwTTRACgmVR+c3VJ5mTVLVjfn2ly2HZj3lTxfmqMAhOISlLhaUD7pao1T2TyJtM7HYdatWnUZjlyT8r7V+4kQfMH6isp9teZ6sS2yFT7sFShb4jsZ/pm3+aY/YdnIVhl4ZRu0rUkfyLM/wDVPrSWoRR+EYjmmsYn1HMzHNcAppTjSx22yUnxHPwP61WtoG0RWxe1jhqU/i2x2kiHAOafzf2/as14VwRexjbYSlQ1SoL+HQLqn+2fpV6WB13H/MudPVKxCosatuH80XhX0vIkgWWkGNaeY8elaEvgxpo9huyzqGsLMJmBCj487+NRMfwWgkR2DO0WPd41UdVXnaw4k/JbEfeGeKGMU2C0raxSbFJ6EdfvVhmGAS6ghQBn9+tY49w9isIv8Rg1FUDtI2JHeNlc+8U68McfNuoQhzsPG2k/eY2q5LFccTPtratpNcDjWptatQ+QwZI5pPImNvG9egz9oMFKDB0mJEXN/K9Xy8MlxJCrzUUcJYZ5OhxEKEw4gwSD+YbKPeaXt0/OVjVer9IDdzN2MxJBiFKJAg2gk9/72rT+AAr3TkmUFXZMQOkDwAquwvsxaS5qLy1Jn4QkC0zdUn7U7YTDJbQlCBpSkQAP3vUErwczllgYYntRRRVsohRRRRCc0UUUQnFFFFEIUh+2J1QwTaAbLdGodQEqMesHyp8qn4qyMYzDludKgdSFRMKAI9DNcbOOJJCAwzMDYwYCe+N/A1oHCmYIOAKHCNKCoGTEJ3/U1T4jgrFpc0+7Ve0pGpPqLDzpr4Z4AAIViR2EmQ0b6jyUuLADkkT3nlSqoSY6bVURG4JbfxOdKfQhSkJSpKiTZLcQkSfmkC3UmtiefCEFSuQ9TtA7ybVY4PBttJ0tIQhP5UJCR6Cl/ihCVaWSogqUHBpN+wdUnumK0VsVRz0JmsjO3HZnji8UUCAR7xRud4P5Up+Y1VtYEpxCHQp0KUpKHEuFR7KjAISo9gyQZEWnykoLbjgIUFG8wQf+1Sgg+8SuewkczNgZHhH6mljqHZ8zSGlrSojvjueeLydLjsK7QVMjv7PT+mrFSEttHSAkJmQLC29ht1qXgG+yDF1DX4ajMfWlD2p57+Ewigk/xXpSiOXZgr/tEeZFaLPiYyrmYPxHjRiMW88NnHCU/wBOyfoBUzhHNVYLGNvfJ8K+9BN/Mb+VX3BvCbbxCniShKPeFKTEjZInfvpgzb2eJWClo6JjSD20pVvEmD1B33rMe0Huaaad8ZE0+UutwYKVDxBBFYujK/wGbx8lyjvQuxH9sx6U1cFcQLYjB4oaXmjpE/Mj5SDsq1vKmrO+H28WULIugyFDcc4BqlN2So9/5mMuQF3H+fSeLOIhA1wSYA693nXuzlYOorJM9dh4f5owDACwFIBKTAJAMf4q+dR2bAegqABOQYPcPaLrBGlQUBaRI8bedZ/jcF7vFurQIAUdh13BHje3WtExWHKJVy/yaTM9W4y+lSEIUXAVHWnVJJ23iII9auoG0knqL2+vAEu8m4gVASoGYmDIMciJA1DvplweaIJkEpI5E79d7TVc0la2W0vJQpSgLBIASSPlO4gc675czHxJGnrM3HebmaZOoUSoaJzyeI7NLlIPW9dqo8qzgKQoBNkEJEHe3hVm1jkne3j/AJqG9TItUy9iSaK4BnaualIQoooohOaKKKITiiiiiEKKKKIQoooohAmsvYzIO41brxA1goSmRATPZEd4HqTWmvnsKjoftWMfgyDq1XFtUbjvtBH6iqLz0Ixp+8zQGMCgDsgCRuCT9TXghot6GVEOFxWkTzTzkR08aWsFnSmykKuD8ydvrtTPw+g4h9L1wlv6mCAB96rXJIEaewBcxgxxW20taEe8UlJIQCAVECyRXzrxhmr+MfK3xCh2QgAgIAOwBvvczX0zVTmnDWFxB1OsIUo7qiCfEi6vOnGYmZqBVmV8BYYhIC5SFp930Nr794n0p0BBcLI1EASVdDFrxE164rh04btMypvmk3Ke8dQPX0qnyXPSpxaHE9tBI7NwQDvPI0i4IPImlXYCO5C4v4ZbLIcSSlxqVpWTedzMQYMfSmPgzN0v4cbAo7KgOR3+u/nS9xA2rEz2tDSRcGb9SRaAO+rr2X4H+E86UAJUsBFrwhOmfOr9MxUnMW1ahgMS3xeDOrWkXHL9869mMZaCm/ef39qtHGajLwU3i9MPUrncO4qljLweoqcXZwG0yUlc9nQn8s3PjH6VGx2HQ+0y+0QUtnkPkNlCORTAP9pq8x2SB0KgXBn6RVHlzS8O4ShJKVGHG+8WKgNgr7iuioBSvzDzTuDD2lohZ90NI7aNgefd3SLV7pQpDZUbcwPqZr0SWYC0LTHQkA+EEzPdvUtSkqTChbnI/SkyhU4M00uDDKzwy1A90DATqvArpm6oAA3NS0PoMAEd0VBzZouKSkE2N9JjynlNVt1O5zyZOyDEGNJ84MwfGrul7JGNBAQkJAVBvMn1360w0xSeMRG38UKKKKtlU5oooohOKKKKIQoooohCiiiiEKXcXwsjUS32QoyUnYHnHQE3pioqLIG7klYr1E//APjitY96oBtN4STJ7ri3jTVg8IhpAQ2kJSOX73r2ooVAvUGct3CiiipSMKWeIeFferDuHcLDuyoA0rHeI374pmorhAPc6CR1EVrg95xycQ7KQRIBA1AdAgAT3qmKdsMwltAQgBKUiAByr0ooCgTrMTCiiiuyM66Kq14ElaiBAJnpVtRUt05iViMoQTK0pnwE+sWqViMAhaYIiNiJBBG1xUmionnuSUlTkRaxmRLBlJCvp9K64XCqSNOlWomZk/UnlTPRVRqB6lnnN7yDlmDKBKje+3eZ9anUUVYoAGBKycnMKKKK7OTmiuJoohO1FFFEIUUUUQhRRRRCFFFFEIUUUUQhRRRRCFFFFEIUUUUQhRRRRCFFFFEIUUUUQhRRRRCFFFFEIVwa5oohPKiiipT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3560" name="Picture 8" descr="http://bi.gazeta.pl/im/9/10088/z10088719Q,Policealna-szkola-kosmetyki-i-masazu.jpg"/>
          <p:cNvPicPr>
            <a:picLocks noChangeAspect="1" noChangeArrowheads="1"/>
          </p:cNvPicPr>
          <p:nvPr/>
        </p:nvPicPr>
        <p:blipFill>
          <a:blip r:embed="rId2" cstate="print"/>
          <a:srcRect/>
          <a:stretch>
            <a:fillRect/>
          </a:stretch>
        </p:blipFill>
        <p:spPr bwMode="auto">
          <a:xfrm>
            <a:off x="179512" y="188640"/>
            <a:ext cx="4392488" cy="3294367"/>
          </a:xfrm>
          <a:prstGeom prst="rect">
            <a:avLst/>
          </a:prstGeom>
          <a:noFill/>
        </p:spPr>
      </p:pic>
      <p:pic>
        <p:nvPicPr>
          <p:cNvPr id="23562" name="Picture 10" descr="http://wrota.warmia.mazury.pl/powiat_gizycki/images/stories/Szko%C5%82a%20Policealna/Szko%C5%82a%20Policealna%20-%20koniec%20roku%202010_1.JPG"/>
          <p:cNvPicPr>
            <a:picLocks noChangeAspect="1" noChangeArrowheads="1"/>
          </p:cNvPicPr>
          <p:nvPr/>
        </p:nvPicPr>
        <p:blipFill>
          <a:blip r:embed="rId3" cstate="print"/>
          <a:srcRect/>
          <a:stretch>
            <a:fillRect/>
          </a:stretch>
        </p:blipFill>
        <p:spPr bwMode="auto">
          <a:xfrm>
            <a:off x="3491880" y="2492896"/>
            <a:ext cx="5436096" cy="4077072"/>
          </a:xfrm>
          <a:prstGeom prst="rect">
            <a:avLst/>
          </a:prstGeom>
          <a:noFill/>
        </p:spPr>
      </p:pic>
      <p:sp>
        <p:nvSpPr>
          <p:cNvPr id="7" name="Symbol zastępczy numeru slajdu 6"/>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65</a:t>
            </a:fld>
            <a:endParaRPr lang="pl-PL"/>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Lifelong Learning</a:t>
            </a:r>
            <a:endParaRPr lang="pl-PL" dirty="0"/>
          </a:p>
        </p:txBody>
      </p:sp>
      <p:pic>
        <p:nvPicPr>
          <p:cNvPr id="34818" name="Picture 2" descr="http://nannpartnership.files.wordpress.com/2013/02/llp.gif"/>
          <p:cNvPicPr>
            <a:picLocks noChangeAspect="1" noChangeArrowheads="1"/>
          </p:cNvPicPr>
          <p:nvPr/>
        </p:nvPicPr>
        <p:blipFill>
          <a:blip r:embed="rId2" cstate="print"/>
          <a:srcRect/>
          <a:stretch>
            <a:fillRect/>
          </a:stretch>
        </p:blipFill>
        <p:spPr bwMode="auto">
          <a:xfrm>
            <a:off x="1475656" y="1772816"/>
            <a:ext cx="5834553" cy="4464496"/>
          </a:xfrm>
          <a:prstGeom prst="rect">
            <a:avLst/>
          </a:prstGeom>
          <a:noFill/>
        </p:spPr>
      </p:pic>
      <p:sp>
        <p:nvSpPr>
          <p:cNvPr id="4" name="Symbol zastępczy numeru slajdu 3"/>
          <p:cNvSpPr>
            <a:spLocks noGrp="1"/>
          </p:cNvSpPr>
          <p:nvPr>
            <p:ph type="sldNum" sz="quarter" idx="12"/>
          </p:nvPr>
        </p:nvSpPr>
        <p:spPr/>
        <p:txBody>
          <a:bodyPr>
            <a:normAutofit fontScale="85000" lnSpcReduction="20000"/>
          </a:bodyPr>
          <a:lstStyle/>
          <a:p>
            <a:pPr>
              <a:defRPr/>
            </a:pPr>
            <a:fld id="{A5647484-EC4C-4E0C-B00F-45875587515D}" type="slidenum">
              <a:rPr lang="pl-PL" smtClean="0"/>
              <a:pPr>
                <a:defRPr/>
              </a:pPr>
              <a:t>66</a:t>
            </a:fld>
            <a:endParaRPr lang="pl-PL"/>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9"/>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67</a:t>
            </a:fld>
            <a:endParaRPr lang="pl-PL"/>
          </a:p>
        </p:txBody>
      </p:sp>
      <p:sp>
        <p:nvSpPr>
          <p:cNvPr id="11" name="Symbol zastępczy zawartości 10"/>
          <p:cNvSpPr>
            <a:spLocks noGrp="1"/>
          </p:cNvSpPr>
          <p:nvPr>
            <p:ph sz="quarter" idx="1"/>
          </p:nvPr>
        </p:nvSpPr>
        <p:spPr>
          <a:xfrm>
            <a:off x="612648" y="1556792"/>
            <a:ext cx="8153400" cy="4539208"/>
          </a:xfrm>
        </p:spPr>
        <p:txBody>
          <a:bodyPr>
            <a:normAutofit/>
          </a:bodyPr>
          <a:lstStyle/>
          <a:p>
            <a:pPr>
              <a:buFont typeface="Wingdings" pitchFamily="2" charset="2"/>
              <a:buChar char="q"/>
            </a:pPr>
            <a:r>
              <a:rPr lang="pl-PL" sz="3200" dirty="0" smtClean="0"/>
              <a:t>The Comenius programme</a:t>
            </a:r>
            <a:endParaRPr lang="en-US" sz="3200" dirty="0" smtClean="0"/>
          </a:p>
          <a:p>
            <a:pPr>
              <a:buNone/>
            </a:pPr>
            <a:endParaRPr lang="en-US" sz="3200" dirty="0" smtClean="0"/>
          </a:p>
          <a:p>
            <a:pPr>
              <a:buFont typeface="Wingdings" pitchFamily="2" charset="2"/>
              <a:buChar char="q"/>
            </a:pPr>
            <a:endParaRPr lang="en-US" sz="3200" dirty="0" smtClean="0"/>
          </a:p>
          <a:p>
            <a:pPr>
              <a:buFont typeface="Wingdings" pitchFamily="2" charset="2"/>
              <a:buChar char="q"/>
            </a:pPr>
            <a:r>
              <a:rPr lang="en-US" sz="3200" dirty="0" smtClean="0"/>
              <a:t>The Erasmus programme</a:t>
            </a:r>
          </a:p>
          <a:p>
            <a:pPr>
              <a:buFont typeface="Wingdings" pitchFamily="2" charset="2"/>
              <a:buChar char="q"/>
            </a:pPr>
            <a:endParaRPr lang="en-US" sz="3200" dirty="0" smtClean="0"/>
          </a:p>
          <a:p>
            <a:pPr>
              <a:buNone/>
            </a:pPr>
            <a:endParaRPr lang="pl-PL" sz="3200" dirty="0" smtClean="0"/>
          </a:p>
          <a:p>
            <a:pPr>
              <a:buFont typeface="Wingdings" pitchFamily="2" charset="2"/>
              <a:buChar char="q"/>
            </a:pPr>
            <a:r>
              <a:rPr lang="en-US" sz="3200" dirty="0" smtClean="0"/>
              <a:t>The Leonardo </a:t>
            </a:r>
            <a:r>
              <a:rPr lang="en-US" sz="3200" dirty="0" err="1" smtClean="0"/>
              <a:t>da</a:t>
            </a:r>
            <a:r>
              <a:rPr lang="en-US" sz="3200" dirty="0" smtClean="0"/>
              <a:t> Vinci programme</a:t>
            </a:r>
            <a:endParaRPr lang="pl-PL" sz="3200" dirty="0" smtClean="0"/>
          </a:p>
        </p:txBody>
      </p:sp>
      <p:sp>
        <p:nvSpPr>
          <p:cNvPr id="27650" name="AutoShape 2" descr="data:image/jpeg;base64,/9j/4AAQSkZJRgABAQAAAQABAAD/2wCEAAkGBhQQERUUERQVFBQWGBYZFRYVGBcVHBQXFRgXGBwWGRUXHCYfFxkjGRQYHy8gIycqLCwsFh4xNjArNScsLCkBCQoKDgwOGg8PGCwkHyQsLykuLyksMi8qLzIsKSwsNCwtKi8pLC8qLSwsLCkpLS4sLCksKSkpLCksKiwsLDQtLP/AABEIALEBHAMBIgACEQEDEQH/xAAcAAACAgMBAQAAAAAAAAAAAAAABQYHAwQIAQL/xABOEAABAgMEBQYJCQUGBgMAAAABAgMABBEFEiExBgdBUWETIjJxgZEII0JScqGxs8EUMzQ1YnSCstFzg5KiwyVDRITC4RUXJFNj0hZklP/EABoBAQADAQEBAAAAAAAAAAAAAAABAwQFAgb/xAA2EQACAgADBAgEBgEFAAAAAAAAAQIDBBEhEjFBURNhcYGRobHBIjIz0QUUQlJi8CM0coLh8f/aAAwDAQACEQMRAD8AvGCCCACCCCACCCCACCCCACCCCACCCCACCCCACCCCACCCCACCCCACPCaRp2ta7Uq2XHlXUjvUfNSNpMQFb83baiG6sSgNCSTzuunzivs9ERdXS5/E9FzM12IVb2Us5Pcl/dB1beslllXJy6TMOZc3o13XqG8fRB64XJk7WnsVrEq2cgOYadSar/iIiVWDoqxJp8UiqtriqFR7dg4CghxFnSwhpXHvZUqLLdbpd0dF472V6NVBXi9NrUr0SfWpRg/5YvNYy04pJ6lI9aFfCLCgh+bt5+SJ/IUft839yu06Uz1mqCZ9vlmjgHE0r2LGB6lAGJxZdqtzLYcZUFJPeDuI2Ebo2H5dLiSlaQpJwKVAEEcQYri0pByxJgPsVVKuG6tFcq+SeOd1XYeMpQv0Syl5P7HhuzDat7UOvevuiy4I15CeQ+2hxs1QsApPA+wxsRkay0ZvTTWaCCCCBIQQQQAQQQQAQQQQAQQQQAQQQQAQQR4pVMThAHsEaTlsspzcHZj7IxjSBjz/AFK/SMrxuHi8nZHxRZ0U3+l+AxgjUatZpWTie009sbQMXQthZrCSfY8zw4tb0ewQQRYQEEEEAEEEEAELLft9uSaLjp4JSM1q3D9dkZbZthuUaU66aJGQ2qVsSkbSYglh2O7az/yucBDArybexQr0R9kbT5RjRVUmtufyrz6kZL7nFquvWT8uthZFhvWu6JqcJSwPm2wSLw3J3JwxVmfZYrDCW0hKEhKUigSkUAG4AZR9IQAAAKAYADCgGyPqPNtrsfJLcj3RQqlzb3vmEEEeKVQVOAEUmg9jBNzqGk3nFBI3k+zeYQWnpdVXJSieUcOF6lQOoeV15Rik9E1vK5SdWVK8wHLgSMB1J7458sY5vYw8dp8/0rv49wPua00vG5KtKcVvIP5Rie2kaszZU9NpKXihDas0GlN+ISCT2mJXKSKGk3W0hI4DPr3xngsLZPW6x9kdF92Hk9CrrMlFfLFSSlqZKa3CmpSrysEgilU4xJFaNTbWLMyVU2EqTXsJUI0NZUgppTM61gtpQCjwrVJPCtU/iiZ2fOpeaQ4jorSFDtFaRot/DMPsxsgms9/xPPPxMtFktuVUuGq7H9txHpXSh1hfJzqCncsD1kDAjiO6JQ24FAEEEHEEYgg7Y17Qs5D6ChwVGw7UneDsMRvR+aXKPmVePNPzZ2VOVOCt2wiMsZ2YaahY84vRN70+T7eZqJdBBBHSAQQQQAQQQQAQQQQAQRrzk+2ym84sJHHb1DM9kR6a08QMGm1L4nmjuxMZrsXTR9SSXr4F9WGtt+SOY5tS10sinSWck/E7hC5uy3pjnPqKU7Ej9Mh24whlbUf5TlTLqcJxBIXQcRQbsoZJ01cT85LKHUVD2pjhfmK8VJyxLahwjk8u2TW/s3I3/lLa1lWk3zzXlqPGtH2U+TX0iT/tGU2Qz/2090KpXTeXX0ryD9oVHemsOpaebdFW1pV6JBjq0wwU1lXGD7kY7YXw+fNGm7o6yrJJT1E/GsairDdaxYcPonD/AGMPoIWfhmGnqo7L5x0fkVq+a459uohbt1xo3Zhsj7QFPVkeyHEtOIcFUKB+HWNkfbrQUKKAIOw4wmmtHyk35dRSrdX2H9YqyxeF3PpI9ekl37n6nv8Ax2fxfl/0PIIRydvlKrkwLqvOp7R8RhDtKgRUYjhGzDYurELOD3b0967UVTrlDeexjmJhLaVLWQlKQSonAADbGSK60ttNdozKZGVPMB8csZVTnX7KfWrDZG+qvpJZcOJkvu6KOe9vRLmzAyhy3JsqVeTJsnAZV4V89WZ3D12QwwlCQlACUpAAAwAAyAjXsmy0SzSWmhRKR2k7VHeScY3I9XW7byjuW484eno05S1k979uxBBBCu3LeRKpx5yz0UDM8TuHGMtlka4uU3kkaTatC0m2EXnFUGzeTuA2mIqXJi01UHipeuJ303+eeGQjJZ9huTi+WmyQnyEZVHV5KfWYlzbYSAEgADAAYACOco2YzWWca+XGXbyXUSadl2M3LJo2MdqjipXWfhG9BBHRhCMI7MVkiAgggj2BbpHZnymVda2qQbvpDFP8wER/VdaHKShbObSyKbkq5w9ZUOyJlFfaJ/8ATWtNS+SV3lJHUQsfyrV3Rqr+KqUeWphu+C+E+ecX6rzLBiNabyNW0vJwU2RiNxPwVSJLGtaUtyrTiD5SVDtIw9cc3FVdLVKHV58DceWZOcsyhzzkgnr2jvrG1Eb0Fmb0uUnNCyOxVD7SYkkMLb0tMZ80AgggjQAggggAhZb1tplW7xxWcEJ3neeAhnEOkm/l06pxWLTVAkb6E3e8gq7ox4u2UEoV/NJ5Lq5vuNWGqjJuc/ljq/Zd592Zo2uZPLzilGuIRlhx80cBGzMyqVvoYbSEoRioJAHE5cKDtiRrVQEnIY90I9G27ynHTmTQdvOPtEc3EYWClXh0s9p5yb3tR1efa8i78xOe1N7luXBZj1KaR7BBHeOeac3ZDLvTbQrjSh7xjCOa0GRW8y4ptWyvOHfgR3xKIIzW4Sm354r38TRXiba/lk/bwIeZ+dk/nU8s2PKz/mGI/EIb2VpUy/QVuLPkrwqeCsj7YcwntXRZl+ppcX5ycO8ZGM/QX061T2lyl7P7l3TU26WRyfOPuhxBEM/6uz//ADMjrN0e1HrEPrI0kamcEm6vzFZ9nndkWVYyE5bE1sy5P2fE8WYWUVtxe1Hmvfkbs5IIdTRYruO0dRhIUuyRw57Xs/8AU+qJHGpak+hhlbjvQQkk8eHEk0HbEYjAxukpwezPg16PmimN2wvi1iRjTDTRLUuEsEl56qUja2DgVU340HHqje0H0X+RMVX885QuHzdyAeFceJMQ/RyynZp1c/dACVnkkZ9HcDmE5cTXdFh2VbCXhTorGY38RwjXLFqhxwdj+NpNvg3yT6jDTU75PFfp3RXFLm+0YwQQj0i0jEuLiOc8rIZ3a7SN+4bY823Qpg5zehpPrSHSNMsLqec6ck7q7VfptjRsPRtSlcvN1U4cQlWzcVDfuGQ9mXR3RwoPLzHOeViAcbldp3q9kSOMVdMsRJW3rT9MeXW+v0AQQQR0gEEEEAEEEEAEV5pD4i25ZzY4EA9t5s+oiLDiv9aHi3JR4eSs/wApQoewxqwus9nmmvIxY7Sra5NPzLAgjwGPYym0iehpuvTKNyvYpY/SJZER0ZwnpkcV+8/3iXRz/wAO+hlyb9WAgggjoAIIIQ6ZaVos6XLiheWrmtIrS8rjuSMyf1geZSUVmzY0nthErLOLWtKOaQmpoSoigoMyca4RXNi6zW5ZstsMOPuqUThzRsAoBeUct22NVeisxNsmftFxRKrvJNZc1R2j+7TTJIxOZO+ztFbMbYlmg22lFUJKroAKiRWpOZPXGH4Z4njmo92r9T2nfLD5xyjFv/k8l4ZEGm9NbWdQq7IBtBFKqS5UA4ZqUnfuj4s61bbQ2OTlWyk1IqlONf3oifaTKox1qT8T8I3rPRRpA+yn2CK1Laxjjl8sVrx1e7s0PDol0Wbser7vQrz/AOZ2y385Z4UNt1C/9K1QJ1wrawmpF1viCR6lpHtiy48UgEUIqNxxjoZPmU9FNbpvvRC5DW5IO4KU41+0QafxIvDviU2fbDMwKsutuD7CgqnWBlGhP6EyT/zks1U7UpCD3ooYi1o6mmCb0q86wvZU3wOo4KHeYakZ3R4J+RYkEVb8ktyQxSsTbY2E8oSOpVHO4mN6y9cTVbk6y5LuDMgFQHWkgLT3GG1zJWIjulp2liQgtfRFt3nNeKczqMieIGR4iGVmWyzMpvsOocTvSa06xmD1xuxXbTXdHZms0bKrpVvarZD5a335NXJzaSpPkrGJ7D5Y68YUaU2kq05pqTlyeSwU4uhFcKk9SRv8oxJdOrXRLyiioJUpfNbSoV5xB51Psip7t8RyxrGm2WG5lFL6k1UgDG4TUVHlVFCQIqq6fALpctuG5fuXX/JIXdBjpdBnsT3v9rXL+LZPpGSQy2ltsXUIACRwHx2wvtWxb5vtc1wY4YXu3YeMYrD0pbmKJVzHfNOSj9k/DOM2kFvJlUb3FVuJ+J4CKsRLDYqhzm8478+Kfsz1sTw0tlrL++grm9Ly22UlPj8hhh6RG/htjPo5o6UHl5jnPKxAONyu0/a9kaFn6LuOJL7qjyyjeSDs4ncd26nc6sm1yTyT2DgwBPlcDx9sczDTkrYLF5/wb3d/8sufqS4bac4+A4gggj6MoCCCEtuaYSsl8+8kK8xPOWfwJxHWaCB7hCU3sxWb6h1BFZTOtOYmlFuzJVSzlfWCqnG6nmp61KjGNCLVnvps3ySDmhJvfyN0R3kx5z5G5YBw1vmodur8ETe09MpOW+emG0nzQb6v4UVMRic10SicG23nDswSgH+I19Ubdl6opFnFaVvq3uKoP4UUHfWJPIWDLy/zLLTfFKEg99KmGozwVfCUvJe7IF/zPnXvo1nLI2FXKK9iQPXCHTG17TmGUmalUtNpXUEJIN4ginOWdldmyLqiK6y2q2es7lNn+cD4xdQm7IrPiZ8Ti6Y1ScaI7v1Zv3RGZXSS3LiFJlG1oKUlJu1qkgUODtcRGQ6zJ5j6XZygnapIWkesKHria6JOXpKXP/iR6hT4Q3jxOOzJrMtrxtU4pypjquGa9ystC9N5ZybdUtfIl2t0OUAJUutL2VeukWYDFbSmhcvaK5rlE3VXuY4jApJUvZkoYDAxg0ZtuYsmbTITqr7K6Bhw5JqaJoT5BOBSeieEYME49FnFaNv1LHRVfFyozTWri/Z8fUtGCCCNxzQirLQQLTt4Mr5zEqDVOwlFCqvW4pIPBNItOKy1eitr2kTnfcHYXlfoI8szX6uMeb9CX6ap/wCkV6SPbDCxDWXZ/Zo9gjV0tbvSjnC6e5Qj70XcvSjR3Jp/CSPhGFaY19cF6nWeuEXVL2MWlR8Un0vgYbSw5ifRHshTpUPFJ9L4GG0v0E9Q9kV0f663/bH3KpfSj2syQQQR1DOEEEEAEL7WsBibTdmGkODYVDEdShinsMMIIENJ6Mre1NUfJq5Wzn1sODJKlKp2OJ5w7axqN6dWjZqgm0mC43WgcTdB7Fp5iuo0MWnET1j24JeVLaaFx6qAKVonyjTtAHFXCJhU5yUY8THdCNMXZF5ZeHgReWtRFt2kjGku0m8ltVAVAUqLtcSpVK08lMWmIrNOp1C5dtSXFMzNAonNIUcbt3AppgKg7I1kaU2nZBCJ5szDANA6MTTZR3aeCxXjHq2xvKL3LTTcV0N05ysXzat+3VkS7TCzGAguk3HfJKfLVuI/1bIQWbNAPocnQtQKQUKVUjDJRHlJ6tuOMZbAtJu15guLWm6jJkkBVM6Xdo3qGeUTe0LMbfRccSCNmwp4g7I+flhJ32SugtnJ6Jr5muLXodynFxlBQs+KPmux+xsNOhQBSQQcQRiCOuNC17IDwqnBwZHfTYf1iOFL9mKw8ZLk91fyK45GNu2NZEnLNXyu+sjBpPTruUMkdZ7KxrU68XF0XRylxT9U/cs/K2RkpU/Enua9HyGVkWsSeSewcGAr5XDr9sLdItZEpJVSV8q6P7tqiiDuUrop768IhLxtK21X22xLS5GCsU3k7r/ScPUAIf6E6EybCvGI5SYTkXcRh5qMkkcanjEUWSw+zTdPNv5Xrqut7s/U1zwtFec7Xm+MY+74Cr/idr2t8wn5JLq8rFFR+0Ivq/AAIdWJqhlmudMlUy5mbxKU19EGqvxExPII6WRlnj55bNSUF/Hf3veYZWUQ0kIbQlCRklICQOwYRmggiTA3nqwggggQER3WCmtnv9SD3LTEihDp2P7PmPRH5kxbT9SPainEa1T7H6BoKqtny/oexREO3nLqSdwJ7hCHQA/2ex1K/OqGGkL9yWdP2CO1XN+MV4qWw5y5ZsYf6UOxegn0BR4pxXnLHqFf9UL9b1jh2RLtOewpKgdt1RCVD1g/hh7oYxdlUnzipXrp7BGrrJdCbMma7UgdqlpA9sYcFHZw0F1Z+Op0cHJxxEGua9Tf0StMzMkw6rFS203jvUOao94MN4jOrZspsyWrtSo9hWoj1RJo2IrxEVG2aW5N+oRWGixLGkE42f70OKH4ih0eomLPisNYYMjaUpPDokhLn4ag97az/BES5nPxGijPkyw7Yl+UYdTvQqnXTD1wo0FfvSxHmrUOw0V8TEhSoEAjEEVB3gxFNEfFTEwwdhqPwmnsUmMN3wYqufPOPujr0/Fh7I8sn7DbShNWepQ9hEMZJVW0HelPsEamkCKsK4UPcRGSxl1Yb9Gndh8Irh8OPkucE/BtFL1pXabsEEEdQzhBBBABBBBAHijQVMVzY4/4raan1YsS9Lg2GhNzvIKz1AQ71jW78nluTQfGPVQKZhPlEdhA/FDHQ+wvkcqhB6Z5znpq2dgoOyNUP8dbnxei92Ybf81yr4R1fbwXuOlKAFTgBmd0QyZcVab/ACaaiXR0j53E1zJyA2DGNjSS0lTDglGMST4xWzDyeoZnuiQWVZqZdoNo2ZnapW0mOFNvF2dHH5I/M+b5fc3EL0g1StLPKySzLOpxSATcvDIgjnIPEd0LZHWDN2csMWq0pQ8l1NLxA21HNdHVQ78YdaW6zW5VXIyyflEwcKJxShRwAN3FSq+SO8QosnV3MTzgmbWcUa4pZBoaZ0NMGx9lOO8gx0MuRpr/AA2McrrZbEeS3y7F7mCf02nLWWqXs1oobyW6qgN04c5WTYO4VUdkZGtV5kgl+qZlxPOWlSapB3hB6Y68dsZLV1cTEi4ZiyXVAjNkkVIzugnBwfZVjxJhlotrRbeXyE4n5M+DdN6qUKVu52LauCu+Kra+ki4ttPmixfi/RS6OENiPjtdr/uRJrB0gRMpwolY6SPinePZHls2UV+MbwcTu8qnxjRt3Rm8rl5Y3HRzqDAKO8bleoxm0f0mDx5N0XHhhQ4X6Z0ByVwjnz/yr8ti973SXHrXJnt1rLpqN3FcV90b1j2qHk0OCxmN/EQxhFbFnltXLs4EYqA9tPbDOzp8PIChn5Q3GLcJiJqTw9/zrc/3Ln28zNZBNbcN3obUEEEdMoCCCCACEOnZ/s+Y9EfmTD6I7rBVSz3+pI71pi2n6ke1FOI+lPsfoe6AD+z2OpX51R5pzMXZa75ygOwVV8BGXQZNLPl/Qr3qJjQ0w8a/Lsjaan8RA9gVGD8WllXYlvby8XkMP9KHYvQkFkMXGGk7kJ76CvriEa5bRIlmpdGK3nBgNoRkO1ak90WEBFWS5NqW6VjFiUpQ7DyZw73ST1Ji5R2YqK7Drfh8UrHbLdBbX28yyLHkBLy7TQ/u0IR13QAT3xuQQRYYJNyebCI/pzo6Z6TW0mnKCi26+enIV2VFU14xIIIHiUVJNMQ6Dy77ciyiaTddQCmhIJupJCakYVu02xjmLJcTPoebTVCh4w1ApgUnDPK73RIoIptpjaknwafgW0WOlZLllqYJ1i+2pO0pIHXSNaxJdSGQlYoQThngTwhhBEOiLuV3FLLxeY23s7PeEEEEXngIIIIAIIIIAhk5o29M2ql15I+TtBJbNQbxGIFM63ySajJIiT2sXAyvkBVynNy25kV2gRuQR6tk7Y7L00y0/u8qrqjW21xeYk0ZsH5OgqXi6vpHO6M7tfWTtMJtPJK0JlaJeUohhafGu3qEGpqk+UE0p0RjWmUTSCKKqY1QUI7ka6bXVPbST7SM6I6BsWemqRyjxHOdUMepI8hPVjvJiTQQRaebLZ2y2pvNhCDSnQqXtBPjU3XAOa6kC8ngfOTwPqh/BAplFSWTRAtDLItGRmPk7pD0ndJS4T0NwSCbwxzSajaDEh0h0aEwL6OY6MlZXqbDT1HZDyCKbaYWwcJrNHvDylh3nB/3l2C6wlPFkCZFFgkbCVAZE0wrnGsmzFsvhTQ5iukMro2/qIdQRTZhIWRgpN5x1T4/18S3pntNpLXhwCCCFOkelUtZ7YcmnA2lRupFCpSjnRKUgk4Y8I2FI2gjTsi2GptlL0usONr6KhwNCCDiCCKEGNyACEOm9nOTEk42ym8slBCagVCVgmlcMhD6CPUJbMlJcDxZBTi4vjoLtHpJTEqy2vBSG0hQzoaYivXC9NkuKtAvLHi0p5hqMTdpSmeZVEhgii+pXNOXB7XeTGKiklwFGlgmDJuiUF54ponEAiuBIJwvBJJHGF2rzRUyEoErADzhvu7aHJKK7bo9ZMSiCLMuJpV8lU6lubzfP/wACCCCJKAgiIaxNYLdksg0Dj7leSbrQYZrXTEIFR1nDiKOmNObVtB26h+YUo5NS15FBwS1jQbyT1wB1BBHNP/yG27Mot1U2hP8A9hKnEHgS5UDvEXpoDpC7PyLcw+2ltS72CSaKCVFIWAcUg0OFT1wBIoIrDWhraMiv5NJ3VTFPGLULyWa4hN3ylkY44AUrWtIrOUnbatO8tpyceANCW1ltAO4XSlNeEAdNwRzI5pJbFlOJDzsy2Tkl8l1KwM6X7wPYYuTVprJTarZQ4EtzLYqtAyWnLlEVxpU0IxoSN4gCbwRFNaNquytmPusLLbiS1dWKVF51CTmCMiRFF2NrTn5dxbhfW+pSChIeUpaUFSkm+GxQFWFB19kAdPwRzVPtW9NjlXEz6knEXb7YpwbRdw7I1NH9ZloSDg8c46hJotl8lYNDimq6qbPUcN0TkDqCCKK0k11zU24GbLbW2CM7gceWSMbqRUJAruJ24RFLWXbMuOWmVWg2nz1LdAFd9DRPbSAOoIIorVxrifS+iXn18q04QhLqgAttRNE3lDpJJNCTiKg1zi9YgBBFU6zdb5k3FSsjdLyfnXVc4NHzEpyUvfXAZUJyr6VFuWgnlW1TrqDkpLhaQfRAUlJHVAHS8Ec1S2ndr2U8EPre2EtTQKwpPBSudTilUXxobpa1acsl9rA9FxsmpbWBik786g7QRAD2CK+11W8/JyTS5Z1TSlPJSpSaVKShw0xBpiB3RVFha2p6VQ8OUU+47cCVvqU4Grt6txvIqUVDhzcjAHTEEc1zTdvTY5RQn1JOIu32hTg2i77I0bG1kWjIuU5dxd00W1MFTgwOKTf5yD1EGJyB1FEA1savnbVbZVLrSHGSvmuEpStK7tecAaKBSNmOMSfRLSVFoyjcy2LoWDeSTUoWk0UknbQjPaKGK8146UzUm5LJln1shaHCu5QXikoAxIqMzlEAmernRFVmSSWHFhbhUpaymt0KXTmpriQABjtNTEoivdSNqvTMg4t91x1fyhYvOKKjQNtGlTkKk4cYWa89JZmTEqJZ5bIc5a/coCq7yVMaVFLxy3wBasEVxqNtR2YknlvuuOq5dQvOKUs0uN4AqOAxyix4AIIpvXLprOSU623KvqaQWEqKQEGqi44K85JOSR3RNtVlsPTdmtPTCy44pToKiAK3XFAYJAGQgCXQRUetDW8uVdVKyN0OIwdeICris+TQk4FQ2k5ZUrlXsu1bNoJ5VBnnknJQWtKD6POSnugDp6COZFTdt2dzlKnmkjau+4jtvXkxcurG3JyekQ/MqbqpawghFLyE0TeISoDpBeQ2CAKM1jW+Zy0ZhwmqULU23wbaJSKdZClfii+9WeiCLPkm+bR51KVvKI5xUoVuV81NaAcCdsczM851N7ylpvfiWK+0x2MkRLB8vMJWkpWkKSoUKVAEEHYQcCI03Q3JyquTSENsNqKUjAJS2kmg3CgjfiP6wFkWZOEZ8g7+UxAOYpVtyfm0gkl2ZdAKvtOrxPZePdHWVlWW3LMtsspCW20hKQNw28ScydpMcxas0g2tJ1/7o9SVEesCOqBEgj2nmjaZ+ReZIBXdKmjTFLqASkjdU4HgoxzhoJbCpW0JV1JoOUQlXoOkIUD2K7wI6wjjp7mvKu7HDTsWaeyCB0frl+p5jrZ983FW6iZRDlpKK0JVcZWpF4A3VX2xeFcjQkV4xaOuT6mmOtn3zcVpqB+snPu6/eNQB0DSOf8AX3ZiGp9txAALzVV08pSFXb3WUkD8IjoGKJ8Ib6XK/sV/nEQCU6hLPbFnqdCE8qt1xKl05xSmlE13DdFkvMJWkpWkKSoEKSQCCDgQQcxFfah/qr9+97RFiwByDpBKCXmphtGAaddSngELUE9wAjqPSC3PktnuzO1DJWOKrvNH8REcx6afT5z9u/8AnVF/6zPqJ/8AZNfnaiQUXoRYv/EbSZadJUHHCt4nNSU1cXU/apT8UdUtNBICUgAAAAAUAAwAA2COStGLWmJWZS5Jgl+ikpARypIUMQEUNTQRNv8AmHb/AP23f/xH/wBIAsnXHo+mZsx1ZHjJccq2dou9NPUUV7QDsittQ1sqatBbFeY+2o0+21zgf4SsRr2hppbj7S2nGnihxKkLAk1CqVChFQjDAx5qksOZataXU5LvoQA9VS2nEgVZWMVKSAMaQBO/CC+r2fvCfduxHPB9stpx2ZccbStxoM8mpQqUX+UvFNciboxzwiR+EF9Xs/eE+7dhN4Omc7/l/wCrAF0UijfCDspCH5Z9KQFupcS4R5XJlF0neaLIruA3RecUx4RX+C/f/wBKIA48H5wmz3RsEwqnahs+2I94RHz0n6D35kQ/8Hz6A/8AeFe7bhB4RHz0n6D35kRIJJqA+rXPvLnu2YSeEV/gv8x/Rh3qA+rXPvLnu2YSeEV/gv8AMf0YAb+D79Ae+8K923FoRV/g+/QHvvCvdtxaEQDn/wAIH6xZ+7J967Fjalfqdn0nveqiufCB+sWfuyfeuxY2pX6nZ9J73qokFCaYsqRaE2lwG9y71a4VqsqHeCD2x01ojpBLTks2qVUi6EJBbBFWaClxSc00pTjmIjesbVS3aZ5ZlQamgALxHMdAyC6YggYBQ7jhFH2hY89Y74UtLsu4Oi6gm6r0XBzVD7J7RAHV1I+WmUpFEgJAyAAAHYIpbRLX0pJS3aKLwy5doUI4rayPEp/hi5ZKebfbS40tK21iqVJNQoHaDEA5N0psoys7MMnAodcCfRKipB/hUkx1BofbyZ6SZfSQb6E3wPJcAotJ6lAxCdb2rRc9SalEgvoTdcRgC8gZXa4X0455jDYIp+wNLpyyXVBlZaVXxjLicCRhzm1UIVxFDEg6vhfb8j8olX2hjyjTiB1qSQPWY56tTW9aU6ORQtKL+F2WQQtVdgNVKH4aRc+quTmWbNabnEFtaCsJCiCrkybybw8k84ihxoBEA5x0btP5JNy7yh806hShwSoXh3VjrptwKAKTUEAgjaDkYozWzqudQ8uck0FxpwlTraBVTSzipYSMVIJxNMiTsyR6I65JqQaDBSiYbRggOEpU2B5IWK80biMN+yJB0BpFa6ZSVefXk0hSusgYDrKqDtjlXRqQMzOS7WZcebB6r4Kj3AmH2mGsubta6yoJQ3UEMM3lFatl49JZGwAAcK4xYup/Vm5Kq+WTibjpSQy0c2wrNatyyMANgJriaACRa5fqeY62ffNxWeoH6yc+7r941Fma5fqeY62ffNxWeoH6yc+7r941EA6CiifCG+lyv7Ff5xF7RRPhDfS5X9iv84gCY6h/qr9+97RFixXWof6q/fve0RYsAckaafT5z9u/+dUdLaRWOZyy3WB0nGKJ9IJBT/MBHNOmn0+c/bv/AJ1R1fZ/zTfoJ/KIkHJ2jNrmTnGHyD4p1KlDbdrRY67pUI6zlJpDqEuNqC0LAUlQNQpJFQQeqKc1qapHVurm5BF8L5zrCelf2uNjyq5lOdakVrSIFo3rCnbKJbaXRIOLDySQDtokkKQeoiAOpoI58mPCBnSmiW5VB86i1dwUuntiaam9KZ2dVMmc5RaTcU04pFxA6QUhFAB5poOMQDzwgvoDP3hPu3YTeDpnO/5f+rDnwgvq9n7wn3bkJvB0znf8v/ViQXTFMeEV/gv3/wDSi54pjwi/8F+//pRAG3g+fQH/ALwr3bcIPCI+ek/Qe/MiH/g+fQH/ALwr3bcIPCI+ek/Qe/MiJBJNQH1a595c92zCTwih9C/zH9GHeoD6tc+8ue7Zhlre0NctGTTyAvPMKvoTtWkghSAd5FCN5TSIAl8Ht4GSmE15yX6kcFNoofUe6LUjkzR/SiZsp9SmFcm50XG3E4Koeits0NQeoip3xLJnXnaT4DbQYQtWA5JtSlknzQpaseyJBn8IH6xZ+7J967Fjalfqdn0nveqig9J7Om2nUqn+U5Z1Ac8aq8u6VKSLw8nFJ5uzcIvzUr9Ts+k971UATqMU1KodQUOJStChRSVAKChuIOBjnrSnT+0pS0phxK3mEKcIQ26k3ChHMSQhwUxSkGqc6xnRr+n7tOTlSfOuOd9A5SAMeuPQNiznGnZbmNvFYLVa3FIoaoJxukHLYeBoI7o3p7NyDRal1kIKyumdCQkGm7o17TGvaVsTlsTIK70w8eahDacECuSUJwSN5PaYurQjVEzLyoE6hLj6lFa6GoRUJAbB20Cc95MCSxjFTa7M0dUeQQRB5qU6S+qLbEEEQAjnbW79NXBBEoD3Ud88r0Yu0QQRAME70D2e2Naz+l2QQQAwjQtDMdRj2CAMsh0O0xswQQAoe6R6zDZOQgggAMVProzR1QQRKBDtX/0lPXHQ7PRHUI8ggwYbQ6I6/wBY+LO8rs+MEEQDdjStHye34QQQB92f0T1/ARjtHMdsewQB92f0e39I2TBBAFMa7/nkejH3qQ+cX1QQRJJas90h1fExsyXQHb7YIIggSad/Q19UcvT/AM4euCCJRJfepT6Kvr/SLIggiC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7652" name="Picture 4" descr="http://www.britishcouncil.org/comenius_llp_logos_home_2.jpg?url="/>
          <p:cNvPicPr>
            <a:picLocks noChangeAspect="1" noChangeArrowheads="1"/>
          </p:cNvPicPr>
          <p:nvPr/>
        </p:nvPicPr>
        <p:blipFill>
          <a:blip r:embed="rId2" cstate="print"/>
          <a:srcRect l="6173" b="38446"/>
          <a:stretch>
            <a:fillRect/>
          </a:stretch>
        </p:blipFill>
        <p:spPr bwMode="auto">
          <a:xfrm>
            <a:off x="5364088" y="1556792"/>
            <a:ext cx="2189043" cy="1196752"/>
          </a:xfrm>
          <a:prstGeom prst="rect">
            <a:avLst/>
          </a:prstGeom>
          <a:noFill/>
        </p:spPr>
      </p:pic>
      <p:pic>
        <p:nvPicPr>
          <p:cNvPr id="8" name="Picture 2" descr="http://www.erasmus.org.pl/sites/erasmus.org.pl/files/logo-plus_0.JPG"/>
          <p:cNvPicPr>
            <a:picLocks noChangeAspect="1" noChangeArrowheads="1"/>
          </p:cNvPicPr>
          <p:nvPr/>
        </p:nvPicPr>
        <p:blipFill>
          <a:blip r:embed="rId3" cstate="print"/>
          <a:srcRect/>
          <a:stretch>
            <a:fillRect/>
          </a:stretch>
        </p:blipFill>
        <p:spPr bwMode="auto">
          <a:xfrm>
            <a:off x="5243171" y="3212976"/>
            <a:ext cx="1970025" cy="1400272"/>
          </a:xfrm>
          <a:prstGeom prst="rect">
            <a:avLst/>
          </a:prstGeom>
          <a:noFill/>
        </p:spPr>
      </p:pic>
      <p:pic>
        <p:nvPicPr>
          <p:cNvPr id="9" name="Picture 2" descr="http://ksavery.files.wordpress.com/2012/06/leo.jpg"/>
          <p:cNvPicPr>
            <a:picLocks noChangeAspect="1" noChangeArrowheads="1"/>
          </p:cNvPicPr>
          <p:nvPr/>
        </p:nvPicPr>
        <p:blipFill>
          <a:blip r:embed="rId4" cstate="print"/>
          <a:srcRect/>
          <a:stretch>
            <a:fillRect/>
          </a:stretch>
        </p:blipFill>
        <p:spPr bwMode="auto">
          <a:xfrm>
            <a:off x="6255107" y="5532932"/>
            <a:ext cx="2510941" cy="1304443"/>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pl-PL" dirty="0"/>
          </a:p>
        </p:txBody>
      </p:sp>
      <p:sp>
        <p:nvSpPr>
          <p:cNvPr id="9" name="Symbol zastępczy numeru slajdu 8"/>
          <p:cNvSpPr>
            <a:spLocks noGrp="1"/>
          </p:cNvSpPr>
          <p:nvPr>
            <p:ph type="sldNum" sz="quarter" idx="12"/>
          </p:nvPr>
        </p:nvSpPr>
        <p:spPr/>
        <p:txBody>
          <a:bodyPr>
            <a:normAutofit fontScale="85000" lnSpcReduction="20000"/>
          </a:bodyPr>
          <a:lstStyle/>
          <a:p>
            <a:pPr>
              <a:defRPr/>
            </a:pPr>
            <a:fld id="{A5647484-EC4C-4E0C-B00F-45875587515D}" type="slidenum">
              <a:rPr lang="pl-PL" smtClean="0"/>
              <a:pPr>
                <a:defRPr/>
              </a:pPr>
              <a:t>68</a:t>
            </a:fld>
            <a:endParaRPr lang="pl-PL"/>
          </a:p>
        </p:txBody>
      </p:sp>
      <p:sp>
        <p:nvSpPr>
          <p:cNvPr id="10" name="Symbol zastępczy zawartości 9"/>
          <p:cNvSpPr>
            <a:spLocks noGrp="1"/>
          </p:cNvSpPr>
          <p:nvPr>
            <p:ph sz="quarter" idx="1"/>
          </p:nvPr>
        </p:nvSpPr>
        <p:spPr/>
        <p:txBody>
          <a:bodyPr>
            <a:normAutofit/>
          </a:bodyPr>
          <a:lstStyle/>
          <a:p>
            <a:pPr>
              <a:buFont typeface="Wingdings" pitchFamily="2" charset="2"/>
              <a:buChar char="q"/>
            </a:pPr>
            <a:r>
              <a:rPr lang="en-US" sz="3200" dirty="0" smtClean="0"/>
              <a:t>The </a:t>
            </a:r>
            <a:r>
              <a:rPr lang="en-US" sz="3200" dirty="0" err="1" smtClean="0"/>
              <a:t>Grundtvig</a:t>
            </a:r>
            <a:r>
              <a:rPr lang="en-US" sz="3200" dirty="0" smtClean="0"/>
              <a:t> programme</a:t>
            </a:r>
            <a:r>
              <a:rPr lang="pl-PL" sz="3200" dirty="0" smtClean="0"/>
              <a:t/>
            </a:r>
            <a:br>
              <a:rPr lang="pl-PL" sz="3200" dirty="0" smtClean="0"/>
            </a:br>
            <a:endParaRPr lang="pl-PL" sz="3200" dirty="0" smtClean="0"/>
          </a:p>
          <a:p>
            <a:pPr>
              <a:buFont typeface="Wingdings" pitchFamily="2" charset="2"/>
              <a:buChar char="q"/>
            </a:pPr>
            <a:endParaRPr lang="pl-PL" sz="3200" dirty="0" smtClean="0"/>
          </a:p>
          <a:p>
            <a:pPr>
              <a:buFont typeface="Wingdings" pitchFamily="2" charset="2"/>
              <a:buChar char="q"/>
            </a:pPr>
            <a:r>
              <a:rPr lang="en-US" sz="3200" dirty="0" smtClean="0"/>
              <a:t>The Transversal programme</a:t>
            </a:r>
            <a:endParaRPr lang="pl-PL" sz="3200" dirty="0" smtClean="0"/>
          </a:p>
          <a:p>
            <a:pPr>
              <a:buFont typeface="Wingdings" pitchFamily="2" charset="2"/>
              <a:buChar char="q"/>
            </a:pPr>
            <a:endParaRPr lang="pl-PL" sz="3200" dirty="0" smtClean="0"/>
          </a:p>
          <a:p>
            <a:pPr>
              <a:buNone/>
            </a:pPr>
            <a:endParaRPr lang="pl-PL" sz="3200" dirty="0" smtClean="0"/>
          </a:p>
          <a:p>
            <a:pPr>
              <a:buFont typeface="Wingdings" pitchFamily="2" charset="2"/>
              <a:buChar char="q"/>
            </a:pPr>
            <a:r>
              <a:rPr lang="en-US" sz="3200" dirty="0" smtClean="0"/>
              <a:t>The Jean Monnet Programme </a:t>
            </a:r>
            <a:endParaRPr lang="pl-PL" sz="3200" dirty="0" smtClean="0"/>
          </a:p>
          <a:p>
            <a:endParaRPr lang="pl-PL" dirty="0"/>
          </a:p>
        </p:txBody>
      </p:sp>
      <p:pic>
        <p:nvPicPr>
          <p:cNvPr id="6" name="Picture 2" descr="http://add-life.uni-graz.at/cms/files/ec_logo.jpg"/>
          <p:cNvPicPr>
            <a:picLocks noChangeAspect="1" noChangeArrowheads="1"/>
          </p:cNvPicPr>
          <p:nvPr/>
        </p:nvPicPr>
        <p:blipFill>
          <a:blip r:embed="rId2" cstate="print"/>
          <a:srcRect/>
          <a:stretch>
            <a:fillRect/>
          </a:stretch>
        </p:blipFill>
        <p:spPr bwMode="auto">
          <a:xfrm>
            <a:off x="5580112" y="1556792"/>
            <a:ext cx="2143446" cy="1378966"/>
          </a:xfrm>
          <a:prstGeom prst="rect">
            <a:avLst/>
          </a:prstGeom>
          <a:noFill/>
        </p:spPr>
      </p:pic>
      <p:pic>
        <p:nvPicPr>
          <p:cNvPr id="7" name="Picture 6" descr="http://blogs.educationscotland.gov.uk/globalcitizenship/files/2012/09/Transv.jpg"/>
          <p:cNvPicPr>
            <a:picLocks noChangeAspect="1" noChangeArrowheads="1"/>
          </p:cNvPicPr>
          <p:nvPr/>
        </p:nvPicPr>
        <p:blipFill>
          <a:blip r:embed="rId3" cstate="print"/>
          <a:srcRect/>
          <a:stretch>
            <a:fillRect/>
          </a:stretch>
        </p:blipFill>
        <p:spPr bwMode="auto">
          <a:xfrm>
            <a:off x="5580111" y="2924944"/>
            <a:ext cx="3216855" cy="1296144"/>
          </a:xfrm>
          <a:prstGeom prst="rect">
            <a:avLst/>
          </a:prstGeom>
          <a:noFill/>
        </p:spPr>
      </p:pic>
      <p:pic>
        <p:nvPicPr>
          <p:cNvPr id="8" name="Picture 2" descr="http://democraticbelarus.eu/files/jean-monnet.gif"/>
          <p:cNvPicPr>
            <a:picLocks noChangeAspect="1" noChangeArrowheads="1"/>
          </p:cNvPicPr>
          <p:nvPr/>
        </p:nvPicPr>
        <p:blipFill>
          <a:blip r:embed="rId4" cstate="print"/>
          <a:srcRect/>
          <a:stretch>
            <a:fillRect/>
          </a:stretch>
        </p:blipFill>
        <p:spPr bwMode="auto">
          <a:xfrm>
            <a:off x="5796136" y="5085184"/>
            <a:ext cx="2921943" cy="1410389"/>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University of the Third Age</a:t>
            </a:r>
            <a:endParaRPr lang="pl-PL" dirty="0"/>
          </a:p>
        </p:txBody>
      </p:sp>
      <p:sp>
        <p:nvSpPr>
          <p:cNvPr id="35842" name="AutoShape 2" descr="data:image/jpeg;base64,/9j/4AAQSkZJRgABAQAAAQABAAD/2wCEAAkGBxQTEhUUExQWFRUVGBgVGBUWGBgYFxcXFxUXFhYYFRgYHCggGB4lHBcVITEhJSkrLi4uFx8zODMsNygtLiwBCgoKDg0OGxAQGzQkICQsLCwsLC0tLCwsLC8sLCwsLCwsLywsLCwsLCwsLCwsLCwsLCwsLCwsLCwsLCwsLCwsLP/AABEIAMIBAwMBIgACEQEDEQH/xAAbAAABBQEBAAAAAAAAAAAAAAAFAAIDBAYBB//EAEUQAAIBAgQDBQQGCAMHBQAAAAECEQADBBIhMQVBUQYTImFxgZGhsRQjMkJS0QcWM1NigsHwQ3KSFSR0srPS4TRkc7TC/8QAGgEAAwEBAQEAAAAAAAAAAAAAAgMEAQUABv/EAC4RAAICAQMCBAUEAwEAAAAAAAABAhEDEiExBEETUWGRIjKB4fBScbHBFKHRQv/aAAwDAQACEQMRAD8ApBKeFpwFSAV9MfPUhqrUqrSUVKq0LPJHUFToKYgqVaWw0PBqnxTEkKbdtoutpI1NsRM+Rj5ipMRiggzETBAA2BJOknkOfsqHg2Hy2zHjuXHYifvZjmLMeSiB8PSud1mbT8ETo9Jh1fHIo4Tg6WweZJBJZpYtG7sTqfKpO4gszAEAgwonTYnU6+ta67wxUQKRmYjWB/cCqRwWXbQc139f7Fcw6JkMVw5VzlWUCCQwGnoTr8aD4xmVSmZgpAYhWhXjdgNtYrYXeFkyFLLJ05kk9B79xQvHdmLzKTJgehJJ0MxtpRJg0AsOYkZiNJhjvz0PKj/ZviRtsJMK5yspMsrciYkaTEiu/wCynVMqgD+UHNHmdY8vfXLVuWi9ZKuP8RdA2m3pRRlTtGONqmegYDEzpRIGsjwzHSTyIOo16kAjy+VaSxekVftJWiB3F0yyTTWNczVHcatozUR3X5Uc4Rh1SdJbTUqTHprpQzgVkPdk6hRm9vL5UascQUGOsn461LnyU9JVghtZdOIMxlpd4fIVVxOMEGPhQO7iXB0mPMVLKdFEYWatLgp4ArP4fEsPOr9jF6xNEpWY40Be1vZlGttdsrluL4iF2YbnTrzrz23dmvabbzI6V5T2z4aMNifD9m4M4HSSZHvFdLo8tvQ/oc/qsdLUga9QPUoaajeuokc1yIHqJqmaomFGkA5ELVGamYVEwo0gNQylXYpV6j2oKAVKi0RwHA7rjMVypEyefoKdY4fmMD5Uh5I77lHhS8iiqVKLR5g1r+E4K0g1EtzJqxiLizAWRttUsuq3pIpj0u1tmMVK7jLD905t/bADL5wZI9omtJcwagaINfKgfFEYvbsjQXJzHyBUAempPsFKz9R8Dobh6epqzJYHF3cRPenw2/EAIAmeZiSYkamtj2TYXArlSpA0B0GhIEdRoPjTeHYREuNoIAErAIGadD1OhrQcNTWSRl5E9f8AxXFcm3bOqkkqRevnw6gSeewHqaDXrMiZkHaOfoOflNGMQhYa6x8aHLPeKW2HLltHyJoWw4wKWDwTqxbRtNzr7BV62ZER+Uflyq5fHjOUaeukVPhrAivJntKMpiItX7akE2rkr/kblHpG/mKn4ngdQVOgorxbh3hnmpDCqy3AQZ0j3+yiTAkjO38N3RJBAYicoiI5+zyohwrGhlVhpPLoQYI99BeP5luAhp1k/wBCR0gH3Vb4boQvQk+8/lFW9K25NdiTqUlFPuapGkVDiW0rtk6VFizpVqRE2EuDXgAeUiPaRvWftXnzkSdGINXDijbCnoNPMnoKopxQ2UzQJILknUySYA01P/muL1O8vqzsdN8v0NIMciL42BI5Aa/EzVVuIIdZiffvFeccd7VXGBK2wCSNdh7+Zp3Z/H3cUHVSAUyEAkTo0n5UtykOjFG+s8bIfKon5+2aL4TiiE/WaMI+OomK8X7ScXv2bjIGjWZHMTt76f2d7UOjklb7MIB8BYRM6ZSTHoK2LlVmSjHg9/wrAksplXEg+Y0IrLfpF4eLlhbwjPb0Pmp39x+Zoj2R4nbv227tpEhgsMCsjUHMBzmhPbxpuKFI0DBgDtntudRy+wpqnFl0SjJea/kmni1pxfk/9KzCYdpFPcVzC2TzosvCWYDKJNfSa4rdnzzxSb2A2QkxWl4d2YBE3JnoKucM7NFWzNqRsKPLbYCIqPqOq7QZX0/SVvNGdxHArevhFZTiXDGRoUEivRcSpG+9UHw87igw9TKPO43N00ZquDBpgNNZ91KtqeHg8j7qVP8A8sR/ho2WGwIFsCOQHwqpguE20LAczRm6RFQLqdK46nLc6ulEf0JByphwqDaKuhepmo3Ss1M2kUb+GA6EVie1F4C4q7MEd1+IHxAre3V0rK8fwitqygsobKdiJGoHkela05RoxNRdmRweMZ2UE+E/aA01A3PlA2raKkpKQJ2nQAcifZWExuCuJfsxrauOoBHU6a/A16CLH1IQiYUA+4Con5FkUmBr3aGyp7sY6wzjwlSUHi6b1cwGKZjDhQ3PKZHkR5RWX43wCy4y/R0J38IC69Tynzq/2N4C+GzM5JkBVUnMFUTAB66n4V6xuhpbmixOJCAFhuQJqXB8QLfYtswmJlR8zWd7Z2L9y3b7nTKxLEQCJESJ9tZ7hXAWtsWXFYu3cOsh5AI5lWEN6Ecq1S3M0NrY9Ke5mlWBU8wfgQRuKxHaK46YhWymFIOYfhjUGP70rZ4RmKDO2YjTMQAxH8QGk+kelY7tk0I1xft3JtLMgL1aAeQ+dbYmUTL43iguYm3JOS4yiROxOg19k+2ttwvhxJnnNZbg3D7LMpALGzlidi5H2j7VJA8hXpnBLGlW4G4RvzIsyUpUVforLuKp4vatJjU0k7VnsUZmrMU9RLlgomaa+UxJzk90yhlM7EHxjy1PxpdsrFx0UWE1AAJJn7pjwgH58qnx2FzgqQTqNBvB0aPODPsFXsNcA8Z5QuRtjH4hz5GNtq5XUw0ZGu3Pudbp5rJjUu/Ht9jy1+DXHbxG5dubQfsqPTZfhXoP6NezbWGuu3NQD030Hnr8qk452qtW0m3bXNy2idthQvD9te7tW11D3AGctIBYMfsnbL5Uu7H6PoaXtb2SF+LoOR9BMjKfWedB+Fdk8TbPhdQs6yJ0/vzq3h+3Bde77nvwwhpjKvWSd/QVm8HxTEYVgO8LLyB5eRrJUejGXB6fwbCPYKhmzrMTGx8unpQnj/Dx9IvXVB8Rm5tEiwq2yvkczA+YFS9nuPG8sMNZHxOhpdp+IL3jWgoz6ePnBCmDTcUNbVediMk3j1X3TQM4bgA0aVruHYUKNqD8HWAKP2r4FXZJt7EMIpbloIIqjiXPLT0pz4oHaar3r2lKihjIMw6ya5ImK5lqnicSF9lNSvgBuuSy9wTSoO3E1865TfBl5AeLHzNw16o+9qua6KjoeXPpIpr44TFU39aietUUethLvQRWf4wdjBInWPh6evl50RsE1Di7U7V6qMZjnxCLctq2qi7mLSMqknwjrvFau7jggIPIVkeP2Vsg3smzKWiMvSSOu23OtLcwyX7YcffUEEdCJFSZIuLK8M1JGC4jxK9icR3NjwrMPc/COcedbzDXFCkBj4TEMCCPfv686zvD7gsXHt27BKoFlxB1M6Ebk6b0/ifFEJi5buCegPzX86UnSK2pS4DfGbTNh7i2XAuMhK+u4B8idD61m+x/GBdOW4CtxTlZTuCP73ozguL28mzhRzM+zfehf0e3exIuYeVcOA0qQMgWWzA67xB861syNxtNG2vgZTHwrKcfv2UxCWro0NouG/iZiGj/AErR/EsLSO7HRVLHpCiT8q8nwPHmxfEO9uowRLZUIGlUVmzTmy6kgn006aklbsmkzRcL7rvW7qYIJadtIA9sjT216Dwe8IFYu1BeEUKg1gD5/CtTgHgV0IwagkyBzuVl/iVyRFALoojexImaqY5xpFUYbWwjNT3BN5irBhy1oFx7EtkZ80gtJ0iBsQB5Vo7yyKCY7DZlZOe492o91Z1eFThqXKN6TO8c9PZmDxdwl4Y+Eak9f7FXn47buqLYysBGgEkflT0wYIyMNVaD1jl8PlU5w1pZzWLTzzZRI9Irjpo7atjcNjBbmGVRrozKhkDNAEzy6U5sa91ZeyQhBAYkeLzjePOpeF3LasCtq2vogrQmyb0eem3vrJNI1r1CXZPDFRZkyzb+gkz8BXMbcFzFXG/ij3af0opwOxkYT9xAg/zMQP6E0L7QWO4xLATDxcWejax7DIqzoI22c7q3wzQ4ECKuZhWVw3ESBvUp4q1XPp5Nki6iKQfa8FkkioDihWYvYpm3NJcaRpTP8V0B/lJsNYvHxQLGYsNIqO7iJqqxp+LDp5EZc2pbDS1KmxSqoks9GuYqohijXRZqO4BXCSR3HZKcVTfpYqhdvCqt7EZRLEKOrEKPeaZoB1h1cYK79IBrF4ntPhU+1irIPQOG/wCWaHn9IWCBj6RPojx7yAKB6V3CTk+xtOJBWB2giCDsR51V4fj11tqRNvKCo0yyMwEctDQWx2gtvbN2GNrWGMAPAk5OoHNth51552R7VluI3nuHKuJOnIKU0tD/AE+H3VNmlGUaiOwxcZWz2fD4cCTuWMn+lVMZgCWkQfX+lDjxwIInxDlMe40N/WzxagjyM+2pE1R0EmmbDD4QADMokeVcweByXbriJuZfZAqHhfGkupI39oHvNCO2HbG3g7RdjmdtEtg6sf6KOZ/rRc8C233Bf6WuOjD4M2Q03cR4AOYtgg3G8p0X+Y9Kx3Z/FdxaVgSMPdYSx3tOfCJbmhMDXY1huNcXu4q61682Z29yqNlUclHT+tencL4UDwq2rmO9RlmNs2qnzg601N4qaJpVkdM1HC2jQ7itDYYHnXk/YbtKCBhrzZbtuVVjsyrplJ6jYdQB0r0C1iyBr7+VdaMo5Fa5OZNSg9wrdXzqC89VlxJbQSSelF8H2euMM1092vnv7uVG5RgviYtKU3sgTJJhQSTyFF+E9lXZ1uXvCoIOXmfI9KL4S3Zs6IJPUasfU7AVaTHEHXTSY6aipsnUt7RKcfTJbyPKu0uA7nEODuDB6ld0b3U3LY/xANtNdwda2HbLhwxaZrcC+mi8g6/gY8vI9dNjXmmOYqCroVYbowgj+/dXMnjpnWxztWGLGKsK/wBnf5CtNwi8hMqNF19p2A9a8wwmIzOoJ0+Wtb7h2NW0gbcnRFAkljoNBuaCtwptyQXwuJP0lLIBJmTHXmT5KP71rTcc4HaxQGckMmzDcDzHOg3Z/hptF7r63ru/8CzIQfMnr6CtCjGDrE6SN6qxJw3XJJmcZfD2MXjeyd+1qn1i9V3/ANO/zoI7lTDAg9DpXp9jEMF/EV3B3I6iKWJw1nECLiBvP7w9DvV2PrJL5lZBk6SL+U8wDzSNH+Ndj3ty9gm4v4fvD3b+ys13hBgiDXRx5YzVxZBkxSg9x7CmEU+aUU4SyPLXKflpVh42B4iaguYtjVVXis/2x499Ew73FP1jfV2v87A+L+USfWBzrmSjGKujpxm5OrBXbrt39HJsYaGvjR3MFbR/CBsz/AeteU4/H3bzF7tx7jHm7E+6dvZW37L9js4d7653y5srHRc3NurVy92StHDNcyMjCfECSJHkZFSSUpPd/QsVRR5/Fa3sP2QOKPf3wy4S2fEw0N1h/h2z8yNh5xQnA8LKXLT30Jw+dDcYTHd5hmkrqNJrbYjtZfN76O9pe6SUs9wuQBRJXwkxBEdPnU81JJ0g403uyl234zClE8Ide7VBotu0sDKo6Rp768+mrvFse9661x9yduSgbAVRFZCOlBTlb2DdntLdy5XJaNA0+IevWmp2hujZj6Gg1Kt0I94kvM1FntziUWFy+pkx7Kz+Ox1y85e65djuT8h0HkKr0q1RS4MlNy5Y61bLMAOZivc+LWs2ES2muVQQBr0515T2Q4d3tx3IlbS5j6swRRHPc+6vXrPFrVjC2jfUs9wFLdi2AblzLI15AdTsOpr2SFxtAp0zyLtBwplYXEGhMELJyt1Lba1v/wBHPY7iV0Lce81iwdYueIsP4Ebl5mBWz7J9mC8X8XbVRIa3hTDBOjXTHiPRdB1mtpeaazGpVuFNpvY7w/h1uwPCoBG7mCx/oPZU7MG1GvrvVPHYmSqjnvUqtGlNdvdgKlshpGtQ3dXHnI94/wDAqXnUF06jyINeR4q38KQZFYn9InGcLaVLV+2bt5tVFshblu3PifMdtjCnRiOgmt3xbHLZQsdSdFX8Tch6da8P7UcMu3bjX3M3iST/ABL+EdMuwHSvPdGw5Ar4ux3hAvXMgMqxtHMfIqDAPtivRf0ddpsG9/uCHF4j6q7dCgE6zbRQTkMbEmW1GmgrywWZJgEnSBzk7aetbDgXZRkXvLoPeETA+5tpI59aBQXI/I2lTZ7vbw9PumMo8591AeyfG2uILd39oNAx++B1/i+dGrreP0FETnLDw8cjpSxC5DmBqO8NZqa6Q6g8608WPpUpnAE86H8U4NZxIkjK/wCJd/aNm+dQYR9WX++v51ctGtVxdoxpNUzB8Z4Ddwxk+K2dnG3oehoelya9XVgwIYBgfCQdQR5isT2o7Od0TdsglN2Xmvn5j5V0MHV38MyDP0tfFEBZaVRLdrlW2R0Dzxa9+8PuH5VRx475ka74zbJKTsCSCTA0Ow36VNlrmWnPHF8oUpyXDJbeNuoujEK2kwIJGsTG+vxpq4y4LZthvAZJXTXNvymjWK4UXtYC0CFzrexDFjCnO6qgJO3h69KEcawRw2JfDsc2UKZ/zDNU0VgnKnFXv2XZ0Uy8aMbUn27vyKdtcts2x9giCvKNop+FQhRaQcgigAFiBsAYnT1rrkASa0lzhPcWsLdDE987Wr2XUBjDW1BUzEK4IU6k7yJB5vCgqcVv6AYvEm/mfuZDifYtMOUF2yoFxcyMrFlbqAwMSOYqn+r+H/dD3n86954nwRMTgO4UZSEBtTllHT7J8Om+hjkTXjiA8xBEgg7gjQg+hpPSyx5k7irXoM6mM8TVSdP1BQ7PYf8AdD3n865+r+H/AHQ95/OjGWmgg7Ee+q/Ax/pXsibxsn6n7gn9X8P+6HvP51z9X8P+6HvP50YYgbkD1pZa94GP9K9kZ42T9T9ytw3DLYDiyMguQH5zlJI321PKn4O33d3vknvBoGJzQCZ0DSBVpbVWreDBihePEv8AyvYOM8sv/T9yf9ZsX++b3L/20QwPGMW4/bHfov8A21Qs8PlgDqKN2UCgQPZU+Xw0qjFeyKMSyX8Un7suWb13Qm4S3WB+VWPpt3m59w/Kqi326aVK2I8pqNx9CtN+ZYOOu75/gPyqBuIXD94+4flXdxrVK4xGgr0YryPNvzHYq+bhBc5iBAnkKqvhFfeDr8aRQ1OlgjUGj0RRmqQFHZayjd4igNOYHU+LrrVu33ijxMT5QPyo0gEVBfAg16NcUvY9LU97fuCjjDIg6jaI0NPfjmLnS8Z9F/KoAqgnSfOkcMxMgQKoUILsvYnc5vux6cexeaDdJ/lX8qtvxbFgaXT7l/KobGGIM71aIJ3oZaL2ivYKKlW7fuD341iBr3hDczC/lUf6yYr98fcv5U7G2QCaHFKfjx42vlXsT5JzT+Z+4STtHiv3x67L+VP/AFjxR/xjp/CvPflQrJTwtF4OP9K9gFln+p+7OlydfyrtdilRaV5GWVStEOD4IP3zsuZbNi5ciCQXjLbBA1PiMx/DVYpW17IcFFzCtmGl+6gMxqlk5ueh8QPUUPU5NGO/p+fQ3psevJQU/wBi2MRctspDpbtCxNtlhchnKy7ofSOYNDMf2fD43EFrbsjWUTOSCJCeE7ToQJ6aHrGYxeCv4HFXbltbmHDXGKEHMjpOgJ2ceR2nlW37J9sLeIbu7oFu820H6u4QPudGj7p6aTXNliyQjrg7Vex0o5YSlokqd+5gexnDDiLjWbgylrDwGEEsywI9JmelegcNwbYnh1u3c0YKDIjw3LbaBRrsVI/Oi2D4Slq8jKP8M255wpUgnpzrnEeI2cGrPdIGZmKKNXYmCQo9Z8hzil5s7yy29KDxYVjjQ7gN8Na7wyI0YtpBUeImdAPOvLu1iWmxBv4dg9nEFiGH2e9tkLdCnmDo0jQ5jFR9pu0z4qU/Z2QZFi397WZvMB4j/CBl8zvVDDX27hrZPgnOo5JcHNY5sJQ+o6VZ0uCWN6/9ehL1OWM1o/36jQvTTzFaLtcxOE4br+0tFrhAALsEtEFoGupPvoGFo92iXPgOH3F1W0GsufwtlVdemqH3iqs1a4N+f9Mkw3omvT+yp2XZg2Ig6DC33A0IDqoKsAdiOtD+AYBb2YXLvdnuy4uP9nvC9tVznoS8E8pq/wAGcImKun7K4a7bnlnu5UtqPMnlVHBWfqcQP/bN8LtmayW0ptegUd4wT9SHEYd7btbuKUuIYZT8x1B3B86JC2oe2FBAaxbunM2bxPMgaCAIqTCXVxCJYvtluKMuHxB5dLN480PI8vn3EYZ0volwZXTDWVZehBcHWhnNtqL2f8+v5wHjilcluv49Ar9GCXLaoD48PbvHM06vm8I00GnxqbF2Qr2iJC3LZYyZh1bK6jQaDSoMZfC3rH/B2Pm9WTFy1qYGHud6x5iw6nvY9q/EVC72ky1VwNxNnILRBkXMwYfgeA6g9CUZTUWIuZDbCiXYM7SdAgYqukbkhvdUXC815LyD9reP0lByFxTqo/kOX0WuWsSrPdcaj9mn+S2Mo98E+2vKLun+fn9HrVWXMbcy3Qi23Yd3buE94AQXUmAuTUD1qS1h8y+MGRbdzlOXxIhaNjoYqPid4i8IW3ph7WpzZtUIGzRp6VNgr0zPiAs3p1gmLRnXlQU9Nh7XRRsJmstdgoyBGKlg6sjnL4TlBDA8udPxKZbefKW8a24BCgFgWzO0GBpA01JruGtm5hwAGUrld7ZIYvaXVSpCicp1Kx0NWkxGU5kKnMIKNqlxRBIb0ka8prbZlIHgnMCUcIAMy5wWmTmyNlgiIIEVJdwxFxrYMzDW25NbfVGnpEyeWU1PiHUXFCSEuWxdCkyUklSs8xK6eVMxQ/3Y9RdFlW5rbvANcUeRK+5m61tvZmUijaVSztbts1uYQlwuaDq5OTQHkI56mrWKUKtgi2xa6LpI70AL3bhRB7vWZohbUKAOQqrxG8B9EP8ADif+qtbbbX52PUkhmDsg96WVgqW7t1RmAbwAEBjlO/Wg97iP2DkZZ1bxh5XSMvhEHf4UawuLB7/YxhcQYMwYUaGOVZZbhcISltIBnJm1kCJzMdoPvp2HG3J2Iy5KjsXsO1u8MQ72riizYuX1AvA5skQp+r033qrgr1hnti7auW0LEOwuhsqmMrfsxsZkdNZ5Vd4ev1WN/wCCvf8A5ofat+EelUxhu42/f0JpT2TpexJbwTLea1d8Pdse8PIW18TOD0KajrIG9QIQxLKpVCfCGOZo5ZiANaLY+2Xw2GBHjuObDN957Vk57SHyBYeuRelGn7PC3aLRmIHsoPHS+bnj7h+A38v7/YyYt12jNrhpIBy70qZ4sQFhkBCtaXAdsjh7Vu0LeHXIoAz4nxtIknurVt2EnkROtZ64uho3Z7SWEWLeEuqSIbuzbt5jEEl1Gc++g6qOtJabC6Z6W3dBC52ovXMrthAcs5Se9QCdDDX1tz7qHcTxlnEkC/gzbYHS5hr1g3AeRKhtYMHmelUrvFbZMjAWifxXrty6fbNQXsc7CBh8GnmLMkehZjU8OnknaVfX7lEs8Gqbv6fY1+H7Wizg3Z2+kXLTC0hAKNcLAlO8U62mgHNP4ZEgivMsfi7uJuNdxGIshzyZmIUclVbasAB0JPvotibbHCFSwE4m2PCAoH1N2dFqsmAtgRHvpuDp1Ft97Ay57SRRNnb6xGH8JMf6SF+VEbKiBFTLZAERpXQgG1WLYjk9Ry3ZLEKBJYhQOpJgD30RwOAxqMy2JBb7SLcwzho0JNtnIPLWKoR6jzGh9ho3+j3CqmMGVQPqrg0HmlK6iTUG9nXZoPBFOSW9+gI4hhcSyZ75zW7RBhXw+RSxCA93ZbeSBMc6rC+VDBXVc6lGBVGlTqV8QMDQbdKgwmFWCYiSQY5jPMH2gH2UZxWIdMJYy3ChOIuLIicotAhZO4nWKy9MUqW7/b/oVapN29vr/wABq2hlg6ip1u+LM9zM2UWwWIkKs5R5xPOrHFXUtZKgK72A90KMozFiEbKNAWUSY8qfgvpF24qLeNsRHhyhbdtAMzHTkBMnnXpT1R1UejDTKrK17EtcYM9wNkUIsKghB9lZUCQJ5125elWXPAcBWAI8QDBoPtApcT4gb1xriErbRclnkxVf8RjzZjr6RRPtK98YnEKpcWsoAAT6vK1oZjOWBuTM70u6pVV7/m3qMrl3wUUulYKsVYbMNxIIPwJplm6qgKCAAI3FSZO7w4uwGd7gs28wlRC5nuFdmIEAA6SZ1ptvFXlg97mj7jqjIfIrliPSiq26QN0lbLN3H3SQzXUkAAE2rMgDYA5Z0p2Dvm2AFuZZBUsQrSG3+0DvXOz5Oe8dgbOIcDkPvJA8p0rvZAk38PJJzFswOub6pzrO+sGlSjFKW3CsapybW/LoIYe4qhQlyGXVWUiR6Ry8qqXLjifrVgksQbdojNEEgZYBgculDEv3yi981yMwPjWNQG0BIHKdKs8QZrbW7aQHa2t53IBYByciJmELAEk7knfSgWJXuE8pKlwSWL5naJYkTpoAANgOg0pXbrlSucBJDFcqmWGxzETp61Uu4u5lZWcXAylRnVCykjRkaJBBqW7KYdHABe7cNtMwBVQgm4+U6MZhROg1NHopboDXb2ZI+OJ0DbVXvXLjBAzytucgyKMubVoYCdTqda7axTqQbh75B9pHAPh55GiUaNiDUvEML3V+5aksFIKsdyjqGWfMTHspiSTpr1QtttWmRJiLiEm2+UlSpJVGlTusMDoagKu0BmXKDIVbaIJiJORROk79as27RYwBJrRcO4EAAX1PTl6VmScIbvk3HCc9lwCMBwzEOGFqFW4pRyyqwZDuviB0NGeH9izAzOdOgFazBYaAOQq8BXOydZNt6di+HSwS33M6ezgzJ4/DbOZUypox0JDRmk+tGbloRFPdYM0y9cqZyb5KFFLgpLYA0yilU3eUq22epHlWWuZaly0stfQWcFkWWuZasRoMgtu5YjLdcKFUAQcpZc+YkjfSNtaa7sGZbthAymGFvNadT6Syn2ig8Tekg/D2tk+Lw1sYSyz3goe+zwLbu0pbyZABpIJYySBqKqniDZO6toxtZ87d9lBcEQVVUnu5gHNmYggERqDLiUX6OpViwGJGjLlZM9lpDDY/ZXUGD5VHFLhFSu992HOTjVeRE1sKlw5pVRNt8yQ3iWEdJzrcgnSIkdNa6BXTYWZgT1qSKdG1yxUmnwiPLR7sOIxWY6KLbgk6CSUgSeehoIYGpmOcamPIc6sdouDJau20J71XTvA5UARMQBJ8j7RS8rUl4d8h4ri9dcA/D2isqwIYFpB0+8fh50Sxb3FwdrIxWcQ5YwreHuwFJDAwMw3qFuGm1Zt3QsJcdreg2I2PtIcewdaYMDb7u7eeQbZQCFBzs5ICgk6HSfSsk4yS34f2Cjak9uV9yfFoLs4i2AHP/qLQ3DAQLtsblGA1A+yfbE2Mwd1LAtW0YviBmvOokJaB8NmerHVvLSqF3CzbFx1XIWySSv24nLEzMa7bVxODoys4tplUgMxa2oBO05mETyrGklWrZP8AFyanvdbtfjFisKyBUKkFw2VdM0DKJIG0kwJ/CaJ9pMFdfF328fdsF8Qf6vL3Sh51iNDNC/oaIcuVRKhtCpBUkgHMpI5Hnypt/haW2yvbVWgPHhJg/ZPhJ3rWradrv+cmJ0mqf59C5hbyXMP3DsLZzi9ZuPogbLlZLh+6COfX49HD7v4P5s6ZPXOGiPOo3sEP3RAzyFy5kMEwApIaAdRoarXeHoHZWtqHQww8Jg8wSCRNeXPwvnfzMfHxLgJdnzme8V1HcX1B2mQAsevSudjx9fh+WXNmnSPqnGs7akCqWIwiwmdVh5KaqZymGgAyIOlcbDKRlKgjpyrzjq1b8qjynprbh2MXBXUtg3u8ADDR2JBYyoyyTJgnblRDFML3dspUXktiy9tiFNxUJ7t7RaFYwSCsz/WhbwSKZCAHyFWrWGDmCAfWvNd74NUrdVyWFRreHxWeULIi2wxAJbPrkEzMdK4bYawtlmVblt+9tFyFRw6xctFjorTqJ0O1EcJwe3bGbIs+lVb3jJBWRU6lqba87KHBRSTKwwcAm7FpdiXI255QDLnoFmabevG9euXspHeEBFO6oqhEnzIEnzJqduHKBKoJ8hRTheAjU/aonkr4mCsbfwoNcB4YqiY1MTRO5hxO9C7Lkc6v2n8MGubNtu2dCKSVIuWG01NTC+KDd4Zp4bSKBxCsIYjEjaqRvUwimGtSRg8vSqLMKVaeMXisNlPWoClHLrSaH4veupjyN7HMyYktykpZWDIQHXYwDGkbEVXFrIubLklwNMxR82ckrmJIIK6iT9oHTncy1EcMs5o160182JXFMfi1jCr/AB4pR/ossfmajipcZiFNi1aBPeLiDcIg/YNsrOaI3jSuZayD5vzNydv2I4rsU/LSijsXRGVori7TX8Fhyom5h7ow5/yXIVJ8tbfuNDstWcJxR7CXwgJN1Mq/wvMBvcx9wpWVNpOPKY3E0m1Lhl3h9/6V9KwYI7vKBhj0axAn+Zhm9JoLiWPd4e0RBObE3AdwTNu0D/KrH20/hxNg22Te2QR5gaMPaJHtp2Jum7fvXiI7xvCDuEUZUB9gFDGGmW3HP14+4csilG+/H0O4xf8Ac7f/ABp/+tT2tg4PEyyqO8w5l80aMdPCrH4VFib6mwtoZs4xHffZOXL3fdxm686uWsptXLTZwbj23BCFl+rMwdRvNZJ1F/v/AGbFXJft/QIFtRmClW8IOZc2XUTAzAHT0Gpovxuwysb9ohnFvDoY3w690CLpUjUk6A7LE77SXMCCxCgjwyZXLJ8hqemtVcTiyMV31kkEW0tkOpAYIuVlYH7StWOetqvzgJQ0J2VeH4cK1uP3lsk8yTcWSTzqTGD/AHnE/wDz3P8AmrmJuJmm0rpOvdsJFtgZ8Dg6rO0gGn4vEI1xrhz22uHM6hM654ALIwYaGJg+etM1fEpV2Fafhcb7keMXTC/5L/8A1hXIrpJdlbKVREyIp+1GYszNGksxJgbaDlT8tFHZe/8AIM92NVatYXwmZqDLXRXpbqjYPSFjjdIqmtwTtVaaVKWNIa8rYWt4gxsKvYXECs8rmnpdNLlhsZHPRqxdFOF8dazVnFEVPbvMxpEsFDlnTDjYkTXfpNUlWnBKU4obbJ3xRqB7hNPWxTyor2x7crZjSp5alWmAQyRNQ3HzU654TpsajroRRBJ9hsVwinZaaaNCxtKaRpTRAsU0ppTTgK8e5OAV3LXQK7WWbQ3LTglICprakmBQuVBKNk/DMJmYfOtThsEoXXWao8OwqQAx1iSNh7aJGyBGUke0nTprXOzZNTOjhxqKIVsBcxMHp5Cs3jwCT86L8WxECAaCBSTI+XOm4E/mYrM0/hRHYwLMYFXLPBWJ1rQ8PsQi7GRJ9edOv3fShl1Mm6RseniluAv9kAbj30w8H3I2ouqTvypXDO4rPGn5h+DDyALcLqtewRUxM0bxLDoapFZ5Gmxyy7ipYolAW55VG1qKIXSB1FUbjzTYybEzSRFFdFdpUwUOU1Kt4ioRTxQtBRbJvpDdalt3j1qqKepigaQyMn3LdzEEc6Z37HnTAZphEUKig3JiN49a5SyCuV49ZBSpUqd2EMlsb1WNdpV6PLPS4QdSwvdKcon0HSguIEMYpUqVgbtjs6VIjqW1SpU+XBOuRXK5SpUKNJLG9EsKo6UqVJzFGEvYRRO1Sg+E+tKlUj5K0DcX+0HqKmRRr7aVKmvhCV8wYsHwez+lVJpUqnQ8lOy1DfNKlWo8R4yqibClSpseBcuSC6onah94a0qVUYyfJwR0qVKjycAYvmEKcKVKi7APkfXUpUqEMelSOaVKh7hLggNKlSo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5844" name="AutoShape 4" descr="data:image/jpeg;base64,/9j/4AAQSkZJRgABAQAAAQABAAD/2wCEAAkGBhISEBMUExQWFRQVGBYVFBgXFxYWFxgVFxUVFBYdFxkaHiYfFxojGRUXHy8gIyspLCwsFR8xNTAqNSYrLCkBCQoKDgwOGg8PGjQkHyQwLCwtNTQuLC0vMCkyLDQsLC8vNjQsKi8sLCosLDIsLykwLCwsLCosLCwsLCwsLCwpLP/AABEIAKIBOAMBIgACEQEDEQH/xAAcAAEAAgMBAQEAAAAAAAAAAAAABgcDBAUCAQj/xABIEAACAQMABQYJCQcDAwUAAAABAgADBBEFBhIhMRNBUWGBkwcXIjJjcXKRsRQzNFJTdKGy0SNCc4KSwdJiorMWVPEkQ0Rk4f/EABsBAAICAwEAAAAAAAAAAAAAAAAGAgUBAwQH/8QAQBEAAQIDAwcGDAYCAwAAAAAAAQACAwQRBSExEhNBUWFxgQYUNJGhsRUiUnKCorLB0eHi8BYjMjVT8TNCJGLS/9oADAMBAAIRAxEAPwC8YiIISIiCEiIghIiIISIiCEiIghIiIISIiCEiIghIiIISIiCEiIghIiIISIiCEiIghIiIISIiCEiIghIiIISIiCEiIghY7i5Smpd2CqoyzMQAB1k7hIrX8KWj1YhXepjiUpuw9+BnsnB03WOkb2qjk/JbVtjY3gVKw84t0heGP1M6tKkqgBQFA4ADAHYJWT1qwZN+ayS52m+gFeBqe5boEtEjjKBoN1a9oWbxrWPpu5aPGtY+m7lp4iV/4iZ/D6/0ro8HP8v1fmvfjWsfTdy0eNax9N3LTxEPxEz+H1/pR4Of5fq/NevGtY+m7lp98a1j6buWniIfiJn8Pr/Sjwc/y/V+a9+Nax9N3LR41rH03ctPEQ/ETP4fX+lHg5/l+r81t2PhK0fVYJyppseHKq1Mf1EbI7TJQDmQS8sadVStRQ6nmIz7ug9YnEttbKmi0uLdiXUIHsi2/BZtjYPSFJ2vUh6QBaWfaEOfcYbGlr9Va1Gw0GGqmC5JiC+WGU81brw+KsDTetlpaY5eqqsd4XezkdOyoJx18JwT4XtHfWqd2ZSN3dvVdqlRizscsx3knrmKNTLOYB4xNVRun318UXK8vG9o/wCtV7sx43tH/Wq92ZRsSXg+FtUefxNivLxvaP8ArVe7MeN7R/1qvdmUbEPB8Lajn8TYry8b2j/rVe7MeN7R/wBar3ZlGxDwfC2o5/E2K8vG9o/61XuzPo8LujvrVO7aUZEPB8Lajn8TYv0roXWW2uwTQqq+OI3hh61OGA68To1KgUEkgADJJ3AAcSTzCfmLRukqlCqtWkxR0OVI/EHpB4Ec8sq+1gOlnpUlJS3SmlS5UEjbqt/7ZP1QQfcefGK2cgNlWmK4+ILz96zo2rulpkxvEA8ZSq78J2j0YqKrVCOPJo7j+rGD2ZmDxrWPpu5aYLa1SmoVFCqOAUYH4TLFJ3KGFXxYRp530q6FnxKXvHV8178a1j6buWjxrWPpu5aeImPxEz+H1/pWfBz/AC/V+a9+Nax9N3LR41rH03ctPEQ/ETP4fX+lHg5/l+r8178a1j6buWnzxrWPpu5aeYh+Imfw+v8ASjwc/wAv1fmvfjWsfTdy0y2vhP0e7BTUamTw5Sm6D34wO2a8xXFslRSrqGU8QwBH4zI5RQ63wTTzvpWDZ8TQ8dXzU3pVQwDKQQRkEHIIPAgjiJ6lc6qXLWN6trtE21xtGiCc8nVUbTKCf3SPxI6ybGjAx7IjGxIZq1wqPvWDcVw3glrhQi4pERJLKQYgwQqu1T825PObqvn+oTpaVualOkzUk5RxjCdOSAeHUSeyc3VLzLj7zX/MJ3Ij2o4NtCI4ioDsNexXEoCZVoBpcodda3XlNS72eyoxkktgZOB+Jmh4zKn2Kf1N+kkWvP0Gr60/5FlVRusSRkbQlzFfAAIcRcXagde1UFozMzKRQxsQm6uA1nYpvQ8ItZ2CrbqzMcABmyT1TrWen71qiK9mVUsoZst5IJAJ7BINqv8ATLf+Ist+V1vQpSz4jYcOADlCtSXXX08pddmPjzTS98Q3HUPgk5GndJ3FIpyNA1sg7XHycYxw6cn3TrxFGBEbDeHPaHDUa07CCr2KwvbRpodag95r7cUm2alsEPHDFhu6t2+bVPWi+YAiyJB3g+XvHun3wioOSoHG/lcdhU5+A90lsYo8eThysKM2WbV+VW91PFIF1+mqqocKYdGfDMU0bTQNPBY7aozIpYbLFQWHQSASOw7pBvCaPLoey/xWT2QLwm+fQ9l/ik08mzW02Ef9vZKna4pJu4d4UJiInrKRknR0Tq/XuT+zTKjcWO5R2856hkzHoTR3L3FOlwDNvP8ApG9sdeAZb62NMUuSCgU9kpsjI8kjBG7fz8YtW5bfg/JhsFXOv2Aa9FdgqFcWbZ3OqvcfFHaVXKap0BuqXtFW5wuGx27Qm7S8HqVF2qV0rjpCgj3q5xOPrZq+LSsApJRxtJniMHBB6cbt/XPOqOkWpXdLB8l2COOYhjgZ9RIPZB/O4srzqWmSbqgFraGmjCo1Ym9ZbmGR8zGhUvpifis+kdR7qkCQoqKOemcn+kgH3ZkfIl5yIa96uK1NrhBh03vj95eBJ6x09GeqVdk8p3RorYE0BfcCNeio26x1LsnrGbDYYkE4Yj4Ku4iI8paST7wZDyK/tJ8GkBk+8GXzdf2k+DRe5TftsT0faCtrH6W3j3KaxETyVPKREQQuHrhptra3yhxUZgqbgcc7HB3HcMdomtqTrC9ylQVWzUQg5wBlW4bgOYg+8SMeEDSXKXOwD5NIbP8AMd7f2H8s09T9J8jdoSfJf9m3qbGD2NsmP0Kw2OscuyfzCMsGl+sDiNGspYfaThP0r4g8XZv6+xWxEREFM6REQQuPpf6Xo77yv/7LNErLTH0vR33lJZoj/ZXQYfpe0UvzPSH8O5IiJYLUkGIMEKrtUvMuPvNf8wncnD1S8y4+81/zCdyIdr9Ni7yrqR6OzcuDrz9Bq+tP+RZVUtXXn6DV9af8iyqo98kehO889zUs270geaO8rqar/Tbf+Ist+VBqv9Nt/wCIst+UnLDpMPzfeVYWD/hdv9yRERMTCop4RPmaH8UflaSuRTwifM0P4o/K0lcuJvoEtvid4XDB6TF9HuKSBeE3z6Hsv8Uk9kC8Jvn0PZf4pOnk1+5Q/S9krRbHRHcO8KExET1pIq3tCaS+T3FOrjIU7x0qQVbHXgmWpQ1itnTbFanjjvYKR6wd4Mp2JQ2rYcG0XNe5xa4XXaQrOStKJKAtAqD3qQ666dS5rLye9KYKg8Nok5JHVuA7JytDLm5ogfaU/wA6zTkq1F0A9SutZlxTp7wT+83Ns9ODvz1TfGEGzJAtBo1rSBXSfiSoQ85OTQdS8m/d8lZU5usdULaVyeHJuO0qVH4kTbu72nSXaqMEUc5OPd0nqErnW7W35T+zp5FIHJJ3FyOG7mUcw7Z5tY1mxpyYaWjxQQSdF3vTdaE5Dl4RBN5FwUYiInsCQUk+8GXzdf2k+DSAyfeDL5uv7SfBovcpv22J6PtBW1j9Lbx7lNYiJ5KnlJr6QvRRpPUbgilvXgbh2nA7ZsSJa/3hKUrdPPrMMjqBAUdrEf0zus+V51MshHAm/cLz2Lmm42Zgufp0b9Haq8r1i7MzHLMSxPWTk/jPEkuu2ghbtRKeayBD7aAAntGD75Gp7HJTMOagNiwv0n+kgTEF0GIWPxCuLV7SXL21Op+8Rh/bXc34jPbOjIF4NtJ4apQJ4/tE9Ywrfhsn+UyezyO2JPmc4+GMK1G43jqw4J7kJjPy7X6cDvCRESqXauPpj6Xo770ks0SstMfS9HfeklmiP9ldBh+l7RS/M9Ifw7kiIlgtSQYgwQqu1S8y4+81/wAwncnD1S8y4+81/wAwnciHa/TYu8q6kejs3Lg68/QavrT/AJFlVS1defoNX1p/yLKqj3yR6E7zz3NSzbvSB5o7yupqv9Nt/wCIst+VBqv9Nt/4iy35ScsOkw/N95VhYP8Ahdv9yRERMTCop4RPmaH8UflaSuRTwifM0P4o/K0lcuJvoEtvid4XDB6TF9HuKSBeE3z6Hsv8Uk9kC8Jvn0PZf4pOnk1+5Q/S9krRbHRHcO8KExET1pIqTsaBubNA/wAppvUO7Y2TuA35z5S9XTOPE0x4IjMLCSK6jQ9a2QohhuygAd4qFNbXWHRiEYtiOsojfFjJPbaSpXaYoV2QjiEChwOsOpwOse+VHM9jfPRqLUQ4ZTkf3B6iN0XJzk5DijLhvdljDKOUONaq3l7Wew5L2jJONBQ9imeltQKzkstxyjelzn+rJ+AkR0loitQbZqoVPMeIPqI3GXFZ3IqU0deDqrD1MAf7zzfWCVqbU6ihlPN/cdBHTFuR5TzMs4Q5gBzRcbgCN1KC7VTiraYseDGblwjQniCqTibumdGm3rvSO/ZO49Knep9xE0p6VDiNiMD2GoIqNxSg9hY4tdiEk+8GXzdf2k+DSAyfeDL5uv7SfBpQ8pv22J6PtBWlj9Lbx7lNYiJ5KnlJCtFn5XpSpV406G5OjIyq+87bSQ6zaT5C1qOPOxsp7Tbh7t57Jpai6M5K0ViPKqnbPs8E/Df/ADS8k/8AjSUaZOLvy28b3dl3FVsx+bMMhaB4x93asuuejeWtHwPKp/tF/lztf7S0qiXmVzxEprTmjuQuKlPmVjs+yd6/gRGbkhOZTHyxOHjDdge2nWqe3oFHNjDTcfcvOh9IGhXp1R+6wJ614MO1SZcyOCAQcgjIPSDwlGy0tRtJ8raKpPlUv2Z9Q3p+G7+WS5XSeVDZMt0eKdxw6j3rFgzFHOgnTeN+n72KQxETztNa4+mPpejvvKSzRKy0x9L0d95SWaI/2V0GH6XtFL8z0h/DuSIiWC1JBiDBCq7VLzLj7zX/ADCdycPVLzLj7zX/ADCdyIdr9Ni7yrqR6OzcuHrsmbGt1bB91RZVEuvSFmKtKpTPB1ZfVkYz2ceyUxc27U3ZGGGUlWHWI58j47TAiQdIdXgQB7ku29DIiNiaCKdX9roar/TLf+Ist+Uxoe6FO4pOeCuhPqDDP4ZlziV3LBpz8J2jJI6j8112ARm3jb7kiIiUmJRLwhnyLcc5q/2x/eS2Q7TdUXWkLeinlLRJeqRwBBUsOzZA9bYkxlzPjNyktCd+qjnHc513YKqvlTlx4rxhUDqF/ekgXhN8+h7L/FJPZAvCb59D2X+KTo5NfuUP0vZK1Wx0R3DvChMRE9aSKpLqnqj8qBqVGK0wdkbPnMeJwTuAGR753dIeDikUPIuyvzBiGU+vABHr/Cbvg/uFazCjijMG9ZJYfgfwkgublKaF3YKo3kngJ5jadsz7J97IbiMl1AO67TX33Jyk7PlnSzXOFaipP3hRUlVpFWKsMFSQR0EHBHvnmbOk7oVa1WoBgO7MB1FiRNdVJIA3k7gOkz0thJYC4UNL0oOAyiGq29UWzZUPZx7mIHwnXmnoay5G3pUzxRFB9rHlfjmZr29SlTZ3OyqjJP6dJ6p4lNHPTTzDvynGnE3L0WD+XBbl6AK9SrnwiY+WbuPJpn15b+2JGJu6Z0kbiu9U7to7h0KNyj3ATSnsdnQHS8rDhPxDQDvokCbiCLHe9uBJST7wZfN1/aT4NIDJ94Mvm6/tJ8GlXym/bYno+0F22P0tvHuU1iJ5q1AqlicAAknoA3meSgVuCeSaKG64sbi6t7RTuztPjmyD8EDH+abA8Hy/9xW94mvqUpr3NxdsOJ2V6trf+ChR2yaRonp6PZ2RJwHUyGjKuBq83nQddFTS0tDmsqPFFco3eaLgon4v1/7it7xI/rdqr8mVKiu1QMSrFuIOMr8G90syczWXR3L2tVMZONpfaXyh78Y7ZGz7emmzLDGfVtaG4YG7VoxUpqzILoLsht9LsVT8k2oGk+Tutgnyao2f5hvX+4/mkZnujWKMrKcMpDA9BByPxnpU7LCal3wXf7CnHQeBvSdLxjBitiDQVeETX0deitSSovB1DerPEdhyOybE8RewscWuxFxXo7XBwBGlcfTH0vR33pJZolZaY+l6O+9JLNEfbK6DD9L2iqCZ6Q/h3JERLBakgxEEKrtU/NuR0XNf8wncnI0xSOj76qzgi1u25RX/AHadY+erdGTv93Qcdam4YAggg8CN4PqIiXbku+HNOiEeK68HRt4g3K1s+I0wQzS24/e1fZH9ZNUKd15YOxVAxtYyGA4Bh/fj65IcRiVktNRZWIIsF1CPviuuNBZGZkRBUKpb3U67pn5ouOlPLHuG/wDCdXQ+tF5bqKdSg9RV3LtK6sB0Zwcj1iWLiIxReUhmYebmoLXjeR8acFUw7JEF+XBiFvUVFKeu7tws65PUCfx2Z8rV9JXPkrTFqh4sx8vHVzjsA9clmIxKwWhLwzlQZdoO0udTgTTrBXbzWI4UiRSRsAHzXK0Bq9TtUIXynbz3PE/oOr4zqT7iMStjR3x3mJENXHErrhw2Q2hjBQBfJAvCafLoey/xWTi6u0pKWqMEUcSTj/yeqR+jqtU0qlxcYKLscnZ7W7aZW2y56FOCuf8AUfqxi5NQXCbEwf0NrU7SKU3313KrtZ4dBMIfqPuvVYxMlzbNTdkdSrqSGUjBBHEETHPVEkYLo6E05Utam2m8Hcyngw6+voPN75K7/SdnpBED1WoOucBvNycZ/wBLcOOQZA4lXNWXCmIojglsQYOFK8aggrtgTr4TDDPjNOg/dylh1FU71u6JXpOB8GM6miNEWNowqVLinUqDzfKXCnpCgkk9cr+JzxrNmY7DDizJyTjRrQSN62w5yDCdlshCu0kqydI+EO3QEUg1U827YX3nf+EhGmtYK102ajeSPNQblHZznrO+c2JskLFlJE5UNtXazefgOAUJm0Y8yKPN2oYJERLhV6SfeDLzK/tJ8GkJsLCpWqLSpKXdzhVHOf7AcSeYSyrrQB0Q9Kpva3qU0p3DAE7Fdf3yPqsSces8+AaK3oZjyb4LL3GhA10IPuu1lWllnNxxFd+kY8RRd26ZgjlAC4VtkHgWwdkHtxIXpRNLV0KGmqq25gjIMjoJLk49UmtCurqGRgyngVIIPaJkxPMpOeMk6uba51f9gSQesJwmJcTAplkDYcexQLQlppO1QolFCpO1hmQ7yADvDg8wko0HcXTh/lNNKeMbGyc5G/OfKbqnVxGJsnLUM3lF8JgcdIBr7RHYoy8mIFA17iBoJFO5fJHNIX2khVcUqNNqYPkEkZI6/wBoPhJJiMTjlpgQHEljXedU9xC3xoWcFA4t3f0VVdbUy9ZmbkQMknAdMDJzgeVwnj/oi9+y/wB9P/KWviMRkHK6cAoGs6nf+lUGwpc35TusfBQbQ9LSltSFNKKMoJI2mUkZ3kbnG7OT2yZ2jOaaGoAHKqXA4BsDaA3nnzM2JjrVlRSzEKo4knAHaZRzk8Z11TDaHE1q0GpJ4lWUvLiXFA8kbSLuwLlaX+l6O+8rLNErjVe3N9fLcgH5NbbQpMRjlKzDZJH+lR+IHWBY8dJGC6BKw4T7nAEnZUk030VPEeIkV724HDgKJEROpRSIiCFhu7RKqMlRVdG3MrAEEdYMitXwV2JJKcrTB/dSqwX3HMmESbXubcCoOY12IUM8VVp9pc98f0jxVWn2lz3x/STOJnOv1rGaZqUM8VVp9pc98f0jxVWn2lz3x/STOIZ1+tGaZqUM8VVp9pc98f0jxVWn2lz3x/STOIZ1+tGaZqUM8VVp9pc98f0jxVWn2lz3x/STOIZ1+tGaZqUTsvBjYI4ZkeqRw5V2cD+XcD2gyVqoAAAwBuAHRPsSLnudiVJrGtwC4undTrS831qQLAYDqSr49peI6jkTgeJ2w9N3g/xk5iTbGiNFA4qDoLHGpCg3idsPTd4P8Y8Tth6bvB/jJzElzmL5RUebwvJCg3idsPTd4P8AGPE7Yem7wf4ycxDnMXyijm8LyQoN4nbD03eD/GPE7Yem7wf4ycxDnMXyijm8LyQoN4nbD03eD/GB4HbD03eD/GTmIc5i+UUc3heSFydBaq2tmDyFIKTuLHLOR1s2Tjq4Tp1qKspVgGUjBBAIIPEEHiJ7iai4uNSVuDQBQKI3PgusWYsq1KWeIpVGVfcc47Ji8VVp9pc98f0kziTzr9ahmmalDPFVafaXPfH9I8VVp9pc98f0kziYzr9aM0zUoZ4qrT7S574/pHiqtPtLnvj+kmcQzr9aM0zUoZ4qrT7S574/pHiqtPtLnvj+kmcQzr9aM0zUoZ4qrT7S574/pMtv4LbFWBcVKuOAqVGZfcMZ7ZLohnX60ZpmpeKNBUUKqhVUYAAAAA4AAbgJ7iJrWxIiIISIiCFz21gtQSDcUQRuINWnnI488z0NI0nICVEYldsBXVjs5xnAPDO7Mg+s+r1qNJ6NUUKQWq1waoCLh8IpG2MeVvJO/pmO5pVqGmWSyo0Ts2ajYZuTRU5bJ2dkcdrG7rM6sy0gUOivbRc2dcCajTTsqp9TvabBirqQhIfDA7JHENv8kjoMx22l6FRtmnWpu3HCujHA47gZTukKtX5Jchwo5TShWuoYinnZyVL/AFNoceoGT3VfRdSnWBaysqC7JG3QYGpzYHmjIPPv5pl8uGNqT3IZHLzSilde6RNnbZV2iFXaIGWPADPEnoipdIrKhZQzZ2VJAZsbzsjicdUifhIYAWBO4C9oEk8APKO+fNYmB0zosDiFuSRzgGnuP4H3TW2FUA7CepTdFoSN3apTR0jSdWZaiMq52mVlIXAyckHA3b988tpegApNamAwLKS6YKjiRv3gdMp/QTta2T1xk0LoXNtXHEJVHKCg/qOdk+v1Tp6FtlqVtDI4yr2lwrDpVqdQEe4ze6VAqa3CvYD8FpEwTS6+7tKtRblCm2GUpja2sjZ2cZznhjHPMD6XoKiua1MI3msXQK2OODnB7JV7X9Wna1NEAnlzcC3pn/61Q8pt+rZyD1P1QNFsdKXFFLe3rihTo06KXL7KrSCLgouCGyd5PS3XIiWF9Tt4a+1Z5wbqD+/sKzm03bhVY16QVshWNRMEjjg5wcTLa6RpVc8nUR8cdhlbHrwd0rbWaycHRiG0t9o1a/8A6dCORbIQ7yVxv4ndxmHROhWuLu+RadGxdbZrdqSE4LVPKVzgAFMY3jqhzduTlV7tdFnPuyqU+6VVjnWG1H/yKPe0/wBZlraVoIWDVaalQCwLqCA3AnJ3ZyMeuVlVsmsrUNX0bY1EpKodxUUu+8Ltb1JJJM62i6FK50xd7dNXpvbW77DqCOFJlyDuyJgwGiprdw2bdqBGdcKX8dvwUx/6itP+4od7T/WbVW/pKgqNURUOCHLKFIPDyicb5AtSdXLWpW0iHt6TBLqoiZRTsJv3Lu8keqa+hdXme/NlVqbdrYEVqSHi3KANSVz+8Eyf/BwMGCypFcL+CyIr6A0xVlhueaVDTls77CV6TP8AVWohb3A5nH8JNV10XcmmSDsqDjjsmoqv/tJHqJkX1u0PZ0tD0qtBKaVFFFqFRABUZyVJ8ob2ONo9nVIw4QcBU4milEilpNBgKqxrrSFKljlKiJnhtsq59WTPdtdpUXapurrwyrBhkcd43SsWtK1xpS8b5LRumppbps132Vp7VIMdlSCDlg3q7ZPtW7ZkoBXoUrc5Y8nRIKDfxGAN54zESEGAX33av7WYcQvOFyynWG1G43FHP8Wn+s2KGkaTnCVEY7O1hWVjsncDgHh1yCawavWo0to5BQpBKguDUUIuHITI2hjfg798xvTrUdNVVsqNI7NrTXYZjTRU2x5uyOnG7rk8y0i46K9tFDOuBvGmnZVWBTvqbBiHQhCQ5DAhSOIY53EdBmO10tQqNs06tN2xnCurHA58A8N498py7q1TZurBQKmlKgrrtEUydlDss/EJtZ3/AOkHmlg6q6MqU62Ws7OguwRt0GBc71wD5I8k4z2CZiQAwVr3IZHLzSikl3pOjSIFSrTpk7xtuq5xxxk75hXT1sQSK9Ehd5PKJgAkAZ37t5A7ZztddE0atncPUpI706FY02ZQWU8mx8knhvAPZIRpTRVFNXUqpSRajpQ23CgM2aqE7R4neAeyRhwmvAvxNFmJFc0m7AVVpVLtFZVZ1DPnYBYAtjedkHzuyYG0xQC7ZrUgu0U2uUTZ2xvK5zja6uMgt9Xu20lov5TSpUwHrcnybl8/s12s5Ax+77zI0yZ0egChydKkBGwFYlcbJJ4A8O2TbLAgVP3U/BQdMEVoPu74q4bXSlGqSKdWm5G87Dq2B14O6YqenrZiAK9Ek7gBUQknqGZX+hrEtpdAbajZNb0ndkpnPLLUUqCCoCkKTv7ePNh1c0JZvoF6lWlS5QJcHlCqhwVZ9jDcc5AAHZAwGjE6u2vwWRGcdGvsp8Vasw1bymrKjOqs/mKWAZscdkHeeycbUOu76NtWqEljTG88SASFPXlQN8rrWjS3yi6ua6LWL27U0s3Smz0waL7VUsw3DJz2YmuHAL3lur+vvYpvjZLQ7WrfubtKa7VR1RelmCj3mYrXSlGqSKdWm5G8hHViB14O6Vzf39O+0jaM4R6T2jVaFOof2ZuCXBVubIK4PsCc/TekXS3v6Itbe2qJTo7bW37yVKqAgkAZGDv9ZmxstWg0/OigZilTo+VVadLTVuzBFrUi5OAoqIWJ6MA5m7IDqromor27CysVQAEVUfbq42T5QJXJJ9fOZPpzxGhpoFuhuLhUpERNa2JERBC07rRNKpVpVXTNSjtGm2T5O0MNuBwcgc8+jRNIVzX2f2pTky2T5gO1jGcceqbcTOUdaxQLmDVu22KyckpSu5qVVOWDOcEneTg5A4YxiYNE6mWdtU5ShRCPgrkM53HGRgsRzCdqJLLdSlVjIbjRaukdGUrimadZFqIeKsMjdwPUesTR0RqjaWrl6NFUcjG1lmbHQCxJA9U7ETAe4CgNyC0E1peuXT1Ztlt2thSHItksmWIJJ2ick5ByM8eaLfVq2RqLLTAagpSict5CsCCBk7+J45nUiGW7WjIbqXPfQNubkXJpjl1XZD784wRwzjgSM4zvmHTGqlpdMGr0VdgMBt4bHRlSCR1dc60QD3A1BQWNN1FyLbVO0piiEpACgzPS8p/JZ/OO8789eZlu9XberUao9MF2ptRY5YbVJgQynBAI38/9hOlEMt1a1RkNwoo1T8G+jQQRbJkb95cjtBbB7Z2KOhqKV3rqgFV1CM2TvVcYGM4HAcBzTdiZMR7sSsBjRgFp2GiaVFqrU02TVc1Km8nac8TvO7sn2jomklapXVMVagVXbJ3hRhd2cDA6JtxI5R1qVAvFairqVYBlYEMCMgg7iCDxGJwbTwf6Pp1BUS3UMp2lyzsAeOQrMVG/qkhiZD3NuBWC1rsQtS20TSp1atVExUrbPKNk+VsDC7icDAPNNuImCScVkADBadxomlUrUqzJmpS2uTbJ8naGG3A4OR0wmiKQrtcBP2zKKbNk70BBAxnHEdE3IhlHWjJC5g1ZteTq0uSU06ztUqKcsGdsZbeTg7hwxjG6YdEan2drU5ShRCOVK5DOfJJBI3sRxA907MSWcdSlVjIbjRYrq2WojU3GUdSrDfvVgQRu38DNKtq7bvbC2amDQAUBMtjCnK7853EdM6USIcRgskA4rTudE0qlSlUdMvRLGkcnySwAbgcHIA45mmuqVoECCkNlavygDafdW+t534cOqdiJkPcMCsFrToWjc6Fo1K1OsyA1aQIR8sCA24jcd43ncc8TOQng30aCD8mXd0tUI7QWwe2SWJkRHtwJWCxpxC8ckNnZAwMYAG7Axjdjh2TW0Zomjb0hSooEpjOF3niSTkkkneeebkSNTgpUC4b6kWJorRNBTTUllUljslt7bJzlQegHE9aM1Nsrfb5Kgqiouw4JZgy9BDEjE7USWcfSlSo5tuNFwbHUSxo1Vq06CrUU5Uhn3HBHDaxzmd6ImHOc69xqstaG4BIiJFSSIiCEiIghIiIISIiCEiIghIiIISIiCEiIghIiIISIiCEiIghIiIISIiCEiIghIiIISIiCEiIghIiIISIiCEiIgh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5846" name="Picture 6" descr="http://www.pooleu3a.org.uk/resources/U3A_logo.jpg"/>
          <p:cNvPicPr>
            <a:picLocks noChangeAspect="1" noChangeArrowheads="1"/>
          </p:cNvPicPr>
          <p:nvPr/>
        </p:nvPicPr>
        <p:blipFill>
          <a:blip r:embed="rId2" cstate="print"/>
          <a:srcRect/>
          <a:stretch>
            <a:fillRect/>
          </a:stretch>
        </p:blipFill>
        <p:spPr bwMode="auto">
          <a:xfrm>
            <a:off x="323528" y="1556792"/>
            <a:ext cx="8638530" cy="4487168"/>
          </a:xfrm>
          <a:prstGeom prst="rect">
            <a:avLst/>
          </a:prstGeom>
          <a:noFill/>
        </p:spPr>
      </p:pic>
      <p:sp>
        <p:nvSpPr>
          <p:cNvPr id="6" name="Symbol zastępczy numeru slajdu 5"/>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69</a:t>
            </a:fld>
            <a:endParaRPr lang="pl-P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en-US" dirty="0" smtClean="0"/>
              <a:t>Structure of the Polish education system 2013/14</a:t>
            </a:r>
            <a:endParaRPr lang="pl-PL" dirty="0"/>
          </a:p>
        </p:txBody>
      </p:sp>
      <p:sp>
        <p:nvSpPr>
          <p:cNvPr id="2" name="Symbol zastępczy numeru slajdu 1"/>
          <p:cNvSpPr>
            <a:spLocks noGrp="1"/>
          </p:cNvSpPr>
          <p:nvPr>
            <p:ph type="sldNum" sz="quarter" idx="12"/>
          </p:nvPr>
        </p:nvSpPr>
        <p:spPr/>
        <p:txBody>
          <a:bodyPr>
            <a:normAutofit fontScale="85000" lnSpcReduction="20000"/>
          </a:bodyPr>
          <a:lstStyle/>
          <a:p>
            <a:fld id="{0DA936E1-B8F0-4772-ACF7-48A824A1D470}" type="slidenum">
              <a:rPr lang="pl-PL" smtClean="0"/>
              <a:pPr/>
              <a:t>7</a:t>
            </a:fld>
            <a:endParaRPr lang="pl-PL"/>
          </a:p>
        </p:txBody>
      </p:sp>
      <p:pic>
        <p:nvPicPr>
          <p:cNvPr id="6" name="Obraz 5" descr="diagram.png"/>
          <p:cNvPicPr>
            <a:picLocks noChangeAspect="1"/>
          </p:cNvPicPr>
          <p:nvPr/>
        </p:nvPicPr>
        <p:blipFill>
          <a:blip r:embed="rId2" cstate="print"/>
          <a:stretch>
            <a:fillRect/>
          </a:stretch>
        </p:blipFill>
        <p:spPr>
          <a:xfrm>
            <a:off x="179512" y="1916832"/>
            <a:ext cx="8764224" cy="398200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University of </a:t>
            </a:r>
            <a:r>
              <a:rPr lang="en-US" dirty="0" smtClean="0"/>
              <a:t>the Third </a:t>
            </a:r>
            <a:r>
              <a:rPr lang="pl-PL" dirty="0" smtClean="0"/>
              <a:t>Age</a:t>
            </a:r>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70</a:t>
            </a:fld>
            <a:endParaRPr lang="pl-PL"/>
          </a:p>
        </p:txBody>
      </p:sp>
      <p:sp>
        <p:nvSpPr>
          <p:cNvPr id="3" name="Content Placeholder 2"/>
          <p:cNvSpPr>
            <a:spLocks noGrp="1"/>
          </p:cNvSpPr>
          <p:nvPr>
            <p:ph sz="quarter" idx="1"/>
          </p:nvPr>
        </p:nvSpPr>
        <p:spPr>
          <a:xfrm>
            <a:off x="612648" y="1600200"/>
            <a:ext cx="8153400" cy="4709120"/>
          </a:xfrm>
        </p:spPr>
        <p:txBody>
          <a:bodyPr>
            <a:normAutofit/>
          </a:bodyPr>
          <a:lstStyle/>
          <a:p>
            <a:r>
              <a:rPr lang="en-US" dirty="0" smtClean="0"/>
              <a:t>Functioning since</a:t>
            </a:r>
            <a:r>
              <a:rPr lang="pl-PL" dirty="0" smtClean="0"/>
              <a:t> 1975</a:t>
            </a:r>
            <a:r>
              <a:rPr lang="en-US" dirty="0" smtClean="0"/>
              <a:t>.</a:t>
            </a:r>
            <a:endParaRPr lang="pl-PL" dirty="0" smtClean="0"/>
          </a:p>
          <a:p>
            <a:r>
              <a:rPr lang="pl-PL" dirty="0" smtClean="0"/>
              <a:t>Place where they meet with the same </a:t>
            </a:r>
            <a:r>
              <a:rPr lang="en-US" dirty="0" smtClean="0"/>
              <a:t>people</a:t>
            </a:r>
            <a:r>
              <a:rPr lang="pl-PL" dirty="0" smtClean="0"/>
              <a:t> </a:t>
            </a:r>
            <a:r>
              <a:rPr lang="en-US" dirty="0" smtClean="0"/>
              <a:t>like them.</a:t>
            </a:r>
            <a:endParaRPr lang="pl-PL" dirty="0" smtClean="0"/>
          </a:p>
          <a:p>
            <a:r>
              <a:rPr lang="en-US" dirty="0" smtClean="0"/>
              <a:t>Free</a:t>
            </a:r>
            <a:r>
              <a:rPr lang="pl-PL" dirty="0" smtClean="0"/>
              <a:t> learning</a:t>
            </a:r>
            <a:r>
              <a:rPr lang="en-US" dirty="0" smtClean="0"/>
              <a:t>.</a:t>
            </a:r>
            <a:endParaRPr lang="pl-PL" dirty="0" smtClean="0"/>
          </a:p>
          <a:p>
            <a:r>
              <a:rPr lang="pl-PL" dirty="0" smtClean="0"/>
              <a:t>Teaching:</a:t>
            </a:r>
          </a:p>
          <a:p>
            <a:pPr>
              <a:buFont typeface="Wingdings" panose="05000000000000000000" pitchFamily="2" charset="2"/>
              <a:buChar char="Ø"/>
            </a:pPr>
            <a:r>
              <a:rPr lang="pl-PL" dirty="0" smtClean="0"/>
              <a:t>basic of computer</a:t>
            </a:r>
            <a:r>
              <a:rPr lang="en-US" dirty="0" smtClean="0"/>
              <a:t>,</a:t>
            </a:r>
            <a:endParaRPr lang="pl-PL" dirty="0" smtClean="0"/>
          </a:p>
          <a:p>
            <a:pPr>
              <a:buFont typeface="Wingdings" panose="05000000000000000000" pitchFamily="2" charset="2"/>
              <a:buChar char="Ø"/>
            </a:pPr>
            <a:r>
              <a:rPr lang="en-US" dirty="0" smtClean="0"/>
              <a:t>basic </a:t>
            </a:r>
            <a:r>
              <a:rPr lang="pl-PL" dirty="0" smtClean="0"/>
              <a:t>of English</a:t>
            </a:r>
            <a:r>
              <a:rPr lang="en-US" dirty="0" smtClean="0"/>
              <a:t>,</a:t>
            </a:r>
            <a:endParaRPr lang="pl-PL" dirty="0" smtClean="0"/>
          </a:p>
          <a:p>
            <a:pPr>
              <a:buFont typeface="Wingdings" panose="05000000000000000000" pitchFamily="2" charset="2"/>
              <a:buChar char="Ø"/>
            </a:pPr>
            <a:r>
              <a:rPr lang="en-US" dirty="0" smtClean="0"/>
              <a:t>and much more!</a:t>
            </a:r>
            <a:endParaRPr lang="pl-PL"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ia.apnarm.net.au/img/media/images/2012/06/07/25-946392-U3Ar15_fct1024x630x40_t460.jpg"/>
          <p:cNvPicPr>
            <a:picLocks noChangeAspect="1" noChangeArrowheads="1"/>
          </p:cNvPicPr>
          <p:nvPr/>
        </p:nvPicPr>
        <p:blipFill>
          <a:blip r:embed="rId2" cstate="print"/>
          <a:srcRect/>
          <a:stretch>
            <a:fillRect/>
          </a:stretch>
        </p:blipFill>
        <p:spPr bwMode="auto">
          <a:xfrm>
            <a:off x="179512" y="3284984"/>
            <a:ext cx="5389612" cy="3315784"/>
          </a:xfrm>
          <a:prstGeom prst="rect">
            <a:avLst/>
          </a:prstGeom>
          <a:noFill/>
        </p:spPr>
      </p:pic>
      <p:pic>
        <p:nvPicPr>
          <p:cNvPr id="40962" name="Picture 2" descr="http://www.tygodnikradomski.pl/zarzadzanie/uploads/artykuly/d_Uniwersytet_Trzeciego_Wieku.jpg"/>
          <p:cNvPicPr>
            <a:picLocks noChangeAspect="1" noChangeArrowheads="1"/>
          </p:cNvPicPr>
          <p:nvPr/>
        </p:nvPicPr>
        <p:blipFill>
          <a:blip r:embed="rId3" cstate="print"/>
          <a:srcRect/>
          <a:stretch>
            <a:fillRect/>
          </a:stretch>
        </p:blipFill>
        <p:spPr bwMode="auto">
          <a:xfrm>
            <a:off x="4211960" y="260648"/>
            <a:ext cx="4504556" cy="3861048"/>
          </a:xfrm>
          <a:prstGeom prst="rect">
            <a:avLst/>
          </a:prstGeom>
          <a:noFill/>
        </p:spPr>
      </p:pic>
      <p:sp>
        <p:nvSpPr>
          <p:cNvPr id="5" name="Symbol zastępczy numeru slajdu 4"/>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71</a:t>
            </a:fld>
            <a:endParaRPr lang="pl-PL"/>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ank-sluchaczy.pl/wp-content/uploads/2013/08/Dzi%C4%99kujem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ymbol zastępczy numeru slajdu 2"/>
          <p:cNvSpPr>
            <a:spLocks noGrp="1"/>
          </p:cNvSpPr>
          <p:nvPr>
            <p:ph type="sldNum" sz="quarter" idx="12"/>
          </p:nvPr>
        </p:nvSpPr>
        <p:spPr/>
        <p:txBody>
          <a:bodyPr>
            <a:normAutofit fontScale="85000" lnSpcReduction="20000"/>
          </a:bodyPr>
          <a:lstStyle/>
          <a:p>
            <a:pPr>
              <a:defRPr/>
            </a:pPr>
            <a:fld id="{B2EED127-F972-4FE9-A7A2-09F49E539FC6}" type="slidenum">
              <a:rPr lang="pl-PL" smtClean="0"/>
              <a:pPr>
                <a:defRPr/>
              </a:pPr>
              <a:t>72</a:t>
            </a:fld>
            <a:endParaRPr lang="pl-P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Compulsory education</a:t>
            </a:r>
            <a:endParaRPr lang="pl-PL" dirty="0"/>
          </a:p>
        </p:txBody>
      </p:sp>
      <p:sp>
        <p:nvSpPr>
          <p:cNvPr id="3" name="Symbol zastępczy zawartości 2"/>
          <p:cNvSpPr>
            <a:spLocks noGrp="1"/>
          </p:cNvSpPr>
          <p:nvPr>
            <p:ph idx="1"/>
          </p:nvPr>
        </p:nvSpPr>
        <p:spPr/>
        <p:txBody>
          <a:bodyPr/>
          <a:lstStyle/>
          <a:p>
            <a:pPr>
              <a:buNone/>
            </a:pPr>
            <a:r>
              <a:rPr lang="en-US" b="1" dirty="0" smtClean="0"/>
              <a:t>Compulsory education is divided into:</a:t>
            </a:r>
          </a:p>
          <a:p>
            <a:r>
              <a:rPr lang="en-US" dirty="0" smtClean="0"/>
              <a:t>one-year pre-school preparation;</a:t>
            </a:r>
          </a:p>
          <a:p>
            <a:r>
              <a:rPr lang="en-US" dirty="0" smtClean="0"/>
              <a:t>full-time education in school settings that lasts until completion of lower secondary school (typically 16 years of age), but not beyond the age of 18;</a:t>
            </a:r>
          </a:p>
          <a:p>
            <a:r>
              <a:rPr lang="en-US" dirty="0" smtClean="0"/>
              <a:t>part-time education until the age of 18 in school or non-school settings.</a:t>
            </a:r>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8</a:t>
            </a:fld>
            <a:endParaRPr lang="pl-P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229600" cy="4569371"/>
          </a:xfrm>
        </p:spPr>
        <p:txBody>
          <a:bodyPr/>
          <a:lstStyle/>
          <a:p>
            <a:pPr>
              <a:buNone/>
            </a:pPr>
            <a:r>
              <a:rPr lang="en-US" dirty="0" smtClean="0"/>
              <a:t>Upon completion of lower secondary education, </a:t>
            </a:r>
            <a:r>
              <a:rPr lang="en-US" b="1" dirty="0" smtClean="0"/>
              <a:t>young people may </a:t>
            </a:r>
            <a:r>
              <a:rPr lang="pl-PL" b="1" dirty="0" err="1" smtClean="0"/>
              <a:t>fulfill</a:t>
            </a:r>
            <a:r>
              <a:rPr lang="en-US" b="1" dirty="0" smtClean="0"/>
              <a:t> the part-time compulsory education requirement by</a:t>
            </a:r>
            <a:r>
              <a:rPr lang="en-US" dirty="0" smtClean="0"/>
              <a:t>:</a:t>
            </a:r>
            <a:endParaRPr lang="pl-PL" dirty="0" smtClean="0"/>
          </a:p>
          <a:p>
            <a:r>
              <a:rPr lang="en-US" dirty="0" smtClean="0"/>
              <a:t>attending a public or non-public upper secondary school or </a:t>
            </a:r>
          </a:p>
          <a:p>
            <a:r>
              <a:rPr lang="en-US" dirty="0" smtClean="0"/>
              <a:t>following vocational training offered by employers in accordance with separate regulations.</a:t>
            </a:r>
          </a:p>
          <a:p>
            <a:endParaRPr lang="pl-PL" dirty="0"/>
          </a:p>
        </p:txBody>
      </p:sp>
      <p:sp>
        <p:nvSpPr>
          <p:cNvPr id="4" name="Symbol zastępczy numeru slajdu 3"/>
          <p:cNvSpPr>
            <a:spLocks noGrp="1"/>
          </p:cNvSpPr>
          <p:nvPr>
            <p:ph type="sldNum" sz="quarter" idx="12"/>
          </p:nvPr>
        </p:nvSpPr>
        <p:spPr/>
        <p:txBody>
          <a:bodyPr>
            <a:normAutofit fontScale="85000" lnSpcReduction="20000"/>
          </a:bodyPr>
          <a:lstStyle/>
          <a:p>
            <a:fld id="{0DA936E1-B8F0-4772-ACF7-48A824A1D470}" type="slidenum">
              <a:rPr lang="pl-PL" smtClean="0"/>
              <a:pPr/>
              <a:t>9</a:t>
            </a:fld>
            <a:endParaRPr lang="pl-PL"/>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Średni">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Średni">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Średni">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1746</TotalTime>
  <Words>1833</Words>
  <Application>Microsoft Office PowerPoint</Application>
  <PresentationFormat>Pokaz na ekranie (4:3)</PresentationFormat>
  <Paragraphs>368</Paragraphs>
  <Slides>72</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72</vt:i4>
      </vt:variant>
    </vt:vector>
  </HeadingPairs>
  <TitlesOfParts>
    <vt:vector size="80" baseType="lpstr">
      <vt:lpstr>Arial</vt:lpstr>
      <vt:lpstr>Book Antiqua</vt:lpstr>
      <vt:lpstr>Calibri</vt:lpstr>
      <vt:lpstr>Century Gothic</vt:lpstr>
      <vt:lpstr>Tw Cen MT</vt:lpstr>
      <vt:lpstr>Wingdings</vt:lpstr>
      <vt:lpstr>Wingdings 2</vt:lpstr>
      <vt:lpstr>Średni</vt:lpstr>
      <vt:lpstr>Prezentacja programu PowerPoint</vt:lpstr>
      <vt:lpstr>Content</vt:lpstr>
      <vt:lpstr>Education in Poland – basic principles</vt:lpstr>
      <vt:lpstr>Prezentacja programu PowerPoint</vt:lpstr>
      <vt:lpstr>Prezentacja programu PowerPoint</vt:lpstr>
      <vt:lpstr>Changes introduces since 1999: </vt:lpstr>
      <vt:lpstr>Structure of the Polish education system 2013/14</vt:lpstr>
      <vt:lpstr>Compulsory education</vt:lpstr>
      <vt:lpstr>Prezentacja programu PowerPoint</vt:lpstr>
      <vt:lpstr>Responsible bodies</vt:lpstr>
      <vt:lpstr>Decentralization of the public authorities</vt:lpstr>
      <vt:lpstr>Administrative division</vt:lpstr>
      <vt:lpstr>Pre-primary education</vt:lpstr>
      <vt:lpstr>Pre-primary education</vt:lpstr>
      <vt:lpstr>Pre-primary education is designed to:</vt:lpstr>
      <vt:lpstr>Admission</vt:lpstr>
      <vt:lpstr>Organization</vt:lpstr>
      <vt:lpstr>Organization</vt:lpstr>
      <vt:lpstr>Assessment</vt:lpstr>
      <vt:lpstr>Primary education</vt:lpstr>
      <vt:lpstr>Primary education</vt:lpstr>
      <vt:lpstr>General education in primary school is divided into two stages:</vt:lpstr>
      <vt:lpstr>First stage – minimum number of teaching hours by subject in the period of 3 years</vt:lpstr>
      <vt:lpstr>Second stage – minimum number of teaching hours by subject in the period of 3 years</vt:lpstr>
      <vt:lpstr>Admission</vt:lpstr>
      <vt:lpstr>Organization</vt:lpstr>
      <vt:lpstr>Organization</vt:lpstr>
      <vt:lpstr>Assessment</vt:lpstr>
      <vt:lpstr>6th form examination</vt:lpstr>
      <vt:lpstr>Lower secondary education - gymnasium</vt:lpstr>
      <vt:lpstr>Lower secondary education</vt:lpstr>
      <vt:lpstr>Lower secondary education – minimum number of teaching hours by subject in the period of 3 years</vt:lpstr>
      <vt:lpstr>Admission</vt:lpstr>
      <vt:lpstr>Assessment – Gymnasium examination</vt:lpstr>
      <vt:lpstr>Assessment – Gymnasium examination</vt:lpstr>
      <vt:lpstr>Upper secondary education</vt:lpstr>
      <vt:lpstr>Upper secondary education</vt:lpstr>
      <vt:lpstr>Types of upper secondary schools:</vt:lpstr>
      <vt:lpstr>Curriculum </vt:lpstr>
      <vt:lpstr>Curriculum at general upper secondary schools</vt:lpstr>
      <vt:lpstr>Curriculum at technical upper secondary school</vt:lpstr>
      <vt:lpstr>Curriculum at basic vocational schools</vt:lpstr>
      <vt:lpstr>Admission</vt:lpstr>
      <vt:lpstr>Assessment </vt:lpstr>
      <vt:lpstr>The maturity examination</vt:lpstr>
      <vt:lpstr>The vocational examination</vt:lpstr>
      <vt:lpstr>HIGHER EDUCATION</vt:lpstr>
      <vt:lpstr>Higher education</vt:lpstr>
      <vt:lpstr>Number of Universities in Poland 1999-2010</vt:lpstr>
      <vt:lpstr>Spending on higher education in GDP</vt:lpstr>
      <vt:lpstr>The most popular courses of study</vt:lpstr>
      <vt:lpstr>Types of Universities</vt:lpstr>
      <vt:lpstr>Prezentacja programu PowerPoint</vt:lpstr>
      <vt:lpstr>Prezentacja programu PowerPoint</vt:lpstr>
      <vt:lpstr>Prezentacja programu PowerPoint</vt:lpstr>
      <vt:lpstr>Public Universities</vt:lpstr>
      <vt:lpstr>University cycle:</vt:lpstr>
      <vt:lpstr>University cycle:</vt:lpstr>
      <vt:lpstr>University degrees</vt:lpstr>
      <vt:lpstr>Scholarships - types</vt:lpstr>
      <vt:lpstr>Private Universities</vt:lpstr>
      <vt:lpstr>Opinions</vt:lpstr>
      <vt:lpstr>Vocational school</vt:lpstr>
      <vt:lpstr>Prezentacja programu PowerPoint</vt:lpstr>
      <vt:lpstr>Prezentacja programu PowerPoint</vt:lpstr>
      <vt:lpstr>Lifelong Learning</vt:lpstr>
      <vt:lpstr>Prezentacja programu PowerPoint</vt:lpstr>
      <vt:lpstr> </vt:lpstr>
      <vt:lpstr>University of the Third Age</vt:lpstr>
      <vt:lpstr>University of the Third Age</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Dominika</dc:creator>
  <cp:lastModifiedBy>Rafal Szczepanik</cp:lastModifiedBy>
  <cp:revision>52</cp:revision>
  <dcterms:created xsi:type="dcterms:W3CDTF">2014-06-23T12:23:24Z</dcterms:created>
  <dcterms:modified xsi:type="dcterms:W3CDTF">2014-07-04T10:59:52Z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TC100690401045</vt:lpwstr>
  </property>
</Properties>
</file>