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36"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0"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varScale="1">
        <p:scale>
          <a:sx n="90" d="100"/>
          <a:sy n="90" d="100"/>
        </p:scale>
        <p:origin x="-92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6" name="Group 10"/>
          <p:cNvGrpSpPr/>
          <p:nvPr/>
        </p:nvGrpSpPr>
        <p:grpSpPr>
          <a:xfrm>
            <a:off x="-1" y="3379694"/>
            <a:ext cx="7543801" cy="2604247"/>
            <a:chOff x="-1" y="3379694"/>
            <a:chExt cx="7543801" cy="2604247"/>
          </a:xfrm>
        </p:grpSpPr>
        <p:grpSp>
          <p:nvGrpSpPr>
            <p:cNvPr id="7" name="Group 11"/>
            <p:cNvGrpSpPr/>
            <p:nvPr/>
          </p:nvGrpSpPr>
          <p:grpSpPr>
            <a:xfrm>
              <a:off x="-1" y="3379694"/>
              <a:ext cx="7543801" cy="2604247"/>
              <a:chOff x="-1" y="3379694"/>
              <a:chExt cx="7543801" cy="2604247"/>
            </a:xfrm>
          </p:grpSpPr>
          <p:sp>
            <p:nvSpPr>
              <p:cNvPr id="15" name="Snip Single Corner Rectangle 14"/>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3" name="Teardrop 12"/>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l-GR"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3C5F4CED-3F02-8A4A-99C4-4C2F8C78C24D}" type="datetimeFigureOut">
              <a:rPr lang="en-US" smtClean="0"/>
              <a:pPr/>
              <a:t>3/7/2014</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10"/>
          <p:cNvGrpSpPr/>
          <p:nvPr/>
        </p:nvGrpSpPr>
        <p:grpSpPr>
          <a:xfrm>
            <a:off x="228600" y="228600"/>
            <a:ext cx="4251960" cy="6387352"/>
            <a:chOff x="228600" y="228600"/>
            <a:chExt cx="4251960" cy="6387352"/>
          </a:xfrm>
        </p:grpSpPr>
        <p:sp>
          <p:nvSpPr>
            <p:cNvPr id="12" name="Snip Diagonal Corner Rectangle 11"/>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Teardrop 12"/>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2176272"/>
            <a:ext cx="3657600" cy="1161288"/>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l-GR" smtClean="0"/>
              <a:t>Click to edit Master title style</a:t>
            </a:r>
            <a:endParaRPr/>
          </a:p>
        </p:txBody>
      </p:sp>
      <p:sp>
        <p:nvSpPr>
          <p:cNvPr id="3" name="Picture Placeholder 2"/>
          <p:cNvSpPr>
            <a:spLocks noGrp="1"/>
          </p:cNvSpPr>
          <p:nvPr>
            <p:ph type="pic" idx="1"/>
          </p:nvPr>
        </p:nvSpPr>
        <p:spPr>
          <a:xfrm flipH="1">
            <a:off x="4654475" y="228600"/>
            <a:ext cx="4251960" cy="6391656"/>
          </a:xfrm>
          <a:prstGeom prst="snip2DiagRect">
            <a:avLst>
              <a:gd name="adj1" fmla="val 0"/>
              <a:gd name="adj2" fmla="val 4017"/>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Click icon to add picture</a:t>
            </a:r>
            <a:endParaRPr/>
          </a:p>
        </p:txBody>
      </p:sp>
      <p:sp>
        <p:nvSpPr>
          <p:cNvPr id="4" name="Text Placeholder 3"/>
          <p:cNvSpPr>
            <a:spLocks noGrp="1"/>
          </p:cNvSpPr>
          <p:nvPr>
            <p:ph type="body" sz="half" idx="2"/>
          </p:nvPr>
        </p:nvSpPr>
        <p:spPr>
          <a:xfrm>
            <a:off x="530352" y="3342401"/>
            <a:ext cx="3657600" cy="2595282"/>
          </a:xfrm>
        </p:spPr>
        <p:txBody>
          <a:bodyPr>
            <a:normAutofit/>
          </a:bodyPr>
          <a:lstStyle>
            <a:lvl1pPr marL="0" indent="0">
              <a:lnSpc>
                <a:spcPct val="110000"/>
              </a:lnSpc>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a:xfrm>
            <a:off x="758952" y="6300216"/>
            <a:ext cx="1298448" cy="365125"/>
          </a:xfrm>
        </p:spPr>
        <p:txBody>
          <a:bodyPr/>
          <a:lstStyle/>
          <a:p>
            <a:fld id="{3C5F4CED-3F02-8A4A-99C4-4C2F8C78C24D}" type="datetimeFigureOut">
              <a:rPr lang="en-US" smtClean="0"/>
              <a:pPr/>
              <a:t>3/7/2014</a:t>
            </a:fld>
            <a:endParaRPr lang="en-US"/>
          </a:p>
        </p:txBody>
      </p:sp>
      <p:sp>
        <p:nvSpPr>
          <p:cNvPr id="6" name="Footer Placeholder 5"/>
          <p:cNvSpPr>
            <a:spLocks noGrp="1"/>
          </p:cNvSpPr>
          <p:nvPr>
            <p:ph type="ftr" sz="quarter" idx="11"/>
          </p:nvPr>
        </p:nvSpPr>
        <p:spPr>
          <a:xfrm>
            <a:off x="2057400" y="6300216"/>
            <a:ext cx="2340864" cy="365125"/>
          </a:xfrm>
        </p:spPr>
        <p:txBody>
          <a:bodyPr/>
          <a:lstStyle/>
          <a:p>
            <a:endParaRPr lang="en-US"/>
          </a:p>
        </p:txBody>
      </p:sp>
      <p:sp>
        <p:nvSpPr>
          <p:cNvPr id="7" name="Slide Number Placeholder 6"/>
          <p:cNvSpPr>
            <a:spLocks noGrp="1"/>
          </p:cNvSpPr>
          <p:nvPr>
            <p:ph type="sldNum" sz="quarter" idx="12"/>
          </p:nvPr>
        </p:nvSpPr>
        <p:spPr>
          <a:xfrm>
            <a:off x="301752" y="6300216"/>
            <a:ext cx="448056" cy="365125"/>
          </a:xfrm>
        </p:spPr>
        <p:txBody>
          <a:bodyPr/>
          <a:lstStyle>
            <a:lvl1pPr algn="l">
              <a:defRPr/>
            </a:lvl1pPr>
          </a:lstStyle>
          <a:p>
            <a:fld id="{EA12B7C0-1D00-2847-8C5C-27619974620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9" name="Snip Diagonal Corner Rectangle 8"/>
          <p:cNvSpPr/>
          <p:nvPr/>
        </p:nvSpPr>
        <p:spPr>
          <a:xfrm flipV="1">
            <a:off x="228600" y="4648200"/>
            <a:ext cx="8686800" cy="1963271"/>
          </a:xfrm>
          <a:prstGeom prst="snip2DiagRect">
            <a:avLst>
              <a:gd name="adj1" fmla="val 0"/>
              <a:gd name="adj2" fmla="val 937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4648200"/>
            <a:ext cx="8153400" cy="609600"/>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l-GR" smtClean="0"/>
              <a:t>Click to edit Master title style</a:t>
            </a:r>
            <a:endParaRPr/>
          </a:p>
        </p:txBody>
      </p:sp>
      <p:sp>
        <p:nvSpPr>
          <p:cNvPr id="3" name="Date Placeholder 2"/>
          <p:cNvSpPr>
            <a:spLocks noGrp="1"/>
          </p:cNvSpPr>
          <p:nvPr>
            <p:ph type="dt" sz="half" idx="10"/>
          </p:nvPr>
        </p:nvSpPr>
        <p:spPr/>
        <p:txBody>
          <a:bodyPr/>
          <a:lstStyle/>
          <a:p>
            <a:fld id="{3C5F4CED-3F02-8A4A-99C4-4C2F8C78C24D}" type="datetimeFigureOut">
              <a:rPr lang="en-US" smtClean="0"/>
              <a:pPr/>
              <a:t>3/7/2014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4442D2-6EC0-47EE-B633-BA0A345679BF}" type="slidenum">
              <a:rPr/>
              <a:pPr/>
              <a:t>‹#›</a:t>
            </a:fld>
            <a:endParaRPr/>
          </a:p>
        </p:txBody>
      </p:sp>
      <p:sp>
        <p:nvSpPr>
          <p:cNvPr id="7" name="Text Placeholder 3"/>
          <p:cNvSpPr>
            <a:spLocks noGrp="1"/>
          </p:cNvSpPr>
          <p:nvPr>
            <p:ph type="body" sz="half" idx="2"/>
          </p:nvPr>
        </p:nvSpPr>
        <p:spPr>
          <a:xfrm>
            <a:off x="457200" y="5257799"/>
            <a:ext cx="8156448" cy="820272"/>
          </a:xfrm>
        </p:spPr>
        <p:txBody>
          <a:bodyPr>
            <a:normAutofit/>
          </a:bodyPr>
          <a:lstStyle>
            <a:lvl1pPr marL="0" indent="0">
              <a:lnSpc>
                <a:spcPct val="110000"/>
              </a:lnSpc>
              <a:spcBef>
                <a:spcPct val="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8" name="Picture Placeholder 2"/>
          <p:cNvSpPr>
            <a:spLocks noGrp="1"/>
          </p:cNvSpPr>
          <p:nvPr>
            <p:ph type="pic" idx="1"/>
          </p:nvPr>
        </p:nvSpPr>
        <p:spPr>
          <a:xfrm flipH="1">
            <a:off x="228600" y="228600"/>
            <a:ext cx="8677835" cy="4267200"/>
          </a:xfrm>
          <a:prstGeom prst="snip2DiagRect">
            <a:avLst>
              <a:gd name="adj1" fmla="val 0"/>
              <a:gd name="adj2" fmla="val 4332"/>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Click icon to add picture</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C5F4CED-3F02-8A4A-99C4-4C2F8C78C24D}" type="datetimeFigureOut">
              <a:rPr lang="en-US" smtClean="0"/>
              <a:pPr/>
              <a:t>3/7/2014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12B7C0-1D00-2847-8C5C-276199746202}"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l-GR"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4" name="Date Placeholder 3"/>
          <p:cNvSpPr>
            <a:spLocks noGrp="1"/>
          </p:cNvSpPr>
          <p:nvPr>
            <p:ph type="dt" sz="half" idx="10"/>
          </p:nvPr>
        </p:nvSpPr>
        <p:spPr/>
        <p:txBody>
          <a:bodyPr/>
          <a:lstStyle/>
          <a:p>
            <a:fld id="{3C5F4CED-3F02-8A4A-99C4-4C2F8C78C24D}" type="datetimeFigureOut">
              <a:rPr lang="en-US" smtClean="0"/>
              <a:pPr/>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12B7C0-1D00-2847-8C5C-276199746202}"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8" name="Snip Diagonal Corner Rectangle 7"/>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467600" y="838201"/>
            <a:ext cx="1219200" cy="5105400"/>
          </a:xfrm>
        </p:spPr>
        <p:txBody>
          <a:bodyPr vert="eaVert"/>
          <a:lstStyle/>
          <a:p>
            <a:r>
              <a:rPr lang="el-GR" smtClean="0"/>
              <a:t>Click to edit Master title style</a:t>
            </a:r>
            <a:endParaRPr/>
          </a:p>
        </p:txBody>
      </p:sp>
      <p:sp>
        <p:nvSpPr>
          <p:cNvPr id="3" name="Vertical Text Placeholder 2"/>
          <p:cNvSpPr>
            <a:spLocks noGrp="1"/>
          </p:cNvSpPr>
          <p:nvPr>
            <p:ph type="body" orient="vert" idx="1"/>
          </p:nvPr>
        </p:nvSpPr>
        <p:spPr>
          <a:xfrm>
            <a:off x="779462" y="838201"/>
            <a:ext cx="6307138" cy="5105400"/>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4" name="Date Placeholder 3"/>
          <p:cNvSpPr>
            <a:spLocks noGrp="1"/>
          </p:cNvSpPr>
          <p:nvPr>
            <p:ph type="dt" sz="half" idx="10"/>
          </p:nvPr>
        </p:nvSpPr>
        <p:spPr/>
        <p:txBody>
          <a:bodyPr/>
          <a:lstStyle/>
          <a:p>
            <a:fld id="{3C5F4CED-3F02-8A4A-99C4-4C2F8C78C24D}" type="datetimeFigureOut">
              <a:rPr lang="en-US" smtClean="0"/>
              <a:pPr/>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12B7C0-1D00-2847-8C5C-27619974620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l-GR" smtClean="0"/>
              <a:t>Click to edit Master title style</a:t>
            </a:r>
            <a:endParaRPr/>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4" name="Date Placeholder 3"/>
          <p:cNvSpPr>
            <a:spLocks noGrp="1"/>
          </p:cNvSpPr>
          <p:nvPr>
            <p:ph type="dt" sz="half" idx="10"/>
          </p:nvPr>
        </p:nvSpPr>
        <p:spPr/>
        <p:txBody>
          <a:bodyPr/>
          <a:lstStyle/>
          <a:p>
            <a:fld id="{3C5F4CED-3F02-8A4A-99C4-4C2F8C78C24D}" type="datetimeFigureOut">
              <a:rPr lang="en-US" smtClean="0"/>
              <a:pPr/>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12B7C0-1D00-2847-8C5C-27619974620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6" name="Group 14"/>
          <p:cNvGrpSpPr/>
          <p:nvPr/>
        </p:nvGrpSpPr>
        <p:grpSpPr>
          <a:xfrm>
            <a:off x="-1" y="3379694"/>
            <a:ext cx="7543801" cy="2604247"/>
            <a:chOff x="-1" y="3379694"/>
            <a:chExt cx="7543801" cy="2604247"/>
          </a:xfrm>
        </p:grpSpPr>
        <p:grpSp>
          <p:nvGrpSpPr>
            <p:cNvPr id="7" name="Group 11"/>
            <p:cNvGrpSpPr/>
            <p:nvPr/>
          </p:nvGrpSpPr>
          <p:grpSpPr>
            <a:xfrm>
              <a:off x="-1" y="3379694"/>
              <a:ext cx="7543801" cy="2604247"/>
              <a:chOff x="-1" y="3379694"/>
              <a:chExt cx="7543801" cy="2604247"/>
            </a:xfrm>
          </p:grpSpPr>
          <p:sp>
            <p:nvSpPr>
              <p:cNvPr id="17" name="Snip Single Corner Rectangle 16"/>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6" name="Teardrop 15"/>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l-GR"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3C5F4CED-3F02-8A4A-99C4-4C2F8C78C24D}" type="datetimeFigureOut">
              <a:rPr lang="en-US" smtClean="0"/>
              <a:pPr/>
              <a:t>3/7/2014</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
        <p:nvSpPr>
          <p:cNvPr id="12" name="Picture Placeholder 11"/>
          <p:cNvSpPr>
            <a:spLocks noGrp="1"/>
          </p:cNvSpPr>
          <p:nvPr>
            <p:ph type="pic" sz="quarter" idx="12"/>
          </p:nvPr>
        </p:nvSpPr>
        <p:spPr>
          <a:xfrm>
            <a:off x="0" y="676835"/>
            <a:ext cx="7543800" cy="2587752"/>
          </a:xfrm>
          <a:effectLst>
            <a:outerShdw blurRad="50800" dist="63500" dir="2700000" algn="tl" rotWithShape="0">
              <a:prstClr val="black">
                <a:alpha val="50000"/>
              </a:prstClr>
            </a:outerShdw>
          </a:effectLst>
        </p:spPr>
        <p:txBody>
          <a:bodyPr>
            <a:normAutofit/>
          </a:bodyPr>
          <a:lstStyle>
            <a:lvl1pPr marL="0" indent="0">
              <a:buNone/>
              <a:defRPr sz="1800"/>
            </a:lvl1pPr>
          </a:lstStyle>
          <a:p>
            <a:r>
              <a:rPr lang="el-GR"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6" name="Group 6"/>
          <p:cNvGrpSpPr/>
          <p:nvPr/>
        </p:nvGrpSpPr>
        <p:grpSpPr>
          <a:xfrm flipH="1">
            <a:off x="1600199" y="2126877"/>
            <a:ext cx="7543801" cy="2604247"/>
            <a:chOff x="-1" y="3379694"/>
            <a:chExt cx="7543801" cy="2604247"/>
          </a:xfrm>
        </p:grpSpPr>
        <p:grpSp>
          <p:nvGrpSpPr>
            <p:cNvPr id="7" name="Group 11"/>
            <p:cNvGrpSpPr/>
            <p:nvPr/>
          </p:nvGrpSpPr>
          <p:grpSpPr>
            <a:xfrm>
              <a:off x="-1" y="3379694"/>
              <a:ext cx="7543801" cy="2604247"/>
              <a:chOff x="-1" y="3379694"/>
              <a:chExt cx="7543801" cy="2604247"/>
            </a:xfrm>
          </p:grpSpPr>
          <p:sp>
            <p:nvSpPr>
              <p:cNvPr id="10" name="Snip Single Corner Rectangle 9"/>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9" name="Teardrop 8"/>
            <p:cNvSpPr/>
            <p:nvPr/>
          </p:nvSpPr>
          <p:spPr>
            <a:xfrm flipH="1">
              <a:off x="22859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1736105" y="2653553"/>
            <a:ext cx="5870448" cy="14721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tx1">
                    <a:lumMod val="90000"/>
                    <a:lumOff val="10000"/>
                  </a:schemeClr>
                </a:solidFill>
                <a:latin typeface="+mj-lt"/>
                <a:ea typeface="+mj-ea"/>
                <a:cs typeface="+mj-cs"/>
              </a:defRPr>
            </a:lvl1pPr>
          </a:lstStyle>
          <a:p>
            <a:r>
              <a:rPr lang="el-GR" smtClean="0"/>
              <a:t>Click to edit Master title style</a:t>
            </a:r>
            <a:endParaRPr/>
          </a:p>
        </p:txBody>
      </p:sp>
      <p:sp>
        <p:nvSpPr>
          <p:cNvPr id="3" name="Text Placeholder 2"/>
          <p:cNvSpPr>
            <a:spLocks noGrp="1"/>
          </p:cNvSpPr>
          <p:nvPr>
            <p:ph type="body" idx="1"/>
          </p:nvPr>
        </p:nvSpPr>
        <p:spPr>
          <a:xfrm>
            <a:off x="1736105" y="4134881"/>
            <a:ext cx="5870448" cy="576072"/>
          </a:xfrm>
        </p:spPr>
        <p:txBody>
          <a:bodyPr vert="horz" lIns="91440" tIns="45720" rIns="91440" bIns="45720" rtlCol="0">
            <a:normAutofit/>
          </a:bodyPr>
          <a:lstStyle>
            <a:lvl1pPr marL="0" indent="0" algn="l" defTabSz="914400" rtl="0" eaLnBrk="1" latinLnBrk="0" hangingPunct="1">
              <a:spcBef>
                <a:spcPts val="300"/>
              </a:spcBef>
              <a:buClr>
                <a:schemeClr val="accent1"/>
              </a:buClr>
              <a:buSzPct val="90000"/>
              <a:buFont typeface="Wingdings 2" pitchFamily="18" charset="2"/>
              <a:buNone/>
              <a:defRPr sz="1400" kern="1200">
                <a:solidFill>
                  <a:schemeClr val="tx1">
                    <a:lumMod val="90000"/>
                    <a:lumOff val="10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5" name="Footer Placeholder 4"/>
          <p:cNvSpPr>
            <a:spLocks noGrp="1"/>
          </p:cNvSpPr>
          <p:nvPr>
            <p:ph type="ftr" sz="quarter" idx="11"/>
          </p:nvPr>
        </p:nvSpPr>
        <p:spPr>
          <a:xfrm rot="16200000">
            <a:off x="8033590" y="3475037"/>
            <a:ext cx="1828801" cy="365125"/>
          </a:xfrm>
        </p:spPr>
        <p:txBody>
          <a:bodyPr vert="horz" lIns="91440" tIns="0" rIns="91440" bIns="0" rtlCol="0" anchor="t" anchorCtr="0"/>
          <a:lstStyle>
            <a:lvl1pPr marL="0" algn="l" defTabSz="914400" rtl="0" eaLnBrk="1" latinLnBrk="0" hangingPunct="1">
              <a:defRPr sz="1100" b="1" kern="1200">
                <a:solidFill>
                  <a:schemeClr val="bg1">
                    <a:lumMod val="75000"/>
                  </a:schemeClr>
                </a:solidFill>
                <a:latin typeface="+mn-lt"/>
                <a:ea typeface="+mn-ea"/>
                <a:cs typeface="+mn-cs"/>
              </a:defRPr>
            </a:lvl1pPr>
          </a:lstStyle>
          <a:p>
            <a:endParaRPr lang="en-US"/>
          </a:p>
        </p:txBody>
      </p:sp>
      <p:sp>
        <p:nvSpPr>
          <p:cNvPr id="4" name="Date Placeholder 3"/>
          <p:cNvSpPr>
            <a:spLocks noGrp="1"/>
          </p:cNvSpPr>
          <p:nvPr>
            <p:ph type="dt" sz="half" idx="10"/>
          </p:nvPr>
        </p:nvSpPr>
        <p:spPr>
          <a:xfrm rot="16200000">
            <a:off x="7658009" y="3475037"/>
            <a:ext cx="1828800" cy="365125"/>
          </a:xfrm>
        </p:spPr>
        <p:txBody>
          <a:bodyPr vert="horz" lIns="91440" tIns="0" rIns="91440" bIns="0" rtlCol="0" anchor="b" anchorCtr="0"/>
          <a:lstStyle>
            <a:lvl1pPr marL="0" algn="l" defTabSz="914400" rtl="0" eaLnBrk="1" latinLnBrk="0" hangingPunct="1">
              <a:defRPr sz="1400" b="1" kern="1200">
                <a:solidFill>
                  <a:schemeClr val="bg1">
                    <a:lumMod val="50000"/>
                  </a:schemeClr>
                </a:solidFill>
                <a:latin typeface="+mn-lt"/>
                <a:ea typeface="+mn-ea"/>
                <a:cs typeface="+mn-cs"/>
              </a:defRPr>
            </a:lvl1pPr>
          </a:lstStyle>
          <a:p>
            <a:fld id="{3C5F4CED-3F02-8A4A-99C4-4C2F8C78C24D}" type="datetimeFigureOut">
              <a:rPr lang="en-US" smtClean="0"/>
              <a:pPr/>
              <a:t>3/7/2014</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Snip Diagonal Corner Rectangle 10"/>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Snip Diagonal Corner Rectangle 11"/>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p>
            <a:r>
              <a:rPr lang="el-GR" smtClean="0"/>
              <a:t>Click to edit Master title style</a:t>
            </a:r>
            <a:endParaRPr/>
          </a:p>
        </p:txBody>
      </p:sp>
      <p:sp>
        <p:nvSpPr>
          <p:cNvPr id="3" name="Content Placeholder 2"/>
          <p:cNvSpPr>
            <a:spLocks noGrp="1"/>
          </p:cNvSpPr>
          <p:nvPr>
            <p:ph sz="half" idx="1"/>
          </p:nvPr>
        </p:nvSpPr>
        <p:spPr>
          <a:xfrm>
            <a:off x="779461" y="1981201"/>
            <a:ext cx="365760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4" name="Content Placeholder 3"/>
          <p:cNvSpPr>
            <a:spLocks noGrp="1"/>
          </p:cNvSpPr>
          <p:nvPr>
            <p:ph sz="half" idx="2"/>
          </p:nvPr>
        </p:nvSpPr>
        <p:spPr>
          <a:xfrm>
            <a:off x="4705351" y="1981201"/>
            <a:ext cx="365760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5" name="Date Placeholder 4"/>
          <p:cNvSpPr>
            <a:spLocks noGrp="1"/>
          </p:cNvSpPr>
          <p:nvPr>
            <p:ph type="dt" sz="half" idx="10"/>
          </p:nvPr>
        </p:nvSpPr>
        <p:spPr/>
        <p:txBody>
          <a:bodyPr/>
          <a:lstStyle/>
          <a:p>
            <a:fld id="{3C5F4CED-3F02-8A4A-99C4-4C2F8C78C24D}" type="datetimeFigureOut">
              <a:rPr lang="en-US" smtClean="0"/>
              <a:pPr/>
              <a:t>3/7/2014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12B7C0-1D00-2847-8C5C-27619974620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Snip Diagonal Corner Rectangle 11"/>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Snip Diagonal Corner Rectangle 12"/>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lvl1pPr>
              <a:defRPr/>
            </a:lvl1pPr>
          </a:lstStyle>
          <a:p>
            <a:r>
              <a:rPr lang="el-GR" smtClean="0"/>
              <a:t>Click to edit Master title style</a:t>
            </a:r>
            <a:endParaRPr/>
          </a:p>
        </p:txBody>
      </p:sp>
      <p:sp>
        <p:nvSpPr>
          <p:cNvPr id="3" name="Text Placeholder 2"/>
          <p:cNvSpPr>
            <a:spLocks noGrp="1"/>
          </p:cNvSpPr>
          <p:nvPr>
            <p:ph type="body" idx="1"/>
          </p:nvPr>
        </p:nvSpPr>
        <p:spPr>
          <a:xfrm>
            <a:off x="779463"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779463" y="2743200"/>
            <a:ext cx="3657600" cy="3213100"/>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5" name="Text Placeholder 4"/>
          <p:cNvSpPr>
            <a:spLocks noGrp="1"/>
          </p:cNvSpPr>
          <p:nvPr>
            <p:ph type="body" sz="quarter" idx="3"/>
          </p:nvPr>
        </p:nvSpPr>
        <p:spPr>
          <a:xfrm>
            <a:off x="4705351"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705351" y="2743200"/>
            <a:ext cx="3657600" cy="3213100"/>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7" name="Date Placeholder 6"/>
          <p:cNvSpPr>
            <a:spLocks noGrp="1"/>
          </p:cNvSpPr>
          <p:nvPr>
            <p:ph type="dt" sz="half" idx="10"/>
          </p:nvPr>
        </p:nvSpPr>
        <p:spPr/>
        <p:txBody>
          <a:bodyPr/>
          <a:lstStyle/>
          <a:p>
            <a:fld id="{3C5F4CED-3F02-8A4A-99C4-4C2F8C78C24D}" type="datetimeFigureOut">
              <a:rPr lang="en-US" smtClean="0"/>
              <a:pPr/>
              <a:t>3/7/2014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12B7C0-1D00-2847-8C5C-27619974620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l-GR" smtClean="0"/>
              <a:t>Click to edit Master title style</a:t>
            </a:r>
            <a:endParaRPr/>
          </a:p>
        </p:txBody>
      </p:sp>
      <p:sp>
        <p:nvSpPr>
          <p:cNvPr id="3" name="Date Placeholder 2"/>
          <p:cNvSpPr>
            <a:spLocks noGrp="1"/>
          </p:cNvSpPr>
          <p:nvPr>
            <p:ph type="dt" sz="half" idx="10"/>
          </p:nvPr>
        </p:nvSpPr>
        <p:spPr/>
        <p:txBody>
          <a:bodyPr/>
          <a:lstStyle/>
          <a:p>
            <a:fld id="{3C5F4CED-3F02-8A4A-99C4-4C2F8C78C24D}" type="datetimeFigureOut">
              <a:rPr lang="en-US" smtClean="0"/>
              <a:pPr/>
              <a:t>3/7/2014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12B7C0-1D00-2847-8C5C-27619974620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nip Diagonal Corner Rectangle 5"/>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3C5F4CED-3F02-8A4A-99C4-4C2F8C78C24D}" type="datetimeFigureOut">
              <a:rPr lang="en-US" smtClean="0"/>
              <a:pPr/>
              <a:t>3/7/2014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12B7C0-1D00-2847-8C5C-27619974620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11"/>
          <p:cNvGrpSpPr/>
          <p:nvPr/>
        </p:nvGrpSpPr>
        <p:grpSpPr>
          <a:xfrm>
            <a:off x="228600" y="228600"/>
            <a:ext cx="4251960" cy="6387352"/>
            <a:chOff x="228600" y="228600"/>
            <a:chExt cx="4251960" cy="6387352"/>
          </a:xfrm>
        </p:grpSpPr>
        <p:sp>
          <p:nvSpPr>
            <p:cNvPr id="13" name="Snip Diagonal Corner Rectangle 12"/>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ardrop 13"/>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5" name="Snip Diagonal Corner Rectangle 14"/>
          <p:cNvSpPr/>
          <p:nvPr/>
        </p:nvSpPr>
        <p:spPr>
          <a:xfrm flipV="1">
            <a:off x="46482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525780" y="2177303"/>
            <a:ext cx="3657600" cy="1162050"/>
          </a:xfrm>
        </p:spPr>
        <p:txBody>
          <a:bodyPr anchor="b">
            <a:normAutofit/>
          </a:bodyPr>
          <a:lstStyle>
            <a:lvl1pPr algn="l">
              <a:defRPr sz="3000" b="0">
                <a:solidFill>
                  <a:schemeClr val="accent1"/>
                </a:solidFill>
              </a:defRPr>
            </a:lvl1pPr>
          </a:lstStyle>
          <a:p>
            <a:r>
              <a:rPr lang="el-GR" smtClean="0"/>
              <a:t>Click to edit Master title style</a:t>
            </a:r>
            <a:endParaRPr/>
          </a:p>
        </p:txBody>
      </p:sp>
      <p:sp>
        <p:nvSpPr>
          <p:cNvPr id="3" name="Content Placeholder 2"/>
          <p:cNvSpPr>
            <a:spLocks noGrp="1"/>
          </p:cNvSpPr>
          <p:nvPr>
            <p:ph idx="1"/>
          </p:nvPr>
        </p:nvSpPr>
        <p:spPr>
          <a:xfrm>
            <a:off x="4945380" y="609600"/>
            <a:ext cx="3657600" cy="5334000"/>
          </a:xfrm>
        </p:spPr>
        <p:txBody>
          <a:bodyPr>
            <a:normAutofit/>
          </a:bodyPr>
          <a:lstStyle>
            <a:lvl1pPr>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4" name="Text Placeholder 3"/>
          <p:cNvSpPr>
            <a:spLocks noGrp="1"/>
          </p:cNvSpPr>
          <p:nvPr>
            <p:ph type="body" sz="half" idx="2"/>
          </p:nvPr>
        </p:nvSpPr>
        <p:spPr>
          <a:xfrm>
            <a:off x="525780" y="3352799"/>
            <a:ext cx="3657600" cy="2590801"/>
          </a:xfrm>
        </p:spPr>
        <p:txBody>
          <a:bodyPr>
            <a:normAutofit/>
          </a:bodyPr>
          <a:lstStyle>
            <a:lvl1pPr marL="0" indent="0">
              <a:lnSpc>
                <a:spcPct val="110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a:xfrm>
            <a:off x="762000" y="6297706"/>
            <a:ext cx="1295400" cy="365125"/>
          </a:xfrm>
        </p:spPr>
        <p:txBody>
          <a:bodyPr/>
          <a:lstStyle/>
          <a:p>
            <a:fld id="{3C5F4CED-3F02-8A4A-99C4-4C2F8C78C24D}" type="datetimeFigureOut">
              <a:rPr lang="en-US" smtClean="0"/>
              <a:pPr/>
              <a:t>3/7/2014</a:t>
            </a:fld>
            <a:endParaRPr lang="en-US"/>
          </a:p>
        </p:txBody>
      </p:sp>
      <p:sp>
        <p:nvSpPr>
          <p:cNvPr id="6" name="Footer Placeholder 5"/>
          <p:cNvSpPr>
            <a:spLocks noGrp="1"/>
          </p:cNvSpPr>
          <p:nvPr>
            <p:ph type="ftr" sz="quarter" idx="11"/>
          </p:nvPr>
        </p:nvSpPr>
        <p:spPr>
          <a:xfrm>
            <a:off x="2057400" y="6297706"/>
            <a:ext cx="2339788" cy="365125"/>
          </a:xfrm>
        </p:spPr>
        <p:txBody>
          <a:bodyPr/>
          <a:lstStyle/>
          <a:p>
            <a:endParaRPr lang="en-US"/>
          </a:p>
        </p:txBody>
      </p:sp>
      <p:sp>
        <p:nvSpPr>
          <p:cNvPr id="7" name="Slide Number Placeholder 6"/>
          <p:cNvSpPr>
            <a:spLocks noGrp="1"/>
          </p:cNvSpPr>
          <p:nvPr>
            <p:ph type="sldNum" sz="quarter" idx="12"/>
          </p:nvPr>
        </p:nvSpPr>
        <p:spPr>
          <a:xfrm>
            <a:off x="304800" y="6297706"/>
            <a:ext cx="443753" cy="365125"/>
          </a:xfrm>
        </p:spPr>
        <p:txBody>
          <a:bodyPr/>
          <a:lstStyle>
            <a:lvl1pPr algn="l">
              <a:defRPr/>
            </a:lvl1pPr>
          </a:lstStyle>
          <a:p>
            <a:fld id="{EA12B7C0-1D00-2847-8C5C-27619974620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295833"/>
            <a:ext cx="7583488" cy="1143000"/>
          </a:xfrm>
          <a:prstGeom prst="rect">
            <a:avLst/>
          </a:prstGeom>
        </p:spPr>
        <p:txBody>
          <a:bodyPr vert="horz" lIns="91440" tIns="45720" rIns="91440" bIns="45720" rtlCol="0" anchor="b" anchorCtr="0">
            <a:normAutofit/>
          </a:bodyPr>
          <a:lstStyle/>
          <a:p>
            <a:r>
              <a:rPr lang="el-GR" smtClean="0"/>
              <a:t>Click to edit Master title style</a:t>
            </a:r>
            <a:endParaRPr/>
          </a:p>
        </p:txBody>
      </p:sp>
      <p:sp>
        <p:nvSpPr>
          <p:cNvPr id="3" name="Text Placeholder 2"/>
          <p:cNvSpPr>
            <a:spLocks noGrp="1"/>
          </p:cNvSpPr>
          <p:nvPr>
            <p:ph type="body" idx="1"/>
          </p:nvPr>
        </p:nvSpPr>
        <p:spPr>
          <a:xfrm>
            <a:off x="779463" y="1949824"/>
            <a:ext cx="7583488" cy="4007224"/>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a:p>
        </p:txBody>
      </p:sp>
      <p:sp>
        <p:nvSpPr>
          <p:cNvPr id="4" name="Date Placeholder 3"/>
          <p:cNvSpPr>
            <a:spLocks noGrp="1"/>
          </p:cNvSpPr>
          <p:nvPr>
            <p:ph type="dt" sz="half" idx="2"/>
          </p:nvPr>
        </p:nvSpPr>
        <p:spPr>
          <a:xfrm>
            <a:off x="228600" y="6243918"/>
            <a:ext cx="2133600"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fld id="{3C5F4CED-3F02-8A4A-99C4-4C2F8C78C24D}" type="datetimeFigureOut">
              <a:rPr lang="en-US" smtClean="0"/>
              <a:pPr/>
              <a:t>3/7/2014</a:t>
            </a:fld>
            <a:endParaRPr lang="en-US"/>
          </a:p>
        </p:txBody>
      </p:sp>
      <p:sp>
        <p:nvSpPr>
          <p:cNvPr id="5" name="Footer Placeholder 4"/>
          <p:cNvSpPr>
            <a:spLocks noGrp="1"/>
          </p:cNvSpPr>
          <p:nvPr>
            <p:ph type="ftr" sz="quarter" idx="3"/>
          </p:nvPr>
        </p:nvSpPr>
        <p:spPr>
          <a:xfrm>
            <a:off x="5867400" y="6248400"/>
            <a:ext cx="2895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endParaRPr lang="en-US"/>
          </a:p>
        </p:txBody>
      </p:sp>
      <p:sp>
        <p:nvSpPr>
          <p:cNvPr id="6" name="Slide Number Placeholder 5"/>
          <p:cNvSpPr>
            <a:spLocks noGrp="1"/>
          </p:cNvSpPr>
          <p:nvPr>
            <p:ph type="sldNum" sz="quarter" idx="4"/>
          </p:nvPr>
        </p:nvSpPr>
        <p:spPr>
          <a:xfrm>
            <a:off x="4305300" y="6248400"/>
            <a:ext cx="533400" cy="365125"/>
          </a:xfrm>
          <a:prstGeom prst="rect">
            <a:avLst/>
          </a:prstGeom>
        </p:spPr>
        <p:txBody>
          <a:bodyPr vert="horz" lIns="91440" tIns="45720" rIns="91440" bIns="45720" rtlCol="0" anchor="ctr"/>
          <a:lstStyle>
            <a:lvl1pPr algn="ctr">
              <a:defRPr sz="1100" b="1">
                <a:solidFill>
                  <a:schemeClr val="bg1">
                    <a:lumMod val="65000"/>
                  </a:schemeClr>
                </a:solidFill>
              </a:defRPr>
            </a:lvl1pPr>
          </a:lstStyle>
          <a:p>
            <a:fld id="{EA12B7C0-1D00-2847-8C5C-27619974620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4037" r:id="rId1"/>
    <p:sldLayoutId id="2147484038" r:id="rId2"/>
    <p:sldLayoutId id="2147484039" r:id="rId3"/>
    <p:sldLayoutId id="2147484040" r:id="rId4"/>
    <p:sldLayoutId id="2147484041" r:id="rId5"/>
    <p:sldLayoutId id="2147484042" r:id="rId6"/>
    <p:sldLayoutId id="2147484043" r:id="rId7"/>
    <p:sldLayoutId id="2147484044" r:id="rId8"/>
    <p:sldLayoutId id="2147484045" r:id="rId9"/>
    <p:sldLayoutId id="2147484046" r:id="rId10"/>
    <p:sldLayoutId id="2147484047" r:id="rId11"/>
    <p:sldLayoutId id="2147484048" r:id="rId12"/>
    <p:sldLayoutId id="2147484049" r:id="rId13"/>
    <p:sldLayoutId id="2147484050" r:id="rId14"/>
  </p:sldLayoutIdLst>
  <p:txStyles>
    <p:titleStyle>
      <a:lvl1pPr algn="l" defTabSz="914400" rtl="0" eaLnBrk="1" latinLnBrk="0" hangingPunct="1">
        <a:spcBef>
          <a:spcPct val="0"/>
        </a:spcBef>
        <a:buNone/>
        <a:defRPr sz="3800" kern="1200">
          <a:solidFill>
            <a:schemeClr val="tx1">
              <a:lumMod val="90000"/>
              <a:lumOff val="10000"/>
            </a:schemeClr>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2" pitchFamily="18" charset="2"/>
        <a:buChar char=""/>
        <a:defRPr sz="2200" kern="1200">
          <a:solidFill>
            <a:schemeClr val="tx1">
              <a:lumMod val="90000"/>
              <a:lumOff val="10000"/>
            </a:schemeClr>
          </a:solidFill>
          <a:latin typeface="+mn-lt"/>
          <a:ea typeface="+mn-ea"/>
          <a:cs typeface="+mn-cs"/>
        </a:defRPr>
      </a:lvl1pPr>
      <a:lvl2pPr marL="685800" indent="-336550" algn="l" defTabSz="914400" rtl="0" eaLnBrk="1" latinLnBrk="0" hangingPunct="1">
        <a:spcBef>
          <a:spcPts val="600"/>
        </a:spcBef>
        <a:buClr>
          <a:schemeClr val="accent1"/>
        </a:buClr>
        <a:buSzPct val="90000"/>
        <a:buFont typeface="Wingdings 2" pitchFamily="18" charset="2"/>
        <a:buChar char=""/>
        <a:defRPr sz="2000" kern="1200">
          <a:solidFill>
            <a:schemeClr val="tx1">
              <a:lumMod val="90000"/>
              <a:lumOff val="10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3pPr>
      <a:lvl4pPr marL="1371600" indent="-3365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a:t>Δ</a:t>
            </a:r>
            <a:r>
              <a:rPr lang="el-GR" dirty="0" smtClean="0"/>
              <a:t>ειγματοληψία</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889" y="295833"/>
            <a:ext cx="8636000" cy="1143000"/>
          </a:xfrm>
        </p:spPr>
        <p:txBody>
          <a:bodyPr>
            <a:normAutofit fontScale="90000"/>
          </a:bodyPr>
          <a:lstStyle/>
          <a:p>
            <a:pPr algn="ctr"/>
            <a:r>
              <a:rPr lang="el-GR" dirty="0" smtClean="0"/>
              <a:t>Δειγματοληψία χωρίς πιθανότητα: δειγματοληψία ευκολίας </a:t>
            </a:r>
            <a:endParaRPr lang="en-US" dirty="0"/>
          </a:p>
        </p:txBody>
      </p:sp>
      <p:sp>
        <p:nvSpPr>
          <p:cNvPr id="3" name="Content Placeholder 2"/>
          <p:cNvSpPr>
            <a:spLocks noGrp="1"/>
          </p:cNvSpPr>
          <p:nvPr>
            <p:ph idx="1"/>
          </p:nvPr>
        </p:nvSpPr>
        <p:spPr/>
        <p:txBody>
          <a:bodyPr/>
          <a:lstStyle/>
          <a:p>
            <a:r>
              <a:rPr lang="el-GR" dirty="0" smtClean="0"/>
              <a:t>Σχηματίζονται δείγματα με βάση την ευκολία. </a:t>
            </a:r>
          </a:p>
          <a:p>
            <a:r>
              <a:rPr lang="el-GR" dirty="0" smtClean="0"/>
              <a:t>Τα αποτελέσματα δεν είναι γενικεύσιμα. </a:t>
            </a:r>
          </a:p>
          <a:p>
            <a:r>
              <a:rPr lang="el-GR" dirty="0" smtClean="0"/>
              <a:t>Χρήσιμη για πιλοτικές έρευνες.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Δειγματοληψία χωρίς πιθανότητα: δειγματοληψία ποσοστώσεων</a:t>
            </a:r>
            <a:endParaRPr lang="en-US" dirty="0"/>
          </a:p>
        </p:txBody>
      </p:sp>
      <p:sp>
        <p:nvSpPr>
          <p:cNvPr id="3" name="Content Placeholder 2"/>
          <p:cNvSpPr>
            <a:spLocks noGrp="1"/>
          </p:cNvSpPr>
          <p:nvPr>
            <p:ph idx="1"/>
          </p:nvPr>
        </p:nvSpPr>
        <p:spPr/>
        <p:txBody>
          <a:bodyPr/>
          <a:lstStyle/>
          <a:p>
            <a:r>
              <a:rPr lang="el-GR" dirty="0" smtClean="0"/>
              <a:t>Κάποια χαρακτηριστικά του πληθυσμού είναι γνωστά πριν την έρευνα (π.χ. Αναλογία ανδρών-γυναικών στον πληθυσμό, αναλογίες εθνικοτήτων, κλπ. </a:t>
            </a:r>
          </a:p>
          <a:p>
            <a:r>
              <a:rPr lang="el-GR" dirty="0" smtClean="0"/>
              <a:t>Επιλέγουμε δείγμα ώστε να τηρούνται οι αναλογίες.</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7</a:t>
            </a:r>
            <a:r>
              <a:rPr lang="el-GR" baseline="30000" dirty="0" smtClean="0"/>
              <a:t>ο</a:t>
            </a:r>
            <a:r>
              <a:rPr lang="el-GR" dirty="0" smtClean="0"/>
              <a:t> πιθανό θέμα εξετάσεων</a:t>
            </a:r>
            <a:endParaRPr lang="en-US" dirty="0"/>
          </a:p>
        </p:txBody>
      </p:sp>
      <p:sp>
        <p:nvSpPr>
          <p:cNvPr id="3" name="Content Placeholder 2"/>
          <p:cNvSpPr>
            <a:spLocks noGrp="1"/>
          </p:cNvSpPr>
          <p:nvPr>
            <p:ph idx="1"/>
          </p:nvPr>
        </p:nvSpPr>
        <p:spPr/>
        <p:txBody>
          <a:bodyPr/>
          <a:lstStyle/>
          <a:p>
            <a:r>
              <a:rPr lang="el-GR" dirty="0" smtClean="0"/>
              <a:t>Για να μελετήσετε ... (τον τρόπο χρήσης του αυτοκινήτου από τους φοιτητές του τμήματος), περιγράψτε μια διαδικασία απλής τυχαίας δειγματοληψίας, μία διαδικασία στρωματοποιημένης δειγματοληψίας και μία διαδικασία δειγματοληψίας ποσοστώσεων. Ποια είναι τα θετικά και τα αρνητικά αυτών των διαδικασιών; Ποιο είναι το δείγμα και το μέγεθος, ο πληθυσμός και το δειγματοληπτικό πλαίσιο για κάθε μία;</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βιβλιογραφία</a:t>
            </a:r>
            <a:endParaRPr lang="en-US" dirty="0"/>
          </a:p>
        </p:txBody>
      </p:sp>
      <p:sp>
        <p:nvSpPr>
          <p:cNvPr id="3" name="Content Placeholder 2"/>
          <p:cNvSpPr>
            <a:spLocks noGrp="1"/>
          </p:cNvSpPr>
          <p:nvPr>
            <p:ph idx="1"/>
          </p:nvPr>
        </p:nvSpPr>
        <p:spPr/>
        <p:txBody>
          <a:bodyPr/>
          <a:lstStyle/>
          <a:p>
            <a:r>
              <a:rPr lang="en-US" dirty="0" smtClean="0"/>
              <a:t>Fink, A. 1995. </a:t>
            </a:r>
            <a:r>
              <a:rPr lang="en-US" i="1" dirty="0" smtClean="0"/>
              <a:t>The Survey Kit: How to design surveys. Vol.5,6. Sage</a:t>
            </a:r>
          </a:p>
          <a:p>
            <a:r>
              <a:rPr lang="en-US" dirty="0" smtClean="0"/>
              <a:t>Henry, G.T. 1990. </a:t>
            </a:r>
            <a:r>
              <a:rPr lang="en-US" i="1" dirty="0" smtClean="0"/>
              <a:t>Practical Sampling. </a:t>
            </a:r>
            <a:r>
              <a:rPr lang="en-US" dirty="0" smtClean="0"/>
              <a:t>Sage</a:t>
            </a:r>
          </a:p>
          <a:p>
            <a:r>
              <a:rPr lang="en-US" dirty="0" smtClean="0"/>
              <a:t>Kish, L. 1995. </a:t>
            </a:r>
            <a:r>
              <a:rPr lang="en-US" i="1" dirty="0" smtClean="0"/>
              <a:t>Survey Sampling. </a:t>
            </a:r>
            <a:r>
              <a:rPr lang="en-US" dirty="0" smtClean="0"/>
              <a:t>Wiley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Δύο τύποι έρευνας</a:t>
            </a:r>
            <a:endParaRPr lang="en-US" dirty="0"/>
          </a:p>
        </p:txBody>
      </p:sp>
      <p:sp>
        <p:nvSpPr>
          <p:cNvPr id="3" name="Content Placeholder 2"/>
          <p:cNvSpPr>
            <a:spLocks noGrp="1"/>
          </p:cNvSpPr>
          <p:nvPr>
            <p:ph idx="1"/>
          </p:nvPr>
        </p:nvSpPr>
        <p:spPr/>
        <p:txBody>
          <a:bodyPr/>
          <a:lstStyle/>
          <a:p>
            <a:r>
              <a:rPr lang="el-GR" dirty="0" smtClean="0"/>
              <a:t>Με τα ίδια υποκείμενα</a:t>
            </a:r>
            <a:r>
              <a:rPr lang="en-US" dirty="0" smtClean="0"/>
              <a:t> (within subjects design)</a:t>
            </a:r>
            <a:endParaRPr lang="el-GR" dirty="0" smtClean="0"/>
          </a:p>
          <a:p>
            <a:r>
              <a:rPr lang="el-GR" dirty="0" smtClean="0"/>
              <a:t>Με διαφορετικά υποκείμενα</a:t>
            </a:r>
            <a:r>
              <a:rPr lang="en-US" dirty="0" smtClean="0"/>
              <a:t> (between subjects design)</a:t>
            </a:r>
          </a:p>
          <a:p>
            <a:r>
              <a:rPr lang="el-GR" dirty="0" smtClean="0"/>
              <a:t>Ποια είναι τα θετικά και τα αρνητικά των δύο πρακτικών;</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ορισμός</a:t>
            </a:r>
            <a:endParaRPr lang="en-US" dirty="0"/>
          </a:p>
        </p:txBody>
      </p:sp>
      <p:sp>
        <p:nvSpPr>
          <p:cNvPr id="3" name="Content Placeholder 2"/>
          <p:cNvSpPr>
            <a:spLocks noGrp="1"/>
          </p:cNvSpPr>
          <p:nvPr>
            <p:ph idx="1"/>
          </p:nvPr>
        </p:nvSpPr>
        <p:spPr>
          <a:xfrm>
            <a:off x="211666" y="1949823"/>
            <a:ext cx="8650111" cy="4611843"/>
          </a:xfrm>
        </p:spPr>
        <p:txBody>
          <a:bodyPr>
            <a:normAutofit fontScale="92500"/>
          </a:bodyPr>
          <a:lstStyle/>
          <a:p>
            <a:r>
              <a:rPr lang="el-GR" dirty="0" smtClean="0"/>
              <a:t>Δειγματολοηψία: λήψη ενός τμήματος από κάποιο ευρύτερο σύνολο.</a:t>
            </a:r>
          </a:p>
          <a:p>
            <a:r>
              <a:rPr lang="el-GR" dirty="0" smtClean="0"/>
              <a:t>Επιτυχής όταν</a:t>
            </a:r>
            <a:r>
              <a:rPr lang="el-GR" dirty="0" smtClean="0">
                <a:latin typeface="Wingdings"/>
                <a:ea typeface="Wingdings"/>
                <a:cs typeface="Wingdings"/>
              </a:rPr>
              <a:t></a:t>
            </a:r>
            <a:r>
              <a:rPr lang="el-GR" dirty="0" smtClean="0"/>
              <a:t>παράγονται γενικεύσιμα αποτελέσματα </a:t>
            </a:r>
          </a:p>
          <a:p>
            <a:r>
              <a:rPr lang="el-GR" dirty="0" smtClean="0"/>
              <a:t>Δύο είδη</a:t>
            </a:r>
            <a:r>
              <a:rPr lang="el-GR" dirty="0" smtClean="0">
                <a:latin typeface="Wingdings"/>
                <a:ea typeface="Wingdings"/>
                <a:cs typeface="Wingdings"/>
              </a:rPr>
              <a:t></a:t>
            </a:r>
            <a:r>
              <a:rPr lang="el-GR" sz="2000" dirty="0" smtClean="0">
                <a:latin typeface="Arial"/>
                <a:ea typeface="Wingdings"/>
                <a:cs typeface="Arial"/>
              </a:rPr>
              <a:t>δειγματοληψία με πιθανότητα</a:t>
            </a:r>
          </a:p>
          <a:p>
            <a:pPr lvl="4">
              <a:buNone/>
            </a:pPr>
            <a:r>
              <a:rPr lang="el-GR" sz="2000" dirty="0" smtClean="0">
                <a:latin typeface="Arial"/>
                <a:ea typeface="Wingdings"/>
                <a:cs typeface="Arial"/>
              </a:rPr>
              <a:t>    δειγματοληψία χωρίς πιθανότητα </a:t>
            </a:r>
          </a:p>
          <a:p>
            <a:pPr lvl="4">
              <a:buNone/>
            </a:pPr>
            <a:endParaRPr lang="el-GR" sz="2000" b="1" dirty="0" smtClean="0">
              <a:latin typeface="Arial"/>
              <a:ea typeface="Wingdings"/>
              <a:cs typeface="Arial"/>
            </a:endParaRPr>
          </a:p>
          <a:p>
            <a:pPr>
              <a:buNone/>
            </a:pPr>
            <a:r>
              <a:rPr lang="el-GR" sz="2400" b="1" dirty="0" smtClean="0">
                <a:latin typeface="Arial"/>
                <a:ea typeface="Wingdings"/>
                <a:cs typeface="Arial"/>
              </a:rPr>
              <a:t>Γιατί είναι απαραίτητη η σωστή δειγματοληψία;</a:t>
            </a:r>
          </a:p>
          <a:p>
            <a:pPr>
              <a:buNone/>
            </a:pPr>
            <a:r>
              <a:rPr lang="el-GR" sz="2400" b="1" dirty="0" smtClean="0">
                <a:latin typeface="Arial"/>
                <a:ea typeface="Wingdings"/>
                <a:cs typeface="Arial"/>
              </a:rPr>
              <a:t>Γιατί πρέπει πάντα να περιγράφουμε αναλυτικά το δείγμα μας;</a:t>
            </a:r>
          </a:p>
          <a:p>
            <a:pPr>
              <a:buNone/>
            </a:pPr>
            <a:r>
              <a:rPr lang="el-GR" sz="2400" b="1" dirty="0" smtClean="0">
                <a:latin typeface="Arial"/>
                <a:ea typeface="Wingdings"/>
                <a:cs typeface="Arial"/>
              </a:rPr>
              <a:t>Γιατί πρέπει να περιγράφουμε πολύ αναλυτικά τη διαδικασία-μέθοδο που ακολουθήσαμε για τη συλλογή δεδομένων;</a:t>
            </a:r>
            <a:endParaRPr lang="en-US" sz="2400" b="1" dirty="0" smtClean="0">
              <a:latin typeface="Arial"/>
              <a:ea typeface="Wingdings"/>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Ορολογία </a:t>
            </a:r>
            <a:endParaRPr lang="en-US" dirty="0"/>
          </a:p>
        </p:txBody>
      </p:sp>
      <p:sp>
        <p:nvSpPr>
          <p:cNvPr id="3" name="Content Placeholder 2"/>
          <p:cNvSpPr>
            <a:spLocks noGrp="1"/>
          </p:cNvSpPr>
          <p:nvPr>
            <p:ph idx="1"/>
          </p:nvPr>
        </p:nvSpPr>
        <p:spPr/>
        <p:txBody>
          <a:bodyPr>
            <a:normAutofit/>
          </a:bodyPr>
          <a:lstStyle/>
          <a:p>
            <a:r>
              <a:rPr lang="el-GR" dirty="0" smtClean="0"/>
              <a:t>Στοιχείο ή μονάδα: βασική μονάδα, υποκείμενο έρευνας. Π.χ. Οι άνθρωποι που απευθυνόμαστε </a:t>
            </a:r>
          </a:p>
          <a:p>
            <a:r>
              <a:rPr lang="el-GR" dirty="0" smtClean="0"/>
              <a:t>πληθυσμός: το ευρύ σύνολο των υποκειμένων που ερευνούμε</a:t>
            </a:r>
          </a:p>
          <a:p>
            <a:r>
              <a:rPr lang="el-GR" dirty="0" smtClean="0"/>
              <a:t>Δειγματοληπτικό πλαίσιο: ένας κατάλογος ολόκληρου του πληθυσμού (π.χ. Εκλογικοί κατάλογοι). Σύνηθες </a:t>
            </a:r>
            <a:r>
              <a:rPr lang="el-GR" dirty="0" smtClean="0"/>
              <a:t>πρόβλημα – δεν υπάρχουν πάντα</a:t>
            </a:r>
          </a:p>
          <a:p>
            <a:r>
              <a:rPr lang="el-GR" dirty="0" smtClean="0">
                <a:latin typeface="Tahoma" pitchFamily="34" charset="0"/>
                <a:ea typeface="Tahoma" pitchFamily="34" charset="0"/>
                <a:cs typeface="Tahoma" pitchFamily="34" charset="0"/>
              </a:rPr>
              <a:t>Μέγεθος </a:t>
            </a:r>
            <a:r>
              <a:rPr lang="el-GR" dirty="0" smtClean="0">
                <a:latin typeface="Tahoma" pitchFamily="34" charset="0"/>
                <a:ea typeface="Tahoma" pitchFamily="34" charset="0"/>
                <a:cs typeface="Tahoma" pitchFamily="34" charset="0"/>
              </a:rPr>
              <a:t>δείγματος</a:t>
            </a:r>
            <a:r>
              <a:rPr lang="el-GR" dirty="0" smtClean="0">
                <a:latin typeface="Arial"/>
                <a:ea typeface="Wingdings"/>
                <a:cs typeface="Arial"/>
              </a:rPr>
              <a:t>: το πλήθος των στοιχείων που διαμορφώνουν το δείγμα (Ν)</a:t>
            </a:r>
            <a:endParaRPr lang="el-GR" dirty="0" smtClean="0">
              <a:latin typeface="Wingdings"/>
              <a:ea typeface="Wingdings"/>
              <a:cs typeface="Wingding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Δειγματοληψία με πιθανότητα</a:t>
            </a:r>
            <a:endParaRPr lang="en-US" dirty="0"/>
          </a:p>
        </p:txBody>
      </p:sp>
      <p:sp>
        <p:nvSpPr>
          <p:cNvPr id="3" name="Content Placeholder 2"/>
          <p:cNvSpPr>
            <a:spLocks noGrp="1"/>
          </p:cNvSpPr>
          <p:nvPr>
            <p:ph idx="1"/>
          </p:nvPr>
        </p:nvSpPr>
        <p:spPr/>
        <p:txBody>
          <a:bodyPr>
            <a:normAutofit fontScale="92500" lnSpcReduction="10000"/>
          </a:bodyPr>
          <a:lstStyle/>
          <a:p>
            <a:r>
              <a:rPr lang="el-GR" dirty="0" smtClean="0"/>
              <a:t>Τυχαίο δείγμα. Τι πιστεύεται ότι είναι;</a:t>
            </a:r>
          </a:p>
          <a:p>
            <a:r>
              <a:rPr lang="el-GR" dirty="0" smtClean="0"/>
              <a:t>Τυχαίο ≠ Βολικό (δείγμα ευκολίας)</a:t>
            </a:r>
          </a:p>
          <a:p>
            <a:r>
              <a:rPr lang="el-GR" dirty="0" smtClean="0"/>
              <a:t>Το τυχαίο δείγμα δίνει την ίδια πιθανότητα σε κάθε άτομο να συμμετέχει στην έρευνα ή να εκπροσωπηθεί</a:t>
            </a:r>
          </a:p>
          <a:p>
            <a:endParaRPr lang="el-GR" dirty="0" smtClean="0"/>
          </a:p>
          <a:p>
            <a:r>
              <a:rPr lang="el-GR" dirty="0" smtClean="0"/>
              <a:t>Παράδειγμα: θέλουμε να ρωτήσουμε 100 φοιτητές του τμήματος μας για το πόσο ικανοποιημένοι είναι από το τμήμα.</a:t>
            </a:r>
          </a:p>
          <a:p>
            <a:r>
              <a:rPr lang="el-GR" dirty="0" smtClean="0"/>
              <a:t>πώς και πού μοιράζουμε ερωτηματολόγια; (χρήση δειγματοληπτικού πλαισίου)</a:t>
            </a:r>
          </a:p>
          <a:p>
            <a:pPr>
              <a:buNone/>
            </a:pPr>
            <a:endParaRPr lang="el-GR"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 y="295833"/>
            <a:ext cx="8678333" cy="1143000"/>
          </a:xfrm>
        </p:spPr>
        <p:txBody>
          <a:bodyPr>
            <a:normAutofit fontScale="90000"/>
          </a:bodyPr>
          <a:lstStyle/>
          <a:p>
            <a:pPr algn="ctr"/>
            <a:r>
              <a:rPr lang="el-GR" dirty="0" smtClean="0"/>
              <a:t>Δειγματοληψία με πιθανότητα: Μέγεθος δείγματος</a:t>
            </a:r>
            <a:endParaRPr lang="en-US" dirty="0"/>
          </a:p>
        </p:txBody>
      </p:sp>
      <p:sp>
        <p:nvSpPr>
          <p:cNvPr id="3" name="Content Placeholder 2"/>
          <p:cNvSpPr>
            <a:spLocks noGrp="1"/>
          </p:cNvSpPr>
          <p:nvPr>
            <p:ph idx="1"/>
          </p:nvPr>
        </p:nvSpPr>
        <p:spPr/>
        <p:txBody>
          <a:bodyPr/>
          <a:lstStyle/>
          <a:p>
            <a:r>
              <a:rPr lang="el-GR" dirty="0" smtClean="0"/>
              <a:t>Πόσο μεγάλο πρέπει να είναι το δείγμα μου; (εξαρτάται από την έρευνα)</a:t>
            </a:r>
          </a:p>
          <a:p>
            <a:r>
              <a:rPr lang="el-GR" dirty="0" smtClean="0"/>
              <a:t>Το σφάλμα εκτίμησης μικραίνει, όσο μεγαλώνει το δείγμα.</a:t>
            </a:r>
          </a:p>
          <a:p>
            <a:r>
              <a:rPr lang="el-GR" dirty="0" smtClean="0"/>
              <a:t>Π.χ. 10.000 ατόμα </a:t>
            </a:r>
            <a:r>
              <a:rPr lang="el-GR" dirty="0" smtClean="0">
                <a:latin typeface="Wingdings"/>
                <a:ea typeface="Wingdings"/>
                <a:cs typeface="Wingdings"/>
              </a:rPr>
              <a:t> </a:t>
            </a:r>
            <a:r>
              <a:rPr lang="el-GR" dirty="0" smtClean="0">
                <a:latin typeface="Arial"/>
                <a:ea typeface="Wingdings"/>
                <a:cs typeface="Arial"/>
              </a:rPr>
              <a:t>-1% πιθανό σφάλμα</a:t>
            </a:r>
          </a:p>
          <a:p>
            <a:pPr lvl="1">
              <a:buNone/>
            </a:pPr>
            <a:r>
              <a:rPr lang="el-GR" dirty="0" smtClean="0">
                <a:latin typeface="Arial"/>
                <a:ea typeface="Wingdings"/>
                <a:cs typeface="Arial"/>
              </a:rPr>
              <a:t>		2.500 </a:t>
            </a:r>
            <a:r>
              <a:rPr lang="el-GR" dirty="0" smtClean="0">
                <a:latin typeface="Wingdings"/>
                <a:ea typeface="Wingdings"/>
                <a:cs typeface="Wingdings"/>
              </a:rPr>
              <a:t> </a:t>
            </a:r>
            <a:r>
              <a:rPr lang="el-GR" dirty="0" smtClean="0">
                <a:latin typeface="Arial"/>
                <a:ea typeface="Wingdings"/>
                <a:cs typeface="Arial"/>
              </a:rPr>
              <a:t>-2%</a:t>
            </a:r>
          </a:p>
          <a:p>
            <a:pPr lvl="1">
              <a:buNone/>
            </a:pPr>
            <a:r>
              <a:rPr lang="el-GR" dirty="0" smtClean="0">
                <a:latin typeface="Arial"/>
                <a:ea typeface="Wingdings"/>
                <a:cs typeface="Arial"/>
              </a:rPr>
              <a:t>		500 </a:t>
            </a:r>
            <a:r>
              <a:rPr lang="el-GR" dirty="0" smtClean="0">
                <a:latin typeface="Wingdings"/>
                <a:ea typeface="Wingdings"/>
                <a:cs typeface="Wingdings"/>
              </a:rPr>
              <a:t> </a:t>
            </a:r>
            <a:r>
              <a:rPr lang="el-GR" dirty="0" smtClean="0">
                <a:latin typeface="Arial"/>
                <a:ea typeface="Wingdings"/>
                <a:cs typeface="Arial"/>
              </a:rPr>
              <a:t>-4,5%</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 y="295833"/>
            <a:ext cx="8636000" cy="1143000"/>
          </a:xfrm>
        </p:spPr>
        <p:txBody>
          <a:bodyPr>
            <a:normAutofit fontScale="90000"/>
          </a:bodyPr>
          <a:lstStyle/>
          <a:p>
            <a:pPr algn="ctr"/>
            <a:r>
              <a:rPr lang="el-GR" dirty="0" smtClean="0"/>
              <a:t>Δειγματοληψία με πιθανότητα: απλή τυχαία δειγματοληψία</a:t>
            </a:r>
            <a:endParaRPr lang="en-US" dirty="0"/>
          </a:p>
        </p:txBody>
      </p:sp>
      <p:sp>
        <p:nvSpPr>
          <p:cNvPr id="3" name="Content Placeholder 2"/>
          <p:cNvSpPr>
            <a:spLocks noGrp="1"/>
          </p:cNvSpPr>
          <p:nvPr>
            <p:ph idx="1"/>
          </p:nvPr>
        </p:nvSpPr>
        <p:spPr/>
        <p:txBody>
          <a:bodyPr/>
          <a:lstStyle/>
          <a:p>
            <a:r>
              <a:rPr lang="el-GR" dirty="0" smtClean="0"/>
              <a:t>Κάθε μέλος του πληθυσμού έχει την ίδια πιθανότητα να επιλεγεί στο δείγμα.</a:t>
            </a:r>
          </a:p>
          <a:p>
            <a:r>
              <a:rPr lang="el-GR" dirty="0" smtClean="0"/>
              <a:t>Χρήση δειγματοληπτικού πλαισίου και τυχαία επιλογή ατόμων</a:t>
            </a:r>
          </a:p>
          <a:p>
            <a:r>
              <a:rPr lang="el-GR" dirty="0" smtClean="0"/>
              <a:t>Προσοχή: δεν οδηγεί σε αντιπροσωπευτικά δείγματα. Αφήνει ακάλυπτες περιοχές πληθυσμού. </a:t>
            </a:r>
          </a:p>
          <a:p>
            <a:r>
              <a:rPr lang="el-GR" dirty="0" smtClean="0"/>
              <a:t>Αλλά... Είναι εύκολη, υπάρχουν στατικοί τρόποι διόρθωσης ή υπολογισμού του σφάλματος</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778" y="295833"/>
            <a:ext cx="8664222" cy="1143000"/>
          </a:xfrm>
        </p:spPr>
        <p:txBody>
          <a:bodyPr>
            <a:normAutofit fontScale="90000"/>
          </a:bodyPr>
          <a:lstStyle/>
          <a:p>
            <a:pPr algn="ctr"/>
            <a:r>
              <a:rPr lang="el-GR" dirty="0" smtClean="0"/>
              <a:t>Δειγματοληψία με πιθανότητα: συστηματική δειγματοληψία</a:t>
            </a:r>
            <a:endParaRPr lang="en-US" dirty="0"/>
          </a:p>
        </p:txBody>
      </p:sp>
      <p:sp>
        <p:nvSpPr>
          <p:cNvPr id="3" name="Content Placeholder 2"/>
          <p:cNvSpPr>
            <a:spLocks noGrp="1"/>
          </p:cNvSpPr>
          <p:nvPr>
            <p:ph idx="1"/>
          </p:nvPr>
        </p:nvSpPr>
        <p:spPr/>
        <p:txBody>
          <a:bodyPr/>
          <a:lstStyle/>
          <a:p>
            <a:r>
              <a:rPr lang="el-GR" dirty="0" smtClean="0"/>
              <a:t>Το δειγματοληπτικό πλαίσιο ταξινομείται ανάλογα με κάποιο χαρακτηριστικό (π.χ. Ηλικία)</a:t>
            </a:r>
          </a:p>
          <a:p>
            <a:r>
              <a:rPr lang="el-GR" dirty="0" smtClean="0"/>
              <a:t>Έπειτα επιλέγουμε ότι θα ρωτήσουμε κάθε κάποιο συγκεκριμένο αριθμό ατόμων (π.χ. Κάθε 10 άτομα)</a:t>
            </a:r>
          </a:p>
          <a:p>
            <a:r>
              <a:rPr lang="el-GR" dirty="0" smtClean="0"/>
              <a:t>Παράδειγμα τα </a:t>
            </a:r>
            <a:r>
              <a:rPr lang="en-US" dirty="0" smtClean="0"/>
              <a:t>exit polls</a:t>
            </a:r>
            <a:r>
              <a:rPr lang="el-GR" dirty="0" smtClean="0"/>
              <a:t>: επιλέγονται κάποια εκλογικά κέντρα. Το δείγμα συλλέγεται όλη μέρα (γιατί ψηφοφόροι διαφορετικών ηλικιών ψηφίζουν σε διαφορετικές ώρες). Ρωτούν κάθε 5 άτομα τι ψήφισαν.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888" y="295833"/>
            <a:ext cx="8706555" cy="1143000"/>
          </a:xfrm>
        </p:spPr>
        <p:txBody>
          <a:bodyPr>
            <a:normAutofit fontScale="90000"/>
          </a:bodyPr>
          <a:lstStyle/>
          <a:p>
            <a:pPr algn="ctr"/>
            <a:r>
              <a:rPr lang="el-GR" dirty="0" smtClean="0"/>
              <a:t>Δειγματοληψία με πιθανότητα: στρωματοποιημένη δειγματοληψία</a:t>
            </a:r>
            <a:endParaRPr lang="en-US" dirty="0"/>
          </a:p>
        </p:txBody>
      </p:sp>
      <p:sp>
        <p:nvSpPr>
          <p:cNvPr id="3" name="Content Placeholder 2"/>
          <p:cNvSpPr>
            <a:spLocks noGrp="1"/>
          </p:cNvSpPr>
          <p:nvPr>
            <p:ph idx="1"/>
          </p:nvPr>
        </p:nvSpPr>
        <p:spPr>
          <a:xfrm>
            <a:off x="239888" y="1949824"/>
            <a:ext cx="8706555" cy="4583620"/>
          </a:xfrm>
        </p:spPr>
        <p:txBody>
          <a:bodyPr/>
          <a:lstStyle/>
          <a:p>
            <a:r>
              <a:rPr lang="el-GR" dirty="0" smtClean="0"/>
              <a:t>Σχεδιάστηκε για να εξασφαλίσει την αντιπροσώπευση κάθε τμήματος του πληθυσμού και τη μείωση του σφάλματος.</a:t>
            </a:r>
          </a:p>
          <a:p>
            <a:r>
              <a:rPr lang="el-GR" dirty="0" smtClean="0"/>
              <a:t>Απαραίτητο το δειγματοληπτικό πλαίσιο. Ο πληθυσμός χωρίζεται σε στρώματα. Έπειτα ακολουθεί διασικασία απλής τυχαίας δειγματοληψίας.</a:t>
            </a:r>
          </a:p>
          <a:p>
            <a:r>
              <a:rPr lang="el-GR" dirty="0" smtClean="0"/>
              <a:t>Τα στρώματα είναι ομοιογενείς ομάδες στοιχείων ως προς κάποιο χαρακτηριστικό. Τα στρώματα μπορούν να υφίστανται (π.χ. Γεωγραφικά όρια δήμων) ή να κατασκευάζονται για την έρευνα (π.χ. Εκπαιδευτικό υπόβαθρο).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ixel">
  <a:themeElements>
    <a:clrScheme name="Pixel">
      <a:dk1>
        <a:srgbClr val="FFFFFF"/>
      </a:dk1>
      <a:lt1>
        <a:srgbClr val="103154"/>
      </a:lt1>
      <a:dk2>
        <a:srgbClr val="0096FF"/>
      </a:dk2>
      <a:lt2>
        <a:srgbClr val="87FDFF"/>
      </a:lt2>
      <a:accent1>
        <a:srgbClr val="FF7F01"/>
      </a:accent1>
      <a:accent2>
        <a:srgbClr val="F1B015"/>
      </a:accent2>
      <a:accent3>
        <a:srgbClr val="FBEC85"/>
      </a:accent3>
      <a:accent4>
        <a:srgbClr val="D2C2F1"/>
      </a:accent4>
      <a:accent5>
        <a:srgbClr val="DA5AF4"/>
      </a:accent5>
      <a:accent6>
        <a:srgbClr val="9D09D1"/>
      </a:accent6>
      <a:hlink>
        <a:srgbClr val="1286C9"/>
      </a:hlink>
      <a:folHlink>
        <a:srgbClr val="A8C2E7"/>
      </a:folHlink>
    </a:clrScheme>
    <a:fontScheme name="Pixel">
      <a:majorFont>
        <a:latin typeface="Corbel"/>
        <a:ea typeface=""/>
        <a:cs typeface=""/>
        <a:font script="Jpan" typeface="メイリオ"/>
      </a:majorFont>
      <a:minorFont>
        <a:latin typeface="Corbel"/>
        <a:ea typeface=""/>
        <a:cs typeface=""/>
        <a:font script="Jpan" typeface="メイリオ"/>
      </a:minorFont>
    </a:fontScheme>
    <a:fmtScheme name="Pixel">
      <a:fillStyleLst>
        <a:solidFill>
          <a:schemeClr val="phClr"/>
        </a:solidFill>
        <a:solidFill>
          <a:schemeClr val="phClr">
            <a:satMod val="150000"/>
          </a:schemeClr>
        </a:solidFill>
        <a:solidFill>
          <a:schemeClr val="phClr">
            <a:shade val="80000"/>
            <a:lumMod val="90000"/>
          </a:scheme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50800" cap="flat" cmpd="sng" algn="ctr">
          <a:solidFill>
            <a:schemeClr val="phClr">
              <a:alpha val="80000"/>
            </a:schemeClr>
          </a:solidFill>
          <a:prstDash val="solid"/>
        </a:ln>
      </a:lnStyleLst>
      <a:effectStyleLst>
        <a:effectStyle>
          <a:effectLst/>
        </a:effectStyle>
        <a:effectStyle>
          <a:effectLst>
            <a:outerShdw blurRad="50800" dist="63500" dir="2700000" sx="102000" sy="102000" rotWithShape="0">
              <a:srgbClr val="000000">
                <a:alpha val="50000"/>
              </a:srgbClr>
            </a:outerShdw>
          </a:effectLst>
          <a:scene3d>
            <a:camera prst="orthographicFront">
              <a:rot lat="0" lon="0" rev="0"/>
            </a:camera>
            <a:lightRig rig="glow" dir="tl"/>
          </a:scene3d>
          <a:sp3d>
            <a:bevelT w="0" h="0"/>
          </a:sp3d>
        </a:effectStyle>
        <a:effectStyle>
          <a:effectLst>
            <a:outerShdw blurRad="63500" dist="38100" dir="3600000" sx="103000" sy="103000" rotWithShape="0">
              <a:srgbClr val="000000">
                <a:alpha val="60000"/>
              </a:srgbClr>
            </a:outerShdw>
          </a:effectLst>
          <a:scene3d>
            <a:camera prst="orthographicFront">
              <a:rot lat="0" lon="0" rev="0"/>
            </a:camera>
            <a:lightRig rig="flat" dir="t">
              <a:rot lat="0" lon="0" rev="5400000"/>
            </a:lightRig>
          </a:scene3d>
          <a:sp3d prstMaterial="softmetal">
            <a:bevelT w="63500" h="38100"/>
          </a:sp3d>
        </a:effectStyle>
      </a:effectStyleLst>
      <a:bgFillStyleLst>
        <a:solidFill>
          <a:schemeClr val="phClr"/>
        </a:solidFill>
        <a:gradFill rotWithShape="1">
          <a:gsLst>
            <a:gs pos="0">
              <a:schemeClr val="phClr">
                <a:tint val="100000"/>
                <a:shade val="95000"/>
                <a:satMod val="350000"/>
              </a:schemeClr>
            </a:gs>
            <a:gs pos="100000">
              <a:schemeClr val="phClr">
                <a:shade val="20000"/>
                <a:satMod val="150000"/>
              </a:schemeClr>
            </a:gs>
          </a:gsLst>
          <a:lin ang="5400000" scaled="0"/>
        </a:gradFill>
        <a:blipFill rotWithShape="1">
          <a:blip xmlns:r="http://schemas.openxmlformats.org/officeDocument/2006/relationships" r:embed="rId1">
            <a:duotone>
              <a:schemeClr val="phClr">
                <a:shade val="1000"/>
                <a:satMod val="400000"/>
              </a:schemeClr>
              <a:schemeClr val="phClr">
                <a:tint val="50000"/>
                <a:satMod val="4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Pixel.thmx</Template>
  <TotalTime>74</TotalTime>
  <Words>618</Words>
  <Application>Microsoft Macintosh PowerPoint</Application>
  <PresentationFormat>On-screen Show (4:3)</PresentationFormat>
  <Paragraphs>58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Pixel</vt:lpstr>
      <vt:lpstr>Δειγματοληψία</vt:lpstr>
      <vt:lpstr>Δύο τύποι έρευνας</vt:lpstr>
      <vt:lpstr>ορισμός</vt:lpstr>
      <vt:lpstr>Ορολογία </vt:lpstr>
      <vt:lpstr>Δειγματοληψία με πιθανότητα</vt:lpstr>
      <vt:lpstr>Δειγματοληψία με πιθανότητα: Μέγεθος δείγματος</vt:lpstr>
      <vt:lpstr>Δειγματοληψία με πιθανότητα: απλή τυχαία δειγματοληψία</vt:lpstr>
      <vt:lpstr>Δειγματοληψία με πιθανότητα: συστηματική δειγματοληψία</vt:lpstr>
      <vt:lpstr>Δειγματοληψία με πιθανότητα: στρωματοποιημένη δειγματοληψία</vt:lpstr>
      <vt:lpstr>Δειγματοληψία χωρίς πιθανότητα: δειγματοληψία ευκολίας </vt:lpstr>
      <vt:lpstr>Δειγματοληψία χωρίς πιθανότητα: δειγματοληψία ποσοστώσεων</vt:lpstr>
      <vt:lpstr>7ο πιθανό θέμα εξετάσεων</vt:lpstr>
      <vt:lpstr>βιβλιογραφία</vt:lpstr>
    </vt:vector>
  </TitlesOfParts>
  <Company>UoP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Δειγματοληψία</dc:title>
  <dc:creator>Angela Antoniou</dc:creator>
  <cp:lastModifiedBy>angelant</cp:lastModifiedBy>
  <cp:revision>21</cp:revision>
  <dcterms:created xsi:type="dcterms:W3CDTF">2013-07-20T10:56:21Z</dcterms:created>
  <dcterms:modified xsi:type="dcterms:W3CDTF">2014-03-07T09:59:47Z</dcterms:modified>
</cp:coreProperties>
</file>