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6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km.fbk.eu/FrameNet_SenseRepos/sens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km.fbk.eu/technologies/framenet-extension-repository-sense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km.fbk.eu/technologies/framenet-extension-repository-sens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Enriching digitized material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l-GR" dirty="0" smtClean="0"/>
              <a:t>Ιωάννης Κάργας</a:t>
            </a:r>
          </a:p>
          <a:p>
            <a:pPr algn="l"/>
            <a:r>
              <a:rPr lang="el-GR" dirty="0" smtClean="0"/>
              <a:t>Ελπινίκη Μπιστόλα</a:t>
            </a:r>
          </a:p>
          <a:p>
            <a:r>
              <a:rPr lang="el-GR" dirty="0" smtClean="0"/>
              <a:t>7/11/2018, Καλαμάτα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85103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90C226"/>
                </a:solidFill>
              </a:rPr>
              <a:t>Μετατροπή σε </a:t>
            </a:r>
            <a:r>
              <a:rPr lang="en-US" dirty="0">
                <a:solidFill>
                  <a:srgbClr val="90C226"/>
                </a:solidFill>
              </a:rPr>
              <a:t>RDF</a:t>
            </a:r>
            <a:r>
              <a:rPr lang="el-GR" dirty="0" smtClean="0">
                <a:solidFill>
                  <a:srgbClr val="90C226"/>
                </a:solidFill>
              </a:rPr>
              <a:t>(3)</a:t>
            </a:r>
            <a:r>
              <a:rPr lang="en-US" dirty="0">
                <a:solidFill>
                  <a:srgbClr val="90C226"/>
                </a:solidFill>
              </a:rPr>
              <a:t/>
            </a:r>
            <a:br>
              <a:rPr lang="en-US" dirty="0">
                <a:solidFill>
                  <a:srgbClr val="90C226"/>
                </a:solidFill>
              </a:rPr>
            </a:br>
            <a:r>
              <a:rPr lang="el-GR" sz="2800" i="1" dirty="0">
                <a:solidFill>
                  <a:srgbClr val="54A021">
                    <a:lumMod val="75000"/>
                  </a:srgbClr>
                </a:solidFill>
              </a:rPr>
              <a:t>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Όπως φαίνεται στο σχήμα </a:t>
            </a:r>
            <a:r>
              <a:rPr lang="el-GR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το </a:t>
            </a:r>
            <a:r>
              <a:rPr lang="en-US" sz="2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learntSemType</a:t>
            </a:r>
            <a:r>
              <a:rPr lang="el-G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dirty="0" smtClean="0"/>
              <a:t>είναι υποκατηγορία (</a:t>
            </a:r>
            <a:r>
              <a:rPr lang="en-US" dirty="0" err="1" smtClean="0"/>
              <a:t>SubClassOf</a:t>
            </a:r>
            <a:r>
              <a:rPr lang="en-US" dirty="0"/>
              <a:t>) </a:t>
            </a:r>
            <a:r>
              <a:rPr lang="en-US" sz="2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FrameElement</a:t>
            </a:r>
            <a:r>
              <a:rPr lang="en-US" dirty="0"/>
              <a:t> </a:t>
            </a:r>
            <a:r>
              <a:rPr lang="el-GR" dirty="0" smtClean="0"/>
              <a:t>που είναι παρουσίαση μίας κατηγορίας του </a:t>
            </a:r>
            <a:r>
              <a:rPr lang="en-US" dirty="0" smtClean="0"/>
              <a:t>OWL</a:t>
            </a:r>
            <a:r>
              <a:rPr lang="el-GR" dirty="0" smtClean="0"/>
              <a:t> στο </a:t>
            </a:r>
            <a:r>
              <a:rPr lang="en-US" dirty="0" err="1" smtClean="0"/>
              <a:t>FrameNet</a:t>
            </a:r>
            <a:r>
              <a:rPr lang="en-US" dirty="0" smtClean="0"/>
              <a:t>. </a:t>
            </a:r>
            <a:r>
              <a:rPr lang="el-GR" dirty="0" smtClean="0"/>
              <a:t>Π.χ.: </a:t>
            </a:r>
            <a:r>
              <a:rPr lang="en-US" sz="2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-Abusing-Victim-person 100007846</a:t>
            </a:r>
            <a:r>
              <a:rPr lang="el-GR" dirty="0"/>
              <a:t> </a:t>
            </a:r>
            <a:r>
              <a:rPr lang="el-GR" dirty="0" smtClean="0"/>
              <a:t>είναι </a:t>
            </a:r>
            <a:r>
              <a:rPr lang="en-US" sz="2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rdf:type</a:t>
            </a:r>
            <a:r>
              <a:rPr lang="el-G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(</a:t>
            </a:r>
            <a:r>
              <a:rPr lang="el-GR" dirty="0" smtClean="0"/>
              <a:t>υποκατηγορία) </a:t>
            </a:r>
            <a:r>
              <a:rPr lang="en-US" dirty="0" smtClean="0"/>
              <a:t> </a:t>
            </a:r>
            <a:r>
              <a:rPr lang="el-GR" dirty="0" smtClean="0"/>
              <a:t>του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FE</a:t>
            </a:r>
            <a:r>
              <a:rPr lang="el-G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Victim</a:t>
            </a:r>
            <a:r>
              <a:rPr lang="el-G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4016</a:t>
            </a:r>
            <a:r>
              <a:rPr lang="el-G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l-GR" dirty="0" smtClean="0"/>
              <a:t>Επιπλέον</a:t>
            </a:r>
            <a:r>
              <a:rPr lang="el-GR" dirty="0"/>
              <a:t> </a:t>
            </a:r>
            <a:r>
              <a:rPr lang="el-GR" dirty="0" smtClean="0"/>
              <a:t>κάθε </a:t>
            </a:r>
            <a:r>
              <a:rPr lang="en-US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learntSemType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dirty="0" smtClean="0"/>
              <a:t>έχει τις εξής ιδιότητες (</a:t>
            </a:r>
            <a:r>
              <a:rPr lang="en-US" dirty="0" smtClean="0"/>
              <a:t>properties):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hasWNSynset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l-GR" sz="1600" dirty="0" smtClean="0"/>
              <a:t>συνδέεται το καθένα με ένα </a:t>
            </a:r>
            <a:r>
              <a:rPr lang="en-US" sz="1600" dirty="0" err="1" smtClean="0"/>
              <a:t>WordNet</a:t>
            </a:r>
            <a:r>
              <a:rPr lang="en-US" sz="1600" dirty="0" smtClean="0"/>
              <a:t> </a:t>
            </a:r>
            <a:r>
              <a:rPr lang="en-US" sz="1600" dirty="0" err="1" smtClean="0"/>
              <a:t>synset</a:t>
            </a:r>
            <a:endParaRPr lang="en-US" sz="1600" dirty="0" smtClean="0">
              <a:solidFill>
                <a:prstClr val="black">
                  <a:lumMod val="75000"/>
                  <a:lumOff val="25000"/>
                </a:prst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hasTotalNumExamples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l-GR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600" dirty="0" smtClean="0"/>
              <a:t>συνδέει το καθένα με έναν αριθμό παραδειγμάτων στο </a:t>
            </a:r>
            <a:r>
              <a:rPr lang="en-US" sz="1600" dirty="0" smtClean="0"/>
              <a:t>corpus </a:t>
            </a:r>
            <a:r>
              <a:rPr lang="el-GR" sz="1600" dirty="0" smtClean="0"/>
              <a:t>που είναι σχολιασμένο με πλαίσιο (υπάρχουν 4 παραδείγματα με 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FE</a:t>
            </a:r>
            <a:r>
              <a:rPr lang="el-GR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Victim</a:t>
            </a:r>
            <a:r>
              <a:rPr lang="el-GR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4016</a:t>
            </a:r>
            <a:r>
              <a:rPr lang="el-GR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l-GR" sz="1600" dirty="0" smtClean="0"/>
              <a:t> </a:t>
            </a:r>
            <a:endParaRPr lang="en-US" sz="1600" dirty="0" smtClean="0">
              <a:solidFill>
                <a:prstClr val="black">
                  <a:lumMod val="75000"/>
                  <a:lumOff val="25000"/>
                </a:prst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hasNumExamples</a:t>
            </a:r>
            <a:r>
              <a:rPr lang="el-GR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l-GR" sz="1600" dirty="0"/>
              <a:t> συνδέει το καθένα με έναν αριθμό παραδειγμάτων στο </a:t>
            </a:r>
            <a:r>
              <a:rPr lang="en-US" sz="1600" dirty="0"/>
              <a:t>corpus </a:t>
            </a:r>
            <a:r>
              <a:rPr lang="el-GR" sz="1600" dirty="0"/>
              <a:t>που είναι σχολιασμένο με πλαίσιο </a:t>
            </a:r>
            <a:r>
              <a:rPr lang="el-GR" sz="1600" dirty="0" smtClean="0"/>
              <a:t>και απαντούν στις κατηγορίες των </a:t>
            </a:r>
            <a:r>
              <a:rPr lang="en-US" sz="1600" dirty="0" err="1"/>
              <a:t>WordNet</a:t>
            </a:r>
            <a:r>
              <a:rPr lang="en-US" sz="1600" dirty="0"/>
              <a:t> </a:t>
            </a:r>
            <a:r>
              <a:rPr lang="en-US" sz="1600" dirty="0" err="1" smtClean="0"/>
              <a:t>synsets</a:t>
            </a:r>
            <a:r>
              <a:rPr lang="el-GR" sz="1600" dirty="0" smtClean="0"/>
              <a:t> ή στο υπώνυμο που καθορίζεται από την ιδιότητα </a:t>
            </a:r>
            <a:r>
              <a:rPr lang="en-US" sz="16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hasWNSynset</a:t>
            </a:r>
            <a:r>
              <a:rPr lang="el-GR" sz="1500" dirty="0"/>
              <a:t> </a:t>
            </a:r>
            <a:r>
              <a:rPr lang="el-GR" sz="1500" dirty="0" smtClean="0"/>
              <a:t>( υπάρχουν 2 τέτοια παραδείγματα)</a:t>
            </a:r>
            <a:endParaRPr lang="en-US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hasWeight</a:t>
            </a:r>
            <a:r>
              <a:rPr lang="el-GR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l-GR" sz="1500" dirty="0" smtClean="0"/>
              <a:t>συνδέει τ</a:t>
            </a:r>
            <a:r>
              <a:rPr lang="en-US" sz="1500" dirty="0" smtClean="0"/>
              <a:t>o</a:t>
            </a:r>
            <a:r>
              <a:rPr lang="el-GR" sz="1500" dirty="0" smtClean="0"/>
              <a:t> καθένα με το βάρος που </a:t>
            </a:r>
            <a:r>
              <a:rPr lang="el-GR" sz="1500" dirty="0" err="1" smtClean="0"/>
              <a:t>συχετίζεται</a:t>
            </a:r>
            <a:r>
              <a:rPr lang="el-GR" sz="1500" dirty="0" smtClean="0"/>
              <a:t> με το </a:t>
            </a:r>
            <a:r>
              <a:rPr lang="en-US" sz="1500" dirty="0" smtClean="0"/>
              <a:t>frame (</a:t>
            </a:r>
            <a:r>
              <a:rPr lang="en-US" sz="1500" dirty="0" err="1" smtClean="0"/>
              <a:t>FrameNet</a:t>
            </a:r>
            <a:r>
              <a:rPr lang="en-US" sz="1500" dirty="0" smtClean="0"/>
              <a:t>) </a:t>
            </a:r>
            <a:r>
              <a:rPr lang="el-GR" sz="1500" dirty="0" smtClean="0"/>
              <a:t>και το </a:t>
            </a:r>
            <a:r>
              <a:rPr lang="en-US" sz="1500" dirty="0" err="1" smtClean="0"/>
              <a:t>synset</a:t>
            </a:r>
            <a:r>
              <a:rPr lang="en-US" sz="1500" dirty="0" smtClean="0"/>
              <a:t> (</a:t>
            </a:r>
            <a:r>
              <a:rPr lang="en-US" sz="1500" dirty="0" err="1" smtClean="0"/>
              <a:t>WordNet</a:t>
            </a:r>
            <a:r>
              <a:rPr lang="en-US" sz="1500" dirty="0" smtClean="0"/>
              <a:t>)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51208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90C226"/>
                </a:solidFill>
              </a:rPr>
              <a:t>Μετατροπή σε </a:t>
            </a:r>
            <a:r>
              <a:rPr lang="en-US" dirty="0">
                <a:solidFill>
                  <a:srgbClr val="90C226"/>
                </a:solidFill>
              </a:rPr>
              <a:t>RDF</a:t>
            </a:r>
            <a:r>
              <a:rPr lang="el-GR" dirty="0" smtClean="0">
                <a:solidFill>
                  <a:srgbClr val="90C226"/>
                </a:solidFill>
              </a:rPr>
              <a:t>(</a:t>
            </a:r>
            <a:r>
              <a:rPr lang="en-US" dirty="0" smtClean="0">
                <a:solidFill>
                  <a:srgbClr val="90C226"/>
                </a:solidFill>
              </a:rPr>
              <a:t>4</a:t>
            </a:r>
            <a:r>
              <a:rPr lang="el-GR" dirty="0" smtClean="0">
                <a:solidFill>
                  <a:srgbClr val="90C226"/>
                </a:solidFill>
              </a:rPr>
              <a:t>)</a:t>
            </a:r>
            <a:r>
              <a:rPr lang="en-US" dirty="0">
                <a:solidFill>
                  <a:srgbClr val="90C226"/>
                </a:solidFill>
              </a:rPr>
              <a:t/>
            </a:r>
            <a:br>
              <a:rPr lang="en-US" dirty="0">
                <a:solidFill>
                  <a:srgbClr val="90C226"/>
                </a:solidFill>
              </a:rPr>
            </a:br>
            <a:r>
              <a:rPr lang="el-GR" sz="2800" i="1" dirty="0">
                <a:solidFill>
                  <a:srgbClr val="54A021">
                    <a:lumMod val="75000"/>
                  </a:srgbClr>
                </a:solidFill>
              </a:rPr>
              <a:t>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To URI </a:t>
            </a:r>
            <a:r>
              <a:rPr lang="el-GR" sz="2000" dirty="0" smtClean="0"/>
              <a:t>για κάθε στοιχείο μιας οντολογίας ακολουθεί την εξής μορφή: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PATH/</a:t>
            </a:r>
            <a:r>
              <a:rPr lang="en-US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Frame#lst-Frame-FrameElement-WNSynset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2000" dirty="0" smtClean="0"/>
              <a:t>π.χ.: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PATH/Abusing#lst-Abusing-Victim-person_100007846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Όπου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https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://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dkm.fbk.eu/FrameNet_SenseRepos/senses</a:t>
            </a:r>
            <a:r>
              <a:rPr lang="el-G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886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Διαθεσιμότητα του πόρου</a:t>
            </a:r>
            <a:br>
              <a:rPr lang="el-GR" dirty="0" smtClean="0"/>
            </a:br>
            <a:r>
              <a:rPr lang="el-GR" sz="3200" dirty="0" smtClean="0"/>
              <a:t>(</a:t>
            </a:r>
            <a:r>
              <a:rPr lang="en-US" sz="3200" dirty="0" smtClean="0"/>
              <a:t>Availability </a:t>
            </a:r>
            <a:r>
              <a:rPr lang="en-US" sz="3200" dirty="0"/>
              <a:t>of the </a:t>
            </a:r>
            <a:r>
              <a:rPr lang="en-US" sz="3200" dirty="0" smtClean="0"/>
              <a:t>resource</a:t>
            </a:r>
            <a:r>
              <a:rPr lang="el-GR" sz="3200" dirty="0" smtClean="0"/>
              <a:t>)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849821"/>
            <a:ext cx="8596668" cy="4191541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l-GR" dirty="0" smtClean="0"/>
              <a:t>Η </a:t>
            </a:r>
            <a:r>
              <a:rPr lang="el-GR" dirty="0" err="1" smtClean="0"/>
              <a:t>κειμενική</a:t>
            </a:r>
            <a:r>
              <a:rPr lang="en-US" dirty="0" smtClean="0"/>
              <a:t> </a:t>
            </a:r>
            <a:r>
              <a:rPr lang="el-GR" dirty="0" smtClean="0"/>
              <a:t>εκδοχή (</a:t>
            </a:r>
            <a:r>
              <a:rPr lang="en-US" smtClean="0"/>
              <a:t>text version)</a:t>
            </a:r>
            <a:r>
              <a:rPr lang="el-GR" smtClean="0"/>
              <a:t> </a:t>
            </a:r>
            <a:r>
              <a:rPr lang="el-GR" dirty="0" smtClean="0"/>
              <a:t>του πόρου μπορεί να κατέβει: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https://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dkm.fbk.eu/technologies/framenet-extension-repository-senses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>
              <a:lnSpc>
                <a:spcPct val="160000"/>
              </a:lnSpc>
            </a:pPr>
            <a:r>
              <a:rPr lang="el-GR" dirty="0" smtClean="0"/>
              <a:t>Η εκδοχή </a:t>
            </a:r>
            <a:r>
              <a:rPr lang="en-US" dirty="0" smtClean="0"/>
              <a:t>RDF </a:t>
            </a:r>
            <a:r>
              <a:rPr lang="el-GR" dirty="0" smtClean="0"/>
              <a:t>περιλαμβάνει 24.569 εγγραφές και συνδέεται με το </a:t>
            </a:r>
            <a:r>
              <a:rPr lang="en-US" dirty="0" err="1" smtClean="0"/>
              <a:t>FrameNet</a:t>
            </a:r>
            <a:r>
              <a:rPr lang="en-US" dirty="0" smtClean="0"/>
              <a:t>  </a:t>
            </a:r>
            <a:r>
              <a:rPr lang="el-GR" dirty="0" smtClean="0"/>
              <a:t>και </a:t>
            </a:r>
            <a:r>
              <a:rPr lang="en-US" dirty="0" err="1" smtClean="0"/>
              <a:t>WordNet</a:t>
            </a:r>
            <a:r>
              <a:rPr lang="el-GR" dirty="0"/>
              <a:t>. </a:t>
            </a:r>
            <a:r>
              <a:rPr lang="el-GR" dirty="0" smtClean="0"/>
              <a:t>Περιέχει </a:t>
            </a:r>
            <a:r>
              <a:rPr lang="el-GR" dirty="0"/>
              <a:t>στατιστικές πληροφορίες μέσω του </a:t>
            </a:r>
            <a:r>
              <a:rPr lang="el-GR" dirty="0" err="1"/>
              <a:t>hasTotalNumExamples</a:t>
            </a:r>
            <a:r>
              <a:rPr lang="el-GR" dirty="0"/>
              <a:t>, </a:t>
            </a:r>
            <a:r>
              <a:rPr lang="el-GR" dirty="0" err="1"/>
              <a:t>hasNumExamples</a:t>
            </a:r>
            <a:r>
              <a:rPr lang="el-GR" dirty="0"/>
              <a:t> και έχει </a:t>
            </a:r>
            <a:r>
              <a:rPr lang="el-GR" dirty="0" smtClean="0"/>
              <a:t>ιδιότητες </a:t>
            </a:r>
            <a:r>
              <a:rPr lang="el-GR" dirty="0" err="1" smtClean="0"/>
              <a:t>Weight</a:t>
            </a:r>
            <a:r>
              <a:rPr lang="el-GR" dirty="0"/>
              <a:t>. Επομένως, ο πόρος περιέχει </a:t>
            </a:r>
            <a:r>
              <a:rPr lang="el-GR" dirty="0" smtClean="0"/>
              <a:t>122.845 τριπλά νοήματα.</a:t>
            </a:r>
          </a:p>
          <a:p>
            <a:pPr>
              <a:lnSpc>
                <a:spcPct val="160000"/>
              </a:lnSpc>
            </a:pPr>
            <a:r>
              <a:rPr lang="el-GR" dirty="0" smtClean="0"/>
              <a:t>Στατιστικά: ο χρήστης συλλεγεί στατιστικά στοιχεία για όλα τα </a:t>
            </a:r>
            <a:r>
              <a:rPr lang="en-US" dirty="0" err="1" smtClean="0"/>
              <a:t>synsets</a:t>
            </a:r>
            <a:r>
              <a:rPr lang="en-US" dirty="0" smtClean="0"/>
              <a:t> </a:t>
            </a:r>
            <a:r>
              <a:rPr lang="el-GR" dirty="0" smtClean="0"/>
              <a:t> που σχετίζονται με ένα δεδομένο σημασιολογικό τύπο ή για τα </a:t>
            </a:r>
            <a:r>
              <a:rPr lang="en-US" dirty="0" err="1" smtClean="0"/>
              <a:t>synsets</a:t>
            </a:r>
            <a:r>
              <a:rPr lang="en-US" dirty="0" smtClean="0"/>
              <a:t> </a:t>
            </a:r>
            <a:r>
              <a:rPr lang="el-GR" dirty="0" smtClean="0"/>
              <a:t>που σχετίζονται με τη συχνότητα.</a:t>
            </a:r>
          </a:p>
          <a:p>
            <a:pPr marL="0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83602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Συζήτηση και </a:t>
            </a:r>
            <a:r>
              <a:rPr lang="el-GR" dirty="0" smtClean="0"/>
              <a:t>εφαρμογές (1)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Το πρόβλημα αυτών των συνδέσεων: τα στοιχεία ενδέχεται να μην είναι αντιπροσωπευτικά , γιατί έχουν αποκτηθεί αυτόματα</a:t>
            </a:r>
          </a:p>
          <a:p>
            <a:pPr marL="0" indent="0">
              <a:lnSpc>
                <a:spcPct val="150000"/>
              </a:lnSpc>
              <a:buNone/>
            </a:pPr>
            <a:endParaRPr lang="el-GR" dirty="0"/>
          </a:p>
          <a:p>
            <a:pPr marL="0" indent="0">
              <a:lnSpc>
                <a:spcPct val="150000"/>
              </a:lnSpc>
              <a:buNone/>
            </a:pPr>
            <a:endParaRPr lang="el-GR" dirty="0" smtClean="0"/>
          </a:p>
          <a:p>
            <a:pPr marL="0" indent="0">
              <a:lnSpc>
                <a:spcPct val="150000"/>
              </a:lnSpc>
              <a:buNone/>
            </a:pPr>
            <a:endParaRPr lang="el-GR" dirty="0"/>
          </a:p>
          <a:p>
            <a:pPr marL="0" indent="0">
              <a:lnSpc>
                <a:spcPct val="150000"/>
              </a:lnSpc>
              <a:buNone/>
            </a:pPr>
            <a:r>
              <a:rPr lang="el-GR" dirty="0" smtClean="0"/>
              <a:t>Το πρόβλημα μετριάστηκε από τα πρόσθετα στατιστικά στοιχεία, π.χ. αν ένα </a:t>
            </a:r>
            <a:r>
              <a:rPr lang="en-US" dirty="0" err="1" smtClean="0"/>
              <a:t>synset</a:t>
            </a:r>
            <a:r>
              <a:rPr lang="el-GR" dirty="0" smtClean="0"/>
              <a:t> έχει συσχετισθεί συχνά με </a:t>
            </a:r>
            <a:r>
              <a:rPr lang="en-US" dirty="0" smtClean="0"/>
              <a:t>FE </a:t>
            </a:r>
            <a:r>
              <a:rPr lang="el-GR" dirty="0" smtClean="0"/>
              <a:t> είναι πιθανόν να είναι και σωστό. Ενώ, απορρίπτονται οι λιγότερο συχνές αντιστοιχίες.</a:t>
            </a:r>
          </a:p>
        </p:txBody>
      </p:sp>
      <p:sp>
        <p:nvSpPr>
          <p:cNvPr id="4" name="Βέλος προς τα κάτω 3"/>
          <p:cNvSpPr/>
          <p:nvPr/>
        </p:nvSpPr>
        <p:spPr>
          <a:xfrm>
            <a:off x="4593020" y="3457903"/>
            <a:ext cx="609600" cy="7462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19596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Συζήτηση </a:t>
            </a:r>
            <a:r>
              <a:rPr lang="el-GR" dirty="0"/>
              <a:t>και εφαρμογές </a:t>
            </a:r>
            <a:r>
              <a:rPr lang="el-GR" dirty="0" smtClean="0"/>
              <a:t>(2)</a:t>
            </a:r>
            <a:br>
              <a:rPr lang="el-GR" dirty="0" smtClean="0"/>
            </a:br>
            <a:r>
              <a:rPr lang="el-GR" dirty="0"/>
              <a:t> </a:t>
            </a:r>
            <a:r>
              <a:rPr lang="el-GR" sz="2800" dirty="0">
                <a:solidFill>
                  <a:schemeClr val="accent2">
                    <a:lumMod val="75000"/>
                  </a:schemeClr>
                </a:solidFill>
              </a:rPr>
              <a:t>Χ</a:t>
            </a:r>
            <a:r>
              <a:rPr lang="el-GR" sz="2800" dirty="0" smtClean="0">
                <a:solidFill>
                  <a:schemeClr val="accent2">
                    <a:lumMod val="75000"/>
                  </a:schemeClr>
                </a:solidFill>
              </a:rPr>
              <a:t>ρήση του αποθετηρίου</a:t>
            </a:r>
            <a:endParaRPr lang="el-G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Γλωσσολογία: ευκολότερες συγκρίσεις λέξεων μεταξύ του </a:t>
            </a:r>
            <a:r>
              <a:rPr lang="en-US" dirty="0" err="1" smtClean="0"/>
              <a:t>WordNet</a:t>
            </a:r>
            <a:r>
              <a:rPr lang="el-GR" dirty="0" smtClean="0"/>
              <a:t> και</a:t>
            </a:r>
            <a:r>
              <a:rPr lang="en-US" dirty="0" smtClean="0"/>
              <a:t> </a:t>
            </a:r>
            <a:r>
              <a:rPr lang="en-US" dirty="0" err="1" smtClean="0"/>
              <a:t>FrameNet</a:t>
            </a:r>
            <a:r>
              <a:rPr lang="el-GR" dirty="0" smtClean="0"/>
              <a:t>.</a:t>
            </a:r>
          </a:p>
          <a:p>
            <a:r>
              <a:rPr lang="el-GR" dirty="0" smtClean="0"/>
              <a:t>Έρευνα φυσικής γλώσσας: ενσωμάτωση των </a:t>
            </a:r>
            <a:r>
              <a:rPr lang="en-US" dirty="0" err="1" smtClean="0"/>
              <a:t>synsets</a:t>
            </a:r>
            <a:r>
              <a:rPr lang="en-US" dirty="0" smtClean="0"/>
              <a:t> </a:t>
            </a:r>
            <a:r>
              <a:rPr lang="el-GR" dirty="0" smtClean="0"/>
              <a:t> σε συστήματα </a:t>
            </a:r>
            <a:r>
              <a:rPr lang="en-US" dirty="0" smtClean="0"/>
              <a:t>SRL (semantic role labeling</a:t>
            </a:r>
            <a:r>
              <a:rPr lang="el-GR" dirty="0" smtClean="0"/>
              <a:t>: σημασιολογικός ρόλος τιτλοφόρησης), προκειμένου με βελτιωθούν οι γενικεύσεις </a:t>
            </a:r>
          </a:p>
          <a:p>
            <a:r>
              <a:rPr lang="el-GR" dirty="0" smtClean="0"/>
              <a:t>Τα </a:t>
            </a:r>
            <a:r>
              <a:rPr lang="en-US" dirty="0" smtClean="0"/>
              <a:t>SRL </a:t>
            </a:r>
            <a:r>
              <a:rPr lang="el-GR" dirty="0" smtClean="0"/>
              <a:t>συμπληρώνουν το </a:t>
            </a:r>
            <a:r>
              <a:rPr lang="en-US" dirty="0" err="1" smtClean="0"/>
              <a:t>WordNet</a:t>
            </a:r>
            <a:endParaRPr lang="en-US" dirty="0" smtClean="0"/>
          </a:p>
          <a:p>
            <a:r>
              <a:rPr lang="el-GR" dirty="0" smtClean="0"/>
              <a:t>Χρήση από την κοινότητα του </a:t>
            </a:r>
            <a:r>
              <a:rPr lang="en-US" dirty="0"/>
              <a:t>S</a:t>
            </a:r>
            <a:r>
              <a:rPr lang="en-US" dirty="0" smtClean="0"/>
              <a:t>emantic Web </a:t>
            </a:r>
            <a:r>
              <a:rPr lang="el-GR" dirty="0" smtClean="0"/>
              <a:t>για εργασίες που απαιτούν τη χρήση  και των 2 γλωσσικών πόρων (</a:t>
            </a:r>
            <a:r>
              <a:rPr lang="en-US" dirty="0" err="1" smtClean="0"/>
              <a:t>FrameNet</a:t>
            </a:r>
            <a:r>
              <a:rPr lang="en-US" dirty="0" smtClean="0"/>
              <a:t>, </a:t>
            </a:r>
            <a:r>
              <a:rPr lang="en-US" dirty="0" err="1" smtClean="0"/>
              <a:t>WordNet</a:t>
            </a:r>
            <a:r>
              <a:rPr lang="en-US" dirty="0" smtClean="0"/>
              <a:t>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29791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41435" y="3058509"/>
            <a:ext cx="9270124" cy="1250732"/>
          </a:xfrm>
        </p:spPr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   Ευχαριστούμε για την προσοχή σας!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6012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 Semantic Role Repository</a:t>
            </a:r>
            <a:br>
              <a:rPr lang="en-US" dirty="0"/>
            </a:br>
            <a:r>
              <a:rPr lang="en-US" dirty="0"/>
              <a:t>Linking </a:t>
            </a:r>
            <a:r>
              <a:rPr lang="en-US" dirty="0" err="1"/>
              <a:t>FrameNet</a:t>
            </a:r>
            <a:r>
              <a:rPr lang="en-US" dirty="0"/>
              <a:t> and </a:t>
            </a:r>
            <a:r>
              <a:rPr lang="en-US" dirty="0" err="1"/>
              <a:t>WordNet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l-GR" sz="2400" dirty="0" smtClean="0"/>
              <a:t>Αποθετήριο σημασιολογικού ρόλου         </a:t>
            </a:r>
            <a:r>
              <a:rPr lang="en-US" sz="2400" dirty="0" smtClean="0"/>
              <a:t>     </a:t>
            </a:r>
            <a:r>
              <a:rPr lang="el-GR" sz="2400" dirty="0" smtClean="0"/>
              <a:t>πόρος που συμπληρώνει το </a:t>
            </a:r>
            <a:r>
              <a:rPr lang="en-US" sz="2400" dirty="0" err="1" smtClean="0"/>
              <a:t>FrameNet</a:t>
            </a:r>
            <a:r>
              <a:rPr lang="el-GR" sz="2400" dirty="0" smtClean="0"/>
              <a:t> με καλύτερο χαρακτηρισμό των σημασιολογικών στοιχείων (</a:t>
            </a:r>
            <a:r>
              <a:rPr lang="en-US" sz="2400" dirty="0" smtClean="0"/>
              <a:t>FE)</a:t>
            </a:r>
            <a:r>
              <a:rPr lang="el-GR" sz="2400" dirty="0" smtClean="0"/>
              <a:t> σε όρους των </a:t>
            </a:r>
            <a:r>
              <a:rPr lang="en-US" sz="2400" dirty="0" err="1" smtClean="0"/>
              <a:t>synsets</a:t>
            </a:r>
            <a:r>
              <a:rPr lang="en-US" sz="2400" dirty="0" smtClean="0"/>
              <a:t> (</a:t>
            </a:r>
            <a:r>
              <a:rPr lang="el-GR" sz="2400" dirty="0" err="1" smtClean="0"/>
              <a:t>γνωσιακών</a:t>
            </a:r>
            <a:r>
              <a:rPr lang="el-GR" sz="2400" dirty="0" smtClean="0"/>
              <a:t> συνωνύμων</a:t>
            </a:r>
            <a:r>
              <a:rPr lang="en-US" sz="2400" dirty="0" smtClean="0"/>
              <a:t>) </a:t>
            </a:r>
            <a:r>
              <a:rPr lang="el-GR" sz="2400" dirty="0" smtClean="0"/>
              <a:t>του </a:t>
            </a:r>
            <a:r>
              <a:rPr lang="en-US" sz="2400" dirty="0" err="1" smtClean="0"/>
              <a:t>WordNet</a:t>
            </a:r>
            <a:r>
              <a:rPr lang="en-US" sz="2400" dirty="0" smtClean="0"/>
              <a:t>.</a:t>
            </a:r>
            <a:endParaRPr lang="el-GR" sz="2400" dirty="0"/>
          </a:p>
          <a:p>
            <a:pPr marL="0" indent="0" algn="ctr">
              <a:lnSpc>
                <a:spcPct val="150000"/>
              </a:lnSpc>
              <a:buNone/>
            </a:pPr>
            <a:endParaRPr lang="el-GR" sz="2400" dirty="0"/>
          </a:p>
        </p:txBody>
      </p:sp>
      <p:sp>
        <p:nvSpPr>
          <p:cNvPr id="4" name="Δεξιό βέλος 3"/>
          <p:cNvSpPr/>
          <p:nvPr/>
        </p:nvSpPr>
        <p:spPr>
          <a:xfrm>
            <a:off x="6336145" y="3103419"/>
            <a:ext cx="517235" cy="2027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06476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Δημιουργία Αποθετηρίου(1)</a:t>
            </a:r>
            <a:br>
              <a:rPr lang="el-GR" dirty="0" smtClean="0"/>
            </a:br>
            <a:r>
              <a:rPr lang="el-GR" sz="2800" i="1" dirty="0" smtClean="0">
                <a:solidFill>
                  <a:schemeClr val="accent2">
                    <a:lumMod val="75000"/>
                  </a:schemeClr>
                </a:solidFill>
              </a:rPr>
              <a:t>Αιτία δημιουργίας</a:t>
            </a:r>
            <a:endParaRPr lang="el-GR" sz="2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Το </a:t>
            </a:r>
            <a:r>
              <a:rPr lang="en-US" sz="2000" dirty="0" smtClean="0"/>
              <a:t>repository </a:t>
            </a:r>
            <a:r>
              <a:rPr lang="el-GR" sz="2000" dirty="0" smtClean="0"/>
              <a:t>δημιουργήθηκε για να λύσει το ζήτημα της γενίκευσης που υπάρχει στο </a:t>
            </a:r>
            <a:r>
              <a:rPr lang="en-US" sz="2000" dirty="0" err="1" smtClean="0"/>
              <a:t>FrameNet</a:t>
            </a:r>
            <a:r>
              <a:rPr lang="en-US" sz="2000" dirty="0" smtClean="0"/>
              <a:t>.</a:t>
            </a:r>
            <a:endParaRPr lang="el-GR" sz="2000" dirty="0" smtClean="0"/>
          </a:p>
          <a:p>
            <a:pPr>
              <a:lnSpc>
                <a:spcPct val="150000"/>
              </a:lnSpc>
            </a:pPr>
            <a:endParaRPr lang="el-GR" sz="2000" dirty="0" smtClean="0"/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Σκοπός: ένας σημασιολογικός χαρακτήρας με τη χρήση συμπληρωματικών στοιχείων.</a:t>
            </a:r>
          </a:p>
        </p:txBody>
      </p:sp>
      <p:sp>
        <p:nvSpPr>
          <p:cNvPr id="4" name="Βέλος προς τα κάτω 3"/>
          <p:cNvSpPr/>
          <p:nvPr/>
        </p:nvSpPr>
        <p:spPr>
          <a:xfrm>
            <a:off x="4744759" y="3806656"/>
            <a:ext cx="461818" cy="868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2532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9650" y="572654"/>
            <a:ext cx="8596668" cy="132080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90C226"/>
                </a:solidFill>
              </a:rPr>
              <a:t>Δημιουργία </a:t>
            </a:r>
            <a:r>
              <a:rPr lang="el-GR" dirty="0" smtClean="0">
                <a:solidFill>
                  <a:srgbClr val="90C226"/>
                </a:solidFill>
              </a:rPr>
              <a:t>Αποθετηρίου(2)</a:t>
            </a:r>
            <a:r>
              <a:rPr lang="el-GR" dirty="0">
                <a:solidFill>
                  <a:srgbClr val="90C226"/>
                </a:solidFill>
              </a:rPr>
              <a:t/>
            </a:r>
            <a:br>
              <a:rPr lang="el-GR" dirty="0">
                <a:solidFill>
                  <a:srgbClr val="90C226"/>
                </a:solidFill>
              </a:rPr>
            </a:br>
            <a:r>
              <a:rPr lang="el-GR" sz="2800" i="1" dirty="0" smtClean="0">
                <a:solidFill>
                  <a:srgbClr val="54A021">
                    <a:lumMod val="75000"/>
                  </a:srgbClr>
                </a:solidFill>
              </a:rPr>
              <a:t>Διαδικασία δημιουργίας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/>
              <a:t>Δημιουργήθηκε μία χαρτογράφηση ανάμεσα στο </a:t>
            </a:r>
            <a:r>
              <a:rPr lang="el-GR" sz="2000" dirty="0" err="1"/>
              <a:t>FrameNet</a:t>
            </a:r>
            <a:r>
              <a:rPr lang="el-GR" sz="2000" dirty="0"/>
              <a:t> και στα </a:t>
            </a:r>
            <a:r>
              <a:rPr lang="el-GR" sz="2000" dirty="0" err="1"/>
              <a:t>synsets</a:t>
            </a:r>
            <a:r>
              <a:rPr lang="el-GR" sz="2000" dirty="0"/>
              <a:t> του </a:t>
            </a:r>
            <a:r>
              <a:rPr lang="el-GR" sz="2000" dirty="0" err="1" smtClean="0"/>
              <a:t>WordNet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Ξεκινώντας από το </a:t>
            </a:r>
            <a:r>
              <a:rPr lang="en-US" sz="2000" dirty="0" smtClean="0"/>
              <a:t>corpus </a:t>
            </a:r>
            <a:r>
              <a:rPr lang="el-GR" sz="2000" dirty="0" smtClean="0"/>
              <a:t>του </a:t>
            </a:r>
            <a:r>
              <a:rPr lang="en-US" sz="2000" dirty="0" err="1" smtClean="0"/>
              <a:t>FrameNet</a:t>
            </a:r>
            <a:r>
              <a:rPr lang="en-US" sz="2000" dirty="0" smtClean="0"/>
              <a:t> , </a:t>
            </a:r>
            <a:r>
              <a:rPr lang="el-GR" sz="2000" dirty="0" smtClean="0"/>
              <a:t>πραγματοποιείται συσχετισμός καθενός  </a:t>
            </a:r>
            <a:r>
              <a:rPr lang="en-US" sz="2000" dirty="0" smtClean="0"/>
              <a:t>FE </a:t>
            </a:r>
            <a:r>
              <a:rPr lang="el-GR" sz="2000" dirty="0"/>
              <a:t> </a:t>
            </a:r>
            <a:r>
              <a:rPr lang="el-GR" sz="2000" dirty="0" smtClean="0"/>
              <a:t>με κάθε </a:t>
            </a:r>
            <a:r>
              <a:rPr lang="en-US" sz="2000" dirty="0" err="1" smtClean="0"/>
              <a:t>synset</a:t>
            </a:r>
            <a:r>
              <a:rPr lang="en-US" sz="2000" dirty="0" smtClean="0"/>
              <a:t> </a:t>
            </a:r>
            <a:r>
              <a:rPr lang="el-GR" sz="2000" dirty="0" smtClean="0"/>
              <a:t> του </a:t>
            </a:r>
            <a:r>
              <a:rPr lang="en-US" sz="2000" dirty="0" err="1" smtClean="0"/>
              <a:t>WordNet</a:t>
            </a:r>
            <a:r>
              <a:rPr lang="el-G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Αποσαφηνίστηκε κάθε </a:t>
            </a:r>
            <a:r>
              <a:rPr lang="en-US" sz="2000" dirty="0" smtClean="0"/>
              <a:t>LU </a:t>
            </a:r>
            <a:r>
              <a:rPr lang="el-GR" sz="2000" dirty="0" smtClean="0"/>
              <a:t>με την εκχώρηση ενός</a:t>
            </a:r>
            <a:r>
              <a:rPr lang="en-US" sz="2000" dirty="0"/>
              <a:t> </a:t>
            </a:r>
            <a:r>
              <a:rPr lang="en-US" sz="2000" dirty="0" err="1"/>
              <a:t>synset</a:t>
            </a:r>
            <a:r>
              <a:rPr lang="en-US" sz="2000" dirty="0"/>
              <a:t> </a:t>
            </a:r>
            <a:r>
              <a:rPr lang="el-GR" sz="2000" dirty="0"/>
              <a:t> του </a:t>
            </a:r>
            <a:r>
              <a:rPr lang="en-US" sz="2000" dirty="0" err="1" smtClean="0"/>
              <a:t>WordNet</a:t>
            </a:r>
            <a:r>
              <a:rPr lang="el-GR" sz="2000" dirty="0"/>
              <a:t> </a:t>
            </a:r>
            <a:r>
              <a:rPr lang="el-GR" sz="2000" dirty="0" smtClean="0"/>
              <a:t>, δημιουργώντας καινούργιες γενικεύσεις από την επιλογή των συχνότερων κυρίαρχων </a:t>
            </a:r>
            <a:r>
              <a:rPr lang="en-US" sz="2000" dirty="0" err="1" smtClean="0"/>
              <a:t>synsets</a:t>
            </a:r>
            <a:r>
              <a:rPr lang="el-GR" sz="2000" dirty="0"/>
              <a:t>.</a:t>
            </a:r>
            <a:endParaRPr lang="el-GR" sz="2000" dirty="0" smtClean="0"/>
          </a:p>
          <a:p>
            <a:pPr>
              <a:lnSpc>
                <a:spcPct val="150000"/>
              </a:lnSpc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278716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90C226"/>
                </a:solidFill>
              </a:rPr>
              <a:t>Δημιουργία </a:t>
            </a:r>
            <a:r>
              <a:rPr lang="el-GR" dirty="0" smtClean="0">
                <a:solidFill>
                  <a:srgbClr val="90C226"/>
                </a:solidFill>
              </a:rPr>
              <a:t>Αποθετηρίου(3)</a:t>
            </a:r>
            <a:r>
              <a:rPr lang="el-GR" dirty="0">
                <a:solidFill>
                  <a:srgbClr val="90C226"/>
                </a:solidFill>
              </a:rPr>
              <a:t/>
            </a:r>
            <a:br>
              <a:rPr lang="el-GR" dirty="0">
                <a:solidFill>
                  <a:srgbClr val="90C226"/>
                </a:solidFill>
              </a:rPr>
            </a:br>
            <a:r>
              <a:rPr lang="el-GR" sz="2800" i="1" dirty="0">
                <a:solidFill>
                  <a:srgbClr val="54A021">
                    <a:lumMod val="75000"/>
                  </a:srgbClr>
                </a:solidFill>
              </a:rPr>
              <a:t>Διαδικασία δημιουργίας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l-GR" dirty="0" err="1" smtClean="0"/>
              <a:t>Π.χ</a:t>
            </a:r>
            <a:r>
              <a:rPr lang="el-GR" dirty="0" smtClean="0"/>
              <a:t>: για το σημασιολογικό ρόλο </a:t>
            </a:r>
            <a:r>
              <a:rPr lang="en-US" i="1" dirty="0" smtClean="0"/>
              <a:t>Entity </a:t>
            </a:r>
            <a:r>
              <a:rPr lang="el-GR" i="1" dirty="0" smtClean="0"/>
              <a:t> </a:t>
            </a:r>
            <a:r>
              <a:rPr lang="el-GR" dirty="0" smtClean="0"/>
              <a:t>στο πλαίσιο </a:t>
            </a:r>
            <a:r>
              <a:rPr lang="en-US" i="1" dirty="0" smtClean="0"/>
              <a:t>Aging</a:t>
            </a:r>
            <a:r>
              <a:rPr lang="el-GR" i="1" dirty="0" smtClean="0"/>
              <a:t> </a:t>
            </a:r>
            <a:r>
              <a:rPr lang="el-GR" dirty="0" smtClean="0"/>
              <a:t>μπορούν να </a:t>
            </a:r>
            <a:r>
              <a:rPr lang="el-GR" dirty="0" err="1" smtClean="0"/>
              <a:t>εμφανιστ</a:t>
            </a:r>
            <a:r>
              <a:rPr lang="en-US" dirty="0" smtClean="0"/>
              <a:t>o</a:t>
            </a:r>
            <a:r>
              <a:rPr lang="el-GR" dirty="0" err="1" smtClean="0"/>
              <a:t>ύν</a:t>
            </a:r>
            <a:r>
              <a:rPr lang="el-GR" dirty="0" smtClean="0"/>
              <a:t> 38 παραδείγματα στο </a:t>
            </a:r>
            <a:r>
              <a:rPr lang="en-US" dirty="0" smtClean="0"/>
              <a:t>corpus </a:t>
            </a:r>
            <a:r>
              <a:rPr lang="el-GR" dirty="0" smtClean="0"/>
              <a:t>του </a:t>
            </a:r>
            <a:r>
              <a:rPr lang="en-US" dirty="0" err="1" smtClean="0"/>
              <a:t>FrameNet</a:t>
            </a:r>
            <a:r>
              <a:rPr lang="en-US" dirty="0" smtClean="0"/>
              <a:t> </a:t>
            </a:r>
            <a:r>
              <a:rPr lang="el-GR" dirty="0" smtClean="0"/>
              <a:t> και μετά από αποσαφήνιση</a:t>
            </a:r>
            <a:r>
              <a:rPr lang="en-US" dirty="0" smtClean="0"/>
              <a:t> </a:t>
            </a:r>
            <a:r>
              <a:rPr lang="el-GR" dirty="0" smtClean="0"/>
              <a:t>των </a:t>
            </a:r>
            <a:r>
              <a:rPr lang="en-US" dirty="0" smtClean="0"/>
              <a:t>fillers </a:t>
            </a:r>
            <a:r>
              <a:rPr lang="el-GR" dirty="0" smtClean="0"/>
              <a:t> και νέα γενίκευσης μέσω της ταξινομίας του</a:t>
            </a:r>
            <a:r>
              <a:rPr lang="en-US" dirty="0" smtClean="0"/>
              <a:t> </a:t>
            </a:r>
            <a:r>
              <a:rPr lang="en-US" dirty="0" err="1" smtClean="0"/>
              <a:t>WordNet</a:t>
            </a:r>
            <a:r>
              <a:rPr lang="en-US" dirty="0" smtClean="0"/>
              <a:t> </a:t>
            </a:r>
            <a:r>
              <a:rPr lang="el-GR" dirty="0" smtClean="0"/>
              <a:t> στο </a:t>
            </a:r>
            <a:r>
              <a:rPr lang="en-US" dirty="0" smtClean="0"/>
              <a:t>repository </a:t>
            </a:r>
            <a:r>
              <a:rPr lang="el-GR" dirty="0" smtClean="0"/>
              <a:t>προστέθηκαν δύο σειρές στο </a:t>
            </a:r>
            <a:r>
              <a:rPr lang="en-US" dirty="0" smtClean="0"/>
              <a:t> </a:t>
            </a:r>
            <a:r>
              <a:rPr lang="el-GR" dirty="0" smtClean="0"/>
              <a:t>φάκελο </a:t>
            </a:r>
            <a:r>
              <a:rPr lang="en-US" dirty="0" smtClean="0"/>
              <a:t>Aging-Entity</a:t>
            </a:r>
            <a:r>
              <a:rPr lang="el-GR" dirty="0" smtClean="0"/>
              <a:t>: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</a:t>
            </a:r>
            <a:r>
              <a:rPr lang="en-US" dirty="0" smtClean="0"/>
              <a:t>person </a:t>
            </a:r>
            <a:r>
              <a:rPr lang="en-US" dirty="0"/>
              <a:t>100007846, 36, 0.947368421052632</a:t>
            </a:r>
          </a:p>
          <a:p>
            <a:pPr marL="0" indent="0">
              <a:buNone/>
            </a:pPr>
            <a:r>
              <a:rPr lang="el-GR" dirty="0" smtClean="0"/>
              <a:t>       </a:t>
            </a:r>
            <a:r>
              <a:rPr lang="en-US" dirty="0" smtClean="0"/>
              <a:t>equipment </a:t>
            </a:r>
            <a:r>
              <a:rPr lang="en-US" dirty="0"/>
              <a:t>103294048, 2, </a:t>
            </a:r>
            <a:r>
              <a:rPr lang="en-US" dirty="0" smtClean="0"/>
              <a:t>0.0526315789473684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Φαίνεται ότι το 95% των παραδειγμάτων αφορούσαν το </a:t>
            </a:r>
            <a:r>
              <a:rPr lang="en-US" dirty="0" smtClean="0"/>
              <a:t>person </a:t>
            </a:r>
            <a:r>
              <a:rPr lang="el-GR" dirty="0" smtClean="0"/>
              <a:t>και το 5% το</a:t>
            </a:r>
            <a:r>
              <a:rPr lang="en-US" dirty="0" smtClean="0"/>
              <a:t> equipment</a:t>
            </a:r>
            <a:r>
              <a:rPr lang="el-GR" dirty="0" smtClean="0"/>
              <a:t>, το οποίο προέρχεται  από το </a:t>
            </a:r>
            <a:r>
              <a:rPr lang="en-US" dirty="0" err="1" smtClean="0"/>
              <a:t>WordNet</a:t>
            </a:r>
            <a:r>
              <a:rPr lang="el-GR" dirty="0" smtClean="0"/>
              <a:t>   </a:t>
            </a:r>
            <a:endParaRPr lang="en-US" dirty="0" smtClean="0"/>
          </a:p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https://dkm.fbk.eu/technologies/framenet-extension-repository-senses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l-GR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l-GR" dirty="0" smtClean="0"/>
              <a:t>Πρώτα </a:t>
            </a:r>
            <a:r>
              <a:rPr lang="el-GR" dirty="0"/>
              <a:t>δημιουργούνται σε απλό κείμενο και ύστερα μετατρέπονται σε </a:t>
            </a:r>
            <a:r>
              <a:rPr lang="en-US" dirty="0" smtClean="0"/>
              <a:t>RDF/OWL </a:t>
            </a:r>
            <a:r>
              <a:rPr lang="el-GR" dirty="0" smtClean="0"/>
              <a:t>για να τεθεί στη διάθεση του </a:t>
            </a:r>
            <a:r>
              <a:rPr lang="en-US" dirty="0" smtClean="0"/>
              <a:t>Semantic Web</a:t>
            </a:r>
            <a:r>
              <a:rPr lang="el-GR" dirty="0"/>
              <a:t> </a:t>
            </a:r>
            <a:r>
              <a:rPr lang="el-GR" dirty="0" smtClean="0"/>
              <a:t>(Σημασιολογικός Ιστός).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67606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RDF: Resource </a:t>
            </a:r>
            <a:r>
              <a:rPr lang="en-US" dirty="0"/>
              <a:t>Description Framework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RDF: </a:t>
            </a:r>
            <a:r>
              <a:rPr lang="el-GR" dirty="0" smtClean="0"/>
              <a:t>περιγραφικό πλαίσιο για τους πόρους</a:t>
            </a:r>
          </a:p>
          <a:p>
            <a:r>
              <a:rPr lang="el-GR" dirty="0" smtClean="0"/>
              <a:t>Αποτελείται από: 1) Πόρους (</a:t>
            </a:r>
            <a:r>
              <a:rPr lang="en-US" dirty="0" smtClean="0"/>
              <a:t>resources)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2) ιδιότητες (</a:t>
            </a:r>
            <a:r>
              <a:rPr lang="en-US" dirty="0" smtClean="0"/>
              <a:t>properties)</a:t>
            </a:r>
            <a:r>
              <a:rPr lang="el-GR" dirty="0" smtClean="0"/>
              <a:t>: οι σχέσεις που αναπτύσσονται 											    μεταξύ των πόρω</a:t>
            </a:r>
            <a:r>
              <a:rPr lang="el-GR" dirty="0"/>
              <a:t>ν</a:t>
            </a:r>
            <a:r>
              <a:rPr lang="en-US" dirty="0" smtClean="0"/>
              <a:t>  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smtClean="0"/>
              <a:t>			     3) κατηγορίες (</a:t>
            </a:r>
            <a:r>
              <a:rPr lang="en-US" dirty="0" smtClean="0"/>
              <a:t>classes)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endParaRPr lang="el-GR" dirty="0" smtClean="0"/>
          </a:p>
          <a:p>
            <a:r>
              <a:rPr lang="el-GR" dirty="0" smtClean="0"/>
              <a:t>Τα στοιχεία συνδυάζονται με τριαδική μορφή: &lt;</a:t>
            </a:r>
            <a:r>
              <a:rPr lang="en-US" dirty="0" smtClean="0"/>
              <a:t>Subject&gt; &lt;Predicate&gt; &lt;Object&gt; </a:t>
            </a:r>
            <a:r>
              <a:rPr lang="el-GR" dirty="0" smtClean="0"/>
              <a:t>π.χ.: </a:t>
            </a:r>
            <a:r>
              <a:rPr lang="en-US" dirty="0" smtClean="0"/>
              <a:t>Men in Black stars </a:t>
            </a:r>
            <a:r>
              <a:rPr lang="en-US" dirty="0" err="1" smtClean="0"/>
              <a:t>WillSmith</a:t>
            </a:r>
            <a:r>
              <a:rPr lang="en-US" dirty="0" smtClean="0"/>
              <a:t>             &lt;</a:t>
            </a:r>
            <a:r>
              <a:rPr lang="en-US" dirty="0" err="1" smtClean="0"/>
              <a:t>MenInBlack</a:t>
            </a:r>
            <a:r>
              <a:rPr lang="en-US" dirty="0" smtClean="0"/>
              <a:t>&gt; &lt;</a:t>
            </a:r>
            <a:r>
              <a:rPr lang="en-US" dirty="0" err="1" smtClean="0"/>
              <a:t>hasStar</a:t>
            </a:r>
            <a:r>
              <a:rPr lang="en-US" dirty="0" smtClean="0"/>
              <a:t>&gt; &lt;</a:t>
            </a:r>
            <a:r>
              <a:rPr lang="en-US" dirty="0" err="1" smtClean="0"/>
              <a:t>WillSmith</a:t>
            </a:r>
            <a:r>
              <a:rPr lang="en-US" dirty="0" smtClean="0"/>
              <a:t>&gt;</a:t>
            </a:r>
          </a:p>
          <a:p>
            <a:r>
              <a:rPr lang="en-US" dirty="0"/>
              <a:t>RDF </a:t>
            </a:r>
            <a:r>
              <a:rPr lang="en-US" dirty="0" smtClean="0"/>
              <a:t>Properties: type, </a:t>
            </a:r>
            <a:r>
              <a:rPr lang="en-US" dirty="0" err="1" smtClean="0"/>
              <a:t>SubClassOf</a:t>
            </a:r>
            <a:r>
              <a:rPr lang="en-US" dirty="0" smtClean="0"/>
              <a:t>, </a:t>
            </a:r>
            <a:r>
              <a:rPr lang="en-US" dirty="0" err="1" smtClean="0"/>
              <a:t>SubPropertyOf</a:t>
            </a:r>
            <a:r>
              <a:rPr lang="en-US" dirty="0" smtClean="0"/>
              <a:t> </a:t>
            </a:r>
            <a:r>
              <a:rPr lang="el-GR" dirty="0" smtClean="0"/>
              <a:t>κ.ά. </a:t>
            </a:r>
          </a:p>
          <a:p>
            <a:pPr marL="0" indent="0">
              <a:buNone/>
            </a:pPr>
            <a:r>
              <a:rPr lang="el-GR" dirty="0" smtClean="0"/>
              <a:t>Π.χ.: &lt;</a:t>
            </a:r>
            <a:r>
              <a:rPr lang="en-US" dirty="0" err="1" smtClean="0"/>
              <a:t>WillSmith</a:t>
            </a:r>
            <a:r>
              <a:rPr lang="en-US" dirty="0" smtClean="0"/>
              <a:t>&gt; &lt;type&gt; &lt;Actor&gt; ( </a:t>
            </a:r>
            <a:r>
              <a:rPr lang="el-GR" dirty="0" smtClean="0"/>
              <a:t>ο πόρος ανήκει σε συγκεκριμένη κατηγορία)</a:t>
            </a:r>
          </a:p>
          <a:p>
            <a:pPr marL="0" indent="0">
              <a:buNone/>
            </a:pPr>
            <a:r>
              <a:rPr lang="en-US" dirty="0" smtClean="0"/>
              <a:t>&lt;Actor&gt; &lt;</a:t>
            </a:r>
            <a:r>
              <a:rPr lang="en-US" dirty="0" err="1" smtClean="0"/>
              <a:t>SubClassOf</a:t>
            </a:r>
            <a:r>
              <a:rPr lang="en-US" dirty="0" smtClean="0"/>
              <a:t>&gt; &lt;Person&gt; (o </a:t>
            </a:r>
            <a:r>
              <a:rPr lang="el-GR" dirty="0" smtClean="0"/>
              <a:t>πόρος είναι μέρος ενός γένους) άρα </a:t>
            </a:r>
            <a:r>
              <a:rPr lang="en-US" dirty="0"/>
              <a:t>&lt;</a:t>
            </a:r>
            <a:r>
              <a:rPr lang="en-US" dirty="0" err="1"/>
              <a:t>WillSmith</a:t>
            </a:r>
            <a:r>
              <a:rPr lang="en-US" dirty="0"/>
              <a:t>&gt; &lt;type&gt; </a:t>
            </a:r>
            <a:r>
              <a:rPr lang="en-US" dirty="0" smtClean="0"/>
              <a:t>&lt;Person&gt;</a:t>
            </a:r>
            <a:r>
              <a:rPr lang="el-GR" dirty="0" smtClean="0"/>
              <a:t> (βγάζει συμπεράσματα </a:t>
            </a:r>
            <a:r>
              <a:rPr lang="en-US" dirty="0" smtClean="0"/>
              <a:t>implies)      </a:t>
            </a:r>
            <a:endParaRPr lang="el-GR" dirty="0"/>
          </a:p>
        </p:txBody>
      </p:sp>
      <p:sp>
        <p:nvSpPr>
          <p:cNvPr id="5" name="Δεξιό βέλος 4"/>
          <p:cNvSpPr/>
          <p:nvPr/>
        </p:nvSpPr>
        <p:spPr>
          <a:xfrm>
            <a:off x="4644592" y="4319751"/>
            <a:ext cx="662152" cy="525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0961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OWL: Ontology Web Language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Σκοπός: δημιουργία οντολογιών που είναι συμβατές με το </a:t>
            </a:r>
            <a:r>
              <a:rPr lang="en-US" dirty="0" smtClean="0"/>
              <a:t>World Wide Web</a:t>
            </a:r>
          </a:p>
          <a:p>
            <a:r>
              <a:rPr lang="el-GR" dirty="0" smtClean="0"/>
              <a:t>Έχει βασιστεί στο </a:t>
            </a:r>
            <a:r>
              <a:rPr lang="en-US" dirty="0" smtClean="0"/>
              <a:t>RDF</a:t>
            </a:r>
            <a:r>
              <a:rPr lang="el-GR" dirty="0"/>
              <a:t> </a:t>
            </a:r>
            <a:r>
              <a:rPr lang="el-GR" dirty="0" smtClean="0"/>
              <a:t>με τη διαφορά ότι προσθέτει περισσότερο λεξιλόγιο για περιγραφή ιδιοτήτων και κατηγοριών.  </a:t>
            </a:r>
          </a:p>
          <a:p>
            <a:r>
              <a:rPr lang="el-GR" dirty="0" smtClean="0"/>
              <a:t>Διαφορές από το </a:t>
            </a:r>
            <a:r>
              <a:rPr lang="en-US" dirty="0" smtClean="0"/>
              <a:t>RDF</a:t>
            </a:r>
            <a:r>
              <a:rPr lang="el-GR" dirty="0" smtClean="0"/>
              <a:t>: 1) σχέσεις μεταξύ των πόρων (</a:t>
            </a:r>
            <a:r>
              <a:rPr lang="en-US" dirty="0" smtClean="0"/>
              <a:t>relationships between </a:t>
            </a:r>
            <a:r>
              <a:rPr lang="el-GR" dirty="0" smtClean="0"/>
              <a:t>							</a:t>
            </a:r>
            <a:r>
              <a:rPr lang="en-US" dirty="0" smtClean="0"/>
              <a:t>resources)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smtClean="0"/>
              <a:t>			    </a:t>
            </a:r>
            <a:r>
              <a:rPr lang="en-US" dirty="0" smtClean="0"/>
              <a:t>		</a:t>
            </a:r>
            <a:r>
              <a:rPr lang="el-GR" dirty="0" smtClean="0"/>
              <a:t>2)</a:t>
            </a:r>
            <a:r>
              <a:rPr lang="en-US" dirty="0" smtClean="0"/>
              <a:t> </a:t>
            </a:r>
            <a:r>
              <a:rPr lang="el-GR" dirty="0" smtClean="0"/>
              <a:t>ισότητα( </a:t>
            </a:r>
            <a:r>
              <a:rPr lang="en-US" dirty="0" smtClean="0"/>
              <a:t>equality)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	      3)</a:t>
            </a:r>
            <a:r>
              <a:rPr lang="el-GR" dirty="0" smtClean="0"/>
              <a:t>πλουσιότερες ιδιότητες</a:t>
            </a:r>
            <a:r>
              <a:rPr lang="en-US" dirty="0" smtClean="0"/>
              <a:t> (richer resources)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      4)</a:t>
            </a:r>
            <a:r>
              <a:rPr lang="el-GR" dirty="0" smtClean="0"/>
              <a:t>περιορισμοί κατηγορηματικών ιδιοτήτων (</a:t>
            </a:r>
            <a:r>
              <a:rPr lang="en-US" dirty="0" smtClean="0"/>
              <a:t>Class 							property restrictions) </a:t>
            </a:r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13350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56138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90C226"/>
                </a:solidFill>
              </a:rPr>
              <a:t>Μετατροπή σε </a:t>
            </a:r>
            <a:r>
              <a:rPr lang="en-US" dirty="0">
                <a:solidFill>
                  <a:srgbClr val="90C226"/>
                </a:solidFill>
              </a:rPr>
              <a:t>RDF</a:t>
            </a:r>
            <a:r>
              <a:rPr lang="el-GR" dirty="0" smtClean="0">
                <a:solidFill>
                  <a:srgbClr val="90C226"/>
                </a:solidFill>
              </a:rPr>
              <a:t>(1)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765738"/>
            <a:ext cx="8596668" cy="430715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Διαμόρφωση της δομής του αποθετηρίου </a:t>
            </a:r>
            <a:r>
              <a:rPr lang="el-GR" sz="2000" dirty="0"/>
              <a:t>ως </a:t>
            </a:r>
            <a:r>
              <a:rPr lang="el-GR" sz="2000" dirty="0" smtClean="0"/>
              <a:t>οντολογία (εννοιολογικά  οργανωμένα λεξικά που </a:t>
            </a:r>
            <a:r>
              <a:rPr lang="el-GR" sz="2000" dirty="0"/>
              <a:t>συμπεριλαμβάνουν πλήθος λεξικών </a:t>
            </a:r>
            <a:r>
              <a:rPr lang="el-GR" sz="2000" dirty="0" smtClean="0"/>
              <a:t>σχέσεων, όπως συνωνυμία, αντωνυμία, κληρονομικότητα).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Κύρια κατηγορία οντολογίας: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learntSemType</a:t>
            </a:r>
            <a:r>
              <a:rPr 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2000" dirty="0" smtClean="0"/>
              <a:t>που αντιστοιχεί σε μια γραμμή του αποθετηρίου και παρουσιάζει μια πιθανή κατηγορία για ένα ζεύγος</a:t>
            </a:r>
            <a:r>
              <a:rPr lang="en-US" sz="2000" dirty="0"/>
              <a:t> </a:t>
            </a:r>
            <a:r>
              <a:rPr lang="en-US" sz="2000" dirty="0" smtClean="0"/>
              <a:t>FE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l-GR" sz="2000" dirty="0" smtClean="0"/>
              <a:t>Χρήση της </a:t>
            </a:r>
            <a:r>
              <a:rPr lang="en-US" sz="2000" dirty="0" smtClean="0"/>
              <a:t>XML</a:t>
            </a:r>
            <a:r>
              <a:rPr lang="el-GR" sz="2000" dirty="0" smtClean="0"/>
              <a:t> για </a:t>
            </a:r>
            <a:r>
              <a:rPr lang="el-GR" sz="2000" dirty="0"/>
              <a:t>την παρουσίαση  ως αναφορά για τον καθορισμό πλαισίου και σημασιολογικών </a:t>
            </a:r>
            <a:r>
              <a:rPr lang="el-GR" sz="2000" dirty="0" smtClean="0"/>
              <a:t>URI (</a:t>
            </a:r>
            <a:r>
              <a:rPr lang="en-US" sz="2000" dirty="0" smtClean="0"/>
              <a:t>Uniforms resource identifiers) </a:t>
            </a:r>
            <a:r>
              <a:rPr lang="el-GR" sz="2000" dirty="0" smtClean="0"/>
              <a:t> </a:t>
            </a:r>
            <a:r>
              <a:rPr lang="el-GR" sz="2000" dirty="0"/>
              <a:t>μέσα στην οντολογία</a:t>
            </a:r>
            <a:r>
              <a:rPr lang="el-GR" dirty="0"/>
              <a:t>.</a:t>
            </a:r>
            <a:endParaRPr lang="en-US" dirty="0" smtClean="0"/>
          </a:p>
          <a:p>
            <a:endParaRPr lang="el-G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18997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77334" y="567558"/>
            <a:ext cx="8596668" cy="1124608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90C226"/>
                </a:solidFill>
              </a:rPr>
              <a:t>Μετατροπή σε </a:t>
            </a:r>
            <a:r>
              <a:rPr lang="en-US" dirty="0">
                <a:solidFill>
                  <a:srgbClr val="90C226"/>
                </a:solidFill>
              </a:rPr>
              <a:t>RDF</a:t>
            </a:r>
            <a:r>
              <a:rPr lang="el-GR" dirty="0" smtClean="0">
                <a:solidFill>
                  <a:srgbClr val="90C226"/>
                </a:solidFill>
              </a:rPr>
              <a:t>(2)</a:t>
            </a:r>
            <a:r>
              <a:rPr lang="en-US" dirty="0" smtClean="0">
                <a:solidFill>
                  <a:srgbClr val="90C226"/>
                </a:solidFill>
              </a:rPr>
              <a:t/>
            </a:r>
            <a:br>
              <a:rPr lang="en-US" dirty="0" smtClean="0">
                <a:solidFill>
                  <a:srgbClr val="90C226"/>
                </a:solidFill>
              </a:rPr>
            </a:br>
            <a:r>
              <a:rPr lang="el-GR" sz="2800" i="1" dirty="0" smtClean="0">
                <a:solidFill>
                  <a:srgbClr val="54A021">
                    <a:lumMod val="75000"/>
                  </a:srgbClr>
                </a:solidFill>
              </a:rPr>
              <a:t>Παράδειγμα</a:t>
            </a:r>
            <a:endParaRPr lang="el-GR" sz="2800" i="1" dirty="0">
              <a:solidFill>
                <a:srgbClr val="54A021">
                  <a:lumMod val="75000"/>
                </a:srgbClr>
              </a:solidFill>
            </a:endParaRP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7062" y="1629104"/>
            <a:ext cx="7262647" cy="4498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9738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</TotalTime>
  <Words>792</Words>
  <Application>Microsoft Office PowerPoint</Application>
  <PresentationFormat>Custom</PresentationFormat>
  <Paragraphs>75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Όψη</vt:lpstr>
      <vt:lpstr>Enriching digitized material</vt:lpstr>
      <vt:lpstr>A Semantic Role Repository Linking FrameNet and WordNet</vt:lpstr>
      <vt:lpstr>Δημιουργία Αποθετηρίου(1) Αιτία δημιουργίας</vt:lpstr>
      <vt:lpstr>Δημιουργία Αποθετηρίου(2) Διαδικασία δημιουργίας </vt:lpstr>
      <vt:lpstr>Δημιουργία Αποθετηρίου(3) Διαδικασία δημιουργίας </vt:lpstr>
      <vt:lpstr>RDF: Resource Description Framework </vt:lpstr>
      <vt:lpstr>OWL: Ontology Web Language</vt:lpstr>
      <vt:lpstr>Μετατροπή σε RDF(1)</vt:lpstr>
      <vt:lpstr>Μετατροπή σε RDF(2) Παράδειγμα</vt:lpstr>
      <vt:lpstr>Μετατροπή σε RDF(3) Παράδειγμα</vt:lpstr>
      <vt:lpstr>Μετατροπή σε RDF(4) Παράδειγμα</vt:lpstr>
      <vt:lpstr>Διαθεσιμότητα του πόρου (Availability of the resource)</vt:lpstr>
      <vt:lpstr>Συζήτηση και εφαρμογές (1)</vt:lpstr>
      <vt:lpstr>Συζήτηση και εφαρμογές (2)  Χρήση του αποθετηρίου</vt:lpstr>
      <vt:lpstr>   Ευχαριστούμε για την προσοχή σας!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Enriching digitized material</dc:title>
  <dc:creator>Χρήστης των Windows</dc:creator>
  <cp:lastModifiedBy>marks</cp:lastModifiedBy>
  <cp:revision>47</cp:revision>
  <dcterms:created xsi:type="dcterms:W3CDTF">2018-11-06T16:16:33Z</dcterms:created>
  <dcterms:modified xsi:type="dcterms:W3CDTF">2018-11-14T06:40:35Z</dcterms:modified>
</cp:coreProperties>
</file>