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61"/>
  </p:notesMasterIdLst>
  <p:handoutMasterIdLst>
    <p:handoutMasterId r:id="rId62"/>
  </p:handoutMasterIdLst>
  <p:sldIdLst>
    <p:sldId id="279" r:id="rId2"/>
    <p:sldId id="280" r:id="rId3"/>
    <p:sldId id="281" r:id="rId4"/>
    <p:sldId id="282" r:id="rId5"/>
    <p:sldId id="283" r:id="rId6"/>
    <p:sldId id="284" r:id="rId7"/>
    <p:sldId id="285" r:id="rId8"/>
    <p:sldId id="286" r:id="rId9"/>
    <p:sldId id="287" r:id="rId10"/>
    <p:sldId id="289" r:id="rId11"/>
    <p:sldId id="291" r:id="rId12"/>
    <p:sldId id="293" r:id="rId13"/>
    <p:sldId id="294" r:id="rId14"/>
    <p:sldId id="292" r:id="rId15"/>
    <p:sldId id="296" r:id="rId16"/>
    <p:sldId id="295" r:id="rId17"/>
    <p:sldId id="297" r:id="rId18"/>
    <p:sldId id="288" r:id="rId19"/>
    <p:sldId id="298" r:id="rId20"/>
    <p:sldId id="299" r:id="rId21"/>
    <p:sldId id="301" r:id="rId22"/>
    <p:sldId id="302" r:id="rId23"/>
    <p:sldId id="340"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Lst>
  <p:sldSz cx="9144000" cy="6858000" type="screen4x3"/>
  <p:notesSz cx="6797675" cy="9928225"/>
  <p:defaultTextStyle>
    <a:defPPr>
      <a:defRPr lang="en-US"/>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4A3"/>
    <a:srgbClr val="0093D3"/>
    <a:srgbClr val="2976AB"/>
    <a:srgbClr val="FFCC66"/>
    <a:srgbClr val="008080"/>
    <a:srgbClr val="667F1E"/>
    <a:srgbClr val="C42127"/>
    <a:srgbClr val="00D5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5" autoAdjust="0"/>
    <p:restoredTop sz="81007" autoAdjust="0"/>
  </p:normalViewPr>
  <p:slideViewPr>
    <p:cSldViewPr>
      <p:cViewPr>
        <p:scale>
          <a:sx n="100" d="100"/>
          <a:sy n="100" d="100"/>
        </p:scale>
        <p:origin x="-1362" y="-360"/>
      </p:cViewPr>
      <p:guideLst>
        <p:guide orient="horz" pos="1776"/>
        <p:guide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44" y="-12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fr-FR"/>
          </a:p>
        </p:txBody>
      </p:sp>
      <p:sp>
        <p:nvSpPr>
          <p:cNvPr id="52224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r-FR"/>
          </a:p>
        </p:txBody>
      </p:sp>
      <p:sp>
        <p:nvSpPr>
          <p:cNvPr id="52224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fr-FR"/>
          </a:p>
        </p:txBody>
      </p:sp>
      <p:sp>
        <p:nvSpPr>
          <p:cNvPr id="52224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fld id="{0A0392FB-B704-430E-85FE-9102F3AF0907}"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56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fr-FR"/>
          </a:p>
        </p:txBody>
      </p:sp>
      <p:sp>
        <p:nvSpPr>
          <p:cNvPr id="49561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95621"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9562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fr-FR"/>
          </a:p>
        </p:txBody>
      </p:sp>
      <p:sp>
        <p:nvSpPr>
          <p:cNvPr id="49562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fld id="{CD270FE3-1B15-4DB3-9481-F8C524C4854D}"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924425"/>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5888"/>
            <a:ext cx="74279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et modifiez le titre</a:t>
            </a:r>
          </a:p>
        </p:txBody>
      </p:sp>
      <p:sp>
        <p:nvSpPr>
          <p:cNvPr id="1027" name="Rectangle 3"/>
          <p:cNvSpPr>
            <a:spLocks noGrp="1" noChangeArrowheads="1"/>
          </p:cNvSpPr>
          <p:nvPr>
            <p:ph type="body" idx="1"/>
          </p:nvPr>
        </p:nvSpPr>
        <p:spPr bwMode="auto">
          <a:xfrm>
            <a:off x="457200" y="1600200"/>
            <a:ext cx="8229600" cy="492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Jean Monnet Chair</a:t>
            </a:r>
            <a:r>
              <a:rPr lang="el-GR" dirty="0" smtClean="0"/>
              <a:t/>
            </a:r>
            <a:br>
              <a:rPr lang="el-GR" dirty="0" smtClean="0"/>
            </a:br>
            <a:r>
              <a:rPr lang="en-US" dirty="0" smtClean="0"/>
              <a:t>European Integration and Policies</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a:buNone/>
            </a:pPr>
            <a:endParaRPr lang="en-US" dirty="0" smtClean="0"/>
          </a:p>
          <a:p>
            <a:pPr>
              <a:buNone/>
            </a:pPr>
            <a:endParaRPr lang="en-US" dirty="0" smtClean="0"/>
          </a:p>
          <a:p>
            <a:pPr algn="ctr">
              <a:buNone/>
            </a:pPr>
            <a:r>
              <a:rPr lang="el-GR" sz="1800" dirty="0" smtClean="0">
                <a:solidFill>
                  <a:srgbClr val="002060"/>
                </a:solidFill>
              </a:rPr>
              <a:t>Διεπιστημονικό σεμινάριο</a:t>
            </a:r>
            <a:endParaRPr lang="en-US" sz="1800" dirty="0" smtClean="0">
              <a:solidFill>
                <a:srgbClr val="002060"/>
              </a:solidFill>
            </a:endParaRPr>
          </a:p>
          <a:p>
            <a:pPr algn="ctr">
              <a:buNone/>
            </a:pPr>
            <a:r>
              <a:rPr lang="el-GR" sz="1800" dirty="0" smtClean="0">
                <a:solidFill>
                  <a:srgbClr val="002060"/>
                </a:solidFill>
              </a:rPr>
              <a:t>«Ευρωπαϊκή Περιβαλλοντική Πολιτική»</a:t>
            </a:r>
          </a:p>
          <a:p>
            <a:pPr algn="ctr">
              <a:buNone/>
            </a:pPr>
            <a:r>
              <a:rPr lang="el-GR" sz="1800" dirty="0" smtClean="0">
                <a:solidFill>
                  <a:srgbClr val="002060"/>
                </a:solidFill>
              </a:rPr>
              <a:t>Ημερομηνίες διεξαγωγής: 17.5.2013 &amp; 24.5.2013</a:t>
            </a:r>
          </a:p>
          <a:p>
            <a:pPr algn="ctr">
              <a:buNone/>
            </a:pPr>
            <a:r>
              <a:rPr lang="el-GR" sz="1800" dirty="0" smtClean="0">
                <a:solidFill>
                  <a:srgbClr val="002060"/>
                </a:solidFill>
              </a:rPr>
              <a:t>Πανεπιστήμιο Πελοποννήσου</a:t>
            </a:r>
          </a:p>
          <a:p>
            <a:pPr algn="ctr">
              <a:buNone/>
            </a:pPr>
            <a:endParaRPr lang="el-GR" sz="1800" dirty="0" smtClean="0">
              <a:solidFill>
                <a:srgbClr val="002060"/>
              </a:solidFill>
            </a:endParaRPr>
          </a:p>
          <a:p>
            <a:pPr algn="ctr">
              <a:buNone/>
            </a:pPr>
            <a:r>
              <a:rPr lang="en-US" sz="1800" dirty="0" smtClean="0">
                <a:solidFill>
                  <a:srgbClr val="002060"/>
                </a:solidFill>
              </a:rPr>
              <a:t>http://jmonneteuintegration.wordpress.com/</a:t>
            </a:r>
            <a:endParaRPr lang="el-GR" sz="18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a:xfrm>
            <a:off x="457200" y="1357298"/>
            <a:ext cx="8229600" cy="5167327"/>
          </a:xfrm>
        </p:spPr>
        <p:txBody>
          <a:bodyPr/>
          <a:lstStyle/>
          <a:p>
            <a:pPr algn="ctr">
              <a:buNone/>
            </a:pPr>
            <a:r>
              <a:rPr lang="el-GR" sz="2000" dirty="0" smtClean="0">
                <a:solidFill>
                  <a:srgbClr val="002060"/>
                </a:solidFill>
              </a:rPr>
              <a:t>Αρχές της κοινοτικής περιβαλλοντικής πολιτικής</a:t>
            </a:r>
          </a:p>
          <a:p>
            <a:pPr>
              <a:buNone/>
            </a:pPr>
            <a:r>
              <a:rPr lang="el-GR" sz="2000" dirty="0" smtClean="0">
                <a:solidFill>
                  <a:srgbClr val="002060"/>
                </a:solidFill>
              </a:rPr>
              <a:t>• Επικουρικότητα (</a:t>
            </a:r>
            <a:r>
              <a:rPr lang="el-GR" sz="2000" dirty="0" err="1" smtClean="0">
                <a:solidFill>
                  <a:srgbClr val="002060"/>
                </a:solidFill>
              </a:rPr>
              <a:t>Subsidiarity</a:t>
            </a:r>
            <a:r>
              <a:rPr lang="el-GR" sz="2000" dirty="0" smtClean="0">
                <a:solidFill>
                  <a:srgbClr val="002060"/>
                </a:solidFill>
              </a:rPr>
              <a:t>) : πρόκειται για την αρχή σύμφωνα με την οποία η Ένωση αναλαμβάνει δράση, στους τομείς που δεν υπάγονται στην αποκλειστική της αρμοδιότητα, μόνον εφόσον η δράση της θα είναι πιο αποτελεσματική από αντίστοιχα μέτρα εθνικής, περιφερειακής ή τοπικής εμβέλειας.</a:t>
            </a:r>
          </a:p>
          <a:p>
            <a:endParaRPr lang="el-GR" sz="2000" dirty="0" smtClean="0">
              <a:solidFill>
                <a:srgbClr val="002060"/>
              </a:solidFill>
            </a:endParaRPr>
          </a:p>
          <a:p>
            <a:pPr>
              <a:buNone/>
            </a:pPr>
            <a:r>
              <a:rPr lang="el-GR" sz="2000" dirty="0" smtClean="0">
                <a:solidFill>
                  <a:srgbClr val="002060"/>
                </a:solidFill>
              </a:rPr>
              <a:t>«η Κοινότητα δε διαθέτει τεκμήριο αρμοδιότητας για θέματα που άπτονται </a:t>
            </a:r>
            <a:r>
              <a:rPr lang="el-GR" sz="2000" i="1" dirty="0" smtClean="0">
                <a:solidFill>
                  <a:srgbClr val="002060"/>
                </a:solidFill>
              </a:rPr>
              <a:t>του περιβάλλοντος αλλά επεμβαίνει όταν το έννομο αυτό αγαθό διασφαλίζεται με μεγαλύτερη επιτυχία με τη δική της δράση και όχι από εκείνη των κρατών μελών». </a:t>
            </a:r>
          </a:p>
          <a:p>
            <a:pPr>
              <a:buNone/>
            </a:pPr>
            <a:r>
              <a:rPr lang="el-GR" sz="900" dirty="0" err="1" smtClean="0">
                <a:solidFill>
                  <a:srgbClr val="002060"/>
                </a:solidFill>
              </a:rPr>
              <a:t>Τσάλτας</a:t>
            </a:r>
            <a:r>
              <a:rPr lang="el-GR" sz="900" dirty="0" smtClean="0">
                <a:solidFill>
                  <a:srgbClr val="002060"/>
                </a:solidFill>
              </a:rPr>
              <a:t> Ι. Γρηγόρης- Γρηγορίου Παναγιώτης, Κοινοτικές στρατηγικές για το περιβάλλον, Εκδόσεις  </a:t>
            </a:r>
            <a:r>
              <a:rPr lang="el-GR" sz="900" dirty="0" err="1" smtClean="0">
                <a:solidFill>
                  <a:srgbClr val="002060"/>
                </a:solidFill>
              </a:rPr>
              <a:t>Παπαζήση</a:t>
            </a:r>
            <a:r>
              <a:rPr lang="el-GR" sz="900" dirty="0" smtClean="0">
                <a:solidFill>
                  <a:srgbClr val="002060"/>
                </a:solidFill>
              </a:rPr>
              <a:t>, Αθήνα , 1994, σελ΄.146 </a:t>
            </a:r>
            <a:endParaRPr lang="el-GR" sz="900" i="1" dirty="0" smtClean="0">
              <a:solidFill>
                <a:srgbClr val="002060"/>
              </a:solidFill>
            </a:endParaRPr>
          </a:p>
          <a:p>
            <a:pPr>
              <a:buNone/>
            </a:pPr>
            <a:endParaRPr lang="el-G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buNone/>
            </a:pPr>
            <a:r>
              <a:rPr lang="el-GR" sz="2000" dirty="0" smtClean="0">
                <a:solidFill>
                  <a:srgbClr val="002060"/>
                </a:solidFill>
              </a:rPr>
              <a:t>• Αρχή της προφύλαξης (</a:t>
            </a:r>
            <a:r>
              <a:rPr lang="el-GR" sz="2000" dirty="0" err="1" smtClean="0">
                <a:solidFill>
                  <a:srgbClr val="002060"/>
                </a:solidFill>
              </a:rPr>
              <a:t>Precautionary</a:t>
            </a:r>
            <a:r>
              <a:rPr lang="el-GR" sz="2000" dirty="0" smtClean="0">
                <a:solidFill>
                  <a:srgbClr val="002060"/>
                </a:solidFill>
              </a:rPr>
              <a:t> </a:t>
            </a:r>
            <a:r>
              <a:rPr lang="el-GR" sz="2000" dirty="0" err="1" smtClean="0">
                <a:solidFill>
                  <a:srgbClr val="002060"/>
                </a:solidFill>
              </a:rPr>
              <a:t>Principle</a:t>
            </a:r>
            <a:r>
              <a:rPr lang="el-GR" sz="2000" dirty="0" smtClean="0">
                <a:solidFill>
                  <a:srgbClr val="002060"/>
                </a:solidFill>
              </a:rPr>
              <a:t>) </a:t>
            </a:r>
          </a:p>
          <a:p>
            <a:pPr>
              <a:buNone/>
            </a:pPr>
            <a:r>
              <a:rPr lang="el-GR" sz="2000" dirty="0" smtClean="0">
                <a:solidFill>
                  <a:srgbClr val="002060"/>
                </a:solidFill>
              </a:rPr>
              <a:t>Στρατηγική διαχείρισης του κινδύνου στον τομέα του περιβάλλοντος</a:t>
            </a:r>
          </a:p>
          <a:p>
            <a:pPr>
              <a:buNone/>
            </a:pPr>
            <a:endParaRPr lang="el-GR" sz="2000" dirty="0" smtClean="0">
              <a:solidFill>
                <a:srgbClr val="002060"/>
              </a:solidFill>
            </a:endParaRPr>
          </a:p>
          <a:p>
            <a:pPr>
              <a:buNone/>
            </a:pPr>
            <a:r>
              <a:rPr lang="el-GR" sz="2000" dirty="0" smtClean="0">
                <a:solidFill>
                  <a:srgbClr val="002060"/>
                </a:solidFill>
              </a:rPr>
              <a:t>έχει εφαρμογή όταν:</a:t>
            </a:r>
          </a:p>
          <a:p>
            <a:pPr>
              <a:buNone/>
            </a:pPr>
            <a:r>
              <a:rPr lang="el-GR" sz="2000" dirty="0" smtClean="0">
                <a:solidFill>
                  <a:srgbClr val="002060"/>
                </a:solidFill>
              </a:rPr>
              <a:t>- τα επιστημονικά δεδομένα είναι ανεπαρκή ή αβέβαια ή δεν καταλήγουν σε οριστικά συμπεράσματα</a:t>
            </a:r>
          </a:p>
          <a:p>
            <a:pPr>
              <a:buFontTx/>
              <a:buChar char="-"/>
            </a:pPr>
            <a:r>
              <a:rPr lang="el-GR" sz="2000" dirty="0" smtClean="0">
                <a:solidFill>
                  <a:srgbClr val="002060"/>
                </a:solidFill>
              </a:rPr>
              <a:t>ή από μια πρώτη επιστημονική αξιολόγηση προκύπτουν βάσιμοι φόβοι για επικίνδυνες επιδράσεις στο περιβάλλον και στην υγεία του ανθρώπου, των ζώων και των φυτών.</a:t>
            </a:r>
          </a:p>
          <a:p>
            <a:pPr>
              <a:buFontTx/>
              <a:buChar char="-"/>
            </a:pPr>
            <a:endParaRPr lang="el-GR" dirty="0" smtClean="0"/>
          </a:p>
          <a:p>
            <a:pPr>
              <a:buNone/>
            </a:pP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a:xfrm>
            <a:off x="214282" y="1285860"/>
            <a:ext cx="8715436" cy="5238765"/>
          </a:xfrm>
        </p:spPr>
        <p:txBody>
          <a:bodyPr/>
          <a:lstStyle/>
          <a:p>
            <a:pPr>
              <a:buNone/>
            </a:pPr>
            <a:r>
              <a:rPr lang="el-GR" sz="2000" dirty="0" smtClean="0">
                <a:solidFill>
                  <a:srgbClr val="002060"/>
                </a:solidFill>
              </a:rPr>
              <a:t>Τρεις ειδικές αρχές πρέπει να διέπουν την προσφυγή στην αρχή της προφύλαξης:</a:t>
            </a:r>
          </a:p>
          <a:p>
            <a:r>
              <a:rPr lang="el-GR" sz="2000" dirty="0" smtClean="0">
                <a:solidFill>
                  <a:srgbClr val="002060"/>
                </a:solidFill>
              </a:rPr>
              <a:t>η υλοποίηση της αρχής πρέπει να βασίζεται σε μια όσο το δυνατόν πληρέστερη επιστημονική αξιολόγηση. Η αξιολόγηση αυτή πρέπει, στο μέτρο του δυνατού, να προσδιορίζει σε κάθε στάδιο το βαθμό επιστημονικής αβεβαιότητας</a:t>
            </a:r>
          </a:p>
          <a:p>
            <a:r>
              <a:rPr lang="el-GR" sz="2000" dirty="0" smtClean="0">
                <a:solidFill>
                  <a:srgbClr val="002060"/>
                </a:solidFill>
              </a:rPr>
              <a:t>κάθε απόφαση για ανάληψη ή μη ανάληψη δράσης δυνάμει της αρχής της προφύλαξης πρέπει προηγείται η αξιολόγηση του κινδύνου και των δυνητικών συνεπειών της απουσίας δράσης</a:t>
            </a:r>
          </a:p>
          <a:p>
            <a:r>
              <a:rPr lang="el-GR" sz="2000" dirty="0" smtClean="0">
                <a:solidFill>
                  <a:srgbClr val="002060"/>
                </a:solidFill>
              </a:rPr>
              <a:t>από τη στιγμή που τα αποτελέσματα της επιστημονικής αξιολόγησης και/ή της αξιολόγησης του κινδύνου είναι διαθέσιμα, όλα τα ενδιαφερόμενα μέρη πρέπει να έχουν τη δυνατότητα να συμμετέχουν στη μελέτη διαφόρων υπό εξέταση ενεργειών με τη μεγαλύτερη δυνατή διαφάνεια.</a:t>
            </a:r>
            <a:endParaRPr lang="el-GR" sz="20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a:xfrm>
            <a:off x="214282" y="1285860"/>
            <a:ext cx="8715436" cy="5357850"/>
          </a:xfrm>
        </p:spPr>
        <p:txBody>
          <a:bodyPr/>
          <a:lstStyle/>
          <a:p>
            <a:pPr>
              <a:buNone/>
            </a:pPr>
            <a:r>
              <a:rPr lang="el-GR" sz="2000" dirty="0" smtClean="0">
                <a:solidFill>
                  <a:srgbClr val="002060"/>
                </a:solidFill>
              </a:rPr>
              <a:t>Οι γενικές αρχές μιας καλής διαχείρισης των κινδύνων παραμένουν εφαρμοστέες όταν γίνεται προσφυγή στην αρχή της προφύλαξης. </a:t>
            </a:r>
          </a:p>
          <a:p>
            <a:pPr>
              <a:buNone/>
            </a:pPr>
            <a:r>
              <a:rPr lang="el-GR" sz="2000" dirty="0" smtClean="0">
                <a:solidFill>
                  <a:srgbClr val="002060"/>
                </a:solidFill>
              </a:rPr>
              <a:t>Πρόκειται για τις εξής πέντε αρχές:</a:t>
            </a:r>
          </a:p>
          <a:p>
            <a:r>
              <a:rPr lang="el-GR" sz="2000" dirty="0" smtClean="0">
                <a:solidFill>
                  <a:srgbClr val="002060"/>
                </a:solidFill>
              </a:rPr>
              <a:t>τα μέτρα να είναι ανάλογα με το επίπεδο της επιδιωκόμενης προστασίας·</a:t>
            </a:r>
          </a:p>
          <a:p>
            <a:r>
              <a:rPr lang="el-GR" sz="2000" dirty="0" smtClean="0">
                <a:solidFill>
                  <a:srgbClr val="002060"/>
                </a:solidFill>
              </a:rPr>
              <a:t> να μην επιφέρει διακρίσεις η εφαρμογή τους·</a:t>
            </a:r>
          </a:p>
          <a:p>
            <a:r>
              <a:rPr lang="el-GR" sz="2000" dirty="0" smtClean="0">
                <a:solidFill>
                  <a:srgbClr val="002060"/>
                </a:solidFill>
              </a:rPr>
              <a:t>να είναι συνεπή με τα μέτρα που έχουν ήδη ληφθεί σε παρόμοιες καταστάσεις ή που χρησιμοποιούν παρόμοιες προσεγγίσεις</a:t>
            </a:r>
          </a:p>
          <a:p>
            <a:r>
              <a:rPr lang="el-GR" sz="2000" dirty="0" smtClean="0">
                <a:solidFill>
                  <a:srgbClr val="002060"/>
                </a:solidFill>
              </a:rPr>
              <a:t>να εξετάζονται τα πλεονεκτήματα και οι επιβαρύνσεις που απορρέουν από τις ενέργειες που έχουν αναληφθεί ή την απουσία ενεργειών</a:t>
            </a:r>
          </a:p>
          <a:p>
            <a:r>
              <a:rPr lang="el-GR" sz="2000" dirty="0" smtClean="0">
                <a:solidFill>
                  <a:srgbClr val="002060"/>
                </a:solidFill>
              </a:rPr>
              <a:t>να μπορούν να αναθεωρούνται υπό το φως της επιστημονικής εξέλιξης.</a:t>
            </a:r>
            <a:endParaRPr lang="el-GR" sz="2000"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l-GR" dirty="0" smtClean="0"/>
              <a:t>• </a:t>
            </a:r>
            <a:r>
              <a:rPr lang="el-GR" sz="2000" dirty="0" smtClean="0">
                <a:solidFill>
                  <a:srgbClr val="002060"/>
                </a:solidFill>
              </a:rPr>
              <a:t>Η περιβαλλοντική ευθύνη (</a:t>
            </a:r>
            <a:r>
              <a:rPr lang="el-GR" sz="2000" dirty="0" err="1" smtClean="0">
                <a:solidFill>
                  <a:srgbClr val="002060"/>
                </a:solidFill>
              </a:rPr>
              <a:t>Environmental</a:t>
            </a:r>
            <a:r>
              <a:rPr lang="el-GR" sz="2000" dirty="0" smtClean="0">
                <a:solidFill>
                  <a:srgbClr val="002060"/>
                </a:solidFill>
              </a:rPr>
              <a:t> </a:t>
            </a:r>
            <a:r>
              <a:rPr lang="el-GR" sz="2000" dirty="0" err="1" smtClean="0">
                <a:solidFill>
                  <a:srgbClr val="002060"/>
                </a:solidFill>
              </a:rPr>
              <a:t>liability</a:t>
            </a:r>
            <a:r>
              <a:rPr lang="el-GR" sz="2000" dirty="0" smtClean="0">
                <a:solidFill>
                  <a:srgbClr val="002060"/>
                </a:solidFill>
              </a:rPr>
              <a:t>) αποτελεί εφαρμογή της αρχής </a:t>
            </a:r>
            <a:r>
              <a:rPr lang="el-GR" sz="2000" dirty="0" err="1" smtClean="0">
                <a:solidFill>
                  <a:srgbClr val="002060"/>
                </a:solidFill>
              </a:rPr>
              <a:t>≪ο</a:t>
            </a:r>
            <a:r>
              <a:rPr lang="el-GR" sz="2000" dirty="0" smtClean="0">
                <a:solidFill>
                  <a:srgbClr val="002060"/>
                </a:solidFill>
              </a:rPr>
              <a:t> </a:t>
            </a:r>
            <a:r>
              <a:rPr lang="el-GR" sz="2000" dirty="0" err="1" smtClean="0">
                <a:solidFill>
                  <a:srgbClr val="002060"/>
                </a:solidFill>
              </a:rPr>
              <a:t>ρυπαίνων</a:t>
            </a:r>
            <a:r>
              <a:rPr lang="el-GR" sz="2000" dirty="0" smtClean="0">
                <a:solidFill>
                  <a:srgbClr val="002060"/>
                </a:solidFill>
              </a:rPr>
              <a:t> </a:t>
            </a:r>
            <a:r>
              <a:rPr lang="el-GR" sz="2000" dirty="0" err="1" smtClean="0">
                <a:solidFill>
                  <a:srgbClr val="002060"/>
                </a:solidFill>
              </a:rPr>
              <a:t>πληρώνει≫</a:t>
            </a:r>
            <a:r>
              <a:rPr lang="el-GR" sz="2000" dirty="0" smtClean="0">
                <a:solidFill>
                  <a:srgbClr val="002060"/>
                </a:solidFill>
              </a:rPr>
              <a:t> (</a:t>
            </a:r>
            <a:r>
              <a:rPr lang="el-GR" sz="2000" dirty="0" err="1" smtClean="0">
                <a:solidFill>
                  <a:srgbClr val="002060"/>
                </a:solidFill>
              </a:rPr>
              <a:t>polluter</a:t>
            </a:r>
            <a:r>
              <a:rPr lang="el-GR" sz="2000" dirty="0" smtClean="0">
                <a:solidFill>
                  <a:srgbClr val="002060"/>
                </a:solidFill>
              </a:rPr>
              <a:t> </a:t>
            </a:r>
            <a:r>
              <a:rPr lang="el-GR" sz="2000" dirty="0" err="1" smtClean="0">
                <a:solidFill>
                  <a:srgbClr val="002060"/>
                </a:solidFill>
              </a:rPr>
              <a:t>pays</a:t>
            </a:r>
            <a:r>
              <a:rPr lang="el-GR" sz="2000" dirty="0" smtClean="0">
                <a:solidFill>
                  <a:srgbClr val="002060"/>
                </a:solidFill>
              </a:rPr>
              <a:t>). Εφαρμόζεται στις περιβαλλοντικές ζημίες και στους κινδύνους ζημιών που προκύπτουν από επαγγελματική δραστηριότητα (εφόσον αποδειχθεί η αιτιώδης συνάφεια μεταξύ της ζημίας και της συγκεκριμένης δραστηριότητας). Τα θέματα περιβαλλοντικής ευθύνης ρυθμίζονται από την οδηγία 2004/35/ΕΚ.</a:t>
            </a:r>
          </a:p>
          <a:p>
            <a:pPr>
              <a:buNone/>
            </a:pPr>
            <a:endParaRPr lang="el-GR" dirty="0" smtClean="0"/>
          </a:p>
          <a:p>
            <a:pPr>
              <a:buNone/>
            </a:pP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eaLnBrk="1" hangingPunct="1">
              <a:lnSpc>
                <a:spcPct val="90000"/>
              </a:lnSpc>
              <a:buSzPct val="90000"/>
              <a:buFontTx/>
              <a:buNone/>
              <a:defRPr/>
            </a:pPr>
            <a:r>
              <a:rPr lang="el-GR" sz="2400" dirty="0" smtClean="0">
                <a:solidFill>
                  <a:srgbClr val="002060"/>
                </a:solidFill>
              </a:rPr>
              <a:t>Απαραίτητες προϋποθέσεις για την εφαρμογή της περιβαλλοντικής ευθύνης είναι οι εξής: </a:t>
            </a:r>
          </a:p>
          <a:p>
            <a:pPr eaLnBrk="1" hangingPunct="1">
              <a:lnSpc>
                <a:spcPct val="90000"/>
              </a:lnSpc>
              <a:buSzPct val="90000"/>
              <a:buFontTx/>
              <a:buNone/>
              <a:defRPr/>
            </a:pPr>
            <a:r>
              <a:rPr lang="en-US" sz="2400" dirty="0" smtClean="0">
                <a:solidFill>
                  <a:srgbClr val="002060"/>
                </a:solidFill>
              </a:rPr>
              <a:t>   </a:t>
            </a:r>
            <a:r>
              <a:rPr lang="el-GR" sz="2400" dirty="0" smtClean="0">
                <a:solidFill>
                  <a:srgbClr val="002060"/>
                </a:solidFill>
              </a:rPr>
              <a:t>α)Εντοπισμός ενός ή περισσοτέρων υπαιτίων</a:t>
            </a:r>
          </a:p>
          <a:p>
            <a:pPr eaLnBrk="1" hangingPunct="1">
              <a:lnSpc>
                <a:spcPct val="90000"/>
              </a:lnSpc>
              <a:buSzPct val="90000"/>
              <a:buFontTx/>
              <a:buNone/>
              <a:defRPr/>
            </a:pPr>
            <a:r>
              <a:rPr lang="en-US" sz="2400" dirty="0" smtClean="0">
                <a:solidFill>
                  <a:srgbClr val="002060"/>
                </a:solidFill>
              </a:rPr>
              <a:t>   </a:t>
            </a:r>
            <a:r>
              <a:rPr lang="el-GR" sz="2400" dirty="0" smtClean="0">
                <a:solidFill>
                  <a:srgbClr val="002060"/>
                </a:solidFill>
              </a:rPr>
              <a:t>β)Δυνατότητα αποτίμησης των ζημιών</a:t>
            </a:r>
          </a:p>
          <a:p>
            <a:pPr eaLnBrk="1" hangingPunct="1">
              <a:lnSpc>
                <a:spcPct val="90000"/>
              </a:lnSpc>
              <a:buSzPct val="90000"/>
              <a:buFontTx/>
              <a:buNone/>
              <a:defRPr/>
            </a:pPr>
            <a:r>
              <a:rPr lang="en-US" sz="2400" dirty="0" smtClean="0">
                <a:solidFill>
                  <a:srgbClr val="002060"/>
                </a:solidFill>
              </a:rPr>
              <a:t>   </a:t>
            </a:r>
            <a:r>
              <a:rPr lang="el-GR" sz="2400" dirty="0" smtClean="0">
                <a:solidFill>
                  <a:srgbClr val="002060"/>
                </a:solidFill>
              </a:rPr>
              <a:t>γ)Απόδειξη της σχέσης </a:t>
            </a:r>
            <a:r>
              <a:rPr lang="el-GR" sz="2400" dirty="0" err="1" smtClean="0">
                <a:solidFill>
                  <a:srgbClr val="002060"/>
                </a:solidFill>
              </a:rPr>
              <a:t>ρυπαίνοντα</a:t>
            </a:r>
            <a:r>
              <a:rPr lang="el-GR" sz="2400" dirty="0" smtClean="0">
                <a:solidFill>
                  <a:srgbClr val="002060"/>
                </a:solidFill>
              </a:rPr>
              <a:t>-ζημιών.</a:t>
            </a:r>
          </a:p>
          <a:p>
            <a:pPr>
              <a:buNone/>
            </a:pP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eaLnBrk="1" hangingPunct="1">
              <a:buClr>
                <a:srgbClr val="0000CC"/>
              </a:buClr>
              <a:buSzPct val="90000"/>
              <a:buFont typeface="Wingdings" pitchFamily="2" charset="2"/>
              <a:buNone/>
              <a:defRPr/>
            </a:pPr>
            <a:r>
              <a:rPr lang="en-US" sz="2400" dirty="0" smtClean="0">
                <a:solidFill>
                  <a:srgbClr val="002060"/>
                </a:solidFill>
              </a:rPr>
              <a:t> </a:t>
            </a:r>
            <a:r>
              <a:rPr lang="el-GR" sz="2400" dirty="0" smtClean="0">
                <a:solidFill>
                  <a:srgbClr val="002060"/>
                </a:solidFill>
              </a:rPr>
              <a:t>Οι τύποι</a:t>
            </a:r>
            <a:r>
              <a:rPr lang="en-US" sz="2400" dirty="0" smtClean="0">
                <a:solidFill>
                  <a:srgbClr val="002060"/>
                </a:solidFill>
              </a:rPr>
              <a:t> </a:t>
            </a:r>
            <a:r>
              <a:rPr lang="el-GR" sz="2400" dirty="0" smtClean="0">
                <a:solidFill>
                  <a:srgbClr val="002060"/>
                </a:solidFill>
              </a:rPr>
              <a:t>των </a:t>
            </a:r>
            <a:r>
              <a:rPr lang="en-US" sz="2400" dirty="0" err="1" smtClean="0">
                <a:solidFill>
                  <a:srgbClr val="002060"/>
                </a:solidFill>
              </a:rPr>
              <a:t>καλυπτόμενων</a:t>
            </a:r>
            <a:r>
              <a:rPr lang="en-US" sz="2400" dirty="0" smtClean="0">
                <a:solidFill>
                  <a:srgbClr val="002060"/>
                </a:solidFill>
              </a:rPr>
              <a:t> </a:t>
            </a:r>
            <a:r>
              <a:rPr lang="en-US" sz="2400" dirty="0" err="1" smtClean="0">
                <a:solidFill>
                  <a:srgbClr val="002060"/>
                </a:solidFill>
              </a:rPr>
              <a:t>ζημιών</a:t>
            </a:r>
            <a:r>
              <a:rPr lang="el-GR" sz="2400" dirty="0" smtClean="0">
                <a:solidFill>
                  <a:srgbClr val="002060"/>
                </a:solidFill>
              </a:rPr>
              <a:t> είναι οι εξής</a:t>
            </a:r>
            <a:r>
              <a:rPr lang="en-US" sz="2400" dirty="0" smtClean="0">
                <a:solidFill>
                  <a:srgbClr val="002060"/>
                </a:solidFill>
              </a:rPr>
              <a:t>:</a:t>
            </a:r>
            <a:endParaRPr lang="el-GR" sz="2400" dirty="0" smtClean="0">
              <a:solidFill>
                <a:srgbClr val="002060"/>
              </a:solidFill>
            </a:endParaRPr>
          </a:p>
          <a:p>
            <a:pPr eaLnBrk="1" hangingPunct="1">
              <a:buClr>
                <a:srgbClr val="0000CC"/>
              </a:buClr>
              <a:buSzPct val="90000"/>
              <a:buFont typeface="Wingdings" pitchFamily="2" charset="2"/>
              <a:buChar char="Ø"/>
              <a:defRPr/>
            </a:pPr>
            <a:endParaRPr lang="el-GR" sz="2400" u="sng" dirty="0" smtClean="0">
              <a:solidFill>
                <a:srgbClr val="002060"/>
              </a:solidFill>
            </a:endParaRPr>
          </a:p>
          <a:p>
            <a:pPr eaLnBrk="1" hangingPunct="1">
              <a:buClr>
                <a:srgbClr val="0000CC"/>
              </a:buClr>
              <a:buSzPct val="90000"/>
              <a:buNone/>
              <a:defRPr/>
            </a:pPr>
            <a:r>
              <a:rPr lang="el-GR" sz="2400" u="sng" dirty="0" smtClean="0">
                <a:solidFill>
                  <a:srgbClr val="002060"/>
                </a:solidFill>
              </a:rPr>
              <a:t>Περιβαλλοντικές ζημίες</a:t>
            </a:r>
            <a:r>
              <a:rPr lang="el-GR" sz="2400" dirty="0" smtClean="0">
                <a:solidFill>
                  <a:srgbClr val="002060"/>
                </a:solidFill>
              </a:rPr>
              <a:t>, οι οποίες περιλαμβάνουν ζημίες στη βιοποικιλότητα και ζημίες που επιφέρουν μόλυνση χώρων.</a:t>
            </a:r>
          </a:p>
          <a:p>
            <a:pPr eaLnBrk="1" hangingPunct="1">
              <a:buClr>
                <a:srgbClr val="0000CC"/>
              </a:buClr>
              <a:buSzPct val="90000"/>
              <a:buFont typeface="Wingdings" pitchFamily="2" charset="2"/>
              <a:buChar char="Ø"/>
              <a:defRPr/>
            </a:pPr>
            <a:endParaRPr lang="en-US" sz="2400" dirty="0" smtClean="0">
              <a:solidFill>
                <a:srgbClr val="002060"/>
              </a:solidFill>
            </a:endParaRPr>
          </a:p>
          <a:p>
            <a:pPr eaLnBrk="1" hangingPunct="1">
              <a:buClr>
                <a:srgbClr val="0000CC"/>
              </a:buClr>
              <a:buSzPct val="90000"/>
              <a:buNone/>
              <a:defRPr/>
            </a:pPr>
            <a:r>
              <a:rPr lang="el-GR" sz="2400" u="sng" dirty="0" smtClean="0">
                <a:solidFill>
                  <a:srgbClr val="002060"/>
                </a:solidFill>
              </a:rPr>
              <a:t>Παραδοσιακές ζημίες</a:t>
            </a:r>
            <a:r>
              <a:rPr lang="el-GR" sz="2400" dirty="0" smtClean="0">
                <a:solidFill>
                  <a:srgbClr val="002060"/>
                </a:solidFill>
              </a:rPr>
              <a:t>, δηλαδή ζημίες στην υγεία ή στην ιδιοκτησία που προέρχονται από επικίνδυνη δραστηριότητα. </a:t>
            </a:r>
          </a:p>
          <a:p>
            <a:pPr eaLnBrk="1" hangingPunct="1">
              <a:buClr>
                <a:srgbClr val="0000CC"/>
              </a:buClr>
              <a:buSzPct val="90000"/>
              <a:buNone/>
              <a:defRPr/>
            </a:pPr>
            <a:endParaRPr lang="el-GR" dirty="0" smtClean="0"/>
          </a:p>
          <a:p>
            <a:pPr eaLnBrk="1" hangingPunct="1">
              <a:buClr>
                <a:srgbClr val="0000CC"/>
              </a:buClr>
              <a:buSzPct val="90000"/>
              <a:buNone/>
              <a:defRPr/>
            </a:pP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endParaRPr lang="el-GR" dirty="0" smtClean="0"/>
          </a:p>
          <a:p>
            <a:r>
              <a:rPr lang="el-GR" sz="2000" dirty="0" smtClean="0">
                <a:solidFill>
                  <a:srgbClr val="002060"/>
                </a:solidFill>
              </a:rPr>
              <a:t>Η αρχή της πρόληψης επιτάσσει σε επίπεδο σχεδιασμού και προγραμματισμού τη λήψη προληπτικών μέτρων και αποβλέπει στην αποτροπή περιβαλλοντικής προσβολής πριν την εμφάνιση της, δεδομένου ότι η προληπτική αντιμετώπιση είναι πιο αποτελεσματική από ότι η κατασταλτική, καθώς οι δραστηριότητες μπορεί να έχουν και μη αναστρέψιμα αποτελέσματα για το περιβάλλον. </a:t>
            </a:r>
          </a:p>
          <a:p>
            <a:pPr>
              <a:buNone/>
            </a:pPr>
            <a:endParaRPr lang="el-GR" dirty="0" smtClean="0"/>
          </a:p>
          <a:p>
            <a:pPr>
              <a:buNone/>
            </a:pP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pic>
        <p:nvPicPr>
          <p:cNvPr id="4" name="3 - Θέση περιεχομένου"/>
          <p:cNvPicPr>
            <a:picLocks noGrp="1"/>
          </p:cNvPicPr>
          <p:nvPr>
            <p:ph idx="1"/>
          </p:nvPr>
        </p:nvPicPr>
        <p:blipFill>
          <a:blip r:embed="rId2" cstate="print"/>
          <a:srcRect/>
          <a:stretch>
            <a:fillRect/>
          </a:stretch>
        </p:blipFill>
        <p:spPr bwMode="auto">
          <a:xfrm>
            <a:off x="1500166" y="1928802"/>
            <a:ext cx="6143668" cy="385765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buNone/>
            </a:pPr>
            <a:r>
              <a:rPr lang="el-GR" sz="2000" dirty="0" smtClean="0">
                <a:solidFill>
                  <a:srgbClr val="002060"/>
                </a:solidFill>
              </a:rPr>
              <a:t>Ευρωπαϊκός Οργανισμός Περιβάλλοντος (</a:t>
            </a:r>
            <a:r>
              <a:rPr lang="en-US" sz="2000" dirty="0" smtClean="0">
                <a:solidFill>
                  <a:srgbClr val="002060"/>
                </a:solidFill>
              </a:rPr>
              <a:t>European Environment Agency</a:t>
            </a:r>
            <a:r>
              <a:rPr lang="el-GR" sz="2000" dirty="0" smtClean="0">
                <a:solidFill>
                  <a:srgbClr val="002060"/>
                </a:solidFill>
              </a:rPr>
              <a:t>) και Ευρωπαϊκό Δίκτυο Πληροφοριών και Παρατηρήσεων(ΕΙΟΝΕΤ) .</a:t>
            </a:r>
            <a:r>
              <a:rPr lang="en-US" sz="2000" dirty="0" smtClean="0">
                <a:solidFill>
                  <a:srgbClr val="002060"/>
                </a:solidFill>
              </a:rPr>
              <a:t> </a:t>
            </a:r>
            <a:endParaRPr lang="el-GR" sz="2000" dirty="0" smtClean="0">
              <a:solidFill>
                <a:srgbClr val="002060"/>
              </a:solidFill>
            </a:endParaRPr>
          </a:p>
          <a:p>
            <a:pPr>
              <a:buNone/>
            </a:pPr>
            <a:r>
              <a:rPr lang="el-GR" sz="2000" dirty="0" smtClean="0">
                <a:solidFill>
                  <a:srgbClr val="002060"/>
                </a:solidFill>
              </a:rPr>
              <a:t>Θεσμοθετήθηκε το 1990 και τέθηκε σε δράση το 1993. </a:t>
            </a:r>
          </a:p>
          <a:p>
            <a:pPr>
              <a:buNone/>
            </a:pPr>
            <a:endParaRPr lang="el-GR" sz="2000" dirty="0" smtClean="0">
              <a:solidFill>
                <a:srgbClr val="002060"/>
              </a:solidFill>
            </a:endParaRPr>
          </a:p>
          <a:p>
            <a:pPr>
              <a:buNone/>
            </a:pPr>
            <a:endParaRPr lang="el-GR" sz="2000" dirty="0" smtClean="0">
              <a:solidFill>
                <a:srgbClr val="002060"/>
              </a:solidFill>
            </a:endParaRPr>
          </a:p>
          <a:p>
            <a:pPr>
              <a:buNone/>
            </a:pPr>
            <a:r>
              <a:rPr lang="el-GR" sz="2000" dirty="0" smtClean="0">
                <a:solidFill>
                  <a:srgbClr val="002060"/>
                </a:solidFill>
              </a:rPr>
              <a:t>ΚΑΝΟΝΙΣΜΟΣ (ΕΚ) αριθ.  401/2009 ΤΟΥ ΕΥΡΩΠΑΪΚΟΥ ΚΟΙΝΟΒΟΥΛΙΟΥ ΚΑΙ ΤΟΥ ΣΥΜΒΟΥΛΙΟΥ της 23ης Απριλίου 2009 για τον ευρωπαϊκό οργανισμό περιβάλλοντος και το ευρωπαϊκό δίκτυο πληροφοριών και παρατηρήσεων  σχετικά με το περιβάλλον</a:t>
            </a:r>
            <a:endParaRPr lang="el-GR" sz="20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r>
              <a:rPr lang="el-GR" sz="2000" dirty="0" smtClean="0">
                <a:solidFill>
                  <a:srgbClr val="002060"/>
                </a:solidFill>
              </a:rPr>
              <a:t>ΙΣΤΟΡΙΚΗ ΑΝΑΔΡΟΜΗ</a:t>
            </a:r>
          </a:p>
          <a:p>
            <a:r>
              <a:rPr lang="el-GR" sz="2000" dirty="0" smtClean="0">
                <a:solidFill>
                  <a:srgbClr val="002060"/>
                </a:solidFill>
              </a:rPr>
              <a:t>ΠΕΡΙΒΑΛΛΟΝΤΙΚΕΣ ΑΡΧΕΣ</a:t>
            </a:r>
          </a:p>
          <a:p>
            <a:r>
              <a:rPr lang="el-GR" sz="2000" dirty="0" smtClean="0">
                <a:solidFill>
                  <a:srgbClr val="002060"/>
                </a:solidFill>
              </a:rPr>
              <a:t>ΕΥΡΩΠΑΙΚΟΣ ΟΡΓΑΝΙΣΜΟΣ ΠΕΡΙΒΑΛΛΟΝΤΟΣ</a:t>
            </a:r>
            <a:endParaRPr lang="en-US" sz="2000" dirty="0" smtClean="0">
              <a:solidFill>
                <a:srgbClr val="002060"/>
              </a:solidFill>
            </a:endParaRPr>
          </a:p>
          <a:p>
            <a:r>
              <a:rPr lang="en-US" sz="2000" dirty="0" smtClean="0">
                <a:solidFill>
                  <a:srgbClr val="002060"/>
                </a:solidFill>
              </a:rPr>
              <a:t>EUROPE 2020</a:t>
            </a:r>
          </a:p>
          <a:p>
            <a:r>
              <a:rPr lang="en-US" sz="2000" dirty="0" smtClean="0">
                <a:solidFill>
                  <a:srgbClr val="002060"/>
                </a:solidFill>
              </a:rPr>
              <a:t>REGION 2020</a:t>
            </a:r>
            <a:endParaRPr lang="el-GR" sz="2000" dirty="0" smtClean="0">
              <a:solidFill>
                <a:srgbClr val="002060"/>
              </a:solidFill>
            </a:endParaRPr>
          </a:p>
          <a:p>
            <a:r>
              <a:rPr lang="el-GR" sz="2000" dirty="0" smtClean="0">
                <a:solidFill>
                  <a:srgbClr val="002060"/>
                </a:solidFill>
              </a:rPr>
              <a:t>ΑΝΑΝΕΩΣΙΜΕΣ ΠΗΓΕΣ ΕΝΕΡΓΕΙΑΣ</a:t>
            </a:r>
          </a:p>
          <a:p>
            <a:r>
              <a:rPr lang="en-US" sz="2000" dirty="0" smtClean="0">
                <a:solidFill>
                  <a:srgbClr val="002060"/>
                </a:solidFill>
              </a:rPr>
              <a:t>The role of recycling in a green economy</a:t>
            </a:r>
          </a:p>
          <a:p>
            <a:r>
              <a:rPr lang="en-US" sz="2000" dirty="0" smtClean="0">
                <a:solidFill>
                  <a:srgbClr val="002060"/>
                </a:solidFill>
              </a:rPr>
              <a:t>Action Plan for sustainable consumption and production (SCP) and sustainable industrial policy (SIP)</a:t>
            </a:r>
          </a:p>
          <a:p>
            <a:endParaRPr lang="en-US" sz="2000" dirty="0" smtClean="0">
              <a:solidFill>
                <a:srgbClr val="3154A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lgn="ctr">
              <a:buNone/>
            </a:pPr>
            <a:r>
              <a:rPr lang="el-GR" sz="2400" dirty="0" smtClean="0">
                <a:solidFill>
                  <a:srgbClr val="002060"/>
                </a:solidFill>
              </a:rPr>
              <a:t>Ρόλος του είναι η συνεχής πληροφόρηση της Ευρωπαϊκής Κοινότητας και των κρατών-μελών της για κάθε ζήτημα σχετικό με το περιβάλλον, με απώτερο στόχο την επίτευξη αειφόρου ανάπτυξης.</a:t>
            </a:r>
          </a:p>
          <a:p>
            <a:pPr>
              <a:buNone/>
            </a:pP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a:t>
            </a:r>
            <a:r>
              <a:rPr lang="el-GR" dirty="0" smtClean="0"/>
              <a:t>κή</a:t>
            </a:r>
            <a:endParaRPr lang="el-GR" dirty="0"/>
          </a:p>
        </p:txBody>
      </p:sp>
      <p:sp>
        <p:nvSpPr>
          <p:cNvPr id="3" name="2 - Θέση περιεχομένου"/>
          <p:cNvSpPr>
            <a:spLocks noGrp="1"/>
          </p:cNvSpPr>
          <p:nvPr>
            <p:ph idx="1"/>
          </p:nvPr>
        </p:nvSpPr>
        <p:spPr>
          <a:xfrm>
            <a:off x="214282" y="1214422"/>
            <a:ext cx="8715436" cy="5310203"/>
          </a:xfrm>
        </p:spPr>
        <p:txBody>
          <a:bodyPr/>
          <a:lstStyle/>
          <a:p>
            <a:pPr algn="ctr">
              <a:buNone/>
            </a:pPr>
            <a:r>
              <a:rPr lang="el-GR" sz="2000" dirty="0" smtClean="0">
                <a:solidFill>
                  <a:srgbClr val="002060"/>
                </a:solidFill>
              </a:rPr>
              <a:t>Στόχοι του ΕΟΠ</a:t>
            </a:r>
          </a:p>
          <a:p>
            <a:r>
              <a:rPr lang="el-GR" sz="2000" dirty="0" smtClean="0">
                <a:solidFill>
                  <a:srgbClr val="002060"/>
                </a:solidFill>
              </a:rPr>
              <a:t>Παροχή στην Κοινότητα και στα κράτη μέλη των αντικειμενικών  πληροφοριών που απαιτούνται για την κατάρτιση και την εφαρμογή ορθών και αποτελεσματικών περιβαλλοντικών πολιτικών  προς το σκοπό αυτό, παροχή ιδίως στην Επιτροπή των αναγκαίων πληροφοριών προκειμένου να μπορεί να εκτελεί επιτυχώς τα  καθήκοντά της όσον αφορά τον εντοπισμό, την προπαρασκευή και την αξιολόγηση των μέτρων και της νομοθεσίας στον τομέα  του περιβάλλοντος</a:t>
            </a:r>
          </a:p>
          <a:p>
            <a:r>
              <a:rPr lang="el-GR" sz="2000" dirty="0" smtClean="0">
                <a:solidFill>
                  <a:srgbClr val="002060"/>
                </a:solidFill>
              </a:rPr>
              <a:t>Συμβολή στην παρακολούθηση περιβαλλοντικών μέτρων μέσω κατάλληλης υποστήριξης για την αναφορά απαιτήσεων  (περιλαμβανομένης και της συμμετοχής στη σύνταξη  ερωτηματολογίων, της επεξεργασίας εκθέσεων από τα κράτη  μέλη και της διανομής των αποτελεσμάτων), σύμφωνα με το πολυετές πρόγραμμα εργασιών και με το στόχο του συντονισμού των εκθέσεων</a:t>
            </a:r>
            <a:endParaRPr lang="el-GR" sz="2000"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a:xfrm>
            <a:off x="285720" y="1357298"/>
            <a:ext cx="8572560" cy="5167327"/>
          </a:xfrm>
        </p:spPr>
        <p:txBody>
          <a:bodyPr/>
          <a:lstStyle/>
          <a:p>
            <a:r>
              <a:rPr lang="el-GR" sz="2000" dirty="0" smtClean="0">
                <a:solidFill>
                  <a:srgbClr val="002060"/>
                </a:solidFill>
              </a:rPr>
              <a:t>παροχή συμβουλών σε επιμέρους κράτη μέλη, κατόπιν αιτήσεώς  τους, και εφόσον αυτό συνάδει με το ετήσιο πρόγραμμα εργασιών του Οργανισμού</a:t>
            </a:r>
          </a:p>
          <a:p>
            <a:r>
              <a:rPr lang="el-GR" sz="2000" dirty="0" smtClean="0">
                <a:solidFill>
                  <a:srgbClr val="002060"/>
                </a:solidFill>
              </a:rPr>
              <a:t>συλλογή, καταγραφή και εκτίμηση δεδομένων περί της καταστάσεως του περιβάλλοντος, κατάρτιση εκθέσεων πραγματογνωμοσύνης για την ποιότητα, ευαισθησία και πιέσεις επί του περιβάλλοντος στο έδαφος της Κοινότητας, προκειμένου να υπάρχουν ενιαία κριτήρια εκτίμησης των περιβαλλοντικών δεδομένων</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lvl="0"/>
            <a:r>
              <a:rPr lang="el-GR" sz="2000" dirty="0" smtClean="0">
                <a:solidFill>
                  <a:srgbClr val="002060"/>
                </a:solidFill>
              </a:rPr>
              <a:t>ενθάρρυνση της ανάπτυξης και της εφαρμογής τεχνικών πρόβλεψης σχετικά με το περιβάλλον που θα επιτρέπουν να λαμβάνονται τα ενδεδειγμένα προληπτικά μέτρα την κατάλληλη στιγμή</a:t>
            </a:r>
          </a:p>
          <a:p>
            <a:pPr lvl="0"/>
            <a:r>
              <a:rPr lang="el-GR" sz="2000" dirty="0" smtClean="0">
                <a:solidFill>
                  <a:srgbClr val="002060"/>
                </a:solidFill>
              </a:rPr>
              <a:t>ενθάρρυνση της ανάπτυξης μεθόδων για την αποτίμηση του κόστους των ζημιών που </a:t>
            </a:r>
            <a:r>
              <a:rPr lang="el-GR" sz="2000" dirty="0" err="1" smtClean="0">
                <a:solidFill>
                  <a:srgbClr val="002060"/>
                </a:solidFill>
              </a:rPr>
              <a:t>προξενούνται</a:t>
            </a:r>
            <a:r>
              <a:rPr lang="el-GR" sz="2000" dirty="0" smtClean="0">
                <a:solidFill>
                  <a:srgbClr val="002060"/>
                </a:solidFill>
              </a:rPr>
              <a:t> στο περιβάλλον και του κόστους των πολιτικών πρόληψης, προστασίας και αποκατάστασης στον τομέα του περιβάλλοντος</a:t>
            </a:r>
          </a:p>
          <a:p>
            <a:pPr>
              <a:buNone/>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r>
              <a:rPr lang="el-GR" sz="2000" dirty="0" smtClean="0">
                <a:solidFill>
                  <a:srgbClr val="002060"/>
                </a:solidFill>
              </a:rPr>
              <a:t>ενθάρρυνση της ανταλλαγής πληροφοριών σχετικά με τις καλύτερες διαθέσιμες τεχνολογίες για την πρόληψη ή τη μείωση των ζημιών που </a:t>
            </a:r>
            <a:r>
              <a:rPr lang="el-GR" sz="2000" dirty="0" err="1" smtClean="0">
                <a:solidFill>
                  <a:srgbClr val="002060"/>
                </a:solidFill>
              </a:rPr>
              <a:t>προξενούνται</a:t>
            </a:r>
            <a:r>
              <a:rPr lang="el-GR" sz="2000" dirty="0" smtClean="0">
                <a:solidFill>
                  <a:srgbClr val="002060"/>
                </a:solidFill>
              </a:rPr>
              <a:t> στο περιβάλλον</a:t>
            </a:r>
          </a:p>
          <a:p>
            <a:r>
              <a:rPr lang="el-GR" sz="2000" dirty="0" smtClean="0">
                <a:solidFill>
                  <a:srgbClr val="002060"/>
                </a:solidFill>
              </a:rPr>
              <a:t>υποστήριξη της Επιτροπής στη διαδικασία ανταλλαγής πληροφοριών για την ανάπτυξη μεθοδολογιών και βέλτιστων πρακτικών περιβαλλοντικής αξιολόγησης</a:t>
            </a:r>
            <a:endParaRPr lang="el-GR" sz="2000"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a:xfrm>
            <a:off x="285720" y="1357298"/>
            <a:ext cx="8643998" cy="5167327"/>
          </a:xfrm>
        </p:spPr>
        <p:txBody>
          <a:bodyPr/>
          <a:lstStyle/>
          <a:p>
            <a:pPr>
              <a:buNone/>
            </a:pPr>
            <a:r>
              <a:rPr lang="el-GR" sz="2000" dirty="0" smtClean="0">
                <a:solidFill>
                  <a:srgbClr val="002060"/>
                </a:solidFill>
              </a:rPr>
              <a:t>Οι κύριοι τομείς δραστηριοτήτων του Οργανισμού περιλαμβάνουν, κατά το δυνατό, όλα τα στοιχεία που επιτρέπουν τη συλλογή πληροφοριών ώστε να καταστεί δυνατή η περιγραφή της παρούσας και προβλεπόμενης κατάστασης του περιβάλλοντος από τις ακόλουθες απόψεις: </a:t>
            </a:r>
          </a:p>
          <a:p>
            <a:pPr>
              <a:buNone/>
            </a:pPr>
            <a:r>
              <a:rPr lang="el-GR" sz="2000" dirty="0" smtClean="0">
                <a:solidFill>
                  <a:srgbClr val="002060"/>
                </a:solidFill>
              </a:rPr>
              <a:t>α) ποιότητα του περιβάλλοντος</a:t>
            </a:r>
          </a:p>
          <a:p>
            <a:pPr>
              <a:buNone/>
            </a:pPr>
            <a:r>
              <a:rPr lang="el-GR" sz="2000" dirty="0" smtClean="0">
                <a:solidFill>
                  <a:srgbClr val="002060"/>
                </a:solidFill>
              </a:rPr>
              <a:t>β) πιέσεις που υφίσταται το περιβάλλον</a:t>
            </a:r>
          </a:p>
          <a:p>
            <a:pPr>
              <a:buNone/>
            </a:pPr>
            <a:r>
              <a:rPr lang="el-GR" sz="2000" dirty="0" smtClean="0">
                <a:solidFill>
                  <a:srgbClr val="002060"/>
                </a:solidFill>
              </a:rPr>
              <a:t>γ) ευαισθησία του περιβάλλοντος</a:t>
            </a:r>
          </a:p>
          <a:p>
            <a:pPr>
              <a:buNone/>
            </a:pPr>
            <a:endParaRPr lang="el-GR" sz="2000" dirty="0" smtClean="0">
              <a:solidFill>
                <a:srgbClr val="002060"/>
              </a:solidFill>
            </a:endParaRPr>
          </a:p>
          <a:p>
            <a:pPr>
              <a:buNone/>
            </a:pPr>
            <a:r>
              <a:rPr lang="el-GR" sz="2000" dirty="0" smtClean="0">
                <a:solidFill>
                  <a:srgbClr val="002060"/>
                </a:solidFill>
              </a:rPr>
              <a:t>συμπεριλαμβανομένης και της τοποθέτησης των απόψεων αυτών στο πλαίσιο της βιώσιμης ανάπτυξης.</a:t>
            </a:r>
            <a:endParaRPr lang="el-GR" sz="2000"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lgn="ctr">
              <a:buNone/>
            </a:pPr>
            <a:r>
              <a:rPr lang="en-US" dirty="0" smtClean="0"/>
              <a:t> </a:t>
            </a:r>
            <a:r>
              <a:rPr lang="el-GR" sz="2000" dirty="0" smtClean="0">
                <a:solidFill>
                  <a:srgbClr val="002060"/>
                </a:solidFill>
              </a:rPr>
              <a:t>Η στρατηγική «Ευρώπη 2020» είναι το κοινό οικονομικό θεματολόγιο της ΕΕ -</a:t>
            </a:r>
            <a:r>
              <a:rPr lang="en-US" sz="2000" dirty="0" smtClean="0">
                <a:solidFill>
                  <a:srgbClr val="002060"/>
                </a:solidFill>
              </a:rPr>
              <a:t> </a:t>
            </a:r>
            <a:r>
              <a:rPr lang="el-GR" sz="2000" dirty="0" smtClean="0">
                <a:solidFill>
                  <a:srgbClr val="002060"/>
                </a:solidFill>
              </a:rPr>
              <a:t>ένα πρόγραμμα για την υπέρβαση της κρίσης και την προώθηση της έξυπνης,</a:t>
            </a:r>
            <a:r>
              <a:rPr lang="en-US" sz="2000" dirty="0" smtClean="0">
                <a:solidFill>
                  <a:srgbClr val="002060"/>
                </a:solidFill>
              </a:rPr>
              <a:t> </a:t>
            </a:r>
            <a:r>
              <a:rPr lang="el-GR" sz="2000" dirty="0" smtClean="0">
                <a:solidFill>
                  <a:srgbClr val="002060"/>
                </a:solidFill>
              </a:rPr>
              <a:t>διατηρήσιμης και χωρίς αποκλεισμούς ανάπτυξης κατά τα επόμενα 10 χρόνια.</a:t>
            </a:r>
            <a:r>
              <a:rPr lang="en-US" sz="2000" dirty="0" smtClean="0">
                <a:solidFill>
                  <a:srgbClr val="002060"/>
                </a:solidFill>
              </a:rPr>
              <a:t>(MEMO/11/364)</a:t>
            </a:r>
            <a:endParaRPr lang="el-GR" sz="2000" dirty="0" smtClean="0">
              <a:solidFill>
                <a:srgbClr val="002060"/>
              </a:solidFill>
            </a:endParaRPr>
          </a:p>
          <a:p>
            <a:pPr>
              <a:buNone/>
            </a:pPr>
            <a:endParaRPr lang="el-GR" sz="2000" dirty="0" smtClean="0">
              <a:solidFill>
                <a:srgbClr val="002060"/>
              </a:solidFill>
            </a:endParaRPr>
          </a:p>
          <a:p>
            <a:r>
              <a:rPr lang="el-GR" sz="2000" dirty="0" smtClean="0">
                <a:solidFill>
                  <a:srgbClr val="002060"/>
                </a:solidFill>
              </a:rPr>
              <a:t>Η Ευρώπη 2020 αποτελεί το στρατηγικό σχεδιασμό εξόδου από την οικονομική κρίση, την οικονομική ανάπτυξη και την διόρθωση των διαρθρωτικών αδυναμιών.</a:t>
            </a:r>
          </a:p>
          <a:p>
            <a:pPr>
              <a:buNone/>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buNone/>
            </a:pPr>
            <a:r>
              <a:rPr lang="el-GR" sz="2000" dirty="0" smtClean="0">
                <a:solidFill>
                  <a:srgbClr val="002060"/>
                </a:solidFill>
              </a:rPr>
              <a:t>Η Ευρώπη 2020 προτάσσει τρεις </a:t>
            </a:r>
            <a:r>
              <a:rPr lang="el-GR" sz="2000" dirty="0" err="1" smtClean="0">
                <a:solidFill>
                  <a:srgbClr val="002060"/>
                </a:solidFill>
              </a:rPr>
              <a:t>αλληλοενισχυόµενες</a:t>
            </a:r>
            <a:r>
              <a:rPr lang="el-GR" sz="2000" dirty="0" smtClean="0">
                <a:solidFill>
                  <a:srgbClr val="002060"/>
                </a:solidFill>
              </a:rPr>
              <a:t> προτεραιότητες: </a:t>
            </a:r>
          </a:p>
          <a:p>
            <a:pPr>
              <a:buNone/>
            </a:pPr>
            <a:r>
              <a:rPr lang="el-GR" sz="2000" b="0" dirty="0" smtClean="0">
                <a:solidFill>
                  <a:srgbClr val="002060"/>
                </a:solidFill>
              </a:rPr>
              <a:t>– </a:t>
            </a:r>
            <a:r>
              <a:rPr lang="el-GR" sz="2000" dirty="0" smtClean="0">
                <a:solidFill>
                  <a:srgbClr val="002060"/>
                </a:solidFill>
              </a:rPr>
              <a:t>Έξυπνη ανάπτυξη: </a:t>
            </a:r>
            <a:r>
              <a:rPr lang="el-GR" sz="2000" b="0" dirty="0" smtClean="0">
                <a:solidFill>
                  <a:srgbClr val="002060"/>
                </a:solidFill>
              </a:rPr>
              <a:t>ανάπτυξη μιας οικονομίας βασιζόμενης στη γνώση και την καινοτομία.</a:t>
            </a:r>
          </a:p>
          <a:p>
            <a:pPr>
              <a:buNone/>
            </a:pPr>
            <a:r>
              <a:rPr lang="el-GR" sz="2000" b="0" u="sng" dirty="0" smtClean="0">
                <a:solidFill>
                  <a:srgbClr val="002060"/>
                </a:solidFill>
              </a:rPr>
              <a:t>– </a:t>
            </a:r>
            <a:r>
              <a:rPr lang="el-GR" sz="2000" u="sng" dirty="0" smtClean="0">
                <a:solidFill>
                  <a:srgbClr val="002060"/>
                </a:solidFill>
              </a:rPr>
              <a:t>Διατηρήσιμη ανάπτυξη: </a:t>
            </a:r>
            <a:r>
              <a:rPr lang="el-GR" sz="2000" b="0" u="sng" dirty="0" smtClean="0">
                <a:solidFill>
                  <a:srgbClr val="002060"/>
                </a:solidFill>
              </a:rPr>
              <a:t>προώθηση μιας πιο αποδοτικής στη χρήση πόρων, πιο πράσινης και πιο ανταγωνιστικής οικονομίας.</a:t>
            </a:r>
          </a:p>
          <a:p>
            <a:pPr>
              <a:buNone/>
            </a:pPr>
            <a:r>
              <a:rPr lang="el-GR" sz="2000" b="0" dirty="0" smtClean="0">
                <a:solidFill>
                  <a:srgbClr val="002060"/>
                </a:solidFill>
              </a:rPr>
              <a:t>– </a:t>
            </a:r>
            <a:r>
              <a:rPr lang="el-GR" sz="2000" dirty="0" smtClean="0">
                <a:solidFill>
                  <a:srgbClr val="002060"/>
                </a:solidFill>
              </a:rPr>
              <a:t>Ανάπτυξη χωρίς αποκλεισμούς: </a:t>
            </a:r>
            <a:r>
              <a:rPr lang="el-GR" sz="2000" b="0" dirty="0" smtClean="0">
                <a:solidFill>
                  <a:srgbClr val="002060"/>
                </a:solidFill>
              </a:rPr>
              <a:t>μια οικονομία με υψηλή απασχόληση που θα επιτυγχάνει κοινωνική και εδαφική συνοχή.</a:t>
            </a:r>
          </a:p>
          <a:p>
            <a:pPr>
              <a:buNone/>
            </a:pP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buNone/>
            </a:pPr>
            <a:r>
              <a:rPr lang="el-GR" sz="2000" b="0" dirty="0" smtClean="0">
                <a:solidFill>
                  <a:srgbClr val="002060"/>
                </a:solidFill>
              </a:rPr>
              <a:t>Η ΕΕ έθεσε 6 στόχους:</a:t>
            </a:r>
          </a:p>
          <a:p>
            <a:pPr>
              <a:buNone/>
            </a:pPr>
            <a:r>
              <a:rPr lang="el-GR" sz="2000" b="0" dirty="0" smtClean="0">
                <a:solidFill>
                  <a:srgbClr val="002060"/>
                </a:solidFill>
              </a:rPr>
              <a:t>– 75% του πληθυσμού μεταξύ 20-64 ετών πρέπει να έχει απασχόληση.</a:t>
            </a:r>
          </a:p>
          <a:p>
            <a:pPr>
              <a:buNone/>
            </a:pPr>
            <a:r>
              <a:rPr lang="el-GR" sz="2000" b="0" dirty="0" smtClean="0">
                <a:solidFill>
                  <a:srgbClr val="002060"/>
                </a:solidFill>
              </a:rPr>
              <a:t>– 3% του ΑΕΠ της ΕΕ πρέπει να επενδύεται σε E&amp;A.</a:t>
            </a:r>
          </a:p>
          <a:p>
            <a:pPr>
              <a:buNone/>
            </a:pPr>
            <a:r>
              <a:rPr lang="el-GR" sz="2000" b="0" dirty="0" smtClean="0">
                <a:solidFill>
                  <a:srgbClr val="002060"/>
                </a:solidFill>
              </a:rPr>
              <a:t>– </a:t>
            </a:r>
            <a:r>
              <a:rPr lang="el-GR" sz="2000" dirty="0" smtClean="0">
                <a:solidFill>
                  <a:srgbClr val="002060"/>
                </a:solidFill>
              </a:rPr>
              <a:t>Οι στόχοι του «20/20/20» ως προς το κλίμα/την ενέργεια πρέπει να έχουν επιτευχθεί</a:t>
            </a:r>
            <a:r>
              <a:rPr lang="el-GR" sz="2000" b="0" dirty="0" smtClean="0">
                <a:solidFill>
                  <a:srgbClr val="002060"/>
                </a:solidFill>
              </a:rPr>
              <a:t>. </a:t>
            </a:r>
          </a:p>
          <a:p>
            <a:pPr>
              <a:buNone/>
            </a:pPr>
            <a:r>
              <a:rPr lang="el-GR" sz="2000" b="0" dirty="0" smtClean="0">
                <a:solidFill>
                  <a:srgbClr val="002060"/>
                </a:solidFill>
              </a:rPr>
              <a:t>– Το ποσοστό των ατόμων που εγκαταλείπουν πρόωρα την σχολική εκπαίδευση πρέπει να είναι μικρότερο από 10% και τουλάχιστον 40% των νέων πρέπει να έχουν πτυχίο τριτοβάθμιας εκπαίδευσης.</a:t>
            </a:r>
          </a:p>
          <a:p>
            <a:pPr>
              <a:buNone/>
            </a:pPr>
            <a:r>
              <a:rPr lang="el-GR" sz="2000" b="0" dirty="0" smtClean="0">
                <a:solidFill>
                  <a:srgbClr val="002060"/>
                </a:solidFill>
              </a:rPr>
              <a:t>– Ο αριθμός των ατόμων που κινδυνεύουν από φτώχεια πρέπει να μειωθεί κατά 20 εκατομμύρια.</a:t>
            </a:r>
            <a:endParaRPr lang="el-G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buNone/>
            </a:pPr>
            <a:r>
              <a:rPr lang="el-GR" sz="2000" dirty="0" smtClean="0">
                <a:solidFill>
                  <a:srgbClr val="002060"/>
                </a:solidFill>
              </a:rPr>
              <a:t>3 σενάρια για την Ευρώπη μέχρι το 2020:</a:t>
            </a:r>
          </a:p>
          <a:p>
            <a:r>
              <a:rPr lang="el-GR" sz="2000" dirty="0" smtClean="0">
                <a:solidFill>
                  <a:srgbClr val="002060"/>
                </a:solidFill>
              </a:rPr>
              <a:t>Βιώσιμη ανάκαμψη</a:t>
            </a:r>
          </a:p>
          <a:p>
            <a:r>
              <a:rPr lang="el-GR" sz="2000" dirty="0" smtClean="0">
                <a:solidFill>
                  <a:srgbClr val="002060"/>
                </a:solidFill>
              </a:rPr>
              <a:t>Υποτονική ανάκαμψη</a:t>
            </a:r>
          </a:p>
          <a:p>
            <a:r>
              <a:rPr lang="el-GR" sz="2000" dirty="0" smtClean="0">
                <a:solidFill>
                  <a:srgbClr val="002060"/>
                </a:solidFill>
              </a:rPr>
              <a:t>Χαμένη δεκαετία</a:t>
            </a:r>
          </a:p>
          <a:p>
            <a:pPr>
              <a:buNone/>
            </a:pP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lgn="ctr">
              <a:buNone/>
            </a:pPr>
            <a:r>
              <a:rPr lang="el-GR" sz="2400" dirty="0" smtClean="0">
                <a:solidFill>
                  <a:srgbClr val="002060"/>
                </a:solidFill>
              </a:rPr>
              <a:t>Από την ίδρυση της ΕΟΚ το 1957 με τη Συνθήκη της Ρώμης έως το 1971 σε ότι αφορούσε το περιβάλλον δεν υπήρχε ρητή πρόβλεψη για εκχώρηση εξουσιών από τα κράτη μέλη στην Ευρωπαϊκή Κοινότητα για την θέσπιση και εφαρμογή μιας Κοινοτικής περιβαλλοντικής πολιτικής.</a:t>
            </a:r>
          </a:p>
          <a:p>
            <a:pPr algn="ctr">
              <a:buNone/>
            </a:pPr>
            <a:endParaRPr lang="el-GR" sz="2400"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pic>
        <p:nvPicPr>
          <p:cNvPr id="4" name="Picture 3"/>
          <p:cNvPicPr>
            <a:picLocks noGrp="1" noChangeAspect="1" noChangeArrowheads="1"/>
          </p:cNvPicPr>
          <p:nvPr>
            <p:ph idx="1"/>
          </p:nvPr>
        </p:nvPicPr>
        <p:blipFill>
          <a:blip r:embed="rId2" cstate="print"/>
          <a:srcRect/>
          <a:stretch>
            <a:fillRect/>
          </a:stretch>
        </p:blipFill>
        <p:spPr bwMode="auto">
          <a:xfrm>
            <a:off x="1138237" y="2986087"/>
            <a:ext cx="6867525" cy="21526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057275" y="3067050"/>
            <a:ext cx="7029450" cy="19907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909637" y="3019425"/>
            <a:ext cx="7324725" cy="20859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4" name="Picture 2"/>
          <p:cNvPicPr>
            <a:picLocks noGrp="1" noChangeAspect="1" noChangeArrowheads="1"/>
          </p:cNvPicPr>
          <p:nvPr>
            <p:ph sz="half" idx="1"/>
          </p:nvPr>
        </p:nvPicPr>
        <p:blipFill>
          <a:blip r:embed="rId2" cstate="print"/>
          <a:stretch>
            <a:fillRect/>
          </a:stretch>
        </p:blipFill>
        <p:spPr bwMode="auto">
          <a:xfrm>
            <a:off x="363835" y="2285992"/>
            <a:ext cx="8394403" cy="2842410"/>
          </a:xfrm>
          <a:prstGeom prst="rect">
            <a:avLst/>
          </a:prstGeom>
          <a:noFill/>
          <a:ln w="9525">
            <a:noFill/>
            <a:miter lim="800000"/>
            <a:headEnd/>
            <a:tailEnd/>
          </a:ln>
        </p:spPr>
      </p:pic>
      <p:sp>
        <p:nvSpPr>
          <p:cNvPr id="6" name="5 - Θέση περιεχομένου"/>
          <p:cNvSpPr>
            <a:spLocks noGrp="1"/>
          </p:cNvSpPr>
          <p:nvPr>
            <p:ph sz="half" idx="2"/>
          </p:nvPr>
        </p:nvSpPr>
        <p:spPr>
          <a:xfrm>
            <a:off x="500034" y="6072206"/>
            <a:ext cx="8286808" cy="452419"/>
          </a:xfrm>
        </p:spPr>
        <p:txBody>
          <a:bodyPr/>
          <a:lstStyle/>
          <a:p>
            <a:pPr>
              <a:buNone/>
            </a:pPr>
            <a:r>
              <a:rPr lang="en-US" sz="1000" dirty="0" smtClean="0"/>
              <a:t>Committee of the Regions, Delivering on the Europe 2020 Strategy, Handbook for Local and Regional Authorities</a:t>
            </a:r>
            <a:endParaRPr lang="el-GR" sz="1000" dirty="0" smtClean="0"/>
          </a:p>
          <a:p>
            <a:pPr>
              <a:buNone/>
            </a:pP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000" b="0" dirty="0" smtClean="0">
                <a:solidFill>
                  <a:srgbClr val="002060"/>
                </a:solidFill>
              </a:rPr>
              <a:t>«</a:t>
            </a:r>
            <a:r>
              <a:rPr lang="el-GR" sz="2000" dirty="0" smtClean="0">
                <a:solidFill>
                  <a:srgbClr val="002060"/>
                </a:solidFill>
              </a:rPr>
              <a:t>Μια Ευρώπη που χρησιμοποιεί αποτελεσματικά τους πόρους</a:t>
            </a:r>
            <a:r>
              <a:rPr lang="el-GR" sz="2000" b="0" dirty="0" smtClean="0">
                <a:solidFill>
                  <a:srgbClr val="002060"/>
                </a:solidFill>
              </a:rPr>
              <a:t>», για την αποσύνδεση της οικονομικής ανάπτυξης από τη χρήση των πόρων, τη στήριξη της μετάβασης σε οικονομία χαμηλών εκπομπών άνθρακα, την αύξηση της χρήσης ανανεώσιμων πηγών ενέργειας, τον εκσυγχρονισμό του τομέα των μεταφορών και την ενθάρρυνση της ενεργειακής αποδοτικότητας.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l-GR" sz="2000" b="0" dirty="0" smtClean="0">
                <a:solidFill>
                  <a:srgbClr val="002060"/>
                </a:solidFill>
              </a:rPr>
              <a:t>«…..</a:t>
            </a:r>
            <a:r>
              <a:rPr lang="en-US" sz="2000" b="0" dirty="0" smtClean="0">
                <a:solidFill>
                  <a:srgbClr val="002060"/>
                </a:solidFill>
              </a:rPr>
              <a:t>the shift</a:t>
            </a:r>
            <a:r>
              <a:rPr lang="el-GR" sz="2000" b="0" dirty="0" smtClean="0">
                <a:solidFill>
                  <a:srgbClr val="002060"/>
                </a:solidFill>
              </a:rPr>
              <a:t> </a:t>
            </a:r>
            <a:r>
              <a:rPr lang="en-US" sz="2000" b="0" dirty="0" smtClean="0">
                <a:solidFill>
                  <a:srgbClr val="002060"/>
                </a:solidFill>
              </a:rPr>
              <a:t>towards a resource-efficient and low-carbon economy which will help us to</a:t>
            </a:r>
            <a:endParaRPr lang="el-GR" sz="2000" b="0" dirty="0" smtClean="0">
              <a:solidFill>
                <a:srgbClr val="002060"/>
              </a:solidFill>
            </a:endParaRPr>
          </a:p>
          <a:p>
            <a:r>
              <a:rPr lang="en-US" sz="2000" b="0" dirty="0" smtClean="0">
                <a:solidFill>
                  <a:srgbClr val="002060"/>
                </a:solidFill>
              </a:rPr>
              <a:t>boost economic performance while reducing resource use;</a:t>
            </a:r>
          </a:p>
          <a:p>
            <a:r>
              <a:rPr lang="en-US" sz="2000" b="0" dirty="0" smtClean="0">
                <a:solidFill>
                  <a:srgbClr val="002060"/>
                </a:solidFill>
              </a:rPr>
              <a:t>identify and create new opportunities for economic growth and greater</a:t>
            </a:r>
            <a:r>
              <a:rPr lang="el-GR" sz="2000" b="0" dirty="0" smtClean="0">
                <a:solidFill>
                  <a:srgbClr val="002060"/>
                </a:solidFill>
              </a:rPr>
              <a:t> </a:t>
            </a:r>
            <a:r>
              <a:rPr lang="en-US" sz="2000" b="0" dirty="0" smtClean="0">
                <a:solidFill>
                  <a:srgbClr val="002060"/>
                </a:solidFill>
              </a:rPr>
              <a:t>innovation and boost the EU's competitiveness;</a:t>
            </a:r>
          </a:p>
          <a:p>
            <a:r>
              <a:rPr lang="en-US" sz="2000" b="0" dirty="0" smtClean="0">
                <a:solidFill>
                  <a:srgbClr val="002060"/>
                </a:solidFill>
              </a:rPr>
              <a:t>ensure security of supply of essential resources;</a:t>
            </a:r>
          </a:p>
          <a:p>
            <a:r>
              <a:rPr lang="en-US" sz="2000" b="0" dirty="0" smtClean="0">
                <a:solidFill>
                  <a:srgbClr val="002060"/>
                </a:solidFill>
              </a:rPr>
              <a:t>fight against climate change and limit the environmental impacts of</a:t>
            </a:r>
            <a:r>
              <a:rPr lang="el-GR" sz="2000" b="0" dirty="0" smtClean="0">
                <a:solidFill>
                  <a:srgbClr val="002060"/>
                </a:solidFill>
              </a:rPr>
              <a:t> </a:t>
            </a:r>
            <a:r>
              <a:rPr lang="en-US" sz="2000" b="0" dirty="0" smtClean="0">
                <a:solidFill>
                  <a:srgbClr val="002060"/>
                </a:solidFill>
              </a:rPr>
              <a:t>resource use</a:t>
            </a:r>
            <a:r>
              <a:rPr lang="el-GR" sz="2000" b="0" dirty="0" smtClean="0">
                <a:solidFill>
                  <a:srgbClr val="002060"/>
                </a:solidFill>
              </a:rPr>
              <a:t>»</a:t>
            </a:r>
            <a:r>
              <a:rPr lang="en-US" sz="2000" b="0" dirty="0" smtClean="0">
                <a:solidFill>
                  <a:srgbClr val="002060"/>
                </a:solidFill>
              </a:rPr>
              <a:t>.</a:t>
            </a:r>
            <a:endParaRPr lang="el-GR" sz="2000" b="0" dirty="0" smtClean="0">
              <a:solidFill>
                <a:srgbClr val="002060"/>
              </a:solidFill>
            </a:endParaRPr>
          </a:p>
          <a:p>
            <a:pPr>
              <a:buNone/>
            </a:pPr>
            <a:r>
              <a:rPr lang="en-US" sz="2000" b="0" dirty="0" smtClean="0">
                <a:solidFill>
                  <a:srgbClr val="002060"/>
                </a:solidFill>
              </a:rPr>
              <a:t>COM(2011) 21</a:t>
            </a:r>
            <a:r>
              <a:rPr lang="el-GR" sz="2000" b="0" dirty="0" smtClean="0">
                <a:solidFill>
                  <a:srgbClr val="002060"/>
                </a:solidFill>
              </a:rPr>
              <a:t>, </a:t>
            </a:r>
            <a:r>
              <a:rPr lang="en-US" sz="2000" b="0" dirty="0" smtClean="0">
                <a:solidFill>
                  <a:srgbClr val="002060"/>
                </a:solidFill>
              </a:rPr>
              <a:t>A resource-efficient Europe – Flagship initiative under the Europe 2020 Strategy</a:t>
            </a:r>
            <a:r>
              <a:rPr lang="el-GR" sz="2000" b="0" dirty="0" smtClean="0">
                <a:solidFill>
                  <a:srgbClr val="002060"/>
                </a:solidFill>
              </a:rPr>
              <a:t>, </a:t>
            </a:r>
            <a:r>
              <a:rPr lang="en-US" sz="2000" b="0" dirty="0" smtClean="0">
                <a:solidFill>
                  <a:srgbClr val="002060"/>
                </a:solidFill>
              </a:rPr>
              <a:t>Brussels, 26.1.2011</a:t>
            </a:r>
            <a:endParaRPr lang="el-GR" sz="2000" dirty="0" smtClean="0"/>
          </a:p>
          <a:p>
            <a:pPr>
              <a:buNone/>
            </a:pP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a:xfrm>
            <a:off x="457200" y="1285860"/>
            <a:ext cx="8229600" cy="5357850"/>
          </a:xfrm>
        </p:spPr>
        <p:txBody>
          <a:bodyPr/>
          <a:lstStyle/>
          <a:p>
            <a:pPr>
              <a:buNone/>
            </a:pPr>
            <a:r>
              <a:rPr lang="en-GB" sz="2000" dirty="0" smtClean="0">
                <a:solidFill>
                  <a:srgbClr val="002060"/>
                </a:solidFill>
              </a:rPr>
              <a:t>European key sectors on a resource-efficient strategy</a:t>
            </a:r>
            <a:r>
              <a:rPr lang="el-GR" sz="2000" dirty="0" smtClean="0">
                <a:solidFill>
                  <a:srgbClr val="002060"/>
                </a:solidFill>
              </a:rPr>
              <a:t>:</a:t>
            </a:r>
          </a:p>
          <a:p>
            <a:r>
              <a:rPr lang="en-GB" sz="2000" b="0" i="1" dirty="0" smtClean="0">
                <a:solidFill>
                  <a:srgbClr val="002060"/>
                </a:solidFill>
              </a:rPr>
              <a:t>Reduced dependency on raw materials and lower CO2 emissions</a:t>
            </a:r>
            <a:endParaRPr lang="el-GR" sz="2000" b="0" dirty="0" smtClean="0">
              <a:solidFill>
                <a:srgbClr val="002060"/>
              </a:solidFill>
            </a:endParaRPr>
          </a:p>
          <a:p>
            <a:r>
              <a:rPr lang="en-GB" sz="2000" b="0" i="1" dirty="0" smtClean="0">
                <a:solidFill>
                  <a:srgbClr val="002060"/>
                </a:solidFill>
              </a:rPr>
              <a:t>Fast pay back</a:t>
            </a:r>
            <a:endParaRPr lang="el-GR" sz="2000" b="0" dirty="0" smtClean="0">
              <a:solidFill>
                <a:srgbClr val="002060"/>
              </a:solidFill>
            </a:endParaRPr>
          </a:p>
          <a:p>
            <a:r>
              <a:rPr lang="en-GB" sz="2000" b="0" i="1" dirty="0" smtClean="0">
                <a:solidFill>
                  <a:srgbClr val="002060"/>
                </a:solidFill>
              </a:rPr>
              <a:t>Cutting input costs</a:t>
            </a:r>
            <a:endParaRPr lang="el-GR" sz="2000" b="0" dirty="0" smtClean="0">
              <a:solidFill>
                <a:srgbClr val="002060"/>
              </a:solidFill>
            </a:endParaRPr>
          </a:p>
          <a:p>
            <a:r>
              <a:rPr lang="en-GB" sz="2000" b="0" i="1" dirty="0" smtClean="0">
                <a:solidFill>
                  <a:srgbClr val="002060"/>
                </a:solidFill>
              </a:rPr>
              <a:t>R&amp;D</a:t>
            </a:r>
            <a:endParaRPr lang="el-GR" sz="2000" b="0" dirty="0" smtClean="0">
              <a:solidFill>
                <a:srgbClr val="002060"/>
              </a:solidFill>
            </a:endParaRPr>
          </a:p>
          <a:p>
            <a:r>
              <a:rPr lang="en-GB" sz="2000" b="0" i="1" dirty="0" smtClean="0">
                <a:solidFill>
                  <a:srgbClr val="002060"/>
                </a:solidFill>
              </a:rPr>
              <a:t>Win-win eco-innovations deliver for the environment and business</a:t>
            </a:r>
            <a:endParaRPr lang="el-GR" sz="2000" b="0" dirty="0" smtClean="0">
              <a:solidFill>
                <a:srgbClr val="002060"/>
              </a:solidFill>
            </a:endParaRPr>
          </a:p>
          <a:p>
            <a:r>
              <a:rPr lang="en-GB" sz="2000" b="0" i="1" dirty="0" smtClean="0">
                <a:solidFill>
                  <a:srgbClr val="002060"/>
                </a:solidFill>
              </a:rPr>
              <a:t>Consumers reward resource efficiency</a:t>
            </a:r>
            <a:endParaRPr lang="el-GR" sz="2000" b="0" dirty="0" smtClean="0">
              <a:solidFill>
                <a:srgbClr val="002060"/>
              </a:solidFill>
            </a:endParaRPr>
          </a:p>
          <a:p>
            <a:r>
              <a:rPr lang="en-GB" sz="2000" b="0" i="1" dirty="0" smtClean="0">
                <a:solidFill>
                  <a:srgbClr val="002060"/>
                </a:solidFill>
              </a:rPr>
              <a:t>More recycling and less energy needed</a:t>
            </a:r>
            <a:endParaRPr lang="el-GR" sz="2000" b="0" dirty="0" smtClean="0">
              <a:solidFill>
                <a:srgbClr val="002060"/>
              </a:solidFill>
            </a:endParaRPr>
          </a:p>
          <a:p>
            <a:r>
              <a:rPr lang="en-GB" sz="2000" b="0" i="1" dirty="0" smtClean="0">
                <a:solidFill>
                  <a:srgbClr val="002060"/>
                </a:solidFill>
              </a:rPr>
              <a:t>Synergy in the use of raw materials</a:t>
            </a:r>
            <a:endParaRPr lang="el-GR" sz="2000" b="0" dirty="0" smtClean="0">
              <a:solidFill>
                <a:srgbClr val="002060"/>
              </a:solidFill>
            </a:endParaRPr>
          </a:p>
          <a:p>
            <a:r>
              <a:rPr lang="en-GB" sz="2000" b="0" i="1" dirty="0" smtClean="0">
                <a:solidFill>
                  <a:srgbClr val="002060"/>
                </a:solidFill>
              </a:rPr>
              <a:t>Less demand for energy and improved sustainability</a:t>
            </a:r>
            <a:endParaRPr lang="el-GR" sz="2000" b="0" dirty="0" smtClean="0">
              <a:solidFill>
                <a:srgbClr val="002060"/>
              </a:solidFill>
            </a:endParaRPr>
          </a:p>
          <a:p>
            <a:r>
              <a:rPr lang="en-GB" sz="2000" b="0" i="1" dirty="0" smtClean="0">
                <a:solidFill>
                  <a:srgbClr val="002060"/>
                </a:solidFill>
              </a:rPr>
              <a:t>Reduction of greenhouse gas emissions</a:t>
            </a:r>
            <a:endParaRPr lang="el-GR" sz="2000" b="0" dirty="0" smtClean="0">
              <a:solidFill>
                <a:srgbClr val="002060"/>
              </a:solidFill>
            </a:endParaRPr>
          </a:p>
          <a:p>
            <a:r>
              <a:rPr lang="en-GB" sz="2000" b="0" i="1" dirty="0" smtClean="0">
                <a:solidFill>
                  <a:srgbClr val="002060"/>
                </a:solidFill>
              </a:rPr>
              <a:t>Intelligent manufacturing systems</a:t>
            </a:r>
            <a:endParaRPr lang="el-GR" sz="2000" b="0" dirty="0" smtClean="0">
              <a:solidFill>
                <a:srgbClr val="002060"/>
              </a:solidFill>
            </a:endParaRPr>
          </a:p>
          <a:p>
            <a:r>
              <a:rPr lang="en-GB" sz="2000" b="0" i="1" dirty="0" smtClean="0">
                <a:solidFill>
                  <a:srgbClr val="002060"/>
                </a:solidFill>
              </a:rPr>
              <a:t>Main manufacturer setting standards for suppliers</a:t>
            </a:r>
            <a:endParaRPr lang="el-G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a:xfrm>
            <a:off x="214282" y="1600200"/>
            <a:ext cx="8715436" cy="4924425"/>
          </a:xfrm>
        </p:spPr>
        <p:txBody>
          <a:bodyPr/>
          <a:lstStyle/>
          <a:p>
            <a:pPr>
              <a:buNone/>
            </a:pPr>
            <a:r>
              <a:rPr lang="el-GR" sz="2000" i="1" dirty="0" smtClean="0">
                <a:solidFill>
                  <a:srgbClr val="002060"/>
                </a:solidFill>
              </a:rPr>
              <a:t>«</a:t>
            </a:r>
            <a:r>
              <a:rPr lang="en-GB" sz="2000" i="1" dirty="0" smtClean="0">
                <a:solidFill>
                  <a:srgbClr val="002060"/>
                </a:solidFill>
              </a:rPr>
              <a:t>Our core environmental industries active in the fields of pollution management and control, waste collection and treatment, renewable energy and recycling have a combined turnover of over 300 billion euro; provide nearly 3.5 million jobs, and have impressive global market shares of 30-40%. This sector is growing at annual rates of more than 8% in a global market predicted to reach four trillion euro by the middle of the decade and is offering many new and skilled green jobs</a:t>
            </a:r>
            <a:r>
              <a:rPr lang="el-GR" sz="2000" i="1" dirty="0" smtClean="0">
                <a:solidFill>
                  <a:srgbClr val="002060"/>
                </a:solidFill>
              </a:rPr>
              <a:t>»</a:t>
            </a:r>
            <a:r>
              <a:rPr lang="en-GB" sz="2000" i="1" dirty="0" smtClean="0">
                <a:solidFill>
                  <a:srgbClr val="002060"/>
                </a:solidFill>
              </a:rPr>
              <a:t>.</a:t>
            </a:r>
            <a:endParaRPr lang="el-GR" sz="2000" i="1" dirty="0" smtClean="0">
              <a:solidFill>
                <a:srgbClr val="002060"/>
              </a:solidFill>
            </a:endParaRPr>
          </a:p>
          <a:p>
            <a:pPr>
              <a:buNone/>
            </a:pPr>
            <a:r>
              <a:rPr lang="en-GB" b="0" cap="all" dirty="0" smtClean="0"/>
              <a:t>MEMO/11/43</a:t>
            </a:r>
            <a:r>
              <a:rPr lang="el-GR" b="0" cap="all" dirty="0" smtClean="0"/>
              <a:t>, </a:t>
            </a:r>
            <a:r>
              <a:rPr lang="en-GB" b="0" dirty="0" smtClean="0"/>
              <a:t>Resource-efficient Europe</a:t>
            </a:r>
            <a:r>
              <a:rPr lang="el-GR" b="0" dirty="0" smtClean="0"/>
              <a:t>, </a:t>
            </a:r>
            <a:r>
              <a:rPr lang="en-GB" b="0" dirty="0" smtClean="0"/>
              <a:t>Brussels, 26 January 2011</a:t>
            </a:r>
            <a:endParaRPr lang="el-GR" b="0" dirty="0" smtClean="0"/>
          </a:p>
          <a:p>
            <a:pPr>
              <a:buNone/>
            </a:pPr>
            <a:endParaRPr lang="el-GR" b="0" dirty="0" smtClean="0"/>
          </a:p>
          <a:p>
            <a:pPr>
              <a:buNone/>
            </a:pP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n-US" sz="2000" dirty="0" smtClean="0">
                <a:solidFill>
                  <a:srgbClr val="002060"/>
                </a:solidFill>
              </a:rPr>
              <a:t>20/20/20 target</a:t>
            </a:r>
            <a:endParaRPr lang="el-GR" sz="2000" dirty="0" smtClean="0">
              <a:solidFill>
                <a:srgbClr val="002060"/>
              </a:solidFill>
            </a:endParaRPr>
          </a:p>
          <a:p>
            <a:pPr>
              <a:buNone/>
            </a:pPr>
            <a:r>
              <a:rPr lang="en-US" sz="2000" b="0" dirty="0" smtClean="0">
                <a:solidFill>
                  <a:srgbClr val="002060"/>
                </a:solidFill>
              </a:rPr>
              <a:t>These targets, known as the "20-20-20" targets, set three key objectives for 2020:</a:t>
            </a:r>
          </a:p>
          <a:p>
            <a:r>
              <a:rPr lang="en-US" sz="2000" b="0" dirty="0" smtClean="0">
                <a:solidFill>
                  <a:srgbClr val="002060"/>
                </a:solidFill>
              </a:rPr>
              <a:t>A 20% reduction in EU greenhouse gas emissions from 1990 levels;</a:t>
            </a:r>
          </a:p>
          <a:p>
            <a:r>
              <a:rPr lang="en-US" sz="2000" b="0" dirty="0" smtClean="0">
                <a:solidFill>
                  <a:srgbClr val="002060"/>
                </a:solidFill>
              </a:rPr>
              <a:t>Raising the share of EU energy consumption produced from renewable resources to 20%;</a:t>
            </a:r>
          </a:p>
          <a:p>
            <a:r>
              <a:rPr lang="en-US" sz="2000" b="0" dirty="0" smtClean="0">
                <a:solidFill>
                  <a:srgbClr val="002060"/>
                </a:solidFill>
              </a:rPr>
              <a:t>A 20% improvement in the EU's energy efficiency.</a:t>
            </a:r>
          </a:p>
          <a:p>
            <a:pPr>
              <a:buNone/>
            </a:pPr>
            <a:r>
              <a:rPr lang="en-US" sz="2000" b="0" dirty="0" smtClean="0">
                <a:solidFill>
                  <a:srgbClr val="002060"/>
                </a:solidFill>
              </a:rPr>
              <a:t> </a:t>
            </a:r>
            <a:r>
              <a:rPr lang="el-GR" sz="2000" b="0" dirty="0" smtClean="0">
                <a:solidFill>
                  <a:srgbClr val="002060"/>
                </a:solidFill>
              </a:rPr>
              <a:t>   </a:t>
            </a:r>
            <a:r>
              <a:rPr lang="el-GR" sz="2000" b="0" u="sng" dirty="0" smtClean="0">
                <a:solidFill>
                  <a:srgbClr val="002060"/>
                </a:solidFill>
              </a:rPr>
              <a:t>Τ</a:t>
            </a:r>
            <a:r>
              <a:rPr lang="en-US" sz="2000" b="0" u="sng" dirty="0" smtClean="0">
                <a:solidFill>
                  <a:srgbClr val="002060"/>
                </a:solidFill>
              </a:rPr>
              <a:t>he 20% renewable energy </a:t>
            </a:r>
            <a:r>
              <a:rPr lang="en-US" sz="2000" b="0" dirty="0" smtClean="0">
                <a:solidFill>
                  <a:srgbClr val="002060"/>
                </a:solidFill>
              </a:rPr>
              <a:t>target based on the legally binding national targets should be met by 2020 if Member States fully implement their renewable action plans. </a:t>
            </a:r>
            <a:r>
              <a:rPr lang="en-US" sz="2000" b="0" u="sng" dirty="0" smtClean="0">
                <a:solidFill>
                  <a:srgbClr val="002060"/>
                </a:solidFill>
              </a:rPr>
              <a:t>At EU level, the share increased from 10.34% in 2008 to 11.6% in </a:t>
            </a:r>
            <a:r>
              <a:rPr lang="el-GR" sz="2000" b="0" u="sng" dirty="0" smtClean="0">
                <a:solidFill>
                  <a:srgbClr val="002060"/>
                </a:solidFill>
              </a:rPr>
              <a:t>2009.</a:t>
            </a:r>
          </a:p>
          <a:p>
            <a:pPr>
              <a:buNone/>
            </a:pPr>
            <a:endParaRPr lang="el-GR"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n-US" sz="2000" dirty="0" smtClean="0">
                <a:solidFill>
                  <a:srgbClr val="002060"/>
                </a:solidFill>
              </a:rPr>
              <a:t>REGION 2020</a:t>
            </a:r>
          </a:p>
          <a:p>
            <a:pPr>
              <a:buNone/>
            </a:pPr>
            <a:r>
              <a:rPr lang="en-US" sz="2000" dirty="0" smtClean="0">
                <a:solidFill>
                  <a:srgbClr val="002060"/>
                </a:solidFill>
              </a:rPr>
              <a:t>Key challenges for European regions:</a:t>
            </a:r>
          </a:p>
          <a:p>
            <a:r>
              <a:rPr lang="en-US" sz="2000" b="0" i="1" dirty="0" err="1" smtClean="0">
                <a:solidFill>
                  <a:srgbClr val="002060"/>
                </a:solidFill>
              </a:rPr>
              <a:t>Globalisation</a:t>
            </a:r>
            <a:r>
              <a:rPr lang="en-US" sz="2000" b="0" i="1" dirty="0" smtClean="0">
                <a:solidFill>
                  <a:srgbClr val="002060"/>
                </a:solidFill>
              </a:rPr>
              <a:t> is driving scientific and technological progress, making the </a:t>
            </a:r>
            <a:r>
              <a:rPr lang="en-US" sz="2000" b="0" dirty="0" smtClean="0">
                <a:solidFill>
                  <a:srgbClr val="002060"/>
                </a:solidFill>
              </a:rPr>
              <a:t>European dimension ever more important in boosting knowledge, mobility, competitiveness and innovation.</a:t>
            </a:r>
          </a:p>
          <a:p>
            <a:r>
              <a:rPr lang="en-US" sz="2000" b="0" i="1" dirty="0" smtClean="0">
                <a:solidFill>
                  <a:srgbClr val="002060"/>
                </a:solidFill>
              </a:rPr>
              <a:t>Demographic change will transform the age and employment structure of our </a:t>
            </a:r>
            <a:r>
              <a:rPr lang="en-US" sz="2000" b="0" dirty="0" smtClean="0">
                <a:solidFill>
                  <a:srgbClr val="002060"/>
                </a:solidFill>
              </a:rPr>
              <a:t>societies, raising important issues of both economic efficiency and intergenerational equity.</a:t>
            </a:r>
          </a:p>
          <a:p>
            <a:pPr>
              <a:buNone/>
            </a:pPr>
            <a:endParaRPr lang="en-US" dirty="0" smtClean="0"/>
          </a:p>
          <a:p>
            <a:pPr>
              <a:buNone/>
            </a:pPr>
            <a:endParaRPr lang="en-US" dirty="0" smtClean="0"/>
          </a:p>
          <a:p>
            <a:pPr>
              <a:buNone/>
            </a:pPr>
            <a:r>
              <a:rPr lang="en-US" sz="800" dirty="0" smtClean="0"/>
              <a:t>SEC(2008), REGIONS 2020,AN ASSESSMENT OF FUTURE CHALLENGES FOR EU REGIONS, Brussels</a:t>
            </a:r>
          </a:p>
          <a:p>
            <a:endParaRPr lang="el-GR" sz="800" dirty="0" smtClean="0"/>
          </a:p>
          <a:p>
            <a:pPr>
              <a:buNone/>
            </a:pP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r>
              <a:rPr lang="el-GR" sz="2400" dirty="0" smtClean="0">
                <a:solidFill>
                  <a:srgbClr val="002060"/>
                </a:solidFill>
              </a:rPr>
              <a:t>Το ευρωπαϊκό περιβαλλοντικό δίκαιο έχει τις καταβολές του στη διάσκεψη αρχηγών κρατών και κυβερνήσεων που πραγματοποιήθηκε τον Οκτώβριο του 1972, κατά την οποία αποφασίστηκε ότι ήταν αναγκαία μια κοινοτική πολιτική περιβάλλοντος. </a:t>
            </a:r>
          </a:p>
          <a:p>
            <a:r>
              <a:rPr lang="el-GR" sz="2400" dirty="0" smtClean="0">
                <a:solidFill>
                  <a:srgbClr val="002060"/>
                </a:solidFill>
              </a:rPr>
              <a:t>Από το 1972 η Κοινότητα έχει εγκρίνει περίπου 250 νομοθετικές πράξεις</a:t>
            </a:r>
            <a:r>
              <a:rPr lang="en-US" sz="2400" dirty="0" smtClean="0">
                <a:solidFill>
                  <a:srgbClr val="002060"/>
                </a:solidFill>
              </a:rPr>
              <a:t>.</a:t>
            </a:r>
            <a:endParaRPr lang="el-GR" sz="2400"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n-US" sz="2000" b="0" dirty="0" smtClean="0">
                <a:solidFill>
                  <a:srgbClr val="002060"/>
                </a:solidFill>
              </a:rPr>
              <a:t>The impact of </a:t>
            </a:r>
            <a:r>
              <a:rPr lang="en-US" sz="2000" b="0" i="1" dirty="0" smtClean="0">
                <a:solidFill>
                  <a:srgbClr val="002060"/>
                </a:solidFill>
              </a:rPr>
              <a:t>climate change on Europe's environment and its society has </a:t>
            </a:r>
            <a:r>
              <a:rPr lang="en-US" sz="2000" b="0" dirty="0" smtClean="0">
                <a:solidFill>
                  <a:srgbClr val="002060"/>
                </a:solidFill>
              </a:rPr>
              <a:t>become central to the European agenda, challenging policymakers to reflect on how best to respond with the policy instruments at the EU's disposal.</a:t>
            </a:r>
          </a:p>
          <a:p>
            <a:r>
              <a:rPr lang="en-US" sz="2000" b="0" dirty="0" smtClean="0">
                <a:solidFill>
                  <a:srgbClr val="002060"/>
                </a:solidFill>
              </a:rPr>
              <a:t>Secure, sustainable and competitive </a:t>
            </a:r>
            <a:r>
              <a:rPr lang="en-US" sz="2000" b="0" i="1" dirty="0" smtClean="0">
                <a:solidFill>
                  <a:srgbClr val="002060"/>
                </a:solidFill>
              </a:rPr>
              <a:t>energy represents one of society's main </a:t>
            </a:r>
            <a:r>
              <a:rPr lang="en-US" sz="2000" b="0" dirty="0" smtClean="0">
                <a:solidFill>
                  <a:srgbClr val="002060"/>
                </a:solidFill>
              </a:rPr>
              <a:t>challenges. Limited supply, increased global demand and the imperative to cut emissions have led to a new </a:t>
            </a:r>
            <a:r>
              <a:rPr lang="en-US" sz="2000" b="0" dirty="0" err="1" smtClean="0">
                <a:solidFill>
                  <a:srgbClr val="002060"/>
                </a:solidFill>
              </a:rPr>
              <a:t>realisation</a:t>
            </a:r>
            <a:r>
              <a:rPr lang="en-US" sz="2000" b="0" dirty="0" smtClean="0">
                <a:solidFill>
                  <a:srgbClr val="002060"/>
                </a:solidFill>
              </a:rPr>
              <a:t> of the need to move towards a </a:t>
            </a:r>
            <a:r>
              <a:rPr lang="en-US" sz="2000" b="0" dirty="0" err="1" smtClean="0">
                <a:solidFill>
                  <a:srgbClr val="002060"/>
                </a:solidFill>
              </a:rPr>
              <a:t>lowcarbon</a:t>
            </a:r>
            <a:r>
              <a:rPr lang="en-US" sz="2000" b="0" dirty="0" smtClean="0">
                <a:solidFill>
                  <a:srgbClr val="002060"/>
                </a:solidFill>
              </a:rPr>
              <a:t> economy in Europe.</a:t>
            </a:r>
            <a:endParaRPr lang="el-GR" sz="2000" b="0" dirty="0" smtClean="0">
              <a:solidFill>
                <a:srgbClr val="002060"/>
              </a:solidFill>
            </a:endParaRPr>
          </a:p>
          <a:p>
            <a:pPr>
              <a:buNone/>
            </a:pPr>
            <a:endParaRPr lang="el-G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285852" y="1285860"/>
            <a:ext cx="6715172" cy="54292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285852" y="1285875"/>
            <a:ext cx="6715171" cy="54292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a:xfrm>
            <a:off x="457200" y="1357298"/>
            <a:ext cx="8229600" cy="5167327"/>
          </a:xfrm>
        </p:spPr>
        <p:txBody>
          <a:bodyPr/>
          <a:lstStyle/>
          <a:p>
            <a:pPr algn="ctr">
              <a:buNone/>
            </a:pPr>
            <a:r>
              <a:rPr lang="en-US" sz="2000" dirty="0" smtClean="0">
                <a:solidFill>
                  <a:srgbClr val="002060"/>
                </a:solidFill>
              </a:rPr>
              <a:t>ENERGY 2020</a:t>
            </a:r>
          </a:p>
          <a:p>
            <a:pPr>
              <a:buNone/>
            </a:pPr>
            <a:r>
              <a:rPr lang="en-US" sz="2000" b="0" dirty="0" smtClean="0">
                <a:solidFill>
                  <a:srgbClr val="002060"/>
                </a:solidFill>
              </a:rPr>
              <a:t>Over the next ten years, energy investments in the order of €1 trillion are needed, both to diversify existing resources and replace equipment and to cater for challenging and changing energy requirements.</a:t>
            </a:r>
          </a:p>
          <a:p>
            <a:r>
              <a:rPr lang="en-US" sz="2000" b="0" dirty="0" smtClean="0">
                <a:solidFill>
                  <a:srgbClr val="002060"/>
                </a:solidFill>
              </a:rPr>
              <a:t>A common EU energy policy has evolved around the common objective of ensuring the uninterrupted physical availability of energy products and services on the market, at a price which is affordable for all consumers (private and industrial), while contributing to the EU’s wider social and climate goals.</a:t>
            </a:r>
          </a:p>
          <a:p>
            <a:r>
              <a:rPr lang="en-US" sz="2000" b="0" dirty="0" smtClean="0">
                <a:solidFill>
                  <a:srgbClr val="002060"/>
                </a:solidFill>
              </a:rPr>
              <a:t>EU’s target is to reduce greenhouse gas emissions by 20%, rising to 30% if the conditions are right, to increase the share of renewable energy to 20%, and to make a 20% improvement in energy efficiency.</a:t>
            </a:r>
            <a:endParaRPr lang="el-GR" sz="2000" b="0" dirty="0" smtClean="0">
              <a:solidFill>
                <a:srgbClr val="002060"/>
              </a:solidFill>
            </a:endParaRPr>
          </a:p>
          <a:p>
            <a:pPr>
              <a:buNone/>
            </a:pPr>
            <a:r>
              <a:rPr lang="en-US" sz="800" dirty="0" smtClean="0"/>
              <a:t>European Union(2011), Energy 2020-A strategy for competitive, sustainable and secure energy, Publications Office of the European Union.</a:t>
            </a:r>
          </a:p>
          <a:p>
            <a:pPr>
              <a:buNone/>
            </a:pP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n-US" sz="2000" b="0" dirty="0" smtClean="0">
                <a:solidFill>
                  <a:srgbClr val="002060"/>
                </a:solidFill>
              </a:rPr>
              <a:t>The EU must remain an attractive market for companies at a time of increasing competition for energy resources worldwide. The new European energy strategy must support the integrated industrial approach just presented by the European Commission, in particular since energy remains an important cost factor for industry. The EU must also consolidate its competitiveness in energy technology markets. Communication on an "integrated industrial policy for the </a:t>
            </a:r>
            <a:r>
              <a:rPr lang="en-US" sz="2000" b="0" dirty="0" err="1" smtClean="0">
                <a:solidFill>
                  <a:srgbClr val="002060"/>
                </a:solidFill>
              </a:rPr>
              <a:t>globalisation</a:t>
            </a:r>
            <a:r>
              <a:rPr lang="en-US" sz="2000" b="0" dirty="0" smtClean="0">
                <a:solidFill>
                  <a:srgbClr val="002060"/>
                </a:solidFill>
              </a:rPr>
              <a:t> era“. </a:t>
            </a:r>
          </a:p>
          <a:p>
            <a:r>
              <a:rPr lang="en-US" sz="2000" b="0" dirty="0" smtClean="0">
                <a:solidFill>
                  <a:srgbClr val="002060"/>
                </a:solidFill>
              </a:rPr>
              <a:t>It is estimated that electricity prices in Europe are 21% more expensive than in the United States or 197% more expensive than in China.</a:t>
            </a:r>
          </a:p>
          <a:p>
            <a:pPr>
              <a:buNone/>
            </a:pP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a:xfrm>
            <a:off x="457200" y="1357298"/>
            <a:ext cx="8229600" cy="5167327"/>
          </a:xfrm>
        </p:spPr>
        <p:txBody>
          <a:bodyPr/>
          <a:lstStyle/>
          <a:p>
            <a:r>
              <a:rPr lang="en-US" sz="2000" b="0" dirty="0" smtClean="0">
                <a:solidFill>
                  <a:srgbClr val="002060"/>
                </a:solidFill>
              </a:rPr>
              <a:t>The share of renewable energy in the EU energy mix has risen steadily to some 10% of gross final energy consumption in 2008. In 2009, </a:t>
            </a:r>
            <a:r>
              <a:rPr lang="en-US" sz="2000" b="0" u="sng" dirty="0" smtClean="0">
                <a:solidFill>
                  <a:srgbClr val="002060"/>
                </a:solidFill>
              </a:rPr>
              <a:t>62% of newly installed </a:t>
            </a:r>
            <a:r>
              <a:rPr lang="en-US" sz="2000" b="0" dirty="0" smtClean="0">
                <a:solidFill>
                  <a:srgbClr val="002060"/>
                </a:solidFill>
              </a:rPr>
              <a:t>electricity generation capacity in the EU was from renewable sources, mainly wind and solar. However, </a:t>
            </a:r>
            <a:r>
              <a:rPr lang="en-US" sz="2000" b="0" u="sng" dirty="0" smtClean="0">
                <a:solidFill>
                  <a:srgbClr val="002060"/>
                </a:solidFill>
              </a:rPr>
              <a:t>Europe’s lead is being challenged. The independent 2010 Renewable Energy Attractiveness Index(Issue 26, August 2010) now cites the US and China as the best investment opportunities for renewable energy. New stimulus is needed; more than ever EU leadership is called upon to address these challenges.</a:t>
            </a:r>
          </a:p>
          <a:p>
            <a:r>
              <a:rPr lang="en-US" sz="2000" dirty="0" smtClean="0">
                <a:solidFill>
                  <a:srgbClr val="002060"/>
                </a:solidFill>
              </a:rPr>
              <a:t>EU regional policy can play an important role in unlocking local potentials. Rural areas also have a significant potential in this respect and could make use of the EARDF that provides financial means to support such innovation projects.</a:t>
            </a:r>
            <a:endParaRPr lang="el-GR" sz="2000" dirty="0" smtClean="0">
              <a:solidFill>
                <a:srgbClr val="002060"/>
              </a:solidFill>
            </a:endParaRPr>
          </a:p>
          <a:p>
            <a:pPr>
              <a:buNone/>
            </a:pP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u="sng" dirty="0" smtClean="0">
                <a:solidFill>
                  <a:srgbClr val="002060"/>
                </a:solidFill>
              </a:rPr>
              <a:t>The new energy strategy focuses on five priorities:</a:t>
            </a:r>
          </a:p>
          <a:p>
            <a:pPr>
              <a:buNone/>
            </a:pPr>
            <a:r>
              <a:rPr lang="en-US" sz="2000" dirty="0" smtClean="0">
                <a:solidFill>
                  <a:srgbClr val="002060"/>
                </a:solidFill>
              </a:rPr>
              <a:t>1. Achieving an energy-efficient Europe.</a:t>
            </a:r>
          </a:p>
          <a:p>
            <a:pPr>
              <a:buNone/>
            </a:pPr>
            <a:r>
              <a:rPr lang="en-US" sz="2000" dirty="0" smtClean="0">
                <a:solidFill>
                  <a:srgbClr val="002060"/>
                </a:solidFill>
              </a:rPr>
              <a:t>2. Building a truly pan-European integrated energy market.</a:t>
            </a:r>
          </a:p>
          <a:p>
            <a:pPr>
              <a:buNone/>
            </a:pPr>
            <a:r>
              <a:rPr lang="en-US" sz="2000" dirty="0" smtClean="0">
                <a:solidFill>
                  <a:srgbClr val="002060"/>
                </a:solidFill>
              </a:rPr>
              <a:t>3. Empowering consumers and achieving the highest level of safety and security.</a:t>
            </a:r>
          </a:p>
          <a:p>
            <a:pPr>
              <a:buNone/>
            </a:pPr>
            <a:r>
              <a:rPr lang="en-US" sz="2000" dirty="0" smtClean="0">
                <a:solidFill>
                  <a:srgbClr val="002060"/>
                </a:solidFill>
              </a:rPr>
              <a:t>4. Extending Europe’s leadership in energy technology and innovation.</a:t>
            </a:r>
          </a:p>
          <a:p>
            <a:pPr>
              <a:buNone/>
            </a:pPr>
            <a:r>
              <a:rPr lang="en-US" sz="2000" dirty="0" smtClean="0">
                <a:solidFill>
                  <a:srgbClr val="002060"/>
                </a:solidFill>
              </a:rPr>
              <a:t>5. Strengthening the external dimension of the EU energy market.</a:t>
            </a:r>
            <a:endParaRPr lang="el-GR" sz="2000" dirty="0" smtClean="0">
              <a:solidFill>
                <a:srgbClr val="002060"/>
              </a:solidFill>
            </a:endParaRPr>
          </a:p>
          <a:p>
            <a:pPr>
              <a:buNone/>
            </a:pP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sp>
        <p:nvSpPr>
          <p:cNvPr id="3" name="2 - Θέση περιεχομένου"/>
          <p:cNvSpPr>
            <a:spLocks noGrp="1"/>
          </p:cNvSpPr>
          <p:nvPr>
            <p:ph sz="half" idx="1"/>
          </p:nvPr>
        </p:nvSpPr>
        <p:spPr>
          <a:xfrm>
            <a:off x="457200" y="1600201"/>
            <a:ext cx="8186766" cy="2328865"/>
          </a:xfrm>
        </p:spPr>
        <p:txBody>
          <a:bodyPr/>
          <a:lstStyle/>
          <a:p>
            <a:pPr>
              <a:buNone/>
            </a:pPr>
            <a:endParaRPr lang="el-GR" dirty="0" smtClean="0"/>
          </a:p>
          <a:p>
            <a:pPr algn="ctr">
              <a:buNone/>
            </a:pPr>
            <a:r>
              <a:rPr lang="en-US" dirty="0" smtClean="0"/>
              <a:t>Attitudes of Europeans towards resource efficiency </a:t>
            </a:r>
            <a:endParaRPr lang="el-GR" dirty="0" smtClean="0"/>
          </a:p>
          <a:p>
            <a:pPr>
              <a:buNone/>
            </a:pPr>
            <a:r>
              <a:rPr lang="en-US" sz="1000" dirty="0" smtClean="0"/>
              <a:t>Fieldwork: January 2011 </a:t>
            </a:r>
          </a:p>
          <a:p>
            <a:pPr>
              <a:buNone/>
            </a:pPr>
            <a:r>
              <a:rPr lang="en-US" sz="1000" dirty="0" smtClean="0"/>
              <a:t>Publication: March 2011 </a:t>
            </a:r>
            <a:endParaRPr lang="el-GR" sz="1000" dirty="0" smtClean="0"/>
          </a:p>
          <a:p>
            <a:pPr>
              <a:buNone/>
            </a:pPr>
            <a:endParaRPr lang="en-US" dirty="0" smtClean="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3214678" y="3929066"/>
            <a:ext cx="2786082" cy="2396143"/>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9856" y="1714488"/>
            <a:ext cx="8739862" cy="4429156"/>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185035"/>
            <a:ext cx="8229600" cy="375475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buNone/>
            </a:pPr>
            <a:r>
              <a:rPr lang="el-GR" sz="2000" dirty="0" smtClean="0">
                <a:solidFill>
                  <a:srgbClr val="002060"/>
                </a:solidFill>
              </a:rPr>
              <a:t>Το 1972 πραγματοποιήθηκε η Παγκόσμια Συνδιάσκεψη για το Περιβάλλον στην Στοκχόλμη.</a:t>
            </a:r>
          </a:p>
          <a:p>
            <a:r>
              <a:rPr lang="el-GR" sz="2000" dirty="0" smtClean="0">
                <a:solidFill>
                  <a:srgbClr val="002060"/>
                </a:solidFill>
              </a:rPr>
              <a:t>Τα πορίσματα από την Συνδιάσκεψη υιοθετήθηκαν από την Σύνοδο Κορυφής της Ευρωπαϊκής Κοινότητας, λίγους μήνες μετά στο Παρίσι. </a:t>
            </a:r>
          </a:p>
          <a:p>
            <a:r>
              <a:rPr lang="el-GR" sz="2000" dirty="0" smtClean="0">
                <a:solidFill>
                  <a:srgbClr val="002060"/>
                </a:solidFill>
              </a:rPr>
              <a:t> Η Σύνοδος Κορυφής στην οποία συμμετείχαν οι αρχηγοί κρατών και κυβερνήσεων έδωσε εντολή στην Επιτροπή να καταρτίσει το Πρώτο Πρόγραμμα Δράσης για το Περιβάλλον (1973-1977). </a:t>
            </a:r>
          </a:p>
          <a:p>
            <a:r>
              <a:rPr lang="el-GR" sz="2000" dirty="0" smtClean="0">
                <a:solidFill>
                  <a:srgbClr val="002060"/>
                </a:solidFill>
              </a:rPr>
              <a:t>Με το Πρώτο Πρόγραμμα Δράσης για το Περιβάλλον εγκαινιάζεται ουσιαστικά η Κοινοτική περιβαλλοντική πολιτική. </a:t>
            </a:r>
          </a:p>
          <a:p>
            <a:pPr>
              <a:buNone/>
            </a:pPr>
            <a:endParaRPr lang="el-GR" dirty="0" smtClean="0"/>
          </a:p>
          <a:p>
            <a:pPr>
              <a:buNone/>
            </a:pPr>
            <a:r>
              <a:rPr lang="el-GR" i="1" dirty="0" smtClean="0"/>
              <a:t>ΕΕ </a:t>
            </a:r>
            <a:r>
              <a:rPr lang="en-US" i="1" dirty="0" smtClean="0"/>
              <a:t>C</a:t>
            </a:r>
            <a:r>
              <a:rPr lang="el-GR" i="1" dirty="0" smtClean="0"/>
              <a:t> 112, 20.12.1973</a:t>
            </a:r>
            <a:endParaRPr lang="el-GR"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081075"/>
            <a:ext cx="8229600" cy="396267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14475" y="2038350"/>
            <a:ext cx="6115050" cy="4048125"/>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2205968"/>
            <a:ext cx="8229600" cy="3712889"/>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885950" y="1752600"/>
            <a:ext cx="5372100" cy="461962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843087" y="1881187"/>
            <a:ext cx="5457825" cy="436245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2055375"/>
            <a:ext cx="8229600" cy="4014075"/>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547687" y="2286000"/>
            <a:ext cx="8048625" cy="3552825"/>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214282" y="1857364"/>
            <a:ext cx="8572560" cy="4124914"/>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2098701"/>
            <a:ext cx="8229600" cy="3927423"/>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solidFill>
                  <a:srgbClr val="FFFFFF"/>
                </a:solidFill>
              </a:rPr>
              <a:t>Ευρωπαϊκή Περιβαλλοντική Πολιτική</a:t>
            </a:r>
            <a:endParaRPr lang="el-GR"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457200" y="1890507"/>
            <a:ext cx="8229600" cy="434381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r>
              <a:rPr lang="el-GR" sz="2000" dirty="0" smtClean="0">
                <a:solidFill>
                  <a:srgbClr val="002060"/>
                </a:solidFill>
              </a:rPr>
              <a:t>Το 1987, με την Ενιαία Ευρωπαϊκή Πράξη, με την οποία προστέθηκε στη συνθήκη για την ίδρυση της Ευρωπαϊκής Κοινότητας ένας τίτλος ειδικά για αυτό το θέμα, αναγνωρίζεται ως μια κρίσιμη καμπή για το περιβάλλον.</a:t>
            </a:r>
          </a:p>
          <a:p>
            <a:r>
              <a:rPr lang="el-GR" sz="2000" dirty="0" smtClean="0">
                <a:solidFill>
                  <a:srgbClr val="002060"/>
                </a:solidFill>
              </a:rPr>
              <a:t>Το 1987 ήταν σημείο καμπής στην εξέλιξη των εννοιών της διεθνούς περιβαλλοντικής πολιτικής, γιατί δημοσιεύθηκε η «Έκθεση </a:t>
            </a:r>
            <a:r>
              <a:rPr lang="en-US" sz="2000" dirty="0" err="1" smtClean="0">
                <a:solidFill>
                  <a:srgbClr val="002060"/>
                </a:solidFill>
              </a:rPr>
              <a:t>Brundtland</a:t>
            </a:r>
            <a:r>
              <a:rPr lang="el-GR" sz="2000" dirty="0" smtClean="0">
                <a:solidFill>
                  <a:srgbClr val="002060"/>
                </a:solidFill>
              </a:rPr>
              <a:t>» (</a:t>
            </a:r>
            <a:r>
              <a:rPr lang="en-US" sz="2000" dirty="0" smtClean="0">
                <a:solidFill>
                  <a:srgbClr val="002060"/>
                </a:solidFill>
              </a:rPr>
              <a:t>World Commission on Environment and Development</a:t>
            </a:r>
            <a:r>
              <a:rPr lang="el-GR" sz="2000" dirty="0" smtClean="0">
                <a:solidFill>
                  <a:srgbClr val="002060"/>
                </a:solidFill>
              </a:rPr>
              <a:t> 1987) η οποία καθιέρωσε τον όρο «αειφόρος ανάπτυξη».</a:t>
            </a:r>
            <a:endParaRPr lang="el-GR" sz="2000"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p:txBody>
          <a:bodyPr/>
          <a:lstStyle/>
          <a:p>
            <a:pPr algn="ctr">
              <a:buNone/>
            </a:pPr>
            <a:r>
              <a:rPr lang="el-GR" sz="2400" dirty="0" smtClean="0">
                <a:solidFill>
                  <a:srgbClr val="002060"/>
                </a:solidFill>
              </a:rPr>
              <a:t>Με την Ενιαία Πράξη, τροποποιήθηκε η Συνθήκη της Ρώμης, το περιβάλλον απέκτησε για πρώτη φορά δική του νομοθετική βάση, η οποία περιέλαβε τις βασικές αρχές και κύριους στόχους που είχαν διατυπωθεί στο Πρώτο Πρόγραμμα Δράσης και είχαν υιοθετηθεί από τα δύο επόμενα Προγράμματα.</a:t>
            </a:r>
            <a:endParaRPr lang="el-GR" sz="240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a:xfrm>
            <a:off x="357158" y="1428736"/>
            <a:ext cx="8372476" cy="5138739"/>
          </a:xfrm>
        </p:spPr>
        <p:txBody>
          <a:bodyPr/>
          <a:lstStyle/>
          <a:p>
            <a:pPr>
              <a:buNone/>
            </a:pPr>
            <a:r>
              <a:rPr lang="el-GR" sz="2000" dirty="0" smtClean="0">
                <a:solidFill>
                  <a:srgbClr val="002060"/>
                </a:solidFill>
              </a:rPr>
              <a:t>Το 1992 ιδρύθηκε η Ευρωπαϊκή Ένωση με τη Συνθήκη του </a:t>
            </a:r>
            <a:r>
              <a:rPr lang="en-US" sz="2000" dirty="0" smtClean="0">
                <a:solidFill>
                  <a:srgbClr val="002060"/>
                </a:solidFill>
              </a:rPr>
              <a:t>Maastricht</a:t>
            </a:r>
            <a:r>
              <a:rPr lang="el-GR" sz="2000" dirty="0" smtClean="0">
                <a:solidFill>
                  <a:srgbClr val="002060"/>
                </a:solidFill>
              </a:rPr>
              <a:t>.</a:t>
            </a:r>
          </a:p>
          <a:p>
            <a:pPr>
              <a:buNone/>
            </a:pPr>
            <a:endParaRPr lang="el-GR" sz="2000" dirty="0" smtClean="0">
              <a:solidFill>
                <a:srgbClr val="002060"/>
              </a:solidFill>
            </a:endParaRPr>
          </a:p>
          <a:p>
            <a:pPr>
              <a:buNone/>
            </a:pPr>
            <a:r>
              <a:rPr lang="el-GR" sz="2000" dirty="0" smtClean="0">
                <a:solidFill>
                  <a:srgbClr val="002060"/>
                </a:solidFill>
              </a:rPr>
              <a:t>Εισάγει για πρώτη φορά την έννοια της </a:t>
            </a:r>
            <a:r>
              <a:rPr lang="el-GR" sz="2000" dirty="0" err="1" smtClean="0">
                <a:solidFill>
                  <a:srgbClr val="002060"/>
                </a:solidFill>
              </a:rPr>
              <a:t>αειφορίας</a:t>
            </a:r>
            <a:r>
              <a:rPr lang="el-GR" sz="2000" dirty="0" smtClean="0">
                <a:solidFill>
                  <a:srgbClr val="002060"/>
                </a:solidFill>
              </a:rPr>
              <a:t> στο κείμενο της Συνθήκης.</a:t>
            </a:r>
          </a:p>
          <a:p>
            <a:pPr>
              <a:buNone/>
            </a:pPr>
            <a:endParaRPr lang="el-GR" dirty="0" smtClean="0">
              <a:solidFill>
                <a:srgbClr val="002060"/>
              </a:solidFill>
            </a:endParaRPr>
          </a:p>
          <a:p>
            <a:pPr>
              <a:buNone/>
            </a:pPr>
            <a:endParaRPr lang="el-GR" dirty="0" smtClean="0">
              <a:solidFill>
                <a:srgbClr val="002060"/>
              </a:solidFill>
            </a:endParaRPr>
          </a:p>
          <a:p>
            <a:pPr>
              <a:buNone/>
            </a:pPr>
            <a:endParaRPr lang="el-GR" dirty="0" smtClean="0">
              <a:solidFill>
                <a:srgbClr val="002060"/>
              </a:solidFill>
            </a:endParaRPr>
          </a:p>
          <a:p>
            <a:pPr>
              <a:buNone/>
            </a:pPr>
            <a:endParaRPr lang="el-GR" dirty="0" smtClean="0">
              <a:solidFill>
                <a:srgbClr val="002060"/>
              </a:solidFill>
            </a:endParaRPr>
          </a:p>
          <a:p>
            <a:pPr>
              <a:buNone/>
            </a:pPr>
            <a:endParaRPr lang="el-GR" dirty="0" smtClean="0">
              <a:solidFill>
                <a:srgbClr val="002060"/>
              </a:solidFill>
            </a:endParaRPr>
          </a:p>
          <a:p>
            <a:pPr>
              <a:buNone/>
            </a:pPr>
            <a:endParaRPr lang="el-GR" dirty="0" smtClean="0">
              <a:solidFill>
                <a:srgbClr val="002060"/>
              </a:solidFill>
            </a:endParaRPr>
          </a:p>
          <a:p>
            <a:pPr>
              <a:buNone/>
            </a:pPr>
            <a:endParaRPr lang="el-GR" dirty="0" smtClean="0">
              <a:solidFill>
                <a:srgbClr val="002060"/>
              </a:solidFill>
            </a:endParaRPr>
          </a:p>
          <a:p>
            <a:pPr>
              <a:buNone/>
            </a:pPr>
            <a:endParaRPr lang="el-GR" dirty="0" smtClean="0">
              <a:solidFill>
                <a:srgbClr val="002060"/>
              </a:solidFill>
            </a:endParaRPr>
          </a:p>
          <a:p>
            <a:pPr>
              <a:buNone/>
            </a:pPr>
            <a:r>
              <a:rPr lang="el-GR" sz="2000" dirty="0" smtClean="0">
                <a:solidFill>
                  <a:srgbClr val="002060"/>
                </a:solidFill>
              </a:rPr>
              <a:t>Το 1992 ήταν το έτος της Συνδιάσκεψης του Ρίο για το Περιβάλλον και την Ανάπτυξη.</a:t>
            </a:r>
            <a:endParaRPr lang="el-GR" sz="2000" dirty="0">
              <a:solidFill>
                <a:srgbClr val="002060"/>
              </a:solidFill>
            </a:endParaRPr>
          </a:p>
        </p:txBody>
      </p:sp>
      <p:sp>
        <p:nvSpPr>
          <p:cNvPr id="4" name="3 - Βέλος προς τα κάτω"/>
          <p:cNvSpPr/>
          <p:nvPr/>
        </p:nvSpPr>
        <p:spPr bwMode="auto">
          <a:xfrm rot="10800000">
            <a:off x="3571868" y="3214686"/>
            <a:ext cx="857256" cy="157163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Ευρωπαϊκή Περιβαλλοντική Πολιτική</a:t>
            </a:r>
            <a:endParaRPr lang="el-GR" sz="2400" dirty="0"/>
          </a:p>
        </p:txBody>
      </p:sp>
      <p:sp>
        <p:nvSpPr>
          <p:cNvPr id="3" name="2 - Θέση περιεχομένου"/>
          <p:cNvSpPr>
            <a:spLocks noGrp="1"/>
          </p:cNvSpPr>
          <p:nvPr>
            <p:ph idx="1"/>
          </p:nvPr>
        </p:nvSpPr>
        <p:spPr>
          <a:xfrm>
            <a:off x="457200" y="1428736"/>
            <a:ext cx="8229600" cy="5095889"/>
          </a:xfrm>
        </p:spPr>
        <p:txBody>
          <a:bodyPr/>
          <a:lstStyle/>
          <a:p>
            <a:pPr>
              <a:buNone/>
            </a:pPr>
            <a:r>
              <a:rPr lang="el-GR" sz="2000" dirty="0" smtClean="0">
                <a:solidFill>
                  <a:srgbClr val="002060"/>
                </a:solidFill>
              </a:rPr>
              <a:t>Με τη συνθήκη του Άμστερνταμ η οποία τέθηκε σε ισχύ το 1997, ενισχύθηκε η σημασία της περιβαλλοντικής πολιτικής της Ευρωπαϊκής Ένωσης. (άρθρο 174)</a:t>
            </a:r>
          </a:p>
          <a:p>
            <a:pPr>
              <a:buNone/>
            </a:pPr>
            <a:r>
              <a:rPr lang="el-GR" sz="2000" dirty="0" smtClean="0">
                <a:solidFill>
                  <a:srgbClr val="002060"/>
                </a:solidFill>
              </a:rPr>
              <a:t>Περιβαλλοντικοί στόχοι:</a:t>
            </a:r>
          </a:p>
          <a:p>
            <a:r>
              <a:rPr lang="el-GR" sz="2000" dirty="0" smtClean="0">
                <a:solidFill>
                  <a:srgbClr val="002060"/>
                </a:solidFill>
              </a:rPr>
              <a:t>Διατήρηση, προστασία και βελτίωση της ποιότητας του περιβάλλοντος,</a:t>
            </a:r>
          </a:p>
          <a:p>
            <a:pPr>
              <a:buNone/>
            </a:pPr>
            <a:endParaRPr lang="el-GR" sz="2000" dirty="0" smtClean="0">
              <a:solidFill>
                <a:srgbClr val="002060"/>
              </a:solidFill>
            </a:endParaRPr>
          </a:p>
          <a:p>
            <a:r>
              <a:rPr lang="el-GR" sz="2000" dirty="0" smtClean="0">
                <a:solidFill>
                  <a:srgbClr val="002060"/>
                </a:solidFill>
              </a:rPr>
              <a:t>Προστασία της υγείας του ανθρώπου,</a:t>
            </a:r>
          </a:p>
          <a:p>
            <a:endParaRPr lang="el-GR" sz="2000" dirty="0" smtClean="0">
              <a:solidFill>
                <a:srgbClr val="002060"/>
              </a:solidFill>
            </a:endParaRPr>
          </a:p>
          <a:p>
            <a:r>
              <a:rPr lang="el-GR" sz="2000" dirty="0" smtClean="0">
                <a:solidFill>
                  <a:srgbClr val="002060"/>
                </a:solidFill>
              </a:rPr>
              <a:t>Συνετή και ορθολογική χρήση των φυσικών πόρων,</a:t>
            </a:r>
          </a:p>
          <a:p>
            <a:endParaRPr lang="el-GR" sz="2000" dirty="0" smtClean="0">
              <a:solidFill>
                <a:srgbClr val="002060"/>
              </a:solidFill>
            </a:endParaRPr>
          </a:p>
          <a:p>
            <a:r>
              <a:rPr lang="el-GR" sz="2000" dirty="0" smtClean="0">
                <a:solidFill>
                  <a:srgbClr val="002060"/>
                </a:solidFill>
              </a:rPr>
              <a:t>Προώθηση, σε διεθνές επίπεδο, μέτρων για την αντιμετώπιση των περιφερειακών ή παγκόσμιων περιβαλλοντικών προβλημάτων</a:t>
            </a:r>
            <a:endParaRPr lang="el-GR" sz="2000" dirty="0">
              <a:solidFill>
                <a:srgbClr val="002060"/>
              </a:solidFill>
            </a:endParaRPr>
          </a:p>
        </p:txBody>
      </p:sp>
    </p:spTree>
  </p:cSld>
  <p:clrMapOvr>
    <a:masterClrMapping/>
  </p:clrMapOvr>
</p:sld>
</file>

<file path=ppt/theme/theme1.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template1-PUB</Template>
  <TotalTime>15030</TotalTime>
  <Words>2877</Words>
  <Application>Microsoft Office PowerPoint</Application>
  <PresentationFormat>Προβολή στην οθόνη (4:3)</PresentationFormat>
  <Paragraphs>237</Paragraphs>
  <Slides>59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template1-PUB</vt:lpstr>
      <vt:lpstr>Jean Monnet Chair European Integration and Policies </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vector>
  </TitlesOfParts>
  <Company>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tacoen</dc:creator>
  <cp:lastModifiedBy>j</cp:lastModifiedBy>
  <cp:revision>828</cp:revision>
  <cp:lastPrinted>2008-05-20T10:20:43Z</cp:lastPrinted>
  <dcterms:created xsi:type="dcterms:W3CDTF">2007-08-22T10:47:46Z</dcterms:created>
  <dcterms:modified xsi:type="dcterms:W3CDTF">2013-05-16T15:59:59Z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