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91" r:id="rId3"/>
    <p:sldId id="292" r:id="rId4"/>
    <p:sldId id="293" r:id="rId5"/>
    <p:sldId id="294" r:id="rId6"/>
    <p:sldId id="265" r:id="rId7"/>
    <p:sldId id="266" r:id="rId8"/>
    <p:sldId id="267" r:id="rId9"/>
    <p:sldId id="268" r:id="rId10"/>
    <p:sldId id="270" r:id="rId11"/>
    <p:sldId id="269" r:id="rId12"/>
    <p:sldId id="271" r:id="rId13"/>
    <p:sldId id="272" r:id="rId14"/>
    <p:sldId id="273" r:id="rId15"/>
    <p:sldId id="274" r:id="rId16"/>
    <p:sldId id="276" r:id="rId17"/>
    <p:sldId id="275"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91" autoAdjust="0"/>
    <p:restoredTop sz="86462" autoAdjust="0"/>
  </p:normalViewPr>
  <p:slideViewPr>
    <p:cSldViewPr snapToGrid="0" snapToObjects="1">
      <p:cViewPr varScale="1">
        <p:scale>
          <a:sx n="86" d="100"/>
          <a:sy n="86" d="100"/>
        </p:scale>
        <p:origin x="-86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printerSettings" Target="printerSettings/printerSettings1.bin"/><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pPr algn="ctr" eaLnBrk="1" latinLnBrk="0" hangingPunct="1"/>
            <a:fld id="{23A271A1-F6D6-438B-A432-4747EE7ECD40}" type="datetimeFigureOut">
              <a:rPr lang="en-US" smtClean="0"/>
              <a:pPr algn="ctr" eaLnBrk="1" latinLnBrk="0" hangingPunct="1"/>
              <a:t>11/02/18</a:t>
            </a:fld>
            <a:endParaRPr lang="en-US" sz="2000" dirty="0">
              <a:solidFill>
                <a:srgbClr val="FFFFFF"/>
              </a:solidFill>
            </a:endParaRPr>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pPr algn="r" eaLnBrk="1" latinLnBrk="0" hangingPunct="1"/>
            <a:endParaRPr kumimoji="0" lang="en-US" dirty="0">
              <a:solidFill>
                <a:schemeClr val="tx2"/>
              </a:solidFill>
            </a:endParaRPr>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F0C94032-CD4C-4C25-B0C2-CEC720522D92}" type="slidenum">
              <a:rPr kumimoji="0" lang="en-US" smtClean="0"/>
              <a:pPr eaLnBrk="1" latinLnBrk="0" hangingPunct="1"/>
              <a:t>‹#›</a:t>
            </a:fld>
            <a:endParaRPr kumimoji="0" lang="en-US" dirty="0">
              <a:solidFill>
                <a:schemeClr val="tx2"/>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eaLnBrk="1" latinLnBrk="0" hangingPunct="1"/>
            <a:fld id="{23A271A1-F6D6-438B-A432-4747EE7ECD40}" type="datetimeFigureOut">
              <a:rPr lang="en-US" smtClean="0"/>
              <a:pPr eaLnBrk="1" latinLnBrk="0" hangingPunct="1"/>
              <a:t>11/02/18</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F0C94032-CD4C-4C25-B0C2-CEC720522D92}" type="slidenum">
              <a:rPr kumimoji="0" lang="en-US" smtClean="0"/>
              <a:pPr eaLnBrk="1" latinLnBrk="0" hangingPunct="1"/>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pPr eaLnBrk="1" latinLnBrk="0" hangingPunct="1"/>
            <a:fld id="{23A271A1-F6D6-438B-A432-4747EE7ECD40}" type="datetimeFigureOut">
              <a:rPr lang="en-US" smtClean="0"/>
              <a:pPr eaLnBrk="1" latinLnBrk="0" hangingPunct="1"/>
              <a:t>11/02/18</a:t>
            </a:fld>
            <a:endParaRPr lang="en-US" dirty="0"/>
          </a:p>
        </p:txBody>
      </p:sp>
      <p:sp>
        <p:nvSpPr>
          <p:cNvPr id="5" name="Footer Placeholder 4"/>
          <p:cNvSpPr>
            <a:spLocks noGrp="1"/>
          </p:cNvSpPr>
          <p:nvPr>
            <p:ph type="ftr" sz="quarter" idx="11"/>
          </p:nvPr>
        </p:nvSpPr>
        <p:spPr>
          <a:xfrm>
            <a:off x="457201" y="6248207"/>
            <a:ext cx="5573483" cy="365125"/>
          </a:xfrm>
        </p:spPr>
        <p:txBody>
          <a:bodyPr/>
          <a:lstStyle/>
          <a:p>
            <a:endParaRPr kumimoji="0" lang="en-US" dirty="0"/>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F0C94032-CD4C-4C25-B0C2-CEC720522D92}" type="slidenum">
              <a:rPr kumimoji="0" lang="en-US" smtClean="0"/>
              <a:pPr eaLnBrk="1" latinLnBrk="0" hangingPunct="1"/>
              <a:t>‹#›</a:t>
            </a:fld>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pPr eaLnBrk="1" latinLnBrk="0" hangingPunct="1"/>
            <a:fld id="{23A271A1-F6D6-438B-A432-4747EE7ECD40}" type="datetimeFigureOut">
              <a:rPr lang="en-US" smtClean="0"/>
              <a:pPr eaLnBrk="1" latinLnBrk="0" hangingPunct="1"/>
              <a:t>11/02/18</a:t>
            </a:fld>
            <a:endParaRPr lang="en-US" dirty="0"/>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F0C94032-CD4C-4C25-B0C2-CEC720522D92}" type="slidenum">
              <a:rPr kumimoji="0" lang="en-US" smtClean="0"/>
              <a:pPr eaLnBrk="1" latinLnBrk="0" hangingPunct="1"/>
              <a:t>‹#›</a:t>
            </a:fld>
            <a:endParaRPr kumimoji="0" lang="en-US" dirty="0">
              <a:solidFill>
                <a:srgbClr val="FFFFFF"/>
              </a:solidFill>
            </a:endParaRPr>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pPr eaLnBrk="1" latinLnBrk="0" hangingPunct="1"/>
            <a:fld id="{23A271A1-F6D6-438B-A432-4747EE7ECD40}" type="datetimeFigureOut">
              <a:rPr lang="en-US" smtClean="0"/>
              <a:pPr eaLnBrk="1" latinLnBrk="0" hangingPunct="1"/>
              <a:t>11/02/18</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pPr algn="ctr" eaLnBrk="1" latinLnBrk="0" hangingPunct="1"/>
            <a:fld id="{F0C94032-CD4C-4C25-B0C2-CEC720522D92}" type="slidenum">
              <a:rPr kumimoji="0" lang="en-US" smtClean="0"/>
              <a:pPr algn="ctr" eaLnBrk="1" latinLnBrk="0" hangingPunct="1"/>
              <a:t>‹#›</a:t>
            </a:fld>
            <a:endParaRPr kumimoji="0" lang="en-US" sz="2400" dirty="0">
              <a:solidFill>
                <a:srgbClr val="FFFFFF"/>
              </a:solidFill>
            </a:endParaRPr>
          </a:p>
        </p:txBody>
      </p:sp>
      <p:sp>
        <p:nvSpPr>
          <p:cNvPr id="14" name="Footer Placeholder 13"/>
          <p:cNvSpPr>
            <a:spLocks noGrp="1"/>
          </p:cNvSpPr>
          <p:nvPr>
            <p:ph type="ftr" sz="quarter" idx="12"/>
          </p:nvPr>
        </p:nvSpPr>
        <p:spPr/>
        <p:txBody>
          <a:bodyPr/>
          <a:lstStyle/>
          <a:p>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pPr eaLnBrk="1" latinLnBrk="0" hangingPunct="1"/>
            <a:fld id="{23A271A1-F6D6-438B-A432-4747EE7ECD40}" type="datetimeFigureOut">
              <a:rPr lang="en-US" smtClean="0"/>
              <a:pPr eaLnBrk="1" latinLnBrk="0" hangingPunct="1"/>
              <a:t>11/02/18</a:t>
            </a:fld>
            <a:endParaRPr lang="en-US"/>
          </a:p>
        </p:txBody>
      </p:sp>
      <p:sp>
        <p:nvSpPr>
          <p:cNvPr id="10" name="Slide Number Placeholder 9"/>
          <p:cNvSpPr>
            <a:spLocks noGrp="1"/>
          </p:cNvSpPr>
          <p:nvPr>
            <p:ph type="sldNum" sz="quarter" idx="16"/>
          </p:nvPr>
        </p:nvSpPr>
        <p:spPr/>
        <p:txBody>
          <a:bodyPr rtlCol="0"/>
          <a:lstStyle/>
          <a:p>
            <a:pPr algn="ctr" eaLnBrk="1" latinLnBrk="0" hangingPunct="1"/>
            <a:fld id="{F0C94032-CD4C-4C25-B0C2-CEC720522D92}" type="slidenum">
              <a:rPr kumimoji="0" lang="en-US" smtClean="0"/>
              <a:pPr algn="ctr" eaLnBrk="1" latinLnBrk="0" hangingPunct="1"/>
              <a:t>‹#›</a:t>
            </a:fld>
            <a:endParaRPr kumimoji="0" lang="en-US"/>
          </a:p>
        </p:txBody>
      </p:sp>
      <p:sp>
        <p:nvSpPr>
          <p:cNvPr id="12" name="Footer Placeholder 11"/>
          <p:cNvSpPr>
            <a:spLocks noGrp="1"/>
          </p:cNvSpPr>
          <p:nvPr>
            <p:ph type="ftr" sz="quarter" idx="17"/>
          </p:nvPr>
        </p:nvSpPr>
        <p:spPr/>
        <p:txBody>
          <a:bodyPr rtlCol="0"/>
          <a:lstStyle/>
          <a:p>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pPr eaLnBrk="1" latinLnBrk="0" hangingPunct="1"/>
            <a:fld id="{23A271A1-F6D6-438B-A432-4747EE7ECD40}" type="datetimeFigureOut">
              <a:rPr lang="en-US" smtClean="0"/>
              <a:pPr eaLnBrk="1" latinLnBrk="0" hangingPunct="1"/>
              <a:t>11/02/18</a:t>
            </a:fld>
            <a:endParaRPr lang="en-US"/>
          </a:p>
        </p:txBody>
      </p:sp>
      <p:sp>
        <p:nvSpPr>
          <p:cNvPr id="12" name="Slide Number Placeholder 11"/>
          <p:cNvSpPr>
            <a:spLocks noGrp="1"/>
          </p:cNvSpPr>
          <p:nvPr>
            <p:ph type="sldNum" sz="quarter" idx="16"/>
          </p:nvPr>
        </p:nvSpPr>
        <p:spPr/>
        <p:txBody>
          <a:bodyPr rtlCol="0"/>
          <a:lstStyle/>
          <a:p>
            <a:pPr algn="ctr" eaLnBrk="1" latinLnBrk="0" hangingPunct="1"/>
            <a:fld id="{F0C94032-CD4C-4C25-B0C2-CEC720522D92}" type="slidenum">
              <a:rPr kumimoji="0" lang="en-US" smtClean="0"/>
              <a:pPr algn="ctr" eaLnBrk="1" latinLnBrk="0" hangingPunct="1"/>
              <a:t>‹#›</a:t>
            </a:fld>
            <a:endParaRPr kumimoji="0" lang="en-US"/>
          </a:p>
        </p:txBody>
      </p:sp>
      <p:sp>
        <p:nvSpPr>
          <p:cNvPr id="14" name="Footer Placeholder 13"/>
          <p:cNvSpPr>
            <a:spLocks noGrp="1"/>
          </p:cNvSpPr>
          <p:nvPr>
            <p:ph type="ftr" sz="quarter" idx="17"/>
          </p:nvPr>
        </p:nvSpPr>
        <p:spPr/>
        <p:txBody>
          <a:bodyPr rtlCol="0"/>
          <a:lstStyle/>
          <a:p>
            <a:endParaRPr kumimoji="0"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pPr eaLnBrk="1" latinLnBrk="0" hangingPunct="1"/>
            <a:fld id="{23A271A1-F6D6-438B-A432-4747EE7ECD40}" type="datetimeFigureOut">
              <a:rPr lang="en-US" smtClean="0"/>
              <a:pPr eaLnBrk="1" latinLnBrk="0" hangingPunct="1"/>
              <a:t>11/02/18</a:t>
            </a:fld>
            <a:endParaRPr lang="en-US"/>
          </a:p>
        </p:txBody>
      </p:sp>
      <p:sp>
        <p:nvSpPr>
          <p:cNvPr id="4" name="Footer Placeholder 3"/>
          <p:cNvSpPr>
            <a:spLocks noGrp="1"/>
          </p:cNvSpPr>
          <p:nvPr>
            <p:ph type="ftr" sz="quarter" idx="11"/>
          </p:nvPr>
        </p:nvSpPr>
        <p:spPr/>
        <p:txBody>
          <a:bodyPr/>
          <a:lstStyle/>
          <a:p>
            <a:endParaRPr kumimoji="0"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F0C94032-CD4C-4C25-B0C2-CEC720522D92}" type="slidenum">
              <a:rPr kumimoji="0" lang="en-US" smtClean="0"/>
              <a:pPr eaLnBrk="1" latinLnBrk="0" hangingPunct="1"/>
              <a:t>‹#›</a:t>
            </a:fld>
            <a:endParaRPr kumimoji="0" lang="en-US" dirty="0">
              <a:solidFill>
                <a:srgbClr val="FFFFFF"/>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eaLnBrk="1" latinLnBrk="0" hangingPunct="1"/>
            <a:fld id="{23A271A1-F6D6-438B-A432-4747EE7ECD40}" type="datetimeFigureOut">
              <a:rPr lang="en-US" smtClean="0"/>
              <a:pPr eaLnBrk="1" latinLnBrk="0" hangingPunct="1"/>
              <a:t>11/02/18</a:t>
            </a:fld>
            <a:endParaRPr lang="en-US"/>
          </a:p>
        </p:txBody>
      </p:sp>
      <p:sp>
        <p:nvSpPr>
          <p:cNvPr id="3" name="Footer Placeholder 2"/>
          <p:cNvSpPr>
            <a:spLocks noGrp="1"/>
          </p:cNvSpPr>
          <p:nvPr>
            <p:ph type="ftr" sz="quarter" idx="11"/>
          </p:nvPr>
        </p:nvSpPr>
        <p:spPr/>
        <p:txBody>
          <a:bodyPr/>
          <a:lstStyle/>
          <a:p>
            <a:endParaRPr kumimoji="0" lang="en-US" dirty="0"/>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F0C94032-CD4C-4C25-B0C2-CEC720522D92}" type="slidenum">
              <a:rPr kumimoji="0" lang="en-US" smtClean="0"/>
              <a:pPr eaLnBrk="1" latinLnBrk="0" hangingPunct="1"/>
              <a:t>‹#›</a:t>
            </a:fld>
            <a:endParaRPr kumimoji="0" lang="en-US" dirty="0">
              <a:solidFill>
                <a:schemeClr val="tx2"/>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pPr eaLnBrk="1" latinLnBrk="0" hangingPunct="1"/>
            <a:fld id="{23A271A1-F6D6-438B-A432-4747EE7ECD40}" type="datetimeFigureOut">
              <a:rPr lang="en-US" smtClean="0"/>
              <a:pPr eaLnBrk="1" latinLnBrk="0" hangingPunct="1"/>
              <a:t>11/02/18</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F0C94032-CD4C-4C25-B0C2-CEC720522D92}" type="slidenum">
              <a:rPr kumimoji="0" lang="en-US" smtClean="0"/>
              <a:pPr eaLnBrk="1" latinLnBrk="0" hangingPunct="1"/>
              <a:t>‹#›</a:t>
            </a:fld>
            <a:endParaRPr kumimoji="0" lang="en-US" dirty="0">
              <a:solidFill>
                <a:srgbClr val="FFFFFF"/>
              </a:solidFill>
            </a:endParaRPr>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pPr eaLnBrk="1" latinLnBrk="0" hangingPunct="1"/>
            <a:fld id="{23A271A1-F6D6-438B-A432-4747EE7ECD40}" type="datetimeFigureOut">
              <a:rPr lang="en-US" smtClean="0"/>
              <a:pPr eaLnBrk="1" latinLnBrk="0" hangingPunct="1"/>
              <a:t>11/02/18</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pPr algn="ctr" eaLnBrk="1" latinLnBrk="0" hangingPunct="1"/>
            <a:fld id="{F0C94032-CD4C-4C25-B0C2-CEC720522D92}" type="slidenum">
              <a:rPr kumimoji="0" lang="en-US" smtClean="0"/>
              <a:pPr algn="ctr" eaLnBrk="1" latinLnBrk="0" hangingPunct="1"/>
              <a:t>‹#›</a:t>
            </a:fld>
            <a:endParaRPr kumimoji="0" lang="en-US" sz="2800" dirty="0"/>
          </a:p>
        </p:txBody>
      </p:sp>
      <p:sp>
        <p:nvSpPr>
          <p:cNvPr id="14" name="Footer Placeholder 13"/>
          <p:cNvSpPr>
            <a:spLocks noGrp="1"/>
          </p:cNvSpPr>
          <p:nvPr>
            <p:ph type="ftr" sz="quarter" idx="12"/>
          </p:nvPr>
        </p:nvSpPr>
        <p:spPr>
          <a:xfrm>
            <a:off x="1600200" y="6248206"/>
            <a:ext cx="4572000" cy="365125"/>
          </a:xfrm>
        </p:spPr>
        <p:txBody>
          <a:bodyPr rtlCol="0"/>
          <a:lstStyle/>
          <a:p>
            <a:endParaRPr kumimoji="0" lang="en-US" dirty="0"/>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Drag picture to placeholder or click icon to add</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pPr eaLnBrk="1" latinLnBrk="0" hangingPunct="1"/>
            <a:fld id="{23A271A1-F6D6-438B-A432-4747EE7ECD40}" type="datetimeFigureOut">
              <a:rPr lang="en-US" smtClean="0"/>
              <a:pPr eaLnBrk="1" latinLnBrk="0" hangingPunct="1"/>
              <a:t>11/02/18</a:t>
            </a:fld>
            <a:endParaRPr lang="en-US" sz="1400" dirty="0">
              <a:solidFill>
                <a:schemeClr val="tx2"/>
              </a:solidFill>
            </a:endParaRPr>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pPr algn="r" eaLnBrk="1" latinLnBrk="0" hangingPunct="1"/>
            <a:endParaRPr kumimoji="0" lang="en-US" sz="1400" dirty="0">
              <a:solidFill>
                <a:schemeClr val="tx2"/>
              </a:solidFill>
            </a:endParaRPr>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pPr algn="ctr" eaLnBrk="1" latinLnBrk="0" hangingPunct="1"/>
            <a:fld id="{F0C94032-CD4C-4C25-B0C2-CEC720522D92}" type="slidenum">
              <a:rPr kumimoji="0" lang="en-US" smtClean="0"/>
              <a:pPr algn="ctr" eaLnBrk="1" latinLnBrk="0" hangingPunct="1"/>
              <a:t>‹#›</a:t>
            </a:fld>
            <a:endParaRPr kumimoji="0" lang="en-US" sz="1400" b="1" dirty="0">
              <a:solidFill>
                <a:srgbClr val="FFFFFF"/>
              </a:solidFill>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62200" y="3413639"/>
            <a:ext cx="6705600" cy="2453761"/>
          </a:xfrm>
        </p:spPr>
        <p:txBody>
          <a:bodyPr>
            <a:normAutofit fontScale="90000"/>
          </a:bodyPr>
          <a:lstStyle/>
          <a:p>
            <a:r>
              <a:rPr lang="el-GR" dirty="0" smtClean="0">
                <a:latin typeface="Cambria"/>
                <a:cs typeface="Cambria"/>
              </a:rPr>
              <a:t/>
            </a:r>
            <a:br>
              <a:rPr lang="el-GR" dirty="0" smtClean="0">
                <a:latin typeface="Cambria"/>
                <a:cs typeface="Cambria"/>
              </a:rPr>
            </a:br>
            <a:r>
              <a:rPr lang="el-GR" dirty="0" smtClean="0">
                <a:latin typeface="Cambria"/>
                <a:cs typeface="Cambria"/>
              </a:rPr>
              <a:t>Η ΠΟΙΟΤΗΤΑ </a:t>
            </a:r>
            <a:br>
              <a:rPr lang="el-GR" dirty="0" smtClean="0">
                <a:latin typeface="Cambria"/>
                <a:cs typeface="Cambria"/>
              </a:rPr>
            </a:br>
            <a:r>
              <a:rPr lang="el-GR" dirty="0" smtClean="0">
                <a:latin typeface="Cambria"/>
                <a:cs typeface="Cambria"/>
              </a:rPr>
              <a:t>&amp; ΟΙ ΛΟΓΙΚΕΣ ΤΗΣ: </a:t>
            </a:r>
            <a:br>
              <a:rPr lang="el-GR" dirty="0" smtClean="0">
                <a:latin typeface="Cambria"/>
                <a:cs typeface="Cambria"/>
              </a:rPr>
            </a:br>
            <a:r>
              <a:rPr lang="el-GR" dirty="0" smtClean="0">
                <a:latin typeface="Cambria"/>
                <a:cs typeface="Cambria"/>
              </a:rPr>
              <a:t>1. Αριστεία</a:t>
            </a:r>
            <a:r>
              <a:rPr lang="el-GR" dirty="0">
                <a:latin typeface="Cambria"/>
                <a:cs typeface="Cambria"/>
              </a:rPr>
              <a:t/>
            </a:r>
            <a:br>
              <a:rPr lang="el-GR" dirty="0">
                <a:latin typeface="Cambria"/>
                <a:cs typeface="Cambria"/>
              </a:rPr>
            </a:br>
            <a:r>
              <a:rPr lang="el-GR" dirty="0">
                <a:latin typeface="Cambria"/>
                <a:cs typeface="Cambria"/>
              </a:rPr>
              <a:t>Ενότητα </a:t>
            </a:r>
            <a:r>
              <a:rPr lang="en-US" dirty="0" smtClean="0">
                <a:latin typeface="Cambria"/>
                <a:cs typeface="Cambria"/>
              </a:rPr>
              <a:t>1</a:t>
            </a:r>
            <a:r>
              <a:rPr lang="el-GR" cap="none" baseline="30000" dirty="0" smtClean="0">
                <a:latin typeface="Cambria"/>
                <a:cs typeface="Cambria"/>
              </a:rPr>
              <a:t>η</a:t>
            </a:r>
            <a:r>
              <a:rPr lang="el-GR" dirty="0" smtClean="0">
                <a:latin typeface="Cambria"/>
                <a:cs typeface="Cambria"/>
              </a:rPr>
              <a:t> </a:t>
            </a:r>
            <a:r>
              <a:rPr lang="mr-IN" dirty="0">
                <a:latin typeface="Cambria"/>
                <a:cs typeface="Cambria"/>
              </a:rPr>
              <a:t>–</a:t>
            </a:r>
            <a:r>
              <a:rPr lang="el-GR" dirty="0">
                <a:latin typeface="Cambria"/>
                <a:cs typeface="Cambria"/>
              </a:rPr>
              <a:t> Μάθημα </a:t>
            </a:r>
            <a:r>
              <a:rPr lang="en-US" dirty="0">
                <a:latin typeface="Cambria"/>
                <a:cs typeface="Cambria"/>
              </a:rPr>
              <a:t>4</a:t>
            </a:r>
            <a:r>
              <a:rPr lang="el-GR" baseline="30000" dirty="0" smtClean="0">
                <a:latin typeface="Cambria"/>
                <a:cs typeface="Cambria"/>
              </a:rPr>
              <a:t>ο</a:t>
            </a:r>
            <a:endParaRPr lang="en-US" dirty="0">
              <a:latin typeface="Cambria"/>
              <a:cs typeface="Cambria"/>
            </a:endParaRPr>
          </a:p>
        </p:txBody>
      </p:sp>
      <p:sp>
        <p:nvSpPr>
          <p:cNvPr id="3" name="Subtitle 2"/>
          <p:cNvSpPr>
            <a:spLocks noGrp="1"/>
          </p:cNvSpPr>
          <p:nvPr>
            <p:ph type="subTitle" idx="1"/>
          </p:nvPr>
        </p:nvSpPr>
        <p:spPr/>
        <p:txBody>
          <a:bodyPr/>
          <a:lstStyle/>
          <a:p>
            <a:r>
              <a:rPr lang="el-GR" dirty="0"/>
              <a:t>Αξιολόγηση &amp; Διασφάλιση της Ποιότητας-2018</a:t>
            </a:r>
            <a:endParaRPr lang="en-US" dirty="0"/>
          </a:p>
        </p:txBody>
      </p:sp>
    </p:spTree>
    <p:extLst>
      <p:ext uri="{BB962C8B-B14F-4D97-AF65-F5344CB8AC3E}">
        <p14:creationId xmlns:p14="http://schemas.microsoft.com/office/powerpoint/2010/main" val="7363402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a:t>
            </a:r>
            <a:r>
              <a:rPr lang="el-GR" dirty="0" smtClean="0"/>
              <a:t> </a:t>
            </a:r>
            <a:r>
              <a:rPr lang="en-US" dirty="0" smtClean="0"/>
              <a:t>H </a:t>
            </a:r>
            <a:r>
              <a:rPr lang="el-GR" dirty="0" smtClean="0"/>
              <a:t>ΠΟΙΟΤΗΤΑ ΩΣ «ΑΡΙΣΤΕΙΑ»</a:t>
            </a:r>
            <a:endParaRPr lang="en-US" dirty="0"/>
          </a:p>
        </p:txBody>
      </p:sp>
      <p:sp>
        <p:nvSpPr>
          <p:cNvPr id="3" name="Content Placeholder 2"/>
          <p:cNvSpPr>
            <a:spLocks noGrp="1"/>
          </p:cNvSpPr>
          <p:nvPr>
            <p:ph sz="quarter" idx="1"/>
          </p:nvPr>
        </p:nvSpPr>
        <p:spPr>
          <a:xfrm>
            <a:off x="612648" y="1788746"/>
            <a:ext cx="8153400" cy="4307253"/>
          </a:xfrm>
        </p:spPr>
        <p:txBody>
          <a:bodyPr/>
          <a:lstStyle/>
          <a:p>
            <a:pPr>
              <a:buFont typeface="Wingdings" charset="2"/>
              <a:buChar char="q"/>
            </a:pPr>
            <a:r>
              <a:rPr lang="el-GR" dirty="0">
                <a:cs typeface="Calibri"/>
              </a:rPr>
              <a:t>Η </a:t>
            </a:r>
            <a:r>
              <a:rPr lang="en-US" dirty="0">
                <a:latin typeface="Calibri"/>
                <a:cs typeface="Calibri"/>
              </a:rPr>
              <a:t> </a:t>
            </a:r>
            <a:r>
              <a:rPr lang="el-GR" dirty="0">
                <a:cs typeface="Calibri"/>
              </a:rPr>
              <a:t>‘ποιότητα’ και η ‘αριστεία’ είναι δύο έννοιες αλληλένδετες. </a:t>
            </a:r>
            <a:endParaRPr lang="el-GR" dirty="0" smtClean="0">
              <a:cs typeface="Calibri"/>
            </a:endParaRPr>
          </a:p>
          <a:p>
            <a:pPr>
              <a:buFont typeface="Wingdings" charset="2"/>
              <a:buChar char="q"/>
            </a:pPr>
            <a:r>
              <a:rPr lang="el-GR" dirty="0" smtClean="0">
                <a:cs typeface="Calibri"/>
              </a:rPr>
              <a:t>Ωστόσο </a:t>
            </a:r>
            <a:r>
              <a:rPr lang="el-GR" dirty="0">
                <a:cs typeface="Calibri"/>
              </a:rPr>
              <a:t>και εδώ υπάρχουν αποχρώσεις καθώς η </a:t>
            </a:r>
            <a:r>
              <a:rPr lang="el-GR" dirty="0" smtClean="0">
                <a:cs typeface="Calibri"/>
              </a:rPr>
              <a:t>«αριστεία» </a:t>
            </a:r>
            <a:r>
              <a:rPr lang="el-GR" dirty="0">
                <a:cs typeface="Calibri"/>
              </a:rPr>
              <a:t>μπορεί να νοηθεί </a:t>
            </a:r>
          </a:p>
          <a:p>
            <a:pPr>
              <a:buFont typeface="Wingdings" charset="2"/>
              <a:buChar char="q"/>
            </a:pPr>
            <a:r>
              <a:rPr lang="el-GR" dirty="0">
                <a:cs typeface="Calibri"/>
              </a:rPr>
              <a:t>είτε σε σχέση </a:t>
            </a:r>
            <a:r>
              <a:rPr lang="el-GR" dirty="0" smtClean="0">
                <a:cs typeface="Calibri"/>
              </a:rPr>
              <a:t>με </a:t>
            </a:r>
            <a:r>
              <a:rPr lang="en-US" dirty="0" smtClean="0">
                <a:latin typeface="Calibri"/>
                <a:cs typeface="Calibri"/>
              </a:rPr>
              <a:t>standards</a:t>
            </a:r>
            <a:r>
              <a:rPr lang="el-GR" dirty="0" smtClean="0">
                <a:cs typeface="Calibri"/>
              </a:rPr>
              <a:t> </a:t>
            </a:r>
            <a:r>
              <a:rPr lang="el-GR" dirty="0">
                <a:cs typeface="Calibri"/>
              </a:rPr>
              <a:t>(αριστεία </a:t>
            </a:r>
            <a:r>
              <a:rPr lang="el-GR" dirty="0" smtClean="0">
                <a:cs typeface="Calibri"/>
              </a:rPr>
              <a:t>Ι &amp; ΙΙ)</a:t>
            </a:r>
            <a:endParaRPr lang="el-GR" dirty="0">
              <a:cs typeface="Calibri"/>
            </a:endParaRPr>
          </a:p>
          <a:p>
            <a:pPr>
              <a:buFont typeface="Wingdings" charset="2"/>
              <a:buChar char="q"/>
            </a:pPr>
            <a:r>
              <a:rPr lang="el-GR" dirty="0">
                <a:cs typeface="Calibri"/>
              </a:rPr>
              <a:t>είτε και ως απουσία </a:t>
            </a:r>
            <a:r>
              <a:rPr lang="el-GR" dirty="0" smtClean="0">
                <a:cs typeface="Calibri"/>
              </a:rPr>
              <a:t>ελαττωμάτων</a:t>
            </a:r>
            <a:r>
              <a:rPr lang="en-US" dirty="0" smtClean="0">
                <a:cs typeface="Calibri"/>
              </a:rPr>
              <a:t> - </a:t>
            </a:r>
            <a:r>
              <a:rPr lang="el-GR" dirty="0" smtClean="0">
                <a:cs typeface="Calibri"/>
              </a:rPr>
              <a:t> </a:t>
            </a:r>
            <a:r>
              <a:rPr lang="en-US" dirty="0">
                <a:latin typeface="Calibri"/>
                <a:cs typeface="Calibri"/>
              </a:rPr>
              <a:t>'zero defects’</a:t>
            </a:r>
            <a:r>
              <a:rPr lang="el-GR" dirty="0">
                <a:cs typeface="Calibri"/>
              </a:rPr>
              <a:t>(αριστεία </a:t>
            </a:r>
            <a:r>
              <a:rPr lang="el-GR" dirty="0" smtClean="0">
                <a:cs typeface="Calibri"/>
              </a:rPr>
              <a:t>ΙΙΙ)</a:t>
            </a:r>
            <a:endParaRPr lang="en-US" dirty="0">
              <a:latin typeface="Calibri"/>
              <a:cs typeface="Calibri"/>
            </a:endParaRPr>
          </a:p>
          <a:p>
            <a:pPr marL="0" indent="0">
              <a:buNone/>
            </a:pPr>
            <a:endParaRPr lang="en-US" dirty="0"/>
          </a:p>
        </p:txBody>
      </p:sp>
    </p:spTree>
    <p:extLst>
      <p:ext uri="{BB962C8B-B14F-4D97-AF65-F5344CB8AC3E}">
        <p14:creationId xmlns:p14="http://schemas.microsoft.com/office/powerpoint/2010/main" val="22308216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2</a:t>
            </a:r>
            <a:r>
              <a:rPr lang="el-GR" baseline="30000" dirty="0" smtClean="0"/>
              <a:t>α</a:t>
            </a:r>
            <a:r>
              <a:rPr lang="el-GR" dirty="0" smtClean="0"/>
              <a:t>. «ΑΡΙΣΤΕΙΑ Ι»</a:t>
            </a:r>
            <a:endParaRPr lang="en-US" dirty="0"/>
          </a:p>
        </p:txBody>
      </p:sp>
      <p:sp>
        <p:nvSpPr>
          <p:cNvPr id="3" name="Content Placeholder 2"/>
          <p:cNvSpPr>
            <a:spLocks noGrp="1"/>
          </p:cNvSpPr>
          <p:nvPr>
            <p:ph sz="quarter" idx="1"/>
          </p:nvPr>
        </p:nvSpPr>
        <p:spPr/>
        <p:txBody>
          <a:bodyPr>
            <a:normAutofit fontScale="85000" lnSpcReduction="10000"/>
          </a:bodyPr>
          <a:lstStyle/>
          <a:p>
            <a:pPr marL="571500" indent="-457200">
              <a:buFont typeface="Wingdings" charset="2"/>
              <a:buChar char="q"/>
            </a:pPr>
            <a:r>
              <a:rPr lang="el-GR" dirty="0">
                <a:cs typeface="Calibri"/>
              </a:rPr>
              <a:t>Είναι μια θεώρηση εξ ίσου ελιτίστικη με την παραδοσιακή θεώρηση της ποιότητας, αλλά εδώ έχουμε αποφύγει τον «αποδεικτικό» χαρακτήρα της έννοιας.</a:t>
            </a:r>
          </a:p>
          <a:p>
            <a:pPr marL="571500" indent="-457200">
              <a:buFont typeface="Wingdings" charset="2"/>
              <a:buChar char="q"/>
            </a:pPr>
            <a:r>
              <a:rPr lang="el-GR" dirty="0">
                <a:cs typeface="Calibri"/>
              </a:rPr>
              <a:t>Τα στάνταρντ και τα πρότυπα αναφοράς </a:t>
            </a:r>
            <a:r>
              <a:rPr lang="en-US" dirty="0">
                <a:latin typeface="Calibri"/>
                <a:cs typeface="Calibri"/>
              </a:rPr>
              <a:t>–</a:t>
            </a:r>
            <a:r>
              <a:rPr lang="el-GR" dirty="0">
                <a:cs typeface="Calibri"/>
              </a:rPr>
              <a:t> όσο υψηλά κι αν είναι </a:t>
            </a:r>
            <a:r>
              <a:rPr lang="en-US" dirty="0">
                <a:latin typeface="Calibri"/>
                <a:cs typeface="Calibri"/>
              </a:rPr>
              <a:t>–</a:t>
            </a:r>
            <a:r>
              <a:rPr lang="el-GR" dirty="0">
                <a:cs typeface="Calibri"/>
              </a:rPr>
              <a:t> έχουν συγκεκριμένα, μετρήσιμα χαρακτηριστικά. </a:t>
            </a:r>
          </a:p>
          <a:p>
            <a:pPr marL="571500" indent="-457200">
              <a:buFont typeface="Wingdings" charset="2"/>
              <a:buChar char="q"/>
            </a:pPr>
            <a:r>
              <a:rPr lang="en-US" dirty="0">
                <a:latin typeface="Calibri"/>
                <a:cs typeface="Calibri"/>
              </a:rPr>
              <a:t>“</a:t>
            </a:r>
            <a:r>
              <a:rPr lang="el-GR" dirty="0">
                <a:cs typeface="Calibri"/>
              </a:rPr>
              <a:t>Ε</a:t>
            </a:r>
            <a:r>
              <a:rPr lang="en-US" dirty="0" err="1">
                <a:latin typeface="Calibri"/>
                <a:cs typeface="Calibri"/>
              </a:rPr>
              <a:t>xcelling</a:t>
            </a:r>
            <a:r>
              <a:rPr lang="en-US" dirty="0">
                <a:latin typeface="Calibri"/>
                <a:cs typeface="Calibri"/>
              </a:rPr>
              <a:t> in input and output” – </a:t>
            </a:r>
            <a:r>
              <a:rPr lang="el-GR" dirty="0">
                <a:cs typeface="Calibri"/>
              </a:rPr>
              <a:t>αυτή η έννοια της αριστείας, που συνδέεται με </a:t>
            </a:r>
            <a:r>
              <a:rPr lang="el-GR" dirty="0" smtClean="0">
                <a:cs typeface="Calibri"/>
              </a:rPr>
              <a:t>το εξαιρετικά </a:t>
            </a:r>
            <a:r>
              <a:rPr lang="el-GR" dirty="0">
                <a:cs typeface="Calibri"/>
              </a:rPr>
              <a:t>υψηλό επίπεδο σπουδών, συναντάται </a:t>
            </a:r>
            <a:r>
              <a:rPr lang="el-GR" dirty="0" smtClean="0">
                <a:cs typeface="Calibri"/>
              </a:rPr>
              <a:t>πολύ </a:t>
            </a:r>
            <a:r>
              <a:rPr lang="el-GR" dirty="0">
                <a:cs typeface="Calibri"/>
              </a:rPr>
              <a:t>στη Βρετανία (ιδίως στα υψηλού κύρους ιδρύματα</a:t>
            </a:r>
            <a:r>
              <a:rPr lang="el-GR" dirty="0" smtClean="0">
                <a:cs typeface="Calibri"/>
              </a:rPr>
              <a:t>) </a:t>
            </a:r>
            <a:r>
              <a:rPr lang="el-GR" dirty="0">
                <a:cs typeface="Calibri"/>
              </a:rPr>
              <a:t>και στην Αμερική. </a:t>
            </a:r>
          </a:p>
          <a:p>
            <a:pPr marL="571500" indent="-457200">
              <a:buFont typeface="Wingdings" charset="2"/>
              <a:buChar char="q"/>
            </a:pPr>
            <a:r>
              <a:rPr lang="el-GR" dirty="0">
                <a:cs typeface="Calibri"/>
              </a:rPr>
              <a:t>Η ίδρυση των </a:t>
            </a:r>
            <a:r>
              <a:rPr lang="el-GR" b="1" dirty="0">
                <a:solidFill>
                  <a:srgbClr val="DD8047"/>
                </a:solidFill>
                <a:cs typeface="Calibri"/>
              </a:rPr>
              <a:t>κέντρων αριστείας </a:t>
            </a:r>
            <a:r>
              <a:rPr lang="el-GR" dirty="0">
                <a:cs typeface="Calibri"/>
              </a:rPr>
              <a:t>στην εκπαίδευση συνδέεται με αυτή την έννοια της ποιότητας</a:t>
            </a:r>
            <a:endParaRPr lang="en-US" dirty="0">
              <a:latin typeface="Calibri"/>
              <a:cs typeface="Calibri"/>
            </a:endParaRPr>
          </a:p>
          <a:p>
            <a:endParaRPr lang="en-US" dirty="0"/>
          </a:p>
        </p:txBody>
      </p:sp>
    </p:spTree>
    <p:extLst>
      <p:ext uri="{BB962C8B-B14F-4D97-AF65-F5344CB8AC3E}">
        <p14:creationId xmlns:p14="http://schemas.microsoft.com/office/powerpoint/2010/main" val="37892579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2</a:t>
            </a:r>
            <a:r>
              <a:rPr lang="el-GR" baseline="30000" dirty="0"/>
              <a:t>α</a:t>
            </a:r>
            <a:r>
              <a:rPr lang="el-GR" dirty="0"/>
              <a:t>. «ΑΡΙΣΤΕΙΑ </a:t>
            </a:r>
            <a:r>
              <a:rPr lang="el-GR" dirty="0" smtClean="0"/>
              <a:t>ΙΙ»</a:t>
            </a:r>
            <a:endParaRPr lang="en-US" dirty="0"/>
          </a:p>
        </p:txBody>
      </p:sp>
      <p:sp>
        <p:nvSpPr>
          <p:cNvPr id="3" name="Content Placeholder 2"/>
          <p:cNvSpPr>
            <a:spLocks noGrp="1"/>
          </p:cNvSpPr>
          <p:nvPr>
            <p:ph sz="quarter" idx="1"/>
          </p:nvPr>
        </p:nvSpPr>
        <p:spPr/>
        <p:txBody>
          <a:bodyPr>
            <a:normAutofit fontScale="92500" lnSpcReduction="10000"/>
          </a:bodyPr>
          <a:lstStyle/>
          <a:p>
            <a:pPr marL="114300" indent="0">
              <a:buNone/>
            </a:pPr>
            <a:r>
              <a:rPr lang="el-GR" dirty="0">
                <a:cs typeface="Calibri"/>
              </a:rPr>
              <a:t>Εδώ η αριστεία</a:t>
            </a:r>
            <a:r>
              <a:rPr lang="en-US" dirty="0">
                <a:latin typeface="Calibri"/>
                <a:cs typeface="Calibri"/>
              </a:rPr>
              <a:t> </a:t>
            </a:r>
            <a:r>
              <a:rPr lang="el-GR" dirty="0">
                <a:cs typeface="Calibri"/>
              </a:rPr>
              <a:t>επιτυγχάνεται εάν πληρούνται συγκεκριμένα κριτήρια που διασφαλίζουν ένα επίπεδο. Η ποιότητα αποδίδεται σε προϊόντα ή υπηρεσίες που πληρούν συγκεκριμένες (ελάχιστες) προδιαγραφές.</a:t>
            </a:r>
          </a:p>
          <a:p>
            <a:r>
              <a:rPr lang="en-US" dirty="0">
                <a:latin typeface="Calibri"/>
                <a:cs typeface="Calibri"/>
              </a:rPr>
              <a:t> 'scientific quality</a:t>
            </a:r>
            <a:r>
              <a:rPr lang="el-GR" dirty="0">
                <a:cs typeface="Calibri"/>
              </a:rPr>
              <a:t> </a:t>
            </a:r>
            <a:r>
              <a:rPr lang="fr-FR" dirty="0">
                <a:latin typeface="Calibri"/>
                <a:cs typeface="Calibri"/>
              </a:rPr>
              <a:t>control'</a:t>
            </a:r>
            <a:endParaRPr lang="el-GR" dirty="0">
              <a:cs typeface="Calibri"/>
            </a:endParaRPr>
          </a:p>
          <a:p>
            <a:r>
              <a:rPr lang="en-US" dirty="0">
                <a:latin typeface="Calibri"/>
                <a:cs typeface="Calibri"/>
              </a:rPr>
              <a:t> </a:t>
            </a:r>
            <a:r>
              <a:rPr lang="el-GR" dirty="0">
                <a:cs typeface="Calibri"/>
              </a:rPr>
              <a:t>Σε κάθε στιγμή υπάρχει ένα επίπεδο αναφοράς (</a:t>
            </a:r>
            <a:r>
              <a:rPr lang="en-US" dirty="0">
                <a:latin typeface="Calibri"/>
                <a:cs typeface="Calibri"/>
              </a:rPr>
              <a:t>benchmark) </a:t>
            </a:r>
            <a:r>
              <a:rPr lang="el-GR" dirty="0">
                <a:cs typeface="Calibri"/>
              </a:rPr>
              <a:t>η σύγκριση με το οποίο μας αποκαλύπτει εάν το «κατώφλι της ποιότητας» έχει καλυφθεί. </a:t>
            </a:r>
          </a:p>
          <a:p>
            <a:r>
              <a:rPr lang="el-GR" dirty="0">
                <a:cs typeface="Calibri"/>
              </a:rPr>
              <a:t>Το επίπεδο της ποιότητας μπορεί να μετράται είτε σε κλίμακα είτε ως </a:t>
            </a:r>
            <a:r>
              <a:rPr lang="en-US" dirty="0">
                <a:latin typeface="Calibri"/>
                <a:cs typeface="Calibri"/>
              </a:rPr>
              <a:t>pass/fail.</a:t>
            </a:r>
          </a:p>
          <a:p>
            <a:endParaRPr lang="en-US" dirty="0"/>
          </a:p>
        </p:txBody>
      </p:sp>
    </p:spTree>
    <p:extLst>
      <p:ext uri="{BB962C8B-B14F-4D97-AF65-F5344CB8AC3E}">
        <p14:creationId xmlns:p14="http://schemas.microsoft.com/office/powerpoint/2010/main" val="22927079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2</a:t>
            </a:r>
            <a:r>
              <a:rPr lang="el-GR" baseline="30000" dirty="0"/>
              <a:t>α</a:t>
            </a:r>
            <a:r>
              <a:rPr lang="el-GR" dirty="0"/>
              <a:t>. «ΑΡΙΣΤΕΙΑ ΙΙ»</a:t>
            </a:r>
            <a:endParaRPr lang="en-US" dirty="0"/>
          </a:p>
        </p:txBody>
      </p:sp>
      <p:sp>
        <p:nvSpPr>
          <p:cNvPr id="3" name="Content Placeholder 2"/>
          <p:cNvSpPr>
            <a:spLocks noGrp="1"/>
          </p:cNvSpPr>
          <p:nvPr>
            <p:ph sz="quarter" idx="1"/>
          </p:nvPr>
        </p:nvSpPr>
        <p:spPr/>
        <p:txBody>
          <a:bodyPr>
            <a:normAutofit lnSpcReduction="10000"/>
          </a:bodyPr>
          <a:lstStyle/>
          <a:p>
            <a:pPr marL="571500" indent="-457200">
              <a:buFont typeface="Wingdings" charset="2"/>
              <a:buChar char="q"/>
            </a:pPr>
            <a:r>
              <a:rPr lang="el-GR" dirty="0">
                <a:cs typeface="Calibri"/>
              </a:rPr>
              <a:t>Η παραδοχή πίσω από αυτή την έννοια της ποιότητας είναι ότι η ποιότητα μπορεί να «βελτιωθεί» εάν διαφοροποιηθούν τα κριτήρια με τα οποία ελέγχεται η ποιότητα. </a:t>
            </a:r>
          </a:p>
          <a:p>
            <a:pPr marL="571500" indent="-457200">
              <a:buFont typeface="Wingdings" charset="2"/>
              <a:buChar char="q"/>
            </a:pPr>
            <a:r>
              <a:rPr lang="el-GR" dirty="0">
                <a:cs typeface="Calibri"/>
              </a:rPr>
              <a:t>Είναι μια άποψη πολύ διαδεδομένη στο χώρο της ανώτατης εκπαίδευσης όπου η «βελτίωση της ποιότητας» (</a:t>
            </a:r>
            <a:r>
              <a:rPr lang="en-US" dirty="0">
                <a:latin typeface="Calibri"/>
                <a:cs typeface="Calibri"/>
              </a:rPr>
              <a:t>quality enhancement) </a:t>
            </a:r>
            <a:r>
              <a:rPr lang="el-GR" dirty="0">
                <a:cs typeface="Calibri"/>
              </a:rPr>
              <a:t>συνδέεται με τις αλλαγές στο σχεδιασμό και το περιεχόμενο των προγραμμάτων σπουδών και τον έλεγχο των διαδικασιών.</a:t>
            </a:r>
          </a:p>
          <a:p>
            <a:endParaRPr lang="en-US" dirty="0"/>
          </a:p>
        </p:txBody>
      </p:sp>
    </p:spTree>
    <p:extLst>
      <p:ext uri="{BB962C8B-B14F-4D97-AF65-F5344CB8AC3E}">
        <p14:creationId xmlns:p14="http://schemas.microsoft.com/office/powerpoint/2010/main" val="24942619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sz="quarter" idx="1"/>
          </p:nvPr>
        </p:nvSpPr>
        <p:spPr/>
        <p:txBody>
          <a:bodyPr>
            <a:normAutofit lnSpcReduction="10000"/>
          </a:bodyPr>
          <a:lstStyle/>
          <a:p>
            <a:pPr>
              <a:buFont typeface="Wingdings" charset="2"/>
              <a:buChar char="q"/>
            </a:pPr>
            <a:r>
              <a:rPr lang="el-GR" dirty="0">
                <a:cs typeface="Calibri"/>
              </a:rPr>
              <a:t>Η σύνδεση των </a:t>
            </a:r>
            <a:r>
              <a:rPr lang="en-US" dirty="0">
                <a:latin typeface="Calibri"/>
                <a:cs typeface="Calibri"/>
              </a:rPr>
              <a:t>standard </a:t>
            </a:r>
            <a:r>
              <a:rPr lang="el-GR" dirty="0">
                <a:cs typeface="Calibri"/>
              </a:rPr>
              <a:t>με την ποιότητα είναι εμφανής στο λόγο όσων ισχυρίζονται πως η ποιότητα των σπουδών υποβαθμίζεται καθώς τα κριτήρια εισόδου αλλάζουν για να επιτρέψουν την είσοδο στο σύστημα περισσότερων ατόμων </a:t>
            </a:r>
            <a:r>
              <a:rPr lang="en-US" dirty="0">
                <a:latin typeface="Calibri"/>
                <a:cs typeface="Calibri"/>
              </a:rPr>
              <a:t>(Damping down quality)</a:t>
            </a:r>
            <a:r>
              <a:rPr lang="el-GR" dirty="0">
                <a:cs typeface="Calibri"/>
              </a:rPr>
              <a:t>.</a:t>
            </a:r>
          </a:p>
          <a:p>
            <a:pPr>
              <a:buFont typeface="Wingdings" charset="2"/>
              <a:buChar char="q"/>
            </a:pPr>
            <a:r>
              <a:rPr lang="el-GR" dirty="0">
                <a:cs typeface="Calibri"/>
              </a:rPr>
              <a:t>Η αντίθετη άποψη υποστηρίζει πως «περισσότεροι δεν σημαίνει χειρότεροι» απλά «διαφορετικοί»</a:t>
            </a:r>
            <a:r>
              <a:rPr lang="en-US" dirty="0">
                <a:latin typeface="Calibri"/>
                <a:cs typeface="Calibri"/>
              </a:rPr>
              <a:t>. </a:t>
            </a:r>
            <a:endParaRPr lang="el-GR" dirty="0">
              <a:cs typeface="Calibri"/>
            </a:endParaRPr>
          </a:p>
          <a:p>
            <a:pPr>
              <a:buFont typeface="Wingdings" charset="2"/>
              <a:buChar char="q"/>
            </a:pPr>
            <a:r>
              <a:rPr lang="el-GR" dirty="0" smtClean="0">
                <a:cs typeface="Calibri"/>
              </a:rPr>
              <a:t>Βάση </a:t>
            </a:r>
            <a:r>
              <a:rPr lang="el-GR" dirty="0">
                <a:cs typeface="Calibri"/>
              </a:rPr>
              <a:t>του 10....</a:t>
            </a:r>
          </a:p>
          <a:p>
            <a:endParaRPr lang="en-US" dirty="0"/>
          </a:p>
        </p:txBody>
      </p:sp>
    </p:spTree>
    <p:extLst>
      <p:ext uri="{BB962C8B-B14F-4D97-AF65-F5344CB8AC3E}">
        <p14:creationId xmlns:p14="http://schemas.microsoft.com/office/powerpoint/2010/main" val="15797940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sz="quarter" idx="1"/>
          </p:nvPr>
        </p:nvSpPr>
        <p:spPr/>
        <p:txBody>
          <a:bodyPr>
            <a:normAutofit fontScale="92500" lnSpcReduction="10000"/>
          </a:bodyPr>
          <a:lstStyle/>
          <a:p>
            <a:r>
              <a:rPr lang="el-GR" dirty="0">
                <a:cs typeface="Calibri"/>
              </a:rPr>
              <a:t>Οι απόψεις για την αριστεία έχουν κυριαρχήσει στο διάλογο για την ποιότητα στην εκπαίδευση ιδίως στο βαθμό που συνδέονται με τη «διατήρηση ενός υψηλού επιπέδου σπουδών» καθώς τα εκπαιδευτικά συστήματα διευρύνονται επιτρέποντας την προσβαση σε μεγαλύτερο αριθμό φοιτητών.</a:t>
            </a:r>
          </a:p>
          <a:p>
            <a:r>
              <a:rPr lang="el-GR" dirty="0">
                <a:cs typeface="Calibri"/>
              </a:rPr>
              <a:t>Υπονοείται πως τα </a:t>
            </a:r>
            <a:r>
              <a:rPr lang="en-US" dirty="0">
                <a:latin typeface="Calibri"/>
                <a:cs typeface="Calibri"/>
              </a:rPr>
              <a:t>standard</a:t>
            </a:r>
            <a:r>
              <a:rPr lang="el-GR" dirty="0">
                <a:cs typeface="Calibri"/>
              </a:rPr>
              <a:t> είναι στατικά και αντικειμενικά, κάτι που δεν είναι πάντα αληθές.(π.χ. βαθμολογίες). </a:t>
            </a:r>
          </a:p>
          <a:p>
            <a:r>
              <a:rPr lang="en-US" dirty="0"/>
              <a:t> </a:t>
            </a:r>
            <a:r>
              <a:rPr lang="en-US" dirty="0">
                <a:latin typeface="Calibri"/>
                <a:cs typeface="Calibri"/>
              </a:rPr>
              <a:t>cross-institutional, cross-subject and cross-temporal</a:t>
            </a:r>
            <a:r>
              <a:rPr lang="el-GR" dirty="0">
                <a:cs typeface="Calibri"/>
              </a:rPr>
              <a:t> </a:t>
            </a:r>
            <a:r>
              <a:rPr lang="en-US" dirty="0">
                <a:latin typeface="Calibri"/>
                <a:cs typeface="Calibri"/>
              </a:rPr>
              <a:t>standards</a:t>
            </a:r>
          </a:p>
          <a:p>
            <a:endParaRPr lang="en-US" dirty="0"/>
          </a:p>
        </p:txBody>
      </p:sp>
    </p:spTree>
    <p:extLst>
      <p:ext uri="{BB962C8B-B14F-4D97-AF65-F5344CB8AC3E}">
        <p14:creationId xmlns:p14="http://schemas.microsoft.com/office/powerpoint/2010/main" val="32087865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2β. «ΑΡΙΣΤΕΙΑ ΙΙΙ»</a:t>
            </a:r>
            <a:endParaRPr lang="en-US" dirty="0"/>
          </a:p>
        </p:txBody>
      </p:sp>
      <p:sp>
        <p:nvSpPr>
          <p:cNvPr id="3" name="Content Placeholder 2"/>
          <p:cNvSpPr>
            <a:spLocks noGrp="1"/>
          </p:cNvSpPr>
          <p:nvPr>
            <p:ph sz="quarter" idx="1"/>
          </p:nvPr>
        </p:nvSpPr>
        <p:spPr/>
        <p:txBody>
          <a:bodyPr>
            <a:normAutofit fontScale="92500" lnSpcReduction="20000"/>
          </a:bodyPr>
          <a:lstStyle/>
          <a:p>
            <a:pPr marL="0" indent="0">
              <a:buNone/>
            </a:pPr>
            <a:r>
              <a:rPr lang="el-GR" dirty="0">
                <a:cs typeface="Calibri"/>
              </a:rPr>
              <a:t>Αυτή η προσέγγιση εστιάζει στην ποιότητα ως προσέγγιση προς συγκεκριμένες προδιαγραφές τις οποίες επιδιώκει να επιτύχει απολύτως.</a:t>
            </a:r>
          </a:p>
          <a:p>
            <a:pPr marL="0" indent="0">
              <a:buNone/>
            </a:pPr>
            <a:r>
              <a:rPr lang="en-US" dirty="0">
                <a:latin typeface="Calibri"/>
                <a:cs typeface="Calibri"/>
              </a:rPr>
              <a:t>Zero defects (</a:t>
            </a:r>
            <a:r>
              <a:rPr lang="el-GR" dirty="0">
                <a:cs typeface="Calibri"/>
              </a:rPr>
              <a:t>Αριστεία </a:t>
            </a:r>
            <a:r>
              <a:rPr lang="el-GR" dirty="0" smtClean="0">
                <a:cs typeface="Calibri"/>
              </a:rPr>
              <a:t>ΙΙΙ) </a:t>
            </a:r>
            <a:r>
              <a:rPr lang="en-US" dirty="0">
                <a:latin typeface="Calibri"/>
                <a:cs typeface="Calibri"/>
              </a:rPr>
              <a:t>–</a:t>
            </a:r>
            <a:r>
              <a:rPr lang="el-GR" dirty="0">
                <a:cs typeface="Calibri"/>
              </a:rPr>
              <a:t> </a:t>
            </a:r>
            <a:r>
              <a:rPr lang="en-US" dirty="0">
                <a:latin typeface="Calibri"/>
                <a:cs typeface="Calibri"/>
              </a:rPr>
              <a:t>Getting things right first time</a:t>
            </a:r>
          </a:p>
          <a:p>
            <a:pPr marL="114300" indent="0">
              <a:buNone/>
            </a:pPr>
            <a:r>
              <a:rPr lang="el-GR" dirty="0">
                <a:cs typeface="Calibri"/>
              </a:rPr>
              <a:t>Η αριστεία επιτυγχάνεται με την συνέπεια σε ένα σετ προδιαγραφών (μετρήσιμων)  που έχουν τεθεί εκ των προτέρων και τις οποίες επιτυγχάνουμε συνεχώς και σταθερά.</a:t>
            </a:r>
          </a:p>
          <a:p>
            <a:pPr marL="114300" indent="0">
              <a:buNone/>
            </a:pPr>
            <a:r>
              <a:rPr lang="el-GR" dirty="0">
                <a:cs typeface="Calibri"/>
              </a:rPr>
              <a:t>Η αξιοπιστία των διαδικασιών, την οποία </a:t>
            </a:r>
            <a:r>
              <a:rPr lang="el-GR" dirty="0" smtClean="0">
                <a:cs typeface="Calibri"/>
              </a:rPr>
              <a:t>θεωρούν δεδομένη ή </a:t>
            </a:r>
            <a:r>
              <a:rPr lang="el-GR" dirty="0">
                <a:cs typeface="Calibri"/>
              </a:rPr>
              <a:t>αυτονόητη </a:t>
            </a:r>
            <a:r>
              <a:rPr lang="el-GR" dirty="0" smtClean="0">
                <a:cs typeface="Calibri"/>
              </a:rPr>
              <a:t>οι άλλες λογικές της αριστείας, </a:t>
            </a:r>
            <a:r>
              <a:rPr lang="el-GR" dirty="0">
                <a:cs typeface="Calibri"/>
              </a:rPr>
              <a:t>εδώ γίνεται ιδιαίτερα σημαντική και το κατ εξοχήν χαρακτηριστικό της </a:t>
            </a:r>
            <a:r>
              <a:rPr lang="el-GR" dirty="0" smtClean="0">
                <a:cs typeface="Calibri"/>
              </a:rPr>
              <a:t>αριστείας. </a:t>
            </a:r>
            <a:endParaRPr lang="en-US" dirty="0"/>
          </a:p>
        </p:txBody>
      </p:sp>
    </p:spTree>
    <p:extLst>
      <p:ext uri="{BB962C8B-B14F-4D97-AF65-F5344CB8AC3E}">
        <p14:creationId xmlns:p14="http://schemas.microsoft.com/office/powerpoint/2010/main" val="4512000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sz="quarter" idx="1"/>
          </p:nvPr>
        </p:nvSpPr>
        <p:spPr>
          <a:xfrm>
            <a:off x="464284" y="1600200"/>
            <a:ext cx="8520972" cy="4495800"/>
          </a:xfrm>
        </p:spPr>
        <p:txBody>
          <a:bodyPr>
            <a:noAutofit/>
          </a:bodyPr>
          <a:lstStyle/>
          <a:p>
            <a:r>
              <a:rPr lang="el-GR" sz="2400" dirty="0">
                <a:cs typeface="Calibri"/>
              </a:rPr>
              <a:t>Η έννοια αυτή της Αριστείας επικεντρώνεται κυρίως στην πρόληψη των λαθών περισσότερο παρά στον έλεγχο των διαδικασιών και των αποτελεσμάτων.</a:t>
            </a:r>
          </a:p>
          <a:p>
            <a:r>
              <a:rPr lang="el-GR" sz="2400" dirty="0">
                <a:cs typeface="Calibri"/>
              </a:rPr>
              <a:t>Συνδέεται με την άποψη που προκρίνει τη διαμόρφωση μιας κουλτούρας ποιότητας στα ιδρύματα </a:t>
            </a:r>
            <a:r>
              <a:rPr lang="en-US" sz="2400" dirty="0">
                <a:latin typeface="Calibri"/>
                <a:cs typeface="Calibri"/>
              </a:rPr>
              <a:t>”quality culture”.</a:t>
            </a:r>
          </a:p>
          <a:p>
            <a:r>
              <a:rPr lang="en-US" sz="2400" dirty="0">
                <a:latin typeface="Calibri"/>
                <a:cs typeface="Calibri"/>
              </a:rPr>
              <a:t>H o</a:t>
            </a:r>
            <a:r>
              <a:rPr lang="el-GR" sz="2400" dirty="0">
                <a:cs typeface="Calibri"/>
              </a:rPr>
              <a:t>ργάνωση νοείται ώς ένα σύστημα «κόμβων»/ </a:t>
            </a:r>
            <a:r>
              <a:rPr lang="en-US" sz="2400" dirty="0">
                <a:latin typeface="Calibri"/>
                <a:cs typeface="Calibri"/>
              </a:rPr>
              <a:t>nodes </a:t>
            </a:r>
            <a:r>
              <a:rPr lang="el-GR" sz="2400" dirty="0">
                <a:cs typeface="Calibri"/>
              </a:rPr>
              <a:t>ο καθένας από τους οποίους έχει τα δικά του αποτελέσματα και επηρεάζει το συνολικό αποτέλεσμα. Η υψηλή ποιότητα (</a:t>
            </a:r>
            <a:r>
              <a:rPr lang="en-US" sz="2400" dirty="0">
                <a:latin typeface="Calibri"/>
                <a:cs typeface="Calibri"/>
              </a:rPr>
              <a:t>zero defects)</a:t>
            </a:r>
            <a:r>
              <a:rPr lang="el-GR" sz="2400" dirty="0">
                <a:cs typeface="Calibri"/>
              </a:rPr>
              <a:t> πρέπει να επιτυγχάνεται σε κάθε στάδιο της διαδικασίας και σε κάθε κόμβο.</a:t>
            </a:r>
          </a:p>
          <a:p>
            <a:r>
              <a:rPr lang="el-GR" sz="2400" dirty="0">
                <a:cs typeface="Calibri"/>
              </a:rPr>
              <a:t>Ο έλεγχος των αποτελεσμάτων </a:t>
            </a:r>
            <a:r>
              <a:rPr lang="en-US" sz="2400" dirty="0">
                <a:latin typeface="Calibri"/>
                <a:cs typeface="Calibri"/>
              </a:rPr>
              <a:t>–</a:t>
            </a:r>
            <a:r>
              <a:rPr lang="el-GR" sz="2400" dirty="0">
                <a:cs typeface="Calibri"/>
              </a:rPr>
              <a:t> </a:t>
            </a:r>
            <a:r>
              <a:rPr lang="en-US" sz="2400" dirty="0">
                <a:latin typeface="Calibri"/>
                <a:cs typeface="Calibri"/>
              </a:rPr>
              <a:t>quality control</a:t>
            </a:r>
            <a:r>
              <a:rPr lang="el-GR" sz="2400" dirty="0">
                <a:cs typeface="Calibri"/>
              </a:rPr>
              <a:t> </a:t>
            </a:r>
            <a:r>
              <a:rPr lang="en-US" sz="2400" dirty="0">
                <a:latin typeface="Calibri"/>
                <a:cs typeface="Calibri"/>
              </a:rPr>
              <a:t>–</a:t>
            </a:r>
            <a:r>
              <a:rPr lang="el-GR" sz="2400" dirty="0">
                <a:cs typeface="Calibri"/>
              </a:rPr>
              <a:t> θεωρείται «ανάθεμα» από όσους επιδιώκουν τη διαμόρφωση κουλτούρας ποιότητας</a:t>
            </a:r>
            <a:r>
              <a:rPr lang="el-GR" sz="2400" dirty="0" smtClean="0">
                <a:cs typeface="Calibri"/>
              </a:rPr>
              <a:t>.</a:t>
            </a:r>
            <a:endParaRPr lang="en-US" sz="2400" dirty="0">
              <a:latin typeface="Calibri"/>
              <a:cs typeface="Calibri"/>
            </a:endParaRPr>
          </a:p>
        </p:txBody>
      </p:sp>
    </p:spTree>
    <p:extLst>
      <p:ext uri="{BB962C8B-B14F-4D97-AF65-F5344CB8AC3E}">
        <p14:creationId xmlns:p14="http://schemas.microsoft.com/office/powerpoint/2010/main" val="20702890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Μαθησιακοί Στόχοι &amp; Αποτελέσματα</a:t>
            </a:r>
            <a:endParaRPr lang="en-US" dirty="0"/>
          </a:p>
        </p:txBody>
      </p:sp>
      <p:sp>
        <p:nvSpPr>
          <p:cNvPr id="3" name="Content Placeholder 2"/>
          <p:cNvSpPr>
            <a:spLocks noGrp="1"/>
          </p:cNvSpPr>
          <p:nvPr>
            <p:ph sz="quarter" idx="1"/>
          </p:nvPr>
        </p:nvSpPr>
        <p:spPr/>
        <p:txBody>
          <a:bodyPr>
            <a:normAutofit fontScale="92500" lnSpcReduction="10000"/>
          </a:bodyPr>
          <a:lstStyle/>
          <a:p>
            <a:r>
              <a:rPr lang="el-GR" dirty="0" smtClean="0"/>
              <a:t>Η ενότητα διαπραγματεύεται γενικά ζητήματα διασφάλισης της ποιότητας γύρω από ένα κεντρικό ερώτημα:  Πώς και πότε μπορούμε να συμπεράνουμε ότι ένα ίδρυμα ανώτατης εκπαίδευσης παρέχει σπουδές υψηλής ποιότητας</a:t>
            </a:r>
            <a:r>
              <a:rPr lang="en-US" dirty="0" smtClean="0"/>
              <a:t>;</a:t>
            </a:r>
          </a:p>
          <a:p>
            <a:r>
              <a:rPr lang="el-GR" dirty="0" smtClean="0"/>
              <a:t>Στο τέλος της ενότητας οι φοιτητές θα πρέπει</a:t>
            </a:r>
          </a:p>
          <a:p>
            <a:r>
              <a:rPr lang="el-GR" dirty="0" smtClean="0"/>
              <a:t>1 Να γνωρίζουν τις διαφορετικές απόψεις που αποτελούν βάση της διεθνούς βιβλιογραφίας</a:t>
            </a:r>
          </a:p>
          <a:p>
            <a:r>
              <a:rPr lang="el-GR" dirty="0" smtClean="0"/>
              <a:t>2. Να αναγνωρίζουν τις διαφορετικές λογικές της ποιότητας που εξετάζονται σε κείμενα πολιτικής και να είναι σε θέση να τις διακρίνουν</a:t>
            </a:r>
          </a:p>
        </p:txBody>
      </p:sp>
    </p:spTree>
    <p:extLst>
      <p:ext uri="{BB962C8B-B14F-4D97-AF65-F5344CB8AC3E}">
        <p14:creationId xmlns:p14="http://schemas.microsoft.com/office/powerpoint/2010/main" val="8475402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ambria"/>
                <a:cs typeface="Cambria"/>
              </a:rPr>
              <a:t>“What </a:t>
            </a:r>
            <a:r>
              <a:rPr lang="en-US" dirty="0">
                <a:latin typeface="Cambria"/>
                <a:cs typeface="Cambria"/>
              </a:rPr>
              <a:t>the hell is </a:t>
            </a:r>
            <a:r>
              <a:rPr lang="en-US" dirty="0" smtClean="0">
                <a:latin typeface="Cambria"/>
                <a:cs typeface="Cambria"/>
              </a:rPr>
              <a:t>quality? ”</a:t>
            </a:r>
            <a:endParaRPr lang="en-US" dirty="0"/>
          </a:p>
        </p:txBody>
      </p:sp>
      <p:sp>
        <p:nvSpPr>
          <p:cNvPr id="3" name="Content Placeholder 2"/>
          <p:cNvSpPr>
            <a:spLocks noGrp="1"/>
          </p:cNvSpPr>
          <p:nvPr>
            <p:ph sz="quarter" idx="1"/>
          </p:nvPr>
        </p:nvSpPr>
        <p:spPr>
          <a:xfrm>
            <a:off x="612648" y="1897983"/>
            <a:ext cx="8153400" cy="4198016"/>
          </a:xfrm>
        </p:spPr>
        <p:txBody>
          <a:bodyPr>
            <a:normAutofit lnSpcReduction="10000"/>
          </a:bodyPr>
          <a:lstStyle/>
          <a:p>
            <a:pPr>
              <a:buFont typeface="Wingdings" charset="2"/>
              <a:buChar char="q"/>
            </a:pPr>
            <a:r>
              <a:rPr lang="en-US" dirty="0"/>
              <a:t> </a:t>
            </a:r>
            <a:r>
              <a:rPr lang="el-GR" dirty="0">
                <a:cs typeface="Calibri"/>
              </a:rPr>
              <a:t>Πολλά έχουν γραφεί για την ποιότητα στην εκπαίδευση Τα περισσότερα αφορούν τον </a:t>
            </a:r>
            <a:r>
              <a:rPr lang="el-GR" dirty="0" smtClean="0">
                <a:cs typeface="Calibri"/>
              </a:rPr>
              <a:t>έλεγχο, </a:t>
            </a:r>
            <a:r>
              <a:rPr lang="el-GR" dirty="0">
                <a:cs typeface="Calibri"/>
              </a:rPr>
              <a:t>τη διασφάλιση, τη διαχείριση ή την πολιτική για την ποιότητα.</a:t>
            </a:r>
          </a:p>
          <a:p>
            <a:pPr>
              <a:buFont typeface="Wingdings" charset="2"/>
              <a:buChar char="q"/>
            </a:pPr>
            <a:r>
              <a:rPr lang="el-GR" dirty="0">
                <a:cs typeface="Calibri"/>
              </a:rPr>
              <a:t>Λίγα έχουν γραφεί για την ίδια τη φύση της έννοιας</a:t>
            </a:r>
            <a:r>
              <a:rPr lang="el-GR" dirty="0" smtClean="0">
                <a:cs typeface="Calibri"/>
              </a:rPr>
              <a:t>.</a:t>
            </a:r>
            <a:endParaRPr lang="en-US" dirty="0" smtClean="0">
              <a:cs typeface="Calibri"/>
            </a:endParaRPr>
          </a:p>
          <a:p>
            <a:pPr>
              <a:buFont typeface="Wingdings" charset="2"/>
              <a:buChar char="q"/>
            </a:pPr>
            <a:r>
              <a:rPr lang="en-US" dirty="0">
                <a:cs typeface="Calibri"/>
              </a:rPr>
              <a:t> </a:t>
            </a:r>
            <a:r>
              <a:rPr lang="el-GR" dirty="0" smtClean="0">
                <a:cs typeface="Calibri"/>
              </a:rPr>
              <a:t>Θα ξεκινήσουμε τη συζήτηση παρουσιάζοντας και αναλύοντας ένα «κλασσικό» κείμενο των </a:t>
            </a:r>
            <a:r>
              <a:rPr lang="en-US" dirty="0" err="1" smtClean="0">
                <a:cs typeface="Calibri"/>
              </a:rPr>
              <a:t>Harvey&amp;Green</a:t>
            </a:r>
            <a:r>
              <a:rPr lang="en-US" dirty="0" smtClean="0">
                <a:cs typeface="Calibri"/>
              </a:rPr>
              <a:t> (1993)</a:t>
            </a:r>
            <a:endParaRPr lang="en-US" dirty="0"/>
          </a:p>
        </p:txBody>
      </p:sp>
    </p:spTree>
    <p:extLst>
      <p:ext uri="{BB962C8B-B14F-4D97-AF65-F5344CB8AC3E}">
        <p14:creationId xmlns:p14="http://schemas.microsoft.com/office/powerpoint/2010/main" val="2551911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Ποιότητα: Έννοια σχετική</a:t>
            </a:r>
            <a:r>
              <a:rPr lang="en-US" dirty="0" smtClean="0"/>
              <a:t>;</a:t>
            </a:r>
            <a:endParaRPr lang="en-US" dirty="0"/>
          </a:p>
        </p:txBody>
      </p:sp>
      <p:sp>
        <p:nvSpPr>
          <p:cNvPr id="3" name="Content Placeholder 2"/>
          <p:cNvSpPr>
            <a:spLocks noGrp="1"/>
          </p:cNvSpPr>
          <p:nvPr>
            <p:ph sz="quarter" idx="1"/>
          </p:nvPr>
        </p:nvSpPr>
        <p:spPr/>
        <p:txBody>
          <a:bodyPr>
            <a:normAutofit fontScale="92500"/>
          </a:bodyPr>
          <a:lstStyle/>
          <a:p>
            <a:pPr marL="114300" indent="0">
              <a:buNone/>
            </a:pPr>
            <a:r>
              <a:rPr lang="el-GR" dirty="0" smtClean="0">
                <a:cs typeface="Calibri"/>
              </a:rPr>
              <a:t>Συχνότερα πια </a:t>
            </a:r>
            <a:r>
              <a:rPr lang="el-GR" dirty="0">
                <a:cs typeface="Calibri"/>
              </a:rPr>
              <a:t>αναφερόμαστε στην ποιότητα ως έννοια «σχετική». Το περιεχόμενό της διαφέρει ανάλογα με το</a:t>
            </a:r>
          </a:p>
          <a:p>
            <a:pPr>
              <a:buFont typeface="Wingdings" charset="2"/>
              <a:buChar char="q"/>
            </a:pPr>
            <a:r>
              <a:rPr lang="el-GR" dirty="0">
                <a:cs typeface="Calibri"/>
              </a:rPr>
              <a:t>ποιός χρησιμοποιεί τον όρο αυτό</a:t>
            </a:r>
          </a:p>
          <a:p>
            <a:pPr>
              <a:buFont typeface="Wingdings" charset="2"/>
              <a:buChar char="q"/>
            </a:pPr>
            <a:r>
              <a:rPr lang="el-GR" dirty="0">
                <a:cs typeface="Calibri"/>
              </a:rPr>
              <a:t>τις συνθήκες κάτω από τις οποίες τον χρησιμοποιεί.</a:t>
            </a:r>
          </a:p>
          <a:p>
            <a:pPr marL="114300" indent="0">
              <a:buNone/>
            </a:pPr>
            <a:r>
              <a:rPr lang="el-GR" dirty="0">
                <a:cs typeface="Calibri"/>
              </a:rPr>
              <a:t>Το περιεχόμενο της έννοιας είναι δυνατό να διαφέρει και η ποιότητα αποκτά διαφορετικό περιεχόμενο για διαφορετικούς «κοινωνικούς δρώντες»/συμμετέχοντες στην εκπαιδευτική διαδικασία.</a:t>
            </a:r>
          </a:p>
          <a:p>
            <a:endParaRPr lang="en-US" dirty="0"/>
          </a:p>
        </p:txBody>
      </p:sp>
    </p:spTree>
    <p:extLst>
      <p:ext uri="{BB962C8B-B14F-4D97-AF65-F5344CB8AC3E}">
        <p14:creationId xmlns:p14="http://schemas.microsoft.com/office/powerpoint/2010/main" val="41883487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normAutofit fontScale="85000" lnSpcReduction="10000"/>
          </a:bodyPr>
          <a:lstStyle/>
          <a:p>
            <a:pPr marL="571500" indent="-457200">
              <a:buFont typeface="Wingdings" charset="2"/>
              <a:buChar char="q"/>
            </a:pPr>
            <a:r>
              <a:rPr lang="el-GR" dirty="0">
                <a:cs typeface="Calibri"/>
              </a:rPr>
              <a:t>Οι φοιτητές, οι εργοδότες, οι ακαδημαϊκοί, η κυβερνήσεις, χρηματοδοτικοί φορείς, οι αρχές διασφάλισης της ποιότητας, οι αξιολογητές ακόμα και οι επαγγελματικές οργανώσεις και τα επιμελητήρια, είναι δυνατόν να υιοθετούν διαφορετικές οπτικές για την ποιότητα. </a:t>
            </a:r>
            <a:endParaRPr lang="el-GR" dirty="0" smtClean="0">
              <a:cs typeface="Calibri"/>
            </a:endParaRPr>
          </a:p>
          <a:p>
            <a:pPr marL="571500" indent="-457200">
              <a:buFont typeface="Wingdings" charset="2"/>
              <a:buChar char="q"/>
            </a:pPr>
            <a:r>
              <a:rPr lang="el-GR" dirty="0" smtClean="0">
                <a:cs typeface="Calibri"/>
              </a:rPr>
              <a:t>Ακόμα </a:t>
            </a:r>
            <a:r>
              <a:rPr lang="el-GR" dirty="0">
                <a:cs typeface="Calibri"/>
              </a:rPr>
              <a:t>και το ίδιο άτομο είναι δυνατόν να εννοιολογεί διαφορετικά την ποιότητα σε διαφορετικές στιγμές</a:t>
            </a:r>
            <a:r>
              <a:rPr lang="en-US" dirty="0">
                <a:latin typeface="Calibri"/>
                <a:cs typeface="Calibri"/>
              </a:rPr>
              <a:t> .</a:t>
            </a:r>
            <a:endParaRPr lang="el-GR" dirty="0">
              <a:cs typeface="Calibri"/>
            </a:endParaRPr>
          </a:p>
          <a:p>
            <a:pPr marL="571500" indent="-457200">
              <a:buFont typeface="Wingdings" charset="2"/>
              <a:buChar char="q"/>
            </a:pPr>
            <a:r>
              <a:rPr lang="el-GR" dirty="0">
                <a:cs typeface="Calibri"/>
              </a:rPr>
              <a:t>Πολύ συχνά δεν πρόκειται για διαφορετική αντιμετώπιση του ίδιου πράγματος αλλά για διαφορετική αντιμετώπιση διαφορετικών πραγμάτων, που ομαδοποιούνται κάτω από μια κοινή ετικέττα</a:t>
            </a:r>
            <a:r>
              <a:rPr lang="en-US" dirty="0">
                <a:latin typeface="Calibri"/>
                <a:cs typeface="Calibri"/>
              </a:rPr>
              <a:t>.</a:t>
            </a:r>
          </a:p>
          <a:p>
            <a:pPr>
              <a:buFont typeface="Wingdings" charset="2"/>
              <a:buChar char="q"/>
            </a:pPr>
            <a:endParaRPr lang="en-US" dirty="0"/>
          </a:p>
        </p:txBody>
      </p:sp>
    </p:spTree>
    <p:extLst>
      <p:ext uri="{BB962C8B-B14F-4D97-AF65-F5344CB8AC3E}">
        <p14:creationId xmlns:p14="http://schemas.microsoft.com/office/powerpoint/2010/main" val="38321655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2351" y="228600"/>
            <a:ext cx="8383697" cy="990600"/>
          </a:xfrm>
        </p:spPr>
        <p:txBody>
          <a:bodyPr/>
          <a:lstStyle/>
          <a:p>
            <a:r>
              <a:rPr lang="el-GR" dirty="0" smtClean="0"/>
              <a:t>ΛΟΓΙΚΕΣ ΤΗΣ ΠΟΙΟΤΗΤΑΣ</a:t>
            </a:r>
            <a:endParaRPr lang="en-US" dirty="0"/>
          </a:p>
        </p:txBody>
      </p:sp>
      <p:sp>
        <p:nvSpPr>
          <p:cNvPr id="3" name="Content Placeholder 2"/>
          <p:cNvSpPr>
            <a:spLocks noGrp="1"/>
          </p:cNvSpPr>
          <p:nvPr>
            <p:ph sz="quarter" idx="1"/>
          </p:nvPr>
        </p:nvSpPr>
        <p:spPr>
          <a:xfrm>
            <a:off x="382351" y="1600199"/>
            <a:ext cx="8657527" cy="4831095"/>
          </a:xfrm>
        </p:spPr>
        <p:txBody>
          <a:bodyPr>
            <a:normAutofit fontScale="92500"/>
          </a:bodyPr>
          <a:lstStyle/>
          <a:p>
            <a:pPr marL="114300" indent="0">
              <a:buNone/>
            </a:pPr>
            <a:r>
              <a:rPr lang="el-GR" dirty="0">
                <a:cs typeface="Calibri"/>
              </a:rPr>
              <a:t>Υπάρχουν πολλές διαφορετικές εννιολογήσεις της ποιότητας, οι οποίες μπορούν να συνοψιστούν σε 5 διαφορετικές οπτικές ή λογικές της ποιότητας.</a:t>
            </a:r>
            <a:endParaRPr lang="en-US" dirty="0">
              <a:latin typeface="Calibri"/>
              <a:cs typeface="Calibri"/>
            </a:endParaRPr>
          </a:p>
          <a:p>
            <a:pPr marL="114300" indent="0">
              <a:buNone/>
            </a:pPr>
            <a:r>
              <a:rPr lang="el-GR" dirty="0">
                <a:cs typeface="Calibri"/>
              </a:rPr>
              <a:t>Η ποιότητα μπορεί να νοηθεί ως</a:t>
            </a:r>
          </a:p>
          <a:p>
            <a:pPr>
              <a:buFont typeface="Wingdings" charset="2"/>
              <a:buChar char="q"/>
            </a:pPr>
            <a:r>
              <a:rPr lang="el-GR" dirty="0">
                <a:cs typeface="Calibri"/>
              </a:rPr>
              <a:t>Εξαιρετική </a:t>
            </a:r>
            <a:r>
              <a:rPr lang="el-GR" dirty="0" smtClean="0">
                <a:cs typeface="Calibri"/>
              </a:rPr>
              <a:t>/ </a:t>
            </a:r>
            <a:r>
              <a:rPr lang="en-US" dirty="0" smtClean="0">
                <a:latin typeface="Calibri"/>
                <a:cs typeface="Calibri"/>
              </a:rPr>
              <a:t>exceptional-exclusive-unique,  </a:t>
            </a:r>
            <a:endParaRPr lang="el-GR" dirty="0">
              <a:cs typeface="Calibri"/>
            </a:endParaRPr>
          </a:p>
          <a:p>
            <a:pPr>
              <a:buFont typeface="Wingdings" charset="2"/>
              <a:buChar char="q"/>
            </a:pPr>
            <a:r>
              <a:rPr lang="el-GR" dirty="0" smtClean="0">
                <a:cs typeface="Calibri"/>
              </a:rPr>
              <a:t>Αριστεία:Τελειότητα </a:t>
            </a:r>
            <a:r>
              <a:rPr lang="el-GR" dirty="0">
                <a:cs typeface="Calibri"/>
              </a:rPr>
              <a:t>(αριστεία 1)</a:t>
            </a:r>
            <a:r>
              <a:rPr lang="el-GR" dirty="0" smtClean="0">
                <a:cs typeface="Calibri"/>
              </a:rPr>
              <a:t> ή </a:t>
            </a:r>
            <a:r>
              <a:rPr lang="el-GR" dirty="0">
                <a:cs typeface="Calibri"/>
              </a:rPr>
              <a:t>συνέπεια (αριστεία 2) </a:t>
            </a:r>
            <a:br>
              <a:rPr lang="el-GR" dirty="0">
                <a:cs typeface="Calibri"/>
              </a:rPr>
            </a:br>
            <a:r>
              <a:rPr lang="el-GR" dirty="0">
                <a:cs typeface="Calibri"/>
              </a:rPr>
              <a:t>/</a:t>
            </a:r>
            <a:r>
              <a:rPr lang="en-US" dirty="0">
                <a:latin typeface="Calibri"/>
                <a:cs typeface="Calibri"/>
              </a:rPr>
              <a:t> perfection  or </a:t>
            </a:r>
            <a:r>
              <a:rPr lang="en-US" dirty="0" smtClean="0">
                <a:latin typeface="Calibri"/>
                <a:cs typeface="Calibri"/>
              </a:rPr>
              <a:t>consistency</a:t>
            </a:r>
            <a:r>
              <a:rPr lang="el-GR" dirty="0" smtClean="0">
                <a:latin typeface="Calibri"/>
                <a:cs typeface="Calibri"/>
              </a:rPr>
              <a:t> (</a:t>
            </a:r>
            <a:r>
              <a:rPr lang="en-US" dirty="0" smtClean="0">
                <a:latin typeface="Calibri"/>
                <a:cs typeface="Calibri"/>
              </a:rPr>
              <a:t>zero defects), </a:t>
            </a:r>
            <a:endParaRPr lang="el-GR" dirty="0">
              <a:cs typeface="Calibri"/>
            </a:endParaRPr>
          </a:p>
          <a:p>
            <a:pPr>
              <a:buFont typeface="Wingdings" charset="2"/>
              <a:buChar char="q"/>
            </a:pPr>
            <a:r>
              <a:rPr lang="el-GR" dirty="0">
                <a:cs typeface="Calibri"/>
              </a:rPr>
              <a:t>Καταληλότητα για το σκοπό/</a:t>
            </a:r>
            <a:r>
              <a:rPr lang="en-US" dirty="0">
                <a:latin typeface="Calibri"/>
                <a:cs typeface="Calibri"/>
              </a:rPr>
              <a:t> fitness</a:t>
            </a:r>
            <a:r>
              <a:rPr lang="el-GR" dirty="0">
                <a:cs typeface="Calibri"/>
              </a:rPr>
              <a:t> </a:t>
            </a:r>
            <a:r>
              <a:rPr lang="en-US" dirty="0">
                <a:latin typeface="Calibri"/>
                <a:cs typeface="Calibri"/>
              </a:rPr>
              <a:t>for purpose,  </a:t>
            </a:r>
            <a:endParaRPr lang="el-GR" dirty="0">
              <a:cs typeface="Calibri"/>
            </a:endParaRPr>
          </a:p>
          <a:p>
            <a:pPr>
              <a:buFont typeface="Wingdings" charset="2"/>
              <a:buChar char="q"/>
            </a:pPr>
            <a:r>
              <a:rPr lang="el-GR" dirty="0">
                <a:cs typeface="Calibri"/>
              </a:rPr>
              <a:t>Ανταποδοτικότητα/</a:t>
            </a:r>
            <a:r>
              <a:rPr lang="en-US" dirty="0">
                <a:latin typeface="Calibri"/>
                <a:cs typeface="Calibri"/>
              </a:rPr>
              <a:t> value for money  </a:t>
            </a:r>
            <a:r>
              <a:rPr lang="el-GR" dirty="0">
                <a:cs typeface="Calibri"/>
              </a:rPr>
              <a:t>και</a:t>
            </a:r>
          </a:p>
          <a:p>
            <a:pPr>
              <a:buFont typeface="Wingdings" charset="2"/>
              <a:buChar char="q"/>
            </a:pPr>
            <a:r>
              <a:rPr lang="el-GR" dirty="0">
                <a:cs typeface="Calibri"/>
              </a:rPr>
              <a:t>Μετασχηματιστική Εμπειρία/</a:t>
            </a:r>
            <a:r>
              <a:rPr lang="en-US" dirty="0">
                <a:latin typeface="Calibri"/>
                <a:cs typeface="Calibri"/>
              </a:rPr>
              <a:t> transformative.</a:t>
            </a:r>
          </a:p>
          <a:p>
            <a:endParaRPr lang="en-US" dirty="0"/>
          </a:p>
        </p:txBody>
      </p:sp>
    </p:spTree>
    <p:extLst>
      <p:ext uri="{BB962C8B-B14F-4D97-AF65-F5344CB8AC3E}">
        <p14:creationId xmlns:p14="http://schemas.microsoft.com/office/powerpoint/2010/main" val="20718751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12648" y="1600200"/>
            <a:ext cx="8153400" cy="4694550"/>
          </a:xfrm>
        </p:spPr>
        <p:txBody>
          <a:bodyPr>
            <a:normAutofit fontScale="92500" lnSpcReduction="20000"/>
          </a:bodyPr>
          <a:lstStyle/>
          <a:p>
            <a:pPr marL="114300" indent="0">
              <a:buNone/>
            </a:pPr>
            <a:r>
              <a:rPr lang="el-GR" dirty="0">
                <a:cs typeface="Calibri"/>
              </a:rPr>
              <a:t>Η άποψη που θεωρεί την ποιότητα ως μια ιδιότητα σπάνια και  «εξαιρετική» υιοθετεί αξιωματικά τη θέση  ότι η ποιότητα </a:t>
            </a:r>
            <a:r>
              <a:rPr lang="el-GR" dirty="0" smtClean="0">
                <a:cs typeface="Calibri"/>
              </a:rPr>
              <a:t>είναι κάτι το </a:t>
            </a:r>
            <a:r>
              <a:rPr lang="el-GR" dirty="0">
                <a:cs typeface="Calibri"/>
              </a:rPr>
              <a:t>ιδιαίτερο</a:t>
            </a:r>
            <a:r>
              <a:rPr lang="el-GR" dirty="0"/>
              <a:t>. </a:t>
            </a:r>
            <a:endParaRPr lang="el-GR" dirty="0" smtClean="0"/>
          </a:p>
          <a:p>
            <a:pPr marL="114300" indent="0">
              <a:buNone/>
            </a:pPr>
            <a:r>
              <a:rPr lang="el-GR" dirty="0" smtClean="0">
                <a:cs typeface="Calibri"/>
              </a:rPr>
              <a:t>Υπάρχουν </a:t>
            </a:r>
            <a:r>
              <a:rPr lang="el-GR" dirty="0">
                <a:cs typeface="Calibri"/>
              </a:rPr>
              <a:t>τρεις παραλλαγές.  </a:t>
            </a:r>
          </a:p>
          <a:p>
            <a:r>
              <a:rPr lang="el-GR" dirty="0">
                <a:cs typeface="Calibri"/>
              </a:rPr>
              <a:t>Η παραδοσιακή θεώρηση της ποιότητας που τη συνδέει με τη </a:t>
            </a:r>
            <a:r>
              <a:rPr lang="el-GR" dirty="0" smtClean="0">
                <a:cs typeface="Calibri"/>
              </a:rPr>
              <a:t>«διάκριση» (λογική της </a:t>
            </a:r>
            <a:r>
              <a:rPr lang="en-US" dirty="0" smtClean="0">
                <a:latin typeface="Calibri"/>
                <a:cs typeface="Calibri"/>
              </a:rPr>
              <a:t>elite</a:t>
            </a:r>
            <a:r>
              <a:rPr lang="en-US" dirty="0">
                <a:latin typeface="Calibri"/>
                <a:cs typeface="Calibri"/>
              </a:rPr>
              <a:t>)</a:t>
            </a:r>
            <a:endParaRPr lang="el-GR" dirty="0">
              <a:cs typeface="Calibri"/>
            </a:endParaRPr>
          </a:p>
          <a:p>
            <a:r>
              <a:rPr lang="el-GR" dirty="0">
                <a:cs typeface="Calibri"/>
              </a:rPr>
              <a:t>Η θεώρηση που συνδέει την ποιότητα με την αριστεία και την πλήρωση </a:t>
            </a:r>
            <a:r>
              <a:rPr lang="el-GR" dirty="0" smtClean="0">
                <a:cs typeface="Calibri"/>
              </a:rPr>
              <a:t>των υψηλότερων </a:t>
            </a:r>
            <a:r>
              <a:rPr lang="el-GR" dirty="0">
                <a:cs typeface="Calibri"/>
              </a:rPr>
              <a:t>προδιαγρφών</a:t>
            </a:r>
            <a:r>
              <a:rPr lang="en-US" dirty="0">
                <a:latin typeface="Calibri"/>
                <a:cs typeface="Calibri"/>
              </a:rPr>
              <a:t> (highest standards)</a:t>
            </a:r>
            <a:endParaRPr lang="el-GR" dirty="0">
              <a:cs typeface="Calibri"/>
            </a:endParaRPr>
          </a:p>
          <a:p>
            <a:r>
              <a:rPr lang="el-GR" dirty="0">
                <a:cs typeface="Calibri"/>
              </a:rPr>
              <a:t>Μια τρίτη παραλλαγή συνδέει την ποιότητα με την πλήρωση ελάχιστων προδιαγραφών </a:t>
            </a:r>
            <a:r>
              <a:rPr lang="en-US" dirty="0">
                <a:latin typeface="Calibri"/>
                <a:cs typeface="Calibri"/>
              </a:rPr>
              <a:t>(minimum standards)</a:t>
            </a:r>
          </a:p>
          <a:p>
            <a:endParaRPr lang="en-US" dirty="0"/>
          </a:p>
        </p:txBody>
      </p:sp>
      <p:sp>
        <p:nvSpPr>
          <p:cNvPr id="4" name="Rectangle 3"/>
          <p:cNvSpPr/>
          <p:nvPr/>
        </p:nvSpPr>
        <p:spPr>
          <a:xfrm>
            <a:off x="612649" y="431496"/>
            <a:ext cx="7553284" cy="707886"/>
          </a:xfrm>
          <a:prstGeom prst="rect">
            <a:avLst/>
          </a:prstGeom>
        </p:spPr>
        <p:txBody>
          <a:bodyPr wrap="square">
            <a:spAutoFit/>
          </a:bodyPr>
          <a:lstStyle/>
          <a:p>
            <a:r>
              <a:rPr lang="el-GR" dirty="0"/>
              <a:t> </a:t>
            </a:r>
            <a:r>
              <a:rPr lang="el-GR" sz="4000" dirty="0">
                <a:solidFill>
                  <a:srgbClr val="775F55"/>
                </a:solidFill>
              </a:rPr>
              <a:t>ΠΟΙΟΤΗΤΑ &amp; «ΔΙΑΚΡΙΣΗ»</a:t>
            </a:r>
            <a:endParaRPr lang="en-US" sz="4000" dirty="0">
              <a:solidFill>
                <a:srgbClr val="775F55"/>
              </a:solidFill>
            </a:endParaRPr>
          </a:p>
        </p:txBody>
      </p:sp>
    </p:spTree>
    <p:extLst>
      <p:ext uri="{BB962C8B-B14F-4D97-AF65-F5344CB8AC3E}">
        <p14:creationId xmlns:p14="http://schemas.microsoft.com/office/powerpoint/2010/main" val="18486936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 </a:t>
            </a:r>
            <a:r>
              <a:rPr lang="en-US" dirty="0" smtClean="0"/>
              <a:t>1. </a:t>
            </a:r>
            <a:r>
              <a:rPr lang="el-GR" dirty="0" smtClean="0"/>
              <a:t>ΠΟΙΟΤΗΤΑ &amp; «ΔΙΑΚΡΙΣΗ»</a:t>
            </a:r>
            <a:endParaRPr lang="en-US" dirty="0"/>
          </a:p>
        </p:txBody>
      </p:sp>
      <p:sp>
        <p:nvSpPr>
          <p:cNvPr id="3" name="Content Placeholder 2"/>
          <p:cNvSpPr>
            <a:spLocks noGrp="1"/>
          </p:cNvSpPr>
          <p:nvPr>
            <p:ph sz="quarter" idx="1"/>
          </p:nvPr>
        </p:nvSpPr>
        <p:spPr/>
        <p:txBody>
          <a:bodyPr>
            <a:normAutofit fontScale="85000" lnSpcReduction="10000"/>
          </a:bodyPr>
          <a:lstStyle/>
          <a:p>
            <a:pPr marL="114300" indent="0">
              <a:buNone/>
            </a:pPr>
            <a:r>
              <a:rPr lang="el-GR" dirty="0">
                <a:cs typeface="Calibri"/>
              </a:rPr>
              <a:t>Παραδοσιακα η ποιότητα </a:t>
            </a:r>
            <a:r>
              <a:rPr lang="el-GR" dirty="0" smtClean="0">
                <a:cs typeface="Calibri"/>
              </a:rPr>
              <a:t>είχε </a:t>
            </a:r>
            <a:r>
              <a:rPr lang="el-GR" dirty="0">
                <a:cs typeface="Calibri"/>
              </a:rPr>
              <a:t>συνδεθεί με την  έννοια της διάκρισης (</a:t>
            </a:r>
            <a:r>
              <a:rPr lang="en-US" dirty="0">
                <a:latin typeface="Calibri"/>
                <a:cs typeface="Calibri"/>
              </a:rPr>
              <a:t>distinction)</a:t>
            </a:r>
            <a:r>
              <a:rPr lang="el-GR" dirty="0">
                <a:cs typeface="Calibri"/>
              </a:rPr>
              <a:t>. Ένα ποιοτικό προϊόν αυξάνει το κύρος του κατόχου του. </a:t>
            </a:r>
            <a:endParaRPr lang="en-US" dirty="0">
              <a:latin typeface="Calibri"/>
              <a:cs typeface="Calibri"/>
            </a:endParaRPr>
          </a:p>
          <a:p>
            <a:pPr marL="114300" indent="0">
              <a:buNone/>
            </a:pPr>
            <a:r>
              <a:rPr lang="el-GR" dirty="0">
                <a:cs typeface="Calibri"/>
              </a:rPr>
              <a:t>Συνδέεται επίσης με την έννοια της αποκλειστικότητας</a:t>
            </a:r>
            <a:r>
              <a:rPr lang="en-US" dirty="0">
                <a:latin typeface="Calibri"/>
                <a:cs typeface="Calibri"/>
              </a:rPr>
              <a:t> (</a:t>
            </a:r>
            <a:r>
              <a:rPr lang="en-US" dirty="0" smtClean="0">
                <a:latin typeface="Calibri"/>
                <a:cs typeface="Calibri"/>
              </a:rPr>
              <a:t>exclusivity)</a:t>
            </a:r>
            <a:r>
              <a:rPr lang="el-GR" dirty="0" smtClean="0">
                <a:cs typeface="Calibri"/>
              </a:rPr>
              <a:t> </a:t>
            </a:r>
            <a:r>
              <a:rPr lang="el-GR" dirty="0">
                <a:cs typeface="Calibri"/>
              </a:rPr>
              <a:t>και της </a:t>
            </a:r>
            <a:r>
              <a:rPr lang="el-GR" dirty="0" smtClean="0">
                <a:cs typeface="Calibri"/>
              </a:rPr>
              <a:t>μοναδικότητας</a:t>
            </a:r>
            <a:r>
              <a:rPr lang="en-US" dirty="0" smtClean="0">
                <a:cs typeface="Calibri"/>
              </a:rPr>
              <a:t> (uniqueness)</a:t>
            </a:r>
            <a:r>
              <a:rPr lang="el-GR" dirty="0" smtClean="0">
                <a:cs typeface="Calibri"/>
              </a:rPr>
              <a:t>. </a:t>
            </a:r>
            <a:endParaRPr lang="en-US" dirty="0">
              <a:latin typeface="Calibri"/>
              <a:cs typeface="Calibri"/>
            </a:endParaRPr>
          </a:p>
          <a:p>
            <a:pPr marL="114300" indent="0">
              <a:buNone/>
            </a:pPr>
            <a:r>
              <a:rPr lang="el-GR" dirty="0">
                <a:cs typeface="Calibri"/>
              </a:rPr>
              <a:t>Είναι το είδος της ποιότητας που μπορεί να συνδεθεί με την ελιτίστικη άποψη για την υψηλή ποιότητα των σπουδών στην Οξφόρδη ή το Καίμπριτζ.</a:t>
            </a:r>
            <a:r>
              <a:rPr lang="en-US" dirty="0">
                <a:latin typeface="Calibri"/>
                <a:cs typeface="Calibri"/>
              </a:rPr>
              <a:t> </a:t>
            </a:r>
            <a:r>
              <a:rPr lang="el-GR" dirty="0">
                <a:cs typeface="Calibri"/>
              </a:rPr>
              <a:t>Αυτή η θεώρηση δεν μας παρέχει κριτήρια ή επίπεδα αναφοράς με βάση τα οποία θα μετρήσουμε την ποιότητα. Η σπανιότητα, η μοναδικότητα και η δυσκολία πρόσβασης σε προϊόντα ή υπηρεσίες είναι που τα καθιστά «ποιότικά»</a:t>
            </a:r>
          </a:p>
          <a:p>
            <a:endParaRPr lang="en-US" dirty="0"/>
          </a:p>
        </p:txBody>
      </p:sp>
    </p:spTree>
    <p:extLst>
      <p:ext uri="{BB962C8B-B14F-4D97-AF65-F5344CB8AC3E}">
        <p14:creationId xmlns:p14="http://schemas.microsoft.com/office/powerpoint/2010/main" val="7063530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ΠΟΙΟΤΗΤΑ &amp; «ΔΙΑΚΡΙΣΗ»</a:t>
            </a:r>
            <a:endParaRPr lang="en-US" dirty="0"/>
          </a:p>
        </p:txBody>
      </p:sp>
      <p:sp>
        <p:nvSpPr>
          <p:cNvPr id="3" name="Content Placeholder 2"/>
          <p:cNvSpPr>
            <a:spLocks noGrp="1"/>
          </p:cNvSpPr>
          <p:nvPr>
            <p:ph sz="quarter" idx="1"/>
          </p:nvPr>
        </p:nvSpPr>
        <p:spPr/>
        <p:txBody>
          <a:bodyPr>
            <a:normAutofit fontScale="85000" lnSpcReduction="20000"/>
          </a:bodyPr>
          <a:lstStyle/>
          <a:p>
            <a:pPr marL="114300" indent="0">
              <a:buNone/>
            </a:pPr>
            <a:r>
              <a:rPr lang="el-GR" dirty="0">
                <a:latin typeface="Cambria"/>
                <a:cs typeface="Cambria"/>
              </a:rPr>
              <a:t>Η φύση της ποιότητας είναι «αποδεικτική» την αναγνωρίζουμε ενστικτωδώς όταν την δούμε. Έτσι οι πανεπιστημιακές σπουδές είναι «εκ φύσεως» ποιοτικές και δεν χρειάζεται να το αποδείξουν.</a:t>
            </a:r>
          </a:p>
          <a:p>
            <a:pPr marL="114300" indent="0">
              <a:buNone/>
            </a:pPr>
            <a:r>
              <a:rPr lang="el-GR" dirty="0">
                <a:latin typeface="Cambria"/>
                <a:cs typeface="Cambria"/>
              </a:rPr>
              <a:t>Τέτοιες απόψεις διαπερνούσαν </a:t>
            </a:r>
            <a:r>
              <a:rPr lang="el-GR" dirty="0" smtClean="0">
                <a:latin typeface="Cambria"/>
                <a:cs typeface="Cambria"/>
              </a:rPr>
              <a:t>στην πρώτη φάση το </a:t>
            </a:r>
            <a:r>
              <a:rPr lang="en-US" dirty="0" smtClean="0">
                <a:latin typeface="Cambria"/>
                <a:cs typeface="Cambria"/>
              </a:rPr>
              <a:t> </a:t>
            </a:r>
            <a:r>
              <a:rPr lang="en-US" dirty="0">
                <a:latin typeface="Cambria"/>
                <a:cs typeface="Cambria"/>
              </a:rPr>
              <a:t>research</a:t>
            </a:r>
            <a:r>
              <a:rPr lang="el-GR" dirty="0">
                <a:latin typeface="Cambria"/>
                <a:cs typeface="Cambria"/>
              </a:rPr>
              <a:t> </a:t>
            </a:r>
            <a:r>
              <a:rPr lang="en-US" dirty="0">
                <a:latin typeface="Cambria"/>
                <a:cs typeface="Cambria"/>
              </a:rPr>
              <a:t>assessment exercise </a:t>
            </a:r>
            <a:r>
              <a:rPr lang="el-GR" dirty="0">
                <a:latin typeface="Cambria"/>
                <a:cs typeface="Cambria"/>
              </a:rPr>
              <a:t>στη Βρετανία όπου εθεωρείτο ότι τα πάνελ των αξιολογητών θα αναγνώριζαν την ποιότητα όταν θα την έβλεπαν.</a:t>
            </a:r>
          </a:p>
          <a:p>
            <a:pPr marL="114300" indent="0">
              <a:buNone/>
            </a:pPr>
            <a:r>
              <a:rPr lang="el-GR" dirty="0">
                <a:latin typeface="Cambria"/>
                <a:cs typeface="Cambria"/>
              </a:rPr>
              <a:t>Συναντάται πολύ και στ</a:t>
            </a:r>
            <a:r>
              <a:rPr lang="en-US" dirty="0">
                <a:latin typeface="Cambria"/>
                <a:cs typeface="Cambria"/>
              </a:rPr>
              <a:t>o</a:t>
            </a:r>
            <a:r>
              <a:rPr lang="el-GR" dirty="0">
                <a:latin typeface="Cambria"/>
                <a:cs typeface="Cambria"/>
              </a:rPr>
              <a:t> Γερμανικό εκπαιδευτικό σύστημα.</a:t>
            </a:r>
          </a:p>
          <a:p>
            <a:pPr marL="114300" indent="0">
              <a:buNone/>
            </a:pPr>
            <a:r>
              <a:rPr lang="el-GR" dirty="0">
                <a:cs typeface="Calibri"/>
              </a:rPr>
              <a:t>Αυτή η έννοια της ποιότητας μας είναι άχρηστη στις διαδικασίες διασφάλισης της ποιότητας γιατί δεν επιτρέπει την αποτίμηση της ποιότητας.</a:t>
            </a:r>
          </a:p>
          <a:p>
            <a:endParaRPr lang="en-US" dirty="0"/>
          </a:p>
        </p:txBody>
      </p:sp>
    </p:spTree>
    <p:extLst>
      <p:ext uri="{BB962C8B-B14F-4D97-AF65-F5344CB8AC3E}">
        <p14:creationId xmlns:p14="http://schemas.microsoft.com/office/powerpoint/2010/main" val="121066926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ＭＳ Ｐゴシック"/>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ＭＳ Ｐゴシック"/>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Median.thmx</Template>
  <TotalTime>149</TotalTime>
  <Words>1297</Words>
  <Application>Microsoft Macintosh PowerPoint</Application>
  <PresentationFormat>On-screen Show (4:3)</PresentationFormat>
  <Paragraphs>75</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Median</vt:lpstr>
      <vt:lpstr> Η ΠΟΙΟΤΗΤΑ  &amp; ΟΙ ΛΟΓΙΚΕΣ ΤΗΣ:  1. Αριστεία Ενότητα 1η – Μάθημα 4ο</vt:lpstr>
      <vt:lpstr>Μαθησιακοί Στόχοι &amp; Αποτελέσματα</vt:lpstr>
      <vt:lpstr>“What the hell is quality? ”</vt:lpstr>
      <vt:lpstr>Ποιότητα: Έννοια σχετική;</vt:lpstr>
      <vt:lpstr>PowerPoint Presentation</vt:lpstr>
      <vt:lpstr>ΛΟΓΙΚΕΣ ΤΗΣ ΠΟΙΟΤΗΤΑΣ</vt:lpstr>
      <vt:lpstr>PowerPoint Presentation</vt:lpstr>
      <vt:lpstr> 1. ΠΟΙΟΤΗΤΑ &amp; «ΔΙΑΚΡΙΣΗ»</vt:lpstr>
      <vt:lpstr>ΠΟΙΟΤΗΤΑ &amp; «ΔΙΑΚΡΙΣΗ»</vt:lpstr>
      <vt:lpstr>2. H ΠΟΙΟΤΗΤΑ ΩΣ «ΑΡΙΣΤΕΙΑ»</vt:lpstr>
      <vt:lpstr>2α. «ΑΡΙΣΤΕΙΑ Ι»</vt:lpstr>
      <vt:lpstr>2α. «ΑΡΙΣΤΕΙΑ ΙΙ»</vt:lpstr>
      <vt:lpstr>2α. «ΑΡΙΣΤΕΙΑ ΙΙ»</vt:lpstr>
      <vt:lpstr>PowerPoint Presentation</vt:lpstr>
      <vt:lpstr>PowerPoint Presentation</vt:lpstr>
      <vt:lpstr>2β. «ΑΡΙΣΤΕΙΑ ΙΙΙ»</vt:lpstr>
      <vt:lpstr>PowerPoint Presentation</vt:lpstr>
    </vt:vector>
  </TitlesOfParts>
  <Company>IO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Η ΠΟΙΟΤΗΤΑ  &amp; ΟΙ ΛΟΓΙΚΕΣ ΤΗΣ</dc:title>
  <dc:creator>Jimmy ΒΒ</dc:creator>
  <cp:lastModifiedBy>Jimmy ΒΒ</cp:lastModifiedBy>
  <cp:revision>32</cp:revision>
  <dcterms:created xsi:type="dcterms:W3CDTF">2016-11-19T10:26:17Z</dcterms:created>
  <dcterms:modified xsi:type="dcterms:W3CDTF">2018-02-11T11:45:37Z</dcterms:modified>
</cp:coreProperties>
</file>