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</p:sldMasterIdLst>
  <p:notesMasterIdLst>
    <p:notesMasterId r:id="rId57"/>
  </p:notesMasterIdLst>
  <p:sldIdLst>
    <p:sldId id="256" r:id="rId2"/>
    <p:sldId id="257" r:id="rId3"/>
    <p:sldId id="304" r:id="rId4"/>
    <p:sldId id="307" r:id="rId5"/>
    <p:sldId id="303" r:id="rId6"/>
    <p:sldId id="305" r:id="rId7"/>
    <p:sldId id="306" r:id="rId8"/>
    <p:sldId id="258" r:id="rId9"/>
    <p:sldId id="261" r:id="rId10"/>
    <p:sldId id="308" r:id="rId11"/>
    <p:sldId id="309" r:id="rId12"/>
    <p:sldId id="302" r:id="rId13"/>
    <p:sldId id="259" r:id="rId14"/>
    <p:sldId id="260" r:id="rId15"/>
    <p:sldId id="262" r:id="rId16"/>
    <p:sldId id="263" r:id="rId17"/>
    <p:sldId id="267" r:id="rId18"/>
    <p:sldId id="264" r:id="rId19"/>
    <p:sldId id="268" r:id="rId20"/>
    <p:sldId id="269" r:id="rId21"/>
    <p:sldId id="270" r:id="rId22"/>
    <p:sldId id="273" r:id="rId23"/>
    <p:sldId id="271" r:id="rId24"/>
    <p:sldId id="272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311" r:id="rId39"/>
    <p:sldId id="287" r:id="rId40"/>
    <p:sldId id="288" r:id="rId41"/>
    <p:sldId id="310" r:id="rId42"/>
    <p:sldId id="289" r:id="rId43"/>
    <p:sldId id="312" r:id="rId44"/>
    <p:sldId id="313" r:id="rId45"/>
    <p:sldId id="314" r:id="rId46"/>
    <p:sldId id="290" r:id="rId47"/>
    <p:sldId id="291" r:id="rId48"/>
    <p:sldId id="292" r:id="rId49"/>
    <p:sldId id="293" r:id="rId50"/>
    <p:sldId id="294" r:id="rId51"/>
    <p:sldId id="296" r:id="rId52"/>
    <p:sldId id="297" r:id="rId53"/>
    <p:sldId id="299" r:id="rId54"/>
    <p:sldId id="300" r:id="rId55"/>
    <p:sldId id="301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0033"/>
    <a:srgbClr val="33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Φωτεινό στυλ 3 - Έμφαση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A0BDC-65FD-4081-BB1A-AE89480370AA}" type="doc">
      <dgm:prSet loTypeId="urn:microsoft.com/office/officeart/2005/8/layout/hList6" loCatId="list" qsTypeId="urn:microsoft.com/office/officeart/2005/8/quickstyle/3d7" qsCatId="3D" csTypeId="urn:microsoft.com/office/officeart/2005/8/colors/accent3_2" csCatId="accent3" phldr="1"/>
      <dgm:spPr/>
      <dgm:t>
        <a:bodyPr/>
        <a:lstStyle/>
        <a:p>
          <a:endParaRPr lang="el-GR"/>
        </a:p>
      </dgm:t>
    </dgm:pt>
    <dgm:pt modelId="{6BB222EF-4DCA-416A-BD4A-D2C858C91142}">
      <dgm:prSet phldrT="[Κείμενο]" custT="1"/>
      <dgm:spPr/>
      <dgm:t>
        <a:bodyPr/>
        <a:lstStyle/>
        <a:p>
          <a:pPr algn="ctr">
            <a:lnSpc>
              <a:spcPct val="90000"/>
            </a:lnSpc>
          </a:pPr>
          <a:r>
            <a:rPr lang="el-GR" sz="2000" b="1" u="sng" dirty="0" smtClean="0"/>
            <a:t>περιφερικά</a:t>
          </a:r>
          <a:endParaRPr lang="el-GR" sz="2000" b="1" u="sng" dirty="0"/>
        </a:p>
      </dgm:t>
    </dgm:pt>
    <dgm:pt modelId="{B1A0BAD1-C6EF-4F7B-A98E-A0679F026D97}" type="parTrans" cxnId="{D6E2923A-05D1-43D3-850C-DD43EC556B31}">
      <dgm:prSet/>
      <dgm:spPr/>
      <dgm:t>
        <a:bodyPr/>
        <a:lstStyle/>
        <a:p>
          <a:pPr algn="ctr"/>
          <a:endParaRPr lang="el-GR"/>
        </a:p>
      </dgm:t>
    </dgm:pt>
    <dgm:pt modelId="{533F74EE-2CB0-428E-AE3F-C3D5F35DD3D2}" type="sibTrans" cxnId="{D6E2923A-05D1-43D3-850C-DD43EC556B31}">
      <dgm:prSet/>
      <dgm:spPr/>
      <dgm:t>
        <a:bodyPr/>
        <a:lstStyle/>
        <a:p>
          <a:pPr algn="ctr"/>
          <a:endParaRPr lang="el-GR"/>
        </a:p>
      </dgm:t>
    </dgm:pt>
    <dgm:pt modelId="{4748B8DE-A99A-40A5-BB17-6A61720B5451}">
      <dgm:prSet phldrT="[Κείμενο]" custT="1"/>
      <dgm:spPr/>
      <dgm:t>
        <a:bodyPr/>
        <a:lstStyle/>
        <a:p>
          <a:pPr algn="ctr">
            <a:lnSpc>
              <a:spcPct val="150000"/>
            </a:lnSpc>
          </a:pPr>
          <a:r>
            <a:rPr lang="el-GR" sz="1600" dirty="0" smtClean="0"/>
            <a:t>Καυσαλγία</a:t>
          </a:r>
          <a:endParaRPr lang="el-GR" sz="1600" dirty="0"/>
        </a:p>
      </dgm:t>
    </dgm:pt>
    <dgm:pt modelId="{8A2B7C7E-D0E3-4CD6-8874-4309A5DD12A1}" type="parTrans" cxnId="{E9943762-3A99-4826-BF91-084235927471}">
      <dgm:prSet/>
      <dgm:spPr/>
      <dgm:t>
        <a:bodyPr/>
        <a:lstStyle/>
        <a:p>
          <a:pPr algn="ctr"/>
          <a:endParaRPr lang="el-GR"/>
        </a:p>
      </dgm:t>
    </dgm:pt>
    <dgm:pt modelId="{834EE95F-83DE-4F57-8610-3D6FAF742986}" type="sibTrans" cxnId="{E9943762-3A99-4826-BF91-084235927471}">
      <dgm:prSet/>
      <dgm:spPr/>
      <dgm:t>
        <a:bodyPr/>
        <a:lstStyle/>
        <a:p>
          <a:pPr algn="ctr"/>
          <a:endParaRPr lang="el-GR"/>
        </a:p>
      </dgm:t>
    </dgm:pt>
    <dgm:pt modelId="{D87F613B-7CE8-440D-AF81-4AE81B3D1DC4}">
      <dgm:prSet phldrT="[Κείμενο]" custT="1"/>
      <dgm:spPr/>
      <dgm:t>
        <a:bodyPr/>
        <a:lstStyle/>
        <a:p>
          <a:pPr algn="ctr">
            <a:lnSpc>
              <a:spcPct val="150000"/>
            </a:lnSpc>
          </a:pPr>
          <a:r>
            <a:rPr lang="el-GR" sz="1600" dirty="0" smtClean="0"/>
            <a:t>Μεθερπητική νευραλγία</a:t>
          </a:r>
          <a:endParaRPr lang="el-GR" sz="1600" dirty="0"/>
        </a:p>
      </dgm:t>
    </dgm:pt>
    <dgm:pt modelId="{33D42953-8068-4779-8C8F-983D37422D8C}" type="parTrans" cxnId="{8AD3DE91-B9D2-4882-BD0E-9A589C7BD681}">
      <dgm:prSet/>
      <dgm:spPr/>
      <dgm:t>
        <a:bodyPr/>
        <a:lstStyle/>
        <a:p>
          <a:pPr algn="ctr"/>
          <a:endParaRPr lang="el-GR"/>
        </a:p>
      </dgm:t>
    </dgm:pt>
    <dgm:pt modelId="{81BA32F3-DAC8-4071-B3CD-F219D7D5049C}" type="sibTrans" cxnId="{8AD3DE91-B9D2-4882-BD0E-9A589C7BD681}">
      <dgm:prSet/>
      <dgm:spPr/>
      <dgm:t>
        <a:bodyPr/>
        <a:lstStyle/>
        <a:p>
          <a:pPr algn="ctr"/>
          <a:endParaRPr lang="el-GR"/>
        </a:p>
      </dgm:t>
    </dgm:pt>
    <dgm:pt modelId="{E3DE1B8F-458B-4245-B1B8-4F0DD5512006}">
      <dgm:prSet phldrT="[Κείμενο]" custT="1"/>
      <dgm:spPr/>
      <dgm:t>
        <a:bodyPr/>
        <a:lstStyle/>
        <a:p>
          <a:pPr algn="ctr">
            <a:lnSpc>
              <a:spcPct val="90000"/>
            </a:lnSpc>
          </a:pPr>
          <a:r>
            <a:rPr lang="el-GR" sz="2000" b="1" u="sng" dirty="0" smtClean="0"/>
            <a:t>Κεντρικά</a:t>
          </a:r>
          <a:r>
            <a:rPr lang="el-GR" sz="1300" dirty="0" smtClean="0"/>
            <a:t> </a:t>
          </a:r>
          <a:endParaRPr lang="el-GR" sz="1300" dirty="0"/>
        </a:p>
      </dgm:t>
    </dgm:pt>
    <dgm:pt modelId="{495DC99C-364E-498C-AFFF-763ADC7D3B63}" type="parTrans" cxnId="{1A880588-F830-494F-8C70-997BD7BB9A34}">
      <dgm:prSet/>
      <dgm:spPr/>
      <dgm:t>
        <a:bodyPr/>
        <a:lstStyle/>
        <a:p>
          <a:pPr algn="ctr"/>
          <a:endParaRPr lang="el-GR"/>
        </a:p>
      </dgm:t>
    </dgm:pt>
    <dgm:pt modelId="{AB2946DA-966A-4175-BE81-91595F875516}" type="sibTrans" cxnId="{1A880588-F830-494F-8C70-997BD7BB9A34}">
      <dgm:prSet/>
      <dgm:spPr/>
      <dgm:t>
        <a:bodyPr/>
        <a:lstStyle/>
        <a:p>
          <a:pPr algn="ctr"/>
          <a:endParaRPr lang="el-GR"/>
        </a:p>
      </dgm:t>
    </dgm:pt>
    <dgm:pt modelId="{A0160B54-A1BC-4FFC-9655-B24768A13180}">
      <dgm:prSet phldrT="[Κείμενο]" custT="1"/>
      <dgm:spPr/>
      <dgm:t>
        <a:bodyPr/>
        <a:lstStyle/>
        <a:p>
          <a:pPr algn="ctr">
            <a:lnSpc>
              <a:spcPct val="150000"/>
            </a:lnSpc>
          </a:pPr>
          <a:r>
            <a:rPr lang="el-GR" sz="1600" dirty="0" smtClean="0"/>
            <a:t>Θαλαμικό</a:t>
          </a:r>
          <a:r>
            <a:rPr lang="el-GR" sz="1300" dirty="0" smtClean="0"/>
            <a:t> </a:t>
          </a:r>
          <a:r>
            <a:rPr lang="el-GR" sz="1600" dirty="0" smtClean="0"/>
            <a:t>σύνδρομο</a:t>
          </a:r>
          <a:endParaRPr lang="el-GR" sz="1300" dirty="0"/>
        </a:p>
      </dgm:t>
    </dgm:pt>
    <dgm:pt modelId="{16352A75-E72D-4482-B3BA-9D7C05C349FF}" type="parTrans" cxnId="{4A6DEA76-855A-4CE9-9BC8-586C72B0D96A}">
      <dgm:prSet/>
      <dgm:spPr/>
      <dgm:t>
        <a:bodyPr/>
        <a:lstStyle/>
        <a:p>
          <a:pPr algn="ctr"/>
          <a:endParaRPr lang="el-GR"/>
        </a:p>
      </dgm:t>
    </dgm:pt>
    <dgm:pt modelId="{7D532115-801B-43E7-9B5E-A3B2C589D78C}" type="sibTrans" cxnId="{4A6DEA76-855A-4CE9-9BC8-586C72B0D96A}">
      <dgm:prSet/>
      <dgm:spPr/>
      <dgm:t>
        <a:bodyPr/>
        <a:lstStyle/>
        <a:p>
          <a:pPr algn="ctr"/>
          <a:endParaRPr lang="el-GR"/>
        </a:p>
      </dgm:t>
    </dgm:pt>
    <dgm:pt modelId="{F1C84DE8-69A3-49D4-952A-D334C396165C}">
      <dgm:prSet phldrT="[Κείμενο]" custT="1"/>
      <dgm:spPr/>
      <dgm:t>
        <a:bodyPr/>
        <a:lstStyle/>
        <a:p>
          <a:pPr algn="ctr">
            <a:lnSpc>
              <a:spcPct val="150000"/>
            </a:lnSpc>
          </a:pPr>
          <a:r>
            <a:rPr lang="el-GR" sz="1600" dirty="0" smtClean="0"/>
            <a:t>Νευραλγία</a:t>
          </a:r>
          <a:r>
            <a:rPr lang="el-GR" sz="1300" dirty="0" smtClean="0"/>
            <a:t> </a:t>
          </a:r>
          <a:r>
            <a:rPr lang="el-GR" sz="1600" dirty="0" smtClean="0"/>
            <a:t>τριδύμου</a:t>
          </a:r>
          <a:r>
            <a:rPr lang="el-GR" sz="1300" dirty="0" smtClean="0"/>
            <a:t>			</a:t>
          </a:r>
          <a:endParaRPr lang="el-GR" sz="1300" dirty="0"/>
        </a:p>
      </dgm:t>
    </dgm:pt>
    <dgm:pt modelId="{64D2BC6C-7387-4362-B305-08FC8BAF88CA}" type="parTrans" cxnId="{9B7BBDC6-FBDB-43E3-B470-8EFEF2264B60}">
      <dgm:prSet/>
      <dgm:spPr/>
      <dgm:t>
        <a:bodyPr/>
        <a:lstStyle/>
        <a:p>
          <a:pPr algn="ctr"/>
          <a:endParaRPr lang="el-GR"/>
        </a:p>
      </dgm:t>
    </dgm:pt>
    <dgm:pt modelId="{40E8FB87-CBDA-4A22-9477-DCA5B9B621BF}" type="sibTrans" cxnId="{9B7BBDC6-FBDB-43E3-B470-8EFEF2264B60}">
      <dgm:prSet/>
      <dgm:spPr/>
      <dgm:t>
        <a:bodyPr/>
        <a:lstStyle/>
        <a:p>
          <a:pPr algn="ctr"/>
          <a:endParaRPr lang="el-GR"/>
        </a:p>
      </dgm:t>
    </dgm:pt>
    <dgm:pt modelId="{B2D77638-5844-4064-A59D-53A1E3C4EC59}">
      <dgm:prSet phldrT="[Κείμενο]" custT="1"/>
      <dgm:spPr/>
      <dgm:t>
        <a:bodyPr/>
        <a:lstStyle/>
        <a:p>
          <a:pPr algn="ctr"/>
          <a:r>
            <a:rPr lang="el-GR" sz="1800" b="1" u="sng" dirty="0" smtClean="0"/>
            <a:t>Με Υποκειμενικά</a:t>
          </a:r>
          <a:r>
            <a:rPr lang="el-GR" sz="1800" u="sng" dirty="0" smtClean="0"/>
            <a:t> </a:t>
          </a:r>
          <a:r>
            <a:rPr lang="el-GR" sz="1800" b="1" u="sng" dirty="0" smtClean="0"/>
            <a:t>Παθολογικά</a:t>
          </a:r>
          <a:r>
            <a:rPr lang="el-GR" sz="1800" u="sng" dirty="0" smtClean="0"/>
            <a:t> </a:t>
          </a:r>
          <a:r>
            <a:rPr lang="el-GR" sz="1800" b="1" u="sng" dirty="0" smtClean="0"/>
            <a:t>Σύνδρομα</a:t>
          </a:r>
          <a:endParaRPr lang="el-GR" sz="1800" b="1" u="sng" dirty="0"/>
        </a:p>
      </dgm:t>
    </dgm:pt>
    <dgm:pt modelId="{A35F0B8B-F169-4934-B147-460C67B6A613}" type="parTrans" cxnId="{7585EA45-29C1-4DE6-836C-2E8F50726FA7}">
      <dgm:prSet/>
      <dgm:spPr/>
      <dgm:t>
        <a:bodyPr/>
        <a:lstStyle/>
        <a:p>
          <a:pPr algn="ctr"/>
          <a:endParaRPr lang="el-GR"/>
        </a:p>
      </dgm:t>
    </dgm:pt>
    <dgm:pt modelId="{489E5439-73AF-4882-A953-3C4EEE90FD6C}" type="sibTrans" cxnId="{7585EA45-29C1-4DE6-836C-2E8F50726FA7}">
      <dgm:prSet/>
      <dgm:spPr/>
      <dgm:t>
        <a:bodyPr/>
        <a:lstStyle/>
        <a:p>
          <a:pPr algn="ctr"/>
          <a:endParaRPr lang="el-GR"/>
        </a:p>
      </dgm:t>
    </dgm:pt>
    <dgm:pt modelId="{7A11EB13-43E1-42D3-BDA4-5CC715FE0E8C}">
      <dgm:prSet phldrT="[Κείμενο]" custT="1"/>
      <dgm:spPr/>
      <dgm:t>
        <a:bodyPr/>
        <a:lstStyle/>
        <a:p>
          <a:pPr algn="ctr"/>
          <a:r>
            <a:rPr lang="el-GR" sz="1600" dirty="0" smtClean="0"/>
            <a:t>Μυοσκελετικό σύνδρομο</a:t>
          </a:r>
          <a:endParaRPr lang="el-GR" sz="1600" dirty="0"/>
        </a:p>
      </dgm:t>
    </dgm:pt>
    <dgm:pt modelId="{FCA0ECCE-D10B-4B4E-B38F-9C3F29194A75}" type="parTrans" cxnId="{3AF68642-26BB-4D33-ACB8-057E915BCE39}">
      <dgm:prSet/>
      <dgm:spPr/>
      <dgm:t>
        <a:bodyPr/>
        <a:lstStyle/>
        <a:p>
          <a:pPr algn="ctr"/>
          <a:endParaRPr lang="el-GR"/>
        </a:p>
      </dgm:t>
    </dgm:pt>
    <dgm:pt modelId="{C93BCF73-18E7-4B24-AE78-333291689C6C}" type="sibTrans" cxnId="{3AF68642-26BB-4D33-ACB8-057E915BCE39}">
      <dgm:prSet/>
      <dgm:spPr/>
      <dgm:t>
        <a:bodyPr/>
        <a:lstStyle/>
        <a:p>
          <a:pPr algn="ctr"/>
          <a:endParaRPr lang="el-GR"/>
        </a:p>
      </dgm:t>
    </dgm:pt>
    <dgm:pt modelId="{E7A40F0F-C722-49F8-968D-36E3FFC402FA}">
      <dgm:prSet phldrT="[Κείμενο]" custT="1"/>
      <dgm:spPr/>
      <dgm:t>
        <a:bodyPr/>
        <a:lstStyle/>
        <a:p>
          <a:pPr algn="ctr"/>
          <a:r>
            <a:rPr lang="el-GR" sz="1600" dirty="0" smtClean="0"/>
            <a:t>Σύνδρομο μεσοσπονδύλιου δίσκου</a:t>
          </a:r>
          <a:endParaRPr lang="el-GR" sz="1600" dirty="0"/>
        </a:p>
      </dgm:t>
    </dgm:pt>
    <dgm:pt modelId="{16C56F4C-97C5-4C2C-AC6C-B7384632B488}" type="parTrans" cxnId="{530557F2-0840-46B5-98E7-12018113C525}">
      <dgm:prSet/>
      <dgm:spPr/>
      <dgm:t>
        <a:bodyPr/>
        <a:lstStyle/>
        <a:p>
          <a:pPr algn="ctr"/>
          <a:endParaRPr lang="el-GR"/>
        </a:p>
      </dgm:t>
    </dgm:pt>
    <dgm:pt modelId="{37BFACB7-2F38-44E3-9C7F-C6FCE750C8A3}" type="sibTrans" cxnId="{530557F2-0840-46B5-98E7-12018113C525}">
      <dgm:prSet/>
      <dgm:spPr/>
      <dgm:t>
        <a:bodyPr/>
        <a:lstStyle/>
        <a:p>
          <a:pPr algn="ctr"/>
          <a:endParaRPr lang="el-GR"/>
        </a:p>
      </dgm:t>
    </dgm:pt>
    <dgm:pt modelId="{53B5D47A-8415-4096-89EA-99AC5FE731D4}">
      <dgm:prSet phldrT="[Κείμενο]" custT="1"/>
      <dgm:spPr/>
      <dgm:t>
        <a:bodyPr/>
        <a:lstStyle/>
        <a:p>
          <a:pPr algn="ctr">
            <a:lnSpc>
              <a:spcPct val="150000"/>
            </a:lnSpc>
          </a:pPr>
          <a:r>
            <a:rPr lang="el-GR" sz="1600" dirty="0" smtClean="0"/>
            <a:t>Πόνος φάντασμα των άκρων</a:t>
          </a:r>
          <a:endParaRPr lang="el-GR" sz="1600" dirty="0"/>
        </a:p>
      </dgm:t>
    </dgm:pt>
    <dgm:pt modelId="{8DA3374A-5D28-4BA4-B7D9-6448F5184F51}" type="parTrans" cxnId="{399E40A4-17AF-4E25-8B67-B42F5D7E1A74}">
      <dgm:prSet/>
      <dgm:spPr/>
      <dgm:t>
        <a:bodyPr/>
        <a:lstStyle/>
        <a:p>
          <a:pPr algn="ctr"/>
          <a:endParaRPr lang="el-GR"/>
        </a:p>
      </dgm:t>
    </dgm:pt>
    <dgm:pt modelId="{5B1840D6-662C-4384-8CC0-6197C890885D}" type="sibTrans" cxnId="{399E40A4-17AF-4E25-8B67-B42F5D7E1A74}">
      <dgm:prSet/>
      <dgm:spPr/>
      <dgm:t>
        <a:bodyPr/>
        <a:lstStyle/>
        <a:p>
          <a:pPr algn="ctr"/>
          <a:endParaRPr lang="el-GR"/>
        </a:p>
      </dgm:t>
    </dgm:pt>
    <dgm:pt modelId="{313F3A1F-1968-48D6-9D26-D3E45E2945C4}">
      <dgm:prSet phldrT="[Κείμενο]" custT="1"/>
      <dgm:spPr/>
      <dgm:t>
        <a:bodyPr/>
        <a:lstStyle/>
        <a:p>
          <a:pPr algn="ctr"/>
          <a:r>
            <a:rPr lang="el-GR" sz="1300" dirty="0" smtClean="0"/>
            <a:t> </a:t>
          </a:r>
          <a:r>
            <a:rPr lang="el-GR" sz="1600" dirty="0" smtClean="0"/>
            <a:t>σύνδρομο</a:t>
          </a:r>
          <a:r>
            <a:rPr lang="el-GR" sz="1300" dirty="0" smtClean="0"/>
            <a:t> </a:t>
          </a:r>
          <a:r>
            <a:rPr lang="el-GR" sz="1600" dirty="0" smtClean="0"/>
            <a:t>μυοπεριτονιακού πόνου</a:t>
          </a:r>
          <a:endParaRPr lang="el-GR" sz="1600" dirty="0"/>
        </a:p>
      </dgm:t>
    </dgm:pt>
    <dgm:pt modelId="{C06830EF-276F-4DFF-8A49-E959D5314A6C}" type="parTrans" cxnId="{9829C9CE-466F-4741-BDCE-E023942E786C}">
      <dgm:prSet/>
      <dgm:spPr/>
      <dgm:t>
        <a:bodyPr/>
        <a:lstStyle/>
        <a:p>
          <a:pPr algn="ctr"/>
          <a:endParaRPr lang="el-GR"/>
        </a:p>
      </dgm:t>
    </dgm:pt>
    <dgm:pt modelId="{08709B33-2DDB-49EF-A501-27D0753AEC59}" type="sibTrans" cxnId="{9829C9CE-466F-4741-BDCE-E023942E786C}">
      <dgm:prSet/>
      <dgm:spPr/>
      <dgm:t>
        <a:bodyPr/>
        <a:lstStyle/>
        <a:p>
          <a:pPr algn="ctr"/>
          <a:endParaRPr lang="el-GR"/>
        </a:p>
      </dgm:t>
    </dgm:pt>
    <dgm:pt modelId="{5E80223F-22FB-49A4-B035-4E04519B4B73}">
      <dgm:prSet phldrT="[Κείμενο]" custT="1"/>
      <dgm:spPr/>
      <dgm:t>
        <a:bodyPr/>
        <a:lstStyle/>
        <a:p>
          <a:pPr algn="ctr"/>
          <a:r>
            <a:rPr lang="el-GR" sz="1600" dirty="0" smtClean="0"/>
            <a:t>Αρθρίτιδα</a:t>
          </a:r>
          <a:endParaRPr lang="el-GR" sz="1600" dirty="0"/>
        </a:p>
      </dgm:t>
    </dgm:pt>
    <dgm:pt modelId="{5BB796D8-3990-4CE2-AAAD-B78924DCF856}" type="parTrans" cxnId="{E962C5E9-4EE2-4222-90B8-F2DB28092973}">
      <dgm:prSet/>
      <dgm:spPr/>
      <dgm:t>
        <a:bodyPr/>
        <a:lstStyle/>
        <a:p>
          <a:pPr algn="ctr"/>
          <a:endParaRPr lang="el-GR"/>
        </a:p>
      </dgm:t>
    </dgm:pt>
    <dgm:pt modelId="{8CC3EA02-5A22-44C2-9000-B20259B613A9}" type="sibTrans" cxnId="{E962C5E9-4EE2-4222-90B8-F2DB28092973}">
      <dgm:prSet/>
      <dgm:spPr/>
      <dgm:t>
        <a:bodyPr/>
        <a:lstStyle/>
        <a:p>
          <a:pPr algn="ctr"/>
          <a:endParaRPr lang="el-GR"/>
        </a:p>
      </dgm:t>
    </dgm:pt>
    <dgm:pt modelId="{2F2DBCC2-9E71-40D1-AB9C-A17B74756040}">
      <dgm:prSet phldrT="[Κείμενο]" custT="1"/>
      <dgm:spPr/>
      <dgm:t>
        <a:bodyPr/>
        <a:lstStyle/>
        <a:p>
          <a:pPr algn="ctr"/>
          <a:r>
            <a:rPr lang="el-GR" sz="1600" dirty="0" smtClean="0"/>
            <a:t>Κεφαλαλγία</a:t>
          </a:r>
          <a:endParaRPr lang="el-GR" sz="1600" dirty="0"/>
        </a:p>
      </dgm:t>
    </dgm:pt>
    <dgm:pt modelId="{55CC5583-32C2-4BDF-A178-A4536993D20D}" type="parTrans" cxnId="{B1CBA08E-A026-4A59-B477-57989C1D4BC8}">
      <dgm:prSet/>
      <dgm:spPr/>
      <dgm:t>
        <a:bodyPr/>
        <a:lstStyle/>
        <a:p>
          <a:pPr algn="ctr"/>
          <a:endParaRPr lang="el-GR"/>
        </a:p>
      </dgm:t>
    </dgm:pt>
    <dgm:pt modelId="{519BCB17-EAA8-4BBF-AE67-C67E33EC07B9}" type="sibTrans" cxnId="{B1CBA08E-A026-4A59-B477-57989C1D4BC8}">
      <dgm:prSet/>
      <dgm:spPr/>
      <dgm:t>
        <a:bodyPr/>
        <a:lstStyle/>
        <a:p>
          <a:pPr algn="ctr"/>
          <a:endParaRPr lang="el-GR"/>
        </a:p>
      </dgm:t>
    </dgm:pt>
    <dgm:pt modelId="{EE16DB63-5809-4F5B-A8D4-0E54AA33A965}">
      <dgm:prSet phldrT="[Κείμενο]" custT="1"/>
      <dgm:spPr/>
      <dgm:t>
        <a:bodyPr/>
        <a:lstStyle/>
        <a:p>
          <a:pPr algn="ctr"/>
          <a:r>
            <a:rPr lang="el-GR" sz="1600" dirty="0" smtClean="0"/>
            <a:t>Σύνδρομο καρκινικού πόνου</a:t>
          </a:r>
          <a:endParaRPr lang="el-GR" sz="1600" dirty="0"/>
        </a:p>
      </dgm:t>
    </dgm:pt>
    <dgm:pt modelId="{732DD9F6-2217-453F-A932-7D859FB02E9D}" type="parTrans" cxnId="{F0E74FE8-32A8-4C9E-AD00-42F9F07D27AA}">
      <dgm:prSet/>
      <dgm:spPr/>
      <dgm:t>
        <a:bodyPr/>
        <a:lstStyle/>
        <a:p>
          <a:pPr algn="ctr"/>
          <a:endParaRPr lang="el-GR"/>
        </a:p>
      </dgm:t>
    </dgm:pt>
    <dgm:pt modelId="{8D13C1BC-3DAF-47AA-9A47-062ADF46968C}" type="sibTrans" cxnId="{F0E74FE8-32A8-4C9E-AD00-42F9F07D27AA}">
      <dgm:prSet/>
      <dgm:spPr/>
      <dgm:t>
        <a:bodyPr/>
        <a:lstStyle/>
        <a:p>
          <a:pPr algn="ctr"/>
          <a:endParaRPr lang="el-GR"/>
        </a:p>
      </dgm:t>
    </dgm:pt>
    <dgm:pt modelId="{41CD211E-6F5E-4A36-9F9B-E002353E603B}">
      <dgm:prSet phldrT="[Κείμενο]"/>
      <dgm:spPr/>
      <dgm:t>
        <a:bodyPr/>
        <a:lstStyle/>
        <a:p>
          <a:pPr algn="ctr"/>
          <a:endParaRPr lang="el-GR" sz="1300" dirty="0"/>
        </a:p>
      </dgm:t>
    </dgm:pt>
    <dgm:pt modelId="{F9968B83-C20F-4DDD-A6D6-341B8EBBD5F7}" type="parTrans" cxnId="{DE703606-36D7-4BF4-BD4E-C88826441953}">
      <dgm:prSet/>
      <dgm:spPr/>
      <dgm:t>
        <a:bodyPr/>
        <a:lstStyle/>
        <a:p>
          <a:pPr algn="ctr"/>
          <a:endParaRPr lang="el-GR"/>
        </a:p>
      </dgm:t>
    </dgm:pt>
    <dgm:pt modelId="{515C977D-F040-416C-B578-34613B6619FA}" type="sibTrans" cxnId="{DE703606-36D7-4BF4-BD4E-C88826441953}">
      <dgm:prSet/>
      <dgm:spPr/>
      <dgm:t>
        <a:bodyPr/>
        <a:lstStyle/>
        <a:p>
          <a:pPr algn="ctr"/>
          <a:endParaRPr lang="el-GR"/>
        </a:p>
      </dgm:t>
    </dgm:pt>
    <dgm:pt modelId="{C9393053-1152-4765-82C3-B0574D211524}" type="pres">
      <dgm:prSet presAssocID="{C16A0BDC-65FD-4081-BB1A-AE89480370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939FA3D-DDE2-43E8-A480-679F17FE8045}" type="pres">
      <dgm:prSet presAssocID="{6BB222EF-4DCA-416A-BD4A-D2C858C9114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2446D48-6F59-4498-8016-0EFBD13A9EBE}" type="pres">
      <dgm:prSet presAssocID="{533F74EE-2CB0-428E-AE3F-C3D5F35DD3D2}" presName="sibTrans" presStyleCnt="0"/>
      <dgm:spPr/>
    </dgm:pt>
    <dgm:pt modelId="{ECAB9C2B-7E5F-42A6-9264-3AAEF504193C}" type="pres">
      <dgm:prSet presAssocID="{E3DE1B8F-458B-4245-B1B8-4F0DD5512006}" presName="node" presStyleLbl="node1" presStyleIdx="1" presStyleCnt="3" custLinFactNeighborX="40198" custLinFactNeighborY="-163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3916A15-5CCD-4169-9C22-67C1B4716428}" type="pres">
      <dgm:prSet presAssocID="{AB2946DA-966A-4175-BE81-91595F875516}" presName="sibTrans" presStyleCnt="0"/>
      <dgm:spPr/>
    </dgm:pt>
    <dgm:pt modelId="{57987017-6972-449C-898D-70B46AF1D7FC}" type="pres">
      <dgm:prSet presAssocID="{B2D77638-5844-4064-A59D-53A1E3C4EC5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F020CB5-0F1F-444F-B3E3-9E18544FF033}" type="presOf" srcId="{5E80223F-22FB-49A4-B035-4E04519B4B73}" destId="{57987017-6972-449C-898D-70B46AF1D7FC}" srcOrd="0" destOrd="4" presId="urn:microsoft.com/office/officeart/2005/8/layout/hList6"/>
    <dgm:cxn modelId="{F0E74FE8-32A8-4C9E-AD00-42F9F07D27AA}" srcId="{B2D77638-5844-4064-A59D-53A1E3C4EC59}" destId="{EE16DB63-5809-4F5B-A8D4-0E54AA33A965}" srcOrd="5" destOrd="0" parTransId="{732DD9F6-2217-453F-A932-7D859FB02E9D}" sibTransId="{8D13C1BC-3DAF-47AA-9A47-062ADF46968C}"/>
    <dgm:cxn modelId="{4B931BBD-9B9F-4469-8E7A-DDE9E7B2203E}" type="presOf" srcId="{6BB222EF-4DCA-416A-BD4A-D2C858C91142}" destId="{4939FA3D-DDE2-43E8-A480-679F17FE8045}" srcOrd="0" destOrd="0" presId="urn:microsoft.com/office/officeart/2005/8/layout/hList6"/>
    <dgm:cxn modelId="{2FB23CA1-7D4B-4414-8CBB-98F0FB89941A}" type="presOf" srcId="{7A11EB13-43E1-42D3-BDA4-5CC715FE0E8C}" destId="{57987017-6972-449C-898D-70B46AF1D7FC}" srcOrd="0" destOrd="1" presId="urn:microsoft.com/office/officeart/2005/8/layout/hList6"/>
    <dgm:cxn modelId="{C12B452D-C560-49D3-B123-A7DE7FC3DF82}" type="presOf" srcId="{2F2DBCC2-9E71-40D1-AB9C-A17B74756040}" destId="{57987017-6972-449C-898D-70B46AF1D7FC}" srcOrd="0" destOrd="5" presId="urn:microsoft.com/office/officeart/2005/8/layout/hList6"/>
    <dgm:cxn modelId="{DE703606-36D7-4BF4-BD4E-C88826441953}" srcId="{B2D77638-5844-4064-A59D-53A1E3C4EC59}" destId="{41CD211E-6F5E-4A36-9F9B-E002353E603B}" srcOrd="6" destOrd="0" parTransId="{F9968B83-C20F-4DDD-A6D6-341B8EBBD5F7}" sibTransId="{515C977D-F040-416C-B578-34613B6619FA}"/>
    <dgm:cxn modelId="{8AD3DE91-B9D2-4882-BD0E-9A589C7BD681}" srcId="{6BB222EF-4DCA-416A-BD4A-D2C858C91142}" destId="{D87F613B-7CE8-440D-AF81-4AE81B3D1DC4}" srcOrd="1" destOrd="0" parTransId="{33D42953-8068-4779-8C8F-983D37422D8C}" sibTransId="{81BA32F3-DAC8-4071-B3CD-F219D7D5049C}"/>
    <dgm:cxn modelId="{399E40A4-17AF-4E25-8B67-B42F5D7E1A74}" srcId="{6BB222EF-4DCA-416A-BD4A-D2C858C91142}" destId="{53B5D47A-8415-4096-89EA-99AC5FE731D4}" srcOrd="2" destOrd="0" parTransId="{8DA3374A-5D28-4BA4-B7D9-6448F5184F51}" sibTransId="{5B1840D6-662C-4384-8CC0-6197C890885D}"/>
    <dgm:cxn modelId="{BB60EE2D-C725-4214-918D-C18B574E3E44}" type="presOf" srcId="{53B5D47A-8415-4096-89EA-99AC5FE731D4}" destId="{4939FA3D-DDE2-43E8-A480-679F17FE8045}" srcOrd="0" destOrd="3" presId="urn:microsoft.com/office/officeart/2005/8/layout/hList6"/>
    <dgm:cxn modelId="{D217B438-4585-47C4-B3E1-E0AFEDA0D282}" type="presOf" srcId="{F1C84DE8-69A3-49D4-952A-D334C396165C}" destId="{ECAB9C2B-7E5F-42A6-9264-3AAEF504193C}" srcOrd="0" destOrd="2" presId="urn:microsoft.com/office/officeart/2005/8/layout/hList6"/>
    <dgm:cxn modelId="{0DAD01A7-0E2D-44A5-A405-28828553F88F}" type="presOf" srcId="{4748B8DE-A99A-40A5-BB17-6A61720B5451}" destId="{4939FA3D-DDE2-43E8-A480-679F17FE8045}" srcOrd="0" destOrd="1" presId="urn:microsoft.com/office/officeart/2005/8/layout/hList6"/>
    <dgm:cxn modelId="{8499C944-C4DB-48AA-ADCD-D35DC11591A6}" type="presOf" srcId="{EE16DB63-5809-4F5B-A8D4-0E54AA33A965}" destId="{57987017-6972-449C-898D-70B46AF1D7FC}" srcOrd="0" destOrd="6" presId="urn:microsoft.com/office/officeart/2005/8/layout/hList6"/>
    <dgm:cxn modelId="{9829C9CE-466F-4741-BDCE-E023942E786C}" srcId="{B2D77638-5844-4064-A59D-53A1E3C4EC59}" destId="{313F3A1F-1968-48D6-9D26-D3E45E2945C4}" srcOrd="1" destOrd="0" parTransId="{C06830EF-276F-4DFF-8A49-E959D5314A6C}" sibTransId="{08709B33-2DDB-49EF-A501-27D0753AEC59}"/>
    <dgm:cxn modelId="{947956B9-9133-45DE-A47B-8BC0C44A222A}" type="presOf" srcId="{C16A0BDC-65FD-4081-BB1A-AE89480370AA}" destId="{C9393053-1152-4765-82C3-B0574D211524}" srcOrd="0" destOrd="0" presId="urn:microsoft.com/office/officeart/2005/8/layout/hList6"/>
    <dgm:cxn modelId="{1A880588-F830-494F-8C70-997BD7BB9A34}" srcId="{C16A0BDC-65FD-4081-BB1A-AE89480370AA}" destId="{E3DE1B8F-458B-4245-B1B8-4F0DD5512006}" srcOrd="1" destOrd="0" parTransId="{495DC99C-364E-498C-AFFF-763ADC7D3B63}" sibTransId="{AB2946DA-966A-4175-BE81-91595F875516}"/>
    <dgm:cxn modelId="{9B7BBDC6-FBDB-43E3-B470-8EFEF2264B60}" srcId="{E3DE1B8F-458B-4245-B1B8-4F0DD5512006}" destId="{F1C84DE8-69A3-49D4-952A-D334C396165C}" srcOrd="1" destOrd="0" parTransId="{64D2BC6C-7387-4362-B305-08FC8BAF88CA}" sibTransId="{40E8FB87-CBDA-4A22-9477-DCA5B9B621BF}"/>
    <dgm:cxn modelId="{1459C3FF-58FF-4EBB-9CE8-288AC8A86DC3}" type="presOf" srcId="{E7A40F0F-C722-49F8-968D-36E3FFC402FA}" destId="{57987017-6972-449C-898D-70B46AF1D7FC}" srcOrd="0" destOrd="3" presId="urn:microsoft.com/office/officeart/2005/8/layout/hList6"/>
    <dgm:cxn modelId="{4A6DEA76-855A-4CE9-9BC8-586C72B0D96A}" srcId="{E3DE1B8F-458B-4245-B1B8-4F0DD5512006}" destId="{A0160B54-A1BC-4FFC-9655-B24768A13180}" srcOrd="0" destOrd="0" parTransId="{16352A75-E72D-4482-B3BA-9D7C05C349FF}" sibTransId="{7D532115-801B-43E7-9B5E-A3B2C589D78C}"/>
    <dgm:cxn modelId="{E962C5E9-4EE2-4222-90B8-F2DB28092973}" srcId="{B2D77638-5844-4064-A59D-53A1E3C4EC59}" destId="{5E80223F-22FB-49A4-B035-4E04519B4B73}" srcOrd="3" destOrd="0" parTransId="{5BB796D8-3990-4CE2-AAAD-B78924DCF856}" sibTransId="{8CC3EA02-5A22-44C2-9000-B20259B613A9}"/>
    <dgm:cxn modelId="{B1CBA08E-A026-4A59-B477-57989C1D4BC8}" srcId="{B2D77638-5844-4064-A59D-53A1E3C4EC59}" destId="{2F2DBCC2-9E71-40D1-AB9C-A17B74756040}" srcOrd="4" destOrd="0" parTransId="{55CC5583-32C2-4BDF-A178-A4536993D20D}" sibTransId="{519BCB17-EAA8-4BBF-AE67-C67E33EC07B9}"/>
    <dgm:cxn modelId="{530557F2-0840-46B5-98E7-12018113C525}" srcId="{B2D77638-5844-4064-A59D-53A1E3C4EC59}" destId="{E7A40F0F-C722-49F8-968D-36E3FFC402FA}" srcOrd="2" destOrd="0" parTransId="{16C56F4C-97C5-4C2C-AC6C-B7384632B488}" sibTransId="{37BFACB7-2F38-44E3-9C7F-C6FCE750C8A3}"/>
    <dgm:cxn modelId="{E9943762-3A99-4826-BF91-084235927471}" srcId="{6BB222EF-4DCA-416A-BD4A-D2C858C91142}" destId="{4748B8DE-A99A-40A5-BB17-6A61720B5451}" srcOrd="0" destOrd="0" parTransId="{8A2B7C7E-D0E3-4CD6-8874-4309A5DD12A1}" sibTransId="{834EE95F-83DE-4F57-8610-3D6FAF742986}"/>
    <dgm:cxn modelId="{10F0B179-2F1B-41BB-839D-A5FEDA5AEEA3}" type="presOf" srcId="{A0160B54-A1BC-4FFC-9655-B24768A13180}" destId="{ECAB9C2B-7E5F-42A6-9264-3AAEF504193C}" srcOrd="0" destOrd="1" presId="urn:microsoft.com/office/officeart/2005/8/layout/hList6"/>
    <dgm:cxn modelId="{D6E2923A-05D1-43D3-850C-DD43EC556B31}" srcId="{C16A0BDC-65FD-4081-BB1A-AE89480370AA}" destId="{6BB222EF-4DCA-416A-BD4A-D2C858C91142}" srcOrd="0" destOrd="0" parTransId="{B1A0BAD1-C6EF-4F7B-A98E-A0679F026D97}" sibTransId="{533F74EE-2CB0-428E-AE3F-C3D5F35DD3D2}"/>
    <dgm:cxn modelId="{FDA889F2-5F72-418F-AA98-FF196716C23B}" type="presOf" srcId="{B2D77638-5844-4064-A59D-53A1E3C4EC59}" destId="{57987017-6972-449C-898D-70B46AF1D7FC}" srcOrd="0" destOrd="0" presId="urn:microsoft.com/office/officeart/2005/8/layout/hList6"/>
    <dgm:cxn modelId="{7585EA45-29C1-4DE6-836C-2E8F50726FA7}" srcId="{C16A0BDC-65FD-4081-BB1A-AE89480370AA}" destId="{B2D77638-5844-4064-A59D-53A1E3C4EC59}" srcOrd="2" destOrd="0" parTransId="{A35F0B8B-F169-4934-B147-460C67B6A613}" sibTransId="{489E5439-73AF-4882-A953-3C4EEE90FD6C}"/>
    <dgm:cxn modelId="{4A7418FF-15BD-487A-AA8D-FC3D148FBF5A}" type="presOf" srcId="{E3DE1B8F-458B-4245-B1B8-4F0DD5512006}" destId="{ECAB9C2B-7E5F-42A6-9264-3AAEF504193C}" srcOrd="0" destOrd="0" presId="urn:microsoft.com/office/officeart/2005/8/layout/hList6"/>
    <dgm:cxn modelId="{910CA8F9-56A0-4895-8C91-E4063C1158EF}" type="presOf" srcId="{41CD211E-6F5E-4A36-9F9B-E002353E603B}" destId="{57987017-6972-449C-898D-70B46AF1D7FC}" srcOrd="0" destOrd="7" presId="urn:microsoft.com/office/officeart/2005/8/layout/hList6"/>
    <dgm:cxn modelId="{331890DC-C85D-4807-AADE-8019E3287BB2}" type="presOf" srcId="{D87F613B-7CE8-440D-AF81-4AE81B3D1DC4}" destId="{4939FA3D-DDE2-43E8-A480-679F17FE8045}" srcOrd="0" destOrd="2" presId="urn:microsoft.com/office/officeart/2005/8/layout/hList6"/>
    <dgm:cxn modelId="{8FF7BB2C-D6C0-48D3-9F06-4516017AD140}" type="presOf" srcId="{313F3A1F-1968-48D6-9D26-D3E45E2945C4}" destId="{57987017-6972-449C-898D-70B46AF1D7FC}" srcOrd="0" destOrd="2" presId="urn:microsoft.com/office/officeart/2005/8/layout/hList6"/>
    <dgm:cxn modelId="{3AF68642-26BB-4D33-ACB8-057E915BCE39}" srcId="{B2D77638-5844-4064-A59D-53A1E3C4EC59}" destId="{7A11EB13-43E1-42D3-BDA4-5CC715FE0E8C}" srcOrd="0" destOrd="0" parTransId="{FCA0ECCE-D10B-4B4E-B38F-9C3F29194A75}" sibTransId="{C93BCF73-18E7-4B24-AE78-333291689C6C}"/>
    <dgm:cxn modelId="{D9651E17-080C-408C-9C89-DE7423CC1229}" type="presParOf" srcId="{C9393053-1152-4765-82C3-B0574D211524}" destId="{4939FA3D-DDE2-43E8-A480-679F17FE8045}" srcOrd="0" destOrd="0" presId="urn:microsoft.com/office/officeart/2005/8/layout/hList6"/>
    <dgm:cxn modelId="{B899056C-D915-4060-A1A9-EBB0848DDF19}" type="presParOf" srcId="{C9393053-1152-4765-82C3-B0574D211524}" destId="{92446D48-6F59-4498-8016-0EFBD13A9EBE}" srcOrd="1" destOrd="0" presId="urn:microsoft.com/office/officeart/2005/8/layout/hList6"/>
    <dgm:cxn modelId="{BE9D65BA-DF37-4FAF-A36C-5B91A282FF08}" type="presParOf" srcId="{C9393053-1152-4765-82C3-B0574D211524}" destId="{ECAB9C2B-7E5F-42A6-9264-3AAEF504193C}" srcOrd="2" destOrd="0" presId="urn:microsoft.com/office/officeart/2005/8/layout/hList6"/>
    <dgm:cxn modelId="{90947B8D-1C6D-4D5E-BB5D-D0FB46DF34BD}" type="presParOf" srcId="{C9393053-1152-4765-82C3-B0574D211524}" destId="{43916A15-5CCD-4169-9C22-67C1B4716428}" srcOrd="3" destOrd="0" presId="urn:microsoft.com/office/officeart/2005/8/layout/hList6"/>
    <dgm:cxn modelId="{105E5F07-EA06-4DEC-9FFD-3BB2527630BF}" type="presParOf" srcId="{C9393053-1152-4765-82C3-B0574D211524}" destId="{57987017-6972-449C-898D-70B46AF1D7F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0E5FC1-B961-46F4-8BB4-6EC45A3A710C}" type="doc">
      <dgm:prSet loTypeId="urn:microsoft.com/office/officeart/2005/8/layout/matrix1" loCatId="matrix" qsTypeId="urn:microsoft.com/office/officeart/2005/8/quickstyle/simple1#1" qsCatId="simple" csTypeId="urn:microsoft.com/office/officeart/2005/8/colors/colorful1#1" csCatId="colorful" phldr="1"/>
      <dgm:spPr/>
      <dgm:t>
        <a:bodyPr/>
        <a:lstStyle/>
        <a:p>
          <a:endParaRPr lang="el-GR"/>
        </a:p>
      </dgm:t>
    </dgm:pt>
    <dgm:pt modelId="{0487B906-A80F-4F1A-806F-7BB99F461555}">
      <dgm:prSet phldrT="[Κείμενο]"/>
      <dgm:spPr/>
      <dgm:t>
        <a:bodyPr/>
        <a:lstStyle/>
        <a:p>
          <a:r>
            <a:rPr lang="el-GR" b="1" dirty="0" smtClean="0"/>
            <a:t>ΠΟΝΟΣ</a:t>
          </a:r>
          <a:endParaRPr lang="el-GR" b="1" dirty="0"/>
        </a:p>
      </dgm:t>
    </dgm:pt>
    <dgm:pt modelId="{B2B10938-8576-4788-B62E-9BC18D01B485}" type="parTrans" cxnId="{454A984E-C4DC-4CBA-9878-2DAB4DA63ABB}">
      <dgm:prSet/>
      <dgm:spPr/>
      <dgm:t>
        <a:bodyPr/>
        <a:lstStyle/>
        <a:p>
          <a:endParaRPr lang="el-GR"/>
        </a:p>
      </dgm:t>
    </dgm:pt>
    <dgm:pt modelId="{4E499E46-9E0F-4EE3-A730-65F2969C9A0D}" type="sibTrans" cxnId="{454A984E-C4DC-4CBA-9878-2DAB4DA63ABB}">
      <dgm:prSet/>
      <dgm:spPr/>
      <dgm:t>
        <a:bodyPr/>
        <a:lstStyle/>
        <a:p>
          <a:endParaRPr lang="el-GR"/>
        </a:p>
      </dgm:t>
    </dgm:pt>
    <dgm:pt modelId="{3070C76C-4AAD-456D-8C3A-6F4AC8C9EF95}">
      <dgm:prSet phldrT="[Κείμενο]"/>
      <dgm:spPr/>
      <dgm:t>
        <a:bodyPr/>
        <a:lstStyle/>
        <a:p>
          <a:r>
            <a:rPr lang="el-GR" b="1" dirty="0" smtClean="0"/>
            <a:t>ΔΙΑΡΚΕΙΑ</a:t>
          </a:r>
        </a:p>
        <a:p>
          <a:r>
            <a:rPr lang="el-GR" dirty="0" smtClean="0"/>
            <a:t>Οξύς</a:t>
          </a:r>
        </a:p>
        <a:p>
          <a:r>
            <a:rPr lang="el-GR" dirty="0" smtClean="0"/>
            <a:t>Χρόνιος</a:t>
          </a:r>
          <a:endParaRPr lang="el-GR" dirty="0"/>
        </a:p>
      </dgm:t>
    </dgm:pt>
    <dgm:pt modelId="{F415D44B-1EB2-4FD9-9BEA-7EB1E1E3B915}" type="parTrans" cxnId="{112D9617-55C7-49DC-9B62-FD8CF450A4FA}">
      <dgm:prSet/>
      <dgm:spPr/>
      <dgm:t>
        <a:bodyPr/>
        <a:lstStyle/>
        <a:p>
          <a:endParaRPr lang="el-GR"/>
        </a:p>
      </dgm:t>
    </dgm:pt>
    <dgm:pt modelId="{A73A8C7C-195C-45A6-B708-4B4F7FC91CB4}" type="sibTrans" cxnId="{112D9617-55C7-49DC-9B62-FD8CF450A4FA}">
      <dgm:prSet/>
      <dgm:spPr/>
      <dgm:t>
        <a:bodyPr/>
        <a:lstStyle/>
        <a:p>
          <a:endParaRPr lang="el-GR"/>
        </a:p>
      </dgm:t>
    </dgm:pt>
    <dgm:pt modelId="{93EBAAE6-BE49-4A12-AE9D-33A26FF622BD}">
      <dgm:prSet phldrT="[Κείμενο]" phldr="1"/>
      <dgm:spPr/>
      <dgm:t>
        <a:bodyPr/>
        <a:lstStyle/>
        <a:p>
          <a:endParaRPr lang="el-GR" dirty="0"/>
        </a:p>
      </dgm:t>
    </dgm:pt>
    <dgm:pt modelId="{94F1286D-207A-45AE-8FEB-76E62C39B72F}" type="parTrans" cxnId="{B4404AD8-8F7B-415D-BBFE-594121E29D8E}">
      <dgm:prSet/>
      <dgm:spPr/>
      <dgm:t>
        <a:bodyPr/>
        <a:lstStyle/>
        <a:p>
          <a:endParaRPr lang="el-GR"/>
        </a:p>
      </dgm:t>
    </dgm:pt>
    <dgm:pt modelId="{8F20DFF5-4F33-4688-BF1D-583413D0C5C2}" type="sibTrans" cxnId="{B4404AD8-8F7B-415D-BBFE-594121E29D8E}">
      <dgm:prSet/>
      <dgm:spPr/>
      <dgm:t>
        <a:bodyPr/>
        <a:lstStyle/>
        <a:p>
          <a:endParaRPr lang="el-GR"/>
        </a:p>
      </dgm:t>
    </dgm:pt>
    <dgm:pt modelId="{15F35E5E-06C1-4BBC-B3A5-D0DE2FCA8D77}">
      <dgm:prSet phldrT="[Κείμενο]" phldr="1"/>
      <dgm:spPr/>
      <dgm:t>
        <a:bodyPr/>
        <a:lstStyle/>
        <a:p>
          <a:endParaRPr lang="el-GR" dirty="0"/>
        </a:p>
      </dgm:t>
    </dgm:pt>
    <dgm:pt modelId="{68D852A8-53F7-46A5-81F9-1AEAE06FFB4D}" type="parTrans" cxnId="{89DABB7A-F812-475B-854C-34293B8B8B0B}">
      <dgm:prSet/>
      <dgm:spPr/>
      <dgm:t>
        <a:bodyPr/>
        <a:lstStyle/>
        <a:p>
          <a:endParaRPr lang="el-GR"/>
        </a:p>
      </dgm:t>
    </dgm:pt>
    <dgm:pt modelId="{80A700BC-4CF7-438D-AD66-4A355EE831B8}" type="sibTrans" cxnId="{89DABB7A-F812-475B-854C-34293B8B8B0B}">
      <dgm:prSet/>
      <dgm:spPr/>
      <dgm:t>
        <a:bodyPr/>
        <a:lstStyle/>
        <a:p>
          <a:endParaRPr lang="el-GR"/>
        </a:p>
      </dgm:t>
    </dgm:pt>
    <dgm:pt modelId="{C1921AE1-E230-4FAD-919F-0F2D06E921FE}">
      <dgm:prSet phldrT="[Κείμενο]" phldr="1"/>
      <dgm:spPr/>
      <dgm:t>
        <a:bodyPr/>
        <a:lstStyle/>
        <a:p>
          <a:endParaRPr lang="el-GR"/>
        </a:p>
      </dgm:t>
    </dgm:pt>
    <dgm:pt modelId="{4D5157A4-2553-4EA7-808A-2A5C6F0B6587}" type="parTrans" cxnId="{2E650061-34B5-49AA-9647-D0CD28410B90}">
      <dgm:prSet/>
      <dgm:spPr/>
      <dgm:t>
        <a:bodyPr/>
        <a:lstStyle/>
        <a:p>
          <a:endParaRPr lang="el-GR"/>
        </a:p>
      </dgm:t>
    </dgm:pt>
    <dgm:pt modelId="{F84EC253-73DC-4FF2-A425-7F7F987F1C44}" type="sibTrans" cxnId="{2E650061-34B5-49AA-9647-D0CD28410B90}">
      <dgm:prSet/>
      <dgm:spPr/>
      <dgm:t>
        <a:bodyPr/>
        <a:lstStyle/>
        <a:p>
          <a:endParaRPr lang="el-GR"/>
        </a:p>
      </dgm:t>
    </dgm:pt>
    <dgm:pt modelId="{BAC23F2A-4A3D-457F-AD90-D1B1FBBC21F2}">
      <dgm:prSet phldrT="[Κείμενο]"/>
      <dgm:spPr/>
      <dgm:t>
        <a:bodyPr/>
        <a:lstStyle/>
        <a:p>
          <a:endParaRPr lang="el-GR"/>
        </a:p>
      </dgm:t>
    </dgm:pt>
    <dgm:pt modelId="{1E9F1CAC-4003-429D-A9A3-DE28347E1F28}" type="parTrans" cxnId="{92F091B3-7966-4AB7-B256-56BE17D7C583}">
      <dgm:prSet/>
      <dgm:spPr/>
      <dgm:t>
        <a:bodyPr/>
        <a:lstStyle/>
        <a:p>
          <a:endParaRPr lang="el-GR"/>
        </a:p>
      </dgm:t>
    </dgm:pt>
    <dgm:pt modelId="{E357B590-1E62-4E71-A8A1-BA568EFC0DF2}" type="sibTrans" cxnId="{92F091B3-7966-4AB7-B256-56BE17D7C583}">
      <dgm:prSet/>
      <dgm:spPr/>
      <dgm:t>
        <a:bodyPr/>
        <a:lstStyle/>
        <a:p>
          <a:endParaRPr lang="el-GR"/>
        </a:p>
      </dgm:t>
    </dgm:pt>
    <dgm:pt modelId="{828FAE59-116F-4ABE-A1E6-847CA955114C}">
      <dgm:prSet phldrT="[Κείμενο]" custT="1"/>
      <dgm:spPr/>
      <dgm:t>
        <a:bodyPr/>
        <a:lstStyle/>
        <a:p>
          <a:r>
            <a:rPr lang="el-GR" sz="1600" b="1" smtClean="0"/>
            <a:t>ΠΟΙΟΤΗΤΑ</a:t>
          </a:r>
        </a:p>
        <a:p>
          <a:r>
            <a:rPr lang="el-GR" sz="1600" smtClean="0"/>
            <a:t>Οξύς</a:t>
          </a:r>
        </a:p>
        <a:p>
          <a:r>
            <a:rPr lang="el-GR" sz="1600" smtClean="0"/>
            <a:t>Αμβλύς</a:t>
          </a:r>
        </a:p>
        <a:p>
          <a:r>
            <a:rPr lang="el-GR" sz="1600" smtClean="0"/>
            <a:t>Διάχυτος </a:t>
          </a:r>
        </a:p>
        <a:p>
          <a:r>
            <a:rPr lang="el-GR" sz="1600" smtClean="0"/>
            <a:t>Μετακινούμενος</a:t>
          </a:r>
          <a:endParaRPr lang="el-GR" sz="1600" dirty="0"/>
        </a:p>
      </dgm:t>
    </dgm:pt>
    <dgm:pt modelId="{D1324957-BC46-44E9-A5F4-0664AC2C1EAF}" type="parTrans" cxnId="{98AA0B55-2203-4F55-B5E8-DAE3AB93EAFC}">
      <dgm:prSet/>
      <dgm:spPr/>
      <dgm:t>
        <a:bodyPr/>
        <a:lstStyle/>
        <a:p>
          <a:endParaRPr lang="el-GR"/>
        </a:p>
      </dgm:t>
    </dgm:pt>
    <dgm:pt modelId="{9B07D95F-E22B-470B-809D-C7B62FCDC687}" type="sibTrans" cxnId="{98AA0B55-2203-4F55-B5E8-DAE3AB93EAFC}">
      <dgm:prSet/>
      <dgm:spPr/>
      <dgm:t>
        <a:bodyPr/>
        <a:lstStyle/>
        <a:p>
          <a:endParaRPr lang="el-GR"/>
        </a:p>
      </dgm:t>
    </dgm:pt>
    <dgm:pt modelId="{E8BF717D-989B-47A7-90A1-27D352E4B6FC}">
      <dgm:prSet phldrT="[Κείμενο]" custT="1"/>
      <dgm:spPr/>
      <dgm:t>
        <a:bodyPr/>
        <a:lstStyle/>
        <a:p>
          <a:r>
            <a:rPr lang="el-GR" sz="2000" b="1" smtClean="0"/>
            <a:t>ΕΝΤΑΣΗ</a:t>
          </a:r>
        </a:p>
        <a:p>
          <a:r>
            <a:rPr lang="el-GR" sz="1800" smtClean="0"/>
            <a:t>Έντονος ή Βασανιστικός</a:t>
          </a:r>
        </a:p>
        <a:p>
          <a:r>
            <a:rPr lang="el-GR" sz="1800" smtClean="0"/>
            <a:t>Μέτριος</a:t>
          </a:r>
        </a:p>
        <a:p>
          <a:r>
            <a:rPr lang="el-GR" sz="1800" smtClean="0"/>
            <a:t>Ελαφρύς ή Ήπιος</a:t>
          </a:r>
          <a:endParaRPr lang="el-GR" sz="1800" dirty="0"/>
        </a:p>
      </dgm:t>
    </dgm:pt>
    <dgm:pt modelId="{D592EF3D-419C-4274-8683-86CC19EDF892}" type="parTrans" cxnId="{7D2294DA-07DD-4AB2-AD83-05A39AB5F010}">
      <dgm:prSet/>
      <dgm:spPr/>
      <dgm:t>
        <a:bodyPr/>
        <a:lstStyle/>
        <a:p>
          <a:endParaRPr lang="el-GR"/>
        </a:p>
      </dgm:t>
    </dgm:pt>
    <dgm:pt modelId="{ED13BD11-1145-4119-BE2E-ECD10C25615C}" type="sibTrans" cxnId="{7D2294DA-07DD-4AB2-AD83-05A39AB5F010}">
      <dgm:prSet/>
      <dgm:spPr/>
      <dgm:t>
        <a:bodyPr/>
        <a:lstStyle/>
        <a:p>
          <a:endParaRPr lang="el-GR"/>
        </a:p>
      </dgm:t>
    </dgm:pt>
    <dgm:pt modelId="{6D937710-748F-4D8C-A242-891252E03032}">
      <dgm:prSet phldrT="[Κείμενο]" custT="1"/>
      <dgm:spPr/>
      <dgm:t>
        <a:bodyPr/>
        <a:lstStyle/>
        <a:p>
          <a:r>
            <a:rPr lang="el-GR" sz="2000" b="1" dirty="0" smtClean="0"/>
            <a:t>ΠΕΡΙΟΔΙΚΟΤΗΤΑ</a:t>
          </a:r>
        </a:p>
        <a:p>
          <a:r>
            <a:rPr lang="el-GR" sz="1800" dirty="0" smtClean="0"/>
            <a:t>Συνεχής </a:t>
          </a:r>
        </a:p>
        <a:p>
          <a:r>
            <a:rPr lang="el-GR" sz="1800" dirty="0" smtClean="0"/>
            <a:t>Διαλείπων</a:t>
          </a:r>
        </a:p>
        <a:p>
          <a:r>
            <a:rPr lang="el-GR" sz="1800" dirty="0" smtClean="0"/>
            <a:t>Σύντομος ή Παροδικός</a:t>
          </a:r>
          <a:endParaRPr lang="el-GR" sz="1800" dirty="0"/>
        </a:p>
      </dgm:t>
    </dgm:pt>
    <dgm:pt modelId="{07868A29-79C7-4BCD-AF6E-54EEF10631B4}" type="parTrans" cxnId="{B605D9B6-CFBC-4B18-8A57-D6202FC13F45}">
      <dgm:prSet/>
      <dgm:spPr/>
      <dgm:t>
        <a:bodyPr/>
        <a:lstStyle/>
        <a:p>
          <a:endParaRPr lang="el-GR"/>
        </a:p>
      </dgm:t>
    </dgm:pt>
    <dgm:pt modelId="{63E0A7F9-9E63-43BF-9EA4-85982FC3F139}" type="sibTrans" cxnId="{B605D9B6-CFBC-4B18-8A57-D6202FC13F45}">
      <dgm:prSet/>
      <dgm:spPr/>
      <dgm:t>
        <a:bodyPr/>
        <a:lstStyle/>
        <a:p>
          <a:endParaRPr lang="el-GR"/>
        </a:p>
      </dgm:t>
    </dgm:pt>
    <dgm:pt modelId="{FC0FD62B-DF5C-4CE7-B78C-5F53B6F0171D}" type="pres">
      <dgm:prSet presAssocID="{100E5FC1-B961-46F4-8BB4-6EC45A3A710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13BF498-DDCA-48BD-96D1-474E142EC8B9}" type="pres">
      <dgm:prSet presAssocID="{100E5FC1-B961-46F4-8BB4-6EC45A3A710C}" presName="matrix" presStyleCnt="0"/>
      <dgm:spPr/>
    </dgm:pt>
    <dgm:pt modelId="{A5869694-079D-4464-8F64-94BBA6A2CADE}" type="pres">
      <dgm:prSet presAssocID="{100E5FC1-B961-46F4-8BB4-6EC45A3A710C}" presName="tile1" presStyleLbl="node1" presStyleIdx="0" presStyleCnt="4" custScaleX="93333" custScaleY="92241" custLinFactNeighborX="641" custLinFactNeighborY="8464"/>
      <dgm:spPr/>
      <dgm:t>
        <a:bodyPr/>
        <a:lstStyle/>
        <a:p>
          <a:endParaRPr lang="el-GR"/>
        </a:p>
      </dgm:t>
    </dgm:pt>
    <dgm:pt modelId="{7F10BC27-647C-48C2-9166-A6D06995DB6A}" type="pres">
      <dgm:prSet presAssocID="{100E5FC1-B961-46F4-8BB4-6EC45A3A710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043EF31-C60B-4CB9-9B35-5AB8FC5CBC45}" type="pres">
      <dgm:prSet presAssocID="{100E5FC1-B961-46F4-8BB4-6EC45A3A710C}" presName="tile2" presStyleLbl="node1" presStyleIdx="1" presStyleCnt="4" custScaleX="113333" custScaleY="114429" custLinFactNeighborX="1062" custLinFactNeighborY="19558"/>
      <dgm:spPr/>
      <dgm:t>
        <a:bodyPr/>
        <a:lstStyle/>
        <a:p>
          <a:endParaRPr lang="el-GR"/>
        </a:p>
      </dgm:t>
    </dgm:pt>
    <dgm:pt modelId="{0319F9E2-6BE0-4114-A951-54496E938A8F}" type="pres">
      <dgm:prSet presAssocID="{100E5FC1-B961-46F4-8BB4-6EC45A3A710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B8CB144-1AD4-42E5-8E8A-D9DE794478F6}" type="pres">
      <dgm:prSet presAssocID="{100E5FC1-B961-46F4-8BB4-6EC45A3A710C}" presName="tile3" presStyleLbl="node1" presStyleIdx="2" presStyleCnt="4" custScaleX="90000" custScaleY="90832" custLinFactNeighborY="-3814"/>
      <dgm:spPr/>
      <dgm:t>
        <a:bodyPr/>
        <a:lstStyle/>
        <a:p>
          <a:endParaRPr lang="el-GR"/>
        </a:p>
      </dgm:t>
    </dgm:pt>
    <dgm:pt modelId="{F99E44B2-C05C-47F9-A6CE-D4760ED1A3A2}" type="pres">
      <dgm:prSet presAssocID="{100E5FC1-B961-46F4-8BB4-6EC45A3A710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090230E-5725-43CF-A7E7-C6DEDBFA625A}" type="pres">
      <dgm:prSet presAssocID="{100E5FC1-B961-46F4-8BB4-6EC45A3A710C}" presName="tile4" presStyleLbl="node1" presStyleIdx="3" presStyleCnt="4" custScaleX="113333" custScaleY="96094" custLinFactNeighborY="-6445"/>
      <dgm:spPr/>
      <dgm:t>
        <a:bodyPr/>
        <a:lstStyle/>
        <a:p>
          <a:endParaRPr lang="el-GR"/>
        </a:p>
      </dgm:t>
    </dgm:pt>
    <dgm:pt modelId="{210F850E-F7BA-4B8A-B470-273BEA759010}" type="pres">
      <dgm:prSet presAssocID="{100E5FC1-B961-46F4-8BB4-6EC45A3A710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739633D-13CE-42CD-BA1E-C7C57E12B89D}" type="pres">
      <dgm:prSet presAssocID="{100E5FC1-B961-46F4-8BB4-6EC45A3A710C}" presName="centerTile" presStyleLbl="fgShp" presStyleIdx="0" presStyleCnt="1" custLinFactNeighborX="-17766">
        <dgm:presLayoutVars>
          <dgm:chMax val="0"/>
          <dgm:chPref val="0"/>
        </dgm:presLayoutVars>
      </dgm:prSet>
      <dgm:spPr/>
      <dgm:t>
        <a:bodyPr/>
        <a:lstStyle/>
        <a:p>
          <a:endParaRPr lang="el-GR"/>
        </a:p>
      </dgm:t>
    </dgm:pt>
  </dgm:ptLst>
  <dgm:cxnLst>
    <dgm:cxn modelId="{92F091B3-7966-4AB7-B256-56BE17D7C583}" srcId="{100E5FC1-B961-46F4-8BB4-6EC45A3A710C}" destId="{BAC23F2A-4A3D-457F-AD90-D1B1FBBC21F2}" srcOrd="1" destOrd="0" parTransId="{1E9F1CAC-4003-429D-A9A3-DE28347E1F28}" sibTransId="{E357B590-1E62-4E71-A8A1-BA568EFC0DF2}"/>
    <dgm:cxn modelId="{7D2294DA-07DD-4AB2-AD83-05A39AB5F010}" srcId="{0487B906-A80F-4F1A-806F-7BB99F461555}" destId="{E8BF717D-989B-47A7-90A1-27D352E4B6FC}" srcOrd="2" destOrd="0" parTransId="{D592EF3D-419C-4274-8683-86CC19EDF892}" sibTransId="{ED13BD11-1145-4119-BE2E-ECD10C25615C}"/>
    <dgm:cxn modelId="{9C1BA3C0-F5F3-41C4-A390-65D6CE86CBBA}" type="presOf" srcId="{E8BF717D-989B-47A7-90A1-27D352E4B6FC}" destId="{F99E44B2-C05C-47F9-A6CE-D4760ED1A3A2}" srcOrd="1" destOrd="0" presId="urn:microsoft.com/office/officeart/2005/8/layout/matrix1"/>
    <dgm:cxn modelId="{02EAD5F1-41C5-4087-8F7C-040593509070}" type="presOf" srcId="{828FAE59-116F-4ABE-A1E6-847CA955114C}" destId="{0319F9E2-6BE0-4114-A951-54496E938A8F}" srcOrd="1" destOrd="0" presId="urn:microsoft.com/office/officeart/2005/8/layout/matrix1"/>
    <dgm:cxn modelId="{454A984E-C4DC-4CBA-9878-2DAB4DA63ABB}" srcId="{100E5FC1-B961-46F4-8BB4-6EC45A3A710C}" destId="{0487B906-A80F-4F1A-806F-7BB99F461555}" srcOrd="0" destOrd="0" parTransId="{B2B10938-8576-4788-B62E-9BC18D01B485}" sibTransId="{4E499E46-9E0F-4EE3-A730-65F2969C9A0D}"/>
    <dgm:cxn modelId="{FE8D7122-999E-4097-B81C-920968D3CD83}" type="presOf" srcId="{6D937710-748F-4D8C-A242-891252E03032}" destId="{210F850E-F7BA-4B8A-B470-273BEA759010}" srcOrd="1" destOrd="0" presId="urn:microsoft.com/office/officeart/2005/8/layout/matrix1"/>
    <dgm:cxn modelId="{112D9617-55C7-49DC-9B62-FD8CF450A4FA}" srcId="{0487B906-A80F-4F1A-806F-7BB99F461555}" destId="{3070C76C-4AAD-456D-8C3A-6F4AC8C9EF95}" srcOrd="0" destOrd="0" parTransId="{F415D44B-1EB2-4FD9-9BEA-7EB1E1E3B915}" sibTransId="{A73A8C7C-195C-45A6-B708-4B4F7FC91CB4}"/>
    <dgm:cxn modelId="{F3016ADE-2D66-41C5-8932-77139B75462C}" type="presOf" srcId="{3070C76C-4AAD-456D-8C3A-6F4AC8C9EF95}" destId="{7F10BC27-647C-48C2-9166-A6D06995DB6A}" srcOrd="1" destOrd="0" presId="urn:microsoft.com/office/officeart/2005/8/layout/matrix1"/>
    <dgm:cxn modelId="{E9CD848C-8CFE-42B4-A7C8-B9E304355C15}" type="presOf" srcId="{0487B906-A80F-4F1A-806F-7BB99F461555}" destId="{1739633D-13CE-42CD-BA1E-C7C57E12B89D}" srcOrd="0" destOrd="0" presId="urn:microsoft.com/office/officeart/2005/8/layout/matrix1"/>
    <dgm:cxn modelId="{B605D9B6-CFBC-4B18-8A57-D6202FC13F45}" srcId="{0487B906-A80F-4F1A-806F-7BB99F461555}" destId="{6D937710-748F-4D8C-A242-891252E03032}" srcOrd="3" destOrd="0" parTransId="{07868A29-79C7-4BCD-AF6E-54EEF10631B4}" sibTransId="{63E0A7F9-9E63-43BF-9EA4-85982FC3F139}"/>
    <dgm:cxn modelId="{CA59748C-8E32-4711-8D6F-6B45F294067D}" type="presOf" srcId="{3070C76C-4AAD-456D-8C3A-6F4AC8C9EF95}" destId="{A5869694-079D-4464-8F64-94BBA6A2CADE}" srcOrd="0" destOrd="0" presId="urn:microsoft.com/office/officeart/2005/8/layout/matrix1"/>
    <dgm:cxn modelId="{4ED59254-92F3-4FD2-A709-9D3C079FB37A}" type="presOf" srcId="{100E5FC1-B961-46F4-8BB4-6EC45A3A710C}" destId="{FC0FD62B-DF5C-4CE7-B78C-5F53B6F0171D}" srcOrd="0" destOrd="0" presId="urn:microsoft.com/office/officeart/2005/8/layout/matrix1"/>
    <dgm:cxn modelId="{B4404AD8-8F7B-415D-BBFE-594121E29D8E}" srcId="{BAC23F2A-4A3D-457F-AD90-D1B1FBBC21F2}" destId="{93EBAAE6-BE49-4A12-AE9D-33A26FF622BD}" srcOrd="0" destOrd="0" parTransId="{94F1286D-207A-45AE-8FEB-76E62C39B72F}" sibTransId="{8F20DFF5-4F33-4688-BF1D-583413D0C5C2}"/>
    <dgm:cxn modelId="{2E650061-34B5-49AA-9647-D0CD28410B90}" srcId="{BAC23F2A-4A3D-457F-AD90-D1B1FBBC21F2}" destId="{C1921AE1-E230-4FAD-919F-0F2D06E921FE}" srcOrd="2" destOrd="0" parTransId="{4D5157A4-2553-4EA7-808A-2A5C6F0B6587}" sibTransId="{F84EC253-73DC-4FF2-A425-7F7F987F1C44}"/>
    <dgm:cxn modelId="{98AA0B55-2203-4F55-B5E8-DAE3AB93EAFC}" srcId="{0487B906-A80F-4F1A-806F-7BB99F461555}" destId="{828FAE59-116F-4ABE-A1E6-847CA955114C}" srcOrd="1" destOrd="0" parTransId="{D1324957-BC46-44E9-A5F4-0664AC2C1EAF}" sibTransId="{9B07D95F-E22B-470B-809D-C7B62FCDC687}"/>
    <dgm:cxn modelId="{89DABB7A-F812-475B-854C-34293B8B8B0B}" srcId="{BAC23F2A-4A3D-457F-AD90-D1B1FBBC21F2}" destId="{15F35E5E-06C1-4BBC-B3A5-D0DE2FCA8D77}" srcOrd="1" destOrd="0" parTransId="{68D852A8-53F7-46A5-81F9-1AEAE06FFB4D}" sibTransId="{80A700BC-4CF7-438D-AD66-4A355EE831B8}"/>
    <dgm:cxn modelId="{9EE88C80-188E-4604-B0A8-BEC4A7E6AD9B}" type="presOf" srcId="{6D937710-748F-4D8C-A242-891252E03032}" destId="{7090230E-5725-43CF-A7E7-C6DEDBFA625A}" srcOrd="0" destOrd="0" presId="urn:microsoft.com/office/officeart/2005/8/layout/matrix1"/>
    <dgm:cxn modelId="{AC4ED875-143F-409B-B961-E6E5770455AD}" type="presOf" srcId="{E8BF717D-989B-47A7-90A1-27D352E4B6FC}" destId="{AB8CB144-1AD4-42E5-8E8A-D9DE794478F6}" srcOrd="0" destOrd="0" presId="urn:microsoft.com/office/officeart/2005/8/layout/matrix1"/>
    <dgm:cxn modelId="{38A035A1-C038-4AC0-942D-CA9A5972FF8A}" type="presOf" srcId="{828FAE59-116F-4ABE-A1E6-847CA955114C}" destId="{5043EF31-C60B-4CB9-9B35-5AB8FC5CBC45}" srcOrd="0" destOrd="0" presId="urn:microsoft.com/office/officeart/2005/8/layout/matrix1"/>
    <dgm:cxn modelId="{C8DDF988-C16E-4ECC-AE57-86B323D03308}" type="presParOf" srcId="{FC0FD62B-DF5C-4CE7-B78C-5F53B6F0171D}" destId="{713BF498-DDCA-48BD-96D1-474E142EC8B9}" srcOrd="0" destOrd="0" presId="urn:microsoft.com/office/officeart/2005/8/layout/matrix1"/>
    <dgm:cxn modelId="{174CCF8F-E387-46AA-8404-4E2C43664E64}" type="presParOf" srcId="{713BF498-DDCA-48BD-96D1-474E142EC8B9}" destId="{A5869694-079D-4464-8F64-94BBA6A2CADE}" srcOrd="0" destOrd="0" presId="urn:microsoft.com/office/officeart/2005/8/layout/matrix1"/>
    <dgm:cxn modelId="{5A5B76C0-7798-42E3-AF89-91BED7771280}" type="presParOf" srcId="{713BF498-DDCA-48BD-96D1-474E142EC8B9}" destId="{7F10BC27-647C-48C2-9166-A6D06995DB6A}" srcOrd="1" destOrd="0" presId="urn:microsoft.com/office/officeart/2005/8/layout/matrix1"/>
    <dgm:cxn modelId="{13C4E827-C849-40F9-9D60-99224027FAEC}" type="presParOf" srcId="{713BF498-DDCA-48BD-96D1-474E142EC8B9}" destId="{5043EF31-C60B-4CB9-9B35-5AB8FC5CBC45}" srcOrd="2" destOrd="0" presId="urn:microsoft.com/office/officeart/2005/8/layout/matrix1"/>
    <dgm:cxn modelId="{EC27D815-99D8-40E4-A942-C2E345E8FFDA}" type="presParOf" srcId="{713BF498-DDCA-48BD-96D1-474E142EC8B9}" destId="{0319F9E2-6BE0-4114-A951-54496E938A8F}" srcOrd="3" destOrd="0" presId="urn:microsoft.com/office/officeart/2005/8/layout/matrix1"/>
    <dgm:cxn modelId="{97B8FD9C-66A8-4E35-B45B-B541FB894E80}" type="presParOf" srcId="{713BF498-DDCA-48BD-96D1-474E142EC8B9}" destId="{AB8CB144-1AD4-42E5-8E8A-D9DE794478F6}" srcOrd="4" destOrd="0" presId="urn:microsoft.com/office/officeart/2005/8/layout/matrix1"/>
    <dgm:cxn modelId="{378E51C0-8707-4FB2-8A00-A5B02EEE07F3}" type="presParOf" srcId="{713BF498-DDCA-48BD-96D1-474E142EC8B9}" destId="{F99E44B2-C05C-47F9-A6CE-D4760ED1A3A2}" srcOrd="5" destOrd="0" presId="urn:microsoft.com/office/officeart/2005/8/layout/matrix1"/>
    <dgm:cxn modelId="{3D9A527F-060B-45D7-BF54-39681C93C947}" type="presParOf" srcId="{713BF498-DDCA-48BD-96D1-474E142EC8B9}" destId="{7090230E-5725-43CF-A7E7-C6DEDBFA625A}" srcOrd="6" destOrd="0" presId="urn:microsoft.com/office/officeart/2005/8/layout/matrix1"/>
    <dgm:cxn modelId="{23E2E2AC-5596-4E57-8752-5F4E26C9A622}" type="presParOf" srcId="{713BF498-DDCA-48BD-96D1-474E142EC8B9}" destId="{210F850E-F7BA-4B8A-B470-273BEA759010}" srcOrd="7" destOrd="0" presId="urn:microsoft.com/office/officeart/2005/8/layout/matrix1"/>
    <dgm:cxn modelId="{96A2D4EB-D3A1-4B33-8043-27FF73B2E8DC}" type="presParOf" srcId="{FC0FD62B-DF5C-4CE7-B78C-5F53B6F0171D}" destId="{1739633D-13CE-42CD-BA1E-C7C57E12B89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72393F-0763-4EEF-810D-05C30D30BD1E}" type="doc">
      <dgm:prSet loTypeId="urn:microsoft.com/office/officeart/2005/8/layout/cycle3" loCatId="cycle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2B82A99E-10AA-4AF7-8316-5EAF5DBA2F9E}">
      <dgm:prSet phldrT="[Κείμενο]"/>
      <dgm:spPr/>
      <dgm:t>
        <a:bodyPr/>
        <a:lstStyle/>
        <a:p>
          <a:r>
            <a:rPr lang="el-GR" dirty="0" smtClean="0"/>
            <a:t>ΚΟΥΛΤΟΥΡΑ</a:t>
          </a:r>
          <a:endParaRPr lang="el-GR" dirty="0"/>
        </a:p>
      </dgm:t>
    </dgm:pt>
    <dgm:pt modelId="{DF3D4137-1366-4C1C-AB63-27632F05D7BE}" type="parTrans" cxnId="{039E91A4-3489-49F7-8F66-FD0B4AD35C4E}">
      <dgm:prSet/>
      <dgm:spPr/>
      <dgm:t>
        <a:bodyPr/>
        <a:lstStyle/>
        <a:p>
          <a:endParaRPr lang="el-GR"/>
        </a:p>
      </dgm:t>
    </dgm:pt>
    <dgm:pt modelId="{20A31ADF-6FFB-430D-A1B9-30AD5353F2C7}" type="sibTrans" cxnId="{039E91A4-3489-49F7-8F66-FD0B4AD35C4E}">
      <dgm:prSet/>
      <dgm:spPr/>
      <dgm:t>
        <a:bodyPr/>
        <a:lstStyle/>
        <a:p>
          <a:endParaRPr lang="el-GR"/>
        </a:p>
      </dgm:t>
    </dgm:pt>
    <dgm:pt modelId="{EB06C628-F1F0-41C7-81CE-29789929B7E7}">
      <dgm:prSet phldrT="[Κείμενο]" custT="1"/>
      <dgm:spPr/>
      <dgm:t>
        <a:bodyPr/>
        <a:lstStyle/>
        <a:p>
          <a:r>
            <a:rPr lang="el-GR" sz="1400" dirty="0" smtClean="0"/>
            <a:t>ΘΡΗΣΚΕΥΤΙΚΕΣ ΠΕΠΟΙΘΗΣΕΙΣ</a:t>
          </a:r>
          <a:endParaRPr lang="el-GR" sz="1400" dirty="0"/>
        </a:p>
      </dgm:t>
    </dgm:pt>
    <dgm:pt modelId="{7EE426F5-723F-4B2C-9C35-7E2DCF0DFC80}" type="parTrans" cxnId="{6DB6AFF8-58B5-4BC4-876B-65EA963F973B}">
      <dgm:prSet/>
      <dgm:spPr/>
      <dgm:t>
        <a:bodyPr/>
        <a:lstStyle/>
        <a:p>
          <a:endParaRPr lang="el-GR"/>
        </a:p>
      </dgm:t>
    </dgm:pt>
    <dgm:pt modelId="{9ED564FD-2F80-4CEE-A036-2E59AC48F286}" type="sibTrans" cxnId="{6DB6AFF8-58B5-4BC4-876B-65EA963F973B}">
      <dgm:prSet/>
      <dgm:spPr/>
      <dgm:t>
        <a:bodyPr/>
        <a:lstStyle/>
        <a:p>
          <a:endParaRPr lang="el-GR"/>
        </a:p>
      </dgm:t>
    </dgm:pt>
    <dgm:pt modelId="{5EC22FC8-0E90-467D-ADD3-82711C38D8EA}">
      <dgm:prSet phldrT="[Κείμενο]" custT="1"/>
      <dgm:spPr/>
      <dgm:t>
        <a:bodyPr/>
        <a:lstStyle/>
        <a:p>
          <a:r>
            <a:rPr lang="el-GR" sz="1400" dirty="0" smtClean="0"/>
            <a:t>ΠΕΡΙΒΑΛΛΟΝ &amp; ΥΠΟΣΤΗΡΙΚΤΙΚΟΙ ΑΝΘΡΩΠΟΙ</a:t>
          </a:r>
          <a:endParaRPr lang="el-GR" sz="1400" dirty="0"/>
        </a:p>
      </dgm:t>
    </dgm:pt>
    <dgm:pt modelId="{BA01B82C-6EAC-40DA-988D-47AABC55EFD9}" type="parTrans" cxnId="{3B916E98-1B26-42E1-A71E-9C1F9F90EABB}">
      <dgm:prSet/>
      <dgm:spPr/>
      <dgm:t>
        <a:bodyPr/>
        <a:lstStyle/>
        <a:p>
          <a:endParaRPr lang="el-GR"/>
        </a:p>
      </dgm:t>
    </dgm:pt>
    <dgm:pt modelId="{F73B3561-1456-4BA3-98D6-B492E1F38E3B}" type="sibTrans" cxnId="{3B916E98-1B26-42E1-A71E-9C1F9F90EABB}">
      <dgm:prSet/>
      <dgm:spPr/>
      <dgm:t>
        <a:bodyPr/>
        <a:lstStyle/>
        <a:p>
          <a:endParaRPr lang="el-GR"/>
        </a:p>
      </dgm:t>
    </dgm:pt>
    <dgm:pt modelId="{08CDFD2B-B5FA-4DFF-964E-A7345D25BE18}">
      <dgm:prSet phldrT="[Κείμενο]" custT="1"/>
      <dgm:spPr/>
      <dgm:t>
        <a:bodyPr/>
        <a:lstStyle/>
        <a:p>
          <a:r>
            <a:rPr lang="el-GR" sz="1400" dirty="0" smtClean="0"/>
            <a:t>ΑΝΗΣΥΧΙΑ &amp; ΑΛΛΟΙ ΣΤΡΕΣΣΟΓΟΝΟΙ ΠΑΡΑΓΟΝΤΕΣ</a:t>
          </a:r>
          <a:endParaRPr lang="el-GR" sz="1400" dirty="0"/>
        </a:p>
      </dgm:t>
    </dgm:pt>
    <dgm:pt modelId="{6E682CB8-9082-4054-A5AF-1A0434A1F35D}" type="parTrans" cxnId="{60E63D3F-0AA1-42AD-A45A-B13AC8077CF0}">
      <dgm:prSet/>
      <dgm:spPr/>
      <dgm:t>
        <a:bodyPr/>
        <a:lstStyle/>
        <a:p>
          <a:endParaRPr lang="el-GR"/>
        </a:p>
      </dgm:t>
    </dgm:pt>
    <dgm:pt modelId="{CE49C901-B437-406F-97BB-CF6FCA3FD39F}" type="sibTrans" cxnId="{60E63D3F-0AA1-42AD-A45A-B13AC8077CF0}">
      <dgm:prSet/>
      <dgm:spPr/>
      <dgm:t>
        <a:bodyPr/>
        <a:lstStyle/>
        <a:p>
          <a:endParaRPr lang="el-GR"/>
        </a:p>
      </dgm:t>
    </dgm:pt>
    <dgm:pt modelId="{85F3DD84-09D8-4A48-AEBC-0AD23B2CF312}">
      <dgm:prSet phldrT="[Κείμενο]" custT="1"/>
      <dgm:spPr/>
      <dgm:t>
        <a:bodyPr/>
        <a:lstStyle/>
        <a:p>
          <a:r>
            <a:rPr lang="el-GR" sz="1400" dirty="0" smtClean="0"/>
            <a:t>ΠΡΟΗΓΟΥΜΕΝΗ ΕΜΠΕΙΡΙΑ ΠΟΝΟΥ</a:t>
          </a:r>
          <a:endParaRPr lang="el-GR" sz="1400" dirty="0"/>
        </a:p>
      </dgm:t>
    </dgm:pt>
    <dgm:pt modelId="{B0CF77CE-F163-4A71-A742-32B7B0BE8026}" type="parTrans" cxnId="{FD0A289E-3DE9-413A-B6A3-A82FEDCB9575}">
      <dgm:prSet/>
      <dgm:spPr/>
      <dgm:t>
        <a:bodyPr/>
        <a:lstStyle/>
        <a:p>
          <a:endParaRPr lang="el-GR"/>
        </a:p>
      </dgm:t>
    </dgm:pt>
    <dgm:pt modelId="{63BA4001-78A0-42E0-9A37-D1FE6D32A792}" type="sibTrans" cxnId="{FD0A289E-3DE9-413A-B6A3-A82FEDCB9575}">
      <dgm:prSet/>
      <dgm:spPr/>
      <dgm:t>
        <a:bodyPr/>
        <a:lstStyle/>
        <a:p>
          <a:endParaRPr lang="el-GR"/>
        </a:p>
      </dgm:t>
    </dgm:pt>
    <dgm:pt modelId="{FEADC8F2-B740-49E6-ACA1-2CD5B01FCF9C}">
      <dgm:prSet/>
      <dgm:spPr/>
      <dgm:t>
        <a:bodyPr/>
        <a:lstStyle/>
        <a:p>
          <a:r>
            <a:rPr lang="el-GR" dirty="0" smtClean="0"/>
            <a:t>ΕΘΝΙΚΕΣ ΜΕΤΑΒΛΗΤΕΣ</a:t>
          </a:r>
          <a:endParaRPr lang="el-GR" dirty="0"/>
        </a:p>
      </dgm:t>
    </dgm:pt>
    <dgm:pt modelId="{13553EF8-460A-4BCD-910F-436E201EFDB5}" type="parTrans" cxnId="{73772124-6C78-47BF-8961-52B08646AA22}">
      <dgm:prSet/>
      <dgm:spPr/>
      <dgm:t>
        <a:bodyPr/>
        <a:lstStyle/>
        <a:p>
          <a:endParaRPr lang="el-GR"/>
        </a:p>
      </dgm:t>
    </dgm:pt>
    <dgm:pt modelId="{455BF104-3732-4CBA-8452-8C9C6FCAB920}" type="sibTrans" cxnId="{73772124-6C78-47BF-8961-52B08646AA22}">
      <dgm:prSet/>
      <dgm:spPr/>
      <dgm:t>
        <a:bodyPr/>
        <a:lstStyle/>
        <a:p>
          <a:endParaRPr lang="el-GR"/>
        </a:p>
      </dgm:t>
    </dgm:pt>
    <dgm:pt modelId="{4CC1892C-B9D0-4732-9BEA-818B6DD8BD51}">
      <dgm:prSet custT="1"/>
      <dgm:spPr/>
      <dgm:t>
        <a:bodyPr/>
        <a:lstStyle/>
        <a:p>
          <a:r>
            <a:rPr lang="el-GR" sz="1400" dirty="0" smtClean="0"/>
            <a:t>ΟΙΚΟΓΕΝΕΙΑ-ΦΥΛΟ-ΗΛΙΚΙΑ</a:t>
          </a:r>
          <a:endParaRPr lang="el-GR" sz="1400" dirty="0"/>
        </a:p>
      </dgm:t>
    </dgm:pt>
    <dgm:pt modelId="{61C6D470-E546-456D-8067-FB22749A52FD}" type="parTrans" cxnId="{1CBFBCAB-AAA2-4828-AD44-1CAE1384E113}">
      <dgm:prSet/>
      <dgm:spPr/>
      <dgm:t>
        <a:bodyPr/>
        <a:lstStyle/>
        <a:p>
          <a:endParaRPr lang="el-GR"/>
        </a:p>
      </dgm:t>
    </dgm:pt>
    <dgm:pt modelId="{E1B33C7E-B322-44A2-A61E-4970F297FDC3}" type="sibTrans" cxnId="{1CBFBCAB-AAA2-4828-AD44-1CAE1384E113}">
      <dgm:prSet/>
      <dgm:spPr/>
      <dgm:t>
        <a:bodyPr/>
        <a:lstStyle/>
        <a:p>
          <a:endParaRPr lang="el-GR"/>
        </a:p>
      </dgm:t>
    </dgm:pt>
    <dgm:pt modelId="{0F831C6F-A5A9-46EC-8F62-9AB0127315DD}" type="pres">
      <dgm:prSet presAssocID="{B772393F-0763-4EEF-810D-05C30D30BD1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92EB3E3-929A-4D02-B8CA-EA9D6A374189}" type="pres">
      <dgm:prSet presAssocID="{B772393F-0763-4EEF-810D-05C30D30BD1E}" presName="cycle" presStyleCnt="0"/>
      <dgm:spPr/>
    </dgm:pt>
    <dgm:pt modelId="{34DA0A0C-02DE-4CC9-B5BF-EFBB824876F6}" type="pres">
      <dgm:prSet presAssocID="{2B82A99E-10AA-4AF7-8316-5EAF5DBA2F9E}" presName="nodeFirstNode" presStyleLbl="node1" presStyleIdx="0" presStyleCnt="7" custRadScaleRad="102459" custRadScaleInc="-571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555639B-1E8D-4FD2-A17F-7D2F59237E5A}" type="pres">
      <dgm:prSet presAssocID="{20A31ADF-6FFB-430D-A1B9-30AD5353F2C7}" presName="sibTransFirstNode" presStyleLbl="bgShp" presStyleIdx="0" presStyleCnt="1"/>
      <dgm:spPr/>
      <dgm:t>
        <a:bodyPr/>
        <a:lstStyle/>
        <a:p>
          <a:endParaRPr lang="el-GR"/>
        </a:p>
      </dgm:t>
    </dgm:pt>
    <dgm:pt modelId="{3C904148-9381-49C5-94BB-D16DE11F0FE7}" type="pres">
      <dgm:prSet presAssocID="{FEADC8F2-B740-49E6-ACA1-2CD5B01FCF9C}" presName="nodeFollowingNodes" presStyleLbl="node1" presStyleIdx="1" presStyleCnt="7" custScaleX="155485" custRadScaleRad="120934" custRadScaleInc="1686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253834E-29F3-4FBE-9557-FA96F26F3A8F}" type="pres">
      <dgm:prSet presAssocID="{4CC1892C-B9D0-4732-9BEA-818B6DD8BD51}" presName="nodeFollowingNodes" presStyleLbl="node1" presStyleIdx="2" presStyleCnt="7" custScaleX="144136" custScaleY="144136" custRadScaleRad="99893" custRadScaleInc="-2101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555FE61-5111-4D96-B8AD-753D7704B143}" type="pres">
      <dgm:prSet presAssocID="{EB06C628-F1F0-41C7-81CE-29789929B7E7}" presName="nodeFollowingNodes" presStyleLbl="node1" presStyleIdx="3" presStyleCnt="7" custScaleX="166834" custScaleY="121943" custRadScaleRad="117081" custRadScaleInc="-4387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FAD8B0A-8F5F-4D95-BF5B-855199C704E7}" type="pres">
      <dgm:prSet presAssocID="{5EC22FC8-0E90-467D-ADD3-82711C38D8EA}" presName="nodeFollowingNodes" presStyleLbl="node1" presStyleIdx="4" presStyleCnt="7" custScaleX="203392" custScaleY="143841" custRadScaleRad="111464" custRadScaleInc="3756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BE523CC-1935-4728-9B8B-B952B38EDA44}" type="pres">
      <dgm:prSet presAssocID="{08CDFD2B-B5FA-4DFF-964E-A7345D25BE18}" presName="nodeFollowingNodes" presStyleLbl="node1" presStyleIdx="5" presStyleCnt="7" custScaleX="177143" custRadScaleRad="99458" custRadScaleInc="14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05F0123-A5D4-4E5D-B5E3-366FBC61D067}" type="pres">
      <dgm:prSet presAssocID="{85F3DD84-09D8-4A48-AEBC-0AD23B2CF312}" presName="nodeFollowingNodes" presStyleLbl="node1" presStyleIdx="6" presStyleCnt="7" custScaleX="168416" custRadScaleRad="110436" custRadScaleInc="-2029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3772124-6C78-47BF-8961-52B08646AA22}" srcId="{B772393F-0763-4EEF-810D-05C30D30BD1E}" destId="{FEADC8F2-B740-49E6-ACA1-2CD5B01FCF9C}" srcOrd="1" destOrd="0" parTransId="{13553EF8-460A-4BCD-910F-436E201EFDB5}" sibTransId="{455BF104-3732-4CBA-8452-8C9C6FCAB920}"/>
    <dgm:cxn modelId="{06B43BDD-CE4B-4C48-A0C1-E91B4E115A6D}" type="presOf" srcId="{20A31ADF-6FFB-430D-A1B9-30AD5353F2C7}" destId="{A555639B-1E8D-4FD2-A17F-7D2F59237E5A}" srcOrd="0" destOrd="0" presId="urn:microsoft.com/office/officeart/2005/8/layout/cycle3"/>
    <dgm:cxn modelId="{6DB6AFF8-58B5-4BC4-876B-65EA963F973B}" srcId="{B772393F-0763-4EEF-810D-05C30D30BD1E}" destId="{EB06C628-F1F0-41C7-81CE-29789929B7E7}" srcOrd="3" destOrd="0" parTransId="{7EE426F5-723F-4B2C-9C35-7E2DCF0DFC80}" sibTransId="{9ED564FD-2F80-4CEE-A036-2E59AC48F286}"/>
    <dgm:cxn modelId="{3B916E98-1B26-42E1-A71E-9C1F9F90EABB}" srcId="{B772393F-0763-4EEF-810D-05C30D30BD1E}" destId="{5EC22FC8-0E90-467D-ADD3-82711C38D8EA}" srcOrd="4" destOrd="0" parTransId="{BA01B82C-6EAC-40DA-988D-47AABC55EFD9}" sibTransId="{F73B3561-1456-4BA3-98D6-B492E1F38E3B}"/>
    <dgm:cxn modelId="{D083A06D-031C-462F-BAAF-BA103DAC95A2}" type="presOf" srcId="{EB06C628-F1F0-41C7-81CE-29789929B7E7}" destId="{8555FE61-5111-4D96-B8AD-753D7704B143}" srcOrd="0" destOrd="0" presId="urn:microsoft.com/office/officeart/2005/8/layout/cycle3"/>
    <dgm:cxn modelId="{705F595E-9156-475B-A1B1-A6F125CAD9F6}" type="presOf" srcId="{FEADC8F2-B740-49E6-ACA1-2CD5B01FCF9C}" destId="{3C904148-9381-49C5-94BB-D16DE11F0FE7}" srcOrd="0" destOrd="0" presId="urn:microsoft.com/office/officeart/2005/8/layout/cycle3"/>
    <dgm:cxn modelId="{2385CB27-3D65-4342-9EAC-200CF6D57B1E}" type="presOf" srcId="{85F3DD84-09D8-4A48-AEBC-0AD23B2CF312}" destId="{E05F0123-A5D4-4E5D-B5E3-366FBC61D067}" srcOrd="0" destOrd="0" presId="urn:microsoft.com/office/officeart/2005/8/layout/cycle3"/>
    <dgm:cxn modelId="{FB4F2E1D-AFE8-4E73-AEDB-08A7D9C21638}" type="presOf" srcId="{08CDFD2B-B5FA-4DFF-964E-A7345D25BE18}" destId="{1BE523CC-1935-4728-9B8B-B952B38EDA44}" srcOrd="0" destOrd="0" presId="urn:microsoft.com/office/officeart/2005/8/layout/cycle3"/>
    <dgm:cxn modelId="{4D03DE7F-0960-4C76-9961-553D8ADD0E35}" type="presOf" srcId="{2B82A99E-10AA-4AF7-8316-5EAF5DBA2F9E}" destId="{34DA0A0C-02DE-4CC9-B5BF-EFBB824876F6}" srcOrd="0" destOrd="0" presId="urn:microsoft.com/office/officeart/2005/8/layout/cycle3"/>
    <dgm:cxn modelId="{FD0A289E-3DE9-413A-B6A3-A82FEDCB9575}" srcId="{B772393F-0763-4EEF-810D-05C30D30BD1E}" destId="{85F3DD84-09D8-4A48-AEBC-0AD23B2CF312}" srcOrd="6" destOrd="0" parTransId="{B0CF77CE-F163-4A71-A742-32B7B0BE8026}" sibTransId="{63BA4001-78A0-42E0-9A37-D1FE6D32A792}"/>
    <dgm:cxn modelId="{1CBFBCAB-AAA2-4828-AD44-1CAE1384E113}" srcId="{B772393F-0763-4EEF-810D-05C30D30BD1E}" destId="{4CC1892C-B9D0-4732-9BEA-818B6DD8BD51}" srcOrd="2" destOrd="0" parTransId="{61C6D470-E546-456D-8067-FB22749A52FD}" sibTransId="{E1B33C7E-B322-44A2-A61E-4970F297FDC3}"/>
    <dgm:cxn modelId="{DCC1BDFC-B6DA-431A-9D58-B9FFA514731E}" type="presOf" srcId="{B772393F-0763-4EEF-810D-05C30D30BD1E}" destId="{0F831C6F-A5A9-46EC-8F62-9AB0127315DD}" srcOrd="0" destOrd="0" presId="urn:microsoft.com/office/officeart/2005/8/layout/cycle3"/>
    <dgm:cxn modelId="{F6892FD6-8291-43DF-B0CA-4B43A1364ADE}" type="presOf" srcId="{5EC22FC8-0E90-467D-ADD3-82711C38D8EA}" destId="{9FAD8B0A-8F5F-4D95-BF5B-855199C704E7}" srcOrd="0" destOrd="0" presId="urn:microsoft.com/office/officeart/2005/8/layout/cycle3"/>
    <dgm:cxn modelId="{60E63D3F-0AA1-42AD-A45A-B13AC8077CF0}" srcId="{B772393F-0763-4EEF-810D-05C30D30BD1E}" destId="{08CDFD2B-B5FA-4DFF-964E-A7345D25BE18}" srcOrd="5" destOrd="0" parTransId="{6E682CB8-9082-4054-A5AF-1A0434A1F35D}" sibTransId="{CE49C901-B437-406F-97BB-CF6FCA3FD39F}"/>
    <dgm:cxn modelId="{AE725650-FFFD-4562-8C6D-F41A6D769F87}" type="presOf" srcId="{4CC1892C-B9D0-4732-9BEA-818B6DD8BD51}" destId="{2253834E-29F3-4FBE-9557-FA96F26F3A8F}" srcOrd="0" destOrd="0" presId="urn:microsoft.com/office/officeart/2005/8/layout/cycle3"/>
    <dgm:cxn modelId="{039E91A4-3489-49F7-8F66-FD0B4AD35C4E}" srcId="{B772393F-0763-4EEF-810D-05C30D30BD1E}" destId="{2B82A99E-10AA-4AF7-8316-5EAF5DBA2F9E}" srcOrd="0" destOrd="0" parTransId="{DF3D4137-1366-4C1C-AB63-27632F05D7BE}" sibTransId="{20A31ADF-6FFB-430D-A1B9-30AD5353F2C7}"/>
    <dgm:cxn modelId="{F845DDFC-1062-4373-BD55-85667D6E6C2D}" type="presParOf" srcId="{0F831C6F-A5A9-46EC-8F62-9AB0127315DD}" destId="{192EB3E3-929A-4D02-B8CA-EA9D6A374189}" srcOrd="0" destOrd="0" presId="urn:microsoft.com/office/officeart/2005/8/layout/cycle3"/>
    <dgm:cxn modelId="{6FD31F2A-7100-499C-AB87-E6AA68FBFA09}" type="presParOf" srcId="{192EB3E3-929A-4D02-B8CA-EA9D6A374189}" destId="{34DA0A0C-02DE-4CC9-B5BF-EFBB824876F6}" srcOrd="0" destOrd="0" presId="urn:microsoft.com/office/officeart/2005/8/layout/cycle3"/>
    <dgm:cxn modelId="{E457C0A7-6E02-4167-8C01-7D76672A0E02}" type="presParOf" srcId="{192EB3E3-929A-4D02-B8CA-EA9D6A374189}" destId="{A555639B-1E8D-4FD2-A17F-7D2F59237E5A}" srcOrd="1" destOrd="0" presId="urn:microsoft.com/office/officeart/2005/8/layout/cycle3"/>
    <dgm:cxn modelId="{9E83F925-62AD-439C-96C8-ED85BB62D88A}" type="presParOf" srcId="{192EB3E3-929A-4D02-B8CA-EA9D6A374189}" destId="{3C904148-9381-49C5-94BB-D16DE11F0FE7}" srcOrd="2" destOrd="0" presId="urn:microsoft.com/office/officeart/2005/8/layout/cycle3"/>
    <dgm:cxn modelId="{BB484388-50E1-4B74-9F2D-054EB88D5055}" type="presParOf" srcId="{192EB3E3-929A-4D02-B8CA-EA9D6A374189}" destId="{2253834E-29F3-4FBE-9557-FA96F26F3A8F}" srcOrd="3" destOrd="0" presId="urn:microsoft.com/office/officeart/2005/8/layout/cycle3"/>
    <dgm:cxn modelId="{36D9A22B-4A33-4811-BBAD-7020333DCD0C}" type="presParOf" srcId="{192EB3E3-929A-4D02-B8CA-EA9D6A374189}" destId="{8555FE61-5111-4D96-B8AD-753D7704B143}" srcOrd="4" destOrd="0" presId="urn:microsoft.com/office/officeart/2005/8/layout/cycle3"/>
    <dgm:cxn modelId="{2322D60C-F71A-4FF7-AD6D-E78AE2854F44}" type="presParOf" srcId="{192EB3E3-929A-4D02-B8CA-EA9D6A374189}" destId="{9FAD8B0A-8F5F-4D95-BF5B-855199C704E7}" srcOrd="5" destOrd="0" presId="urn:microsoft.com/office/officeart/2005/8/layout/cycle3"/>
    <dgm:cxn modelId="{3C7F405E-CCB8-41BB-BF21-454449313BEF}" type="presParOf" srcId="{192EB3E3-929A-4D02-B8CA-EA9D6A374189}" destId="{1BE523CC-1935-4728-9B8B-B952B38EDA44}" srcOrd="6" destOrd="0" presId="urn:microsoft.com/office/officeart/2005/8/layout/cycle3"/>
    <dgm:cxn modelId="{2A57B74A-038B-42E0-A70F-7F873A452B7F}" type="presParOf" srcId="{192EB3E3-929A-4D02-B8CA-EA9D6A374189}" destId="{E05F0123-A5D4-4E5D-B5E3-366FBC61D067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39FA3D-DDE2-43E8-A480-679F17FE8045}">
      <dsp:nvSpPr>
        <dsp:cNvPr id="0" name=""/>
        <dsp:cNvSpPr/>
      </dsp:nvSpPr>
      <dsp:spPr>
        <a:xfrm rot="16200000">
          <a:off x="-892558" y="893560"/>
          <a:ext cx="4392488" cy="2605367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u="sng" kern="1200" dirty="0" smtClean="0"/>
            <a:t>περιφερικά</a:t>
          </a:r>
          <a:endParaRPr lang="el-GR" sz="2000" b="1" u="sng" kern="1200" dirty="0"/>
        </a:p>
        <a:p>
          <a:pPr marL="171450" lvl="1" indent="-171450" algn="ctr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/>
            <a:t>Καυσαλγία</a:t>
          </a:r>
          <a:endParaRPr lang="el-GR" sz="1600" kern="1200" dirty="0"/>
        </a:p>
        <a:p>
          <a:pPr marL="171450" lvl="1" indent="-171450" algn="ctr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/>
            <a:t>Μεθερπητική νευραλγία</a:t>
          </a:r>
          <a:endParaRPr lang="el-GR" sz="1600" kern="1200" dirty="0"/>
        </a:p>
        <a:p>
          <a:pPr marL="171450" lvl="1" indent="-171450" algn="ctr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/>
            <a:t>Πόνος φάντασμα των άκρων</a:t>
          </a:r>
          <a:endParaRPr lang="el-GR" sz="1600" kern="1200" dirty="0"/>
        </a:p>
      </dsp:txBody>
      <dsp:txXfrm rot="16200000">
        <a:off x="-892558" y="893560"/>
        <a:ext cx="4392488" cy="2605367"/>
      </dsp:txXfrm>
    </dsp:sp>
    <dsp:sp modelId="{ECAB9C2B-7E5F-42A6-9264-3AAEF504193C}">
      <dsp:nvSpPr>
        <dsp:cNvPr id="0" name=""/>
        <dsp:cNvSpPr/>
      </dsp:nvSpPr>
      <dsp:spPr>
        <a:xfrm rot="16200000">
          <a:off x="1986759" y="893560"/>
          <a:ext cx="4392488" cy="2605367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u="sng" kern="1200" dirty="0" smtClean="0"/>
            <a:t>Κεντρικά</a:t>
          </a:r>
          <a:r>
            <a:rPr lang="el-GR" sz="1300" kern="1200" dirty="0" smtClean="0"/>
            <a:t> </a:t>
          </a:r>
          <a:endParaRPr lang="el-GR" sz="1300" kern="1200" dirty="0"/>
        </a:p>
        <a:p>
          <a:pPr marL="171450" lvl="1" indent="-171450" algn="ctr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/>
            <a:t>Θαλαμικό</a:t>
          </a:r>
          <a:r>
            <a:rPr lang="el-GR" sz="1300" kern="1200" dirty="0" smtClean="0"/>
            <a:t> </a:t>
          </a:r>
          <a:r>
            <a:rPr lang="el-GR" sz="1600" kern="1200" dirty="0" smtClean="0"/>
            <a:t>σύνδρομο</a:t>
          </a:r>
          <a:endParaRPr lang="el-GR" sz="1300" kern="1200" dirty="0"/>
        </a:p>
        <a:p>
          <a:pPr marL="171450" lvl="1" indent="-171450" algn="ctr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/>
            <a:t>Νευραλγία</a:t>
          </a:r>
          <a:r>
            <a:rPr lang="el-GR" sz="1300" kern="1200" dirty="0" smtClean="0"/>
            <a:t> </a:t>
          </a:r>
          <a:r>
            <a:rPr lang="el-GR" sz="1600" kern="1200" dirty="0" smtClean="0"/>
            <a:t>τριδύμου</a:t>
          </a:r>
          <a:r>
            <a:rPr lang="el-GR" sz="1300" kern="1200" dirty="0" smtClean="0"/>
            <a:t>			</a:t>
          </a:r>
          <a:endParaRPr lang="el-GR" sz="1300" kern="1200" dirty="0"/>
        </a:p>
      </dsp:txBody>
      <dsp:txXfrm rot="16200000">
        <a:off x="1986759" y="893560"/>
        <a:ext cx="4392488" cy="2605367"/>
      </dsp:txXfrm>
    </dsp:sp>
    <dsp:sp modelId="{57987017-6972-449C-898D-70B46AF1D7FC}">
      <dsp:nvSpPr>
        <dsp:cNvPr id="0" name=""/>
        <dsp:cNvSpPr/>
      </dsp:nvSpPr>
      <dsp:spPr>
        <a:xfrm rot="16200000">
          <a:off x="4708982" y="893560"/>
          <a:ext cx="4392488" cy="2605367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u="sng" kern="1200" dirty="0" smtClean="0"/>
            <a:t>Με Υποκειμενικά</a:t>
          </a:r>
          <a:r>
            <a:rPr lang="el-GR" sz="1800" u="sng" kern="1200" dirty="0" smtClean="0"/>
            <a:t> </a:t>
          </a:r>
          <a:r>
            <a:rPr lang="el-GR" sz="1800" b="1" u="sng" kern="1200" dirty="0" smtClean="0"/>
            <a:t>Παθολογικά</a:t>
          </a:r>
          <a:r>
            <a:rPr lang="el-GR" sz="1800" u="sng" kern="1200" dirty="0" smtClean="0"/>
            <a:t> </a:t>
          </a:r>
          <a:r>
            <a:rPr lang="el-GR" sz="1800" b="1" u="sng" kern="1200" dirty="0" smtClean="0"/>
            <a:t>Σύνδρομα</a:t>
          </a:r>
          <a:endParaRPr lang="el-GR" sz="1800" b="1" u="sng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/>
            <a:t>Μυοσκελετικό σύνδρομο</a:t>
          </a:r>
          <a:endParaRPr lang="el-GR" sz="160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300" kern="1200" dirty="0" smtClean="0"/>
            <a:t> </a:t>
          </a:r>
          <a:r>
            <a:rPr lang="el-GR" sz="1600" kern="1200" dirty="0" smtClean="0"/>
            <a:t>σύνδρομο</a:t>
          </a:r>
          <a:r>
            <a:rPr lang="el-GR" sz="1300" kern="1200" dirty="0" smtClean="0"/>
            <a:t> </a:t>
          </a:r>
          <a:r>
            <a:rPr lang="el-GR" sz="1600" kern="1200" dirty="0" smtClean="0"/>
            <a:t>μυοπεριτονιακού πόνου</a:t>
          </a:r>
          <a:endParaRPr lang="el-GR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/>
            <a:t>Σύνδρομο μεσοσπονδύλιου δίσκου</a:t>
          </a:r>
          <a:endParaRPr lang="el-GR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/>
            <a:t>Αρθρίτιδα</a:t>
          </a:r>
          <a:endParaRPr lang="el-GR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/>
            <a:t>Κεφαλαλγία</a:t>
          </a:r>
          <a:endParaRPr lang="el-GR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/>
            <a:t>Σύνδρομο καρκινικού πόνου</a:t>
          </a:r>
          <a:endParaRPr lang="el-GR" sz="160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300" kern="1200" dirty="0"/>
        </a:p>
      </dsp:txBody>
      <dsp:txXfrm rot="16200000">
        <a:off x="4708982" y="893560"/>
        <a:ext cx="4392488" cy="26053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69694-079D-4464-8F64-94BBA6A2CADE}">
      <dsp:nvSpPr>
        <dsp:cNvPr id="0" name=""/>
        <dsp:cNvSpPr/>
      </dsp:nvSpPr>
      <dsp:spPr>
        <a:xfrm rot="16200000">
          <a:off x="624617" y="-338632"/>
          <a:ext cx="1741495" cy="3057928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ΔΙΑΡΚΕΙΑ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Οξύς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Χρόνιος</a:t>
          </a:r>
          <a:endParaRPr lang="el-GR" sz="2000" kern="1200" dirty="0"/>
        </a:p>
      </dsp:txBody>
      <dsp:txXfrm rot="16200000">
        <a:off x="842304" y="-556319"/>
        <a:ext cx="1306121" cy="3057928"/>
      </dsp:txXfrm>
    </dsp:sp>
    <dsp:sp modelId="{5043EF31-C60B-4CB9-9B35-5AB8FC5CBC45}">
      <dsp:nvSpPr>
        <dsp:cNvPr id="0" name=""/>
        <dsp:cNvSpPr/>
      </dsp:nvSpPr>
      <dsp:spPr>
        <a:xfrm>
          <a:off x="2894126" y="319583"/>
          <a:ext cx="3713201" cy="2160401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smtClean="0"/>
            <a:t>ΠΟΙΟΤΗΤΑ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smtClean="0"/>
            <a:t>Οξύς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smtClean="0"/>
            <a:t>Αμβλύς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smtClean="0"/>
            <a:t>Διάχυτος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smtClean="0"/>
            <a:t>Μετακινούμενος</a:t>
          </a:r>
          <a:endParaRPr lang="el-GR" sz="1600" kern="1200" dirty="0"/>
        </a:p>
      </dsp:txBody>
      <dsp:txXfrm>
        <a:off x="2894126" y="319583"/>
        <a:ext cx="3713201" cy="1620300"/>
      </dsp:txXfrm>
    </dsp:sp>
    <dsp:sp modelId="{AB8CB144-1AD4-42E5-8E8A-D9DE794478F6}">
      <dsp:nvSpPr>
        <dsp:cNvPr id="0" name=""/>
        <dsp:cNvSpPr/>
      </dsp:nvSpPr>
      <dsp:spPr>
        <a:xfrm rot="10800000">
          <a:off x="0" y="1989061"/>
          <a:ext cx="2948727" cy="1714893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smtClean="0"/>
            <a:t>ΕΝΤΑΣΗ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smtClean="0"/>
            <a:t>Έντονος ή Βασανιστικός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smtClean="0"/>
            <a:t>Μέτριος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smtClean="0"/>
            <a:t>Ελαφρύς ή Ήπιος</a:t>
          </a:r>
          <a:endParaRPr lang="el-GR" sz="1800" kern="1200" dirty="0"/>
        </a:p>
      </dsp:txBody>
      <dsp:txXfrm rot="10800000">
        <a:off x="0" y="2417785"/>
        <a:ext cx="2948727" cy="1286170"/>
      </dsp:txXfrm>
    </dsp:sp>
    <dsp:sp modelId="{7090230E-5725-43CF-A7E7-C6DEDBFA625A}">
      <dsp:nvSpPr>
        <dsp:cNvPr id="0" name=""/>
        <dsp:cNvSpPr/>
      </dsp:nvSpPr>
      <dsp:spPr>
        <a:xfrm rot="5400000">
          <a:off x="3843608" y="940235"/>
          <a:ext cx="1814239" cy="3713201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ΠΕΡΙΟΔΙΚΟΤΗΤΑ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Συνεχής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Διαλείπων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Σύντομος ή Παροδικός</a:t>
          </a:r>
          <a:endParaRPr lang="el-GR" sz="1800" kern="1200" dirty="0"/>
        </a:p>
      </dsp:txBody>
      <dsp:txXfrm rot="5400000">
        <a:off x="4070388" y="1167015"/>
        <a:ext cx="1360679" cy="3713201"/>
      </dsp:txXfrm>
    </dsp:sp>
    <dsp:sp modelId="{1739633D-13CE-42CD-BA1E-C7C57E12B89D}">
      <dsp:nvSpPr>
        <dsp:cNvPr id="0" name=""/>
        <dsp:cNvSpPr/>
      </dsp:nvSpPr>
      <dsp:spPr>
        <a:xfrm>
          <a:off x="1944207" y="1415988"/>
          <a:ext cx="1965818" cy="943992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ΠΟΝΟΣ</a:t>
          </a:r>
          <a:endParaRPr lang="el-GR" sz="2000" b="1" kern="1200" dirty="0"/>
        </a:p>
      </dsp:txBody>
      <dsp:txXfrm>
        <a:off x="1944207" y="1415988"/>
        <a:ext cx="1965818" cy="94399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55639B-1E8D-4FD2-A17F-7D2F59237E5A}">
      <dsp:nvSpPr>
        <dsp:cNvPr id="0" name=""/>
        <dsp:cNvSpPr/>
      </dsp:nvSpPr>
      <dsp:spPr>
        <a:xfrm>
          <a:off x="967258" y="-99992"/>
          <a:ext cx="4210455" cy="4210455"/>
        </a:xfrm>
        <a:prstGeom prst="circularArrow">
          <a:avLst>
            <a:gd name="adj1" fmla="val 5544"/>
            <a:gd name="adj2" fmla="val 330680"/>
            <a:gd name="adj3" fmla="val 14529799"/>
            <a:gd name="adj4" fmla="val 16942217"/>
            <a:gd name="adj5" fmla="val 575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A0A0C-02DE-4CC9-B5BF-EFBB824876F6}">
      <dsp:nvSpPr>
        <dsp:cNvPr id="0" name=""/>
        <dsp:cNvSpPr/>
      </dsp:nvSpPr>
      <dsp:spPr>
        <a:xfrm>
          <a:off x="2423595" y="-70163"/>
          <a:ext cx="1297781" cy="6488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ΚΟΥΛΤΟΥΡΑ</a:t>
          </a:r>
          <a:endParaRPr lang="el-GR" sz="1600" kern="1200" dirty="0"/>
        </a:p>
      </dsp:txBody>
      <dsp:txXfrm>
        <a:off x="2423595" y="-70163"/>
        <a:ext cx="1297781" cy="648890"/>
      </dsp:txXfrm>
    </dsp:sp>
    <dsp:sp modelId="{3C904148-9381-49C5-94BB-D16DE11F0FE7}">
      <dsp:nvSpPr>
        <dsp:cNvPr id="0" name=""/>
        <dsp:cNvSpPr/>
      </dsp:nvSpPr>
      <dsp:spPr>
        <a:xfrm>
          <a:off x="4007766" y="607622"/>
          <a:ext cx="2017855" cy="6488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ΕΘΝΙΚΕΣ ΜΕΤΑΒΛΗΤΕΣ</a:t>
          </a:r>
          <a:endParaRPr lang="el-GR" sz="1600" kern="1200" dirty="0"/>
        </a:p>
      </dsp:txBody>
      <dsp:txXfrm>
        <a:off x="4007766" y="607622"/>
        <a:ext cx="2017855" cy="648890"/>
      </dsp:txXfrm>
    </dsp:sp>
    <dsp:sp modelId="{2253834E-29F3-4FBE-9557-FA96F26F3A8F}">
      <dsp:nvSpPr>
        <dsp:cNvPr id="0" name=""/>
        <dsp:cNvSpPr/>
      </dsp:nvSpPr>
      <dsp:spPr>
        <a:xfrm>
          <a:off x="4010227" y="1688554"/>
          <a:ext cx="1870569" cy="93528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ΟΙΚΟΓΕΝΕΙΑ-ΦΥΛΟ-ΗΛΙΚΙΑ</a:t>
          </a:r>
          <a:endParaRPr lang="el-GR" sz="1400" kern="1200" dirty="0"/>
        </a:p>
      </dsp:txBody>
      <dsp:txXfrm>
        <a:off x="4010227" y="1688554"/>
        <a:ext cx="1870569" cy="935284"/>
      </dsp:txXfrm>
    </dsp:sp>
    <dsp:sp modelId="{8555FE61-5111-4D96-B8AD-753D7704B143}">
      <dsp:nvSpPr>
        <dsp:cNvPr id="0" name=""/>
        <dsp:cNvSpPr/>
      </dsp:nvSpPr>
      <dsp:spPr>
        <a:xfrm>
          <a:off x="3570818" y="3128703"/>
          <a:ext cx="2165140" cy="79127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ΘΡΗΣΚΕΥΤΙΚΕΣ ΠΕΠΟΙΘΗΣΕΙΣ</a:t>
          </a:r>
          <a:endParaRPr lang="el-GR" sz="1400" kern="1200" dirty="0"/>
        </a:p>
      </dsp:txBody>
      <dsp:txXfrm>
        <a:off x="3570818" y="3128703"/>
        <a:ext cx="2165140" cy="791276"/>
      </dsp:txXfrm>
    </dsp:sp>
    <dsp:sp modelId="{9FAD8B0A-8F5F-4D95-BF5B-855199C704E7}">
      <dsp:nvSpPr>
        <dsp:cNvPr id="0" name=""/>
        <dsp:cNvSpPr/>
      </dsp:nvSpPr>
      <dsp:spPr>
        <a:xfrm>
          <a:off x="480209" y="3055884"/>
          <a:ext cx="2639583" cy="93337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ΠΕΡΙΒΑΛΛΟΝ &amp; ΥΠΟΣΤΗΡΙΚΤΙΚΟΙ ΑΝΘΡΩΠΟΙ</a:t>
          </a:r>
          <a:endParaRPr lang="el-GR" sz="1400" kern="1200" dirty="0"/>
        </a:p>
      </dsp:txBody>
      <dsp:txXfrm>
        <a:off x="480209" y="3055884"/>
        <a:ext cx="2639583" cy="933370"/>
      </dsp:txXfrm>
    </dsp:sp>
    <dsp:sp modelId="{1BE523CC-1935-4728-9B8B-B952B38EDA44}">
      <dsp:nvSpPr>
        <dsp:cNvPr id="0" name=""/>
        <dsp:cNvSpPr/>
      </dsp:nvSpPr>
      <dsp:spPr>
        <a:xfrm>
          <a:off x="264162" y="2120673"/>
          <a:ext cx="2298928" cy="6488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ΑΝΗΣΥΧΙΑ &amp; ΑΛΛΟΙ ΣΤΡΕΣΣΟΓΟΝΟΙ ΠΑΡΑΓΟΝΤΕΣ</a:t>
          </a:r>
          <a:endParaRPr lang="el-GR" sz="1400" kern="1200" dirty="0"/>
        </a:p>
      </dsp:txBody>
      <dsp:txXfrm>
        <a:off x="264162" y="2120673"/>
        <a:ext cx="2298928" cy="648890"/>
      </dsp:txXfrm>
    </dsp:sp>
    <dsp:sp modelId="{E05F0123-A5D4-4E5D-B5E3-366FBC61D067}">
      <dsp:nvSpPr>
        <dsp:cNvPr id="0" name=""/>
        <dsp:cNvSpPr/>
      </dsp:nvSpPr>
      <dsp:spPr>
        <a:xfrm>
          <a:off x="335366" y="750824"/>
          <a:ext cx="2185671" cy="6488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ΠΡΟΗΓΟΥΜΕΝΗ ΕΜΠΕΙΡΙΑ ΠΟΝΟΥ</a:t>
          </a:r>
          <a:endParaRPr lang="el-GR" sz="1400" kern="1200" dirty="0"/>
        </a:p>
      </dsp:txBody>
      <dsp:txXfrm>
        <a:off x="335366" y="750824"/>
        <a:ext cx="2185671" cy="648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9335DA4-0EDA-439E-B729-79EBCBC58CD8}" type="datetimeFigureOut">
              <a:rPr lang="el-GR"/>
              <a:pPr>
                <a:defRPr/>
              </a:pPr>
              <a:t>10/11/2011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21E44FB-B479-4C1B-BFAF-A141DDD9B5E9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D90376-E857-4963-8DCD-FBEB7FF481E9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l-GR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C0AD36-9A0D-4665-83B6-10AA2A2396F8}" type="slidenum">
              <a:rPr lang="en-US"/>
              <a:pPr/>
              <a:t>3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l-GR" smtClean="0"/>
              <a:t>Ορισμός του πόνου. </a:t>
            </a: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21507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A0A47F-8B24-4B7C-AB2B-44C55CF73DAE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E44FB-B479-4C1B-BFAF-A141DDD9B5E9}" type="slidenum">
              <a:rPr lang="el-GR" smtClean="0"/>
              <a:pPr>
                <a:defRPr/>
              </a:pPr>
              <a:t>44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51AAAB-8B54-4886-B7FF-4D32CE04537A}" type="datetime1">
              <a:rPr lang="en-US" smtClean="0"/>
              <a:pPr>
                <a:defRPr/>
              </a:pPr>
              <a:t>11/10/2011</a:t>
            </a:fld>
            <a:endParaRPr lang="en-US" dirty="0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4F9EFE-7B8A-456C-BC96-5199066D69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B017F-2D4A-4F42-BB7B-05D5534915AB}" type="datetime1">
              <a:rPr lang="en-US" smtClean="0"/>
              <a:pPr>
                <a:defRPr/>
              </a:pPr>
              <a:t>11/10/2011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1D8FC-78D5-4F42-9D70-AB05B80566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DD2F3D-E789-4D4E-9AB0-E730A9B4D5B6}" type="datetime1">
              <a:rPr lang="en-US" smtClean="0"/>
              <a:pPr>
                <a:defRPr/>
              </a:pPr>
              <a:t>11/10/2011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1AA6D-48B6-48EB-BD1A-509C696D84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AC93D4-ABFC-4E94-B4E8-2996003998F2}" type="datetime1">
              <a:rPr lang="en-US" smtClean="0"/>
              <a:pPr>
                <a:defRPr/>
              </a:pPr>
              <a:t>11/10/2011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B50FC-EC2C-43AC-BC27-BA96DD6810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A93943-F8A8-493E-8F08-4F400AFC7B2D}" type="datetime1">
              <a:rPr lang="en-US" smtClean="0"/>
              <a:pPr>
                <a:defRPr/>
              </a:pPr>
              <a:t>11/10/2011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6980E6E8-4BC1-4B56-8FCD-3386F79381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B022D2-AF9A-4C0B-9CFF-877AB4BB04A1}" type="datetime1">
              <a:rPr lang="en-US" smtClean="0"/>
              <a:pPr>
                <a:defRPr/>
              </a:pPr>
              <a:t>11/10/2011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CC3F4-17AE-4827-A922-0C0BC7A99C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0B3B52-D495-416C-B9CA-5E272FCE93DA}" type="datetime1">
              <a:rPr lang="en-US" smtClean="0"/>
              <a:pPr>
                <a:defRPr/>
              </a:pPr>
              <a:t>11/10/2011</a:t>
            </a:fld>
            <a:endParaRPr lang="en-US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33F82-EDAA-44C3-BF93-98095077EF1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3B5BEA-96DB-4876-96B9-EDF9711A1B3C}" type="datetime1">
              <a:rPr lang="en-US" smtClean="0"/>
              <a:pPr>
                <a:defRPr/>
              </a:pPr>
              <a:t>11/10/2011</a:t>
            </a:fld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6C367-A7CD-48F7-8642-31B2CA5B33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8861BE-5C79-490B-AC1F-ADBA16BAA06B}" type="datetime1">
              <a:rPr lang="en-US" smtClean="0"/>
              <a:pPr>
                <a:defRPr/>
              </a:pPr>
              <a:t>11/10/2011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282C27-9B29-47AB-849D-9A8328BB69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9497D9-F102-4FB5-9D20-5062A2E33D27}" type="datetime1">
              <a:rPr lang="en-US" smtClean="0"/>
              <a:pPr>
                <a:defRPr/>
              </a:pPr>
              <a:t>11/10/2011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1916C-E5FE-4CD8-9AE5-5D1AA75E4A9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7EDCB-44D8-4DC5-9AD4-78E8ADE4EEDC}" type="datetime1">
              <a:rPr lang="en-US" smtClean="0"/>
              <a:pPr>
                <a:defRPr/>
              </a:pPr>
              <a:t>11/10/2011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9176A95C-D36A-4037-BB48-2617345632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DAC93D4-ABFC-4E94-B4E8-2996003998F2}" type="datetime1">
              <a:rPr lang="en-US" smtClean="0"/>
              <a:pPr>
                <a:defRPr/>
              </a:pPr>
              <a:t>11/10/2011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50FB50FC-EC2C-43AC-BC27-BA96DD6810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ransition spd="slow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295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200" dirty="0" smtClean="0"/>
              <a:t> </a:t>
            </a:r>
            <a:endParaRPr lang="en-US" sz="3200" dirty="0" smtClean="0"/>
          </a:p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			</a:t>
            </a:r>
            <a:r>
              <a:rPr lang="el-GR" sz="4000" dirty="0" smtClean="0"/>
              <a:t>Σοφία Ζυγά</a:t>
            </a:r>
            <a:endParaRPr lang="el-GR" sz="4000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339850" y="1844675"/>
            <a:ext cx="6400800" cy="1295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	Η </a:t>
            </a:r>
            <a:r>
              <a:rPr lang="el-GR" dirty="0" smtClean="0"/>
              <a:t>εμπειρία </a:t>
            </a:r>
            <a:r>
              <a:rPr lang="el-GR" dirty="0"/>
              <a:t>του </a:t>
            </a:r>
            <a:r>
              <a:rPr lang="el-GR" dirty="0" smtClean="0"/>
              <a:t>πόνου</a:t>
            </a:r>
            <a:endParaRPr lang="el-G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Οξύς πόνος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b="1" i="1" dirty="0" smtClean="0"/>
              <a:t/>
            </a:r>
            <a:br>
              <a:rPr lang="el-GR" b="1" i="1" dirty="0" smtClean="0"/>
            </a:br>
            <a:r>
              <a:rPr lang="el-GR" b="1" i="1" dirty="0" smtClean="0"/>
              <a:t/>
            </a:r>
            <a:br>
              <a:rPr lang="el-GR" b="1" i="1" dirty="0" smtClean="0"/>
            </a:br>
            <a:r>
              <a:rPr lang="el-GR" dirty="0" smtClean="0"/>
              <a:t>Είναι ένα βιολογικό σύμπτωμα ενός εμφανούς ιδιοδεκτικού ερεθίσματος, όπως </a:t>
            </a:r>
            <a:r>
              <a:rPr lang="el-GR" dirty="0" err="1" smtClean="0"/>
              <a:t>ιστική</a:t>
            </a:r>
            <a:r>
              <a:rPr lang="el-GR" dirty="0" smtClean="0"/>
              <a:t> καταστροφή λόγω νόσου ή τραύματος. Ο πόνος μπορεί να είναι εντοπισμένος ή να ακτινοβολεί. Είναι οξύς και επιμένει για όσο διάστημα υπάρχει η </a:t>
            </a:r>
            <a:r>
              <a:rPr lang="el-GR" dirty="0" err="1" smtClean="0"/>
              <a:t>ιστική</a:t>
            </a:r>
            <a:r>
              <a:rPr lang="el-GR" dirty="0" smtClean="0"/>
              <a:t> παθολογία.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Ο οξύς πόνος είναι </a:t>
            </a:r>
            <a:r>
              <a:rPr lang="el-GR" dirty="0" err="1" smtClean="0"/>
              <a:t>αυτοπεριοριζόμενος</a:t>
            </a:r>
            <a:r>
              <a:rPr lang="el-GR" dirty="0" smtClean="0"/>
              <a:t> και μειώνεται καθώς το βλαπτικό ερέθισμα υποχωρεί.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Διαρκεί λιγότερο από 3μήνες ή αν δεν θεραπεύεται αποτελεσματικά, μεταπίπτει σε χρόνιο.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Χρόνιος πόνος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6393904" cy="4572000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Έχει ιδιαίτερα μεγάλη επίδραση στην ποιότητα ζωής των ασθενών. Για παράδειγμα, ο πόνος συχνά προκαλεί μείωση της παραγωγικότητας στην εργασία και μπορεί να έχει ως αποτέλεσμα την απουσία από την εργασία για 15 μέρες ετησίως. Περίπου 20% των ασθενών που υποφέρουν από χρόνιο πόνο παρουσιάζουν επίσης βαριά κατάθλιψη και χρειάζονται τη χορήγηση αντικαταθλιπτικών.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Χρόνιος πόνος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Ορίζεται ως πόνος που διαρκεί περισσότερο από το σύνηθες διάστημα μιας οξείας νόσου ή κάκωσης (για περισσότερο από έξι μήνες). Σχετίζεται με χρόνια παθολογία ή επιμένει μετά την ανάρρωση από μια ασθένεια ή κάκωση.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Ο χρόνιος πόνος που οφείλεται σε οργανική νόσο θεραπεύεται αποτελεσματικά με τη θεραπεία της υποκείμενης νόσου. Ο χρόνιος πόνος είναι συνεχής, βύθιος, </a:t>
            </a:r>
            <a:r>
              <a:rPr lang="el-GR" dirty="0" err="1" smtClean="0"/>
              <a:t>νυγμώδης</a:t>
            </a:r>
            <a:r>
              <a:rPr lang="el-GR" dirty="0" smtClean="0"/>
              <a:t> ή είναι φτωχά εντοπισμένος. Ο ασθενής μπορεί να είναι κουρασμένος, καταθλιπτικός, σε απόσυρση, ενώ απουσιάζουν τα </a:t>
            </a:r>
            <a:r>
              <a:rPr lang="el-GR" dirty="0" err="1" smtClean="0"/>
              <a:t>συνοδά</a:t>
            </a:r>
            <a:r>
              <a:rPr lang="el-GR" dirty="0" smtClean="0"/>
              <a:t> σημεία από το αυτόνομο νευρικό που έχουμε στον οξύ πόνο.</a:t>
            </a:r>
            <a:endParaRPr lang="el-GR" dirty="0"/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ΧΗΜΙΚΕΣ ΟΥΣΙΕΣ ΠΟΥ ΑΠΕΛΕΥΘΕΡΩΝΟΝΤΑΙ</a:t>
            </a:r>
            <a:endParaRPr lang="el-GR" dirty="0"/>
          </a:p>
        </p:txBody>
      </p:sp>
      <p:sp>
        <p:nvSpPr>
          <p:cNvPr id="11" name="Θέση κειμένου 10"/>
          <p:cNvSpPr>
            <a:spLocks noGrp="1"/>
          </p:cNvSpPr>
          <p:nvPr>
            <p:ph type="body" idx="1"/>
          </p:nvPr>
        </p:nvSpPr>
        <p:spPr>
          <a:xfrm>
            <a:off x="1116013" y="4921250"/>
            <a:ext cx="6696075" cy="739775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</a:rPr>
              <a:t>Προσταγλαδίνες, Ουσία Ρ και </a:t>
            </a:r>
            <a:r>
              <a:rPr lang="el-GR" sz="1200" dirty="0">
                <a:solidFill>
                  <a:schemeClr val="accent1">
                    <a:lumMod val="50000"/>
                  </a:schemeClr>
                </a:solidFill>
              </a:rPr>
              <a:t>Σ</a:t>
            </a: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</a:rPr>
              <a:t>εροτονίνη : </a:t>
            </a:r>
            <a:r>
              <a:rPr lang="el-GR" sz="12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νευροδιαβιβαστές, </a:t>
            </a:r>
            <a:r>
              <a:rPr lang="el-GR" sz="1200" b="0" i="1" dirty="0" smtClean="0">
                <a:solidFill>
                  <a:schemeClr val="accent1">
                    <a:lumMod val="50000"/>
                  </a:schemeClr>
                </a:solidFill>
              </a:rPr>
              <a:t>που είτε διεγείρουν είτε αναστέλλουν τα νευρικά κύτταρα - στόχους</a:t>
            </a:r>
          </a:p>
        </p:txBody>
      </p:sp>
      <p:sp>
        <p:nvSpPr>
          <p:cNvPr id="19461" name="Θέση κειμένου 5"/>
          <p:cNvSpPr>
            <a:spLocks noGrp="1"/>
          </p:cNvSpPr>
          <p:nvPr>
            <p:ph type="body" sz="half" idx="3"/>
          </p:nvPr>
        </p:nvSpPr>
        <p:spPr>
          <a:xfrm>
            <a:off x="4284663" y="2060575"/>
            <a:ext cx="3743325" cy="792163"/>
          </a:xfrm>
        </p:spPr>
        <p:txBody>
          <a:bodyPr/>
          <a:lstStyle/>
          <a:p>
            <a:r>
              <a:rPr lang="el-GR" sz="1500" smtClean="0"/>
              <a:t>Ουσίες που διεγείρουν τους αλγοϋποδοχείς</a:t>
            </a:r>
          </a:p>
        </p:txBody>
      </p:sp>
      <p:sp>
        <p:nvSpPr>
          <p:cNvPr id="19457" name="Θέση περιεχομένου 1"/>
          <p:cNvSpPr>
            <a:spLocks noGrp="1"/>
          </p:cNvSpPr>
          <p:nvPr>
            <p:ph sz="half" idx="2"/>
          </p:nvPr>
        </p:nvSpPr>
        <p:spPr>
          <a:xfrm>
            <a:off x="900113" y="2276475"/>
            <a:ext cx="3267075" cy="2743200"/>
          </a:xfrm>
        </p:spPr>
        <p:txBody>
          <a:bodyPr/>
          <a:lstStyle/>
          <a:p>
            <a:r>
              <a:rPr lang="el-GR" dirty="0" smtClean="0"/>
              <a:t> </a:t>
            </a:r>
            <a:r>
              <a:rPr lang="el-GR" sz="1500" b="1" dirty="0" err="1" smtClean="0"/>
              <a:t>ισταμίνη</a:t>
            </a:r>
            <a:r>
              <a:rPr lang="el-GR" sz="1500" b="1" dirty="0" smtClean="0"/>
              <a:t>: </a:t>
            </a:r>
            <a:r>
              <a:rPr lang="el-GR" sz="1400" dirty="0" smtClean="0"/>
              <a:t>από το κύτταρο που έχει υποστεί βλάβη και διεγείρει τις νευρικές απολήξεις</a:t>
            </a:r>
          </a:p>
          <a:p>
            <a:r>
              <a:rPr lang="el-GR" sz="1700" b="1" dirty="0" smtClean="0"/>
              <a:t> </a:t>
            </a:r>
            <a:r>
              <a:rPr lang="el-GR" sz="1500" b="1" dirty="0" smtClean="0"/>
              <a:t>γαλακτικό οξύ</a:t>
            </a:r>
            <a:r>
              <a:rPr lang="el-GR" sz="1700" b="1" dirty="0" smtClean="0"/>
              <a:t>: </a:t>
            </a:r>
            <a:r>
              <a:rPr lang="el-GR" sz="1400" dirty="0" smtClean="0"/>
              <a:t>συσσωρεύεται στους ιστούς και διεγείρει τις απολήξεις των νεύρων προκαλώντας πόνο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4"/>
          </p:nvPr>
        </p:nvSpPr>
        <p:spPr>
          <a:xfrm>
            <a:off x="4356100" y="2819400"/>
            <a:ext cx="3744913" cy="2409825"/>
          </a:xfrm>
        </p:spPr>
        <p:txBody>
          <a:bodyPr rtlCol="0">
            <a:normAutofit fontScale="625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l-GR" dirty="0" smtClean="0"/>
              <a:t> </a:t>
            </a:r>
            <a:r>
              <a:rPr lang="el-GR" sz="1900" b="1" dirty="0"/>
              <a:t>Βραδυκινίνη: </a:t>
            </a:r>
            <a:r>
              <a:rPr lang="el-GR" dirty="0" smtClean="0"/>
              <a:t>ισχυρό αγγειοδιασταλτικό, σε συνδυασμό με την ισταμίνη προκαλεί ερυθρότητα, οίδημα και πόνο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l-GR" sz="1900" b="1" dirty="0"/>
              <a:t>Προσταγλαδίνες: </a:t>
            </a:r>
            <a:r>
              <a:rPr lang="el-GR" dirty="0" smtClean="0"/>
              <a:t>στέλνουν πρόσθετα ερεθίσματα πόνου στο ΚΝΣ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l-GR" sz="2300" dirty="0"/>
              <a:t> </a:t>
            </a:r>
            <a:r>
              <a:rPr lang="el-GR" sz="1900" b="1" dirty="0"/>
              <a:t>Ουσία Ρ: </a:t>
            </a:r>
            <a:r>
              <a:rPr lang="el-GR" dirty="0" smtClean="0"/>
              <a:t>διεγερτικό  των υποδοχέων του πόνου</a:t>
            </a:r>
            <a:endParaRPr lang="el-G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1371600" y="1052513"/>
            <a:ext cx="64008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Κοινά  σύνδρομα πόνου</a:t>
            </a:r>
            <a:endParaRPr lang="el-GR" dirty="0"/>
          </a:p>
        </p:txBody>
      </p:sp>
      <p:graphicFrame>
        <p:nvGraphicFramePr>
          <p:cNvPr id="14" name="Θέση περιεχομένου 13"/>
          <p:cNvGraphicFramePr>
            <a:graphicFrameLocks noGrp="1"/>
          </p:cNvGraphicFramePr>
          <p:nvPr>
            <p:ph sz="quarter" idx="1"/>
          </p:nvPr>
        </p:nvGraphicFramePr>
        <p:xfrm>
          <a:off x="323528" y="1916832"/>
          <a:ext cx="820891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71600" y="1052513"/>
            <a:ext cx="6400800" cy="92868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800" dirty="0" smtClean="0"/>
              <a:t>Μετά</a:t>
            </a:r>
            <a:r>
              <a:rPr lang="el-GR" sz="2800" i="1" dirty="0" smtClean="0"/>
              <a:t>δ</a:t>
            </a:r>
            <a:r>
              <a:rPr lang="el-GR" sz="2800" dirty="0" smtClean="0"/>
              <a:t>οση </a:t>
            </a:r>
            <a:r>
              <a:rPr lang="el-GR" sz="2800" dirty="0" smtClean="0"/>
              <a:t>του </a:t>
            </a:r>
            <a:r>
              <a:rPr lang="el-GR" sz="2800" dirty="0" smtClean="0"/>
              <a:t>ερεθίσματος </a:t>
            </a:r>
            <a:r>
              <a:rPr lang="el-GR" sz="2800" dirty="0" smtClean="0"/>
              <a:t>του </a:t>
            </a:r>
            <a:r>
              <a:rPr lang="el-GR" sz="2800" dirty="0" smtClean="0"/>
              <a:t>πόνου</a:t>
            </a:r>
            <a:endParaRPr lang="el-GR" sz="2800" dirty="0"/>
          </a:p>
        </p:txBody>
      </p:sp>
      <p:pic>
        <p:nvPicPr>
          <p:cNvPr id="4" name="Θέση περιεχομένου 3"/>
          <p:cNvPicPr>
            <a:picLocks noGrp="1"/>
          </p:cNvPicPr>
          <p:nvPr>
            <p:ph sz="quarter" idx="1"/>
          </p:nvPr>
        </p:nvPicPr>
        <p:blipFill rotWithShape="1">
          <a:blip r:embed="rId2" cstate="print"/>
          <a:srcRect l="12154" t="52891" r="59614" b="18763"/>
          <a:stretch/>
        </p:blipFill>
        <p:spPr>
          <a:xfrm>
            <a:off x="1547664" y="2060848"/>
            <a:ext cx="5939527" cy="3312000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  <a:extLst>
            <a:ext uri="{53640926-AAD7-44D8-BBD7-CCE9431645EC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800" dirty="0" smtClean="0">
                <a:solidFill>
                  <a:prstClr val="black"/>
                </a:solidFill>
              </a:rPr>
              <a:t>Μετά</a:t>
            </a:r>
            <a:r>
              <a:rPr lang="el-GR" sz="2800" i="1" dirty="0" smtClean="0">
                <a:solidFill>
                  <a:prstClr val="black"/>
                </a:solidFill>
              </a:rPr>
              <a:t>δ</a:t>
            </a:r>
            <a:r>
              <a:rPr lang="el-GR" sz="2800" dirty="0" smtClean="0">
                <a:solidFill>
                  <a:prstClr val="black"/>
                </a:solidFill>
              </a:rPr>
              <a:t>οση </a:t>
            </a:r>
            <a:r>
              <a:rPr lang="el-GR" sz="2800" dirty="0">
                <a:solidFill>
                  <a:prstClr val="black"/>
                </a:solidFill>
              </a:rPr>
              <a:t>του </a:t>
            </a:r>
            <a:r>
              <a:rPr lang="el-GR" sz="2800" dirty="0" smtClean="0">
                <a:solidFill>
                  <a:prstClr val="black"/>
                </a:solidFill>
              </a:rPr>
              <a:t>ερεθίσματος </a:t>
            </a:r>
            <a:r>
              <a:rPr lang="el-GR" sz="2800" dirty="0">
                <a:solidFill>
                  <a:prstClr val="black"/>
                </a:solidFill>
              </a:rPr>
              <a:t>του </a:t>
            </a:r>
            <a:r>
              <a:rPr lang="el-GR" sz="2800" dirty="0" smtClean="0">
                <a:solidFill>
                  <a:prstClr val="black"/>
                </a:solidFill>
              </a:rPr>
              <a:t>πόνου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1907704" y="2276872"/>
            <a:ext cx="5220000" cy="3394168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121400" cy="7429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400" b="1" spc="300" dirty="0" smtClean="0">
                <a:solidFill>
                  <a:prstClr val="black"/>
                </a:solidFill>
                <a:latin typeface="+mj-lt"/>
              </a:rPr>
              <a:t>Θεωρία έλεγχου  της πύλης του πόνου</a:t>
            </a:r>
            <a:endParaRPr lang="el-GR" sz="2400" b="1" spc="3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5" name="Θέση κειμένου 4"/>
          <p:cNvSpPr>
            <a:spLocks noGrp="1"/>
          </p:cNvSpPr>
          <p:nvPr>
            <p:ph type="body" idx="2"/>
          </p:nvPr>
        </p:nvSpPr>
        <p:spPr>
          <a:xfrm>
            <a:off x="5220072" y="2492896"/>
            <a:ext cx="3291407" cy="36724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1600" b="1" dirty="0"/>
              <a:t>Συγκεκριμένες νευρικές ίνες, μικρής διαμέτρου, μεταβιβάζουν διεγερτικά ερεθίσματα πόνου προς τον εγκέφαλο , αλλά οι νευρικές ίνες μεγάλης διαμέτρου φαίνεται να αναστέλλουν τη μεταβίβαση των ώσεων του πόνου από το νωτιαίο μυελό  στον εγκέφαλο. </a:t>
            </a:r>
          </a:p>
          <a:p>
            <a:pPr fontAlgn="auto">
              <a:spcAft>
                <a:spcPts val="0"/>
              </a:spcAft>
              <a:defRPr/>
            </a:pPr>
            <a:endParaRPr lang="el-G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827584" y="1916832"/>
            <a:ext cx="3528391" cy="3744416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8"/>
          <p:cNvSpPr>
            <a:spLocks noGrp="1"/>
          </p:cNvSpPr>
          <p:nvPr>
            <p:ph type="title"/>
          </p:nvPr>
        </p:nvSpPr>
        <p:spPr>
          <a:xfrm>
            <a:off x="1371600" y="1052513"/>
            <a:ext cx="6400800" cy="8572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400" dirty="0" smtClean="0">
                <a:solidFill>
                  <a:prstClr val="black"/>
                </a:solidFill>
              </a:rPr>
              <a:t>Θεωρία ελέγχου της πύλης </a:t>
            </a:r>
            <a:r>
              <a:rPr lang="el-GR" sz="2400" dirty="0">
                <a:solidFill>
                  <a:prstClr val="black"/>
                </a:solidFill>
              </a:rPr>
              <a:t>ΠΟΝΟΥ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27584" y="2541240"/>
            <a:ext cx="4104456" cy="304800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  <a:scene3d>
            <a:camera prst="isometricOffAxis1Right"/>
            <a:lightRig rig="threePt" dir="t"/>
          </a:scene3d>
          <a:extLst>
            <a:ext uri="{909E8E84-426E-40DD-AFC4-6F175D3DCCD1}"/>
          </a:extLst>
        </p:spPr>
      </p:pic>
      <p:sp>
        <p:nvSpPr>
          <p:cNvPr id="12" name="TextBox 11"/>
          <p:cNvSpPr txBox="1"/>
          <p:nvPr/>
        </p:nvSpPr>
        <p:spPr>
          <a:xfrm>
            <a:off x="5724128" y="2636911"/>
            <a:ext cx="2376264" cy="2308324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latin typeface="+mn-lt"/>
                <a:cs typeface="+mn-cs"/>
              </a:rPr>
              <a:t>Αν και η θεωρία δεν είναι αποδεκτή από όλους, φαίνεται ότι εξηγεί γιατί οι μηχανικές και οι ηλεκτρικές παρεμβάσεις ή η θερμότητα και η πίεση μπορούν να ανακουφίσουν τον πόνο αποτελεσματικά.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 Αντίληψη </a:t>
            </a:r>
            <a:r>
              <a:rPr lang="el-GR" dirty="0"/>
              <a:t>του </a:t>
            </a:r>
            <a:r>
              <a:rPr lang="el-GR" dirty="0" smtClean="0"/>
              <a:t>πόνου</a:t>
            </a:r>
            <a:endParaRPr lang="el-GR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sz="half" idx="2"/>
          </p:nvPr>
        </p:nvSpPr>
        <p:spPr>
          <a:xfrm>
            <a:off x="395536" y="1628800"/>
            <a:ext cx="4824536" cy="392268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100" b="1" dirty="0" smtClean="0"/>
              <a:t>Η ερμηνεία του πόνου από το άτομο</a:t>
            </a:r>
            <a:endParaRPr lang="el-GR" b="1" dirty="0" smtClean="0"/>
          </a:p>
          <a:p>
            <a:pPr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000" dirty="0" smtClean="0"/>
              <a:t>Ο ουδός της αντίληψης είναι η χαμηλότερη ένταση του ερεθίσματος που κάνει το άτομο να αναγνωρίσει τον πόνο. </a:t>
            </a:r>
            <a:endParaRPr lang="el-GR" sz="2000" dirty="0"/>
          </a:p>
          <a:p>
            <a:pPr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000" dirty="0" smtClean="0"/>
              <a:t>Ο ουδός είναι παρόμοιος σε όλους, αν και πολλοί θεωρούν ότι υπάρχει το φαινόμενο της προσαρμογής: </a:t>
            </a:r>
            <a:r>
              <a:rPr lang="el-GR" sz="2000" dirty="0"/>
              <a:t>Ο ουδός του πόνου μπορεί να αλλάξει μέσα σε ένα </a:t>
            </a:r>
            <a:r>
              <a:rPr lang="el-GR" sz="2000" dirty="0" smtClean="0"/>
              <a:t>συγκεκριμένο </a:t>
            </a:r>
            <a:r>
              <a:rPr lang="el-GR" sz="2000" dirty="0"/>
              <a:t>εύρος. </a:t>
            </a:r>
          </a:p>
          <a:p>
            <a:pPr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l-GR" dirty="0" smtClean="0"/>
          </a:p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l-GR" dirty="0" smtClean="0"/>
          </a:p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868144" y="3284984"/>
            <a:ext cx="2256366" cy="203121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/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620688"/>
            <a:ext cx="2438096" cy="243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ΠΟΝΟΣ </a:t>
            </a:r>
            <a:endParaRPr lang="el-GR" dirty="0"/>
          </a:p>
        </p:txBody>
      </p:sp>
      <p:sp>
        <p:nvSpPr>
          <p:cNvPr id="16386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indent="0" algn="just">
              <a:buFont typeface="Wingdings" pitchFamily="2" charset="2"/>
              <a:buNone/>
            </a:pPr>
            <a:r>
              <a:rPr lang="el-GR" i="1" dirty="0" smtClean="0"/>
              <a:t>«πόνος είναι οτιδήποτε λέει το άτομο που τον βιώνει ότι είναι, υπάρχει οπουδήποτε αυτός (ή αυτή) λέει ότι υπάρχει»</a:t>
            </a:r>
            <a:r>
              <a:rPr lang="en-US" i="1" dirty="0" smtClean="0"/>
              <a:t> (Margo </a:t>
            </a:r>
            <a:r>
              <a:rPr lang="en-US" i="1" dirty="0" err="1" smtClean="0"/>
              <a:t>McCaffery</a:t>
            </a:r>
            <a:r>
              <a:rPr lang="en-US" i="1" smtClean="0"/>
              <a:t>, 1979)</a:t>
            </a:r>
            <a:r>
              <a:rPr lang="el-GR" i="1" smtClean="0"/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371600" y="1303338"/>
            <a:ext cx="6400800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z="2800" dirty="0" smtClean="0"/>
              <a:t>Τροποποίηση του πόνου</a:t>
            </a:r>
            <a:endParaRPr lang="el-GR" sz="2800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idx="1"/>
          </p:nvPr>
        </p:nvSpPr>
        <p:spPr>
          <a:xfrm>
            <a:off x="1371600" y="2617788"/>
            <a:ext cx="3125788" cy="4508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err="1" smtClean="0"/>
              <a:t>Ενδορφίνες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half" idx="3"/>
          </p:nvPr>
        </p:nvSpPr>
        <p:spPr>
          <a:xfrm>
            <a:off x="4645025" y="2692400"/>
            <a:ext cx="3127375" cy="4492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    </a:t>
            </a:r>
            <a:r>
              <a:rPr lang="el-GR" dirty="0" err="1" smtClean="0"/>
              <a:t>Εγκεφαλίνες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sz="half" idx="2"/>
          </p:nvPr>
        </p:nvSpPr>
        <p:spPr>
          <a:xfrm>
            <a:off x="1371600" y="2989262"/>
            <a:ext cx="3124200" cy="3104033"/>
          </a:xfrm>
        </p:spPr>
        <p:txBody>
          <a:bodyPr rtlCol="0">
            <a:normAutofit fontScale="77500" lnSpcReduction="20000"/>
          </a:bodyPr>
          <a:lstStyle/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dirty="0" smtClean="0"/>
              <a:t>Παράγονται στις νευρικές συνάψεις σε διάφορα σημεία του ΚΝΣ. </a:t>
            </a:r>
          </a:p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dirty="0" smtClean="0"/>
              <a:t>Είναι ισχυρά χημικά εμπόδια του πόνου με παρατεταμένα αναλγητικά αποτελέσματα, δημιουργώντας ευφορία.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4"/>
          </p:nvPr>
        </p:nvSpPr>
        <p:spPr>
          <a:xfrm>
            <a:off x="4648200" y="3062288"/>
            <a:ext cx="3124200" cy="2743200"/>
          </a:xfrm>
        </p:spPr>
        <p:txBody>
          <a:bodyPr rtlCol="0">
            <a:normAutofit fontScale="70000" lnSpcReduction="20000"/>
          </a:bodyPr>
          <a:lstStyle/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dirty="0" smtClean="0"/>
              <a:t>Διάσπαρτες σε όλο τον εγκέφαλο και τα οπίσθια κέρατα του Ν.Μ. Ελαττώνουν την αίσθηση του πόνου αναστέλλοντας την κυκλοφορία της ουσίας Ρ από τις απολήξεις των κεντρομόλων νευρώνων.</a:t>
            </a:r>
          </a:p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dirty="0" smtClean="0"/>
              <a:t>Λιγότερο αποτελεσματικές από τις </a:t>
            </a:r>
            <a:r>
              <a:rPr lang="el-GR" dirty="0" err="1" smtClean="0"/>
              <a:t>ενδορφίνες</a:t>
            </a:r>
            <a:endParaRPr lang="el-GR" dirty="0" smtClean="0"/>
          </a:p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l-GR" dirty="0"/>
          </a:p>
        </p:txBody>
      </p: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1476375" y="2349500"/>
            <a:ext cx="6335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latin typeface="Constantia" pitchFamily="18" charset="0"/>
              </a:rPr>
              <a:t>ΝΕΥΡΟΤΡΟΠΟΠΟΙΗΤΕΣ</a:t>
            </a:r>
            <a:r>
              <a:rPr lang="el-GR">
                <a:latin typeface="Constantia" pitchFamily="18" charset="0"/>
              </a:rPr>
              <a:t>: ενδογενείς οπιοειδείς ουσίες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800" dirty="0" smtClean="0"/>
              <a:t>Διάρκεια- ποιότητα- </a:t>
            </a:r>
            <a:r>
              <a:rPr lang="el-GR" sz="2800" dirty="0" smtClean="0"/>
              <a:t>έ</a:t>
            </a:r>
            <a:r>
              <a:rPr lang="el-GR" sz="2800" dirty="0" smtClean="0"/>
              <a:t>νταση </a:t>
            </a:r>
            <a:r>
              <a:rPr lang="el-GR" sz="2800" dirty="0" smtClean="0"/>
              <a:t>- </a:t>
            </a:r>
            <a:r>
              <a:rPr lang="el-GR" sz="2800" dirty="0" smtClean="0"/>
              <a:t>περιοδικότητα</a:t>
            </a:r>
            <a:endParaRPr lang="el-GR" sz="2800" dirty="0"/>
          </a:p>
        </p:txBody>
      </p:sp>
      <p:graphicFrame>
        <p:nvGraphicFramePr>
          <p:cNvPr id="8" name="Διάγραμμα 7"/>
          <p:cNvGraphicFramePr/>
          <p:nvPr/>
        </p:nvGraphicFramePr>
        <p:xfrm>
          <a:off x="1259632" y="2029296"/>
          <a:ext cx="6552728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ΑΠΑΝΤΗΣΕΙΣ ΣΤΟΝ ΠΟΝΟ</a:t>
            </a:r>
          </a:p>
        </p:txBody>
      </p:sp>
      <p:sp>
        <p:nvSpPr>
          <p:cNvPr id="29697" name="Θέση περιεχομένου 3"/>
          <p:cNvSpPr>
            <a:spLocks noGrp="1"/>
          </p:cNvSpPr>
          <p:nvPr>
            <p:ph sz="quarter" idx="1"/>
          </p:nvPr>
        </p:nvSpPr>
        <p:spPr>
          <a:xfrm>
            <a:off x="971550" y="2438400"/>
            <a:ext cx="3524250" cy="3124200"/>
          </a:xfrm>
        </p:spPr>
        <p:txBody>
          <a:bodyPr>
            <a:normAutofit fontScale="92500"/>
          </a:bodyPr>
          <a:lstStyle/>
          <a:p>
            <a:r>
              <a:rPr lang="el-GR" i="1" smtClean="0"/>
              <a:t>Η ένταση  και η διάρκεια του πόνου επηρεάζουν τις απαντήσεις στον πόνο.</a:t>
            </a:r>
          </a:p>
          <a:p>
            <a:pPr algn="r"/>
            <a:r>
              <a:rPr lang="el-GR" i="1" smtClean="0"/>
              <a:t> η απουσία μιας εμφανούς αντίδρασης στον πόνο δεν σημαίνει ότι ο ασθενής δεν πονά</a:t>
            </a: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95663" y="1590870"/>
            <a:ext cx="3426249" cy="4285859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ΑΠΑΝΤΗΣΕΙΣ ΣΤΟΝ ΠΟΝΟ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1"/>
          </p:nvPr>
        </p:nvSpPr>
        <p:spPr>
          <a:xfrm>
            <a:off x="900113" y="2105025"/>
            <a:ext cx="3124200" cy="3124200"/>
          </a:xfrm>
        </p:spPr>
        <p:txBody>
          <a:bodyPr rtlCol="0">
            <a:normAutofit fontScale="77500" lnSpcReduction="20000"/>
          </a:bodyPr>
          <a:lstStyle/>
          <a:p>
            <a:pPr indent="0" algn="ctr" fontAlgn="t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b="1" dirty="0"/>
              <a:t>ΣΥΜΠΕΡΙΦΟΡΙΣΤΙΚΗ (ΕΚΟΥΣΙΑ) ΑΠΑΝΤΗΣΗ</a:t>
            </a:r>
            <a:endParaRPr lang="el-GR" dirty="0"/>
          </a:p>
          <a:p>
            <a:pPr indent="-274320" fontAlgn="t">
              <a:spcAft>
                <a:spcPts val="0"/>
              </a:spcAft>
              <a:defRPr/>
            </a:pPr>
            <a:r>
              <a:rPr lang="el-GR" dirty="0"/>
              <a:t>Απομάκρυνση από τα επώδυνα ερεθίσματα</a:t>
            </a:r>
          </a:p>
          <a:p>
            <a:pPr indent="-274320" fontAlgn="t">
              <a:spcAft>
                <a:spcPts val="0"/>
              </a:spcAft>
              <a:defRPr/>
            </a:pPr>
            <a:r>
              <a:rPr lang="el-GR" dirty="0"/>
              <a:t>Μορφασμοί, Στεναγμοί και κλάματα</a:t>
            </a:r>
          </a:p>
          <a:p>
            <a:pPr indent="-274320" fontAlgn="t">
              <a:spcAft>
                <a:spcPts val="0"/>
              </a:spcAft>
              <a:defRPr/>
            </a:pPr>
            <a:r>
              <a:rPr lang="el-GR" dirty="0"/>
              <a:t>Ανησυχία</a:t>
            </a:r>
          </a:p>
          <a:p>
            <a:pPr indent="-274320" fontAlgn="t">
              <a:spcAft>
                <a:spcPts val="0"/>
              </a:spcAft>
              <a:defRPr/>
            </a:pPr>
            <a:r>
              <a:rPr lang="el-GR" dirty="0"/>
              <a:t>Προστασία της επώδυνης περιοχής</a:t>
            </a:r>
          </a:p>
          <a:p>
            <a:pPr indent="-274320" fontAlgn="auto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3995738" y="2205038"/>
            <a:ext cx="4321175" cy="3286125"/>
          </a:xfrm>
        </p:spPr>
        <p:txBody>
          <a:bodyPr rtlCol="0">
            <a:normAutofit fontScale="77500" lnSpcReduction="20000"/>
          </a:bodyPr>
          <a:lstStyle/>
          <a:p>
            <a:pPr indent="0" algn="ctr" fontAlgn="t">
              <a:lnSpc>
                <a:spcPct val="13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l-GR" sz="1500" b="1" dirty="0" smtClean="0"/>
          </a:p>
          <a:p>
            <a:pPr indent="0" algn="ctr" fontAlgn="t">
              <a:lnSpc>
                <a:spcPct val="13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1500" b="1" dirty="0" smtClean="0"/>
              <a:t>ΣΥΝΑΙΣΘΗΜΑΤΙΚΕΣ </a:t>
            </a:r>
            <a:r>
              <a:rPr lang="el-GR" sz="1500" b="1" dirty="0"/>
              <a:t>ΑΠΑΝΤΗΣΕΙΣ</a:t>
            </a:r>
          </a:p>
          <a:p>
            <a:pPr indent="0" algn="ctr" fontAlgn="t">
              <a:lnSpc>
                <a:spcPct val="13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l-GR" sz="1500" b="1" dirty="0" smtClean="0"/>
          </a:p>
          <a:p>
            <a:pPr indent="-274320" fontAlgn="t">
              <a:lnSpc>
                <a:spcPct val="130000"/>
              </a:lnSpc>
              <a:spcAft>
                <a:spcPts val="0"/>
              </a:spcAft>
              <a:defRPr/>
            </a:pPr>
            <a:r>
              <a:rPr lang="el-GR" sz="1500" dirty="0"/>
              <a:t> Υπερβολικό κλάμα και ανησυχία</a:t>
            </a:r>
          </a:p>
          <a:p>
            <a:pPr indent="-274320" fontAlgn="t">
              <a:lnSpc>
                <a:spcPct val="130000"/>
              </a:lnSpc>
              <a:spcAft>
                <a:spcPts val="0"/>
              </a:spcAft>
              <a:defRPr/>
            </a:pPr>
            <a:r>
              <a:rPr lang="el-GR" sz="1500" dirty="0"/>
              <a:t>Απόσυρση,  απάθεια , κατάθλιψη, απελπισία</a:t>
            </a:r>
          </a:p>
          <a:p>
            <a:pPr indent="-274320" fontAlgn="t">
              <a:lnSpc>
                <a:spcPct val="130000"/>
              </a:lnSpc>
              <a:spcAft>
                <a:spcPts val="0"/>
              </a:spcAft>
              <a:defRPr/>
            </a:pPr>
            <a:r>
              <a:rPr lang="el-GR" sz="1500" dirty="0"/>
              <a:t>Ανησυχία, Φόβος, Θυμός </a:t>
            </a:r>
          </a:p>
          <a:p>
            <a:pPr indent="-274320" fontAlgn="t">
              <a:lnSpc>
                <a:spcPct val="130000"/>
              </a:lnSpc>
              <a:spcAft>
                <a:spcPts val="0"/>
              </a:spcAft>
              <a:defRPr/>
            </a:pPr>
            <a:r>
              <a:rPr lang="el-GR" sz="1500" dirty="0"/>
              <a:t>Ανορεξία, Κόπωση, Αδυναμία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ΑΠΑΝΤΗΣΕΙΣ ΣΤΟΝ ΠΟΝΟ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1"/>
          </p:nvPr>
        </p:nvSpPr>
        <p:spPr>
          <a:xfrm>
            <a:off x="971550" y="2681288"/>
            <a:ext cx="3524250" cy="3124200"/>
          </a:xfrm>
        </p:spPr>
        <p:txBody>
          <a:bodyPr rtlCol="0">
            <a:normAutofit fontScale="62500" lnSpcReduction="20000"/>
          </a:bodyPr>
          <a:lstStyle/>
          <a:p>
            <a:pPr indent="0" algn="ctr" fontAlgn="t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b="1" i="1" u="sng" dirty="0" smtClean="0"/>
              <a:t>Τυπικές </a:t>
            </a:r>
            <a:r>
              <a:rPr lang="el-GR" b="1" i="1" u="sng" dirty="0"/>
              <a:t>Συμπαθητικές όταν ο πόνος είναι μέτριος ή επιφανειακός</a:t>
            </a:r>
            <a:r>
              <a:rPr lang="el-GR" sz="2300" b="1" i="1" u="sng" dirty="0"/>
              <a:t>:</a:t>
            </a:r>
            <a:endParaRPr lang="el-GR" sz="2300" dirty="0"/>
          </a:p>
          <a:p>
            <a:pPr indent="0" fontAlgn="t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dirty="0"/>
              <a:t>Αυξημένη πίεση αίματος</a:t>
            </a:r>
            <a:r>
              <a:rPr lang="el-GR" dirty="0" smtClean="0"/>
              <a:t>,</a:t>
            </a:r>
          </a:p>
          <a:p>
            <a:pPr indent="0" fontAlgn="t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dirty="0" smtClean="0"/>
              <a:t>αυξημένος </a:t>
            </a:r>
            <a:r>
              <a:rPr lang="el-GR" dirty="0"/>
              <a:t>καρδιακός &amp;</a:t>
            </a:r>
            <a:r>
              <a:rPr lang="el-GR" dirty="0" smtClean="0"/>
              <a:t> </a:t>
            </a:r>
            <a:r>
              <a:rPr lang="el-GR" dirty="0"/>
              <a:t>αναπνευστικός ρυθμός</a:t>
            </a:r>
            <a:r>
              <a:rPr lang="el-GR" dirty="0" smtClean="0"/>
              <a:t>,</a:t>
            </a:r>
          </a:p>
          <a:p>
            <a:pPr indent="0" fontAlgn="t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dirty="0" smtClean="0"/>
              <a:t>διαστολή </a:t>
            </a:r>
            <a:r>
              <a:rPr lang="el-GR" dirty="0"/>
              <a:t>της κόρης του οφθαλμού</a:t>
            </a:r>
            <a:r>
              <a:rPr lang="el-GR" dirty="0" smtClean="0"/>
              <a:t>,</a:t>
            </a:r>
          </a:p>
          <a:p>
            <a:pPr indent="0" fontAlgn="t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dirty="0" smtClean="0"/>
              <a:t>τάση </a:t>
            </a:r>
            <a:r>
              <a:rPr lang="el-GR" dirty="0"/>
              <a:t>και ακαμψία μυών</a:t>
            </a:r>
            <a:r>
              <a:rPr lang="el-GR" dirty="0" smtClean="0"/>
              <a:t>,</a:t>
            </a:r>
          </a:p>
          <a:p>
            <a:pPr indent="0" fontAlgn="t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dirty="0" smtClean="0"/>
              <a:t>ωχρότητα,</a:t>
            </a:r>
          </a:p>
          <a:p>
            <a:pPr indent="0" fontAlgn="t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dirty="0" smtClean="0"/>
              <a:t>αυξημένη </a:t>
            </a:r>
            <a:r>
              <a:rPr lang="el-GR" dirty="0"/>
              <a:t>έκκριση αδρεναλίνης, </a:t>
            </a:r>
            <a:endParaRPr lang="el-GR" dirty="0" smtClean="0"/>
          </a:p>
          <a:p>
            <a:pPr indent="0" fontAlgn="t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dirty="0" smtClean="0"/>
              <a:t>αυξημένη </a:t>
            </a:r>
            <a:r>
              <a:rPr lang="el-GR" dirty="0"/>
              <a:t>γλυκόζη αίματος</a:t>
            </a:r>
          </a:p>
          <a:p>
            <a:pPr indent="-274320" fontAlgn="auto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2681288"/>
            <a:ext cx="3452813" cy="3124200"/>
          </a:xfrm>
        </p:spPr>
        <p:txBody>
          <a:bodyPr rtlCol="0">
            <a:normAutofit fontScale="62500" lnSpcReduction="20000"/>
          </a:bodyPr>
          <a:lstStyle/>
          <a:p>
            <a:pPr indent="0" algn="ctr" fontAlgn="t">
              <a:lnSpc>
                <a:spcPct val="13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b="1" i="1" u="sng" dirty="0"/>
              <a:t>Τυπικές Παρασυμπαθητικές όταν ο πόνος είναι έντονος και βαθύς:</a:t>
            </a:r>
          </a:p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dirty="0"/>
              <a:t>Ναυτία και έμετοι, </a:t>
            </a:r>
            <a:endParaRPr lang="el-GR" dirty="0" smtClean="0"/>
          </a:p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dirty="0" smtClean="0"/>
              <a:t>αδυναμία </a:t>
            </a:r>
            <a:r>
              <a:rPr lang="el-GR" dirty="0"/>
              <a:t>και λιποθυμία, </a:t>
            </a:r>
            <a:endParaRPr lang="el-GR" dirty="0" smtClean="0"/>
          </a:p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dirty="0" smtClean="0"/>
              <a:t>μειωμένη </a:t>
            </a:r>
            <a:r>
              <a:rPr lang="el-GR" dirty="0"/>
              <a:t>πίεση του αίματος, </a:t>
            </a:r>
            <a:endParaRPr lang="el-GR" dirty="0" smtClean="0"/>
          </a:p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dirty="0" smtClean="0"/>
              <a:t>μειωμένος </a:t>
            </a:r>
            <a:r>
              <a:rPr lang="el-GR" dirty="0"/>
              <a:t>καρδιακός ρυθμός, </a:t>
            </a:r>
            <a:endParaRPr lang="el-GR" dirty="0" smtClean="0"/>
          </a:p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dirty="0" smtClean="0"/>
              <a:t>πλήρης </a:t>
            </a:r>
            <a:r>
              <a:rPr lang="el-GR" dirty="0"/>
              <a:t>εξάντληση</a:t>
            </a:r>
            <a:r>
              <a:rPr lang="el-GR" dirty="0" smtClean="0"/>
              <a:t>,</a:t>
            </a:r>
          </a:p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dirty="0" smtClean="0"/>
              <a:t>γρήγορη </a:t>
            </a:r>
            <a:r>
              <a:rPr lang="el-GR" dirty="0"/>
              <a:t>και άρρυθμη αναπνοή</a:t>
            </a:r>
          </a:p>
          <a:p>
            <a:pPr indent="-274320" fontAlgn="auto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1908175" y="2276475"/>
            <a:ext cx="5040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t"/>
            <a:r>
              <a:rPr lang="el-GR" b="1">
                <a:latin typeface="Constantia" pitchFamily="18" charset="0"/>
              </a:rPr>
              <a:t>ΒΙΟΛΟΓΙΚΕΣ (ΑΚΟΥΣΙΕΣ) ΑΠΑΝΤΗΣΕΙΣ</a:t>
            </a:r>
            <a:endParaRPr lang="el-GR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371600" y="1158875"/>
            <a:ext cx="6400800" cy="685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400" dirty="0" smtClean="0"/>
              <a:t>ΠΑΡΑΓΟΝΤΕΣ ΠΟΥ ΕΠΗΡΕΑΖΟΥΝ ΤΗΝ ΕΜΠΕΙΡΙΑ ΤΟΥ ΠΟΝΟΥ</a:t>
            </a:r>
            <a:endParaRPr lang="el-GR" sz="2400" dirty="0"/>
          </a:p>
        </p:txBody>
      </p:sp>
      <p:graphicFrame>
        <p:nvGraphicFramePr>
          <p:cNvPr id="5" name="Διάγραμμα 4"/>
          <p:cNvGraphicFramePr/>
          <p:nvPr/>
        </p:nvGraphicFramePr>
        <p:xfrm>
          <a:off x="1644352" y="17412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800" dirty="0" smtClean="0"/>
              <a:t>Ο </a:t>
            </a:r>
            <a:r>
              <a:rPr lang="el-GR" sz="2800" dirty="0" smtClean="0"/>
              <a:t>νοσηλευτής </a:t>
            </a:r>
            <a:r>
              <a:rPr lang="el-GR" sz="2800" dirty="0" smtClean="0"/>
              <a:t>ως </a:t>
            </a:r>
            <a:r>
              <a:rPr lang="el-GR" sz="2800" dirty="0" smtClean="0"/>
              <a:t>πρότυπο ρόλου</a:t>
            </a:r>
            <a:endParaRPr lang="el-GR" sz="2800" dirty="0"/>
          </a:p>
        </p:txBody>
      </p:sp>
      <p:sp>
        <p:nvSpPr>
          <p:cNvPr id="33794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258888" y="2438400"/>
            <a:ext cx="6697662" cy="315118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l-GR" sz="1400" dirty="0" smtClean="0"/>
              <a:t> Προάγει την προσωπική του υγεία και ευεξία</a:t>
            </a:r>
          </a:p>
          <a:p>
            <a:r>
              <a:rPr lang="el-GR" sz="1400" dirty="0" smtClean="0"/>
              <a:t>Εκτιμά τον πόνο ως ένα μέσο του σώματος να επισημαίνει ότι δεν πάνε όλα καλά</a:t>
            </a:r>
          </a:p>
          <a:p>
            <a:r>
              <a:rPr lang="el-GR" sz="1400" dirty="0" smtClean="0"/>
              <a:t> θεραπεύει αυτό που προκαλεί τον πόνο χωρίς να προσπαθεί απλώς να τον σταματήσει</a:t>
            </a:r>
          </a:p>
          <a:p>
            <a:r>
              <a:rPr lang="el-GR" sz="1400" dirty="0" smtClean="0"/>
              <a:t>Χρησιμοποιεί ένα αποτελεσματικό πρότυπο αντιμετώπισης (άποψη για τον πόνο και τον εαυτό) όταν απαντά σε προσωπικό πόνο</a:t>
            </a:r>
          </a:p>
          <a:p>
            <a:r>
              <a:rPr lang="el-GR" sz="1400" dirty="0" smtClean="0"/>
              <a:t>Ενσωματώνει συνεχώς μέτρα άνεσης στη νοσηλευτική φροντίδα</a:t>
            </a:r>
          </a:p>
          <a:p>
            <a:r>
              <a:rPr lang="el-GR" sz="1400" dirty="0" smtClean="0"/>
              <a:t>Ανανεώνει τις γνώσεις του για τις θεωρίες του πόνου, τις στρατηγικές αξιολόγησης και τις θεραπευτικές παρεμβάσεις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800" dirty="0">
                <a:solidFill>
                  <a:prstClr val="black"/>
                </a:solidFill>
              </a:rPr>
              <a:t>Ο </a:t>
            </a:r>
            <a:r>
              <a:rPr lang="el-GR" sz="2800" dirty="0" smtClean="0">
                <a:solidFill>
                  <a:prstClr val="black"/>
                </a:solidFill>
              </a:rPr>
              <a:t>νοσηλευτής </a:t>
            </a:r>
            <a:r>
              <a:rPr lang="el-GR" sz="2800" dirty="0">
                <a:solidFill>
                  <a:prstClr val="black"/>
                </a:solidFill>
              </a:rPr>
              <a:t>ως </a:t>
            </a:r>
            <a:r>
              <a:rPr lang="el-GR" sz="2800" dirty="0" smtClean="0">
                <a:solidFill>
                  <a:prstClr val="black"/>
                </a:solidFill>
              </a:rPr>
              <a:t>πρότυπο </a:t>
            </a:r>
            <a:r>
              <a:rPr lang="el-GR" sz="2800" dirty="0">
                <a:solidFill>
                  <a:prstClr val="black"/>
                </a:solidFill>
              </a:rPr>
              <a:t>ρολου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l-GR" sz="1500" dirty="0" smtClean="0"/>
              <a:t> ασκεί τη νοσηλευτική με ευαισθησία στις ανάγκες του ασθενούς και δεσμεύεται στην ανακούφιση του πόνου</a:t>
            </a:r>
            <a:r>
              <a:rPr lang="el-GR" sz="1400" dirty="0" smtClean="0"/>
              <a:t>:</a:t>
            </a:r>
          </a:p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dirty="0" smtClean="0"/>
              <a:t>  	</a:t>
            </a:r>
            <a:endParaRPr lang="el-GR" dirty="0"/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/>
        </p:nvGraphicFramePr>
        <p:xfrm>
          <a:off x="1524000" y="3212976"/>
          <a:ext cx="6096000" cy="27127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096000"/>
              </a:tblGrid>
              <a:tr h="417646">
                <a:tc>
                  <a:txBody>
                    <a:bodyPr/>
                    <a:lstStyle/>
                    <a:p>
                      <a:pPr algn="just"/>
                      <a:r>
                        <a:rPr lang="el-GR" sz="1400" b="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Μεταδίδει στους ασθενείς την πεποίθηση ότι η</a:t>
                      </a:r>
                      <a:r>
                        <a:rPr lang="el-GR" sz="1400" b="0" baseline="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επώδυνη εμπειρία τους είναι αληθινή και ότι υπάρχει διαθέσιμη βοήθεια</a:t>
                      </a:r>
                      <a:endParaRPr lang="el-GR" sz="1400" b="0" dirty="0"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417646">
                <a:tc>
                  <a:txBody>
                    <a:bodyPr/>
                    <a:lstStyle/>
                    <a:p>
                      <a:pPr algn="just"/>
                      <a:r>
                        <a:rPr lang="el-GR" sz="140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Δίνει υψηλή προτεραιότητα στη βοήθεια του ασθενούς να αναπτύξει αποτελεσματικές</a:t>
                      </a:r>
                      <a:r>
                        <a:rPr lang="el-GR" sz="1400" baseline="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στρατηγικές διαχείρισης του πόνου συμβατές με την </a:t>
                      </a:r>
                      <a:r>
                        <a:rPr lang="el-GR" sz="1400" kern="1200" baseline="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πεποίθησή του </a:t>
                      </a:r>
                      <a:endParaRPr lang="el-GR" sz="1400" kern="1200" baseline="0" dirty="0">
                        <a:solidFill>
                          <a:schemeClr val="dk1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7646">
                <a:tc>
                  <a:txBody>
                    <a:bodyPr/>
                    <a:lstStyle/>
                    <a:p>
                      <a:r>
                        <a:rPr lang="el-GR" sz="1400" kern="120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Σχεδιάζει διάφορα προγράμματα διαχείρισης πόνου, τα οποία ενσωματώνουν επεμβατικές και μη παρεμβάσεις με άλλους επαγγελματίες υγείας </a:t>
                      </a:r>
                      <a:endParaRPr lang="el-GR" sz="1400" kern="1200" dirty="0">
                        <a:solidFill>
                          <a:schemeClr val="dk1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7646">
                <a:tc>
                  <a:txBody>
                    <a:bodyPr/>
                    <a:lstStyle/>
                    <a:p>
                      <a:r>
                        <a:rPr lang="el-GR" sz="1400" kern="120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Υποστηρίζει τα προγράμματα διαχείρισης του πόνου με προσοχή στη διατροφή, την ενυδάτωση, την απέκκριση, την ανάπαυση, τη δραστηριότητα και τη διέγερση</a:t>
                      </a:r>
                      <a:endParaRPr lang="el-GR" sz="1400" kern="1200" dirty="0">
                        <a:solidFill>
                          <a:schemeClr val="dk1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ΑΞΙΟΛΟΓΗΣΗ </a:t>
            </a:r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Παρανοήσεις  ασθενών</a:t>
            </a:r>
            <a:endParaRPr lang="el-GR" dirty="0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sz="half" idx="3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Παρανοήσεις  ασθενών</a:t>
            </a:r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sz="half" idx="2"/>
          </p:nvPr>
        </p:nvSpPr>
        <p:spPr>
          <a:noFill/>
          <a:ln/>
          <a:scene3d>
            <a:camera prst="orthographicFront"/>
            <a:lightRig rig="threePt" dir="t"/>
          </a:scene3d>
          <a:sp3d>
            <a:bevelT prst="slope"/>
          </a:sp3d>
        </p:spPr>
        <p:txBody>
          <a:bodyPr rtlCol="0">
            <a:normAutofit fontScale="925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l-GR" dirty="0" smtClean="0"/>
              <a:t>Ο νοσηλευτής θα γνωρίζει πότε πονάω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l-GR" dirty="0" smtClean="0"/>
              <a:t> έχουν δοθεί οδηγίες για αναλγητικά φάρμακα ανά τακτά χρονικά διαστήματα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l-GR" dirty="0" smtClean="0"/>
              <a:t> μπορεί να εθιστώ στα φάρμακα για τον πόνο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l-GR" dirty="0" smtClean="0"/>
              <a:t> καλύτερα ο πόνος παρά οι παρενέργειες του φαρμάκου</a:t>
            </a:r>
            <a:endParaRPr lang="el-GR" dirty="0"/>
          </a:p>
        </p:txBody>
      </p:sp>
      <p:sp>
        <p:nvSpPr>
          <p:cNvPr id="35844" name="7 - Θέση περιεχομένου"/>
          <p:cNvSpPr>
            <a:spLocks noGrp="1"/>
          </p:cNvSpPr>
          <p:nvPr>
            <p:ph sz="half" idx="4"/>
          </p:nvPr>
        </p:nvSpPr>
        <p:spPr>
          <a:xfrm>
            <a:off x="4427538" y="2819400"/>
            <a:ext cx="3956050" cy="2986088"/>
          </a:xfrm>
        </p:spPr>
        <p:txBody>
          <a:bodyPr/>
          <a:lstStyle/>
          <a:p>
            <a:r>
              <a:rPr lang="el-GR" sz="1400" smtClean="0"/>
              <a:t> είναι ανώριμο να μιλώ για τον πόνο κ θα πρέπει να τον ελέγχω</a:t>
            </a:r>
          </a:p>
          <a:p>
            <a:r>
              <a:rPr lang="el-GR" sz="1400" smtClean="0"/>
              <a:t> πρέπει να περιμένω μέχρι ο πόνος να γίνει ανυπόφορος πριν ζητήσω βοήθεια</a:t>
            </a:r>
          </a:p>
          <a:p>
            <a:r>
              <a:rPr lang="el-GR" sz="1400" smtClean="0"/>
              <a:t> να μην ενοχλώ – είναι όλοι απασχολημένοι</a:t>
            </a:r>
          </a:p>
          <a:p>
            <a:r>
              <a:rPr lang="el-GR" sz="1400" smtClean="0"/>
              <a:t> είναι φυσιολογικό να πονάς όσο μεγαλώνεις</a:t>
            </a:r>
          </a:p>
          <a:p>
            <a:r>
              <a:rPr lang="el-GR" sz="1400" smtClean="0"/>
              <a:t> είναι φυσιολογικό να πονάς ύστερα από μια εγχείρηση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ΑΞΙΟΛΟΓΗΣΗ </a:t>
            </a:r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>
          <a:xfrm>
            <a:off x="1371600" y="1628800"/>
            <a:ext cx="3125788" cy="64807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Χαρακτηριστικά πόνου που αξιολογούνται</a:t>
            </a:r>
            <a:endParaRPr lang="el-GR" dirty="0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sz="half" idx="3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Νοσηλευτικά  Εργαλεία 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sz="half" idx="2"/>
          </p:nvPr>
        </p:nvSpPr>
        <p:spPr>
          <a:xfrm>
            <a:off x="900113" y="2492375"/>
            <a:ext cx="3959225" cy="3286125"/>
          </a:xfrm>
        </p:spPr>
        <p:txBody>
          <a:bodyPr rtlCol="0">
            <a:normAutofit fontScale="625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l-GR" sz="2700" dirty="0" smtClean="0"/>
              <a:t>Έκφραση και περιγραφή του πόνου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l-GR" sz="2700" dirty="0" smtClean="0"/>
              <a:t> διάρκεια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l-GR" sz="2700" dirty="0" smtClean="0"/>
              <a:t>Εντόπιση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l-GR" sz="2700" dirty="0" smtClean="0"/>
              <a:t> μέγεθος και ένταση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l-GR" sz="2700" dirty="0" smtClean="0"/>
              <a:t> ποιότητα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l-GR" sz="2700" dirty="0" smtClean="0"/>
              <a:t> χρόνος έναρξης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l-GR" sz="2700" dirty="0" smtClean="0"/>
              <a:t>Παράγοντες που επιδεινώνουν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l-GR" sz="2700" dirty="0" smtClean="0"/>
              <a:t> βιολογικοί δείκτες του πόνου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l-GR" sz="2700" dirty="0" smtClean="0"/>
              <a:t> αντιδράσεις συμπεριφοράς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l-GR" sz="2700" dirty="0" smtClean="0"/>
              <a:t>Επίδραση της εμπειρίας του πόνου στις δραστηριότητες και τον τρόπο ζωής</a:t>
            </a:r>
          </a:p>
          <a:p>
            <a:pPr indent="-274320" fontAlgn="auto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4"/>
          </p:nvPr>
        </p:nvSpPr>
        <p:spPr/>
        <p:txBody>
          <a:bodyPr rtlCol="0">
            <a:normAutofit fontScale="92500" lnSpcReduction="1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l-GR" i="1" dirty="0" smtClean="0"/>
              <a:t>Συζήτηση και ερωτήσεις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l-GR" i="1" dirty="0" smtClean="0"/>
              <a:t> ερωτηματολόγιο (π.χ. </a:t>
            </a:r>
            <a:r>
              <a:rPr lang="en-US" i="1" dirty="0" smtClean="0"/>
              <a:t>McGill- </a:t>
            </a:r>
            <a:r>
              <a:rPr lang="en-US" i="1" dirty="0" err="1" smtClean="0"/>
              <a:t>Melzack</a:t>
            </a:r>
            <a:r>
              <a:rPr lang="en-US" i="1" dirty="0" smtClean="0"/>
              <a:t>)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l-GR" i="1" dirty="0" smtClean="0"/>
              <a:t>Κλίμακα αξιολόγησης πόνου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l-GR" i="1" dirty="0" smtClean="0"/>
              <a:t>Έντυπο έντασης πόνου (ΕΕΠ)(συνεχής διαγραμματική καταγραφή της έντασης του πόνου</a:t>
            </a:r>
            <a:r>
              <a:rPr lang="el-GR" dirty="0" smtClean="0"/>
              <a:t>)</a:t>
            </a:r>
            <a:endParaRPr lang="el-G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Ορισμός</a:t>
            </a: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447800"/>
            <a:ext cx="7200800" cy="39974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l-GR" dirty="0" smtClean="0"/>
              <a:t>Αποτελεί δυσάρεστη αισθητηριακή και συναισθηματική εμπειρία που οφείλεται σε τραυματισμό ή πιθανότητα τραυματισμού κάποιου ιστού.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l-G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l-G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Παγκόσμιος </a:t>
            </a:r>
            <a:r>
              <a:rPr lang="el-G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Οργανισμός Κατά του Πόνου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http://4.bp.blogspot.com/_ayFJCodXYxs/SbF86LswWmI/AAAAAAAAAVg/8xhuzTRACtU/s320/MMPE_16NEU_209_01_eps.gif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476375" y="2276475"/>
            <a:ext cx="61277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Αξιολόγηση</a:t>
            </a:r>
            <a:endParaRPr lang="el-G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4.bp.blogspot.com/_ayFJCodXYxs/SbF86LswWmI/AAAAAAAAAVg/8xhuzTRACtU/s320/MMPE_16NEU_209_01_eps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t="45847" r="37125" b="30528"/>
          <a:stretch>
            <a:fillRect/>
          </a:stretch>
        </p:blipFill>
        <p:spPr bwMode="auto">
          <a:xfrm>
            <a:off x="2123728" y="5445224"/>
            <a:ext cx="6336704" cy="8640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Α</a:t>
            </a:r>
            <a:r>
              <a:rPr lang="el-GR" dirty="0" smtClean="0"/>
              <a:t>ξιολόγη</a:t>
            </a:r>
            <a:r>
              <a:rPr lang="el-GR" dirty="0" smtClean="0"/>
              <a:t>σ</a:t>
            </a:r>
            <a:r>
              <a:rPr lang="el-GR" dirty="0" smtClean="0"/>
              <a:t>η</a:t>
            </a:r>
            <a:endParaRPr lang="el-GR" dirty="0"/>
          </a:p>
        </p:txBody>
      </p:sp>
      <p:sp>
        <p:nvSpPr>
          <p:cNvPr id="38914" name="6 - Θέση περιεχομένου"/>
          <p:cNvSpPr>
            <a:spLocks noGrp="1"/>
          </p:cNvSpPr>
          <p:nvPr>
            <p:ph sz="half" idx="2"/>
          </p:nvPr>
        </p:nvSpPr>
        <p:spPr>
          <a:xfrm>
            <a:off x="971550" y="1772816"/>
            <a:ext cx="3524250" cy="388820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l-GR" dirty="0" smtClean="0"/>
              <a:t> </a:t>
            </a:r>
            <a:r>
              <a:rPr lang="el-GR" sz="2800" b="1" dirty="0" smtClean="0">
                <a:solidFill>
                  <a:srgbClr val="660033"/>
                </a:solidFill>
              </a:rPr>
              <a:t>Ασθενείς με γνωστική </a:t>
            </a:r>
            <a:r>
              <a:rPr lang="el-GR" sz="2800" b="1" dirty="0" smtClean="0">
                <a:solidFill>
                  <a:srgbClr val="660033"/>
                </a:solidFill>
              </a:rPr>
              <a:t>διαταραχή</a:t>
            </a:r>
            <a:endParaRPr lang="el-GR" b="1" dirty="0" smtClean="0"/>
          </a:p>
          <a:p>
            <a:endParaRPr lang="el-GR" dirty="0" smtClean="0"/>
          </a:p>
          <a:p>
            <a:r>
              <a:rPr lang="el-GR" dirty="0" smtClean="0"/>
              <a:t>τα </a:t>
            </a:r>
            <a:r>
              <a:rPr lang="el-GR" dirty="0" smtClean="0"/>
              <a:t>άτομα </a:t>
            </a:r>
            <a:r>
              <a:rPr lang="el-GR" dirty="0" err="1" smtClean="0"/>
              <a:t>υποθεραπεύονται</a:t>
            </a:r>
            <a:r>
              <a:rPr lang="el-GR" dirty="0" smtClean="0"/>
              <a:t> γιατί δεν είναι σε θέση να εκφράσουν τον πόνο ή την ένταση αυτού  λεκτικά. </a:t>
            </a:r>
          </a:p>
          <a:p>
            <a:r>
              <a:rPr lang="el-GR" dirty="0" smtClean="0"/>
              <a:t>Έλλειψη αξιόπιστων εργαλείων </a:t>
            </a:r>
          </a:p>
        </p:txBody>
      </p:sp>
      <p:sp>
        <p:nvSpPr>
          <p:cNvPr id="8" name="7 - Θέση περιεχομένου"/>
          <p:cNvSpPr>
            <a:spLocks noGrp="1"/>
          </p:cNvSpPr>
          <p:nvPr>
            <p:ph sz="half" idx="4"/>
          </p:nvPr>
        </p:nvSpPr>
        <p:spPr>
          <a:xfrm>
            <a:off x="4860032" y="1916832"/>
            <a:ext cx="3528318" cy="31758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77500" lnSpcReduction="20000"/>
          </a:bodyPr>
          <a:lstStyle/>
          <a:p>
            <a:pPr indent="-274320" fontAlgn="auto">
              <a:spcAft>
                <a:spcPts val="0"/>
              </a:spcAft>
              <a:buNone/>
              <a:defRPr/>
            </a:pPr>
            <a:r>
              <a:rPr lang="el-GR" sz="3100" b="1" dirty="0" smtClean="0"/>
              <a:t>ΠΑΙΔΙ</a:t>
            </a:r>
            <a:endParaRPr lang="el-GR" sz="3100" b="1" dirty="0" smtClean="0"/>
          </a:p>
          <a:p>
            <a:pPr indent="-274320" fontAlgn="auto">
              <a:spcAft>
                <a:spcPts val="0"/>
              </a:spcAft>
              <a:defRPr/>
            </a:pPr>
            <a:r>
              <a:rPr lang="el-GR" dirty="0" smtClean="0"/>
              <a:t> </a:t>
            </a:r>
            <a:r>
              <a:rPr lang="el-GR" dirty="0" smtClean="0"/>
              <a:t>ιστορικό πόνου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l-GR" dirty="0" err="1" smtClean="0"/>
              <a:t>Αυτοαναφορά</a:t>
            </a:r>
            <a:r>
              <a:rPr lang="el-GR" dirty="0" smtClean="0"/>
              <a:t>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l-GR" dirty="0" smtClean="0"/>
              <a:t>Παρατήρηση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l-GR" dirty="0" smtClean="0"/>
              <a:t>Κλάμα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l-GR" dirty="0" smtClean="0"/>
              <a:t>Βιολογικές απαντήσεις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l-GR" dirty="0" smtClean="0"/>
              <a:t>Επικοινωνία με περιβάλλον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l-GR" dirty="0" smtClean="0"/>
              <a:t> κλίμακα αξιολόγησης του πόνου/ ημερήσιο ημερολόγιο</a:t>
            </a:r>
            <a:endParaRPr lang="el-G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http://www.ijpc.com/products/Prod_PainManage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-747464"/>
            <a:ext cx="313372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4 - Θέση κειμένου"/>
          <p:cNvSpPr>
            <a:spLocks noGrp="1"/>
          </p:cNvSpPr>
          <p:nvPr>
            <p:ph type="body" idx="1"/>
          </p:nvPr>
        </p:nvSpPr>
        <p:spPr>
          <a:xfrm>
            <a:off x="2267744" y="1484784"/>
            <a:ext cx="6480720" cy="648072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endParaRPr lang="el-GR" sz="3200" dirty="0" smtClean="0">
              <a:solidFill>
                <a:srgbClr val="660033"/>
              </a:solidFill>
            </a:endParaRPr>
          </a:p>
          <a:p>
            <a:pPr>
              <a:lnSpc>
                <a:spcPct val="160000"/>
              </a:lnSpc>
            </a:pPr>
            <a:endParaRPr lang="el-GR" sz="3200" dirty="0" smtClean="0">
              <a:solidFill>
                <a:srgbClr val="660033"/>
              </a:solidFill>
            </a:endParaRPr>
          </a:p>
          <a:p>
            <a:pPr>
              <a:lnSpc>
                <a:spcPct val="160000"/>
              </a:lnSpc>
            </a:pPr>
            <a:endParaRPr lang="el-GR" sz="3200" dirty="0" smtClean="0">
              <a:solidFill>
                <a:srgbClr val="660033"/>
              </a:solidFill>
            </a:endParaRPr>
          </a:p>
          <a:p>
            <a:pPr>
              <a:lnSpc>
                <a:spcPct val="160000"/>
              </a:lnSpc>
            </a:pPr>
            <a:endParaRPr lang="el-GR" sz="3200" dirty="0" smtClean="0">
              <a:solidFill>
                <a:srgbClr val="660033"/>
              </a:solidFill>
            </a:endParaRPr>
          </a:p>
          <a:p>
            <a:pPr>
              <a:lnSpc>
                <a:spcPct val="160000"/>
              </a:lnSpc>
            </a:pPr>
            <a:r>
              <a:rPr lang="el-GR" sz="3200" dirty="0" smtClean="0">
                <a:solidFill>
                  <a:srgbClr val="660033"/>
                </a:solidFill>
              </a:rPr>
              <a:t>Ηλικιωμένοι ασθενείς: αξιολόγηση</a:t>
            </a:r>
          </a:p>
        </p:txBody>
      </p:sp>
      <p:sp>
        <p:nvSpPr>
          <p:cNvPr id="39940" name="5 - Θέση κειμένου"/>
          <p:cNvSpPr>
            <a:spLocks noGrp="1"/>
          </p:cNvSpPr>
          <p:nvPr>
            <p:ph type="body" sz="half" idx="3"/>
          </p:nvPr>
        </p:nvSpPr>
        <p:spPr>
          <a:xfrm>
            <a:off x="1403350" y="2420938"/>
            <a:ext cx="6624638" cy="360362"/>
          </a:xfrm>
        </p:spPr>
        <p:txBody>
          <a:bodyPr/>
          <a:lstStyle/>
          <a:p>
            <a:r>
              <a:rPr lang="el-GR" sz="1600" u="sng" dirty="0" smtClean="0"/>
              <a:t>Λόγοι για τους οποίους η αξιολόγηση </a:t>
            </a:r>
            <a:r>
              <a:rPr lang="el-GR" sz="1800" u="sng" dirty="0" smtClean="0"/>
              <a:t>είναι</a:t>
            </a:r>
            <a:r>
              <a:rPr lang="el-GR" sz="1600" u="sng" dirty="0" smtClean="0"/>
              <a:t> περισσότερο πολύπλοκη</a:t>
            </a:r>
            <a:r>
              <a:rPr lang="en-US" sz="1600" u="sng" dirty="0" smtClean="0"/>
              <a:t> (AHCPR, 1992.1994)</a:t>
            </a:r>
            <a:endParaRPr lang="el-GR" sz="1600" u="sng" dirty="0" smtClean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half" idx="2"/>
          </p:nvPr>
        </p:nvSpPr>
        <p:spPr>
          <a:xfrm>
            <a:off x="827585" y="2924175"/>
            <a:ext cx="7560766" cy="3313113"/>
          </a:xfrm>
          <a:ln>
            <a:solidFill>
              <a:schemeClr val="accent1"/>
            </a:solidFill>
          </a:ln>
        </p:spPr>
        <p:txBody>
          <a:bodyPr rtlCol="0">
            <a:noAutofit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l-GR" sz="1600" dirty="0" smtClean="0"/>
              <a:t>γενική πεποίθηση ότι ο πόνος αποτελεί αναμενόμενο αποτέλεσμα της γήρανσης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l-GR" sz="1600" dirty="0" smtClean="0"/>
              <a:t> λανθασμένη εντύπωση ότι οι ηλικιωμένοι έχουν μειωμένη ευαισθησία στον πόνο κ αυξημένη αντοχή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l-GR" sz="1600" dirty="0" smtClean="0"/>
              <a:t> φόβος στους ηλικιωμένους ότι η παραδοχή του πόνου θα περιορίσει την ανεξαρτησία τους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l-GR" sz="1600" dirty="0" smtClean="0"/>
              <a:t> ο πόνος συχνά θεωρείται δυσοίωνη ένδειξη κάποιας σοβαρής ασθένειας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l-GR" sz="1600" dirty="0" smtClean="0"/>
              <a:t> η ορολογία που περιγράφει τον πόνο μπορεί να διαφέρει σημαντικά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l-GR" sz="1600" dirty="0" smtClean="0"/>
              <a:t> διαφορές ανάλογα με κουλτούρα ή εθνικότητα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l-GR" sz="1600" dirty="0" smtClean="0"/>
              <a:t> διαφορές στις εκδηλώσεις του πόνου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l-GR" sz="1600" dirty="0" smtClean="0"/>
              <a:t> η πλήξη, η μοναξιά και η κατάθλιψη μπορεί να επηρεάσουν την  αναφορά και αντίληψη του πόνου</a:t>
            </a:r>
            <a:endParaRPr lang="el-GR" sz="1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z="2800" dirty="0" smtClean="0"/>
              <a:t>Νοσηλευτικές διαγνώσεις</a:t>
            </a:r>
            <a:endParaRPr lang="el-GR" sz="2800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sz="quarter" idx="1"/>
          </p:nvPr>
        </p:nvSpPr>
        <p:spPr>
          <a:xfrm>
            <a:off x="1187450" y="2438400"/>
            <a:ext cx="6697663" cy="2935288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rmAutofit fontScale="77500" lnSpcReduction="20000"/>
          </a:bodyPr>
          <a:lstStyle/>
          <a:p>
            <a:pPr indent="-27432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i="1" u="sng" dirty="0" smtClean="0"/>
              <a:t>Η διαγνωστική δήλωση και το σχέδιο φροντίδας πρέπει να περιλαμβάνουν τα εξής:</a:t>
            </a:r>
          </a:p>
          <a:p>
            <a:pPr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dirty="0" smtClean="0"/>
              <a:t>τύπος του πόνου</a:t>
            </a:r>
          </a:p>
          <a:p>
            <a:pPr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dirty="0" smtClean="0"/>
              <a:t>αιτιολογικοί παράγοντες στο βαθμό που είναι γνωστοί και κατανοητοί</a:t>
            </a:r>
          </a:p>
          <a:p>
            <a:pPr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dirty="0" smtClean="0"/>
              <a:t>αντιδράσεις οργανικές, συναισθηματικές και συμπεριφοριστικές του ασθενούς</a:t>
            </a:r>
          </a:p>
          <a:p>
            <a:pPr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dirty="0" smtClean="0"/>
              <a:t>άλλοι παράγοντες που επηρεάζουν το ερέθισμα του πόνου, τη μετάδοση, την αντίληψη και την αντίδραση σε αυτό.</a:t>
            </a:r>
            <a:endParaRPr lang="el-G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5576" y="981075"/>
            <a:ext cx="7016824" cy="503709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800" dirty="0" smtClean="0"/>
              <a:t>ΣΧΕΔΙΑΣΜΟΣ:</a:t>
            </a:r>
            <a:r>
              <a:rPr lang="el-GR" sz="2400" dirty="0" smtClean="0"/>
              <a:t> ΑΝΑΜΕΝΟΜΕΝΑ ΑΠΟΤΕΛΕΣΜΑΤΑ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67544" y="2204864"/>
            <a:ext cx="8219256" cy="3814936"/>
          </a:xfrm>
        </p:spPr>
        <p:txBody>
          <a:bodyPr rtlCol="0">
            <a:normAutofit fontScale="92500" lnSpcReduction="20000"/>
          </a:bodyPr>
          <a:lstStyle/>
          <a:p>
            <a:pPr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το σχέδιο φροντίδας, όταν εφαρμοστεί, θα δείξει τη δέσμευση της νοσηλευτικής στη βοήθεια του ασθενούς να αναπτύξει αποτελεσματικές στρατηγικές αντιμετώπισης του πόνου.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l-GR" sz="2000" b="1" u="sng" dirty="0" smtClean="0"/>
              <a:t>Οξύς πόνος</a:t>
            </a:r>
            <a:r>
              <a:rPr lang="el-GR" sz="2000" b="1" u="sng" dirty="0" smtClean="0"/>
              <a:t>:</a:t>
            </a:r>
          </a:p>
          <a:p>
            <a:pPr indent="-274320" fontAlgn="auto">
              <a:spcAft>
                <a:spcPts val="0"/>
              </a:spcAft>
              <a:buNone/>
              <a:defRPr/>
            </a:pPr>
            <a:r>
              <a:rPr lang="el-GR" sz="2000" b="1" u="sng" dirty="0" smtClean="0"/>
              <a:t> </a:t>
            </a:r>
            <a:r>
              <a:rPr lang="el-GR" sz="2000" b="1" u="sng" dirty="0" smtClean="0"/>
              <a:t>   </a:t>
            </a:r>
            <a:r>
              <a:rPr lang="el-GR" sz="2000" b="1" u="sng" dirty="0" smtClean="0"/>
              <a:t> </a:t>
            </a:r>
            <a:r>
              <a:rPr lang="el-GR" sz="2000" u="sng" dirty="0" smtClean="0"/>
              <a:t>ο ασθενής θα πρέπει να </a:t>
            </a:r>
            <a:r>
              <a:rPr lang="el-GR" u="sng" dirty="0" smtClean="0"/>
              <a:t>:</a:t>
            </a: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dirty="0" smtClean="0"/>
              <a:t>περιγράφει σταδιακή μείωση του πόνου χρησιμοποιώντας μια κλίμακα από 0 έως 10</a:t>
            </a: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dirty="0"/>
              <a:t> </a:t>
            </a:r>
            <a:r>
              <a:rPr lang="el-GR" dirty="0" smtClean="0"/>
              <a:t>επιδείξει ικανοποιητική εκτέλεση ενός επιτυχημένου προγράμματος αντιμετώπισης του πόνου</a:t>
            </a:r>
          </a:p>
          <a:p>
            <a:pPr marL="285750" indent="-285750" fontAlgn="auto">
              <a:spcAft>
                <a:spcPts val="0"/>
              </a:spcAft>
              <a:defRPr/>
            </a:pPr>
            <a:r>
              <a:rPr lang="el-GR" sz="2000" b="1" u="sng" dirty="0"/>
              <a:t> </a:t>
            </a:r>
            <a:r>
              <a:rPr lang="el-GR" sz="2000" b="1" u="sng" dirty="0" smtClean="0"/>
              <a:t>Χρόνιος πόνος: </a:t>
            </a: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dirty="0"/>
              <a:t> </a:t>
            </a:r>
            <a:r>
              <a:rPr lang="el-GR" dirty="0" smtClean="0"/>
              <a:t>επαφή με ξενώνα ή ιατρείο πόνου</a:t>
            </a:r>
            <a:endParaRPr lang="el-G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71600" y="764704"/>
            <a:ext cx="7016824" cy="7920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200" dirty="0" smtClean="0">
                <a:solidFill>
                  <a:prstClr val="black"/>
                </a:solidFill>
              </a:rPr>
              <a:t>Εφαρμογή σχεδίου φροντίδας</a:t>
            </a:r>
            <a:endParaRPr lang="el-GR" sz="2200" dirty="0">
              <a:solidFill>
                <a:prstClr val="black"/>
              </a:solidFill>
            </a:endParaRPr>
          </a:p>
        </p:txBody>
      </p:sp>
      <p:sp>
        <p:nvSpPr>
          <p:cNvPr id="10" name="Θέση περιεχομένου 9"/>
          <p:cNvSpPr>
            <a:spLocks noGrp="1"/>
          </p:cNvSpPr>
          <p:nvPr>
            <p:ph sz="quarter" idx="1"/>
          </p:nvPr>
        </p:nvSpPr>
        <p:spPr>
          <a:xfrm>
            <a:off x="1042988" y="1916832"/>
            <a:ext cx="7561460" cy="381563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775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l-GR" sz="2000" dirty="0"/>
              <a:t>Ανάπτυξη σχέσης εμπιστοσύνης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900" dirty="0" smtClean="0"/>
              <a:t>συζήτηση του πόνου με τον ασθενή</a:t>
            </a:r>
            <a:endParaRPr lang="el-GR" sz="1900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900" dirty="0" smtClean="0"/>
              <a:t> ευχέρεια ασθενή να βοηθήσει στην επιλογή  μεθόδου αντιμετώπισης του πόνου</a:t>
            </a:r>
            <a:endParaRPr lang="el-GR" sz="1900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900" dirty="0" smtClean="0"/>
              <a:t> επίσκεψη και παραμονή με τον ασθενή που πονά</a:t>
            </a:r>
            <a:endParaRPr lang="el-GR" sz="1900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900" dirty="0" smtClean="0"/>
              <a:t>σεβασμός </a:t>
            </a:r>
            <a:endParaRPr lang="el-GR" sz="1900" dirty="0"/>
          </a:p>
          <a:p>
            <a:pPr indent="-274320" fontAlgn="auto">
              <a:spcAft>
                <a:spcPts val="0"/>
              </a:spcAft>
              <a:defRPr/>
            </a:pPr>
            <a:r>
              <a:rPr lang="el-GR" sz="2000" dirty="0"/>
              <a:t>Διαχείριση παραγόντων που επηρεάζουν τον πόνο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900" dirty="0" smtClean="0"/>
              <a:t>εξάλειψη ή τροποποίηση της αιτίας του πόνου </a:t>
            </a:r>
            <a:endParaRPr lang="el-GR" sz="1900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900" dirty="0" smtClean="0"/>
              <a:t> τροποποίηση των παραγόντων που επηρεάζουν την αντοχή στον πόνο</a:t>
            </a:r>
            <a:endParaRPr lang="el-GR" sz="1900" dirty="0"/>
          </a:p>
          <a:p>
            <a:pPr indent="-274320" fontAlgn="auto">
              <a:spcAft>
                <a:spcPts val="0"/>
              </a:spcAft>
              <a:defRPr/>
            </a:pPr>
            <a:r>
              <a:rPr lang="el-GR" sz="2000" dirty="0" smtClean="0"/>
              <a:t>Εφαρμογή μη φαρμακολογικών μέτρων (απόσπαση προσοχής,  χαλάρωση…)</a:t>
            </a:r>
            <a:endParaRPr lang="el-GR" sz="2000" dirty="0"/>
          </a:p>
          <a:p>
            <a:pPr indent="-274320" fontAlgn="auto">
              <a:spcAft>
                <a:spcPts val="0"/>
              </a:spcAft>
              <a:defRPr/>
            </a:pPr>
            <a:r>
              <a:rPr lang="el-GR" sz="2000" dirty="0" smtClean="0"/>
              <a:t>Χορήγηση αναλγητικών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l-GR" sz="2000" dirty="0" smtClean="0"/>
              <a:t>Ανασκόπηση επιπρόσθετων μέτρων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l-GR" sz="2000" dirty="0" smtClean="0"/>
              <a:t>Διερεύνηση ηθικής / νομικής ευθύνης ανακούφισης του πόνου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l-GR" sz="2000" dirty="0" smtClean="0"/>
              <a:t>Διδασκαλία ασθενούς </a:t>
            </a:r>
            <a:endParaRPr lang="el-GR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71600" y="1131888"/>
            <a:ext cx="6400800" cy="4968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400" dirty="0" smtClean="0">
                <a:solidFill>
                  <a:prstClr val="black"/>
                </a:solidFill>
              </a:rPr>
              <a:t>Εφαρμογή  σχεδίου φροντίδας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2708920"/>
            <a:ext cx="3749040" cy="331088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 fontScale="62500" lnSpcReduction="20000"/>
          </a:bodyPr>
          <a:lstStyle/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Απόσπαση προσοχής </a:t>
            </a:r>
            <a:endParaRPr lang="el-GR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274320" fontAlgn="auto">
              <a:spcAft>
                <a:spcPts val="0"/>
              </a:spcAft>
              <a:defRPr/>
            </a:pPr>
            <a:r>
              <a:rPr lang="el-GR" dirty="0" smtClean="0"/>
              <a:t>μπορεί να ανακουφίσει ήπιους πόνους πριν την έναρξή τους ή αμέσως μετά.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l-GR" dirty="0" smtClean="0"/>
              <a:t> Αποτελεσματική μαζί με τη χορήγηση αναλγητικών για ισχυρό πόνο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l-GR" dirty="0" smtClean="0"/>
              <a:t>Αποτελεσματική  στα παιδιά</a:t>
            </a:r>
          </a:p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dirty="0" smtClean="0"/>
              <a:t> </a:t>
            </a:r>
          </a:p>
          <a:p>
            <a:pPr indent="-274320" fontAlgn="auto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2"/>
          </p:nvPr>
        </p:nvSpPr>
        <p:spPr>
          <a:xfrm>
            <a:off x="4355976" y="2276872"/>
            <a:ext cx="3888432" cy="32857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62500" lnSpcReduction="20000"/>
          </a:bodyPr>
          <a:lstStyle/>
          <a:p>
            <a:pPr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b="1" i="1" u="sng" dirty="0" smtClean="0">
                <a:solidFill>
                  <a:srgbClr val="002060"/>
                </a:solidFill>
              </a:rPr>
              <a:t>Τεχνικές απόσπασης προσοχής</a:t>
            </a: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i="1" dirty="0" smtClean="0">
                <a:solidFill>
                  <a:srgbClr val="002060"/>
                </a:solidFill>
              </a:rPr>
              <a:t>Οπτικές αποσπάσεις (παρακολούθηση αντικειμένου και περιγραφή του , καταμέτρηση αντικειμένων, ανάγνωση ή παρακολούθηση τηλεόρασης)</a:t>
            </a: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i="1" dirty="0">
                <a:solidFill>
                  <a:srgbClr val="002060"/>
                </a:solidFill>
              </a:rPr>
              <a:t> </a:t>
            </a:r>
            <a:r>
              <a:rPr lang="el-GR" i="1" dirty="0" smtClean="0">
                <a:solidFill>
                  <a:srgbClr val="002060"/>
                </a:solidFill>
              </a:rPr>
              <a:t>Ακουστικές αποσπάσεις (ακρόαση μουσικής)</a:t>
            </a: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i="1" dirty="0" smtClean="0">
                <a:solidFill>
                  <a:srgbClr val="002060"/>
                </a:solidFill>
              </a:rPr>
              <a:t>Απτικές Κιναισθητικές αποσπάσεις (κράτημα ενός αγαπημένου ατόμου, ζώου.., κίνηση, αργές - ρυθμικές αναπνοές)</a:t>
            </a: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i="1" dirty="0" smtClean="0">
                <a:solidFill>
                  <a:srgbClr val="002060"/>
                </a:solidFill>
              </a:rPr>
              <a:t>Αποσπάσεις μέσω σχεδιασμού( πάζλ…, νοηματικά παιχνίδια) </a:t>
            </a:r>
            <a:endParaRPr lang="el-GR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8175" y="1700213"/>
            <a:ext cx="52562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Μη φαρμακολογικά μέτρα ανακούφισης του πόνου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11561" y="2348880"/>
            <a:ext cx="3096344" cy="3213720"/>
          </a:xfrm>
        </p:spPr>
        <p:txBody>
          <a:bodyPr rtlCol="0">
            <a:normAutofit lnSpcReduction="10000"/>
          </a:bodyPr>
          <a:lstStyle/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Φαντασίωση</a:t>
            </a:r>
          </a:p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1400" dirty="0" smtClean="0"/>
              <a:t>ο </a:t>
            </a:r>
            <a:r>
              <a:rPr lang="el-GR" sz="1400" dirty="0" smtClean="0"/>
              <a:t>ασθενής φαντάζεται κάτι που εμπεριέχει μια ή όλες τις αισθήσεις και συγκεντρώνεται σε αυτή την εικόνα. </a:t>
            </a:r>
          </a:p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1400" dirty="0" smtClean="0"/>
              <a:t>Αποτελεσματικότερη σε ασθενείς με χρόνιο πόνο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355976" y="1772816"/>
            <a:ext cx="4248472" cy="41764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1600" u="sng" dirty="0" smtClean="0">
                <a:solidFill>
                  <a:srgbClr val="002060"/>
                </a:solidFill>
              </a:rPr>
              <a:t>Οδηγίες για επιτυχή καθοδήγηση στη χρήση φαντασίωσης (</a:t>
            </a:r>
            <a:r>
              <a:rPr lang="en-US" sz="1600" u="sng" dirty="0" err="1" smtClean="0">
                <a:solidFill>
                  <a:srgbClr val="002060"/>
                </a:solidFill>
              </a:rPr>
              <a:t>Dossey</a:t>
            </a:r>
            <a:r>
              <a:rPr lang="en-US" sz="1600" u="sng" dirty="0" smtClean="0">
                <a:solidFill>
                  <a:srgbClr val="002060"/>
                </a:solidFill>
              </a:rPr>
              <a:t>, 1995):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600" dirty="0" smtClean="0">
                <a:solidFill>
                  <a:srgbClr val="002060"/>
                </a:solidFill>
              </a:rPr>
              <a:t>Βοηθήστε τον ασθενή να αναγνωρίσει το πρόβλημα ή το στόχο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600" dirty="0">
                <a:solidFill>
                  <a:srgbClr val="002060"/>
                </a:solidFill>
              </a:rPr>
              <a:t> έναρξη της φαντασίωσης </a:t>
            </a:r>
            <a:r>
              <a:rPr lang="el-GR" sz="1600" dirty="0" smtClean="0">
                <a:solidFill>
                  <a:srgbClr val="002060"/>
                </a:solidFill>
              </a:rPr>
              <a:t> μετά από αναπνοές, χαλάρωση ή  χορήγηση φαρμάκων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600" dirty="0" smtClean="0">
                <a:solidFill>
                  <a:srgbClr val="002060"/>
                </a:solidFill>
              </a:rPr>
              <a:t>Βοηθήστε τον ασθενή να αναπτύξει εσωτερικούς πόρους και εξωτερικές θεραπείες επούλωσης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600" dirty="0">
                <a:solidFill>
                  <a:srgbClr val="002060"/>
                </a:solidFill>
              </a:rPr>
              <a:t> </a:t>
            </a:r>
            <a:r>
              <a:rPr lang="el-GR" sz="1600" dirty="0" smtClean="0">
                <a:solidFill>
                  <a:srgbClr val="002060"/>
                </a:solidFill>
              </a:rPr>
              <a:t>Ενθαρρύνετε εικόνες της επιθυμητής κατάστασης ευεξίας στο τέλος κάθε συνεδρίας  </a:t>
            </a:r>
            <a:endParaRPr lang="el-GR" sz="1600" dirty="0">
              <a:solidFill>
                <a:srgbClr val="002060"/>
              </a:solidFill>
            </a:endParaRPr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 φαρμακολογικά μέτρα ανακούφισης του πόνου</a:t>
            </a:r>
            <a:r>
              <a:rPr lang="el-GR" sz="7200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7200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1" dirty="0" smtClean="0"/>
              <a:t>Θεραπευτική Άσκηση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Οι θεραπευτικές ασκήσεις στοχεύουν να βοηθήσουν τον ασθενή για επίτευξη αναλγησίας μέσω της αποκατάστασης: φυσιολογικού μυϊκού τόνου, μήκους, δύναμης, και βέλτιστου εύρους κίνησης αρθρώσεων.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Διακρίνονται σε :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Παθητικές κινήσεις – διατάσεις.</a:t>
            </a:r>
          </a:p>
          <a:p>
            <a:r>
              <a:rPr lang="el-GR" dirty="0" smtClean="0"/>
              <a:t>Ενεργές και ενεργές υποβοηθούμενες </a:t>
            </a:r>
          </a:p>
          <a:p>
            <a:r>
              <a:rPr lang="el-GR" dirty="0" smtClean="0"/>
              <a:t>Διατάσεις</a:t>
            </a:r>
          </a:p>
          <a:p>
            <a:r>
              <a:rPr lang="el-GR" dirty="0" smtClean="0"/>
              <a:t>Ασκήσεις χαλάρωσης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Γίνονται μόνες ή συνηθέστερα σε συνδυασμό μεταξύ τους.</a:t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sz="quarter" idx="1"/>
          </p:nvPr>
        </p:nvSpPr>
        <p:spPr>
          <a:xfrm>
            <a:off x="755650" y="2133600"/>
            <a:ext cx="3744913" cy="3816350"/>
          </a:xfrm>
        </p:spPr>
        <p:txBody>
          <a:bodyPr rtlCol="0">
            <a:normAutofit fontScale="62500" lnSpcReduction="20000"/>
          </a:bodyPr>
          <a:lstStyle/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200" dirty="0" smtClean="0">
                <a:solidFill>
                  <a:srgbClr val="002060"/>
                </a:solidFill>
              </a:rPr>
              <a:t> </a:t>
            </a:r>
            <a:r>
              <a:rPr lang="el-GR" sz="2900" dirty="0" smtClean="0">
                <a:solidFill>
                  <a:srgbClr val="002060"/>
                </a:solidFill>
              </a:rPr>
              <a:t>Οι  </a:t>
            </a:r>
            <a:r>
              <a:rPr lang="el-GR" sz="2900" b="1" i="1" dirty="0" smtClean="0">
                <a:solidFill>
                  <a:srgbClr val="002060"/>
                </a:solidFill>
              </a:rPr>
              <a:t>θετικές επιδράσεις</a:t>
            </a:r>
            <a:r>
              <a:rPr lang="el-GR" sz="2900" i="1" dirty="0" smtClean="0">
                <a:solidFill>
                  <a:srgbClr val="002060"/>
                </a:solidFill>
              </a:rPr>
              <a:t> </a:t>
            </a:r>
            <a:r>
              <a:rPr lang="el-GR" sz="2900" dirty="0" smtClean="0">
                <a:solidFill>
                  <a:srgbClr val="002060"/>
                </a:solidFill>
              </a:rPr>
              <a:t>είναι </a:t>
            </a:r>
            <a:r>
              <a:rPr lang="el-GR" dirty="0" smtClean="0">
                <a:solidFill>
                  <a:srgbClr val="002060"/>
                </a:solidFill>
              </a:rPr>
              <a:t>:</a:t>
            </a:r>
            <a:endParaRPr lang="el-GR" sz="1900" dirty="0" smtClean="0">
              <a:solidFill>
                <a:srgbClr val="002060"/>
              </a:solidFill>
            </a:endParaRPr>
          </a:p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dirty="0" smtClean="0"/>
              <a:t> βελτιωμένη ποιότητα ύπνου</a:t>
            </a:r>
          </a:p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dirty="0" smtClean="0"/>
              <a:t> βελτιωμένη ικανότητα επίλυσης προβλημάτων</a:t>
            </a:r>
          </a:p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dirty="0" smtClean="0"/>
              <a:t> μειωμένη κόπωση </a:t>
            </a:r>
          </a:p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dirty="0" smtClean="0"/>
              <a:t> αυξημένη αυτοπεποίθηση και αίσθηση αυτοελέγχου στην αντιμετώπιση του πόνου</a:t>
            </a:r>
          </a:p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dirty="0" smtClean="0"/>
              <a:t> μείωση των επιβλαβών επιδράσεων του στρες</a:t>
            </a:r>
          </a:p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dirty="0" smtClean="0"/>
              <a:t> αύξηση της αποτελεσματικότητας άλλων μέτρων ανακούφισης</a:t>
            </a:r>
          </a:p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dirty="0" smtClean="0"/>
              <a:t>Βελτιωμένη ικανότητα αντοχής του πόνου</a:t>
            </a:r>
          </a:p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dirty="0" smtClean="0"/>
              <a:t>Μειωμένη καταπόνηση</a:t>
            </a:r>
          </a:p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dirty="0" smtClean="0"/>
              <a:t>Επιβεβαίωση ότι ο νοσηλευτής γνωρίζει και μπορεί να βοηθήσει</a:t>
            </a:r>
            <a:endParaRPr lang="el-GR" sz="22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80012" y="1988840"/>
            <a:ext cx="3636404" cy="40324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000" b="1" i="1" dirty="0" smtClean="0">
                <a:solidFill>
                  <a:srgbClr val="002060"/>
                </a:solidFill>
              </a:rPr>
              <a:t>Κοινά σημεία τεχνικών χαλάρωσης:</a:t>
            </a: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sz="2000" dirty="0">
                <a:solidFill>
                  <a:srgbClr val="002060"/>
                </a:solidFill>
              </a:rPr>
              <a:t> </a:t>
            </a:r>
            <a:r>
              <a:rPr lang="el-GR" sz="2000" dirty="0" smtClean="0">
                <a:solidFill>
                  <a:srgbClr val="002060"/>
                </a:solidFill>
              </a:rPr>
              <a:t>άνετη θέση με το σώμα σε σωστή ευθυγράμμιση</a:t>
            </a: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sz="2000" dirty="0">
                <a:solidFill>
                  <a:srgbClr val="002060"/>
                </a:solidFill>
              </a:rPr>
              <a:t> </a:t>
            </a:r>
            <a:r>
              <a:rPr lang="el-GR" sz="2000" dirty="0" smtClean="0">
                <a:solidFill>
                  <a:srgbClr val="002060"/>
                </a:solidFill>
              </a:rPr>
              <a:t>ήρεμο περιβάλλον</a:t>
            </a: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sz="2000" dirty="0">
                <a:solidFill>
                  <a:srgbClr val="002060"/>
                </a:solidFill>
              </a:rPr>
              <a:t> </a:t>
            </a:r>
            <a:r>
              <a:rPr lang="el-GR" sz="2000" dirty="0" smtClean="0">
                <a:solidFill>
                  <a:srgbClr val="002060"/>
                </a:solidFill>
              </a:rPr>
              <a:t>επανάληψη μιας συγκεκριμένης λέξης, ήχου, φράσης ή προσευχής</a:t>
            </a: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sz="2000" dirty="0" smtClean="0">
                <a:solidFill>
                  <a:srgbClr val="002060"/>
                </a:solidFill>
              </a:rPr>
              <a:t> υιοθέτηση παθητικής στάσης όταν διάφορες σκέψεις αποσπούν την προσοχή</a:t>
            </a:r>
            <a:endParaRPr lang="el-GR" sz="2000" dirty="0">
              <a:solidFill>
                <a:srgbClr val="002060"/>
              </a:solidFill>
            </a:endParaRPr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Χαλάρωση </a:t>
            </a:r>
            <a:endParaRPr lang="el-G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Είναι καθαρά υποκειμενικό συναίσθημα δύσκολο να καθοριστεί, να περιγραφεί ή να εξηγηθεί σε άλλους.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Επηρεάζεται από συνύπαρξη: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Άγχους, κατάθλιψης ή και της προσδοκίας του ασθενούς.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Είναι πολυδιάστατη εμπειρία που εξαρτάται από τα φυσικά χαρακτηριστικά του ερεθίσματος σε συνδυασμό με τις συναισθηματικές ή συνειδησιακές λειτουργικές του ασθενούς.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Το αποτέλεσμα είναι μια συμπεριφορά που βασίζεται στην ερμηνεία του γεγονότος, η οποία επηρεάζεται από τωρινές ή παλιότερες εμπειρίες.</a:t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sz="quarter" idx="1"/>
          </p:nvPr>
        </p:nvSpPr>
        <p:spPr>
          <a:xfrm>
            <a:off x="971550" y="2438400"/>
            <a:ext cx="3529013" cy="3124200"/>
          </a:xfrm>
        </p:spPr>
        <p:txBody>
          <a:bodyPr rtlCol="0">
            <a:normAutofit/>
          </a:bodyPr>
          <a:lstStyle/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Δερματική Διέγερση </a:t>
            </a:r>
            <a:r>
              <a:rPr lang="el-GR" sz="1400" dirty="0" smtClean="0"/>
              <a:t>(</a:t>
            </a:r>
            <a:r>
              <a:rPr lang="el-GR" sz="1400" i="1" dirty="0" smtClean="0"/>
              <a:t>θεωρία ελέγχου της πύλης)</a:t>
            </a: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1400" dirty="0"/>
              <a:t> </a:t>
            </a:r>
            <a:r>
              <a:rPr lang="el-GR" sz="1400" b="1" dirty="0" smtClean="0"/>
              <a:t>Μαλάξεις </a:t>
            </a: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1400" b="1" dirty="0"/>
              <a:t> </a:t>
            </a:r>
            <a:r>
              <a:rPr lang="el-GR" sz="1400" b="1" dirty="0" smtClean="0"/>
              <a:t>Εφαρμογή θερμότητας ή ψύχους</a:t>
            </a: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1400" b="1" dirty="0"/>
              <a:t> </a:t>
            </a:r>
            <a:r>
              <a:rPr lang="el-GR" sz="1400" b="1" dirty="0" smtClean="0"/>
              <a:t>Βελονοπίεση</a:t>
            </a:r>
            <a:endParaRPr lang="el-GR" sz="1400" b="1" dirty="0"/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1400" b="1" dirty="0" smtClean="0"/>
              <a:t> Αντίπλευρη Διέγερση</a:t>
            </a: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l-GR" sz="1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11960" y="2704331"/>
            <a:ext cx="3797052" cy="2736304"/>
          </a:xfrm>
          <a:prstGeom prst="rect">
            <a:avLst/>
          </a:prstGeom>
          <a:noFill/>
          <a:ln>
            <a:noFill/>
          </a:ln>
          <a:effectLst/>
          <a:scene3d>
            <a:camera prst="isometricOffAxis2Left"/>
            <a:lightRig rig="threePt" dir="t"/>
          </a:scene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 φαρμακολογικά μέτρα ανακούφισης του πόνου</a:t>
            </a:r>
            <a:r>
              <a:rPr lang="el-GR" sz="7200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7200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Θέρμο- Κρύο Θεραπεία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258000" cy="4572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/>
              <a:t>   Είναι χρήσιμα συμπληρώματα στην αντιμετώπιση του οξέως και χρόνιου πόνου. Ο πόνος που ξεκινά από το </a:t>
            </a:r>
            <a:r>
              <a:rPr lang="el-GR" dirty="0" err="1" smtClean="0"/>
              <a:t>μυοσκελετικό</a:t>
            </a:r>
            <a:r>
              <a:rPr lang="el-GR" dirty="0" smtClean="0"/>
              <a:t> σύστημα οφείλεται συνήθως σε μυϊκό σπασμό. Η εφαρμογή θερμοθεραπείας ή κρυοθεραπείας στοχεύει κυρίως στη μείωση της σπαστικής μυϊκής βράχυνσης. </a:t>
            </a:r>
          </a:p>
          <a:p>
            <a:pPr>
              <a:buNone/>
            </a:pPr>
            <a:r>
              <a:rPr lang="el-GR" dirty="0" smtClean="0"/>
              <a:t>    Ο </a:t>
            </a:r>
            <a:r>
              <a:rPr lang="el-GR" dirty="0" err="1" smtClean="0"/>
              <a:t>βραχυμένος</a:t>
            </a:r>
            <a:r>
              <a:rPr lang="el-GR" dirty="0" smtClean="0"/>
              <a:t> μυς μπορεί να είναι αποτέλεσμα απευθείας μυϊκού τραύματος ή υποκείμενης πρωτοπαθούς νευρικής ή σκελετικής νόσου.</a:t>
            </a:r>
            <a:br>
              <a:rPr lang="el-GR" dirty="0" smtClean="0"/>
            </a:br>
            <a:endParaRPr lang="el-GR" dirty="0" smtClean="0"/>
          </a:p>
          <a:p>
            <a:pPr>
              <a:buNone/>
            </a:pPr>
            <a:r>
              <a:rPr lang="el-GR" dirty="0" smtClean="0"/>
              <a:t>    Έχει βρεθεί άμεση ή έμμεση δράση πάνω στην μυϊκή άτρακτο ή στο ρυθμό που αυτή πυροδοτεί, από τις θερμικές αλλαγές της με την εφαρμογή κρύου  ή ζεστού στο μυ (προκαλείται μείωση του πόνου που σχετίζεται με τη βράχυνση του μυός). Επίσης μετά την διάταση, η επιστροφή του μυός στο φυσιολογικό μήκος ηρεμίας του, προκαλεί τη μείωση του πόνου.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περιεχομένου 8"/>
          <p:cNvSpPr>
            <a:spLocks noGrp="1"/>
          </p:cNvSpPr>
          <p:nvPr>
            <p:ph sz="half" idx="2"/>
          </p:nvPr>
        </p:nvSpPr>
        <p:spPr>
          <a:xfrm>
            <a:off x="611560" y="1772816"/>
            <a:ext cx="3884240" cy="3789784"/>
          </a:xfrm>
        </p:spPr>
        <p:txBody>
          <a:bodyPr rtlCol="0">
            <a:normAutofit fontScale="77500" lnSpcReduction="20000"/>
          </a:bodyPr>
          <a:lstStyle/>
          <a:p>
            <a:pPr>
              <a:defRPr/>
            </a:pPr>
            <a:r>
              <a:rPr lang="el-GR" b="1" i="1" dirty="0" smtClean="0"/>
              <a:t>TENS. </a:t>
            </a:r>
            <a:r>
              <a:rPr lang="el-GR" dirty="0" smtClean="0"/>
              <a:t>Ενεργοποιούν ηλεκτρικά επιλεκτικά τις προσαγωγές ίνες μεγάλης διαμέτρου, με αποτέλεσμα αναστολή μετάδοσης των επώδυνων ώσεων (</a:t>
            </a:r>
            <a:r>
              <a:rPr lang="el-GR" dirty="0" err="1" smtClean="0"/>
              <a:t>Gate</a:t>
            </a:r>
            <a:r>
              <a:rPr lang="el-GR" dirty="0" smtClean="0"/>
              <a:t> </a:t>
            </a:r>
            <a:r>
              <a:rPr lang="el-GR" dirty="0" err="1" smtClean="0"/>
              <a:t>control</a:t>
            </a:r>
            <a:r>
              <a:rPr lang="el-GR" dirty="0" smtClean="0"/>
              <a:t> </a:t>
            </a:r>
            <a:r>
              <a:rPr lang="el-GR" dirty="0" err="1" smtClean="0"/>
              <a:t>theory</a:t>
            </a:r>
            <a:r>
              <a:rPr lang="el-GR" dirty="0" smtClean="0"/>
              <a:t>).</a:t>
            </a:r>
          </a:p>
          <a:p>
            <a:pPr indent="-274320" fontAlgn="auto">
              <a:spcAft>
                <a:spcPts val="0"/>
              </a:spcAft>
              <a:defRPr/>
            </a:pPr>
            <a:endParaRPr lang="el-GR" dirty="0" smtClean="0"/>
          </a:p>
          <a:p>
            <a:pPr indent="-274320" fontAlgn="auto">
              <a:spcAft>
                <a:spcPts val="0"/>
              </a:spcAft>
              <a:defRPr/>
            </a:pPr>
            <a:r>
              <a:rPr lang="el-GR" dirty="0" smtClean="0"/>
              <a:t>Αποτελεσματική στη μείωση του μετεγχειρητικού πόνου και στη βελτίωση της κινητικότητας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l-GR" dirty="0"/>
              <a:t> </a:t>
            </a:r>
            <a:r>
              <a:rPr lang="el-GR" dirty="0" smtClean="0"/>
              <a:t>συμπληρωματικά με την φυσιοθεραπεία και σε ασθενείς με οσφυαλγία</a:t>
            </a:r>
          </a:p>
          <a:p>
            <a:pPr>
              <a:defRPr/>
            </a:pPr>
            <a:endParaRPr lang="el-G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76056" y="2492896"/>
            <a:ext cx="3024336" cy="3168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sz="27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Διαδερμική</a:t>
            </a:r>
            <a:r>
              <a:rPr lang="el-GR" sz="27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Ηλεκτρική Νευρική Διέγερση</a:t>
            </a:r>
            <a:r>
              <a:rPr lang="el-G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Βελονισμός 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>
          <a:xfrm>
            <a:off x="467544" y="1700808"/>
            <a:ext cx="4180656" cy="4608512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Είναι μια θεραπευτική μέθοδος που έχει ένδειξη στην αντιμετώπιση οξέων και χρόνιων </a:t>
            </a:r>
            <a:r>
              <a:rPr lang="el-GR" dirty="0" err="1" smtClean="0"/>
              <a:t>μυοσκελετικών</a:t>
            </a:r>
            <a:r>
              <a:rPr lang="el-GR" dirty="0" smtClean="0"/>
              <a:t> και άλλων παθήσεων.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Έχει καλή και μακροχρόνια δράση στη λύση του μυϊκού σπασμού και στην απενεργοποίηση των επώδυνων μυϊκών σημείων, έχει καλή αγχολυτική και παυσίπονη δράση.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Κυρίως όμως έχει μια συνολική δράση στο Κεντρικό Νευρικό Σύστημα, που οδηγεί στην λύση του </a:t>
            </a:r>
            <a:r>
              <a:rPr lang="el-GR" dirty="0" err="1" smtClean="0"/>
              <a:t>παθοφυσιολογικού</a:t>
            </a:r>
            <a:r>
              <a:rPr lang="el-GR" dirty="0" smtClean="0"/>
              <a:t> μηχανισμού δημιουργίας των επεισοδίων χρόνιας κεφαλαλγίας και σε μακροχρόνιο θεραπευτικό αποτέλεσμα.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4"/>
          </p:nvPr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486400" y="1844824"/>
            <a:ext cx="2667000" cy="3346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scene3d>
            <a:camera prst="isometricOffAxis1Right"/>
            <a:lightRig rig="threePt" dir="t"/>
          </a:scene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Βελονισμός: δράσεις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l-GR" sz="3400" b="1" i="1" dirty="0" smtClean="0"/>
              <a:t>Περιφερικές δράσεις</a:t>
            </a:r>
            <a:r>
              <a:rPr lang="el-GR" sz="3400" dirty="0" smtClean="0"/>
              <a:t/>
            </a:r>
            <a:br>
              <a:rPr lang="el-GR" sz="3400" dirty="0" smtClean="0"/>
            </a:br>
            <a:r>
              <a:rPr lang="el-GR" sz="3400" dirty="0" smtClean="0"/>
              <a:t/>
            </a:r>
            <a:br>
              <a:rPr lang="el-GR" sz="3400" dirty="0" smtClean="0"/>
            </a:br>
            <a:r>
              <a:rPr lang="el-GR" sz="3400" dirty="0" smtClean="0"/>
              <a:t>Αγγειοδιαστολή, παραγωγή </a:t>
            </a:r>
            <a:r>
              <a:rPr lang="el-GR" sz="3400" dirty="0" err="1" smtClean="0"/>
              <a:t>νευρομεταβιβαστών</a:t>
            </a:r>
            <a:r>
              <a:rPr lang="el-GR" sz="3400" dirty="0" smtClean="0"/>
              <a:t> από τον πυρήνα του περιφερικού νεύρου. Η βελόνα προκαλεί έκλυση CGRP (</a:t>
            </a:r>
            <a:r>
              <a:rPr lang="el-GR" sz="3400" dirty="0" err="1" smtClean="0"/>
              <a:t>Calcitonin</a:t>
            </a:r>
            <a:r>
              <a:rPr lang="el-GR" sz="3400" dirty="0" smtClean="0"/>
              <a:t> </a:t>
            </a:r>
            <a:r>
              <a:rPr lang="el-GR" sz="3400" dirty="0" err="1" smtClean="0"/>
              <a:t>Gene</a:t>
            </a:r>
            <a:r>
              <a:rPr lang="el-GR" sz="3400" dirty="0" smtClean="0"/>
              <a:t> </a:t>
            </a:r>
            <a:r>
              <a:rPr lang="el-GR" sz="3400" dirty="0" err="1" smtClean="0"/>
              <a:t>related</a:t>
            </a:r>
            <a:r>
              <a:rPr lang="el-GR" sz="3400" dirty="0" smtClean="0"/>
              <a:t> </a:t>
            </a:r>
            <a:r>
              <a:rPr lang="el-GR" sz="3400" dirty="0" err="1" smtClean="0"/>
              <a:t>peptide</a:t>
            </a:r>
            <a:r>
              <a:rPr lang="el-GR" sz="3400" dirty="0" smtClean="0"/>
              <a:t>) τοπικά στον μυϊκό ιστό. Υπάρχει επικάλυψη μεταξύ </a:t>
            </a:r>
            <a:r>
              <a:rPr lang="el-GR" sz="3400" dirty="0" err="1" smtClean="0"/>
              <a:t>βελονιστικών</a:t>
            </a:r>
            <a:r>
              <a:rPr lang="el-GR" sz="3400" dirty="0" smtClean="0"/>
              <a:t> σημείων και </a:t>
            </a:r>
            <a:r>
              <a:rPr lang="el-GR" sz="3400" dirty="0" err="1" smtClean="0"/>
              <a:t>trigger</a:t>
            </a:r>
            <a:r>
              <a:rPr lang="el-GR" sz="3400" dirty="0" smtClean="0"/>
              <a:t> </a:t>
            </a:r>
            <a:r>
              <a:rPr lang="el-GR" sz="3400" dirty="0" err="1" smtClean="0"/>
              <a:t>point</a:t>
            </a:r>
            <a:r>
              <a:rPr lang="el-GR" sz="3400" dirty="0" smtClean="0"/>
              <a:t> - </a:t>
            </a:r>
            <a:r>
              <a:rPr lang="el-GR" sz="3400" dirty="0" err="1" smtClean="0"/>
              <a:t>motor</a:t>
            </a:r>
            <a:r>
              <a:rPr lang="el-GR" sz="3400" dirty="0" smtClean="0"/>
              <a:t> </a:t>
            </a:r>
            <a:r>
              <a:rPr lang="el-GR" sz="3400" dirty="0" err="1" smtClean="0"/>
              <a:t>points</a:t>
            </a:r>
            <a:r>
              <a:rPr lang="el-GR" sz="3400" dirty="0" smtClean="0"/>
              <a:t> μυών. Η είσοδος της βελόνας σε ένα </a:t>
            </a:r>
            <a:r>
              <a:rPr lang="el-GR" sz="3400" dirty="0" err="1" smtClean="0"/>
              <a:t>rigger</a:t>
            </a:r>
            <a:r>
              <a:rPr lang="el-GR" sz="3400" dirty="0" smtClean="0"/>
              <a:t> προκαλεί ανακούφιση από τον πόνο και λέγεται «επίδραση της βελόνας – </a:t>
            </a:r>
            <a:r>
              <a:rPr lang="el-GR" sz="3400" dirty="0" err="1" smtClean="0"/>
              <a:t>needle</a:t>
            </a:r>
            <a:r>
              <a:rPr lang="el-GR" sz="3400" dirty="0" smtClean="0"/>
              <a:t> </a:t>
            </a:r>
            <a:r>
              <a:rPr lang="el-GR" sz="3400" dirty="0" err="1" smtClean="0"/>
              <a:t>effect</a:t>
            </a:r>
            <a:r>
              <a:rPr lang="el-GR" sz="3400" dirty="0" smtClean="0"/>
              <a:t>».</a:t>
            </a:r>
            <a:br>
              <a:rPr lang="el-GR" sz="3400" dirty="0" smtClean="0"/>
            </a:br>
            <a:endParaRPr lang="el-GR" sz="3400" dirty="0" smtClean="0"/>
          </a:p>
          <a:p>
            <a:pPr>
              <a:buNone/>
            </a:pPr>
            <a:r>
              <a:rPr lang="el-GR" sz="3400" b="1" i="1" dirty="0" smtClean="0"/>
              <a:t>Τμηματικές δράσεις, (</a:t>
            </a:r>
            <a:r>
              <a:rPr lang="el-GR" sz="3400" b="1" i="1" dirty="0" err="1" smtClean="0"/>
              <a:t>seqmental</a:t>
            </a:r>
            <a:r>
              <a:rPr lang="el-GR" sz="3400" b="1" i="1" dirty="0" smtClean="0"/>
              <a:t>), δράσεις στο Νωτιαίο Μυελό.</a:t>
            </a:r>
            <a:r>
              <a:rPr lang="el-GR" sz="3400" dirty="0" smtClean="0"/>
              <a:t/>
            </a:r>
            <a:br>
              <a:rPr lang="el-GR" sz="3400" dirty="0" smtClean="0"/>
            </a:br>
            <a:r>
              <a:rPr lang="el-GR" sz="3400" dirty="0" smtClean="0"/>
              <a:t/>
            </a:r>
            <a:br>
              <a:rPr lang="el-GR" sz="3400" dirty="0" smtClean="0"/>
            </a:br>
            <a:r>
              <a:rPr lang="el-GR" sz="3400" dirty="0" smtClean="0"/>
              <a:t>Ο βελονισμός δρα μέσω </a:t>
            </a:r>
            <a:r>
              <a:rPr lang="el-GR" sz="3400" dirty="0" err="1" smtClean="0"/>
              <a:t>σωματοσπλαχνικών</a:t>
            </a:r>
            <a:r>
              <a:rPr lang="el-GR" sz="3400" dirty="0" smtClean="0"/>
              <a:t> αντανακλαστικών. Ο βελονισμός διεγείρει τις αισθητικές ίνες μεγάλης διαμέτρου και καταστέλλει την αντίληψη ου πόνου μέσω του «</a:t>
            </a:r>
            <a:r>
              <a:rPr lang="el-GR" sz="3400" dirty="0" err="1" smtClean="0"/>
              <a:t>gate</a:t>
            </a:r>
            <a:r>
              <a:rPr lang="el-GR" sz="3400" dirty="0" smtClean="0"/>
              <a:t> </a:t>
            </a:r>
            <a:r>
              <a:rPr lang="el-GR" sz="3400" dirty="0" err="1" smtClean="0"/>
              <a:t>control</a:t>
            </a:r>
            <a:r>
              <a:rPr lang="el-GR" sz="3400" dirty="0" smtClean="0"/>
              <a:t> </a:t>
            </a:r>
            <a:r>
              <a:rPr lang="el-GR" sz="3400" dirty="0" err="1" smtClean="0"/>
              <a:t>theory</a:t>
            </a:r>
            <a:r>
              <a:rPr lang="el-GR" sz="3400" dirty="0" smtClean="0"/>
              <a:t>».</a:t>
            </a:r>
            <a:br>
              <a:rPr lang="el-GR" sz="3400" dirty="0" smtClean="0"/>
            </a:br>
            <a:endParaRPr lang="el-GR" sz="3400" dirty="0" smtClean="0"/>
          </a:p>
          <a:p>
            <a:pPr>
              <a:buNone/>
            </a:pPr>
            <a:endParaRPr lang="el-GR" sz="3400" b="1" i="1" dirty="0" smtClean="0"/>
          </a:p>
          <a:p>
            <a:pPr>
              <a:buNone/>
            </a:pPr>
            <a:r>
              <a:rPr lang="el-GR" sz="3400" b="1" i="1" dirty="0" smtClean="0"/>
              <a:t>Κεντρική δράση:</a:t>
            </a:r>
            <a:r>
              <a:rPr lang="el-GR" sz="3400" dirty="0" smtClean="0"/>
              <a:t/>
            </a:r>
            <a:br>
              <a:rPr lang="el-GR" sz="3400" dirty="0" smtClean="0"/>
            </a:br>
            <a:r>
              <a:rPr lang="el-GR" sz="3400" dirty="0" smtClean="0"/>
              <a:t/>
            </a:r>
            <a:br>
              <a:rPr lang="el-GR" sz="3400" dirty="0" smtClean="0"/>
            </a:br>
            <a:r>
              <a:rPr lang="el-GR" sz="3400" dirty="0" smtClean="0"/>
              <a:t>Η αναλγητική δράση του βελονισμού τεκμηριώθηκε με την ανακάλυψη των </a:t>
            </a:r>
            <a:r>
              <a:rPr lang="el-GR" sz="3400" dirty="0" err="1" smtClean="0"/>
              <a:t>ενδορφινών</a:t>
            </a:r>
            <a:r>
              <a:rPr lang="el-GR" sz="3400" dirty="0" smtClean="0"/>
              <a:t> και την κατάδειξη ιδιαίτερα αυξημένων επιπέδων τους μετά την είσοδο των βελονών. Παρόμοια δράση έχουν οι </a:t>
            </a:r>
            <a:r>
              <a:rPr lang="el-GR" sz="3400" dirty="0" err="1" smtClean="0"/>
              <a:t>οι</a:t>
            </a:r>
            <a:r>
              <a:rPr lang="el-GR" sz="3400" dirty="0" smtClean="0"/>
              <a:t> </a:t>
            </a:r>
            <a:r>
              <a:rPr lang="el-GR" sz="3400" dirty="0" err="1" smtClean="0"/>
              <a:t>εγκεφαλίνες</a:t>
            </a:r>
            <a:r>
              <a:rPr lang="el-GR" sz="3400" dirty="0" smtClean="0"/>
              <a:t> και οι </a:t>
            </a:r>
            <a:r>
              <a:rPr lang="el-GR" sz="3400" dirty="0" err="1" smtClean="0"/>
              <a:t>δυνορφίνες</a:t>
            </a:r>
            <a:r>
              <a:rPr lang="el-GR" sz="3400" dirty="0" smtClean="0"/>
              <a:t> καθώς και οι νευροδιαβιβαστές </a:t>
            </a:r>
            <a:r>
              <a:rPr lang="el-GR" sz="3400" dirty="0" err="1" smtClean="0"/>
              <a:t>σεροτονίνη</a:t>
            </a:r>
            <a:r>
              <a:rPr lang="el-GR" sz="3400" dirty="0" smtClean="0"/>
              <a:t>, </a:t>
            </a:r>
            <a:r>
              <a:rPr lang="el-GR" sz="3400" dirty="0" err="1" smtClean="0"/>
              <a:t>νορεπινεφρίνη</a:t>
            </a:r>
            <a:r>
              <a:rPr lang="el-GR" sz="3400" dirty="0" smtClean="0"/>
              <a:t> και GABA.</a:t>
            </a:r>
            <a:br>
              <a:rPr lang="el-GR" sz="3400" dirty="0" smtClean="0"/>
            </a:br>
            <a:r>
              <a:rPr lang="el-GR" sz="3400" dirty="0" smtClean="0"/>
              <a:t/>
            </a:r>
            <a:br>
              <a:rPr lang="el-GR" sz="3400" dirty="0" smtClean="0"/>
            </a:br>
            <a:r>
              <a:rPr lang="el-GR" sz="3400" dirty="0" smtClean="0"/>
              <a:t>Ο συνδυασμός τμηματικής και μη τμηματικής διέγερσης οδηγεί σε ισχυρότερη και μακρύτερης διάρκειας δράση του βελονισμού στο χρόνιο πόνο.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Κλινική ύπνωση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83568" y="1772816"/>
            <a:ext cx="8060432" cy="4608512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Η </a:t>
            </a:r>
            <a:r>
              <a:rPr lang="el-GR" b="1" dirty="0" smtClean="0"/>
              <a:t>κλινική ύπνωση</a:t>
            </a:r>
            <a:r>
              <a:rPr lang="el-GR" dirty="0" smtClean="0"/>
              <a:t> είναι μια σειρά διαδικασιών κατά την οποία ο θεραπευτής προτείνει στον </a:t>
            </a:r>
            <a:r>
              <a:rPr lang="el-GR" dirty="0" err="1" smtClean="0"/>
              <a:t>θεραπευόμενο</a:t>
            </a:r>
            <a:r>
              <a:rPr lang="el-GR" dirty="0" smtClean="0"/>
              <a:t> να βιώσει συγκεκριμένες αλλαγές στο πως αισθάνεται, σκέφτεται ή/και συμπεριφέρεται. 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Όταν αρχίζει η </a:t>
            </a:r>
            <a:r>
              <a:rPr lang="el-GR" b="1" dirty="0" smtClean="0"/>
              <a:t>εστίαση της προσοχής</a:t>
            </a:r>
            <a:r>
              <a:rPr lang="el-GR" dirty="0" smtClean="0"/>
              <a:t> μειώνεται η περιφερειακή ικανότητα: είστε προσηλωμένοι σε αυτό που κάνετε και δίνετε λιγότερη σημασία στο περίγυρο σας. Συνάμα, η λογική δέχεται να υποχωρήσει για λίγο δίνοντας έτσι το δικαίωμα να δεχτείτε κάποια θεραπευτική ιδέα ακόμα κι αν φαίνεται να αντιτίθεται στη λογική σας. </a:t>
            </a:r>
          </a:p>
          <a:p>
            <a:r>
              <a:rPr lang="el-GR" dirty="0" smtClean="0"/>
              <a:t>Αν, για παράδειγμα, σας  πει ο θεραπευτής  να πάψετε να πονάτε, θα σας φαινόταν παράλογο να πάψει ο πόνος από τη στιγμή που υπάρχει. </a:t>
            </a:r>
          </a:p>
          <a:p>
            <a:r>
              <a:rPr lang="el-GR" dirty="0" smtClean="0"/>
              <a:t>Στην ύπνωση όμως,  δεν είμαστε  τόσο επικριτικοί και  δεχόμαστε  να το δοκιμάσουμε χρησιμοποιώντας την καθοδήγηση του θεραπευτή και τη δημιουργικότητα μας. Συχνά, για να επιτευχθούν οι επιθυμητές αλλαγές ο θεραπευτής </a:t>
            </a:r>
            <a:r>
              <a:rPr lang="el-GR" b="1" dirty="0" smtClean="0"/>
              <a:t>καθοδηγεί</a:t>
            </a:r>
            <a:r>
              <a:rPr lang="el-GR" dirty="0" smtClean="0"/>
              <a:t> τη φαντασία  σε γεγονότα και καταστάσεις που, αν συνέβαιναν στην πραγματικότητα, θα προκαλούσαν τις επιθυμητές αλλαγές.</a:t>
            </a:r>
          </a:p>
          <a:p>
            <a:r>
              <a:rPr lang="el-GR" dirty="0" smtClean="0"/>
              <a:t>Οι προτάσεις που θα υποβάλλει ο θεραπευτής για να υπάρξουν οι συγκεκριμένες αλλαγές είναι οι </a:t>
            </a:r>
            <a:r>
              <a:rPr lang="el-GR" b="1" dirty="0" smtClean="0"/>
              <a:t>υποβολές</a:t>
            </a:r>
            <a:r>
              <a:rPr lang="el-GR" dirty="0" smtClean="0"/>
              <a:t>. </a:t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8313" y="2057400"/>
            <a:ext cx="31273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Θέση περιεχομένου 2"/>
          <p:cNvSpPr>
            <a:spLocks noGrp="1"/>
          </p:cNvSpPr>
          <p:nvPr>
            <p:ph sz="half" idx="2"/>
          </p:nvPr>
        </p:nvSpPr>
        <p:spPr>
          <a:xfrm>
            <a:off x="683568" y="692696"/>
            <a:ext cx="7848872" cy="4869904"/>
          </a:xfrm>
        </p:spPr>
        <p:txBody>
          <a:bodyPr rtlCol="0">
            <a:normAutofit/>
          </a:bodyPr>
          <a:lstStyle/>
          <a:p>
            <a:pPr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l-GR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l-GR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l-GR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Βιοανάδραση</a:t>
            </a:r>
            <a:r>
              <a:rPr lang="el-GR" sz="2000" b="1" dirty="0" smtClean="0"/>
              <a:t> </a:t>
            </a:r>
            <a:r>
              <a:rPr lang="el-GR" sz="1800" dirty="0" smtClean="0"/>
              <a:t>( χρησιμοποιεί μια μηχανή διδασκαλίας με σημείο ανατροφοδότησης για να μάθει ο ασθενής, μέσω δοκιμών και λαθών, να ελέγχει τους ακούσιους σωματικούς μηχανισμούς</a:t>
            </a:r>
            <a:r>
              <a:rPr lang="el-GR" sz="1800" dirty="0" smtClean="0"/>
              <a:t>)</a:t>
            </a:r>
            <a:endParaRPr lang="el-GR" sz="1800" dirty="0" smtClean="0"/>
          </a:p>
          <a:p>
            <a:pPr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l-GR" sz="1800" dirty="0" smtClean="0"/>
          </a:p>
          <a:p>
            <a:pPr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l-GR" sz="1800" dirty="0" smtClean="0"/>
          </a:p>
          <a:p>
            <a:pPr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l-GR" sz="1800" dirty="0" smtClean="0"/>
          </a:p>
          <a:p>
            <a:pPr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Θεραπευτικό </a:t>
            </a:r>
            <a:r>
              <a:rPr lang="el-G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Άγγιγμα </a:t>
            </a:r>
            <a:r>
              <a:rPr lang="el-GR" sz="1800" dirty="0"/>
              <a:t>(αναπτύχθηκε από νοσηλευτές, χρήση χεριών για τη συνειδητή πρόκληση ανταλλαγής ενέργειας 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Εικόνα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8CFC6"/>
              </a:clrFrom>
              <a:clrTo>
                <a:srgbClr val="D8CFC6">
                  <a:alpha val="0"/>
                </a:srgbClr>
              </a:clrTo>
            </a:clrChange>
          </a:blip>
          <a:srcRect l="14726" t="12631" r="21289" b="10336"/>
          <a:stretch>
            <a:fillRect/>
          </a:stretch>
        </p:blipFill>
        <p:spPr bwMode="auto">
          <a:xfrm>
            <a:off x="5940425" y="2863850"/>
            <a:ext cx="2447925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Τίτλος 2"/>
          <p:cNvSpPr>
            <a:spLocks noGrp="1"/>
          </p:cNvSpPr>
          <p:nvPr>
            <p:ph type="title"/>
          </p:nvPr>
        </p:nvSpPr>
        <p:spPr>
          <a:xfrm>
            <a:off x="1371600" y="1268413"/>
            <a:ext cx="6400800" cy="4968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z="2200" dirty="0" smtClean="0">
                <a:solidFill>
                  <a:prstClr val="black"/>
                </a:solidFill>
              </a:rPr>
              <a:t>Εφαρμογή </a:t>
            </a:r>
            <a:r>
              <a:rPr lang="el-GR" sz="2200" dirty="0" smtClean="0">
                <a:solidFill>
                  <a:prstClr val="black"/>
                </a:solidFill>
              </a:rPr>
              <a:t>Σ</a:t>
            </a:r>
            <a:r>
              <a:rPr lang="el-GR" sz="2200" dirty="0" smtClean="0">
                <a:solidFill>
                  <a:prstClr val="black"/>
                </a:solidFill>
              </a:rPr>
              <a:t>χεδίου </a:t>
            </a:r>
            <a:r>
              <a:rPr lang="el-GR" sz="2200" dirty="0" smtClean="0">
                <a:solidFill>
                  <a:prstClr val="black"/>
                </a:solidFill>
              </a:rPr>
              <a:t>Φ</a:t>
            </a:r>
            <a:r>
              <a:rPr lang="el-GR" sz="2200" dirty="0" smtClean="0">
                <a:solidFill>
                  <a:prstClr val="black"/>
                </a:solidFill>
              </a:rPr>
              <a:t>ροντίδας</a:t>
            </a: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idx="1"/>
          </p:nvPr>
        </p:nvSpPr>
        <p:spPr>
          <a:xfrm>
            <a:off x="1547813" y="2397125"/>
            <a:ext cx="5648325" cy="45243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Χρήση φαρμακολογικών μέτρων</a:t>
            </a:r>
            <a:endParaRPr lang="el-G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sz="half" idx="2"/>
          </p:nvPr>
        </p:nvSpPr>
        <p:spPr>
          <a:xfrm>
            <a:off x="827088" y="2924175"/>
            <a:ext cx="5792787" cy="2743200"/>
          </a:xfrm>
        </p:spPr>
        <p:txBody>
          <a:bodyPr rtlCol="0">
            <a:normAutofit/>
          </a:bodyPr>
          <a:lstStyle/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u="sng" dirty="0" smtClean="0"/>
              <a:t>Χορήγηση αναλγητικών:</a:t>
            </a: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dirty="0"/>
              <a:t> </a:t>
            </a:r>
            <a:r>
              <a:rPr lang="el-GR" sz="1600" dirty="0" smtClean="0"/>
              <a:t>μη στεροειδή αντιφλεγμονώδη (ήπιοι- μέτριοι πόνοι)</a:t>
            </a: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sz="1600" dirty="0" smtClean="0"/>
              <a:t> οπιοειδή ή ναρκωτικά (μέτριοι έως σοβαροί πόνοι) </a:t>
            </a: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sz="1600" dirty="0" smtClean="0"/>
              <a:t> επικουρικά (σπασμολυτικά, αντικαταθλιπτικά…)</a:t>
            </a:r>
            <a:endParaRPr lang="el-GR" sz="1600" dirty="0"/>
          </a:p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1371600" y="980728"/>
            <a:ext cx="6400800" cy="4680297"/>
          </a:xfrm>
        </p:spPr>
        <p:txBody>
          <a:bodyPr rtlCol="0">
            <a:normAutofit lnSpcReduction="10000"/>
          </a:bodyPr>
          <a:lstStyle/>
          <a:p>
            <a:pPr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i="1" u="sng" dirty="0" smtClean="0"/>
              <a:t>Γενικές Αρχές Χορήγησης Αναλγητικών Φαρμάκων</a:t>
            </a:r>
          </a:p>
          <a:p>
            <a:pPr marL="285750" indent="-2857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b="1" dirty="0" smtClean="0"/>
              <a:t>Σκοποί για την ανακούφιση του πόνου</a:t>
            </a:r>
          </a:p>
          <a:p>
            <a:pPr marL="285750" indent="-2857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96000"/>
              <a:buFont typeface="Arial" pitchFamily="34" charset="0"/>
              <a:buChar char="•"/>
              <a:defRPr/>
            </a:pPr>
            <a:r>
              <a:rPr lang="el-GR" sz="1500" dirty="0"/>
              <a:t> </a:t>
            </a:r>
            <a:r>
              <a:rPr lang="el-GR" sz="1500" dirty="0" smtClean="0"/>
              <a:t>πολλαπλά μέτρα ελέγχου του πόνου</a:t>
            </a:r>
          </a:p>
          <a:p>
            <a:pPr marL="285750" indent="-2857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96000"/>
              <a:buFont typeface="Arial" pitchFamily="34" charset="0"/>
              <a:buChar char="•"/>
              <a:defRPr/>
            </a:pPr>
            <a:r>
              <a:rPr lang="el-GR" sz="1500" dirty="0"/>
              <a:t> </a:t>
            </a:r>
            <a:r>
              <a:rPr lang="el-GR" sz="1500" dirty="0" smtClean="0"/>
              <a:t>μέτρα ελέγχου πριν ο πόνος γίνει έντονος </a:t>
            </a:r>
          </a:p>
          <a:p>
            <a:pPr marL="285750" indent="-2857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96000"/>
              <a:buFont typeface="Arial" pitchFamily="34" charset="0"/>
              <a:buChar char="•"/>
              <a:defRPr/>
            </a:pPr>
            <a:r>
              <a:rPr lang="el-GR" sz="1500" dirty="0"/>
              <a:t> </a:t>
            </a:r>
            <a:r>
              <a:rPr lang="el-GR" sz="1500" dirty="0" smtClean="0"/>
              <a:t>συνεργασία με τον ασθενή</a:t>
            </a:r>
          </a:p>
          <a:p>
            <a:pPr marL="285750" indent="-2857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96000"/>
              <a:buFont typeface="Arial" pitchFamily="34" charset="0"/>
              <a:buChar char="•"/>
              <a:defRPr/>
            </a:pPr>
            <a:r>
              <a:rPr lang="el-GR" sz="1500" dirty="0"/>
              <a:t> </a:t>
            </a:r>
            <a:r>
              <a:rPr lang="el-GR" sz="1500" dirty="0" smtClean="0"/>
              <a:t>τροποποίηση και εφαρμογή των μέτρων ελέγχων σε συνεργασία με τον ασθενή</a:t>
            </a:r>
          </a:p>
          <a:p>
            <a:pPr marL="285750" indent="-2857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96000"/>
              <a:buFont typeface="Arial" pitchFamily="34" charset="0"/>
              <a:buChar char="•"/>
              <a:defRPr/>
            </a:pPr>
            <a:r>
              <a:rPr lang="el-GR" sz="1500" dirty="0"/>
              <a:t> </a:t>
            </a:r>
            <a:r>
              <a:rPr lang="el-GR" sz="1500" dirty="0" smtClean="0"/>
              <a:t>ενθάρρυνση για πολλαπλές εφαρμογές μιας μεθόδου πριν χαρακτηριστεί αναποτελεσματική</a:t>
            </a:r>
          </a:p>
          <a:p>
            <a:pPr marL="285750" indent="-2857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96000"/>
              <a:buFont typeface="Arial" pitchFamily="34" charset="0"/>
              <a:buChar char="•"/>
              <a:defRPr/>
            </a:pPr>
            <a:r>
              <a:rPr lang="el-GR" sz="1500" dirty="0"/>
              <a:t> </a:t>
            </a:r>
            <a:r>
              <a:rPr lang="el-GR" sz="1500" dirty="0" smtClean="0"/>
              <a:t>δεκτικότητα, επιμονή και ασφάλεια ως επαγγελματίες</a:t>
            </a:r>
          </a:p>
          <a:p>
            <a:pPr marL="285750" indent="-2857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96000"/>
              <a:buFont typeface="Wingdings" pitchFamily="2" charset="2"/>
              <a:buChar char="Ø"/>
              <a:defRPr/>
            </a:pPr>
            <a:r>
              <a:rPr lang="el-GR" b="1" dirty="0"/>
              <a:t> Συνεχιζόμενη </a:t>
            </a:r>
            <a:r>
              <a:rPr lang="el-GR" b="1" dirty="0" smtClean="0"/>
              <a:t>Αξιολόγηση</a:t>
            </a:r>
          </a:p>
          <a:p>
            <a:pPr marL="285750" indent="-2857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96000"/>
              <a:buFont typeface="Wingdings" pitchFamily="2" charset="2"/>
              <a:buChar char="Ø"/>
              <a:defRPr/>
            </a:pPr>
            <a:r>
              <a:rPr lang="el-GR" b="1" dirty="0"/>
              <a:t> </a:t>
            </a:r>
            <a:r>
              <a:rPr lang="el-GR" b="1" dirty="0" smtClean="0"/>
              <a:t>Χρόνος </a:t>
            </a:r>
            <a:r>
              <a:rPr lang="el-GR" sz="1500" dirty="0"/>
              <a:t>(πιο αποτελεσματικά πριν αρχίσει ο πόνος</a:t>
            </a:r>
            <a:r>
              <a:rPr lang="el-GR" sz="1500" dirty="0" smtClean="0"/>
              <a:t>)</a:t>
            </a:r>
          </a:p>
          <a:p>
            <a:pPr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96000"/>
              <a:buFont typeface="Wingdings" pitchFamily="2" charset="2"/>
              <a:buNone/>
              <a:defRPr/>
            </a:pPr>
            <a:endParaRPr lang="el-GR" sz="1500" dirty="0"/>
          </a:p>
          <a:p>
            <a:pPr marL="285750" indent="-2857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96000"/>
              <a:buFont typeface="Arial" pitchFamily="34" charset="0"/>
              <a:buChar char="•"/>
              <a:defRPr/>
            </a:pPr>
            <a:endParaRPr lang="el-GR" b="1" dirty="0"/>
          </a:p>
          <a:p>
            <a:pPr marL="285750" indent="-285750" algn="just" fontAlgn="auto">
              <a:spcAft>
                <a:spcPts val="0"/>
              </a:spcAft>
              <a:buSzPct val="96000"/>
              <a:buFont typeface="Arial" pitchFamily="34" charset="0"/>
              <a:buChar char="•"/>
              <a:defRPr/>
            </a:pPr>
            <a:endParaRPr lang="el-GR" dirty="0"/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κειμένου 4"/>
          <p:cNvSpPr>
            <a:spLocks noGrp="1"/>
          </p:cNvSpPr>
          <p:nvPr>
            <p:ph type="body" idx="1"/>
          </p:nvPr>
        </p:nvSpPr>
        <p:spPr>
          <a:xfrm>
            <a:off x="1258888" y="2205038"/>
            <a:ext cx="3238500" cy="6080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Διαχείριση Οξέος Πόνου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half" idx="3"/>
          </p:nvPr>
        </p:nvSpPr>
        <p:spPr>
          <a:xfrm>
            <a:off x="4645025" y="2204864"/>
            <a:ext cx="3455367" cy="602344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1800" dirty="0" smtClean="0"/>
              <a:t>Διαχείριση Καρκινικού ή  Χρόνιου Πόνου</a:t>
            </a:r>
            <a:endParaRPr lang="el-GR" sz="1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2"/>
          </p:nvPr>
        </p:nvSpPr>
        <p:spPr>
          <a:xfrm>
            <a:off x="914400" y="3140968"/>
            <a:ext cx="3733800" cy="2993132"/>
          </a:xfrm>
        </p:spPr>
        <p:txBody>
          <a:bodyPr rtlCol="0">
            <a:normAutofit fontScale="850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l-GR" dirty="0" smtClean="0"/>
              <a:t> επιθετικός, εξατομικευμένος έλεγχος μετεγχειρητικού πόνου</a:t>
            </a:r>
            <a:r>
              <a:rPr lang="en-US" dirty="0" smtClean="0"/>
              <a:t>(AHCPR,1992)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dirty="0"/>
              <a:t> </a:t>
            </a:r>
            <a:r>
              <a:rPr lang="el-GR" dirty="0" smtClean="0"/>
              <a:t>πρόληψη του πόνου είναι ευκολότερη από την αντιμετώπισή του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l-GR" dirty="0" smtClean="0"/>
              <a:t>Συνεργατικές προσπάθειες μεταξύ των ασθενών και των επαγγελματιών υγείας 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sz="half" idx="4"/>
          </p:nvPr>
        </p:nvSpPr>
        <p:spPr>
          <a:xfrm>
            <a:off x="4648200" y="2819400"/>
            <a:ext cx="3452813" cy="2743200"/>
          </a:xfrm>
        </p:spPr>
        <p:txBody>
          <a:bodyPr rtlCol="0">
            <a:normAutofit lnSpcReduction="10000"/>
          </a:bodyPr>
          <a:lstStyle/>
          <a:p>
            <a:pPr indent="-27432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 smtClean="0">
                <a:solidFill>
                  <a:srgbClr val="002060"/>
                </a:solidFill>
              </a:rPr>
              <a:t>Ανεπαρκής ανακούφιση καρκινικού πόνου λόγω: </a:t>
            </a:r>
            <a:r>
              <a:rPr lang="el-GR" sz="1500" dirty="0" smtClean="0"/>
              <a:t>ατεκμηρίωτων φόβων εθισμού, ανεπαρκείς γνώσεις από επαγγελματίες υγείας για σύγχρονους τρόπους αντιμετώπισης, λανθασμένη αξιολόγηση του πόνου, δεν αποτελεί προτεραιότητα.</a:t>
            </a:r>
            <a:endParaRPr lang="en-US" sz="1500" dirty="0" smtClean="0"/>
          </a:p>
          <a:p>
            <a:pPr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l-GR" sz="1500" dirty="0" smtClean="0"/>
          </a:p>
          <a:p>
            <a:pPr indent="-27432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/>
              <a:t> </a:t>
            </a:r>
            <a:r>
              <a:rPr lang="el-GR" sz="1400" b="1" dirty="0">
                <a:solidFill>
                  <a:srgbClr val="002060"/>
                </a:solidFill>
              </a:rPr>
              <a:t>Αναλγητική κλίμακα 3 βημάτων (</a:t>
            </a:r>
            <a:r>
              <a:rPr lang="en-US" sz="1400" b="1" dirty="0">
                <a:solidFill>
                  <a:srgbClr val="002060"/>
                </a:solidFill>
              </a:rPr>
              <a:t>WHO</a:t>
            </a:r>
            <a:r>
              <a:rPr lang="en-US" sz="1400" b="1" dirty="0" smtClean="0">
                <a:solidFill>
                  <a:srgbClr val="002060"/>
                </a:solidFill>
              </a:rPr>
              <a:t>)</a:t>
            </a:r>
            <a:r>
              <a:rPr lang="el-GR" sz="1400" b="1" dirty="0" smtClean="0">
                <a:solidFill>
                  <a:srgbClr val="002060"/>
                </a:solidFill>
              </a:rPr>
              <a:t>, </a:t>
            </a:r>
            <a:r>
              <a:rPr lang="el-GR" sz="1400" dirty="0" smtClean="0"/>
              <a:t>κατάλληλη προοδευτική χορήγηση φαρμάκων και δόσεων</a:t>
            </a:r>
            <a:endParaRPr lang="el-GR" sz="1400" b="1" dirty="0"/>
          </a:p>
          <a:p>
            <a:pPr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l-GR" sz="1500" dirty="0" smtClean="0"/>
          </a:p>
          <a:p>
            <a:pPr indent="-274320" fontAlgn="auto">
              <a:spcAft>
                <a:spcPts val="0"/>
              </a:spcAft>
              <a:defRPr/>
            </a:pPr>
            <a:endParaRPr lang="el-GR" dirty="0" smtClean="0"/>
          </a:p>
          <a:p>
            <a:pPr indent="-274320" fontAlgn="auto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Ο πόνος ορίζεται συνήθως σαν μια δυσάρεστη εμπειρία που προκαλείται από μια ερεθιστική ουσία, μια </a:t>
            </a:r>
            <a:r>
              <a:rPr lang="el-GR" dirty="0" err="1" smtClean="0"/>
              <a:t>ιστική</a:t>
            </a:r>
            <a:r>
              <a:rPr lang="el-GR" dirty="0" smtClean="0"/>
              <a:t> καταστροφή ή την αντιρρόπηση μιας </a:t>
            </a:r>
            <a:r>
              <a:rPr lang="el-GR" dirty="0" err="1" smtClean="0"/>
              <a:t>ιστικής</a:t>
            </a:r>
            <a:r>
              <a:rPr lang="el-GR" dirty="0" smtClean="0"/>
              <a:t> καταστροφής. </a:t>
            </a:r>
          </a:p>
          <a:p>
            <a:r>
              <a:rPr lang="el-GR" dirty="0" smtClean="0"/>
              <a:t>Το γεγονός αυτό οδηγεί σε αντίδραση η οποία συνίσταται από απάντηση απόσυρσης, από μεταβολική και ορμονική απάντηση και από επαγρύπνηση της συνείδησης.</a:t>
            </a:r>
            <a:endParaRPr lang="el-G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2"/>
          <p:cNvSpPr>
            <a:spLocks noGrp="1"/>
          </p:cNvSpPr>
          <p:nvPr>
            <p:ph type="title"/>
          </p:nvPr>
        </p:nvSpPr>
        <p:spPr>
          <a:xfrm>
            <a:off x="1371600" y="1125538"/>
            <a:ext cx="6400800" cy="8556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400" b="1" dirty="0" smtClean="0"/>
              <a:t>Αναλγητική κλίμακα </a:t>
            </a:r>
            <a:r>
              <a:rPr lang="en-US" sz="2400" b="1" dirty="0" smtClean="0"/>
              <a:t>3</a:t>
            </a:r>
            <a:r>
              <a:rPr lang="el-GR" sz="2400" b="1" dirty="0" smtClean="0"/>
              <a:t> βημάτων </a:t>
            </a:r>
            <a:r>
              <a:rPr lang="el-GR" sz="2400" b="1" dirty="0"/>
              <a:t>(</a:t>
            </a:r>
            <a:r>
              <a:rPr lang="en-US" sz="2400" b="1" dirty="0" smtClean="0"/>
              <a:t>WHO</a:t>
            </a:r>
            <a:r>
              <a:rPr lang="el-GR" sz="2400" b="1" dirty="0" smtClean="0"/>
              <a:t>, </a:t>
            </a:r>
            <a:r>
              <a:rPr lang="en-US" sz="2400" b="1" dirty="0" smtClean="0"/>
              <a:t>pain ladder</a:t>
            </a:r>
            <a:r>
              <a:rPr lang="el-GR" sz="2400" b="1" dirty="0" smtClean="0"/>
              <a:t>)</a:t>
            </a:r>
            <a:endParaRPr lang="el-GR" sz="2400" dirty="0"/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259632" y="2457450"/>
            <a:ext cx="6480720" cy="2987774"/>
          </a:xfrm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10010" r="9739" b="6295"/>
          <a:stretch/>
        </p:blipFill>
        <p:spPr bwMode="auto">
          <a:xfrm>
            <a:off x="827584" y="3429000"/>
            <a:ext cx="2592288" cy="2218184"/>
          </a:xfrm>
          <a:prstGeom prst="rect">
            <a:avLst/>
          </a:prstGeom>
          <a:ln/>
          <a:extLst>
            <a:ext uri="{909E8E84-426E-40DD-AFC4-6F175D3DCCD1}"/>
            <a:ext uri="{91240B29-F687-4F45-9708-019B960494DF}"/>
            <a:ext uri="{AF507438-7753-43E0-B8FC-AC1667EBCBE1}"/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Θέση κειμένου 4"/>
          <p:cNvSpPr>
            <a:spLocks noGrp="1"/>
          </p:cNvSpPr>
          <p:nvPr>
            <p:ph type="body" idx="1"/>
          </p:nvPr>
        </p:nvSpPr>
        <p:spPr>
          <a:xfrm>
            <a:off x="1276350" y="1556792"/>
            <a:ext cx="6248400" cy="50405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Ελεγχόμενη από τον ασθενή Αναλγησία (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PCA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l-G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5298" name="Θέση περιεχομένου 1"/>
          <p:cNvSpPr>
            <a:spLocks noGrp="1"/>
          </p:cNvSpPr>
          <p:nvPr>
            <p:ph sz="half" idx="2"/>
          </p:nvPr>
        </p:nvSpPr>
        <p:spPr>
          <a:xfrm>
            <a:off x="827088" y="2819400"/>
            <a:ext cx="3452812" cy="2743200"/>
          </a:xfrm>
        </p:spPr>
        <p:txBody>
          <a:bodyPr/>
          <a:lstStyle/>
          <a:p>
            <a:pPr indent="0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l-GR" sz="1600" dirty="0" smtClean="0"/>
              <a:t>Συχνότερα χρησιμοποιούμενο φάρμακο: </a:t>
            </a:r>
            <a:r>
              <a:rPr lang="el-GR" sz="1600" b="1" i="1" dirty="0" smtClean="0"/>
              <a:t>μορφίνη</a:t>
            </a:r>
          </a:p>
          <a:p>
            <a:pPr indent="0" algn="just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el-GR" sz="1600" dirty="0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4"/>
          </p:nvPr>
        </p:nvSpPr>
        <p:spPr>
          <a:xfrm>
            <a:off x="3635375" y="2708275"/>
            <a:ext cx="5185097" cy="3817069"/>
          </a:xfrm>
        </p:spPr>
        <p:txBody>
          <a:bodyPr rtlCol="0">
            <a:normAutofit fontScale="55000" lnSpcReduction="20000"/>
          </a:bodyPr>
          <a:lstStyle/>
          <a:p>
            <a:pPr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500" b="1" i="1" dirty="0" smtClean="0"/>
              <a:t>Πλεονεκτήματα</a:t>
            </a:r>
          </a:p>
          <a:p>
            <a:pPr marL="285750" indent="-28575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sz="1600" dirty="0"/>
              <a:t> </a:t>
            </a:r>
            <a:r>
              <a:rPr lang="el-GR" sz="2500" dirty="0" smtClean="0"/>
              <a:t>διατηρείται σταθερό το επίπεδο του αναλγητικού φαρμάκου</a:t>
            </a:r>
          </a:p>
          <a:p>
            <a:pPr marL="285750" indent="-28575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IV </a:t>
            </a:r>
            <a:r>
              <a:rPr lang="el-GR" sz="2500" dirty="0" smtClean="0"/>
              <a:t>Χορήγηση (γρηγορότερη και περισσότερο προβλέψιμη απορρόφηση)</a:t>
            </a:r>
          </a:p>
          <a:p>
            <a:pPr marL="285750" indent="-28575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500" dirty="0"/>
              <a:t> </a:t>
            </a:r>
            <a:r>
              <a:rPr lang="el-GR" sz="2500" dirty="0" smtClean="0"/>
              <a:t>ο ασθενής είναι υπεύθυνος για το πρόγραμμα αντιμετώπισης του πόνου</a:t>
            </a:r>
          </a:p>
          <a:p>
            <a:pPr marL="285750" indent="-28575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500" dirty="0"/>
              <a:t> </a:t>
            </a:r>
            <a:r>
              <a:rPr lang="el-GR" sz="2500" dirty="0" smtClean="0"/>
              <a:t>ο ασθενής τείνει να χρησιμοποιεί μικρότερες δόσεις φαρμάκου αφού το χρησιμοποιεί πριν ο πόνος γίνει σοβαρός</a:t>
            </a:r>
          </a:p>
          <a:p>
            <a:pPr marL="285750" indent="-28575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500" dirty="0" smtClean="0"/>
              <a:t>Ο ασθενής είναι περισσότερο ικανοποιημένος κ ο πόνος του ανακουφίζεται καλύτερα</a:t>
            </a:r>
            <a:endParaRPr lang="el-GR" sz="2500" dirty="0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200" b="1" dirty="0" smtClean="0">
                <a:solidFill>
                  <a:srgbClr val="660033"/>
                </a:solidFill>
                <a:latin typeface="Constantia" pitchFamily="18" charset="0"/>
              </a:rPr>
              <a:t>Εναλλακτικές </a:t>
            </a:r>
            <a:r>
              <a:rPr lang="el-GR" sz="2200" b="1" dirty="0" smtClean="0">
                <a:solidFill>
                  <a:srgbClr val="660033"/>
                </a:solidFill>
                <a:latin typeface="Constantia" pitchFamily="18" charset="0"/>
              </a:rPr>
              <a:t>Μέθοδοι Χορήγησης </a:t>
            </a:r>
            <a:r>
              <a:rPr lang="el-GR" sz="2200" b="1" dirty="0" smtClean="0">
                <a:solidFill>
                  <a:srgbClr val="660033"/>
                </a:solidFill>
                <a:latin typeface="Constantia" pitchFamily="18" charset="0"/>
              </a:rPr>
              <a:t>Αναλγητικών</a:t>
            </a:r>
            <a:endParaRPr lang="el-G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κειμένου 4"/>
          <p:cNvSpPr>
            <a:spLocks noGrp="1"/>
          </p:cNvSpPr>
          <p:nvPr>
            <p:ph type="body" idx="1"/>
          </p:nvPr>
        </p:nvSpPr>
        <p:spPr>
          <a:xfrm>
            <a:off x="1547813" y="2362200"/>
            <a:ext cx="2952750" cy="4508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>
                <a:solidFill>
                  <a:schemeClr val="accent3">
                    <a:lumMod val="50000"/>
                  </a:schemeClr>
                </a:solidFill>
              </a:rPr>
              <a:t>Επισκληρίδια Αναλγησία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sz="half" idx="2"/>
          </p:nvPr>
        </p:nvSpPr>
        <p:spPr>
          <a:xfrm>
            <a:off x="914400" y="3212976"/>
            <a:ext cx="3733800" cy="2921124"/>
          </a:xfrm>
        </p:spPr>
        <p:txBody>
          <a:bodyPr rtlCol="0">
            <a:normAutofit/>
          </a:bodyPr>
          <a:lstStyle/>
          <a:p>
            <a:pPr marL="285750" indent="-28575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1400" dirty="0" smtClean="0"/>
              <a:t>Για την ανακούφιση του πόνου κατά τη δι</a:t>
            </a:r>
            <a:r>
              <a:rPr lang="el-GR" sz="1400" dirty="0"/>
              <a:t>ά</a:t>
            </a:r>
            <a:r>
              <a:rPr lang="el-GR" sz="1400" dirty="0" smtClean="0"/>
              <a:t>ρκεια της άμεσης μετεγχειρητικής φάσης και για χρόνιες καταστάσεις πόνου </a:t>
            </a: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1400" dirty="0" smtClean="0"/>
              <a:t>Προσεκτική νοσηλευτική παρακολούθηση της απάντησης του ασθενούς, με ιδιαίτερη προσοχή στον αναπνευστικό ρυθμό και βάθος και άλλες παρενέργειες, όπως λοίμωξη, κνησμός, επίσχεση ούρων κ.α.</a:t>
            </a:r>
            <a:endParaRPr lang="el-GR" sz="1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4"/>
          </p:nvPr>
        </p:nvSpPr>
        <p:spPr>
          <a:xfrm>
            <a:off x="4953000" y="3068960"/>
            <a:ext cx="3733800" cy="3065140"/>
          </a:xfrm>
        </p:spPr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1600" dirty="0" smtClean="0"/>
              <a:t>Αναισθητικά μέσα που δρουν με χημικό αποκλεισμό των νευρικών διόδων που εμπλέκονται στην αίσθηση και αντίδραση του πόνου (</a:t>
            </a:r>
            <a:r>
              <a:rPr lang="el-GR" sz="1600" i="1" dirty="0" smtClean="0"/>
              <a:t>νευρικός αποκλεισμός</a:t>
            </a:r>
            <a:r>
              <a:rPr lang="el-GR" sz="1600" dirty="0" smtClean="0"/>
              <a:t>) [π.χ. σε οδοντιατρικές εργασίες, κατά τη ραφή ενός τραύματος…]</a:t>
            </a:r>
          </a:p>
          <a:p>
            <a:pPr indent="0" fontAlgn="auto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1600" dirty="0" smtClean="0"/>
              <a:t> </a:t>
            </a:r>
            <a:endParaRPr lang="el-GR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643438" y="2349500"/>
            <a:ext cx="3097212" cy="577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Τοπική αναισθησία</a:t>
            </a:r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dirty="0" smtClean="0">
                <a:solidFill>
                  <a:srgbClr val="660033"/>
                </a:solidFill>
                <a:latin typeface="Constantia" pitchFamily="18" charset="0"/>
              </a:rPr>
              <a:t/>
            </a:r>
            <a:br>
              <a:rPr lang="el-GR" sz="2800" b="1" dirty="0" smtClean="0">
                <a:solidFill>
                  <a:srgbClr val="660033"/>
                </a:solidFill>
                <a:latin typeface="Constantia" pitchFamily="18" charset="0"/>
              </a:rPr>
            </a:br>
            <a:r>
              <a:rPr lang="el-GR" sz="2800" b="1" dirty="0" smtClean="0">
                <a:solidFill>
                  <a:srgbClr val="660033"/>
                </a:solidFill>
                <a:latin typeface="Constantia" pitchFamily="18" charset="0"/>
              </a:rPr>
              <a:t/>
            </a:r>
            <a:br>
              <a:rPr lang="el-GR" sz="2800" b="1" dirty="0" smtClean="0">
                <a:solidFill>
                  <a:srgbClr val="660033"/>
                </a:solidFill>
                <a:latin typeface="Constantia" pitchFamily="18" charset="0"/>
              </a:rPr>
            </a:br>
            <a:r>
              <a:rPr lang="el-GR" sz="2800" b="1" dirty="0" smtClean="0">
                <a:solidFill>
                  <a:srgbClr val="660033"/>
                </a:solidFill>
                <a:latin typeface="Constantia" pitchFamily="18" charset="0"/>
              </a:rPr>
              <a:t/>
            </a:r>
            <a:br>
              <a:rPr lang="el-GR" sz="2800" b="1" dirty="0" smtClean="0">
                <a:solidFill>
                  <a:srgbClr val="660033"/>
                </a:solidFill>
                <a:latin typeface="Constantia" pitchFamily="18" charset="0"/>
              </a:rPr>
            </a:br>
            <a:r>
              <a:rPr lang="el-GR" sz="2800" b="1" dirty="0" smtClean="0">
                <a:solidFill>
                  <a:srgbClr val="660033"/>
                </a:solidFill>
                <a:latin typeface="Constantia" pitchFamily="18" charset="0"/>
              </a:rPr>
              <a:t/>
            </a:r>
            <a:br>
              <a:rPr lang="el-GR" sz="2800" b="1" dirty="0" smtClean="0">
                <a:solidFill>
                  <a:srgbClr val="660033"/>
                </a:solidFill>
                <a:latin typeface="Constantia" pitchFamily="18" charset="0"/>
              </a:rPr>
            </a:br>
            <a:r>
              <a:rPr lang="el-GR" sz="2800" b="1" dirty="0" smtClean="0">
                <a:solidFill>
                  <a:srgbClr val="660033"/>
                </a:solidFill>
                <a:latin typeface="Constantia" pitchFamily="18" charset="0"/>
              </a:rPr>
              <a:t/>
            </a:r>
            <a:br>
              <a:rPr lang="el-GR" sz="2800" b="1" dirty="0" smtClean="0">
                <a:solidFill>
                  <a:srgbClr val="660033"/>
                </a:solidFill>
                <a:latin typeface="Constantia" pitchFamily="18" charset="0"/>
              </a:rPr>
            </a:br>
            <a:r>
              <a:rPr lang="el-GR" sz="2400" b="1" dirty="0" smtClean="0">
                <a:solidFill>
                  <a:srgbClr val="660033"/>
                </a:solidFill>
                <a:latin typeface="Constantia" pitchFamily="18" charset="0"/>
              </a:rPr>
              <a:t>Εναλλακτικές </a:t>
            </a:r>
            <a:r>
              <a:rPr lang="el-GR" sz="2400" b="1" dirty="0" smtClean="0">
                <a:solidFill>
                  <a:srgbClr val="660033"/>
                </a:solidFill>
                <a:latin typeface="Constantia" pitchFamily="18" charset="0"/>
              </a:rPr>
              <a:t>Μέθοδοι Χορήγησης Αναλγητικών</a:t>
            </a:r>
            <a:r>
              <a:rPr lang="el-GR" sz="2800" b="1" dirty="0" smtClean="0">
                <a:solidFill>
                  <a:srgbClr val="660033"/>
                </a:solidFill>
                <a:latin typeface="Constantia" pitchFamily="18" charset="0"/>
              </a:rPr>
              <a:t/>
            </a:r>
            <a:br>
              <a:rPr lang="el-GR" sz="2800" b="1" dirty="0" smtClean="0">
                <a:solidFill>
                  <a:srgbClr val="660033"/>
                </a:solidFill>
                <a:latin typeface="Constantia" pitchFamily="18" charset="0"/>
              </a:rPr>
            </a:br>
            <a:endParaRPr lang="el-GR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2500"/>
          </a:bodyPr>
          <a:lstStyle/>
          <a:p>
            <a:pPr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1900" b="1" u="sng" dirty="0" smtClean="0"/>
              <a:t>Επιπρόσθετα μέτρα ελέγχου του πόνου</a:t>
            </a: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b="1" i="1" dirty="0" smtClean="0"/>
              <a:t>Νευροτομή </a:t>
            </a:r>
            <a:r>
              <a:rPr lang="el-GR" dirty="0" smtClean="0"/>
              <a:t>(μερική ή ολική εκτομή ενός περιφερικού ή κρανιακού νεύρου)</a:t>
            </a: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b="1" i="1" dirty="0" err="1"/>
              <a:t>Ριζοτομή</a:t>
            </a:r>
            <a:r>
              <a:rPr lang="el-GR" b="1" i="1" dirty="0"/>
              <a:t> </a:t>
            </a:r>
            <a:r>
              <a:rPr lang="el-GR" dirty="0" smtClean="0"/>
              <a:t>(διακοπή των οπίσθιων ριζών ακριβώς έξω από τα κύτταρα των οπίσθιων κεράτων του Ν.Μ.)</a:t>
            </a: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b="1" i="1" dirty="0" err="1"/>
              <a:t>Χορδοτομή</a:t>
            </a:r>
            <a:r>
              <a:rPr lang="el-GR" dirty="0" smtClean="0"/>
              <a:t> (χειρουργική διατομή προσθιοπλάγιων δεματίων Ν.Μ. και  εγκεφαλικών διόδων που μεταφέρουν επώδυνες ώσεις / για προχωρημένες νόσους ή δυσίατο πόνο</a:t>
            </a: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b="1" i="1" dirty="0"/>
              <a:t> Συμπαθεκτομή </a:t>
            </a:r>
            <a:r>
              <a:rPr lang="el-GR" dirty="0" smtClean="0"/>
              <a:t>(αποκοπή συμπαθητικών κεντρομόλων νευρικών μονοπατιών)</a:t>
            </a:r>
          </a:p>
          <a:p>
            <a:pPr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l-G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00113" y="2133600"/>
            <a:ext cx="3956050" cy="3887788"/>
          </a:xfrm>
        </p:spPr>
        <p:txBody>
          <a:bodyPr rtlCol="0">
            <a:normAutofit fontScale="32500" lnSpcReduction="20000"/>
          </a:bodyPr>
          <a:lstStyle/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4000" b="1" u="sng" dirty="0" smtClean="0"/>
              <a:t>Έχετε το δικαίωμα να:</a:t>
            </a:r>
          </a:p>
          <a:p>
            <a:pPr indent="-27432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700" b="1" dirty="0" smtClean="0">
                <a:solidFill>
                  <a:srgbClr val="660033"/>
                </a:solidFill>
              </a:rPr>
              <a:t>προληφθεί ή να ανακουφιστεί ο πόνος σας επαρκώς</a:t>
            </a:r>
          </a:p>
          <a:p>
            <a:pPr indent="-27432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700" b="1" dirty="0">
                <a:solidFill>
                  <a:srgbClr val="3333CC"/>
                </a:solidFill>
              </a:rPr>
              <a:t> </a:t>
            </a:r>
            <a:r>
              <a:rPr lang="el-GR" sz="3700" b="1" dirty="0" smtClean="0">
                <a:solidFill>
                  <a:srgbClr val="3333CC"/>
                </a:solidFill>
              </a:rPr>
              <a:t>δώσετε το ιστορικό του πόνου και των αναλγητικών που λαμβάνει</a:t>
            </a:r>
          </a:p>
          <a:p>
            <a:pPr indent="-27432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700" dirty="0"/>
              <a:t> </a:t>
            </a:r>
            <a:r>
              <a:rPr lang="el-GR" sz="3700" b="1" dirty="0" smtClean="0">
                <a:solidFill>
                  <a:srgbClr val="660033"/>
                </a:solidFill>
              </a:rPr>
              <a:t>λάβετε απαντήσεις στις ερωτήσεις σας τις σχετικές με τον πόνο</a:t>
            </a:r>
          </a:p>
          <a:p>
            <a:pPr indent="-27432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700" b="1" dirty="0">
                <a:solidFill>
                  <a:srgbClr val="3333CC"/>
                </a:solidFill>
              </a:rPr>
              <a:t> </a:t>
            </a:r>
            <a:r>
              <a:rPr lang="el-GR" sz="3700" b="1" dirty="0" smtClean="0">
                <a:solidFill>
                  <a:srgbClr val="3333CC"/>
                </a:solidFill>
              </a:rPr>
              <a:t>αναπτύξετε ένα σχέδιο για την ανακούφιση του πόνου με το γιατρό σας</a:t>
            </a:r>
          </a:p>
          <a:p>
            <a:pPr indent="-27432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700" dirty="0"/>
              <a:t> </a:t>
            </a:r>
            <a:r>
              <a:rPr lang="el-GR" sz="3700" b="1" dirty="0" smtClean="0">
                <a:solidFill>
                  <a:srgbClr val="660033"/>
                </a:solidFill>
              </a:rPr>
              <a:t>γνωρίζετε ποια φάρμακα, θεραπεία ή αναισθησία θα σας χορηγηθούν </a:t>
            </a:r>
          </a:p>
          <a:p>
            <a:pPr indent="-27432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700" b="1" dirty="0" smtClean="0">
                <a:solidFill>
                  <a:srgbClr val="3333CC"/>
                </a:solidFill>
              </a:rPr>
              <a:t>γνωρίζετε τους κινδύνους, τα οφέλη και τις παρενέργειες της θεραπείας</a:t>
            </a:r>
          </a:p>
          <a:p>
            <a:pPr indent="-27432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700" dirty="0"/>
              <a:t> </a:t>
            </a:r>
            <a:r>
              <a:rPr lang="el-GR" sz="3700" b="1" dirty="0" smtClean="0">
                <a:solidFill>
                  <a:srgbClr val="660033"/>
                </a:solidFill>
              </a:rPr>
              <a:t>σας πιστεύουν όταν ισχυρίζεστε ότι πονάτε</a:t>
            </a:r>
          </a:p>
          <a:p>
            <a:pPr indent="-27432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700" b="1" dirty="0" smtClean="0">
                <a:solidFill>
                  <a:srgbClr val="3333CC"/>
                </a:solidFill>
              </a:rPr>
              <a:t> αξιολογείται ο πόνος σας σε εξατομικευμένη βάση</a:t>
            </a:r>
          </a:p>
          <a:p>
            <a:pPr indent="-27432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700" dirty="0"/>
              <a:t> </a:t>
            </a:r>
            <a:r>
              <a:rPr lang="el-GR" sz="3700" b="1" dirty="0">
                <a:solidFill>
                  <a:srgbClr val="660033"/>
                </a:solidFill>
              </a:rPr>
              <a:t>αξιολογείται ο πόνος </a:t>
            </a:r>
            <a:r>
              <a:rPr lang="el-GR" sz="3700" b="1" dirty="0" smtClean="0">
                <a:solidFill>
                  <a:srgbClr val="660033"/>
                </a:solidFill>
              </a:rPr>
              <a:t>σας χρησιμοποιώντας την κλίμακα πόνου από 0 έως 10</a:t>
            </a:r>
          </a:p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648200" y="2133600"/>
            <a:ext cx="3740150" cy="3816350"/>
          </a:xfrm>
        </p:spPr>
        <p:txBody>
          <a:bodyPr rtlCol="0">
            <a:normAutofit fontScale="92500" lnSpcReduction="10000"/>
          </a:bodyPr>
          <a:lstStyle/>
          <a:p>
            <a:pPr indent="-27432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300" dirty="0"/>
              <a:t> </a:t>
            </a:r>
            <a:r>
              <a:rPr lang="el-GR" sz="1300" b="1" dirty="0">
                <a:solidFill>
                  <a:srgbClr val="3333CC"/>
                </a:solidFill>
              </a:rPr>
              <a:t>ζητήσετε αλλαγή της θεραπείας αν ο πόνος επιμένει </a:t>
            </a:r>
            <a:endParaRPr lang="en-US" sz="1300" b="1" dirty="0" smtClean="0"/>
          </a:p>
          <a:p>
            <a:pPr indent="-27432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300" b="1" dirty="0" smtClean="0">
                <a:solidFill>
                  <a:srgbClr val="660033"/>
                </a:solidFill>
              </a:rPr>
              <a:t>δέχεστε φροντίδα με συμπόνια και ενσυναίσθηση</a:t>
            </a:r>
          </a:p>
          <a:p>
            <a:pPr indent="-27432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300" b="1" dirty="0">
                <a:solidFill>
                  <a:srgbClr val="3333CC"/>
                </a:solidFill>
              </a:rPr>
              <a:t> </a:t>
            </a:r>
            <a:r>
              <a:rPr lang="el-GR" sz="1300" b="1" dirty="0" smtClean="0">
                <a:solidFill>
                  <a:srgbClr val="3333CC"/>
                </a:solidFill>
              </a:rPr>
              <a:t>λαμβάνετε τα αναλγητικά σε τακτά χρονικά διαστήματα</a:t>
            </a:r>
          </a:p>
          <a:p>
            <a:pPr indent="-27432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300" b="1" dirty="0">
                <a:solidFill>
                  <a:srgbClr val="660033"/>
                </a:solidFill>
              </a:rPr>
              <a:t> </a:t>
            </a:r>
            <a:r>
              <a:rPr lang="el-GR" sz="1300" b="1" dirty="0" smtClean="0">
                <a:solidFill>
                  <a:srgbClr val="660033"/>
                </a:solidFill>
              </a:rPr>
              <a:t>αρνηθείτε τη θεραπεία χωρίς προκαταλήψεις από το γιατρό σας</a:t>
            </a:r>
          </a:p>
          <a:p>
            <a:pPr indent="-27432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300" b="1" dirty="0">
                <a:solidFill>
                  <a:srgbClr val="3333CC"/>
                </a:solidFill>
              </a:rPr>
              <a:t> </a:t>
            </a:r>
            <a:r>
              <a:rPr lang="el-GR" sz="1300" b="1" dirty="0" smtClean="0">
                <a:solidFill>
                  <a:srgbClr val="3333CC"/>
                </a:solidFill>
              </a:rPr>
              <a:t>αναζητήσετε δεύτερη γνώμη ή να ζητήσετε τη γνώμη ειδικού για τον πόνο</a:t>
            </a:r>
          </a:p>
          <a:p>
            <a:pPr indent="-27432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300" b="1" dirty="0">
                <a:solidFill>
                  <a:srgbClr val="660033"/>
                </a:solidFill>
              </a:rPr>
              <a:t> </a:t>
            </a:r>
            <a:r>
              <a:rPr lang="el-GR" sz="1300" b="1" dirty="0" smtClean="0">
                <a:solidFill>
                  <a:srgbClr val="660033"/>
                </a:solidFill>
              </a:rPr>
              <a:t>σας δίνονται τα αρχεία σας εάν τα ζητήσετε </a:t>
            </a:r>
          </a:p>
          <a:p>
            <a:pPr indent="-27432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300" b="1" dirty="0">
                <a:solidFill>
                  <a:srgbClr val="3333CC"/>
                </a:solidFill>
              </a:rPr>
              <a:t> </a:t>
            </a:r>
            <a:r>
              <a:rPr lang="el-GR" sz="1300" b="1" dirty="0" smtClean="0">
                <a:solidFill>
                  <a:srgbClr val="3333CC"/>
                </a:solidFill>
              </a:rPr>
              <a:t>συμπεριλάβετε την οικογένειά σας στη λήψη αποφάσεων </a:t>
            </a:r>
          </a:p>
          <a:p>
            <a:pPr indent="-27432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300" b="1" dirty="0" smtClean="0">
                <a:solidFill>
                  <a:srgbClr val="660033"/>
                </a:solidFill>
              </a:rPr>
              <a:t>Θυμίσετε σε εκείνους που σας φροντίζουν ότι η διαχείριση του πόνου είναι μέρος της διαγνωστικής, ιατρικής ή χειρουργικής φροντίδας σας </a:t>
            </a:r>
          </a:p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1196752"/>
            <a:ext cx="65527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latin typeface="+mn-lt"/>
                <a:cs typeface="+mn-cs"/>
              </a:rPr>
              <a:t>ΝΟΜΙΚΗ – ΗΘΙΚΗ ΕΥΘΥΝΗ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Καταστατικός Χάρτης Δικαιωμάτων Ασθενούς για τον Πόνο</a:t>
            </a:r>
            <a:endParaRPr lang="en-US" sz="1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z="2800" dirty="0" smtClean="0"/>
              <a:t>Εκτίμηση αποτελεσμάτων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1400" i="1" dirty="0" smtClean="0"/>
              <a:t>Η εκτίμηση των αποτελεσμάτων του σχεδίου αντιμετώπισης κατευθύνεται </a:t>
            </a:r>
            <a:r>
              <a:rPr lang="el-GR" sz="1400" dirty="0" smtClean="0"/>
              <a:t>προς την αλλαγή της φύσης </a:t>
            </a: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dirty="0" smtClean="0"/>
              <a:t>της εμπειρίας του πόνου</a:t>
            </a: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dirty="0" smtClean="0"/>
              <a:t>Τις πρακτικές θεραπείας </a:t>
            </a: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dirty="0"/>
              <a:t> </a:t>
            </a:r>
            <a:r>
              <a:rPr lang="el-GR" dirty="0" smtClean="0"/>
              <a:t>ανταπόκριση του ασθενή και της οικογένειας στο σχέδιο φροντίδας</a:t>
            </a:r>
            <a:endParaRPr lang="el-G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Πως παράγεται ο πόνος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Η </a:t>
            </a:r>
            <a:r>
              <a:rPr lang="el-GR" dirty="0" err="1" smtClean="0"/>
              <a:t>ιστική</a:t>
            </a:r>
            <a:r>
              <a:rPr lang="el-GR" dirty="0" smtClean="0"/>
              <a:t> καταστροφή π.χ. χειρουργική τομή, τραύμα προκαλεί την απελευθέρωση χημικών ουσιών ( διαβιβαστών πόνου όπως </a:t>
            </a:r>
            <a:r>
              <a:rPr lang="el-GR" dirty="0" err="1" smtClean="0">
                <a:solidFill>
                  <a:srgbClr val="FF0000"/>
                </a:solidFill>
              </a:rPr>
              <a:t>ισταμίνη</a:t>
            </a:r>
            <a:r>
              <a:rPr lang="el-GR" dirty="0" smtClean="0">
                <a:solidFill>
                  <a:srgbClr val="FF0000"/>
                </a:solidFill>
              </a:rPr>
              <a:t>, </a:t>
            </a:r>
            <a:r>
              <a:rPr lang="el-GR" dirty="0" err="1" smtClean="0">
                <a:solidFill>
                  <a:srgbClr val="FF0000"/>
                </a:solidFill>
              </a:rPr>
              <a:t>βραδυκινίνες</a:t>
            </a:r>
            <a:r>
              <a:rPr lang="el-GR" dirty="0" smtClean="0"/>
              <a:t>) στο σημείο του τραυματισμού.</a:t>
            </a:r>
          </a:p>
          <a:p>
            <a:r>
              <a:rPr lang="el-GR" dirty="0" smtClean="0"/>
              <a:t>Οι ουσίες αυτές ερεθίζουν τις νευρικές ίνες που μεταφέρουν την αίσθηση του πόνου διά του ΝΩΤΙΑΙΟΥ ΜΥΕΛΟΥ σε υψηλότερα κέντρα, όπου βιώνεται ο πόνος.</a:t>
            </a:r>
          </a:p>
          <a:p>
            <a:r>
              <a:rPr lang="el-GR" dirty="0" smtClean="0"/>
              <a:t>Για το λόγο αυτό υπάρχουν διάφορα σημεία κατά μήκος αυτής της διαδρομής , όπου είναι δυνατόν να μεταβληθεί και να διακοπεί η μετάδοση του μηνύματος του πόνου.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Πως δρουν τα φάρμακα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u="sng" dirty="0" smtClean="0"/>
              <a:t>Οι αντιφλεγμονώδεις παράγοντες  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αναστέλλουν </a:t>
            </a:r>
            <a:r>
              <a:rPr lang="el-GR" dirty="0" smtClean="0"/>
              <a:t>την απελευθέρωση των διαβιβαστών του πόνου στο σημείο τραυματισμού.</a:t>
            </a:r>
          </a:p>
          <a:p>
            <a:r>
              <a:rPr lang="el-GR" u="sng" dirty="0" smtClean="0"/>
              <a:t>Οι τοπικοί αναισθητικοί παράγοντες 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αποκλείουν</a:t>
            </a:r>
            <a:r>
              <a:rPr lang="el-GR" dirty="0" smtClean="0"/>
              <a:t> τα  περιφερικά και κεντρικά νεύρα  και εμποδίζουν το ερέθισμα να φτάσει στον εγκέφαλο.</a:t>
            </a:r>
          </a:p>
          <a:p>
            <a:r>
              <a:rPr lang="el-GR" u="sng" dirty="0" smtClean="0"/>
              <a:t>Τα </a:t>
            </a:r>
            <a:r>
              <a:rPr lang="el-GR" u="sng" dirty="0" err="1" smtClean="0"/>
              <a:t>οπιοειδή</a:t>
            </a:r>
            <a:r>
              <a:rPr lang="el-GR" u="sng" dirty="0" smtClean="0"/>
              <a:t> </a:t>
            </a:r>
            <a:r>
              <a:rPr lang="el-GR" dirty="0" smtClean="0"/>
              <a:t>δρουν κεντρικά 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τροποποιώντας </a:t>
            </a:r>
            <a:r>
              <a:rPr lang="el-GR" dirty="0" smtClean="0"/>
              <a:t>την πρόσληψη του επώδυνου ερεθίσματος.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ΠΗΓΕΣ ΠΟΝΟΥ</a:t>
            </a:r>
            <a:endParaRPr lang="el-GR" dirty="0"/>
          </a:p>
        </p:txBody>
      </p:sp>
      <p:sp>
        <p:nvSpPr>
          <p:cNvPr id="17410" name="Θέση περιεχομένου 4"/>
          <p:cNvSpPr>
            <a:spLocks noGrp="1"/>
          </p:cNvSpPr>
          <p:nvPr>
            <p:ph sz="quarter" idx="1"/>
          </p:nvPr>
        </p:nvSpPr>
        <p:spPr>
          <a:xfrm>
            <a:off x="1043608" y="1988840"/>
            <a:ext cx="6728792" cy="3767435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 </a:t>
            </a:r>
            <a:r>
              <a:rPr lang="el-GR" b="1" dirty="0" smtClean="0"/>
              <a:t>δερματικός (ή επιφανειακός): </a:t>
            </a:r>
            <a:r>
              <a:rPr lang="el-GR" dirty="0" smtClean="0"/>
              <a:t>δέρμα ή υποδόριο ιστό</a:t>
            </a:r>
          </a:p>
          <a:p>
            <a:r>
              <a:rPr lang="el-GR" dirty="0" smtClean="0"/>
              <a:t> </a:t>
            </a:r>
            <a:r>
              <a:rPr lang="el-GR" b="1" dirty="0" smtClean="0"/>
              <a:t>βαθύς σωματικός:  </a:t>
            </a:r>
            <a:r>
              <a:rPr lang="el-GR" dirty="0" smtClean="0"/>
              <a:t>διάχυτος ή εκτεταμένος/ τένοντες, συνδέσμους, οστά, αγγεία , νεύρα</a:t>
            </a:r>
            <a:endParaRPr lang="el-GR" b="1" dirty="0" smtClean="0"/>
          </a:p>
          <a:p>
            <a:r>
              <a:rPr lang="el-GR" dirty="0" smtClean="0"/>
              <a:t> </a:t>
            </a:r>
            <a:r>
              <a:rPr lang="el-GR" b="1" dirty="0" smtClean="0"/>
              <a:t>σπλαχνικός : </a:t>
            </a:r>
            <a:r>
              <a:rPr lang="el-GR" dirty="0" smtClean="0"/>
              <a:t>σπάνια εντοπισμένος/ όργανα σώματος σε θώρακα, κρανίο και κοιλιά/ αποδίδεται ή γίνεται αντιληπτός σε περιοχή μακριά από την πηγή του.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ΠΗΓΕΣ ΠΟΝΟΥ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371600" y="2757488"/>
            <a:ext cx="6400800" cy="3048000"/>
          </a:xfrm>
        </p:spPr>
        <p:txBody>
          <a:bodyPr rtlCol="0">
            <a:normAutofit fontScale="925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l-GR" dirty="0" smtClean="0"/>
              <a:t>Προερχόμενος από φυσικά αίτια (οργανική αιτία)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l-GR" dirty="0" smtClean="0"/>
              <a:t> ψυχογενούς αιτιολογίας (δε μπορεί να αναγνωριστεί καμία οργανική αιτία του πόνου).</a:t>
            </a:r>
          </a:p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l-GR" dirty="0"/>
          </a:p>
          <a:p>
            <a:pPr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l-GR" i="1" dirty="0" smtClean="0"/>
          </a:p>
          <a:p>
            <a:pPr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i="1" dirty="0" smtClean="0"/>
              <a:t>Ο πόνος έχει τόσο φυσικά όσο και ψυχογενή στοιχεία</a:t>
            </a:r>
            <a:endParaRPr lang="el-GR" i="1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43608" y="4005064"/>
            <a:ext cx="7056784" cy="1224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059113" y="2349500"/>
            <a:ext cx="2736850" cy="3683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91000"/>
                  <a:lumOff val="9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ΔΙΑΚΡΙΣΗ</a:t>
            </a: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2124</TotalTime>
  <Words>2881</Words>
  <Application>Microsoft Office PowerPoint</Application>
  <PresentationFormat>Προβολή στην οθόνη (4:3)</PresentationFormat>
  <Paragraphs>394</Paragraphs>
  <Slides>55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55</vt:i4>
      </vt:variant>
    </vt:vector>
  </HeadingPairs>
  <TitlesOfParts>
    <vt:vector size="56" baseType="lpstr">
      <vt:lpstr>Δικαιοσύνη</vt:lpstr>
      <vt:lpstr> Η εμπειρία του πόνου</vt:lpstr>
      <vt:lpstr>ΠΟΝΟΣ </vt:lpstr>
      <vt:lpstr>Ορισμός</vt:lpstr>
      <vt:lpstr>Διαφάνεια 4</vt:lpstr>
      <vt:lpstr>Διαφάνεια 5</vt:lpstr>
      <vt:lpstr>Πως παράγεται ο πόνος</vt:lpstr>
      <vt:lpstr>Πως δρουν τα φάρμακα</vt:lpstr>
      <vt:lpstr>ΠΗΓΕΣ ΠΟΝΟΥ</vt:lpstr>
      <vt:lpstr>ΠΗΓΕΣ ΠΟΝΟΥ</vt:lpstr>
      <vt:lpstr>Οξύς πόνος</vt:lpstr>
      <vt:lpstr>Χρόνιος πόνος</vt:lpstr>
      <vt:lpstr>Χρόνιος πόνος</vt:lpstr>
      <vt:lpstr>ΧΗΜΙΚΕΣ ΟΥΣΙΕΣ ΠΟΥ ΑΠΕΛΕΥΘΕΡΩΝΟΝΤΑΙ</vt:lpstr>
      <vt:lpstr>Κοινά  σύνδρομα πόνου</vt:lpstr>
      <vt:lpstr>Μετάδοση του ερεθίσματος του πόνου</vt:lpstr>
      <vt:lpstr>Μετάδοση του ερεθίσματος του πόνου</vt:lpstr>
      <vt:lpstr>Θεωρία έλεγχου  της πύλης του πόνου</vt:lpstr>
      <vt:lpstr>Θεωρία ελέγχου της πύλης ΠΟΝΟΥ</vt:lpstr>
      <vt:lpstr>   Αντίληψη του πόνου</vt:lpstr>
      <vt:lpstr>Τροποποίηση του πόνου</vt:lpstr>
      <vt:lpstr>Διάρκεια- ποιότητα- ένταση - περιοδικότητα</vt:lpstr>
      <vt:lpstr>ΑΠΑΝΤΗΣΕΙΣ ΣΤΟΝ ΠΟΝΟ</vt:lpstr>
      <vt:lpstr>ΑΠΑΝΤΗΣΕΙΣ ΣΤΟΝ ΠΟΝΟ</vt:lpstr>
      <vt:lpstr>ΑΠΑΝΤΗΣΕΙΣ ΣΤΟΝ ΠΟΝΟ</vt:lpstr>
      <vt:lpstr>ΠΑΡΑΓΟΝΤΕΣ ΠΟΥ ΕΠΗΡΕΑΖΟΥΝ ΤΗΝ ΕΜΠΕΙΡΙΑ ΤΟΥ ΠΟΝΟΥ</vt:lpstr>
      <vt:lpstr>Ο νοσηλευτής ως πρότυπο ρόλου</vt:lpstr>
      <vt:lpstr>Ο νοσηλευτής ως πρότυπο ρολου</vt:lpstr>
      <vt:lpstr>ΑΞΙΟΛΟΓΗΣΗ </vt:lpstr>
      <vt:lpstr>ΑΞΙΟΛΟΓΗΣΗ </vt:lpstr>
      <vt:lpstr>Αξιολόγηση</vt:lpstr>
      <vt:lpstr>Αξιολόγηση</vt:lpstr>
      <vt:lpstr>Διαφάνεια 32</vt:lpstr>
      <vt:lpstr>Νοσηλευτικές διαγνώσεις</vt:lpstr>
      <vt:lpstr>ΣΧΕΔΙΑΣΜΟΣ: ΑΝΑΜΕΝΟΜΕΝΑ ΑΠΟΤΕΛΕΣΜΑΤΑ</vt:lpstr>
      <vt:lpstr>Εφαρμογή σχεδίου φροντίδας</vt:lpstr>
      <vt:lpstr>Εφαρμογή  σχεδίου φροντίδας</vt:lpstr>
      <vt:lpstr>Μη φαρμακολογικά μέτρα ανακούφισης του πόνου </vt:lpstr>
      <vt:lpstr>Θεραπευτική Άσκηση</vt:lpstr>
      <vt:lpstr>Χαλάρωση </vt:lpstr>
      <vt:lpstr>Μη φαρμακολογικά μέτρα ανακούφισης του πόνου </vt:lpstr>
      <vt:lpstr>Θέρμο- Κρύο Θεραπεία</vt:lpstr>
      <vt:lpstr>        Διαδερμική Ηλεκτρική Νευρική Διέγερση </vt:lpstr>
      <vt:lpstr>Βελονισμός </vt:lpstr>
      <vt:lpstr>Βελονισμός: δράσεις </vt:lpstr>
      <vt:lpstr>Κλινική ύπνωση</vt:lpstr>
      <vt:lpstr>Διαφάνεια 46</vt:lpstr>
      <vt:lpstr>Εφαρμογή Σχεδίου Φροντίδας</vt:lpstr>
      <vt:lpstr>Διαφάνεια 48</vt:lpstr>
      <vt:lpstr>Διαφάνεια 49</vt:lpstr>
      <vt:lpstr>Αναλγητική κλίμακα 3 βημάτων (WHO, pain ladder)</vt:lpstr>
      <vt:lpstr>Εναλλακτικές Μέθοδοι Χορήγησης Αναλγητικών</vt:lpstr>
      <vt:lpstr>     Εναλλακτικές Μέθοδοι Χορήγησης Αναλγητικών </vt:lpstr>
      <vt:lpstr>Διαφάνεια 53</vt:lpstr>
      <vt:lpstr>Διαφάνεια 54</vt:lpstr>
      <vt:lpstr>Εκτίμηση αποτελεσμάτων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εμπειΡΙα του πΟνου</dc:title>
  <dc:creator>Aris</dc:creator>
  <cp:lastModifiedBy>Sofia Zyga</cp:lastModifiedBy>
  <cp:revision>121</cp:revision>
  <dcterms:created xsi:type="dcterms:W3CDTF">2010-09-28T06:47:09Z</dcterms:created>
  <dcterms:modified xsi:type="dcterms:W3CDTF">2011-11-10T18:40:03Z</dcterms:modified>
</cp:coreProperties>
</file>