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4"/>
  </p:notesMasterIdLst>
  <p:sldIdLst>
    <p:sldId id="256" r:id="rId2"/>
    <p:sldId id="268" r:id="rId3"/>
    <p:sldId id="269" r:id="rId4"/>
    <p:sldId id="270" r:id="rId5"/>
    <p:sldId id="271" r:id="rId6"/>
    <p:sldId id="272" r:id="rId7"/>
    <p:sldId id="273" r:id="rId8"/>
    <p:sldId id="274" r:id="rId9"/>
    <p:sldId id="275" r:id="rId10"/>
    <p:sldId id="276" r:id="rId11"/>
    <p:sldId id="277" r:id="rId12"/>
    <p:sldId id="260" r:id="rId13"/>
    <p:sldId id="261" r:id="rId14"/>
    <p:sldId id="257" r:id="rId15"/>
    <p:sldId id="258" r:id="rId16"/>
    <p:sldId id="259" r:id="rId17"/>
    <p:sldId id="262" r:id="rId18"/>
    <p:sldId id="265" r:id="rId19"/>
    <p:sldId id="263" r:id="rId20"/>
    <p:sldId id="266" r:id="rId21"/>
    <p:sldId id="264" r:id="rId22"/>
    <p:sldId id="267" r:id="rId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A86E60-4BBE-4E93-A580-E2F2533DDB10}" type="datetimeFigureOut">
              <a:rPr lang="el-GR" smtClean="0"/>
              <a:pPr/>
              <a:t>3/5/2018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C4CADC-2A88-4309-A6F2-F2152F4FC6F9}" type="slidenum">
              <a:rPr lang="el-GR" smtClean="0"/>
              <a:pPr/>
              <a:t>‹#›</a:t>
            </a:fld>
            <a:endParaRPr lang="el-GR"/>
          </a:p>
        </p:txBody>
      </p:sp>
    </p:spTree>
    <p:extLst>
      <p:ext uri="{BB962C8B-B14F-4D97-AF65-F5344CB8AC3E}">
        <p14:creationId xmlns:p14="http://schemas.microsoft.com/office/powerpoint/2010/main" val="965460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EC4CADC-2A88-4309-A6F2-F2152F4FC6F9}" type="slidenum">
              <a:rPr lang="el-GR" smtClean="0"/>
              <a:pPr/>
              <a:t>19</a:t>
            </a:fld>
            <a:endParaRPr lang="el-GR"/>
          </a:p>
        </p:txBody>
      </p:sp>
    </p:spTree>
    <p:extLst>
      <p:ext uri="{BB962C8B-B14F-4D97-AF65-F5344CB8AC3E}">
        <p14:creationId xmlns:p14="http://schemas.microsoft.com/office/powerpoint/2010/main" val="1963932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45F08DF-CE5D-4636-B6A9-17AE34F45D11}" type="datetimeFigureOut">
              <a:rPr lang="el-GR" smtClean="0"/>
              <a:pPr/>
              <a:t>3/5/2018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6506BC8-C54F-4CAA-808A-5C3AAB44B5FA}"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45F08DF-CE5D-4636-B6A9-17AE34F45D11}" type="datetimeFigureOut">
              <a:rPr lang="el-GR" smtClean="0"/>
              <a:pPr/>
              <a:t>3/5/2018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6506BC8-C54F-4CAA-808A-5C3AAB44B5FA}"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45F08DF-CE5D-4636-B6A9-17AE34F45D11}" type="datetimeFigureOut">
              <a:rPr lang="el-GR" smtClean="0"/>
              <a:pPr/>
              <a:t>3/5/2018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6506BC8-C54F-4CAA-808A-5C3AAB44B5FA}"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45F08DF-CE5D-4636-B6A9-17AE34F45D11}" type="datetimeFigureOut">
              <a:rPr lang="el-GR" smtClean="0"/>
              <a:pPr/>
              <a:t>3/5/2018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6506BC8-C54F-4CAA-808A-5C3AAB44B5FA}"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45F08DF-CE5D-4636-B6A9-17AE34F45D11}" type="datetimeFigureOut">
              <a:rPr lang="el-GR" smtClean="0"/>
              <a:pPr/>
              <a:t>3/5/2018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6506BC8-C54F-4CAA-808A-5C3AAB44B5FA}"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45F08DF-CE5D-4636-B6A9-17AE34F45D11}" type="datetimeFigureOut">
              <a:rPr lang="el-GR" smtClean="0"/>
              <a:pPr/>
              <a:t>3/5/2018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6506BC8-C54F-4CAA-808A-5C3AAB44B5FA}"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45F08DF-CE5D-4636-B6A9-17AE34F45D11}" type="datetimeFigureOut">
              <a:rPr lang="el-GR" smtClean="0"/>
              <a:pPr/>
              <a:t>3/5/2018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06506BC8-C54F-4CAA-808A-5C3AAB44B5FA}"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45F08DF-CE5D-4636-B6A9-17AE34F45D11}" type="datetimeFigureOut">
              <a:rPr lang="el-GR" smtClean="0"/>
              <a:pPr/>
              <a:t>3/5/2018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06506BC8-C54F-4CAA-808A-5C3AAB44B5FA}"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45F08DF-CE5D-4636-B6A9-17AE34F45D11}" type="datetimeFigureOut">
              <a:rPr lang="el-GR" smtClean="0"/>
              <a:pPr/>
              <a:t>3/5/2018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06506BC8-C54F-4CAA-808A-5C3AAB44B5FA}"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45F08DF-CE5D-4636-B6A9-17AE34F45D11}" type="datetimeFigureOut">
              <a:rPr lang="el-GR" smtClean="0"/>
              <a:pPr/>
              <a:t>3/5/2018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6506BC8-C54F-4CAA-808A-5C3AAB44B5FA}"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45F08DF-CE5D-4636-B6A9-17AE34F45D11}" type="datetimeFigureOut">
              <a:rPr lang="el-GR" smtClean="0"/>
              <a:pPr/>
              <a:t>3/5/2018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6506BC8-C54F-4CAA-808A-5C3AAB44B5FA}"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5F08DF-CE5D-4636-B6A9-17AE34F45D11}" type="datetimeFigureOut">
              <a:rPr lang="el-GR" smtClean="0"/>
              <a:pPr/>
              <a:t>3/5/2018</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506BC8-C54F-4CAA-808A-5C3AAB44B5FA}"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IxSVJuttmOc"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qotd.org/search/search.html?aid=3705&amp;page=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user/tdewitt451" TargetMode="External"/><Relationship Id="rId2" Type="http://schemas.openxmlformats.org/officeDocument/2006/relationships/hyperlink" Target="http://www.ted.com/talks/tyler_dewitt_hey_science_teachers_make_it_fun.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Εργαλεία ψηφιακής αφήγησης</a:t>
            </a:r>
            <a:endParaRPr lang="el-GR" dirty="0"/>
          </a:p>
        </p:txBody>
      </p:sp>
      <p:sp>
        <p:nvSpPr>
          <p:cNvPr id="3" name="2 - Υπότιτλος"/>
          <p:cNvSpPr>
            <a:spLocks noGrp="1"/>
          </p:cNvSpPr>
          <p:nvPr>
            <p:ph type="subTitle" idx="1"/>
          </p:nvPr>
        </p:nvSpPr>
        <p:spPr>
          <a:solidFill>
            <a:srgbClr val="FF0000"/>
          </a:solidFill>
        </p:spPr>
        <p:txBody>
          <a:bodyPr/>
          <a:lstStyle/>
          <a:p>
            <a:pPr algn="r"/>
            <a:r>
              <a:rPr lang="el-GR" dirty="0" smtClean="0"/>
              <a:t>Μαρία </a:t>
            </a:r>
            <a:r>
              <a:rPr lang="el-GR" dirty="0" err="1" smtClean="0"/>
              <a:t>Ξέστερνου</a:t>
            </a:r>
            <a:endParaRPr lang="el-GR" dirty="0" smtClean="0"/>
          </a:p>
          <a:p>
            <a:pPr algn="r"/>
            <a:r>
              <a:rPr lang="el-GR" dirty="0" smtClean="0"/>
              <a:t>Λέκτορας</a:t>
            </a:r>
          </a:p>
          <a:p>
            <a:pPr algn="r"/>
            <a:r>
              <a:rPr lang="el-GR" dirty="0" smtClean="0"/>
              <a:t>Πανεπιστήμιο Πελοποννήσου</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Οι δημιουργοί ενός ψηφιακού αφηγήματος που συνεργάζονται ομαδικά αναπτύσσουν επίσης, τη δεξιότητα να διαχειρίζονται διαπροσωπικές σχέσεις, να επιλύουν προβλήματα στην ομάδα, να συνδιαλέγονται, να δέχονται και να κάνουν εποικοδομητική κριτική για το πόνημα τους, όταν το παρουσιάσουν στην ομήγυρη.</a:t>
            </a:r>
          </a:p>
          <a:p>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type="body" sz="half" idx="2"/>
          </p:nvPr>
        </p:nvSpPr>
        <p:spPr>
          <a:xfrm>
            <a:off x="1691680" y="4725144"/>
            <a:ext cx="5587008" cy="1447056"/>
          </a:xfrm>
        </p:spPr>
        <p:txBody>
          <a:bodyPr/>
          <a:lstStyle/>
          <a:p>
            <a:pPr>
              <a:buNone/>
            </a:pPr>
            <a:r>
              <a:rPr lang="en-US" dirty="0" smtClean="0"/>
              <a:t>…</a:t>
            </a:r>
            <a:r>
              <a:rPr lang="el-GR" sz="2400" i="1" dirty="0" smtClean="0"/>
              <a:t>μετράει το ταξίδι για το ψηφιακό αφήγημα, για τη δημιουργία του κι όχι το </a:t>
            </a:r>
            <a:r>
              <a:rPr lang="el-GR" sz="2400" i="1" dirty="0" err="1" smtClean="0"/>
              <a:t>προιόν</a:t>
            </a:r>
            <a:r>
              <a:rPr lang="el-GR" sz="2400" i="1" dirty="0" smtClean="0"/>
              <a:t> αυτό καθεαυτό</a:t>
            </a:r>
            <a:r>
              <a:rPr lang="en-US" sz="2400" i="1" dirty="0" smtClean="0"/>
              <a:t>..</a:t>
            </a:r>
            <a:r>
              <a:rPr lang="el-GR" sz="2400" i="1" dirty="0" smtClean="0"/>
              <a:t>.</a:t>
            </a:r>
            <a:endParaRPr lang="el-GR" sz="2400" i="1" dirty="0"/>
          </a:p>
        </p:txBody>
      </p:sp>
      <p:pic>
        <p:nvPicPr>
          <p:cNvPr id="8" name="Picture 2" descr="Θεατρική Αγωγή"/>
          <p:cNvPicPr>
            <a:picLocks noGrp="1" noChangeAspect="1" noChangeArrowheads="1"/>
          </p:cNvPicPr>
          <p:nvPr>
            <p:ph type="pic" idx="1"/>
          </p:nvPr>
        </p:nvPicPr>
        <p:blipFill>
          <a:blip r:embed="rId2" cstate="print"/>
          <a:srcRect t="78" b="78"/>
          <a:stretch>
            <a:fillRect/>
          </a:stretch>
        </p:blipFill>
        <p:spPr bwMode="auto">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Storybook weaver</a:t>
            </a:r>
            <a:endParaRPr lang="el-GR" dirty="0"/>
          </a:p>
        </p:txBody>
      </p:sp>
      <p:sp>
        <p:nvSpPr>
          <p:cNvPr id="4" name="3 - Θέση περιεχομένου"/>
          <p:cNvSpPr>
            <a:spLocks noGrp="1"/>
          </p:cNvSpPr>
          <p:nvPr>
            <p:ph sz="half" idx="2"/>
          </p:nvPr>
        </p:nvSpPr>
        <p:spPr/>
        <p:txBody>
          <a:bodyPr>
            <a:normAutofit fontScale="92500" lnSpcReduction="20000"/>
          </a:bodyPr>
          <a:lstStyle/>
          <a:p>
            <a:pPr>
              <a:buNone/>
            </a:pPr>
            <a:endParaRPr lang="en-US" dirty="0" smtClean="0"/>
          </a:p>
          <a:p>
            <a:r>
              <a:rPr lang="el-GR" dirty="0" smtClean="0"/>
              <a:t>Οδηγίες χρήσης: </a:t>
            </a:r>
            <a:r>
              <a:rPr lang="en-US" dirty="0" smtClean="0"/>
              <a:t>https://youtu.be/DHFlIHhKIEQ </a:t>
            </a:r>
          </a:p>
          <a:p>
            <a:r>
              <a:rPr lang="en-US" dirty="0" smtClean="0"/>
              <a:t>MECC's Storybook Weaver Deluxe provides this carefully crafted tutorial video for their software which unfortunately was not nominated for an Emmy Award in 1995. </a:t>
            </a:r>
            <a:endParaRPr lang="el-GR"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539552" y="3789040"/>
            <a:ext cx="4038600" cy="227171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Storybook weaver</a:t>
            </a:r>
            <a:endParaRPr lang="el-GR" dirty="0"/>
          </a:p>
        </p:txBody>
      </p:sp>
      <p:sp>
        <p:nvSpPr>
          <p:cNvPr id="3" name="2 - Θέση περιεχομένου"/>
          <p:cNvSpPr>
            <a:spLocks noGrp="1"/>
          </p:cNvSpPr>
          <p:nvPr>
            <p:ph sz="half" idx="1"/>
          </p:nvPr>
        </p:nvSpPr>
        <p:spPr/>
        <p:txBody>
          <a:bodyPr/>
          <a:lstStyle/>
          <a:p>
            <a:r>
              <a:rPr lang="el-GR" dirty="0" smtClean="0"/>
              <a:t>Ετοιμάστε μία μικρή ιστορία, μίνιμουμ 4 σελίδων με θέμα  μία κοινωνική ιστορία (διδακτική προσέγγιση ψυχοκοινωνικής συμπεριφοράς)</a:t>
            </a:r>
            <a:endParaRPr lang="el-GR" dirty="0"/>
          </a:p>
        </p:txBody>
      </p:sp>
      <p:sp>
        <p:nvSpPr>
          <p:cNvPr id="4" name="3 - Θέση περιεχομένου"/>
          <p:cNvSpPr>
            <a:spLocks noGrp="1"/>
          </p:cNvSpPr>
          <p:nvPr>
            <p:ph sz="half" idx="2"/>
          </p:nvPr>
        </p:nvSpPr>
        <p:spPr/>
        <p:txBody>
          <a:bodyPr/>
          <a:lstStyle/>
          <a:p>
            <a:r>
              <a:rPr lang="el-GR" dirty="0" smtClean="0"/>
              <a:t>Ετοιμάστε μία ιστορία με έναν ήρωα της επιλογής σας που μας αφηγείται μία ανάμνηση από τη σχολική του ζωή</a:t>
            </a:r>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n-US" dirty="0" smtClean="0"/>
              <a:t>http://storybird.com/</a:t>
            </a:r>
            <a:endParaRPr lang="el-GR" dirty="0"/>
          </a:p>
        </p:txBody>
      </p:sp>
      <p:sp>
        <p:nvSpPr>
          <p:cNvPr id="6" name="5 - Θέση περιεχομένου"/>
          <p:cNvSpPr>
            <a:spLocks noGrp="1"/>
          </p:cNvSpPr>
          <p:nvPr>
            <p:ph sz="half" idx="2"/>
          </p:nvPr>
        </p:nvSpPr>
        <p:spPr/>
        <p:txBody>
          <a:bodyPr>
            <a:normAutofit fontScale="92500"/>
          </a:bodyPr>
          <a:lstStyle/>
          <a:p>
            <a:r>
              <a:rPr lang="el-GR" dirty="0" smtClean="0"/>
              <a:t>Κάνουμε εγγραφή </a:t>
            </a:r>
            <a:r>
              <a:rPr lang="en-US" dirty="0" smtClean="0"/>
              <a:t>sign for free</a:t>
            </a:r>
          </a:p>
          <a:p>
            <a:r>
              <a:rPr lang="el-GR" dirty="0" smtClean="0"/>
              <a:t>Επιλέγουμε </a:t>
            </a:r>
            <a:r>
              <a:rPr lang="en-US" dirty="0" smtClean="0"/>
              <a:t>stories/read/</a:t>
            </a:r>
            <a:r>
              <a:rPr lang="en-US" dirty="0" err="1" smtClean="0"/>
              <a:t>longform</a:t>
            </a:r>
            <a:r>
              <a:rPr lang="en-US" dirty="0" smtClean="0"/>
              <a:t>/ </a:t>
            </a:r>
            <a:r>
              <a:rPr lang="el-GR" dirty="0" smtClean="0"/>
              <a:t> με </a:t>
            </a:r>
            <a:r>
              <a:rPr lang="en-US" dirty="0" smtClean="0"/>
              <a:t>tags kid (5-7/humor)</a:t>
            </a:r>
          </a:p>
          <a:p>
            <a:r>
              <a:rPr lang="el-GR" dirty="0" smtClean="0"/>
              <a:t>Επιλέγουμε </a:t>
            </a:r>
            <a:r>
              <a:rPr lang="en-US" dirty="0" smtClean="0"/>
              <a:t>stories/read/Picture book/ </a:t>
            </a:r>
            <a:r>
              <a:rPr lang="el-GR" dirty="0" smtClean="0"/>
              <a:t> με </a:t>
            </a:r>
            <a:r>
              <a:rPr lang="en-US" dirty="0" smtClean="0"/>
              <a:t>tags kid (5-7/humor)</a:t>
            </a:r>
          </a:p>
          <a:p>
            <a:r>
              <a:rPr lang="el-GR" dirty="0" smtClean="0"/>
              <a:t>Επιλέγουμε </a:t>
            </a:r>
            <a:r>
              <a:rPr lang="en-US" dirty="0" smtClean="0"/>
              <a:t>poetry/read</a:t>
            </a:r>
            <a:endParaRPr lang="el-GR"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457200" y="2727325"/>
            <a:ext cx="4038600" cy="227171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http://storybird.com</a:t>
            </a:r>
            <a:endParaRPr lang="el-GR" dirty="0"/>
          </a:p>
        </p:txBody>
      </p:sp>
      <p:sp>
        <p:nvSpPr>
          <p:cNvPr id="4" name="3 - Θέση περιεχομένου"/>
          <p:cNvSpPr>
            <a:spLocks noGrp="1"/>
          </p:cNvSpPr>
          <p:nvPr>
            <p:ph sz="half" idx="2"/>
          </p:nvPr>
        </p:nvSpPr>
        <p:spPr/>
        <p:txBody>
          <a:bodyPr>
            <a:normAutofit/>
          </a:bodyPr>
          <a:lstStyle/>
          <a:p>
            <a:pPr>
              <a:buNone/>
            </a:pPr>
            <a:r>
              <a:rPr lang="el-GR" dirty="0" smtClean="0"/>
              <a:t>Εργασία: </a:t>
            </a:r>
          </a:p>
          <a:p>
            <a:r>
              <a:rPr lang="el-GR" dirty="0" err="1" smtClean="0"/>
              <a:t>Εικονοποιήστε</a:t>
            </a:r>
            <a:r>
              <a:rPr lang="el-GR" dirty="0" smtClean="0"/>
              <a:t> ένα στίχο ή μία φράση ή μία παροιμία</a:t>
            </a:r>
            <a:r>
              <a:rPr lang="en-US" dirty="0" smtClean="0"/>
              <a:t> </a:t>
            </a:r>
            <a:r>
              <a:rPr lang="el-GR" dirty="0" smtClean="0"/>
              <a:t>σε μορφή </a:t>
            </a:r>
            <a:r>
              <a:rPr lang="en-US" dirty="0" smtClean="0"/>
              <a:t>picture book</a:t>
            </a:r>
          </a:p>
          <a:p>
            <a:r>
              <a:rPr lang="el-GR" dirty="0" smtClean="0"/>
              <a:t>Γράψτε μία ιστορία μονοσέλιδη (σε μορφή </a:t>
            </a:r>
            <a:r>
              <a:rPr lang="en-US" dirty="0" err="1" smtClean="0"/>
              <a:t>longform</a:t>
            </a:r>
            <a:r>
              <a:rPr lang="en-US" dirty="0" smtClean="0"/>
              <a:t>)</a:t>
            </a:r>
            <a:r>
              <a:rPr lang="el-GR" dirty="0" smtClean="0"/>
              <a:t> με αρχή, μέση και τέλος.</a:t>
            </a:r>
          </a:p>
          <a:p>
            <a:endParaRPr lang="el-GR"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457200" y="2727325"/>
            <a:ext cx="4038600" cy="227171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http://storybird.com</a:t>
            </a:r>
            <a:endParaRPr lang="el-GR" dirty="0"/>
          </a:p>
        </p:txBody>
      </p:sp>
      <p:sp>
        <p:nvSpPr>
          <p:cNvPr id="3" name="2 - Θέση περιεχομένου"/>
          <p:cNvSpPr>
            <a:spLocks noGrp="1"/>
          </p:cNvSpPr>
          <p:nvPr>
            <p:ph sz="half" idx="1"/>
          </p:nvPr>
        </p:nvSpPr>
        <p:spPr/>
        <p:txBody>
          <a:bodyPr/>
          <a:lstStyle/>
          <a:p>
            <a:r>
              <a:rPr lang="el-GR" dirty="0" smtClean="0"/>
              <a:t>Επιλέξτε </a:t>
            </a:r>
            <a:r>
              <a:rPr lang="en-US" dirty="0" smtClean="0"/>
              <a:t>menu </a:t>
            </a:r>
            <a:r>
              <a:rPr lang="el-GR" dirty="0" smtClean="0"/>
              <a:t>και </a:t>
            </a:r>
            <a:endParaRPr lang="en-US" dirty="0" smtClean="0"/>
          </a:p>
          <a:p>
            <a:pPr lvl="1"/>
            <a:r>
              <a:rPr lang="en-US" dirty="0" smtClean="0"/>
              <a:t>Publish</a:t>
            </a:r>
          </a:p>
          <a:p>
            <a:pPr lvl="1"/>
            <a:r>
              <a:rPr lang="el-GR" dirty="0" smtClean="0"/>
              <a:t>Δώστε πληροφορίες για την ιστορία </a:t>
            </a:r>
            <a:r>
              <a:rPr lang="en-US" dirty="0" smtClean="0"/>
              <a:t> </a:t>
            </a:r>
            <a:r>
              <a:rPr lang="el-GR" dirty="0" smtClean="0"/>
              <a:t>και </a:t>
            </a:r>
            <a:r>
              <a:rPr lang="en-US" dirty="0" smtClean="0"/>
              <a:t>save</a:t>
            </a:r>
            <a:endParaRPr lang="el-GR" dirty="0" smtClean="0"/>
          </a:p>
          <a:p>
            <a:pPr lvl="1"/>
            <a:r>
              <a:rPr lang="el-GR" dirty="0" smtClean="0"/>
              <a:t>Δημοσιεύστε την </a:t>
            </a:r>
          </a:p>
          <a:p>
            <a:pPr lvl="1"/>
            <a:r>
              <a:rPr lang="el-GR" dirty="0" smtClean="0"/>
              <a:t>Ζητήστε </a:t>
            </a:r>
            <a:r>
              <a:rPr lang="en-US" dirty="0" smtClean="0"/>
              <a:t>followers </a:t>
            </a:r>
            <a:r>
              <a:rPr lang="el-GR" dirty="0" smtClean="0"/>
              <a:t>ή </a:t>
            </a:r>
          </a:p>
          <a:p>
            <a:pPr lvl="1"/>
            <a:r>
              <a:rPr lang="el-GR" dirty="0" err="1" smtClean="0"/>
              <a:t>Κοινοπ</a:t>
            </a:r>
            <a:r>
              <a:rPr lang="en-US" dirty="0" smtClean="0"/>
              <a:t>o</a:t>
            </a:r>
            <a:r>
              <a:rPr lang="el-GR" dirty="0" err="1" smtClean="0"/>
              <a:t>ιήστε</a:t>
            </a:r>
            <a:r>
              <a:rPr lang="el-GR" dirty="0" smtClean="0"/>
              <a:t> το σε μέσο κοινωνικής δικτύωσης, πχ </a:t>
            </a:r>
            <a:r>
              <a:rPr lang="en-US" dirty="0" err="1" smtClean="0"/>
              <a:t>facebook</a:t>
            </a:r>
            <a:endParaRPr lang="el-GR" dirty="0"/>
          </a:p>
        </p:txBody>
      </p:sp>
      <p:sp>
        <p:nvSpPr>
          <p:cNvPr id="4" name="3 - Θέση περιεχομένου"/>
          <p:cNvSpPr>
            <a:spLocks noGrp="1"/>
          </p:cNvSpPr>
          <p:nvPr>
            <p:ph sz="half" idx="2"/>
          </p:nvPr>
        </p:nvSpPr>
        <p:spPr/>
        <p:txBody>
          <a:bodyPr/>
          <a:lstStyle/>
          <a:p>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Comic strip creator</a:t>
            </a:r>
            <a:endParaRPr lang="el-GR" dirty="0"/>
          </a:p>
        </p:txBody>
      </p:sp>
      <p:pic>
        <p:nvPicPr>
          <p:cNvPr id="4099" name="Picture 3"/>
          <p:cNvPicPr>
            <a:picLocks noGrp="1" noChangeAspect="1" noChangeArrowheads="1"/>
          </p:cNvPicPr>
          <p:nvPr>
            <p:ph sz="half" idx="2"/>
          </p:nvPr>
        </p:nvPicPr>
        <p:blipFill>
          <a:blip r:embed="rId2" cstate="print"/>
          <a:srcRect/>
          <a:stretch>
            <a:fillRect/>
          </a:stretch>
        </p:blipFill>
        <p:spPr bwMode="auto">
          <a:xfrm>
            <a:off x="4648200" y="1916832"/>
            <a:ext cx="4388296" cy="3528391"/>
          </a:xfrm>
          <a:prstGeom prst="rect">
            <a:avLst/>
          </a:prstGeom>
          <a:noFill/>
          <a:ln w="9525">
            <a:noFill/>
            <a:miter lim="800000"/>
            <a:headEnd/>
            <a:tailEnd/>
          </a:ln>
        </p:spPr>
      </p:pic>
      <p:sp>
        <p:nvSpPr>
          <p:cNvPr id="7" name="6 - Θέση περιεχομένου"/>
          <p:cNvSpPr>
            <a:spLocks noGrp="1"/>
          </p:cNvSpPr>
          <p:nvPr>
            <p:ph sz="half" idx="1"/>
          </p:nvPr>
        </p:nvSpPr>
        <p:spPr/>
        <p:txBody>
          <a:bodyPr>
            <a:normAutofit fontScale="85000" lnSpcReduction="10000"/>
          </a:bodyPr>
          <a:lstStyle/>
          <a:p>
            <a:pPr algn="just"/>
            <a:r>
              <a:rPr lang="el-GR" dirty="0" smtClean="0"/>
              <a:t>Επιλέξτε </a:t>
            </a:r>
            <a:r>
              <a:rPr lang="en-US" dirty="0" smtClean="0"/>
              <a:t>double strip </a:t>
            </a:r>
            <a:r>
              <a:rPr lang="el-GR" dirty="0" smtClean="0"/>
              <a:t> και φτιάξτε μία ιστορία χρησιμοποιώντας εικόνες του η/υ σας. Θέμα: είδα στο όνειρο μου αγαπημένα πρόσωπα… </a:t>
            </a:r>
          </a:p>
          <a:p>
            <a:r>
              <a:rPr lang="el-GR" dirty="0" smtClean="0"/>
              <a:t>Προσοχή: Φτιάξτε πρώτα φόντο (</a:t>
            </a:r>
            <a:r>
              <a:rPr lang="en-US" dirty="0" smtClean="0"/>
              <a:t>background)</a:t>
            </a:r>
            <a:r>
              <a:rPr lang="el-GR" dirty="0" smtClean="0"/>
              <a:t>, στη συνέχεια επιλέξτε </a:t>
            </a:r>
            <a:r>
              <a:rPr lang="en-US" dirty="0" smtClean="0"/>
              <a:t>clipart </a:t>
            </a:r>
            <a:r>
              <a:rPr lang="el-GR" dirty="0" smtClean="0"/>
              <a:t>και </a:t>
            </a:r>
            <a:r>
              <a:rPr lang="en-US" dirty="0" smtClean="0"/>
              <a:t>balloons, </a:t>
            </a:r>
            <a:r>
              <a:rPr lang="el-GR" dirty="0" smtClean="0"/>
              <a:t>θα εμφανίζονται πάντα στο πρώτο πλαίσιο, μπορείτε να τα σύρετε όπου θέλετε.</a:t>
            </a:r>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6146" name="Picture 2"/>
          <p:cNvPicPr>
            <a:picLocks noGrp="1" noChangeAspect="1" noChangeArrowheads="1"/>
          </p:cNvPicPr>
          <p:nvPr>
            <p:ph sz="half" idx="1"/>
          </p:nvPr>
        </p:nvPicPr>
        <p:blipFill>
          <a:blip r:embed="rId2" cstate="print"/>
          <a:srcRect/>
          <a:stretch>
            <a:fillRect/>
          </a:stretch>
        </p:blipFill>
        <p:spPr bwMode="auto">
          <a:xfrm>
            <a:off x="0" y="-338552"/>
            <a:ext cx="9899167" cy="736795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Lego comic builder</a:t>
            </a:r>
            <a:endParaRPr lang="el-GR" dirty="0"/>
          </a:p>
        </p:txBody>
      </p:sp>
      <p:sp>
        <p:nvSpPr>
          <p:cNvPr id="3" name="2 - Θέση περιεχομένου"/>
          <p:cNvSpPr>
            <a:spLocks noGrp="1"/>
          </p:cNvSpPr>
          <p:nvPr>
            <p:ph sz="half" idx="1"/>
          </p:nvPr>
        </p:nvSpPr>
        <p:spPr/>
        <p:txBody>
          <a:bodyPr>
            <a:normAutofit lnSpcReduction="10000"/>
          </a:bodyPr>
          <a:lstStyle/>
          <a:p>
            <a:endParaRPr lang="en-US" dirty="0" smtClean="0">
              <a:hlinkClick r:id="rId3"/>
            </a:endParaRPr>
          </a:p>
          <a:p>
            <a:r>
              <a:rPr lang="el-GR" dirty="0" smtClean="0">
                <a:hlinkClick r:id="rId3"/>
              </a:rPr>
              <a:t>Διεύθυνση </a:t>
            </a:r>
            <a:r>
              <a:rPr lang="en-US" dirty="0" smtClean="0">
                <a:hlinkClick r:id="rId3"/>
              </a:rPr>
              <a:t>http://biomediaproject.com/bmp/files/LEGO/gms/online/City/ComicBuilder/comicbuilder/intro.html</a:t>
            </a:r>
          </a:p>
          <a:p>
            <a:r>
              <a:rPr lang="el-GR" dirty="0" smtClean="0">
                <a:hlinkClick r:id="rId3"/>
              </a:rPr>
              <a:t>Οδηγίες χρήσης </a:t>
            </a:r>
            <a:r>
              <a:rPr lang="en-US" dirty="0" smtClean="0">
                <a:hlinkClick r:id="rId3"/>
              </a:rPr>
              <a:t>https://www.youtube.com/watch?v=IxSVJuttmOc</a:t>
            </a:r>
            <a:endParaRPr lang="el-GR" dirty="0" smtClean="0"/>
          </a:p>
          <a:p>
            <a:endParaRPr lang="el-GR" dirty="0"/>
          </a:p>
        </p:txBody>
      </p:sp>
      <p:pic>
        <p:nvPicPr>
          <p:cNvPr id="5122" name="Picture 2"/>
          <p:cNvPicPr>
            <a:picLocks noGrp="1" noChangeAspect="1" noChangeArrowheads="1"/>
          </p:cNvPicPr>
          <p:nvPr>
            <p:ph sz="half" idx="2"/>
          </p:nvPr>
        </p:nvPicPr>
        <p:blipFill>
          <a:blip r:embed="rId4" cstate="print"/>
          <a:srcRect/>
          <a:stretch>
            <a:fillRect/>
          </a:stretch>
        </p:blipFill>
        <p:spPr bwMode="auto">
          <a:xfrm>
            <a:off x="4648200" y="1988840"/>
            <a:ext cx="4444002" cy="331236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type="body" sz="half" idx="2"/>
          </p:nvPr>
        </p:nvSpPr>
        <p:spPr>
          <a:xfrm>
            <a:off x="611560" y="4437112"/>
            <a:ext cx="8424936" cy="2016224"/>
          </a:xfrm>
        </p:spPr>
        <p:txBody>
          <a:bodyPr>
            <a:normAutofit/>
          </a:bodyPr>
          <a:lstStyle/>
          <a:p>
            <a:r>
              <a:rPr lang="el-GR" sz="2000" b="1" dirty="0" smtClean="0"/>
              <a:t>Από το μακρινό παρελθόν μας μέχρι σήμερα, η αφήγηση μιας ιστορίας σε ευρύ κοινό, αποτελεί όχημα έκφρασης της πολιτισμικής μας υπόστασης και θεραπεύει πηγαίες εσωτερικές μας ανάγκες. </a:t>
            </a:r>
          </a:p>
          <a:p>
            <a:endParaRPr lang="el-GR" sz="2000" b="1" dirty="0"/>
          </a:p>
        </p:txBody>
      </p:sp>
      <p:pic>
        <p:nvPicPr>
          <p:cNvPr id="2052" name="Picture 4" descr="http://march21st.files.wordpress.com/2007/06/132b.jpg"/>
          <p:cNvPicPr>
            <a:picLocks noChangeAspect="1" noChangeArrowheads="1"/>
          </p:cNvPicPr>
          <p:nvPr/>
        </p:nvPicPr>
        <p:blipFill>
          <a:blip r:embed="rId2" cstate="print"/>
          <a:srcRect/>
          <a:stretch>
            <a:fillRect/>
          </a:stretch>
        </p:blipFill>
        <p:spPr bwMode="auto">
          <a:xfrm>
            <a:off x="611559" y="-3505201"/>
            <a:ext cx="8532441" cy="7809005"/>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Lego comic builder</a:t>
            </a:r>
            <a:endParaRPr lang="el-GR" dirty="0"/>
          </a:p>
        </p:txBody>
      </p:sp>
      <p:sp>
        <p:nvSpPr>
          <p:cNvPr id="3" name="2 - Θέση περιεχομένου"/>
          <p:cNvSpPr>
            <a:spLocks noGrp="1"/>
          </p:cNvSpPr>
          <p:nvPr>
            <p:ph sz="half" idx="1"/>
          </p:nvPr>
        </p:nvSpPr>
        <p:spPr/>
        <p:txBody>
          <a:bodyPr/>
          <a:lstStyle/>
          <a:p>
            <a:r>
              <a:rPr lang="el-GR" dirty="0" smtClean="0"/>
              <a:t>Επιλέγω </a:t>
            </a:r>
            <a:r>
              <a:rPr lang="en-US" dirty="0" smtClean="0"/>
              <a:t>hero factory  </a:t>
            </a:r>
            <a:r>
              <a:rPr lang="el-GR" dirty="0" smtClean="0"/>
              <a:t>ή </a:t>
            </a:r>
            <a:r>
              <a:rPr lang="en-US" dirty="0" err="1" smtClean="0"/>
              <a:t>lego</a:t>
            </a:r>
            <a:r>
              <a:rPr lang="en-US" dirty="0" smtClean="0"/>
              <a:t> city</a:t>
            </a:r>
          </a:p>
          <a:p>
            <a:r>
              <a:rPr lang="el-GR" dirty="0" smtClean="0"/>
              <a:t>Φτιάχνουμε ένα </a:t>
            </a:r>
            <a:r>
              <a:rPr lang="el-GR" dirty="0" err="1" smtClean="0"/>
              <a:t>κόμικ</a:t>
            </a:r>
            <a:r>
              <a:rPr lang="el-GR" dirty="0" smtClean="0"/>
              <a:t> με τίτλο: ένας διάλογος σε ξένη γλώσσα.</a:t>
            </a:r>
          </a:p>
          <a:p>
            <a:endParaRPr lang="el-GR" dirty="0"/>
          </a:p>
        </p:txBody>
      </p:sp>
      <p:pic>
        <p:nvPicPr>
          <p:cNvPr id="7170" name="Picture 2"/>
          <p:cNvPicPr>
            <a:picLocks noGrp="1" noChangeAspect="1" noChangeArrowheads="1"/>
          </p:cNvPicPr>
          <p:nvPr>
            <p:ph sz="half" idx="2"/>
          </p:nvPr>
        </p:nvPicPr>
        <p:blipFill>
          <a:blip r:embed="rId2" cstate="print"/>
          <a:srcRect/>
          <a:stretch>
            <a:fillRect/>
          </a:stretch>
        </p:blipFill>
        <p:spPr bwMode="auto">
          <a:xfrm>
            <a:off x="4932040" y="1772816"/>
            <a:ext cx="3456384" cy="2693491"/>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691680" y="4365104"/>
            <a:ext cx="5486400" cy="566738"/>
          </a:xfrm>
        </p:spPr>
        <p:txBody>
          <a:bodyPr/>
          <a:lstStyle/>
          <a:p>
            <a:r>
              <a:rPr lang="en-US" dirty="0" smtClean="0"/>
              <a:t>Google earth</a:t>
            </a:r>
            <a:endParaRPr lang="el-GR" dirty="0"/>
          </a:p>
        </p:txBody>
      </p:sp>
      <p:pic>
        <p:nvPicPr>
          <p:cNvPr id="8194" name="Picture 2"/>
          <p:cNvPicPr>
            <a:picLocks noGrp="1" noChangeAspect="1" noChangeArrowheads="1"/>
          </p:cNvPicPr>
          <p:nvPr>
            <p:ph type="pic" idx="1"/>
          </p:nvPr>
        </p:nvPicPr>
        <p:blipFill>
          <a:blip r:embed="rId2" cstate="print"/>
          <a:srcRect l="12500" r="12500"/>
          <a:stretch>
            <a:fillRect/>
          </a:stretch>
        </p:blipFill>
        <p:spPr bwMode="auto">
          <a:xfrm>
            <a:off x="1763688" y="188640"/>
            <a:ext cx="5486400" cy="4114800"/>
          </a:xfrm>
          <a:prstGeom prst="rect">
            <a:avLst/>
          </a:prstGeom>
          <a:ln>
            <a:noFill/>
          </a:ln>
          <a:effectLst>
            <a:outerShdw blurRad="292100" dist="139700" dir="2700000" algn="tl" rotWithShape="0">
              <a:srgbClr val="333333">
                <a:alpha val="65000"/>
              </a:srgbClr>
            </a:outerShdw>
          </a:effectLst>
        </p:spPr>
      </p:pic>
      <p:sp>
        <p:nvSpPr>
          <p:cNvPr id="3" name="2 - Θέση περιεχομένου"/>
          <p:cNvSpPr>
            <a:spLocks noGrp="1"/>
          </p:cNvSpPr>
          <p:nvPr>
            <p:ph type="body" sz="half" idx="2"/>
          </p:nvPr>
        </p:nvSpPr>
        <p:spPr>
          <a:xfrm>
            <a:off x="1691680" y="4869160"/>
            <a:ext cx="5587008" cy="1303040"/>
          </a:xfrm>
        </p:spPr>
        <p:txBody>
          <a:bodyPr>
            <a:normAutofit/>
          </a:bodyPr>
          <a:lstStyle/>
          <a:p>
            <a:pPr>
              <a:buFont typeface="Arial" pitchFamily="34" charset="0"/>
              <a:buChar char="•"/>
            </a:pPr>
            <a:r>
              <a:rPr lang="el-GR" b="1" dirty="0" smtClean="0"/>
              <a:t> Διαβάζουμε οδηγίες χρήσης</a:t>
            </a:r>
          </a:p>
          <a:p>
            <a:pPr>
              <a:buFont typeface="Arial" pitchFamily="34" charset="0"/>
              <a:buChar char="•"/>
            </a:pPr>
            <a:r>
              <a:rPr lang="el-GR" b="1" dirty="0" smtClean="0"/>
              <a:t> Επιλέγουμε αναδρομή στο παρελθόν</a:t>
            </a:r>
          </a:p>
          <a:p>
            <a:pPr>
              <a:buFont typeface="Arial" pitchFamily="34" charset="0"/>
              <a:buChar char="•"/>
            </a:pPr>
            <a:r>
              <a:rPr lang="el-GR" b="1" dirty="0" smtClean="0"/>
              <a:t> Επιλέγουμε ένα προσφερόμενο δρομολόγιο</a:t>
            </a:r>
          </a:p>
          <a:p>
            <a:pPr>
              <a:buFont typeface="Arial" pitchFamily="34" charset="0"/>
              <a:buChar char="•"/>
            </a:pPr>
            <a:r>
              <a:rPr lang="el-GR" b="1" dirty="0" smtClean="0"/>
              <a:t> Φτιάχνουμε ένα δικό μας</a:t>
            </a:r>
            <a:endParaRPr lang="el-GR"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Google earth</a:t>
            </a:r>
            <a:endParaRPr lang="el-GR" dirty="0"/>
          </a:p>
        </p:txBody>
      </p:sp>
      <p:sp>
        <p:nvSpPr>
          <p:cNvPr id="3" name="2 - Θέση περιεχομένου"/>
          <p:cNvSpPr>
            <a:spLocks noGrp="1"/>
          </p:cNvSpPr>
          <p:nvPr>
            <p:ph idx="1"/>
          </p:nvPr>
        </p:nvSpPr>
        <p:spPr/>
        <p:txBody>
          <a:bodyPr/>
          <a:lstStyle/>
          <a:p>
            <a:r>
              <a:rPr lang="el-GR" dirty="0" smtClean="0"/>
              <a:t>Σκεφτείτε κάποιες δραστηριότητες που θα αναθέσετε στους μαθητές σας στο πλαίσιο μαθήματος, οι οποίες μπορεί να βρουν εφαρμογή σε αυτό το εργαλείο.</a:t>
            </a:r>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404664"/>
            <a:ext cx="8219256" cy="5721499"/>
          </a:xfrm>
          <a:solidFill>
            <a:srgbClr val="FFC000"/>
          </a:solidFill>
        </p:spPr>
        <p:txBody>
          <a:bodyPr>
            <a:normAutofit/>
          </a:bodyPr>
          <a:lstStyle/>
          <a:p>
            <a:r>
              <a:rPr lang="el-GR" dirty="0" smtClean="0"/>
              <a:t>Αξίζει εδώ να θυμηθούμε ένα από τα αποφθέγματα της  χαρισματικής του φαντασιακού μυθιστορήματος του εικοστού αιώνα, </a:t>
            </a:r>
            <a:r>
              <a:rPr lang="en-US" cap="small" dirty="0" smtClean="0"/>
              <a:t>Ursula K</a:t>
            </a:r>
            <a:r>
              <a:rPr lang="el-GR" cap="small" dirty="0" smtClean="0"/>
              <a:t>. </a:t>
            </a:r>
            <a:r>
              <a:rPr lang="en-US" cap="small" dirty="0" smtClean="0"/>
              <a:t>Le </a:t>
            </a:r>
            <a:r>
              <a:rPr lang="en-US" cap="small" dirty="0" err="1" smtClean="0"/>
              <a:t>Guin</a:t>
            </a:r>
            <a:r>
              <a:rPr lang="el-GR" cap="small" dirty="0" smtClean="0"/>
              <a:t>,</a:t>
            </a:r>
            <a:r>
              <a:rPr lang="el-GR" dirty="0" smtClean="0"/>
              <a:t> σχετικά με το μύθο: «υπήρξαν σπουδαίες κοινωνίες που δεν χρησιμοποίησαν τον τροχό, αλλά δεν υπήρξε κοινωνία που να μην έλεγε ιστορίες». </a:t>
            </a:r>
            <a:endParaRPr lang="en-US" dirty="0" smtClean="0"/>
          </a:p>
          <a:p>
            <a:pPr>
              <a:buNone/>
            </a:pPr>
            <a:endParaRPr lang="en-US" dirty="0" smtClean="0"/>
          </a:p>
          <a:p>
            <a:r>
              <a:rPr lang="el-GR" sz="1500" dirty="0" smtClean="0"/>
              <a:t>Για το απόφθεγμα</a:t>
            </a:r>
            <a:r>
              <a:rPr lang="en-US" sz="1500" dirty="0" smtClean="0"/>
              <a:t>  «The story -from </a:t>
            </a:r>
            <a:r>
              <a:rPr lang="en-US" sz="1500" dirty="0" err="1" smtClean="0"/>
              <a:t>Rumplestiltskin</a:t>
            </a:r>
            <a:r>
              <a:rPr lang="en-US" sz="1500" dirty="0" smtClean="0"/>
              <a:t> to War and Peace- is one of the basic tools invented by the human mind, for the purpose of gaining understanding. There have been great societies that did not use the wheel, but there have been no societies that did not tell stories», </a:t>
            </a:r>
            <a:r>
              <a:rPr lang="el-GR" sz="1500" dirty="0" smtClean="0"/>
              <a:t>βλ</a:t>
            </a:r>
            <a:r>
              <a:rPr lang="en-US" sz="1500" dirty="0" smtClean="0"/>
              <a:t>. </a:t>
            </a:r>
            <a:r>
              <a:rPr lang="el-GR" sz="1500" dirty="0" smtClean="0"/>
              <a:t>βάση δεδομένων αποφθεγμάτων</a:t>
            </a:r>
            <a:r>
              <a:rPr lang="en-US" sz="1500" dirty="0" smtClean="0"/>
              <a:t>: </a:t>
            </a:r>
            <a:r>
              <a:rPr lang="en-US" sz="1500" u="sng" dirty="0" smtClean="0">
                <a:hlinkClick r:id="rId2"/>
              </a:rPr>
              <a:t>http://www.qotd.org/search/search.html?aid=3705&amp;page=4</a:t>
            </a:r>
            <a:r>
              <a:rPr lang="en-US" sz="1500" dirty="0" smtClean="0"/>
              <a:t> [</a:t>
            </a:r>
            <a:r>
              <a:rPr lang="el-GR" sz="1500" dirty="0" err="1" smtClean="0"/>
              <a:t>ημ</a:t>
            </a:r>
            <a:r>
              <a:rPr lang="en-US" sz="1500" dirty="0" smtClean="0"/>
              <a:t>. </a:t>
            </a:r>
            <a:r>
              <a:rPr lang="el-GR" sz="1500" dirty="0" err="1" smtClean="0"/>
              <a:t>προσβ</a:t>
            </a:r>
            <a:r>
              <a:rPr lang="en-US" sz="1500" dirty="0" smtClean="0"/>
              <a:t>. </a:t>
            </a:r>
            <a:r>
              <a:rPr lang="el-GR" sz="1500" dirty="0" smtClean="0"/>
              <a:t>12/12/2013]</a:t>
            </a:r>
          </a:p>
          <a:p>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solidFill>
            <a:schemeClr val="bg2">
              <a:lumMod val="50000"/>
            </a:schemeClr>
          </a:solidFill>
        </p:spPr>
        <p:txBody>
          <a:bodyPr/>
          <a:lstStyle/>
          <a:p>
            <a:r>
              <a:rPr lang="el-GR" dirty="0" smtClean="0"/>
              <a:t>Η αξιοποίηση της αφήγησης στη εκπαίδευση είναι επίσης, μια πρακτική αρκετά παλιά και διαδεδομένη.</a:t>
            </a:r>
          </a:p>
          <a:p>
            <a:r>
              <a:rPr lang="el-GR" dirty="0" smtClean="0"/>
              <a:t>Η ψηφιακή αφήγηση αποτελεί συνδυασμό της παραδοσιακής προφορικής αφήγησης και ψηφιακού περιεχομένου, συμπεριλαμβανομένων εικόνων, ήχου και βίντεο, βλ. </a:t>
            </a:r>
            <a:r>
              <a:rPr lang="en-US" cap="small" dirty="0" smtClean="0"/>
              <a:t>Abrahamson</a:t>
            </a:r>
            <a:r>
              <a:rPr lang="el-GR" cap="small" dirty="0" smtClean="0"/>
              <a:t> 1998,</a:t>
            </a:r>
            <a:r>
              <a:rPr lang="el-GR" dirty="0" smtClean="0"/>
              <a:t> 440-451</a:t>
            </a:r>
          </a:p>
          <a:p>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solidFill>
            <a:schemeClr val="accent3">
              <a:lumMod val="60000"/>
              <a:lumOff val="40000"/>
            </a:schemeClr>
          </a:solidFill>
        </p:spPr>
        <p:txBody>
          <a:bodyPr/>
          <a:lstStyle/>
          <a:p>
            <a:r>
              <a:rPr lang="en-US" dirty="0" smtClean="0"/>
              <a:t>O</a:t>
            </a:r>
            <a:r>
              <a:rPr lang="el-GR" dirty="0" smtClean="0"/>
              <a:t> αγγλόφωνος όρος «</a:t>
            </a:r>
            <a:r>
              <a:rPr lang="en-US" dirty="0" smtClean="0"/>
              <a:t>digital story telling</a:t>
            </a:r>
            <a:r>
              <a:rPr lang="el-GR" dirty="0" smtClean="0"/>
              <a:t>» αναφέρεται σε μια μικρού μήκους ψηφιακή </a:t>
            </a:r>
            <a:r>
              <a:rPr lang="el-GR" dirty="0" err="1" smtClean="0"/>
              <a:t>πολυμεσική</a:t>
            </a:r>
            <a:r>
              <a:rPr lang="el-GR" dirty="0" smtClean="0"/>
              <a:t> παραγωγή που επιτρέπει σε καθημερινούς ανθρώπους να μοιραστούν θεωρήσεις της προσωπικής τους «ιστορίας ζωής», ώστε να δημιουργηθεί μία μικρού μήκους ταινία με δυνατό συγκινησιακό συστατικό». </a:t>
            </a:r>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3995936" y="404664"/>
            <a:ext cx="4690864" cy="5721499"/>
          </a:xfrm>
          <a:solidFill>
            <a:schemeClr val="accent3">
              <a:lumMod val="60000"/>
              <a:lumOff val="40000"/>
            </a:schemeClr>
          </a:solidFill>
        </p:spPr>
        <p:txBody>
          <a:bodyPr>
            <a:normAutofit fontScale="85000" lnSpcReduction="20000"/>
          </a:bodyPr>
          <a:lstStyle/>
          <a:p>
            <a:r>
              <a:rPr lang="el-GR" dirty="0" smtClean="0"/>
              <a:t>Αρκετοί ερευνητές υποστηρίζουν πως οι καλές ιστορίες καταγράφονται στη μνήμη των μαθητών για μεγαλύτερο χρονικό διάστημα σε σύγκριση με τα μαθήματα, τα οποία τους διαφεύγουν. Συμπεραίνουν δε, ότι η πρακτική της αφήγησης αποτελεί πλούσιο χώρο κοινωνικής δόμησης του «εαυτού μας» ως δημιουργού και ως κοινωνικού δρώντος. βλ. </a:t>
            </a:r>
            <a:r>
              <a:rPr lang="en-US" cap="small" dirty="0" smtClean="0"/>
              <a:t>Rex</a:t>
            </a:r>
            <a:r>
              <a:rPr lang="el-GR" cap="small" dirty="0" smtClean="0"/>
              <a:t>, </a:t>
            </a:r>
            <a:r>
              <a:rPr lang="en-US" cap="small" dirty="0" err="1" smtClean="0"/>
              <a:t>Murnen</a:t>
            </a:r>
            <a:r>
              <a:rPr lang="el-GR" cap="small" dirty="0" smtClean="0"/>
              <a:t>, </a:t>
            </a:r>
            <a:r>
              <a:rPr lang="en-US" cap="small" dirty="0" smtClean="0"/>
              <a:t>Hobbs</a:t>
            </a:r>
            <a:r>
              <a:rPr lang="el-GR" cap="small" dirty="0" smtClean="0"/>
              <a:t>, </a:t>
            </a:r>
            <a:r>
              <a:rPr lang="en-US" cap="small" dirty="0" err="1" smtClean="0"/>
              <a:t>McEachen</a:t>
            </a:r>
            <a:r>
              <a:rPr lang="el-GR" dirty="0" smtClean="0"/>
              <a:t> 2002, 765- 796.</a:t>
            </a:r>
          </a:p>
          <a:p>
            <a:endParaRPr lang="el-GR" dirty="0"/>
          </a:p>
        </p:txBody>
      </p:sp>
      <p:sp>
        <p:nvSpPr>
          <p:cNvPr id="10" name="9 - Θέση κειμένου"/>
          <p:cNvSpPr>
            <a:spLocks noGrp="1"/>
          </p:cNvSpPr>
          <p:nvPr>
            <p:ph type="body" sz="half" idx="2"/>
          </p:nvPr>
        </p:nvSpPr>
        <p:spPr/>
        <p:txBody>
          <a:bodyPr/>
          <a:lstStyle/>
          <a:p>
            <a:endParaRPr lang="el-GR" dirty="0"/>
          </a:p>
        </p:txBody>
      </p:sp>
      <p:pic>
        <p:nvPicPr>
          <p:cNvPr id="11" name="Picture 2" descr="http://i700.photobucket.com/albums/ww7/Paniris/MichaelGarland.jpg"/>
          <p:cNvPicPr>
            <a:picLocks noGrp="1" noChangeAspect="1" noChangeArrowheads="1"/>
          </p:cNvPicPr>
          <p:nvPr>
            <p:ph type="pic" idx="1"/>
          </p:nvPr>
        </p:nvPicPr>
        <p:blipFill>
          <a:blip r:embed="rId2" cstate="print"/>
          <a:srcRect t="5882" b="5882"/>
          <a:stretch>
            <a:fillRect/>
          </a:stretch>
        </p:blipFill>
        <p:spPr bwMode="auto">
          <a:xfrm>
            <a:off x="0" y="0"/>
            <a:ext cx="4002832" cy="300212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a:solidFill>
            <a:schemeClr val="accent1">
              <a:lumMod val="60000"/>
              <a:lumOff val="40000"/>
            </a:schemeClr>
          </a:solidFill>
        </p:spPr>
        <p:txBody>
          <a:bodyPr/>
          <a:lstStyle/>
          <a:p>
            <a:r>
              <a:rPr lang="el-GR" dirty="0" smtClean="0"/>
              <a:t>Η διαδικασία εκπόνησης μίας ψηφιακής αφήγησης ξεκινά από το </a:t>
            </a:r>
            <a:r>
              <a:rPr lang="el-GR" i="1" dirty="0" smtClean="0"/>
              <a:t>Σχεδιασμό</a:t>
            </a:r>
            <a:r>
              <a:rPr lang="el-GR" dirty="0" smtClean="0"/>
              <a:t>. Το δεύτερο βήμα δημιουργίας της είναι η </a:t>
            </a:r>
            <a:r>
              <a:rPr lang="el-GR" i="1" dirty="0" smtClean="0"/>
              <a:t>Ανάπτυξη του υλικού</a:t>
            </a:r>
            <a:r>
              <a:rPr lang="el-GR" dirty="0" smtClean="0"/>
              <a:t>, στη συνέχεια, η </a:t>
            </a:r>
            <a:r>
              <a:rPr lang="el-GR" i="1" dirty="0" smtClean="0"/>
              <a:t>Εφαρμογή </a:t>
            </a:r>
            <a:r>
              <a:rPr lang="el-GR" dirty="0" smtClean="0"/>
              <a:t>και</a:t>
            </a:r>
            <a:r>
              <a:rPr lang="el-GR" i="1" dirty="0" smtClean="0"/>
              <a:t> </a:t>
            </a:r>
            <a:r>
              <a:rPr lang="el-GR" dirty="0" smtClean="0"/>
              <a:t>το τελευταίο βήμα και πολύ σημαντικό, είναι η </a:t>
            </a:r>
            <a:r>
              <a:rPr lang="el-GR" i="1" dirty="0" smtClean="0"/>
              <a:t>Διάχυση</a:t>
            </a:r>
            <a:r>
              <a:rPr lang="el-GR" dirty="0" smtClean="0"/>
              <a:t> του: κοινοποιείται σε μέσα κοινωνικής δικτύωσης και δέχεται σχόλια αξιολόγησης.</a:t>
            </a:r>
          </a:p>
          <a:p>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11560" y="1412776"/>
            <a:ext cx="8075240" cy="4713387"/>
          </a:xfrm>
          <a:solidFill>
            <a:schemeClr val="bg1"/>
          </a:solidFill>
        </p:spPr>
        <p:txBody>
          <a:bodyPr>
            <a:normAutofit fontScale="62500" lnSpcReduction="20000"/>
          </a:bodyPr>
          <a:lstStyle/>
          <a:p>
            <a:r>
              <a:rPr lang="el-GR" dirty="0" smtClean="0"/>
              <a:t>Από την πλευρά τους, οι εκπαιδευτικοί τις αξιοποιούν ως </a:t>
            </a:r>
            <a:r>
              <a:rPr lang="el-GR" dirty="0" err="1" smtClean="0"/>
              <a:t>αφόρμηση</a:t>
            </a:r>
            <a:r>
              <a:rPr lang="el-GR" dirty="0" smtClean="0"/>
              <a:t> ή για να διευκολύνουν την κατανόηση περίπλοκων εννοιών.</a:t>
            </a:r>
            <a:endParaRPr lang="en-US" dirty="0" smtClean="0"/>
          </a:p>
          <a:p>
            <a:endParaRPr lang="el-GR" dirty="0" smtClean="0"/>
          </a:p>
          <a:p>
            <a:r>
              <a:rPr lang="el-GR" dirty="0" smtClean="0"/>
              <a:t>Οι </a:t>
            </a:r>
            <a:r>
              <a:rPr lang="el-GR" cap="small" dirty="0" err="1" smtClean="0"/>
              <a:t>Kullo</a:t>
            </a:r>
            <a:r>
              <a:rPr lang="el-GR" cap="small" dirty="0" smtClean="0"/>
              <a:t>-</a:t>
            </a:r>
            <a:r>
              <a:rPr lang="el-GR" cap="small" dirty="0" err="1" smtClean="0"/>
              <a:t>Abbott</a:t>
            </a:r>
            <a:r>
              <a:rPr lang="el-GR" dirty="0" smtClean="0"/>
              <a:t> και </a:t>
            </a:r>
            <a:r>
              <a:rPr lang="el-GR" cap="small" dirty="0" err="1" smtClean="0"/>
              <a:t>Polman</a:t>
            </a:r>
            <a:r>
              <a:rPr lang="el-GR" dirty="0" smtClean="0"/>
              <a:t> (2008) κατέληξαν στο συμπέρασμα ότι ένα πρόγραμμα ψηφιακής αφήγησης μπορεί να ωφελήσει τους μαθητές ως συγγραφείς, επειδή χρησιμοποιούν την τεχνολογία για να οργανώνουν και να φέρουν σε ακολουθία τις ιδέες τους. </a:t>
            </a:r>
            <a:endParaRPr lang="en-US" dirty="0" smtClean="0"/>
          </a:p>
          <a:p>
            <a:endParaRPr lang="en-US" dirty="0" smtClean="0"/>
          </a:p>
          <a:p>
            <a:r>
              <a:rPr lang="el-GR" dirty="0" smtClean="0"/>
              <a:t>Πολύ ενδιαφέρουσα για την αξιοποίηση ψηφιακής αφήγησης σε μαθήματα όπως η βιολογία, είναι  η ομιλία </a:t>
            </a:r>
            <a:r>
              <a:rPr lang="en-US" dirty="0" err="1" smtClean="0"/>
              <a:t>TEDx</a:t>
            </a:r>
            <a:r>
              <a:rPr lang="en-US" dirty="0" smtClean="0"/>
              <a:t> </a:t>
            </a:r>
            <a:r>
              <a:rPr lang="en-US" dirty="0" err="1" smtClean="0"/>
              <a:t>Beaconstreet</a:t>
            </a:r>
            <a:r>
              <a:rPr lang="el-GR" dirty="0" smtClean="0"/>
              <a:t> 2012 και η σειρά μικρών εκπαιδευτικών βίντεο που αναρτά με ιδιαίτερη επιτυχία ένας υποψήφιος </a:t>
            </a:r>
            <a:r>
              <a:rPr lang="el-GR" dirty="0" err="1" smtClean="0"/>
              <a:t>δρ</a:t>
            </a:r>
            <a:r>
              <a:rPr lang="el-GR" dirty="0" smtClean="0"/>
              <a:t>. Χημείας του </a:t>
            </a:r>
            <a:r>
              <a:rPr lang="en-US" dirty="0" smtClean="0"/>
              <a:t>MIT </a:t>
            </a:r>
            <a:r>
              <a:rPr lang="el-GR" dirty="0" smtClean="0"/>
              <a:t>και βιολόγος εκπαιδευτικός, ο </a:t>
            </a:r>
            <a:r>
              <a:rPr lang="en-US" dirty="0" smtClean="0"/>
              <a:t>Tyler Dewitt</a:t>
            </a:r>
            <a:r>
              <a:rPr lang="el-GR" dirty="0" smtClean="0"/>
              <a:t>, βλ.  </a:t>
            </a:r>
            <a:r>
              <a:rPr lang="el-GR" u="sng" dirty="0" smtClean="0">
                <a:hlinkClick r:id="rId2"/>
              </a:rPr>
              <a:t>http://www.ted.com/talks/tyler_dewitt_hey_science_teachers_make_it_fun.html</a:t>
            </a:r>
            <a:r>
              <a:rPr lang="el-GR" dirty="0" smtClean="0"/>
              <a:t> και </a:t>
            </a:r>
            <a:r>
              <a:rPr lang="el-GR" u="sng" dirty="0" smtClean="0">
                <a:hlinkClick r:id="rId3"/>
              </a:rPr>
              <a:t>http://www.youtube.com/user/tdewitt451</a:t>
            </a:r>
            <a:r>
              <a:rPr lang="el-GR" dirty="0" smtClean="0"/>
              <a:t> </a:t>
            </a:r>
          </a:p>
          <a:p>
            <a:pPr>
              <a:buNone/>
            </a:pPr>
            <a:r>
              <a:rPr lang="en-US" cap="small" dirty="0" smtClean="0"/>
              <a:t>       </a:t>
            </a:r>
            <a:r>
              <a:rPr lang="en-US" cap="small" dirty="0" err="1" smtClean="0"/>
              <a:t>Kullo</a:t>
            </a:r>
            <a:r>
              <a:rPr lang="en-US" cap="small" dirty="0" smtClean="0"/>
              <a:t>-Abbott &amp; </a:t>
            </a:r>
            <a:r>
              <a:rPr lang="en-US" cap="small" dirty="0" err="1" smtClean="0"/>
              <a:t>Polman</a:t>
            </a:r>
            <a:r>
              <a:rPr lang="en-US" dirty="0" smtClean="0"/>
              <a:t> 2008.</a:t>
            </a:r>
            <a:endParaRPr lang="el-GR" dirty="0" smtClean="0"/>
          </a:p>
          <a:p>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solidFill>
            <a:srgbClr val="FFC000"/>
          </a:solidFill>
        </p:spPr>
        <p:txBody>
          <a:bodyPr>
            <a:normAutofit fontScale="92500" lnSpcReduction="20000"/>
          </a:bodyPr>
          <a:lstStyle/>
          <a:p>
            <a:r>
              <a:rPr lang="el-GR" dirty="0" smtClean="0"/>
              <a:t>Οι πολλαπλές δεξιότητες </a:t>
            </a:r>
            <a:r>
              <a:rPr lang="el-GR" dirty="0" err="1" smtClean="0"/>
              <a:t>γραμματισμού</a:t>
            </a:r>
            <a:r>
              <a:rPr lang="el-GR" dirty="0" smtClean="0"/>
              <a:t> που αναπτύσσονται περιλαμβάνουν </a:t>
            </a:r>
          </a:p>
          <a:p>
            <a:pPr lvl="1"/>
            <a:r>
              <a:rPr lang="el-GR" dirty="0" smtClean="0"/>
              <a:t>ικανότητες έρευνας και ανάλυσης της πληροφορίας κατά τη συλλογή του υλικού, </a:t>
            </a:r>
          </a:p>
          <a:p>
            <a:pPr lvl="1"/>
            <a:r>
              <a:rPr lang="el-GR" dirty="0" smtClean="0"/>
              <a:t>δεξιότητες γραπτού λόγου κατά την ανάπτυξη του σεναρίου, οργανωτικές δεξιότητες για να τηρηθούν τα χρονοδιαγράμματα υλοποίησης της αφήγησης </a:t>
            </a:r>
          </a:p>
          <a:p>
            <a:pPr lvl="1"/>
            <a:r>
              <a:rPr lang="el-GR" dirty="0" smtClean="0"/>
              <a:t>και χρηστικές ικανότητες χειρισμού των </a:t>
            </a:r>
            <a:r>
              <a:rPr lang="el-GR" dirty="0" err="1" smtClean="0"/>
              <a:t>πολυμεσικών</a:t>
            </a:r>
            <a:r>
              <a:rPr lang="el-GR" dirty="0" smtClean="0"/>
              <a:t> εργαλείων των νέων τεχνολογιών. </a:t>
            </a:r>
          </a:p>
          <a:p>
            <a:pPr>
              <a:buNone/>
            </a:pPr>
            <a:r>
              <a:rPr lang="el-GR" dirty="0" smtClean="0"/>
              <a:t>βλ</a:t>
            </a:r>
            <a:r>
              <a:rPr lang="en-US" dirty="0" smtClean="0"/>
              <a:t>. </a:t>
            </a:r>
            <a:r>
              <a:rPr lang="en-US" cap="small" dirty="0" err="1" smtClean="0"/>
              <a:t>Czarnecki</a:t>
            </a:r>
            <a:r>
              <a:rPr lang="en-US" dirty="0" smtClean="0"/>
              <a:t> 2009, 15.</a:t>
            </a:r>
            <a:endParaRPr lang="el-GR" dirty="0" smtClean="0"/>
          </a:p>
          <a:p>
            <a:pPr>
              <a:buNone/>
            </a:pPr>
            <a:r>
              <a:rPr lang="el-GR" dirty="0" smtClean="0"/>
              <a:t>βλ. </a:t>
            </a:r>
            <a:r>
              <a:rPr lang="en-US" cap="small" dirty="0" smtClean="0"/>
              <a:t>Ruth</a:t>
            </a:r>
            <a:r>
              <a:rPr lang="el-GR" cap="small" dirty="0" smtClean="0"/>
              <a:t>,  </a:t>
            </a:r>
            <a:r>
              <a:rPr lang="el-GR" dirty="0" smtClean="0"/>
              <a:t> </a:t>
            </a:r>
            <a:r>
              <a:rPr lang="en-US" cap="small" dirty="0" err="1" smtClean="0"/>
              <a:t>Greenidge</a:t>
            </a:r>
            <a:r>
              <a:rPr lang="en-US" cap="small" dirty="0" smtClean="0"/>
              <a:t> </a:t>
            </a:r>
            <a:r>
              <a:rPr lang="el-GR" dirty="0" smtClean="0"/>
              <a:t>2009, 284–295.</a:t>
            </a:r>
          </a:p>
          <a:p>
            <a:endParaRPr lang="el-GR"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912</Words>
  <Application>Microsoft Office PowerPoint</Application>
  <PresentationFormat>Προβολή στην οθόνη (4:3)</PresentationFormat>
  <Paragraphs>68</Paragraphs>
  <Slides>22</Slides>
  <Notes>1</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22</vt:i4>
      </vt:variant>
    </vt:vector>
  </HeadingPairs>
  <TitlesOfParts>
    <vt:vector size="25" baseType="lpstr">
      <vt:lpstr>Arial</vt:lpstr>
      <vt:lpstr>Calibri</vt:lpstr>
      <vt:lpstr>Θέμα του Office</vt:lpstr>
      <vt:lpstr>Εργαλεία ψηφιακής αφήγησης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Storybook weaver</vt:lpstr>
      <vt:lpstr>Storybook weaver</vt:lpstr>
      <vt:lpstr>http://storybird.com/</vt:lpstr>
      <vt:lpstr>http://storybird.com</vt:lpstr>
      <vt:lpstr>http://storybird.com</vt:lpstr>
      <vt:lpstr>Comic strip creator</vt:lpstr>
      <vt:lpstr>Παρουσίαση του PowerPoint</vt:lpstr>
      <vt:lpstr>Lego comic builder</vt:lpstr>
      <vt:lpstr>Lego comic builder</vt:lpstr>
      <vt:lpstr>Google earth</vt:lpstr>
      <vt:lpstr>Google earth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dc:creator>
  <cp:lastModifiedBy>Dell</cp:lastModifiedBy>
  <cp:revision>18</cp:revision>
  <dcterms:created xsi:type="dcterms:W3CDTF">2015-03-13T21:15:47Z</dcterms:created>
  <dcterms:modified xsi:type="dcterms:W3CDTF">2018-05-03T09:03:41Z</dcterms:modified>
</cp:coreProperties>
</file>