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jpeg" ContentType="image/jpeg"/>
  <Default Extension="xml" ContentType="application/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60" r:id="rId1"/>
  </p:sld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59" r:id="rId11"/>
    <p:sldId id="268" r:id="rId12"/>
    <p:sldId id="269" r:id="rId13"/>
    <p:sldId id="267" r:id="rId14"/>
    <p:sldId id="258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07" d="100"/>
          <a:sy n="107" d="100"/>
        </p:scale>
        <p:origin x="-92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l-GR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DE953CF-500E-5149-9D18-6183FE94562C}" type="datetimeFigureOut">
              <a:rPr lang="en-US" smtClean="0"/>
              <a:pPr/>
              <a:t>7/20/13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7E20D24-461A-0049-8E24-5A81459EA0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Click to edit Master text styles</a:t>
            </a:r>
          </a:p>
          <a:p>
            <a:pPr lvl="1" eaLnBrk="1" latinLnBrk="0" hangingPunct="1"/>
            <a:r>
              <a:rPr lang="el-GR" smtClean="0"/>
              <a:t>Second level</a:t>
            </a:r>
          </a:p>
          <a:p>
            <a:pPr lvl="2" eaLnBrk="1" latinLnBrk="0" hangingPunct="1"/>
            <a:r>
              <a:rPr lang="el-GR" smtClean="0"/>
              <a:t>Third level</a:t>
            </a:r>
          </a:p>
          <a:p>
            <a:pPr lvl="3" eaLnBrk="1" latinLnBrk="0" hangingPunct="1"/>
            <a:r>
              <a:rPr lang="el-GR" smtClean="0"/>
              <a:t>Fourth level</a:t>
            </a:r>
          </a:p>
          <a:p>
            <a:pPr lvl="4" eaLnBrk="1" latinLnBrk="0" hangingPunct="1"/>
            <a:r>
              <a:rPr lang="el-G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953CF-500E-5149-9D18-6183FE94562C}" type="datetimeFigureOut">
              <a:rPr lang="en-US" smtClean="0"/>
              <a:pPr/>
              <a:t>7/20/13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20D24-461A-0049-8E24-5A81459EA0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l-G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Click to edit Master text styles</a:t>
            </a:r>
          </a:p>
          <a:p>
            <a:pPr lvl="1" eaLnBrk="1" latinLnBrk="0" hangingPunct="1"/>
            <a:r>
              <a:rPr lang="el-GR" smtClean="0"/>
              <a:t>Second level</a:t>
            </a:r>
          </a:p>
          <a:p>
            <a:pPr lvl="2" eaLnBrk="1" latinLnBrk="0" hangingPunct="1"/>
            <a:r>
              <a:rPr lang="el-GR" smtClean="0"/>
              <a:t>Third level</a:t>
            </a:r>
          </a:p>
          <a:p>
            <a:pPr lvl="3" eaLnBrk="1" latinLnBrk="0" hangingPunct="1"/>
            <a:r>
              <a:rPr lang="el-GR" smtClean="0"/>
              <a:t>Fourth level</a:t>
            </a:r>
          </a:p>
          <a:p>
            <a:pPr lvl="4" eaLnBrk="1" latinLnBrk="0" hangingPunct="1"/>
            <a:r>
              <a:rPr lang="el-G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953CF-500E-5149-9D18-6183FE94562C}" type="datetimeFigureOut">
              <a:rPr lang="en-US" smtClean="0"/>
              <a:pPr/>
              <a:t>7/20/13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20D24-461A-0049-8E24-5A81459EA0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Click to edit Master text styles</a:t>
            </a:r>
          </a:p>
          <a:p>
            <a:pPr lvl="1" eaLnBrk="1" latinLnBrk="0" hangingPunct="1"/>
            <a:r>
              <a:rPr lang="el-GR" smtClean="0"/>
              <a:t>Second level</a:t>
            </a:r>
          </a:p>
          <a:p>
            <a:pPr lvl="2" eaLnBrk="1" latinLnBrk="0" hangingPunct="1"/>
            <a:r>
              <a:rPr lang="el-GR" smtClean="0"/>
              <a:t>Third level</a:t>
            </a:r>
          </a:p>
          <a:p>
            <a:pPr lvl="3" eaLnBrk="1" latinLnBrk="0" hangingPunct="1"/>
            <a:r>
              <a:rPr lang="el-GR" smtClean="0"/>
              <a:t>Fourth level</a:t>
            </a:r>
          </a:p>
          <a:p>
            <a:pPr lvl="4" eaLnBrk="1" latinLnBrk="0" hangingPunct="1"/>
            <a:r>
              <a:rPr lang="el-G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953CF-500E-5149-9D18-6183FE94562C}" type="datetimeFigureOut">
              <a:rPr lang="en-US" smtClean="0"/>
              <a:pPr/>
              <a:t>7/20/13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20D24-461A-0049-8E24-5A81459EA08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l-GR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l-G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953CF-500E-5149-9D18-6183FE94562C}" type="datetimeFigureOut">
              <a:rPr lang="en-US" smtClean="0"/>
              <a:pPr/>
              <a:t>7/20/13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20D24-461A-0049-8E24-5A81459EA08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Click to edit Master text styles</a:t>
            </a:r>
          </a:p>
          <a:p>
            <a:pPr lvl="1" eaLnBrk="1" latinLnBrk="0" hangingPunct="1"/>
            <a:r>
              <a:rPr lang="el-GR" smtClean="0"/>
              <a:t>Second level</a:t>
            </a:r>
          </a:p>
          <a:p>
            <a:pPr lvl="2" eaLnBrk="1" latinLnBrk="0" hangingPunct="1"/>
            <a:r>
              <a:rPr lang="el-GR" smtClean="0"/>
              <a:t>Third level</a:t>
            </a:r>
          </a:p>
          <a:p>
            <a:pPr lvl="3" eaLnBrk="1" latinLnBrk="0" hangingPunct="1"/>
            <a:r>
              <a:rPr lang="el-GR" smtClean="0"/>
              <a:t>Fourth level</a:t>
            </a:r>
          </a:p>
          <a:p>
            <a:pPr lvl="4" eaLnBrk="1" latinLnBrk="0" hangingPunct="1"/>
            <a:r>
              <a:rPr lang="el-GR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Click to edit Master text styles</a:t>
            </a:r>
          </a:p>
          <a:p>
            <a:pPr lvl="1" eaLnBrk="1" latinLnBrk="0" hangingPunct="1"/>
            <a:r>
              <a:rPr lang="el-GR" smtClean="0"/>
              <a:t>Second level</a:t>
            </a:r>
          </a:p>
          <a:p>
            <a:pPr lvl="2" eaLnBrk="1" latinLnBrk="0" hangingPunct="1"/>
            <a:r>
              <a:rPr lang="el-GR" smtClean="0"/>
              <a:t>Third level</a:t>
            </a:r>
          </a:p>
          <a:p>
            <a:pPr lvl="3" eaLnBrk="1" latinLnBrk="0" hangingPunct="1"/>
            <a:r>
              <a:rPr lang="el-GR" smtClean="0"/>
              <a:t>Fourth level</a:t>
            </a:r>
          </a:p>
          <a:p>
            <a:pPr lvl="4" eaLnBrk="1" latinLnBrk="0" hangingPunct="1"/>
            <a:r>
              <a:rPr lang="el-G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953CF-500E-5149-9D18-6183FE94562C}" type="datetimeFigureOut">
              <a:rPr lang="en-US" smtClean="0"/>
              <a:pPr/>
              <a:t>7/20/13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20D24-461A-0049-8E24-5A81459EA08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l-GR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l-G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Click to edit Master text styles</a:t>
            </a:r>
          </a:p>
          <a:p>
            <a:pPr lvl="1" eaLnBrk="1" latinLnBrk="0" hangingPunct="1"/>
            <a:r>
              <a:rPr lang="el-GR" smtClean="0"/>
              <a:t>Second level</a:t>
            </a:r>
          </a:p>
          <a:p>
            <a:pPr lvl="2" eaLnBrk="1" latinLnBrk="0" hangingPunct="1"/>
            <a:r>
              <a:rPr lang="el-GR" smtClean="0"/>
              <a:t>Third level</a:t>
            </a:r>
          </a:p>
          <a:p>
            <a:pPr lvl="3" eaLnBrk="1" latinLnBrk="0" hangingPunct="1"/>
            <a:r>
              <a:rPr lang="el-GR" smtClean="0"/>
              <a:t>Fourth level</a:t>
            </a:r>
          </a:p>
          <a:p>
            <a:pPr lvl="4" eaLnBrk="1" latinLnBrk="0" hangingPunct="1"/>
            <a:r>
              <a:rPr lang="el-GR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Click to edit Master text styles</a:t>
            </a:r>
          </a:p>
          <a:p>
            <a:pPr lvl="1" eaLnBrk="1" latinLnBrk="0" hangingPunct="1"/>
            <a:r>
              <a:rPr lang="el-GR" smtClean="0"/>
              <a:t>Second level</a:t>
            </a:r>
          </a:p>
          <a:p>
            <a:pPr lvl="2" eaLnBrk="1" latinLnBrk="0" hangingPunct="1"/>
            <a:r>
              <a:rPr lang="el-GR" smtClean="0"/>
              <a:t>Third level</a:t>
            </a:r>
          </a:p>
          <a:p>
            <a:pPr lvl="3" eaLnBrk="1" latinLnBrk="0" hangingPunct="1"/>
            <a:r>
              <a:rPr lang="el-GR" smtClean="0"/>
              <a:t>Fourth level</a:t>
            </a:r>
          </a:p>
          <a:p>
            <a:pPr lvl="4" eaLnBrk="1" latinLnBrk="0" hangingPunct="1"/>
            <a:r>
              <a:rPr lang="el-GR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953CF-500E-5149-9D18-6183FE94562C}" type="datetimeFigureOut">
              <a:rPr lang="en-US" smtClean="0"/>
              <a:pPr/>
              <a:t>7/20/13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20D24-461A-0049-8E24-5A81459EA0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953CF-500E-5149-9D18-6183FE94562C}" type="datetimeFigureOut">
              <a:rPr lang="en-US" smtClean="0"/>
              <a:pPr/>
              <a:t>7/20/13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20D24-461A-0049-8E24-5A81459EA08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l-GR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953CF-500E-5149-9D18-6183FE94562C}" type="datetimeFigureOut">
              <a:rPr lang="en-US" smtClean="0"/>
              <a:pPr/>
              <a:t>7/20/13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20D24-461A-0049-8E24-5A81459EA0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</a:lstStyle>
          <a:p>
            <a:r>
              <a:rPr kumimoji="0" lang="el-G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l-GR" smtClean="0"/>
              <a:t>Click to edit Master text styles</a:t>
            </a:r>
          </a:p>
          <a:p>
            <a:pPr lvl="1" eaLnBrk="1" latinLnBrk="0" hangingPunct="1"/>
            <a:r>
              <a:rPr lang="el-GR" smtClean="0"/>
              <a:t>Second level</a:t>
            </a:r>
          </a:p>
          <a:p>
            <a:pPr lvl="2" eaLnBrk="1" latinLnBrk="0" hangingPunct="1"/>
            <a:r>
              <a:rPr lang="el-GR" smtClean="0"/>
              <a:t>Third level</a:t>
            </a:r>
          </a:p>
          <a:p>
            <a:pPr lvl="3" eaLnBrk="1" latinLnBrk="0" hangingPunct="1"/>
            <a:r>
              <a:rPr lang="el-GR" smtClean="0"/>
              <a:t>Fourth level</a:t>
            </a:r>
          </a:p>
          <a:p>
            <a:pPr lvl="4" eaLnBrk="1" latinLnBrk="0" hangingPunct="1"/>
            <a:r>
              <a:rPr lang="el-G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7DE953CF-500E-5149-9D18-6183FE94562C}" type="datetimeFigureOut">
              <a:rPr lang="en-US" smtClean="0"/>
              <a:pPr/>
              <a:t>7/20/13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20D24-461A-0049-8E24-5A81459EA0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DE953CF-500E-5149-9D18-6183FE94562C}" type="datetimeFigureOut">
              <a:rPr lang="en-US" smtClean="0"/>
              <a:pPr/>
              <a:t>7/20/13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7E20D24-461A-0049-8E24-5A81459EA08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</a:lstStyle>
          <a:p>
            <a:r>
              <a:rPr kumimoji="0" lang="el-GR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l-GR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Click to edit Master text styles</a:t>
            </a:r>
          </a:p>
          <a:p>
            <a:pPr lvl="1" eaLnBrk="1" latinLnBrk="0" hangingPunct="1"/>
            <a:r>
              <a:rPr kumimoji="0" lang="el-GR" smtClean="0"/>
              <a:t>Second level</a:t>
            </a:r>
          </a:p>
          <a:p>
            <a:pPr lvl="2" eaLnBrk="1" latinLnBrk="0" hangingPunct="1"/>
            <a:r>
              <a:rPr kumimoji="0" lang="el-GR" smtClean="0"/>
              <a:t>Third level</a:t>
            </a:r>
          </a:p>
          <a:p>
            <a:pPr lvl="3" eaLnBrk="1" latinLnBrk="0" hangingPunct="1"/>
            <a:r>
              <a:rPr kumimoji="0" lang="el-GR" smtClean="0"/>
              <a:t>Fourth level</a:t>
            </a:r>
          </a:p>
          <a:p>
            <a:pPr lvl="4" eaLnBrk="1" latinLnBrk="0" hangingPunct="1"/>
            <a:r>
              <a:rPr kumimoji="0" lang="el-GR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fld id="{7DE953CF-500E-5149-9D18-6183FE94562C}" type="datetimeFigureOut">
              <a:rPr lang="en-US" smtClean="0"/>
              <a:pPr/>
              <a:t>7/20/13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27E20D24-461A-0049-8E24-5A81459EA08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Σφάλματα μέτρησης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Εγκυρότητα και αξιοπιστία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Υπ</a:t>
            </a:r>
            <a:r>
              <a:rPr lang="el-GR" dirty="0" smtClean="0"/>
              <a:t>άρχουν διαφορατικοί τρόποι ελέγχου</a:t>
            </a:r>
          </a:p>
          <a:p>
            <a:r>
              <a:rPr lang="el-GR" dirty="0" smtClean="0"/>
              <a:t>Π.χ. Υπάρχουν ειδικοί τρόποι στατιστικού ελέγχου κλιμάκων</a:t>
            </a:r>
          </a:p>
          <a:p>
            <a:endParaRPr lang="el-GR" dirty="0" smtClean="0"/>
          </a:p>
          <a:p>
            <a:r>
              <a:rPr lang="el-GR" dirty="0" smtClean="0"/>
              <a:t>Συνήθως χρησιμοποιούμε δύο εύκολους τρόπους: ερωτηματολόγια εναλλακτικής μορφής και τεχνική επανελέγχου.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Έλεγχος αξιοπιστίας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l-GR" dirty="0" smtClean="0"/>
              <a:t>Ερωτηματολ</a:t>
            </a:r>
            <a:r>
              <a:rPr lang="el-GR" dirty="0" smtClean="0"/>
              <a:t>όγια εναλλακτικής μορφής</a:t>
            </a:r>
          </a:p>
          <a:p>
            <a:endParaRPr lang="el-GR" dirty="0" smtClean="0"/>
          </a:p>
          <a:p>
            <a:r>
              <a:rPr lang="el-GR" dirty="0" smtClean="0"/>
              <a:t>Δύο ερωτηματολόγια: ένα αρχικό και ένα παραλλαγμένο, στον ίδιο πληθυσμό σε διαφορετικό χρόνο ή σε διαφορετικό πληθυσμό στον ίδιο χρόνο. </a:t>
            </a:r>
          </a:p>
          <a:p>
            <a:r>
              <a:rPr lang="el-GR" dirty="0" smtClean="0"/>
              <a:t>Τρόποι: αλλαγής της σειράς των ερωτήσεων (γιατί γίνεται αυτό;), αλλαγή της διατύπωσης των πιθανών απαντήσεων (γιατί γίνεται αυτό;), αλλαγή της διατύπωσης της ερώτησης (γιατί γίνεται αυτό;)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Έλεγχος αξιοπιστίας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mtClean="0"/>
              <a:t>Το </a:t>
            </a:r>
            <a:r>
              <a:rPr lang="el-GR" smtClean="0"/>
              <a:t>ίδιο ερωτηματολόγιο δύο φορές στον ίδιο πληθυσμό.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Έλεγχος αξιοπιστίας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Τί είναι η εγκυρότητα και η αξιοπιστία ενός εργαλείου; Γιατί είναι σημαντικός ο έλεγχός τους; </a:t>
            </a:r>
            <a:r>
              <a:rPr lang="el-GR" dirty="0" smtClean="0"/>
              <a:t>Πως </a:t>
            </a:r>
            <a:r>
              <a:rPr lang="el-GR" dirty="0" smtClean="0"/>
              <a:t>γίνεται ο έλεγχός τους; Δώστε παραδείγματα από τα διαφορετικά είδη εγκυρότητας ενός εργαλείου.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6</a:t>
            </a:r>
            <a:r>
              <a:rPr lang="el-GR" baseline="30000" dirty="0" smtClean="0"/>
              <a:t>ο</a:t>
            </a:r>
            <a:r>
              <a:rPr lang="el-GR" dirty="0" smtClean="0"/>
              <a:t> πιθανό θέμα εξετάσεων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Baker, T.L. 1988. </a:t>
            </a:r>
            <a:r>
              <a:rPr lang="en-US" i="1" dirty="0" smtClean="0"/>
              <a:t>Doing Social Research. </a:t>
            </a:r>
            <a:r>
              <a:rPr lang="en-US" dirty="0" smtClean="0"/>
              <a:t>McGraw-Hill.</a:t>
            </a:r>
          </a:p>
          <a:p>
            <a:r>
              <a:rPr lang="en-US" dirty="0" err="1" smtClean="0"/>
              <a:t>Litwin</a:t>
            </a:r>
            <a:r>
              <a:rPr lang="en-US" dirty="0" smtClean="0"/>
              <a:t>, M.S. </a:t>
            </a:r>
            <a:r>
              <a:rPr lang="en-US" i="1" dirty="0" smtClean="0"/>
              <a:t>The survey kit (how to measure survey reliability and validity). </a:t>
            </a:r>
            <a:r>
              <a:rPr lang="en-US" dirty="0" smtClean="0"/>
              <a:t>Sage.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βιβλιογραφία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Εγκυρότητα: μετρά αυτό που λέει ότι μετρά;</a:t>
            </a:r>
            <a:endParaRPr lang="en-US" dirty="0" smtClean="0"/>
          </a:p>
          <a:p>
            <a:r>
              <a:rPr lang="en-US" dirty="0" smtClean="0"/>
              <a:t>APA (American Psychological Society)</a:t>
            </a:r>
            <a:r>
              <a:rPr lang="el-GR" dirty="0" smtClean="0"/>
              <a:t> – συγκεκριμένες προδιαγραφές και οδηγίες σχετικά με την εγκυρότητα. Διαφορετικά είδη.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Έλεγχος ερευνητικού εργαλείου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Ο βαθμός στον οποίο οι ερωτήσεις ενός ερωτηματολογίου περιγράφουν επαρκώς το φαινόμενο που καλούμαστε να ερευνήσουμε.</a:t>
            </a:r>
          </a:p>
          <a:p>
            <a:endParaRPr lang="el-GR" dirty="0" smtClean="0"/>
          </a:p>
          <a:p>
            <a:r>
              <a:rPr lang="el-GR" dirty="0" smtClean="0"/>
              <a:t>Π.χ. Το τεστ </a:t>
            </a:r>
            <a:r>
              <a:rPr lang="en-US" dirty="0" smtClean="0"/>
              <a:t>IQ. </a:t>
            </a:r>
            <a:r>
              <a:rPr lang="el-GR" dirty="0" smtClean="0"/>
              <a:t>Τι είναι; Τι ισχυρίζεται ότι μετρά; Τι μετρά πραγματικά; Πόσο έγκυρο είναι;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Εγκυρότητα περιεχομένου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Ο βαθμός στον οποίο οι προβλέψεις και οι εκτιμήσεις που εξάγονται από τις </a:t>
            </a:r>
            <a:r>
              <a:rPr lang="el-GR" dirty="0" smtClean="0"/>
              <a:t>ερωτήσεις, </a:t>
            </a:r>
            <a:r>
              <a:rPr lang="el-GR" dirty="0" smtClean="0"/>
              <a:t>επιβεβαιώνονται από τη μετέπειτα συμπεριφορά των υποκειμένων.</a:t>
            </a:r>
          </a:p>
          <a:p>
            <a:endParaRPr lang="el-GR" dirty="0" smtClean="0"/>
          </a:p>
          <a:p>
            <a:r>
              <a:rPr lang="el-GR" dirty="0" smtClean="0"/>
              <a:t>Π.χ. Συχνά στα ΜΜΕ βλέπουμε έρευνες για την πρόθεση ψήφου. Ποια είναι η εγκυρότητα πρόβλεψης τους; πως μπορούν να παρερμηνευτούν;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Εγκυρότητα πρόβλεψης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Ελέγχει αν τα αποτελέσματα κάποιου εργαλείου συγκλίνουν με τα αποτελέσματα ενός </a:t>
            </a:r>
            <a:r>
              <a:rPr lang="el-GR" dirty="0" smtClean="0"/>
              <a:t>άλλου, </a:t>
            </a:r>
            <a:r>
              <a:rPr lang="el-GR" dirty="0" smtClean="0"/>
              <a:t>που θεωρείται ήδη έγκυρο.</a:t>
            </a:r>
          </a:p>
          <a:p>
            <a:endParaRPr lang="el-GR" dirty="0" smtClean="0"/>
          </a:p>
          <a:p>
            <a:r>
              <a:rPr lang="el-GR" dirty="0" smtClean="0"/>
              <a:t>Π.χ. Θέλουμε να φτιάξουμε ένα δικό μας ερωτηματολόγιο για τη μέτρηση του </a:t>
            </a:r>
            <a:r>
              <a:rPr lang="en-US" dirty="0" smtClean="0"/>
              <a:t>IQ. </a:t>
            </a:r>
            <a:r>
              <a:rPr lang="el-GR" dirty="0" smtClean="0"/>
              <a:t>Συγκρίνουμε τα αποτελέσματά μας με το υπάρχον.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Εκγυρότητα σύγκλισης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Βαθμός στον οποίο ένα εργαλείο μετρά τα υποθετικά χαρακτηριστικά που συνθέτουν μία </a:t>
            </a:r>
            <a:r>
              <a:rPr lang="el-GR" dirty="0" smtClean="0"/>
              <a:t>θεωρητική </a:t>
            </a:r>
            <a:r>
              <a:rPr lang="el-GR" dirty="0" smtClean="0"/>
              <a:t>κατασκευή σχετική με την ανθρώπινη συμπεριφορά. </a:t>
            </a:r>
          </a:p>
          <a:p>
            <a:pPr lvl="1"/>
            <a:r>
              <a:rPr lang="el-GR" dirty="0" smtClean="0"/>
              <a:t>Π.χ. Τι είναι η αποτελεσματικότητα στην εργασία; πως ορίζεται; πως μετράται;</a:t>
            </a:r>
          </a:p>
          <a:p>
            <a:pPr lvl="1"/>
            <a:r>
              <a:rPr lang="el-GR" dirty="0" smtClean="0"/>
              <a:t>Τι είναι η αποτελεσματική μάθηση στο πανεπιστήμιο; πως ορίζεται; πως μετράται;</a:t>
            </a:r>
          </a:p>
          <a:p>
            <a:r>
              <a:rPr lang="el-GR" dirty="0" smtClean="0"/>
              <a:t>Ο ορισμός των εννοιών είναι ΠΟΛΥ σημαντικός στις έρευνες...πρέπει να οριστεί πολύ καλά το τι μετράται, για να δούμε το πως το μετράμε...</a:t>
            </a:r>
          </a:p>
          <a:p>
            <a:pPr lvl="1" algn="dist"/>
            <a:endParaRPr lang="el-GR" dirty="0" smtClean="0"/>
          </a:p>
          <a:p>
            <a:endParaRPr lang="el-GR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Εγκυρότητα δομής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Μεγάλος βαθμός υποκειμενικότητας</a:t>
            </a:r>
          </a:p>
          <a:p>
            <a:r>
              <a:rPr lang="el-GR" dirty="0" smtClean="0"/>
              <a:t>Ο βαθμός που ένα εργαλείο </a:t>
            </a:r>
            <a:r>
              <a:rPr lang="el-GR" u="sng" dirty="0" smtClean="0"/>
              <a:t>φαίνεται</a:t>
            </a:r>
            <a:r>
              <a:rPr lang="el-GR" dirty="0" smtClean="0"/>
              <a:t> να μετρά αυτό που ισχυρίζεται ότι μετρά. </a:t>
            </a:r>
          </a:p>
          <a:p>
            <a:r>
              <a:rPr lang="el-GR" dirty="0" smtClean="0"/>
              <a:t>Το εργαλείο το κρίνουν μη ειδικοί αναγνώστες για να πουν αν είναι σύμφωνο με την κοινή λογική.</a:t>
            </a:r>
          </a:p>
          <a:p>
            <a:r>
              <a:rPr lang="el-GR" dirty="0" smtClean="0"/>
              <a:t>Γιατί γίνεται αυτό; Γιατί δίνουμε κάτι και σε μη-ειδικούς;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Φαινομενική εγκυρότητα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Αν και η φαινομενική εγκυρότητα δείχνει να είναι δευτερεύουσας σημασίας σε σχέση με τα υπόλοιπα είδη, είναι απαραίτητη. Τα ερωτηματολόγια με</a:t>
            </a:r>
            <a:r>
              <a:rPr lang="el-GR" dirty="0" smtClean="0"/>
              <a:t> </a:t>
            </a:r>
            <a:r>
              <a:rPr lang="el-GR" dirty="0" smtClean="0"/>
              <a:t>φ</a:t>
            </a:r>
            <a:r>
              <a:rPr lang="el-GR" dirty="0" smtClean="0"/>
              <a:t>αινομενική </a:t>
            </a:r>
            <a:r>
              <a:rPr lang="el-GR" dirty="0" smtClean="0"/>
              <a:t>εγκυρότητα πείθουν για την αξία τους </a:t>
            </a:r>
            <a:r>
              <a:rPr lang="el-GR" dirty="0" smtClean="0"/>
              <a:t>τον </a:t>
            </a:r>
            <a:r>
              <a:rPr lang="el-GR" dirty="0" smtClean="0"/>
              <a:t>ερωτώμενο. Λιγότερες αρνήσεις συμμετοχής, λιγότερη δυσαρέσκεια, κλπ.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Φαινομενική εγκυρότητα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 smtClean="0"/>
              <a:t>Ο βαθμός εσωτερικής συνάφειας ενός εργαλείου. Συνέπεια του εργαλείου όταν ελέγχεται σε δύο διαφορετικές χρονικές περιόδους ή σε δύο ομάδες ατόμων. </a:t>
            </a:r>
          </a:p>
          <a:p>
            <a:r>
              <a:rPr lang="el-GR" dirty="0" smtClean="0"/>
              <a:t>Πόσο δηλαδή ένα ερωτηματολόγιο παράγει αποτελέσματα απαλλαγμένα από σφάλματα μέτρησης. </a:t>
            </a:r>
          </a:p>
          <a:p>
            <a:r>
              <a:rPr lang="el-GR" dirty="0" smtClean="0"/>
              <a:t>Σφάλματα μέτρησης- επίδραση του χρόνου, επίδραση διαφορετικών συνθηκών, κλπ. </a:t>
            </a:r>
          </a:p>
          <a:p>
            <a:endParaRPr lang="el-GR" dirty="0" smtClean="0"/>
          </a:p>
          <a:p>
            <a:r>
              <a:rPr lang="el-GR" dirty="0" smtClean="0"/>
              <a:t>Τα τεστ </a:t>
            </a:r>
            <a:r>
              <a:rPr lang="en-US" dirty="0" smtClean="0"/>
              <a:t>IQ </a:t>
            </a:r>
            <a:r>
              <a:rPr lang="el-GR" dirty="0" smtClean="0"/>
              <a:t>είναι 1. Έγκυρα; 2. Αξιόπιστα; 3. Και τα δύο; 4. Τίποτα από τα δύο;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αξιοπιστία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Concourse.thmx</Template>
  <TotalTime>68</TotalTime>
  <Words>593</Words>
  <Application>Microsoft Macintosh PowerPoint</Application>
  <PresentationFormat>On-screen Show (4:3)</PresentationFormat>
  <Paragraphs>52</Paragraphs>
  <Slides>14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Concourse</vt:lpstr>
      <vt:lpstr>Σφάλματα μέτρησης</vt:lpstr>
      <vt:lpstr>Έλεγχος ερευνητικού εργαλείου</vt:lpstr>
      <vt:lpstr>Εγκυρότητα περιεχομένου</vt:lpstr>
      <vt:lpstr>Εγκυρότητα πρόβλεψης</vt:lpstr>
      <vt:lpstr>Εκγυρότητα σύγκλισης</vt:lpstr>
      <vt:lpstr>Εγκυρότητα δομής</vt:lpstr>
      <vt:lpstr>Φαινομενική εγκυρότητα</vt:lpstr>
      <vt:lpstr>Φαινομενική εγκυρότητα</vt:lpstr>
      <vt:lpstr>αξιοπιστία</vt:lpstr>
      <vt:lpstr>Έλεγχος αξιοπιστίας</vt:lpstr>
      <vt:lpstr>Έλεγχος αξιοπιστίας</vt:lpstr>
      <vt:lpstr>Έλεγχος αξιοπιστίας</vt:lpstr>
      <vt:lpstr>6ο πιθανό θέμα εξετάσεων</vt:lpstr>
      <vt:lpstr>βιβλιογραφία</vt:lpstr>
    </vt:vector>
  </TitlesOfParts>
  <Company>UoP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Σφάλματα μέτρησης</dc:title>
  <dc:creator>Angela Antoniou</dc:creator>
  <cp:lastModifiedBy>Angela Antoniou</cp:lastModifiedBy>
  <cp:revision>21</cp:revision>
  <dcterms:created xsi:type="dcterms:W3CDTF">2013-07-20T10:42:01Z</dcterms:created>
  <dcterms:modified xsi:type="dcterms:W3CDTF">2013-07-20T10:54:56Z</dcterms:modified>
</cp:coreProperties>
</file>