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1" r:id="rId1"/>
  </p:sldMasterIdLst>
  <p:notesMasterIdLst>
    <p:notesMasterId r:id="rId18"/>
  </p:notesMasterIdLst>
  <p:sldIdLst>
    <p:sldId id="388" r:id="rId2"/>
    <p:sldId id="389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  <p:sldId id="401" r:id="rId15"/>
    <p:sldId id="402" r:id="rId16"/>
    <p:sldId id="403" r:id="rId17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9"/>
      <p:bold r:id="rId20"/>
      <p:italic r:id="rId21"/>
      <p:boldItalic r:id="rId22"/>
    </p:embeddedFont>
    <p:embeddedFont>
      <p:font typeface="Arial Unicode MS" panose="020B0604020202020204" pitchFamily="34" charset="-128"/>
      <p:regular r:id="rId23"/>
    </p:embeddedFont>
  </p:embeddedFont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723C"/>
    <a:srgbClr val="E5661F"/>
    <a:srgbClr val="FFCC00"/>
    <a:srgbClr val="45331B"/>
    <a:srgbClr val="FF3300"/>
    <a:srgbClr val="FA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2692" autoAdjust="0"/>
  </p:normalViewPr>
  <p:slideViewPr>
    <p:cSldViewPr>
      <p:cViewPr varScale="1">
        <p:scale>
          <a:sx n="65" d="100"/>
          <a:sy n="65" d="100"/>
        </p:scale>
        <p:origin x="145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75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alt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l-GR" altLang="el-G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text styles</a:t>
            </a:r>
          </a:p>
          <a:p>
            <a:pPr lvl="1"/>
            <a:r>
              <a:rPr lang="el-GR" altLang="el-GR" smtClean="0"/>
              <a:t>Second level</a:t>
            </a:r>
          </a:p>
          <a:p>
            <a:pPr lvl="2"/>
            <a:r>
              <a:rPr lang="el-GR" altLang="el-GR" smtClean="0"/>
              <a:t>Third level</a:t>
            </a:r>
          </a:p>
          <a:p>
            <a:pPr lvl="3"/>
            <a:r>
              <a:rPr lang="el-GR" altLang="el-GR" smtClean="0"/>
              <a:t>Fourth level</a:t>
            </a:r>
          </a:p>
          <a:p>
            <a:pPr lvl="4"/>
            <a:r>
              <a:rPr lang="el-GR" altLang="el-GR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altLang="el-G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EB4E716-E3DA-44FE-BA29-76CE38EB993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91024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C072E2-AE03-4227-8229-F3C359F78869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7745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F4D549-3CD1-447E-A8E0-E816DB029F55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2952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616C44-7F2D-4FD8-9C6F-B1F41C411730}" type="slidenum">
              <a:rPr lang="el-GR" altLang="el-GR"/>
              <a:pPr/>
              <a:t>8</a:t>
            </a:fld>
            <a:endParaRPr lang="el-GR" altLang="el-GR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4334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942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421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42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42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423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42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42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42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l-GR" altLang="el-GR" noProof="0" smtClean="0"/>
              <a:t>Click to edit Master title style</a:t>
            </a:r>
          </a:p>
        </p:txBody>
      </p:sp>
      <p:sp>
        <p:nvSpPr>
          <p:cNvPr id="942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altLang="el-GR" noProof="0" smtClean="0"/>
              <a:t>Click to edit Master subtitle style</a:t>
            </a:r>
          </a:p>
        </p:txBody>
      </p:sp>
      <p:sp>
        <p:nvSpPr>
          <p:cNvPr id="9424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425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425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36E378-8A01-42C1-8537-9E25C4498F8B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7" grpId="0"/>
      <p:bldP spid="94248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2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424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2C9BA-0B5D-4B00-A56D-173C7F4217A1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7427260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C1598-45E6-41B0-BBFE-549AF489720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745556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BEA56-7CC8-42D5-8A5A-32F1CDAA497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217306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12512-E934-4130-810E-08CBC0E5A73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609185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5B226-9C89-48B6-B3B7-0B317C8E6DD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7946437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E1652-8915-4CA0-9CE9-45D170FDEFB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2109062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50098-F787-4B1F-A424-969B79193B0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5532189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6C56A-1E36-48FD-B601-C3F4D883085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5526456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F9921-4A87-44A8-ABA7-420BB42B634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8968318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F467-268A-46F4-8107-74A775829A5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4483748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931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1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1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319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31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32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321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32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32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32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title style</a:t>
            </a:r>
          </a:p>
        </p:txBody>
      </p:sp>
      <p:sp>
        <p:nvSpPr>
          <p:cNvPr id="932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l-GR" altLang="el-GR"/>
          </a:p>
        </p:txBody>
      </p:sp>
      <p:sp>
        <p:nvSpPr>
          <p:cNvPr id="932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l-GR" altLang="el-GR"/>
          </a:p>
        </p:txBody>
      </p:sp>
      <p:sp>
        <p:nvSpPr>
          <p:cNvPr id="932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367D86C-2142-494D-A1EF-5A4874A17FA6}" type="slidenum">
              <a:rPr lang="el-GR" altLang="el-GR"/>
              <a:pPr/>
              <a:t>‹#›</a:t>
            </a:fld>
            <a:endParaRPr lang="el-GR" altLang="el-GR"/>
          </a:p>
        </p:txBody>
      </p:sp>
      <p:sp>
        <p:nvSpPr>
          <p:cNvPr id="932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text styles</a:t>
            </a:r>
          </a:p>
          <a:p>
            <a:pPr lvl="1"/>
            <a:r>
              <a:rPr lang="el-GR" altLang="el-GR" smtClean="0"/>
              <a:t>Second level</a:t>
            </a:r>
          </a:p>
          <a:p>
            <a:pPr lvl="2"/>
            <a:r>
              <a:rPr lang="el-GR" altLang="el-GR" smtClean="0"/>
              <a:t>Third level</a:t>
            </a:r>
          </a:p>
          <a:p>
            <a:pPr lvl="3"/>
            <a:r>
              <a:rPr lang="el-GR" altLang="el-GR" smtClean="0"/>
              <a:t>Fourth level</a:t>
            </a:r>
          </a:p>
          <a:p>
            <a:pPr lvl="4"/>
            <a:r>
              <a:rPr lang="el-GR" altLang="el-G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3" grpId="0"/>
      <p:bldP spid="932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2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32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1883" y="188640"/>
            <a:ext cx="8782605" cy="1008112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l-GR" alt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ΦΥΣΗ ΚΑΙ ΚΑΤΗΓΟΡΙΕΣ ΣΥΜΒΑΣΕΩΝ ΕΡΓΑΣΙΑΣ ΣΤΟΝ ΑΘΛΗΤΙΣΜΟ</a:t>
            </a:r>
            <a:endParaRPr lang="el-GR" alt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24744"/>
            <a:ext cx="8784976" cy="5616624"/>
          </a:xfrm>
        </p:spPr>
        <p:txBody>
          <a:bodyPr>
            <a:noAutofit/>
          </a:bodyPr>
          <a:lstStyle/>
          <a:p>
            <a:pPr marL="342900" indent="-342900" algn="l">
              <a:lnSpc>
                <a:spcPts val="34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 συμβάσεις στον αθλητισμό </a:t>
            </a:r>
            <a:r>
              <a:rPr lang="el-GR" sz="28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δεν</a:t>
            </a: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έχουν πάντοτε </a:t>
            </a:r>
            <a:r>
              <a:rPr lang="el-GR" sz="28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αμιγή</a:t>
            </a: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χαρακτήρα, αλλά ακριβώς λόγω της ιδιομορφίας τους </a:t>
            </a:r>
            <a:r>
              <a:rPr lang="el-GR" sz="28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δεν ρυθμίζονται ολοκληρωμένα</a:t>
            </a: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ως προς όλες τις πτυχές τους από διατάξεις ενός κλάδου </a:t>
            </a: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δικαίου, του Αθλητικού Δικαίου (ενδεικτικά ρυθμίζονται και από τα Δίκαια: εργατικό, δημοσιοϋπαλληλικό, φορολογικό, αστικό, ποινικό, εμπορικό κ.λπ.)</a:t>
            </a:r>
          </a:p>
          <a:p>
            <a:pPr marL="342900" indent="-342900" algn="l">
              <a:lnSpc>
                <a:spcPts val="34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sz="2800" dirty="0">
                <a:solidFill>
                  <a:srgbClr val="FFCC00"/>
                </a:solidFill>
                <a:effectLst/>
              </a:rPr>
              <a:t>Ανάλογα</a:t>
            </a:r>
            <a:r>
              <a:rPr lang="el-GR" sz="2800" dirty="0">
                <a:effectLst/>
              </a:rPr>
              <a:t> λοιπόν με τις διατάξεις που ρυθμίζουν τις συμβατικές και ειδικότερα τις εργασιακές αθλητικές σχέσεις, </a:t>
            </a:r>
            <a:r>
              <a:rPr lang="el-GR" sz="2800" dirty="0" smtClean="0">
                <a:effectLst/>
              </a:rPr>
              <a:t>μπορούν </a:t>
            </a:r>
            <a:r>
              <a:rPr lang="el-GR" sz="2800" dirty="0">
                <a:effectLst/>
              </a:rPr>
              <a:t>να </a:t>
            </a:r>
            <a:r>
              <a:rPr lang="el-GR" sz="2800" dirty="0" smtClean="0">
                <a:effectLst/>
              </a:rPr>
              <a:t>προσδιορισθούν η </a:t>
            </a:r>
            <a:r>
              <a:rPr lang="el-GR" sz="2800" dirty="0">
                <a:solidFill>
                  <a:srgbClr val="FFCC00"/>
                </a:solidFill>
                <a:effectLst/>
              </a:rPr>
              <a:t>φύση</a:t>
            </a:r>
            <a:r>
              <a:rPr lang="el-GR" sz="2800" dirty="0">
                <a:effectLst/>
              </a:rPr>
              <a:t>, </a:t>
            </a:r>
            <a:r>
              <a:rPr lang="el-GR" sz="2800" dirty="0" smtClean="0">
                <a:effectLst/>
              </a:rPr>
              <a:t>η </a:t>
            </a:r>
            <a:r>
              <a:rPr lang="el-GR" sz="2800" dirty="0">
                <a:solidFill>
                  <a:srgbClr val="FFCC00"/>
                </a:solidFill>
                <a:effectLst/>
              </a:rPr>
              <a:t>μορφή</a:t>
            </a:r>
            <a:r>
              <a:rPr lang="el-GR" sz="2800" dirty="0">
                <a:effectLst/>
              </a:rPr>
              <a:t> και </a:t>
            </a:r>
            <a:r>
              <a:rPr lang="el-GR" sz="2800" dirty="0" smtClean="0">
                <a:effectLst/>
              </a:rPr>
              <a:t>οι </a:t>
            </a:r>
            <a:r>
              <a:rPr lang="el-GR" sz="2800" dirty="0" smtClean="0">
                <a:solidFill>
                  <a:srgbClr val="FFCC00"/>
                </a:solidFill>
                <a:effectLst/>
              </a:rPr>
              <a:t>κατηγορίες</a:t>
            </a:r>
            <a:r>
              <a:rPr lang="el-GR" sz="2800" dirty="0" smtClean="0">
                <a:effectLst/>
              </a:rPr>
              <a:t> </a:t>
            </a:r>
            <a:r>
              <a:rPr lang="el-GR" sz="2800" dirty="0">
                <a:effectLst/>
              </a:rPr>
              <a:t>τους</a:t>
            </a:r>
            <a:endParaRPr lang="el-GR" altLang="el-GR" sz="280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9917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0"/>
            <a:ext cx="8785225" cy="1268760"/>
          </a:xfrm>
        </p:spPr>
        <p:txBody>
          <a:bodyPr/>
          <a:lstStyle/>
          <a:p>
            <a:pPr>
              <a:lnSpc>
                <a:spcPts val="4200"/>
              </a:lnSpc>
            </a:pPr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4508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340311"/>
              </p:ext>
            </p:extLst>
          </p:nvPr>
        </p:nvGraphicFramePr>
        <p:xfrm>
          <a:off x="251520" y="1268761"/>
          <a:ext cx="8712968" cy="5435600"/>
        </p:xfrm>
        <a:graphic>
          <a:graphicData uri="http://schemas.openxmlformats.org/drawingml/2006/table">
            <a:tbl>
              <a:tblPr/>
              <a:tblGrid>
                <a:gridCol w="4318668"/>
                <a:gridCol w="4394300"/>
              </a:tblGrid>
              <a:tr h="4909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96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Η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έναρξη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της επαγγελματικής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σταδιοδρομίας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του εργαζόμενου δεν τελεί υπό προϋποθέσεις ούτε υπό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δεσμεύσεις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Εκπαιδευόμενος αθλητής, με τη συμπλήρωση του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18ου έτους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της ηλικίας του έχει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υποχρέωση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να υπογράψει με την εταιρία ή το Τ.Α.Α., που ανήκει, συμβόλαιο παροχής υπηρεσιών, εφόσον η εταιρία ή το Τ.Α.Α. το επιθυμούν. Η χρονική διάρκεια του συμβολαίου αυτού εκτείνεται από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 έως 3 έτη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και καθορίζεται, αποκλειστικά και για μία μόνο φορά, από την εταιρία ή το Τ.Α.Α.. Επιτρέπεται συμφωνία των συμβαλλόμενων μερών, κατά την υπογραφή του ως άνω συμβολαίου, για διάρκεια αυτού, πέραν της προτεινόμενης από την εταιρία και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μέχρι 5 ετών </a:t>
                      </a: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συνολικά (άρθρο 90 παρ. 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5176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4624"/>
            <a:ext cx="8785225" cy="1223962"/>
          </a:xfrm>
        </p:spPr>
        <p:txBody>
          <a:bodyPr/>
          <a:lstStyle/>
          <a:p>
            <a:pPr>
              <a:lnSpc>
                <a:spcPts val="4200"/>
              </a:lnSpc>
            </a:pPr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47129" name="Group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398070"/>
              </p:ext>
            </p:extLst>
          </p:nvPr>
        </p:nvGraphicFramePr>
        <p:xfrm>
          <a:off x="179388" y="1268761"/>
          <a:ext cx="8713787" cy="5519073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733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Οι διαμεσολαβητές των εργαζομένων στην κατάρτιση των εργασιακών τους συμβάσεων επιλέγονται ελεύθερα από τους ίδιους τους εργαζόμενους και μπορούν να ασκούν οποιοδήποτε επάγγελμα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Οι όροι και οι προϋποθέσεις της άσκησης του επαγγέλματος των προσώπων που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διαμεσολαβούν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στην κατάρτιση των συμβολαίων μεταξύ επαγγελματιών αθλητών ή αθλητών με αμοιβή ή προπονητών και των Α.Α.Ε. ή Τ.Α.Α. καθορίζονται από Υπουργική Απόφαση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(άρθ. 90 παρ. 5)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7300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49171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053722"/>
              </p:ext>
            </p:extLst>
          </p:nvPr>
        </p:nvGraphicFramePr>
        <p:xfrm>
          <a:off x="179388" y="1484313"/>
          <a:ext cx="8713787" cy="4998720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Οι εργαζόμενοι είναι ελεύθεροι οποτεδήποτε να διαπραγματεύονται την εκμίσθωση της εργασίας τους (έστω και κατά τη διάρκεια άλλης υφιστάμενης εργασιακής σύμβασης)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Τα Τ.Α.Α. ή οι Α.Α.Ε. δεν έχουν δικαίωμα, εκτός της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μεταγραφικής περιόδου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να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διαπραγματεύονται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άμεσα ή έμμεσα τον αθλητή που ανήκει σε άλλο Τ.Α.Α. ή Α.Α.Ε. με σκοπό τη μεταγραφή του, εκτός αν οι κανονισμοί των διεθνών ομοσπονδιών του οικείου αθλήματος προβλέπουν διαφορετικά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91)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1208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51227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40507"/>
              </p:ext>
            </p:extLst>
          </p:nvPr>
        </p:nvGraphicFramePr>
        <p:xfrm>
          <a:off x="179388" y="1484313"/>
          <a:ext cx="8713787" cy="4998720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Επιτρέπεται και είναι έγκυρη κάθε είδους γραπτή συμφωνία εργαζομένου με υποψήφιο εργοδότη οποτεδήποτε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Οποιαδήποτε γραπτή συμφωνία, μεταξύ Τ.Α.Α. ή Α.Α.Ε. και αθλητή, η οποία συνάπτεται πριν από τη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μεταγραφική περίοδο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για παροχή από αυτόν υπηρεσιών, είναι άκυρη, ακόμη και αν πρόκειται για ανανέωση συμβολαίου αθλητή που ανήκει στη δύναμη του Τ.Α.Α. ή της Α.Α.Ε.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92)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1828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53267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523990"/>
              </p:ext>
            </p:extLst>
          </p:nvPr>
        </p:nvGraphicFramePr>
        <p:xfrm>
          <a:off x="179388" y="1484313"/>
          <a:ext cx="8713787" cy="4898073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Δεν εμποδίζεται η πρόσληψη εργαζομένων από εργοδότη που οφείλει ασφαλιστικές εισφορές ή που έχει φορολογικές εκκρεμότητες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Τα σωματεία που διατηρούν Τ.Α.Α. και οι Α.Α.Ε. που δεν έχουν εκπληρώσει τις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φορολογικές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και τις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ασφαλιστικές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τους υποχρεώσεις δεν έχουν δικαίωμα να αποκτούν αθλητές κατά τη διάρκεια της μεταγραφικής περιόδου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93 παρ. 1)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6459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44624"/>
            <a:ext cx="8785225" cy="122396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55314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549961"/>
              </p:ext>
            </p:extLst>
          </p:nvPr>
        </p:nvGraphicFramePr>
        <p:xfrm>
          <a:off x="179388" y="1412776"/>
          <a:ext cx="8857108" cy="5185047"/>
        </p:xfrm>
        <a:graphic>
          <a:graphicData uri="http://schemas.openxmlformats.org/drawingml/2006/table">
            <a:tbl>
              <a:tblPr/>
              <a:tblGrid>
                <a:gridCol w="4390634"/>
                <a:gridCol w="4466474"/>
              </a:tblGrid>
              <a:tr h="5485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65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Δεν επέρχεται ακυρότητα στη σύμβαση εργαζόμενου, αν υπάρχει υπέρβαση του προϋπολογισμού του εργοδότη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Σύναψη συμβολαίου με αθλητή ή προπονητή είναι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άκυρη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εφόσον οι προβλεπόμενες σε αυτό ετήσιες αμοιβές, παροχές και λοιπές καταβολές προκαλούν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υπέρβαση των προϋπολογισθέντων εξόδων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για την τρέχουσα αγωνιστική περίοδο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(άρθ. 93 παρ.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282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57360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18078"/>
              </p:ext>
            </p:extLst>
          </p:nvPr>
        </p:nvGraphicFramePr>
        <p:xfrm>
          <a:off x="179388" y="1484313"/>
          <a:ext cx="8713787" cy="4898073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+mn-ea"/>
                          <a:cs typeface="Arial" charset="0"/>
                        </a:rPr>
                        <a:t>Δεν προβλέπεται αποτίμηση αξίας εργαζομένων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Προβλέπεται </a:t>
                      </a:r>
                      <a:r>
                        <a:rPr kumimoji="0" lang="el-GR" altLang="el-GR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+mn-ea"/>
                          <a:cs typeface="Arial" charset="0"/>
                        </a:rPr>
                        <a:t>αποτίμηση της αξίας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των αθλητών της Α.Α.Ε.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76 Α)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245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9" y="188640"/>
            <a:ext cx="8785100" cy="1584176"/>
          </a:xfrm>
        </p:spPr>
        <p:txBody>
          <a:bodyPr>
            <a:normAutofit fontScale="90000"/>
          </a:bodyPr>
          <a:lstStyle/>
          <a:p>
            <a:r>
              <a:rPr lang="el-GR" altLang="el-GR" sz="4000" dirty="0" smtClean="0"/>
              <a:t>ΚΡΙΤΗΡΙΑ ΔΙΑΚΡΙΣΗΣ ΣΥΜΒΑΣΗΣ ΕΡΓΑΣΙΑΣ ΚΟΙΝΟΥ ΕΡΓΑΤΙΚΟΥ ΚΑΙ ΑΘΛΗΤΙΚΟΥ ΔΙΚΑΙΟΥ</a:t>
            </a:r>
            <a:endParaRPr lang="el-GR" altLang="el-GR" sz="40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916833"/>
            <a:ext cx="8785225" cy="4680520"/>
          </a:xfrm>
        </p:spPr>
        <p:txBody>
          <a:bodyPr/>
          <a:lstStyle/>
          <a:p>
            <a:pPr algn="l">
              <a:buFont typeface="Wingdings" pitchFamily="2" charset="2"/>
              <a:buChar char="n"/>
            </a:pPr>
            <a:r>
              <a:rPr lang="el-GR" altLang="el-GR" dirty="0">
                <a:solidFill>
                  <a:srgbClr val="FFCC00"/>
                </a:solidFill>
              </a:rPr>
              <a:t> Η ιδιομορφία</a:t>
            </a:r>
            <a:r>
              <a:rPr lang="el-GR" altLang="el-GR" dirty="0"/>
              <a:t> </a:t>
            </a:r>
            <a:r>
              <a:rPr lang="el-GR" altLang="el-GR" dirty="0" smtClean="0"/>
              <a:t>και οι διαφορές των </a:t>
            </a:r>
            <a:r>
              <a:rPr lang="el-GR" altLang="el-GR" dirty="0"/>
              <a:t>εργασιακών σχέσεων στον αθλητισμό και ιδίως των </a:t>
            </a:r>
            <a:r>
              <a:rPr lang="el-GR" altLang="el-GR" dirty="0">
                <a:solidFill>
                  <a:srgbClr val="FFCC00"/>
                </a:solidFill>
              </a:rPr>
              <a:t>επαγγελματιών ή </a:t>
            </a:r>
            <a:r>
              <a:rPr lang="el-GR" altLang="el-GR" dirty="0" smtClean="0">
                <a:solidFill>
                  <a:srgbClr val="FFCC00"/>
                </a:solidFill>
              </a:rPr>
              <a:t>αμειβομένων </a:t>
            </a:r>
            <a:r>
              <a:rPr lang="el-GR" altLang="el-GR" dirty="0">
                <a:solidFill>
                  <a:srgbClr val="FFCC00"/>
                </a:solidFill>
              </a:rPr>
              <a:t>αθλητών</a:t>
            </a:r>
            <a:r>
              <a:rPr lang="el-GR" altLang="el-GR" dirty="0"/>
              <a:t> σε </a:t>
            </a:r>
            <a:r>
              <a:rPr lang="el-GR" altLang="el-GR" dirty="0" smtClean="0"/>
              <a:t>σχέση με </a:t>
            </a:r>
            <a:r>
              <a:rPr lang="el-GR" altLang="el-GR" dirty="0"/>
              <a:t>τις εργασιακές σχέσεις των λοιπών </a:t>
            </a:r>
            <a:r>
              <a:rPr lang="el-GR" altLang="el-GR" dirty="0" smtClean="0">
                <a:solidFill>
                  <a:srgbClr val="FFCC00"/>
                </a:solidFill>
              </a:rPr>
              <a:t>κοινών εργαζομένων </a:t>
            </a:r>
            <a:r>
              <a:rPr lang="el-GR" altLang="el-GR" dirty="0"/>
              <a:t>φαίνεται από τη σύγκρισή τους στον παρακάτω πίνακα:</a:t>
            </a:r>
          </a:p>
        </p:txBody>
      </p:sp>
    </p:spTree>
    <p:extLst>
      <p:ext uri="{BB962C8B-B14F-4D97-AF65-F5344CB8AC3E}">
        <p14:creationId xmlns:p14="http://schemas.microsoft.com/office/powerpoint/2010/main" val="13439622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>
            <a:normAutofit fontScale="90000"/>
          </a:bodyPr>
          <a:lstStyle/>
          <a:p>
            <a:r>
              <a:rPr lang="el-GR" altLang="el-GR" sz="4000" dirty="0"/>
              <a:t>ΚΡΙΤΗΡΙΑ </a:t>
            </a:r>
            <a:r>
              <a:rPr lang="el-GR" altLang="el-GR" sz="4000" dirty="0" smtClean="0"/>
              <a:t>ΔΙΑΚΡΙΣΗΣ ΚΟΙΝΟΥ ΕΡΓΑΤΙΚΟΥ – ΑΘΛΗΤΙΚΟΥ ΔΙΚΑΙΟΥ</a:t>
            </a:r>
            <a:endParaRPr lang="el-GR" altLang="el-GR" sz="40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3074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433052"/>
              </p:ext>
            </p:extLst>
          </p:nvPr>
        </p:nvGraphicFramePr>
        <p:xfrm>
          <a:off x="179388" y="1484313"/>
          <a:ext cx="8713787" cy="5184776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649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5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Αορίστου ή ορισμένου </a:t>
                      </a:r>
                      <a:r>
                        <a:rPr lang="el-GR" altLang="el-GR" sz="2800" dirty="0" smtClean="0"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χρόνου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(άρθ. 648, 669, 670 ΑΚ)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endParaRPr kumimoji="0" lang="el-GR" alt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Unicode MS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Σύμβαση γραπτή ή προφορική, ρητή ή σιωπηρή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(συνάγεται από τα άρθ. 648, 649 σε συνδ. με άρθρο 158 ΑΚ)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Ορισμένου χρόνου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(άρθρο 90 παρ. 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Unicode MS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Πάντοτε σύμβαση </a:t>
                      </a:r>
                      <a:r>
                        <a:rPr lang="el-GR" altLang="el-GR" sz="2800" kern="1200" dirty="0" smtClean="0"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γραπτή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(άρθρο 86 σε συνδ. με άρθρο 87 παρ. 1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) με </a:t>
                      </a:r>
                      <a:r>
                        <a:rPr lang="el-GR" altLang="el-GR" sz="2800" kern="1200" dirty="0" smtClean="0"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επικύρωση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από την οικεία επαγγελματική ένωση ή ομοσπονδία (κανονισμός οικείου αθλήματος)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2735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327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754947"/>
              </p:ext>
            </p:extLst>
          </p:nvPr>
        </p:nvGraphicFramePr>
        <p:xfrm>
          <a:off x="179388" y="1484313"/>
          <a:ext cx="8713787" cy="5184776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649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5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Εξαρτημένης εργασίας ή ανεξάρτητων υπηρεσιών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Σύναψη οποτεδήποτε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Εξαρτημένης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εργασίας για παροχή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αθλητικών υπηρεσιών</a:t>
                      </a:r>
                      <a:endParaRPr kumimoji="0" lang="en-US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endParaRPr kumimoji="0" lang="el-GR" alt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Σύναψη κατά κανόνα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σε συγκεκριμένο χρονικό διάστημα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ήτοι στην περίοδο μετεγγραφών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(συνάγεται από το άρθρο 90 παρ. 1 </a:t>
                      </a:r>
                      <a:r>
                        <a:rPr kumimoji="0" lang="el-GR" altLang="el-G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εδάφ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. β’ σε συνδ. με άρθρο 92)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2072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3483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225553"/>
              </p:ext>
            </p:extLst>
          </p:nvPr>
        </p:nvGraphicFramePr>
        <p:xfrm>
          <a:off x="179388" y="1484313"/>
          <a:ext cx="8713787" cy="4898073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Λύση για σπουδαίο λόγο (οι ορισμένου χρόνου) ή χωρίς λόγο (οι αορίστου χρόνου) 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672 και 669 ΑΚ αντίστοιχα)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Λύση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πάντα για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συγκεκριμένους λόγους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προβλεπόμενους από τη σύμβαση, τον οικείο αθλητικό κανονισμό και το νόμο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(επί υποβιβασμού ομάδας κ.λπ.) (άρθρο 87 παρ. 1, άρθρο 94 παρ.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3216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36881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679817"/>
              </p:ext>
            </p:extLst>
          </p:nvPr>
        </p:nvGraphicFramePr>
        <p:xfrm>
          <a:off x="179388" y="1484313"/>
          <a:ext cx="8713787" cy="4898073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Επίλυση διαφορών από τα πολιτικά δικαστήρια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663 </a:t>
                      </a:r>
                      <a:r>
                        <a:rPr kumimoji="0" lang="el-GR" altLang="el-G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επ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. </a:t>
                      </a:r>
                      <a:r>
                        <a:rPr kumimoji="0" lang="el-GR" altLang="el-G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ΚΠολΔ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Επίλυση διαφορών κατά κανόνα από τα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Διαιτητικά Αθλητικά Όργανα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ή από τα πολιτικά δικαστήρια με ρητή συμφωνία των συμβαλλομένων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95)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5760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8785225" cy="1223962"/>
          </a:xfrm>
        </p:spPr>
        <p:txBody>
          <a:bodyPr/>
          <a:lstStyle/>
          <a:p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3892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897118"/>
              </p:ext>
            </p:extLst>
          </p:nvPr>
        </p:nvGraphicFramePr>
        <p:xfrm>
          <a:off x="179388" y="1484313"/>
          <a:ext cx="8713787" cy="4898073"/>
        </p:xfrm>
        <a:graphic>
          <a:graphicData uri="http://schemas.openxmlformats.org/drawingml/2006/table">
            <a:tbl>
              <a:tblPr/>
              <a:tblGrid>
                <a:gridCol w="4319587"/>
                <a:gridCol w="4394200"/>
              </a:tblGrid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Επιτρέπεται ελεύθερα η συμφωνία καταβολής επιπλέον παροχών στον εργαζόμενο εκ μέρους του εργοδότη οποτεδήποτε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Δεν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επιτρέπεται η χορήγηση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επιπλέον έκτακτων παροχών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πέραν των αναφερομένων στο συμβόλαιο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86 παρ. 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0299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4798"/>
            <a:ext cx="8785225" cy="1223962"/>
          </a:xfrm>
        </p:spPr>
        <p:txBody>
          <a:bodyPr/>
          <a:lstStyle/>
          <a:p>
            <a:pPr>
              <a:lnSpc>
                <a:spcPts val="4600"/>
              </a:lnSpc>
            </a:pPr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4098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359328"/>
              </p:ext>
            </p:extLst>
          </p:nvPr>
        </p:nvGraphicFramePr>
        <p:xfrm>
          <a:off x="323528" y="1268760"/>
          <a:ext cx="8497763" cy="5360357"/>
        </p:xfrm>
        <a:graphic>
          <a:graphicData uri="http://schemas.openxmlformats.org/drawingml/2006/table">
            <a:tbl>
              <a:tblPr/>
              <a:tblGrid>
                <a:gridCol w="4212500"/>
                <a:gridCol w="4285263"/>
              </a:tblGrid>
              <a:tr h="6969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1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Προβλέπεται προσαύξηση αποδοχών λόγω υπερεργασίας, υπερωρίας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(άρθ. 1 Ν. 435/1976, άρθ. 1 Ν. 3385/2005)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νυχτερινής εργασίας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(Κ.Υ.Α. 8900/1946, 18310/1946, 25825/1951 Οικονομικών και Εργασίας και 27019/1953 Εργασίας)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και εργασίας κατά τις Κυριακές και τις αργίες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(Κ.Υ.Α. 8900/1946 Οικονομικών και Εργασίας όπως ερμηνεύθηκε με την Κ.Υ.Α. 25825/1951 Οικονομικών και Εργασίας)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Δεν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προβλέπεται προσαύξηση αποδοχών λόγω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υπερεργασίας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υπερωρίας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νυχτερινής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εργασίας, εργασίας κατά τις Κυριακές και τις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αργίες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072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4624"/>
            <a:ext cx="8785225" cy="1223962"/>
          </a:xfrm>
        </p:spPr>
        <p:txBody>
          <a:bodyPr/>
          <a:lstStyle/>
          <a:p>
            <a:pPr>
              <a:lnSpc>
                <a:spcPts val="4200"/>
              </a:lnSpc>
            </a:pPr>
            <a:r>
              <a:rPr lang="el-GR" altLang="el-GR" sz="4000" dirty="0"/>
              <a:t>ΚΡΙΤΗΡΙΑ ΔΙΑΚΡΙΣΗΣ ΚΟΙΝΟΥ ΕΡΓΑΤΙΚΟΥ – ΑΘΛΗΤΙΚΟΥ ΔΙΚΑΙΟΥ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r>
              <a:rPr lang="el-GR" altLang="el-GR" dirty="0"/>
              <a:t> </a:t>
            </a:r>
          </a:p>
        </p:txBody>
      </p:sp>
      <p:graphicFrame>
        <p:nvGraphicFramePr>
          <p:cNvPr id="43027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219278"/>
              </p:ext>
            </p:extLst>
          </p:nvPr>
        </p:nvGraphicFramePr>
        <p:xfrm>
          <a:off x="251520" y="1268760"/>
          <a:ext cx="8640960" cy="5410200"/>
        </p:xfrm>
        <a:graphic>
          <a:graphicData uri="http://schemas.openxmlformats.org/drawingml/2006/table">
            <a:tbl>
              <a:tblPr/>
              <a:tblGrid>
                <a:gridCol w="4283486"/>
                <a:gridCol w="4357474"/>
              </a:tblGrid>
              <a:tr h="489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Κοινού δικαίου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Αθλητών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33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Υπολογίζονται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επιδόματα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οικογενειακής κατάστασης, σπουδών κ.λπ.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Η πληρωμή του χρηματικού μισθού μπορεί να γίνει με μετρητά ή και με επιταγές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Δεν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υπολογίζονται επιδόματα οικογενειακής κατάστασης, σπουδών κ.λπ.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Οι πάσης φύσεως καταβολές προς τους αθλητές διενεργούνται αποκλειστικά μέσω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τραπεζικών λογαριασμών </a:t>
                      </a:r>
                      <a:r>
                        <a:rPr kumimoji="0" lang="el-GR" alt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με εντολές πληρωμής ή δίγραμμες επιταγές </a:t>
                      </a:r>
                      <a:r>
                        <a:rPr kumimoji="0" lang="el-GR" alt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(άρθρο 86 παρ. 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4369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2519</TotalTime>
  <Words>1179</Words>
  <Application>Microsoft Office PowerPoint</Application>
  <PresentationFormat>On-screen Show (4:3)</PresentationFormat>
  <Paragraphs>101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Verdana</vt:lpstr>
      <vt:lpstr>Wingdings</vt:lpstr>
      <vt:lpstr>Arial Unicode MS</vt:lpstr>
      <vt:lpstr>Arial</vt:lpstr>
      <vt:lpstr>Globe</vt:lpstr>
      <vt:lpstr>ΦΥΣΗ ΚΑΙ ΚΑΤΗΓΟΡΙΕΣ ΣΥΜΒΑΣΕΩΝ ΕΡΓΑΣΙΑΣ ΣΤΟΝ ΑΘΛΗΤΙΣΜΟ</vt:lpstr>
      <vt:lpstr>ΚΡΙΤΗΡΙΑ ΔΙΑΚΡΙΣΗΣ ΣΥΜΒΑΣΗΣ ΕΡΓΑΣΙΑΣ ΚΟΙΝΟΥ ΕΡΓΑΤΙΚΟΥ ΚΑΙ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  <vt:lpstr>ΚΡΙΤΗΡΙΑ ΔΙΑΚΡΙΣΗΣ ΚΟΙΝΟΥ ΕΡΓΑΤΙΚΟΥ – ΑΘΛΗΤΙΚΟΥ ΔΙΚΑΙΟΥ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5</dc:title>
  <dc:creator>ΙΩΑΝΝΗΣ Κ. ΑΝΑΓΝΩΣΤΟΠΟΥΛΟΣ</dc:creator>
  <cp:lastModifiedBy>User</cp:lastModifiedBy>
  <cp:revision>808</cp:revision>
  <dcterms:created xsi:type="dcterms:W3CDTF">2010-09-08T11:15:00Z</dcterms:created>
  <dcterms:modified xsi:type="dcterms:W3CDTF">2019-03-10T10:33:02Z</dcterms:modified>
</cp:coreProperties>
</file>