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70" r:id="rId2"/>
    <p:sldId id="257" r:id="rId3"/>
    <p:sldId id="267" r:id="rId4"/>
    <p:sldId id="258" r:id="rId5"/>
    <p:sldId id="259" r:id="rId6"/>
    <p:sldId id="260" r:id="rId7"/>
    <p:sldId id="269" r:id="rId8"/>
    <p:sldId id="262" r:id="rId9"/>
    <p:sldId id="268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Αναστασία Καράλη" initials="ΑΚ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91" d="100"/>
          <a:sy n="91" d="100"/>
        </p:scale>
        <p:origin x="-147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2080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66AE5-E1BC-4E1F-BC6F-45C1BB001382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7AD0C-C468-492C-8EFD-5CF49A2F3324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7AD0C-C468-492C-8EFD-5CF49A2F3324}" type="slidenum">
              <a:rPr lang="el-GR" smtClean="0"/>
              <a:pPr/>
              <a:t>2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A35D040-B5ED-46EF-9EE8-05F80E528D31}" type="datetimeFigureOut">
              <a:rPr lang="el-GR" smtClean="0"/>
              <a:pPr/>
              <a:t>13/5/2018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5BAB4EB-3C9A-42D6-B66C-D06F1AAF2D4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split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9" name="8 - Θέση περιεχομένου" descr="273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- Ορθογώνιο"/>
          <p:cNvSpPr/>
          <p:nvPr/>
        </p:nvSpPr>
        <p:spPr>
          <a:xfrm>
            <a:off x="5572132" y="142852"/>
            <a:ext cx="335755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Αναστασία Καράλη , 1</a:t>
            </a:r>
            <a:r>
              <a:rPr lang="el-GR" baseline="30000" dirty="0" smtClean="0"/>
              <a:t>ο</a:t>
            </a:r>
            <a:r>
              <a:rPr lang="el-GR" dirty="0" smtClean="0"/>
              <a:t> έτος, Τμήμα Φιλολογίας , Πανεπιστήμιο Πελοποννήσου</a:t>
            </a:r>
            <a:endParaRPr lang="el-GR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ἐ</a:t>
            </a:r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τάνυσσε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έθεσε , άπλωσε 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Αἰδοίη ταμίη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: σεβαστή κελάρισσα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Ταμεῑον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κελάρι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Εἴδατα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είδη φαγητών , εἶδαρ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Δαιτρός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δαίομαι-δαίτη-δαίτυς , ο κρεοδέτης , αυτός που έκοβε τα κρέατα που τοποθετούνταν πάνω στον &lt;πίνακα&gt;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Πίνακας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πιατέλα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Αείρας παντοίων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: σηκώνοντας στον αέρα κάθε λογής 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Θεσμός Φιλοξενίας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8358" indent="-514350">
              <a:buNone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l-GR" sz="2100" b="1" u="sng" dirty="0" smtClean="0">
                <a:latin typeface="Times New Roman" pitchFamily="18" charset="0"/>
                <a:cs typeface="Times New Roman" pitchFamily="18" charset="0"/>
              </a:rPr>
              <a:t>Η Ξενία γενικά ως θεσμός :</a:t>
            </a:r>
          </a:p>
          <a:p>
            <a:pPr marL="578358" indent="-514350">
              <a:buFont typeface="+mj-lt"/>
              <a:buAutoNum type="romanUcPeriod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ήταν ιερή και </a:t>
            </a:r>
          </a:p>
          <a:p>
            <a:pPr marL="578358" indent="-514350">
              <a:buFont typeface="+mj-lt"/>
              <a:buAutoNum type="romanUcPeriod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όσοι συνδέονταν μέσω αυτής  έμεναν για πάντα φίλοι καθώς</a:t>
            </a:r>
          </a:p>
          <a:p>
            <a:pPr marL="578358" indent="-514350">
              <a:buFont typeface="+mj-lt"/>
              <a:buAutoNum type="romanUcPeriod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ήταν κληρονομική. </a:t>
            </a:r>
          </a:p>
          <a:p>
            <a:pPr marL="578358" indent="-514350">
              <a:buFont typeface="+mj-lt"/>
              <a:buAutoNum type="romanUcPeriod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Βέβαια ,  ήταν επικίνδυνη κίνηση</a:t>
            </a:r>
          </a:p>
          <a:p>
            <a:pPr marL="578358" indent="-514350">
              <a:buFont typeface="+mj-lt"/>
              <a:buAutoNum type="romanUcPeriod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και σύμφυτη με εντάσεις , </a:t>
            </a:r>
          </a:p>
          <a:p>
            <a:pPr marL="578358" indent="-514350">
              <a:buFont typeface="+mj-lt"/>
              <a:buAutoNum type="romanUcPeriod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για αυτό και αποτελούσε υψηλό δείκτη ηθικής .</a:t>
            </a:r>
          </a:p>
          <a:p>
            <a:pPr>
              <a:buNone/>
            </a:pPr>
            <a:endParaRPr lang="el-G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Αποτελεί &lt;αρετή&gt; ηρωικού κόσμου σε </a:t>
            </a:r>
            <a:r>
              <a:rPr lang="el-GR" sz="2100" b="1" u="sng" dirty="0" smtClean="0">
                <a:latin typeface="Times New Roman" pitchFamily="18" charset="0"/>
                <a:cs typeface="Times New Roman" pitchFamily="18" charset="0"/>
              </a:rPr>
              <a:t>περίοδο ειρήνης </a:t>
            </a:r>
          </a:p>
          <a:p>
            <a:pPr>
              <a:buNone/>
            </a:pPr>
            <a:r>
              <a:rPr lang="el-GR" sz="2100" u="sng" dirty="0" smtClean="0">
                <a:latin typeface="Times New Roman" pitchFamily="18" charset="0"/>
                <a:cs typeface="Times New Roman" pitchFamily="18" charset="0"/>
              </a:rPr>
              <a:t>Τυπική σκηνή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γιατί επαναλαμβάνεται πολύ συχνά μέσα στην Οδύσσεια</a:t>
            </a:r>
          </a:p>
          <a:p>
            <a:pPr>
              <a:buNone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Τυπικό Φιλοξενίας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pPr marL="578358" indent="-514350">
              <a:buFont typeface="+mj-lt"/>
              <a:buAutoNum type="romanLcPeriod"/>
            </a:pPr>
            <a:r>
              <a:rPr lang="el-GR" sz="2500" u="sng" dirty="0" smtClean="0">
                <a:latin typeface="Times New Roman" pitchFamily="18" charset="0"/>
                <a:cs typeface="Times New Roman" pitchFamily="18" charset="0"/>
              </a:rPr>
              <a:t>121: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Υποδοχή</a:t>
            </a:r>
            <a:endParaRPr lang="el-GR" sz="2500" dirty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romanLcPeriod"/>
            </a:pPr>
            <a:r>
              <a:rPr lang="el-GR" sz="2500" u="sng" dirty="0" smtClean="0">
                <a:latin typeface="Times New Roman" pitchFamily="18" charset="0"/>
                <a:cs typeface="Times New Roman" pitchFamily="18" charset="0"/>
              </a:rPr>
              <a:t>123-4: 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Δεν αναγνωρίζεται η ταυτότητα του ξένου παραμόνο όταν τελειώσει το δείπνο </a:t>
            </a:r>
          </a:p>
          <a:p>
            <a:pPr marL="578358" indent="-514350">
              <a:buFont typeface="+mj-lt"/>
              <a:buAutoNum type="romanLcPeriod"/>
            </a:pPr>
            <a:r>
              <a:rPr lang="el-GR" sz="2500" u="sng" dirty="0" smtClean="0">
                <a:latin typeface="Times New Roman" pitchFamily="18" charset="0"/>
                <a:cs typeface="Times New Roman" pitchFamily="18" charset="0"/>
              </a:rPr>
              <a:t>125-135: 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πρώτες περιποιήσεις</a:t>
            </a:r>
            <a:endParaRPr lang="el-GR" sz="2500" dirty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romanLcPeriod"/>
            </a:pPr>
            <a:r>
              <a:rPr lang="el-GR" sz="2500" u="sng" dirty="0" smtClean="0">
                <a:latin typeface="Times New Roman" pitchFamily="18" charset="0"/>
                <a:cs typeface="Times New Roman" pitchFamily="18" charset="0"/>
              </a:rPr>
              <a:t>136-138: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Λουτρό</a:t>
            </a:r>
            <a:endParaRPr lang="el-GR" sz="2500" dirty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Font typeface="+mj-lt"/>
              <a:buAutoNum type="romanLcPeriod"/>
            </a:pPr>
            <a:r>
              <a:rPr lang="el-GR" sz="2500" u="sng" dirty="0" smtClean="0">
                <a:latin typeface="Times New Roman" pitchFamily="18" charset="0"/>
                <a:cs typeface="Times New Roman" pitchFamily="18" charset="0"/>
              </a:rPr>
              <a:t>139-143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:Το </a:t>
            </a:r>
            <a:r>
              <a:rPr lang="el-GR" sz="2500" dirty="0">
                <a:latin typeface="Times New Roman" pitchFamily="18" charset="0"/>
                <a:cs typeface="Times New Roman" pitchFamily="18" charset="0"/>
              </a:rPr>
              <a:t>τραπέζι</a:t>
            </a:r>
          </a:p>
          <a:p>
            <a:pPr marL="635508" indent="-571500">
              <a:buFont typeface="+mj-lt"/>
              <a:buAutoNum type="romanLcPeriod"/>
            </a:pPr>
            <a:endParaRPr lang="el-GR" dirty="0"/>
          </a:p>
          <a:p>
            <a:pPr marL="514350" indent="-514350">
              <a:buNone/>
            </a:pPr>
            <a:endParaRPr lang="el-GR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 smtClean="0"/>
              <a:t>Γενικά</a:t>
            </a:r>
            <a:endParaRPr lang="el-GR" b="1" u="sng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Ο Τηλέμαχος ξεχωρίζει από τους μνηστήρες και βιώνει την </a:t>
            </a:r>
            <a:r>
              <a:rPr lang="el-GR" sz="2100" u="sng" dirty="0" smtClean="0">
                <a:latin typeface="Times New Roman" pitchFamily="18" charset="0"/>
                <a:cs typeface="Times New Roman" pitchFamily="18" charset="0"/>
              </a:rPr>
              <a:t>θλίψη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και την </a:t>
            </a:r>
            <a:r>
              <a:rPr lang="el-GR" sz="2100" u="sng" dirty="0" smtClean="0">
                <a:latin typeface="Times New Roman" pitchFamily="18" charset="0"/>
                <a:cs typeface="Times New Roman" pitchFamily="18" charset="0"/>
              </a:rPr>
              <a:t>αγανάκτηση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με την κατάσταση που επικρατεί στο παλάτι </a:t>
            </a:r>
          </a:p>
          <a:p>
            <a:pPr>
              <a:buFont typeface="Wingdings" pitchFamily="2" charset="2"/>
              <a:buChar char="Ø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Στους στ. 115 117 διασπάται η προσοχή του από την έλευση του ξένου εν αντιθέσει με τους μνηστήρες που διασκεδάζουν </a:t>
            </a:r>
          </a:p>
          <a:p>
            <a:pPr>
              <a:buFont typeface="Wingdings" pitchFamily="2" charset="2"/>
              <a:buChar char="Ø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Το υπηρετικό προσωπικό είναι κυρίως άτομα των μνηστήρων , εκτός από την παρακόρη και την κελάρισσα που ανήκουν στο παλάτι του Οδυσσέα.</a:t>
            </a:r>
          </a:p>
          <a:p>
            <a:pPr>
              <a:buFont typeface="Wingdings" pitchFamily="2" charset="2"/>
              <a:buChar char="Ø"/>
            </a:pPr>
            <a:r>
              <a:rPr lang="el-GR" sz="2100" smtClean="0">
                <a:latin typeface="Times New Roman" pitchFamily="18" charset="0"/>
                <a:cs typeface="Times New Roman" pitchFamily="18" charset="0"/>
              </a:rPr>
              <a:t>Η ύπαρξη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των δούλων καθώς κι η περιγραφή των επίπλων και των αντικειμένων δείχνουν το </a:t>
            </a:r>
            <a:r>
              <a:rPr lang="el-GR" sz="2100" u="sng" dirty="0" smtClean="0">
                <a:latin typeface="Times New Roman" pitchFamily="18" charset="0"/>
                <a:cs typeface="Times New Roman" pitchFamily="18" charset="0"/>
              </a:rPr>
              <a:t>επίπεδο ζωής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στα ανάκτορα της εποχής.</a:t>
            </a:r>
          </a:p>
          <a:p>
            <a:pPr>
              <a:buFont typeface="Wingdings" pitchFamily="2" charset="2"/>
              <a:buChar char="Ø"/>
            </a:pP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Γίνεται παρουσίαση επίπλων σε συνάρτηση με η λειτουργία τους</a:t>
            </a:r>
          </a:p>
          <a:p>
            <a:pPr>
              <a:buFont typeface="Wingdings" pitchFamily="2" charset="2"/>
              <a:buChar char="Ø"/>
            </a:pPr>
            <a:endParaRPr lang="el-GR" sz="21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Ραψωδία </a:t>
            </a:r>
            <a:r>
              <a:rPr lang="en-US" dirty="0" smtClean="0"/>
              <a:t>A</a:t>
            </a:r>
            <a:r>
              <a:rPr lang="el-GR" dirty="0" smtClean="0"/>
              <a:t>’ </a:t>
            </a:r>
            <a:br>
              <a:rPr lang="el-GR" dirty="0" smtClean="0"/>
            </a:br>
            <a:r>
              <a:rPr lang="el-GR" dirty="0" smtClean="0"/>
              <a:t>Στ. 113-143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1900" b="1" u="sng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Εφαρμογή δεύτερου σχεδίου της Αθηνάς </a:t>
            </a: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 Αφύπνιση του Τηλεμάχου  προτάσσεται έτσι η σημασία του, γιατί εκτός των άλλων θα αποκτήσει :</a:t>
            </a:r>
          </a:p>
          <a:p>
            <a:pPr>
              <a:buNone/>
            </a:pP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      </a:t>
            </a:r>
            <a:r>
              <a:rPr lang="el-GR" sz="1900" b="1" u="sng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Υστεροφημία!! </a:t>
            </a:r>
          </a:p>
          <a:p>
            <a:pPr>
              <a:buNone/>
            </a:pP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 </a:t>
            </a: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Η φήμη ενός ανθρώπου, κυρίως ήρωα, η οποία συνεχίζεται και μετά το θάνατό του. Στην περίπτωση του Τηλέμαχου</a:t>
            </a:r>
          </a:p>
          <a:p>
            <a:pPr marL="571500" indent="-571500">
              <a:buFont typeface="+mj-lt"/>
              <a:buAutoNum type="romanUcPeriod"/>
            </a:pP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θα ωριμάσει, </a:t>
            </a:r>
          </a:p>
          <a:p>
            <a:pPr marL="571500" indent="-571500">
              <a:buFont typeface="+mj-lt"/>
              <a:buAutoNum type="romanUcPeriod"/>
            </a:pP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θα αντιμετωπίσει τους  μνηστήρες, </a:t>
            </a:r>
          </a:p>
          <a:p>
            <a:pPr marL="571500" indent="-571500">
              <a:buFont typeface="+mj-lt"/>
              <a:buAutoNum type="romanUcPeriod"/>
            </a:pP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θα ταξιδέψει για να αναζητήσει τον πατέρα του</a:t>
            </a:r>
          </a:p>
          <a:p>
            <a:pPr marL="571500" indent="-571500">
              <a:buFont typeface="+mj-lt"/>
              <a:buAutoNum type="romanUcPeriod"/>
            </a:pP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και έτσι θα  κατακτήσει φήμη λαμπρή που θα μείνει αιώνια ανάμεσα στους ανθρώπους.</a:t>
            </a:r>
          </a:p>
          <a:p>
            <a:pPr marL="571500" indent="-571500">
              <a:buFont typeface="+mj-lt"/>
              <a:buAutoNum type="romanUcPeriod"/>
            </a:pP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Για την εποχή εκείνη θεωρείται σπουδαίο ιδανικό.</a:t>
            </a:r>
          </a:p>
          <a:p>
            <a:endParaRPr lang="el-GR" sz="1900" dirty="0" smtClean="0">
              <a:latin typeface="Times New Roman" pitchFamily="18" charset="0"/>
              <a:ea typeface="Arial Unicode MS" pitchFamily="34" charset="-128"/>
              <a:cs typeface="Times New Roman" pitchFamily="18" charset="0"/>
              <a:sym typeface="Wingdings" pitchFamily="2" charset="2"/>
            </a:endParaRPr>
          </a:p>
          <a:p>
            <a:r>
              <a:rPr lang="el-GR" sz="1900" b="1" u="sng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Χώρος</a:t>
            </a: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: Ιθάκη </a:t>
            </a:r>
          </a:p>
          <a:p>
            <a:r>
              <a:rPr lang="el-GR" sz="1900" b="1" u="sng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Αλλαγή επιπέδου δράσης </a:t>
            </a:r>
            <a:r>
              <a:rPr lang="el-GR" sz="19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Wingdings" pitchFamily="2" charset="2"/>
              </a:rPr>
              <a:t>: Ανθρώπινο με παρέμβαση θεϊκού στοιχείου ( από Θεϊκό ) με την Αθηνά ως Μέντης </a:t>
            </a:r>
          </a:p>
          <a:p>
            <a:endParaRPr lang="el-GR" sz="1900" dirty="0" smtClean="0">
              <a:sym typeface="Wingdings" pitchFamily="2" charset="2"/>
            </a:endParaRPr>
          </a:p>
          <a:p>
            <a:endParaRPr lang="el-GR" sz="1900" dirty="0" smtClean="0">
              <a:sym typeface="Wingdings" pitchFamily="2" charset="2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357166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el-GR" dirty="0">
              <a:latin typeface="Palatino Linotype" pitchFamily="18" charset="0"/>
            </a:endParaRPr>
          </a:p>
          <a:p>
            <a:r>
              <a:rPr lang="el-GR" sz="2100" b="1" u="sng" dirty="0">
                <a:latin typeface="Times New Roman" pitchFamily="18" charset="0"/>
                <a:cs typeface="Times New Roman" pitchFamily="18" charset="0"/>
              </a:rPr>
              <a:t>Ενανθρώπιση</a:t>
            </a:r>
            <a:r>
              <a:rPr lang="el-GR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sz="2100" dirty="0">
                <a:latin typeface="Times New Roman" pitchFamily="18" charset="0"/>
                <a:cs typeface="Times New Roman" pitchFamily="18" charset="0"/>
              </a:rPr>
              <a:t>η εμφάνιση των θεών στους ανθρώπους όχι με την κανονική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τους </a:t>
            </a:r>
            <a:r>
              <a:rPr lang="el-GR" sz="2100" dirty="0">
                <a:latin typeface="Times New Roman" pitchFamily="18" charset="0"/>
                <a:cs typeface="Times New Roman" pitchFamily="18" charset="0"/>
              </a:rPr>
              <a:t>μορφή, αλλά με τη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 μορφή </a:t>
            </a:r>
            <a:r>
              <a:rPr lang="el-GR" sz="2100" dirty="0">
                <a:latin typeface="Times New Roman" pitchFamily="18" charset="0"/>
                <a:cs typeface="Times New Roman" pitchFamily="18" charset="0"/>
              </a:rPr>
              <a:t>ανθρώπου.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1026" name="Picture 2" descr="C:\Users\Αναστασία Καράλη\Documents\φιλολογία-σχολή\απαλλακτική βολονάκη\ααθηνα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2000240"/>
            <a:ext cx="5143536" cy="4286280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Στίχοι 113-124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&lt;Ο Τηλέμαχος Καλωσορίζει την Αθηνά&gt; 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Για πρώτη φορά αναφέρεται το όνομα του Τηλεμάχου </a:t>
            </a:r>
          </a:p>
          <a:p>
            <a:r>
              <a:rPr lang="el-GR" sz="2500" b="1" u="sng" dirty="0" smtClean="0">
                <a:latin typeface="Times New Roman" pitchFamily="18" charset="0"/>
                <a:cs typeface="Times New Roman" pitchFamily="18" charset="0"/>
              </a:rPr>
              <a:t>Θεοειδής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: όμοιος με θεό προς τη μορφή , είδος= μορφή</a:t>
            </a:r>
          </a:p>
          <a:p>
            <a:r>
              <a:rPr lang="el-GR" sz="2500" b="1" u="sng" dirty="0" smtClean="0">
                <a:latin typeface="Times New Roman" pitchFamily="18" charset="0"/>
                <a:cs typeface="Times New Roman" pitchFamily="18" charset="0"/>
              </a:rPr>
              <a:t>Τετιημένος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&lt; τετίημαι. Η μετοχή σημαίνει «λυπάμαι»</a:t>
            </a:r>
          </a:p>
          <a:p>
            <a:r>
              <a:rPr lang="el-GR" sz="2500" b="1" u="sng" dirty="0" smtClean="0">
                <a:latin typeface="Times New Roman" pitchFamily="18" charset="0"/>
                <a:cs typeface="Times New Roman" pitchFamily="18" charset="0"/>
              </a:rPr>
              <a:t>Οσσόμενος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: αντικρίζω με τα δυο μάτια 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</a:rPr>
              <a:t> ὄσσε &lt; ὀκ-ὄκιε 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δυϊκός τύπος</a:t>
            </a:r>
          </a:p>
          <a:p>
            <a:r>
              <a:rPr lang="el-GR" sz="2500" b="1" u="sng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Φρεσίν </a:t>
            </a:r>
            <a:r>
              <a:rPr lang="el-GR" sz="25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έδρα της ψυχής</a:t>
            </a:r>
          </a:p>
          <a:p>
            <a:endParaRPr lang="el-GR" dirty="0" smtClean="0">
              <a:sym typeface="Wingdings" pitchFamily="2" charset="2"/>
            </a:endParaRPr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642910" y="4857760"/>
            <a:ext cx="800105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Ανάσσοι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: ευκτική του ρήματος ανάσσω ( εξού και άναξ ) , βασιλεύω/ άρχω </a:t>
            </a:r>
          </a:p>
          <a:p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χήμα του κύκλου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 Εντοπίζεται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τους στίχους 113 και 118  καθώς ξεκινά με το ρήμα 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ἴδε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και κλείνει ξανά με το 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εἴσιδε</a:t>
            </a:r>
          </a:p>
          <a:p>
            <a:r>
              <a:rPr lang="el-GR" b="1" u="sng" dirty="0" err="1" smtClean="0">
                <a:latin typeface="Times New Roman" pitchFamily="18" charset="0"/>
                <a:cs typeface="Times New Roman" pitchFamily="18" charset="0"/>
              </a:rPr>
              <a:t>Νεμεσσηθη</a:t>
            </a:r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 Τα ρήματα δείχνει το ένστικτο της φιλοξενίας του Τηλεμάχου</a:t>
            </a:r>
          </a:p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Έγχος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: το δόρυ είναι το δόρυ του Μέντη και όχι της Θεάς </a:t>
            </a:r>
          </a:p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121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 διαχρονικότητα της χειραψίας </a:t>
            </a:r>
          </a:p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Έπεα πτερόεντα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 μπορεί να αντικατασταθεί η τυπική αυτή φράση με τη φράση &lt;λόγια ανερμάτιστα&gt; , σημαίνοντας τον τρόπο με τον οποίο τα λόγια φεύγουν από το στόμα του αφηγητή και καταλήγουν στον ακροατή </a:t>
            </a: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 Σύμφωνα με τον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Hainsworth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αντανακλά στον τρόπο μάχης του πατέρα του , δηλαδη την τοξοβολία. Συνηθίζεται μάλιστα η χρυσή του βέλους ως εικόνα της ομιλίας 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Οπότε η μετοχή &lt;πτερόεντα&gt; παραπέμπει περισσότερο στην τοξοβολία και όχι στην ορνυθολογία.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8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1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4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9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928670"/>
            <a:ext cx="8229600" cy="4572000"/>
          </a:xfrm>
        </p:spPr>
        <p:txBody>
          <a:bodyPr>
            <a:normAutofit/>
          </a:bodyPr>
          <a:lstStyle/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Χαίρε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δεν δηλώνει τόσο τον χαιρετισμό , όσο μια ευχή για τη σωματική ή την πνευματικη κατάσταση του άλλου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Ξεῑνε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ο άγνωστος , έχουν την ανάγκη προστασία και αποδοχής εκ μέρους των άλλων .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Φιλήσεαι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: ένδειξη φιλίας, ότι θα τους φερθούν σαν να ήταν ήδη φίλοι 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Αυτάρ έπειτα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: αναβολή ερωτήσεων ώστε να μην γίνει γνωστή η ταυτότητα του ξένου μέχρι το τέλος του δείπνου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Μυθήσεαι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ρ. μυθέομαι &lt; μῡθος ,μιλώ/μνημονεύω</a:t>
            </a:r>
          </a:p>
          <a:p>
            <a:endParaRPr lang="el-GR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125-143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ἔσπετο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: λειτουργεί όπως το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ἔννεπε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στην αρχή του προοιμίου. 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Παλλάς: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προσωνύμιο της θεάς, ίσως από το ρήμα πάλλω που σημαίνει χτυπώ [πάλλει το δόρυ της].</a:t>
            </a:r>
          </a:p>
          <a:p>
            <a:r>
              <a:rPr lang="el-GR" sz="2400" b="1" u="sng" dirty="0" smtClean="0">
                <a:latin typeface="Times New Roman" pitchFamily="18" charset="0"/>
                <a:cs typeface="Times New Roman" pitchFamily="18" charset="0"/>
              </a:rPr>
              <a:t>Δουροδόκη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&lt; δόρυ + δεκ + δέχομαι &gt; , η θήκη για τα δόρατα . Οι κίονες της αίθουσας 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χρησίμευαν ως δοροδόκοι . 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Ήταν ψηλοί με ραβδώσεις και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στην βάση είχαν κοιλότητες για υποδοχή δοράτων  .</a:t>
            </a:r>
          </a:p>
          <a:p>
            <a:endParaRPr lang="el-GR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l-GR" sz="2200" b="1" u="sng" dirty="0" smtClean="0">
                <a:latin typeface="Times New Roman" pitchFamily="18" charset="0"/>
                <a:cs typeface="Times New Roman" pitchFamily="18" charset="0"/>
              </a:rPr>
              <a:t>129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 : προϊδεασμός για τη μνηστηροφονία</a:t>
            </a:r>
          </a:p>
          <a:p>
            <a:r>
              <a:rPr lang="el-GR" sz="2200" b="1" u="sng" dirty="0" smtClean="0">
                <a:latin typeface="Times New Roman" pitchFamily="18" charset="0"/>
                <a:cs typeface="Times New Roman" pitchFamily="18" charset="0"/>
              </a:rPr>
              <a:t>Ταλασίφρονος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 &lt; τάλας= δυστυχία + φρην = ψυχή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 ταλαίπωρος</a:t>
            </a:r>
          </a:p>
          <a:p>
            <a:r>
              <a:rPr lang="el-GR" sz="2200" b="1" u="sng" dirty="0" smtClean="0">
                <a:latin typeface="Times New Roman" pitchFamily="18" charset="0"/>
                <a:cs typeface="Times New Roman" pitchFamily="18" charset="0"/>
              </a:rPr>
              <a:t>Λῑτα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 = λεπτό ύφασμα</a:t>
            </a:r>
          </a:p>
          <a:p>
            <a:r>
              <a:rPr lang="el-GR" sz="2200" b="1" u="sng" dirty="0" smtClean="0">
                <a:latin typeface="Times New Roman" pitchFamily="18" charset="0"/>
                <a:cs typeface="Times New Roman" pitchFamily="18" charset="0"/>
              </a:rPr>
              <a:t>Δαιδάλεον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 = πλουμιστό ένδυμα ( μυθικός τεχνίτης Δαίδαλος )</a:t>
            </a:r>
          </a:p>
          <a:p>
            <a:r>
              <a:rPr lang="el-GR" sz="2200" b="1" u="sng" dirty="0" err="1" smtClean="0">
                <a:latin typeface="Times New Roman" pitchFamily="18" charset="0"/>
                <a:cs typeface="Times New Roman" pitchFamily="18" charset="0"/>
              </a:rPr>
              <a:t>Κλισμόν</a:t>
            </a:r>
            <a:r>
              <a:rPr lang="el-GR" sz="2200" dirty="0" smtClean="0">
                <a:latin typeface="Times New Roman" pitchFamily="18" charset="0"/>
                <a:cs typeface="Times New Roman" pitchFamily="18" charset="0"/>
              </a:rPr>
              <a:t>: πολυθρόνα</a:t>
            </a:r>
          </a:p>
          <a:p>
            <a:endParaRPr lang="el-GR" sz="2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5 - Θέση περιεχομένου" descr="img27_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3929066"/>
            <a:ext cx="1571636" cy="2428892"/>
          </a:xfr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ποικίλον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 με διάφορα είδη ξύλου/χρωμάτων</a:t>
            </a:r>
          </a:p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Ορυμαγδός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: έντονος θόρυβος</a:t>
            </a:r>
          </a:p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Χέρνιψ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: νερό για πλύσιμο χεριών  </a:t>
            </a:r>
          </a:p>
          <a:p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Προχόος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: πήλινο αγγείο με λαβή και ογκώδη κοιλιά , έχυναν με αυτόν τον χέρνιβα  πάνω στον λέβητα καθώς και το κρασί στα χρυσά κύπελλα 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u="sng" dirty="0" smtClean="0">
                <a:latin typeface="Times New Roman" pitchFamily="18" charset="0"/>
                <a:cs typeface="Times New Roman" pitchFamily="18" charset="0"/>
              </a:rPr>
              <a:t>αμφίπολος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: αμφί =κοντά + πέλει =στέκεται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παρακόρη </a:t>
            </a:r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6" name="5 - Θέση περιεχομένου" descr="img30_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0" y="2857496"/>
            <a:ext cx="1581665" cy="2347784"/>
          </a:xfrm>
        </p:spPr>
      </p:pic>
      <p:pic>
        <p:nvPicPr>
          <p:cNvPr id="7" name="6 - Εικόνα" descr="img30_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16" y="3500438"/>
            <a:ext cx="1767016" cy="1668162"/>
          </a:xfrm>
          <a:prstGeom prst="rect">
            <a:avLst/>
          </a:prstGeo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1032</TotalTime>
  <Words>816</Words>
  <Application>Microsoft Office PowerPoint</Application>
  <PresentationFormat>Προβολή στην οθόνη (4:3)</PresentationFormat>
  <Paragraphs>88</Paragraphs>
  <Slides>13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Ζωντάνια</vt:lpstr>
      <vt:lpstr>Διαφάνεια 1</vt:lpstr>
      <vt:lpstr>Ραψωδία A’  Στ. 113-143</vt:lpstr>
      <vt:lpstr>Διαφάνεια 3</vt:lpstr>
      <vt:lpstr>Στίχοι 113-124 &lt;Ο Τηλέμαχος Καλωσορίζει την Αθηνά&gt;  </vt:lpstr>
      <vt:lpstr>Διαφάνεια 5</vt:lpstr>
      <vt:lpstr>Διαφάνεια 6</vt:lpstr>
      <vt:lpstr>125-143</vt:lpstr>
      <vt:lpstr>Διαφάνεια 8</vt:lpstr>
      <vt:lpstr>Διαφάνεια 9</vt:lpstr>
      <vt:lpstr>Διαφάνεια 10</vt:lpstr>
      <vt:lpstr>Θεσμός Φιλοξενίας </vt:lpstr>
      <vt:lpstr>Τυπικό Φιλοξενίας</vt:lpstr>
      <vt:lpstr>Γενικά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Ραψωδία α’  Στ. 113-143</dc:title>
  <dc:creator>Αναστασία Καράλη</dc:creator>
  <cp:lastModifiedBy>uop</cp:lastModifiedBy>
  <cp:revision>33</cp:revision>
  <dcterms:created xsi:type="dcterms:W3CDTF">2018-04-14T21:22:04Z</dcterms:created>
  <dcterms:modified xsi:type="dcterms:W3CDTF">2018-05-13T18:10:13Z</dcterms:modified>
</cp:coreProperties>
</file>