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78" r:id="rId4"/>
    <p:sldId id="279" r:id="rId5"/>
    <p:sldId id="281" r:id="rId6"/>
    <p:sldId id="292" r:id="rId7"/>
    <p:sldId id="282" r:id="rId8"/>
    <p:sldId id="283" r:id="rId9"/>
    <p:sldId id="284" r:id="rId10"/>
    <p:sldId id="286" r:id="rId11"/>
    <p:sldId id="293" r:id="rId12"/>
    <p:sldId id="294" r:id="rId13"/>
    <p:sldId id="285" r:id="rId14"/>
    <p:sldId id="257" r:id="rId15"/>
    <p:sldId id="289" r:id="rId16"/>
    <p:sldId id="295" r:id="rId17"/>
    <p:sldId id="29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 snapToObjects="1">
      <p:cViewPr varScale="1">
        <p:scale>
          <a:sx n="85" d="100"/>
          <a:sy n="85" d="100"/>
        </p:scale>
        <p:origin x="-88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6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11/02/18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11/02/18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9315" y="2297969"/>
            <a:ext cx="7344686" cy="3569431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/>
            </a:r>
            <a:br>
              <a:rPr lang="el-GR" dirty="0" smtClean="0">
                <a:latin typeface="Cambria"/>
                <a:cs typeface="Cambria"/>
              </a:rPr>
            </a:br>
            <a:r>
              <a:rPr lang="el-GR" sz="4200" dirty="0" smtClean="0">
                <a:latin typeface="Cambria"/>
                <a:cs typeface="Cambria"/>
              </a:rPr>
              <a:t>Η ΠΟΙΟΤΗΤΑ &amp; ΟΙ ΛΟΓΙΚΕΣ ΤΗΣ: </a:t>
            </a:r>
            <a:r>
              <a:rPr lang="el-GR" dirty="0" smtClean="0">
                <a:latin typeface="Cambria"/>
                <a:cs typeface="Cambria"/>
              </a:rPr>
              <a:t/>
            </a:r>
            <a:br>
              <a:rPr lang="el-GR" dirty="0" smtClean="0">
                <a:latin typeface="Cambria"/>
                <a:cs typeface="Cambria"/>
              </a:rPr>
            </a:br>
            <a:r>
              <a:rPr lang="el-GR" sz="3800" cap="none" dirty="0" smtClean="0">
                <a:latin typeface="Cambria"/>
                <a:cs typeface="Cambria"/>
              </a:rPr>
              <a:t>1. Καταλληλότητα για το Σκοπό </a:t>
            </a:r>
            <a:br>
              <a:rPr lang="el-GR" sz="3800" cap="none" dirty="0" smtClean="0">
                <a:latin typeface="Cambria"/>
                <a:cs typeface="Cambria"/>
              </a:rPr>
            </a:br>
            <a:r>
              <a:rPr lang="el-GR" sz="3800" cap="none" dirty="0" smtClean="0">
                <a:latin typeface="Cambria"/>
                <a:cs typeface="Cambria"/>
              </a:rPr>
              <a:t>2. Ανταποδοτικότητα </a:t>
            </a:r>
            <a:br>
              <a:rPr lang="el-GR" sz="3800" cap="none" dirty="0" smtClean="0">
                <a:latin typeface="Cambria"/>
                <a:cs typeface="Cambria"/>
              </a:rPr>
            </a:br>
            <a:r>
              <a:rPr lang="el-GR" sz="3800" cap="none" dirty="0" smtClean="0">
                <a:latin typeface="Cambria"/>
                <a:cs typeface="Cambria"/>
              </a:rPr>
              <a:t>3. Μετασχηματισμός</a:t>
            </a:r>
            <a:r>
              <a:rPr lang="el-GR" sz="4000" cap="none" dirty="0">
                <a:latin typeface="Cambria"/>
                <a:cs typeface="Cambria"/>
              </a:rPr>
              <a:t/>
            </a:r>
            <a:br>
              <a:rPr lang="el-GR" sz="4000" cap="none" dirty="0">
                <a:latin typeface="Cambria"/>
                <a:cs typeface="Cambria"/>
              </a:rPr>
            </a:br>
            <a:r>
              <a:rPr lang="el-GR" dirty="0">
                <a:latin typeface="Cambria"/>
                <a:cs typeface="Cambria"/>
              </a:rPr>
              <a:t>Ενότητα </a:t>
            </a:r>
            <a:r>
              <a:rPr lang="en-US" dirty="0" smtClean="0">
                <a:latin typeface="Cambria"/>
                <a:cs typeface="Cambria"/>
              </a:rPr>
              <a:t>1</a:t>
            </a:r>
            <a:r>
              <a:rPr lang="el-GR" cap="none" baseline="30000" dirty="0" smtClean="0">
                <a:latin typeface="Cambria"/>
                <a:cs typeface="Cambria"/>
              </a:rPr>
              <a:t>η</a:t>
            </a:r>
            <a:r>
              <a:rPr lang="el-GR" dirty="0" smtClean="0">
                <a:latin typeface="Cambria"/>
                <a:cs typeface="Cambria"/>
              </a:rPr>
              <a:t> </a:t>
            </a:r>
            <a:r>
              <a:rPr lang="mr-IN" dirty="0">
                <a:latin typeface="Cambria"/>
                <a:cs typeface="Cambria"/>
              </a:rPr>
              <a:t>–</a:t>
            </a:r>
            <a:r>
              <a:rPr lang="el-GR" dirty="0">
                <a:latin typeface="Cambria"/>
                <a:cs typeface="Cambria"/>
              </a:rPr>
              <a:t> Μάθημα </a:t>
            </a:r>
            <a:r>
              <a:rPr lang="en-US" dirty="0" smtClean="0">
                <a:latin typeface="Cambria"/>
                <a:cs typeface="Cambria"/>
              </a:rPr>
              <a:t>5</a:t>
            </a:r>
            <a:r>
              <a:rPr lang="el-GR" baseline="30000" dirty="0" smtClean="0">
                <a:latin typeface="Cambria"/>
                <a:cs typeface="Cambria"/>
              </a:rPr>
              <a:t>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Αξιολόγηση &amp; Διασφάλιση της Ποιότητας-2018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340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DD8047"/>
                </a:solidFill>
                <a:latin typeface="Calibri"/>
                <a:cs typeface="Calibri"/>
              </a:rPr>
              <a:t>Quality Assurance ….</a:t>
            </a:r>
            <a:r>
              <a:rPr lang="en-US" dirty="0" smtClean="0">
                <a:solidFill>
                  <a:srgbClr val="DD8047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rgbClr val="DD804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l-GR" dirty="0">
                <a:cs typeface="Calibri"/>
              </a:rPr>
              <a:t>Οι διαδικασίες διασφάλισης της ποιότητας </a:t>
            </a:r>
            <a:r>
              <a:rPr lang="el-GR" dirty="0" smtClean="0">
                <a:cs typeface="Calibri"/>
              </a:rPr>
              <a:t>πιστοποιούν  </a:t>
            </a:r>
            <a:r>
              <a:rPr lang="el-GR" dirty="0">
                <a:cs typeface="Calibri"/>
              </a:rPr>
              <a:t>ότι το ίδρυμα </a:t>
            </a:r>
            <a:r>
              <a:rPr lang="el-GR" dirty="0" smtClean="0">
                <a:cs typeface="Calibri"/>
              </a:rPr>
              <a:t>έχει πράγματι </a:t>
            </a:r>
            <a:r>
              <a:rPr lang="el-GR" dirty="0">
                <a:cs typeface="Calibri"/>
              </a:rPr>
              <a:t>διαμορφώσει τις διαδικασίες που θα του </a:t>
            </a:r>
            <a:r>
              <a:rPr lang="el-GR" dirty="0" smtClean="0">
                <a:cs typeface="Calibri"/>
              </a:rPr>
              <a:t>επιτρέπουν να συλλέγει δεδομένα που τεκμηριώνουν ότι επιτυγχάνει την </a:t>
            </a:r>
            <a:r>
              <a:rPr lang="el-GR" dirty="0">
                <a:cs typeface="Calibri"/>
              </a:rPr>
              <a:t>επιδιωκόμενη </a:t>
            </a:r>
            <a:r>
              <a:rPr lang="el-GR" dirty="0" smtClean="0">
                <a:cs typeface="Calibri"/>
              </a:rPr>
              <a:t>«ποιότητα», </a:t>
            </a:r>
            <a:r>
              <a:rPr lang="el-GR" dirty="0">
                <a:cs typeface="Calibri"/>
              </a:rPr>
              <a:t>όπως κι αν έχει οριστεί αυτή. </a:t>
            </a:r>
          </a:p>
          <a:p>
            <a:pPr marL="114300" indent="0">
              <a:buNone/>
            </a:pPr>
            <a:r>
              <a:rPr lang="el-GR" dirty="0" smtClean="0">
                <a:solidFill>
                  <a:srgbClr val="FF6600"/>
                </a:solidFill>
                <a:cs typeface="Calibri"/>
              </a:rPr>
              <a:t>Ο μηχανισμός </a:t>
            </a:r>
            <a:r>
              <a:rPr lang="el-GR" dirty="0">
                <a:solidFill>
                  <a:srgbClr val="FF6600"/>
                </a:solidFill>
                <a:cs typeface="Calibri"/>
              </a:rPr>
              <a:t>διασφάλισης της ποιότητας δεν </a:t>
            </a:r>
            <a:r>
              <a:rPr lang="el-GR" dirty="0" smtClean="0">
                <a:solidFill>
                  <a:srgbClr val="FF6600"/>
                </a:solidFill>
                <a:cs typeface="Calibri"/>
              </a:rPr>
              <a:t>διαμορφώνει </a:t>
            </a:r>
            <a:r>
              <a:rPr lang="el-GR" dirty="0">
                <a:solidFill>
                  <a:srgbClr val="FF6600"/>
                </a:solidFill>
                <a:cs typeface="Calibri"/>
              </a:rPr>
              <a:t>κριτήρια ποιότητας. </a:t>
            </a:r>
            <a:r>
              <a:rPr lang="el-GR" dirty="0" smtClean="0">
                <a:solidFill>
                  <a:srgbClr val="FF6600"/>
                </a:solidFill>
                <a:cs typeface="Calibri"/>
              </a:rPr>
              <a:t>Είναι μηχανισμός </a:t>
            </a:r>
            <a:r>
              <a:rPr lang="el-GR" dirty="0">
                <a:solidFill>
                  <a:srgbClr val="FF6600"/>
                </a:solidFill>
                <a:cs typeface="Calibri"/>
              </a:rPr>
              <a:t>που </a:t>
            </a:r>
            <a:r>
              <a:rPr lang="el-GR" dirty="0" smtClean="0">
                <a:solidFill>
                  <a:srgbClr val="FF6600"/>
                </a:solidFill>
                <a:cs typeface="Calibri"/>
              </a:rPr>
              <a:t>ελέγχει </a:t>
            </a:r>
            <a:r>
              <a:rPr lang="el-GR" dirty="0">
                <a:solidFill>
                  <a:srgbClr val="FF6600"/>
                </a:solidFill>
                <a:cs typeface="Calibri"/>
              </a:rPr>
              <a:t>την ύπαρξη ή όχι </a:t>
            </a:r>
            <a:r>
              <a:rPr lang="el-GR" dirty="0" smtClean="0">
                <a:solidFill>
                  <a:srgbClr val="FF6600"/>
                </a:solidFill>
                <a:cs typeface="Calibri"/>
              </a:rPr>
              <a:t>διαδικασιών</a:t>
            </a:r>
            <a:r>
              <a:rPr lang="el-GR" dirty="0">
                <a:solidFill>
                  <a:srgbClr val="FF6600"/>
                </a:solidFill>
                <a:cs typeface="Calibri"/>
              </a:rPr>
              <a:t>,  που το ίδιο το ίδρυμα δημιουργεί και διαμορφώνει. </a:t>
            </a:r>
            <a:endParaRPr lang="en-US" dirty="0">
              <a:solidFill>
                <a:srgbClr val="FF6600"/>
              </a:solidFill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02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7" y="228600"/>
            <a:ext cx="8531353" cy="990600"/>
          </a:xfrm>
        </p:spPr>
        <p:txBody>
          <a:bodyPr>
            <a:noAutofit/>
          </a:bodyPr>
          <a:lstStyle/>
          <a:p>
            <a:r>
              <a:rPr lang="el-GR" sz="3600" dirty="0">
                <a:latin typeface="Cambria"/>
                <a:cs typeface="Cambria"/>
              </a:rPr>
              <a:t>4. ΑΠΟΔΟΤΙΚΟΤΗΤΑ - </a:t>
            </a:r>
            <a:r>
              <a:rPr lang="en-US" sz="3600" dirty="0">
                <a:latin typeface="Cambria"/>
                <a:cs typeface="Cambria"/>
              </a:rPr>
              <a:t>VALUE FOR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2405" y="1600199"/>
            <a:ext cx="8663931" cy="5082052"/>
          </a:xfrm>
        </p:spPr>
        <p:txBody>
          <a:bodyPr>
            <a:normAutofit/>
          </a:bodyPr>
          <a:lstStyle/>
          <a:p>
            <a:r>
              <a:rPr lang="el-GR" dirty="0" smtClean="0"/>
              <a:t> Η λογική της αποδοτικότητας έχει στον πυρήνα της την παραδοχή ότι οι «πόροι» που «επενδύονται» σε ένα  ίδρυμα για τη διαμόρφωση προγραμμάτων σπουδών χρησιμοποιούνται με τρόπο αποδοτικό. </a:t>
            </a:r>
          </a:p>
          <a:p>
            <a:r>
              <a:rPr lang="el-GR" dirty="0" smtClean="0"/>
              <a:t> Ως πόρους μπορούμε να θεωρήσουμε </a:t>
            </a:r>
          </a:p>
          <a:p>
            <a:pPr marL="0" indent="0">
              <a:buNone/>
            </a:pPr>
            <a:r>
              <a:rPr lang="el-GR" dirty="0" smtClean="0"/>
              <a:t>	1. τα </a:t>
            </a:r>
            <a:r>
              <a:rPr lang="el-GR" dirty="0" smtClean="0">
                <a:solidFill>
                  <a:srgbClr val="FF6600"/>
                </a:solidFill>
              </a:rPr>
              <a:t>χρήματα</a:t>
            </a:r>
            <a:r>
              <a:rPr lang="el-GR" dirty="0" smtClean="0"/>
              <a:t> (οικονομικούς πόρους) που 	καταβάλλονται στα πανεπιστήμια από τις 	κυβερνήσεις ή κληροδοτούνται χορηγούνται από 	ιδιώτες ή καταβάλλονται ως δίδακτρα από τους 	φοιτητές.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50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7" y="228600"/>
            <a:ext cx="8531353" cy="990600"/>
          </a:xfrm>
        </p:spPr>
        <p:txBody>
          <a:bodyPr>
            <a:noAutofit/>
          </a:bodyPr>
          <a:lstStyle/>
          <a:p>
            <a:r>
              <a:rPr lang="el-GR" sz="3600" dirty="0">
                <a:latin typeface="Cambria"/>
                <a:cs typeface="Cambria"/>
              </a:rPr>
              <a:t>4. ΑΠΟΔΟΤΙΚΟΤΗΤΑ - </a:t>
            </a:r>
            <a:r>
              <a:rPr lang="en-US" sz="3600" dirty="0">
                <a:latin typeface="Cambria"/>
                <a:cs typeface="Cambria"/>
              </a:rPr>
              <a:t>VALUE FOR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2. Τον </a:t>
            </a:r>
            <a:r>
              <a:rPr lang="el-GR" dirty="0" smtClean="0">
                <a:solidFill>
                  <a:srgbClr val="FF6600"/>
                </a:solidFill>
              </a:rPr>
              <a:t>χρόνο</a:t>
            </a:r>
            <a:r>
              <a:rPr lang="el-GR" dirty="0" smtClean="0"/>
              <a:t> που αφιερώνεται από τους φοιτητές για τη μελέτη κατά τη διάρκεια ενός προγράμματος σπουδών. Στην περίπτωση αυτή η αποδοτικότητα του προγράμματος συσχετίζεται με το «αντίκρυσμα» του τίτλου σπουδών στην αγορά εργασίας.</a:t>
            </a:r>
          </a:p>
          <a:p>
            <a:pPr marL="0" indent="0">
              <a:buNone/>
            </a:pPr>
            <a:r>
              <a:rPr lang="el-GR" dirty="0" smtClean="0">
                <a:cs typeface="Calibri"/>
              </a:rPr>
              <a:t>Σε κάθε περίπτωση η </a:t>
            </a:r>
            <a:r>
              <a:rPr lang="el-GR" dirty="0">
                <a:cs typeface="Calibri"/>
              </a:rPr>
              <a:t>λογική της αποδοτικότητας </a:t>
            </a:r>
            <a:r>
              <a:rPr lang="el-GR" dirty="0" smtClean="0">
                <a:cs typeface="Calibri"/>
              </a:rPr>
              <a:t>συντείνει </a:t>
            </a:r>
            <a:r>
              <a:rPr lang="el-GR" dirty="0">
                <a:cs typeface="Calibri"/>
              </a:rPr>
              <a:t>στη διαμόρφωση </a:t>
            </a:r>
            <a:r>
              <a:rPr lang="el-GR" dirty="0">
                <a:solidFill>
                  <a:srgbClr val="DD8047"/>
                </a:solidFill>
                <a:cs typeface="Calibri"/>
              </a:rPr>
              <a:t>δεικτών επίδοσης και οικονομικής </a:t>
            </a:r>
            <a:r>
              <a:rPr lang="el-GR" dirty="0" smtClean="0">
                <a:solidFill>
                  <a:srgbClr val="DD8047"/>
                </a:solidFill>
                <a:cs typeface="Calibri"/>
              </a:rPr>
              <a:t>αποδοτικότητας </a:t>
            </a:r>
            <a:r>
              <a:rPr lang="en-US" dirty="0">
                <a:solidFill>
                  <a:srgbClr val="DD8047"/>
                </a:solidFill>
                <a:latin typeface="Calibri"/>
                <a:cs typeface="Calibri"/>
              </a:rPr>
              <a:t>(performance indicators)</a:t>
            </a:r>
            <a:r>
              <a:rPr lang="el-GR" dirty="0">
                <a:solidFill>
                  <a:srgbClr val="DD8047"/>
                </a:solidFill>
                <a:cs typeface="Calibri"/>
              </a:rPr>
              <a:t> ώστε να αποδεικνύεται η χρηστή διαχείριση των πόρων</a:t>
            </a:r>
            <a:endParaRPr lang="en-US" dirty="0">
              <a:solidFill>
                <a:srgbClr val="DD8047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304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628" y="228600"/>
            <a:ext cx="8534628" cy="990600"/>
          </a:xfrm>
        </p:spPr>
        <p:txBody>
          <a:bodyPr>
            <a:noAutofit/>
          </a:bodyPr>
          <a:lstStyle/>
          <a:p>
            <a:r>
              <a:rPr lang="el-GR" sz="3600" dirty="0" smtClean="0">
                <a:latin typeface="Cambria"/>
                <a:cs typeface="Cambria"/>
              </a:rPr>
              <a:t>4. ΑΠΟΔΟΤΙΚΟΤΗΤΑ - </a:t>
            </a:r>
            <a:r>
              <a:rPr lang="en-US" sz="3600" dirty="0" smtClean="0">
                <a:latin typeface="Cambria"/>
                <a:cs typeface="Cambria"/>
              </a:rPr>
              <a:t>VALUE </a:t>
            </a:r>
            <a:r>
              <a:rPr lang="en-US" sz="3600" dirty="0">
                <a:latin typeface="Cambria"/>
                <a:cs typeface="Cambria"/>
              </a:rPr>
              <a:t>FOR MONEY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0628" y="1600199"/>
            <a:ext cx="8315420" cy="496110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q"/>
            </a:pPr>
            <a:r>
              <a:rPr lang="el-GR" dirty="0" smtClean="0">
                <a:cs typeface="Calibri"/>
              </a:rPr>
              <a:t>Η λογική της αποδοτικότητας χρησιμοποιείται </a:t>
            </a:r>
            <a:r>
              <a:rPr lang="el-GR" dirty="0">
                <a:cs typeface="Calibri"/>
              </a:rPr>
              <a:t>κατά κόρον από τις κυβερνήσεις, υπερεθνικούς </a:t>
            </a:r>
            <a:r>
              <a:rPr lang="el-GR" dirty="0" smtClean="0">
                <a:cs typeface="Calibri"/>
              </a:rPr>
              <a:t>οργανισμούς που χρηματοδοτούν ερευνητικά προγράμματα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l-GR" dirty="0">
                <a:cs typeface="Calibri"/>
              </a:rPr>
              <a:t>και άλλους φορείς χρηματοδότησης και </a:t>
            </a:r>
            <a:r>
              <a:rPr lang="el-GR" dirty="0" smtClean="0">
                <a:cs typeface="Calibri"/>
              </a:rPr>
              <a:t>πολύ συχνά </a:t>
            </a:r>
            <a:r>
              <a:rPr lang="el-GR" dirty="0">
                <a:cs typeface="Calibri"/>
              </a:rPr>
              <a:t>συνδυάζεται με τη </a:t>
            </a:r>
            <a:r>
              <a:rPr lang="el-GR" dirty="0" smtClean="0">
                <a:cs typeface="Calibri"/>
              </a:rPr>
              <a:t>λογοδοσία των πανεπιστημίων προς τους κοινωνικούς εταίρους.</a:t>
            </a:r>
            <a:endParaRPr lang="el-GR" dirty="0">
              <a:cs typeface="Calibri"/>
            </a:endParaRPr>
          </a:p>
          <a:p>
            <a:pPr>
              <a:buFont typeface="Wingdings" charset="2"/>
              <a:buChar char="q"/>
            </a:pPr>
            <a:r>
              <a:rPr lang="el-GR" dirty="0" smtClean="0">
                <a:cs typeface="Calibri"/>
              </a:rPr>
              <a:t>Πολλά ιδρύματα έχουν κατηγορηγθεί ότι χρησιμοποιούν με λαϊκίστικο η παραπλανητικό τρόπο τη λογική αυτή διότι τους δίνει τη δυνατότητα να υπονοήσουν ότι παρέχουν ποιοτικές σπουδές χωρίς να τις συσχετίζουν με το περιεχόμενο αλλά με το κόστος των σπουδών. (Π.χ. </a:t>
            </a:r>
            <a:r>
              <a:rPr lang="en-US" dirty="0" smtClean="0">
                <a:cs typeface="Calibri"/>
              </a:rPr>
              <a:t>Slogan </a:t>
            </a:r>
            <a:r>
              <a:rPr lang="el-GR" dirty="0" smtClean="0">
                <a:cs typeface="Calibri"/>
              </a:rPr>
              <a:t>όπως </a:t>
            </a:r>
            <a:r>
              <a:rPr lang="el-GR" dirty="0"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'</a:t>
            </a:r>
            <a:r>
              <a:rPr lang="en-US" dirty="0">
                <a:latin typeface="Calibri"/>
                <a:cs typeface="Calibri"/>
              </a:rPr>
              <a:t>Quality products at economy prices', </a:t>
            </a:r>
            <a:r>
              <a:rPr lang="el-GR" dirty="0" smtClean="0">
                <a:latin typeface="Calibri"/>
                <a:cs typeface="Calibri"/>
              </a:rPr>
              <a:t>ή</a:t>
            </a:r>
            <a:r>
              <a:rPr lang="el-GR" dirty="0"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'Quality </a:t>
            </a:r>
            <a:r>
              <a:rPr lang="en-US" dirty="0">
                <a:latin typeface="Calibri"/>
                <a:cs typeface="Calibri"/>
              </a:rPr>
              <a:t>at a price you can afford</a:t>
            </a:r>
            <a:r>
              <a:rPr lang="en-US" dirty="0" smtClean="0">
                <a:latin typeface="Calibri"/>
                <a:cs typeface="Calibri"/>
              </a:rPr>
              <a:t>’</a:t>
            </a:r>
            <a:r>
              <a:rPr lang="el-GR" dirty="0" smtClean="0">
                <a:latin typeface="Calibri"/>
                <a:cs typeface="Calibri"/>
              </a:rPr>
              <a:t>)</a:t>
            </a:r>
            <a:endParaRPr lang="el-GR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9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5</a:t>
            </a:r>
            <a:r>
              <a:rPr lang="el-GR" dirty="0" smtClean="0"/>
              <a:t>. «</a:t>
            </a:r>
            <a:r>
              <a:rPr lang="el-GR" dirty="0"/>
              <a:t>Μ</a:t>
            </a:r>
            <a:r>
              <a:rPr lang="el-GR" dirty="0" smtClean="0"/>
              <a:t>ετασχηματισμός»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112287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l-GR" dirty="0" smtClean="0">
                <a:cs typeface="Calibri"/>
              </a:rPr>
              <a:t>Είναι η λογική που έχει συσχετιστεί περισσότερο </a:t>
            </a:r>
            <a:r>
              <a:rPr lang="el-GR" dirty="0">
                <a:cs typeface="Calibri"/>
              </a:rPr>
              <a:t>με την ποιοτική </a:t>
            </a:r>
            <a:r>
              <a:rPr lang="el-GR" dirty="0" smtClean="0">
                <a:cs typeface="Calibri"/>
              </a:rPr>
              <a:t>αλλαγή </a:t>
            </a:r>
            <a:r>
              <a:rPr lang="mr-IN" dirty="0" smtClean="0">
                <a:cs typeface="Calibri"/>
              </a:rPr>
              <a:t>–</a:t>
            </a:r>
            <a:r>
              <a:rPr lang="el-GR" dirty="0" smtClean="0">
                <a:cs typeface="Calibri"/>
              </a:rPr>
              <a:t> άρα και τις ποιοτικές και λιγότερο μετρήσιμες όψεις της ποιότητας.</a:t>
            </a:r>
            <a:endParaRPr lang="el-GR" dirty="0">
              <a:cs typeface="Calibri"/>
            </a:endParaRPr>
          </a:p>
          <a:p>
            <a:pPr marL="114300" indent="0">
              <a:buNone/>
            </a:pPr>
            <a:r>
              <a:rPr lang="el-GR" dirty="0">
                <a:cs typeface="Calibri"/>
              </a:rPr>
              <a:t>Πραγματικά εάν κανείς ασπαστεί αυτή </a:t>
            </a:r>
            <a:r>
              <a:rPr lang="el-GR" dirty="0" smtClean="0">
                <a:cs typeface="Calibri"/>
              </a:rPr>
              <a:t>τη λογική οφείλει </a:t>
            </a:r>
            <a:r>
              <a:rPr lang="el-GR" dirty="0">
                <a:cs typeface="Calibri"/>
              </a:rPr>
              <a:t>να αναρωτηθεί κατά πόσο είναι χρήσιμες έννοιες της ποιότητας όπως η καταλληλότητα για το σκοπό που υιοθετούν μια λογική της ποιότητας ως προϊόντος ή υπηρεσίας. </a:t>
            </a:r>
            <a:r>
              <a:rPr lang="el-GR" dirty="0" smtClean="0">
                <a:cs typeface="Calibri"/>
              </a:rPr>
              <a:t>Πολλοι αναλυτές και ακαδημαϊκοί που αντιτίθενται στις διδικασίες διασφάλισης της ποιότητας υποστηρίζουν ότι η «εκπαίδευση δεν είναι παροχή υπηρεσίας πρός κάποιον πελάτη αλλά μια συνεχής διαδικασία μετασχηματισμού τόσο των φοιτητών όσο και των διδασκόντων» - όλων δηλαδή των συμμετεχόντων στην εκπαιδευτική διαδικασία. </a:t>
            </a:r>
            <a:endParaRPr lang="el-G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9674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5</a:t>
            </a:r>
            <a:r>
              <a:rPr lang="el-GR" dirty="0" smtClean="0"/>
              <a:t>. «</a:t>
            </a:r>
            <a:r>
              <a:rPr lang="el-GR" dirty="0"/>
              <a:t>Μ</a:t>
            </a:r>
            <a:r>
              <a:rPr lang="el-GR" dirty="0" smtClean="0"/>
              <a:t>ετασχηματισμός»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39953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l-GR" sz="2500" dirty="0" smtClean="0">
                <a:solidFill>
                  <a:srgbClr val="DD8047"/>
                </a:solidFill>
                <a:latin typeface="Calibri"/>
                <a:cs typeface="Cambria"/>
              </a:rPr>
              <a:t>Η λογική του μετασχηματισμού έχει συνδεθεί ιδιάιτερα και με την έννοια της βελτίωσης της ποιότητας της εκπαίδευσης </a:t>
            </a:r>
            <a:r>
              <a:rPr lang="mr-IN" sz="2500" dirty="0" smtClean="0">
                <a:solidFill>
                  <a:srgbClr val="DD8047"/>
                </a:solidFill>
                <a:latin typeface="Calibri"/>
                <a:cs typeface="Cambria"/>
              </a:rPr>
              <a:t>–</a:t>
            </a:r>
            <a:r>
              <a:rPr lang="el-GR" sz="2500" dirty="0" smtClean="0">
                <a:solidFill>
                  <a:srgbClr val="DD8047"/>
                </a:solidFill>
                <a:latin typeface="Calibri"/>
                <a:cs typeface="Cambria"/>
              </a:rPr>
              <a:t> όχι της απλής διασφάλισής της. Συνδέεται </a:t>
            </a:r>
            <a:r>
              <a:rPr lang="el-GR" sz="2500" dirty="0">
                <a:solidFill>
                  <a:srgbClr val="DD8047"/>
                </a:solidFill>
                <a:latin typeface="Calibri"/>
                <a:cs typeface="Cambria"/>
              </a:rPr>
              <a:t>με την έννοια της «προστιθέμενης αξίας». </a:t>
            </a:r>
          </a:p>
          <a:p>
            <a:pPr marL="114300" indent="0">
              <a:buNone/>
            </a:pPr>
            <a:r>
              <a:rPr lang="el-GR" sz="2500" dirty="0" smtClean="0">
                <a:latin typeface="Calibri"/>
                <a:cs typeface="Cambria"/>
              </a:rPr>
              <a:t>Από τις διαδικασίες διασφάλισης της ποιότητας αυτή που μπορεί να συνδεθεί περισσότερο με την έννοια του μετασχηματισμού είναι η αξιολόγηση του εκπαιδευτικού έργου από τους φοιτητές, ιδιαίτερα στο βαθμό που περιλαμβάνει και ποιοτικές μεθόδους πέρα από τις ποσοτικές καθώς αυτές </a:t>
            </a:r>
            <a:r>
              <a:rPr lang="el-GR" sz="2500" dirty="0">
                <a:latin typeface="Calibri"/>
                <a:cs typeface="Cambria"/>
              </a:rPr>
              <a:t>επιτρέπουν τη σε βάθος διερεύνηση των απόψεων των φοιτητών για την ποιότητα της μάθησης. </a:t>
            </a:r>
          </a:p>
        </p:txBody>
      </p:sp>
    </p:spTree>
    <p:extLst>
      <p:ext uri="{BB962C8B-B14F-4D97-AF65-F5344CB8AC3E}">
        <p14:creationId xmlns:p14="http://schemas.microsoft.com/office/powerpoint/2010/main" val="2148471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«Μετασχηματισμός»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3200" dirty="0">
                <a:cs typeface="Cambria"/>
              </a:rPr>
              <a:t>Βάζοντας τον φοιτητή στο κέντρο της διαδικασίας ουσιαστικά μετατοπίζεται η έμφαση από την όποια αγοραία λογική που μπορεί να αποδοθεί στην «προστιθέμενη αξία» της μάθησης προς την «ενδυνάμωση» του φοιτητή και την αντιμετώπισή του ως «ισότιμου εταίρου» στην εκπαιδευτική </a:t>
            </a:r>
            <a:r>
              <a:rPr lang="el-GR" sz="3200" dirty="0" smtClean="0">
                <a:cs typeface="Cambria"/>
              </a:rPr>
              <a:t>διαδικασία.</a:t>
            </a:r>
          </a:p>
          <a:p>
            <a:r>
              <a:rPr lang="el-GR" sz="3200" dirty="0" smtClean="0">
                <a:cs typeface="Cambria"/>
              </a:rPr>
              <a:t>Ιδιαίτερα μετά το 2015 (Ανακοινωθέν του Γιερεβάν)  και την επίσημη πλέον «υιοθέτηση» από την διαδικασία της Μπολόνια της κατευθυντήριας γραμμής για φοιτητοκεντρική μάθηση η λογική του μετασχηματισμού έχει επανέλθει στο προσκήνειο της συζήτησης.</a:t>
            </a:r>
            <a:endParaRPr lang="el-GR" sz="3200" dirty="0"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143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«Μετασχηματισμός»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7526" y="1600199"/>
            <a:ext cx="8448522" cy="4945987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l-GR" sz="2400" dirty="0" smtClean="0">
                <a:latin typeface="Calibri"/>
                <a:cs typeface="Calibri"/>
              </a:rPr>
              <a:t>Δίνεται </a:t>
            </a:r>
            <a:r>
              <a:rPr lang="el-GR" sz="2400" dirty="0">
                <a:latin typeface="Calibri"/>
                <a:cs typeface="Calibri"/>
              </a:rPr>
              <a:t>η </a:t>
            </a:r>
            <a:r>
              <a:rPr lang="el-GR" sz="2400" dirty="0" smtClean="0">
                <a:latin typeface="Calibri"/>
                <a:cs typeface="Calibri"/>
              </a:rPr>
              <a:t>δυνατότητα </a:t>
            </a:r>
            <a:r>
              <a:rPr lang="el-GR" sz="2400" dirty="0">
                <a:latin typeface="Calibri"/>
                <a:cs typeface="Calibri"/>
              </a:rPr>
              <a:t>στους </a:t>
            </a:r>
            <a:r>
              <a:rPr lang="el-GR" sz="2400" dirty="0" smtClean="0">
                <a:latin typeface="Calibri"/>
                <a:cs typeface="Calibri"/>
              </a:rPr>
              <a:t>συμμετέχοντες </a:t>
            </a:r>
            <a:r>
              <a:rPr lang="mr-IN" sz="2400" dirty="0" smtClean="0">
                <a:latin typeface="Calibri"/>
                <a:cs typeface="Calibri"/>
              </a:rPr>
              <a:t>–</a:t>
            </a:r>
            <a:r>
              <a:rPr lang="el-GR" sz="2400" dirty="0" smtClean="0">
                <a:latin typeface="Calibri"/>
                <a:cs typeface="Calibri"/>
              </a:rPr>
              <a:t> αλλά ιδίως στους φοιτητές- να ακουστεί η φωνή τους και  </a:t>
            </a:r>
            <a:r>
              <a:rPr lang="el-GR" sz="2400" dirty="0">
                <a:latin typeface="Calibri"/>
                <a:cs typeface="Calibri"/>
              </a:rPr>
              <a:t>να επηρρεάσουν τις διαδικασίες που θα οδηγήσουν στο μετασχηματισμό τους.  </a:t>
            </a:r>
            <a:r>
              <a:rPr lang="el-GR" sz="2400" dirty="0" smtClean="0">
                <a:latin typeface="Calibri"/>
                <a:cs typeface="Calibri"/>
              </a:rPr>
              <a:t> Τέσσερις </a:t>
            </a:r>
            <a:r>
              <a:rPr lang="el-GR" sz="2400" dirty="0">
                <a:latin typeface="Calibri"/>
                <a:cs typeface="Calibri"/>
              </a:rPr>
              <a:t>τρόποι ενδυνάμωσης</a:t>
            </a:r>
          </a:p>
          <a:p>
            <a:pPr marL="571500" indent="-457200">
              <a:buFont typeface="Wingdings" charset="2"/>
              <a:buChar char="q"/>
            </a:pPr>
            <a:r>
              <a:rPr lang="el-GR" sz="2400" dirty="0">
                <a:latin typeface="Calibri"/>
                <a:cs typeface="Calibri"/>
              </a:rPr>
              <a:t>Μέσω της αξιολόγησης των </a:t>
            </a:r>
            <a:r>
              <a:rPr lang="el-GR" sz="2400" dirty="0" smtClean="0">
                <a:latin typeface="Calibri"/>
                <a:cs typeface="Calibri"/>
              </a:rPr>
              <a:t>μαθημάτων αλλά και του προγράμματος σπουδών συνολικά </a:t>
            </a:r>
            <a:r>
              <a:rPr lang="el-GR" sz="2400" dirty="0">
                <a:latin typeface="Calibri"/>
                <a:cs typeface="Calibri"/>
              </a:rPr>
              <a:t>(</a:t>
            </a:r>
            <a:r>
              <a:rPr lang="en-US" sz="2400" dirty="0">
                <a:latin typeface="Calibri"/>
                <a:cs typeface="Calibri"/>
              </a:rPr>
              <a:t>student evaluation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endParaRPr lang="el-GR" sz="2400" dirty="0" smtClean="0">
              <a:latin typeface="Calibri"/>
              <a:cs typeface="Calibri"/>
            </a:endParaRPr>
          </a:p>
          <a:p>
            <a:pPr marL="571500" indent="-457200">
              <a:buFont typeface="Wingdings" charset="2"/>
              <a:buChar char="q"/>
            </a:pPr>
            <a:r>
              <a:rPr lang="el-GR" sz="2400" dirty="0" smtClean="0">
                <a:latin typeface="Calibri"/>
                <a:cs typeface="Calibri"/>
              </a:rPr>
              <a:t>Μέσω της συμμετοχής τους στη διαμόρφωση των προγραμμάτων σπουδών </a:t>
            </a:r>
            <a:endParaRPr lang="en-US" sz="2400" dirty="0">
              <a:latin typeface="Calibri"/>
              <a:cs typeface="Calibri"/>
            </a:endParaRPr>
          </a:p>
          <a:p>
            <a:pPr marL="571500" indent="-457200">
              <a:buFont typeface="Wingdings" charset="2"/>
              <a:buChar char="q"/>
            </a:pPr>
            <a:r>
              <a:rPr lang="el-GR" sz="2400" dirty="0" smtClean="0">
                <a:latin typeface="Calibri"/>
                <a:cs typeface="Calibri"/>
              </a:rPr>
              <a:t>Μέσω της δυνατότητας </a:t>
            </a:r>
            <a:r>
              <a:rPr lang="el-GR" sz="2400" dirty="0">
                <a:latin typeface="Calibri"/>
                <a:cs typeface="Calibri"/>
              </a:rPr>
              <a:t>επιλογής </a:t>
            </a:r>
            <a:r>
              <a:rPr lang="el-GR" sz="2400" dirty="0" smtClean="0">
                <a:latin typeface="Calibri"/>
                <a:cs typeface="Calibri"/>
              </a:rPr>
              <a:t>μαθημάτων και της δημιουργίας ευέλικτων προγραμμάτων σπουδών.</a:t>
            </a:r>
            <a:endParaRPr lang="el-GR" sz="2400" dirty="0">
              <a:latin typeface="Calibri"/>
              <a:cs typeface="Calibri"/>
            </a:endParaRPr>
          </a:p>
          <a:p>
            <a:pPr marL="571500" indent="-457200">
              <a:buFont typeface="Wingdings" charset="2"/>
              <a:buChar char="q"/>
            </a:pPr>
            <a:r>
              <a:rPr lang="el-GR" sz="2400" dirty="0" smtClean="0">
                <a:latin typeface="Calibri"/>
                <a:cs typeface="Calibri"/>
              </a:rPr>
              <a:t>Μέσω της ανάπτυξη </a:t>
            </a:r>
            <a:r>
              <a:rPr lang="el-GR" sz="2400" dirty="0">
                <a:latin typeface="Calibri"/>
                <a:cs typeface="Calibri"/>
              </a:rPr>
              <a:t>κριτικής </a:t>
            </a:r>
            <a:r>
              <a:rPr lang="el-GR" sz="2400" dirty="0" smtClean="0">
                <a:latin typeface="Calibri"/>
                <a:cs typeface="Calibri"/>
              </a:rPr>
              <a:t>ικανότητας λόγω της ενεργού εμπλοκής των φοιτητών στις διαδικασίες μάθησης</a:t>
            </a:r>
            <a:r>
              <a:rPr lang="el-GR" sz="2400" dirty="0">
                <a:latin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22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Μαθησιακοί Στόχοι &amp; Αποτελέσματα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Η ενότητα διαπραγματεύεται γενικά ζητήματα διασφάλισης της ποιότητας γύρω από ένα κεντρικό ερώτημα:  Πώς και πότε μπορούμε να συμπεράνουμε ότι ένα ίδρυμα ανώτατης εκπαίδευσης παρέχει σπουδές υψηλής ποιότητας</a:t>
            </a:r>
            <a:r>
              <a:rPr lang="en-US" dirty="0" smtClean="0"/>
              <a:t>;</a:t>
            </a:r>
          </a:p>
          <a:p>
            <a:r>
              <a:rPr lang="el-GR" dirty="0" smtClean="0"/>
              <a:t>Στο τέλος της ενότητας οι φοιτητές θα πρέπει</a:t>
            </a:r>
          </a:p>
          <a:p>
            <a:r>
              <a:rPr lang="el-GR" dirty="0" smtClean="0"/>
              <a:t>1 Να γνωρίζουν τις διαφορετικές απόψεις που αποτελούν βάση της διεθνούς βιβλιογραφίας</a:t>
            </a:r>
          </a:p>
          <a:p>
            <a:r>
              <a:rPr lang="el-GR" dirty="0" smtClean="0"/>
              <a:t>2. Να αναγνωρίζουν τις διαφορετικές λογικές της ποιότητας που εξετάζονται σε κείμενα πολιτικής και να είναι σε θέση να τις διακρίνουν</a:t>
            </a:r>
          </a:p>
        </p:txBody>
      </p:sp>
    </p:spTree>
    <p:extLst>
      <p:ext uri="{BB962C8B-B14F-4D97-AF65-F5344CB8AC3E}">
        <p14:creationId xmlns:p14="http://schemas.microsoft.com/office/powerpoint/2010/main" val="84754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3. ΚΑΤΑΛΛΗΛΟΤΗΤΑ ΓΙΑ ΤΟ ΣΚΟΠΟ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>
                <a:cs typeface="Calibri"/>
              </a:rPr>
              <a:t>Η ποιότητα συσχετίζεται με το σκοπό ενός προϊόντος ή μιας υπηρεσίας και προσδιορίζεται από το εάν προσιδιάζει προς τον επιδιωκόμενο σκοπό.</a:t>
            </a:r>
          </a:p>
          <a:p>
            <a:r>
              <a:rPr lang="el-GR" dirty="0">
                <a:cs typeface="Calibri"/>
              </a:rPr>
              <a:t>Η ποιότητα </a:t>
            </a:r>
            <a:r>
              <a:rPr lang="el-GR" dirty="0" smtClean="0">
                <a:cs typeface="Calibri"/>
              </a:rPr>
              <a:t>ορίζεται </a:t>
            </a:r>
            <a:r>
              <a:rPr lang="el-GR" dirty="0">
                <a:cs typeface="Calibri"/>
              </a:rPr>
              <a:t>«λειτουργικά» και δεν θεωρείται κάτι εξαιρετικό ή ιδιαίτερο.</a:t>
            </a:r>
          </a:p>
          <a:p>
            <a:r>
              <a:rPr lang="el-GR" dirty="0">
                <a:cs typeface="Calibri"/>
              </a:rPr>
              <a:t>Σε αντίθεση με την παραδοσιακή θεώρηση ή την αριστεία </a:t>
            </a:r>
            <a:r>
              <a:rPr lang="el-GR" dirty="0" smtClean="0">
                <a:cs typeface="Calibri"/>
              </a:rPr>
              <a:t>που </a:t>
            </a:r>
            <a:r>
              <a:rPr lang="el-GR" dirty="0">
                <a:cs typeface="Calibri"/>
              </a:rPr>
              <a:t>νοεί την ποιότητα ως χαρακτηριστικό εξαιρετικό το οποίο δεν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l-GR" dirty="0">
                <a:cs typeface="Calibri"/>
              </a:rPr>
              <a:t>μπορούν να) διαθέτουν όλοι (</a:t>
            </a:r>
            <a:r>
              <a:rPr lang="en-US" dirty="0">
                <a:latin typeface="Calibri"/>
                <a:cs typeface="Calibri"/>
              </a:rPr>
              <a:t>exclusive notion) </a:t>
            </a:r>
            <a:r>
              <a:rPr lang="el-GR" dirty="0">
                <a:cs typeface="Calibri"/>
              </a:rPr>
              <a:t>η έννοια της καταλληλότητας για το σκοπό όπως και η αριστεία </a:t>
            </a:r>
            <a:r>
              <a:rPr lang="el-GR" dirty="0" smtClean="0">
                <a:cs typeface="Calibri"/>
              </a:rPr>
              <a:t>ΙΙΙ </a:t>
            </a:r>
            <a:r>
              <a:rPr lang="el-GR" dirty="0">
                <a:cs typeface="Calibri"/>
              </a:rPr>
              <a:t>(</a:t>
            </a:r>
            <a:r>
              <a:rPr lang="en-US" dirty="0">
                <a:latin typeface="Calibri"/>
                <a:cs typeface="Calibri"/>
              </a:rPr>
              <a:t>zero defects) </a:t>
            </a:r>
            <a:r>
              <a:rPr lang="el-GR" dirty="0">
                <a:cs typeface="Calibri"/>
              </a:rPr>
              <a:t>νοεί την ποιότητα ως χαρακτηριστικό που όλοι μπορούν να διαθέτουν (</a:t>
            </a:r>
            <a:r>
              <a:rPr lang="en-US" dirty="0" err="1">
                <a:latin typeface="Calibri"/>
                <a:cs typeface="Calibri"/>
              </a:rPr>
              <a:t>inlcusive</a:t>
            </a:r>
            <a:r>
              <a:rPr lang="en-US" dirty="0">
                <a:latin typeface="Calibri"/>
                <a:cs typeface="Calibri"/>
              </a:rPr>
              <a:t> notion)</a:t>
            </a:r>
            <a:r>
              <a:rPr lang="el-GR" dirty="0">
                <a:cs typeface="Calibri"/>
              </a:rPr>
              <a:t>.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7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>
                <a:cs typeface="Calibri"/>
              </a:rPr>
              <a:t>Η έννοια της καταλληλότητας για το σκοπό χαλιναγωγεί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l-GR" dirty="0">
                <a:cs typeface="Calibri"/>
              </a:rPr>
              <a:t>και περιορίζει την απόλυτη διάθεση για τελειότητα που φανερώνει η έννοια της αριστείας </a:t>
            </a:r>
            <a:r>
              <a:rPr lang="el-GR" dirty="0" smtClean="0">
                <a:cs typeface="Calibri"/>
              </a:rPr>
              <a:t>ΙΙΙ </a:t>
            </a:r>
            <a:r>
              <a:rPr lang="el-GR" dirty="0">
                <a:cs typeface="Calibri"/>
              </a:rPr>
              <a:t>(</a:t>
            </a:r>
            <a:r>
              <a:rPr lang="en-US" dirty="0">
                <a:latin typeface="Calibri"/>
                <a:cs typeface="Calibri"/>
              </a:rPr>
              <a:t>zero defects). </a:t>
            </a:r>
          </a:p>
          <a:p>
            <a:pPr marL="114300" indent="0">
              <a:buNone/>
            </a:pPr>
            <a:r>
              <a:rPr lang="en-US" dirty="0">
                <a:latin typeface="Calibri"/>
                <a:cs typeface="Calibri"/>
              </a:rPr>
              <a:t>A</a:t>
            </a:r>
            <a:r>
              <a:rPr lang="el-GR" dirty="0">
                <a:cs typeface="Calibri"/>
              </a:rPr>
              <a:t>ν και η σύλληψη φαίνεται απλή κρύβει 2 ειδών προβλήματα </a:t>
            </a:r>
            <a:endParaRPr lang="en-US" dirty="0">
              <a:cs typeface="Calibri"/>
            </a:endParaRPr>
          </a:p>
          <a:p>
            <a:pPr marL="571500" indent="-457200">
              <a:buFont typeface="Wingdings" charset="2"/>
              <a:buChar char=""/>
            </a:pPr>
            <a:r>
              <a:rPr lang="el-GR" dirty="0" smtClean="0">
                <a:cs typeface="Calibri"/>
              </a:rPr>
              <a:t>Τίνος </a:t>
            </a:r>
            <a:r>
              <a:rPr lang="el-GR" dirty="0">
                <a:cs typeface="Calibri"/>
              </a:rPr>
              <a:t>το </a:t>
            </a:r>
            <a:r>
              <a:rPr lang="el-GR" b="1" dirty="0">
                <a:cs typeface="Calibri"/>
              </a:rPr>
              <a:t>σκοπό</a:t>
            </a:r>
            <a:r>
              <a:rPr lang="en-US" dirty="0">
                <a:latin typeface="Calibri"/>
                <a:cs typeface="Calibri"/>
              </a:rPr>
              <a:t>; </a:t>
            </a:r>
            <a:r>
              <a:rPr lang="el-GR" dirty="0" smtClean="0">
                <a:latin typeface="Calibri"/>
                <a:cs typeface="Calibri"/>
              </a:rPr>
              <a:t>Ποιός τον ορίζει</a:t>
            </a:r>
            <a:r>
              <a:rPr lang="en-US" dirty="0" smtClean="0">
                <a:latin typeface="Calibri"/>
                <a:cs typeface="Calibri"/>
              </a:rPr>
              <a:t>;</a:t>
            </a:r>
          </a:p>
          <a:p>
            <a:r>
              <a:rPr lang="el-GR" dirty="0" smtClean="0">
                <a:cs typeface="Calibri"/>
              </a:rPr>
              <a:t>Πώς </a:t>
            </a:r>
            <a:r>
              <a:rPr lang="el-GR" dirty="0">
                <a:cs typeface="Calibri"/>
              </a:rPr>
              <a:t>προσεγγίζεται η </a:t>
            </a:r>
            <a:r>
              <a:rPr lang="el-GR" b="1" dirty="0">
                <a:cs typeface="Calibri"/>
              </a:rPr>
              <a:t>καταλληλότητα</a:t>
            </a:r>
            <a:r>
              <a:rPr lang="en-US" b="1" dirty="0">
                <a:latin typeface="Calibri"/>
                <a:cs typeface="Calibri"/>
              </a:rPr>
              <a:t>;</a:t>
            </a:r>
            <a:r>
              <a:rPr lang="el-GR" dirty="0">
                <a:cs typeface="Calibri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41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Calibri"/>
                <a:cs typeface="Calibri"/>
              </a:rPr>
              <a:t>Customer Specification….</a:t>
            </a:r>
            <a:r>
              <a:rPr lang="en-US" dirty="0" smtClean="0">
                <a:solidFill>
                  <a:schemeClr val="accent2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l-GR" dirty="0" smtClean="0">
                <a:latin typeface="Calibri"/>
                <a:cs typeface="Calibri"/>
              </a:rPr>
              <a:t>Θεωρητικά σύμφωνα με τη λογική της καταλληλότητας για το σκοπο η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l-GR" dirty="0" smtClean="0">
                <a:cs typeface="Calibri"/>
              </a:rPr>
              <a:t>ποιοτητα οφείλει να </a:t>
            </a:r>
            <a:r>
              <a:rPr lang="el-GR" dirty="0">
                <a:cs typeface="Calibri"/>
              </a:rPr>
              <a:t>καθορίζεται από το εάν το προϊόν ή η υπηρεσία συμφωνεί με τις προδιαγραφές που διαμορφώνει ή θέτει ο «πελάτης»</a:t>
            </a:r>
            <a:r>
              <a:rPr lang="el-GR" dirty="0" smtClean="0">
                <a:cs typeface="Calibri"/>
              </a:rPr>
              <a:t>. Συνήθως ως «πελάτες» στη λογική αυτή θεωρούνται πρότιστα οι φοιτητές και σπανιότερα οι εν δυνάμει εργοδότες των αποφοίτων.  </a:t>
            </a:r>
            <a:endParaRPr lang="el-GR" dirty="0">
              <a:cs typeface="Calibri"/>
            </a:endParaRPr>
          </a:p>
          <a:p>
            <a:pPr marL="114300" indent="0">
              <a:buNone/>
            </a:pPr>
            <a:r>
              <a:rPr lang="el-GR" dirty="0">
                <a:cs typeface="Calibri"/>
              </a:rPr>
              <a:t>Στην πράξη σπάνια γίνεται αυτό.... </a:t>
            </a:r>
            <a:endParaRPr lang="el-GR" dirty="0" smtClean="0">
              <a:cs typeface="Calibri"/>
            </a:endParaRPr>
          </a:p>
          <a:p>
            <a:pPr marL="114300" indent="0">
              <a:buNone/>
            </a:pPr>
            <a:r>
              <a:rPr lang="el-GR" dirty="0">
                <a:cs typeface="Calibri"/>
              </a:rPr>
              <a:t>Συχνά ο «πελάτης» (ο φοιτητής π.χ.) δεν είναι σε θέση να γνωρίζει τι ακριβώς επιθυμεί ή ποιές είναι η κατάλληλες </a:t>
            </a:r>
            <a:r>
              <a:rPr lang="el-GR" dirty="0" smtClean="0">
                <a:cs typeface="Calibri"/>
              </a:rPr>
              <a:t>«προδιαγραφές </a:t>
            </a:r>
            <a:r>
              <a:rPr lang="el-GR" dirty="0">
                <a:cs typeface="Calibri"/>
              </a:rPr>
              <a:t>του </a:t>
            </a:r>
            <a:r>
              <a:rPr lang="el-GR" dirty="0" smtClean="0">
                <a:cs typeface="Calibri"/>
              </a:rPr>
              <a:t>προϊόντος», εάν ως προϊον θεωρήσουμε ένα πρόγραμμα σπουδών. </a:t>
            </a:r>
            <a:endParaRPr lang="el-GR" dirty="0">
              <a:cs typeface="Calibri"/>
            </a:endParaRPr>
          </a:p>
          <a:p>
            <a:pPr marL="114300" indent="0">
              <a:buNone/>
            </a:pPr>
            <a:endParaRPr lang="el-GR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103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  <a:latin typeface="Calibri"/>
                <a:cs typeface="Calibri"/>
              </a:rPr>
              <a:t>Customer Specification…..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cs typeface="Calibri"/>
              </a:rPr>
              <a:t>Έτσι </a:t>
            </a:r>
            <a:r>
              <a:rPr lang="el-GR" dirty="0">
                <a:cs typeface="Calibri"/>
              </a:rPr>
              <a:t>οι </a:t>
            </a:r>
            <a:r>
              <a:rPr lang="el-GR" dirty="0" smtClean="0">
                <a:cs typeface="Calibri"/>
              </a:rPr>
              <a:t>φοιτητές συνήθως </a:t>
            </a:r>
            <a:r>
              <a:rPr lang="el-GR" dirty="0">
                <a:cs typeface="Calibri"/>
              </a:rPr>
              <a:t>προσαρμόζονται στις υφιστάμενες επιλογές</a:t>
            </a:r>
            <a:r>
              <a:rPr lang="el-GR" dirty="0" smtClean="0">
                <a:cs typeface="Calibri"/>
              </a:rPr>
              <a:t>.</a:t>
            </a:r>
          </a:p>
          <a:p>
            <a:r>
              <a:rPr lang="el-GR" dirty="0">
                <a:cs typeface="Calibri"/>
              </a:rPr>
              <a:t> </a:t>
            </a:r>
            <a:r>
              <a:rPr lang="el-GR" dirty="0" smtClean="0">
                <a:cs typeface="Calibri"/>
              </a:rPr>
              <a:t>Αντίστοιχα οι εργοδότες μπορεί να είναι σε θέση να πληροφορήσουν ένα ίδρυμα ή τμήμα για τις ικανότητες που επιθυμούν να έχουν οι εργαζόμενοί τους, όμως λίγοι ενδιαφέρονται ή είναι σε θέση να εκφέρουν τεκμηριωμένη άποψη για τον τρόπο με τον οποίο αυτές θα αναπτυχθούν.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5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Calibri"/>
                <a:cs typeface="Calibri"/>
              </a:rPr>
              <a:t>Customer Specification….</a:t>
            </a:r>
            <a:r>
              <a:rPr lang="en-US" dirty="0" smtClean="0">
                <a:solidFill>
                  <a:schemeClr val="accent2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l-GR" dirty="0">
              <a:cs typeface="Calibri"/>
            </a:endParaRPr>
          </a:p>
          <a:p>
            <a:pPr marL="114300" indent="0">
              <a:buNone/>
            </a:pPr>
            <a:r>
              <a:rPr lang="el-GR" dirty="0" smtClean="0">
                <a:cs typeface="Calibri"/>
              </a:rPr>
              <a:t>Τίθεται </a:t>
            </a:r>
            <a:r>
              <a:rPr lang="el-GR" dirty="0">
                <a:cs typeface="Calibri"/>
              </a:rPr>
              <a:t>λοιπόν το ερώτημα </a:t>
            </a:r>
            <a:r>
              <a:rPr lang="el-GR" dirty="0" smtClean="0">
                <a:cs typeface="Calibri"/>
              </a:rPr>
              <a:t>ποιός εν τέλει </a:t>
            </a:r>
            <a:r>
              <a:rPr lang="el-GR" dirty="0">
                <a:cs typeface="Calibri"/>
              </a:rPr>
              <a:t>ορίζει τις προδιαγραφές της ποιότητας...</a:t>
            </a:r>
            <a:r>
              <a:rPr lang="el-GR" dirty="0" smtClean="0">
                <a:cs typeface="Calibri"/>
              </a:rPr>
              <a:t>.</a:t>
            </a:r>
          </a:p>
          <a:p>
            <a:pPr marL="114300" indent="0">
              <a:buNone/>
            </a:pPr>
            <a:r>
              <a:rPr lang="el-GR" dirty="0" smtClean="0">
                <a:cs typeface="Calibri"/>
              </a:rPr>
              <a:t>Συνήθως ο πάροχος (ίδρυμα) </a:t>
            </a:r>
            <a:r>
              <a:rPr lang="el-GR" dirty="0">
                <a:cs typeface="Calibri"/>
              </a:rPr>
              <a:t>καλείται να μαντέψει τις επιθυμίες ή τις προδιαγραφές που θα ζητεί ο πελάτης </a:t>
            </a:r>
            <a:r>
              <a:rPr lang="el-GR" dirty="0" smtClean="0">
                <a:cs typeface="Calibri"/>
              </a:rPr>
              <a:t>του (φοιτητές και εργοδότες) </a:t>
            </a:r>
            <a:r>
              <a:rPr lang="el-GR" dirty="0">
                <a:cs typeface="Calibri"/>
              </a:rPr>
              <a:t>και να προσαρμόσει το </a:t>
            </a:r>
            <a:r>
              <a:rPr lang="el-GR" dirty="0" smtClean="0">
                <a:cs typeface="Calibri"/>
              </a:rPr>
              <a:t>προϊόν (πρόγραμμα σπουδών) </a:t>
            </a:r>
            <a:r>
              <a:rPr lang="el-GR" dirty="0">
                <a:cs typeface="Calibri"/>
              </a:rPr>
              <a:t>αντίστοιχα λαμβάνοντας υπόψη τους περιορισμούς του κόστους και του χρόνου.</a:t>
            </a:r>
            <a:endParaRPr lang="en-US" dirty="0">
              <a:latin typeface="Calibri"/>
              <a:cs typeface="Calibri"/>
            </a:endParaRPr>
          </a:p>
          <a:p>
            <a:pPr marL="114300" indent="0">
              <a:buNone/>
            </a:pPr>
            <a:endParaRPr lang="el-GR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86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DD8047"/>
                </a:solidFill>
                <a:cs typeface="Calibri"/>
              </a:rPr>
              <a:t>Αποστολή του Ιδρύματος </a:t>
            </a:r>
            <a:r>
              <a:rPr lang="en-US" dirty="0">
                <a:solidFill>
                  <a:srgbClr val="DD8047"/>
                </a:solidFill>
                <a:latin typeface="Calibri"/>
                <a:cs typeface="Calibri"/>
              </a:rPr>
              <a:t>…..</a:t>
            </a:r>
            <a:r>
              <a:rPr lang="el-GR" dirty="0">
                <a:solidFill>
                  <a:srgbClr val="DD8047"/>
                </a:solidFill>
                <a:cs typeface="Calibri"/>
              </a:rPr>
              <a:t> </a:t>
            </a:r>
            <a:r>
              <a:rPr lang="el-GR" dirty="0" smtClean="0">
                <a:solidFill>
                  <a:srgbClr val="DD8047"/>
                </a:solidFill>
                <a:cs typeface="Calibri"/>
              </a:rPr>
              <a:t>Μ</a:t>
            </a:r>
            <a:r>
              <a:rPr lang="en-US" dirty="0" err="1" smtClean="0">
                <a:solidFill>
                  <a:srgbClr val="DD8047"/>
                </a:solidFill>
                <a:latin typeface="Calibri"/>
                <a:cs typeface="Calibri"/>
              </a:rPr>
              <a:t>ission</a:t>
            </a:r>
            <a:endParaRPr lang="en-US" dirty="0">
              <a:solidFill>
                <a:srgbClr val="DD804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40159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l-GR" dirty="0" smtClean="0">
                <a:cs typeface="Calibri"/>
              </a:rPr>
              <a:t>Έτσι είναι τελικά </a:t>
            </a:r>
            <a:r>
              <a:rPr lang="el-GR" dirty="0">
                <a:cs typeface="Calibri"/>
              </a:rPr>
              <a:t>είναι ο πάροχος της εκπαίδευσης μάλλον παρά οι </a:t>
            </a:r>
            <a:r>
              <a:rPr lang="el-GR" dirty="0" smtClean="0">
                <a:cs typeface="Calibri"/>
              </a:rPr>
              <a:t>πελάτες που </a:t>
            </a:r>
            <a:r>
              <a:rPr lang="el-GR" dirty="0">
                <a:cs typeface="Calibri"/>
              </a:rPr>
              <a:t>καθορίζουν τις προδιαγραφές ποιότητας του ιδρύματος.</a:t>
            </a:r>
          </a:p>
          <a:p>
            <a:pPr marL="114300" indent="0">
              <a:buNone/>
            </a:pPr>
            <a:r>
              <a:rPr lang="el-GR" dirty="0">
                <a:cs typeface="Calibri"/>
              </a:rPr>
              <a:t>Με το χώρο της ανώτατης εκπαίδευσης να επηρρεάζεται όλο και περισσότερο από το εξαιρετικά διαφοροποιημένο αμερικανικό σύστημα ανώτατης εκπαίδευσης </a:t>
            </a:r>
            <a:r>
              <a:rPr lang="en-US" dirty="0">
                <a:latin typeface="Calibri"/>
                <a:cs typeface="Calibri"/>
              </a:rPr>
              <a:t>–</a:t>
            </a:r>
            <a:r>
              <a:rPr lang="el-GR" dirty="0">
                <a:cs typeface="Calibri"/>
              </a:rPr>
              <a:t> το οποίο λειτουργεί σε συνθήκες «αγοράς», κερδίζει συνεχώς έδαφος η λογική της ποιότητας που προσδιορίζεται από την </a:t>
            </a:r>
            <a:r>
              <a:rPr lang="el-GR" dirty="0" smtClean="0">
                <a:cs typeface="Calibri"/>
              </a:rPr>
              <a:t>«αποστολή» </a:t>
            </a:r>
            <a:r>
              <a:rPr lang="el-GR" dirty="0">
                <a:cs typeface="Calibri"/>
              </a:rPr>
              <a:t>του </a:t>
            </a:r>
            <a:r>
              <a:rPr lang="el-GR" dirty="0" smtClean="0">
                <a:cs typeface="Calibri"/>
              </a:rPr>
              <a:t>ιδρύματος στην οποία ενσωματώνονται ιδανικά οι προδιαγραφές του προϊόντος.</a:t>
            </a:r>
          </a:p>
          <a:p>
            <a:pPr marL="114300" indent="0">
              <a:buNone/>
            </a:pPr>
            <a:r>
              <a:rPr lang="el-GR" dirty="0" smtClean="0">
                <a:cs typeface="Calibri"/>
              </a:rPr>
              <a:t> </a:t>
            </a:r>
            <a:r>
              <a:rPr lang="el-GR" dirty="0">
                <a:cs typeface="Calibri"/>
              </a:rPr>
              <a:t>Έτσι κάθε ίδρυμα μπορεί να αποκτήσει </a:t>
            </a:r>
            <a:r>
              <a:rPr lang="el-GR" dirty="0" smtClean="0">
                <a:cs typeface="Calibri"/>
              </a:rPr>
              <a:t>τη δική του </a:t>
            </a:r>
            <a:r>
              <a:rPr lang="el-GR" dirty="0">
                <a:cs typeface="Calibri"/>
              </a:rPr>
              <a:t>φυσιογνωμία </a:t>
            </a:r>
            <a:r>
              <a:rPr lang="el-GR" dirty="0" smtClean="0">
                <a:cs typeface="Calibri"/>
              </a:rPr>
              <a:t>και </a:t>
            </a:r>
            <a:r>
              <a:rPr lang="el-GR" dirty="0">
                <a:cs typeface="Calibri"/>
              </a:rPr>
              <a:t>να διεκδικήσει το χώρο του στην «αγορά» της «παροχής εκπαιδευτικών υπηρεσιών»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43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DD8047"/>
                </a:solidFill>
                <a:latin typeface="Calibri"/>
                <a:cs typeface="Calibri"/>
              </a:rPr>
              <a:t>Quality Assurance ….</a:t>
            </a:r>
            <a:r>
              <a:rPr lang="en-US" dirty="0" smtClean="0">
                <a:solidFill>
                  <a:srgbClr val="DD8047"/>
                </a:solidFill>
                <a:latin typeface="Calibri"/>
                <a:cs typeface="Calibri"/>
              </a:rPr>
              <a:t>.</a:t>
            </a:r>
            <a:endParaRPr lang="en-US" dirty="0">
              <a:solidFill>
                <a:srgbClr val="DD804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961105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>
                <a:latin typeface="Calibri"/>
                <a:cs typeface="Calibri"/>
              </a:rPr>
              <a:t>To </a:t>
            </a:r>
            <a:r>
              <a:rPr lang="el-GR" dirty="0">
                <a:cs typeface="Calibri"/>
              </a:rPr>
              <a:t>να βαρύνουμε τα ιδρύματα με το ρόλο να «ανακαλύψουν» και να υλοποιήσουν ένα πρόγραμμα σπουδών που θα ανταποκρίνεται στις ανάγκες των </a:t>
            </a:r>
            <a:r>
              <a:rPr lang="el-GR" dirty="0" smtClean="0">
                <a:cs typeface="Calibri"/>
              </a:rPr>
              <a:t>πελατών του </a:t>
            </a:r>
            <a:r>
              <a:rPr lang="el-GR" dirty="0">
                <a:cs typeface="Calibri"/>
              </a:rPr>
              <a:t>δεν λύνεται οριστικά </a:t>
            </a:r>
            <a:r>
              <a:rPr lang="el-GR" dirty="0" smtClean="0">
                <a:cs typeface="Calibri"/>
              </a:rPr>
              <a:t>με την αντιμετώπιση της ποιότητας μέσω της λογικής της καταλληλότητας </a:t>
            </a:r>
            <a:r>
              <a:rPr lang="el-GR" dirty="0">
                <a:cs typeface="Calibri"/>
              </a:rPr>
              <a:t>για το σκοπό. </a:t>
            </a:r>
          </a:p>
          <a:p>
            <a:pPr marL="114300" indent="0">
              <a:buNone/>
            </a:pPr>
            <a:r>
              <a:rPr lang="el-GR" dirty="0" smtClean="0">
                <a:cs typeface="Calibri"/>
              </a:rPr>
              <a:t>Στη συνέχεια πρέπει να εξακριβωθεί εάν το </a:t>
            </a:r>
            <a:r>
              <a:rPr lang="el-GR" dirty="0">
                <a:cs typeface="Calibri"/>
              </a:rPr>
              <a:t>ίδρυμα επιτυγχάνει τους </a:t>
            </a:r>
            <a:r>
              <a:rPr lang="el-GR" dirty="0" smtClean="0">
                <a:cs typeface="Calibri"/>
              </a:rPr>
              <a:t>«στόχους» </a:t>
            </a:r>
            <a:r>
              <a:rPr lang="el-GR" dirty="0">
                <a:cs typeface="Calibri"/>
              </a:rPr>
              <a:t>που το ίδιο διατυπώνει στην «αποστολή» του ....</a:t>
            </a:r>
          </a:p>
          <a:p>
            <a:pPr marL="114300" indent="0">
              <a:buNone/>
            </a:pPr>
            <a:r>
              <a:rPr lang="el-GR" dirty="0" smtClean="0">
                <a:cs typeface="Calibri"/>
              </a:rPr>
              <a:t>Εδώ ενεργοποιούνται, </a:t>
            </a:r>
            <a:r>
              <a:rPr lang="el-GR" dirty="0">
                <a:cs typeface="Calibri"/>
              </a:rPr>
              <a:t>ως ελεγκτικός </a:t>
            </a:r>
            <a:r>
              <a:rPr lang="el-GR" dirty="0" smtClean="0">
                <a:cs typeface="Calibri"/>
              </a:rPr>
              <a:t>μηχανισμός,οι διαδικασίες </a:t>
            </a:r>
            <a:r>
              <a:rPr lang="el-GR" dirty="0">
                <a:cs typeface="Calibri"/>
              </a:rPr>
              <a:t>διασφάλισης της </a:t>
            </a:r>
            <a:r>
              <a:rPr lang="el-GR" dirty="0" smtClean="0">
                <a:cs typeface="Calibri"/>
              </a:rPr>
              <a:t>ποιότητας, το εσωτερικό σύστημα ελέγχου της ποιότητας που το ίδιο το ίδρυμα καλείται να δημιουργήσει. 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21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223</TotalTime>
  <Words>1357</Words>
  <Application>Microsoft Macintosh PowerPoint</Application>
  <PresentationFormat>On-screen Show (4:3)</PresentationFormat>
  <Paragraphs>62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 Η ΠΟΙΟΤΗΤΑ &amp; ΟΙ ΛΟΓΙΚΕΣ ΤΗΣ:  1. Καταλληλότητα για το Σκοπό  2. Ανταποδοτικότητα  3. Μετασχηματισμός Ενότητα 1η – Μάθημα 5ο</vt:lpstr>
      <vt:lpstr>Μαθησιακοί Στόχοι &amp; Αποτελέσματα</vt:lpstr>
      <vt:lpstr>3. ΚΑΤΑΛΛΗΛΟΤΗΤΑ ΓΙΑ ΤΟ ΣΚΟΠΟ</vt:lpstr>
      <vt:lpstr>PowerPoint Presentation</vt:lpstr>
      <vt:lpstr>Customer Specification…..</vt:lpstr>
      <vt:lpstr>Customer Specification…..</vt:lpstr>
      <vt:lpstr>Customer Specification…..</vt:lpstr>
      <vt:lpstr>Αποστολή του Ιδρύματος ….. Μission</vt:lpstr>
      <vt:lpstr>Quality Assurance …..</vt:lpstr>
      <vt:lpstr>Quality Assurance …..</vt:lpstr>
      <vt:lpstr>4. ΑΠΟΔΟΤΙΚΟΤΗΤΑ - VALUE FOR MONEY</vt:lpstr>
      <vt:lpstr>4. ΑΠΟΔΟΤΙΚΟΤΗΤΑ - VALUE FOR MONEY</vt:lpstr>
      <vt:lpstr>4. ΑΠΟΔΟΤΙΚΟΤΗΤΑ - VALUE FOR MONEY</vt:lpstr>
      <vt:lpstr>5. «Μετασχηματισμός»</vt:lpstr>
      <vt:lpstr>5. «Μετασχηματισμός»</vt:lpstr>
      <vt:lpstr>5. «Μετασχηματισμός»</vt:lpstr>
      <vt:lpstr>5. «Μετασχηματισμός»</vt:lpstr>
    </vt:vector>
  </TitlesOfParts>
  <Company>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ΠΟΙΟΤΗΤΑ  &amp; ΟΙ ΛΟΓΙΚΕΣ ΤΗΣ</dc:title>
  <dc:creator>Jimmy ΒΒ</dc:creator>
  <cp:lastModifiedBy>Jimmy ΒΒ</cp:lastModifiedBy>
  <cp:revision>46</cp:revision>
  <dcterms:created xsi:type="dcterms:W3CDTF">2016-11-19T10:26:17Z</dcterms:created>
  <dcterms:modified xsi:type="dcterms:W3CDTF">2018-02-11T11:45:52Z</dcterms:modified>
</cp:coreProperties>
</file>