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l-G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187518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05BE2-490E-43D4-BE15-B2A6FA0D28C6}"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407832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18760468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159170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329026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505BE2-490E-43D4-BE15-B2A6FA0D28C6}" type="datetimeFigureOut">
              <a:rPr lang="el-GR" smtClean="0"/>
              <a:t>2/5/2020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4259824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505BE2-490E-43D4-BE15-B2A6FA0D28C6}" type="datetimeFigureOut">
              <a:rPr lang="el-GR" smtClean="0"/>
              <a:t>2/5/2020</a:t>
            </a:fld>
            <a:endParaRPr lang="el-GR"/>
          </a:p>
        </p:txBody>
      </p:sp>
      <p:sp>
        <p:nvSpPr>
          <p:cNvPr id="8" name="Footer Placeholder 7"/>
          <p:cNvSpPr>
            <a:spLocks noGrp="1"/>
          </p:cNvSpPr>
          <p:nvPr>
            <p:ph type="ftr" sz="quarter" idx="11"/>
          </p:nvPr>
        </p:nvSpPr>
        <p:spPr>
          <a:xfrm>
            <a:off x="561111" y="6391838"/>
            <a:ext cx="3644282" cy="304801"/>
          </a:xfrm>
        </p:spPr>
        <p:txBody>
          <a:bodyPr/>
          <a:lstStyle/>
          <a:p>
            <a:endParaRPr lang="el-GR"/>
          </a:p>
        </p:txBody>
      </p:sp>
      <p:sp>
        <p:nvSpPr>
          <p:cNvPr id="9" name="Slide Number Placeholder 8"/>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3389833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10056425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144278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4069300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505BE2-490E-43D4-BE15-B2A6FA0D28C6}"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86935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505BE2-490E-43D4-BE15-B2A6FA0D28C6}"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121327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505BE2-490E-43D4-BE15-B2A6FA0D28C6}" type="datetimeFigureOut">
              <a:rPr lang="el-GR" smtClean="0"/>
              <a:t>2/5/2020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3788547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505BE2-490E-43D4-BE15-B2A6FA0D28C6}" type="datetimeFigureOut">
              <a:rPr lang="el-GR" smtClean="0"/>
              <a:t>2/5/2020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33036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05BE2-490E-43D4-BE15-B2A6FA0D28C6}" type="datetimeFigureOut">
              <a:rPr lang="el-GR" smtClean="0"/>
              <a:t>2/5/2020</a:t>
            </a:fld>
            <a:endParaRPr lang="el-GR"/>
          </a:p>
        </p:txBody>
      </p:sp>
      <p:sp>
        <p:nvSpPr>
          <p:cNvPr id="3" name="Footer Placeholder 2"/>
          <p:cNvSpPr>
            <a:spLocks noGrp="1"/>
          </p:cNvSpPr>
          <p:nvPr>
            <p:ph type="ftr" sz="quarter" idx="11"/>
          </p:nvPr>
        </p:nvSpPr>
        <p:spPr/>
        <p:txBody>
          <a:bodyPr/>
          <a:lstStyle/>
          <a:p>
            <a:endParaRPr lang="el-G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8151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05BE2-490E-43D4-BE15-B2A6FA0D28C6}"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178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05BE2-490E-43D4-BE15-B2A6FA0D28C6}"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18C7C50-54E8-4E80-8BBB-677BDA52943F}" type="slidenum">
              <a:rPr lang="el-GR" smtClean="0"/>
              <a:t>‹#›</a:t>
            </a:fld>
            <a:endParaRPr lang="el-GR"/>
          </a:p>
        </p:txBody>
      </p:sp>
    </p:spTree>
    <p:extLst>
      <p:ext uri="{BB962C8B-B14F-4D97-AF65-F5344CB8AC3E}">
        <p14:creationId xmlns:p14="http://schemas.microsoft.com/office/powerpoint/2010/main" val="2329740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7505BE2-490E-43D4-BE15-B2A6FA0D28C6}" type="datetimeFigureOut">
              <a:rPr lang="el-GR" smtClean="0"/>
              <a:t>2/5/2020</a:t>
            </a:fld>
            <a:endParaRPr lang="el-G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l-G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18C7C50-54E8-4E80-8BBB-677BDA52943F}" type="slidenum">
              <a:rPr lang="el-GR" smtClean="0"/>
              <a:t>‹#›</a:t>
            </a:fld>
            <a:endParaRPr lang="el-GR"/>
          </a:p>
        </p:txBody>
      </p:sp>
    </p:spTree>
    <p:extLst>
      <p:ext uri="{BB962C8B-B14F-4D97-AF65-F5344CB8AC3E}">
        <p14:creationId xmlns:p14="http://schemas.microsoft.com/office/powerpoint/2010/main" val="11012060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l-GR" sz="3200" dirty="0" smtClean="0"/>
              <a:t>Γη για ειρήνη (</a:t>
            </a:r>
            <a:r>
              <a:rPr lang="en-US" sz="3200" dirty="0" smtClean="0"/>
              <a:t>Land for Peace) </a:t>
            </a:r>
            <a:r>
              <a:rPr lang="el-GR" sz="3200" dirty="0" smtClean="0"/>
              <a:t>Παλαιστινιακό κράτος στα Κατεχόμενα</a:t>
            </a:r>
            <a:endParaRPr lang="el-GR" sz="3200" dirty="0"/>
          </a:p>
        </p:txBody>
      </p:sp>
      <p:sp>
        <p:nvSpPr>
          <p:cNvPr id="5" name="Content Placeholder 4"/>
          <p:cNvSpPr>
            <a:spLocks noGrp="1"/>
          </p:cNvSpPr>
          <p:nvPr>
            <p:ph idx="1"/>
          </p:nvPr>
        </p:nvSpPr>
        <p:spPr>
          <a:solidFill>
            <a:schemeClr val="accent4">
              <a:lumMod val="20000"/>
              <a:lumOff val="80000"/>
            </a:schemeClr>
          </a:solidFill>
        </p:spPr>
        <p:txBody>
          <a:bodyPr/>
          <a:lstStyle/>
          <a:p>
            <a:r>
              <a:rPr lang="el-GR" dirty="0" smtClean="0"/>
              <a:t>Αποφάσεις Σ.Α. ΟΗΕ για αποχώρηση Ισραήλ από (τα) κατεχόμενα εδάφη του 1967 και 1973 (</a:t>
            </a:r>
            <a:r>
              <a:rPr lang="el-GR" dirty="0" err="1" smtClean="0"/>
              <a:t>Δυτ</a:t>
            </a:r>
            <a:r>
              <a:rPr lang="el-GR" dirty="0" smtClean="0"/>
              <a:t>. Όχθη και Λωρίδα Γάζας)</a:t>
            </a:r>
          </a:p>
          <a:p>
            <a:r>
              <a:rPr lang="el-GR" dirty="0" smtClean="0"/>
              <a:t>Στρατηγική Κίσινγκερ: Διμερείς διαπραγματεύσεις καθεμιάς αραβικής χώρας με Ισραήλ. Απόρριψη πολυμερών (</a:t>
            </a:r>
            <a:r>
              <a:rPr lang="en-US" dirty="0" smtClean="0"/>
              <a:t>comprehensive) </a:t>
            </a:r>
            <a:r>
              <a:rPr lang="el-GR" dirty="0" smtClean="0"/>
              <a:t>διαπραγματεύσεων</a:t>
            </a:r>
          </a:p>
          <a:p>
            <a:r>
              <a:rPr lang="el-GR" dirty="0" smtClean="0"/>
              <a:t>Συμφωνία </a:t>
            </a:r>
            <a:r>
              <a:rPr lang="en-US" dirty="0" smtClean="0"/>
              <a:t>Camp David </a:t>
            </a:r>
            <a:r>
              <a:rPr lang="el-GR" dirty="0" smtClean="0"/>
              <a:t>(1978) Αιγύπτου-Ισραήλ: αποχώρηση Ισραήλ από Σινά – συνθήκη ειρήνης και συνεργασίας με Αίγυπτο</a:t>
            </a:r>
            <a:r>
              <a:rPr lang="el-GR" dirty="0"/>
              <a:t> </a:t>
            </a:r>
            <a:r>
              <a:rPr lang="el-GR" dirty="0" smtClean="0"/>
              <a:t>(Γη για Ειρήνη)</a:t>
            </a:r>
            <a:endParaRPr lang="en-US" dirty="0" smtClean="0"/>
          </a:p>
          <a:p>
            <a:r>
              <a:rPr lang="el-GR" dirty="0" smtClean="0"/>
              <a:t>Μετά από στρατιωτική ήττα και αποχώρηση ΟΑΠ από Λίβανο, το επίκεντρο του παλαιστινιακού αγώνα μεταφέρεται στα Κατεχόμενα.</a:t>
            </a:r>
          </a:p>
          <a:p>
            <a:r>
              <a:rPr lang="el-GR" dirty="0" smtClean="0"/>
              <a:t>Σταδιακή προσχώρηση στελεχών της ΟΑΠ στην λύση των δύο κρατών: Ισραήλ (στα πριν το 1967 και Παλαιστίνη στην </a:t>
            </a:r>
            <a:r>
              <a:rPr lang="el-GR" dirty="0" err="1" smtClean="0"/>
              <a:t>Δυτ</a:t>
            </a:r>
            <a:r>
              <a:rPr lang="el-GR" dirty="0" smtClean="0"/>
              <a:t>. Όχθη και </a:t>
            </a:r>
            <a:r>
              <a:rPr lang="el-GR" dirty="0" err="1" smtClean="0"/>
              <a:t>Λωρ</a:t>
            </a:r>
            <a:r>
              <a:rPr lang="el-GR" dirty="0" smtClean="0"/>
              <a:t>. Γάζας)</a:t>
            </a:r>
            <a:endParaRPr lang="el-GR" dirty="0"/>
          </a:p>
        </p:txBody>
      </p:sp>
    </p:spTree>
    <p:extLst>
      <p:ext uri="{BB962C8B-B14F-4D97-AF65-F5344CB8AC3E}">
        <p14:creationId xmlns:p14="http://schemas.microsoft.com/office/powerpoint/2010/main" val="4101331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dirty="0" smtClean="0"/>
              <a:t>Συζήτηση για την μη αναστρεψιμότητα Ι</a:t>
            </a:r>
            <a:endParaRPr lang="el-GR" sz="3200" dirty="0"/>
          </a:p>
        </p:txBody>
      </p:sp>
      <p:sp>
        <p:nvSpPr>
          <p:cNvPr id="3" name="Content Placeholder 2"/>
          <p:cNvSpPr>
            <a:spLocks noGrp="1"/>
          </p:cNvSpPr>
          <p:nvPr>
            <p:ph idx="1"/>
          </p:nvPr>
        </p:nvSpPr>
        <p:spPr>
          <a:xfrm>
            <a:off x="1154954" y="2603500"/>
            <a:ext cx="8825659" cy="3797300"/>
          </a:xfrm>
          <a:solidFill>
            <a:schemeClr val="accent4">
              <a:lumMod val="20000"/>
              <a:lumOff val="80000"/>
            </a:schemeClr>
          </a:solidFill>
        </p:spPr>
        <p:txBody>
          <a:bodyPr>
            <a:noAutofit/>
          </a:bodyPr>
          <a:lstStyle/>
          <a:p>
            <a:r>
              <a:rPr lang="el-GR" sz="1500" dirty="0" smtClean="0"/>
              <a:t>Δεξιές κυβερνήσεις στο Ισραήλ (1977-1984) ευνοούν τον παράνομο (σύμφωνα με Διεθνές Δίκαιο) εποικισμό των κατεχομένων</a:t>
            </a:r>
          </a:p>
          <a:p>
            <a:r>
              <a:rPr lang="el-GR" sz="1500" dirty="0" smtClean="0"/>
              <a:t>Από 5.000 το 1977 οι έποικοι φτάνουν τους 55.000 το 1982</a:t>
            </a:r>
          </a:p>
          <a:p>
            <a:r>
              <a:rPr lang="el-GR" sz="1500" dirty="0" smtClean="0"/>
              <a:t>Στρατιωτικές εγκαταστάσεις, δρόμοι και έργα υποδομής καθώς και πάνω από 1000 νόμοι και διατάγματα διαμορφώνουν ισχυρό πλέγμα σχέσης μεταξύ εποικισμών και </a:t>
            </a:r>
            <a:r>
              <a:rPr lang="el-GR" sz="1500" dirty="0"/>
              <a:t>κ</a:t>
            </a:r>
            <a:r>
              <a:rPr lang="el-GR" sz="1500" dirty="0" smtClean="0"/>
              <a:t>υρίως Ισραήλ</a:t>
            </a:r>
          </a:p>
          <a:p>
            <a:r>
              <a:rPr lang="el-GR" sz="1500" dirty="0" smtClean="0"/>
              <a:t>Περίπου ο μισός προϋπολογισμός Υπουργείου Οικιστικής Ανάπτυξης πηγαίνει στους εποικισμούς</a:t>
            </a:r>
          </a:p>
          <a:p>
            <a:r>
              <a:rPr lang="el-GR" sz="1500" dirty="0" smtClean="0"/>
              <a:t>Από το 1980 όχι μόνο ακτιβιστές αλλά και μέλη της κατώτερης μεσαίας τάξης πηγαίνουν στους εποικισμούς λόγω υψηλής επιδότησης της κατοικίας, των βασικών αναγκών και της εργασίας.</a:t>
            </a:r>
          </a:p>
          <a:p>
            <a:r>
              <a:rPr lang="el-GR" sz="1500" dirty="0" smtClean="0"/>
              <a:t>Στρατηγική 2010: ο έποικος να αισθάνεται ότι ζει στο έδαφος του Ισραήλ όσο και ο κάτοικος του Τελ Αβίβ</a:t>
            </a:r>
            <a:endParaRPr lang="el-GR" sz="1500" dirty="0"/>
          </a:p>
        </p:txBody>
      </p:sp>
    </p:spTree>
    <p:extLst>
      <p:ext uri="{BB962C8B-B14F-4D97-AF65-F5344CB8AC3E}">
        <p14:creationId xmlns:p14="http://schemas.microsoft.com/office/powerpoint/2010/main" val="3624871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dirty="0"/>
              <a:t>Συζήτηση για την μη αναστρεψιμότητα </a:t>
            </a:r>
            <a:r>
              <a:rPr lang="el-GR" sz="3200" dirty="0" smtClean="0"/>
              <a:t>ΙΙ</a:t>
            </a:r>
            <a:endParaRPr lang="el-GR" sz="3200" dirty="0"/>
          </a:p>
        </p:txBody>
      </p:sp>
      <p:sp>
        <p:nvSpPr>
          <p:cNvPr id="3" name="Content Placeholder 2"/>
          <p:cNvSpPr>
            <a:spLocks noGrp="1"/>
          </p:cNvSpPr>
          <p:nvPr>
            <p:ph idx="1"/>
          </p:nvPr>
        </p:nvSpPr>
        <p:spPr>
          <a:solidFill>
            <a:schemeClr val="accent4">
              <a:lumMod val="20000"/>
              <a:lumOff val="80000"/>
            </a:schemeClr>
          </a:solidFill>
        </p:spPr>
        <p:txBody>
          <a:bodyPr/>
          <a:lstStyle/>
          <a:p>
            <a:r>
              <a:rPr lang="en-US" dirty="0" err="1" smtClean="0"/>
              <a:t>Meron</a:t>
            </a:r>
            <a:r>
              <a:rPr lang="en-US" dirty="0" smtClean="0"/>
              <a:t> </a:t>
            </a:r>
            <a:r>
              <a:rPr lang="en-US" dirty="0" err="1" smtClean="0"/>
              <a:t>Benvenisti</a:t>
            </a:r>
            <a:r>
              <a:rPr lang="en-US" dirty="0" smtClean="0"/>
              <a:t> (</a:t>
            </a:r>
            <a:r>
              <a:rPr lang="el-GR" dirty="0" smtClean="0"/>
              <a:t>Δήμαρχος </a:t>
            </a:r>
            <a:r>
              <a:rPr lang="el-GR" dirty="0" err="1" smtClean="0"/>
              <a:t>Δυτ</a:t>
            </a:r>
            <a:r>
              <a:rPr lang="el-GR" dirty="0" smtClean="0"/>
              <a:t>. Ιερουσαλήμ) : Αν ο εποικισμός συνεχιστεί (1982) τότε θα</a:t>
            </a:r>
            <a:r>
              <a:rPr lang="el-GR" dirty="0"/>
              <a:t> </a:t>
            </a:r>
            <a:r>
              <a:rPr lang="el-GR" dirty="0" smtClean="0"/>
              <a:t>ξεπεράσει το όριο της </a:t>
            </a:r>
            <a:r>
              <a:rPr lang="el-GR" dirty="0" err="1" smtClean="0"/>
              <a:t>αναστρεψιμότητας</a:t>
            </a:r>
            <a:r>
              <a:rPr lang="el-GR" dirty="0" smtClean="0"/>
              <a:t>. Θα είναι αδύνατο για το Ισραήλ να αποχωρήσει.</a:t>
            </a:r>
          </a:p>
          <a:p>
            <a:r>
              <a:rPr lang="el-GR" dirty="0" smtClean="0"/>
              <a:t>Ισραηλινοί υποστηρικτές της άποψης </a:t>
            </a:r>
            <a:r>
              <a:rPr lang="en-US" dirty="0" err="1" smtClean="0"/>
              <a:t>Benvenisti</a:t>
            </a:r>
            <a:r>
              <a:rPr lang="el-GR" dirty="0" smtClean="0"/>
              <a:t>: χάνεται κάθε δυνατότητα για λύση δύο κρατών και ειρήνη. Το Ισραήλ θα γίνει </a:t>
            </a:r>
            <a:r>
              <a:rPr lang="el-GR" dirty="0" err="1" smtClean="0"/>
              <a:t>δι</a:t>
            </a:r>
            <a:r>
              <a:rPr lang="el-GR" dirty="0" smtClean="0"/>
              <a:t>-εθνικό κράτος.</a:t>
            </a:r>
          </a:p>
          <a:p>
            <a:r>
              <a:rPr lang="el-GR" dirty="0" smtClean="0"/>
              <a:t>Παλαιστίνιοι διανοούμενοι (</a:t>
            </a:r>
            <a:r>
              <a:rPr lang="en-US" dirty="0" smtClean="0"/>
              <a:t>Sami </a:t>
            </a:r>
            <a:r>
              <a:rPr lang="en-US" dirty="0" err="1" smtClean="0"/>
              <a:t>Nusseibah</a:t>
            </a:r>
            <a:r>
              <a:rPr lang="en-US" dirty="0" smtClean="0"/>
              <a:t>)</a:t>
            </a:r>
            <a:r>
              <a:rPr lang="el-GR" dirty="0" smtClean="0"/>
              <a:t>: καλύτερα να αποδεχτούμε προσάρτηση και να αγωνιστούμε για ίσα πολιτικά δικαιώματα</a:t>
            </a:r>
          </a:p>
          <a:p>
            <a:r>
              <a:rPr lang="el-GR" dirty="0" smtClean="0"/>
              <a:t>Φόβος για μη αναστρεψιμότητα: από τους βασικούς λόγους που οδηγούν στην </a:t>
            </a:r>
            <a:r>
              <a:rPr lang="el-GR" dirty="0" err="1" smtClean="0"/>
              <a:t>Ιντιφάντα</a:t>
            </a:r>
            <a:r>
              <a:rPr lang="el-GR" dirty="0" smtClean="0"/>
              <a:t>.</a:t>
            </a:r>
            <a:endParaRPr lang="el-GR" dirty="0"/>
          </a:p>
        </p:txBody>
      </p:sp>
    </p:spTree>
    <p:extLst>
      <p:ext uri="{BB962C8B-B14F-4D97-AF65-F5344CB8AC3E}">
        <p14:creationId xmlns:p14="http://schemas.microsoft.com/office/powerpoint/2010/main" val="407466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err="1" smtClean="0"/>
              <a:t>Ιντιφάντα</a:t>
            </a:r>
            <a:r>
              <a:rPr lang="el-GR" dirty="0" smtClean="0"/>
              <a:t> (αποτίναξη) 1987-1989</a:t>
            </a:r>
            <a:endParaRPr lang="el-GR" dirty="0"/>
          </a:p>
        </p:txBody>
      </p:sp>
      <p:sp>
        <p:nvSpPr>
          <p:cNvPr id="3" name="Content Placeholder 2"/>
          <p:cNvSpPr>
            <a:spLocks noGrp="1"/>
          </p:cNvSpPr>
          <p:nvPr>
            <p:ph idx="1"/>
          </p:nvPr>
        </p:nvSpPr>
        <p:spPr>
          <a:solidFill>
            <a:schemeClr val="accent4">
              <a:lumMod val="20000"/>
              <a:lumOff val="80000"/>
            </a:schemeClr>
          </a:solidFill>
        </p:spPr>
        <p:txBody>
          <a:bodyPr>
            <a:normAutofit fontScale="85000" lnSpcReduction="10000"/>
          </a:bodyPr>
          <a:lstStyle/>
          <a:p>
            <a:r>
              <a:rPr lang="el-GR" dirty="0" smtClean="0"/>
              <a:t>Βασικοί φορείς: οργανώσεις νεολαίας της </a:t>
            </a:r>
            <a:r>
              <a:rPr lang="el-GR" dirty="0" err="1" smtClean="0"/>
              <a:t>Φατάχ</a:t>
            </a:r>
            <a:r>
              <a:rPr lang="el-GR" dirty="0" smtClean="0"/>
              <a:t> και της Ισλαμικής Ένωσης (</a:t>
            </a:r>
            <a:r>
              <a:rPr lang="el-GR" dirty="0" err="1" smtClean="0"/>
              <a:t>Χαμάς</a:t>
            </a:r>
            <a:r>
              <a:rPr lang="el-GR" dirty="0" smtClean="0"/>
              <a:t>)</a:t>
            </a:r>
          </a:p>
          <a:p>
            <a:r>
              <a:rPr lang="el-GR" dirty="0" smtClean="0"/>
              <a:t>Ανάπτυξη πολιτικής ανυπακοής και όχι ένοπλης δράσης. Πέτρες εναντίον τανκς. Το ισραηλινό κράτος απροετοίμαστο για μια τέτοια αναμέτρηση. Διεθνής κατακραυγή.</a:t>
            </a:r>
          </a:p>
          <a:p>
            <a:r>
              <a:rPr lang="el-GR" dirty="0" smtClean="0"/>
              <a:t>Πλήρης εξουδετέρωση των συνεργατών και περιθωριοποίηση των παραδοσιακών ελίτ.</a:t>
            </a:r>
          </a:p>
          <a:p>
            <a:r>
              <a:rPr lang="el-GR" dirty="0" smtClean="0"/>
              <a:t>Ένταξη μεσαίας τάξης των εμπόρων των αστικών κέντρων στον αγώνα (μέσω απεργιών και κλεισίματος καταστημάτων)</a:t>
            </a:r>
          </a:p>
          <a:p>
            <a:r>
              <a:rPr lang="el-GR" dirty="0" smtClean="0"/>
              <a:t>Έμμεση και εκ των πραγμάτων μείωση της επιρροής της εξόριστης ηγεσίας της ΟΑΠ (ποτέ όμως ρητή και άμεση). Ανάδυση μια νέας ηγεσίας που προέρχεται από την σύγκρουση και βρίσκεται στην Παλαιστίνη.</a:t>
            </a:r>
          </a:p>
          <a:p>
            <a:r>
              <a:rPr lang="el-GR" dirty="0" err="1" smtClean="0"/>
              <a:t>Ιντιφάντα</a:t>
            </a:r>
            <a:r>
              <a:rPr lang="el-GR" dirty="0" smtClean="0"/>
              <a:t>: η μόνη αραβική λέξη που εντάσσεται στο σύγχρονο παγκόσμιο πολιτικό λεξικό μέχρι το 2001.</a:t>
            </a:r>
            <a:endParaRPr lang="el-GR" dirty="0"/>
          </a:p>
        </p:txBody>
      </p:sp>
    </p:spTree>
    <p:extLst>
      <p:ext uri="{BB962C8B-B14F-4D97-AF65-F5344CB8AC3E}">
        <p14:creationId xmlns:p14="http://schemas.microsoft.com/office/powerpoint/2010/main" val="4098135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Απόσχιση/</a:t>
            </a:r>
            <a:r>
              <a:rPr lang="el-GR" dirty="0" err="1" smtClean="0"/>
              <a:t>Απο-αποικιοποίηση</a:t>
            </a:r>
            <a:endParaRPr lang="el-GR" dirty="0"/>
          </a:p>
        </p:txBody>
      </p:sp>
      <p:sp>
        <p:nvSpPr>
          <p:cNvPr id="3" name="Content Placeholder 2"/>
          <p:cNvSpPr>
            <a:spLocks noGrp="1"/>
          </p:cNvSpPr>
          <p:nvPr>
            <p:ph idx="1"/>
          </p:nvPr>
        </p:nvSpPr>
        <p:spPr>
          <a:solidFill>
            <a:schemeClr val="accent4">
              <a:lumMod val="20000"/>
              <a:lumOff val="80000"/>
            </a:schemeClr>
          </a:solidFill>
        </p:spPr>
        <p:txBody>
          <a:bodyPr>
            <a:normAutofit fontScale="92500" lnSpcReduction="10000"/>
          </a:bodyPr>
          <a:lstStyle/>
          <a:p>
            <a:r>
              <a:rPr lang="el-GR" dirty="0" smtClean="0"/>
              <a:t>Ανάλογα με τον συμμετέχοντα σε μια σύγκρουση συρρίκνωσης του κράτους αυτή ονομάζεται απόσχιση ή απο-αποικιοποίηση. Κράτος συνήθως αναφέρεται σε απόσχιση/ εξεγερμένοι </a:t>
            </a:r>
            <a:r>
              <a:rPr lang="el-GR" dirty="0"/>
              <a:t>σε </a:t>
            </a:r>
            <a:r>
              <a:rPr lang="el-GR" dirty="0" smtClean="0"/>
              <a:t>απο-αποικιοποίηση.</a:t>
            </a:r>
          </a:p>
          <a:p>
            <a:r>
              <a:rPr lang="el-GR" dirty="0" smtClean="0"/>
              <a:t>Απο-αποικιοποίηση όταν μια περιοχή δεν βρίσκεται σε προχωρημένο στάδιο ένταξης στο κράτος</a:t>
            </a:r>
          </a:p>
          <a:p>
            <a:r>
              <a:rPr lang="el-GR" dirty="0" smtClean="0"/>
              <a:t>Απόσχιση όταν μια περιοχή  θεωρείται αναπόσπαστο μέρος της επικράτειας του κράτους</a:t>
            </a:r>
          </a:p>
          <a:p>
            <a:r>
              <a:rPr lang="el-GR" dirty="0" smtClean="0"/>
              <a:t>Σε περίπτωση αποικίας η αποχώρηση οδηγεί σε εκτιμήσεις κόστους/οφέλους για το κράτος. Σκληρή σύγκρουση, πολιτικές αλλαγές αλλά εντός συστήματος.</a:t>
            </a:r>
          </a:p>
          <a:p>
            <a:r>
              <a:rPr lang="el-GR" dirty="0" smtClean="0"/>
              <a:t>Σε περίπτωση απόσχισης η αποχώρηση οδηγεί σε αμφισβήτηση του πυρήνα του καθεστώτος (εξεγέρσεις, πραξικόπημα, εμφύλιος πόλεμος).</a:t>
            </a:r>
            <a:endParaRPr lang="el-GR" dirty="0"/>
          </a:p>
        </p:txBody>
      </p:sp>
    </p:spTree>
    <p:extLst>
      <p:ext uri="{BB962C8B-B14F-4D97-AF65-F5344CB8AC3E}">
        <p14:creationId xmlns:p14="http://schemas.microsoft.com/office/powerpoint/2010/main" val="40028796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74</TotalTime>
  <Words>551</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Wingdings 3</vt:lpstr>
      <vt:lpstr>Ion Boardroom</vt:lpstr>
      <vt:lpstr>Γη για ειρήνη (Land for Peace) Παλαιστινιακό κράτος στα Κατεχόμενα</vt:lpstr>
      <vt:lpstr>Συζήτηση για την μη αναστρεψιμότητα Ι</vt:lpstr>
      <vt:lpstr>Συζήτηση για την μη αναστρεψιμότητα ΙΙ</vt:lpstr>
      <vt:lpstr>Ιντιφάντα (αποτίναξη) 1987-1989</vt:lpstr>
      <vt:lpstr>Απόσχιση/Απο-αποικιοποίηση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Γη για ειρήνη (Land for Peace) Παλαιστινιακό κράτος στα Κατεχόμενα</dc:title>
  <dc:creator>sroussos</dc:creator>
  <cp:lastModifiedBy>sroussos</cp:lastModifiedBy>
  <cp:revision>7</cp:revision>
  <dcterms:created xsi:type="dcterms:W3CDTF">2020-05-02T08:04:27Z</dcterms:created>
  <dcterms:modified xsi:type="dcterms:W3CDTF">2020-05-02T09:18:48Z</dcterms:modified>
</cp:coreProperties>
</file>