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5" r:id="rId1"/>
  </p:sldMasterIdLst>
  <p:notesMasterIdLst>
    <p:notesMasterId r:id="rId50"/>
  </p:notesMasterIdLst>
  <p:sldIdLst>
    <p:sldId id="288" r:id="rId2"/>
    <p:sldId id="289" r:id="rId3"/>
    <p:sldId id="290" r:id="rId4"/>
    <p:sldId id="291" r:id="rId5"/>
    <p:sldId id="293" r:id="rId6"/>
    <p:sldId id="323" r:id="rId7"/>
    <p:sldId id="316" r:id="rId8"/>
    <p:sldId id="296" r:id="rId9"/>
    <p:sldId id="298" r:id="rId10"/>
    <p:sldId id="299" r:id="rId11"/>
    <p:sldId id="284" r:id="rId12"/>
    <p:sldId id="259" r:id="rId13"/>
    <p:sldId id="258" r:id="rId14"/>
    <p:sldId id="317" r:id="rId15"/>
    <p:sldId id="257" r:id="rId16"/>
    <p:sldId id="275" r:id="rId17"/>
    <p:sldId id="324" r:id="rId18"/>
    <p:sldId id="276" r:id="rId19"/>
    <p:sldId id="277" r:id="rId20"/>
    <p:sldId id="279" r:id="rId21"/>
    <p:sldId id="278" r:id="rId22"/>
    <p:sldId id="280" r:id="rId23"/>
    <p:sldId id="281" r:id="rId24"/>
    <p:sldId id="282" r:id="rId25"/>
    <p:sldId id="260" r:id="rId26"/>
    <p:sldId id="261" r:id="rId27"/>
    <p:sldId id="286" r:id="rId28"/>
    <p:sldId id="263" r:id="rId29"/>
    <p:sldId id="266" r:id="rId30"/>
    <p:sldId id="265" r:id="rId31"/>
    <p:sldId id="264" r:id="rId32"/>
    <p:sldId id="267" r:id="rId33"/>
    <p:sldId id="268" r:id="rId34"/>
    <p:sldId id="287" r:id="rId35"/>
    <p:sldId id="269" r:id="rId36"/>
    <p:sldId id="270" r:id="rId37"/>
    <p:sldId id="271" r:id="rId38"/>
    <p:sldId id="273" r:id="rId39"/>
    <p:sldId id="272" r:id="rId40"/>
    <p:sldId id="274" r:id="rId41"/>
    <p:sldId id="283" r:id="rId42"/>
    <p:sldId id="318" r:id="rId43"/>
    <p:sldId id="319" r:id="rId44"/>
    <p:sldId id="320" r:id="rId45"/>
    <p:sldId id="321" r:id="rId46"/>
    <p:sldId id="322" r:id="rId47"/>
    <p:sldId id="325" r:id="rId48"/>
    <p:sldId id="326"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85" autoAdjust="0"/>
    <p:restoredTop sz="96650" autoAdjust="0"/>
  </p:normalViewPr>
  <p:slideViewPr>
    <p:cSldViewPr snapToGrid="0" snapToObjects="1">
      <p:cViewPr>
        <p:scale>
          <a:sx n="96" d="100"/>
          <a:sy n="96" d="100"/>
        </p:scale>
        <p:origin x="-318" y="1266"/>
      </p:cViewPr>
      <p:guideLst>
        <p:guide orient="horz" pos="2160"/>
        <p:guide pos="2880"/>
      </p:guideLst>
    </p:cSldViewPr>
  </p:slideViewPr>
  <p:outlineViewPr>
    <p:cViewPr>
      <p:scale>
        <a:sx n="33" d="100"/>
        <a:sy n="33" d="100"/>
      </p:scale>
      <p:origin x="0" y="2244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F45E0A-1327-7646-96D6-A0A4EF1F908A}" type="datetimeFigureOut">
              <a:rPr lang="en-US" smtClean="0"/>
              <a:pPr/>
              <a:t>1/18/2014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645CD4-6ABF-8648-81E7-3ADFF0E5FDFC}" type="slidenum">
              <a:rPr lang="en-US" smtClean="0"/>
              <a:pPr/>
              <a:t>‹#›</a:t>
            </a:fld>
            <a:endParaRPr lang="en-US"/>
          </a:p>
        </p:txBody>
      </p:sp>
    </p:spTree>
    <p:extLst>
      <p:ext uri="{BB962C8B-B14F-4D97-AF65-F5344CB8AC3E}">
        <p14:creationId xmlns="" xmlns:p14="http://schemas.microsoft.com/office/powerpoint/2010/main" val="10343128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E2A7042-DEED-4AA1-9E89-4A16B2572577}" type="slidenum">
              <a:rPr lang="en-US" smtClean="0"/>
              <a:pPr/>
              <a:t>13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45CD4-6ABF-8648-81E7-3ADFF0E5FDFC}" type="slidenum">
              <a:rPr lang="en-US" smtClean="0"/>
              <a:pPr/>
              <a:t>18</a:t>
            </a:fld>
            <a:endParaRPr lang="en-US"/>
          </a:p>
        </p:txBody>
      </p:sp>
    </p:spTree>
    <p:extLst>
      <p:ext uri="{BB962C8B-B14F-4D97-AF65-F5344CB8AC3E}">
        <p14:creationId xmlns="" xmlns:p14="http://schemas.microsoft.com/office/powerpoint/2010/main" val="889582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45CD4-6ABF-8648-81E7-3ADFF0E5FDFC}" type="slidenum">
              <a:rPr lang="en-US" smtClean="0"/>
              <a:pPr/>
              <a:t>25</a:t>
            </a:fld>
            <a:endParaRPr lang="en-US"/>
          </a:p>
        </p:txBody>
      </p:sp>
    </p:spTree>
    <p:extLst>
      <p:ext uri="{BB962C8B-B14F-4D97-AF65-F5344CB8AC3E}">
        <p14:creationId xmlns="" xmlns:p14="http://schemas.microsoft.com/office/powerpoint/2010/main" val="3897463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2EA30767-092E-4311-8794-938EF7465A79}" type="slidenum">
              <a:rPr lang="el-GR" smtClean="0"/>
              <a:pPr/>
              <a:t>46</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2362200" y="4038600"/>
            <a:ext cx="6477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1110C83-6390-2946-9604-4B10387210F6}" type="datetimeFigureOut">
              <a:rPr lang="en-US" smtClean="0"/>
              <a:pPr/>
              <a:t>1/18/2014</a:t>
            </a:fld>
            <a:endParaRPr lang="en-US"/>
          </a:p>
        </p:txBody>
      </p:sp>
      <p:sp>
        <p:nvSpPr>
          <p:cNvPr id="17" name="16 - Θέση υποσέλιδου"/>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28 - Θέση αριθμού διαφάνειας"/>
          <p:cNvSpPr>
            <a:spLocks noGrp="1"/>
          </p:cNvSpPr>
          <p:nvPr>
            <p:ph type="sldNum" sz="quarter" idx="12"/>
          </p:nvPr>
        </p:nvSpPr>
        <p:spPr>
          <a:xfrm>
            <a:off x="8001000" y="228600"/>
            <a:ext cx="838200" cy="381000"/>
          </a:xfrm>
        </p:spPr>
        <p:txBody>
          <a:bodyPr/>
          <a:lstStyle>
            <a:lvl1pPr>
              <a:defRPr>
                <a:solidFill>
                  <a:schemeClr val="tx2"/>
                </a:solidFill>
              </a:defRPr>
            </a:lvl1pPr>
          </a:lstStyle>
          <a:p>
            <a:fld id="{854F4CF8-8F2B-6046-BAFD-CEDC44EC32A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1110C83-6390-2946-9604-4B10387210F6}" type="datetimeFigureOut">
              <a:rPr lang="en-US" smtClean="0"/>
              <a:pPr/>
              <a:t>1/18/2014</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854F4CF8-8F2B-6046-BAFD-CEDC44EC32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609600"/>
            <a:ext cx="20574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609600"/>
            <a:ext cx="55626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6553200" y="6248402"/>
            <a:ext cx="2209800" cy="365125"/>
          </a:xfrm>
        </p:spPr>
        <p:txBody>
          <a:bodyPr/>
          <a:lstStyle/>
          <a:p>
            <a:fld id="{21110C83-6390-2946-9604-4B10387210F6}" type="datetimeFigureOut">
              <a:rPr lang="en-US" smtClean="0"/>
              <a:pPr/>
              <a:t>1/18/2014</a:t>
            </a:fld>
            <a:endParaRPr lang="en-US"/>
          </a:p>
        </p:txBody>
      </p:sp>
      <p:sp>
        <p:nvSpPr>
          <p:cNvPr id="5" name="4 - Θέση υποσέλιδου"/>
          <p:cNvSpPr>
            <a:spLocks noGrp="1"/>
          </p:cNvSpPr>
          <p:nvPr>
            <p:ph type="ftr" sz="quarter" idx="11"/>
          </p:nvPr>
        </p:nvSpPr>
        <p:spPr>
          <a:xfrm>
            <a:off x="457201" y="6248207"/>
            <a:ext cx="5573483" cy="365125"/>
          </a:xfrm>
        </p:spPr>
        <p:txBody>
          <a:bodyPr/>
          <a:lstStyle/>
          <a:p>
            <a:endParaRPr lang="en-US"/>
          </a:p>
        </p:txBody>
      </p:sp>
      <p:sp>
        <p:nvSpPr>
          <p:cNvPr id="7" name="6 - Ορθογώνιο"/>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 Ορθογώνιο"/>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 Ορθογώνιο"/>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rot="5400000">
            <a:off x="5989638" y="144462"/>
            <a:ext cx="533400" cy="244476"/>
          </a:xfrm>
        </p:spPr>
        <p:txBody>
          <a:bodyPr/>
          <a:lstStyle/>
          <a:p>
            <a:fld id="{854F4CF8-8F2B-6046-BAFD-CEDC44EC32A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Up Portrait with Captions">
    <p:spTree>
      <p:nvGrpSpPr>
        <p:cNvPr id="1" name=""/>
        <p:cNvGrpSpPr/>
        <p:nvPr/>
      </p:nvGrpSpPr>
      <p:grpSpPr>
        <a:xfrm>
          <a:off x="0" y="0"/>
          <a:ext cx="0" cy="0"/>
          <a:chOff x="0" y="0"/>
          <a:chExt cx="0" cy="0"/>
        </a:xfrm>
      </p:grpSpPr>
      <p:sp>
        <p:nvSpPr>
          <p:cNvPr id="20" name="Picture Placeholder 19"/>
          <p:cNvSpPr>
            <a:spLocks noGrp="1" noChangeAspect="1"/>
          </p:cNvSpPr>
          <p:nvPr>
            <p:ph type="pic" sz="quarter" idx="10"/>
          </p:nvPr>
        </p:nvSpPr>
        <p:spPr>
          <a:xfrm>
            <a:off x="2286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9" name="Picture Placeholder 28"/>
          <p:cNvSpPr>
            <a:spLocks noGrp="1" noChangeAspect="1"/>
          </p:cNvSpPr>
          <p:nvPr>
            <p:ph type="pic" sz="quarter" idx="11"/>
          </p:nvPr>
        </p:nvSpPr>
        <p:spPr>
          <a:xfrm>
            <a:off x="30480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10" name="Picture Placeholder 9"/>
          <p:cNvSpPr>
            <a:spLocks noGrp="1" noChangeAspect="1"/>
          </p:cNvSpPr>
          <p:nvPr>
            <p:ph type="pic" sz="quarter" idx="12"/>
          </p:nvPr>
        </p:nvSpPr>
        <p:spPr>
          <a:xfrm>
            <a:off x="58674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Drag picture to placeholder or click icon to add</a:t>
            </a:r>
            <a:endParaRPr lang="en-US" sz="2000" dirty="0">
              <a:solidFill>
                <a:schemeClr val="tx2"/>
              </a:solidFill>
              <a:latin typeface="+mn-lt"/>
              <a:ea typeface="+mn-ea"/>
              <a:cs typeface="+mn-cs"/>
            </a:endParaRPr>
          </a:p>
        </p:txBody>
      </p:sp>
      <p:sp>
        <p:nvSpPr>
          <p:cNvPr id="2" name="Text Placeholder 1"/>
          <p:cNvSpPr>
            <a:spLocks noGrp="1"/>
          </p:cNvSpPr>
          <p:nvPr>
            <p:ph type="body" sz="quarter" idx="13" hasCustomPrompt="1"/>
          </p:nvPr>
        </p:nvSpPr>
        <p:spPr>
          <a:xfrm>
            <a:off x="228600" y="4343400"/>
            <a:ext cx="2590800" cy="1676400"/>
          </a:xfrm>
        </p:spPr>
        <p:txBody>
          <a:bodyPr anchor="t" anchorCtr="0">
            <a:noAutofit/>
          </a:bodyPr>
          <a:lstStyle>
            <a:lvl1pPr marL="0" marR="0" indent="0" algn="l">
              <a:buFontTx/>
              <a:buNone/>
              <a:defRPr sz="2000" baseline="0"/>
            </a:lvl1pPr>
            <a:extLst/>
          </a:lstStyle>
          <a:p>
            <a:pPr lvl="0"/>
            <a:r>
              <a:rPr lang="en-US" dirty="0" smtClean="0"/>
              <a:t>Click to add caption</a:t>
            </a:r>
            <a:endParaRPr lang="en-US" dirty="0"/>
          </a:p>
        </p:txBody>
      </p:sp>
      <p:sp>
        <p:nvSpPr>
          <p:cNvPr id="15" name="Text Placeholder 14"/>
          <p:cNvSpPr>
            <a:spLocks noGrp="1"/>
          </p:cNvSpPr>
          <p:nvPr>
            <p:ph type="body" sz="quarter" idx="14" hasCustomPrompt="1"/>
          </p:nvPr>
        </p:nvSpPr>
        <p:spPr>
          <a:xfrm>
            <a:off x="3048000" y="4343400"/>
            <a:ext cx="2590800" cy="1676400"/>
          </a:xfrm>
        </p:spPr>
        <p:txBody>
          <a:bodyPr anchor="t" anchorCtr="0">
            <a:noAutofit/>
          </a:bodyPr>
          <a:lstStyle>
            <a:lvl1pPr marL="0" marR="0" indent="0" algn="l">
              <a:buFontTx/>
              <a:buNone/>
              <a:defRPr sz="2000" baseline="0"/>
            </a:lvl1pPr>
            <a:extLst/>
          </a:lstStyle>
          <a:p>
            <a:pPr lvl="0"/>
            <a:r>
              <a:rPr lang="en-US" dirty="0" smtClean="0"/>
              <a:t>Click to add caption</a:t>
            </a:r>
            <a:endParaRPr lang="en-US" dirty="0"/>
          </a:p>
        </p:txBody>
      </p:sp>
      <p:sp>
        <p:nvSpPr>
          <p:cNvPr id="13" name="Text Placeholder 12"/>
          <p:cNvSpPr>
            <a:spLocks noGrp="1"/>
          </p:cNvSpPr>
          <p:nvPr>
            <p:ph type="body" sz="quarter" idx="15" hasCustomPrompt="1"/>
          </p:nvPr>
        </p:nvSpPr>
        <p:spPr>
          <a:xfrm>
            <a:off x="5867400" y="4343400"/>
            <a:ext cx="2590800" cy="1676400"/>
          </a:xfrm>
        </p:spPr>
        <p:txBody>
          <a:bodyPr anchor="t" anchorCtr="0">
            <a:noAutofit/>
          </a:bodyPr>
          <a:lstStyle>
            <a:lvl1pPr marL="0" marR="0" indent="0" algn="l">
              <a:buFontTx/>
              <a:buNone/>
              <a:defRPr sz="2000" baseline="0"/>
            </a:lvl1pPr>
            <a:extLst/>
          </a:lstStyle>
          <a:p>
            <a:pPr lvl="0"/>
            <a:r>
              <a:rPr lang="en-US" dirty="0" smtClean="0"/>
              <a:t>Click to add caption</a:t>
            </a:r>
            <a:endParaRPr lang="en-US" dirty="0"/>
          </a:p>
        </p:txBody>
      </p:sp>
      <p:sp>
        <p:nvSpPr>
          <p:cNvPr id="9" name="Rectangle 8"/>
          <p:cNvSpPr>
            <a:spLocks noGrp="1"/>
          </p:cNvSpPr>
          <p:nvPr>
            <p:ph type="dt" sz="half" idx="16"/>
          </p:nvPr>
        </p:nvSpPr>
        <p:spPr/>
        <p:txBody>
          <a:bodyPr/>
          <a:lstStyle>
            <a:extLst/>
          </a:lstStyle>
          <a:p>
            <a:pPr algn="r"/>
            <a:fld id="{9668B50E-0B48-4566-8609-C51CF752A7DF}" type="datetimeFigureOut">
              <a:rPr lang="en-US" smtClean="0">
                <a:solidFill>
                  <a:schemeClr val="bg1"/>
                </a:solidFill>
              </a:rPr>
              <a:pPr algn="r"/>
              <a:t>1/18/2014</a:t>
            </a:fld>
            <a:endParaRPr lang="en-US" dirty="0"/>
          </a:p>
        </p:txBody>
      </p:sp>
      <p:sp>
        <p:nvSpPr>
          <p:cNvPr id="11" name="Rectangle 10"/>
          <p:cNvSpPr>
            <a:spLocks noGrp="1"/>
          </p:cNvSpPr>
          <p:nvPr>
            <p:ph type="sldNum" sz="quarter" idx="17"/>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18"/>
          </p:nvPr>
        </p:nvSpPr>
        <p:spPr/>
        <p:txBody>
          <a:bodyPr/>
          <a:lstStyle>
            <a:extLst/>
          </a:lstStyle>
          <a:p>
            <a:endParaRPr lang="en-US" dirty="0"/>
          </a:p>
        </p:txBody>
      </p:sp>
    </p:spTree>
    <p:extLst>
      <p:ext uri="{BB962C8B-B14F-4D97-AF65-F5344CB8AC3E}">
        <p14:creationId xmlns="" xmlns:p14="http://schemas.microsoft.com/office/powerpoint/2010/main" val="312646796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21110C83-6390-2946-9604-4B10387210F6}" type="datetimeFigureOut">
              <a:rPr lang="en-US" smtClean="0"/>
              <a:pPr/>
              <a:t>1/18/2014</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854F4CF8-8F2B-6046-BAFD-CEDC44EC32AC}" type="slidenum">
              <a:rPr lang="en-US" smtClean="0"/>
              <a:pPr/>
              <a:t>‹#›</a:t>
            </a:fld>
            <a:endParaRPr lang="en-US"/>
          </a:p>
        </p:txBody>
      </p:sp>
      <p:sp>
        <p:nvSpPr>
          <p:cNvPr id="8" name="7 - Θέση περιεχομένου"/>
          <p:cNvSpPr>
            <a:spLocks noGrp="1"/>
          </p:cNvSpPr>
          <p:nvPr>
            <p:ph sz="quarter" idx="1"/>
          </p:nvPr>
        </p:nvSpPr>
        <p:spPr>
          <a:xfrm>
            <a:off x="612648" y="1600200"/>
            <a:ext cx="81534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21110C83-6390-2946-9604-4B10387210F6}" type="datetimeFigureOut">
              <a:rPr lang="en-US" smtClean="0"/>
              <a:pPr/>
              <a:t>1/18/2014</a:t>
            </a:fld>
            <a:endParaRPr lang="en-US"/>
          </a:p>
        </p:txBody>
      </p:sp>
      <p:sp>
        <p:nvSpPr>
          <p:cNvPr id="13" name="12 - Θέση αριθμού διαφάνειας"/>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54F4CF8-8F2B-6046-BAFD-CEDC44EC32AC}" type="slidenum">
              <a:rPr lang="en-US" smtClean="0"/>
              <a:pPr/>
              <a:t>‹#›</a:t>
            </a:fld>
            <a:endParaRPr lang="en-US"/>
          </a:p>
        </p:txBody>
      </p:sp>
      <p:sp>
        <p:nvSpPr>
          <p:cNvPr id="14" name="13 - Θέση υποσέλιδου"/>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609600"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844901"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21110C83-6390-2946-9604-4B10387210F6}" type="datetimeFigureOut">
              <a:rPr lang="en-US" smtClean="0"/>
              <a:pPr/>
              <a:t>1/18/2014</a:t>
            </a:fld>
            <a:endParaRPr lang="en-US"/>
          </a:p>
        </p:txBody>
      </p:sp>
      <p:sp>
        <p:nvSpPr>
          <p:cNvPr id="10" name="9 - Θέση αριθμού διαφάνειας"/>
          <p:cNvSpPr>
            <a:spLocks noGrp="1"/>
          </p:cNvSpPr>
          <p:nvPr>
            <p:ph type="sldNum" sz="quarter" idx="16"/>
          </p:nvPr>
        </p:nvSpPr>
        <p:spPr/>
        <p:txBody>
          <a:bodyPr rtlCol="0"/>
          <a:lstStyle/>
          <a:p>
            <a:fld id="{854F4CF8-8F2B-6046-BAFD-CEDC44EC32AC}" type="slidenum">
              <a:rPr lang="en-US" smtClean="0"/>
              <a:pPr/>
              <a:t>‹#›</a:t>
            </a:fld>
            <a:endParaRPr lang="en-US"/>
          </a:p>
        </p:txBody>
      </p:sp>
      <p:sp>
        <p:nvSpPr>
          <p:cNvPr id="12" name="11 - Θέση υποσέλιδου"/>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73050"/>
            <a:ext cx="81534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609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800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21110C83-6390-2946-9604-4B10387210F6}" type="datetimeFigureOut">
              <a:rPr lang="en-US" smtClean="0"/>
              <a:pPr/>
              <a:t>1/18/2014</a:t>
            </a:fld>
            <a:endParaRPr lang="en-US"/>
          </a:p>
        </p:txBody>
      </p:sp>
      <p:sp>
        <p:nvSpPr>
          <p:cNvPr id="12" name="11 - Θέση αριθμού διαφάνειας"/>
          <p:cNvSpPr>
            <a:spLocks noGrp="1"/>
          </p:cNvSpPr>
          <p:nvPr>
            <p:ph type="sldNum" sz="quarter" idx="16"/>
          </p:nvPr>
        </p:nvSpPr>
        <p:spPr/>
        <p:txBody>
          <a:bodyPr rtlCol="0"/>
          <a:lstStyle/>
          <a:p>
            <a:fld id="{854F4CF8-8F2B-6046-BAFD-CEDC44EC32AC}" type="slidenum">
              <a:rPr lang="en-US" smtClean="0"/>
              <a:pPr/>
              <a:t>‹#›</a:t>
            </a:fld>
            <a:endParaRPr lang="en-US"/>
          </a:p>
        </p:txBody>
      </p:sp>
      <p:sp>
        <p:nvSpPr>
          <p:cNvPr id="14" name="13 - Θέση υποσέλιδου"/>
          <p:cNvSpPr>
            <a:spLocks noGrp="1"/>
          </p:cNvSpPr>
          <p:nvPr>
            <p:ph type="ftr" sz="quarter" idx="17"/>
          </p:nvPr>
        </p:nvSpPr>
        <p:spPr/>
        <p:txBody>
          <a:bodyPr rtlCol="0"/>
          <a:lstStyle/>
          <a:p>
            <a:endParaRPr lang="en-US"/>
          </a:p>
        </p:txBody>
      </p:sp>
      <p:sp>
        <p:nvSpPr>
          <p:cNvPr id="16" name="15 - Θέση κειμένου"/>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1110C83-6390-2946-9604-4B10387210F6}" type="datetimeFigureOut">
              <a:rPr lang="en-US" smtClean="0"/>
              <a:pPr/>
              <a:t>1/18/2014</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854F4CF8-8F2B-6046-BAFD-CEDC44EC32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1110C83-6390-2946-9604-4B10387210F6}" type="datetimeFigureOut">
              <a:rPr lang="en-US" smtClean="0"/>
              <a:pPr/>
              <a:t>1/18/2014</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a:xfrm>
            <a:off x="0" y="6248400"/>
            <a:ext cx="533400" cy="381000"/>
          </a:xfrm>
        </p:spPr>
        <p:txBody>
          <a:bodyPr/>
          <a:lstStyle>
            <a:lvl1pPr>
              <a:defRPr>
                <a:solidFill>
                  <a:schemeClr val="tx2"/>
                </a:solidFill>
              </a:defRPr>
            </a:lvl1pPr>
          </a:lstStyle>
          <a:p>
            <a:fld id="{854F4CF8-8F2B-6046-BAFD-CEDC44EC32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80772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21110C83-6390-2946-9604-4B10387210F6}" type="datetimeFigureOut">
              <a:rPr lang="en-US" smtClean="0"/>
              <a:pPr/>
              <a:t>1/18/2014</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854F4CF8-8F2B-6046-BAFD-CEDC44EC32AC}" type="slidenum">
              <a:rPr lang="en-US" smtClean="0"/>
              <a:pPr/>
              <a:t>‹#›</a:t>
            </a:fld>
            <a:endParaRPr lang="en-US"/>
          </a:p>
        </p:txBody>
      </p:sp>
      <p:sp>
        <p:nvSpPr>
          <p:cNvPr id="3" name="2 - Θέση κειμένου"/>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2362200" y="1752600"/>
            <a:ext cx="64008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Θέση ημερομηνίας"/>
          <p:cNvSpPr>
            <a:spLocks noGrp="1"/>
          </p:cNvSpPr>
          <p:nvPr>
            <p:ph type="dt" sz="half" idx="10"/>
          </p:nvPr>
        </p:nvSpPr>
        <p:spPr>
          <a:xfrm>
            <a:off x="6248400" y="6248400"/>
            <a:ext cx="2667000" cy="365125"/>
          </a:xfrm>
        </p:spPr>
        <p:txBody>
          <a:bodyPr rtlCol="0"/>
          <a:lstStyle/>
          <a:p>
            <a:fld id="{21110C83-6390-2946-9604-4B10387210F6}" type="datetimeFigureOut">
              <a:rPr lang="en-US" smtClean="0"/>
              <a:pPr/>
              <a:t>1/18/2014</a:t>
            </a:fld>
            <a:endParaRPr lang="en-US"/>
          </a:p>
        </p:txBody>
      </p:sp>
      <p:sp>
        <p:nvSpPr>
          <p:cNvPr id="13" name="12 - Θέση αριθμού διαφάνειας"/>
          <p:cNvSpPr>
            <a:spLocks noGrp="1"/>
          </p:cNvSpPr>
          <p:nvPr>
            <p:ph type="sldNum" sz="quarter" idx="11"/>
          </p:nvPr>
        </p:nvSpPr>
        <p:spPr>
          <a:xfrm>
            <a:off x="0" y="4667249"/>
            <a:ext cx="1447800" cy="663578"/>
          </a:xfrm>
        </p:spPr>
        <p:txBody>
          <a:bodyPr rtlCol="0"/>
          <a:lstStyle>
            <a:lvl1pPr>
              <a:defRPr sz="2800"/>
            </a:lvl1pPr>
          </a:lstStyle>
          <a:p>
            <a:fld id="{854F4CF8-8F2B-6046-BAFD-CEDC44EC32AC}" type="slidenum">
              <a:rPr lang="en-US" smtClean="0"/>
              <a:pPr/>
              <a:t>‹#›</a:t>
            </a:fld>
            <a:endParaRPr lang="en-US"/>
          </a:p>
        </p:txBody>
      </p:sp>
      <p:sp>
        <p:nvSpPr>
          <p:cNvPr id="14" name="13 - Θέση υποσέλιδου"/>
          <p:cNvSpPr>
            <a:spLocks noGrp="1"/>
          </p:cNvSpPr>
          <p:nvPr>
            <p:ph type="ftr" sz="quarter" idx="12"/>
          </p:nvPr>
        </p:nvSpPr>
        <p:spPr>
          <a:xfrm>
            <a:off x="1600200" y="6248206"/>
            <a:ext cx="4572000" cy="365125"/>
          </a:xfrm>
        </p:spPr>
        <p:txBody>
          <a:bodyPr rtlCol="0"/>
          <a:lstStyle/>
          <a:p>
            <a:endParaRPr lang="en-US"/>
          </a:p>
        </p:txBody>
      </p:sp>
      <p:sp>
        <p:nvSpPr>
          <p:cNvPr id="3" name="2 - Θέση εικόνας"/>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609600" y="228600"/>
            <a:ext cx="81534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1110C83-6390-2946-9604-4B10387210F6}" type="datetimeFigureOut">
              <a:rPr lang="en-US" smtClean="0"/>
              <a:pPr/>
              <a:t>1/18/2014</a:t>
            </a:fld>
            <a:endParaRPr lang="en-US"/>
          </a:p>
        </p:txBody>
      </p:sp>
      <p:sp>
        <p:nvSpPr>
          <p:cNvPr id="3" name="2 - Θέση υποσέλιδου"/>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6 - Ορθογώνιο"/>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54F4CF8-8F2B-6046-BAFD-CEDC44EC32A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http://nro.mc.vanderbilt.edu/books/nupr/textbook/figures/0006_0293d_f.gif" TargetMode="External"/><Relationship Id="rId7" Type="http://schemas.openxmlformats.org/officeDocument/2006/relationships/image" Target="http://nro.mc.vanderbilt.edu/books/nupr/textbook/figures/0006_0293e_f.gif"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http://nro.mc.vanderbilt.edu/books/nupr/textbook/figures/0006_0293a_f.gif" TargetMode="External"/><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http://nro.mc.vanderbilt.edu/books/nupr/textbook/figures/0006_0293b_f.gi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www.google.gr/url?sa=i&amp;rct=j&amp;q=&amp;esrc=s&amp;source=images&amp;cd=&amp;cad=rja&amp;docid=O0aTl1QKMHDNqM&amp;tbnid=Ksx4NpZpBhPDgM:&amp;ved=0CAUQjRw&amp;url=http://babyfeat.gr/2011/10/&amp;ei=-1HaUtXmPMi_0QXl6YGIDw&amp;psig=AFQjCNECY3U1Zs9N_Wdmf06RTUfAvCXu1w&amp;ust=1390125744939438" TargetMode="External"/><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259632" y="3672114"/>
            <a:ext cx="6858000" cy="2220686"/>
          </a:xfrm>
        </p:spPr>
        <p:txBody>
          <a:bodyPr>
            <a:normAutofit fontScale="90000"/>
          </a:bodyPr>
          <a:lstStyle/>
          <a:p>
            <a:r>
              <a:rPr lang="en-US" sz="3600" dirty="0" smtClean="0"/>
              <a:t>IV </a:t>
            </a:r>
            <a:r>
              <a:rPr lang="el-GR" sz="3600" dirty="0" smtClean="0"/>
              <a:t>ΚΑΘΕΤΗΡΕΣ </a:t>
            </a:r>
            <a:r>
              <a:rPr lang="en-US" sz="3600" dirty="0" smtClean="0"/>
              <a:t>KAI </a:t>
            </a:r>
            <a:r>
              <a:rPr lang="el-GR" sz="3600" dirty="0" smtClean="0"/>
              <a:t>ΑΡΧΕΣ ΦΡΟΝΤΙΔΑΣ ΒΑΣΙΣΜΕΝΕΣ ΣΕ ΕΝΔΕΙΞΕΙΣ</a:t>
            </a:r>
            <a:r>
              <a:rPr lang="el-GR" dirty="0" smtClean="0"/>
              <a:t/>
            </a:r>
            <a:br>
              <a:rPr lang="el-GR" dirty="0" smtClean="0"/>
            </a:br>
            <a:r>
              <a:rPr lang="el-GR" dirty="0" smtClean="0"/>
              <a:t/>
            </a:r>
            <a:br>
              <a:rPr lang="el-GR" dirty="0" smtClean="0"/>
            </a:br>
            <a:r>
              <a:rPr lang="el-GR" sz="2700" b="1" dirty="0" err="1" smtClean="0"/>
              <a:t>ΣοΦΙΑ</a:t>
            </a:r>
            <a:r>
              <a:rPr lang="el-GR" sz="2700" b="1" dirty="0" smtClean="0"/>
              <a:t>   ΖΥΓΑ</a:t>
            </a:r>
            <a:r>
              <a:rPr lang="el-GR" sz="2700" dirty="0" smtClean="0"/>
              <a:t/>
            </a:r>
            <a:br>
              <a:rPr lang="el-GR" sz="2700" dirty="0" smtClean="0"/>
            </a:br>
            <a:r>
              <a:rPr lang="el-GR" sz="2700" dirty="0" smtClean="0"/>
              <a:t/>
            </a:r>
            <a:br>
              <a:rPr lang="el-GR" sz="2700" dirty="0" smtClean="0"/>
            </a:br>
            <a:r>
              <a:rPr lang="el-GR" sz="2700" b="1" cap="none" dirty="0" smtClean="0"/>
              <a:t>Επίκουρος Καθηγήτρια Τμήματος Νοσηλευτικής Πανεπιστημίου Πελοποννήσου</a:t>
            </a:r>
            <a:r>
              <a:rPr lang="el-GR" dirty="0" smtClean="0"/>
              <a:t/>
            </a:r>
            <a:br>
              <a:rPr lang="el-GR" dirty="0" smtClean="0"/>
            </a:br>
            <a:r>
              <a:rPr lang="el-GR" dirty="0" smtClean="0"/>
              <a:t> </a:t>
            </a:r>
            <a:endParaRPr lang="el-GR" dirty="0"/>
          </a:p>
        </p:txBody>
      </p:sp>
      <p:grpSp>
        <p:nvGrpSpPr>
          <p:cNvPr id="4" name="Group 2"/>
          <p:cNvGrpSpPr>
            <a:grpSpLocks/>
          </p:cNvGrpSpPr>
          <p:nvPr/>
        </p:nvGrpSpPr>
        <p:grpSpPr bwMode="auto">
          <a:xfrm>
            <a:off x="5371849" y="264255"/>
            <a:ext cx="3068049" cy="1834357"/>
            <a:chOff x="2359" y="2065"/>
            <a:chExt cx="7180" cy="5380"/>
          </a:xfrm>
        </p:grpSpPr>
        <p:grpSp>
          <p:nvGrpSpPr>
            <p:cNvPr id="5" name="Group 4"/>
            <p:cNvGrpSpPr>
              <a:grpSpLocks/>
            </p:cNvGrpSpPr>
            <p:nvPr/>
          </p:nvGrpSpPr>
          <p:grpSpPr bwMode="auto">
            <a:xfrm>
              <a:off x="6116" y="2825"/>
              <a:ext cx="1612" cy="1656"/>
              <a:chOff x="6116" y="2825"/>
              <a:chExt cx="1612" cy="1656"/>
            </a:xfrm>
          </p:grpSpPr>
          <p:sp>
            <p:nvSpPr>
              <p:cNvPr id="1029" name="Freeform 5"/>
              <p:cNvSpPr>
                <a:spLocks/>
              </p:cNvSpPr>
              <p:nvPr/>
            </p:nvSpPr>
            <p:spPr bwMode="auto">
              <a:xfrm>
                <a:off x="6116" y="2825"/>
                <a:ext cx="1612" cy="1656"/>
              </a:xfrm>
              <a:custGeom>
                <a:avLst/>
                <a:gdLst/>
                <a:ahLst/>
                <a:cxnLst>
                  <a:cxn ang="0">
                    <a:pos x="0" y="1656"/>
                  </a:cxn>
                  <a:cxn ang="0">
                    <a:pos x="1611" y="1656"/>
                  </a:cxn>
                  <a:cxn ang="0">
                    <a:pos x="1611" y="0"/>
                  </a:cxn>
                  <a:cxn ang="0">
                    <a:pos x="0" y="0"/>
                  </a:cxn>
                  <a:cxn ang="0">
                    <a:pos x="0" y="1656"/>
                  </a:cxn>
                </a:cxnLst>
                <a:rect l="0" t="0" r="r" b="b"/>
                <a:pathLst>
                  <a:path w="1612" h="1656">
                    <a:moveTo>
                      <a:pt x="0" y="1656"/>
                    </a:moveTo>
                    <a:lnTo>
                      <a:pt x="1611" y="1656"/>
                    </a:lnTo>
                    <a:lnTo>
                      <a:pt x="1611" y="0"/>
                    </a:lnTo>
                    <a:lnTo>
                      <a:pt x="0" y="0"/>
                    </a:lnTo>
                    <a:lnTo>
                      <a:pt x="0" y="1656"/>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pic>
            <p:nvPicPr>
              <p:cNvPr id="1030" name="Picture 6"/>
              <p:cNvPicPr>
                <a:picLocks noChangeAspect="1" noChangeArrowheads="1"/>
              </p:cNvPicPr>
              <p:nvPr/>
            </p:nvPicPr>
            <p:blipFill>
              <a:blip r:embed="rId2" cstate="print"/>
              <a:srcRect/>
              <a:stretch>
                <a:fillRect/>
              </a:stretch>
            </p:blipFill>
            <p:spPr bwMode="auto">
              <a:xfrm>
                <a:off x="6115" y="2825"/>
                <a:ext cx="1613" cy="1657"/>
              </a:xfrm>
              <a:prstGeom prst="rect">
                <a:avLst/>
              </a:prstGeom>
              <a:noFill/>
            </p:spPr>
          </p:pic>
        </p:grpSp>
        <p:grpSp>
          <p:nvGrpSpPr>
            <p:cNvPr id="6" name="Group 7"/>
            <p:cNvGrpSpPr>
              <a:grpSpLocks/>
            </p:cNvGrpSpPr>
            <p:nvPr/>
          </p:nvGrpSpPr>
          <p:grpSpPr bwMode="auto">
            <a:xfrm>
              <a:off x="6145" y="2855"/>
              <a:ext cx="1643" cy="1687"/>
              <a:chOff x="6145" y="2855"/>
              <a:chExt cx="1643" cy="1687"/>
            </a:xfrm>
          </p:grpSpPr>
          <p:sp>
            <p:nvSpPr>
              <p:cNvPr id="1032" name="Freeform 8"/>
              <p:cNvSpPr>
                <a:spLocks/>
              </p:cNvSpPr>
              <p:nvPr/>
            </p:nvSpPr>
            <p:spPr bwMode="auto">
              <a:xfrm>
                <a:off x="6146" y="2855"/>
                <a:ext cx="1612" cy="1656"/>
              </a:xfrm>
              <a:custGeom>
                <a:avLst/>
                <a:gdLst/>
                <a:ahLst/>
                <a:cxnLst>
                  <a:cxn ang="0">
                    <a:pos x="0" y="1656"/>
                  </a:cxn>
                  <a:cxn ang="0">
                    <a:pos x="1611" y="1656"/>
                  </a:cxn>
                  <a:cxn ang="0">
                    <a:pos x="1611" y="0"/>
                  </a:cxn>
                  <a:cxn ang="0">
                    <a:pos x="0" y="0"/>
                  </a:cxn>
                  <a:cxn ang="0">
                    <a:pos x="0" y="1656"/>
                  </a:cxn>
                </a:cxnLst>
                <a:rect l="0" t="0" r="r" b="b"/>
                <a:pathLst>
                  <a:path w="1612" h="1656">
                    <a:moveTo>
                      <a:pt x="0" y="1656"/>
                    </a:moveTo>
                    <a:lnTo>
                      <a:pt x="1611" y="1656"/>
                    </a:lnTo>
                    <a:lnTo>
                      <a:pt x="1611" y="0"/>
                    </a:lnTo>
                    <a:lnTo>
                      <a:pt x="0" y="0"/>
                    </a:lnTo>
                    <a:lnTo>
                      <a:pt x="0" y="1656"/>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pic>
            <p:nvPicPr>
              <p:cNvPr id="1033" name="Picture 9"/>
              <p:cNvPicPr>
                <a:picLocks noChangeAspect="1" noChangeArrowheads="1"/>
              </p:cNvPicPr>
              <p:nvPr/>
            </p:nvPicPr>
            <p:blipFill>
              <a:blip r:embed="rId3" cstate="print"/>
              <a:srcRect/>
              <a:stretch>
                <a:fillRect/>
              </a:stretch>
            </p:blipFill>
            <p:spPr bwMode="auto">
              <a:xfrm>
                <a:off x="6145" y="2855"/>
                <a:ext cx="1613" cy="1657"/>
              </a:xfrm>
              <a:prstGeom prst="rect">
                <a:avLst/>
              </a:prstGeom>
              <a:noFill/>
            </p:spPr>
          </p:pic>
          <p:pic>
            <p:nvPicPr>
              <p:cNvPr id="1034" name="Picture 10"/>
              <p:cNvPicPr>
                <a:picLocks noChangeAspect="1" noChangeArrowheads="1"/>
              </p:cNvPicPr>
              <p:nvPr/>
            </p:nvPicPr>
            <p:blipFill>
              <a:blip r:embed="rId4" cstate="print"/>
              <a:srcRect/>
              <a:stretch>
                <a:fillRect/>
              </a:stretch>
            </p:blipFill>
            <p:spPr bwMode="auto">
              <a:xfrm>
                <a:off x="6175" y="2885"/>
                <a:ext cx="1613" cy="1657"/>
              </a:xfrm>
              <a:prstGeom prst="rect">
                <a:avLst/>
              </a:prstGeom>
              <a:noFill/>
            </p:spPr>
          </p:pic>
        </p:grpSp>
        <p:grpSp>
          <p:nvGrpSpPr>
            <p:cNvPr id="7" name="Group 11"/>
            <p:cNvGrpSpPr>
              <a:grpSpLocks/>
            </p:cNvGrpSpPr>
            <p:nvPr/>
          </p:nvGrpSpPr>
          <p:grpSpPr bwMode="auto">
            <a:xfrm>
              <a:off x="4870" y="3279"/>
              <a:ext cx="1612" cy="1656"/>
              <a:chOff x="4870" y="3279"/>
              <a:chExt cx="1612" cy="1656"/>
            </a:xfrm>
          </p:grpSpPr>
          <p:sp>
            <p:nvSpPr>
              <p:cNvPr id="1036" name="Freeform 12"/>
              <p:cNvSpPr>
                <a:spLocks/>
              </p:cNvSpPr>
              <p:nvPr/>
            </p:nvSpPr>
            <p:spPr bwMode="auto">
              <a:xfrm>
                <a:off x="4870" y="3279"/>
                <a:ext cx="1612" cy="1656"/>
              </a:xfrm>
              <a:custGeom>
                <a:avLst/>
                <a:gdLst/>
                <a:ahLst/>
                <a:cxnLst>
                  <a:cxn ang="0">
                    <a:pos x="0" y="1656"/>
                  </a:cxn>
                  <a:cxn ang="0">
                    <a:pos x="1612" y="1656"/>
                  </a:cxn>
                  <a:cxn ang="0">
                    <a:pos x="1612" y="0"/>
                  </a:cxn>
                  <a:cxn ang="0">
                    <a:pos x="0" y="0"/>
                  </a:cxn>
                  <a:cxn ang="0">
                    <a:pos x="0" y="1656"/>
                  </a:cxn>
                </a:cxnLst>
                <a:rect l="0" t="0" r="r" b="b"/>
                <a:pathLst>
                  <a:path w="1612" h="1656">
                    <a:moveTo>
                      <a:pt x="0" y="1656"/>
                    </a:moveTo>
                    <a:lnTo>
                      <a:pt x="1612" y="1656"/>
                    </a:lnTo>
                    <a:lnTo>
                      <a:pt x="1612" y="0"/>
                    </a:lnTo>
                    <a:lnTo>
                      <a:pt x="0" y="0"/>
                    </a:lnTo>
                    <a:lnTo>
                      <a:pt x="0" y="1656"/>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pic>
            <p:nvPicPr>
              <p:cNvPr id="1037" name="Picture 13"/>
              <p:cNvPicPr>
                <a:picLocks noChangeAspect="1" noChangeArrowheads="1"/>
              </p:cNvPicPr>
              <p:nvPr/>
            </p:nvPicPr>
            <p:blipFill>
              <a:blip r:embed="rId2" cstate="print"/>
              <a:srcRect/>
              <a:stretch>
                <a:fillRect/>
              </a:stretch>
            </p:blipFill>
            <p:spPr bwMode="auto">
              <a:xfrm>
                <a:off x="4870" y="3278"/>
                <a:ext cx="1613" cy="1657"/>
              </a:xfrm>
              <a:prstGeom prst="rect">
                <a:avLst/>
              </a:prstGeom>
              <a:noFill/>
            </p:spPr>
          </p:pic>
        </p:grpSp>
        <p:grpSp>
          <p:nvGrpSpPr>
            <p:cNvPr id="8" name="Group 14"/>
            <p:cNvGrpSpPr>
              <a:grpSpLocks/>
            </p:cNvGrpSpPr>
            <p:nvPr/>
          </p:nvGrpSpPr>
          <p:grpSpPr bwMode="auto">
            <a:xfrm>
              <a:off x="4900" y="3309"/>
              <a:ext cx="1612" cy="1656"/>
              <a:chOff x="4900" y="3309"/>
              <a:chExt cx="1612" cy="1656"/>
            </a:xfrm>
          </p:grpSpPr>
          <p:sp>
            <p:nvSpPr>
              <p:cNvPr id="1039" name="Freeform 15"/>
              <p:cNvSpPr>
                <a:spLocks/>
              </p:cNvSpPr>
              <p:nvPr/>
            </p:nvSpPr>
            <p:spPr bwMode="auto">
              <a:xfrm>
                <a:off x="4900" y="3309"/>
                <a:ext cx="1612" cy="1656"/>
              </a:xfrm>
              <a:custGeom>
                <a:avLst/>
                <a:gdLst/>
                <a:ahLst/>
                <a:cxnLst>
                  <a:cxn ang="0">
                    <a:pos x="0" y="1656"/>
                  </a:cxn>
                  <a:cxn ang="0">
                    <a:pos x="1612" y="1656"/>
                  </a:cxn>
                  <a:cxn ang="0">
                    <a:pos x="1612" y="0"/>
                  </a:cxn>
                  <a:cxn ang="0">
                    <a:pos x="0" y="0"/>
                  </a:cxn>
                  <a:cxn ang="0">
                    <a:pos x="0" y="1656"/>
                  </a:cxn>
                </a:cxnLst>
                <a:rect l="0" t="0" r="r" b="b"/>
                <a:pathLst>
                  <a:path w="1612" h="1656">
                    <a:moveTo>
                      <a:pt x="0" y="1656"/>
                    </a:moveTo>
                    <a:lnTo>
                      <a:pt x="1612" y="1656"/>
                    </a:lnTo>
                    <a:lnTo>
                      <a:pt x="1612" y="0"/>
                    </a:lnTo>
                    <a:lnTo>
                      <a:pt x="0" y="0"/>
                    </a:lnTo>
                    <a:lnTo>
                      <a:pt x="0" y="1656"/>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pic>
            <p:nvPicPr>
              <p:cNvPr id="1040" name="Picture 16"/>
              <p:cNvPicPr>
                <a:picLocks noChangeAspect="1" noChangeArrowheads="1"/>
              </p:cNvPicPr>
              <p:nvPr/>
            </p:nvPicPr>
            <p:blipFill>
              <a:blip r:embed="rId3" cstate="print"/>
              <a:srcRect/>
              <a:stretch>
                <a:fillRect/>
              </a:stretch>
            </p:blipFill>
            <p:spPr bwMode="auto">
              <a:xfrm>
                <a:off x="4900" y="3308"/>
                <a:ext cx="1613" cy="1657"/>
              </a:xfrm>
              <a:prstGeom prst="rect">
                <a:avLst/>
              </a:prstGeom>
              <a:noFill/>
            </p:spPr>
          </p:pic>
          <p:pic>
            <p:nvPicPr>
              <p:cNvPr id="1041" name="Picture 17"/>
              <p:cNvPicPr>
                <a:picLocks noChangeAspect="1" noChangeArrowheads="1"/>
              </p:cNvPicPr>
              <p:nvPr/>
            </p:nvPicPr>
            <p:blipFill>
              <a:blip r:embed="rId4" cstate="print"/>
              <a:srcRect/>
              <a:stretch>
                <a:fillRect/>
              </a:stretch>
            </p:blipFill>
            <p:spPr bwMode="auto">
              <a:xfrm>
                <a:off x="4930" y="3338"/>
                <a:ext cx="1613" cy="1657"/>
              </a:xfrm>
              <a:prstGeom prst="rect">
                <a:avLst/>
              </a:prstGeom>
              <a:noFill/>
            </p:spPr>
          </p:pic>
        </p:grpSp>
        <p:grpSp>
          <p:nvGrpSpPr>
            <p:cNvPr id="9" name="Group 18"/>
            <p:cNvGrpSpPr>
              <a:grpSpLocks/>
            </p:cNvGrpSpPr>
            <p:nvPr/>
          </p:nvGrpSpPr>
          <p:grpSpPr bwMode="auto">
            <a:xfrm>
              <a:off x="3453" y="4072"/>
              <a:ext cx="2009" cy="1739"/>
              <a:chOff x="3453" y="4072"/>
              <a:chExt cx="2009" cy="1739"/>
            </a:xfrm>
          </p:grpSpPr>
          <p:sp>
            <p:nvSpPr>
              <p:cNvPr id="1043" name="Freeform 19"/>
              <p:cNvSpPr>
                <a:spLocks/>
              </p:cNvSpPr>
              <p:nvPr/>
            </p:nvSpPr>
            <p:spPr bwMode="auto">
              <a:xfrm>
                <a:off x="3453" y="4072"/>
                <a:ext cx="2009" cy="1739"/>
              </a:xfrm>
              <a:custGeom>
                <a:avLst/>
                <a:gdLst/>
                <a:ahLst/>
                <a:cxnLst>
                  <a:cxn ang="0">
                    <a:pos x="0" y="1739"/>
                  </a:cxn>
                  <a:cxn ang="0">
                    <a:pos x="2009" y="1739"/>
                  </a:cxn>
                  <a:cxn ang="0">
                    <a:pos x="2009" y="0"/>
                  </a:cxn>
                  <a:cxn ang="0">
                    <a:pos x="0" y="0"/>
                  </a:cxn>
                  <a:cxn ang="0">
                    <a:pos x="0" y="1739"/>
                  </a:cxn>
                </a:cxnLst>
                <a:rect l="0" t="0" r="r" b="b"/>
                <a:pathLst>
                  <a:path w="2009" h="1739">
                    <a:moveTo>
                      <a:pt x="0" y="1739"/>
                    </a:moveTo>
                    <a:lnTo>
                      <a:pt x="2009" y="1739"/>
                    </a:lnTo>
                    <a:lnTo>
                      <a:pt x="2009" y="0"/>
                    </a:lnTo>
                    <a:lnTo>
                      <a:pt x="0" y="0"/>
                    </a:lnTo>
                    <a:lnTo>
                      <a:pt x="0" y="1739"/>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pic>
            <p:nvPicPr>
              <p:cNvPr id="1044" name="Picture 20"/>
              <p:cNvPicPr>
                <a:picLocks noChangeAspect="1" noChangeArrowheads="1"/>
              </p:cNvPicPr>
              <p:nvPr/>
            </p:nvPicPr>
            <p:blipFill>
              <a:blip r:embed="rId5" cstate="print"/>
              <a:srcRect/>
              <a:stretch>
                <a:fillRect/>
              </a:stretch>
            </p:blipFill>
            <p:spPr bwMode="auto">
              <a:xfrm>
                <a:off x="3452" y="4072"/>
                <a:ext cx="2010" cy="1740"/>
              </a:xfrm>
              <a:prstGeom prst="rect">
                <a:avLst/>
              </a:prstGeom>
              <a:noFill/>
            </p:spPr>
          </p:pic>
        </p:grpSp>
        <p:grpSp>
          <p:nvGrpSpPr>
            <p:cNvPr id="10" name="Group 21"/>
            <p:cNvGrpSpPr>
              <a:grpSpLocks/>
            </p:cNvGrpSpPr>
            <p:nvPr/>
          </p:nvGrpSpPr>
          <p:grpSpPr bwMode="auto">
            <a:xfrm>
              <a:off x="3482" y="4102"/>
              <a:ext cx="2040" cy="1770"/>
              <a:chOff x="3482" y="4102"/>
              <a:chExt cx="2040" cy="1770"/>
            </a:xfrm>
          </p:grpSpPr>
          <p:sp>
            <p:nvSpPr>
              <p:cNvPr id="1046" name="Freeform 22"/>
              <p:cNvSpPr>
                <a:spLocks/>
              </p:cNvSpPr>
              <p:nvPr/>
            </p:nvSpPr>
            <p:spPr bwMode="auto">
              <a:xfrm>
                <a:off x="3483" y="4102"/>
                <a:ext cx="2009" cy="1739"/>
              </a:xfrm>
              <a:custGeom>
                <a:avLst/>
                <a:gdLst/>
                <a:ahLst/>
                <a:cxnLst>
                  <a:cxn ang="0">
                    <a:pos x="0" y="1739"/>
                  </a:cxn>
                  <a:cxn ang="0">
                    <a:pos x="2009" y="1739"/>
                  </a:cxn>
                  <a:cxn ang="0">
                    <a:pos x="2009" y="0"/>
                  </a:cxn>
                  <a:cxn ang="0">
                    <a:pos x="0" y="0"/>
                  </a:cxn>
                  <a:cxn ang="0">
                    <a:pos x="0" y="1739"/>
                  </a:cxn>
                </a:cxnLst>
                <a:rect l="0" t="0" r="r" b="b"/>
                <a:pathLst>
                  <a:path w="2009" h="1739">
                    <a:moveTo>
                      <a:pt x="0" y="1739"/>
                    </a:moveTo>
                    <a:lnTo>
                      <a:pt x="2009" y="1739"/>
                    </a:lnTo>
                    <a:lnTo>
                      <a:pt x="2009" y="0"/>
                    </a:lnTo>
                    <a:lnTo>
                      <a:pt x="0" y="0"/>
                    </a:lnTo>
                    <a:lnTo>
                      <a:pt x="0" y="1739"/>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pic>
            <p:nvPicPr>
              <p:cNvPr id="1047" name="Picture 23"/>
              <p:cNvPicPr>
                <a:picLocks noChangeAspect="1" noChangeArrowheads="1"/>
              </p:cNvPicPr>
              <p:nvPr/>
            </p:nvPicPr>
            <p:blipFill>
              <a:blip r:embed="rId6" cstate="print"/>
              <a:srcRect/>
              <a:stretch>
                <a:fillRect/>
              </a:stretch>
            </p:blipFill>
            <p:spPr bwMode="auto">
              <a:xfrm>
                <a:off x="3482" y="4102"/>
                <a:ext cx="2010" cy="1740"/>
              </a:xfrm>
              <a:prstGeom prst="rect">
                <a:avLst/>
              </a:prstGeom>
              <a:noFill/>
            </p:spPr>
          </p:pic>
          <p:pic>
            <p:nvPicPr>
              <p:cNvPr id="1048" name="Picture 24"/>
              <p:cNvPicPr>
                <a:picLocks noChangeAspect="1" noChangeArrowheads="1"/>
              </p:cNvPicPr>
              <p:nvPr/>
            </p:nvPicPr>
            <p:blipFill>
              <a:blip r:embed="rId7" cstate="print"/>
              <a:srcRect/>
              <a:stretch>
                <a:fillRect/>
              </a:stretch>
            </p:blipFill>
            <p:spPr bwMode="auto">
              <a:xfrm>
                <a:off x="3512" y="4132"/>
                <a:ext cx="2010" cy="1740"/>
              </a:xfrm>
              <a:prstGeom prst="rect">
                <a:avLst/>
              </a:prstGeom>
              <a:noFill/>
            </p:spPr>
          </p:pic>
        </p:grpSp>
        <p:grpSp>
          <p:nvGrpSpPr>
            <p:cNvPr id="11" name="Group 25"/>
            <p:cNvGrpSpPr>
              <a:grpSpLocks/>
            </p:cNvGrpSpPr>
            <p:nvPr/>
          </p:nvGrpSpPr>
          <p:grpSpPr bwMode="auto">
            <a:xfrm>
              <a:off x="7761" y="5603"/>
              <a:ext cx="1488" cy="1529"/>
              <a:chOff x="7761" y="5603"/>
              <a:chExt cx="1488" cy="1529"/>
            </a:xfrm>
          </p:grpSpPr>
          <p:sp>
            <p:nvSpPr>
              <p:cNvPr id="1050" name="Freeform 26"/>
              <p:cNvSpPr>
                <a:spLocks/>
              </p:cNvSpPr>
              <p:nvPr/>
            </p:nvSpPr>
            <p:spPr bwMode="auto">
              <a:xfrm>
                <a:off x="7761" y="5603"/>
                <a:ext cx="1488" cy="1529"/>
              </a:xfrm>
              <a:custGeom>
                <a:avLst/>
                <a:gdLst/>
                <a:ahLst/>
                <a:cxnLst>
                  <a:cxn ang="0">
                    <a:pos x="0" y="1529"/>
                  </a:cxn>
                  <a:cxn ang="0">
                    <a:pos x="1488" y="1529"/>
                  </a:cxn>
                  <a:cxn ang="0">
                    <a:pos x="1488" y="0"/>
                  </a:cxn>
                  <a:cxn ang="0">
                    <a:pos x="0" y="0"/>
                  </a:cxn>
                  <a:cxn ang="0">
                    <a:pos x="0" y="1529"/>
                  </a:cxn>
                </a:cxnLst>
                <a:rect l="0" t="0" r="r" b="b"/>
                <a:pathLst>
                  <a:path w="1488" h="1529">
                    <a:moveTo>
                      <a:pt x="0" y="1529"/>
                    </a:moveTo>
                    <a:lnTo>
                      <a:pt x="1488" y="1529"/>
                    </a:lnTo>
                    <a:lnTo>
                      <a:pt x="1488" y="0"/>
                    </a:lnTo>
                    <a:lnTo>
                      <a:pt x="0" y="0"/>
                    </a:lnTo>
                    <a:lnTo>
                      <a:pt x="0" y="1529"/>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pic>
            <p:nvPicPr>
              <p:cNvPr id="1051" name="Picture 27"/>
              <p:cNvPicPr>
                <a:picLocks noChangeAspect="1" noChangeArrowheads="1"/>
              </p:cNvPicPr>
              <p:nvPr/>
            </p:nvPicPr>
            <p:blipFill>
              <a:blip r:embed="rId2" cstate="print"/>
              <a:srcRect/>
              <a:stretch>
                <a:fillRect/>
              </a:stretch>
            </p:blipFill>
            <p:spPr bwMode="auto">
              <a:xfrm>
                <a:off x="7760" y="5603"/>
                <a:ext cx="1489" cy="1530"/>
              </a:xfrm>
              <a:prstGeom prst="rect">
                <a:avLst/>
              </a:prstGeom>
              <a:noFill/>
            </p:spPr>
          </p:pic>
        </p:grpSp>
        <p:grpSp>
          <p:nvGrpSpPr>
            <p:cNvPr id="12" name="Group 28"/>
            <p:cNvGrpSpPr>
              <a:grpSpLocks/>
            </p:cNvGrpSpPr>
            <p:nvPr/>
          </p:nvGrpSpPr>
          <p:grpSpPr bwMode="auto">
            <a:xfrm>
              <a:off x="7790" y="5633"/>
              <a:ext cx="1519" cy="1560"/>
              <a:chOff x="7790" y="5633"/>
              <a:chExt cx="1519" cy="1560"/>
            </a:xfrm>
          </p:grpSpPr>
          <p:sp>
            <p:nvSpPr>
              <p:cNvPr id="1053" name="Freeform 29"/>
              <p:cNvSpPr>
                <a:spLocks/>
              </p:cNvSpPr>
              <p:nvPr/>
            </p:nvSpPr>
            <p:spPr bwMode="auto">
              <a:xfrm>
                <a:off x="7791" y="5633"/>
                <a:ext cx="1488" cy="1529"/>
              </a:xfrm>
              <a:custGeom>
                <a:avLst/>
                <a:gdLst/>
                <a:ahLst/>
                <a:cxnLst>
                  <a:cxn ang="0">
                    <a:pos x="0" y="1529"/>
                  </a:cxn>
                  <a:cxn ang="0">
                    <a:pos x="1488" y="1529"/>
                  </a:cxn>
                  <a:cxn ang="0">
                    <a:pos x="1488" y="0"/>
                  </a:cxn>
                  <a:cxn ang="0">
                    <a:pos x="0" y="0"/>
                  </a:cxn>
                  <a:cxn ang="0">
                    <a:pos x="0" y="1529"/>
                  </a:cxn>
                </a:cxnLst>
                <a:rect l="0" t="0" r="r" b="b"/>
                <a:pathLst>
                  <a:path w="1488" h="1529">
                    <a:moveTo>
                      <a:pt x="0" y="1529"/>
                    </a:moveTo>
                    <a:lnTo>
                      <a:pt x="1488" y="1529"/>
                    </a:lnTo>
                    <a:lnTo>
                      <a:pt x="1488" y="0"/>
                    </a:lnTo>
                    <a:lnTo>
                      <a:pt x="0" y="0"/>
                    </a:lnTo>
                    <a:lnTo>
                      <a:pt x="0" y="1529"/>
                    </a:lnTo>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l-GR"/>
              </a:p>
            </p:txBody>
          </p:sp>
          <p:pic>
            <p:nvPicPr>
              <p:cNvPr id="1054" name="Picture 30"/>
              <p:cNvPicPr>
                <a:picLocks noChangeAspect="1" noChangeArrowheads="1"/>
              </p:cNvPicPr>
              <p:nvPr/>
            </p:nvPicPr>
            <p:blipFill>
              <a:blip r:embed="rId3" cstate="print"/>
              <a:srcRect/>
              <a:stretch>
                <a:fillRect/>
              </a:stretch>
            </p:blipFill>
            <p:spPr bwMode="auto">
              <a:xfrm>
                <a:off x="7790" y="5633"/>
                <a:ext cx="1489" cy="1530"/>
              </a:xfrm>
              <a:prstGeom prst="rect">
                <a:avLst/>
              </a:prstGeom>
              <a:noFill/>
            </p:spPr>
          </p:pic>
          <p:pic>
            <p:nvPicPr>
              <p:cNvPr id="1055" name="Picture 31"/>
              <p:cNvPicPr>
                <a:picLocks noChangeAspect="1" noChangeArrowheads="1"/>
              </p:cNvPicPr>
              <p:nvPr/>
            </p:nvPicPr>
            <p:blipFill>
              <a:blip r:embed="rId8" cstate="print"/>
              <a:srcRect/>
              <a:stretch>
                <a:fillRect/>
              </a:stretch>
            </p:blipFill>
            <p:spPr bwMode="auto">
              <a:xfrm>
                <a:off x="7820" y="5663"/>
                <a:ext cx="1489" cy="1530"/>
              </a:xfrm>
              <a:prstGeom prst="rect">
                <a:avLst/>
              </a:prstGeom>
              <a:noFill/>
            </p:spPr>
          </p:pic>
        </p:grpSp>
        <p:grpSp>
          <p:nvGrpSpPr>
            <p:cNvPr id="13" name="Group 32"/>
            <p:cNvGrpSpPr>
              <a:grpSpLocks/>
            </p:cNvGrpSpPr>
            <p:nvPr/>
          </p:nvGrpSpPr>
          <p:grpSpPr bwMode="auto">
            <a:xfrm>
              <a:off x="2359" y="2065"/>
              <a:ext cx="7180" cy="5380"/>
              <a:chOff x="2359" y="2065"/>
              <a:chExt cx="7180" cy="5380"/>
            </a:xfrm>
          </p:grpSpPr>
          <p:sp>
            <p:nvSpPr>
              <p:cNvPr id="1057" name="Freeform 33"/>
              <p:cNvSpPr>
                <a:spLocks/>
              </p:cNvSpPr>
              <p:nvPr/>
            </p:nvSpPr>
            <p:spPr bwMode="auto">
              <a:xfrm>
                <a:off x="2359" y="2065"/>
                <a:ext cx="7180" cy="5380"/>
              </a:xfrm>
              <a:custGeom>
                <a:avLst/>
                <a:gdLst/>
                <a:ahLst/>
                <a:cxnLst>
                  <a:cxn ang="0">
                    <a:pos x="7180" y="0"/>
                  </a:cxn>
                  <a:cxn ang="0">
                    <a:pos x="0" y="0"/>
                  </a:cxn>
                  <a:cxn ang="0">
                    <a:pos x="0" y="5380"/>
                  </a:cxn>
                  <a:cxn ang="0">
                    <a:pos x="7180" y="5380"/>
                  </a:cxn>
                  <a:cxn ang="0">
                    <a:pos x="7180" y="0"/>
                  </a:cxn>
                </a:cxnLst>
                <a:rect l="0" t="0" r="r" b="b"/>
                <a:pathLst>
                  <a:path w="7180" h="5380">
                    <a:moveTo>
                      <a:pt x="7180" y="0"/>
                    </a:moveTo>
                    <a:lnTo>
                      <a:pt x="0" y="0"/>
                    </a:lnTo>
                    <a:lnTo>
                      <a:pt x="0" y="5380"/>
                    </a:lnTo>
                    <a:lnTo>
                      <a:pt x="7180" y="5380"/>
                    </a:lnTo>
                    <a:lnTo>
                      <a:pt x="7180" y="0"/>
                    </a:lnTo>
                    <a:close/>
                  </a:path>
                </a:pathLst>
              </a:custGeom>
              <a:noFill/>
              <a:ln w="12954">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p>
            </p:txBody>
          </p:sp>
        </p:gr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343" y="1600200"/>
            <a:ext cx="8417705" cy="5257800"/>
          </a:xfrm>
        </p:spPr>
        <p:txBody>
          <a:bodyPr>
            <a:normAutofit/>
          </a:bodyPr>
          <a:lstStyle/>
          <a:p>
            <a:endParaRPr lang="el-GR" b="1" dirty="0" smtClean="0"/>
          </a:p>
          <a:p>
            <a:pPr>
              <a:buNone/>
            </a:pPr>
            <a:r>
              <a:rPr lang="el-GR" sz="4300" dirty="0" smtClean="0"/>
              <a:t>     </a:t>
            </a:r>
            <a:endParaRPr lang="el-GR" dirty="0" smtClean="0"/>
          </a:p>
          <a:p>
            <a:pPr>
              <a:buNone/>
            </a:pPr>
            <a:endParaRPr lang="el-GR" u="sng" dirty="0" smtClean="0"/>
          </a:p>
          <a:p>
            <a:endParaRPr lang="el-GR" dirty="0"/>
          </a:p>
        </p:txBody>
      </p:sp>
      <p:sp>
        <p:nvSpPr>
          <p:cNvPr id="4" name="Title 1"/>
          <p:cNvSpPr>
            <a:spLocks noGrp="1"/>
          </p:cNvSpPr>
          <p:nvPr>
            <p:ph type="title"/>
          </p:nvPr>
        </p:nvSpPr>
        <p:spPr/>
        <p:txBody>
          <a:bodyPr>
            <a:normAutofit/>
          </a:bodyPr>
          <a:lstStyle/>
          <a:p>
            <a:r>
              <a:rPr lang="el-GR" sz="5400" b="1" dirty="0" smtClean="0"/>
              <a:t> Φλέβες των άνω άκρων</a:t>
            </a:r>
            <a:endParaRPr lang="el-GR" sz="6000" dirty="0">
              <a:latin typeface="Gabriola" pitchFamily="82" charset="0"/>
            </a:endParaRPr>
          </a:p>
        </p:txBody>
      </p:sp>
      <p:pic>
        <p:nvPicPr>
          <p:cNvPr id="5" name="Picture 6" descr="arm copy"/>
          <p:cNvPicPr>
            <a:picLocks noChangeAspect="1" noChangeArrowheads="1"/>
          </p:cNvPicPr>
          <p:nvPr/>
        </p:nvPicPr>
        <p:blipFill>
          <a:blip r:embed="rId2" cstate="print"/>
          <a:srcRect/>
          <a:stretch>
            <a:fillRect/>
          </a:stretch>
        </p:blipFill>
        <p:spPr bwMode="auto">
          <a:xfrm>
            <a:off x="4934857" y="1600200"/>
            <a:ext cx="4209143" cy="5257800"/>
          </a:xfrm>
          <a:prstGeom prst="rect">
            <a:avLst/>
          </a:prstGeom>
          <a:noFill/>
        </p:spPr>
      </p:pic>
      <p:sp>
        <p:nvSpPr>
          <p:cNvPr id="6" name="Oval 10"/>
          <p:cNvSpPr>
            <a:spLocks noChangeArrowheads="1"/>
          </p:cNvSpPr>
          <p:nvPr/>
        </p:nvSpPr>
        <p:spPr bwMode="auto">
          <a:xfrm>
            <a:off x="5364088" y="4572000"/>
            <a:ext cx="1905000" cy="606152"/>
          </a:xfrm>
          <a:prstGeom prst="ellipse">
            <a:avLst/>
          </a:prstGeom>
          <a:noFill/>
          <a:ln w="28575">
            <a:solidFill>
              <a:schemeClr val="accent1"/>
            </a:solidFill>
            <a:round/>
            <a:headEnd/>
            <a:tailEnd/>
          </a:ln>
          <a:effectLst/>
        </p:spPr>
        <p:txBody>
          <a:bodyPr wrap="none" anchor="ctr"/>
          <a:lstStyle/>
          <a:p>
            <a:endParaRPr lang="el-GR"/>
          </a:p>
        </p:txBody>
      </p:sp>
      <p:sp>
        <p:nvSpPr>
          <p:cNvPr id="7" name="Oval 10"/>
          <p:cNvSpPr>
            <a:spLocks noChangeArrowheads="1"/>
          </p:cNvSpPr>
          <p:nvPr/>
        </p:nvSpPr>
        <p:spPr bwMode="auto">
          <a:xfrm>
            <a:off x="5292080" y="3349487"/>
            <a:ext cx="1905000" cy="520925"/>
          </a:xfrm>
          <a:prstGeom prst="ellipse">
            <a:avLst/>
          </a:prstGeom>
          <a:noFill/>
          <a:ln w="28575">
            <a:solidFill>
              <a:schemeClr val="accent1"/>
            </a:solidFill>
            <a:round/>
            <a:headEnd/>
            <a:tailEnd/>
          </a:ln>
          <a:effectLst/>
        </p:spPr>
        <p:txBody>
          <a:bodyPr wrap="none" anchor="ctr"/>
          <a:lstStyle/>
          <a:p>
            <a:endParaRPr lang="el-GR"/>
          </a:p>
        </p:txBody>
      </p:sp>
      <p:sp>
        <p:nvSpPr>
          <p:cNvPr id="8" name="Oval 8"/>
          <p:cNvSpPr>
            <a:spLocks noChangeArrowheads="1"/>
          </p:cNvSpPr>
          <p:nvPr/>
        </p:nvSpPr>
        <p:spPr bwMode="auto">
          <a:xfrm>
            <a:off x="7452320" y="3349487"/>
            <a:ext cx="990600" cy="981337"/>
          </a:xfrm>
          <a:prstGeom prst="ellipse">
            <a:avLst/>
          </a:prstGeom>
          <a:noFill/>
          <a:ln w="28575">
            <a:solidFill>
              <a:schemeClr val="accent1"/>
            </a:solidFill>
            <a:round/>
            <a:headEnd/>
            <a:tailEnd/>
          </a:ln>
          <a:effectLst/>
        </p:spPr>
        <p:txBody>
          <a:bodyPr wrap="none" anchor="ctr"/>
          <a:lstStyle/>
          <a:p>
            <a:endParaRPr lang="el-GR"/>
          </a:p>
        </p:txBody>
      </p:sp>
      <p:pic>
        <p:nvPicPr>
          <p:cNvPr id="9" name="Picture 1030" descr="arm copy"/>
          <p:cNvPicPr>
            <a:picLocks noChangeAspect="1" noChangeArrowheads="1"/>
          </p:cNvPicPr>
          <p:nvPr/>
        </p:nvPicPr>
        <p:blipFill>
          <a:blip r:embed="rId3" cstate="print"/>
          <a:srcRect/>
          <a:stretch>
            <a:fillRect/>
          </a:stretch>
        </p:blipFill>
        <p:spPr bwMode="auto">
          <a:xfrm>
            <a:off x="612648" y="1600200"/>
            <a:ext cx="3850022" cy="5257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smtClean="0"/>
              <a:t>ΣΥΣΤΑΣΕΙΣ ΒΑΣΙΣΜΕΝΕΣ ΣΕ ΕΝΔΕΙΞΕΙΣ</a:t>
            </a:r>
            <a:endParaRPr lang="en-US" dirty="0"/>
          </a:p>
        </p:txBody>
      </p:sp>
      <p:sp>
        <p:nvSpPr>
          <p:cNvPr id="5" name="Content Placeholder 4"/>
          <p:cNvSpPr>
            <a:spLocks noGrp="1"/>
          </p:cNvSpPr>
          <p:nvPr>
            <p:ph sz="quarter" idx="1"/>
          </p:nvPr>
        </p:nvSpPr>
        <p:spPr>
          <a:xfrm>
            <a:off x="457200" y="1600200"/>
            <a:ext cx="8229600" cy="4892675"/>
          </a:xfrm>
        </p:spPr>
        <p:txBody>
          <a:bodyPr>
            <a:normAutofit fontScale="77500" lnSpcReduction="20000"/>
          </a:bodyPr>
          <a:lstStyle/>
          <a:p>
            <a:r>
              <a:rPr lang="el-GR" b="1" i="1" dirty="0" smtClean="0"/>
              <a:t>Κατηγορία IΑ</a:t>
            </a:r>
            <a:r>
              <a:rPr lang="el-GR" b="1" dirty="0" smtClean="0"/>
              <a:t>. </a:t>
            </a:r>
            <a:r>
              <a:rPr lang="el-GR" dirty="0" smtClean="0"/>
              <a:t>Ισχυρά προτεινόμενο για εφαρμογή και ισχυρά υποστηριζόμενο από καλά σχεδιασμένες πειραματικές, κλινικές ή </a:t>
            </a:r>
            <a:r>
              <a:rPr lang="el-GR" dirty="0" err="1" smtClean="0"/>
              <a:t>επιδημιολογικές</a:t>
            </a:r>
            <a:r>
              <a:rPr lang="el-GR" dirty="0" smtClean="0"/>
              <a:t> </a:t>
            </a:r>
            <a:r>
              <a:rPr lang="el-GR" dirty="0" err="1" smtClean="0"/>
              <a:t>μελέτες</a:t>
            </a:r>
            <a:r>
              <a:rPr lang="el-GR" dirty="0" smtClean="0"/>
              <a:t>.</a:t>
            </a:r>
            <a:endParaRPr lang="el-GR" dirty="0"/>
          </a:p>
          <a:p>
            <a:r>
              <a:rPr lang="el-GR" b="1" i="1" dirty="0" smtClean="0"/>
              <a:t>Κατηγορία IB</a:t>
            </a:r>
            <a:r>
              <a:rPr lang="el-GR" b="1" dirty="0" smtClean="0"/>
              <a:t>. </a:t>
            </a:r>
            <a:r>
              <a:rPr lang="el-GR" dirty="0" smtClean="0"/>
              <a:t>Ισχυρά προτεινόμενο για εφαρμογή και υποστηριζόμενο από μερικές πειραματικές, κλινικές ή επιδημιολογικές μελέτες και με ισχυρό θεωρητικό υπόβαθρο. Εναλλακτικά, μια αποδεκτή πρακτική (π.χ. άσηπτη τεχνική) υποστηριζόμενη από περιορισμένα δεδομένα. </a:t>
            </a:r>
          </a:p>
          <a:p>
            <a:r>
              <a:rPr lang="el-GR" b="1" i="1" dirty="0" smtClean="0"/>
              <a:t>Κατηγορία IC</a:t>
            </a:r>
            <a:r>
              <a:rPr lang="el-GR" b="1" dirty="0" smtClean="0"/>
              <a:t>. </a:t>
            </a:r>
            <a:r>
              <a:rPr lang="el-GR" dirty="0" smtClean="0"/>
              <a:t>Απαιτούμενο από εθνικούς ή ομοσπονδιακούς κανονισμούς, κανόνες ή δεδομένα. </a:t>
            </a:r>
          </a:p>
          <a:p>
            <a:r>
              <a:rPr lang="el-GR" b="1" i="1" dirty="0"/>
              <a:t>Κατηγορία II</a:t>
            </a:r>
            <a:r>
              <a:rPr lang="el-GR" b="1" dirty="0"/>
              <a:t>. </a:t>
            </a:r>
            <a:r>
              <a:rPr lang="el-GR" dirty="0"/>
              <a:t>Προτεινόμενο για εφαρμογή και υποστηριζόμενο από υποδείξεις/προτάσεις κλινικών ή επιδημιολογικών μελετών ή από το </a:t>
            </a:r>
            <a:r>
              <a:rPr lang="el-GR" dirty="0" err="1"/>
              <a:t>θεωρητικό</a:t>
            </a:r>
            <a:r>
              <a:rPr lang="el-GR" dirty="0"/>
              <a:t> </a:t>
            </a:r>
            <a:r>
              <a:rPr lang="el-GR" dirty="0" err="1" smtClean="0"/>
              <a:t>υπόβαθρο</a:t>
            </a:r>
            <a:r>
              <a:rPr lang="el-GR" dirty="0" smtClean="0"/>
              <a:t>.</a:t>
            </a:r>
          </a:p>
          <a:p>
            <a:r>
              <a:rPr lang="el-GR" b="1" i="1" dirty="0" err="1" smtClean="0"/>
              <a:t>Άλυτο</a:t>
            </a:r>
            <a:r>
              <a:rPr lang="el-GR" b="1" i="1" dirty="0" smtClean="0"/>
              <a:t> </a:t>
            </a:r>
            <a:r>
              <a:rPr lang="el-GR" b="1" i="1" dirty="0"/>
              <a:t>θέμα</a:t>
            </a:r>
            <a:r>
              <a:rPr lang="el-GR" b="1" dirty="0"/>
              <a:t>. </a:t>
            </a:r>
            <a:r>
              <a:rPr lang="el-GR" dirty="0"/>
              <a:t>Αντιπροσωπεύει ένα άλυτο θέμα για το οποίο οι αποδείξεις είναι ανεπαρκείς ή δεν υπάρχει συναίνεση σε σχέση με την αποτελεσματικότητά του</a:t>
            </a:r>
            <a:r>
              <a:rPr lang="el-GR" dirty="0" smtClean="0"/>
              <a:t>.</a:t>
            </a:r>
            <a:endParaRPr lang="en-US" dirty="0"/>
          </a:p>
        </p:txBody>
      </p:sp>
      <p:sp>
        <p:nvSpPr>
          <p:cNvPr id="7" name="6 - TextBox"/>
          <p:cNvSpPr txBox="1"/>
          <p:nvPr/>
        </p:nvSpPr>
        <p:spPr>
          <a:xfrm>
            <a:off x="926275" y="6308209"/>
            <a:ext cx="8217725" cy="461665"/>
          </a:xfrm>
          <a:prstGeom prst="rect">
            <a:avLst/>
          </a:prstGeom>
          <a:noFill/>
        </p:spPr>
        <p:txBody>
          <a:bodyPr wrap="square" rtlCol="0">
            <a:spAutoFit/>
          </a:bodyPr>
          <a:lstStyle/>
          <a:p>
            <a:r>
              <a:rPr lang="el-GR" sz="1200" dirty="0" smtClean="0"/>
              <a:t>Πηγή</a:t>
            </a:r>
            <a:r>
              <a:rPr lang="en-US" sz="1200" dirty="0" smtClean="0"/>
              <a:t>:</a:t>
            </a:r>
            <a:r>
              <a:rPr lang="el-GR" sz="1200" dirty="0" smtClean="0"/>
              <a:t>Κατευθυντήριες Οδηγίες για την πρόληψη</a:t>
            </a:r>
            <a:r>
              <a:rPr lang="en-US" sz="1200" dirty="0" smtClean="0"/>
              <a:t> </a:t>
            </a:r>
            <a:r>
              <a:rPr lang="el-GR" sz="1200" dirty="0" smtClean="0"/>
              <a:t>Λοιμώξεων σχετιζόμενων με </a:t>
            </a:r>
            <a:r>
              <a:rPr lang="el-GR" sz="1200" dirty="0" err="1" smtClean="0"/>
              <a:t>ενδαγγειακούς</a:t>
            </a:r>
            <a:r>
              <a:rPr lang="el-GR" sz="1200" dirty="0" smtClean="0"/>
              <a:t> καθετήρες.</a:t>
            </a:r>
            <a:r>
              <a:rPr lang="en-US" sz="1200" dirty="0" smtClean="0"/>
              <a:t> </a:t>
            </a:r>
            <a:r>
              <a:rPr lang="el-GR" sz="1200" dirty="0" smtClean="0"/>
              <a:t>Επιμέλεια</a:t>
            </a:r>
            <a:r>
              <a:rPr lang="en-US" sz="1200" dirty="0" smtClean="0"/>
              <a:t>:</a:t>
            </a:r>
            <a:r>
              <a:rPr lang="el-GR" sz="1200" dirty="0" err="1" smtClean="0"/>
              <a:t>Βλάχος</a:t>
            </a:r>
            <a:r>
              <a:rPr lang="el-GR" sz="1200" dirty="0" smtClean="0"/>
              <a:t> Π</a:t>
            </a:r>
            <a:r>
              <a:rPr lang="en-US" sz="1200" dirty="0" smtClean="0"/>
              <a:t>. www.eeel.gr</a:t>
            </a:r>
            <a:endParaRPr lang="el-GR" sz="1200" dirty="0"/>
          </a:p>
        </p:txBody>
      </p:sp>
    </p:spTree>
    <p:extLst>
      <p:ext uri="{BB962C8B-B14F-4D97-AF65-F5344CB8AC3E}">
        <p14:creationId xmlns="" xmlns:p14="http://schemas.microsoft.com/office/powerpoint/2010/main" val="3834869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dirty="0" smtClean="0"/>
              <a:t>ΕΙΔΗ ΦΛΕΒΟΚΑΘΕΤΗΡΩΝ ΜΕ ΒΑΣΗ ΤΟ ΣΗΜΕΙΟ ΚΑΤΑΛΗΞΗΣ </a:t>
            </a:r>
            <a:endParaRPr lang="en-US" dirty="0"/>
          </a:p>
        </p:txBody>
      </p:sp>
      <p:sp>
        <p:nvSpPr>
          <p:cNvPr id="6" name="Content Placeholder 5"/>
          <p:cNvSpPr>
            <a:spLocks noGrp="1"/>
          </p:cNvSpPr>
          <p:nvPr>
            <p:ph sz="quarter" idx="1"/>
          </p:nvPr>
        </p:nvSpPr>
        <p:spPr/>
        <p:txBody>
          <a:bodyPr/>
          <a:lstStyle/>
          <a:p>
            <a:r>
              <a:rPr lang="el-GR" dirty="0" smtClean="0"/>
              <a:t>Περιφερικοί φλεβικοί καθετήρες</a:t>
            </a:r>
          </a:p>
          <a:p>
            <a:r>
              <a:rPr lang="el-GR" dirty="0" smtClean="0"/>
              <a:t>Μέσου μήκους περιφερικά εισερχόμενοι φλεβικοί καθετήρες </a:t>
            </a:r>
          </a:p>
          <a:p>
            <a:r>
              <a:rPr lang="el-GR" dirty="0" smtClean="0"/>
              <a:t>Κεντρικοί Φλεβικοί Καθετήρες</a:t>
            </a:r>
            <a:endParaRPr lang="en-US" dirty="0"/>
          </a:p>
        </p:txBody>
      </p:sp>
    </p:spTree>
    <p:extLst>
      <p:ext uri="{BB962C8B-B14F-4D97-AF65-F5344CB8AC3E}">
        <p14:creationId xmlns="" xmlns:p14="http://schemas.microsoft.com/office/powerpoint/2010/main" val="4259002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a:srcRect l="19970" r="19970"/>
          <a:stretch>
            <a:fillRect/>
          </a:stretch>
        </p:blipFill>
        <p:spPr/>
      </p:pic>
      <p:pic>
        <p:nvPicPr>
          <p:cNvPr id="16" name="Picture Placeholder 15"/>
          <p:cNvPicPr>
            <a:picLocks noGrp="1" noChangeAspect="1"/>
          </p:cNvPicPr>
          <p:nvPr>
            <p:ph type="pic" sz="quarter" idx="11"/>
          </p:nvPr>
        </p:nvPicPr>
        <p:blipFill>
          <a:blip r:embed="rId4"/>
          <a:srcRect l="16842" r="16842"/>
          <a:stretch>
            <a:fillRect/>
          </a:stretch>
        </p:blipFill>
        <p:spPr/>
      </p:pic>
      <p:pic>
        <p:nvPicPr>
          <p:cNvPr id="17" name="Picture Placeholder 16"/>
          <p:cNvPicPr>
            <a:picLocks noGrp="1" noChangeAspect="1"/>
          </p:cNvPicPr>
          <p:nvPr>
            <p:ph type="pic" sz="quarter" idx="12"/>
          </p:nvPr>
        </p:nvPicPr>
        <p:blipFill>
          <a:blip r:embed="rId5"/>
          <a:srcRect l="15545" r="15545"/>
          <a:stretch>
            <a:fillRect/>
          </a:stretch>
        </p:blipFill>
        <p:spPr/>
      </p:pic>
      <p:sp>
        <p:nvSpPr>
          <p:cNvPr id="5" name="Text Placeholder 4"/>
          <p:cNvSpPr>
            <a:spLocks noGrp="1"/>
          </p:cNvSpPr>
          <p:nvPr>
            <p:ph type="body" sz="quarter" idx="13"/>
          </p:nvPr>
        </p:nvSpPr>
        <p:spPr/>
        <p:txBody>
          <a:bodyPr/>
          <a:lstStyle/>
          <a:p>
            <a:r>
              <a:rPr lang="el-GR" b="1" dirty="0" smtClean="0"/>
              <a:t>Περιφερικοί  </a:t>
            </a:r>
            <a:r>
              <a:rPr lang="el-GR" b="1" dirty="0"/>
              <a:t>φλεβικοί </a:t>
            </a:r>
            <a:r>
              <a:rPr lang="el-GR" b="1" dirty="0" smtClean="0"/>
              <a:t>καθετήρες </a:t>
            </a:r>
            <a:endParaRPr lang="en-US" dirty="0"/>
          </a:p>
          <a:p>
            <a:endParaRPr lang="en-US" dirty="0"/>
          </a:p>
        </p:txBody>
      </p:sp>
      <p:sp>
        <p:nvSpPr>
          <p:cNvPr id="4" name="Text Placeholder 3"/>
          <p:cNvSpPr>
            <a:spLocks noGrp="1"/>
          </p:cNvSpPr>
          <p:nvPr>
            <p:ph type="body" sz="quarter" idx="14"/>
          </p:nvPr>
        </p:nvSpPr>
        <p:spPr/>
        <p:txBody>
          <a:bodyPr/>
          <a:lstStyle/>
          <a:p>
            <a:r>
              <a:rPr lang="el-GR" b="1" dirty="0" smtClean="0"/>
              <a:t>Μεσαίου μήκους φλεβικοί καθετήρες Midline </a:t>
            </a:r>
            <a:r>
              <a:rPr lang="el-GR" b="1" dirty="0"/>
              <a:t>Peripheral Catheter</a:t>
            </a:r>
            <a:endParaRPr lang="en-US" dirty="0"/>
          </a:p>
          <a:p>
            <a:endParaRPr lang="en-US" dirty="0"/>
          </a:p>
        </p:txBody>
      </p:sp>
      <p:sp>
        <p:nvSpPr>
          <p:cNvPr id="6" name="Text Placeholder 5"/>
          <p:cNvSpPr>
            <a:spLocks noGrp="1"/>
          </p:cNvSpPr>
          <p:nvPr>
            <p:ph type="body" sz="quarter" idx="15"/>
          </p:nvPr>
        </p:nvSpPr>
        <p:spPr/>
        <p:txBody>
          <a:bodyPr/>
          <a:lstStyle/>
          <a:p>
            <a:r>
              <a:rPr lang="el-GR" b="1" dirty="0"/>
              <a:t>Κεντρικοί Φλεβικοί Καθετήρες</a:t>
            </a:r>
            <a:endParaRPr lang="en-US" dirty="0"/>
          </a:p>
          <a:p>
            <a:endParaRPr lang="en-US" dirty="0"/>
          </a:p>
        </p:txBody>
      </p:sp>
    </p:spTree>
    <p:extLst>
      <p:ext uri="{BB962C8B-B14F-4D97-AF65-F5344CB8AC3E}">
        <p14:creationId xmlns="" xmlns:p14="http://schemas.microsoft.com/office/powerpoint/2010/main" val="104813815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buNone/>
            </a:pPr>
            <a:r>
              <a:rPr lang="el-GR" sz="1800" b="1" dirty="0" smtClean="0"/>
              <a:t> </a:t>
            </a:r>
          </a:p>
          <a:p>
            <a:pPr>
              <a:buNone/>
            </a:pPr>
            <a:endParaRPr lang="el-GR" sz="1800" b="1" dirty="0" smtClean="0"/>
          </a:p>
          <a:p>
            <a:pPr>
              <a:buNone/>
            </a:pPr>
            <a:endParaRPr lang="el-GR" sz="1800" b="1" dirty="0" smtClean="0"/>
          </a:p>
          <a:p>
            <a:pPr>
              <a:buNone/>
            </a:pPr>
            <a:endParaRPr lang="el-GR" sz="1800" b="1" dirty="0" smtClean="0"/>
          </a:p>
          <a:p>
            <a:pPr>
              <a:buNone/>
            </a:pPr>
            <a:endParaRPr lang="el-GR" sz="1800" b="1" dirty="0" smtClean="0"/>
          </a:p>
          <a:p>
            <a:pPr>
              <a:buNone/>
            </a:pPr>
            <a:endParaRPr lang="el-GR" sz="1800" b="1" dirty="0" smtClean="0"/>
          </a:p>
          <a:p>
            <a:pPr>
              <a:buNone/>
            </a:pPr>
            <a:r>
              <a:rPr lang="el-GR" sz="1600" dirty="0" smtClean="0"/>
              <a:t>PICC (Περιφερική  </a:t>
            </a:r>
          </a:p>
          <a:p>
            <a:pPr>
              <a:buNone/>
            </a:pPr>
            <a:r>
              <a:rPr lang="el-GR" sz="1600" dirty="0" smtClean="0"/>
              <a:t>εισαγωγή  Κεντρικού </a:t>
            </a:r>
          </a:p>
          <a:p>
            <a:pPr>
              <a:buNone/>
            </a:pPr>
            <a:r>
              <a:rPr lang="el-GR" sz="1600" dirty="0" smtClean="0"/>
              <a:t>καθετήρα)                                                                                                                                                                                                        Διαδερμική (υποκλειδίου )</a:t>
            </a:r>
          </a:p>
          <a:p>
            <a:pPr>
              <a:buNone/>
            </a:pPr>
            <a:endParaRPr lang="el-GR" sz="1600" dirty="0" smtClean="0"/>
          </a:p>
          <a:p>
            <a:pPr>
              <a:buNone/>
            </a:pPr>
            <a:endParaRPr lang="el-GR" sz="1600" dirty="0" smtClean="0"/>
          </a:p>
          <a:p>
            <a:pPr>
              <a:buNone/>
            </a:pPr>
            <a:endParaRPr lang="el-GR" sz="1600" dirty="0" smtClean="0"/>
          </a:p>
          <a:p>
            <a:pPr>
              <a:buNone/>
            </a:pPr>
            <a:r>
              <a:rPr lang="el-GR" sz="1600" dirty="0" smtClean="0"/>
              <a:t>				      Εμφύτευμα πήλης( Port)</a:t>
            </a:r>
          </a:p>
          <a:p>
            <a:pPr>
              <a:buNone/>
            </a:pPr>
            <a:r>
              <a:rPr lang="el-GR" sz="1600" dirty="0" smtClean="0"/>
              <a:t>				      (μονού ή διπλού αυλού)</a:t>
            </a:r>
          </a:p>
          <a:p>
            <a:pPr>
              <a:buNone/>
            </a:pPr>
            <a:endParaRPr lang="el-GR" sz="1600" dirty="0" smtClean="0"/>
          </a:p>
          <a:p>
            <a:pPr>
              <a:buNone/>
            </a:pPr>
            <a:endParaRPr lang="el-GR" sz="1600" dirty="0" smtClean="0"/>
          </a:p>
          <a:p>
            <a:pPr>
              <a:buNone/>
            </a:pPr>
            <a:endParaRPr lang="el-GR" sz="1600" dirty="0" smtClean="0"/>
          </a:p>
          <a:p>
            <a:pPr>
              <a:buNone/>
            </a:pPr>
            <a:endParaRPr lang="el-GR" sz="1600" dirty="0" smtClean="0"/>
          </a:p>
          <a:p>
            <a:pPr>
              <a:buNone/>
            </a:pPr>
            <a:endParaRPr lang="el-GR" sz="1600" dirty="0" smtClean="0"/>
          </a:p>
          <a:p>
            <a:pPr>
              <a:buNone/>
            </a:pPr>
            <a:r>
              <a:rPr lang="el-GR" sz="1600" dirty="0" smtClean="0"/>
              <a:t>      Τούνελ (</a:t>
            </a:r>
            <a:r>
              <a:rPr lang="en-US" sz="1600" dirty="0" smtClean="0"/>
              <a:t>Hickman)</a:t>
            </a:r>
            <a:r>
              <a:rPr lang="el-GR" sz="1600" dirty="0" smtClean="0"/>
              <a:t> 				                                   Διαδερμική (</a:t>
            </a:r>
            <a:r>
              <a:rPr lang="en-US" sz="1600" dirty="0" smtClean="0"/>
              <a:t>IJ-Int. Jugular)</a:t>
            </a:r>
            <a:endParaRPr lang="el-GR" sz="1600" dirty="0"/>
          </a:p>
        </p:txBody>
      </p:sp>
      <p:pic>
        <p:nvPicPr>
          <p:cNvPr id="5" name="Picture 9" descr="http://nro.mc.vanderbilt.edu/books/nupr/textbook/figures/0006_0293d_f.gif"/>
          <p:cNvPicPr>
            <a:picLocks noChangeAspect="1" noChangeArrowheads="1"/>
          </p:cNvPicPr>
          <p:nvPr/>
        </p:nvPicPr>
        <p:blipFill>
          <a:blip r:embed="rId2" r:link="rId3" cstate="print"/>
          <a:srcRect/>
          <a:stretch>
            <a:fillRect/>
          </a:stretch>
        </p:blipFill>
        <p:spPr bwMode="auto">
          <a:xfrm>
            <a:off x="539552" y="1916832"/>
            <a:ext cx="2304256" cy="1241416"/>
          </a:xfrm>
          <a:prstGeom prst="rect">
            <a:avLst/>
          </a:prstGeom>
          <a:noFill/>
        </p:spPr>
      </p:pic>
      <p:pic>
        <p:nvPicPr>
          <p:cNvPr id="6" name="Picture 5" descr="http://nro.mc.vanderbilt.edu/books/nupr/textbook/figures/0006_0293a_f.gif"/>
          <p:cNvPicPr>
            <a:picLocks noChangeAspect="1" noChangeArrowheads="1"/>
          </p:cNvPicPr>
          <p:nvPr/>
        </p:nvPicPr>
        <p:blipFill>
          <a:blip r:embed="rId4" r:link="rId5" cstate="print"/>
          <a:srcRect/>
          <a:stretch>
            <a:fillRect/>
          </a:stretch>
        </p:blipFill>
        <p:spPr bwMode="auto">
          <a:xfrm>
            <a:off x="6156176" y="1988840"/>
            <a:ext cx="2448272" cy="1319005"/>
          </a:xfrm>
          <a:prstGeom prst="rect">
            <a:avLst/>
          </a:prstGeom>
          <a:noFill/>
        </p:spPr>
      </p:pic>
      <p:pic>
        <p:nvPicPr>
          <p:cNvPr id="7" name="Picture 11" descr="http://nro.mc.vanderbilt.edu/books/nupr/textbook/figures/0006_0293e_f.gif"/>
          <p:cNvPicPr>
            <a:picLocks noChangeAspect="1" noChangeArrowheads="1"/>
          </p:cNvPicPr>
          <p:nvPr/>
        </p:nvPicPr>
        <p:blipFill>
          <a:blip r:embed="rId6" r:link="rId7" cstate="print"/>
          <a:srcRect/>
          <a:stretch>
            <a:fillRect/>
          </a:stretch>
        </p:blipFill>
        <p:spPr bwMode="auto">
          <a:xfrm>
            <a:off x="539552" y="4437112"/>
            <a:ext cx="2272181" cy="1224136"/>
          </a:xfrm>
          <a:prstGeom prst="rect">
            <a:avLst/>
          </a:prstGeom>
          <a:noFill/>
        </p:spPr>
      </p:pic>
      <p:pic>
        <p:nvPicPr>
          <p:cNvPr id="8" name="Picture 7" descr="http://nro.mc.vanderbilt.edu/books/nupr/textbook/figures/0006_0293b_f.gif"/>
          <p:cNvPicPr>
            <a:picLocks noChangeAspect="1" noChangeArrowheads="1"/>
          </p:cNvPicPr>
          <p:nvPr/>
        </p:nvPicPr>
        <p:blipFill>
          <a:blip r:embed="rId8" r:link="rId9" cstate="print"/>
          <a:srcRect/>
          <a:stretch>
            <a:fillRect/>
          </a:stretch>
        </p:blipFill>
        <p:spPr bwMode="auto">
          <a:xfrm>
            <a:off x="6156176" y="4437112"/>
            <a:ext cx="2405839" cy="1296144"/>
          </a:xfrm>
          <a:prstGeom prst="rect">
            <a:avLst/>
          </a:prstGeom>
          <a:noFill/>
        </p:spPr>
      </p:pic>
      <p:pic>
        <p:nvPicPr>
          <p:cNvPr id="9" name="Picture 18" descr="port_accessing"/>
          <p:cNvPicPr>
            <a:picLocks noChangeAspect="1" noChangeArrowheads="1"/>
          </p:cNvPicPr>
          <p:nvPr/>
        </p:nvPicPr>
        <p:blipFill>
          <a:blip r:embed="rId10" cstate="print"/>
          <a:srcRect/>
          <a:stretch>
            <a:fillRect/>
          </a:stretch>
        </p:blipFill>
        <p:spPr bwMode="auto">
          <a:xfrm>
            <a:off x="3347865" y="2186276"/>
            <a:ext cx="1959632" cy="2243138"/>
          </a:xfrm>
          <a:prstGeom prst="rect">
            <a:avLst/>
          </a:prstGeom>
          <a:noFill/>
        </p:spPr>
      </p:pic>
      <p:sp>
        <p:nvSpPr>
          <p:cNvPr id="10" name="9 - Τίτλος"/>
          <p:cNvSpPr>
            <a:spLocks noGrp="1"/>
          </p:cNvSpPr>
          <p:nvPr>
            <p:ph type="title"/>
          </p:nvPr>
        </p:nvSpPr>
        <p:spPr/>
        <p:txBody>
          <a:bodyPr/>
          <a:lstStyle/>
          <a:p>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normAutofit fontScale="90000"/>
          </a:bodyPr>
          <a:lstStyle>
            <a:extLst/>
          </a:lstStyle>
          <a:p>
            <a:r>
              <a:rPr lang="el-GR" dirty="0"/>
              <a:t>Περιφερικοί φλεβοκαθετήρες</a:t>
            </a:r>
            <a:br>
              <a:rPr lang="el-GR" dirty="0"/>
            </a:br>
            <a:endParaRPr lang="en-US" dirty="0"/>
          </a:p>
        </p:txBody>
      </p:sp>
      <p:sp>
        <p:nvSpPr>
          <p:cNvPr id="5" name="Content Placeholder 4"/>
          <p:cNvSpPr>
            <a:spLocks noGrp="1"/>
          </p:cNvSpPr>
          <p:nvPr>
            <p:ph sz="quarter" idx="1"/>
          </p:nvPr>
        </p:nvSpPr>
        <p:spPr>
          <a:xfrm>
            <a:off x="609599" y="1417638"/>
            <a:ext cx="4235301" cy="4743929"/>
          </a:xfrm>
          <a:prstGeom prst="rect">
            <a:avLst/>
          </a:prstGeom>
        </p:spPr>
        <p:txBody>
          <a:bodyPr>
            <a:normAutofit fontScale="92500" lnSpcReduction="10000"/>
          </a:bodyPr>
          <a:lstStyle>
            <a:extLst/>
          </a:lstStyle>
          <a:p>
            <a:r>
              <a:rPr lang="el-GR" dirty="0">
                <a:solidFill>
                  <a:srgbClr val="000000"/>
                </a:solidFill>
                <a:ea typeface="Times New Roman"/>
                <a:cs typeface="Times New Roman"/>
              </a:rPr>
              <a:t>Εξασφαλίζουν περιφερική πρόσβαση και εισέρχονται από τις φλέβες του χεριού.</a:t>
            </a:r>
            <a:r>
              <a:rPr lang="en-US" dirty="0"/>
              <a:t> </a:t>
            </a:r>
            <a:endParaRPr lang="el-GR" dirty="0" smtClean="0"/>
          </a:p>
          <a:p>
            <a:r>
              <a:rPr lang="el-GR" dirty="0" smtClean="0">
                <a:ea typeface="Calibri"/>
                <a:cs typeface="Times New Roman"/>
              </a:rPr>
              <a:t>Το </a:t>
            </a:r>
            <a:r>
              <a:rPr lang="el-GR" dirty="0">
                <a:ea typeface="Calibri"/>
                <a:cs typeface="Times New Roman"/>
              </a:rPr>
              <a:t>πιο συνηθισμένο είδος περιφερικού φλεβικού καθετήρα είναι το over-the-needle.</a:t>
            </a:r>
            <a:r>
              <a:rPr lang="en-US" dirty="0"/>
              <a:t> </a:t>
            </a:r>
            <a:endParaRPr lang="el-GR" dirty="0" smtClean="0"/>
          </a:p>
          <a:p>
            <a:r>
              <a:rPr lang="el-GR" dirty="0" smtClean="0">
                <a:ea typeface="Calibri"/>
                <a:cs typeface="Times New Roman"/>
              </a:rPr>
              <a:t>Εισάγεται </a:t>
            </a:r>
            <a:r>
              <a:rPr lang="el-GR" dirty="0">
                <a:ea typeface="Calibri"/>
                <a:cs typeface="Times New Roman"/>
              </a:rPr>
              <a:t>μια βελόνα στην φλέβα η οποία έχει  γύρω </a:t>
            </a:r>
            <a:r>
              <a:rPr lang="el-GR" dirty="0" smtClean="0">
                <a:ea typeface="Calibri"/>
                <a:cs typeface="Times New Roman"/>
              </a:rPr>
              <a:t>της </a:t>
            </a:r>
            <a:r>
              <a:rPr lang="el-GR" dirty="0">
                <a:ea typeface="Calibri"/>
                <a:cs typeface="Times New Roman"/>
              </a:rPr>
              <a:t>ένα πλαστικό κάλυμμα, τον </a:t>
            </a:r>
            <a:r>
              <a:rPr lang="el-GR" dirty="0" smtClean="0">
                <a:ea typeface="Calibri"/>
                <a:cs typeface="Times New Roman"/>
              </a:rPr>
              <a:t>καθετήρα.</a:t>
            </a:r>
            <a:r>
              <a:rPr lang="en-US" dirty="0" smtClean="0"/>
              <a:t> </a:t>
            </a:r>
            <a:endParaRPr lang="en-US" dirty="0"/>
          </a:p>
          <a:p>
            <a:endParaRPr lang="en-US" dirty="0"/>
          </a:p>
        </p:txBody>
      </p:sp>
      <p:pic>
        <p:nvPicPr>
          <p:cNvPr id="3" name="Content Placeholder 2" descr="Intravenous_cannula_decription.jpg"/>
          <p:cNvPicPr>
            <a:picLocks noGrp="1" noChangeAspect="1"/>
          </p:cNvPicPr>
          <p:nvPr>
            <p:ph sz="quarter" idx="2"/>
          </p:nvPr>
        </p:nvPicPr>
        <p:blipFill>
          <a:blip r:embed="rId3">
            <a:extLst>
              <a:ext uri="{28A0092B-C50C-407E-A947-70E740481C1C}">
                <a14:useLocalDpi xmlns="" xmlns:a14="http://schemas.microsoft.com/office/drawing/2010/main" val="0"/>
              </a:ext>
            </a:extLst>
          </a:blip>
          <a:stretch>
            <a:fillRect/>
          </a:stretch>
        </p:blipFill>
        <p:spPr>
          <a:xfrm>
            <a:off x="4845050" y="2797878"/>
            <a:ext cx="3886200" cy="2154419"/>
          </a:xfrm>
          <a:prstGeom prst="rect">
            <a:avLst/>
          </a:prstGeom>
        </p:spPr>
      </p:pic>
    </p:spTree>
    <p:extLst>
      <p:ext uri="{BB962C8B-B14F-4D97-AF65-F5344CB8AC3E}">
        <p14:creationId xmlns="" xmlns:p14="http://schemas.microsoft.com/office/powerpoint/2010/main" val="879435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lvl="1" algn="ctr"/>
            <a:r>
              <a:rPr lang="el-GR" dirty="0"/>
              <a:t> </a:t>
            </a:r>
            <a:r>
              <a:rPr lang="en-US" sz="1600" dirty="0"/>
              <a:t/>
            </a:r>
            <a:br>
              <a:rPr lang="en-US" sz="1600" dirty="0"/>
            </a:br>
            <a:r>
              <a:rPr lang="en-US" sz="4000" dirty="0"/>
              <a:t>ΕΙΔΗ ΚΕΝΤΡΙΚΩΝ ΦΛΕΒΙΚΩΝ </a:t>
            </a:r>
            <a:r>
              <a:rPr lang="en-US" sz="4000" dirty="0" smtClean="0"/>
              <a:t>ΚΑΘΕΤΗΡΩΝ</a:t>
            </a:r>
            <a:endParaRPr lang="en-US" sz="4000" dirty="0">
              <a:latin typeface="+mj-lt"/>
            </a:endParaRPr>
          </a:p>
        </p:txBody>
      </p:sp>
      <p:sp>
        <p:nvSpPr>
          <p:cNvPr id="9" name="Content Placeholder 8"/>
          <p:cNvSpPr>
            <a:spLocks noGrp="1"/>
          </p:cNvSpPr>
          <p:nvPr>
            <p:ph sz="quarter" idx="1"/>
          </p:nvPr>
        </p:nvSpPr>
        <p:spPr>
          <a:xfrm>
            <a:off x="457199" y="1600200"/>
            <a:ext cx="4477657" cy="4873171"/>
          </a:xfrm>
        </p:spPr>
        <p:txBody>
          <a:bodyPr>
            <a:normAutofit fontScale="85000" lnSpcReduction="20000"/>
          </a:bodyPr>
          <a:lstStyle/>
          <a:p>
            <a:pPr marL="342900" lvl="1" indent="-342900">
              <a:buFont typeface="Arial"/>
              <a:buChar char="•"/>
            </a:pPr>
            <a:r>
              <a:rPr lang="el-GR" sz="2600" b="1" dirty="0">
                <a:solidFill>
                  <a:schemeClr val="bg2">
                    <a:lumMod val="25000"/>
                  </a:schemeClr>
                </a:solidFill>
              </a:rPr>
              <a:t>Κ</a:t>
            </a:r>
            <a:r>
              <a:rPr lang="el-GR" sz="2600" b="1" dirty="0" smtClean="0">
                <a:solidFill>
                  <a:schemeClr val="bg2">
                    <a:lumMod val="25000"/>
                  </a:schemeClr>
                </a:solidFill>
              </a:rPr>
              <a:t>εντρικοί </a:t>
            </a:r>
            <a:r>
              <a:rPr lang="el-GR" sz="2600" b="1" dirty="0">
                <a:solidFill>
                  <a:schemeClr val="bg2">
                    <a:lumMod val="25000"/>
                  </a:schemeClr>
                </a:solidFill>
              </a:rPr>
              <a:t>φλεβικοί </a:t>
            </a:r>
            <a:r>
              <a:rPr lang="el-GR" sz="2600" b="1" dirty="0" smtClean="0">
                <a:solidFill>
                  <a:schemeClr val="bg2">
                    <a:lumMod val="25000"/>
                  </a:schemeClr>
                </a:solidFill>
              </a:rPr>
              <a:t>καθετήρες </a:t>
            </a:r>
            <a:r>
              <a:rPr lang="el-GR" b="1" dirty="0" smtClean="0"/>
              <a:t>(</a:t>
            </a:r>
            <a:r>
              <a:rPr lang="el-GR" sz="1600" b="1" dirty="0" smtClean="0"/>
              <a:t>Nontunneled </a:t>
            </a:r>
            <a:r>
              <a:rPr lang="el-GR" sz="1600" b="1" dirty="0"/>
              <a:t>catheters </a:t>
            </a:r>
            <a:r>
              <a:rPr lang="el-GR" sz="1600" dirty="0" smtClean="0"/>
              <a:t>)</a:t>
            </a:r>
            <a:endParaRPr lang="en-US" sz="1600" dirty="0" smtClean="0"/>
          </a:p>
          <a:p>
            <a:pPr marL="342900" lvl="1" indent="-342900">
              <a:buFont typeface="Arial"/>
              <a:buChar char="•"/>
            </a:pPr>
            <a:r>
              <a:rPr lang="el-GR" dirty="0" smtClean="0"/>
              <a:t>Γίνεται </a:t>
            </a:r>
            <a:r>
              <a:rPr lang="el-GR" dirty="0"/>
              <a:t>εισαγωγή τους </a:t>
            </a:r>
            <a:r>
              <a:rPr lang="el-GR" b="1" u="sng" dirty="0"/>
              <a:t>στην </a:t>
            </a:r>
            <a:r>
              <a:rPr lang="el-GR" b="1" u="sng" dirty="0" smtClean="0"/>
              <a:t>έσω </a:t>
            </a:r>
            <a:r>
              <a:rPr lang="el-GR" b="1" u="sng" dirty="0"/>
              <a:t>σφαγίτιδα, υποκλείδια ή μηριαία φλέβα </a:t>
            </a:r>
            <a:r>
              <a:rPr lang="el-GR" dirty="0"/>
              <a:t>με άμεση </a:t>
            </a:r>
            <a:r>
              <a:rPr lang="el-GR" dirty="0" smtClean="0"/>
              <a:t>φλεβοκέντηση.</a:t>
            </a:r>
          </a:p>
          <a:p>
            <a:pPr marL="342900" lvl="1" indent="-342900">
              <a:buFont typeface="Arial"/>
              <a:buChar char="•"/>
            </a:pPr>
            <a:r>
              <a:rPr lang="el-GR" dirty="0"/>
              <a:t>Η λοίμωξη σε αυτούς τους καθετήρες </a:t>
            </a:r>
            <a:r>
              <a:rPr lang="el-GR" dirty="0" smtClean="0"/>
              <a:t>εμφανίζεται με </a:t>
            </a:r>
            <a:r>
              <a:rPr lang="el-GR" dirty="0"/>
              <a:t>μεγαλύτερη συχνότητα από άλλους κεντρικούς καθετήρες. Αυτό οφείλεται εν μέρει </a:t>
            </a:r>
            <a:r>
              <a:rPr lang="el-GR" dirty="0" smtClean="0"/>
              <a:t> </a:t>
            </a:r>
            <a:r>
              <a:rPr lang="el-GR" dirty="0"/>
              <a:t>στη μέθοδο της εισαγωγής </a:t>
            </a:r>
            <a:r>
              <a:rPr lang="el-GR" dirty="0" smtClean="0"/>
              <a:t>τους </a:t>
            </a:r>
            <a:r>
              <a:rPr lang="el-GR" dirty="0"/>
              <a:t>και ενισχύεται από το γεγονός ότι ο αριθμός των βακτηρίων στο δέρμα σε αυτές τις περιοχές είναι πολύ υψηλότερη από ό, τι σε άλλα σημεία του </a:t>
            </a:r>
            <a:r>
              <a:rPr lang="el-GR" dirty="0" smtClean="0"/>
              <a:t>σώματος.</a:t>
            </a:r>
            <a:r>
              <a:rPr lang="en-US" dirty="0" smtClean="0"/>
              <a:t> </a:t>
            </a:r>
            <a:endParaRPr lang="en-US" dirty="0"/>
          </a:p>
          <a:p>
            <a:endParaRPr lang="en-US" dirty="0"/>
          </a:p>
        </p:txBody>
      </p:sp>
      <p:pic>
        <p:nvPicPr>
          <p:cNvPr id="11" name="Content Placeholder 10"/>
          <p:cNvPicPr>
            <a:picLocks noGrp="1" noChangeAspect="1"/>
          </p:cNvPicPr>
          <p:nvPr>
            <p:ph sz="quarter" idx="2"/>
          </p:nvPr>
        </p:nvPicPr>
        <p:blipFill>
          <a:blip r:embed="rId2"/>
          <a:stretch>
            <a:fillRect/>
          </a:stretch>
        </p:blipFill>
        <p:spPr>
          <a:xfrm>
            <a:off x="5559425" y="2974975"/>
            <a:ext cx="2457450" cy="1800225"/>
          </a:xfrm>
        </p:spPr>
      </p:pic>
    </p:spTree>
    <p:extLst>
      <p:ext uri="{BB962C8B-B14F-4D97-AF65-F5344CB8AC3E}">
        <p14:creationId xmlns="" xmlns:p14="http://schemas.microsoft.com/office/powerpoint/2010/main" val="80751831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361950" y="288235"/>
            <a:ext cx="8686800" cy="1114425"/>
          </a:xfrm>
        </p:spPr>
        <p:txBody>
          <a:bodyPr>
            <a:normAutofit/>
          </a:bodyPr>
          <a:lstStyle/>
          <a:p>
            <a:pPr>
              <a:defRPr/>
            </a:pPr>
            <a:r>
              <a:rPr lang="el-GR" sz="2000" b="1" dirty="0" smtClean="0">
                <a:solidFill>
                  <a:schemeClr val="tx1"/>
                </a:solidFill>
              </a:rPr>
              <a:t>ΚΕΝΤΡΙΚΟΣ ΦΛΕΒΙΚΟΣ  ΚΑΘΕΤΗΡΑΣ</a:t>
            </a:r>
            <a:br>
              <a:rPr lang="el-GR" sz="2000" b="1" dirty="0" smtClean="0">
                <a:solidFill>
                  <a:schemeClr val="tx1"/>
                </a:solidFill>
              </a:rPr>
            </a:br>
            <a:r>
              <a:rPr lang="el-GR" sz="2000" b="1" dirty="0" smtClean="0">
                <a:solidFill>
                  <a:schemeClr val="tx1"/>
                </a:solidFill>
              </a:rPr>
              <a:t>ΟΡΙΣΜΟΣ</a:t>
            </a:r>
            <a:endParaRPr lang="el-GR" sz="2000" b="1" dirty="0">
              <a:solidFill>
                <a:schemeClr val="tx1"/>
              </a:solidFill>
            </a:endParaRPr>
          </a:p>
        </p:txBody>
      </p:sp>
      <p:sp>
        <p:nvSpPr>
          <p:cNvPr id="5" name="4 - Θέση περιεχομένου"/>
          <p:cNvSpPr>
            <a:spLocks noGrp="1"/>
          </p:cNvSpPr>
          <p:nvPr>
            <p:ph sz="half" idx="1"/>
          </p:nvPr>
        </p:nvSpPr>
        <p:spPr>
          <a:xfrm>
            <a:off x="0" y="2428875"/>
            <a:ext cx="4548188" cy="3857625"/>
          </a:xfrm>
        </p:spPr>
        <p:txBody>
          <a:bodyPr/>
          <a:lstStyle/>
          <a:p>
            <a:pPr marL="342900" lvl="2" indent="-342900">
              <a:lnSpc>
                <a:spcPct val="150000"/>
              </a:lnSpc>
              <a:buFont typeface="Wingdings" pitchFamily="2" charset="2"/>
              <a:buChar char="q"/>
              <a:defRPr/>
            </a:pPr>
            <a:r>
              <a:rPr lang="el-GR" sz="2400" b="1" dirty="0" smtClean="0">
                <a:latin typeface="+mj-lt"/>
                <a:cs typeface="Times New Roman" pitchFamily="18" charset="0"/>
              </a:rPr>
              <a:t>Συσκευή φλεβικής αγγειακής προσπέλασης που καταλήγει στην  </a:t>
            </a:r>
            <a:r>
              <a:rPr lang="el-GR" sz="2400" b="1" u="sng" dirty="0" smtClean="0">
                <a:solidFill>
                  <a:srgbClr val="C00000"/>
                </a:solidFill>
                <a:latin typeface="+mj-lt"/>
                <a:cs typeface="Times New Roman" pitchFamily="18" charset="0"/>
              </a:rPr>
              <a:t>άνω κοίλη φλέβα</a:t>
            </a:r>
          </a:p>
          <a:p>
            <a:pPr marL="342900" lvl="2" indent="-342900">
              <a:buFont typeface="Wingdings 2"/>
              <a:buChar char=""/>
              <a:defRPr/>
            </a:pPr>
            <a:endParaRPr lang="el-GR" sz="2800" dirty="0" smtClean="0"/>
          </a:p>
          <a:p>
            <a:pPr marL="342900" lvl="2" indent="-342900">
              <a:buFont typeface="Wingdings 2"/>
              <a:buChar char=""/>
              <a:defRPr/>
            </a:pPr>
            <a:endParaRPr lang="el-GR" sz="2800" dirty="0" smtClean="0"/>
          </a:p>
          <a:p>
            <a:pPr>
              <a:defRPr/>
            </a:pPr>
            <a:endParaRPr lang="el-GR" dirty="0"/>
          </a:p>
        </p:txBody>
      </p:sp>
      <p:sp>
        <p:nvSpPr>
          <p:cNvPr id="8" name="7 - Θέση περιεχομένου"/>
          <p:cNvSpPr>
            <a:spLocks noGrp="1"/>
          </p:cNvSpPr>
          <p:nvPr>
            <p:ph sz="half" idx="2"/>
          </p:nvPr>
        </p:nvSpPr>
        <p:spPr/>
        <p:txBody>
          <a:bodyPr/>
          <a:lstStyle/>
          <a:p>
            <a:pPr>
              <a:defRPr/>
            </a:pPr>
            <a:endParaRPr lang="el-GR" dirty="0"/>
          </a:p>
        </p:txBody>
      </p:sp>
      <p:pic>
        <p:nvPicPr>
          <p:cNvPr id="10245" name="Picture 6" descr="Mediawebserver"/>
          <p:cNvPicPr>
            <a:picLocks noChangeAspect="1" noChangeArrowheads="1"/>
          </p:cNvPicPr>
          <p:nvPr/>
        </p:nvPicPr>
        <p:blipFill>
          <a:blip r:embed="rId2"/>
          <a:srcRect/>
          <a:stretch>
            <a:fillRect/>
          </a:stretch>
        </p:blipFill>
        <p:spPr bwMode="auto">
          <a:xfrm>
            <a:off x="4705350" y="1785938"/>
            <a:ext cx="443865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ΕΙΔΗ ΚΕΝΤΡΙΚΩΝ ΦΛΕΒΙΚΩΝ ΚΑΘΕΤΗΡΩΝ</a:t>
            </a:r>
          </a:p>
        </p:txBody>
      </p:sp>
      <p:sp>
        <p:nvSpPr>
          <p:cNvPr id="3" name="Content Placeholder 2"/>
          <p:cNvSpPr>
            <a:spLocks noGrp="1"/>
          </p:cNvSpPr>
          <p:nvPr>
            <p:ph sz="quarter" idx="1"/>
          </p:nvPr>
        </p:nvSpPr>
        <p:spPr/>
        <p:txBody>
          <a:bodyPr>
            <a:normAutofit fontScale="62500" lnSpcReduction="20000"/>
          </a:bodyPr>
          <a:lstStyle/>
          <a:p>
            <a:r>
              <a:rPr lang="el-GR" sz="3400" b="1" dirty="0" smtClean="0">
                <a:solidFill>
                  <a:schemeClr val="bg2">
                    <a:lumMod val="25000"/>
                  </a:schemeClr>
                </a:solidFill>
              </a:rPr>
              <a:t>ΚΦΚ </a:t>
            </a:r>
            <a:r>
              <a:rPr lang="el-GR" sz="3400" b="1" dirty="0">
                <a:solidFill>
                  <a:schemeClr val="bg2">
                    <a:lumMod val="25000"/>
                  </a:schemeClr>
                </a:solidFill>
              </a:rPr>
              <a:t>με υποδόριο </a:t>
            </a:r>
            <a:r>
              <a:rPr lang="el-GR" sz="3400" b="1" dirty="0" smtClean="0">
                <a:solidFill>
                  <a:schemeClr val="bg2">
                    <a:lumMod val="25000"/>
                  </a:schemeClr>
                </a:solidFill>
              </a:rPr>
              <a:t>κανάλι (Tunneled catheters)</a:t>
            </a:r>
          </a:p>
          <a:p>
            <a:r>
              <a:rPr lang="el-GR" dirty="0" smtClean="0"/>
              <a:t>Οι </a:t>
            </a:r>
            <a:r>
              <a:rPr lang="el-GR" dirty="0"/>
              <a:t>καθετήρες αυτοί διοχετεύονται επιφανειακά κάτω από το δέρμα και καταλήγουν στην άνω κοίλη </a:t>
            </a:r>
            <a:r>
              <a:rPr lang="el-GR" dirty="0" smtClean="0"/>
              <a:t>φλέβα.</a:t>
            </a:r>
          </a:p>
          <a:p>
            <a:r>
              <a:rPr lang="el-GR" smtClean="0"/>
              <a:t>Αντί  </a:t>
            </a:r>
            <a:r>
              <a:rPr lang="el-GR" dirty="0"/>
              <a:t>να εξέρχονται από το σώμα στο σημείο φλεβοκέντησης, οι καθετήρες προωθούνται κάτω από το δέρμα και εξέρχονται  αρκετά εκατοστά μακριά από τη φλέβα. </a:t>
            </a:r>
            <a:endParaRPr lang="el-GR" dirty="0" smtClean="0"/>
          </a:p>
          <a:p>
            <a:r>
              <a:rPr lang="el-GR" dirty="0" smtClean="0"/>
              <a:t>Το </a:t>
            </a:r>
            <a:r>
              <a:rPr lang="el-GR" dirty="0"/>
              <a:t>δέρμα λειτουργεί ως φυσικό εμπόδιο για τα βακτήρια, αποτρέποντας την είσοδο τους στην εστία της φλεβοκέντησης.</a:t>
            </a:r>
            <a:endParaRPr lang="en-US" dirty="0"/>
          </a:p>
          <a:p>
            <a:endParaRPr lang="en-US" dirty="0"/>
          </a:p>
          <a:p>
            <a:endParaRPr lang="en-US" dirty="0"/>
          </a:p>
        </p:txBody>
      </p:sp>
      <p:pic>
        <p:nvPicPr>
          <p:cNvPr id="10" name="Content Placeholder 9"/>
          <p:cNvPicPr>
            <a:picLocks noGrp="1" noChangeAspect="1"/>
          </p:cNvPicPr>
          <p:nvPr>
            <p:ph sz="quarter" idx="2"/>
          </p:nvPr>
        </p:nvPicPr>
        <p:blipFill>
          <a:blip r:embed="rId3"/>
          <a:stretch>
            <a:fillRect/>
          </a:stretch>
        </p:blipFill>
        <p:spPr>
          <a:xfrm>
            <a:off x="4845050" y="2782094"/>
            <a:ext cx="3886200" cy="2185988"/>
          </a:xfrm>
        </p:spPr>
      </p:pic>
    </p:spTree>
    <p:extLst>
      <p:ext uri="{BB962C8B-B14F-4D97-AF65-F5344CB8AC3E}">
        <p14:creationId xmlns="" xmlns:p14="http://schemas.microsoft.com/office/powerpoint/2010/main" val="1481942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ΕΙΔΗ ΚΕΝΤΡΙΚΩΝ ΦΛΕΒΙΚΩΝ ΚΑΘΕΤΗΡΩΝ</a:t>
            </a:r>
          </a:p>
        </p:txBody>
      </p:sp>
      <p:pic>
        <p:nvPicPr>
          <p:cNvPr id="10" name="Content Placeholder 10"/>
          <p:cNvPicPr>
            <a:picLocks noGrp="1" noChangeAspect="1"/>
          </p:cNvPicPr>
          <p:nvPr>
            <p:ph sz="quarter" idx="2"/>
          </p:nvPr>
        </p:nvPicPr>
        <p:blipFill>
          <a:blip r:embed="rId2"/>
          <a:stretch>
            <a:fillRect/>
          </a:stretch>
        </p:blipFill>
        <p:spPr>
          <a:xfrm>
            <a:off x="1323975" y="3328987"/>
            <a:ext cx="2457450" cy="1800225"/>
          </a:xfrm>
        </p:spPr>
      </p:pic>
      <p:pic>
        <p:nvPicPr>
          <p:cNvPr id="11" name="Content Placeholder 10"/>
          <p:cNvPicPr>
            <a:picLocks noGrp="1" noChangeAspect="1"/>
          </p:cNvPicPr>
          <p:nvPr>
            <p:ph sz="quarter" idx="4"/>
          </p:nvPr>
        </p:nvPicPr>
        <p:blipFill>
          <a:blip r:embed="rId3"/>
          <a:stretch>
            <a:fillRect/>
          </a:stretch>
        </p:blipFill>
        <p:spPr>
          <a:xfrm>
            <a:off x="5514975" y="3328987"/>
            <a:ext cx="2457450" cy="1800225"/>
          </a:xfrm>
        </p:spPr>
      </p:pic>
      <p:sp>
        <p:nvSpPr>
          <p:cNvPr id="6" name="Text Placeholder 5"/>
          <p:cNvSpPr>
            <a:spLocks noGrp="1"/>
          </p:cNvSpPr>
          <p:nvPr>
            <p:ph type="body" sz="quarter" idx="1"/>
          </p:nvPr>
        </p:nvSpPr>
        <p:spPr/>
        <p:txBody>
          <a:bodyPr>
            <a:normAutofit/>
          </a:bodyPr>
          <a:lstStyle/>
          <a:p>
            <a:r>
              <a:rPr lang="el-GR" dirty="0" smtClean="0"/>
              <a:t>Χωρίς υποδόριο κανάλι</a:t>
            </a:r>
            <a:endParaRPr lang="en-US" dirty="0"/>
          </a:p>
        </p:txBody>
      </p:sp>
      <p:sp>
        <p:nvSpPr>
          <p:cNvPr id="8" name="Text Placeholder 7"/>
          <p:cNvSpPr>
            <a:spLocks noGrp="1"/>
          </p:cNvSpPr>
          <p:nvPr>
            <p:ph type="body" sz="quarter" idx="3"/>
          </p:nvPr>
        </p:nvSpPr>
        <p:spPr/>
        <p:txBody>
          <a:bodyPr/>
          <a:lstStyle/>
          <a:p>
            <a:r>
              <a:rPr lang="el-GR" dirty="0" smtClean="0"/>
              <a:t>Με υποδόριο κανάλι</a:t>
            </a:r>
            <a:endParaRPr lang="en-US" dirty="0"/>
          </a:p>
        </p:txBody>
      </p:sp>
    </p:spTree>
    <p:extLst>
      <p:ext uri="{BB962C8B-B14F-4D97-AF65-F5344CB8AC3E}">
        <p14:creationId xmlns="" xmlns:p14="http://schemas.microsoft.com/office/powerpoint/2010/main" val="306383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pPr marL="1065530" algn="l">
              <a:lnSpc>
                <a:spcPts val="1055"/>
              </a:lnSpc>
              <a:spcBef>
                <a:spcPts val="145"/>
              </a:spcBef>
              <a:spcAft>
                <a:spcPts val="0"/>
              </a:spcAft>
            </a:pPr>
            <a:r>
              <a:rPr lang="el-GR" sz="1800" b="1" dirty="0" smtClean="0">
                <a:latin typeface="Tahoma"/>
                <a:ea typeface="Tahoma"/>
                <a:cs typeface="Times New Roman"/>
              </a:rPr>
              <a:t/>
            </a:r>
            <a:br>
              <a:rPr lang="el-GR" sz="1800" b="1" dirty="0" smtClean="0">
                <a:latin typeface="Tahoma"/>
                <a:ea typeface="Tahoma"/>
                <a:cs typeface="Times New Roman"/>
              </a:rPr>
            </a:br>
            <a:r>
              <a:rPr lang="el-GR" sz="1800" b="1" dirty="0" smtClean="0">
                <a:latin typeface="Tahoma"/>
                <a:ea typeface="Tahoma"/>
                <a:cs typeface="Times New Roman"/>
              </a:rPr>
              <a:t/>
            </a:r>
            <a:br>
              <a:rPr lang="el-GR" sz="1800" b="1" dirty="0" smtClean="0">
                <a:latin typeface="Tahoma"/>
                <a:ea typeface="Tahoma"/>
                <a:cs typeface="Times New Roman"/>
              </a:rPr>
            </a:br>
            <a:r>
              <a:rPr lang="el-GR" sz="1800" b="1" dirty="0" smtClean="0">
                <a:latin typeface="Tahoma"/>
                <a:ea typeface="Tahoma"/>
                <a:cs typeface="Times New Roman"/>
              </a:rPr>
              <a:t>ΕΝΔΟΦΛΕΒ</a:t>
            </a:r>
            <a:r>
              <a:rPr lang="el-GR" sz="1800" b="1" spc="5" dirty="0" smtClean="0">
                <a:latin typeface="Tahoma"/>
                <a:ea typeface="Tahoma"/>
                <a:cs typeface="Times New Roman"/>
              </a:rPr>
              <a:t>Ι</a:t>
            </a:r>
            <a:r>
              <a:rPr lang="el-GR" sz="1800" b="1" dirty="0" smtClean="0">
                <a:latin typeface="Tahoma"/>
                <a:ea typeface="Tahoma"/>
                <a:cs typeface="Times New Roman"/>
              </a:rPr>
              <a:t>Α</a:t>
            </a:r>
            <a:r>
              <a:rPr lang="el-GR" sz="1800" b="1" spc="-60" dirty="0" smtClean="0">
                <a:latin typeface="Tahoma"/>
                <a:ea typeface="Tahoma"/>
                <a:cs typeface="Times New Roman"/>
              </a:rPr>
              <a:t> </a:t>
            </a:r>
            <a:r>
              <a:rPr lang="el-GR" sz="1800" b="1" dirty="0" smtClean="0">
                <a:latin typeface="Tahoma"/>
                <a:ea typeface="Tahoma"/>
                <a:cs typeface="Times New Roman"/>
              </a:rPr>
              <a:t>ΕΓΧΥΣΗ</a:t>
            </a:r>
            <a:r>
              <a:rPr lang="el-GR" sz="1800" b="1" spc="-30" dirty="0" smtClean="0">
                <a:latin typeface="Tahoma"/>
                <a:ea typeface="Tahoma"/>
                <a:cs typeface="Times New Roman"/>
              </a:rPr>
              <a:t> </a:t>
            </a:r>
            <a:r>
              <a:rPr lang="el-GR" sz="1800" b="1" dirty="0" smtClean="0">
                <a:latin typeface="Tahoma"/>
                <a:ea typeface="Tahoma"/>
                <a:cs typeface="Times New Roman"/>
              </a:rPr>
              <a:t>Υ</a:t>
            </a:r>
            <a:r>
              <a:rPr lang="el-GR" sz="1800" b="1" spc="-5" dirty="0" smtClean="0">
                <a:latin typeface="Tahoma"/>
                <a:ea typeface="Tahoma"/>
                <a:cs typeface="Times New Roman"/>
              </a:rPr>
              <a:t>Γ</a:t>
            </a:r>
            <a:r>
              <a:rPr lang="el-GR" sz="1800" b="1" dirty="0" smtClean="0">
                <a:latin typeface="Tahoma"/>
                <a:ea typeface="Tahoma"/>
                <a:cs typeface="Times New Roman"/>
              </a:rPr>
              <a:t>Ρ</a:t>
            </a:r>
            <a:r>
              <a:rPr lang="el-GR" sz="1800" b="1" spc="-5" dirty="0" smtClean="0">
                <a:latin typeface="Tahoma"/>
                <a:ea typeface="Tahoma"/>
                <a:cs typeface="Times New Roman"/>
              </a:rPr>
              <a:t>Ω</a:t>
            </a:r>
            <a:r>
              <a:rPr lang="el-GR" sz="1800" b="1" dirty="0" smtClean="0">
                <a:latin typeface="Tahoma"/>
                <a:ea typeface="Tahoma"/>
                <a:cs typeface="Times New Roman"/>
              </a:rPr>
              <a:t>Ν</a:t>
            </a:r>
            <a:r>
              <a:rPr lang="el-GR" sz="1800" b="1" spc="-15" dirty="0" smtClean="0">
                <a:latin typeface="Tahoma"/>
                <a:ea typeface="Tahoma"/>
                <a:cs typeface="Times New Roman"/>
              </a:rPr>
              <a:t> </a:t>
            </a:r>
            <a:r>
              <a:rPr lang="el-GR" sz="1800" b="1" spc="-5" dirty="0" smtClean="0">
                <a:latin typeface="Tahoma"/>
                <a:ea typeface="Tahoma"/>
                <a:cs typeface="Times New Roman"/>
              </a:rPr>
              <a:t>Κ</a:t>
            </a:r>
            <a:r>
              <a:rPr lang="el-GR" sz="1800" b="1" dirty="0" smtClean="0">
                <a:latin typeface="Tahoma"/>
                <a:ea typeface="Tahoma"/>
                <a:cs typeface="Times New Roman"/>
              </a:rPr>
              <a:t>ΑΙ</a:t>
            </a:r>
            <a:r>
              <a:rPr lang="el-GR" sz="1800" b="1" spc="-5" dirty="0" smtClean="0">
                <a:latin typeface="Tahoma"/>
                <a:ea typeface="Tahoma"/>
                <a:cs typeface="Times New Roman"/>
              </a:rPr>
              <a:t> </a:t>
            </a:r>
            <a:r>
              <a:rPr lang="el-GR" sz="1800" b="1" dirty="0" smtClean="0">
                <a:latin typeface="Tahoma"/>
                <a:ea typeface="Tahoma"/>
                <a:cs typeface="Times New Roman"/>
              </a:rPr>
              <a:t>Φ</a:t>
            </a:r>
            <a:r>
              <a:rPr lang="el-GR" sz="1800" b="1" spc="-5" dirty="0" smtClean="0">
                <a:latin typeface="Tahoma"/>
                <a:ea typeface="Tahoma"/>
                <a:cs typeface="Times New Roman"/>
              </a:rPr>
              <a:t>Α</a:t>
            </a:r>
            <a:r>
              <a:rPr lang="el-GR" sz="1800" b="1" dirty="0" smtClean="0">
                <a:latin typeface="Tahoma"/>
                <a:ea typeface="Tahoma"/>
                <a:cs typeface="Times New Roman"/>
              </a:rPr>
              <a:t>ΡΜΑ</a:t>
            </a:r>
            <a:r>
              <a:rPr lang="el-GR" sz="1800" b="1" spc="-5" dirty="0" smtClean="0">
                <a:latin typeface="Tahoma"/>
                <a:ea typeface="Tahoma"/>
                <a:cs typeface="Times New Roman"/>
              </a:rPr>
              <a:t>ΚΩ</a:t>
            </a:r>
            <a:r>
              <a:rPr lang="el-GR" sz="1800" b="1" dirty="0" smtClean="0">
                <a:latin typeface="Tahoma"/>
                <a:ea typeface="Tahoma"/>
                <a:cs typeface="Times New Roman"/>
              </a:rPr>
              <a:t>Ν</a:t>
            </a:r>
            <a:r>
              <a:rPr lang="el-GR" sz="1800" b="1" spc="-45" dirty="0" smtClean="0">
                <a:latin typeface="Tahoma"/>
                <a:ea typeface="Tahoma"/>
                <a:cs typeface="Times New Roman"/>
              </a:rPr>
              <a:t> </a:t>
            </a:r>
            <a:r>
              <a:rPr lang="el-GR" sz="1800" b="1" dirty="0" smtClean="0">
                <a:latin typeface="Tahoma"/>
                <a:ea typeface="Tahoma"/>
                <a:cs typeface="Times New Roman"/>
              </a:rPr>
              <a:t>- ΟΡΙΣΜΟΣ</a:t>
            </a:r>
            <a:r>
              <a:rPr lang="el-GR" sz="4400" dirty="0" smtClean="0">
                <a:latin typeface="Calibri"/>
                <a:ea typeface="Calibri"/>
                <a:cs typeface="Times New Roman"/>
              </a:rPr>
              <a:t/>
            </a:r>
            <a:br>
              <a:rPr lang="el-GR" sz="4400" dirty="0" smtClean="0">
                <a:latin typeface="Calibri"/>
                <a:ea typeface="Calibri"/>
                <a:cs typeface="Times New Roman"/>
              </a:rPr>
            </a:br>
            <a:r>
              <a:rPr lang="el-GR" sz="3600" dirty="0" smtClean="0">
                <a:latin typeface="Calibri"/>
                <a:ea typeface="Calibri"/>
                <a:cs typeface="Times New Roman"/>
              </a:rPr>
              <a:t> </a:t>
            </a:r>
            <a:r>
              <a:rPr lang="el-GR" sz="4400" dirty="0" smtClean="0">
                <a:latin typeface="Calibri"/>
                <a:ea typeface="Calibri"/>
                <a:cs typeface="Times New Roman"/>
              </a:rPr>
              <a:t/>
            </a:r>
            <a:br>
              <a:rPr lang="el-GR" sz="4400" dirty="0" smtClean="0">
                <a:latin typeface="Calibri"/>
                <a:ea typeface="Calibri"/>
                <a:cs typeface="Times New Roman"/>
              </a:rPr>
            </a:br>
            <a:r>
              <a:rPr lang="el-GR" sz="4400" dirty="0" smtClean="0">
                <a:latin typeface="Calibri"/>
                <a:ea typeface="Calibri"/>
                <a:cs typeface="Times New Roman"/>
              </a:rPr>
              <a:t> </a:t>
            </a:r>
            <a:br>
              <a:rPr lang="el-GR" sz="4400" dirty="0" smtClean="0">
                <a:latin typeface="Calibri"/>
                <a:ea typeface="Calibri"/>
                <a:cs typeface="Times New Roman"/>
              </a:rPr>
            </a:br>
            <a:endParaRPr lang="el-GR" dirty="0"/>
          </a:p>
        </p:txBody>
      </p:sp>
      <p:sp>
        <p:nvSpPr>
          <p:cNvPr id="3" name="2 - Θέση περιεχομένου"/>
          <p:cNvSpPr>
            <a:spLocks noGrp="1"/>
          </p:cNvSpPr>
          <p:nvPr>
            <p:ph sz="quarter" idx="1"/>
          </p:nvPr>
        </p:nvSpPr>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r>
              <a:rPr lang="el-GR" dirty="0" smtClean="0"/>
              <a:t>90%-95% των ασθενών στα Νοσοκομεία λαμβάνουν κάποιου είδους ενδοφλέβιας θεραπείας.</a:t>
            </a:r>
            <a:endParaRPr lang="en-US" dirty="0" smtClean="0"/>
          </a:p>
          <a:p>
            <a:r>
              <a:rPr lang="el-GR" dirty="0" smtClean="0"/>
              <a:t>Η χορήγηση μέσω του φλεβικού συστήματος υγρών και φαρμάκων στην σωστή συχνότητα και με ένα συνεχή και ακριβή τρόπο ώστε να επιτευχθεί η επιθυμητή θεραπευτική δράση και να προληφθούν οι οποιεσδήποτε επιπλοκές.</a:t>
            </a:r>
          </a:p>
          <a:p>
            <a:r>
              <a:rPr lang="el-GR" dirty="0" smtClean="0"/>
              <a:t>Ο νοσηλευτής έχει την ευθύνη να καθορίσει την σωστή συχνότητα χορήγησης ανάλογα με την περίπτωση και να διατηρήσει την ροή κατά τη διάρκεια της έγχυσης.</a:t>
            </a:r>
          </a:p>
          <a:p>
            <a:pPr>
              <a:buNone/>
            </a:pPr>
            <a:r>
              <a:rPr lang="el-GR" dirty="0" smtClean="0"/>
              <a:t> </a:t>
            </a:r>
          </a:p>
          <a:p>
            <a:pPr>
              <a:buNone/>
            </a:pP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a:t>ΕΙΔΗ ΚΕΝΤΡΙΚΩΝ ΦΛΕΒΙΚΩΝ ΚΑΘΕΤΗΡΩΝ</a:t>
            </a:r>
          </a:p>
        </p:txBody>
      </p:sp>
      <p:sp>
        <p:nvSpPr>
          <p:cNvPr id="10" name="Content Placeholder 9"/>
          <p:cNvSpPr>
            <a:spLocks noGrp="1"/>
          </p:cNvSpPr>
          <p:nvPr>
            <p:ph sz="quarter" idx="1"/>
          </p:nvPr>
        </p:nvSpPr>
        <p:spPr/>
        <p:txBody>
          <a:bodyPr>
            <a:normAutofit fontScale="85000" lnSpcReduction="10000"/>
          </a:bodyPr>
          <a:lstStyle/>
          <a:p>
            <a:r>
              <a:rPr lang="el-GR" b="1" dirty="0"/>
              <a:t>Εμφυτεύσιμοι καθετήρες</a:t>
            </a:r>
            <a:endParaRPr lang="en-US" dirty="0"/>
          </a:p>
          <a:p>
            <a:r>
              <a:rPr lang="el-GR" dirty="0" smtClean="0"/>
              <a:t>Η </a:t>
            </a:r>
            <a:r>
              <a:rPr lang="el-GR" dirty="0"/>
              <a:t>τοποθέτηση τους είναι παρόμοια με αυτή των άλλων κεντρικών καθετήρων με τη διαφορά ότι δεν υπάρχει σημείο εξόδου. Ο καθετήρας εμφυτεύεται κάτω από το δέρμα ενώ μια μικρή επιφάνια δέρματος ράβεται πάνω από τον καθετήρα </a:t>
            </a:r>
            <a:r>
              <a:rPr lang="el-GR" dirty="0" smtClean="0"/>
              <a:t>. </a:t>
            </a:r>
            <a:endParaRPr lang="en-US" dirty="0"/>
          </a:p>
        </p:txBody>
      </p:sp>
      <p:pic>
        <p:nvPicPr>
          <p:cNvPr id="3" name="Content Placeholder 2"/>
          <p:cNvPicPr>
            <a:picLocks noGrp="1" noChangeAspect="1"/>
          </p:cNvPicPr>
          <p:nvPr>
            <p:ph sz="quarter" idx="2"/>
          </p:nvPr>
        </p:nvPicPr>
        <p:blipFill>
          <a:blip r:embed="rId2"/>
          <a:stretch>
            <a:fillRect/>
          </a:stretch>
        </p:blipFill>
        <p:spPr>
          <a:xfrm>
            <a:off x="5002212" y="2260600"/>
            <a:ext cx="3571875" cy="3228975"/>
          </a:xfrm>
        </p:spPr>
      </p:pic>
    </p:spTree>
    <p:extLst>
      <p:ext uri="{BB962C8B-B14F-4D97-AF65-F5344CB8AC3E}">
        <p14:creationId xmlns="" xmlns:p14="http://schemas.microsoft.com/office/powerpoint/2010/main" val="100630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a:t>ΕΙΔΗ ΚΕΝΤΡΙΚΩΝ ΦΛΕΒΙΚΩΝ ΚΑΘΕΤΗΡΩΝ</a:t>
            </a:r>
          </a:p>
        </p:txBody>
      </p:sp>
      <p:sp>
        <p:nvSpPr>
          <p:cNvPr id="10" name="Content Placeholder 9"/>
          <p:cNvSpPr>
            <a:spLocks noGrp="1"/>
          </p:cNvSpPr>
          <p:nvPr>
            <p:ph sz="quarter" idx="1"/>
          </p:nvPr>
        </p:nvSpPr>
        <p:spPr/>
        <p:txBody>
          <a:bodyPr>
            <a:normAutofit/>
          </a:bodyPr>
          <a:lstStyle/>
          <a:p>
            <a:r>
              <a:rPr lang="el-GR" b="1" dirty="0"/>
              <a:t>Εμφυτεύσιμοι καθετήρες</a:t>
            </a:r>
            <a:endParaRPr lang="en-US" dirty="0"/>
          </a:p>
          <a:p>
            <a:r>
              <a:rPr lang="el-GR" dirty="0" smtClean="0"/>
              <a:t>Η </a:t>
            </a:r>
            <a:r>
              <a:rPr lang="el-GR" dirty="0"/>
              <a:t>πρόσβαση σε αυτόν γίνεται με μια ειδική βελόνα Huber, που εισάγεται μέσω του δέρματος στο </a:t>
            </a:r>
            <a:r>
              <a:rPr lang="el-GR" dirty="0" smtClean="0"/>
              <a:t>διάφραγμα.</a:t>
            </a:r>
            <a:endParaRPr lang="en-US" dirty="0"/>
          </a:p>
        </p:txBody>
      </p:sp>
      <p:pic>
        <p:nvPicPr>
          <p:cNvPr id="12" name="Content Placeholder 11"/>
          <p:cNvPicPr>
            <a:picLocks noGrp="1" noChangeAspect="1"/>
          </p:cNvPicPr>
          <p:nvPr>
            <p:ph sz="quarter" idx="2"/>
          </p:nvPr>
        </p:nvPicPr>
        <p:blipFill>
          <a:blip r:embed="rId2"/>
          <a:stretch>
            <a:fillRect/>
          </a:stretch>
        </p:blipFill>
        <p:spPr>
          <a:xfrm>
            <a:off x="4845050" y="2329440"/>
            <a:ext cx="3886200" cy="3091295"/>
          </a:xfrm>
        </p:spPr>
      </p:pic>
    </p:spTree>
    <p:extLst>
      <p:ext uri="{BB962C8B-B14F-4D97-AF65-F5344CB8AC3E}">
        <p14:creationId xmlns="" xmlns:p14="http://schemas.microsoft.com/office/powerpoint/2010/main" val="36103934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ΕΙΔΗ ΚΕΝΤΡΙΚΩΝ ΦΛΕΒΙΚΩΝ ΚΑΘΕΤΗΡΩΝ</a:t>
            </a:r>
          </a:p>
        </p:txBody>
      </p:sp>
      <p:pic>
        <p:nvPicPr>
          <p:cNvPr id="7" name="Content Placeholder 6"/>
          <p:cNvPicPr>
            <a:picLocks noGrp="1" noChangeAspect="1"/>
          </p:cNvPicPr>
          <p:nvPr>
            <p:ph sz="quarter" idx="2"/>
          </p:nvPr>
        </p:nvPicPr>
        <p:blipFill>
          <a:blip r:embed="rId2"/>
          <a:stretch>
            <a:fillRect/>
          </a:stretch>
        </p:blipFill>
        <p:spPr>
          <a:xfrm>
            <a:off x="1066800" y="3462337"/>
            <a:ext cx="2971800" cy="1533525"/>
          </a:xfrm>
        </p:spPr>
      </p:pic>
      <p:pic>
        <p:nvPicPr>
          <p:cNvPr id="12" name="Content Placeholder 11"/>
          <p:cNvPicPr>
            <a:picLocks noGrp="1" noChangeAspect="1"/>
          </p:cNvPicPr>
          <p:nvPr>
            <p:ph sz="quarter" idx="4"/>
          </p:nvPr>
        </p:nvPicPr>
        <p:blipFill>
          <a:blip r:embed="rId3"/>
          <a:stretch>
            <a:fillRect/>
          </a:stretch>
        </p:blipFill>
        <p:spPr>
          <a:xfrm>
            <a:off x="5510212" y="3305175"/>
            <a:ext cx="2466975" cy="1847850"/>
          </a:xfrm>
        </p:spPr>
      </p:pic>
      <p:sp>
        <p:nvSpPr>
          <p:cNvPr id="9" name="Text Placeholder 8"/>
          <p:cNvSpPr>
            <a:spLocks noGrp="1"/>
          </p:cNvSpPr>
          <p:nvPr>
            <p:ph type="body" sz="quarter" idx="1"/>
          </p:nvPr>
        </p:nvSpPr>
        <p:spPr/>
        <p:txBody>
          <a:bodyPr>
            <a:normAutofit/>
          </a:bodyPr>
          <a:lstStyle/>
          <a:p>
            <a:r>
              <a:rPr lang="el-GR" dirty="0"/>
              <a:t>Εμφυτεύσιμοι </a:t>
            </a:r>
            <a:r>
              <a:rPr lang="el-GR" dirty="0" smtClean="0"/>
              <a:t>καθετήρες</a:t>
            </a:r>
            <a:endParaRPr lang="en-US" dirty="0"/>
          </a:p>
        </p:txBody>
      </p:sp>
      <p:sp>
        <p:nvSpPr>
          <p:cNvPr id="10" name="Text Placeholder 9"/>
          <p:cNvSpPr>
            <a:spLocks noGrp="1"/>
          </p:cNvSpPr>
          <p:nvPr>
            <p:ph type="body" sz="quarter" idx="3"/>
          </p:nvPr>
        </p:nvSpPr>
        <p:spPr/>
        <p:txBody>
          <a:bodyPr>
            <a:normAutofit/>
          </a:bodyPr>
          <a:lstStyle/>
          <a:p>
            <a:r>
              <a:rPr lang="el-GR" dirty="0"/>
              <a:t>Εμφυτεύσιμοι </a:t>
            </a:r>
            <a:r>
              <a:rPr lang="el-GR" dirty="0" smtClean="0"/>
              <a:t>καθετήρες</a:t>
            </a:r>
            <a:endParaRPr lang="en-US" dirty="0"/>
          </a:p>
        </p:txBody>
      </p:sp>
    </p:spTree>
    <p:extLst>
      <p:ext uri="{BB962C8B-B14F-4D97-AF65-F5344CB8AC3E}">
        <p14:creationId xmlns="" xmlns:p14="http://schemas.microsoft.com/office/powerpoint/2010/main" val="3879127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a:t>ΕΙΔΗ ΚΕΝΤΡΙΚΩΝ ΦΛΕΒΙΚΩΝ ΚΑΘΕΤΗΡΩΝ</a:t>
            </a:r>
          </a:p>
        </p:txBody>
      </p:sp>
      <p:sp>
        <p:nvSpPr>
          <p:cNvPr id="10" name="Content Placeholder 9"/>
          <p:cNvSpPr>
            <a:spLocks noGrp="1"/>
          </p:cNvSpPr>
          <p:nvPr>
            <p:ph sz="quarter" idx="1"/>
          </p:nvPr>
        </p:nvSpPr>
        <p:spPr>
          <a:xfrm>
            <a:off x="457200" y="1600200"/>
            <a:ext cx="4038600" cy="4974771"/>
          </a:xfrm>
        </p:spPr>
        <p:txBody>
          <a:bodyPr>
            <a:normAutofit fontScale="85000" lnSpcReduction="20000"/>
          </a:bodyPr>
          <a:lstStyle/>
          <a:p>
            <a:r>
              <a:rPr lang="el-GR" sz="3400" b="1" dirty="0"/>
              <a:t>Περιφερικά εισερχόμενοι κεντρικοί φλεβικοί καθετήρες. (</a:t>
            </a:r>
            <a:r>
              <a:rPr lang="en-US" sz="3400" b="1" dirty="0"/>
              <a:t>P.I.C.C</a:t>
            </a:r>
            <a:r>
              <a:rPr lang="en-US" sz="3400" b="1" dirty="0" smtClean="0"/>
              <a:t>)</a:t>
            </a:r>
            <a:endParaRPr lang="en-US" sz="3400" b="1" dirty="0"/>
          </a:p>
          <a:p>
            <a:r>
              <a:rPr lang="el-GR" dirty="0"/>
              <a:t>  Τοποθετούνται μέσω της  βασιλικής φλέβας στο έσω βραχίονα. </a:t>
            </a:r>
            <a:endParaRPr lang="el-GR" dirty="0" smtClean="0"/>
          </a:p>
          <a:p>
            <a:r>
              <a:rPr lang="el-GR" dirty="0" smtClean="0"/>
              <a:t>Ο </a:t>
            </a:r>
            <a:r>
              <a:rPr lang="el-GR" dirty="0"/>
              <a:t>καθετήρας περνιέται κατά μήκος της φλέβας, στην υποκλείδια, και τελικά στην κάτω κοίλη φλέβα, </a:t>
            </a:r>
            <a:r>
              <a:rPr lang="el-GR" dirty="0" smtClean="0"/>
              <a:t>που </a:t>
            </a:r>
            <a:r>
              <a:rPr lang="el-GR" dirty="0"/>
              <a:t>εκβάλει ακριβώς πάνω από το δεξιό κόλπο. </a:t>
            </a:r>
            <a:endParaRPr lang="en-US" dirty="0"/>
          </a:p>
        </p:txBody>
      </p:sp>
      <p:pic>
        <p:nvPicPr>
          <p:cNvPr id="3" name="Content Placeholder 2"/>
          <p:cNvPicPr>
            <a:picLocks noGrp="1" noChangeAspect="1"/>
          </p:cNvPicPr>
          <p:nvPr>
            <p:ph sz="quarter" idx="2"/>
          </p:nvPr>
        </p:nvPicPr>
        <p:blipFill>
          <a:blip r:embed="rId2"/>
          <a:stretch>
            <a:fillRect/>
          </a:stretch>
        </p:blipFill>
        <p:spPr>
          <a:xfrm>
            <a:off x="5002212" y="2055813"/>
            <a:ext cx="3571875" cy="3638550"/>
          </a:xfrm>
        </p:spPr>
      </p:pic>
    </p:spTree>
    <p:extLst>
      <p:ext uri="{BB962C8B-B14F-4D97-AF65-F5344CB8AC3E}">
        <p14:creationId xmlns="" xmlns:p14="http://schemas.microsoft.com/office/powerpoint/2010/main" val="24723653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a:t>ΕΙΔΗ ΚΕΝΤΡΙΚΩΝ ΦΛΕΒΙΚΩΝ ΚΑΘΕΤΗΡΩΝ</a:t>
            </a:r>
          </a:p>
        </p:txBody>
      </p:sp>
      <p:sp>
        <p:nvSpPr>
          <p:cNvPr id="10" name="Content Placeholder 9"/>
          <p:cNvSpPr>
            <a:spLocks noGrp="1"/>
          </p:cNvSpPr>
          <p:nvPr>
            <p:ph sz="quarter" idx="1"/>
          </p:nvPr>
        </p:nvSpPr>
        <p:spPr/>
        <p:txBody>
          <a:bodyPr>
            <a:normAutofit fontScale="85000" lnSpcReduction="10000"/>
          </a:bodyPr>
          <a:lstStyle/>
          <a:p>
            <a:r>
              <a:rPr lang="el-GR" b="1" dirty="0"/>
              <a:t>Περιφερικά εισερχόμενοι κεντρικοί φλεβικοί καθετήρες. (</a:t>
            </a:r>
            <a:r>
              <a:rPr lang="en-US" b="1" dirty="0"/>
              <a:t>P.I.C.C</a:t>
            </a:r>
            <a:r>
              <a:rPr lang="en-US" b="1" dirty="0" smtClean="0"/>
              <a:t>)</a:t>
            </a:r>
            <a:endParaRPr lang="en-US" b="1" dirty="0"/>
          </a:p>
          <a:p>
            <a:r>
              <a:rPr lang="el-GR" dirty="0" smtClean="0"/>
              <a:t>Συνήθως </a:t>
            </a:r>
            <a:r>
              <a:rPr lang="el-GR" dirty="0"/>
              <a:t>δεν χρησιμοποιούνται για τη δειγματοληψία αίματος. Αυτοί οι τύποι </a:t>
            </a:r>
            <a:r>
              <a:rPr lang="el-GR" dirty="0" smtClean="0"/>
              <a:t>καθετήρων</a:t>
            </a:r>
            <a:r>
              <a:rPr lang="en-US" dirty="0" smtClean="0"/>
              <a:t> </a:t>
            </a:r>
            <a:r>
              <a:rPr lang="el-GR" dirty="0" smtClean="0"/>
              <a:t>στις ΗΠΑ </a:t>
            </a:r>
            <a:r>
              <a:rPr lang="el-GR" dirty="0"/>
              <a:t>εισάγονται από </a:t>
            </a:r>
            <a:r>
              <a:rPr lang="el-GR" dirty="0" smtClean="0"/>
              <a:t>ειδικούς νοσηλευτές</a:t>
            </a:r>
            <a:r>
              <a:rPr lang="el-GR" dirty="0"/>
              <a:t>, και δεν είναι πιο επώδυνη από </a:t>
            </a:r>
            <a:r>
              <a:rPr lang="el-GR" dirty="0" smtClean="0"/>
              <a:t>μία φλεβοκέντηση</a:t>
            </a:r>
            <a:r>
              <a:rPr lang="el-GR" dirty="0"/>
              <a:t>.</a:t>
            </a:r>
            <a:r>
              <a:rPr lang="en-US" dirty="0"/>
              <a:t> </a:t>
            </a:r>
          </a:p>
        </p:txBody>
      </p:sp>
      <p:pic>
        <p:nvPicPr>
          <p:cNvPr id="4" name="Content Placeholder 3"/>
          <p:cNvPicPr>
            <a:picLocks noGrp="1" noChangeAspect="1"/>
          </p:cNvPicPr>
          <p:nvPr>
            <p:ph sz="quarter" idx="2"/>
          </p:nvPr>
        </p:nvPicPr>
        <p:blipFill>
          <a:blip r:embed="rId2"/>
          <a:stretch>
            <a:fillRect/>
          </a:stretch>
        </p:blipFill>
        <p:spPr>
          <a:xfrm>
            <a:off x="5554662" y="2951163"/>
            <a:ext cx="2466975" cy="1847850"/>
          </a:xfrm>
        </p:spPr>
      </p:pic>
    </p:spTree>
    <p:extLst>
      <p:ext uri="{BB962C8B-B14F-4D97-AF65-F5344CB8AC3E}">
        <p14:creationId xmlns="" xmlns:p14="http://schemas.microsoft.com/office/powerpoint/2010/main" val="29983672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 xmlns:p14="http://schemas.microsoft.com/office/powerpoint/2010/main" val="2344687420"/>
              </p:ext>
            </p:extLst>
          </p:nvPr>
        </p:nvGraphicFramePr>
        <p:xfrm>
          <a:off x="0" y="174625"/>
          <a:ext cx="9144000" cy="6679006"/>
        </p:xfrm>
        <a:graphic>
          <a:graphicData uri="http://schemas.openxmlformats.org/drawingml/2006/table">
            <a:tbl>
              <a:tblPr firstRow="1" bandRow="1">
                <a:tableStyleId>{5C22544A-7EE6-4342-B048-85BDC9FD1C3A}</a:tableStyleId>
              </a:tblPr>
              <a:tblGrid>
                <a:gridCol w="2286000"/>
                <a:gridCol w="2286000"/>
                <a:gridCol w="2286000"/>
                <a:gridCol w="2286000"/>
              </a:tblGrid>
              <a:tr h="601548">
                <a:tc>
                  <a:txBody>
                    <a:bodyPr/>
                    <a:lstStyle/>
                    <a:p>
                      <a:r>
                        <a:rPr lang="el-GR" dirty="0" smtClean="0">
                          <a:effectLst/>
                        </a:rPr>
                        <a:t>Είδος Καθετήρα</a:t>
                      </a:r>
                      <a:endParaRPr lang="en-US" dirty="0">
                        <a:effectLst/>
                      </a:endParaRPr>
                    </a:p>
                  </a:txBody>
                  <a:tcPr anchor="ctr"/>
                </a:tc>
                <a:tc>
                  <a:txBody>
                    <a:bodyPr/>
                    <a:lstStyle/>
                    <a:p>
                      <a:r>
                        <a:rPr lang="el-GR" dirty="0" smtClean="0">
                          <a:effectLst/>
                        </a:rPr>
                        <a:t>Σημείο Εισόδου</a:t>
                      </a:r>
                      <a:endParaRPr lang="en-US" dirty="0">
                        <a:effectLst/>
                      </a:endParaRPr>
                    </a:p>
                  </a:txBody>
                  <a:tcPr anchor="ctr"/>
                </a:tc>
                <a:tc>
                  <a:txBody>
                    <a:bodyPr/>
                    <a:lstStyle/>
                    <a:p>
                      <a:r>
                        <a:rPr lang="el-GR" dirty="0" smtClean="0">
                          <a:effectLst/>
                        </a:rPr>
                        <a:t>Μήκος Καθετήρα</a:t>
                      </a:r>
                      <a:endParaRPr lang="en-US" dirty="0">
                        <a:effectLst/>
                      </a:endParaRPr>
                    </a:p>
                  </a:txBody>
                  <a:tcPr anchor="ctr"/>
                </a:tc>
                <a:tc>
                  <a:txBody>
                    <a:bodyPr/>
                    <a:lstStyle/>
                    <a:p>
                      <a:r>
                        <a:rPr lang="el-GR" dirty="0" smtClean="0">
                          <a:effectLst/>
                        </a:rPr>
                        <a:t>Παρατηρήσεις</a:t>
                      </a:r>
                      <a:endParaRPr lang="en-US" dirty="0">
                        <a:effectLst/>
                      </a:endParaRPr>
                    </a:p>
                  </a:txBody>
                  <a:tcPr anchor="ctr"/>
                </a:tc>
              </a:tr>
              <a:tr h="889960">
                <a:tc>
                  <a:txBody>
                    <a:bodyPr/>
                    <a:lstStyle/>
                    <a:p>
                      <a:r>
                        <a:rPr lang="el-GR" sz="1400" b="1">
                          <a:effectLst/>
                          <a:latin typeface="ArialMT"/>
                        </a:rPr>
                        <a:t>Περιφερικοί φλεβικοί καθετήρες </a:t>
                      </a:r>
                      <a:endParaRPr lang="el-GR" sz="3200" b="1">
                        <a:effectLst/>
                      </a:endParaRPr>
                    </a:p>
                  </a:txBody>
                  <a:tcPr anchor="ctr"/>
                </a:tc>
                <a:tc>
                  <a:txBody>
                    <a:bodyPr/>
                    <a:lstStyle/>
                    <a:p>
                      <a:r>
                        <a:rPr lang="el-GR" sz="1400" b="1">
                          <a:effectLst/>
                          <a:latin typeface="ArialMT"/>
                        </a:rPr>
                        <a:t>Συνήθως τοποθετούνται σε φλέβες του αντιβράχιου ή της άκρας χειρός </a:t>
                      </a:r>
                      <a:endParaRPr lang="el-GR" sz="3200" b="1">
                        <a:effectLst/>
                      </a:endParaRPr>
                    </a:p>
                  </a:txBody>
                  <a:tcPr anchor="ctr"/>
                </a:tc>
                <a:tc>
                  <a:txBody>
                    <a:bodyPr/>
                    <a:lstStyle/>
                    <a:p>
                      <a:r>
                        <a:rPr lang="el-GR" sz="1400" b="1">
                          <a:effectLst/>
                          <a:latin typeface="ArialMT"/>
                        </a:rPr>
                        <a:t>&lt; 3 ίντσες </a:t>
                      </a:r>
                      <a:endParaRPr lang="el-GR" sz="3200" b="1">
                        <a:effectLst/>
                      </a:endParaRPr>
                    </a:p>
                  </a:txBody>
                  <a:tcPr anchor="ctr"/>
                </a:tc>
                <a:tc>
                  <a:txBody>
                    <a:bodyPr/>
                    <a:lstStyle/>
                    <a:p>
                      <a:r>
                        <a:rPr lang="el-GR" sz="1400" b="1">
                          <a:effectLst/>
                          <a:latin typeface="ArialMT"/>
                        </a:rPr>
                        <a:t>Φλεβίτιδα μετά από παρατεταμένη χρήση, σπάνια σχετίζεται με βακτηριαιμία </a:t>
                      </a:r>
                      <a:endParaRPr lang="el-GR" sz="3200" b="1">
                        <a:effectLst/>
                      </a:endParaRPr>
                    </a:p>
                  </a:txBody>
                  <a:tcPr anchor="ctr"/>
                </a:tc>
              </a:tr>
              <a:tr h="1631592">
                <a:tc>
                  <a:txBody>
                    <a:bodyPr/>
                    <a:lstStyle/>
                    <a:p>
                      <a:r>
                        <a:rPr lang="el-GR" sz="1400" b="1" dirty="0">
                          <a:effectLst/>
                          <a:latin typeface="ArialMT"/>
                        </a:rPr>
                        <a:t>Περιφερικοί αρτηριακοί καθετήρες </a:t>
                      </a:r>
                      <a:endParaRPr lang="el-GR" sz="3200" b="1" dirty="0">
                        <a:effectLst/>
                      </a:endParaRPr>
                    </a:p>
                  </a:txBody>
                  <a:tcPr anchor="ctr"/>
                </a:tc>
                <a:tc>
                  <a:txBody>
                    <a:bodyPr/>
                    <a:lstStyle/>
                    <a:p>
                      <a:r>
                        <a:rPr lang="el-GR" sz="1400" b="1">
                          <a:effectLst/>
                          <a:latin typeface="ArialMT"/>
                        </a:rPr>
                        <a:t>Συνήθως τοποθετούνται στην κερκιδική αρτηρία. Μπορούν επίσης να τοποθετηθούν στη μηριαία, την μασχαλιαία, τη βραχιόνιο ή την οπίσθια κνημιαία. </a:t>
                      </a:r>
                      <a:endParaRPr lang="el-GR" sz="3200" b="1">
                        <a:effectLst/>
                      </a:endParaRPr>
                    </a:p>
                  </a:txBody>
                  <a:tcPr anchor="ctr"/>
                </a:tc>
                <a:tc>
                  <a:txBody>
                    <a:bodyPr/>
                    <a:lstStyle/>
                    <a:p>
                      <a:r>
                        <a:rPr lang="el-GR" sz="1400" b="1">
                          <a:effectLst/>
                          <a:latin typeface="ArialMT"/>
                        </a:rPr>
                        <a:t>&lt; 3 ίντσες </a:t>
                      </a:r>
                      <a:endParaRPr lang="el-GR" sz="3200" b="1">
                        <a:effectLst/>
                      </a:endParaRPr>
                    </a:p>
                  </a:txBody>
                  <a:tcPr anchor="ctr"/>
                </a:tc>
                <a:tc>
                  <a:txBody>
                    <a:bodyPr/>
                    <a:lstStyle/>
                    <a:p>
                      <a:r>
                        <a:rPr lang="el-GR" sz="1400" b="1" dirty="0">
                          <a:effectLst/>
                          <a:latin typeface="ArialMT"/>
                        </a:rPr>
                        <a:t>Μικρός κίνδυνος λοίμωξης, </a:t>
                      </a:r>
                      <a:endParaRPr lang="el-GR" sz="3200" b="1" dirty="0">
                        <a:effectLst/>
                      </a:endParaRPr>
                    </a:p>
                    <a:p>
                      <a:r>
                        <a:rPr lang="el-GR" sz="1400" b="1" dirty="0">
                          <a:effectLst/>
                          <a:latin typeface="ArialMT"/>
                        </a:rPr>
                        <a:t>σπάνια βακτηριαιμία </a:t>
                      </a:r>
                      <a:endParaRPr lang="el-GR" sz="3200" b="1" dirty="0">
                        <a:effectLst/>
                      </a:endParaRPr>
                    </a:p>
                    <a:p>
                      <a:r>
                        <a:rPr lang="el-GR" sz="1400" b="1" dirty="0">
                          <a:effectLst/>
                          <a:latin typeface="ArialMT"/>
                        </a:rPr>
                        <a:t>σχετίζεται με </a:t>
                      </a:r>
                      <a:r>
                        <a:rPr lang="el-GR" sz="1400" b="1" dirty="0" smtClean="0">
                          <a:effectLst/>
                          <a:latin typeface="ArialMT"/>
                        </a:rPr>
                        <a:t>βακτηριαιμία</a:t>
                      </a:r>
                      <a:endParaRPr lang="el-GR" sz="3200" b="1" dirty="0">
                        <a:effectLst/>
                      </a:endParaRPr>
                    </a:p>
                  </a:txBody>
                  <a:tcPr anchor="ctr"/>
                </a:tc>
              </a:tr>
              <a:tr h="2373226">
                <a:tc>
                  <a:txBody>
                    <a:bodyPr/>
                    <a:lstStyle/>
                    <a:p>
                      <a:r>
                        <a:rPr lang="el-GR" sz="1400" b="1" dirty="0">
                          <a:effectLst/>
                          <a:latin typeface="ArialMT"/>
                        </a:rPr>
                        <a:t>Μεσαίου μήκους καθετήρες </a:t>
                      </a:r>
                      <a:endParaRPr lang="el-GR" sz="3200" b="1" dirty="0">
                        <a:effectLst/>
                      </a:endParaRPr>
                    </a:p>
                  </a:txBody>
                  <a:tcPr anchor="ctr"/>
                </a:tc>
                <a:tc>
                  <a:txBody>
                    <a:bodyPr/>
                    <a:lstStyle/>
                    <a:p>
                      <a:r>
                        <a:rPr lang="el-GR" sz="1400" b="1" dirty="0" err="1">
                          <a:effectLst/>
                          <a:latin typeface="ArialMT"/>
                        </a:rPr>
                        <a:t>Τοποθετούνται</a:t>
                      </a:r>
                      <a:r>
                        <a:rPr lang="el-GR" sz="1400" b="1" dirty="0">
                          <a:effectLst/>
                          <a:latin typeface="ArialMT"/>
                        </a:rPr>
                        <a:t> στην </a:t>
                      </a:r>
                      <a:r>
                        <a:rPr lang="el-GR" sz="1400" b="1" dirty="0" err="1">
                          <a:effectLst/>
                          <a:latin typeface="ArialMT"/>
                        </a:rPr>
                        <a:t>εγγύς</a:t>
                      </a:r>
                      <a:r>
                        <a:rPr lang="el-GR" sz="1400" b="1" dirty="0">
                          <a:effectLst/>
                          <a:latin typeface="ArialMT"/>
                        </a:rPr>
                        <a:t> </a:t>
                      </a:r>
                      <a:r>
                        <a:rPr lang="el-GR" sz="1400" b="1" dirty="0" err="1">
                          <a:effectLst/>
                          <a:latin typeface="ArialMT"/>
                        </a:rPr>
                        <a:t>μεσοβασιλική</a:t>
                      </a:r>
                      <a:r>
                        <a:rPr lang="el-GR" sz="1400" b="1" dirty="0">
                          <a:effectLst/>
                          <a:latin typeface="ArialMT"/>
                        </a:rPr>
                        <a:t> </a:t>
                      </a:r>
                      <a:r>
                        <a:rPr lang="el-GR" sz="1400" b="1" dirty="0" err="1">
                          <a:effectLst/>
                          <a:latin typeface="ArialMT"/>
                        </a:rPr>
                        <a:t>ή</a:t>
                      </a:r>
                      <a:r>
                        <a:rPr lang="el-GR" sz="1400" b="1" dirty="0">
                          <a:effectLst/>
                          <a:latin typeface="ArialMT"/>
                        </a:rPr>
                        <a:t> την </a:t>
                      </a:r>
                      <a:r>
                        <a:rPr lang="el-GR" sz="1400" b="1" dirty="0" err="1">
                          <a:effectLst/>
                          <a:latin typeface="ArialMT"/>
                        </a:rPr>
                        <a:t>κεφαλική</a:t>
                      </a:r>
                      <a:r>
                        <a:rPr lang="el-GR" sz="1400" b="1" dirty="0">
                          <a:effectLst/>
                          <a:latin typeface="ArialMT"/>
                        </a:rPr>
                        <a:t> </a:t>
                      </a:r>
                      <a:r>
                        <a:rPr lang="el-GR" sz="1400" b="1" dirty="0" err="1">
                          <a:effectLst/>
                          <a:latin typeface="ArialMT"/>
                        </a:rPr>
                        <a:t>φλέβα</a:t>
                      </a:r>
                      <a:r>
                        <a:rPr lang="el-GR" sz="1400" b="1" dirty="0">
                          <a:effectLst/>
                          <a:latin typeface="ArialMT"/>
                        </a:rPr>
                        <a:t>. </a:t>
                      </a:r>
                      <a:endParaRPr lang="el-GR" sz="1400" b="1" dirty="0" smtClean="0">
                        <a:effectLst/>
                        <a:latin typeface="ArialMT"/>
                      </a:endParaRPr>
                    </a:p>
                    <a:p>
                      <a:endParaRPr lang="el-GR" sz="1400" b="1" dirty="0" smtClean="0">
                        <a:effectLst/>
                        <a:latin typeface="ArialMT"/>
                      </a:endParaRPr>
                    </a:p>
                    <a:p>
                      <a:r>
                        <a:rPr lang="el-GR" sz="1400" b="1" dirty="0" smtClean="0">
                          <a:effectLst/>
                          <a:latin typeface="ArialMT"/>
                        </a:rPr>
                        <a:t>Να </a:t>
                      </a:r>
                      <a:r>
                        <a:rPr lang="el-GR" sz="1400" b="1" dirty="0">
                          <a:effectLst/>
                          <a:latin typeface="ArialMT"/>
                        </a:rPr>
                        <a:t>μην </a:t>
                      </a:r>
                      <a:r>
                        <a:rPr lang="el-GR" sz="1400" b="1" dirty="0" err="1">
                          <a:effectLst/>
                          <a:latin typeface="ArialMT"/>
                        </a:rPr>
                        <a:t>εισάγονται</a:t>
                      </a:r>
                      <a:r>
                        <a:rPr lang="el-GR" sz="1400" b="1" dirty="0">
                          <a:effectLst/>
                          <a:latin typeface="ArialMT"/>
                        </a:rPr>
                        <a:t> </a:t>
                      </a:r>
                      <a:r>
                        <a:rPr lang="el-GR" sz="1400" b="1" dirty="0" err="1">
                          <a:effectLst/>
                          <a:latin typeface="ArialMT"/>
                        </a:rPr>
                        <a:t>περιφερικοί</a:t>
                      </a:r>
                      <a:r>
                        <a:rPr lang="el-GR" sz="1400" b="1" dirty="0">
                          <a:effectLst/>
                          <a:latin typeface="ArialMT"/>
                        </a:rPr>
                        <a:t> </a:t>
                      </a:r>
                      <a:r>
                        <a:rPr lang="el-GR" sz="1400" b="1" dirty="0" err="1">
                          <a:effectLst/>
                          <a:latin typeface="ArialMT"/>
                        </a:rPr>
                        <a:t>καθετήρες</a:t>
                      </a:r>
                      <a:r>
                        <a:rPr lang="el-GR" sz="1400" b="1" dirty="0">
                          <a:effectLst/>
                          <a:latin typeface="ArialMT"/>
                        </a:rPr>
                        <a:t> σε </a:t>
                      </a:r>
                      <a:r>
                        <a:rPr lang="el-GR" sz="1400" b="1" dirty="0" err="1">
                          <a:effectLst/>
                          <a:latin typeface="ArialMT"/>
                        </a:rPr>
                        <a:t>κεντρικές</a:t>
                      </a:r>
                      <a:r>
                        <a:rPr lang="el-GR" sz="1400" b="1" dirty="0">
                          <a:effectLst/>
                          <a:latin typeface="ArialMT"/>
                        </a:rPr>
                        <a:t> </a:t>
                      </a:r>
                      <a:r>
                        <a:rPr lang="el-GR" sz="1400" b="1" dirty="0" err="1">
                          <a:effectLst/>
                          <a:latin typeface="ArialMT"/>
                        </a:rPr>
                        <a:t>φλέβες</a:t>
                      </a:r>
                      <a:r>
                        <a:rPr lang="el-GR" sz="1400" b="1" dirty="0">
                          <a:effectLst/>
                          <a:latin typeface="ArialMT"/>
                        </a:rPr>
                        <a:t> </a:t>
                      </a:r>
                      <a:endParaRPr lang="el-GR" sz="3200" b="1" dirty="0">
                        <a:effectLst/>
                      </a:endParaRPr>
                    </a:p>
                  </a:txBody>
                  <a:tcPr anchor="ctr"/>
                </a:tc>
                <a:tc>
                  <a:txBody>
                    <a:bodyPr/>
                    <a:lstStyle/>
                    <a:p>
                      <a:r>
                        <a:rPr lang="el-GR" sz="1400" b="1" dirty="0">
                          <a:effectLst/>
                          <a:latin typeface="ArialMT"/>
                        </a:rPr>
                        <a:t>3 - 8 </a:t>
                      </a:r>
                      <a:r>
                        <a:rPr lang="el-GR" sz="1400" b="1" dirty="0" err="1">
                          <a:effectLst/>
                          <a:latin typeface="ArialMT"/>
                        </a:rPr>
                        <a:t>ίντσες</a:t>
                      </a:r>
                      <a:r>
                        <a:rPr lang="el-GR" sz="1400" b="1" dirty="0">
                          <a:effectLst/>
                          <a:latin typeface="ArialMT"/>
                        </a:rPr>
                        <a:t> </a:t>
                      </a:r>
                      <a:endParaRPr lang="el-GR" sz="3200" b="1" dirty="0">
                        <a:effectLst/>
                      </a:endParaRPr>
                    </a:p>
                  </a:txBody>
                  <a:tcPr anchor="ctr"/>
                </a:tc>
                <a:tc>
                  <a:txBody>
                    <a:bodyPr/>
                    <a:lstStyle/>
                    <a:p>
                      <a:r>
                        <a:rPr lang="el-GR" sz="1400" b="1" dirty="0" err="1">
                          <a:effectLst/>
                          <a:latin typeface="ArialMT"/>
                        </a:rPr>
                        <a:t>Έχουν</a:t>
                      </a:r>
                      <a:r>
                        <a:rPr lang="el-GR" sz="1400" b="1" dirty="0">
                          <a:effectLst/>
                          <a:latin typeface="ArialMT"/>
                        </a:rPr>
                        <a:t> </a:t>
                      </a:r>
                      <a:r>
                        <a:rPr lang="el-GR" sz="1400" b="1" dirty="0" err="1">
                          <a:effectLst/>
                          <a:latin typeface="ArialMT"/>
                        </a:rPr>
                        <a:t>αναφερθεί</a:t>
                      </a:r>
                      <a:r>
                        <a:rPr lang="el-GR" sz="1400" b="1" dirty="0">
                          <a:effectLst/>
                          <a:latin typeface="ArialMT"/>
                        </a:rPr>
                        <a:t> </a:t>
                      </a:r>
                      <a:r>
                        <a:rPr lang="el-GR" sz="1400" b="1" dirty="0" err="1">
                          <a:effectLst/>
                          <a:latin typeface="ArialMT"/>
                        </a:rPr>
                        <a:t>αναφυλακτικές</a:t>
                      </a:r>
                      <a:r>
                        <a:rPr lang="el-GR" sz="1400" b="1" dirty="0">
                          <a:effectLst/>
                          <a:latin typeface="ArialMT"/>
                        </a:rPr>
                        <a:t> </a:t>
                      </a:r>
                      <a:endParaRPr lang="el-GR" sz="3200" b="1" dirty="0">
                        <a:effectLst/>
                      </a:endParaRPr>
                    </a:p>
                    <a:p>
                      <a:r>
                        <a:rPr lang="el-GR" sz="1400" b="1" dirty="0" err="1">
                          <a:effectLst/>
                          <a:latin typeface="ArialMT"/>
                        </a:rPr>
                        <a:t>αντιδράσεις</a:t>
                      </a:r>
                      <a:r>
                        <a:rPr lang="el-GR" sz="1400" b="1" dirty="0">
                          <a:effectLst/>
                          <a:latin typeface="ArialMT"/>
                        </a:rPr>
                        <a:t> με </a:t>
                      </a:r>
                      <a:r>
                        <a:rPr lang="el-GR" sz="1400" b="1" dirty="0" err="1" smtClean="0">
                          <a:effectLst/>
                          <a:latin typeface="ArialMT"/>
                        </a:rPr>
                        <a:t>κατασκευασμένους</a:t>
                      </a:r>
                      <a:r>
                        <a:rPr lang="el-GR" sz="1400" b="1" dirty="0" smtClean="0">
                          <a:effectLst/>
                          <a:latin typeface="ArialMT"/>
                        </a:rPr>
                        <a:t> από</a:t>
                      </a:r>
                      <a:r>
                        <a:rPr lang="el-GR" sz="1400" b="1" dirty="0">
                          <a:effectLst/>
                          <a:latin typeface="ArialMT"/>
                        </a:rPr>
                        <a:t/>
                      </a:r>
                      <a:br>
                        <a:rPr lang="el-GR" sz="1400" b="1" dirty="0">
                          <a:effectLst/>
                          <a:latin typeface="ArialMT"/>
                        </a:rPr>
                      </a:br>
                      <a:r>
                        <a:rPr lang="el-GR" sz="1400" b="1" dirty="0" err="1" smtClean="0">
                          <a:effectLst/>
                          <a:latin typeface="ArialMT"/>
                        </a:rPr>
                        <a:t>ελαστομερή</a:t>
                      </a:r>
                      <a:r>
                        <a:rPr lang="el-GR" sz="1400" b="1" dirty="0" smtClean="0">
                          <a:effectLst/>
                          <a:latin typeface="ArialMT"/>
                        </a:rPr>
                        <a:t>.</a:t>
                      </a:r>
                      <a:r>
                        <a:rPr lang="el-GR" sz="1400" b="1" dirty="0">
                          <a:effectLst/>
                          <a:latin typeface="ArialMT"/>
                        </a:rPr>
                        <a:t/>
                      </a:r>
                      <a:br>
                        <a:rPr lang="el-GR" sz="1400" b="1" dirty="0">
                          <a:effectLst/>
                          <a:latin typeface="ArialMT"/>
                        </a:rPr>
                      </a:br>
                      <a:r>
                        <a:rPr lang="el-GR" sz="1400" b="1" dirty="0" err="1" smtClean="0">
                          <a:effectLst/>
                          <a:latin typeface="ArialMT"/>
                        </a:rPr>
                        <a:t>Χαμηλότερη</a:t>
                      </a:r>
                      <a:r>
                        <a:rPr lang="el-GR" sz="1400" b="1" dirty="0" smtClean="0">
                          <a:effectLst/>
                          <a:latin typeface="ArialMT"/>
                        </a:rPr>
                        <a:t> πιθανότητα</a:t>
                      </a:r>
                      <a:r>
                        <a:rPr lang="el-GR" sz="1400" b="1" dirty="0">
                          <a:effectLst/>
                          <a:latin typeface="ArialMT"/>
                        </a:rPr>
                        <a:t/>
                      </a:r>
                      <a:br>
                        <a:rPr lang="el-GR" sz="1400" b="1" dirty="0">
                          <a:effectLst/>
                          <a:latin typeface="ArialMT"/>
                        </a:rPr>
                      </a:br>
                      <a:r>
                        <a:rPr lang="el-GR" sz="1400" b="1" dirty="0" err="1">
                          <a:effectLst/>
                          <a:latin typeface="ArialMT"/>
                        </a:rPr>
                        <a:t>φλεβίτιδας</a:t>
                      </a:r>
                      <a:r>
                        <a:rPr lang="el-GR" sz="1400" b="1" dirty="0">
                          <a:effectLst/>
                          <a:latin typeface="ArialMT"/>
                        </a:rPr>
                        <a:t> σε </a:t>
                      </a:r>
                      <a:r>
                        <a:rPr lang="el-GR" sz="1400" b="1" dirty="0" err="1">
                          <a:effectLst/>
                          <a:latin typeface="ArialMT"/>
                        </a:rPr>
                        <a:t>σχέση</a:t>
                      </a:r>
                      <a:r>
                        <a:rPr lang="el-GR" sz="1400" b="1" dirty="0">
                          <a:effectLst/>
                          <a:latin typeface="ArialMT"/>
                        </a:rPr>
                        <a:t> με τους </a:t>
                      </a:r>
                      <a:r>
                        <a:rPr lang="el-GR" sz="1400" b="1" dirty="0" err="1">
                          <a:effectLst/>
                          <a:latin typeface="ArialMT"/>
                        </a:rPr>
                        <a:t>περιφερικούς</a:t>
                      </a:r>
                      <a:r>
                        <a:rPr lang="el-GR" sz="1400" b="1" dirty="0">
                          <a:effectLst/>
                          <a:latin typeface="ArialMT"/>
                        </a:rPr>
                        <a:t> </a:t>
                      </a:r>
                      <a:r>
                        <a:rPr lang="el-GR" sz="1400" b="1" dirty="0" err="1">
                          <a:effectLst/>
                          <a:latin typeface="ArialMT"/>
                        </a:rPr>
                        <a:t>καθετήρες</a:t>
                      </a:r>
                      <a:r>
                        <a:rPr lang="el-GR" sz="1400" b="1" dirty="0">
                          <a:effectLst/>
                          <a:latin typeface="ArialMT"/>
                        </a:rPr>
                        <a:t> </a:t>
                      </a:r>
                      <a:r>
                        <a:rPr lang="el-GR" sz="1400" b="1" dirty="0" smtClean="0">
                          <a:effectLst/>
                          <a:latin typeface="ArialMT"/>
                        </a:rPr>
                        <a:t> </a:t>
                      </a:r>
                      <a:r>
                        <a:rPr lang="el-GR" sz="1400" b="1" dirty="0" err="1">
                          <a:effectLst/>
                          <a:latin typeface="ArialMT"/>
                        </a:rPr>
                        <a:t>από</a:t>
                      </a:r>
                      <a:r>
                        <a:rPr lang="el-GR" sz="1400" b="1" dirty="0">
                          <a:effectLst/>
                          <a:latin typeface="ArialMT"/>
                        </a:rPr>
                        <a:t> </a:t>
                      </a:r>
                      <a:r>
                        <a:rPr lang="el-GR" sz="1400" b="1" dirty="0" err="1">
                          <a:effectLst/>
                          <a:latin typeface="ArialMT"/>
                        </a:rPr>
                        <a:t>υδρογέλη</a:t>
                      </a:r>
                      <a:r>
                        <a:rPr lang="el-GR" sz="1400" b="1" dirty="0" smtClean="0">
                          <a:effectLst/>
                          <a:latin typeface="ArialMT"/>
                        </a:rPr>
                        <a:t>. </a:t>
                      </a:r>
                      <a:endParaRPr lang="el-GR" sz="3200" b="1" dirty="0">
                        <a:effectLst/>
                      </a:endParaRPr>
                    </a:p>
                  </a:txBody>
                  <a:tcPr anchor="ctr"/>
                </a:tc>
              </a:tr>
              <a:tr h="889960">
                <a:tc>
                  <a:txBody>
                    <a:bodyPr/>
                    <a:lstStyle/>
                    <a:p>
                      <a:r>
                        <a:rPr lang="el-GR" sz="1400" b="1">
                          <a:effectLst/>
                          <a:latin typeface="ArialMT"/>
                        </a:rPr>
                        <a:t>Κεντρικοί φλεβικοί καθετήρες χωρίς υποδόριο κανάλι (nontunneled) </a:t>
                      </a:r>
                      <a:endParaRPr lang="el-GR" sz="3200" b="1">
                        <a:effectLst/>
                      </a:endParaRPr>
                    </a:p>
                  </a:txBody>
                  <a:tcPr anchor="ctr"/>
                </a:tc>
                <a:tc>
                  <a:txBody>
                    <a:bodyPr/>
                    <a:lstStyle/>
                    <a:p>
                      <a:r>
                        <a:rPr lang="el-GR" sz="1400" b="1">
                          <a:effectLst/>
                          <a:latin typeface="ArialMT"/>
                        </a:rPr>
                        <a:t>Εισάγονται διαδερμικά σε κεντρικές φλέβες (υποκλείδιος, έσω σφαγίτιδα ή μηριαία) </a:t>
                      </a:r>
                      <a:endParaRPr lang="el-GR" sz="3200" b="1">
                        <a:effectLst/>
                      </a:endParaRPr>
                    </a:p>
                  </a:txBody>
                  <a:tcPr anchor="ctr"/>
                </a:tc>
                <a:tc>
                  <a:txBody>
                    <a:bodyPr/>
                    <a:lstStyle/>
                    <a:p>
                      <a:r>
                        <a:rPr lang="el-GR" sz="1400" b="1" dirty="0">
                          <a:effectLst/>
                          <a:latin typeface="ArialMT"/>
                        </a:rPr>
                        <a:t>≥8 εκ. αναλόγως του μεγέθους του ασθενούς </a:t>
                      </a:r>
                      <a:endParaRPr lang="el-GR" sz="3200" b="1" dirty="0">
                        <a:effectLst/>
                      </a:endParaRPr>
                    </a:p>
                  </a:txBody>
                  <a:tcPr anchor="ctr"/>
                </a:tc>
                <a:tc>
                  <a:txBody>
                    <a:bodyPr/>
                    <a:lstStyle/>
                    <a:p>
                      <a:r>
                        <a:rPr lang="el-GR" sz="1400" b="1" dirty="0">
                          <a:effectLst/>
                          <a:latin typeface="ArialMT"/>
                        </a:rPr>
                        <a:t>Αίτιο για την πλειοψηφία των CRBSI </a:t>
                      </a:r>
                      <a:r>
                        <a:rPr lang="el-GR" sz="1400" b="1" dirty="0" smtClean="0">
                          <a:effectLst/>
                          <a:latin typeface="ArialMT"/>
                        </a:rPr>
                        <a:t> (</a:t>
                      </a:r>
                      <a:r>
                        <a:rPr lang="en-US" sz="1800" b="0" kern="1200" dirty="0" smtClean="0">
                          <a:solidFill>
                            <a:schemeClr val="dk1"/>
                          </a:solidFill>
                          <a:latin typeface="+mn-lt"/>
                          <a:ea typeface="+mn-ea"/>
                          <a:cs typeface="+mn-cs"/>
                        </a:rPr>
                        <a:t>Catheter-related bloodstream infection </a:t>
                      </a:r>
                      <a:r>
                        <a:rPr lang="el-GR" sz="1800" b="0" kern="1200" dirty="0" smtClean="0">
                          <a:solidFill>
                            <a:schemeClr val="dk1"/>
                          </a:solidFill>
                          <a:latin typeface="+mn-lt"/>
                          <a:ea typeface="+mn-ea"/>
                          <a:cs typeface="+mn-cs"/>
                        </a:rPr>
                        <a:t>)</a:t>
                      </a:r>
                      <a:endParaRPr lang="el-GR" sz="3200" b="1" dirty="0">
                        <a:effectLst/>
                      </a:endParaRPr>
                    </a:p>
                  </a:txBody>
                  <a:tcPr anchor="ctr"/>
                </a:tc>
              </a:tr>
            </a:tbl>
          </a:graphicData>
        </a:graphic>
      </p:graphicFrame>
    </p:spTree>
    <p:extLst>
      <p:ext uri="{BB962C8B-B14F-4D97-AF65-F5344CB8AC3E}">
        <p14:creationId xmlns="" xmlns:p14="http://schemas.microsoft.com/office/powerpoint/2010/main" val="20071551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 xmlns:p14="http://schemas.microsoft.com/office/powerpoint/2010/main" val="3899763672"/>
              </p:ext>
            </p:extLst>
          </p:nvPr>
        </p:nvGraphicFramePr>
        <p:xfrm>
          <a:off x="0" y="46038"/>
          <a:ext cx="9144000" cy="7660971"/>
        </p:xfrm>
        <a:graphic>
          <a:graphicData uri="http://schemas.openxmlformats.org/drawingml/2006/table">
            <a:tbl>
              <a:tblPr firstRow="1" bandRow="1">
                <a:tableStyleId>{5C22544A-7EE6-4342-B048-85BDC9FD1C3A}</a:tableStyleId>
              </a:tblPr>
              <a:tblGrid>
                <a:gridCol w="2286000"/>
                <a:gridCol w="2286000"/>
                <a:gridCol w="2286000"/>
                <a:gridCol w="2286000"/>
              </a:tblGrid>
              <a:tr h="731319">
                <a:tc>
                  <a:txBody>
                    <a:bodyPr/>
                    <a:lstStyle/>
                    <a:p>
                      <a:r>
                        <a:rPr lang="el-GR" dirty="0" smtClean="0">
                          <a:effectLst/>
                        </a:rPr>
                        <a:t>Είδος Καθετήρα</a:t>
                      </a:r>
                      <a:endParaRPr lang="en-US" dirty="0">
                        <a:effectLst/>
                      </a:endParaRPr>
                    </a:p>
                  </a:txBody>
                  <a:tcPr anchor="ctr"/>
                </a:tc>
                <a:tc>
                  <a:txBody>
                    <a:bodyPr/>
                    <a:lstStyle/>
                    <a:p>
                      <a:r>
                        <a:rPr lang="el-GR" dirty="0" smtClean="0">
                          <a:effectLst/>
                        </a:rPr>
                        <a:t>Σημείο Εισόδου</a:t>
                      </a:r>
                      <a:endParaRPr lang="en-US" dirty="0">
                        <a:effectLst/>
                      </a:endParaRPr>
                    </a:p>
                  </a:txBody>
                  <a:tcPr anchor="ctr"/>
                </a:tc>
                <a:tc>
                  <a:txBody>
                    <a:bodyPr/>
                    <a:lstStyle/>
                    <a:p>
                      <a:r>
                        <a:rPr lang="el-GR" dirty="0" smtClean="0">
                          <a:effectLst/>
                        </a:rPr>
                        <a:t>Μήκος Καθετήρα</a:t>
                      </a:r>
                      <a:endParaRPr lang="en-US" dirty="0">
                        <a:effectLst/>
                      </a:endParaRPr>
                    </a:p>
                  </a:txBody>
                  <a:tcPr anchor="ctr"/>
                </a:tc>
                <a:tc>
                  <a:txBody>
                    <a:bodyPr/>
                    <a:lstStyle/>
                    <a:p>
                      <a:r>
                        <a:rPr lang="el-GR" dirty="0" smtClean="0">
                          <a:effectLst/>
                        </a:rPr>
                        <a:t>Παρατηρήσεις</a:t>
                      </a:r>
                      <a:endParaRPr lang="en-US" dirty="0">
                        <a:effectLst/>
                      </a:endParaRPr>
                    </a:p>
                  </a:txBody>
                  <a:tcPr anchor="ctr"/>
                </a:tc>
              </a:tr>
              <a:tr h="1382493">
                <a:tc>
                  <a:txBody>
                    <a:bodyPr/>
                    <a:lstStyle/>
                    <a:p>
                      <a:r>
                        <a:rPr lang="el-GR" sz="1600" dirty="0">
                          <a:effectLst/>
                          <a:latin typeface="ArialMT"/>
                        </a:rPr>
                        <a:t>κεντρικοί φλεβικοί καθετήρες (PICC) </a:t>
                      </a:r>
                      <a:endParaRPr lang="el-GR" sz="3600" dirty="0">
                        <a:effectLst/>
                      </a:endParaRPr>
                    </a:p>
                  </a:txBody>
                  <a:tcPr anchor="ctr"/>
                </a:tc>
                <a:tc>
                  <a:txBody>
                    <a:bodyPr/>
                    <a:lstStyle/>
                    <a:p>
                      <a:r>
                        <a:rPr lang="el-GR" sz="1600" dirty="0" err="1">
                          <a:effectLst/>
                          <a:latin typeface="ArialMT"/>
                        </a:rPr>
                        <a:t>Εισάγονται</a:t>
                      </a:r>
                      <a:r>
                        <a:rPr lang="el-GR" sz="1600" dirty="0">
                          <a:effectLst/>
                          <a:latin typeface="ArialMT"/>
                        </a:rPr>
                        <a:t> στην </a:t>
                      </a:r>
                      <a:r>
                        <a:rPr lang="el-GR" sz="1600" dirty="0" err="1">
                          <a:effectLst/>
                          <a:latin typeface="ArialMT"/>
                        </a:rPr>
                        <a:t>βασιλική</a:t>
                      </a:r>
                      <a:r>
                        <a:rPr lang="el-GR" sz="1600" dirty="0">
                          <a:effectLst/>
                          <a:latin typeface="ArialMT"/>
                        </a:rPr>
                        <a:t>, </a:t>
                      </a:r>
                      <a:r>
                        <a:rPr lang="el-GR" sz="1600" dirty="0" err="1">
                          <a:effectLst/>
                          <a:latin typeface="ArialMT"/>
                        </a:rPr>
                        <a:t>κεφαλική</a:t>
                      </a:r>
                      <a:r>
                        <a:rPr lang="el-GR" sz="1600" dirty="0">
                          <a:effectLst/>
                          <a:latin typeface="ArialMT"/>
                        </a:rPr>
                        <a:t> </a:t>
                      </a:r>
                      <a:r>
                        <a:rPr lang="el-GR" sz="1600" dirty="0" err="1">
                          <a:effectLst/>
                          <a:latin typeface="ArialMT"/>
                        </a:rPr>
                        <a:t>ή</a:t>
                      </a:r>
                      <a:r>
                        <a:rPr lang="el-GR" sz="1600" dirty="0">
                          <a:effectLst/>
                          <a:latin typeface="ArialMT"/>
                        </a:rPr>
                        <a:t> </a:t>
                      </a:r>
                      <a:r>
                        <a:rPr lang="el-GR" sz="1600" dirty="0" err="1">
                          <a:effectLst/>
                          <a:latin typeface="ArialMT"/>
                        </a:rPr>
                        <a:t>βραχιόνιο</a:t>
                      </a:r>
                      <a:r>
                        <a:rPr lang="el-GR" sz="1600" dirty="0">
                          <a:effectLst/>
                          <a:latin typeface="ArialMT"/>
                        </a:rPr>
                        <a:t> </a:t>
                      </a:r>
                      <a:r>
                        <a:rPr lang="el-GR" sz="1600" dirty="0" err="1">
                          <a:effectLst/>
                          <a:latin typeface="ArialMT"/>
                        </a:rPr>
                        <a:t>φλέβα</a:t>
                      </a:r>
                      <a:r>
                        <a:rPr lang="el-GR" sz="1600" dirty="0">
                          <a:effectLst/>
                          <a:latin typeface="ArialMT"/>
                        </a:rPr>
                        <a:t> και </a:t>
                      </a:r>
                      <a:r>
                        <a:rPr lang="el-GR" sz="1600" dirty="0" err="1">
                          <a:effectLst/>
                          <a:latin typeface="ArialMT"/>
                        </a:rPr>
                        <a:t>εισέρχονται</a:t>
                      </a:r>
                      <a:r>
                        <a:rPr lang="el-GR" sz="1600" dirty="0">
                          <a:effectLst/>
                          <a:latin typeface="ArialMT"/>
                        </a:rPr>
                        <a:t> στην </a:t>
                      </a:r>
                      <a:r>
                        <a:rPr lang="el-GR" sz="1600" dirty="0" err="1">
                          <a:effectLst/>
                          <a:latin typeface="ArialMT"/>
                        </a:rPr>
                        <a:t>άνω</a:t>
                      </a:r>
                      <a:r>
                        <a:rPr lang="el-GR" sz="1600" dirty="0">
                          <a:effectLst/>
                          <a:latin typeface="ArialMT"/>
                        </a:rPr>
                        <a:t> </a:t>
                      </a:r>
                      <a:r>
                        <a:rPr lang="el-GR" sz="1600" dirty="0" err="1">
                          <a:effectLst/>
                          <a:latin typeface="ArialMT"/>
                        </a:rPr>
                        <a:t>κοίλη</a:t>
                      </a:r>
                      <a:r>
                        <a:rPr lang="el-GR" sz="1600" dirty="0">
                          <a:effectLst/>
                          <a:latin typeface="ArialMT"/>
                        </a:rPr>
                        <a:t> </a:t>
                      </a:r>
                      <a:r>
                        <a:rPr lang="el-GR" sz="1600" dirty="0" err="1">
                          <a:effectLst/>
                          <a:latin typeface="ArialMT"/>
                        </a:rPr>
                        <a:t>φλέβα</a:t>
                      </a:r>
                      <a:r>
                        <a:rPr lang="el-GR" sz="1600" dirty="0">
                          <a:effectLst/>
                          <a:latin typeface="ArialMT"/>
                        </a:rPr>
                        <a:t> </a:t>
                      </a:r>
                      <a:endParaRPr lang="el-GR" sz="3600" dirty="0">
                        <a:effectLst/>
                      </a:endParaRPr>
                    </a:p>
                  </a:txBody>
                  <a:tcPr anchor="ctr"/>
                </a:tc>
                <a:tc>
                  <a:txBody>
                    <a:bodyPr/>
                    <a:lstStyle/>
                    <a:p>
                      <a:r>
                        <a:rPr lang="el-GR" sz="1600" dirty="0">
                          <a:effectLst/>
                          <a:latin typeface="ArialMT"/>
                        </a:rPr>
                        <a:t>≥20 εκ. </a:t>
                      </a:r>
                      <a:r>
                        <a:rPr lang="el-GR" sz="1600" dirty="0" err="1">
                          <a:effectLst/>
                          <a:latin typeface="ArialMT"/>
                        </a:rPr>
                        <a:t>αναλόγως</a:t>
                      </a:r>
                      <a:r>
                        <a:rPr lang="el-GR" sz="1600" dirty="0">
                          <a:effectLst/>
                          <a:latin typeface="ArialMT"/>
                        </a:rPr>
                        <a:t> του </a:t>
                      </a:r>
                      <a:r>
                        <a:rPr lang="el-GR" sz="1600" dirty="0" err="1">
                          <a:effectLst/>
                          <a:latin typeface="ArialMT"/>
                        </a:rPr>
                        <a:t>μεγέθους</a:t>
                      </a:r>
                      <a:r>
                        <a:rPr lang="el-GR" sz="1600" dirty="0">
                          <a:effectLst/>
                          <a:latin typeface="ArialMT"/>
                        </a:rPr>
                        <a:t> του </a:t>
                      </a:r>
                      <a:r>
                        <a:rPr lang="el-GR" sz="1600" dirty="0" err="1">
                          <a:effectLst/>
                          <a:latin typeface="ArialMT"/>
                        </a:rPr>
                        <a:t>ασθενή</a:t>
                      </a:r>
                      <a:r>
                        <a:rPr lang="el-GR" sz="1600" dirty="0">
                          <a:effectLst/>
                          <a:latin typeface="ArialMT"/>
                        </a:rPr>
                        <a:t> </a:t>
                      </a:r>
                      <a:endParaRPr lang="el-GR" sz="3600" dirty="0">
                        <a:effectLst/>
                      </a:endParaRPr>
                    </a:p>
                  </a:txBody>
                  <a:tcPr anchor="ctr"/>
                </a:tc>
                <a:tc>
                  <a:txBody>
                    <a:bodyPr/>
                    <a:lstStyle/>
                    <a:p>
                      <a:r>
                        <a:rPr lang="el-GR" sz="1600">
                          <a:effectLst/>
                          <a:latin typeface="ArialMT"/>
                        </a:rPr>
                        <a:t>Χαμηλότερος ρυθμός λοίμωξης σε σχέση με τους ΚΦΚ χωρίς υποδόριο κανάλι (nontunneled) </a:t>
                      </a:r>
                      <a:endParaRPr lang="el-GR" sz="3600">
                        <a:effectLst/>
                      </a:endParaRPr>
                    </a:p>
                  </a:txBody>
                  <a:tcPr anchor="ctr"/>
                </a:tc>
              </a:tr>
              <a:tr h="1983575">
                <a:tc>
                  <a:txBody>
                    <a:bodyPr/>
                    <a:lstStyle/>
                    <a:p>
                      <a:r>
                        <a:rPr lang="el-GR" sz="1600" dirty="0">
                          <a:effectLst/>
                          <a:latin typeface="ArialMT"/>
                        </a:rPr>
                        <a:t>Κεντρικοί φλεβικοί καθετήρες με υποδόριο κανάλι (tunneled) </a:t>
                      </a:r>
                      <a:endParaRPr lang="el-GR" sz="3600" dirty="0">
                        <a:effectLst/>
                      </a:endParaRPr>
                    </a:p>
                  </a:txBody>
                  <a:tcPr anchor="ctr"/>
                </a:tc>
                <a:tc>
                  <a:txBody>
                    <a:bodyPr/>
                    <a:lstStyle/>
                    <a:p>
                      <a:r>
                        <a:rPr lang="el-GR" sz="1600" dirty="0">
                          <a:effectLst/>
                          <a:latin typeface="ArialMT"/>
                        </a:rPr>
                        <a:t>Εμφυτευμένοι στην υποκλείδιο, έσω σφαγίτιδα ή μηριαία φλέβα </a:t>
                      </a:r>
                      <a:endParaRPr lang="el-GR" sz="3600" dirty="0">
                        <a:effectLst/>
                      </a:endParaRPr>
                    </a:p>
                  </a:txBody>
                  <a:tcPr anchor="ctr"/>
                </a:tc>
                <a:tc>
                  <a:txBody>
                    <a:bodyPr/>
                    <a:lstStyle/>
                    <a:p>
                      <a:r>
                        <a:rPr lang="el-GR" sz="1600" dirty="0">
                          <a:effectLst/>
                          <a:latin typeface="ArialMT"/>
                        </a:rPr>
                        <a:t>≥8 εκ. </a:t>
                      </a:r>
                      <a:r>
                        <a:rPr lang="el-GR" sz="1600" dirty="0" err="1">
                          <a:effectLst/>
                          <a:latin typeface="ArialMT"/>
                        </a:rPr>
                        <a:t>αναλόγως</a:t>
                      </a:r>
                      <a:r>
                        <a:rPr lang="el-GR" sz="1600" dirty="0">
                          <a:effectLst/>
                          <a:latin typeface="ArialMT"/>
                        </a:rPr>
                        <a:t> του </a:t>
                      </a:r>
                      <a:r>
                        <a:rPr lang="el-GR" sz="1600" dirty="0" err="1">
                          <a:effectLst/>
                          <a:latin typeface="ArialMT"/>
                        </a:rPr>
                        <a:t>μεγέθους</a:t>
                      </a:r>
                      <a:r>
                        <a:rPr lang="el-GR" sz="1600" dirty="0">
                          <a:effectLst/>
                          <a:latin typeface="ArialMT"/>
                        </a:rPr>
                        <a:t> του </a:t>
                      </a:r>
                      <a:r>
                        <a:rPr lang="el-GR" sz="1600" dirty="0" err="1">
                          <a:effectLst/>
                          <a:latin typeface="ArialMT"/>
                        </a:rPr>
                        <a:t>ασθενούς</a:t>
                      </a:r>
                      <a:r>
                        <a:rPr lang="el-GR" sz="1600" dirty="0">
                          <a:effectLst/>
                          <a:latin typeface="ArialMT"/>
                        </a:rPr>
                        <a:t> </a:t>
                      </a:r>
                      <a:endParaRPr lang="el-GR" sz="3600" dirty="0">
                        <a:effectLst/>
                      </a:endParaRPr>
                    </a:p>
                  </a:txBody>
                  <a:tcPr anchor="ctr"/>
                </a:tc>
                <a:tc>
                  <a:txBody>
                    <a:bodyPr/>
                    <a:lstStyle/>
                    <a:p>
                      <a:r>
                        <a:rPr lang="el-GR" sz="1600" dirty="0">
                          <a:effectLst/>
                          <a:latin typeface="ArialMT"/>
                        </a:rPr>
                        <a:t>Το </a:t>
                      </a:r>
                      <a:r>
                        <a:rPr lang="el-GR" sz="1600" dirty="0" err="1">
                          <a:effectLst/>
                          <a:latin typeface="ArialMT"/>
                        </a:rPr>
                        <a:t>cuff</a:t>
                      </a:r>
                      <a:r>
                        <a:rPr lang="el-GR" sz="1600" dirty="0">
                          <a:effectLst/>
                          <a:latin typeface="ArialMT"/>
                        </a:rPr>
                        <a:t> </a:t>
                      </a:r>
                      <a:r>
                        <a:rPr lang="el-GR" sz="1600" dirty="0" err="1">
                          <a:effectLst/>
                          <a:latin typeface="ArialMT"/>
                        </a:rPr>
                        <a:t>περιορίζει</a:t>
                      </a:r>
                      <a:r>
                        <a:rPr lang="el-GR" sz="1600" dirty="0">
                          <a:effectLst/>
                          <a:latin typeface="ArialMT"/>
                        </a:rPr>
                        <a:t> τη </a:t>
                      </a:r>
                      <a:r>
                        <a:rPr lang="el-GR" sz="1600" dirty="0" err="1">
                          <a:effectLst/>
                          <a:latin typeface="ArialMT"/>
                        </a:rPr>
                        <a:t>μετανάστευση</a:t>
                      </a:r>
                      <a:r>
                        <a:rPr lang="el-GR" sz="1600" dirty="0">
                          <a:effectLst/>
                          <a:latin typeface="ArialMT"/>
                        </a:rPr>
                        <a:t> των </a:t>
                      </a:r>
                      <a:r>
                        <a:rPr lang="el-GR" sz="1600" dirty="0" err="1">
                          <a:effectLst/>
                          <a:latin typeface="ArialMT"/>
                        </a:rPr>
                        <a:t>οργανισμών</a:t>
                      </a:r>
                      <a:r>
                        <a:rPr lang="el-GR" sz="1600" dirty="0">
                          <a:effectLst/>
                          <a:latin typeface="ArialMT"/>
                        </a:rPr>
                        <a:t> </a:t>
                      </a:r>
                      <a:r>
                        <a:rPr lang="el-GR" sz="1600" dirty="0" err="1">
                          <a:effectLst/>
                          <a:latin typeface="ArialMT"/>
                        </a:rPr>
                        <a:t>κατά</a:t>
                      </a:r>
                      <a:r>
                        <a:rPr lang="el-GR" sz="1600" dirty="0">
                          <a:effectLst/>
                          <a:latin typeface="ArialMT"/>
                        </a:rPr>
                        <a:t> </a:t>
                      </a:r>
                      <a:r>
                        <a:rPr lang="el-GR" sz="1600" dirty="0" err="1">
                          <a:effectLst/>
                          <a:latin typeface="ArialMT"/>
                        </a:rPr>
                        <a:t>μήκος</a:t>
                      </a:r>
                      <a:r>
                        <a:rPr lang="el-GR" sz="1600" dirty="0">
                          <a:effectLst/>
                          <a:latin typeface="ArialMT"/>
                        </a:rPr>
                        <a:t> του </a:t>
                      </a:r>
                      <a:r>
                        <a:rPr lang="el-GR" sz="1600" dirty="0" err="1">
                          <a:effectLst/>
                          <a:latin typeface="ArialMT"/>
                        </a:rPr>
                        <a:t>καθετήρα</a:t>
                      </a:r>
                      <a:r>
                        <a:rPr lang="el-GR" sz="1600" dirty="0">
                          <a:effectLst/>
                          <a:latin typeface="ArialMT"/>
                        </a:rPr>
                        <a:t>. </a:t>
                      </a:r>
                      <a:r>
                        <a:rPr lang="el-GR" sz="1600" dirty="0" err="1">
                          <a:effectLst/>
                          <a:latin typeface="ArialMT"/>
                        </a:rPr>
                        <a:t>Χαμηλότερος</a:t>
                      </a:r>
                      <a:r>
                        <a:rPr lang="el-GR" sz="1600" dirty="0">
                          <a:effectLst/>
                          <a:latin typeface="ArialMT"/>
                        </a:rPr>
                        <a:t> </a:t>
                      </a:r>
                      <a:r>
                        <a:rPr lang="el-GR" sz="1600" dirty="0" err="1">
                          <a:effectLst/>
                          <a:latin typeface="ArialMT"/>
                        </a:rPr>
                        <a:t>ρυθμός</a:t>
                      </a:r>
                      <a:r>
                        <a:rPr lang="el-GR" sz="1600" dirty="0">
                          <a:effectLst/>
                          <a:latin typeface="ArialMT"/>
                        </a:rPr>
                        <a:t> </a:t>
                      </a:r>
                      <a:r>
                        <a:rPr lang="el-GR" sz="1600" dirty="0" err="1">
                          <a:effectLst/>
                          <a:latin typeface="ArialMT"/>
                        </a:rPr>
                        <a:t>λοίμωξης</a:t>
                      </a:r>
                      <a:r>
                        <a:rPr lang="el-GR" sz="1600" dirty="0">
                          <a:effectLst/>
                          <a:latin typeface="ArialMT"/>
                        </a:rPr>
                        <a:t> σε </a:t>
                      </a:r>
                      <a:r>
                        <a:rPr lang="el-GR" sz="1600" dirty="0" err="1">
                          <a:effectLst/>
                          <a:latin typeface="ArialMT"/>
                        </a:rPr>
                        <a:t>σχέση</a:t>
                      </a:r>
                      <a:r>
                        <a:rPr lang="el-GR" sz="1600" dirty="0">
                          <a:effectLst/>
                          <a:latin typeface="ArialMT"/>
                        </a:rPr>
                        <a:t> με τους ΚΦΚ </a:t>
                      </a:r>
                      <a:r>
                        <a:rPr lang="el-GR" sz="1600" dirty="0" err="1">
                          <a:effectLst/>
                          <a:latin typeface="ArialMT"/>
                        </a:rPr>
                        <a:t>χωρίς</a:t>
                      </a:r>
                      <a:r>
                        <a:rPr lang="el-GR" sz="1600" dirty="0">
                          <a:effectLst/>
                          <a:latin typeface="ArialMT"/>
                        </a:rPr>
                        <a:t> </a:t>
                      </a:r>
                      <a:r>
                        <a:rPr lang="el-GR" sz="1600" dirty="0" err="1">
                          <a:effectLst/>
                          <a:latin typeface="ArialMT"/>
                        </a:rPr>
                        <a:t>υποδόριο</a:t>
                      </a:r>
                      <a:r>
                        <a:rPr lang="el-GR" sz="1600" dirty="0">
                          <a:effectLst/>
                          <a:latin typeface="ArialMT"/>
                        </a:rPr>
                        <a:t> </a:t>
                      </a:r>
                      <a:r>
                        <a:rPr lang="el-GR" sz="1600" dirty="0" err="1">
                          <a:effectLst/>
                          <a:latin typeface="ArialMT"/>
                        </a:rPr>
                        <a:t>κανάλι</a:t>
                      </a:r>
                      <a:r>
                        <a:rPr lang="el-GR" sz="1600" dirty="0">
                          <a:effectLst/>
                          <a:latin typeface="ArialMT"/>
                        </a:rPr>
                        <a:t> (</a:t>
                      </a:r>
                      <a:r>
                        <a:rPr lang="el-GR" sz="1600" dirty="0" err="1">
                          <a:effectLst/>
                          <a:latin typeface="ArialMT"/>
                        </a:rPr>
                        <a:t>nontunneled</a:t>
                      </a:r>
                      <a:r>
                        <a:rPr lang="el-GR" sz="1600" dirty="0">
                          <a:effectLst/>
                          <a:latin typeface="ArialMT"/>
                        </a:rPr>
                        <a:t>) </a:t>
                      </a:r>
                      <a:endParaRPr lang="el-GR" sz="3600" dirty="0">
                        <a:effectLst/>
                      </a:endParaRPr>
                    </a:p>
                  </a:txBody>
                  <a:tcPr anchor="ctr"/>
                </a:tc>
              </a:tr>
              <a:tr h="1983575">
                <a:tc>
                  <a:txBody>
                    <a:bodyPr/>
                    <a:lstStyle/>
                    <a:p>
                      <a:r>
                        <a:rPr lang="el-GR" sz="1600" dirty="0">
                          <a:effectLst/>
                          <a:latin typeface="ArialMT"/>
                        </a:rPr>
                        <a:t>Πλήρως εμφυτευμένοι </a:t>
                      </a:r>
                      <a:endParaRPr lang="el-GR" sz="3600" dirty="0">
                        <a:effectLst/>
                      </a:endParaRPr>
                    </a:p>
                  </a:txBody>
                  <a:tcPr anchor="ctr"/>
                </a:tc>
                <a:tc>
                  <a:txBody>
                    <a:bodyPr/>
                    <a:lstStyle/>
                    <a:p>
                      <a:r>
                        <a:rPr lang="el-GR" sz="1600" dirty="0">
                          <a:effectLst/>
                          <a:latin typeface="ArialMT"/>
                        </a:rPr>
                        <a:t>Με κανάλι κάτω από το δέρμα και έχουν υποδόρια προσπέλαση με βελόνα. Εμφυτευμένοι στην υποκλείδιο ή την έσω σφαγίτιδα φλέβα </a:t>
                      </a:r>
                      <a:endParaRPr lang="el-GR" sz="3600" dirty="0">
                        <a:effectLst/>
                      </a:endParaRPr>
                    </a:p>
                  </a:txBody>
                  <a:tcPr anchor="ctr"/>
                </a:tc>
                <a:tc>
                  <a:txBody>
                    <a:bodyPr/>
                    <a:lstStyle/>
                    <a:p>
                      <a:r>
                        <a:rPr lang="el-GR" sz="1600" dirty="0">
                          <a:effectLst/>
                          <a:latin typeface="ArialMT"/>
                        </a:rPr>
                        <a:t>≥8 εκ. αναλόγως του μεγέθους του ασθενούς </a:t>
                      </a:r>
                      <a:endParaRPr lang="el-GR" sz="3600" dirty="0">
                        <a:effectLst/>
                      </a:endParaRPr>
                    </a:p>
                  </a:txBody>
                  <a:tcPr anchor="ctr"/>
                </a:tc>
                <a:tc>
                  <a:txBody>
                    <a:bodyPr/>
                    <a:lstStyle/>
                    <a:p>
                      <a:r>
                        <a:rPr lang="el-GR" sz="1600" dirty="0" err="1">
                          <a:effectLst/>
                          <a:latin typeface="ArialMT"/>
                        </a:rPr>
                        <a:t>Εξαιρετικά</a:t>
                      </a:r>
                      <a:r>
                        <a:rPr lang="el-GR" sz="1600" dirty="0">
                          <a:effectLst/>
                          <a:latin typeface="ArialMT"/>
                        </a:rPr>
                        <a:t> </a:t>
                      </a:r>
                      <a:r>
                        <a:rPr lang="el-GR" sz="1600" dirty="0" err="1">
                          <a:effectLst/>
                          <a:latin typeface="ArialMT"/>
                        </a:rPr>
                        <a:t>χαμηλός</a:t>
                      </a:r>
                      <a:r>
                        <a:rPr lang="el-GR" sz="1600" dirty="0">
                          <a:effectLst/>
                          <a:latin typeface="ArialMT"/>
                        </a:rPr>
                        <a:t> </a:t>
                      </a:r>
                      <a:r>
                        <a:rPr lang="el-GR" sz="1600" dirty="0" err="1">
                          <a:effectLst/>
                          <a:latin typeface="ArialMT"/>
                        </a:rPr>
                        <a:t>κίνδυνος</a:t>
                      </a:r>
                      <a:r>
                        <a:rPr lang="el-GR" sz="1600" dirty="0">
                          <a:effectLst/>
                          <a:latin typeface="ArialMT"/>
                        </a:rPr>
                        <a:t> για CRBSI. </a:t>
                      </a:r>
                      <a:r>
                        <a:rPr lang="el-GR" sz="1600" dirty="0" err="1">
                          <a:effectLst/>
                          <a:latin typeface="ArialMT"/>
                        </a:rPr>
                        <a:t>Βελτίωση</a:t>
                      </a:r>
                      <a:r>
                        <a:rPr lang="el-GR" sz="1600" dirty="0">
                          <a:effectLst/>
                          <a:latin typeface="ArialMT"/>
                        </a:rPr>
                        <a:t> της </a:t>
                      </a:r>
                      <a:r>
                        <a:rPr lang="el-GR" sz="1600" dirty="0" err="1">
                          <a:effectLst/>
                          <a:latin typeface="ArialMT"/>
                        </a:rPr>
                        <a:t>εικόνας</a:t>
                      </a:r>
                      <a:r>
                        <a:rPr lang="el-GR" sz="1600" dirty="0">
                          <a:effectLst/>
                          <a:latin typeface="ArialMT"/>
                        </a:rPr>
                        <a:t> του </a:t>
                      </a:r>
                      <a:r>
                        <a:rPr lang="el-GR" sz="1600" dirty="0" err="1">
                          <a:effectLst/>
                          <a:latin typeface="ArialMT"/>
                        </a:rPr>
                        <a:t>ασθενή</a:t>
                      </a:r>
                      <a:r>
                        <a:rPr lang="el-GR" sz="1600" dirty="0">
                          <a:effectLst/>
                          <a:latin typeface="ArialMT"/>
                        </a:rPr>
                        <a:t>. </a:t>
                      </a:r>
                      <a:endParaRPr lang="el-GR" sz="1600" dirty="0" smtClean="0">
                        <a:effectLst/>
                        <a:latin typeface="ArialMT"/>
                      </a:endParaRPr>
                    </a:p>
                    <a:p>
                      <a:r>
                        <a:rPr lang="el-GR" sz="1600" dirty="0" err="1" smtClean="0">
                          <a:effectLst/>
                          <a:latin typeface="ArialMT"/>
                        </a:rPr>
                        <a:t>∆</a:t>
                      </a:r>
                      <a:r>
                        <a:rPr lang="el-GR" sz="1600" dirty="0" err="1">
                          <a:effectLst/>
                          <a:latin typeface="ArialMT"/>
                        </a:rPr>
                        <a:t>εν</a:t>
                      </a:r>
                      <a:r>
                        <a:rPr lang="el-GR" sz="1600" dirty="0">
                          <a:effectLst/>
                          <a:latin typeface="ArialMT"/>
                        </a:rPr>
                        <a:t> </a:t>
                      </a:r>
                      <a:r>
                        <a:rPr lang="el-GR" sz="1600" dirty="0" err="1">
                          <a:effectLst/>
                          <a:latin typeface="ArialMT"/>
                        </a:rPr>
                        <a:t>απαιτείται</a:t>
                      </a:r>
                      <a:r>
                        <a:rPr lang="el-GR" sz="1600" dirty="0">
                          <a:effectLst/>
                          <a:latin typeface="ArialMT"/>
                        </a:rPr>
                        <a:t> </a:t>
                      </a:r>
                      <a:r>
                        <a:rPr lang="el-GR" sz="1600" dirty="0" err="1">
                          <a:effectLst/>
                          <a:latin typeface="ArialMT"/>
                        </a:rPr>
                        <a:t>τοπική</a:t>
                      </a:r>
                      <a:r>
                        <a:rPr lang="el-GR" sz="1600" dirty="0">
                          <a:effectLst/>
                          <a:latin typeface="ArialMT"/>
                        </a:rPr>
                        <a:t> </a:t>
                      </a:r>
                      <a:r>
                        <a:rPr lang="el-GR" sz="1600" dirty="0" err="1">
                          <a:effectLst/>
                          <a:latin typeface="ArialMT"/>
                        </a:rPr>
                        <a:t>φροντίδα</a:t>
                      </a:r>
                      <a:r>
                        <a:rPr lang="el-GR" sz="1600" dirty="0">
                          <a:effectLst/>
                          <a:latin typeface="ArialMT"/>
                        </a:rPr>
                        <a:t> του </a:t>
                      </a:r>
                      <a:r>
                        <a:rPr lang="el-GR" sz="1600" dirty="0" err="1">
                          <a:effectLst/>
                          <a:latin typeface="ArialMT"/>
                        </a:rPr>
                        <a:t>σημείου</a:t>
                      </a:r>
                      <a:r>
                        <a:rPr lang="el-GR" sz="1600" dirty="0">
                          <a:effectLst/>
                          <a:latin typeface="ArialMT"/>
                        </a:rPr>
                        <a:t> </a:t>
                      </a:r>
                      <a:r>
                        <a:rPr lang="el-GR" sz="1600" dirty="0" err="1">
                          <a:effectLst/>
                          <a:latin typeface="ArialMT"/>
                        </a:rPr>
                        <a:t>εισόδου</a:t>
                      </a:r>
                      <a:r>
                        <a:rPr lang="el-GR" sz="1600" dirty="0">
                          <a:effectLst/>
                          <a:latin typeface="ArialMT"/>
                        </a:rPr>
                        <a:t>. </a:t>
                      </a:r>
                      <a:endParaRPr lang="el-GR" sz="1600" dirty="0" smtClean="0">
                        <a:effectLst/>
                        <a:latin typeface="ArialMT"/>
                      </a:endParaRPr>
                    </a:p>
                    <a:p>
                      <a:r>
                        <a:rPr lang="el-GR" sz="1600" dirty="0" err="1" smtClean="0">
                          <a:effectLst/>
                          <a:latin typeface="ArialMT"/>
                        </a:rPr>
                        <a:t>Απαιτείται</a:t>
                      </a:r>
                      <a:r>
                        <a:rPr lang="el-GR" sz="1600" dirty="0" smtClean="0">
                          <a:effectLst/>
                          <a:latin typeface="ArialMT"/>
                        </a:rPr>
                        <a:t> </a:t>
                      </a:r>
                      <a:r>
                        <a:rPr lang="el-GR" sz="1600" dirty="0" err="1">
                          <a:effectLst/>
                          <a:latin typeface="ArialMT"/>
                        </a:rPr>
                        <a:t>χειρουργική</a:t>
                      </a:r>
                      <a:r>
                        <a:rPr lang="el-GR" sz="1600" dirty="0">
                          <a:effectLst/>
                          <a:latin typeface="ArialMT"/>
                        </a:rPr>
                        <a:t> </a:t>
                      </a:r>
                      <a:r>
                        <a:rPr lang="el-GR" sz="1600" dirty="0" err="1">
                          <a:effectLst/>
                          <a:latin typeface="ArialMT"/>
                        </a:rPr>
                        <a:t>αφαίρεση</a:t>
                      </a:r>
                      <a:r>
                        <a:rPr lang="el-GR" sz="1600" dirty="0">
                          <a:effectLst/>
                          <a:latin typeface="ArialMT"/>
                        </a:rPr>
                        <a:t> του </a:t>
                      </a:r>
                      <a:r>
                        <a:rPr lang="el-GR" sz="1600" dirty="0" err="1">
                          <a:effectLst/>
                          <a:latin typeface="ArialMT"/>
                        </a:rPr>
                        <a:t>καθετήρα</a:t>
                      </a:r>
                      <a:r>
                        <a:rPr lang="el-GR" sz="1600" dirty="0">
                          <a:effectLst/>
                          <a:latin typeface="ArialMT"/>
                        </a:rPr>
                        <a:t> </a:t>
                      </a:r>
                      <a:endParaRPr lang="el-GR" sz="3600" dirty="0">
                        <a:effectLst/>
                      </a:endParaRPr>
                    </a:p>
                  </a:txBody>
                  <a:tcPr anchor="ctr"/>
                </a:tc>
              </a:tr>
              <a:tr h="731319">
                <a:tc>
                  <a:txBody>
                    <a:bodyPr/>
                    <a:lstStyle/>
                    <a:p>
                      <a:endParaRPr lang="en-US">
                        <a:effectLst/>
                      </a:endParaRPr>
                    </a:p>
                  </a:txBody>
                  <a:tcPr anchor="ctr"/>
                </a:tc>
                <a:tc>
                  <a:txBody>
                    <a:bodyPr/>
                    <a:lstStyle/>
                    <a:p>
                      <a:endParaRPr lang="en-US">
                        <a:effectLst/>
                      </a:endParaRPr>
                    </a:p>
                  </a:txBody>
                  <a:tcPr anchor="ctr"/>
                </a:tc>
                <a:tc>
                  <a:txBody>
                    <a:bodyPr/>
                    <a:lstStyle/>
                    <a:p>
                      <a:endParaRPr lang="en-US">
                        <a:effectLst/>
                      </a:endParaRPr>
                    </a:p>
                  </a:txBody>
                  <a:tcPr anchor="ctr"/>
                </a:tc>
                <a:tc>
                  <a:txBody>
                    <a:bodyPr/>
                    <a:lstStyle/>
                    <a:p>
                      <a:endParaRPr lang="en-US" dirty="0">
                        <a:effectLst/>
                      </a:endParaRPr>
                    </a:p>
                  </a:txBody>
                  <a:tcPr anchor="ctr"/>
                </a:tc>
              </a:tr>
            </a:tbl>
          </a:graphicData>
        </a:graphic>
      </p:graphicFrame>
    </p:spTree>
    <p:extLst>
      <p:ext uri="{BB962C8B-B14F-4D97-AF65-F5344CB8AC3E}">
        <p14:creationId xmlns="" xmlns:p14="http://schemas.microsoft.com/office/powerpoint/2010/main" val="22675550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endParaRPr lang="en-US" dirty="0"/>
          </a:p>
        </p:txBody>
      </p:sp>
      <p:sp>
        <p:nvSpPr>
          <p:cNvPr id="4" name="Title 3"/>
          <p:cNvSpPr>
            <a:spLocks noGrp="1"/>
          </p:cNvSpPr>
          <p:nvPr>
            <p:ph type="title"/>
          </p:nvPr>
        </p:nvSpPr>
        <p:spPr/>
        <p:txBody>
          <a:bodyPr/>
          <a:lstStyle/>
          <a:p>
            <a:r>
              <a:rPr lang="el-GR" dirty="0" smtClean="0"/>
              <a:t>ΟΔΗΓΙΕΣ</a:t>
            </a:r>
            <a:endParaRPr lang="en-US" dirty="0"/>
          </a:p>
        </p:txBody>
      </p:sp>
      <p:sp>
        <p:nvSpPr>
          <p:cNvPr id="5" name="Picture Placeholder 4"/>
          <p:cNvSpPr>
            <a:spLocks noGrp="1"/>
          </p:cNvSpPr>
          <p:nvPr>
            <p:ph type="pic" idx="1"/>
          </p:nvPr>
        </p:nvSpPr>
        <p:spPr/>
      </p:sp>
    </p:spTree>
    <p:extLst>
      <p:ext uri="{BB962C8B-B14F-4D97-AF65-F5344CB8AC3E}">
        <p14:creationId xmlns="" xmlns:p14="http://schemas.microsoft.com/office/powerpoint/2010/main" val="25406105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b="1" dirty="0" smtClean="0"/>
              <a:t>Περιφερικοί Καθετήρες και Καθετήρες Μεσαίου Μήκους </a:t>
            </a:r>
            <a:endParaRPr lang="en-US" dirty="0"/>
          </a:p>
        </p:txBody>
      </p:sp>
      <p:sp>
        <p:nvSpPr>
          <p:cNvPr id="6" name="Content Placeholder 5"/>
          <p:cNvSpPr>
            <a:spLocks noGrp="1"/>
          </p:cNvSpPr>
          <p:nvPr>
            <p:ph sz="quarter" idx="1"/>
          </p:nvPr>
        </p:nvSpPr>
        <p:spPr>
          <a:xfrm>
            <a:off x="457200" y="1600200"/>
            <a:ext cx="8229600" cy="4769489"/>
          </a:xfrm>
        </p:spPr>
        <p:txBody>
          <a:bodyPr>
            <a:normAutofit fontScale="85000" lnSpcReduction="10000"/>
          </a:bodyPr>
          <a:lstStyle/>
          <a:p>
            <a:r>
              <a:rPr lang="el-GR" dirty="0" smtClean="0"/>
              <a:t>Στους </a:t>
            </a:r>
            <a:r>
              <a:rPr lang="el-GR" dirty="0"/>
              <a:t>ενήλικες, να επιλέγονται τα άνω άκρα ως σημεία για την είσοδο του καθετήρα. Αντικατάσταση καθετήρα που τοποθετήθηκε στα κάτω άκρα με τοποθέτηση σε άνω άκρο μόλις είναι εφικτό. </a:t>
            </a:r>
            <a:r>
              <a:rPr lang="el-GR" i="1" dirty="0"/>
              <a:t>Κατηγορία ΙΙ </a:t>
            </a:r>
            <a:endParaRPr lang="el-GR" dirty="0"/>
          </a:p>
          <a:p>
            <a:r>
              <a:rPr lang="el-GR" dirty="0"/>
              <a:t>Σε παιδιατρικούς ασθενείς, τα άνω ή κάτω άκρα ή το τριχωτό της κεφαλής (σε νεογνά ή νεαρά νήπια) μπορούν να χρησιμοποιηθούν ως σημεία </a:t>
            </a:r>
            <a:r>
              <a:rPr lang="el-GR" dirty="0" smtClean="0"/>
              <a:t>εισόδου. </a:t>
            </a:r>
            <a:r>
              <a:rPr lang="el-GR" i="1" dirty="0"/>
              <a:t>Κατηγορία ΙΙ </a:t>
            </a:r>
            <a:endParaRPr lang="el-GR" dirty="0"/>
          </a:p>
          <a:p>
            <a:r>
              <a:rPr lang="el-GR" dirty="0"/>
              <a:t>Επιλογή καθετήρων με βάση τον σκοπό και τη διάρκεια της χρήσης, έχοντας επίγνωση των λοιμωδών και μη λοιμωδών επιπλοκών (π.χ. φλεβίτιδα και διήθηση) και την εμπειρία των εξειδικευμένων επαγγελματιών υγείας </a:t>
            </a:r>
            <a:r>
              <a:rPr lang="el-GR" dirty="0" smtClean="0"/>
              <a:t>. </a:t>
            </a:r>
            <a:r>
              <a:rPr lang="el-GR" i="1" dirty="0"/>
              <a:t>Κατηγορία ΙΒ </a:t>
            </a:r>
            <a:endParaRPr lang="el-GR" dirty="0"/>
          </a:p>
        </p:txBody>
      </p:sp>
    </p:spTree>
    <p:extLst>
      <p:ext uri="{BB962C8B-B14F-4D97-AF65-F5344CB8AC3E}">
        <p14:creationId xmlns="" xmlns:p14="http://schemas.microsoft.com/office/powerpoint/2010/main" val="38604640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Περιφερικοί Καθετήρες και Καθετήρες Μεσαίου Μήκους </a:t>
            </a:r>
            <a:endParaRPr lang="en-US" dirty="0"/>
          </a:p>
        </p:txBody>
      </p:sp>
      <p:sp>
        <p:nvSpPr>
          <p:cNvPr id="3" name="Content Placeholder 2"/>
          <p:cNvSpPr>
            <a:spLocks noGrp="1"/>
          </p:cNvSpPr>
          <p:nvPr>
            <p:ph sz="quarter" idx="1"/>
          </p:nvPr>
        </p:nvSpPr>
        <p:spPr/>
        <p:txBody>
          <a:bodyPr/>
          <a:lstStyle/>
          <a:p>
            <a:r>
              <a:rPr lang="el-GR" dirty="0"/>
              <a:t>Απομάκρυνση των περιφερικών φλεβικών καθετήρων εάν ο ασθενής αναπτύξει σημεία φλεβίτιδας (θερμό δέρμα, ευαισθησία, ερύθημα ή ψηλαφητή φλεβική σκληρία), λοίμωξη ή δυσλειτουργία του </a:t>
            </a:r>
            <a:r>
              <a:rPr lang="el-GR" dirty="0" smtClean="0"/>
              <a:t>καθετήρα. </a:t>
            </a:r>
            <a:r>
              <a:rPr lang="el-GR" i="1" dirty="0"/>
              <a:t>Κατηγορία ΙΒ</a:t>
            </a:r>
            <a:endParaRPr lang="en-US" dirty="0"/>
          </a:p>
          <a:p>
            <a:endParaRPr lang="en-US" dirty="0"/>
          </a:p>
        </p:txBody>
      </p:sp>
    </p:spTree>
    <p:extLst>
      <p:ext uri="{BB962C8B-B14F-4D97-AF65-F5344CB8AC3E}">
        <p14:creationId xmlns="" xmlns:p14="http://schemas.microsoft.com/office/powerpoint/2010/main" val="2390597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l-GR" dirty="0" smtClean="0"/>
              <a:t>ΣΚΟΠΟΣ</a:t>
            </a:r>
            <a:endParaRPr lang="el-GR" dirty="0"/>
          </a:p>
        </p:txBody>
      </p:sp>
      <p:sp>
        <p:nvSpPr>
          <p:cNvPr id="3" name="2 - Θέση περιεχομένου"/>
          <p:cNvSpPr>
            <a:spLocks noGrp="1"/>
          </p:cNvSpPr>
          <p:nvPr>
            <p:ph sz="quarter" idx="1"/>
          </p:nvPr>
        </p:nvSpPr>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r>
              <a:rPr lang="el-GR" dirty="0" smtClean="0"/>
              <a:t>Σκοπός της ενδοφλέβιας χορήγησης φαρμακευτικών σκευασμάτων και υγρών είναι η ασφαλής, αποτελεσματική θεραπευτική αντιμετώπιση χωρίς την πρόκληση αισθήματος δυσφορίας στον ασθενή ή την πρόκληση βλάβης.</a:t>
            </a:r>
          </a:p>
          <a:p>
            <a:r>
              <a:rPr lang="el-GR" dirty="0" smtClean="0"/>
              <a:t>  Η Νοσηλευτική φροντίδα που παρέχει ο νοσηλευτής/</a:t>
            </a:r>
            <a:r>
              <a:rPr lang="el-GR" dirty="0" err="1" smtClean="0"/>
              <a:t>τρια</a:t>
            </a:r>
            <a:r>
              <a:rPr lang="el-GR" dirty="0" smtClean="0"/>
              <a:t> κατά την </a:t>
            </a:r>
            <a:r>
              <a:rPr lang="en-US" dirty="0" smtClean="0"/>
              <a:t>IV </a:t>
            </a:r>
            <a:r>
              <a:rPr lang="el-GR" dirty="0" smtClean="0"/>
              <a:t>χορήγηση υγρών ή φαρμάκων αφορά τρεις κατευθύνσεις: </a:t>
            </a:r>
          </a:p>
          <a:p>
            <a:pPr>
              <a:buFont typeface="Wingdings" pitchFamily="2" charset="2"/>
              <a:buChar char="ü"/>
            </a:pPr>
            <a:r>
              <a:rPr lang="el-GR" dirty="0" smtClean="0"/>
              <a:t>την ασφάλεια κατά την χορήγηση, </a:t>
            </a:r>
          </a:p>
          <a:p>
            <a:pPr>
              <a:buFont typeface="Wingdings" pitchFamily="2" charset="2"/>
              <a:buChar char="ü"/>
            </a:pPr>
            <a:r>
              <a:rPr lang="el-GR" dirty="0" smtClean="0"/>
              <a:t>την πρόληψη και την έγκαιρη αναγνώριση επιπλοκών,</a:t>
            </a:r>
          </a:p>
          <a:p>
            <a:pPr>
              <a:buFont typeface="Wingdings" pitchFamily="2" charset="2"/>
              <a:buChar char="ü"/>
            </a:pPr>
            <a:r>
              <a:rPr lang="el-GR" dirty="0" smtClean="0"/>
              <a:t>τη μείωση των επιπλοκών.</a:t>
            </a:r>
          </a:p>
          <a:p>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Περιφερικοί Καθετήρες και Καθετήρες Μεσαίου Μήκους </a:t>
            </a:r>
            <a:endParaRPr lang="en-US" dirty="0"/>
          </a:p>
        </p:txBody>
      </p:sp>
      <p:sp>
        <p:nvSpPr>
          <p:cNvPr id="3" name="Content Placeholder 2"/>
          <p:cNvSpPr>
            <a:spLocks noGrp="1"/>
          </p:cNvSpPr>
          <p:nvPr>
            <p:ph sz="quarter" idx="1"/>
          </p:nvPr>
        </p:nvSpPr>
        <p:spPr/>
        <p:txBody>
          <a:bodyPr>
            <a:normAutofit fontScale="92500" lnSpcReduction="10000"/>
          </a:bodyPr>
          <a:lstStyle/>
          <a:p>
            <a:r>
              <a:rPr lang="el-GR" dirty="0"/>
              <a:t>Καθημερινή αξιολόγηση του σημείου εισόδου του καθετήρα με ψηλάφηση διαμέσου του επίθεματος για να εξακριβωθεί η ευαισθησία και με επισκόπηση εάν χρησιμοποιείται διαφανές επίθεμα. </a:t>
            </a:r>
            <a:endParaRPr lang="el-GR" dirty="0" smtClean="0"/>
          </a:p>
          <a:p>
            <a:r>
              <a:rPr lang="el-GR" dirty="0" smtClean="0"/>
              <a:t>Γάζες </a:t>
            </a:r>
            <a:r>
              <a:rPr lang="el-GR" dirty="0"/>
              <a:t>και αδιαφανή επιθέματα δεν πρέπει να αφαιρούνται εάν ο ασθενής δεν εμφανίζει κλινικά σημεία λοίμωξης. Εάν ο ασθενής εμφανίζει τοπική ευαισθησία ή άλλα σημεία πιθανής βακτηριαιμίας από καθετήρα, τα αδιαφανή επιθέματα πρέπει να απομακρύνονται και το σημείο να επισκοπείται. </a:t>
            </a:r>
            <a:r>
              <a:rPr lang="el-GR" i="1" dirty="0"/>
              <a:t>Κατηγορία ΙΙ </a:t>
            </a:r>
            <a:endParaRPr lang="el-GR" dirty="0"/>
          </a:p>
          <a:p>
            <a:endParaRPr lang="en-US" dirty="0"/>
          </a:p>
        </p:txBody>
      </p:sp>
    </p:spTree>
    <p:extLst>
      <p:ext uri="{BB962C8B-B14F-4D97-AF65-F5344CB8AC3E}">
        <p14:creationId xmlns="" xmlns:p14="http://schemas.microsoft.com/office/powerpoint/2010/main" val="22271769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Περιφερικοί Καθετήρες και Καθετήρες Μεσαίου Μήκους </a:t>
            </a:r>
            <a:endParaRPr lang="en-US" dirty="0"/>
          </a:p>
        </p:txBody>
      </p:sp>
      <p:sp>
        <p:nvSpPr>
          <p:cNvPr id="3" name="Content Placeholder 2"/>
          <p:cNvSpPr>
            <a:spLocks noGrp="1"/>
          </p:cNvSpPr>
          <p:nvPr>
            <p:ph sz="quarter" idx="1"/>
          </p:nvPr>
        </p:nvSpPr>
        <p:spPr/>
        <p:txBody>
          <a:bodyPr/>
          <a:lstStyle/>
          <a:p>
            <a:r>
              <a:rPr lang="el-GR" dirty="0"/>
              <a:t>Χρήση καθετήρα μεσαίου μήκους ή περιφερικά εισαγόμενου κεντρικού καθετήρα (Peripherically Inserted Central Catheter - PICC) αντί περιφερικών καθετήρων μικρού μήκους όταν η διάρκεια της ενδοφλέβιας θεραπείας </a:t>
            </a:r>
            <a:r>
              <a:rPr lang="el-GR" b="1" u="sng" dirty="0"/>
              <a:t>πιθανώς να ξεπεράσει τις έξι ημέρες.</a:t>
            </a:r>
            <a:r>
              <a:rPr lang="el-GR" dirty="0"/>
              <a:t> </a:t>
            </a:r>
            <a:r>
              <a:rPr lang="el-GR" i="1" dirty="0"/>
              <a:t>Κατηγορία ΙΙ </a:t>
            </a:r>
            <a:endParaRPr lang="el-GR" dirty="0"/>
          </a:p>
          <a:p>
            <a:endParaRPr lang="en-US" dirty="0"/>
          </a:p>
        </p:txBody>
      </p:sp>
      <p:sp>
        <p:nvSpPr>
          <p:cNvPr id="4" name="3 - TextBox"/>
          <p:cNvSpPr txBox="1"/>
          <p:nvPr/>
        </p:nvSpPr>
        <p:spPr>
          <a:xfrm>
            <a:off x="926275" y="6308209"/>
            <a:ext cx="7760525" cy="461665"/>
          </a:xfrm>
          <a:prstGeom prst="rect">
            <a:avLst/>
          </a:prstGeom>
          <a:noFill/>
        </p:spPr>
        <p:txBody>
          <a:bodyPr wrap="square" rtlCol="0">
            <a:spAutoFit/>
          </a:bodyPr>
          <a:lstStyle/>
          <a:p>
            <a:r>
              <a:rPr lang="el-GR" sz="1200" dirty="0" smtClean="0"/>
              <a:t>Πηγή</a:t>
            </a:r>
            <a:r>
              <a:rPr lang="en-US" sz="1200" dirty="0" smtClean="0"/>
              <a:t>:</a:t>
            </a:r>
            <a:r>
              <a:rPr lang="el-GR" sz="1200" dirty="0" smtClean="0"/>
              <a:t>Κατευθυντήριες Οδηγίες για την πρόληψη</a:t>
            </a:r>
            <a:r>
              <a:rPr lang="en-US" sz="1200" dirty="0" smtClean="0"/>
              <a:t> </a:t>
            </a:r>
            <a:r>
              <a:rPr lang="el-GR" sz="1200" dirty="0" smtClean="0"/>
              <a:t>Λοιμώξεων σχετιζόμενων με </a:t>
            </a:r>
            <a:r>
              <a:rPr lang="el-GR" sz="1200" dirty="0" err="1" smtClean="0"/>
              <a:t>ενδαγγειακούς</a:t>
            </a:r>
            <a:r>
              <a:rPr lang="el-GR" sz="1200" dirty="0" smtClean="0"/>
              <a:t> καθετήρες.</a:t>
            </a:r>
            <a:r>
              <a:rPr lang="en-US" sz="1200" dirty="0" smtClean="0"/>
              <a:t> </a:t>
            </a:r>
            <a:r>
              <a:rPr lang="el-GR" sz="1200" dirty="0" smtClean="0"/>
              <a:t>Επιμέλεια</a:t>
            </a:r>
            <a:r>
              <a:rPr lang="en-US" sz="1200" dirty="0" smtClean="0"/>
              <a:t>:</a:t>
            </a:r>
            <a:r>
              <a:rPr lang="el-GR" sz="1200" dirty="0" err="1" smtClean="0"/>
              <a:t>Βλάχος</a:t>
            </a:r>
            <a:r>
              <a:rPr lang="el-GR" sz="1200" dirty="0" smtClean="0"/>
              <a:t> Π</a:t>
            </a:r>
            <a:r>
              <a:rPr lang="en-US" sz="1200" dirty="0" smtClean="0"/>
              <a:t>. www.eeel.gr</a:t>
            </a:r>
            <a:endParaRPr lang="el-GR" sz="1200" dirty="0"/>
          </a:p>
        </p:txBody>
      </p:sp>
    </p:spTree>
    <p:extLst>
      <p:ext uri="{BB962C8B-B14F-4D97-AF65-F5344CB8AC3E}">
        <p14:creationId xmlns="" xmlns:p14="http://schemas.microsoft.com/office/powerpoint/2010/main" val="19608938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Περιφερικοί Καθετήρες και Καθετήρες Μεσαίου Μήκους </a:t>
            </a:r>
            <a:endParaRPr lang="en-US" dirty="0"/>
          </a:p>
        </p:txBody>
      </p:sp>
      <p:sp>
        <p:nvSpPr>
          <p:cNvPr id="3" name="Content Placeholder 2"/>
          <p:cNvSpPr>
            <a:spLocks noGrp="1"/>
          </p:cNvSpPr>
          <p:nvPr>
            <p:ph sz="quarter" idx="1"/>
          </p:nvPr>
        </p:nvSpPr>
        <p:spPr/>
        <p:txBody>
          <a:bodyPr>
            <a:normAutofit fontScale="92500" lnSpcReduction="10000"/>
          </a:bodyPr>
          <a:lstStyle/>
          <a:p>
            <a:r>
              <a:rPr lang="el-GR" u="sng" dirty="0"/>
              <a:t>∆εν υπάρχει ανάγκη αντικατάστασης των περιφερικών καθετήρων πιο συχνά από 72-96 ώρες για τη μείωση του κινδύνου λοίμωξης και φλεβίτιδας στους </a:t>
            </a:r>
            <a:r>
              <a:rPr lang="el-GR" u="sng" dirty="0" err="1"/>
              <a:t>ενήλικες</a:t>
            </a:r>
            <a:r>
              <a:rPr lang="el-GR" u="sng" dirty="0"/>
              <a:t> </a:t>
            </a:r>
            <a:r>
              <a:rPr lang="el-GR" i="1" dirty="0" err="1" smtClean="0"/>
              <a:t>Κατηγορία</a:t>
            </a:r>
            <a:r>
              <a:rPr lang="el-GR" i="1" dirty="0" smtClean="0"/>
              <a:t> </a:t>
            </a:r>
            <a:r>
              <a:rPr lang="el-GR" i="1" dirty="0"/>
              <a:t>ΙΒ </a:t>
            </a:r>
            <a:endParaRPr lang="el-GR" dirty="0"/>
          </a:p>
          <a:p>
            <a:r>
              <a:rPr lang="el-GR" dirty="0" err="1" smtClean="0"/>
              <a:t>Καμία</a:t>
            </a:r>
            <a:r>
              <a:rPr lang="el-GR" dirty="0" smtClean="0"/>
              <a:t> </a:t>
            </a:r>
            <a:r>
              <a:rPr lang="el-GR" dirty="0"/>
              <a:t>σύσταση δε γίνεται σχετικά με την αντικατάσταση περιφερικών καθετήρων σε ενήλικες όταν υπάρχει μόνο κλινική ένδειξη </a:t>
            </a:r>
            <a:r>
              <a:rPr lang="el-GR" dirty="0" smtClean="0"/>
              <a:t>. </a:t>
            </a:r>
            <a:r>
              <a:rPr lang="el-GR" i="1" dirty="0"/>
              <a:t>Άλυτο θέμα </a:t>
            </a:r>
            <a:endParaRPr lang="el-GR" dirty="0"/>
          </a:p>
          <a:p>
            <a:r>
              <a:rPr lang="el-GR" dirty="0"/>
              <a:t>Αντικατάσταση περιφερικών καθετήρων σε παιδιά μόνο επί κλινικής ένδειξης </a:t>
            </a:r>
            <a:r>
              <a:rPr lang="el-GR" dirty="0" smtClean="0"/>
              <a:t>. </a:t>
            </a:r>
            <a:r>
              <a:rPr lang="el-GR" i="1" dirty="0"/>
              <a:t>Κατηγορία ΙΒ </a:t>
            </a:r>
            <a:endParaRPr lang="el-GR" dirty="0"/>
          </a:p>
          <a:p>
            <a:r>
              <a:rPr lang="el-GR" dirty="0"/>
              <a:t>Αντικατάσταση μεσαίου μήκους καθετήρων μόνο όταν υπάρχει συγκεκριμένη ένδειξη. </a:t>
            </a:r>
            <a:r>
              <a:rPr lang="el-GR" i="1" dirty="0"/>
              <a:t>Κατηγορία ΙΙ </a:t>
            </a:r>
            <a:endParaRPr lang="el-GR" dirty="0"/>
          </a:p>
          <a:p>
            <a:endParaRPr lang="en-US" dirty="0"/>
          </a:p>
        </p:txBody>
      </p:sp>
      <p:sp>
        <p:nvSpPr>
          <p:cNvPr id="4" name="3 - TextBox"/>
          <p:cNvSpPr txBox="1"/>
          <p:nvPr/>
        </p:nvSpPr>
        <p:spPr>
          <a:xfrm>
            <a:off x="926275" y="6308209"/>
            <a:ext cx="7760525" cy="461665"/>
          </a:xfrm>
          <a:prstGeom prst="rect">
            <a:avLst/>
          </a:prstGeom>
          <a:noFill/>
        </p:spPr>
        <p:txBody>
          <a:bodyPr wrap="square" rtlCol="0">
            <a:spAutoFit/>
          </a:bodyPr>
          <a:lstStyle/>
          <a:p>
            <a:r>
              <a:rPr lang="el-GR" sz="1200" dirty="0" smtClean="0"/>
              <a:t>Πηγή</a:t>
            </a:r>
            <a:r>
              <a:rPr lang="en-US" sz="1200" dirty="0" smtClean="0"/>
              <a:t>:</a:t>
            </a:r>
            <a:r>
              <a:rPr lang="el-GR" sz="1200" dirty="0" smtClean="0"/>
              <a:t>Κατευθυντήριες Οδηγίες για την πρόληψη</a:t>
            </a:r>
            <a:r>
              <a:rPr lang="en-US" sz="1200" dirty="0" smtClean="0"/>
              <a:t> </a:t>
            </a:r>
            <a:r>
              <a:rPr lang="el-GR" sz="1200" dirty="0" smtClean="0"/>
              <a:t>Λοιμώξεων σχετιζόμενων με </a:t>
            </a:r>
            <a:r>
              <a:rPr lang="el-GR" sz="1200" dirty="0" err="1" smtClean="0"/>
              <a:t>ενδαγγειακούς</a:t>
            </a:r>
            <a:r>
              <a:rPr lang="el-GR" sz="1200" dirty="0" smtClean="0"/>
              <a:t> καθετήρες.</a:t>
            </a:r>
            <a:r>
              <a:rPr lang="en-US" sz="1200" dirty="0" smtClean="0"/>
              <a:t> </a:t>
            </a:r>
            <a:r>
              <a:rPr lang="el-GR" sz="1200" dirty="0" smtClean="0"/>
              <a:t>Επιμέλεια</a:t>
            </a:r>
            <a:r>
              <a:rPr lang="en-US" sz="1200" dirty="0" smtClean="0"/>
              <a:t>:</a:t>
            </a:r>
            <a:r>
              <a:rPr lang="el-GR" sz="1200" dirty="0" err="1" smtClean="0"/>
              <a:t>Βλάχος</a:t>
            </a:r>
            <a:r>
              <a:rPr lang="el-GR" sz="1200" dirty="0" smtClean="0"/>
              <a:t> Π</a:t>
            </a:r>
            <a:r>
              <a:rPr lang="en-US" sz="1200" dirty="0" smtClean="0"/>
              <a:t>. www.eeel.gr</a:t>
            </a:r>
            <a:endParaRPr lang="el-GR" sz="1200" dirty="0"/>
          </a:p>
        </p:txBody>
      </p:sp>
    </p:spTree>
    <p:extLst>
      <p:ext uri="{BB962C8B-B14F-4D97-AF65-F5344CB8AC3E}">
        <p14:creationId xmlns="" xmlns:p14="http://schemas.microsoft.com/office/powerpoint/2010/main" val="7093884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Κεντρικοί Φλεβικοί Καθετήρες </a:t>
            </a:r>
            <a:r>
              <a:rPr lang="el-GR" dirty="0"/>
              <a:t/>
            </a:r>
            <a:br>
              <a:rPr lang="el-GR" dirty="0"/>
            </a:br>
            <a:endParaRPr lang="en-US" dirty="0"/>
          </a:p>
        </p:txBody>
      </p:sp>
      <p:sp>
        <p:nvSpPr>
          <p:cNvPr id="3" name="Content Placeholder 2"/>
          <p:cNvSpPr>
            <a:spLocks noGrp="1"/>
          </p:cNvSpPr>
          <p:nvPr>
            <p:ph sz="quarter" idx="1"/>
          </p:nvPr>
        </p:nvSpPr>
        <p:spPr/>
        <p:txBody>
          <a:bodyPr>
            <a:normAutofit fontScale="92500" lnSpcReduction="20000"/>
          </a:bodyPr>
          <a:lstStyle/>
          <a:p>
            <a:r>
              <a:rPr lang="el-GR" dirty="0" smtClean="0"/>
              <a:t>Υπολογισμός </a:t>
            </a:r>
            <a:r>
              <a:rPr lang="el-GR" dirty="0"/>
              <a:t>του ρίσκου και των πλεονεκτημάτων από την τοποθέτηση κεντρικής φλεβικής γραμμής στο συνιστώμενο σημείο για τη μείωση των επιπλοκών από λοίμωξη σε σχέση με τον κίνδυνο μηχανικών επιπλοκών (π.χ. πνευμοθώρακας, παρακέντηση υποκλειδίου αρτηρίας, ρήξη υποκλειδίου φλέβας, στένωση υποκλειδίου φλέβας, αιμοθώρακας, θρόμβωση, εμβολισμός αέρα και κακή τοποθέτηση του καθετήρα) [37-53]. </a:t>
            </a:r>
            <a:r>
              <a:rPr lang="el-GR" i="1" dirty="0"/>
              <a:t>Κατηγορία ΙΑ </a:t>
            </a:r>
            <a:endParaRPr lang="el-GR" dirty="0"/>
          </a:p>
          <a:p>
            <a:r>
              <a:rPr lang="el-GR" dirty="0"/>
              <a:t>Αποφυγή χρήσης της μηριαίας φλέβας ως κεντρική φλεβική προσπέλαση σε ενήλικες ασθενείς </a:t>
            </a:r>
            <a:r>
              <a:rPr lang="el-GR" dirty="0" smtClean="0"/>
              <a:t>. </a:t>
            </a:r>
            <a:r>
              <a:rPr lang="el-GR" i="1" dirty="0"/>
              <a:t>Κατηγορία ΙΑ </a:t>
            </a:r>
            <a:endParaRPr lang="el-GR" dirty="0"/>
          </a:p>
        </p:txBody>
      </p:sp>
      <p:sp>
        <p:nvSpPr>
          <p:cNvPr id="4" name="3 - TextBox"/>
          <p:cNvSpPr txBox="1"/>
          <p:nvPr/>
        </p:nvSpPr>
        <p:spPr>
          <a:xfrm>
            <a:off x="926275" y="6308209"/>
            <a:ext cx="7760525" cy="461665"/>
          </a:xfrm>
          <a:prstGeom prst="rect">
            <a:avLst/>
          </a:prstGeom>
          <a:noFill/>
        </p:spPr>
        <p:txBody>
          <a:bodyPr wrap="square" rtlCol="0">
            <a:spAutoFit/>
          </a:bodyPr>
          <a:lstStyle/>
          <a:p>
            <a:r>
              <a:rPr lang="el-GR" sz="1200" dirty="0" smtClean="0"/>
              <a:t>Πηγή</a:t>
            </a:r>
            <a:r>
              <a:rPr lang="en-US" sz="1200" dirty="0" smtClean="0"/>
              <a:t>:</a:t>
            </a:r>
            <a:r>
              <a:rPr lang="el-GR" sz="1200" dirty="0" smtClean="0"/>
              <a:t>Κατευθυντήριες Οδηγίες για την πρόληψη</a:t>
            </a:r>
            <a:r>
              <a:rPr lang="en-US" sz="1200" dirty="0" smtClean="0"/>
              <a:t> </a:t>
            </a:r>
            <a:r>
              <a:rPr lang="el-GR" sz="1200" dirty="0" smtClean="0"/>
              <a:t>Λοιμώξεων σχετιζόμενων με </a:t>
            </a:r>
            <a:r>
              <a:rPr lang="el-GR" sz="1200" dirty="0" err="1" smtClean="0"/>
              <a:t>ενδαγγειακούς</a:t>
            </a:r>
            <a:r>
              <a:rPr lang="el-GR" sz="1200" dirty="0" smtClean="0"/>
              <a:t> καθετήρες.</a:t>
            </a:r>
            <a:r>
              <a:rPr lang="en-US" sz="1200" dirty="0" smtClean="0"/>
              <a:t> </a:t>
            </a:r>
            <a:r>
              <a:rPr lang="el-GR" sz="1200" dirty="0" smtClean="0"/>
              <a:t>Επιμέλεια</a:t>
            </a:r>
            <a:r>
              <a:rPr lang="en-US" sz="1200" dirty="0" smtClean="0"/>
              <a:t>:</a:t>
            </a:r>
            <a:r>
              <a:rPr lang="el-GR" sz="1200" dirty="0" err="1" smtClean="0"/>
              <a:t>Βλάχος</a:t>
            </a:r>
            <a:r>
              <a:rPr lang="el-GR" sz="1200" dirty="0" smtClean="0"/>
              <a:t> Π</a:t>
            </a:r>
            <a:r>
              <a:rPr lang="en-US" sz="1200" dirty="0" smtClean="0"/>
              <a:t>. www.eeel.gr</a:t>
            </a:r>
            <a:endParaRPr lang="el-GR" sz="1200" dirty="0"/>
          </a:p>
        </p:txBody>
      </p:sp>
    </p:spTree>
    <p:extLst>
      <p:ext uri="{BB962C8B-B14F-4D97-AF65-F5344CB8AC3E}">
        <p14:creationId xmlns="" xmlns:p14="http://schemas.microsoft.com/office/powerpoint/2010/main" val="36363515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Κεντρικοί Φλεβικοί Καθετήρες </a:t>
            </a:r>
            <a:endParaRPr lang="en-US" dirty="0"/>
          </a:p>
        </p:txBody>
      </p:sp>
      <p:sp>
        <p:nvSpPr>
          <p:cNvPr id="3" name="Content Placeholder 2"/>
          <p:cNvSpPr>
            <a:spLocks noGrp="1"/>
          </p:cNvSpPr>
          <p:nvPr>
            <p:ph sz="quarter" idx="1"/>
          </p:nvPr>
        </p:nvSpPr>
        <p:spPr/>
        <p:txBody>
          <a:bodyPr>
            <a:normAutofit fontScale="85000" lnSpcReduction="20000"/>
          </a:bodyPr>
          <a:lstStyle/>
          <a:p>
            <a:r>
              <a:rPr lang="el-GR" dirty="0"/>
              <a:t>Χρήση υποκλείδιου σημείου εισόδου, παρά σφαγιτιδικού ή μηριαίου, σε ενήλικες ασθενείς για την ελαχιστοποίηση του κινδύνου λοίμωξης κατά την τοποθέτηση ΚΦΚ χωρίς υποδόριο κανάλι (non-tunneled) .</a:t>
            </a:r>
            <a:br>
              <a:rPr lang="el-GR" dirty="0"/>
            </a:br>
            <a:r>
              <a:rPr lang="el-GR" i="1" dirty="0"/>
              <a:t>Κατηγορία ΙΒ </a:t>
            </a:r>
            <a:endParaRPr lang="el-GR" dirty="0"/>
          </a:p>
          <a:p>
            <a:r>
              <a:rPr lang="el-GR" dirty="0"/>
              <a:t>Αποφυγή της υποκλειδίου ως σημείο εισόδου σε ασθενείς που υπόκεινται σε αιμοδιάλυση και σε ασθενείς με προχωρημένη νεφρική νόσο για την αποφυγή στένωσης της υποκλειδίου φλέβας . </a:t>
            </a:r>
            <a:r>
              <a:rPr lang="el-GR" i="1" dirty="0"/>
              <a:t>Κατηγορία ΙΑ </a:t>
            </a:r>
            <a:endParaRPr lang="el-GR" dirty="0"/>
          </a:p>
          <a:p>
            <a:r>
              <a:rPr lang="el-GR" dirty="0"/>
              <a:t>Χρήση συριγγίου (fistula) ή μοσχεύματος σε ασθενείς με χρόνια νεφρική ανεπάρκεια αντί της χρήσης κεντρικών φλεβικών καθετήρων για μόνιμη πρόσβαση για αιμοδιάλυση . </a:t>
            </a:r>
            <a:r>
              <a:rPr lang="el-GR" i="1" dirty="0"/>
              <a:t>Κατηγορία ΙΑ </a:t>
            </a:r>
            <a:endParaRPr lang="en-US" dirty="0"/>
          </a:p>
          <a:p>
            <a:endParaRPr lang="en-US" dirty="0"/>
          </a:p>
        </p:txBody>
      </p:sp>
      <p:sp>
        <p:nvSpPr>
          <p:cNvPr id="4" name="3 - TextBox"/>
          <p:cNvSpPr txBox="1"/>
          <p:nvPr/>
        </p:nvSpPr>
        <p:spPr>
          <a:xfrm>
            <a:off x="926275" y="6308209"/>
            <a:ext cx="7760525" cy="461665"/>
          </a:xfrm>
          <a:prstGeom prst="rect">
            <a:avLst/>
          </a:prstGeom>
          <a:noFill/>
        </p:spPr>
        <p:txBody>
          <a:bodyPr wrap="square" rtlCol="0">
            <a:spAutoFit/>
          </a:bodyPr>
          <a:lstStyle/>
          <a:p>
            <a:r>
              <a:rPr lang="el-GR" sz="1200" dirty="0" smtClean="0"/>
              <a:t>Πηγή</a:t>
            </a:r>
            <a:r>
              <a:rPr lang="en-US" sz="1200" dirty="0" smtClean="0"/>
              <a:t>:</a:t>
            </a:r>
            <a:r>
              <a:rPr lang="el-GR" sz="1200" dirty="0" smtClean="0"/>
              <a:t>Κατευθυντήριες Οδηγίες για την πρόληψη</a:t>
            </a:r>
            <a:r>
              <a:rPr lang="en-US" sz="1200" dirty="0" smtClean="0"/>
              <a:t> </a:t>
            </a:r>
            <a:r>
              <a:rPr lang="el-GR" sz="1200" dirty="0" smtClean="0"/>
              <a:t>Λοιμώξεων σχετιζόμενων με </a:t>
            </a:r>
            <a:r>
              <a:rPr lang="el-GR" sz="1200" dirty="0" err="1" smtClean="0"/>
              <a:t>ενδαγγειακούς</a:t>
            </a:r>
            <a:r>
              <a:rPr lang="el-GR" sz="1200" dirty="0" smtClean="0"/>
              <a:t> καθετήρες.</a:t>
            </a:r>
            <a:r>
              <a:rPr lang="en-US" sz="1200" dirty="0" smtClean="0"/>
              <a:t> </a:t>
            </a:r>
            <a:r>
              <a:rPr lang="el-GR" sz="1200" dirty="0" smtClean="0"/>
              <a:t>Επιμέλεια</a:t>
            </a:r>
            <a:r>
              <a:rPr lang="en-US" sz="1200" dirty="0" smtClean="0"/>
              <a:t>:</a:t>
            </a:r>
            <a:r>
              <a:rPr lang="el-GR" sz="1200" dirty="0" err="1" smtClean="0"/>
              <a:t>Βλάχος</a:t>
            </a:r>
            <a:r>
              <a:rPr lang="el-GR" sz="1200" dirty="0" smtClean="0"/>
              <a:t> Π</a:t>
            </a:r>
            <a:r>
              <a:rPr lang="en-US" sz="1200" dirty="0" smtClean="0"/>
              <a:t>. www.eeel.gr</a:t>
            </a:r>
            <a:endParaRPr lang="el-GR" sz="1200" dirty="0"/>
          </a:p>
        </p:txBody>
      </p:sp>
    </p:spTree>
    <p:extLst>
      <p:ext uri="{BB962C8B-B14F-4D97-AF65-F5344CB8AC3E}">
        <p14:creationId xmlns="" xmlns:p14="http://schemas.microsoft.com/office/powerpoint/2010/main" val="23878331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Κεντρικοί Φλεβικοί Καθετήρες</a:t>
            </a:r>
            <a:endParaRPr lang="en-US" dirty="0"/>
          </a:p>
        </p:txBody>
      </p:sp>
      <p:sp>
        <p:nvSpPr>
          <p:cNvPr id="3" name="Content Placeholder 2"/>
          <p:cNvSpPr>
            <a:spLocks noGrp="1"/>
          </p:cNvSpPr>
          <p:nvPr>
            <p:ph sz="quarter" idx="1"/>
          </p:nvPr>
        </p:nvSpPr>
        <p:spPr/>
        <p:txBody>
          <a:bodyPr>
            <a:normAutofit fontScale="77500" lnSpcReduction="20000"/>
          </a:bodyPr>
          <a:lstStyle/>
          <a:p>
            <a:r>
              <a:rPr lang="el-GR" dirty="0"/>
              <a:t>Χρήση συσκευής υπερήχων ως καθοδήγηση κατά την τοποθέτηση ΚΦΚ (εάν η συσκευή είναι διαθέσιμη) για τη μείωση του αριθμού των προσπαθειών καθετηριασμού και τις μηχανικές επιπλοκές </a:t>
            </a:r>
            <a:r>
              <a:rPr lang="el-GR" dirty="0" smtClean="0"/>
              <a:t>. </a:t>
            </a:r>
            <a:r>
              <a:rPr lang="el-GR" i="1" dirty="0"/>
              <a:t>Κατηγορία ΙΒ </a:t>
            </a:r>
            <a:endParaRPr lang="el-GR" dirty="0"/>
          </a:p>
          <a:p>
            <a:r>
              <a:rPr lang="el-GR" dirty="0"/>
              <a:t>Χρήση ΚΦΚ με τον μικρότερο αριθμό εισόδων έγχυσης ή αυλών απαραιτήτων για τη διαχείριση του ασθενή </a:t>
            </a:r>
            <a:r>
              <a:rPr lang="el-GR" dirty="0" smtClean="0"/>
              <a:t>. </a:t>
            </a:r>
            <a:r>
              <a:rPr lang="el-GR" i="1" dirty="0"/>
              <a:t>Κατηγορία ΙΒ </a:t>
            </a:r>
            <a:endParaRPr lang="el-GR" dirty="0"/>
          </a:p>
          <a:p>
            <a:r>
              <a:rPr lang="el-GR" dirty="0"/>
              <a:t>Καμία σύσταση δεν μπορεί να γίνει σε ό,τι αφορά τη χρήση ενός καθορισμένου αυλού για παρεντερική διατροφή. </a:t>
            </a:r>
            <a:r>
              <a:rPr lang="el-GR" i="1" dirty="0"/>
              <a:t>Άλυτο θέμα </a:t>
            </a:r>
            <a:endParaRPr lang="el-GR" dirty="0"/>
          </a:p>
          <a:p>
            <a:r>
              <a:rPr lang="el-GR" dirty="0" smtClean="0"/>
              <a:t>Άμεση </a:t>
            </a:r>
            <a:r>
              <a:rPr lang="el-GR" dirty="0"/>
              <a:t>απομάκρυνση κάθε ενδαγγειακού καθετήρα που δεν είναι πλέον απαραίτητος </a:t>
            </a:r>
            <a:r>
              <a:rPr lang="el-GR" dirty="0" smtClean="0"/>
              <a:t>. </a:t>
            </a:r>
            <a:r>
              <a:rPr lang="el-GR" i="1" dirty="0"/>
              <a:t>Κατηγορία ΙΑ </a:t>
            </a:r>
            <a:endParaRPr lang="el-GR" dirty="0"/>
          </a:p>
          <a:p>
            <a:r>
              <a:rPr lang="el-GR" dirty="0" smtClean="0"/>
              <a:t>Σε </a:t>
            </a:r>
            <a:r>
              <a:rPr lang="el-GR" dirty="0"/>
              <a:t>περίπτωση που η χρήση άσηπτης τεχνικής κατά την τοποθέτηση του ΚΦΚ δεν μπορεί να είναι εγγυημένη (π.χ. καθετήρες που έχουν τοποθετηθεί σε κατάσταση έκτακτης ανάγκης), συνιστάται η αντικατάσταση του καθετήρα όσο το δυνατό νωρίτερα, λ.χ. μέσα σε 48 ώρες </a:t>
            </a:r>
            <a:r>
              <a:rPr lang="el-GR" dirty="0" smtClean="0"/>
              <a:t>. </a:t>
            </a:r>
            <a:r>
              <a:rPr lang="el-GR" i="1" dirty="0"/>
              <a:t>Κατηγορία ΙΒ </a:t>
            </a:r>
            <a:endParaRPr lang="el-GR" dirty="0"/>
          </a:p>
          <a:p>
            <a:endParaRPr lang="en-US" dirty="0"/>
          </a:p>
        </p:txBody>
      </p:sp>
      <p:sp>
        <p:nvSpPr>
          <p:cNvPr id="4" name="3 - TextBox"/>
          <p:cNvSpPr txBox="1"/>
          <p:nvPr/>
        </p:nvSpPr>
        <p:spPr>
          <a:xfrm>
            <a:off x="926275" y="6308209"/>
            <a:ext cx="7760525" cy="461665"/>
          </a:xfrm>
          <a:prstGeom prst="rect">
            <a:avLst/>
          </a:prstGeom>
          <a:noFill/>
        </p:spPr>
        <p:txBody>
          <a:bodyPr wrap="square" rtlCol="0">
            <a:spAutoFit/>
          </a:bodyPr>
          <a:lstStyle/>
          <a:p>
            <a:r>
              <a:rPr lang="el-GR" sz="1200" dirty="0" smtClean="0"/>
              <a:t>Πηγή</a:t>
            </a:r>
            <a:r>
              <a:rPr lang="en-US" sz="1200" dirty="0" smtClean="0"/>
              <a:t>:</a:t>
            </a:r>
            <a:r>
              <a:rPr lang="el-GR" sz="1200" dirty="0" smtClean="0"/>
              <a:t>Κατευθυντήριες Οδηγίες για την πρόληψη</a:t>
            </a:r>
            <a:r>
              <a:rPr lang="en-US" sz="1200" dirty="0" smtClean="0"/>
              <a:t> </a:t>
            </a:r>
            <a:r>
              <a:rPr lang="el-GR" sz="1200" dirty="0" smtClean="0"/>
              <a:t>Λοιμώξεων σχετιζόμενων με </a:t>
            </a:r>
            <a:r>
              <a:rPr lang="el-GR" sz="1200" dirty="0" err="1" smtClean="0"/>
              <a:t>ενδαγγειακούς</a:t>
            </a:r>
            <a:r>
              <a:rPr lang="el-GR" sz="1200" dirty="0" smtClean="0"/>
              <a:t> καθετήρες.</a:t>
            </a:r>
            <a:r>
              <a:rPr lang="en-US" sz="1200" dirty="0" smtClean="0"/>
              <a:t> </a:t>
            </a:r>
            <a:r>
              <a:rPr lang="el-GR" sz="1200" dirty="0" smtClean="0"/>
              <a:t>Επιμέλεια</a:t>
            </a:r>
            <a:r>
              <a:rPr lang="en-US" sz="1200" dirty="0" smtClean="0"/>
              <a:t>:</a:t>
            </a:r>
            <a:r>
              <a:rPr lang="el-GR" sz="1200" dirty="0" err="1" smtClean="0"/>
              <a:t>Βλάχος</a:t>
            </a:r>
            <a:r>
              <a:rPr lang="el-GR" sz="1200" dirty="0" smtClean="0"/>
              <a:t> Π</a:t>
            </a:r>
            <a:r>
              <a:rPr lang="en-US" sz="1200" dirty="0" smtClean="0"/>
              <a:t>. www.eeel.gr</a:t>
            </a:r>
            <a:endParaRPr lang="el-GR" sz="1200" dirty="0"/>
          </a:p>
        </p:txBody>
      </p:sp>
    </p:spTree>
    <p:extLst>
      <p:ext uri="{BB962C8B-B14F-4D97-AF65-F5344CB8AC3E}">
        <p14:creationId xmlns="" xmlns:p14="http://schemas.microsoft.com/office/powerpoint/2010/main" val="12552220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2962"/>
          </a:xfrm>
        </p:spPr>
        <p:txBody>
          <a:bodyPr>
            <a:normAutofit fontScale="90000"/>
          </a:bodyPr>
          <a:lstStyle/>
          <a:p>
            <a:r>
              <a:rPr lang="el-GR" b="1" dirty="0"/>
              <a:t>Προετοιμασία του δέρματος </a:t>
            </a:r>
            <a:r>
              <a:rPr lang="el-GR" dirty="0"/>
              <a:t/>
            </a:r>
            <a:br>
              <a:rPr lang="el-GR" dirty="0"/>
            </a:br>
            <a:endParaRPr lang="en-US" dirty="0"/>
          </a:p>
        </p:txBody>
      </p:sp>
      <p:sp>
        <p:nvSpPr>
          <p:cNvPr id="3" name="Content Placeholder 2"/>
          <p:cNvSpPr>
            <a:spLocks noGrp="1"/>
          </p:cNvSpPr>
          <p:nvPr>
            <p:ph sz="quarter" idx="1"/>
          </p:nvPr>
        </p:nvSpPr>
        <p:spPr>
          <a:xfrm>
            <a:off x="457200" y="1361660"/>
            <a:ext cx="8229600" cy="4764503"/>
          </a:xfrm>
        </p:spPr>
        <p:txBody>
          <a:bodyPr>
            <a:normAutofit fontScale="77500" lnSpcReduction="20000"/>
          </a:bodyPr>
          <a:lstStyle/>
          <a:p>
            <a:r>
              <a:rPr lang="el-GR" dirty="0" smtClean="0"/>
              <a:t>Προετοιμασία </a:t>
            </a:r>
            <a:r>
              <a:rPr lang="el-GR" dirty="0"/>
              <a:t>καθαρού δέρματος με τη χρήση αντισηπτικού διαλύματος (70% αλκοόλη, βάμμα ιωδίου, ιωδιούχο ή γλυκονική χλωρεξιδίνη) πριν την εισαγωγή περιφερικού φλεβικού καθετήρα </a:t>
            </a:r>
            <a:r>
              <a:rPr lang="el-GR" dirty="0" smtClean="0"/>
              <a:t>. </a:t>
            </a:r>
            <a:r>
              <a:rPr lang="el-GR" i="1" dirty="0"/>
              <a:t>Κατηγορία ΙΒ </a:t>
            </a:r>
            <a:endParaRPr lang="el-GR" dirty="0"/>
          </a:p>
          <a:p>
            <a:r>
              <a:rPr lang="el-GR" dirty="0"/>
              <a:t>Προετοιμασία καθαρού δέρματος με τη χρήση παρασκευάσματος &gt;0.5% χλωρεξιδίνης σε συνδυασμό με αλκοόλη πριν την εισαγωγή ΚΦΚ και περιφερικών αρτηριακών καθετήρων, καθώς και κατά την αλλαγή των επιθεμάτων. Εάν υπάρχει αντένδειξη στη χρήση χλωρεξιδίνης μπορούν να χρησιμοποιηθούν εναλλακτικά βάμμα ιωδίου, ιωδιούχο παρασκεύασμα ή 70% αλκοόλη </a:t>
            </a:r>
            <a:r>
              <a:rPr lang="el-GR" dirty="0" smtClean="0"/>
              <a:t>. </a:t>
            </a:r>
            <a:r>
              <a:rPr lang="el-GR" i="1" dirty="0"/>
              <a:t>Κατηγορία ΙΑ </a:t>
            </a:r>
            <a:endParaRPr lang="el-GR" dirty="0"/>
          </a:p>
          <a:p>
            <a:r>
              <a:rPr lang="el-GR" dirty="0"/>
              <a:t>∆εν έχει γίνει καμία σύγκριση μεταξύ των παρασκευασμάτων χλωρεξιδίνης με αλκοόλη και της ιωδιούχου ποβιδόνης με αλκοόλη για την προετοιμασία του καθαρού δέρματος. </a:t>
            </a:r>
            <a:r>
              <a:rPr lang="el-GR" i="1" dirty="0"/>
              <a:t>Άλυτο θέμα </a:t>
            </a:r>
            <a:endParaRPr lang="el-GR" dirty="0"/>
          </a:p>
          <a:p>
            <a:r>
              <a:rPr lang="el-GR" dirty="0" smtClean="0"/>
              <a:t>Τα </a:t>
            </a:r>
            <a:r>
              <a:rPr lang="el-GR" dirty="0"/>
              <a:t>αντισηπτικά πρέπει να αφήνονται να στεγνώνουν σύμφωνα με τις οδηγίες των κατασκευαστών πριν από την τοποθέτηση του </a:t>
            </a:r>
            <a:r>
              <a:rPr lang="el-GR" dirty="0" smtClean="0"/>
              <a:t>καθετήρα. </a:t>
            </a:r>
            <a:r>
              <a:rPr lang="el-GR" i="1" dirty="0"/>
              <a:t>Κατηγορία ΙΒ </a:t>
            </a:r>
            <a:endParaRPr lang="el-GR" dirty="0"/>
          </a:p>
          <a:p>
            <a:endParaRPr lang="en-US" dirty="0"/>
          </a:p>
        </p:txBody>
      </p:sp>
      <p:sp>
        <p:nvSpPr>
          <p:cNvPr id="4" name="3 - TextBox"/>
          <p:cNvSpPr txBox="1"/>
          <p:nvPr/>
        </p:nvSpPr>
        <p:spPr>
          <a:xfrm>
            <a:off x="926275" y="6308209"/>
            <a:ext cx="7760525" cy="461665"/>
          </a:xfrm>
          <a:prstGeom prst="rect">
            <a:avLst/>
          </a:prstGeom>
          <a:noFill/>
        </p:spPr>
        <p:txBody>
          <a:bodyPr wrap="square" rtlCol="0">
            <a:spAutoFit/>
          </a:bodyPr>
          <a:lstStyle/>
          <a:p>
            <a:r>
              <a:rPr lang="el-GR" sz="1200" dirty="0" smtClean="0"/>
              <a:t>Πηγή</a:t>
            </a:r>
            <a:r>
              <a:rPr lang="en-US" sz="1200" dirty="0" smtClean="0"/>
              <a:t>:</a:t>
            </a:r>
            <a:r>
              <a:rPr lang="el-GR" sz="1200" dirty="0" smtClean="0"/>
              <a:t>Κατευθυντήριες Οδηγίες για την πρόληψη</a:t>
            </a:r>
            <a:r>
              <a:rPr lang="en-US" sz="1200" dirty="0" smtClean="0"/>
              <a:t> </a:t>
            </a:r>
            <a:r>
              <a:rPr lang="el-GR" sz="1200" dirty="0" smtClean="0"/>
              <a:t>Λοιμώξεων σχετιζόμενων με </a:t>
            </a:r>
            <a:r>
              <a:rPr lang="el-GR" sz="1200" dirty="0" err="1" smtClean="0"/>
              <a:t>ενδαγγειακούς</a:t>
            </a:r>
            <a:r>
              <a:rPr lang="el-GR" sz="1200" dirty="0" smtClean="0"/>
              <a:t> καθετήρες.</a:t>
            </a:r>
            <a:r>
              <a:rPr lang="en-US" sz="1200" dirty="0" smtClean="0"/>
              <a:t> </a:t>
            </a:r>
            <a:r>
              <a:rPr lang="el-GR" sz="1200" dirty="0" smtClean="0"/>
              <a:t>Επιμέλεια</a:t>
            </a:r>
            <a:r>
              <a:rPr lang="en-US" sz="1200" dirty="0" smtClean="0"/>
              <a:t>:</a:t>
            </a:r>
            <a:r>
              <a:rPr lang="el-GR" sz="1200" dirty="0" err="1" smtClean="0"/>
              <a:t>Βλάχος</a:t>
            </a:r>
            <a:r>
              <a:rPr lang="el-GR" sz="1200" dirty="0" smtClean="0"/>
              <a:t> Π</a:t>
            </a:r>
            <a:r>
              <a:rPr lang="en-US" sz="1200" dirty="0" smtClean="0"/>
              <a:t>. www.eeel.gr</a:t>
            </a:r>
            <a:endParaRPr lang="el-GR" sz="1200" dirty="0"/>
          </a:p>
        </p:txBody>
      </p:sp>
    </p:spTree>
    <p:extLst>
      <p:ext uri="{BB962C8B-B14F-4D97-AF65-F5344CB8AC3E}">
        <p14:creationId xmlns="" xmlns:p14="http://schemas.microsoft.com/office/powerpoint/2010/main" val="28374944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Επιθέματα κάλυψης του σημείου εισόδου </a:t>
            </a:r>
            <a:endParaRPr lang="en-US" dirty="0"/>
          </a:p>
        </p:txBody>
      </p:sp>
      <p:sp>
        <p:nvSpPr>
          <p:cNvPr id="3" name="Content Placeholder 2"/>
          <p:cNvSpPr>
            <a:spLocks noGrp="1"/>
          </p:cNvSpPr>
          <p:nvPr>
            <p:ph sz="quarter" idx="1"/>
          </p:nvPr>
        </p:nvSpPr>
        <p:spPr/>
        <p:txBody>
          <a:bodyPr>
            <a:normAutofit fontScale="77500" lnSpcReduction="20000"/>
          </a:bodyPr>
          <a:lstStyle/>
          <a:p>
            <a:r>
              <a:rPr lang="el-GR" dirty="0" smtClean="0"/>
              <a:t>Χρήση </a:t>
            </a:r>
            <a:r>
              <a:rPr lang="el-GR" dirty="0"/>
              <a:t>αποστειρωμένων επιθεμάτων με γάζα ή αποστειρωμένων διαφανών ημιδιαπερατών επιθεμάτων για την κάλυψη του σημείου εισόδου του καθετήρα </a:t>
            </a:r>
            <a:r>
              <a:rPr lang="el-GR" dirty="0" smtClean="0"/>
              <a:t>. </a:t>
            </a:r>
            <a:r>
              <a:rPr lang="el-GR" i="1" dirty="0"/>
              <a:t>Κατηγορία ΙΑ </a:t>
            </a:r>
            <a:endParaRPr lang="el-GR" dirty="0"/>
          </a:p>
          <a:p>
            <a:r>
              <a:rPr lang="el-GR" dirty="0"/>
              <a:t>Εάν ο ασθενής έχει εφίδρωση ή εάν το σημείο εισόδου αιμορραγεί ή στάζει να γίνεται χρήση επιθέματος με γάζα έως ότου λυθεί το πρόβλημα </a:t>
            </a:r>
            <a:r>
              <a:rPr lang="el-GR" dirty="0" smtClean="0"/>
              <a:t>. </a:t>
            </a:r>
            <a:r>
              <a:rPr lang="el-GR" i="1" dirty="0"/>
              <a:t>Κατηγορία ΙΙ </a:t>
            </a:r>
            <a:endParaRPr lang="el-GR" dirty="0"/>
          </a:p>
          <a:p>
            <a:r>
              <a:rPr lang="el-GR" dirty="0"/>
              <a:t>Αντικατάσταση του επιθέματος στο σημείο εισόδου του καθετήρα εάν αυτό γίνει υγρό, χαλαρώσει ή είναι εμφανώς </a:t>
            </a:r>
            <a:r>
              <a:rPr lang="el-GR" dirty="0" smtClean="0"/>
              <a:t>λερωμένο. </a:t>
            </a:r>
            <a:r>
              <a:rPr lang="el-GR" i="1" dirty="0"/>
              <a:t>Κατηγορία ΙΒ </a:t>
            </a:r>
            <a:endParaRPr lang="el-GR" dirty="0"/>
          </a:p>
          <a:p>
            <a:r>
              <a:rPr lang="el-GR" dirty="0"/>
              <a:t>Να μην χρησιμοποιείται τοπική αντιβιοτική αλοιφή ή κρέμες στο σημείο εισόδου, εκτός από τους καθετήρες αιμοδιάλυσης, εξαιτίας του ενδεχομένου να προκληθούν μυκητιασικές λοιμώξεις και μικροβιακή αντοχή </a:t>
            </a:r>
            <a:r>
              <a:rPr lang="el-GR" dirty="0" smtClean="0"/>
              <a:t>. </a:t>
            </a:r>
            <a:r>
              <a:rPr lang="el-GR" i="1" dirty="0"/>
              <a:t>Κατηγορία ΙΒ </a:t>
            </a:r>
            <a:endParaRPr lang="el-GR" dirty="0"/>
          </a:p>
        </p:txBody>
      </p:sp>
      <p:sp>
        <p:nvSpPr>
          <p:cNvPr id="4" name="3 - TextBox"/>
          <p:cNvSpPr txBox="1"/>
          <p:nvPr/>
        </p:nvSpPr>
        <p:spPr>
          <a:xfrm>
            <a:off x="926275" y="6308209"/>
            <a:ext cx="7760525" cy="461665"/>
          </a:xfrm>
          <a:prstGeom prst="rect">
            <a:avLst/>
          </a:prstGeom>
          <a:noFill/>
        </p:spPr>
        <p:txBody>
          <a:bodyPr wrap="square" rtlCol="0">
            <a:spAutoFit/>
          </a:bodyPr>
          <a:lstStyle/>
          <a:p>
            <a:r>
              <a:rPr lang="el-GR" sz="1200" dirty="0" smtClean="0"/>
              <a:t>Πηγή</a:t>
            </a:r>
            <a:r>
              <a:rPr lang="en-US" sz="1200" dirty="0" smtClean="0"/>
              <a:t>:</a:t>
            </a:r>
            <a:r>
              <a:rPr lang="el-GR" sz="1200" dirty="0" smtClean="0"/>
              <a:t>Κατευθυντήριες Οδηγίες για την πρόληψη</a:t>
            </a:r>
            <a:r>
              <a:rPr lang="en-US" sz="1200" dirty="0" smtClean="0"/>
              <a:t> </a:t>
            </a:r>
            <a:r>
              <a:rPr lang="el-GR" sz="1200" dirty="0" smtClean="0"/>
              <a:t>Λοιμώξεων σχετιζόμενων με </a:t>
            </a:r>
            <a:r>
              <a:rPr lang="el-GR" sz="1200" dirty="0" err="1" smtClean="0"/>
              <a:t>ενδαγγειακούς</a:t>
            </a:r>
            <a:r>
              <a:rPr lang="el-GR" sz="1200" dirty="0" smtClean="0"/>
              <a:t> καθετήρες.</a:t>
            </a:r>
            <a:r>
              <a:rPr lang="en-US" sz="1200" dirty="0" smtClean="0"/>
              <a:t> </a:t>
            </a:r>
            <a:r>
              <a:rPr lang="el-GR" sz="1200" dirty="0" smtClean="0"/>
              <a:t>Επιμέλεια</a:t>
            </a:r>
            <a:r>
              <a:rPr lang="en-US" sz="1200" dirty="0" smtClean="0"/>
              <a:t>:</a:t>
            </a:r>
            <a:r>
              <a:rPr lang="el-GR" sz="1200" dirty="0" err="1" smtClean="0"/>
              <a:t>Βλάχος</a:t>
            </a:r>
            <a:r>
              <a:rPr lang="el-GR" sz="1200" dirty="0" smtClean="0"/>
              <a:t> Π</a:t>
            </a:r>
            <a:r>
              <a:rPr lang="en-US" sz="1200" dirty="0" smtClean="0"/>
              <a:t>. www.eeel.gr</a:t>
            </a:r>
            <a:endParaRPr lang="el-GR" sz="1200" dirty="0"/>
          </a:p>
        </p:txBody>
      </p:sp>
    </p:spTree>
    <p:extLst>
      <p:ext uri="{BB962C8B-B14F-4D97-AF65-F5344CB8AC3E}">
        <p14:creationId xmlns="" xmlns:p14="http://schemas.microsoft.com/office/powerpoint/2010/main" val="1058479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Επιθέματα κάλυψης του σημείου εισόδου </a:t>
            </a:r>
            <a:endParaRPr lang="en-US" dirty="0"/>
          </a:p>
        </p:txBody>
      </p:sp>
      <p:sp>
        <p:nvSpPr>
          <p:cNvPr id="3" name="Content Placeholder 2"/>
          <p:cNvSpPr>
            <a:spLocks noGrp="1"/>
          </p:cNvSpPr>
          <p:nvPr>
            <p:ph sz="quarter" idx="1"/>
          </p:nvPr>
        </p:nvSpPr>
        <p:spPr/>
        <p:txBody>
          <a:bodyPr>
            <a:normAutofit fontScale="92500" lnSpcReduction="10000"/>
          </a:bodyPr>
          <a:lstStyle/>
          <a:p>
            <a:r>
              <a:rPr lang="el-GR" dirty="0"/>
              <a:t>Να μην εμβαπτίζεται ο καθετήρας ή το σημείο εισόδου με νερό. Ο καθαρισμός με νερό μπορεί να επιτραπεί εάν μπορούν να ληφθούν προφυλάξεις για τη μείωση της πιθανότητας εισαγωγής μικροοργανισμών μέσα στον καθετήρα (π.χ. εάν ο καθετήρας και οι συνδεδεμένες συσκευές είναι προστατευμένα με ένα </a:t>
            </a:r>
            <a:r>
              <a:rPr lang="en-US" dirty="0"/>
              <a:t> </a:t>
            </a:r>
            <a:r>
              <a:rPr lang="el-GR" dirty="0"/>
              <a:t>αδιαπέραστο κάλυμμα κατά τη διάρκεια του πλυσίματος) . </a:t>
            </a:r>
            <a:r>
              <a:rPr lang="el-GR" i="1" dirty="0"/>
              <a:t>Κατηγορία ΙΒ </a:t>
            </a:r>
            <a:endParaRPr lang="el-GR" dirty="0"/>
          </a:p>
          <a:p>
            <a:r>
              <a:rPr lang="el-GR" dirty="0"/>
              <a:t>Αντικατάσταση των επιθεμάτων με γάζα που χρησιμοποιούνται σε ΚΦΚ βραχείας διάρκειας κάθε 2 ημέρες. </a:t>
            </a:r>
            <a:r>
              <a:rPr lang="el-GR" i="1" dirty="0"/>
              <a:t>Κατηγορία ΙΙ </a:t>
            </a:r>
            <a:endParaRPr lang="el-GR" dirty="0"/>
          </a:p>
          <a:p>
            <a:endParaRPr lang="en-US" dirty="0"/>
          </a:p>
        </p:txBody>
      </p:sp>
      <p:sp>
        <p:nvSpPr>
          <p:cNvPr id="4" name="3 - TextBox"/>
          <p:cNvSpPr txBox="1"/>
          <p:nvPr/>
        </p:nvSpPr>
        <p:spPr>
          <a:xfrm>
            <a:off x="926275" y="6308209"/>
            <a:ext cx="7760525" cy="461665"/>
          </a:xfrm>
          <a:prstGeom prst="rect">
            <a:avLst/>
          </a:prstGeom>
          <a:noFill/>
        </p:spPr>
        <p:txBody>
          <a:bodyPr wrap="square" rtlCol="0">
            <a:spAutoFit/>
          </a:bodyPr>
          <a:lstStyle/>
          <a:p>
            <a:r>
              <a:rPr lang="el-GR" sz="1200" dirty="0" smtClean="0"/>
              <a:t>Πηγή</a:t>
            </a:r>
            <a:r>
              <a:rPr lang="en-US" sz="1200" dirty="0" smtClean="0"/>
              <a:t>:</a:t>
            </a:r>
            <a:r>
              <a:rPr lang="el-GR" sz="1200" dirty="0" smtClean="0"/>
              <a:t>Κατευθυντήριες Οδηγίες για την πρόληψη</a:t>
            </a:r>
            <a:r>
              <a:rPr lang="en-US" sz="1200" dirty="0" smtClean="0"/>
              <a:t> </a:t>
            </a:r>
            <a:r>
              <a:rPr lang="el-GR" sz="1200" dirty="0" smtClean="0"/>
              <a:t>Λοιμώξεων σχετιζόμενων με </a:t>
            </a:r>
            <a:r>
              <a:rPr lang="el-GR" sz="1200" dirty="0" err="1" smtClean="0"/>
              <a:t>ενδαγγειακούς</a:t>
            </a:r>
            <a:r>
              <a:rPr lang="el-GR" sz="1200" dirty="0" smtClean="0"/>
              <a:t> καθετήρες.</a:t>
            </a:r>
            <a:r>
              <a:rPr lang="en-US" sz="1200" dirty="0" smtClean="0"/>
              <a:t> </a:t>
            </a:r>
            <a:r>
              <a:rPr lang="el-GR" sz="1200" dirty="0" smtClean="0"/>
              <a:t>Επιμέλεια</a:t>
            </a:r>
            <a:r>
              <a:rPr lang="en-US" sz="1200" dirty="0" smtClean="0"/>
              <a:t>:</a:t>
            </a:r>
            <a:r>
              <a:rPr lang="el-GR" sz="1200" dirty="0" err="1" smtClean="0"/>
              <a:t>Βλάχος</a:t>
            </a:r>
            <a:r>
              <a:rPr lang="el-GR" sz="1200" dirty="0" smtClean="0"/>
              <a:t> Π</a:t>
            </a:r>
            <a:r>
              <a:rPr lang="en-US" sz="1200" dirty="0" smtClean="0"/>
              <a:t>. www.eeel.gr</a:t>
            </a:r>
            <a:endParaRPr lang="el-GR" sz="1200" dirty="0"/>
          </a:p>
        </p:txBody>
      </p:sp>
    </p:spTree>
    <p:extLst>
      <p:ext uri="{BB962C8B-B14F-4D97-AF65-F5344CB8AC3E}">
        <p14:creationId xmlns="" xmlns:p14="http://schemas.microsoft.com/office/powerpoint/2010/main" val="24910685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Επιθέματα κάλυψης του σημείου εισόδου </a:t>
            </a:r>
            <a:endParaRPr lang="en-US" dirty="0"/>
          </a:p>
        </p:txBody>
      </p:sp>
      <p:sp>
        <p:nvSpPr>
          <p:cNvPr id="3" name="Content Placeholder 2"/>
          <p:cNvSpPr>
            <a:spLocks noGrp="1"/>
          </p:cNvSpPr>
          <p:nvPr>
            <p:ph sz="quarter" idx="1"/>
          </p:nvPr>
        </p:nvSpPr>
        <p:spPr/>
        <p:txBody>
          <a:bodyPr>
            <a:normAutofit fontScale="77500" lnSpcReduction="20000"/>
          </a:bodyPr>
          <a:lstStyle/>
          <a:p>
            <a:r>
              <a:rPr lang="el-GR" dirty="0"/>
              <a:t>Αντικατάσταση των επιθεμάτων που χρησιμοποιούνται στο σημείο εισόδου ΚΦΚ βραχείας διάρκειας τουλάχιστον κάθε 7 ημέρες για διαφανή επιθέματα, εκτός από περιπτώσεις παιδιατρικών ασθενών στους οποίους ο κίνδυνος μετατόπισης του καθετήρα μπορεί να υπερσταθμίσει το πλεονέκτημα από την αλλαγή του </a:t>
            </a:r>
            <a:r>
              <a:rPr lang="el-GR" dirty="0" err="1"/>
              <a:t>επιθέματος</a:t>
            </a:r>
            <a:r>
              <a:rPr lang="el-GR" dirty="0"/>
              <a:t> </a:t>
            </a:r>
            <a:r>
              <a:rPr lang="el-GR" dirty="0" smtClean="0"/>
              <a:t>. </a:t>
            </a:r>
            <a:r>
              <a:rPr lang="el-GR" i="1" dirty="0"/>
              <a:t>Κατηγορία ΙΒ </a:t>
            </a:r>
            <a:endParaRPr lang="el-GR" dirty="0"/>
          </a:p>
          <a:p>
            <a:r>
              <a:rPr lang="el-GR" dirty="0"/>
              <a:t>Αντικατάσταση των διαφανών επιθεμάτων που χρησιμοποιούνται στα σημεία εισόδου καθετήρων με υποδόριο κανάλι (tunneled) ή εμφυτευμένων καθετήρων όχι συχνότερα από μια φορά την εβδομάδα (εκτός εάν το επίθεμα είναι λερωμένο ή χαλαρωμένο), μέχρι το σημείο εισόδου να επουλωθεί. </a:t>
            </a:r>
            <a:r>
              <a:rPr lang="el-GR" i="1" dirty="0"/>
              <a:t>Κατηγορία ΙΙ </a:t>
            </a:r>
            <a:endParaRPr lang="el-GR" dirty="0"/>
          </a:p>
          <a:p>
            <a:r>
              <a:rPr lang="el-GR" dirty="0"/>
              <a:t>Καμία σύσταση δεν μπορεί να γίνει σε ό,τι αφορά την αναγκαιότητα οποιουδήποτε επιθέματος σε καλά επουλωμένα σημεία εξόδου για μακράς διάρκειας ΚΦΚ με cuff και ΚΦΚ με υποδόριο κανάλι. </a:t>
            </a:r>
            <a:r>
              <a:rPr lang="el-GR" i="1" dirty="0"/>
              <a:t>Άλυτο θέμα </a:t>
            </a:r>
            <a:endParaRPr lang="el-GR" dirty="0"/>
          </a:p>
          <a:p>
            <a:endParaRPr lang="en-US" dirty="0"/>
          </a:p>
          <a:p>
            <a:endParaRPr lang="en-US" dirty="0"/>
          </a:p>
        </p:txBody>
      </p:sp>
      <p:sp>
        <p:nvSpPr>
          <p:cNvPr id="4" name="3 - TextBox"/>
          <p:cNvSpPr txBox="1"/>
          <p:nvPr/>
        </p:nvSpPr>
        <p:spPr>
          <a:xfrm>
            <a:off x="926275" y="6308209"/>
            <a:ext cx="7760525" cy="461665"/>
          </a:xfrm>
          <a:prstGeom prst="rect">
            <a:avLst/>
          </a:prstGeom>
          <a:noFill/>
        </p:spPr>
        <p:txBody>
          <a:bodyPr wrap="square" rtlCol="0">
            <a:spAutoFit/>
          </a:bodyPr>
          <a:lstStyle/>
          <a:p>
            <a:r>
              <a:rPr lang="el-GR" sz="1200" dirty="0" smtClean="0"/>
              <a:t>Πηγή</a:t>
            </a:r>
            <a:r>
              <a:rPr lang="en-US" sz="1200" dirty="0" smtClean="0"/>
              <a:t>:</a:t>
            </a:r>
            <a:r>
              <a:rPr lang="el-GR" sz="1200" dirty="0" smtClean="0"/>
              <a:t>Κατευθυντήριες Οδηγίες για την πρόληψη</a:t>
            </a:r>
            <a:r>
              <a:rPr lang="en-US" sz="1200" dirty="0" smtClean="0"/>
              <a:t> </a:t>
            </a:r>
            <a:r>
              <a:rPr lang="el-GR" sz="1200" dirty="0" smtClean="0"/>
              <a:t>Λοιμώξεων σχετιζόμενων με </a:t>
            </a:r>
            <a:r>
              <a:rPr lang="el-GR" sz="1200" dirty="0" err="1" smtClean="0"/>
              <a:t>ενδαγγειακούς</a:t>
            </a:r>
            <a:r>
              <a:rPr lang="el-GR" sz="1200" dirty="0" smtClean="0"/>
              <a:t> καθετήρες.</a:t>
            </a:r>
            <a:r>
              <a:rPr lang="en-US" sz="1200" dirty="0" smtClean="0"/>
              <a:t> </a:t>
            </a:r>
            <a:r>
              <a:rPr lang="el-GR" sz="1200" dirty="0" smtClean="0"/>
              <a:t>Επιμέλεια</a:t>
            </a:r>
            <a:r>
              <a:rPr lang="en-US" sz="1200" dirty="0" smtClean="0"/>
              <a:t>:</a:t>
            </a:r>
            <a:r>
              <a:rPr lang="el-GR" sz="1200" dirty="0" err="1" smtClean="0"/>
              <a:t>Βλάχος</a:t>
            </a:r>
            <a:r>
              <a:rPr lang="el-GR" sz="1200" dirty="0" smtClean="0"/>
              <a:t> Π</a:t>
            </a:r>
            <a:r>
              <a:rPr lang="en-US" sz="1200" dirty="0" smtClean="0"/>
              <a:t>. www.eeel.gr</a:t>
            </a:r>
            <a:endParaRPr lang="el-GR" sz="1200" dirty="0"/>
          </a:p>
        </p:txBody>
      </p:sp>
    </p:spTree>
    <p:extLst>
      <p:ext uri="{BB962C8B-B14F-4D97-AF65-F5344CB8AC3E}">
        <p14:creationId xmlns="" xmlns:p14="http://schemas.microsoft.com/office/powerpoint/2010/main" val="4145966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dk1"/>
          </a:lnRef>
          <a:fillRef idx="2">
            <a:schemeClr val="dk1"/>
          </a:fillRef>
          <a:effectRef idx="1">
            <a:schemeClr val="dk1"/>
          </a:effectRef>
          <a:fontRef idx="minor">
            <a:schemeClr val="dk1"/>
          </a:fontRef>
        </p:style>
        <p:txBody>
          <a:bodyPr>
            <a:noAutofit/>
          </a:bodyPr>
          <a:lstStyle/>
          <a:p>
            <a:r>
              <a:rPr lang="el-GR" sz="3600" dirty="0" smtClean="0"/>
              <a:t>Διασφάλιση των έξι σωστών ενεργειών</a:t>
            </a:r>
            <a:br>
              <a:rPr lang="el-GR" sz="3600" dirty="0" smtClean="0"/>
            </a:br>
            <a:r>
              <a:rPr lang="el-GR" sz="3600" dirty="0" smtClean="0"/>
              <a:t>κατά τη χορήγηση Φαρμάκων</a:t>
            </a:r>
            <a:endParaRPr lang="el-GR" sz="3600" dirty="0"/>
          </a:p>
        </p:txBody>
      </p:sp>
      <p:sp>
        <p:nvSpPr>
          <p:cNvPr id="3" name="2 - Θέση περιεχομένου"/>
          <p:cNvSpPr>
            <a:spLocks noGrp="1"/>
          </p:cNvSpPr>
          <p:nvPr>
            <p:ph sz="quarter" idx="1"/>
          </p:nvPr>
        </p:nvSpPr>
        <p:spPr>
          <a:xfrm>
            <a:off x="457200" y="1915886"/>
            <a:ext cx="8229600" cy="4601028"/>
          </a:xfrm>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a:buNone/>
            </a:pPr>
            <a:r>
              <a:rPr lang="el-GR" dirty="0" smtClean="0"/>
              <a:t>Σκοπός:</a:t>
            </a:r>
          </a:p>
          <a:p>
            <a:r>
              <a:rPr lang="el-GR" dirty="0" smtClean="0"/>
              <a:t>Η διασφάλιση της ασφαλούς χορήγησης των φαρμάκων.</a:t>
            </a:r>
          </a:p>
          <a:p>
            <a:r>
              <a:rPr lang="el-GR" dirty="0" smtClean="0"/>
              <a:t>Η διασφάλιση της ακρίβειας κατά τη χορήγηση φαρμάκων με την εφαρμογή των έξι σωστών ενεργειών:</a:t>
            </a:r>
          </a:p>
          <a:p>
            <a:pPr lvl="1">
              <a:buNone/>
            </a:pPr>
            <a:r>
              <a:rPr lang="el-GR" dirty="0" smtClean="0"/>
              <a:t>– Σωστό φάρμακο</a:t>
            </a:r>
          </a:p>
          <a:p>
            <a:pPr lvl="1">
              <a:buNone/>
            </a:pPr>
            <a:r>
              <a:rPr lang="el-GR" dirty="0" smtClean="0"/>
              <a:t>– Σωστή δοσολογία</a:t>
            </a:r>
          </a:p>
          <a:p>
            <a:pPr lvl="1">
              <a:buNone/>
            </a:pPr>
            <a:r>
              <a:rPr lang="el-GR" dirty="0" smtClean="0"/>
              <a:t>– Σωστός ασθενής</a:t>
            </a:r>
          </a:p>
          <a:p>
            <a:pPr lvl="1">
              <a:buNone/>
            </a:pPr>
            <a:r>
              <a:rPr lang="el-GR" dirty="0" smtClean="0"/>
              <a:t>– Σωστή οδός χορήγησης</a:t>
            </a:r>
          </a:p>
          <a:p>
            <a:pPr lvl="1">
              <a:buNone/>
            </a:pPr>
            <a:r>
              <a:rPr lang="el-GR" dirty="0" smtClean="0"/>
              <a:t>– Σωστή χρονική στιγμή (ή συχνότητα)</a:t>
            </a:r>
          </a:p>
          <a:p>
            <a:pPr lvl="1">
              <a:buNone/>
            </a:pPr>
            <a:r>
              <a:rPr lang="el-GR" dirty="0" smtClean="0"/>
              <a:t>– Σωστή τεκμηρίωση.</a:t>
            </a:r>
          </a:p>
          <a:p>
            <a:r>
              <a:rPr lang="el-GR" dirty="0" smtClean="0"/>
              <a:t> Η πρόληψη λαθών κατά τη χορήγηση φαρμάκων.</a:t>
            </a:r>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t>Επιθέματα κάλυψης του σημείου εισόδου </a:t>
            </a:r>
            <a:endParaRPr lang="en-US" dirty="0"/>
          </a:p>
        </p:txBody>
      </p:sp>
      <p:sp>
        <p:nvSpPr>
          <p:cNvPr id="3" name="Content Placeholder 2"/>
          <p:cNvSpPr>
            <a:spLocks noGrp="1"/>
          </p:cNvSpPr>
          <p:nvPr>
            <p:ph sz="quarter" idx="1"/>
          </p:nvPr>
        </p:nvSpPr>
        <p:spPr/>
        <p:txBody>
          <a:bodyPr>
            <a:normAutofit fontScale="77500" lnSpcReduction="20000"/>
          </a:bodyPr>
          <a:lstStyle/>
          <a:p>
            <a:r>
              <a:rPr lang="el-GR" dirty="0"/>
              <a:t>Εξασφάλιση πως η φροντίδα του σημείου εισόδου του καθετήρα είναι συμβατή με το υλικό του </a:t>
            </a:r>
            <a:r>
              <a:rPr lang="el-GR" dirty="0" smtClean="0"/>
              <a:t>καθετήρα. </a:t>
            </a:r>
            <a:r>
              <a:rPr lang="el-GR" i="1" dirty="0"/>
              <a:t>Κατηγορία ΙΒ </a:t>
            </a:r>
            <a:endParaRPr lang="el-GR" dirty="0"/>
          </a:p>
          <a:p>
            <a:r>
              <a:rPr lang="el-GR" dirty="0" smtClean="0"/>
              <a:t>Χρήση αποστειρωμένου προφυλακτικού (τσέπη) για όλους τους καθετήρες πνευμονικής αρτηρίας . </a:t>
            </a:r>
            <a:r>
              <a:rPr lang="el-GR" i="1" dirty="0" smtClean="0"/>
              <a:t>Κατηγορία ΙΒ </a:t>
            </a:r>
            <a:endParaRPr lang="el-GR" dirty="0" smtClean="0"/>
          </a:p>
          <a:p>
            <a:r>
              <a:rPr lang="el-GR" dirty="0" smtClean="0"/>
              <a:t>Χρήση </a:t>
            </a:r>
            <a:r>
              <a:rPr lang="el-GR" dirty="0"/>
              <a:t>σπογγώδους επιθέματος εμποτισμένο με χλωρεξιδίνη για μικρής διάρκειας προσωρινούς καθετήρες σε ασθενείς μεγαλύτερους από την ηλικία των 2 μηνών, εάν o ρυθμός/συχνότητα </a:t>
            </a:r>
            <a:r>
              <a:rPr lang="el-GR" dirty="0" smtClean="0"/>
              <a:t>αιματογενών </a:t>
            </a:r>
            <a:r>
              <a:rPr lang="el-GR" dirty="0"/>
              <a:t>λοιμώξεων που σχετίζονται με τον κεντρικό καθετήρα (CLABSI) δεν μειώνεται παρά την πιστή εφαρμογή μέτρων βασικών προφυλάξεων, συμπεριλαμβανομένων της εκπαίδευσης και κατάρτισης, της κατάλληλης χρήσης της χλωρεξιδίνης για την αντισηψία του δέρματος και της χρήσης ΜΦΠ </a:t>
            </a:r>
            <a:r>
              <a:rPr lang="el-GR" dirty="0" smtClean="0"/>
              <a:t>. </a:t>
            </a:r>
            <a:r>
              <a:rPr lang="el-GR" i="1" dirty="0"/>
              <a:t>Κατηγορία ΙΒ </a:t>
            </a:r>
            <a:endParaRPr lang="el-GR" dirty="0"/>
          </a:p>
          <a:p>
            <a:endParaRPr lang="en-US" dirty="0"/>
          </a:p>
        </p:txBody>
      </p:sp>
      <p:sp>
        <p:nvSpPr>
          <p:cNvPr id="4" name="3 - TextBox"/>
          <p:cNvSpPr txBox="1"/>
          <p:nvPr/>
        </p:nvSpPr>
        <p:spPr>
          <a:xfrm>
            <a:off x="926275" y="6308209"/>
            <a:ext cx="7760525" cy="461665"/>
          </a:xfrm>
          <a:prstGeom prst="rect">
            <a:avLst/>
          </a:prstGeom>
          <a:noFill/>
        </p:spPr>
        <p:txBody>
          <a:bodyPr wrap="square" rtlCol="0">
            <a:spAutoFit/>
          </a:bodyPr>
          <a:lstStyle/>
          <a:p>
            <a:r>
              <a:rPr lang="el-GR" sz="1200" dirty="0" smtClean="0"/>
              <a:t>Πηγή</a:t>
            </a:r>
            <a:r>
              <a:rPr lang="en-US" sz="1200" dirty="0" smtClean="0"/>
              <a:t>:</a:t>
            </a:r>
            <a:r>
              <a:rPr lang="el-GR" sz="1200" dirty="0" smtClean="0"/>
              <a:t>Κατευθυντήριες Οδηγίες για την πρόληψη</a:t>
            </a:r>
            <a:r>
              <a:rPr lang="en-US" sz="1200" dirty="0" smtClean="0"/>
              <a:t> </a:t>
            </a:r>
            <a:r>
              <a:rPr lang="el-GR" sz="1200" dirty="0" smtClean="0"/>
              <a:t>Λοιμώξεων σχετιζόμενων με </a:t>
            </a:r>
            <a:r>
              <a:rPr lang="el-GR" sz="1200" dirty="0" err="1" smtClean="0"/>
              <a:t>ενδαγγειακούς</a:t>
            </a:r>
            <a:r>
              <a:rPr lang="el-GR" sz="1200" dirty="0" smtClean="0"/>
              <a:t> καθετήρες.</a:t>
            </a:r>
            <a:r>
              <a:rPr lang="en-US" sz="1200" dirty="0" smtClean="0"/>
              <a:t> </a:t>
            </a:r>
            <a:r>
              <a:rPr lang="el-GR" sz="1200" dirty="0" smtClean="0"/>
              <a:t>Επιμέλεια</a:t>
            </a:r>
            <a:r>
              <a:rPr lang="en-US" sz="1200" dirty="0" smtClean="0"/>
              <a:t>:</a:t>
            </a:r>
            <a:r>
              <a:rPr lang="el-GR" sz="1200" dirty="0" err="1" smtClean="0"/>
              <a:t>Βλάχος</a:t>
            </a:r>
            <a:r>
              <a:rPr lang="el-GR" sz="1200" dirty="0" smtClean="0"/>
              <a:t> Π</a:t>
            </a:r>
            <a:r>
              <a:rPr lang="en-US" sz="1200" dirty="0" smtClean="0"/>
              <a:t>. www.eeel.gr</a:t>
            </a:r>
            <a:endParaRPr lang="el-GR" sz="1200" dirty="0"/>
          </a:p>
        </p:txBody>
      </p:sp>
    </p:spTree>
    <p:extLst>
      <p:ext uri="{BB962C8B-B14F-4D97-AF65-F5344CB8AC3E}">
        <p14:creationId xmlns="" xmlns:p14="http://schemas.microsoft.com/office/powerpoint/2010/main" val="17971587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Επιθέματα κάλυψης του σημείου εισόδου </a:t>
            </a:r>
            <a:endParaRPr lang="en-US" dirty="0"/>
          </a:p>
        </p:txBody>
      </p:sp>
      <p:sp>
        <p:nvSpPr>
          <p:cNvPr id="3" name="Content Placeholder 2"/>
          <p:cNvSpPr>
            <a:spLocks noGrp="1"/>
          </p:cNvSpPr>
          <p:nvPr>
            <p:ph sz="quarter" idx="1"/>
          </p:nvPr>
        </p:nvSpPr>
        <p:spPr/>
        <p:txBody>
          <a:bodyPr>
            <a:normAutofit fontScale="92500" lnSpcReduction="10000"/>
          </a:bodyPr>
          <a:lstStyle/>
          <a:p>
            <a:r>
              <a:rPr lang="el-GR" dirty="0" smtClean="0"/>
              <a:t>    </a:t>
            </a:r>
            <a:r>
              <a:rPr lang="el-GR" dirty="0" err="1" smtClean="0"/>
              <a:t>Παρακολούθηση</a:t>
            </a:r>
            <a:r>
              <a:rPr lang="el-GR" dirty="0" smtClean="0"/>
              <a:t> </a:t>
            </a:r>
            <a:r>
              <a:rPr lang="el-GR" dirty="0"/>
              <a:t>των σημείων εισόδου των καθετήρων με επισκόπηση όταν γίνεται αλλαγή του επιθέματος ή με συχνή ψηλάφηση μέσω ενός ανέπαφου επιθέματος, αναλόγως της κλινικής κατάστασης κάθε ενός ασθενή. </a:t>
            </a:r>
            <a:endParaRPr lang="el-GR" dirty="0" smtClean="0"/>
          </a:p>
          <a:p>
            <a:r>
              <a:rPr lang="el-GR" dirty="0" smtClean="0"/>
              <a:t>     </a:t>
            </a:r>
            <a:r>
              <a:rPr lang="el-GR" dirty="0" err="1" smtClean="0"/>
              <a:t>Εάν</a:t>
            </a:r>
            <a:r>
              <a:rPr lang="el-GR" dirty="0" smtClean="0"/>
              <a:t> </a:t>
            </a:r>
            <a:r>
              <a:rPr lang="el-GR" dirty="0"/>
              <a:t>οι ασθενείς εμφανίζουν ευαισθησία στο σημείο εισόδου, πυρετό χωρίς εμφανή </a:t>
            </a:r>
            <a:r>
              <a:rPr lang="el-GR" dirty="0" smtClean="0"/>
              <a:t>αιτία ή </a:t>
            </a:r>
            <a:r>
              <a:rPr lang="el-GR" dirty="0"/>
              <a:t>άλλες εκδηλώσεις που παραπέμπουν σε τοπική λοίμωξη ή μικροβιαιμία, το επίθεμα θα πρέπει να απομακρύνεται προκειμένου να εξεταστεί το σημείο εισόδου . </a:t>
            </a:r>
            <a:r>
              <a:rPr lang="el-GR" i="1" dirty="0"/>
              <a:t>Κατηγορία ΙΒ </a:t>
            </a:r>
            <a:endParaRPr lang="el-GR" dirty="0"/>
          </a:p>
          <a:p>
            <a:endParaRPr lang="en-US" dirty="0"/>
          </a:p>
        </p:txBody>
      </p:sp>
      <p:sp>
        <p:nvSpPr>
          <p:cNvPr id="4" name="3 - TextBox"/>
          <p:cNvSpPr txBox="1"/>
          <p:nvPr/>
        </p:nvSpPr>
        <p:spPr>
          <a:xfrm>
            <a:off x="926275" y="6308209"/>
            <a:ext cx="7760525" cy="461665"/>
          </a:xfrm>
          <a:prstGeom prst="rect">
            <a:avLst/>
          </a:prstGeom>
          <a:noFill/>
        </p:spPr>
        <p:txBody>
          <a:bodyPr wrap="square" rtlCol="0">
            <a:spAutoFit/>
          </a:bodyPr>
          <a:lstStyle/>
          <a:p>
            <a:r>
              <a:rPr lang="el-GR" sz="1200" dirty="0" smtClean="0"/>
              <a:t>Πηγή</a:t>
            </a:r>
            <a:r>
              <a:rPr lang="en-US" sz="1200" dirty="0" smtClean="0"/>
              <a:t>:</a:t>
            </a:r>
            <a:r>
              <a:rPr lang="el-GR" sz="1200" dirty="0" smtClean="0"/>
              <a:t>Κατευθυντήριες Οδηγίες για την πρόληψη</a:t>
            </a:r>
            <a:r>
              <a:rPr lang="en-US" sz="1200" dirty="0" smtClean="0"/>
              <a:t> </a:t>
            </a:r>
            <a:r>
              <a:rPr lang="el-GR" sz="1200" dirty="0" smtClean="0"/>
              <a:t>Λοιμώξεων σχετιζόμενων με </a:t>
            </a:r>
            <a:r>
              <a:rPr lang="el-GR" sz="1200" dirty="0" err="1" smtClean="0"/>
              <a:t>ενδαγγειακούς</a:t>
            </a:r>
            <a:r>
              <a:rPr lang="el-GR" sz="1200" dirty="0" smtClean="0"/>
              <a:t> καθετήρες.</a:t>
            </a:r>
            <a:r>
              <a:rPr lang="en-US" sz="1200" dirty="0" smtClean="0"/>
              <a:t> </a:t>
            </a:r>
            <a:r>
              <a:rPr lang="el-GR" sz="1200" dirty="0" smtClean="0"/>
              <a:t>Επιμέλεια</a:t>
            </a:r>
            <a:r>
              <a:rPr lang="en-US" sz="1200" dirty="0" smtClean="0"/>
              <a:t>:</a:t>
            </a:r>
            <a:r>
              <a:rPr lang="el-GR" sz="1200" dirty="0" err="1" smtClean="0"/>
              <a:t>Βλάχος</a:t>
            </a:r>
            <a:r>
              <a:rPr lang="el-GR" sz="1200" dirty="0" smtClean="0"/>
              <a:t> Π</a:t>
            </a:r>
            <a:r>
              <a:rPr lang="en-US" sz="1200" dirty="0" smtClean="0"/>
              <a:t>. www.eeel.gr</a:t>
            </a:r>
            <a:endParaRPr lang="el-GR" sz="1200" dirty="0"/>
          </a:p>
        </p:txBody>
      </p:sp>
    </p:spTree>
    <p:extLst>
      <p:ext uri="{BB962C8B-B14F-4D97-AF65-F5344CB8AC3E}">
        <p14:creationId xmlns="" xmlns:p14="http://schemas.microsoft.com/office/powerpoint/2010/main" val="10922941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870" y="1600200"/>
            <a:ext cx="8418178" cy="4495800"/>
          </a:xfrm>
        </p:spPr>
        <p:txBody>
          <a:bodyPr>
            <a:normAutofit fontScale="62500" lnSpcReduction="20000"/>
          </a:bodyPr>
          <a:lstStyle/>
          <a:p>
            <a:r>
              <a:rPr lang="el-GR" b="1" u="sng" dirty="0" smtClean="0"/>
              <a:t>Γενική φροντίδα</a:t>
            </a:r>
          </a:p>
          <a:p>
            <a:endParaRPr lang="el-GR" dirty="0" smtClean="0"/>
          </a:p>
          <a:p>
            <a:pPr>
              <a:buNone/>
            </a:pPr>
            <a:r>
              <a:rPr lang="el-GR" dirty="0" smtClean="0"/>
              <a:t>    Παρακολούθηση και</a:t>
            </a:r>
          </a:p>
          <a:p>
            <a:pPr>
              <a:buNone/>
            </a:pPr>
            <a:r>
              <a:rPr lang="el-GR" dirty="0" smtClean="0"/>
              <a:t>    καταστάση της πορείας </a:t>
            </a:r>
          </a:p>
          <a:p>
            <a:pPr>
              <a:buNone/>
            </a:pPr>
            <a:r>
              <a:rPr lang="el-GR" dirty="0" smtClean="0"/>
              <a:t>     Τεκμηρίωση!!!</a:t>
            </a:r>
          </a:p>
          <a:p>
            <a:pPr>
              <a:buNone/>
            </a:pPr>
            <a:endParaRPr lang="el-GR" dirty="0" smtClean="0"/>
          </a:p>
          <a:p>
            <a:pPr>
              <a:buNone/>
            </a:pPr>
            <a:r>
              <a:rPr lang="el-GR" dirty="0" smtClean="0"/>
              <a:t>   Ωριαία για παιδιατρικούς ασθενείς</a:t>
            </a:r>
          </a:p>
          <a:p>
            <a:pPr>
              <a:buNone/>
            </a:pPr>
            <a:r>
              <a:rPr lang="el-GR" dirty="0" smtClean="0"/>
              <a:t>   Ανά 2 ώρες για ενήλικες </a:t>
            </a:r>
          </a:p>
          <a:p>
            <a:pPr>
              <a:buNone/>
            </a:pPr>
            <a:r>
              <a:rPr lang="el-GR" dirty="0" smtClean="0"/>
              <a:t>   * Δείχνει επιπλοκή: </a:t>
            </a:r>
          </a:p>
          <a:p>
            <a:pPr>
              <a:buFont typeface="Corbel" pitchFamily="34" charset="0"/>
              <a:buChar char="–"/>
            </a:pPr>
            <a:r>
              <a:rPr lang="el-GR" dirty="0" smtClean="0"/>
              <a:t>     διήθηση </a:t>
            </a:r>
          </a:p>
          <a:p>
            <a:pPr>
              <a:buFont typeface="Corbel" pitchFamily="34" charset="0"/>
              <a:buChar char="–"/>
            </a:pPr>
            <a:r>
              <a:rPr lang="el-GR" dirty="0" smtClean="0"/>
              <a:t>    φλεβίτιδα </a:t>
            </a:r>
          </a:p>
          <a:p>
            <a:pPr>
              <a:buFont typeface="Corbel" pitchFamily="34" charset="0"/>
              <a:buChar char="–"/>
            </a:pPr>
            <a:r>
              <a:rPr lang="el-GR" dirty="0" smtClean="0"/>
              <a:t>    θρόμβωση </a:t>
            </a:r>
          </a:p>
          <a:p>
            <a:pPr>
              <a:buFont typeface="Corbel" pitchFamily="34" charset="0"/>
              <a:buChar char="–"/>
            </a:pPr>
            <a:r>
              <a:rPr lang="el-GR" dirty="0" smtClean="0"/>
              <a:t>    κυτταρίτιδα </a:t>
            </a:r>
          </a:p>
          <a:p>
            <a:pPr>
              <a:buFont typeface="Corbel" pitchFamily="34" charset="0"/>
              <a:buChar char="–"/>
            </a:pPr>
            <a:r>
              <a:rPr lang="el-GR" dirty="0" smtClean="0"/>
              <a:t>    σηψαιμία</a:t>
            </a:r>
            <a:endParaRPr lang="el-GR" dirty="0"/>
          </a:p>
        </p:txBody>
      </p:sp>
      <p:sp>
        <p:nvSpPr>
          <p:cNvPr id="4" name="Title 1"/>
          <p:cNvSpPr>
            <a:spLocks noGrp="1"/>
          </p:cNvSpPr>
          <p:nvPr>
            <p:ph type="title"/>
          </p:nvPr>
        </p:nvSpPr>
        <p:spPr/>
        <p:txBody>
          <a:bodyPr>
            <a:noAutofit/>
          </a:bodyPr>
          <a:lstStyle/>
          <a:p>
            <a:r>
              <a:rPr lang="el-GR" sz="4000" dirty="0" smtClean="0"/>
              <a:t>Τεκμηρίωση νοσηλευτικής φροντίδας</a:t>
            </a:r>
            <a:endParaRPr lang="el-GR" sz="4000" dirty="0"/>
          </a:p>
        </p:txBody>
      </p:sp>
      <p:pic>
        <p:nvPicPr>
          <p:cNvPr id="5" name="Picture 3"/>
          <p:cNvPicPr>
            <a:picLocks noChangeAspect="1" noChangeArrowheads="1"/>
          </p:cNvPicPr>
          <p:nvPr/>
        </p:nvPicPr>
        <p:blipFill>
          <a:blip r:embed="rId2" cstate="print"/>
          <a:srcRect/>
          <a:stretch>
            <a:fillRect/>
          </a:stretch>
        </p:blipFill>
        <p:spPr>
          <a:xfrm>
            <a:off x="3955774" y="1772816"/>
            <a:ext cx="5188226" cy="4968552"/>
          </a:xfrm>
          <a:prstGeom prst="rect">
            <a:avLst/>
          </a:prstGeom>
        </p:spPr>
      </p:pic>
      <p:sp>
        <p:nvSpPr>
          <p:cNvPr id="6" name="Oval 8"/>
          <p:cNvSpPr>
            <a:spLocks noChangeArrowheads="1"/>
          </p:cNvSpPr>
          <p:nvPr/>
        </p:nvSpPr>
        <p:spPr bwMode="auto">
          <a:xfrm>
            <a:off x="4244685" y="3429000"/>
            <a:ext cx="1231776" cy="3024336"/>
          </a:xfrm>
          <a:prstGeom prst="ellipse">
            <a:avLst/>
          </a:prstGeom>
          <a:noFill/>
          <a:ln w="38100">
            <a:solidFill>
              <a:schemeClr val="accent1"/>
            </a:solidFill>
            <a:round/>
            <a:headEnd/>
            <a:tailEnd/>
          </a:ln>
          <a:effectLst/>
        </p:spPr>
        <p:txBody>
          <a:bodyPr wrap="none" anchor="ctr"/>
          <a:lstStyle/>
          <a:p>
            <a:endParaRPr lang="el-G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l-GR" sz="4500" b="1" u="sng" dirty="0" err="1" smtClean="0"/>
              <a:t>Εξαγγείωση</a:t>
            </a:r>
            <a:endParaRPr lang="el-GR" sz="4500" b="1" u="sng" dirty="0" smtClean="0"/>
          </a:p>
          <a:p>
            <a:endParaRPr lang="el-GR" b="1" dirty="0" smtClean="0"/>
          </a:p>
          <a:p>
            <a:pPr>
              <a:buFont typeface="Wingdings" pitchFamily="2" charset="2"/>
              <a:buChar char="Ø"/>
            </a:pPr>
            <a:r>
              <a:rPr lang="el-GR" dirty="0" smtClean="0"/>
              <a:t>Η πιο κοινή αιτία </a:t>
            </a:r>
          </a:p>
          <a:p>
            <a:pPr>
              <a:buNone/>
            </a:pPr>
            <a:r>
              <a:rPr lang="el-GR" dirty="0" smtClean="0"/>
              <a:t>      είναι η βλάβη στο </a:t>
            </a:r>
          </a:p>
          <a:p>
            <a:pPr>
              <a:buNone/>
            </a:pPr>
            <a:r>
              <a:rPr lang="el-GR" dirty="0" smtClean="0"/>
              <a:t>      τοίχωμα κατά την </a:t>
            </a:r>
          </a:p>
          <a:p>
            <a:pPr>
              <a:buNone/>
            </a:pPr>
            <a:r>
              <a:rPr lang="el-GR" dirty="0" smtClean="0"/>
              <a:t>      εισαγωγή ή την </a:t>
            </a:r>
          </a:p>
          <a:p>
            <a:pPr>
              <a:buNone/>
            </a:pPr>
            <a:r>
              <a:rPr lang="el-GR" dirty="0" smtClean="0"/>
              <a:t>      γωνία τοποθέτησης.</a:t>
            </a:r>
          </a:p>
          <a:p>
            <a:pPr>
              <a:buNone/>
            </a:pPr>
            <a:endParaRPr lang="el-GR" dirty="0" smtClean="0"/>
          </a:p>
          <a:p>
            <a:pPr>
              <a:buFont typeface="Wingdings" pitchFamily="2" charset="2"/>
              <a:buChar char="Ø"/>
            </a:pPr>
            <a:r>
              <a:rPr lang="el-GR" dirty="0" smtClean="0"/>
              <a:t>Παύση της έγχυσης</a:t>
            </a:r>
          </a:p>
          <a:p>
            <a:pPr>
              <a:buNone/>
            </a:pPr>
            <a:r>
              <a:rPr lang="el-GR" dirty="0" smtClean="0"/>
              <a:t>      και της θεραπείας </a:t>
            </a:r>
          </a:p>
          <a:p>
            <a:pPr>
              <a:buNone/>
            </a:pPr>
            <a:r>
              <a:rPr lang="el-GR" dirty="0" smtClean="0"/>
              <a:t>      </a:t>
            </a:r>
            <a:endParaRPr lang="el-GR" dirty="0"/>
          </a:p>
        </p:txBody>
      </p:sp>
      <p:sp>
        <p:nvSpPr>
          <p:cNvPr id="4" name="Title 1"/>
          <p:cNvSpPr>
            <a:spLocks noGrp="1"/>
          </p:cNvSpPr>
          <p:nvPr>
            <p:ph type="title"/>
          </p:nvPr>
        </p:nvSpPr>
        <p:spPr/>
        <p:txBody>
          <a:bodyPr>
            <a:normAutofit/>
          </a:bodyPr>
          <a:lstStyle/>
          <a:p>
            <a:r>
              <a:rPr lang="el-GR" sz="5400" dirty="0" smtClean="0"/>
              <a:t>Επιπλοκές </a:t>
            </a:r>
            <a:endParaRPr lang="el-GR" sz="6000" dirty="0">
              <a:latin typeface="Gabriola" pitchFamily="82" charset="0"/>
            </a:endParaRPr>
          </a:p>
        </p:txBody>
      </p:sp>
      <p:pic>
        <p:nvPicPr>
          <p:cNvPr id="5" name="Picture 5" descr="Infiltrate"/>
          <p:cNvPicPr>
            <a:picLocks noChangeAspect="1" noChangeArrowheads="1"/>
          </p:cNvPicPr>
          <p:nvPr/>
        </p:nvPicPr>
        <p:blipFill>
          <a:blip r:embed="rId2" cstate="print"/>
          <a:srcRect/>
          <a:stretch>
            <a:fillRect/>
          </a:stretch>
        </p:blipFill>
        <p:spPr bwMode="auto">
          <a:xfrm>
            <a:off x="5004048" y="1844824"/>
            <a:ext cx="3528392" cy="2297055"/>
          </a:xfrm>
          <a:prstGeom prst="rect">
            <a:avLst/>
          </a:prstGeom>
          <a:noFill/>
        </p:spPr>
      </p:pic>
      <p:pic>
        <p:nvPicPr>
          <p:cNvPr id="6" name="Picture 6" descr="Extravasation"/>
          <p:cNvPicPr>
            <a:picLocks noChangeAspect="1" noChangeArrowheads="1"/>
          </p:cNvPicPr>
          <p:nvPr/>
        </p:nvPicPr>
        <p:blipFill>
          <a:blip r:embed="rId3" cstate="print"/>
          <a:srcRect/>
          <a:stretch>
            <a:fillRect/>
          </a:stretch>
        </p:blipFill>
        <p:spPr bwMode="auto">
          <a:xfrm>
            <a:off x="5004048" y="4149080"/>
            <a:ext cx="3528392" cy="2349913"/>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r>
              <a:rPr lang="el-GR" b="1" u="sng" dirty="0" smtClean="0"/>
              <a:t>Φλεβίτιδα / θρομβοφλεβίτιδα</a:t>
            </a:r>
          </a:p>
          <a:p>
            <a:endParaRPr lang="el-GR" b="1" dirty="0" smtClean="0"/>
          </a:p>
          <a:p>
            <a:pPr>
              <a:buFont typeface="Wingdings" pitchFamily="2" charset="2"/>
              <a:buChar char="Ø"/>
            </a:pPr>
            <a:r>
              <a:rPr lang="el-GR" b="1" u="sng" dirty="0" smtClean="0"/>
              <a:t>Χημική </a:t>
            </a:r>
          </a:p>
          <a:p>
            <a:pPr>
              <a:buFontTx/>
              <a:buChar char="-"/>
            </a:pPr>
            <a:r>
              <a:rPr lang="el-GR" dirty="0" smtClean="0"/>
              <a:t>Το φάρμακο διαβρώνει χημικά  τον έσω χιτώνα.</a:t>
            </a:r>
          </a:p>
          <a:p>
            <a:pPr>
              <a:buFontTx/>
              <a:buChar char="-"/>
            </a:pPr>
            <a:r>
              <a:rPr lang="el-GR" dirty="0" smtClean="0"/>
              <a:t>Ζεστές κομπρέσες</a:t>
            </a:r>
          </a:p>
          <a:p>
            <a:pPr>
              <a:buNone/>
            </a:pPr>
            <a:r>
              <a:rPr lang="el-GR" dirty="0" smtClean="0"/>
              <a:t>        μπορεί να βοηθήσουν, εάν διακοπεί η έγχυση</a:t>
            </a:r>
          </a:p>
          <a:p>
            <a:pPr>
              <a:buNone/>
            </a:pPr>
            <a:r>
              <a:rPr lang="el-GR" dirty="0" smtClean="0"/>
              <a:t>        Τα αντιφλεγμονώδη και </a:t>
            </a:r>
          </a:p>
          <a:p>
            <a:pPr>
              <a:buNone/>
            </a:pPr>
            <a:r>
              <a:rPr lang="el-GR" dirty="0" smtClean="0"/>
              <a:t>       αναλγητικά φάρμακα  χρησιμοποιούνται συχνά.</a:t>
            </a:r>
          </a:p>
          <a:p>
            <a:pPr>
              <a:buFontTx/>
              <a:buChar char="-"/>
            </a:pPr>
            <a:endParaRPr lang="el-GR" dirty="0" smtClean="0"/>
          </a:p>
          <a:p>
            <a:pPr>
              <a:buFont typeface="Wingdings" pitchFamily="2" charset="2"/>
              <a:buChar char="Ø"/>
            </a:pPr>
            <a:r>
              <a:rPr lang="el-GR" b="1" u="sng" dirty="0" smtClean="0"/>
              <a:t>Μηχανική</a:t>
            </a:r>
          </a:p>
          <a:p>
            <a:pPr>
              <a:buFontTx/>
              <a:buChar char="-"/>
            </a:pPr>
            <a:r>
              <a:rPr lang="el-GR" dirty="0" smtClean="0"/>
              <a:t> Προκαλείται από ερεθισμό στον εσωτερικό αυλό της φλέβας κατά την εισαγωγή της συσκευής αγγειακής πρόσβασης και συνήθως εμφανίζεται λίγο μετά την εισαγωγή. Η συσκευή μπορεί να χρειαστεί να αφαιρεθεί και ζεστές κομπρέσες εφαρμόζονται</a:t>
            </a:r>
          </a:p>
          <a:p>
            <a:pPr>
              <a:buFontTx/>
              <a:buChar char="-"/>
            </a:pPr>
            <a:endParaRPr lang="el-GR" dirty="0" smtClean="0"/>
          </a:p>
          <a:p>
            <a:pPr>
              <a:buFont typeface="Wingdings" pitchFamily="2" charset="2"/>
              <a:buChar char="Ø"/>
            </a:pPr>
            <a:r>
              <a:rPr lang="el-GR" b="1" u="sng" dirty="0" err="1" smtClean="0"/>
              <a:t>Βακτηριακή</a:t>
            </a:r>
            <a:r>
              <a:rPr lang="el-GR" b="1" u="sng" dirty="0" smtClean="0"/>
              <a:t> </a:t>
            </a:r>
          </a:p>
          <a:p>
            <a:pPr>
              <a:buFontTx/>
              <a:buChar char="-"/>
            </a:pPr>
            <a:r>
              <a:rPr lang="el-GR" dirty="0" smtClean="0"/>
              <a:t>Προκαλείται  από την εισαγωγή των βακτηρίων εντός της φλέβας. Αφαιρέστε αμέσως τη συσκευή και εφαρμόστε  θεραπεία με αντιβιοτικά. Πιθανότητα επώδυνου  πόνου στον βραχίονα, χρώμα κόκκινο και ζεστού αισθήματος. Πιθανότητα  εμφάνισης οιδήματος.</a:t>
            </a:r>
            <a:endParaRPr lang="el-GR" dirty="0"/>
          </a:p>
        </p:txBody>
      </p:sp>
      <p:sp>
        <p:nvSpPr>
          <p:cNvPr id="4" name="Title 1"/>
          <p:cNvSpPr>
            <a:spLocks noGrp="1"/>
          </p:cNvSpPr>
          <p:nvPr>
            <p:ph type="title"/>
          </p:nvPr>
        </p:nvSpPr>
        <p:spPr/>
        <p:txBody>
          <a:bodyPr>
            <a:normAutofit/>
          </a:bodyPr>
          <a:lstStyle/>
          <a:p>
            <a:r>
              <a:rPr lang="el-GR" sz="5400" dirty="0" smtClean="0"/>
              <a:t>Επιπλοκές </a:t>
            </a:r>
            <a:endParaRPr lang="el-GR" sz="6000" dirty="0">
              <a:latin typeface="Gabriola" pitchFamily="82" charset="0"/>
            </a:endParaRPr>
          </a:p>
        </p:txBody>
      </p:sp>
      <p:pic>
        <p:nvPicPr>
          <p:cNvPr id="5" name="Picture 5" descr="Phlebitis"/>
          <p:cNvPicPr>
            <a:picLocks noChangeAspect="1" noChangeArrowheads="1"/>
          </p:cNvPicPr>
          <p:nvPr/>
        </p:nvPicPr>
        <p:blipFill>
          <a:blip r:embed="rId2" cstate="print"/>
          <a:srcRect/>
          <a:stretch>
            <a:fillRect/>
          </a:stretch>
        </p:blipFill>
        <p:spPr bwMode="auto">
          <a:xfrm>
            <a:off x="5652120" y="1628800"/>
            <a:ext cx="3168352" cy="2263707"/>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l-GR" b="1" u="sng" dirty="0" smtClean="0"/>
              <a:t>Κυτταρίτιδα</a:t>
            </a:r>
          </a:p>
          <a:p>
            <a:endParaRPr lang="el-GR" b="1" dirty="0" smtClean="0"/>
          </a:p>
          <a:p>
            <a:pPr>
              <a:buFont typeface="Wingdings" pitchFamily="2" charset="2"/>
              <a:buChar char="Ø"/>
            </a:pPr>
            <a:r>
              <a:rPr lang="el-GR" dirty="0" smtClean="0"/>
              <a:t>Φλεγμονή του χαλαρού</a:t>
            </a:r>
          </a:p>
          <a:p>
            <a:pPr>
              <a:buNone/>
            </a:pPr>
            <a:r>
              <a:rPr lang="el-GR" dirty="0" smtClean="0"/>
              <a:t>    συνδετικού ιστού γύρω </a:t>
            </a:r>
          </a:p>
          <a:p>
            <a:pPr>
              <a:buNone/>
            </a:pPr>
            <a:r>
              <a:rPr lang="el-GR" dirty="0" smtClean="0"/>
              <a:t>    από την περιοχή εισαγωγής. </a:t>
            </a:r>
          </a:p>
          <a:p>
            <a:pPr>
              <a:buNone/>
            </a:pPr>
            <a:endParaRPr lang="el-GR" dirty="0" smtClean="0"/>
          </a:p>
          <a:p>
            <a:pPr>
              <a:buFont typeface="Corbel" pitchFamily="34" charset="0"/>
              <a:buChar char="–"/>
            </a:pPr>
            <a:r>
              <a:rPr lang="el-GR" dirty="0" smtClean="0"/>
              <a:t>Προκαλείται από κακή τεχνική εισαγωγής. </a:t>
            </a:r>
          </a:p>
          <a:p>
            <a:pPr>
              <a:buFont typeface="Corbel" pitchFamily="34" charset="0"/>
              <a:buChar char="–"/>
            </a:pPr>
            <a:r>
              <a:rPr lang="el-GR" dirty="0" smtClean="0"/>
              <a:t>Κόκκινη οιδηματώδης  περιοχή απλώνεται από την περιοχή εισαγωγής προς τα έξω σε ένα διάχυτο κυκλικό μοτίβο .</a:t>
            </a:r>
          </a:p>
          <a:p>
            <a:pPr>
              <a:buFont typeface="Corbel" pitchFamily="34" charset="0"/>
              <a:buChar char="–"/>
            </a:pPr>
            <a:r>
              <a:rPr lang="el-GR" dirty="0" smtClean="0"/>
              <a:t>Θεραπεία με  αντιβιοτικά.</a:t>
            </a:r>
          </a:p>
          <a:p>
            <a:pPr>
              <a:buNone/>
            </a:pPr>
            <a:endParaRPr lang="el-GR" b="1" dirty="0"/>
          </a:p>
        </p:txBody>
      </p:sp>
      <p:sp>
        <p:nvSpPr>
          <p:cNvPr id="4" name="Title 1"/>
          <p:cNvSpPr>
            <a:spLocks noGrp="1"/>
          </p:cNvSpPr>
          <p:nvPr>
            <p:ph type="title"/>
          </p:nvPr>
        </p:nvSpPr>
        <p:spPr/>
        <p:txBody>
          <a:bodyPr>
            <a:normAutofit/>
          </a:bodyPr>
          <a:lstStyle/>
          <a:p>
            <a:r>
              <a:rPr lang="el-GR" sz="5400" dirty="0" smtClean="0"/>
              <a:t>Επιπλοκές </a:t>
            </a:r>
            <a:endParaRPr lang="el-GR" sz="6000" dirty="0">
              <a:latin typeface="Gabriola" pitchFamily="82" charset="0"/>
            </a:endParaRPr>
          </a:p>
        </p:txBody>
      </p:sp>
      <p:pic>
        <p:nvPicPr>
          <p:cNvPr id="5" name="Picture 4" descr="Cellulitis"/>
          <p:cNvPicPr>
            <a:picLocks noChangeAspect="1" noChangeArrowheads="1"/>
          </p:cNvPicPr>
          <p:nvPr/>
        </p:nvPicPr>
        <p:blipFill>
          <a:blip r:embed="rId2" cstate="print"/>
          <a:srcRect/>
          <a:stretch>
            <a:fillRect/>
          </a:stretch>
        </p:blipFill>
        <p:spPr bwMode="auto">
          <a:xfrm>
            <a:off x="5580112" y="1700808"/>
            <a:ext cx="3312368" cy="233546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l-GR" b="1" u="sng" dirty="0" smtClean="0"/>
              <a:t>Σηψαιμία / Πνευμονικό οίδημα / Εμβολή</a:t>
            </a:r>
          </a:p>
          <a:p>
            <a:endParaRPr lang="el-GR" b="1" dirty="0" smtClean="0"/>
          </a:p>
          <a:p>
            <a:pPr>
              <a:buFont typeface="Wingdings" pitchFamily="2" charset="2"/>
              <a:buChar char="Ø"/>
            </a:pPr>
            <a:r>
              <a:rPr lang="el-GR" b="1" u="sng" dirty="0" smtClean="0"/>
              <a:t>Σηψαιμία </a:t>
            </a:r>
          </a:p>
          <a:p>
            <a:pPr>
              <a:buFont typeface="Corbel" pitchFamily="34" charset="0"/>
              <a:buChar char="–"/>
            </a:pPr>
            <a:r>
              <a:rPr lang="el-GR" dirty="0" smtClean="0"/>
              <a:t>Σοβαρή λοίμωξη που εμφανίζεται σε ένα σύστημα ή ολόκληρο το σώμα. </a:t>
            </a:r>
          </a:p>
          <a:p>
            <a:pPr>
              <a:buFont typeface="Corbel" pitchFamily="34" charset="0"/>
              <a:buChar char="–"/>
            </a:pPr>
            <a:r>
              <a:rPr lang="el-GR" dirty="0" smtClean="0"/>
              <a:t>Τις περισσότερες φορές προκαλείται από την κακή τεχνική εισαγωγής ή τη κακή φροντίδα  της περιοχής εισόδου.</a:t>
            </a:r>
          </a:p>
          <a:p>
            <a:pPr>
              <a:buFont typeface="Corbel" pitchFamily="34" charset="0"/>
              <a:buChar char="–"/>
            </a:pPr>
            <a:r>
              <a:rPr lang="el-GR" dirty="0" smtClean="0"/>
              <a:t>Διακόψτε αμέσως τη συσκευή,  στείλτε  καλλιέργεια και εφαρμόστε την κατάλληλη θεραπευτική αγωγή.</a:t>
            </a:r>
          </a:p>
          <a:p>
            <a:pPr>
              <a:buNone/>
            </a:pPr>
            <a:endParaRPr lang="el-GR" dirty="0" smtClean="0"/>
          </a:p>
          <a:p>
            <a:pPr>
              <a:buFont typeface="Wingdings" pitchFamily="2" charset="2"/>
              <a:buChar char="Ø"/>
            </a:pPr>
            <a:r>
              <a:rPr lang="el-GR" b="1" dirty="0" smtClean="0"/>
              <a:t>Πνευμονικό οίδημα </a:t>
            </a:r>
            <a:r>
              <a:rPr lang="el-GR" dirty="0" smtClean="0"/>
              <a:t>που προκαλείται από την ταχεία έγχυση.</a:t>
            </a:r>
          </a:p>
          <a:p>
            <a:pPr>
              <a:buNone/>
            </a:pPr>
            <a:endParaRPr lang="el-GR" dirty="0" smtClean="0"/>
          </a:p>
          <a:p>
            <a:pPr>
              <a:buFont typeface="Wingdings" pitchFamily="2" charset="2"/>
              <a:buChar char="Ø"/>
            </a:pPr>
            <a:r>
              <a:rPr lang="el-GR" b="1" dirty="0" smtClean="0"/>
              <a:t>Πνευμονική εμβολή :</a:t>
            </a:r>
            <a:r>
              <a:rPr lang="el-GR" dirty="0" smtClean="0"/>
              <a:t>Αυξημένος κίνδυνος από κάτω άκρα.</a:t>
            </a:r>
          </a:p>
          <a:p>
            <a:pPr>
              <a:buNone/>
            </a:pPr>
            <a:endParaRPr lang="el-GR" dirty="0" smtClean="0"/>
          </a:p>
          <a:p>
            <a:pPr>
              <a:buFont typeface="Wingdings" pitchFamily="2" charset="2"/>
              <a:buChar char="Ø"/>
            </a:pPr>
            <a:r>
              <a:rPr lang="el-GR" dirty="0" smtClean="0"/>
              <a:t> </a:t>
            </a:r>
            <a:r>
              <a:rPr lang="el-GR" b="1" dirty="0" smtClean="0"/>
              <a:t>Η εμβολή αέρα </a:t>
            </a:r>
            <a:r>
              <a:rPr lang="el-GR" dirty="0" smtClean="0"/>
              <a:t>που προκαλείται από έγχυση αέρα  στο IV σύστημα. Κρατήστε το σημείο  εισαγωγής κάτω από το επίπεδο της καρδιάς.</a:t>
            </a:r>
            <a:endParaRPr lang="el-GR" dirty="0"/>
          </a:p>
        </p:txBody>
      </p:sp>
      <p:sp>
        <p:nvSpPr>
          <p:cNvPr id="4" name="Title 1"/>
          <p:cNvSpPr>
            <a:spLocks noGrp="1"/>
          </p:cNvSpPr>
          <p:nvPr>
            <p:ph type="title"/>
          </p:nvPr>
        </p:nvSpPr>
        <p:spPr/>
        <p:txBody>
          <a:bodyPr>
            <a:normAutofit/>
          </a:bodyPr>
          <a:lstStyle/>
          <a:p>
            <a:r>
              <a:rPr lang="el-GR" dirty="0" smtClean="0"/>
              <a:t>Επιπλοκές </a:t>
            </a:r>
            <a:endParaRPr lang="el-G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Users\Eleni\Downloads\Deep-venous-thrombosis-causes.jpg"/>
          <p:cNvPicPr>
            <a:picLocks noChangeAspect="1" noChangeArrowheads="1"/>
          </p:cNvPicPr>
          <p:nvPr/>
        </p:nvPicPr>
        <p:blipFill>
          <a:blip r:embed="rId2"/>
          <a:srcRect/>
          <a:stretch>
            <a:fillRect/>
          </a:stretch>
        </p:blipFill>
        <p:spPr bwMode="auto">
          <a:xfrm>
            <a:off x="357188" y="642938"/>
            <a:ext cx="8491537" cy="557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Ro-5yMNgGy0ExzTtzYS-rFoem0L3rKfKIoMpPL-9kqD0VInEb1"/>
          <p:cNvPicPr>
            <a:picLocks noChangeAspect="1" noChangeArrowheads="1"/>
          </p:cNvPicPr>
          <p:nvPr/>
        </p:nvPicPr>
        <p:blipFill>
          <a:blip r:embed="rId2"/>
          <a:srcRect/>
          <a:stretch>
            <a:fillRect/>
          </a:stretch>
        </p:blipFill>
        <p:spPr bwMode="auto">
          <a:xfrm>
            <a:off x="526774" y="912813"/>
            <a:ext cx="3288271" cy="2188196"/>
          </a:xfrm>
          <a:prstGeom prst="rect">
            <a:avLst/>
          </a:prstGeom>
          <a:noFill/>
        </p:spPr>
      </p:pic>
      <p:pic>
        <p:nvPicPr>
          <p:cNvPr id="1030" name="Picture 6" descr="https://encrypted-tbn0.gstatic.com/images?q=tbn:ANd9GcTsHorMjFRNX4hTL4M8JfUoijZvA8SbAJS0eIyoKll8AgODsA9aDw">
            <a:hlinkClick r:id="rId3"/>
          </p:cNvPr>
          <p:cNvPicPr>
            <a:picLocks noChangeAspect="1" noChangeArrowheads="1"/>
          </p:cNvPicPr>
          <p:nvPr/>
        </p:nvPicPr>
        <p:blipFill>
          <a:blip r:embed="rId4"/>
          <a:srcRect/>
          <a:stretch>
            <a:fillRect/>
          </a:stretch>
        </p:blipFill>
        <p:spPr bwMode="auto">
          <a:xfrm>
            <a:off x="4770782" y="741237"/>
            <a:ext cx="3896139" cy="5192423"/>
          </a:xfrm>
          <a:prstGeom prst="rect">
            <a:avLst/>
          </a:prstGeom>
          <a:noFill/>
        </p:spPr>
      </p:pic>
      <p:sp>
        <p:nvSpPr>
          <p:cNvPr id="5" name="4 - Ορθογώνιο"/>
          <p:cNvSpPr/>
          <p:nvPr/>
        </p:nvSpPr>
        <p:spPr>
          <a:xfrm>
            <a:off x="1162878" y="3826566"/>
            <a:ext cx="2852531" cy="12125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Ευχαριστώ!</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l-GR" dirty="0" smtClean="0"/>
              <a:t>Στοιχεία Ανατομίας</a:t>
            </a:r>
            <a:endParaRPr lang="el-GR" dirty="0"/>
          </a:p>
        </p:txBody>
      </p:sp>
      <p:pic>
        <p:nvPicPr>
          <p:cNvPr id="7" name="Picture 8" descr="cleaned up vein"/>
          <p:cNvPicPr>
            <a:picLocks noChangeAspect="1" noChangeArrowheads="1"/>
          </p:cNvPicPr>
          <p:nvPr/>
        </p:nvPicPr>
        <p:blipFill>
          <a:blip r:embed="rId2" cstate="print"/>
          <a:srcRect/>
          <a:stretch>
            <a:fillRect/>
          </a:stretch>
        </p:blipFill>
        <p:spPr bwMode="auto">
          <a:xfrm>
            <a:off x="6183086" y="1727199"/>
            <a:ext cx="2960914" cy="4891315"/>
          </a:xfrm>
          <a:prstGeom prst="rect">
            <a:avLst/>
          </a:prstGeom>
          <a:noFill/>
        </p:spPr>
      </p:pic>
      <p:graphicFrame>
        <p:nvGraphicFramePr>
          <p:cNvPr id="8" name="7 - Θέση περιεχομένου"/>
          <p:cNvGraphicFramePr>
            <a:graphicFrameLocks noGrp="1"/>
          </p:cNvGraphicFramePr>
          <p:nvPr>
            <p:ph sz="quarter" idx="1"/>
          </p:nvPr>
        </p:nvGraphicFramePr>
        <p:xfrm>
          <a:off x="333828" y="1727199"/>
          <a:ext cx="5849258" cy="5070531"/>
        </p:xfrm>
        <a:graphic>
          <a:graphicData uri="http://schemas.openxmlformats.org/drawingml/2006/table">
            <a:tbl>
              <a:tblPr/>
              <a:tblGrid>
                <a:gridCol w="1312145"/>
                <a:gridCol w="1612195"/>
                <a:gridCol w="1545262"/>
                <a:gridCol w="1379656"/>
              </a:tblGrid>
              <a:tr h="407091">
                <a:tc>
                  <a:txBody>
                    <a:bodyPr/>
                    <a:lstStyle/>
                    <a:p>
                      <a:pPr>
                        <a:spcAft>
                          <a:spcPts val="0"/>
                        </a:spcAft>
                      </a:pPr>
                      <a:endParaRPr lang="el-G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b="1" dirty="0">
                          <a:latin typeface="Times New Roman"/>
                          <a:ea typeface="Times New Roman"/>
                        </a:rPr>
                        <a:t>Αρτηρίες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spcAft>
                          <a:spcPts val="0"/>
                        </a:spcAft>
                      </a:pPr>
                      <a:r>
                        <a:rPr lang="el-GR" sz="1800" b="1" dirty="0">
                          <a:latin typeface="Times New Roman"/>
                          <a:ea typeface="Times New Roman"/>
                        </a:rPr>
                        <a:t>Φλέβες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l-GR" sz="1800" b="1" dirty="0">
                          <a:latin typeface="Times New Roman"/>
                          <a:ea typeface="Times New Roman"/>
                        </a:rPr>
                        <a:t>Τριχοειδή</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1009925">
                <a:tc>
                  <a:txBody>
                    <a:bodyPr/>
                    <a:lstStyle/>
                    <a:p>
                      <a:pPr>
                        <a:spcAft>
                          <a:spcPts val="0"/>
                        </a:spcAft>
                      </a:pPr>
                      <a:r>
                        <a:rPr lang="el-GR" sz="1800" b="1">
                          <a:latin typeface="Times New Roman"/>
                          <a:ea typeface="Times New Roman"/>
                        </a:rPr>
                        <a:t>Εσωτερικός χιτώνας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b="1" dirty="0">
                          <a:latin typeface="Times New Roman"/>
                          <a:ea typeface="Times New Roman"/>
                        </a:rPr>
                        <a:t>Λείος και συνεχής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spcAft>
                          <a:spcPts val="0"/>
                        </a:spcAft>
                      </a:pPr>
                      <a:r>
                        <a:rPr lang="el-GR" sz="1800" b="1" dirty="0">
                          <a:latin typeface="Times New Roman"/>
                          <a:ea typeface="Times New Roman"/>
                        </a:rPr>
                        <a:t>Λείος και συνεχής με αναδιπλώσεις (βαλβίδες)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l-GR" sz="1800" b="1" dirty="0">
                          <a:latin typeface="Times New Roman"/>
                          <a:ea typeface="Times New Roman"/>
                        </a:rPr>
                        <a:t>Έχουν 1 χιτώνα πολύ λεπτό με διάκενα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1514888">
                <a:tc>
                  <a:txBody>
                    <a:bodyPr/>
                    <a:lstStyle/>
                    <a:p>
                      <a:pPr>
                        <a:spcAft>
                          <a:spcPts val="0"/>
                        </a:spcAft>
                      </a:pPr>
                      <a:r>
                        <a:rPr lang="el-GR" sz="1800" b="1">
                          <a:latin typeface="Times New Roman"/>
                          <a:ea typeface="Times New Roman"/>
                        </a:rPr>
                        <a:t>Μέσος χιτώνας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b="1" dirty="0">
                          <a:latin typeface="Times New Roman"/>
                          <a:ea typeface="Times New Roman"/>
                        </a:rPr>
                        <a:t>Μυϊκές και ελαστικές ίνες (ανθεκτικός με μεγάλο πάχος)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spcAft>
                          <a:spcPts val="0"/>
                        </a:spcAft>
                      </a:pPr>
                      <a:r>
                        <a:rPr lang="el-GR" sz="1800" b="1" dirty="0">
                          <a:latin typeface="Times New Roman"/>
                          <a:ea typeface="Times New Roman"/>
                        </a:rPr>
                        <a:t>Λίγες ελαστικές και σπάνια μυϊκές (πολύ πιο λεπτός από αρτηρίες)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endParaRPr lang="el-G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1767369">
                <a:tc>
                  <a:txBody>
                    <a:bodyPr/>
                    <a:lstStyle/>
                    <a:p>
                      <a:pPr>
                        <a:spcAft>
                          <a:spcPts val="0"/>
                        </a:spcAft>
                      </a:pPr>
                      <a:r>
                        <a:rPr lang="el-GR" sz="1800" b="1" dirty="0" smtClean="0">
                          <a:latin typeface="Times New Roman"/>
                          <a:ea typeface="Times New Roman"/>
                        </a:rPr>
                        <a:t>Έξω </a:t>
                      </a:r>
                      <a:r>
                        <a:rPr lang="el-GR" sz="1800" b="1" dirty="0">
                          <a:latin typeface="Times New Roman"/>
                          <a:ea typeface="Times New Roman"/>
                        </a:rPr>
                        <a:t>χιτώνας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l-GR" sz="1800" b="1" dirty="0">
                          <a:latin typeface="Times New Roman"/>
                          <a:ea typeface="Times New Roman"/>
                        </a:rPr>
                        <a:t>Ελαστικές και λίγες μυϊκές. Αγγεία και νεύρα του Φυτικού Νευρικού συστήματος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spcAft>
                          <a:spcPts val="0"/>
                        </a:spcAft>
                      </a:pPr>
                      <a:r>
                        <a:rPr lang="el-GR" sz="1800" b="1" dirty="0">
                          <a:latin typeface="Times New Roman"/>
                          <a:ea typeface="Times New Roman"/>
                        </a:rPr>
                        <a:t>Συνδετικές ίνες (πολύ λεπτή)</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spcAft>
                          <a:spcPts val="0"/>
                        </a:spcAft>
                      </a:pPr>
                      <a:endParaRPr lang="el-GR"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type="body" idx="1"/>
          </p:nvPr>
        </p:nvSpPr>
        <p:spPr>
          <a:xfrm>
            <a:off x="250825" y="1516698"/>
            <a:ext cx="4608513" cy="5152390"/>
          </a:xfrm>
        </p:spPr>
        <p:txBody>
          <a:bodyPr/>
          <a:lstStyle/>
          <a:p>
            <a:pPr>
              <a:lnSpc>
                <a:spcPct val="90000"/>
              </a:lnSpc>
            </a:pPr>
            <a:r>
              <a:rPr lang="el-GR" sz="1600" dirty="0"/>
              <a:t>Οι </a:t>
            </a:r>
            <a:r>
              <a:rPr lang="el-GR" sz="1600" b="1" u="sng" dirty="0"/>
              <a:t>αρτηρίες</a:t>
            </a:r>
            <a:r>
              <a:rPr lang="el-GR" sz="1600" dirty="0"/>
              <a:t> χαρακτηρίζονται από μεγάλη ελαστικότητα και </a:t>
            </a:r>
            <a:r>
              <a:rPr lang="el-GR" sz="1600" dirty="0" smtClean="0"/>
              <a:t>σφύζουν!!!</a:t>
            </a:r>
            <a:endParaRPr lang="el-GR" sz="1600" dirty="0"/>
          </a:p>
          <a:p>
            <a:pPr>
              <a:lnSpc>
                <a:spcPct val="90000"/>
              </a:lnSpc>
            </a:pPr>
            <a:endParaRPr lang="el-GR" sz="1600" dirty="0"/>
          </a:p>
          <a:p>
            <a:pPr>
              <a:lnSpc>
                <a:spcPct val="90000"/>
              </a:lnSpc>
            </a:pPr>
            <a:r>
              <a:rPr lang="el-GR" sz="1600" dirty="0"/>
              <a:t>Οι </a:t>
            </a:r>
            <a:r>
              <a:rPr lang="el-GR" sz="1600" b="1" u="sng" dirty="0"/>
              <a:t>φλέβες</a:t>
            </a:r>
            <a:r>
              <a:rPr lang="el-GR" sz="1600" dirty="0"/>
              <a:t> είναι περισσότερες από τις αρτηρίες, έχουν λεπτότερο τοίχωμα που φιλοξενεί την παθητική ροή του αίματος λόγω της διαστολής της καρδιάς</a:t>
            </a:r>
            <a:r>
              <a:rPr lang="en-US" sz="1600" dirty="0"/>
              <a:t> </a:t>
            </a:r>
            <a:r>
              <a:rPr lang="el-GR" sz="1600" dirty="0"/>
              <a:t>(ειδικές βαλβίδες στο εσωτερικό τους δεν επιτρέπουν την παλινδρόμηση του αίματος</a:t>
            </a:r>
            <a:r>
              <a:rPr lang="el-GR" sz="1200" dirty="0"/>
              <a:t>).</a:t>
            </a:r>
            <a:endParaRPr lang="el-GR" sz="2400" dirty="0"/>
          </a:p>
          <a:p>
            <a:pPr>
              <a:lnSpc>
                <a:spcPct val="90000"/>
              </a:lnSpc>
            </a:pPr>
            <a:endParaRPr lang="el-GR" sz="2400" dirty="0"/>
          </a:p>
        </p:txBody>
      </p:sp>
      <p:pic>
        <p:nvPicPr>
          <p:cNvPr id="146436" name="Picture 4" descr="artery-vein"/>
          <p:cNvPicPr>
            <a:picLocks noChangeAspect="1" noChangeArrowheads="1"/>
          </p:cNvPicPr>
          <p:nvPr/>
        </p:nvPicPr>
        <p:blipFill>
          <a:blip r:embed="rId2"/>
          <a:srcRect/>
          <a:stretch>
            <a:fillRect/>
          </a:stretch>
        </p:blipFill>
        <p:spPr bwMode="auto">
          <a:xfrm>
            <a:off x="4658139" y="834748"/>
            <a:ext cx="4381500" cy="54006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emed.med.uoa.gr/application/syllabus_I/aimoforo/images/01.jpg"/>
          <p:cNvPicPr>
            <a:picLocks noChangeAspect="1" noChangeArrowheads="1"/>
          </p:cNvPicPr>
          <p:nvPr/>
        </p:nvPicPr>
        <p:blipFill>
          <a:blip r:embed="rId2"/>
          <a:srcRect/>
          <a:stretch>
            <a:fillRect/>
          </a:stretch>
        </p:blipFill>
        <p:spPr bwMode="auto">
          <a:xfrm>
            <a:off x="702127" y="290286"/>
            <a:ext cx="7672615" cy="623433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600200"/>
            <a:ext cx="8153400" cy="4713514"/>
          </a:xfrm>
        </p:spPr>
        <p:txBody>
          <a:bodyPr>
            <a:normAutofit lnSpcReduction="10000"/>
          </a:bodyPr>
          <a:lstStyle/>
          <a:p>
            <a:r>
              <a:rPr lang="en-US" b="1" u="sng" dirty="0" smtClean="0"/>
              <a:t>Tunica </a:t>
            </a:r>
            <a:r>
              <a:rPr lang="en-US" b="1" u="sng" dirty="0" err="1" smtClean="0"/>
              <a:t>Intima</a:t>
            </a:r>
            <a:r>
              <a:rPr lang="el-GR" b="1" u="sng" dirty="0" smtClean="0"/>
              <a:t>:</a:t>
            </a:r>
          </a:p>
          <a:p>
            <a:pPr>
              <a:buNone/>
            </a:pPr>
            <a:r>
              <a:rPr lang="el-GR" dirty="0" smtClean="0"/>
              <a:t>(Το εσωτερικό στρώμα της φλέβας)</a:t>
            </a:r>
          </a:p>
          <a:p>
            <a:pPr>
              <a:buNone/>
            </a:pPr>
            <a:endParaRPr lang="el-GR" dirty="0" smtClean="0"/>
          </a:p>
          <a:p>
            <a:pPr>
              <a:buFont typeface="Wingdings" pitchFamily="2" charset="2"/>
              <a:buChar char="Ø"/>
            </a:pPr>
            <a:r>
              <a:rPr lang="el-GR" dirty="0" smtClean="0"/>
              <a:t>Ένα στρώμα ενδοθηλίου.</a:t>
            </a:r>
          </a:p>
          <a:p>
            <a:pPr>
              <a:buFont typeface="Wingdings" pitchFamily="2" charset="2"/>
              <a:buChar char="Ø"/>
            </a:pPr>
            <a:r>
              <a:rPr lang="el-GR" dirty="0" smtClean="0"/>
              <a:t>Δεν υπάρχουν νευρικές </a:t>
            </a:r>
          </a:p>
          <a:p>
            <a:pPr>
              <a:buNone/>
            </a:pPr>
            <a:r>
              <a:rPr lang="el-GR" dirty="0" smtClean="0"/>
              <a:t>απολήξεις.</a:t>
            </a:r>
          </a:p>
          <a:p>
            <a:pPr>
              <a:buFont typeface="Wingdings" pitchFamily="2" charset="2"/>
              <a:buChar char="Ø"/>
            </a:pPr>
            <a:r>
              <a:rPr lang="el-GR" dirty="0" smtClean="0"/>
              <a:t>Αποτελεί την επιφάνεια για τη </a:t>
            </a:r>
          </a:p>
          <a:p>
            <a:pPr>
              <a:buNone/>
            </a:pPr>
            <a:r>
              <a:rPr lang="el-GR" dirty="0" smtClean="0"/>
              <a:t>συσσωμάτωση των αιμοπεταλίων </a:t>
            </a:r>
          </a:p>
          <a:p>
            <a:pPr>
              <a:buNone/>
            </a:pPr>
            <a:r>
              <a:rPr lang="el-GR" dirty="0" smtClean="0"/>
              <a:t>στο τραύμα .Η φλεβίτιδα αρχίζει από εδώ.</a:t>
            </a:r>
          </a:p>
          <a:p>
            <a:pPr>
              <a:buNone/>
            </a:pPr>
            <a:endParaRPr lang="el-GR" dirty="0"/>
          </a:p>
        </p:txBody>
      </p:sp>
      <p:sp>
        <p:nvSpPr>
          <p:cNvPr id="4" name="Title 1"/>
          <p:cNvSpPr>
            <a:spLocks noGrp="1"/>
          </p:cNvSpPr>
          <p:nvPr>
            <p:ph type="title"/>
          </p:nvPr>
        </p:nvSpPr>
        <p:spPr/>
        <p:txBody>
          <a:bodyPr>
            <a:normAutofit fontScale="90000"/>
          </a:bodyPr>
          <a:lstStyle/>
          <a:p>
            <a:r>
              <a:rPr lang="el-GR" sz="6000" dirty="0" smtClean="0">
                <a:latin typeface="Gabriola" pitchFamily="82" charset="0"/>
              </a:rPr>
              <a:t>ΒΑΣΙΚΗ  ΕΝΔΟΦΛΕΒΙΑ  ΘΕΡΑΠΕΙΑ</a:t>
            </a:r>
            <a:endParaRPr lang="el-GR" sz="6000" dirty="0">
              <a:latin typeface="Gabriola" pitchFamily="82" charset="0"/>
            </a:endParaRPr>
          </a:p>
        </p:txBody>
      </p:sp>
      <p:pic>
        <p:nvPicPr>
          <p:cNvPr id="4099" name="Picture 3" descr="C:\Users\User\Desktop\Picture1c.jpg"/>
          <p:cNvPicPr>
            <a:picLocks noChangeAspect="1" noChangeArrowheads="1"/>
          </p:cNvPicPr>
          <p:nvPr/>
        </p:nvPicPr>
        <p:blipFill>
          <a:blip r:embed="rId2" cstate="print"/>
          <a:srcRect/>
          <a:stretch>
            <a:fillRect/>
          </a:stretch>
        </p:blipFill>
        <p:spPr bwMode="auto">
          <a:xfrm>
            <a:off x="5796136" y="2780928"/>
            <a:ext cx="3347864" cy="165618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914" y="1600200"/>
            <a:ext cx="8345134" cy="4800600"/>
          </a:xfrm>
        </p:spPr>
        <p:txBody>
          <a:bodyPr>
            <a:normAutofit fontScale="70000" lnSpcReduction="20000"/>
          </a:bodyPr>
          <a:lstStyle/>
          <a:p>
            <a:endParaRPr lang="el-GR" b="1" dirty="0" smtClean="0"/>
          </a:p>
          <a:p>
            <a:pPr>
              <a:buFont typeface="Wingdings" pitchFamily="2" charset="2"/>
              <a:buChar char="Ø"/>
            </a:pPr>
            <a:r>
              <a:rPr lang="el-GR" b="1" u="sng" dirty="0" smtClean="0"/>
              <a:t>Φλέβες των δακτύλων </a:t>
            </a:r>
          </a:p>
          <a:p>
            <a:pPr>
              <a:buNone/>
            </a:pPr>
            <a:r>
              <a:rPr lang="el-GR" dirty="0" smtClean="0"/>
              <a:t>      (Κατά μήκος των πλευρικών πτυχών των δαχτύλων, η διεισδύση είναι   εύκολη, αλλά επώδυνη και είναι δύσκολο να ακινητοποιηθούν και </a:t>
            </a:r>
            <a:r>
              <a:rPr lang="el-GR" u="sng" dirty="0" smtClean="0"/>
              <a:t>θα πρέπει να είναι η τελευταία λύση σας).</a:t>
            </a:r>
          </a:p>
          <a:p>
            <a:pPr>
              <a:buFont typeface="Wingdings" pitchFamily="2" charset="2"/>
              <a:buChar char="Ø"/>
            </a:pPr>
            <a:r>
              <a:rPr lang="el-GR" b="1" u="sng" dirty="0" smtClean="0"/>
              <a:t>Μετακάρπιες φλέβες</a:t>
            </a:r>
          </a:p>
          <a:p>
            <a:pPr>
              <a:buFont typeface="Courier New" pitchFamily="49" charset="0"/>
              <a:buChar char="o"/>
            </a:pPr>
            <a:r>
              <a:rPr lang="el-GR" dirty="0" smtClean="0"/>
              <a:t>    Βρίσκονται μεταξύ των αρθρώσεων </a:t>
            </a:r>
          </a:p>
          <a:p>
            <a:pPr>
              <a:buNone/>
            </a:pPr>
            <a:r>
              <a:rPr lang="el-GR" dirty="0" smtClean="0"/>
              <a:t>          και του μετακαρπίου οστού</a:t>
            </a:r>
          </a:p>
          <a:p>
            <a:pPr>
              <a:buNone/>
            </a:pPr>
            <a:r>
              <a:rPr lang="el-GR" dirty="0" smtClean="0"/>
              <a:t>         και τα οστά ενεργούν  ως φυσικός νάρθηκας</a:t>
            </a:r>
          </a:p>
          <a:p>
            <a:pPr>
              <a:buFont typeface="Courier New" pitchFamily="49" charset="0"/>
              <a:buChar char="o"/>
            </a:pPr>
            <a:r>
              <a:rPr lang="el-GR" dirty="0" smtClean="0"/>
              <a:t>    Οι ηλικιωμένοι ασθενείς συχνά </a:t>
            </a:r>
          </a:p>
          <a:p>
            <a:pPr>
              <a:buNone/>
            </a:pPr>
            <a:r>
              <a:rPr lang="el-GR" dirty="0" smtClean="0"/>
              <a:t>          δεν έχουν αρκετό συνδετικό / λιπώδη ιστό</a:t>
            </a:r>
          </a:p>
          <a:p>
            <a:pPr>
              <a:buNone/>
            </a:pPr>
            <a:r>
              <a:rPr lang="el-GR" dirty="0" smtClean="0"/>
              <a:t>          και ικανοποιητική σπαργή του δέρματος,</a:t>
            </a:r>
          </a:p>
          <a:p>
            <a:pPr>
              <a:buNone/>
            </a:pPr>
            <a:r>
              <a:rPr lang="el-GR" dirty="0" smtClean="0"/>
              <a:t>          ώστε  να μπορέσετε να  χρησιμοποιήσετε</a:t>
            </a:r>
          </a:p>
          <a:p>
            <a:pPr>
              <a:buNone/>
            </a:pPr>
            <a:r>
              <a:rPr lang="el-GR" dirty="0" smtClean="0"/>
              <a:t>          αυτό το χώρο με επιτυχία.</a:t>
            </a:r>
            <a:endParaRPr lang="el-GR" dirty="0"/>
          </a:p>
        </p:txBody>
      </p:sp>
      <p:sp>
        <p:nvSpPr>
          <p:cNvPr id="4" name="Title 1"/>
          <p:cNvSpPr>
            <a:spLocks noGrp="1"/>
          </p:cNvSpPr>
          <p:nvPr>
            <p:ph type="title"/>
          </p:nvPr>
        </p:nvSpPr>
        <p:spPr/>
        <p:txBody>
          <a:bodyPr>
            <a:normAutofit/>
          </a:bodyPr>
          <a:lstStyle/>
          <a:p>
            <a:r>
              <a:rPr lang="el-GR" b="1" dirty="0" smtClean="0"/>
              <a:t> Φλέβες των άνω άκρων</a:t>
            </a:r>
          </a:p>
        </p:txBody>
      </p:sp>
      <p:pic>
        <p:nvPicPr>
          <p:cNvPr id="5" name="Picture 5" descr="hand copy small"/>
          <p:cNvPicPr>
            <a:picLocks noChangeAspect="1" noChangeArrowheads="1"/>
          </p:cNvPicPr>
          <p:nvPr/>
        </p:nvPicPr>
        <p:blipFill>
          <a:blip r:embed="rId2" cstate="print"/>
          <a:srcRect/>
          <a:stretch>
            <a:fillRect/>
          </a:stretch>
        </p:blipFill>
        <p:spPr bwMode="auto">
          <a:xfrm>
            <a:off x="5868144" y="3140968"/>
            <a:ext cx="3168352" cy="3717032"/>
          </a:xfrm>
          <a:prstGeom prst="rect">
            <a:avLst/>
          </a:prstGeom>
          <a:noFill/>
        </p:spPr>
      </p:pic>
      <p:sp>
        <p:nvSpPr>
          <p:cNvPr id="6" name="Oval 7"/>
          <p:cNvSpPr>
            <a:spLocks noChangeArrowheads="1"/>
          </p:cNvSpPr>
          <p:nvPr/>
        </p:nvSpPr>
        <p:spPr bwMode="auto">
          <a:xfrm>
            <a:off x="5724128" y="5229200"/>
            <a:ext cx="914400" cy="613792"/>
          </a:xfrm>
          <a:prstGeom prst="ellipse">
            <a:avLst/>
          </a:prstGeom>
          <a:noFill/>
          <a:ln w="28575">
            <a:solidFill>
              <a:schemeClr val="accent1"/>
            </a:solidFill>
            <a:round/>
            <a:headEnd/>
            <a:tailEnd/>
          </a:ln>
          <a:effectLst/>
        </p:spPr>
        <p:txBody>
          <a:bodyPr wrap="none" anchor="ctr"/>
          <a:lstStyle/>
          <a:p>
            <a:endParaRPr lang="el-GR"/>
          </a:p>
        </p:txBody>
      </p:sp>
      <p:sp>
        <p:nvSpPr>
          <p:cNvPr id="7" name="Text Box 9"/>
          <p:cNvSpPr txBox="1">
            <a:spLocks noChangeArrowheads="1"/>
          </p:cNvSpPr>
          <p:nvPr/>
        </p:nvSpPr>
        <p:spPr bwMode="auto">
          <a:xfrm>
            <a:off x="5796136" y="5229200"/>
            <a:ext cx="1151384" cy="336550"/>
          </a:xfrm>
          <a:prstGeom prst="rect">
            <a:avLst/>
          </a:prstGeom>
          <a:noFill/>
          <a:ln w="9525">
            <a:noFill/>
            <a:miter lim="800000"/>
            <a:headEnd/>
            <a:tailEnd/>
          </a:ln>
          <a:effectLst/>
        </p:spPr>
        <p:txBody>
          <a:bodyPr wrap="square">
            <a:spAutoFit/>
          </a:bodyPr>
          <a:lstStyle/>
          <a:p>
            <a:pPr>
              <a:spcBef>
                <a:spcPct val="50000"/>
              </a:spcBef>
            </a:pPr>
            <a:r>
              <a:rPr lang="en-US" sz="1600" b="1" u="sng" dirty="0">
                <a:solidFill>
                  <a:srgbClr val="000000"/>
                </a:solidFill>
                <a:latin typeface="Arial Narrow" pitchFamily="34" charset="0"/>
              </a:rPr>
              <a:t>Digital</a:t>
            </a:r>
          </a:p>
        </p:txBody>
      </p:sp>
      <p:sp>
        <p:nvSpPr>
          <p:cNvPr id="8" name="Line 8"/>
          <p:cNvSpPr>
            <a:spLocks noChangeShapeType="1"/>
          </p:cNvSpPr>
          <p:nvPr/>
        </p:nvSpPr>
        <p:spPr bwMode="auto">
          <a:xfrm>
            <a:off x="5868144" y="5517232"/>
            <a:ext cx="432048" cy="72008"/>
          </a:xfrm>
          <a:prstGeom prst="line">
            <a:avLst/>
          </a:prstGeom>
          <a:noFill/>
          <a:ln w="28575">
            <a:solidFill>
              <a:srgbClr val="000000"/>
            </a:solidFill>
            <a:round/>
            <a:headEnd/>
            <a:tailEnd type="triangle" w="med" len="med"/>
          </a:ln>
          <a:effectLst/>
        </p:spPr>
        <p:txBody>
          <a:bodyPr wrap="none"/>
          <a:lstStyle/>
          <a:p>
            <a:endParaRPr lang="el-G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άμεσος">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1182</TotalTime>
  <Words>3014</Words>
  <Application>Microsoft Office PowerPoint</Application>
  <PresentationFormat>Προβολή στην οθόνη (4:3)</PresentationFormat>
  <Paragraphs>315</Paragraphs>
  <Slides>48</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48</vt:i4>
      </vt:variant>
    </vt:vector>
  </HeadingPairs>
  <TitlesOfParts>
    <vt:vector size="49" baseType="lpstr">
      <vt:lpstr>Διάμεσος</vt:lpstr>
      <vt:lpstr>IV ΚΑΘΕΤΗΡΕΣ KAI ΑΡΧΕΣ ΦΡΟΝΤΙΔΑΣ ΒΑΣΙΣΜΕΝΕΣ ΣΕ ΕΝΔΕΙΞΕΙΣ  ΣοΦΙΑ   ΖΥΓΑ  Επίκουρος Καθηγήτρια Τμήματος Νοσηλευτικής Πανεπιστημίου Πελοποννήσου  </vt:lpstr>
      <vt:lpstr>  ΕΝΔΟΦΛΕΒΙΑ ΕΓΧΥΣΗ ΥΓΡΩΝ ΚΑΙ ΦΑΡΜΑΚΩΝ - ΟΡΙΣΜΟΣ     </vt:lpstr>
      <vt:lpstr>ΣΚΟΠΟΣ</vt:lpstr>
      <vt:lpstr>Διασφάλιση των έξι σωστών ενεργειών κατά τη χορήγηση Φαρμάκων</vt:lpstr>
      <vt:lpstr>Στοιχεία Ανατομίας</vt:lpstr>
      <vt:lpstr>Διαφάνεια 6</vt:lpstr>
      <vt:lpstr>Διαφάνεια 7</vt:lpstr>
      <vt:lpstr>ΒΑΣΙΚΗ  ΕΝΔΟΦΛΕΒΙΑ  ΘΕΡΑΠΕΙΑ</vt:lpstr>
      <vt:lpstr> Φλέβες των άνω άκρων</vt:lpstr>
      <vt:lpstr> Φλέβες των άνω άκρων</vt:lpstr>
      <vt:lpstr>ΣΥΣΤΑΣΕΙΣ ΒΑΣΙΣΜΕΝΕΣ ΣΕ ΕΝΔΕΙΞΕΙΣ</vt:lpstr>
      <vt:lpstr>ΕΙΔΗ ΦΛΕΒΟΚΑΘΕΤΗΡΩΝ ΜΕ ΒΑΣΗ ΤΟ ΣΗΜΕΙΟ ΚΑΤΑΛΗΞΗΣ </vt:lpstr>
      <vt:lpstr>Διαφάνεια 13</vt:lpstr>
      <vt:lpstr>Διαφάνεια 14</vt:lpstr>
      <vt:lpstr>Περιφερικοί φλεβοκαθετήρες </vt:lpstr>
      <vt:lpstr>  ΕΙΔΗ ΚΕΝΤΡΙΚΩΝ ΦΛΕΒΙΚΩΝ ΚΑΘΕΤΗΡΩΝ</vt:lpstr>
      <vt:lpstr>ΚΕΝΤΡΙΚΟΣ ΦΛΕΒΙΚΟΣ  ΚΑΘΕΤΗΡΑΣ ΟΡΙΣΜΟΣ</vt:lpstr>
      <vt:lpstr>ΕΙΔΗ ΚΕΝΤΡΙΚΩΝ ΦΛΕΒΙΚΩΝ ΚΑΘΕΤΗΡΩΝ</vt:lpstr>
      <vt:lpstr>ΕΙΔΗ ΚΕΝΤΡΙΚΩΝ ΦΛΕΒΙΚΩΝ ΚΑΘΕΤΗΡΩΝ</vt:lpstr>
      <vt:lpstr>ΕΙΔΗ ΚΕΝΤΡΙΚΩΝ ΦΛΕΒΙΚΩΝ ΚΑΘΕΤΗΡΩΝ</vt:lpstr>
      <vt:lpstr>ΕΙΔΗ ΚΕΝΤΡΙΚΩΝ ΦΛΕΒΙΚΩΝ ΚΑΘΕΤΗΡΩΝ</vt:lpstr>
      <vt:lpstr>ΕΙΔΗ ΚΕΝΤΡΙΚΩΝ ΦΛΕΒΙΚΩΝ ΚΑΘΕΤΗΡΩΝ</vt:lpstr>
      <vt:lpstr>ΕΙΔΗ ΚΕΝΤΡΙΚΩΝ ΦΛΕΒΙΚΩΝ ΚΑΘΕΤΗΡΩΝ</vt:lpstr>
      <vt:lpstr>ΕΙΔΗ ΚΕΝΤΡΙΚΩΝ ΦΛΕΒΙΚΩΝ ΚΑΘΕΤΗΡΩΝ</vt:lpstr>
      <vt:lpstr>Διαφάνεια 25</vt:lpstr>
      <vt:lpstr>Διαφάνεια 26</vt:lpstr>
      <vt:lpstr>ΟΔΗΓΙΕΣ</vt:lpstr>
      <vt:lpstr>Περιφερικοί Καθετήρες και Καθετήρες Μεσαίου Μήκους </vt:lpstr>
      <vt:lpstr>Περιφερικοί Καθετήρες και Καθετήρες Μεσαίου Μήκους </vt:lpstr>
      <vt:lpstr>Περιφερικοί Καθετήρες και Καθετήρες Μεσαίου Μήκους </vt:lpstr>
      <vt:lpstr>Περιφερικοί Καθετήρες και Καθετήρες Μεσαίου Μήκους </vt:lpstr>
      <vt:lpstr>Περιφερικοί Καθετήρες και Καθετήρες Μεσαίου Μήκους </vt:lpstr>
      <vt:lpstr>Κεντρικοί Φλεβικοί Καθετήρες  </vt:lpstr>
      <vt:lpstr>Κεντρικοί Φλεβικοί Καθετήρες </vt:lpstr>
      <vt:lpstr>Κεντρικοί Φλεβικοί Καθετήρες</vt:lpstr>
      <vt:lpstr>Προετοιμασία του δέρματος  </vt:lpstr>
      <vt:lpstr>Επιθέματα κάλυψης του σημείου εισόδου </vt:lpstr>
      <vt:lpstr>Επιθέματα κάλυψης του σημείου εισόδου </vt:lpstr>
      <vt:lpstr>Επιθέματα κάλυψης του σημείου εισόδου </vt:lpstr>
      <vt:lpstr>Επιθέματα κάλυψης του σημείου εισόδου </vt:lpstr>
      <vt:lpstr>Επιθέματα κάλυψης του σημείου εισόδου </vt:lpstr>
      <vt:lpstr>Τεκμηρίωση νοσηλευτικής φροντίδας</vt:lpstr>
      <vt:lpstr>Επιπλοκές </vt:lpstr>
      <vt:lpstr>Επιπλοκές </vt:lpstr>
      <vt:lpstr>Επιπλοκές </vt:lpstr>
      <vt:lpstr>Επιπλοκές </vt:lpstr>
      <vt:lpstr>Διαφάνεια 47</vt:lpstr>
      <vt:lpstr>Διαφάνεια 48</vt:lpstr>
    </vt:vector>
  </TitlesOfParts>
  <Company>TEI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Sofia Zyga</cp:lastModifiedBy>
  <cp:revision>102</cp:revision>
  <dcterms:created xsi:type="dcterms:W3CDTF">2013-11-02T11:34:21Z</dcterms:created>
  <dcterms:modified xsi:type="dcterms:W3CDTF">2014-01-18T10:12:12Z</dcterms:modified>
</cp:coreProperties>
</file>