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6" r:id="rId1"/>
  </p:sldMasterIdLst>
  <p:notesMasterIdLst>
    <p:notesMasterId r:id="rId36"/>
  </p:notesMasterIdLst>
  <p:sldIdLst>
    <p:sldId id="268" r:id="rId2"/>
    <p:sldId id="271" r:id="rId3"/>
    <p:sldId id="259" r:id="rId4"/>
    <p:sldId id="269" r:id="rId5"/>
    <p:sldId id="272" r:id="rId6"/>
    <p:sldId id="279" r:id="rId7"/>
    <p:sldId id="291" r:id="rId8"/>
    <p:sldId id="267" r:id="rId9"/>
    <p:sldId id="273" r:id="rId10"/>
    <p:sldId id="277" r:id="rId11"/>
    <p:sldId id="278" r:id="rId12"/>
    <p:sldId id="275" r:id="rId13"/>
    <p:sldId id="280" r:id="rId14"/>
    <p:sldId id="276" r:id="rId15"/>
    <p:sldId id="264" r:id="rId16"/>
    <p:sldId id="282" r:id="rId17"/>
    <p:sldId id="283" r:id="rId18"/>
    <p:sldId id="270" r:id="rId19"/>
    <p:sldId id="294" r:id="rId20"/>
    <p:sldId id="293" r:id="rId21"/>
    <p:sldId id="284" r:id="rId22"/>
    <p:sldId id="296" r:id="rId23"/>
    <p:sldId id="297" r:id="rId24"/>
    <p:sldId id="298" r:id="rId25"/>
    <p:sldId id="262" r:id="rId26"/>
    <p:sldId id="263" r:id="rId27"/>
    <p:sldId id="285" r:id="rId28"/>
    <p:sldId id="286" r:id="rId29"/>
    <p:sldId id="287" r:id="rId30"/>
    <p:sldId id="288" r:id="rId31"/>
    <p:sldId id="289" r:id="rId32"/>
    <p:sldId id="290" r:id="rId33"/>
    <p:sldId id="295" r:id="rId34"/>
    <p:sldId id="292"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p:restoredLeft sz="15620"/>
    <p:restoredTop sz="69598" autoAdjust="0"/>
  </p:normalViewPr>
  <p:slideViewPr>
    <p:cSldViewPr snapToGrid="0" snapToObjects="1">
      <p:cViewPr varScale="1">
        <p:scale>
          <a:sx n="62" d="100"/>
          <a:sy n="62" d="100"/>
        </p:scale>
        <p:origin x="-2312" y="-120"/>
      </p:cViewPr>
      <p:guideLst>
        <p:guide orient="horz" pos="2160"/>
        <p:guide pos="2880"/>
      </p:guideLst>
    </p:cSldViewPr>
  </p:slideViewPr>
  <p:notesTextViewPr>
    <p:cViewPr>
      <p:scale>
        <a:sx n="100" d="100"/>
        <a:sy n="100" d="100"/>
      </p:scale>
      <p:origin x="0" y="344"/>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notesMaster" Target="notesMasters/notes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interSettings" Target="printerSettings/printerSettings1.bin"/><Relationship Id="rId38" Type="http://schemas.openxmlformats.org/officeDocument/2006/relationships/presProps" Target="presProps.xml"/><Relationship Id="rId39" Type="http://schemas.openxmlformats.org/officeDocument/2006/relationships/viewProps" Target="viewProps.xml"/><Relationship Id="rId40" Type="http://schemas.openxmlformats.org/officeDocument/2006/relationships/theme" Target="theme/theme1.xml"/><Relationship Id="rId4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EBC568C-5119-CD44-8F50-ADE330206290}" type="datetimeFigureOut">
              <a:rPr lang="en-US" smtClean="0"/>
              <a:t>30/06/2014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468F410-3165-BC4D-BE0F-EC5D904D07DD}" type="slidenum">
              <a:rPr lang="en-US" smtClean="0"/>
              <a:t>‹#›</a:t>
            </a:fld>
            <a:endParaRPr lang="en-US"/>
          </a:p>
        </p:txBody>
      </p:sp>
    </p:spTree>
    <p:extLst>
      <p:ext uri="{BB962C8B-B14F-4D97-AF65-F5344CB8AC3E}">
        <p14:creationId xmlns:p14="http://schemas.microsoft.com/office/powerpoint/2010/main" val="115501389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468F410-3165-BC4D-BE0F-EC5D904D07DD}" type="slidenum">
              <a:rPr lang="en-US" smtClean="0"/>
              <a:t>1</a:t>
            </a:fld>
            <a:endParaRPr lang="en-US"/>
          </a:p>
        </p:txBody>
      </p:sp>
    </p:spTree>
    <p:extLst>
      <p:ext uri="{BB962C8B-B14F-4D97-AF65-F5344CB8AC3E}">
        <p14:creationId xmlns:p14="http://schemas.microsoft.com/office/powerpoint/2010/main" val="9989847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smtClean="0"/>
              <a:t>National Gramma</a:t>
            </a:r>
            <a:r>
              <a:rPr lang="en-US" sz="1600" baseline="0" dirty="0" smtClean="0"/>
              <a:t>r School Association </a:t>
            </a:r>
            <a:r>
              <a:rPr lang="en-US" sz="1600" b="1" baseline="0" dirty="0" smtClean="0"/>
              <a:t>CAMPAIGN FOR</a:t>
            </a:r>
            <a:endParaRPr lang="en-US" sz="1600" baseline="0" dirty="0" smtClean="0"/>
          </a:p>
          <a:p>
            <a:r>
              <a:rPr lang="en-US" sz="1600" baseline="0" dirty="0" smtClean="0"/>
              <a:t>Comprehensive Future &amp; Campaign for State Education </a:t>
            </a:r>
            <a:r>
              <a:rPr lang="en-US" sz="1600" b="1" baseline="0" dirty="0" smtClean="0"/>
              <a:t>CAMPAIGN AGAINST</a:t>
            </a:r>
          </a:p>
          <a:p>
            <a:r>
              <a:rPr lang="en-US" sz="1600" b="1" baseline="0" dirty="0" smtClean="0"/>
              <a:t>Seen as ‘the best’ for children by many parents</a:t>
            </a:r>
          </a:p>
          <a:p>
            <a:r>
              <a:rPr lang="en-US" sz="1600" b="1" baseline="0" dirty="0" smtClean="0"/>
              <a:t>Seen by many to cause a class divide/hierarchy</a:t>
            </a:r>
          </a:p>
          <a:p>
            <a:endParaRPr lang="en-US" sz="1600" b="0" baseline="0" dirty="0" smtClean="0"/>
          </a:p>
          <a:p>
            <a:r>
              <a:rPr lang="en-US" sz="1600" b="0" dirty="0" smtClean="0"/>
              <a:t>164 Remain</a:t>
            </a:r>
          </a:p>
          <a:p>
            <a:endParaRPr lang="en-US" sz="1600" b="0" dirty="0" smtClean="0"/>
          </a:p>
          <a:p>
            <a:endParaRPr lang="en-US" sz="1600" b="0" dirty="0"/>
          </a:p>
        </p:txBody>
      </p:sp>
      <p:sp>
        <p:nvSpPr>
          <p:cNvPr id="4" name="Slide Number Placeholder 3"/>
          <p:cNvSpPr>
            <a:spLocks noGrp="1"/>
          </p:cNvSpPr>
          <p:nvPr>
            <p:ph type="sldNum" sz="quarter" idx="10"/>
          </p:nvPr>
        </p:nvSpPr>
        <p:spPr/>
        <p:txBody>
          <a:bodyPr/>
          <a:lstStyle/>
          <a:p>
            <a:fld id="{A468F410-3165-BC4D-BE0F-EC5D904D07DD}" type="slidenum">
              <a:rPr lang="en-US" smtClean="0"/>
              <a:t>11</a:t>
            </a:fld>
            <a:endParaRPr lang="en-US"/>
          </a:p>
        </p:txBody>
      </p:sp>
    </p:spTree>
    <p:extLst>
      <p:ext uri="{BB962C8B-B14F-4D97-AF65-F5344CB8AC3E}">
        <p14:creationId xmlns:p14="http://schemas.microsoft.com/office/powerpoint/2010/main" val="33886702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dirty="0" smtClean="0">
                <a:latin typeface="Comic Sans MS" charset="0"/>
                <a:ea typeface="ＭＳ Ｐゴシック" charset="0"/>
              </a:rPr>
              <a:t>Sponsored academies often have innovative leadership structures to help them tackle underachievement.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600" dirty="0" smtClean="0">
              <a:latin typeface="Comic Sans MS" charset="0"/>
              <a:ea typeface="ＭＳ Ｐゴシック" charset="0"/>
            </a:endParaRPr>
          </a:p>
          <a:p>
            <a:pPr marL="0" marR="0" indent="0" algn="l" defTabSz="457200" rtl="0" eaLnBrk="1" fontAlgn="auto" latinLnBrk="0" hangingPunct="1">
              <a:lnSpc>
                <a:spcPct val="100000"/>
              </a:lnSpc>
              <a:spcBef>
                <a:spcPts val="0"/>
              </a:spcBef>
              <a:spcAft>
                <a:spcPts val="0"/>
              </a:spcAft>
              <a:buClrTx/>
              <a:buSzTx/>
              <a:buFont typeface="Arial"/>
              <a:buNone/>
              <a:tabLst/>
              <a:defRPr/>
            </a:pPr>
            <a:r>
              <a:rPr lang="en-US" sz="1600" dirty="0" smtClean="0">
                <a:latin typeface="Calibri" charset="0"/>
              </a:rPr>
              <a:t>Academies were introduced as a national initiative during 2002 in areas of disadvantage to support the standards agenda by facilitating innovative models of leadership and partnerships.</a:t>
            </a:r>
          </a:p>
          <a:p>
            <a:pPr marL="171450" indent="-171450">
              <a:buFont typeface="Arial"/>
              <a:buChar char="•"/>
              <a:defRPr/>
            </a:pPr>
            <a:endParaRPr lang="en-US" sz="1600" dirty="0" smtClean="0">
              <a:latin typeface="Calibri" charset="0"/>
            </a:endParaRPr>
          </a:p>
          <a:p>
            <a:pPr marL="0" indent="0">
              <a:buFont typeface="Arial"/>
              <a:buNone/>
              <a:defRPr/>
            </a:pPr>
            <a:r>
              <a:rPr lang="en-US" sz="1600" dirty="0" smtClean="0">
                <a:latin typeface="Calibri" charset="0"/>
              </a:rPr>
              <a:t>They have greater control over their budgets, staff pay and conditions and the curriculum offered than local authority maintained schools. </a:t>
            </a:r>
            <a:endParaRPr lang="en-US" sz="1600" dirty="0" smtClean="0"/>
          </a:p>
          <a:p>
            <a:endParaRPr lang="en-US" sz="1600" dirty="0" smtClean="0"/>
          </a:p>
        </p:txBody>
      </p:sp>
      <p:sp>
        <p:nvSpPr>
          <p:cNvPr id="4" name="Slide Number Placeholder 3"/>
          <p:cNvSpPr>
            <a:spLocks noGrp="1"/>
          </p:cNvSpPr>
          <p:nvPr>
            <p:ph type="sldNum" sz="quarter" idx="10"/>
          </p:nvPr>
        </p:nvSpPr>
        <p:spPr/>
        <p:txBody>
          <a:bodyPr/>
          <a:lstStyle/>
          <a:p>
            <a:fld id="{A468F410-3165-BC4D-BE0F-EC5D904D07DD}" type="slidenum">
              <a:rPr lang="en-US" smtClean="0"/>
              <a:t>12</a:t>
            </a:fld>
            <a:endParaRPr lang="en-US"/>
          </a:p>
        </p:txBody>
      </p:sp>
    </p:spTree>
    <p:extLst>
      <p:ext uri="{BB962C8B-B14F-4D97-AF65-F5344CB8AC3E}">
        <p14:creationId xmlns:p14="http://schemas.microsoft.com/office/powerpoint/2010/main" val="2578076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457200" rtl="0" eaLnBrk="1" fontAlgn="auto" latinLnBrk="0" hangingPunct="1">
              <a:lnSpc>
                <a:spcPct val="100000"/>
              </a:lnSpc>
              <a:spcBef>
                <a:spcPts val="0"/>
              </a:spcBef>
              <a:spcAft>
                <a:spcPts val="0"/>
              </a:spcAft>
              <a:buClrTx/>
              <a:buSzTx/>
              <a:buFontTx/>
              <a:buNone/>
              <a:tabLst/>
              <a:defRPr/>
            </a:pPr>
            <a:r>
              <a:rPr lang="en-US" sz="1600" dirty="0" smtClean="0">
                <a:latin typeface="Calibri" charset="0"/>
              </a:rPr>
              <a:t>sponsored academy: the academy is supported by a sponsor to raise standards, often in very challenging circumstances</a:t>
            </a:r>
          </a:p>
          <a:p>
            <a:pPr>
              <a:defRPr/>
            </a:pPr>
            <a:endParaRPr lang="en-US" sz="1600" dirty="0" smtClean="0">
              <a:latin typeface="Calibri" charset="0"/>
            </a:endParaRPr>
          </a:p>
          <a:p>
            <a:pPr marL="0" marR="0" lvl="1" indent="0" algn="l" defTabSz="457200" rtl="0" eaLnBrk="1" fontAlgn="auto" latinLnBrk="0" hangingPunct="1">
              <a:lnSpc>
                <a:spcPct val="100000"/>
              </a:lnSpc>
              <a:spcBef>
                <a:spcPts val="0"/>
              </a:spcBef>
              <a:spcAft>
                <a:spcPts val="0"/>
              </a:spcAft>
              <a:buClrTx/>
              <a:buSzTx/>
              <a:buFontTx/>
              <a:buNone/>
              <a:tabLst/>
              <a:defRPr/>
            </a:pPr>
            <a:r>
              <a:rPr lang="en-US" sz="1600" dirty="0" smtClean="0">
                <a:latin typeface="Calibri" charset="0"/>
              </a:rPr>
              <a:t>converting academy: schools with established good practice become academies with the expectation that they will support other schools to raise standards</a:t>
            </a:r>
          </a:p>
          <a:p>
            <a:pPr>
              <a:defRPr/>
            </a:pPr>
            <a:endParaRPr lang="en-US" sz="1600" dirty="0" smtClean="0">
              <a:latin typeface="Calibri" charset="0"/>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600" dirty="0" smtClean="0">
                <a:latin typeface="Calibri" charset="0"/>
              </a:rPr>
              <a:t>In both cases, the expectation is that academies will use the freedoms they have to develop innovative models of leadership</a:t>
            </a:r>
          </a:p>
          <a:p>
            <a:pPr>
              <a:defRPr/>
            </a:pPr>
            <a:endParaRPr lang="en-US" sz="1600" dirty="0" smtClean="0">
              <a:latin typeface="Calibri" charset="0"/>
            </a:endParaRPr>
          </a:p>
          <a:p>
            <a:pPr>
              <a:defRPr/>
            </a:pPr>
            <a:r>
              <a:rPr lang="en-US" sz="1600" b="1" dirty="0" smtClean="0">
                <a:latin typeface="Calibri" charset="0"/>
              </a:rPr>
              <a:t>EXAMPLES </a:t>
            </a:r>
          </a:p>
          <a:p>
            <a:pPr marL="171450" indent="-171450">
              <a:buFont typeface="Arial"/>
              <a:buChar char="•"/>
              <a:defRPr/>
            </a:pPr>
            <a:r>
              <a:rPr lang="en-US" sz="1600" dirty="0" smtClean="0">
                <a:latin typeface="Calibri" charset="0"/>
              </a:rPr>
              <a:t>academies linking with other academies with a single strategic board for leadership and governance</a:t>
            </a:r>
          </a:p>
          <a:p>
            <a:pPr marL="171450" indent="-171450">
              <a:buFont typeface="Arial"/>
              <a:buChar char="•"/>
              <a:defRPr/>
            </a:pPr>
            <a:r>
              <a:rPr lang="en-US" sz="1600" dirty="0" smtClean="0">
                <a:latin typeface="Calibri" charset="0"/>
              </a:rPr>
              <a:t>all-through (or all-age) academies developing leadership across primary and secondary phases</a:t>
            </a:r>
          </a:p>
          <a:p>
            <a:pPr marL="171450" indent="-171450">
              <a:buFont typeface="Arial"/>
              <a:buChar char="•"/>
              <a:defRPr/>
            </a:pPr>
            <a:r>
              <a:rPr lang="en-US" sz="1600" dirty="0" smtClean="0">
                <a:latin typeface="Calibri" charset="0"/>
              </a:rPr>
              <a:t>the appointment of a chief executive to support the work of the headteacher/s in the group.</a:t>
            </a:r>
          </a:p>
          <a:p>
            <a:endParaRPr lang="en-US" sz="1600" dirty="0"/>
          </a:p>
        </p:txBody>
      </p:sp>
      <p:sp>
        <p:nvSpPr>
          <p:cNvPr id="4" name="Slide Number Placeholder 3"/>
          <p:cNvSpPr>
            <a:spLocks noGrp="1"/>
          </p:cNvSpPr>
          <p:nvPr>
            <p:ph type="sldNum" sz="quarter" idx="10"/>
          </p:nvPr>
        </p:nvSpPr>
        <p:spPr/>
        <p:txBody>
          <a:bodyPr/>
          <a:lstStyle/>
          <a:p>
            <a:fld id="{A468F410-3165-BC4D-BE0F-EC5D904D07DD}" type="slidenum">
              <a:rPr lang="en-US" smtClean="0"/>
              <a:t>13</a:t>
            </a:fld>
            <a:endParaRPr lang="en-US"/>
          </a:p>
        </p:txBody>
      </p:sp>
    </p:spTree>
    <p:extLst>
      <p:ext uri="{BB962C8B-B14F-4D97-AF65-F5344CB8AC3E}">
        <p14:creationId xmlns:p14="http://schemas.microsoft.com/office/powerpoint/2010/main" val="26465762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sz="1600" dirty="0" smtClean="0">
                <a:latin typeface="Calibri" charset="0"/>
              </a:rPr>
              <a:t>Have</a:t>
            </a:r>
            <a:r>
              <a:rPr lang="en-US" sz="1600" baseline="0" dirty="0" smtClean="0">
                <a:latin typeface="Calibri" charset="0"/>
              </a:rPr>
              <a:t> been the subject of much criticism in the media recently due to the extent of freedom they are allowed</a:t>
            </a:r>
          </a:p>
          <a:p>
            <a:pPr marL="171450" indent="-171450">
              <a:buFont typeface="Arial"/>
              <a:buChar char="•"/>
              <a:defRPr/>
            </a:pPr>
            <a:r>
              <a:rPr lang="en-US" sz="1600" baseline="0" dirty="0" smtClean="0">
                <a:latin typeface="Calibri" charset="0"/>
              </a:rPr>
              <a:t>Issues with Islamic schools creating a ‘jihadist view’ amongst children</a:t>
            </a:r>
          </a:p>
          <a:p>
            <a:pPr marL="171450" indent="-171450">
              <a:buFont typeface="Arial"/>
              <a:buChar char="•"/>
              <a:defRPr/>
            </a:pPr>
            <a:r>
              <a:rPr lang="en-US" sz="1600" baseline="0" dirty="0" smtClean="0">
                <a:latin typeface="Calibri" charset="0"/>
              </a:rPr>
              <a:t>Teaching of creationism as fact</a:t>
            </a:r>
          </a:p>
          <a:p>
            <a:pPr marL="171450" indent="-171450">
              <a:buFont typeface="Arial"/>
              <a:buChar char="•"/>
              <a:defRPr/>
            </a:pPr>
            <a:r>
              <a:rPr lang="en-US" sz="1600" baseline="0" dirty="0" smtClean="0">
                <a:latin typeface="Calibri" charset="0"/>
              </a:rPr>
              <a:t>Distorted, incorrect and biased educational viewpoints (especially history) being taught to children as fact</a:t>
            </a:r>
          </a:p>
          <a:p>
            <a:pPr marL="171450" indent="-171450">
              <a:buFont typeface="Arial"/>
              <a:buChar char="•"/>
              <a:defRPr/>
            </a:pPr>
            <a:r>
              <a:rPr lang="en-US" sz="1600" baseline="0" dirty="0" smtClean="0">
                <a:latin typeface="Calibri" charset="0"/>
              </a:rPr>
              <a:t>New challenges for educational leaders and stakeholders and pressure placed on the idea of free schools</a:t>
            </a:r>
          </a:p>
          <a:p>
            <a:pPr marL="171450" indent="-171450">
              <a:buFont typeface="Arial"/>
              <a:buChar char="•"/>
              <a:defRPr/>
            </a:pPr>
            <a:r>
              <a:rPr lang="en-US" sz="1600" baseline="0" dirty="0" smtClean="0">
                <a:latin typeface="Calibri" charset="0"/>
              </a:rPr>
              <a:t>Some people running the schools illegally for profit</a:t>
            </a:r>
            <a:endParaRPr lang="en-US" sz="1600" dirty="0" smtClean="0">
              <a:latin typeface="Calibri" charset="0"/>
            </a:endParaRPr>
          </a:p>
        </p:txBody>
      </p:sp>
      <p:sp>
        <p:nvSpPr>
          <p:cNvPr id="4" name="Slide Number Placeholder 3"/>
          <p:cNvSpPr>
            <a:spLocks noGrp="1"/>
          </p:cNvSpPr>
          <p:nvPr>
            <p:ph type="sldNum" sz="quarter" idx="10"/>
          </p:nvPr>
        </p:nvSpPr>
        <p:spPr/>
        <p:txBody>
          <a:bodyPr/>
          <a:lstStyle/>
          <a:p>
            <a:fld id="{A468F410-3165-BC4D-BE0F-EC5D904D07DD}" type="slidenum">
              <a:rPr lang="en-US" smtClean="0"/>
              <a:t>14</a:t>
            </a:fld>
            <a:endParaRPr lang="en-US"/>
          </a:p>
        </p:txBody>
      </p:sp>
    </p:spTree>
    <p:extLst>
      <p:ext uri="{BB962C8B-B14F-4D97-AF65-F5344CB8AC3E}">
        <p14:creationId xmlns:p14="http://schemas.microsoft.com/office/powerpoint/2010/main" val="18094621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smtClean="0"/>
              <a:t>Chains of academies and Networks are set up</a:t>
            </a:r>
            <a:r>
              <a:rPr lang="en-US" sz="1600" baseline="0" dirty="0" smtClean="0"/>
              <a:t> to allow the transference of ‘best practice’ and the relocation of children with behavioural or social problems </a:t>
            </a:r>
          </a:p>
          <a:p>
            <a:endParaRPr lang="en-US" sz="1600" baseline="0" dirty="0" smtClean="0"/>
          </a:p>
          <a:p>
            <a:r>
              <a:rPr lang="en-US" sz="1600" baseline="0" dirty="0" smtClean="0"/>
              <a:t>Federations are the more advanced development of these partnerships and demonstrations of cooperation and all require </a:t>
            </a:r>
            <a:r>
              <a:rPr lang="en-GB" sz="1600" baseline="0" dirty="0" smtClean="0"/>
              <a:t>l</a:t>
            </a:r>
            <a:r>
              <a:rPr lang="en-GB" sz="1600" dirty="0" smtClean="0"/>
              <a:t>eadership skilled at managing tensions between</a:t>
            </a:r>
            <a:r>
              <a:rPr lang="en-GB" sz="1600" baseline="0" dirty="0" smtClean="0"/>
              <a:t> the networks and significant organisation and active leadership</a:t>
            </a:r>
            <a:endParaRPr lang="en-US" sz="1600" baseline="0" dirty="0" smtClean="0"/>
          </a:p>
        </p:txBody>
      </p:sp>
      <p:sp>
        <p:nvSpPr>
          <p:cNvPr id="4" name="Slide Number Placeholder 3"/>
          <p:cNvSpPr>
            <a:spLocks noGrp="1"/>
          </p:cNvSpPr>
          <p:nvPr>
            <p:ph type="sldNum" sz="quarter" idx="10"/>
          </p:nvPr>
        </p:nvSpPr>
        <p:spPr/>
        <p:txBody>
          <a:bodyPr/>
          <a:lstStyle/>
          <a:p>
            <a:fld id="{A468F410-3165-BC4D-BE0F-EC5D904D07DD}" type="slidenum">
              <a:rPr lang="en-US" smtClean="0"/>
              <a:t>15</a:t>
            </a:fld>
            <a:endParaRPr lang="en-US"/>
          </a:p>
        </p:txBody>
      </p:sp>
    </p:spTree>
    <p:extLst>
      <p:ext uri="{BB962C8B-B14F-4D97-AF65-F5344CB8AC3E}">
        <p14:creationId xmlns:p14="http://schemas.microsoft.com/office/powerpoint/2010/main" val="1261344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defRPr/>
            </a:pPr>
            <a:r>
              <a:rPr lang="en-US" sz="1600" dirty="0" smtClean="0">
                <a:latin typeface="Calibri" charset="0"/>
              </a:rPr>
              <a:t>A federation has a single governing body for all the schools in the federation. There may be two or more schools in the federation. Federations may consist of either primary or secondary schools or an all-through federation that includes both phases.</a:t>
            </a:r>
            <a:r>
              <a:rPr lang="en-US" sz="1600" b="1" dirty="0" smtClean="0"/>
              <a:t> </a:t>
            </a:r>
          </a:p>
          <a:p>
            <a:pPr marL="171450" indent="-171450">
              <a:buFont typeface="Arial"/>
              <a:buChar char="•"/>
              <a:defRPr/>
            </a:pPr>
            <a:endParaRPr lang="en-US" sz="1600" b="1" dirty="0" smtClean="0"/>
          </a:p>
          <a:p>
            <a:pPr marL="171450" indent="-171450">
              <a:buFont typeface="Arial"/>
              <a:buChar char="•"/>
              <a:defRPr/>
            </a:pPr>
            <a:r>
              <a:rPr lang="en-US" sz="1600" dirty="0" smtClean="0"/>
              <a:t>Federation is a tool for positive improvement for all schools, whether they are high performing or in difficulty. Federation is a way of </a:t>
            </a:r>
            <a:r>
              <a:rPr lang="en-US" sz="1600" dirty="0" err="1" smtClean="0"/>
              <a:t>formalising</a:t>
            </a:r>
            <a:r>
              <a:rPr lang="en-US" sz="1600" dirty="0" smtClean="0"/>
              <a:t> existing collaboration and providing a foundation for activities</a:t>
            </a:r>
            <a:r>
              <a:rPr lang="en-GB" sz="1600" dirty="0" smtClean="0"/>
              <a:t>.</a:t>
            </a:r>
          </a:p>
          <a:p>
            <a:pPr marL="171450" indent="-171450">
              <a:buFont typeface="Arial"/>
              <a:buChar char="•"/>
              <a:defRPr/>
            </a:pPr>
            <a:endParaRPr lang="en-US" sz="1600" b="1" dirty="0" smtClean="0"/>
          </a:p>
          <a:p>
            <a:pPr marL="171450" indent="-171450">
              <a:buFont typeface="Arial"/>
              <a:buChar char="•"/>
              <a:defRPr/>
            </a:pPr>
            <a:r>
              <a:rPr lang="en-US" sz="1600" dirty="0" smtClean="0"/>
              <a:t>Ideally schools who are thinking about federation will already have a strong and established relationship with one another. </a:t>
            </a:r>
          </a:p>
          <a:p>
            <a:pPr marL="171450" indent="-171450">
              <a:buFont typeface="Arial"/>
              <a:buChar char="•"/>
              <a:defRPr/>
            </a:pPr>
            <a:endParaRPr lang="en-US" sz="1600" dirty="0" smtClean="0"/>
          </a:p>
          <a:p>
            <a:pPr marL="171450" indent="-171450">
              <a:buFont typeface="Arial"/>
              <a:buChar char="•"/>
              <a:defRPr/>
            </a:pPr>
            <a:r>
              <a:rPr lang="en-US" sz="1600" dirty="0" smtClean="0"/>
              <a:t>Federations requir</a:t>
            </a:r>
            <a:r>
              <a:rPr lang="en-US" sz="1600" baseline="0" dirty="0" smtClean="0"/>
              <a:t>e </a:t>
            </a:r>
            <a:r>
              <a:rPr lang="en-US" sz="1600" dirty="0" smtClean="0"/>
              <a:t>the commitment of all parties: governors need to agree that it is the best way forward and staff, pupils and parents will want to understand the benefits. The schools federating also need to develop a shared vision. All of these things are much easier if a good working relationship already exists.</a:t>
            </a:r>
          </a:p>
          <a:p>
            <a:pPr marL="0" indent="0">
              <a:buFont typeface="Arial"/>
              <a:buNone/>
              <a:defRPr/>
            </a:pPr>
            <a:endParaRPr lang="en-US" sz="1600" dirty="0" smtClean="0">
              <a:latin typeface="Calibri" charset="0"/>
            </a:endParaRPr>
          </a:p>
          <a:p>
            <a:pPr marL="171450" indent="-171450">
              <a:buFont typeface="Arial"/>
              <a:buChar char="•"/>
              <a:defRPr/>
            </a:pPr>
            <a:r>
              <a:rPr lang="en-US" sz="1600" dirty="0" smtClean="0">
                <a:latin typeface="Calibri" charset="0"/>
              </a:rPr>
              <a:t>Schools looking strategically at budgets across a federation may share a school business director or school business manager to maximise the use of resources and increase leadership capacity.</a:t>
            </a:r>
          </a:p>
          <a:p>
            <a:pPr marL="171450" indent="-171450">
              <a:buFont typeface="Arial"/>
              <a:buChar char="•"/>
              <a:defRPr/>
            </a:pPr>
            <a:endParaRPr lang="en-US" sz="1600" dirty="0" smtClean="0">
              <a:latin typeface="Calibri" charset="0"/>
            </a:endParaRPr>
          </a:p>
          <a:p>
            <a:pPr marL="171450" indent="-171450">
              <a:buFont typeface="Arial"/>
              <a:buChar char="•"/>
              <a:defRPr/>
            </a:pPr>
            <a:r>
              <a:rPr lang="en-US" sz="1600" dirty="0" smtClean="0">
                <a:latin typeface="Calibri" charset="0"/>
              </a:rPr>
              <a:t>Each school in the federation retains a separate Department for Education (</a:t>
            </a:r>
            <a:r>
              <a:rPr lang="en-US" sz="1600" dirty="0" err="1" smtClean="0">
                <a:latin typeface="Calibri" charset="0"/>
              </a:rPr>
              <a:t>DfE</a:t>
            </a:r>
            <a:r>
              <a:rPr lang="en-US" sz="1600" dirty="0" smtClean="0">
                <a:latin typeface="Calibri" charset="0"/>
              </a:rPr>
              <a:t>) number and is allocated funding according to the local authority formula. The degree of integration in staffing and finances is a matter for the leadership of the federation.</a:t>
            </a:r>
          </a:p>
          <a:p>
            <a:pPr marL="171450" indent="-171450">
              <a:buFont typeface="Arial"/>
              <a:buChar char="•"/>
              <a:defRPr/>
            </a:pPr>
            <a:endParaRPr lang="en-US" sz="1600" dirty="0" smtClean="0">
              <a:latin typeface="Calibri" charset="0"/>
            </a:endParaRPr>
          </a:p>
          <a:p>
            <a:pPr marL="171450" indent="-171450">
              <a:buFont typeface="Arial"/>
              <a:buChar char="•"/>
              <a:defRPr/>
            </a:pPr>
            <a:r>
              <a:rPr lang="en-US" sz="1600" dirty="0" smtClean="0">
                <a:latin typeface="Calibri" charset="0"/>
              </a:rPr>
              <a:t>The role of the governing body is critical in holding true to the vision for the federation since leadership may change over time. In this way, the governors become the guardians of the vision.</a:t>
            </a:r>
          </a:p>
          <a:p>
            <a:pPr marL="0" indent="0">
              <a:buFont typeface="Arial"/>
              <a:buNone/>
              <a:defRPr/>
            </a:pPr>
            <a:endParaRPr lang="en-US" sz="1600" dirty="0" smtClean="0">
              <a:latin typeface="Calibri" charset="0"/>
            </a:endParaRPr>
          </a:p>
        </p:txBody>
      </p:sp>
      <p:sp>
        <p:nvSpPr>
          <p:cNvPr id="4" name="Slide Number Placeholder 3"/>
          <p:cNvSpPr>
            <a:spLocks noGrp="1"/>
          </p:cNvSpPr>
          <p:nvPr>
            <p:ph type="sldNum" sz="quarter" idx="10"/>
          </p:nvPr>
        </p:nvSpPr>
        <p:spPr/>
        <p:txBody>
          <a:bodyPr/>
          <a:lstStyle/>
          <a:p>
            <a:fld id="{A468F410-3165-BC4D-BE0F-EC5D904D07DD}" type="slidenum">
              <a:rPr lang="en-US" smtClean="0"/>
              <a:t>16</a:t>
            </a:fld>
            <a:endParaRPr lang="en-US"/>
          </a:p>
        </p:txBody>
      </p:sp>
    </p:spTree>
    <p:extLst>
      <p:ext uri="{BB962C8B-B14F-4D97-AF65-F5344CB8AC3E}">
        <p14:creationId xmlns:p14="http://schemas.microsoft.com/office/powerpoint/2010/main" val="11712552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sz="1600" dirty="0" smtClean="0"/>
              <a:t>– maintain local provision by sharing resources, staff, expertise and facilities</a:t>
            </a:r>
            <a:endParaRPr lang="en-GB" sz="1600" dirty="0" smtClean="0"/>
          </a:p>
          <a:p>
            <a:pPr>
              <a:defRPr/>
            </a:pPr>
            <a:r>
              <a:rPr lang="en-US" sz="1600" dirty="0" smtClean="0"/>
              <a:t>– find a model of leadership to suit their specific context</a:t>
            </a:r>
            <a:endParaRPr lang="en-GB" sz="1600" dirty="0" smtClean="0"/>
          </a:p>
          <a:p>
            <a:pPr>
              <a:defRPr/>
            </a:pPr>
            <a:r>
              <a:rPr lang="en-US" sz="1600" dirty="0" smtClean="0"/>
              <a:t>– release strategic capacity in the senior leadership team</a:t>
            </a:r>
            <a:endParaRPr lang="en-GB" sz="1600" dirty="0" smtClean="0"/>
          </a:p>
          <a:p>
            <a:pPr>
              <a:defRPr/>
            </a:pPr>
            <a:r>
              <a:rPr lang="en-US" sz="1600" dirty="0" smtClean="0"/>
              <a:t>– extend the breadth and quality of provision and respond better to pupils’ wider needs</a:t>
            </a:r>
            <a:endParaRPr lang="en-GB" sz="1600" dirty="0" smtClean="0"/>
          </a:p>
          <a:p>
            <a:pPr>
              <a:defRPr/>
            </a:pPr>
            <a:r>
              <a:rPr lang="en-US" sz="1600" dirty="0" smtClean="0"/>
              <a:t>–– improve the delivery of extended services</a:t>
            </a:r>
            <a:endParaRPr lang="en-GB" sz="1600" dirty="0" smtClean="0"/>
          </a:p>
          <a:p>
            <a:pPr>
              <a:defRPr/>
            </a:pPr>
            <a:endParaRPr lang="en-US" sz="1600" dirty="0" smtClean="0"/>
          </a:p>
          <a:p>
            <a:pPr>
              <a:defRPr/>
            </a:pPr>
            <a:r>
              <a:rPr lang="en-US" sz="1600" dirty="0" smtClean="0"/>
              <a:t>– </a:t>
            </a:r>
            <a:r>
              <a:rPr lang="en-US" sz="1600" b="1" dirty="0" smtClean="0"/>
              <a:t>provide funding flexibilities so that they can pool resources - </a:t>
            </a:r>
            <a:r>
              <a:rPr lang="en-US" sz="1600" dirty="0" smtClean="0"/>
              <a:t>including sharing school business managers (SBMs).</a:t>
            </a:r>
            <a:endParaRPr lang="en-GB" sz="1600" dirty="0" smtClean="0"/>
          </a:p>
        </p:txBody>
      </p:sp>
      <p:sp>
        <p:nvSpPr>
          <p:cNvPr id="4" name="Slide Number Placeholder 3"/>
          <p:cNvSpPr>
            <a:spLocks noGrp="1"/>
          </p:cNvSpPr>
          <p:nvPr>
            <p:ph type="sldNum" sz="quarter" idx="10"/>
          </p:nvPr>
        </p:nvSpPr>
        <p:spPr/>
        <p:txBody>
          <a:bodyPr/>
          <a:lstStyle/>
          <a:p>
            <a:fld id="{A468F410-3165-BC4D-BE0F-EC5D904D07DD}" type="slidenum">
              <a:rPr lang="en-US" smtClean="0"/>
              <a:t>17</a:t>
            </a:fld>
            <a:endParaRPr lang="en-US"/>
          </a:p>
        </p:txBody>
      </p:sp>
    </p:spTree>
    <p:extLst>
      <p:ext uri="{BB962C8B-B14F-4D97-AF65-F5344CB8AC3E}">
        <p14:creationId xmlns:p14="http://schemas.microsoft.com/office/powerpoint/2010/main" val="10877739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b="1" dirty="0" smtClean="0">
                <a:latin typeface="Comic Sans MS" charset="0"/>
                <a:ea typeface="ＭＳ Ｐゴシック" charset="0"/>
              </a:rPr>
              <a:t>Additional benefits</a:t>
            </a:r>
          </a:p>
          <a:p>
            <a:pPr marL="171450" indent="-171450" eaLnBrk="1" hangingPunct="1">
              <a:buFont typeface="Arial"/>
              <a:buChar char="•"/>
            </a:pPr>
            <a:r>
              <a:rPr lang="en-US" sz="1600" dirty="0" smtClean="0">
                <a:latin typeface="Comic Sans MS" charset="0"/>
                <a:ea typeface="ＭＳ Ｐゴシック" charset="0"/>
              </a:rPr>
              <a:t>Shadowing</a:t>
            </a:r>
          </a:p>
          <a:p>
            <a:pPr marL="171450" indent="-171450" eaLnBrk="1" hangingPunct="1">
              <a:buFont typeface="Arial"/>
              <a:buChar char="•"/>
            </a:pPr>
            <a:r>
              <a:rPr lang="en-US" sz="1600" dirty="0" smtClean="0">
                <a:latin typeface="Comic Sans MS" charset="0"/>
                <a:ea typeface="ＭＳ Ｐゴシック" charset="0"/>
              </a:rPr>
              <a:t>Mentoring</a:t>
            </a:r>
          </a:p>
          <a:p>
            <a:pPr marL="171450" indent="-171450" eaLnBrk="1" hangingPunct="1">
              <a:buFont typeface="Arial"/>
              <a:buChar char="•"/>
            </a:pPr>
            <a:r>
              <a:rPr lang="en-US" sz="1600" dirty="0" smtClean="0">
                <a:latin typeface="Comic Sans MS" charset="0"/>
                <a:ea typeface="ＭＳ Ｐゴシック" charset="0"/>
              </a:rPr>
              <a:t>Further</a:t>
            </a:r>
            <a:r>
              <a:rPr lang="en-US" sz="1600" baseline="0" dirty="0" smtClean="0">
                <a:latin typeface="Comic Sans MS" charset="0"/>
                <a:ea typeface="ＭＳ Ｐゴシック" charset="0"/>
              </a:rPr>
              <a:t> support networks</a:t>
            </a:r>
          </a:p>
          <a:p>
            <a:pPr marL="171450" indent="-171450" eaLnBrk="1" hangingPunct="1">
              <a:buFont typeface="Arial"/>
              <a:buChar char="•"/>
            </a:pPr>
            <a:r>
              <a:rPr lang="en-US" sz="1600" baseline="0" dirty="0" smtClean="0">
                <a:latin typeface="Comic Sans MS" charset="0"/>
                <a:ea typeface="ＭＳ Ｐゴシック" charset="0"/>
              </a:rPr>
              <a:t>Passing on of experience</a:t>
            </a:r>
          </a:p>
          <a:p>
            <a:pPr marL="171450" indent="-171450" eaLnBrk="1" hangingPunct="1">
              <a:buFont typeface="Arial"/>
              <a:buChar char="•"/>
            </a:pPr>
            <a:r>
              <a:rPr lang="en-US" sz="1600" baseline="0" dirty="0" smtClean="0">
                <a:latin typeface="Comic Sans MS" charset="0"/>
                <a:ea typeface="ＭＳ Ｐゴシック" charset="0"/>
              </a:rPr>
              <a:t>Potential for future leaders to work alongside effective leaders before succeeding them and passing on their expertise</a:t>
            </a:r>
            <a:endParaRPr lang="en-US" sz="1600" dirty="0" smtClean="0">
              <a:latin typeface="Comic Sans MS" charset="0"/>
              <a:ea typeface="ＭＳ Ｐゴシック" charset="0"/>
            </a:endParaRPr>
          </a:p>
          <a:p>
            <a:pPr eaLnBrk="1" hangingPunct="1"/>
            <a:endParaRPr lang="en-US" sz="1600" dirty="0" smtClean="0">
              <a:latin typeface="Comic Sans MS" charset="0"/>
              <a:ea typeface="ＭＳ Ｐゴシック" charset="0"/>
            </a:endParaRPr>
          </a:p>
          <a:p>
            <a:pPr marL="0" indent="0">
              <a:buFont typeface="Arial"/>
              <a:buNone/>
              <a:defRPr/>
            </a:pPr>
            <a:endParaRPr lang="en-US" sz="1600" dirty="0" smtClean="0"/>
          </a:p>
        </p:txBody>
      </p:sp>
      <p:sp>
        <p:nvSpPr>
          <p:cNvPr id="4" name="Slide Number Placeholder 3"/>
          <p:cNvSpPr>
            <a:spLocks noGrp="1"/>
          </p:cNvSpPr>
          <p:nvPr>
            <p:ph type="sldNum" sz="quarter" idx="10"/>
          </p:nvPr>
        </p:nvSpPr>
        <p:spPr/>
        <p:txBody>
          <a:bodyPr/>
          <a:lstStyle/>
          <a:p>
            <a:fld id="{A468F410-3165-BC4D-BE0F-EC5D904D07DD}" type="slidenum">
              <a:rPr lang="en-US" smtClean="0"/>
              <a:t>18</a:t>
            </a:fld>
            <a:endParaRPr lang="en-US"/>
          </a:p>
        </p:txBody>
      </p:sp>
    </p:spTree>
    <p:extLst>
      <p:ext uri="{BB962C8B-B14F-4D97-AF65-F5344CB8AC3E}">
        <p14:creationId xmlns:p14="http://schemas.microsoft.com/office/powerpoint/2010/main" val="15590256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sz="1600" dirty="0" smtClean="0"/>
              <a:t>Multi-school models are able to better support the development of leadership and can make school leadership more attractive in a supportive structure. </a:t>
            </a:r>
          </a:p>
          <a:p>
            <a:pPr marL="171450" indent="-171450">
              <a:buFont typeface="Arial"/>
              <a:buChar char="•"/>
              <a:defRPr/>
            </a:pPr>
            <a:endParaRPr lang="en-US" sz="1600" dirty="0" smtClean="0"/>
          </a:p>
          <a:p>
            <a:pPr marL="171450" indent="-171450">
              <a:buFont typeface="Arial"/>
              <a:buChar char="•"/>
              <a:defRPr/>
            </a:pPr>
            <a:r>
              <a:rPr lang="en-US" sz="1600" dirty="0" smtClean="0"/>
              <a:t>New opportunities may include employing an executive Head but might also provide opportunities for one Head Teacher to lead on aspects of the work of the collaborative structure and thus increase leadership capacity</a:t>
            </a:r>
          </a:p>
          <a:p>
            <a:pPr marL="171450" indent="-171450">
              <a:buFont typeface="Arial"/>
              <a:buChar char="•"/>
              <a:defRPr/>
            </a:pPr>
            <a:endParaRPr lang="en-GB" sz="1600" dirty="0" smtClean="0"/>
          </a:p>
          <a:p>
            <a:pPr marL="171450" indent="-171450">
              <a:buFont typeface="Arial"/>
              <a:buChar char="•"/>
              <a:defRPr/>
            </a:pPr>
            <a:r>
              <a:rPr lang="en-US" sz="1600" dirty="0" smtClean="0"/>
              <a:t>By widening their leadership teams to include staff other than qualified teachers, schools can help maximise the use of resources and allow other leaders to focus on learning and standards.</a:t>
            </a:r>
          </a:p>
          <a:p>
            <a:pPr marL="171450" indent="-171450">
              <a:buFont typeface="Arial"/>
              <a:buChar char="•"/>
              <a:defRPr/>
            </a:pPr>
            <a:endParaRPr lang="en-GB" sz="1600" dirty="0" smtClean="0"/>
          </a:p>
          <a:p>
            <a:pPr marL="171450" indent="-171450">
              <a:buFont typeface="Arial"/>
              <a:buChar char="•"/>
              <a:defRPr/>
            </a:pPr>
            <a:r>
              <a:rPr lang="en-US" sz="1600" dirty="0" smtClean="0"/>
              <a:t>In addition to all the reasons listed above, there is also the added incentive that developing new models and partnerships can generate cost- efficiencies through collaboration. </a:t>
            </a:r>
          </a:p>
          <a:p>
            <a:pPr marL="171450" indent="-171450">
              <a:buFont typeface="Arial"/>
              <a:buChar char="•"/>
              <a:defRPr/>
            </a:pPr>
            <a:endParaRPr lang="en-GB" sz="1600" dirty="0" smtClean="0"/>
          </a:p>
          <a:p>
            <a:pPr marL="171450" indent="-171450">
              <a:buFont typeface="Arial"/>
              <a:buChar char="•"/>
              <a:defRPr/>
            </a:pPr>
            <a:r>
              <a:rPr lang="en-US" sz="1600" dirty="0" smtClean="0"/>
              <a:t>Some staff find structural changes increase the pressure on them, whilst others view them as liberating and seize them opportunities for professional development.</a:t>
            </a:r>
          </a:p>
          <a:p>
            <a:endParaRPr lang="en-US" sz="1600" dirty="0" smtClean="0"/>
          </a:p>
          <a:p>
            <a:endParaRPr lang="en-US" sz="1600" dirty="0"/>
          </a:p>
        </p:txBody>
      </p:sp>
      <p:sp>
        <p:nvSpPr>
          <p:cNvPr id="4" name="Slide Number Placeholder 3"/>
          <p:cNvSpPr>
            <a:spLocks noGrp="1"/>
          </p:cNvSpPr>
          <p:nvPr>
            <p:ph type="sldNum" sz="quarter" idx="10"/>
          </p:nvPr>
        </p:nvSpPr>
        <p:spPr/>
        <p:txBody>
          <a:bodyPr/>
          <a:lstStyle/>
          <a:p>
            <a:fld id="{A468F410-3165-BC4D-BE0F-EC5D904D07DD}" type="slidenum">
              <a:rPr lang="en-US" smtClean="0"/>
              <a:t>19</a:t>
            </a:fld>
            <a:endParaRPr lang="en-US"/>
          </a:p>
        </p:txBody>
      </p:sp>
    </p:spTree>
    <p:extLst>
      <p:ext uri="{BB962C8B-B14F-4D97-AF65-F5344CB8AC3E}">
        <p14:creationId xmlns:p14="http://schemas.microsoft.com/office/powerpoint/2010/main" val="15590256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A468F410-3165-BC4D-BE0F-EC5D904D07DD}" type="slidenum">
              <a:rPr lang="en-US" smtClean="0"/>
              <a:t>20</a:t>
            </a:fld>
            <a:endParaRPr lang="en-US"/>
          </a:p>
        </p:txBody>
      </p:sp>
    </p:spTree>
    <p:extLst>
      <p:ext uri="{BB962C8B-B14F-4D97-AF65-F5344CB8AC3E}">
        <p14:creationId xmlns:p14="http://schemas.microsoft.com/office/powerpoint/2010/main" val="15590256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468F410-3165-BC4D-BE0F-EC5D904D07DD}" type="slidenum">
              <a:rPr lang="en-US" smtClean="0"/>
              <a:t>2</a:t>
            </a:fld>
            <a:endParaRPr lang="en-US"/>
          </a:p>
        </p:txBody>
      </p:sp>
    </p:spTree>
    <p:extLst>
      <p:ext uri="{BB962C8B-B14F-4D97-AF65-F5344CB8AC3E}">
        <p14:creationId xmlns:p14="http://schemas.microsoft.com/office/powerpoint/2010/main" val="33117902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smtClean="0">
              <a:latin typeface="Georgia" charset="0"/>
              <a:ea typeface="ＭＳ Ｐゴシック" charset="0"/>
            </a:endParaRPr>
          </a:p>
        </p:txBody>
      </p:sp>
      <p:sp>
        <p:nvSpPr>
          <p:cNvPr id="4" name="Slide Number Placeholder 3"/>
          <p:cNvSpPr>
            <a:spLocks noGrp="1"/>
          </p:cNvSpPr>
          <p:nvPr>
            <p:ph type="sldNum" sz="quarter" idx="10"/>
          </p:nvPr>
        </p:nvSpPr>
        <p:spPr/>
        <p:txBody>
          <a:bodyPr/>
          <a:lstStyle/>
          <a:p>
            <a:fld id="{A468F410-3165-BC4D-BE0F-EC5D904D07DD}" type="slidenum">
              <a:rPr lang="en-US" smtClean="0"/>
              <a:t>23</a:t>
            </a:fld>
            <a:endParaRPr lang="en-US"/>
          </a:p>
        </p:txBody>
      </p:sp>
    </p:spTree>
    <p:extLst>
      <p:ext uri="{BB962C8B-B14F-4D97-AF65-F5344CB8AC3E}">
        <p14:creationId xmlns:p14="http://schemas.microsoft.com/office/powerpoint/2010/main" val="5585637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dirty="0" smtClean="0">
                <a:latin typeface="Georgia" charset="0"/>
                <a:ea typeface="ＭＳ Ｐゴシック" charset="0"/>
              </a:rPr>
              <a:t>There is an unresolved debate on whether diversity management requires generic leadership skills or skills of a different nature and therefore what leadership skills are needed</a:t>
            </a:r>
            <a:endParaRPr lang="en-US" sz="1200" dirty="0" smtClean="0">
              <a:latin typeface="Georgia" charset="0"/>
              <a:ea typeface="ＭＳ Ｐゴシック" charset="0"/>
            </a:endParaRPr>
          </a:p>
          <a:p>
            <a:endParaRPr lang="en-US" dirty="0" smtClean="0"/>
          </a:p>
          <a:p>
            <a:pPr eaLnBrk="1" hangingPunct="1">
              <a:buFontTx/>
              <a:buNone/>
            </a:pPr>
            <a:r>
              <a:rPr lang="en-GB" u="sng" dirty="0" smtClean="0">
                <a:latin typeface="Georgia" charset="0"/>
                <a:ea typeface="ＭＳ Ｐゴシック" charset="0"/>
              </a:rPr>
              <a:t>Equal opportunities</a:t>
            </a:r>
            <a:endParaRPr lang="en-US" dirty="0" smtClean="0">
              <a:latin typeface="Georgia" charset="0"/>
              <a:ea typeface="ＭＳ Ｐゴシック" charset="0"/>
            </a:endParaRPr>
          </a:p>
          <a:p>
            <a:pPr eaLnBrk="1" hangingPunct="1">
              <a:buFontTx/>
              <a:buNone/>
            </a:pPr>
            <a:r>
              <a:rPr lang="en-GB" dirty="0" smtClean="0">
                <a:latin typeface="Georgia" charset="0"/>
                <a:ea typeface="ＭＳ Ｐゴシック" charset="0"/>
              </a:rPr>
              <a:t>	People are subject to discrimination and unfair practice. By ensuring everyone is treated the </a:t>
            </a:r>
            <a:r>
              <a:rPr lang="en-GB" i="1" dirty="0" smtClean="0">
                <a:latin typeface="Georgia" charset="0"/>
                <a:ea typeface="ＭＳ Ｐゴシック" charset="0"/>
              </a:rPr>
              <a:t>same</a:t>
            </a:r>
            <a:r>
              <a:rPr lang="en-GB" dirty="0" smtClean="0">
                <a:latin typeface="Georgia" charset="0"/>
                <a:ea typeface="ＭＳ Ｐゴシック" charset="0"/>
              </a:rPr>
              <a:t>, fair practices and outcomes will be achieved.</a:t>
            </a:r>
            <a:endParaRPr lang="en-US" dirty="0"/>
          </a:p>
        </p:txBody>
      </p:sp>
      <p:sp>
        <p:nvSpPr>
          <p:cNvPr id="4" name="Slide Number Placeholder 3"/>
          <p:cNvSpPr>
            <a:spLocks noGrp="1"/>
          </p:cNvSpPr>
          <p:nvPr>
            <p:ph type="sldNum" sz="quarter" idx="10"/>
          </p:nvPr>
        </p:nvSpPr>
        <p:spPr/>
        <p:txBody>
          <a:bodyPr/>
          <a:lstStyle/>
          <a:p>
            <a:fld id="{A468F410-3165-BC4D-BE0F-EC5D904D07DD}" type="slidenum">
              <a:rPr lang="en-US" smtClean="0"/>
              <a:t>24</a:t>
            </a:fld>
            <a:endParaRPr lang="en-US"/>
          </a:p>
        </p:txBody>
      </p:sp>
    </p:spTree>
    <p:extLst>
      <p:ext uri="{BB962C8B-B14F-4D97-AF65-F5344CB8AC3E}">
        <p14:creationId xmlns:p14="http://schemas.microsoft.com/office/powerpoint/2010/main" val="24235194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600" dirty="0" smtClean="0"/>
              <a:t>Advance level qualifications</a:t>
            </a:r>
            <a:r>
              <a:rPr lang="en-US" sz="1600" baseline="0" dirty="0" smtClean="0"/>
              <a:t> (A-Level)</a:t>
            </a:r>
            <a:r>
              <a:rPr lang="en-US" sz="1600" dirty="0" smtClean="0"/>
              <a:t>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600" dirty="0" smtClean="0"/>
              <a:t>BTEC (Business and Technology Education Council)</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600" dirty="0" smtClean="0"/>
              <a:t>The International Baccalaureate (IB)</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600" dirty="0" smtClean="0"/>
              <a:t>Cambridge Pre-U. </a:t>
            </a:r>
          </a:p>
          <a:p>
            <a:endParaRPr lang="en-US" sz="1600" dirty="0" smtClean="0"/>
          </a:p>
          <a:p>
            <a:r>
              <a:rPr lang="en-US" sz="1600" dirty="0" smtClean="0"/>
              <a:t>Applications through UCAS (Universities and Colleges Admission Service)</a:t>
            </a:r>
          </a:p>
          <a:p>
            <a:endParaRPr lang="en-US" sz="1600" dirty="0" smtClean="0"/>
          </a:p>
          <a:p>
            <a:endParaRPr lang="en-US" sz="1600" baseline="0" dirty="0" smtClean="0"/>
          </a:p>
          <a:p>
            <a:r>
              <a:rPr lang="en-US" sz="1600" baseline="0" dirty="0" smtClean="0"/>
              <a:t>Recent government changes announce plans to decrease university places AND</a:t>
            </a:r>
          </a:p>
          <a:p>
            <a:endParaRPr lang="en-US" sz="1600"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600" dirty="0" smtClean="0"/>
              <a:t>It has been speculated as to whether</a:t>
            </a:r>
            <a:r>
              <a:rPr lang="en-US" sz="1600" baseline="0" dirty="0" smtClean="0"/>
              <a:t> the fee increase will </a:t>
            </a:r>
            <a:r>
              <a:rPr lang="en-US" sz="1600" baseline="0" dirty="0" err="1" smtClean="0"/>
              <a:t>futher</a:t>
            </a:r>
            <a:r>
              <a:rPr lang="en-US" sz="1600" baseline="0" dirty="0" smtClean="0"/>
              <a:t> perpetuate the class divide within the UK. </a:t>
            </a:r>
          </a:p>
          <a:p>
            <a:endParaRPr lang="en-US" sz="1600" dirty="0"/>
          </a:p>
        </p:txBody>
      </p:sp>
      <p:sp>
        <p:nvSpPr>
          <p:cNvPr id="4" name="Slide Number Placeholder 3"/>
          <p:cNvSpPr>
            <a:spLocks noGrp="1"/>
          </p:cNvSpPr>
          <p:nvPr>
            <p:ph type="sldNum" sz="quarter" idx="10"/>
          </p:nvPr>
        </p:nvSpPr>
        <p:spPr/>
        <p:txBody>
          <a:bodyPr/>
          <a:lstStyle/>
          <a:p>
            <a:fld id="{A468F410-3165-BC4D-BE0F-EC5D904D07DD}" type="slidenum">
              <a:rPr lang="en-US" smtClean="0"/>
              <a:t>25</a:t>
            </a:fld>
            <a:endParaRPr lang="en-US"/>
          </a:p>
        </p:txBody>
      </p:sp>
    </p:spTree>
    <p:extLst>
      <p:ext uri="{BB962C8B-B14F-4D97-AF65-F5344CB8AC3E}">
        <p14:creationId xmlns:p14="http://schemas.microsoft.com/office/powerpoint/2010/main" val="21222952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smtClean="0"/>
              <a:t>QCDA – Qualifications</a:t>
            </a:r>
            <a:r>
              <a:rPr lang="en-US" sz="1600" baseline="0" dirty="0" smtClean="0"/>
              <a:t> and Curriculum Development Agency</a:t>
            </a:r>
            <a:endParaRPr lang="en-US" sz="1600" dirty="0"/>
          </a:p>
        </p:txBody>
      </p:sp>
      <p:sp>
        <p:nvSpPr>
          <p:cNvPr id="4" name="Slide Number Placeholder 3"/>
          <p:cNvSpPr>
            <a:spLocks noGrp="1"/>
          </p:cNvSpPr>
          <p:nvPr>
            <p:ph type="sldNum" sz="quarter" idx="10"/>
          </p:nvPr>
        </p:nvSpPr>
        <p:spPr/>
        <p:txBody>
          <a:bodyPr/>
          <a:lstStyle/>
          <a:p>
            <a:fld id="{A468F410-3165-BC4D-BE0F-EC5D904D07DD}" type="slidenum">
              <a:rPr lang="en-US" smtClean="0"/>
              <a:t>26</a:t>
            </a:fld>
            <a:endParaRPr lang="en-US"/>
          </a:p>
        </p:txBody>
      </p:sp>
    </p:spTree>
    <p:extLst>
      <p:ext uri="{BB962C8B-B14F-4D97-AF65-F5344CB8AC3E}">
        <p14:creationId xmlns:p14="http://schemas.microsoft.com/office/powerpoint/2010/main" val="38589326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lvl="1" indent="0">
              <a:buFont typeface="Arial"/>
              <a:buNone/>
            </a:pPr>
            <a:endParaRPr lang="en-US" baseline="0" dirty="0" smtClean="0"/>
          </a:p>
        </p:txBody>
      </p:sp>
      <p:sp>
        <p:nvSpPr>
          <p:cNvPr id="4" name="Slide Number Placeholder 3"/>
          <p:cNvSpPr>
            <a:spLocks noGrp="1"/>
          </p:cNvSpPr>
          <p:nvPr>
            <p:ph type="sldNum" sz="quarter" idx="10"/>
          </p:nvPr>
        </p:nvSpPr>
        <p:spPr/>
        <p:txBody>
          <a:bodyPr/>
          <a:lstStyle/>
          <a:p>
            <a:fld id="{A468F410-3165-BC4D-BE0F-EC5D904D07DD}" type="slidenum">
              <a:rPr lang="en-US" smtClean="0"/>
              <a:t>27</a:t>
            </a:fld>
            <a:endParaRPr lang="en-US"/>
          </a:p>
        </p:txBody>
      </p:sp>
    </p:spTree>
    <p:extLst>
      <p:ext uri="{BB962C8B-B14F-4D97-AF65-F5344CB8AC3E}">
        <p14:creationId xmlns:p14="http://schemas.microsoft.com/office/powerpoint/2010/main" val="385893261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457200" rtl="0" eaLnBrk="1" fontAlgn="auto" latinLnBrk="0" hangingPunct="1">
              <a:lnSpc>
                <a:spcPct val="100000"/>
              </a:lnSpc>
              <a:spcBef>
                <a:spcPts val="0"/>
              </a:spcBef>
              <a:spcAft>
                <a:spcPts val="0"/>
              </a:spcAft>
              <a:buClrTx/>
              <a:buSzTx/>
              <a:buFontTx/>
              <a:buNone/>
              <a:tabLst/>
              <a:defRPr/>
            </a:pPr>
            <a:r>
              <a:rPr lang="en-US" sz="1600" dirty="0" smtClean="0"/>
              <a:t>Claims that more than 1,900 schools had replied expressing an interest in converting to academy status (This later turned out that only 153 had applied and 32 had been opened as academies)</a:t>
            </a:r>
          </a:p>
          <a:p>
            <a:endParaRPr lang="en-US" sz="1600" dirty="0"/>
          </a:p>
        </p:txBody>
      </p:sp>
      <p:sp>
        <p:nvSpPr>
          <p:cNvPr id="4" name="Slide Number Placeholder 3"/>
          <p:cNvSpPr>
            <a:spLocks noGrp="1"/>
          </p:cNvSpPr>
          <p:nvPr>
            <p:ph type="sldNum" sz="quarter" idx="10"/>
          </p:nvPr>
        </p:nvSpPr>
        <p:spPr/>
        <p:txBody>
          <a:bodyPr/>
          <a:lstStyle/>
          <a:p>
            <a:fld id="{A468F410-3165-BC4D-BE0F-EC5D904D07DD}" type="slidenum">
              <a:rPr lang="en-US" smtClean="0"/>
              <a:t>28</a:t>
            </a:fld>
            <a:endParaRPr lang="en-US"/>
          </a:p>
        </p:txBody>
      </p:sp>
    </p:spTree>
    <p:extLst>
      <p:ext uri="{BB962C8B-B14F-4D97-AF65-F5344CB8AC3E}">
        <p14:creationId xmlns:p14="http://schemas.microsoft.com/office/powerpoint/2010/main" val="76060139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a:buNone/>
            </a:pPr>
            <a:endParaRPr lang="en-US" sz="1600" dirty="0" smtClean="0"/>
          </a:p>
          <a:p>
            <a:endParaRPr lang="en-US" sz="1600" dirty="0"/>
          </a:p>
        </p:txBody>
      </p:sp>
      <p:sp>
        <p:nvSpPr>
          <p:cNvPr id="4" name="Slide Number Placeholder 3"/>
          <p:cNvSpPr>
            <a:spLocks noGrp="1"/>
          </p:cNvSpPr>
          <p:nvPr>
            <p:ph type="sldNum" sz="quarter" idx="10"/>
          </p:nvPr>
        </p:nvSpPr>
        <p:spPr/>
        <p:txBody>
          <a:bodyPr/>
          <a:lstStyle/>
          <a:p>
            <a:fld id="{A468F410-3165-BC4D-BE0F-EC5D904D07DD}" type="slidenum">
              <a:rPr lang="en-US" smtClean="0"/>
              <a:t>29</a:t>
            </a:fld>
            <a:endParaRPr lang="en-US"/>
          </a:p>
        </p:txBody>
      </p:sp>
    </p:spTree>
    <p:extLst>
      <p:ext uri="{BB962C8B-B14F-4D97-AF65-F5344CB8AC3E}">
        <p14:creationId xmlns:p14="http://schemas.microsoft.com/office/powerpoint/2010/main" val="147475181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914400" lvl="2" indent="0">
              <a:buFont typeface="Arial"/>
              <a:buNone/>
            </a:pPr>
            <a:r>
              <a:rPr lang="en-US" sz="1600" b="0" baseline="0" dirty="0" smtClean="0"/>
              <a:t>He also argued that local communities were being ‘completely disempowered’ from having a say in the establishment of a new form of school</a:t>
            </a:r>
          </a:p>
          <a:p>
            <a:pPr marL="914400" lvl="2" indent="0">
              <a:buFont typeface="Arial"/>
              <a:buNone/>
            </a:pPr>
            <a:endParaRPr lang="en-US" sz="1600" b="0" baseline="0" dirty="0" smtClean="0"/>
          </a:p>
          <a:p>
            <a:pPr marL="914400" lvl="2" indent="0">
              <a:buFont typeface="Arial"/>
              <a:buNone/>
            </a:pPr>
            <a:r>
              <a:rPr lang="en-US" sz="1600" b="0" baseline="0" dirty="0" smtClean="0"/>
              <a:t>More about developing a highly </a:t>
            </a:r>
            <a:r>
              <a:rPr lang="en-US" sz="1600" b="0" baseline="0" dirty="0" err="1" smtClean="0"/>
              <a:t>centralised</a:t>
            </a:r>
            <a:r>
              <a:rPr lang="en-US" sz="1600" b="0" baseline="0" dirty="0" smtClean="0"/>
              <a:t> system of control</a:t>
            </a:r>
          </a:p>
          <a:p>
            <a:pPr marL="457200" lvl="1" indent="0">
              <a:buFont typeface="Arial"/>
              <a:buNone/>
            </a:pPr>
            <a:endParaRPr lang="en-US" sz="1600" b="0" baseline="0" dirty="0" smtClean="0"/>
          </a:p>
          <a:p>
            <a:pPr marL="457200" lvl="1" indent="0">
              <a:buFont typeface="Arial"/>
              <a:buNone/>
            </a:pPr>
            <a:r>
              <a:rPr lang="en-US" sz="1600" b="0" baseline="0" dirty="0" smtClean="0"/>
              <a:t>	</a:t>
            </a:r>
            <a:r>
              <a:rPr lang="en-US" sz="1600" b="0" dirty="0" smtClean="0"/>
              <a:t>Former</a:t>
            </a:r>
            <a:r>
              <a:rPr lang="en-US" sz="1600" b="0" baseline="0" dirty="0" smtClean="0"/>
              <a:t> Education Secretary Estelle Morris was also concerned at the lack of debate in parliament</a:t>
            </a:r>
          </a:p>
          <a:p>
            <a:endParaRPr lang="en-US" sz="1600" dirty="0" smtClean="0"/>
          </a:p>
          <a:p>
            <a:endParaRPr lang="en-US" sz="1600" dirty="0"/>
          </a:p>
        </p:txBody>
      </p:sp>
      <p:sp>
        <p:nvSpPr>
          <p:cNvPr id="4" name="Slide Number Placeholder 3"/>
          <p:cNvSpPr>
            <a:spLocks noGrp="1"/>
          </p:cNvSpPr>
          <p:nvPr>
            <p:ph type="sldNum" sz="quarter" idx="10"/>
          </p:nvPr>
        </p:nvSpPr>
        <p:spPr/>
        <p:txBody>
          <a:bodyPr/>
          <a:lstStyle/>
          <a:p>
            <a:fld id="{A468F410-3165-BC4D-BE0F-EC5D904D07DD}" type="slidenum">
              <a:rPr lang="en-US" smtClean="0"/>
              <a:t>30</a:t>
            </a:fld>
            <a:endParaRPr lang="en-US"/>
          </a:p>
        </p:txBody>
      </p:sp>
    </p:spTree>
    <p:extLst>
      <p:ext uri="{BB962C8B-B14F-4D97-AF65-F5344CB8AC3E}">
        <p14:creationId xmlns:p14="http://schemas.microsoft.com/office/powerpoint/2010/main" val="147475181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A468F410-3165-BC4D-BE0F-EC5D904D07DD}" type="slidenum">
              <a:rPr lang="en-US" smtClean="0"/>
              <a:t>31</a:t>
            </a:fld>
            <a:endParaRPr lang="en-US"/>
          </a:p>
        </p:txBody>
      </p:sp>
    </p:spTree>
    <p:extLst>
      <p:ext uri="{BB962C8B-B14F-4D97-AF65-F5344CB8AC3E}">
        <p14:creationId xmlns:p14="http://schemas.microsoft.com/office/powerpoint/2010/main" val="147475181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28650" lvl="1" indent="-171450">
              <a:buFont typeface="Arial"/>
              <a:buChar char="•"/>
            </a:pPr>
            <a:r>
              <a:rPr lang="en-US" sz="1600" b="0" baseline="0" dirty="0" smtClean="0"/>
              <a:t>ATL General Secretary Mary </a:t>
            </a:r>
            <a:r>
              <a:rPr lang="en-US" sz="1600" b="0" baseline="0" dirty="0" err="1" smtClean="0"/>
              <a:t>Bousted</a:t>
            </a:r>
            <a:r>
              <a:rPr lang="en-US" sz="1600" b="0" baseline="0" dirty="0" smtClean="0"/>
              <a:t> -</a:t>
            </a:r>
          </a:p>
          <a:p>
            <a:pPr marL="1543050" lvl="3" indent="-171450">
              <a:buFont typeface="Arial"/>
              <a:buChar char="•"/>
            </a:pPr>
            <a:r>
              <a:rPr lang="en-US" sz="1600" b="0" baseline="0" dirty="0" smtClean="0"/>
              <a:t>This shows up the idea that changing a school’s status to academy – simply changing its name, divorcing it from its local authority and </a:t>
            </a:r>
            <a:r>
              <a:rPr lang="en-US" sz="1600" b="0" baseline="0" dirty="0" err="1" smtClean="0"/>
              <a:t>seperating</a:t>
            </a:r>
            <a:r>
              <a:rPr lang="en-US" sz="1600" b="0" baseline="0" dirty="0" smtClean="0"/>
              <a:t> it from its local community of schools will automatically lead to improvements is a fallacy, and it will be shown to be one at great cost over the next few years</a:t>
            </a:r>
          </a:p>
          <a:p>
            <a:pPr marL="1085850" lvl="2" indent="-171450">
              <a:buFont typeface="Arial"/>
              <a:buChar char="•"/>
            </a:pPr>
            <a:endParaRPr lang="en-US" sz="1600" b="0" baseline="0" dirty="0" smtClean="0"/>
          </a:p>
          <a:p>
            <a:pPr marL="1085850" lvl="2" indent="-171450">
              <a:buFont typeface="Arial"/>
              <a:buChar char="•"/>
            </a:pPr>
            <a:r>
              <a:rPr lang="en-US" sz="1600" b="0" baseline="0" dirty="0" smtClean="0"/>
              <a:t>Despite a 600 signature petition against it and only one in five that responded to a council questionnaire were in </a:t>
            </a:r>
            <a:r>
              <a:rPr lang="en-US" sz="1600" b="0" baseline="0" dirty="0" err="1" smtClean="0"/>
              <a:t>favour</a:t>
            </a:r>
            <a:r>
              <a:rPr lang="en-US" sz="1600" b="0" baseline="0" dirty="0" smtClean="0"/>
              <a:t> of change, the council ignored this and announced plans would go ahead</a:t>
            </a:r>
          </a:p>
          <a:p>
            <a:pPr marL="914400" lvl="2" indent="0">
              <a:buFont typeface="Arial"/>
              <a:buNone/>
            </a:pPr>
            <a:endParaRPr lang="en-US" sz="1600" b="0" baseline="0" dirty="0" smtClean="0"/>
          </a:p>
          <a:p>
            <a:pPr marL="914400" lvl="2" indent="0">
              <a:buFont typeface="Arial"/>
              <a:buNone/>
            </a:pPr>
            <a:r>
              <a:rPr lang="en-US" sz="1600" b="1" baseline="0" dirty="0" smtClean="0"/>
              <a:t>CONCERN FOR SEN CHILDREN</a:t>
            </a:r>
          </a:p>
          <a:p>
            <a:pPr marL="1085850" lvl="2" indent="-171450">
              <a:buFont typeface="Arial"/>
              <a:buChar char="•"/>
            </a:pPr>
            <a:r>
              <a:rPr lang="en-US" sz="1600" b="0" baseline="0" dirty="0" smtClean="0"/>
              <a:t>Many parents of SEN children aspire to schools in their local communities where their children can get high-quality SEN support. But local authorities already have very little access to academies to monitor outcomes, or the curriculum, which could lead to SEN children having a much poorer experience.</a:t>
            </a:r>
          </a:p>
          <a:p>
            <a:pPr marL="1085850" lvl="2" indent="-171450">
              <a:buFont typeface="Arial"/>
              <a:buChar char="•"/>
            </a:pPr>
            <a:r>
              <a:rPr lang="en-US" sz="1600" b="0" baseline="0" dirty="0" smtClean="0"/>
              <a:t>They may also miss out on local networks that share expertise between mainstream and special schools</a:t>
            </a:r>
          </a:p>
          <a:p>
            <a:pPr marL="628650" lvl="1" indent="-171450">
              <a:buFont typeface="Arial"/>
              <a:buChar char="•"/>
            </a:pPr>
            <a:endParaRPr lang="en-US" sz="1600" b="0" baseline="0" dirty="0" smtClean="0"/>
          </a:p>
          <a:p>
            <a:pPr marL="628650" lvl="1" indent="-171450">
              <a:buFont typeface="Arial"/>
              <a:buChar char="•"/>
            </a:pPr>
            <a:endParaRPr lang="en-US" sz="1600" b="0" baseline="0" dirty="0" smtClean="0"/>
          </a:p>
          <a:p>
            <a:pPr marL="628650" lvl="1" indent="-171450">
              <a:buFont typeface="Arial"/>
              <a:buChar char="•"/>
            </a:pPr>
            <a:r>
              <a:rPr lang="en-US" sz="1600" b="0" baseline="0" dirty="0" smtClean="0"/>
              <a:t>Michael Gove claimed in June that 700 free schools would be open in 2011; 3 months later he was forced to admit that the actual number was 16, with half being faith schools</a:t>
            </a:r>
          </a:p>
          <a:p>
            <a:pPr marL="628650" lvl="1" indent="-171450">
              <a:buFont typeface="Arial"/>
              <a:buChar char="•"/>
            </a:pPr>
            <a:endParaRPr lang="en-US" sz="1600" b="0" baseline="0" dirty="0" smtClean="0"/>
          </a:p>
          <a:p>
            <a:endParaRPr lang="en-US" sz="1600" dirty="0"/>
          </a:p>
        </p:txBody>
      </p:sp>
      <p:sp>
        <p:nvSpPr>
          <p:cNvPr id="4" name="Slide Number Placeholder 3"/>
          <p:cNvSpPr>
            <a:spLocks noGrp="1"/>
          </p:cNvSpPr>
          <p:nvPr>
            <p:ph type="sldNum" sz="quarter" idx="10"/>
          </p:nvPr>
        </p:nvSpPr>
        <p:spPr/>
        <p:txBody>
          <a:bodyPr/>
          <a:lstStyle/>
          <a:p>
            <a:fld id="{A468F410-3165-BC4D-BE0F-EC5D904D07DD}" type="slidenum">
              <a:rPr lang="en-US" smtClean="0"/>
              <a:t>32</a:t>
            </a:fld>
            <a:endParaRPr lang="en-US"/>
          </a:p>
        </p:txBody>
      </p:sp>
    </p:spTree>
    <p:extLst>
      <p:ext uri="{BB962C8B-B14F-4D97-AF65-F5344CB8AC3E}">
        <p14:creationId xmlns:p14="http://schemas.microsoft.com/office/powerpoint/2010/main" val="35093739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smtClean="0"/>
              <a:t>1944 –</a:t>
            </a:r>
            <a:r>
              <a:rPr lang="en-US" sz="1600" baseline="0" dirty="0" smtClean="0"/>
              <a:t> Tripartite system</a:t>
            </a:r>
          </a:p>
          <a:p>
            <a:endParaRPr lang="en-US" sz="1600" dirty="0" smtClean="0"/>
          </a:p>
          <a:p>
            <a:r>
              <a:rPr lang="en-US" sz="1600" dirty="0" smtClean="0"/>
              <a:t>1951 – General Certificate of Education introduced (GCE) ??</a:t>
            </a:r>
          </a:p>
          <a:p>
            <a:endParaRPr lang="en-US" sz="160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600" dirty="0" smtClean="0"/>
              <a:t>1964 - Comprehensive schools introduced combining students of all abilities</a:t>
            </a:r>
          </a:p>
          <a:p>
            <a:endParaRPr lang="en-US" sz="160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600" dirty="0" smtClean="0"/>
              <a:t>1988 – </a:t>
            </a:r>
            <a:r>
              <a:rPr lang="en-US" sz="1600" baseline="0" dirty="0" smtClean="0"/>
              <a:t>Introduction of GCSEs and National Curriculum</a:t>
            </a:r>
          </a:p>
          <a:p>
            <a:endParaRPr lang="en-US" sz="1600" dirty="0" smtClean="0"/>
          </a:p>
          <a:p>
            <a:r>
              <a:rPr lang="en-US" sz="1600" baseline="0" dirty="0" smtClean="0"/>
              <a:t>1993 – SATs (standard assessment tests) introduced between ages 7-11 and 14</a:t>
            </a:r>
          </a:p>
          <a:p>
            <a:endParaRPr lang="en-US" sz="1600" baseline="0" dirty="0" smtClean="0"/>
          </a:p>
          <a:p>
            <a:r>
              <a:rPr lang="en-US" sz="1600" baseline="0" dirty="0" smtClean="0"/>
              <a:t>1997 – National Literacy &amp; Numeracy strategy introduced to compete with other countries and to raise standards</a:t>
            </a:r>
          </a:p>
          <a:p>
            <a:endParaRPr lang="en-US" sz="1600" baseline="0" dirty="0" smtClean="0"/>
          </a:p>
          <a:p>
            <a:r>
              <a:rPr lang="en-US" sz="1600" baseline="0" dirty="0" smtClean="0"/>
              <a:t>2003 – ECM – led to 2004 children act??</a:t>
            </a:r>
          </a:p>
          <a:p>
            <a:endParaRPr lang="en-US" sz="1600" baseline="0" dirty="0" smtClean="0"/>
          </a:p>
          <a:p>
            <a:r>
              <a:rPr lang="en-US" sz="1600" baseline="0" dirty="0" smtClean="0"/>
              <a:t>2008 – Education and skills act raised leaving age to 17 (in 2013 raising to 18 in 2015) abolishing KS3 SATs</a:t>
            </a:r>
          </a:p>
          <a:p>
            <a:endParaRPr lang="en-US" sz="1600" baseline="0" dirty="0" smtClean="0"/>
          </a:p>
          <a:p>
            <a:r>
              <a:rPr lang="en-US" sz="1600" baseline="0" dirty="0" smtClean="0"/>
              <a:t>2008 – Tories free school policy introduced by Michael Gove</a:t>
            </a:r>
          </a:p>
          <a:p>
            <a:endParaRPr lang="en-US" sz="1600" baseline="0" dirty="0" smtClean="0"/>
          </a:p>
          <a:p>
            <a:r>
              <a:rPr lang="en-US" sz="1600" baseline="0" dirty="0" smtClean="0"/>
              <a:t>2010 – Academies act – provided for rapid expansion of academies</a:t>
            </a:r>
          </a:p>
          <a:p>
            <a:endParaRPr lang="en-US" sz="1600" baseline="0" dirty="0" smtClean="0"/>
          </a:p>
          <a:p>
            <a:r>
              <a:rPr lang="en-US" sz="1600" baseline="0" dirty="0" smtClean="0"/>
              <a:t>2011 – Education Act – Diminished role of local authority and allowed for further expansion of academies</a:t>
            </a:r>
          </a:p>
          <a:p>
            <a:endParaRPr lang="en-US" sz="1600" dirty="0"/>
          </a:p>
        </p:txBody>
      </p:sp>
      <p:sp>
        <p:nvSpPr>
          <p:cNvPr id="4" name="Slide Number Placeholder 3"/>
          <p:cNvSpPr>
            <a:spLocks noGrp="1"/>
          </p:cNvSpPr>
          <p:nvPr>
            <p:ph type="sldNum" sz="quarter" idx="10"/>
          </p:nvPr>
        </p:nvSpPr>
        <p:spPr/>
        <p:txBody>
          <a:bodyPr/>
          <a:lstStyle/>
          <a:p>
            <a:fld id="{A468F410-3165-BC4D-BE0F-EC5D904D07DD}" type="slidenum">
              <a:rPr lang="en-US" smtClean="0"/>
              <a:t>3</a:t>
            </a:fld>
            <a:endParaRPr lang="en-US"/>
          </a:p>
        </p:txBody>
      </p:sp>
    </p:spTree>
    <p:extLst>
      <p:ext uri="{BB962C8B-B14F-4D97-AF65-F5344CB8AC3E}">
        <p14:creationId xmlns:p14="http://schemas.microsoft.com/office/powerpoint/2010/main" val="382826762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smtClean="0"/>
              <a:t>Resulting in any objections</a:t>
            </a:r>
            <a:r>
              <a:rPr lang="en-US" sz="1600" baseline="0" dirty="0" smtClean="0"/>
              <a:t> being overlooked regardless of public and professional concerns</a:t>
            </a:r>
          </a:p>
          <a:p>
            <a:endParaRPr lang="en-US" sz="1600" baseline="0" dirty="0" smtClean="0"/>
          </a:p>
          <a:p>
            <a:r>
              <a:rPr lang="en-US" sz="1600" baseline="0" dirty="0" smtClean="0"/>
              <a:t>Leadership is clearly growing in prominence in UK education</a:t>
            </a:r>
          </a:p>
          <a:p>
            <a:endParaRPr lang="en-US" sz="1600" baseline="0" dirty="0" smtClean="0"/>
          </a:p>
          <a:p>
            <a:r>
              <a:rPr lang="en-US" sz="1600" baseline="0" dirty="0" smtClean="0"/>
              <a:t>Further opportunities for leadership development</a:t>
            </a:r>
          </a:p>
          <a:p>
            <a:endParaRPr lang="en-US" sz="1600" baseline="0" dirty="0" smtClean="0"/>
          </a:p>
          <a:p>
            <a:r>
              <a:rPr lang="en-US" sz="1600" baseline="0" dirty="0" smtClean="0"/>
              <a:t>More being used in teacher training and undergraduate courses in the form of employability</a:t>
            </a:r>
          </a:p>
          <a:p>
            <a:endParaRPr lang="en-US" sz="1600" baseline="0" dirty="0" smtClean="0"/>
          </a:p>
          <a:p>
            <a:r>
              <a:rPr lang="en-US" sz="1600" baseline="0" dirty="0" smtClean="0"/>
              <a:t>Inconsistent political system results in </a:t>
            </a:r>
            <a:r>
              <a:rPr lang="en-US" sz="1600" b="1" baseline="0" dirty="0" smtClean="0"/>
              <a:t>ONE STEP FORWARD AND TWO STEPS BACK IDEAL!!</a:t>
            </a:r>
          </a:p>
          <a:p>
            <a:r>
              <a:rPr lang="en-US" sz="1600" b="1" baseline="0" dirty="0" smtClean="0"/>
              <a:t>Constant electoral changes result in long term plans being scrapped or limited before the full effect can be seen</a:t>
            </a:r>
          </a:p>
          <a:p>
            <a:r>
              <a:rPr lang="en-US" sz="1600" b="1" baseline="0" dirty="0" smtClean="0"/>
              <a:t>Should educational policies be </a:t>
            </a:r>
            <a:r>
              <a:rPr lang="en-US" sz="1600" b="1" baseline="0" dirty="0" err="1" smtClean="0"/>
              <a:t>centralised</a:t>
            </a:r>
            <a:r>
              <a:rPr lang="en-US" sz="1600" b="1" baseline="0" dirty="0" smtClean="0"/>
              <a:t>? If they were decentralised would this limit the disruption caused by constant changes?</a:t>
            </a:r>
          </a:p>
          <a:p>
            <a:r>
              <a:rPr lang="en-US" sz="1600" b="1" baseline="0" dirty="0" smtClean="0"/>
              <a:t>A further question could be: SHOULD THE EDUCATIONAL SYSTEM BE LEFT TO POLITICANS AT ALL? OR IN THE HANDS OF A PANEL OF EDUCATIONAL EXPERTS AND SOCIOLOGISTS???</a:t>
            </a:r>
          </a:p>
          <a:p>
            <a:endParaRPr lang="en-US" sz="1600" b="1" baseline="0" dirty="0" smtClean="0"/>
          </a:p>
          <a:p>
            <a:endParaRPr lang="en-US" sz="1600" baseline="0" dirty="0" smtClean="0"/>
          </a:p>
          <a:p>
            <a:endParaRPr lang="en-US" sz="1600" dirty="0"/>
          </a:p>
        </p:txBody>
      </p:sp>
      <p:sp>
        <p:nvSpPr>
          <p:cNvPr id="4" name="Slide Number Placeholder 3"/>
          <p:cNvSpPr>
            <a:spLocks noGrp="1"/>
          </p:cNvSpPr>
          <p:nvPr>
            <p:ph type="sldNum" sz="quarter" idx="10"/>
          </p:nvPr>
        </p:nvSpPr>
        <p:spPr/>
        <p:txBody>
          <a:bodyPr/>
          <a:lstStyle/>
          <a:p>
            <a:fld id="{A468F410-3165-BC4D-BE0F-EC5D904D07DD}" type="slidenum">
              <a:rPr lang="en-US" smtClean="0"/>
              <a:t>33</a:t>
            </a:fld>
            <a:endParaRPr lang="en-US"/>
          </a:p>
        </p:txBody>
      </p:sp>
    </p:spTree>
    <p:extLst>
      <p:ext uri="{BB962C8B-B14F-4D97-AF65-F5344CB8AC3E}">
        <p14:creationId xmlns:p14="http://schemas.microsoft.com/office/powerpoint/2010/main" val="105432547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468F410-3165-BC4D-BE0F-EC5D904D07DD}" type="slidenum">
              <a:rPr lang="en-US" smtClean="0"/>
              <a:t>34</a:t>
            </a:fld>
            <a:endParaRPr lang="en-US"/>
          </a:p>
        </p:txBody>
      </p:sp>
    </p:spTree>
    <p:extLst>
      <p:ext uri="{BB962C8B-B14F-4D97-AF65-F5344CB8AC3E}">
        <p14:creationId xmlns:p14="http://schemas.microsoft.com/office/powerpoint/2010/main" val="14584871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smtClean="0"/>
              <a:t>Nursery</a:t>
            </a:r>
            <a:r>
              <a:rPr lang="en-US" sz="1600" baseline="0" dirty="0" smtClean="0"/>
              <a:t> School – as of September 2010 all three and four year olds are entitled to 15 hours of free nursery education for 38 weeks of the year</a:t>
            </a:r>
            <a:endParaRPr lang="en-US" sz="1600" dirty="0" smtClean="0"/>
          </a:p>
          <a:p>
            <a:endParaRPr lang="en-US" sz="1600" dirty="0" smtClean="0"/>
          </a:p>
          <a:p>
            <a:r>
              <a:rPr lang="en-US" sz="1600" dirty="0" smtClean="0"/>
              <a:t>KS1 – 5 -</a:t>
            </a:r>
            <a:r>
              <a:rPr lang="en-US" sz="1600" baseline="0" dirty="0" smtClean="0"/>
              <a:t> 7</a:t>
            </a:r>
            <a:endParaRPr lang="en-US" sz="1600" dirty="0" smtClean="0"/>
          </a:p>
          <a:p>
            <a:r>
              <a:rPr lang="en-US" sz="1600" dirty="0" smtClean="0"/>
              <a:t>KS2 – 7 - 11</a:t>
            </a:r>
          </a:p>
          <a:p>
            <a:r>
              <a:rPr lang="en-US" sz="1600" dirty="0" smtClean="0"/>
              <a:t>KS3 – 11 - 13</a:t>
            </a:r>
          </a:p>
          <a:p>
            <a:r>
              <a:rPr lang="en-US" sz="1600" dirty="0" smtClean="0"/>
              <a:t>KS4 – 14 - 16</a:t>
            </a:r>
          </a:p>
          <a:p>
            <a:r>
              <a:rPr lang="en-US" sz="1600" dirty="0" smtClean="0"/>
              <a:t>KS5 – 16 – 18</a:t>
            </a:r>
          </a:p>
          <a:p>
            <a:endParaRPr lang="en-US" sz="1600" dirty="0" smtClean="0"/>
          </a:p>
          <a:p>
            <a:r>
              <a:rPr lang="en-US" sz="1600" dirty="0" smtClean="0"/>
              <a:t>KS1,</a:t>
            </a:r>
            <a:r>
              <a:rPr lang="en-US" sz="1600" baseline="0" dirty="0" smtClean="0"/>
              <a:t> </a:t>
            </a:r>
            <a:r>
              <a:rPr lang="en-US" sz="1600" dirty="0" smtClean="0"/>
              <a:t>2 &amp; 3 – English,</a:t>
            </a:r>
            <a:r>
              <a:rPr lang="en-US" sz="1600" baseline="0" dirty="0" smtClean="0"/>
              <a:t> </a:t>
            </a:r>
            <a:r>
              <a:rPr lang="en-US" sz="1600" baseline="0" dirty="0" err="1" smtClean="0"/>
              <a:t>Maths</a:t>
            </a:r>
            <a:r>
              <a:rPr lang="en-US" sz="1600" baseline="0" dirty="0" smtClean="0"/>
              <a:t>, Science, Design &amp; Technology, History, Art, Geography, Music, PE, Modern Languages</a:t>
            </a:r>
          </a:p>
          <a:p>
            <a:r>
              <a:rPr lang="en-US" sz="1600" baseline="0" dirty="0" smtClean="0"/>
              <a:t>KS4 – English, </a:t>
            </a:r>
            <a:r>
              <a:rPr lang="en-US" sz="1600" baseline="0" dirty="0" err="1" smtClean="0"/>
              <a:t>Maths</a:t>
            </a:r>
            <a:r>
              <a:rPr lang="en-US" sz="1600" baseline="0" dirty="0" smtClean="0"/>
              <a:t>, Science, PE, a Technology &amp; a modern language</a:t>
            </a:r>
          </a:p>
          <a:p>
            <a:endParaRPr lang="en-US" sz="1600" baseline="0" dirty="0" smtClean="0"/>
          </a:p>
          <a:p>
            <a:r>
              <a:rPr lang="en-US" sz="1600" baseline="0" dirty="0" smtClean="0"/>
              <a:t>Physical, Social, Health and Economic Education and RE not compulsory and determined by the school – has been questioned by many – has been in and out of the curriculum since early 2000</a:t>
            </a:r>
          </a:p>
          <a:p>
            <a:endParaRPr lang="en-US" sz="1600" baseline="0" dirty="0" smtClean="0"/>
          </a:p>
          <a:p>
            <a:r>
              <a:rPr lang="en-US" sz="1600" dirty="0" smtClean="0"/>
              <a:t>Education</a:t>
            </a:r>
            <a:r>
              <a:rPr lang="en-US" sz="1600" baseline="0" dirty="0" smtClean="0"/>
              <a:t> is compulsory between the ages of 5 and 16 years. The great majority of young people continue with full time education after the age of 16. The government raised the </a:t>
            </a:r>
            <a:r>
              <a:rPr lang="en-US" sz="1600" baseline="0" dirty="0" err="1" smtClean="0"/>
              <a:t>particpation</a:t>
            </a:r>
            <a:r>
              <a:rPr lang="en-US" sz="1600" baseline="0" dirty="0" smtClean="0"/>
              <a:t> age in England to 17 in 2013, which will rise again to 18 in 2015.</a:t>
            </a:r>
            <a:endParaRPr lang="en-US" sz="1600" dirty="0"/>
          </a:p>
        </p:txBody>
      </p:sp>
      <p:sp>
        <p:nvSpPr>
          <p:cNvPr id="4" name="Slide Number Placeholder 3"/>
          <p:cNvSpPr>
            <a:spLocks noGrp="1"/>
          </p:cNvSpPr>
          <p:nvPr>
            <p:ph type="sldNum" sz="quarter" idx="10"/>
          </p:nvPr>
        </p:nvSpPr>
        <p:spPr/>
        <p:txBody>
          <a:bodyPr/>
          <a:lstStyle/>
          <a:p>
            <a:fld id="{A468F410-3165-BC4D-BE0F-EC5D904D07DD}" type="slidenum">
              <a:rPr lang="en-US" smtClean="0"/>
              <a:t>4</a:t>
            </a:fld>
            <a:endParaRPr lang="en-US"/>
          </a:p>
        </p:txBody>
      </p:sp>
    </p:spTree>
    <p:extLst>
      <p:ext uri="{BB962C8B-B14F-4D97-AF65-F5344CB8AC3E}">
        <p14:creationId xmlns:p14="http://schemas.microsoft.com/office/powerpoint/2010/main" val="17775258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smtClean="0"/>
              <a:t>Central Government</a:t>
            </a:r>
            <a:r>
              <a:rPr lang="en-US" sz="1600" baseline="0" dirty="0" smtClean="0"/>
              <a:t> has overall responsibility for the education system in England</a:t>
            </a:r>
          </a:p>
          <a:p>
            <a:endParaRPr lang="en-US" sz="1600" baseline="0" dirty="0" smtClean="0"/>
          </a:p>
          <a:p>
            <a:r>
              <a:rPr lang="en-US" sz="1600" baseline="0" dirty="0" smtClean="0"/>
              <a:t>BUT responsibility for the education service is decentralised lying with local authorities, voluntary providers (such as churches) and the governing bodies of education institutions</a:t>
            </a:r>
            <a:endParaRPr lang="en-US" sz="1600" dirty="0" smtClean="0"/>
          </a:p>
          <a:p>
            <a:endParaRPr lang="en-US" sz="1600" dirty="0" smtClean="0"/>
          </a:p>
          <a:p>
            <a:r>
              <a:rPr lang="en-US" sz="1600" dirty="0" smtClean="0"/>
              <a:t>Overall responsibility for service: </a:t>
            </a:r>
            <a:r>
              <a:rPr lang="en-US" sz="1600" dirty="0" err="1" smtClean="0"/>
              <a:t>DfE</a:t>
            </a:r>
            <a:r>
              <a:rPr lang="en-US" sz="1600" dirty="0" smtClean="0"/>
              <a:t> and BIS</a:t>
            </a:r>
          </a:p>
          <a:p>
            <a:endParaRPr lang="en-US" sz="1600" dirty="0" smtClean="0"/>
          </a:p>
          <a:p>
            <a:r>
              <a:rPr lang="en-US" sz="1600" dirty="0" err="1" smtClean="0"/>
              <a:t>DfE</a:t>
            </a:r>
            <a:endParaRPr lang="en-US" sz="1600" baseline="0" dirty="0" smtClean="0"/>
          </a:p>
          <a:p>
            <a:pPr marL="171450" indent="-171450">
              <a:buFont typeface="Arial"/>
              <a:buChar char="•"/>
            </a:pPr>
            <a:r>
              <a:rPr lang="en-US" sz="1600" baseline="0" dirty="0" smtClean="0"/>
              <a:t>Planning and monitoring of education service in schools and earlier settings</a:t>
            </a:r>
          </a:p>
          <a:p>
            <a:pPr marL="171450" indent="-171450">
              <a:buFont typeface="Arial"/>
              <a:buChar char="•"/>
            </a:pPr>
            <a:r>
              <a:rPr lang="en-US" sz="1600" baseline="0" dirty="0" smtClean="0"/>
              <a:t>Ensuring the provision of integrated services for children</a:t>
            </a:r>
          </a:p>
          <a:p>
            <a:pPr marL="171450" indent="-171450">
              <a:buFont typeface="Arial"/>
              <a:buChar char="•"/>
            </a:pPr>
            <a:r>
              <a:rPr lang="en-US" sz="1600" baseline="0" dirty="0" smtClean="0"/>
              <a:t>Bringing together policy relating to children and young people</a:t>
            </a:r>
          </a:p>
          <a:p>
            <a:pPr marL="171450" indent="-171450">
              <a:buFont typeface="Arial"/>
              <a:buChar char="•"/>
            </a:pPr>
            <a:endParaRPr lang="en-US" sz="1600" baseline="0" dirty="0" smtClean="0"/>
          </a:p>
          <a:p>
            <a:pPr marL="0" indent="0">
              <a:buFont typeface="Arial"/>
              <a:buNone/>
            </a:pPr>
            <a:r>
              <a:rPr lang="en-US" sz="1600" baseline="0" dirty="0" smtClean="0"/>
              <a:t>BIS</a:t>
            </a:r>
          </a:p>
          <a:p>
            <a:pPr marL="171450" indent="-171450">
              <a:buFont typeface="Arial"/>
              <a:buChar char="•"/>
            </a:pPr>
            <a:r>
              <a:rPr lang="en-US" sz="1600" baseline="0" dirty="0" smtClean="0"/>
              <a:t>Science and Innovation, skills, further, adult and higher education and enterprise</a:t>
            </a:r>
          </a:p>
          <a:p>
            <a:pPr marL="171450" indent="-171450">
              <a:buFont typeface="Arial"/>
              <a:buChar char="•"/>
            </a:pPr>
            <a:endParaRPr lang="en-US" sz="1600" baseline="0" dirty="0" smtClean="0"/>
          </a:p>
          <a:p>
            <a:pPr marL="0" indent="0">
              <a:buFont typeface="Arial"/>
              <a:buNone/>
            </a:pPr>
            <a:r>
              <a:rPr lang="en-US" sz="1600" baseline="0" dirty="0" smtClean="0"/>
              <a:t>OFSTED - Office for Standards in Education, </a:t>
            </a:r>
            <a:r>
              <a:rPr lang="en-US" sz="1600" baseline="0" dirty="0" err="1" smtClean="0"/>
              <a:t>Childrens</a:t>
            </a:r>
            <a:r>
              <a:rPr lang="en-US" sz="1600" baseline="0" dirty="0" smtClean="0"/>
              <a:t> Services and Skills - OFSTED</a:t>
            </a:r>
          </a:p>
          <a:p>
            <a:pPr marL="171450" indent="-171450">
              <a:buFont typeface="Arial"/>
              <a:buChar char="•"/>
            </a:pPr>
            <a:r>
              <a:rPr lang="en-US" sz="1600" baseline="0" dirty="0" smtClean="0"/>
              <a:t>Inspection and regulation of daycare, </a:t>
            </a:r>
            <a:r>
              <a:rPr lang="en-US" sz="1600" baseline="0" dirty="0" err="1" smtClean="0"/>
              <a:t>childrens</a:t>
            </a:r>
            <a:r>
              <a:rPr lang="en-US" sz="1600" baseline="0" dirty="0" smtClean="0"/>
              <a:t> social care, </a:t>
            </a:r>
            <a:r>
              <a:rPr lang="en-US" sz="1600" baseline="0" dirty="0" err="1" smtClean="0"/>
              <a:t>childrens</a:t>
            </a:r>
            <a:r>
              <a:rPr lang="en-US" sz="1600" baseline="0" dirty="0" smtClean="0"/>
              <a:t> services, schools, colleges, initial teacher training, youth work, work based learning and adult education</a:t>
            </a:r>
          </a:p>
          <a:p>
            <a:pPr marL="171450" indent="-171450">
              <a:buFont typeface="Arial"/>
              <a:buChar char="•"/>
            </a:pPr>
            <a:r>
              <a:rPr lang="en-US" sz="1600" baseline="0" dirty="0" smtClean="0"/>
              <a:t>Publish reports on the quality of education on a regular basis</a:t>
            </a:r>
          </a:p>
          <a:p>
            <a:pPr marL="171450" indent="-171450">
              <a:buFont typeface="Arial"/>
              <a:buChar char="•"/>
            </a:pPr>
            <a:r>
              <a:rPr lang="en-US" sz="1600" baseline="0" dirty="0" smtClean="0"/>
              <a:t>Schools judged to be providing an inadequate standard of education may be subject to special measures</a:t>
            </a:r>
          </a:p>
          <a:p>
            <a:pPr marL="171450" indent="-171450">
              <a:buFont typeface="Arial"/>
              <a:buChar char="•"/>
            </a:pPr>
            <a:r>
              <a:rPr lang="en-US" sz="1600" baseline="0" dirty="0" smtClean="0"/>
              <a:t>Also able to conduct random inspections</a:t>
            </a:r>
          </a:p>
          <a:p>
            <a:pPr marL="171450" indent="-171450">
              <a:buFont typeface="Arial"/>
              <a:buChar char="•"/>
            </a:pPr>
            <a:r>
              <a:rPr lang="en-US" sz="1600" baseline="0" dirty="0" smtClean="0"/>
              <a:t>Schools can be required to form partnerships with other schools if performance does not improve</a:t>
            </a:r>
          </a:p>
          <a:p>
            <a:pPr marL="171450" indent="-171450">
              <a:buFont typeface="Arial"/>
              <a:buChar char="•"/>
            </a:pPr>
            <a:endParaRPr lang="en-US" sz="1600" baseline="0" dirty="0" smtClean="0"/>
          </a:p>
          <a:p>
            <a:pPr marL="171450" indent="-171450">
              <a:buFont typeface="Arial"/>
              <a:buChar char="•"/>
            </a:pPr>
            <a:r>
              <a:rPr lang="en-US" sz="1600" baseline="0" dirty="0" smtClean="0"/>
              <a:t>OFQUAL – Office for Qualifications and Examinations</a:t>
            </a:r>
          </a:p>
          <a:p>
            <a:pPr marL="171450" indent="-171450">
              <a:buFont typeface="Arial"/>
              <a:buChar char="•"/>
            </a:pPr>
            <a:r>
              <a:rPr lang="en-US" sz="1600" baseline="0" dirty="0" smtClean="0"/>
              <a:t>Maintain standards and confidence in qualifications</a:t>
            </a:r>
          </a:p>
          <a:p>
            <a:pPr marL="171450" indent="-171450">
              <a:buFont typeface="Arial"/>
              <a:buChar char="•"/>
            </a:pPr>
            <a:r>
              <a:rPr lang="en-US" sz="1600" baseline="0" dirty="0" smtClean="0"/>
              <a:t>Independent, but advise government</a:t>
            </a:r>
          </a:p>
          <a:p>
            <a:pPr marL="171450" indent="-171450">
              <a:buFont typeface="Arial"/>
              <a:buChar char="•"/>
            </a:pPr>
            <a:r>
              <a:rPr lang="en-US" sz="1600" baseline="0" dirty="0" smtClean="0"/>
              <a:t>Regulate by monitoring and evaluating </a:t>
            </a:r>
            <a:r>
              <a:rPr lang="en-US" sz="1600" baseline="0" dirty="0" err="1" smtClean="0"/>
              <a:t>organisations</a:t>
            </a:r>
            <a:r>
              <a:rPr lang="en-US" sz="1600" baseline="0" dirty="0" smtClean="0"/>
              <a:t> that deliver qualifications and assessments as set out in the Apprenticeship, Skills, Children and Learning Act (2009) and Education Act (2011)</a:t>
            </a:r>
          </a:p>
        </p:txBody>
      </p:sp>
      <p:sp>
        <p:nvSpPr>
          <p:cNvPr id="4" name="Slide Number Placeholder 3"/>
          <p:cNvSpPr>
            <a:spLocks noGrp="1"/>
          </p:cNvSpPr>
          <p:nvPr>
            <p:ph type="sldNum" sz="quarter" idx="10"/>
          </p:nvPr>
        </p:nvSpPr>
        <p:spPr/>
        <p:txBody>
          <a:bodyPr/>
          <a:lstStyle/>
          <a:p>
            <a:fld id="{A468F410-3165-BC4D-BE0F-EC5D904D07DD}" type="slidenum">
              <a:rPr lang="en-US" smtClean="0"/>
              <a:t>6</a:t>
            </a:fld>
            <a:endParaRPr lang="en-US"/>
          </a:p>
        </p:txBody>
      </p:sp>
    </p:spTree>
    <p:extLst>
      <p:ext uri="{BB962C8B-B14F-4D97-AF65-F5344CB8AC3E}">
        <p14:creationId xmlns:p14="http://schemas.microsoft.com/office/powerpoint/2010/main" val="14204968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457200" rtl="0" eaLnBrk="1" fontAlgn="auto" latinLnBrk="0" hangingPunct="1">
              <a:lnSpc>
                <a:spcPct val="100000"/>
              </a:lnSpc>
              <a:spcBef>
                <a:spcPts val="0"/>
              </a:spcBef>
              <a:spcAft>
                <a:spcPts val="0"/>
              </a:spcAft>
              <a:buClrTx/>
              <a:buSzTx/>
              <a:buFontTx/>
              <a:buNone/>
              <a:tabLst/>
              <a:defRPr/>
            </a:pPr>
            <a:r>
              <a:rPr lang="en-US" sz="1600" dirty="0" smtClean="0"/>
              <a:t>Nick Clegg (Vice Prime Minister)</a:t>
            </a:r>
          </a:p>
          <a:p>
            <a:endParaRPr lang="en-US" sz="1600" dirty="0"/>
          </a:p>
        </p:txBody>
      </p:sp>
      <p:sp>
        <p:nvSpPr>
          <p:cNvPr id="4" name="Slide Number Placeholder 3"/>
          <p:cNvSpPr>
            <a:spLocks noGrp="1"/>
          </p:cNvSpPr>
          <p:nvPr>
            <p:ph type="sldNum" sz="quarter" idx="10"/>
          </p:nvPr>
        </p:nvSpPr>
        <p:spPr/>
        <p:txBody>
          <a:bodyPr/>
          <a:lstStyle/>
          <a:p>
            <a:fld id="{A468F410-3165-BC4D-BE0F-EC5D904D07DD}" type="slidenum">
              <a:rPr lang="en-US" smtClean="0"/>
              <a:t>7</a:t>
            </a:fld>
            <a:endParaRPr lang="en-US"/>
          </a:p>
        </p:txBody>
      </p:sp>
    </p:spTree>
    <p:extLst>
      <p:ext uri="{BB962C8B-B14F-4D97-AF65-F5344CB8AC3E}">
        <p14:creationId xmlns:p14="http://schemas.microsoft.com/office/powerpoint/2010/main" val="14651432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A468F410-3165-BC4D-BE0F-EC5D904D07DD}" type="slidenum">
              <a:rPr lang="en-US" smtClean="0"/>
              <a:t>8</a:t>
            </a:fld>
            <a:endParaRPr lang="en-US"/>
          </a:p>
        </p:txBody>
      </p:sp>
    </p:spTree>
    <p:extLst>
      <p:ext uri="{BB962C8B-B14F-4D97-AF65-F5344CB8AC3E}">
        <p14:creationId xmlns:p14="http://schemas.microsoft.com/office/powerpoint/2010/main" val="36424282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smtClean="0"/>
              <a:t>All education institutions have a governing body, responsible for the general direction of the institution, which includes representatives from a range of stakeholders. </a:t>
            </a:r>
          </a:p>
          <a:p>
            <a:endParaRPr lang="en-US" sz="1600" dirty="0"/>
          </a:p>
        </p:txBody>
      </p:sp>
      <p:sp>
        <p:nvSpPr>
          <p:cNvPr id="4" name="Slide Number Placeholder 3"/>
          <p:cNvSpPr>
            <a:spLocks noGrp="1"/>
          </p:cNvSpPr>
          <p:nvPr>
            <p:ph type="sldNum" sz="quarter" idx="10"/>
          </p:nvPr>
        </p:nvSpPr>
        <p:spPr/>
        <p:txBody>
          <a:bodyPr/>
          <a:lstStyle/>
          <a:p>
            <a:fld id="{A468F410-3165-BC4D-BE0F-EC5D904D07DD}" type="slidenum">
              <a:rPr lang="en-US" smtClean="0"/>
              <a:t>9</a:t>
            </a:fld>
            <a:endParaRPr lang="en-US"/>
          </a:p>
        </p:txBody>
      </p:sp>
    </p:spTree>
    <p:extLst>
      <p:ext uri="{BB962C8B-B14F-4D97-AF65-F5344CB8AC3E}">
        <p14:creationId xmlns:p14="http://schemas.microsoft.com/office/powerpoint/2010/main" val="20759103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dirty="0" smtClean="0"/>
              <a:t>Also includes boarding schools</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60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600" baseline="0" dirty="0" smtClean="0"/>
              <a:t>2500 within the UK, many a part of the independent schools council</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600"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600" baseline="0" dirty="0" smtClean="0"/>
              <a:t>In comparison to state maintained schools are generally </a:t>
            </a:r>
            <a:r>
              <a:rPr lang="en-US" sz="1600" baseline="0" dirty="0" err="1" smtClean="0"/>
              <a:t>characterised</a:t>
            </a:r>
            <a:r>
              <a:rPr lang="en-US" sz="1600" baseline="0" dirty="0" smtClean="0"/>
              <a:t> by: </a:t>
            </a:r>
          </a:p>
          <a:p>
            <a:pPr marL="0" marR="0" indent="0" algn="l" defTabSz="457200" rtl="0" eaLnBrk="1" fontAlgn="auto" latinLnBrk="0" hangingPunct="1">
              <a:lnSpc>
                <a:spcPct val="100000"/>
              </a:lnSpc>
              <a:spcBef>
                <a:spcPts val="0"/>
              </a:spcBef>
              <a:spcAft>
                <a:spcPts val="0"/>
              </a:spcAft>
              <a:buClrTx/>
              <a:buSzTx/>
              <a:buFontTx/>
              <a:buNone/>
              <a:tabLst/>
              <a:defRPr/>
            </a:pPr>
            <a:r>
              <a:rPr lang="en-US" sz="1600" baseline="0" dirty="0" smtClean="0"/>
              <a:t>	More individual teaching</a:t>
            </a:r>
          </a:p>
          <a:p>
            <a:pPr marL="0" marR="0" indent="0" algn="l" defTabSz="457200" rtl="0" eaLnBrk="1" fontAlgn="auto" latinLnBrk="0" hangingPunct="1">
              <a:lnSpc>
                <a:spcPct val="100000"/>
              </a:lnSpc>
              <a:spcBef>
                <a:spcPts val="0"/>
              </a:spcBef>
              <a:spcAft>
                <a:spcPts val="0"/>
              </a:spcAft>
              <a:buClrTx/>
              <a:buSzTx/>
              <a:buFontTx/>
              <a:buNone/>
              <a:tabLst/>
              <a:defRPr/>
            </a:pPr>
            <a:r>
              <a:rPr lang="en-US" sz="1600" baseline="0" dirty="0" smtClean="0"/>
              <a:t>	Better pupil-teacher ratios</a:t>
            </a:r>
          </a:p>
          <a:p>
            <a:pPr marL="0" marR="0" indent="0" algn="l" defTabSz="457200" rtl="0" eaLnBrk="1" fontAlgn="auto" latinLnBrk="0" hangingPunct="1">
              <a:lnSpc>
                <a:spcPct val="100000"/>
              </a:lnSpc>
              <a:spcBef>
                <a:spcPts val="0"/>
              </a:spcBef>
              <a:spcAft>
                <a:spcPts val="0"/>
              </a:spcAft>
              <a:buClrTx/>
              <a:buSzTx/>
              <a:buFontTx/>
              <a:buNone/>
              <a:tabLst/>
              <a:defRPr/>
            </a:pPr>
            <a:r>
              <a:rPr lang="en-US" sz="1600" baseline="0" dirty="0" smtClean="0"/>
              <a:t>	Longer teaching hours</a:t>
            </a:r>
          </a:p>
          <a:p>
            <a:pPr marL="0" marR="0" indent="0" algn="l" defTabSz="457200" rtl="0" eaLnBrk="1" fontAlgn="auto" latinLnBrk="0" hangingPunct="1">
              <a:lnSpc>
                <a:spcPct val="100000"/>
              </a:lnSpc>
              <a:spcBef>
                <a:spcPts val="0"/>
              </a:spcBef>
              <a:spcAft>
                <a:spcPts val="0"/>
              </a:spcAft>
              <a:buClrTx/>
              <a:buSzTx/>
              <a:buFontTx/>
              <a:buNone/>
              <a:tabLst/>
              <a:defRPr/>
            </a:pPr>
            <a:r>
              <a:rPr lang="en-US" sz="1600" baseline="0" dirty="0" smtClean="0"/>
              <a:t>	Broader education than the national curriculum (such as </a:t>
            </a:r>
            <a:r>
              <a:rPr lang="en-US" sz="1600" baseline="0" dirty="0" err="1" smtClean="0"/>
              <a:t>latin</a:t>
            </a:r>
            <a:r>
              <a:rPr lang="en-US" sz="1600" baseline="0" dirty="0" smtClean="0"/>
              <a:t>, prep school)</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600"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600" baseline="0" dirty="0" smtClean="0"/>
              <a:t>Statistics show pupils who attend these schools have higher chances at achieving high grades throughout their academic career</a:t>
            </a:r>
            <a:endParaRPr lang="en-US" sz="1600" dirty="0" smtClean="0"/>
          </a:p>
        </p:txBody>
      </p:sp>
      <p:sp>
        <p:nvSpPr>
          <p:cNvPr id="4" name="Slide Number Placeholder 3"/>
          <p:cNvSpPr>
            <a:spLocks noGrp="1"/>
          </p:cNvSpPr>
          <p:nvPr>
            <p:ph type="sldNum" sz="quarter" idx="10"/>
          </p:nvPr>
        </p:nvSpPr>
        <p:spPr/>
        <p:txBody>
          <a:bodyPr/>
          <a:lstStyle/>
          <a:p>
            <a:fld id="{A468F410-3165-BC4D-BE0F-EC5D904D07DD}" type="slidenum">
              <a:rPr lang="en-US" smtClean="0"/>
              <a:t>10</a:t>
            </a:fld>
            <a:endParaRPr lang="en-US"/>
          </a:p>
        </p:txBody>
      </p:sp>
    </p:spTree>
    <p:extLst>
      <p:ext uri="{BB962C8B-B14F-4D97-AF65-F5344CB8AC3E}">
        <p14:creationId xmlns:p14="http://schemas.microsoft.com/office/powerpoint/2010/main" val="29891804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GB"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dirty="0"/>
          </a:p>
        </p:txBody>
      </p:sp>
      <p:sp>
        <p:nvSpPr>
          <p:cNvPr id="4" name="Date Placeholder 3"/>
          <p:cNvSpPr>
            <a:spLocks noGrp="1"/>
          </p:cNvSpPr>
          <p:nvPr>
            <p:ph type="dt" sz="half" idx="10"/>
          </p:nvPr>
        </p:nvSpPr>
        <p:spPr/>
        <p:txBody>
          <a:bodyPr/>
          <a:lstStyle/>
          <a:p>
            <a:fld id="{D85AC8A2-C63C-49A4-89E9-2E4420D2ECA8}" type="datetimeFigureOut">
              <a:rPr lang="en-US" smtClean="0"/>
              <a:t>30/06/2014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7E049-B585-4EE6-96C0-EEB30EAA14FD}"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85AC8A2-C63C-49A4-89E9-2E4420D2ECA8}" type="datetimeFigureOut">
              <a:rPr lang="en-US" smtClean="0"/>
              <a:t>30/06/2014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7E049-B585-4EE6-96C0-EEB30EAA14F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GB"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10"/>
          </p:nvPr>
        </p:nvSpPr>
        <p:spPr/>
        <p:txBody>
          <a:bodyPr/>
          <a:lstStyle/>
          <a:p>
            <a:fld id="{D85AC8A2-C63C-49A4-89E9-2E4420D2ECA8}" type="datetimeFigureOut">
              <a:rPr lang="en-US" smtClean="0"/>
              <a:t>30/06/2014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7E049-B585-4EE6-96C0-EEB30EAA14F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85AC8A2-C63C-49A4-89E9-2E4420D2ECA8}" type="datetimeFigureOut">
              <a:rPr lang="en-US" smtClean="0"/>
              <a:t>30/06/2014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7E049-B585-4EE6-96C0-EEB30EAA14F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GB"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D85AC8A2-C63C-49A4-89E9-2E4420D2ECA8}" type="datetimeFigureOut">
              <a:rPr lang="en-US" smtClean="0"/>
              <a:t>30/06/2014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7E049-B585-4EE6-96C0-EEB30EAA14FD}"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5" name="Date Placeholder 4"/>
          <p:cNvSpPr>
            <a:spLocks noGrp="1"/>
          </p:cNvSpPr>
          <p:nvPr>
            <p:ph type="dt" sz="half" idx="10"/>
          </p:nvPr>
        </p:nvSpPr>
        <p:spPr/>
        <p:txBody>
          <a:bodyPr/>
          <a:lstStyle/>
          <a:p>
            <a:fld id="{D85AC8A2-C63C-49A4-89E9-2E4420D2ECA8}" type="datetimeFigureOut">
              <a:rPr lang="en-US" smtClean="0"/>
              <a:t>30/06/2014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C7E049-B585-4EE6-96C0-EEB30EAA14F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7" name="Date Placeholder 6"/>
          <p:cNvSpPr>
            <a:spLocks noGrp="1"/>
          </p:cNvSpPr>
          <p:nvPr>
            <p:ph type="dt" sz="half" idx="10"/>
          </p:nvPr>
        </p:nvSpPr>
        <p:spPr/>
        <p:txBody>
          <a:bodyPr/>
          <a:lstStyle/>
          <a:p>
            <a:fld id="{D85AC8A2-C63C-49A4-89E9-2E4420D2ECA8}" type="datetimeFigureOut">
              <a:rPr lang="en-US" smtClean="0"/>
              <a:t>30/06/2014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C7E049-B585-4EE6-96C0-EEB30EAA14FD}"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D85AC8A2-C63C-49A4-89E9-2E4420D2ECA8}" type="datetimeFigureOut">
              <a:rPr lang="en-US" smtClean="0"/>
              <a:t>30/06/2014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C7E049-B585-4EE6-96C0-EEB30EAA14F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5AC8A2-C63C-49A4-89E9-2E4420D2ECA8}" type="datetimeFigureOut">
              <a:rPr lang="en-US" smtClean="0"/>
              <a:t>30/06/2014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C7E049-B585-4EE6-96C0-EEB30EAA14F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GB"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D85AC8A2-C63C-49A4-89E9-2E4420D2ECA8}" type="datetimeFigureOut">
              <a:rPr lang="en-US" smtClean="0"/>
              <a:t>30/06/2014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C7E049-B585-4EE6-96C0-EEB30EAA14FD}"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GB"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D85AC8A2-C63C-49A4-89E9-2E4420D2ECA8}" type="datetimeFigureOut">
              <a:rPr lang="en-US" smtClean="0"/>
              <a:t>30/06/2014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C7E049-B585-4EE6-96C0-EEB30EAA14F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GB"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D85AC8A2-C63C-49A4-89E9-2E4420D2ECA8}" type="datetimeFigureOut">
              <a:rPr lang="en-US" smtClean="0"/>
              <a:t>30/06/2014</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74C7E049-B585-4EE6-96C0-EEB30EAA14F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3" Type="http://schemas.openxmlformats.org/officeDocument/2006/relationships/hyperlink" Target="https://www.youtube.com/watch?v=-mSLdiAE3Q0" TargetMode="Externa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2.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2.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2.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2.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image" Target="../media/image2.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image" Target="../media/image2.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2.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image" Target="../media/image2.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 Id="rId3" Type="http://schemas.openxmlformats.org/officeDocument/2006/relationships/image" Target="../media/image2.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 Id="rId3" Type="http://schemas.openxmlformats.org/officeDocument/2006/relationships/image" Target="../media/image2.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 Id="rId3" Type="http://schemas.openxmlformats.org/officeDocument/2006/relationships/image" Target="../media/image2.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 Id="rId3" Type="http://schemas.openxmlformats.org/officeDocument/2006/relationships/image" Target="../media/image2.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1423" y="711738"/>
            <a:ext cx="8229600" cy="1143000"/>
          </a:xfrm>
        </p:spPr>
        <p:txBody>
          <a:bodyPr>
            <a:normAutofit fontScale="90000"/>
          </a:bodyPr>
          <a:lstStyle/>
          <a:p>
            <a:r>
              <a:rPr lang="en-US" dirty="0" smtClean="0"/>
              <a:t>The Structure of the National Educational System in the UK</a:t>
            </a:r>
            <a:endParaRPr lang="en-US" dirty="0"/>
          </a:p>
        </p:txBody>
      </p:sp>
      <p:sp>
        <p:nvSpPr>
          <p:cNvPr id="5" name="TextBox 4"/>
          <p:cNvSpPr txBox="1"/>
          <p:nvPr/>
        </p:nvSpPr>
        <p:spPr>
          <a:xfrm>
            <a:off x="491423" y="5545435"/>
            <a:ext cx="5858033" cy="923330"/>
          </a:xfrm>
          <a:prstGeom prst="rect">
            <a:avLst/>
          </a:prstGeom>
          <a:noFill/>
        </p:spPr>
        <p:txBody>
          <a:bodyPr wrap="square" rtlCol="0">
            <a:spAutoFit/>
          </a:bodyPr>
          <a:lstStyle/>
          <a:p>
            <a:r>
              <a:rPr lang="en-US" b="1" dirty="0" smtClean="0"/>
              <a:t>Lauren Dobson</a:t>
            </a:r>
          </a:p>
          <a:p>
            <a:r>
              <a:rPr lang="en-US" b="1" dirty="0" smtClean="0"/>
              <a:t>Joe Higgs</a:t>
            </a:r>
          </a:p>
          <a:p>
            <a:r>
              <a:rPr lang="en-US" b="1" dirty="0" smtClean="0"/>
              <a:t>Hayley </a:t>
            </a:r>
            <a:r>
              <a:rPr lang="en-US" b="1" dirty="0" err="1" smtClean="0"/>
              <a:t>Galpin</a:t>
            </a:r>
            <a:endParaRPr lang="en-US" b="1" dirty="0"/>
          </a:p>
        </p:txBody>
      </p:sp>
      <p:pic>
        <p:nvPicPr>
          <p:cNvPr id="6" name="Picture 5" descr="Screen Shot 2014-07-01 at 01.53.4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3700" y="6007100"/>
            <a:ext cx="2400300" cy="850900"/>
          </a:xfrm>
          <a:prstGeom prst="rect">
            <a:avLst/>
          </a:prstGeom>
        </p:spPr>
      </p:pic>
      <p:pic>
        <p:nvPicPr>
          <p:cNvPr id="7" name="Picture 6"/>
          <p:cNvPicPr>
            <a:picLocks noChangeAspect="1"/>
          </p:cNvPicPr>
          <p:nvPr/>
        </p:nvPicPr>
        <p:blipFill>
          <a:blip r:embed="rId4"/>
          <a:stretch>
            <a:fillRect/>
          </a:stretch>
        </p:blipFill>
        <p:spPr>
          <a:xfrm>
            <a:off x="1567766" y="2139973"/>
            <a:ext cx="6259309" cy="2942411"/>
          </a:xfrm>
          <a:prstGeom prst="rect">
            <a:avLst/>
          </a:prstGeom>
        </p:spPr>
      </p:pic>
    </p:spTree>
    <p:extLst>
      <p:ext uri="{BB962C8B-B14F-4D97-AF65-F5344CB8AC3E}">
        <p14:creationId xmlns:p14="http://schemas.microsoft.com/office/powerpoint/2010/main" val="1377748540"/>
      </p:ext>
    </p:extLst>
  </p:cSld>
  <p:clrMapOvr>
    <a:masterClrMapping/>
  </p:clrMapOvr>
  <mc:AlternateContent xmlns:mc="http://schemas.openxmlformats.org/markup-compatibility/2006">
    <mc:Choice xmlns:p14="http://schemas.microsoft.com/office/powerpoint/2010/main" Requires="p14">
      <p:transition p14:dur="0"/>
    </mc:Choice>
    <mc:Fallback>
      <p:transition xmlns:p14="http://schemas.microsoft.com/office/powerpoint/2010/mai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par>
                                <p:cTn id="8" presetID="9" presetClass="entr" presetSubtype="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dissolve">
                                      <p:cBhvr>
                                        <p:cTn id="10" dur="500"/>
                                        <p:tgtEl>
                                          <p:spTgt spid="6"/>
                                        </p:tgtEl>
                                      </p:cBhvr>
                                    </p:animEffect>
                                  </p:childTnLst>
                                </p:cTn>
                              </p:par>
                              <p:par>
                                <p:cTn id="11" presetID="9"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dissolve">
                                      <p:cBhvr>
                                        <p:cTn id="13" dur="500"/>
                                        <p:tgtEl>
                                          <p:spTgt spid="7"/>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dissolve">
                                      <p:cBhvr>
                                        <p:cTn id="16"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Independent </a:t>
            </a:r>
            <a:r>
              <a:rPr lang="en-US" dirty="0" smtClean="0"/>
              <a:t>Schools</a:t>
            </a:r>
            <a:endParaRPr lang="en-US" dirty="0"/>
          </a:p>
        </p:txBody>
      </p:sp>
      <p:sp>
        <p:nvSpPr>
          <p:cNvPr id="3" name="Content Placeholder 2"/>
          <p:cNvSpPr>
            <a:spLocks noGrp="1"/>
          </p:cNvSpPr>
          <p:nvPr>
            <p:ph idx="1"/>
          </p:nvPr>
        </p:nvSpPr>
        <p:spPr/>
        <p:txBody>
          <a:bodyPr>
            <a:normAutofit/>
          </a:bodyPr>
          <a:lstStyle/>
          <a:p>
            <a:r>
              <a:rPr lang="en-US" dirty="0"/>
              <a:t>Fee paying private </a:t>
            </a:r>
            <a:r>
              <a:rPr lang="en-US" dirty="0" smtClean="0"/>
              <a:t>schools</a:t>
            </a:r>
          </a:p>
          <a:p>
            <a:endParaRPr lang="en-US" dirty="0"/>
          </a:p>
          <a:p>
            <a:r>
              <a:rPr lang="en-US" dirty="0"/>
              <a:t>Governed by elective board of governors</a:t>
            </a:r>
          </a:p>
          <a:p>
            <a:endParaRPr lang="en-US" dirty="0" smtClean="0"/>
          </a:p>
          <a:p>
            <a:r>
              <a:rPr lang="en-US" dirty="0" smtClean="0"/>
              <a:t>Independent </a:t>
            </a:r>
            <a:r>
              <a:rPr lang="en-US" dirty="0"/>
              <a:t>of many of the regulations and conditions which apply to state funded schools</a:t>
            </a:r>
          </a:p>
          <a:p>
            <a:endParaRPr lang="en-US" dirty="0" smtClean="0"/>
          </a:p>
          <a:p>
            <a:r>
              <a:rPr lang="en-US" dirty="0" smtClean="0"/>
              <a:t>Teachers </a:t>
            </a:r>
            <a:r>
              <a:rPr lang="en-US" dirty="0"/>
              <a:t>do not need to achieve Qualified Teacher Status to work at schools</a:t>
            </a:r>
          </a:p>
          <a:p>
            <a:endParaRPr lang="en-US" dirty="0" smtClean="0"/>
          </a:p>
          <a:p>
            <a:r>
              <a:rPr lang="en-US" dirty="0" err="1" smtClean="0"/>
              <a:t>Criticised</a:t>
            </a:r>
            <a:r>
              <a:rPr lang="en-US" dirty="0" smtClean="0"/>
              <a:t> </a:t>
            </a:r>
            <a:r>
              <a:rPr lang="en-US" dirty="0"/>
              <a:t>for being ‘elitist’</a:t>
            </a:r>
          </a:p>
          <a:p>
            <a:endParaRPr lang="en-US" dirty="0"/>
          </a:p>
        </p:txBody>
      </p:sp>
      <p:pic>
        <p:nvPicPr>
          <p:cNvPr id="4" name="Picture 3" descr="Screen Shot 2014-07-01 at 01.53.4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3700" y="6007100"/>
            <a:ext cx="2400300" cy="850900"/>
          </a:xfrm>
          <a:prstGeom prst="rect">
            <a:avLst/>
          </a:prstGeom>
        </p:spPr>
      </p:pic>
    </p:spTree>
    <p:extLst>
      <p:ext uri="{BB962C8B-B14F-4D97-AF65-F5344CB8AC3E}">
        <p14:creationId xmlns:p14="http://schemas.microsoft.com/office/powerpoint/2010/main" val="217357297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ssolv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dissolv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dissolve">
                                      <p:cBhvr>
                                        <p:cTn id="3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Grammar </a:t>
            </a:r>
            <a:r>
              <a:rPr lang="en-US" dirty="0" smtClean="0"/>
              <a:t>Schools</a:t>
            </a:r>
            <a:endParaRPr lang="en-US" dirty="0"/>
          </a:p>
        </p:txBody>
      </p:sp>
      <p:sp>
        <p:nvSpPr>
          <p:cNvPr id="3" name="Content Placeholder 2"/>
          <p:cNvSpPr>
            <a:spLocks noGrp="1"/>
          </p:cNvSpPr>
          <p:nvPr>
            <p:ph idx="1"/>
          </p:nvPr>
        </p:nvSpPr>
        <p:spPr/>
        <p:txBody>
          <a:bodyPr>
            <a:normAutofit/>
          </a:bodyPr>
          <a:lstStyle/>
          <a:p>
            <a:r>
              <a:rPr lang="en-US" dirty="0" smtClean="0"/>
              <a:t>Gained prominence as part of the 1944 Education Act</a:t>
            </a:r>
          </a:p>
          <a:p>
            <a:endParaRPr lang="en-US" dirty="0"/>
          </a:p>
          <a:p>
            <a:r>
              <a:rPr lang="en-US" dirty="0" smtClean="0"/>
              <a:t>Highly controversial</a:t>
            </a:r>
          </a:p>
          <a:p>
            <a:endParaRPr lang="en-US" dirty="0"/>
          </a:p>
          <a:p>
            <a:r>
              <a:rPr lang="en-US" dirty="0" smtClean="0"/>
              <a:t>11+ entry exams reflects remaining selective education resonant of the 1944 Education Act</a:t>
            </a:r>
          </a:p>
          <a:p>
            <a:endParaRPr lang="en-US" dirty="0"/>
          </a:p>
          <a:p>
            <a:r>
              <a:rPr lang="en-US" dirty="0" smtClean="0"/>
              <a:t>Oversubscribed and award places based on rank order of tests</a:t>
            </a:r>
          </a:p>
          <a:p>
            <a:endParaRPr lang="en-US" dirty="0" smtClean="0"/>
          </a:p>
          <a:p>
            <a:pPr marL="0" indent="0">
              <a:buNone/>
            </a:pPr>
            <a:endParaRPr lang="en-US" dirty="0"/>
          </a:p>
          <a:p>
            <a:endParaRPr lang="en-US" dirty="0"/>
          </a:p>
        </p:txBody>
      </p:sp>
      <p:pic>
        <p:nvPicPr>
          <p:cNvPr id="4" name="Picture 3" descr="Screen Shot 2014-07-01 at 01.53.4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3700" y="6007100"/>
            <a:ext cx="2400300" cy="850900"/>
          </a:xfrm>
          <a:prstGeom prst="rect">
            <a:avLst/>
          </a:prstGeom>
        </p:spPr>
      </p:pic>
    </p:spTree>
    <p:extLst>
      <p:ext uri="{BB962C8B-B14F-4D97-AF65-F5344CB8AC3E}">
        <p14:creationId xmlns:p14="http://schemas.microsoft.com/office/powerpoint/2010/main" val="17778324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ssolv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dissolve">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Academies</a:t>
            </a:r>
            <a:endParaRPr lang="en-US" dirty="0"/>
          </a:p>
        </p:txBody>
      </p:sp>
      <p:sp>
        <p:nvSpPr>
          <p:cNvPr id="3" name="Content Placeholder 2"/>
          <p:cNvSpPr>
            <a:spLocks noGrp="1"/>
          </p:cNvSpPr>
          <p:nvPr>
            <p:ph idx="1"/>
          </p:nvPr>
        </p:nvSpPr>
        <p:spPr/>
        <p:txBody>
          <a:bodyPr>
            <a:normAutofit/>
          </a:bodyPr>
          <a:lstStyle/>
          <a:p>
            <a:r>
              <a:rPr lang="en-US" dirty="0">
                <a:latin typeface="Calibri" charset="0"/>
              </a:rPr>
              <a:t>I</a:t>
            </a:r>
            <a:r>
              <a:rPr lang="en-US" dirty="0" smtClean="0">
                <a:latin typeface="Calibri" charset="0"/>
              </a:rPr>
              <a:t>ntroduced as a national initiative during 2002</a:t>
            </a:r>
          </a:p>
          <a:p>
            <a:endParaRPr lang="en-US" dirty="0"/>
          </a:p>
          <a:p>
            <a:r>
              <a:rPr lang="en-US" dirty="0" smtClean="0"/>
              <a:t>Independent of Local Authority control but are funded by the state</a:t>
            </a:r>
          </a:p>
          <a:p>
            <a:endParaRPr lang="en-US" dirty="0"/>
          </a:p>
          <a:p>
            <a:r>
              <a:rPr lang="en-US" dirty="0">
                <a:ea typeface="ＭＳ Ｐゴシック" charset="0"/>
              </a:rPr>
              <a:t>Converting academies are expected to work with other schools to help raise standards</a:t>
            </a:r>
            <a:r>
              <a:rPr lang="en-US" dirty="0" smtClean="0">
                <a:ea typeface="ＭＳ Ｐゴシック" charset="0"/>
              </a:rPr>
              <a:t>.</a:t>
            </a:r>
            <a:endParaRPr lang="en-US" dirty="0"/>
          </a:p>
        </p:txBody>
      </p:sp>
      <p:pic>
        <p:nvPicPr>
          <p:cNvPr id="4" name="Picture 3" descr="Screen Shot 2014-07-01 at 01.53.4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3700" y="6007100"/>
            <a:ext cx="2400300" cy="850900"/>
          </a:xfrm>
          <a:prstGeom prst="rect">
            <a:avLst/>
          </a:prstGeom>
        </p:spPr>
      </p:pic>
    </p:spTree>
    <p:extLst>
      <p:ext uri="{BB962C8B-B14F-4D97-AF65-F5344CB8AC3E}">
        <p14:creationId xmlns:p14="http://schemas.microsoft.com/office/powerpoint/2010/main" val="174668270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ssolv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Academies</a:t>
            </a:r>
            <a:endParaRPr lang="en-US" dirty="0"/>
          </a:p>
        </p:txBody>
      </p:sp>
      <p:sp>
        <p:nvSpPr>
          <p:cNvPr id="3" name="Content Placeholder 2"/>
          <p:cNvSpPr>
            <a:spLocks noGrp="1"/>
          </p:cNvSpPr>
          <p:nvPr>
            <p:ph idx="1"/>
          </p:nvPr>
        </p:nvSpPr>
        <p:spPr/>
        <p:txBody>
          <a:bodyPr>
            <a:normAutofit/>
          </a:bodyPr>
          <a:lstStyle/>
          <a:p>
            <a:r>
              <a:rPr lang="en-US" sz="2600" dirty="0">
                <a:latin typeface="Calibri" charset="0"/>
              </a:rPr>
              <a:t>Schools may achieve academy status in one of two ways:</a:t>
            </a:r>
          </a:p>
          <a:p>
            <a:pPr lvl="1">
              <a:defRPr/>
            </a:pPr>
            <a:r>
              <a:rPr lang="en-US" sz="2600" dirty="0" smtClean="0">
                <a:latin typeface="Calibri" charset="0"/>
              </a:rPr>
              <a:t>Sponsored academy</a:t>
            </a:r>
          </a:p>
          <a:p>
            <a:pPr lvl="1">
              <a:defRPr/>
            </a:pPr>
            <a:r>
              <a:rPr lang="en-US" sz="2600" dirty="0">
                <a:latin typeface="Calibri" charset="0"/>
              </a:rPr>
              <a:t>C</a:t>
            </a:r>
            <a:r>
              <a:rPr lang="en-US" sz="2600" dirty="0" smtClean="0">
                <a:latin typeface="Calibri" charset="0"/>
              </a:rPr>
              <a:t>onverting academy</a:t>
            </a:r>
          </a:p>
          <a:p>
            <a:pPr>
              <a:defRPr/>
            </a:pPr>
            <a:endParaRPr lang="en-US" dirty="0" smtClean="0">
              <a:latin typeface="Calibri" charset="0"/>
            </a:endParaRPr>
          </a:p>
          <a:p>
            <a:pPr>
              <a:defRPr/>
            </a:pPr>
            <a:endParaRPr lang="en-US" dirty="0" smtClean="0">
              <a:latin typeface="Calibri" charset="0"/>
            </a:endParaRPr>
          </a:p>
        </p:txBody>
      </p:sp>
      <p:pic>
        <p:nvPicPr>
          <p:cNvPr id="4" name="Picture 3"/>
          <p:cNvPicPr>
            <a:picLocks noChangeAspect="1"/>
          </p:cNvPicPr>
          <p:nvPr/>
        </p:nvPicPr>
        <p:blipFill>
          <a:blip r:embed="rId3"/>
          <a:stretch>
            <a:fillRect/>
          </a:stretch>
        </p:blipFill>
        <p:spPr>
          <a:xfrm>
            <a:off x="263833" y="3251311"/>
            <a:ext cx="5505280" cy="3332742"/>
          </a:xfrm>
          <a:prstGeom prst="rect">
            <a:avLst/>
          </a:prstGeom>
        </p:spPr>
      </p:pic>
      <p:pic>
        <p:nvPicPr>
          <p:cNvPr id="5" name="Picture 4" descr="Screen Shot 2014-07-01 at 01.53.40.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43700" y="6007100"/>
            <a:ext cx="2400300" cy="850900"/>
          </a:xfrm>
          <a:prstGeom prst="rect">
            <a:avLst/>
          </a:prstGeom>
        </p:spPr>
      </p:pic>
    </p:spTree>
    <p:extLst>
      <p:ext uri="{BB962C8B-B14F-4D97-AF65-F5344CB8AC3E}">
        <p14:creationId xmlns:p14="http://schemas.microsoft.com/office/powerpoint/2010/main" val="18115296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dissolve">
                                      <p:cBhvr>
                                        <p:cTn id="15" dur="500"/>
                                        <p:tgtEl>
                                          <p:spTgt spid="3">
                                            <p:txEl>
                                              <p:pRg st="1" end="1"/>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dissolve">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dissolve">
                                      <p:cBhvr>
                                        <p:cTn id="2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Free Schools</a:t>
            </a:r>
            <a:endParaRPr lang="en-US" dirty="0"/>
          </a:p>
        </p:txBody>
      </p:sp>
      <p:sp>
        <p:nvSpPr>
          <p:cNvPr id="3" name="Content Placeholder 2"/>
          <p:cNvSpPr>
            <a:spLocks noGrp="1"/>
          </p:cNvSpPr>
          <p:nvPr>
            <p:ph idx="1"/>
          </p:nvPr>
        </p:nvSpPr>
        <p:spPr>
          <a:xfrm>
            <a:off x="457200" y="1600200"/>
            <a:ext cx="8229600" cy="4903853"/>
          </a:xfrm>
        </p:spPr>
        <p:txBody>
          <a:bodyPr>
            <a:normAutofit fontScale="92500"/>
          </a:bodyPr>
          <a:lstStyle/>
          <a:p>
            <a:r>
              <a:rPr lang="en-US" dirty="0">
                <a:latin typeface="Calibri" charset="0"/>
              </a:rPr>
              <a:t>Free schools are newly created schools which may be sponsored by parents, teachers, community groups, charities </a:t>
            </a:r>
            <a:r>
              <a:rPr lang="en-US" dirty="0" smtClean="0">
                <a:latin typeface="Calibri" charset="0"/>
              </a:rPr>
              <a:t>etc</a:t>
            </a:r>
            <a:endParaRPr lang="en-US" dirty="0">
              <a:latin typeface="Calibri" charset="0"/>
            </a:endParaRPr>
          </a:p>
          <a:p>
            <a:endParaRPr lang="en-US" dirty="0" smtClean="0"/>
          </a:p>
          <a:p>
            <a:r>
              <a:rPr lang="en-US" dirty="0" smtClean="0">
                <a:latin typeface="Calibri" charset="0"/>
              </a:rPr>
              <a:t>Funded in </a:t>
            </a:r>
            <a:r>
              <a:rPr lang="en-US" dirty="0">
                <a:latin typeface="Calibri" charset="0"/>
              </a:rPr>
              <a:t>the same way as </a:t>
            </a:r>
            <a:r>
              <a:rPr lang="en-US" dirty="0" smtClean="0">
                <a:latin typeface="Calibri" charset="0"/>
              </a:rPr>
              <a:t>academies</a:t>
            </a:r>
            <a:endParaRPr lang="en-US" dirty="0">
              <a:latin typeface="Calibri" charset="0"/>
            </a:endParaRPr>
          </a:p>
          <a:p>
            <a:endParaRPr lang="en-US" dirty="0" smtClean="0"/>
          </a:p>
          <a:p>
            <a:r>
              <a:rPr lang="en-US" dirty="0" smtClean="0">
                <a:latin typeface="Calibri" charset="0"/>
              </a:rPr>
              <a:t>Can </a:t>
            </a:r>
            <a:r>
              <a:rPr lang="en-US" dirty="0">
                <a:latin typeface="Calibri" charset="0"/>
              </a:rPr>
              <a:t>set their own pay and conditions for </a:t>
            </a:r>
            <a:r>
              <a:rPr lang="en-US" dirty="0" smtClean="0">
                <a:latin typeface="Calibri" charset="0"/>
              </a:rPr>
              <a:t>staff </a:t>
            </a:r>
            <a:r>
              <a:rPr lang="en-US" dirty="0">
                <a:latin typeface="Calibri" charset="0"/>
              </a:rPr>
              <a:t>and </a:t>
            </a:r>
            <a:r>
              <a:rPr lang="en-US" dirty="0" smtClean="0">
                <a:latin typeface="Calibri" charset="0"/>
              </a:rPr>
              <a:t>change </a:t>
            </a:r>
            <a:r>
              <a:rPr lang="en-US" dirty="0">
                <a:latin typeface="Calibri" charset="0"/>
              </a:rPr>
              <a:t>the length of terms and school days. </a:t>
            </a:r>
          </a:p>
          <a:p>
            <a:endParaRPr lang="en-US" dirty="0" smtClean="0"/>
          </a:p>
          <a:p>
            <a:r>
              <a:rPr lang="en-US" dirty="0">
                <a:latin typeface="Calibri" charset="0"/>
              </a:rPr>
              <a:t>They have greater responsibility for their budget and also can amend the curriculum to suit local needs</a:t>
            </a:r>
            <a:r>
              <a:rPr lang="en-US" dirty="0" smtClean="0">
                <a:latin typeface="Calibri" charset="0"/>
              </a:rPr>
              <a:t>.</a:t>
            </a:r>
          </a:p>
          <a:p>
            <a:endParaRPr lang="en-US" dirty="0">
              <a:latin typeface="Calibri" charset="0"/>
            </a:endParaRPr>
          </a:p>
          <a:p>
            <a:r>
              <a:rPr lang="en-US" sz="2200" dirty="0">
                <a:latin typeface="Calibri" charset="0"/>
                <a:hlinkClick r:id="rId3"/>
              </a:rPr>
              <a:t>https://www.youtube.com/watch?v=-</a:t>
            </a:r>
            <a:r>
              <a:rPr lang="en-US" sz="2200" dirty="0" smtClean="0">
                <a:latin typeface="Calibri" charset="0"/>
                <a:hlinkClick r:id="rId3"/>
              </a:rPr>
              <a:t>mSLdiAE3Q0</a:t>
            </a:r>
            <a:r>
              <a:rPr lang="en-US" sz="2200" dirty="0" smtClean="0">
                <a:latin typeface="Calibri" charset="0"/>
              </a:rPr>
              <a:t> </a:t>
            </a:r>
            <a:endParaRPr lang="en-US" sz="2200" dirty="0">
              <a:latin typeface="Calibri" charset="0"/>
            </a:endParaRPr>
          </a:p>
          <a:p>
            <a:endParaRPr lang="en-US" dirty="0"/>
          </a:p>
        </p:txBody>
      </p:sp>
      <p:pic>
        <p:nvPicPr>
          <p:cNvPr id="4" name="Picture 3" descr="Screen Shot 2014-07-01 at 01.53.40.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43700" y="6007100"/>
            <a:ext cx="2400300" cy="850900"/>
          </a:xfrm>
          <a:prstGeom prst="rect">
            <a:avLst/>
          </a:prstGeom>
        </p:spPr>
      </p:pic>
    </p:spTree>
    <p:extLst>
      <p:ext uri="{BB962C8B-B14F-4D97-AF65-F5344CB8AC3E}">
        <p14:creationId xmlns:p14="http://schemas.microsoft.com/office/powerpoint/2010/main" val="107340906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ssolv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dissolv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dissolve">
                                      <p:cBhvr>
                                        <p:cTn id="3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Partnerships and Cooperation</a:t>
            </a:r>
            <a:endParaRPr lang="en-US" dirty="0"/>
          </a:p>
        </p:txBody>
      </p:sp>
      <p:sp>
        <p:nvSpPr>
          <p:cNvPr id="3" name="Content Placeholder 2"/>
          <p:cNvSpPr>
            <a:spLocks noGrp="1"/>
          </p:cNvSpPr>
          <p:nvPr>
            <p:ph idx="1"/>
          </p:nvPr>
        </p:nvSpPr>
        <p:spPr>
          <a:xfrm>
            <a:off x="457200" y="1600200"/>
            <a:ext cx="8229600" cy="4835208"/>
          </a:xfrm>
        </p:spPr>
        <p:txBody>
          <a:bodyPr>
            <a:normAutofit/>
          </a:bodyPr>
          <a:lstStyle/>
          <a:p>
            <a:r>
              <a:rPr lang="en-GB" dirty="0" smtClean="0"/>
              <a:t>Increasing prominence in recent years</a:t>
            </a:r>
          </a:p>
          <a:p>
            <a:pPr lvl="1"/>
            <a:r>
              <a:rPr lang="en-GB" dirty="0"/>
              <a:t>Federations</a:t>
            </a:r>
          </a:p>
          <a:p>
            <a:pPr lvl="1"/>
            <a:r>
              <a:rPr lang="en-GB" dirty="0"/>
              <a:t>Networks</a:t>
            </a:r>
          </a:p>
          <a:p>
            <a:pPr lvl="1"/>
            <a:r>
              <a:rPr lang="en-GB" dirty="0"/>
              <a:t>Chains of Academies</a:t>
            </a:r>
          </a:p>
          <a:p>
            <a:pPr marL="0" indent="0">
              <a:spcBef>
                <a:spcPts val="0"/>
              </a:spcBef>
              <a:buNone/>
              <a:defRPr/>
            </a:pPr>
            <a:endParaRPr lang="en-US" dirty="0">
              <a:latin typeface="Comic Sans MS" charset="0"/>
              <a:ea typeface="ＭＳ Ｐゴシック" charset="0"/>
            </a:endParaRPr>
          </a:p>
          <a:p>
            <a:r>
              <a:rPr lang="en-US" dirty="0">
                <a:ea typeface="ＭＳ Ｐゴシック" charset="0"/>
              </a:rPr>
              <a:t>Improve transition </a:t>
            </a:r>
            <a:r>
              <a:rPr lang="en-US" dirty="0" smtClean="0">
                <a:ea typeface="ＭＳ Ｐゴシック" charset="0"/>
              </a:rPr>
              <a:t>through primary and secondary schools</a:t>
            </a:r>
            <a:endParaRPr lang="en-US" dirty="0">
              <a:ea typeface="ＭＳ Ｐゴシック" charset="0"/>
            </a:endParaRPr>
          </a:p>
          <a:p>
            <a:endParaRPr lang="en-US" dirty="0" smtClean="0">
              <a:ea typeface="ＭＳ Ｐゴシック" charset="0"/>
            </a:endParaRPr>
          </a:p>
          <a:p>
            <a:r>
              <a:rPr lang="en-US" dirty="0" smtClean="0">
                <a:ea typeface="ＭＳ Ｐゴシック" charset="0"/>
              </a:rPr>
              <a:t>Develop </a:t>
            </a:r>
            <a:r>
              <a:rPr lang="en-US" dirty="0">
                <a:ea typeface="ＭＳ Ｐゴシック" charset="0"/>
              </a:rPr>
              <a:t>whole-town </a:t>
            </a:r>
            <a:r>
              <a:rPr lang="en-US" dirty="0" smtClean="0">
                <a:ea typeface="ＭＳ Ｐゴシック" charset="0"/>
              </a:rPr>
              <a:t>services for schools in the same area</a:t>
            </a:r>
            <a:endParaRPr lang="en-US" dirty="0">
              <a:ea typeface="ＭＳ Ｐゴシック" charset="0"/>
            </a:endParaRPr>
          </a:p>
          <a:p>
            <a:endParaRPr lang="en-US" dirty="0" smtClean="0">
              <a:ea typeface="ＭＳ Ｐゴシック" charset="0"/>
            </a:endParaRPr>
          </a:p>
          <a:p>
            <a:r>
              <a:rPr lang="en-US" dirty="0" smtClean="0">
                <a:ea typeface="ＭＳ Ｐゴシック" charset="0"/>
              </a:rPr>
              <a:t>Provide </a:t>
            </a:r>
            <a:r>
              <a:rPr lang="en-US" dirty="0">
                <a:ea typeface="ＭＳ Ｐゴシック" charset="0"/>
              </a:rPr>
              <a:t>support for schools causing concern</a:t>
            </a:r>
          </a:p>
          <a:p>
            <a:endParaRPr lang="en-GB" dirty="0"/>
          </a:p>
          <a:p>
            <a:endParaRPr lang="en-GB" dirty="0"/>
          </a:p>
        </p:txBody>
      </p:sp>
      <p:pic>
        <p:nvPicPr>
          <p:cNvPr id="4" name="Picture 3" descr="Screen Shot 2014-07-01 at 01.53.4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3700" y="6007100"/>
            <a:ext cx="2400300" cy="850900"/>
          </a:xfrm>
          <a:prstGeom prst="rect">
            <a:avLst/>
          </a:prstGeom>
        </p:spPr>
      </p:pic>
    </p:spTree>
    <p:extLst>
      <p:ext uri="{BB962C8B-B14F-4D97-AF65-F5344CB8AC3E}">
        <p14:creationId xmlns:p14="http://schemas.microsoft.com/office/powerpoint/2010/main" val="412688037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dissolve">
                                      <p:cBhvr>
                                        <p:cTn id="15" dur="500"/>
                                        <p:tgtEl>
                                          <p:spTgt spid="3">
                                            <p:txEl>
                                              <p:pRg st="1" end="1"/>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dissolve">
                                      <p:cBhvr>
                                        <p:cTn id="18" dur="500"/>
                                        <p:tgtEl>
                                          <p:spTgt spid="3">
                                            <p:txEl>
                                              <p:pRg st="2" end="2"/>
                                            </p:txEl>
                                          </p:spTgt>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dissolve">
                                      <p:cBhvr>
                                        <p:cTn id="21" dur="5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dissolve">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dissolve">
                                      <p:cBhvr>
                                        <p:cTn id="31" dur="500"/>
                                        <p:tgtEl>
                                          <p:spTgt spid="3">
                                            <p:txEl>
                                              <p:pRg st="7" end="7"/>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3">
                                            <p:txEl>
                                              <p:pRg st="9" end="9"/>
                                            </p:txEl>
                                          </p:spTgt>
                                        </p:tgtEl>
                                        <p:attrNameLst>
                                          <p:attrName>style.visibility</p:attrName>
                                        </p:attrNameLst>
                                      </p:cBhvr>
                                      <p:to>
                                        <p:strVal val="visible"/>
                                      </p:to>
                                    </p:set>
                                    <p:animEffect transition="in" filter="dissolve">
                                      <p:cBhvr>
                                        <p:cTn id="36"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Federations</a:t>
            </a:r>
            <a:endParaRPr lang="en-US" dirty="0"/>
          </a:p>
        </p:txBody>
      </p:sp>
      <p:sp>
        <p:nvSpPr>
          <p:cNvPr id="3" name="Content Placeholder 2"/>
          <p:cNvSpPr>
            <a:spLocks noGrp="1"/>
          </p:cNvSpPr>
          <p:nvPr>
            <p:ph idx="1"/>
          </p:nvPr>
        </p:nvSpPr>
        <p:spPr/>
        <p:txBody>
          <a:bodyPr>
            <a:normAutofit/>
          </a:bodyPr>
          <a:lstStyle/>
          <a:p>
            <a:r>
              <a:rPr lang="en-US" dirty="0"/>
              <a:t>A federation is a formal structure governed collectively under a single governing body</a:t>
            </a:r>
            <a:r>
              <a:rPr lang="en-US" dirty="0" smtClean="0"/>
              <a:t>.</a:t>
            </a:r>
          </a:p>
          <a:p>
            <a:endParaRPr lang="en-US" dirty="0"/>
          </a:p>
          <a:p>
            <a:r>
              <a:rPr lang="en-US" dirty="0" smtClean="0"/>
              <a:t>Development of a shared vision involving all stakeholders</a:t>
            </a:r>
          </a:p>
          <a:p>
            <a:endParaRPr lang="en-US" dirty="0" smtClean="0"/>
          </a:p>
          <a:p>
            <a:r>
              <a:rPr lang="en-US" dirty="0" smtClean="0"/>
              <a:t>Headteachers and staff may occupy roles throughout several schools, depending on need</a:t>
            </a:r>
            <a:endParaRPr lang="en-US" dirty="0"/>
          </a:p>
          <a:p>
            <a:endParaRPr lang="en-US" dirty="0"/>
          </a:p>
          <a:p>
            <a:r>
              <a:rPr lang="en-US" dirty="0">
                <a:latin typeface="Calibri" charset="0"/>
              </a:rPr>
              <a:t>The degree of integration in staffing and finances is a matter for the leadership of the federation</a:t>
            </a:r>
            <a:r>
              <a:rPr lang="en-US" dirty="0" smtClean="0">
                <a:latin typeface="Calibri" charset="0"/>
              </a:rPr>
              <a:t>.</a:t>
            </a:r>
            <a:endParaRPr lang="en-US" dirty="0"/>
          </a:p>
          <a:p>
            <a:endParaRPr lang="en-US" dirty="0" smtClean="0"/>
          </a:p>
          <a:p>
            <a:endParaRPr lang="en-US" dirty="0"/>
          </a:p>
        </p:txBody>
      </p:sp>
      <p:pic>
        <p:nvPicPr>
          <p:cNvPr id="4" name="Picture 3" descr="Screen Shot 2014-07-01 at 01.53.4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3700" y="6007100"/>
            <a:ext cx="2400300" cy="850900"/>
          </a:xfrm>
          <a:prstGeom prst="rect">
            <a:avLst/>
          </a:prstGeom>
        </p:spPr>
      </p:pic>
    </p:spTree>
    <p:extLst>
      <p:ext uri="{BB962C8B-B14F-4D97-AF65-F5344CB8AC3E}">
        <p14:creationId xmlns:p14="http://schemas.microsoft.com/office/powerpoint/2010/main" val="312878584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ssolv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dissolve">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Federations</a:t>
            </a:r>
            <a:endParaRPr lang="en-US" dirty="0"/>
          </a:p>
        </p:txBody>
      </p:sp>
      <p:sp>
        <p:nvSpPr>
          <p:cNvPr id="3" name="Content Placeholder 2"/>
          <p:cNvSpPr>
            <a:spLocks noGrp="1"/>
          </p:cNvSpPr>
          <p:nvPr>
            <p:ph idx="1"/>
          </p:nvPr>
        </p:nvSpPr>
        <p:spPr/>
        <p:txBody>
          <a:bodyPr>
            <a:normAutofit/>
          </a:bodyPr>
          <a:lstStyle/>
          <a:p>
            <a:r>
              <a:rPr lang="en-US" dirty="0" smtClean="0"/>
              <a:t>Key reasons for forming or joining a federation:</a:t>
            </a:r>
          </a:p>
          <a:p>
            <a:pPr lvl="1"/>
            <a:r>
              <a:rPr lang="en-US" dirty="0" smtClean="0"/>
              <a:t>Raising standards</a:t>
            </a:r>
          </a:p>
          <a:p>
            <a:pPr lvl="1"/>
            <a:r>
              <a:rPr lang="en-US" dirty="0" smtClean="0"/>
              <a:t>Improve provision to students by sharing specialist staff and expertise</a:t>
            </a:r>
          </a:p>
          <a:p>
            <a:pPr lvl="1"/>
            <a:r>
              <a:rPr lang="en-US" dirty="0"/>
              <a:t>E</a:t>
            </a:r>
            <a:r>
              <a:rPr lang="en-US" dirty="0" smtClean="0"/>
              <a:t>xtend </a:t>
            </a:r>
            <a:r>
              <a:rPr lang="en-US" dirty="0"/>
              <a:t>the reach and impact of the strongest school leaders, teachers and governors</a:t>
            </a:r>
            <a:endParaRPr lang="en-GB" dirty="0"/>
          </a:p>
          <a:p>
            <a:pPr lvl="1"/>
            <a:r>
              <a:rPr lang="en-US" dirty="0"/>
              <a:t>I</a:t>
            </a:r>
            <a:r>
              <a:rPr lang="en-US" dirty="0" smtClean="0"/>
              <a:t>ncrease </a:t>
            </a:r>
            <a:r>
              <a:rPr lang="en-US" dirty="0"/>
              <a:t>opportunities for collaborative and cost-effective professional </a:t>
            </a:r>
            <a:r>
              <a:rPr lang="en-US" dirty="0" smtClean="0"/>
              <a:t>development</a:t>
            </a:r>
          </a:p>
          <a:p>
            <a:pPr lvl="1"/>
            <a:r>
              <a:rPr lang="en-US" dirty="0" smtClean="0"/>
              <a:t>Sustain </a:t>
            </a:r>
            <a:r>
              <a:rPr lang="en-US" dirty="0"/>
              <a:t>leadership and governance in small rural </a:t>
            </a:r>
            <a:r>
              <a:rPr lang="en-US" dirty="0" smtClean="0"/>
              <a:t>schools</a:t>
            </a:r>
          </a:p>
          <a:p>
            <a:pPr lvl="1"/>
            <a:r>
              <a:rPr lang="en-US" dirty="0" smtClean="0"/>
              <a:t>Pooling of resources</a:t>
            </a:r>
            <a:endParaRPr lang="en-GB" dirty="0"/>
          </a:p>
          <a:p>
            <a:pPr lvl="1"/>
            <a:endParaRPr lang="en-GB" dirty="0"/>
          </a:p>
          <a:p>
            <a:pPr lvl="1"/>
            <a:endParaRPr lang="en-US" dirty="0"/>
          </a:p>
        </p:txBody>
      </p:sp>
      <p:pic>
        <p:nvPicPr>
          <p:cNvPr id="4" name="Picture 3" descr="Screen Shot 2014-07-01 at 01.53.4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3700" y="6007100"/>
            <a:ext cx="2400300" cy="850900"/>
          </a:xfrm>
          <a:prstGeom prst="rect">
            <a:avLst/>
          </a:prstGeom>
        </p:spPr>
      </p:pic>
    </p:spTree>
    <p:extLst>
      <p:ext uri="{BB962C8B-B14F-4D97-AF65-F5344CB8AC3E}">
        <p14:creationId xmlns:p14="http://schemas.microsoft.com/office/powerpoint/2010/main" val="167589948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dissolv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dissolv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dissolv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dissolv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dissolv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dissolve">
                                      <p:cBhvr>
                                        <p:cTn id="4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Effects on Leadership of Federations</a:t>
            </a:r>
            <a:endParaRPr lang="en-US" dirty="0"/>
          </a:p>
        </p:txBody>
      </p:sp>
      <p:sp>
        <p:nvSpPr>
          <p:cNvPr id="3" name="Content Placeholder 2"/>
          <p:cNvSpPr>
            <a:spLocks noGrp="1"/>
          </p:cNvSpPr>
          <p:nvPr>
            <p:ph idx="1"/>
          </p:nvPr>
        </p:nvSpPr>
        <p:spPr/>
        <p:txBody>
          <a:bodyPr/>
          <a:lstStyle/>
          <a:p>
            <a:r>
              <a:rPr lang="en-US" dirty="0" smtClean="0"/>
              <a:t>Issues of succession resolved</a:t>
            </a:r>
            <a:br>
              <a:rPr lang="en-US" dirty="0" smtClean="0"/>
            </a:br>
            <a:endParaRPr lang="en-US" dirty="0" smtClean="0"/>
          </a:p>
          <a:p>
            <a:r>
              <a:rPr lang="en-US" dirty="0" smtClean="0"/>
              <a:t>New opportunities for existing leaders</a:t>
            </a:r>
            <a:br>
              <a:rPr lang="en-US" dirty="0" smtClean="0"/>
            </a:br>
            <a:endParaRPr lang="en-US" dirty="0" smtClean="0"/>
          </a:p>
          <a:p>
            <a:r>
              <a:rPr lang="en-US" dirty="0" smtClean="0"/>
              <a:t>Increased leadership capacity to focus on learning outcomes and standards</a:t>
            </a:r>
            <a:br>
              <a:rPr lang="en-US" dirty="0" smtClean="0"/>
            </a:br>
            <a:endParaRPr lang="en-US" dirty="0" smtClean="0"/>
          </a:p>
          <a:p>
            <a:r>
              <a:rPr lang="en-US" dirty="0" smtClean="0"/>
              <a:t>Additional benefits</a:t>
            </a:r>
            <a:endParaRPr lang="en-US" dirty="0"/>
          </a:p>
        </p:txBody>
      </p:sp>
      <p:pic>
        <p:nvPicPr>
          <p:cNvPr id="4" name="Picture 3" descr="Screen Shot 2014-07-01 at 01.53.4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3700" y="6007100"/>
            <a:ext cx="2400300" cy="850900"/>
          </a:xfrm>
          <a:prstGeom prst="rect">
            <a:avLst/>
          </a:prstGeom>
        </p:spPr>
      </p:pic>
    </p:spTree>
    <p:extLst>
      <p:ext uri="{BB962C8B-B14F-4D97-AF65-F5344CB8AC3E}">
        <p14:creationId xmlns:p14="http://schemas.microsoft.com/office/powerpoint/2010/main" val="212799684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dissolv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dissolv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dissolve">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Effects on Leadership of Federations</a:t>
            </a:r>
            <a:endParaRPr lang="en-US" dirty="0"/>
          </a:p>
        </p:txBody>
      </p:sp>
      <p:sp>
        <p:nvSpPr>
          <p:cNvPr id="3" name="Content Placeholder 2"/>
          <p:cNvSpPr>
            <a:spLocks noGrp="1"/>
          </p:cNvSpPr>
          <p:nvPr>
            <p:ph idx="1"/>
          </p:nvPr>
        </p:nvSpPr>
        <p:spPr/>
        <p:txBody>
          <a:bodyPr>
            <a:normAutofit/>
          </a:bodyPr>
          <a:lstStyle/>
          <a:p>
            <a:r>
              <a:rPr lang="en-US" dirty="0" smtClean="0"/>
              <a:t>Support for leadership development</a:t>
            </a:r>
          </a:p>
          <a:p>
            <a:endParaRPr lang="en-US" dirty="0"/>
          </a:p>
          <a:p>
            <a:r>
              <a:rPr lang="en-US" dirty="0" smtClean="0"/>
              <a:t>Increase in leadership capacity</a:t>
            </a:r>
          </a:p>
          <a:p>
            <a:endParaRPr lang="en-US" dirty="0"/>
          </a:p>
          <a:p>
            <a:r>
              <a:rPr lang="en-US" dirty="0" smtClean="0"/>
              <a:t>Maximise use of resources and improve standards</a:t>
            </a:r>
          </a:p>
          <a:p>
            <a:endParaRPr lang="en-US" dirty="0"/>
          </a:p>
          <a:p>
            <a:r>
              <a:rPr lang="en-US" dirty="0" smtClean="0"/>
              <a:t>Collaboration</a:t>
            </a:r>
          </a:p>
          <a:p>
            <a:endParaRPr lang="en-US" dirty="0" smtClean="0"/>
          </a:p>
          <a:p>
            <a:r>
              <a:rPr lang="en-US" dirty="0" smtClean="0"/>
              <a:t>Differing views of staff members</a:t>
            </a:r>
            <a:endParaRPr lang="en-US" dirty="0"/>
          </a:p>
          <a:p>
            <a:endParaRPr lang="en-US" dirty="0"/>
          </a:p>
        </p:txBody>
      </p:sp>
      <p:pic>
        <p:nvPicPr>
          <p:cNvPr id="4" name="Picture 3" descr="Screen Shot 2014-07-01 at 01.53.4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3700" y="6007100"/>
            <a:ext cx="2400300" cy="850900"/>
          </a:xfrm>
          <a:prstGeom prst="rect">
            <a:avLst/>
          </a:prstGeom>
        </p:spPr>
      </p:pic>
    </p:spTree>
    <p:extLst>
      <p:ext uri="{BB962C8B-B14F-4D97-AF65-F5344CB8AC3E}">
        <p14:creationId xmlns:p14="http://schemas.microsoft.com/office/powerpoint/2010/main" val="423395416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ssolv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dissolv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dissolve">
                                      <p:cBhvr>
                                        <p:cTn id="3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105668444"/>
              </p:ext>
            </p:extLst>
          </p:nvPr>
        </p:nvGraphicFramePr>
        <p:xfrm>
          <a:off x="348586" y="1417638"/>
          <a:ext cx="5079302" cy="5430519"/>
        </p:xfrm>
        <a:graphic>
          <a:graphicData uri="http://schemas.openxmlformats.org/drawingml/2006/table">
            <a:tbl>
              <a:tblPr firstRow="1" bandRow="1">
                <a:tableStyleId>{5C22544A-7EE6-4342-B048-85BDC9FD1C3A}</a:tableStyleId>
              </a:tblPr>
              <a:tblGrid>
                <a:gridCol w="1088388"/>
                <a:gridCol w="3990914"/>
              </a:tblGrid>
              <a:tr h="370840">
                <a:tc>
                  <a:txBody>
                    <a:bodyPr/>
                    <a:lstStyle/>
                    <a:p>
                      <a:r>
                        <a:rPr lang="en-US" dirty="0" smtClean="0"/>
                        <a:t>Section</a:t>
                      </a:r>
                      <a:endParaRPr lang="en-US" dirty="0"/>
                    </a:p>
                  </a:txBody>
                  <a:tcPr/>
                </a:tc>
                <a:tc>
                  <a:txBody>
                    <a:bodyPr/>
                    <a:lstStyle/>
                    <a:p>
                      <a:r>
                        <a:rPr lang="en-US" dirty="0" smtClean="0"/>
                        <a:t>Topic</a:t>
                      </a:r>
                      <a:endParaRPr lang="en-US" dirty="0"/>
                    </a:p>
                  </a:txBody>
                  <a:tcPr/>
                </a:tc>
              </a:tr>
              <a:tr h="370840">
                <a:tc>
                  <a:txBody>
                    <a:bodyPr/>
                    <a:lstStyle/>
                    <a:p>
                      <a:r>
                        <a:rPr lang="en-US" dirty="0" smtClean="0"/>
                        <a:t>1</a:t>
                      </a:r>
                      <a:endParaRPr lang="en-US" dirty="0"/>
                    </a:p>
                  </a:txBody>
                  <a:tcPr/>
                </a:tc>
                <a:tc>
                  <a:txBody>
                    <a:bodyPr/>
                    <a:lstStyle/>
                    <a:p>
                      <a:r>
                        <a:rPr lang="en-US" dirty="0" smtClean="0"/>
                        <a:t>History</a:t>
                      </a:r>
                      <a:endParaRPr lang="en-US" dirty="0"/>
                    </a:p>
                  </a:txBody>
                  <a:tcPr/>
                </a:tc>
              </a:tr>
              <a:tr h="370840">
                <a:tc>
                  <a:txBody>
                    <a:bodyPr/>
                    <a:lstStyle/>
                    <a:p>
                      <a:r>
                        <a:rPr lang="en-US" dirty="0" smtClean="0"/>
                        <a:t>2</a:t>
                      </a:r>
                      <a:endParaRPr lang="en-US" dirty="0"/>
                    </a:p>
                  </a:txBody>
                  <a:tcPr/>
                </a:tc>
                <a:tc>
                  <a:txBody>
                    <a:bodyPr/>
                    <a:lstStyle/>
                    <a:p>
                      <a:r>
                        <a:rPr lang="en-US" dirty="0" smtClean="0"/>
                        <a:t>Structure Overview of the Education System in the UK</a:t>
                      </a:r>
                      <a:endParaRPr lang="en-US" dirty="0"/>
                    </a:p>
                  </a:txBody>
                  <a:tcPr/>
                </a:tc>
              </a:tr>
              <a:tr h="370840">
                <a:tc>
                  <a:txBody>
                    <a:bodyPr/>
                    <a:lstStyle/>
                    <a:p>
                      <a:r>
                        <a:rPr lang="en-US" dirty="0" smtClean="0"/>
                        <a:t>3</a:t>
                      </a:r>
                      <a:endParaRPr lang="en-US" dirty="0"/>
                    </a:p>
                  </a:txBody>
                  <a:tcPr/>
                </a:tc>
                <a:tc>
                  <a:txBody>
                    <a:bodyPr/>
                    <a:lstStyle/>
                    <a:p>
                      <a:r>
                        <a:rPr lang="en-US" dirty="0" smtClean="0"/>
                        <a:t>The Organisation of Primary and Secondary School Systems</a:t>
                      </a:r>
                      <a:endParaRPr lang="en-US" dirty="0"/>
                    </a:p>
                  </a:txBody>
                  <a:tcPr/>
                </a:tc>
              </a:tr>
              <a:tr h="370840">
                <a:tc>
                  <a:txBody>
                    <a:bodyPr/>
                    <a:lstStyle/>
                    <a:p>
                      <a:r>
                        <a:rPr lang="en-US" dirty="0" smtClean="0"/>
                        <a:t>4</a:t>
                      </a:r>
                      <a:endParaRPr lang="en-US" dirty="0"/>
                    </a:p>
                  </a:txBody>
                  <a:tcPr/>
                </a:tc>
                <a:tc>
                  <a:txBody>
                    <a:bodyPr/>
                    <a:lstStyle/>
                    <a:p>
                      <a:r>
                        <a:rPr lang="en-US" dirty="0" smtClean="0"/>
                        <a:t>Partnerships and Cooperation</a:t>
                      </a:r>
                      <a:endParaRPr lang="en-US" dirty="0"/>
                    </a:p>
                  </a:txBody>
                  <a:tcPr/>
                </a:tc>
              </a:tr>
              <a:tr h="370840">
                <a:tc>
                  <a:txBody>
                    <a:bodyPr/>
                    <a:lstStyle/>
                    <a:p>
                      <a:r>
                        <a:rPr lang="en-US" dirty="0" smtClean="0"/>
                        <a:t>5</a:t>
                      </a:r>
                      <a:endParaRPr lang="en-US" dirty="0"/>
                    </a:p>
                  </a:txBody>
                  <a:tcPr/>
                </a:tc>
                <a:tc>
                  <a:txBody>
                    <a:bodyPr/>
                    <a:lstStyle/>
                    <a:p>
                      <a:r>
                        <a:rPr lang="en-US" dirty="0" smtClean="0"/>
                        <a:t>Vocational Education and Training in England </a:t>
                      </a:r>
                      <a:endParaRPr lang="en-US" dirty="0"/>
                    </a:p>
                  </a:txBody>
                  <a:tcPr/>
                </a:tc>
              </a:tr>
              <a:tr h="370840">
                <a:tc>
                  <a:txBody>
                    <a:bodyPr/>
                    <a:lstStyle/>
                    <a:p>
                      <a:r>
                        <a:rPr lang="en-US" dirty="0" smtClean="0"/>
                        <a:t>6</a:t>
                      </a:r>
                      <a:endParaRPr lang="en-US" dirty="0"/>
                    </a:p>
                  </a:txBody>
                  <a:tcPr/>
                </a:tc>
                <a:tc>
                  <a:txBody>
                    <a:bodyPr/>
                    <a:lstStyle/>
                    <a:p>
                      <a:r>
                        <a:rPr lang="en-US" dirty="0" smtClean="0"/>
                        <a:t>Higher Education</a:t>
                      </a:r>
                      <a:endParaRPr lang="en-US" dirty="0"/>
                    </a:p>
                  </a:txBody>
                  <a:tcPr/>
                </a:tc>
              </a:tr>
              <a:tr h="370840">
                <a:tc>
                  <a:txBody>
                    <a:bodyPr/>
                    <a:lstStyle/>
                    <a:p>
                      <a:r>
                        <a:rPr lang="en-US" dirty="0" smtClean="0"/>
                        <a:t>7</a:t>
                      </a:r>
                      <a:endParaRPr lang="en-US" dirty="0"/>
                    </a:p>
                  </a:txBody>
                  <a:tcPr/>
                </a:tc>
                <a:tc>
                  <a:txBody>
                    <a:bodyPr/>
                    <a:lstStyle/>
                    <a:p>
                      <a:r>
                        <a:rPr lang="en-US" dirty="0" smtClean="0"/>
                        <a:t>Schools in the Current Context and the Future of Education Systems in the UK</a:t>
                      </a:r>
                      <a:endParaRPr lang="en-US" dirty="0"/>
                    </a:p>
                  </a:txBody>
                  <a:tcPr/>
                </a:tc>
              </a:tr>
              <a:tr h="370840">
                <a:tc>
                  <a:txBody>
                    <a:bodyPr/>
                    <a:lstStyle/>
                    <a:p>
                      <a:r>
                        <a:rPr lang="en-US" dirty="0" smtClean="0"/>
                        <a:t>8</a:t>
                      </a:r>
                      <a:endParaRPr lang="en-US" dirty="0"/>
                    </a:p>
                  </a:txBody>
                  <a:tcPr/>
                </a:tc>
                <a:tc>
                  <a:txBody>
                    <a:bodyPr/>
                    <a:lstStyle/>
                    <a:p>
                      <a:r>
                        <a:rPr lang="en-US" dirty="0" smtClean="0"/>
                        <a:t>What Does</a:t>
                      </a:r>
                      <a:r>
                        <a:rPr lang="en-US" baseline="0" dirty="0" smtClean="0"/>
                        <a:t> This Mean?</a:t>
                      </a:r>
                      <a:endParaRPr lang="en-US" dirty="0"/>
                    </a:p>
                  </a:txBody>
                  <a:tcPr/>
                </a:tc>
              </a:tr>
              <a:tr h="370840">
                <a:tc>
                  <a:txBody>
                    <a:bodyPr/>
                    <a:lstStyle/>
                    <a:p>
                      <a:r>
                        <a:rPr lang="en-US" dirty="0" smtClean="0"/>
                        <a:t>9</a:t>
                      </a:r>
                      <a:endParaRPr lang="en-US" dirty="0"/>
                    </a:p>
                  </a:txBody>
                  <a:tcPr/>
                </a:tc>
                <a:tc>
                  <a:txBody>
                    <a:bodyPr/>
                    <a:lstStyle/>
                    <a:p>
                      <a:r>
                        <a:rPr lang="en-US" dirty="0" smtClean="0"/>
                        <a:t>Conclusion</a:t>
                      </a:r>
                      <a:endParaRPr lang="en-US" dirty="0"/>
                    </a:p>
                  </a:txBody>
                  <a:tcPr/>
                </a:tc>
              </a:tr>
              <a:tr h="370840">
                <a:tc>
                  <a:txBody>
                    <a:bodyPr/>
                    <a:lstStyle/>
                    <a:p>
                      <a:r>
                        <a:rPr lang="en-US" dirty="0" smtClean="0"/>
                        <a:t>10</a:t>
                      </a:r>
                      <a:endParaRPr lang="en-US" dirty="0"/>
                    </a:p>
                  </a:txBody>
                  <a:tcPr/>
                </a:tc>
                <a:tc>
                  <a:txBody>
                    <a:bodyPr/>
                    <a:lstStyle/>
                    <a:p>
                      <a:r>
                        <a:rPr lang="en-US" dirty="0" smtClean="0"/>
                        <a:t>Discussion</a:t>
                      </a:r>
                      <a:endParaRPr lang="en-US" dirty="0"/>
                    </a:p>
                  </a:txBody>
                  <a:tcPr/>
                </a:tc>
              </a:tr>
            </a:tbl>
          </a:graphicData>
        </a:graphic>
      </p:graphicFrame>
      <p:pic>
        <p:nvPicPr>
          <p:cNvPr id="4" name="Picture 3" descr="Screen Shot 2014-07-01 at 01.53.4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3700" y="6007100"/>
            <a:ext cx="2400300" cy="850900"/>
          </a:xfrm>
          <a:prstGeom prst="rect">
            <a:avLst/>
          </a:prstGeom>
        </p:spPr>
      </p:pic>
    </p:spTree>
    <p:extLst>
      <p:ext uri="{BB962C8B-B14F-4D97-AF65-F5344CB8AC3E}">
        <p14:creationId xmlns:p14="http://schemas.microsoft.com/office/powerpoint/2010/main" val="160094116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ssolv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Effects on Leadership of Federations</a:t>
            </a:r>
            <a:endParaRPr lang="en-US" dirty="0"/>
          </a:p>
        </p:txBody>
      </p:sp>
      <p:sp>
        <p:nvSpPr>
          <p:cNvPr id="3" name="Content Placeholder 2"/>
          <p:cNvSpPr>
            <a:spLocks noGrp="1"/>
          </p:cNvSpPr>
          <p:nvPr>
            <p:ph idx="1"/>
          </p:nvPr>
        </p:nvSpPr>
        <p:spPr/>
        <p:txBody>
          <a:bodyPr>
            <a:normAutofit/>
          </a:bodyPr>
          <a:lstStyle/>
          <a:p>
            <a:pPr marL="0" indent="0" algn="ctr">
              <a:spcBef>
                <a:spcPts val="0"/>
              </a:spcBef>
              <a:buNone/>
              <a:defRPr/>
            </a:pPr>
            <a:r>
              <a:rPr lang="en-US" dirty="0"/>
              <a:t>‘</a:t>
            </a:r>
            <a:r>
              <a:rPr lang="en-US" altLang="ja-JP" dirty="0"/>
              <a:t>No school can meet the needs of all its pupils alone. Delivering the Pupil and Parent Guarantees will require schools to work in partnership with other schools and with wider children</a:t>
            </a:r>
            <a:r>
              <a:rPr lang="en-US" dirty="0"/>
              <a:t>’</a:t>
            </a:r>
            <a:r>
              <a:rPr lang="en-US" altLang="ja-JP" dirty="0"/>
              <a:t>s services in order to offer more by working together than any one partner could alone and to provide better value for money. At the same time, federation and other partnership solutions will become central to tackling underperformance and extending the reach of the best leaders.</a:t>
            </a:r>
            <a:r>
              <a:rPr lang="en-US" dirty="0"/>
              <a:t>’</a:t>
            </a:r>
            <a:endParaRPr lang="en-GB" dirty="0"/>
          </a:p>
        </p:txBody>
      </p:sp>
      <p:pic>
        <p:nvPicPr>
          <p:cNvPr id="4" name="Picture 3" descr="Screen Shot 2014-07-01 at 01.53.4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3700" y="6007100"/>
            <a:ext cx="2400300" cy="850900"/>
          </a:xfrm>
          <a:prstGeom prst="rect">
            <a:avLst/>
          </a:prstGeom>
        </p:spPr>
      </p:pic>
    </p:spTree>
    <p:extLst>
      <p:ext uri="{BB962C8B-B14F-4D97-AF65-F5344CB8AC3E}">
        <p14:creationId xmlns:p14="http://schemas.microsoft.com/office/powerpoint/2010/main" val="17568537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Vocational Education and Training in England </a:t>
            </a:r>
            <a:endParaRPr lang="en-US" dirty="0"/>
          </a:p>
        </p:txBody>
      </p:sp>
      <p:sp>
        <p:nvSpPr>
          <p:cNvPr id="3" name="Content Placeholder 2"/>
          <p:cNvSpPr>
            <a:spLocks noGrp="1"/>
          </p:cNvSpPr>
          <p:nvPr>
            <p:ph idx="1"/>
          </p:nvPr>
        </p:nvSpPr>
        <p:spPr/>
        <p:txBody>
          <a:bodyPr>
            <a:normAutofit/>
          </a:bodyPr>
          <a:lstStyle/>
          <a:p>
            <a:r>
              <a:rPr lang="en-US" dirty="0" smtClean="0"/>
              <a:t>World Class Skills Act Launched in 2007 after the Leitch Report. </a:t>
            </a:r>
          </a:p>
          <a:p>
            <a:r>
              <a:rPr lang="en-US" dirty="0" smtClean="0"/>
              <a:t>The act aims to become the world class leader in skills by 2020. </a:t>
            </a:r>
          </a:p>
          <a:p>
            <a:r>
              <a:rPr lang="en-US" dirty="0" smtClean="0"/>
              <a:t>UK vocational system is flexible, responsive and relevant to the needs of the industry as well as individual needs. </a:t>
            </a:r>
          </a:p>
          <a:p>
            <a:r>
              <a:rPr lang="en-US" dirty="0" smtClean="0"/>
              <a:t>Business aims to work with government professionals and training providers to ensure appropriate training for todays needs and for the future. </a:t>
            </a:r>
          </a:p>
          <a:p>
            <a:r>
              <a:rPr lang="en-US" dirty="0" smtClean="0"/>
              <a:t>Learning and skills council integrates planning and finding of academic and vocational post 16 further education. </a:t>
            </a:r>
            <a:endParaRPr lang="en-US" dirty="0"/>
          </a:p>
        </p:txBody>
      </p:sp>
      <p:pic>
        <p:nvPicPr>
          <p:cNvPr id="4" name="Picture 3" descr="Screen Shot 2014-07-01 at 01.53.40.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43700" y="6007100"/>
            <a:ext cx="2400300" cy="850900"/>
          </a:xfrm>
          <a:prstGeom prst="rect">
            <a:avLst/>
          </a:prstGeom>
        </p:spPr>
      </p:pic>
    </p:spTree>
    <p:extLst>
      <p:ext uri="{BB962C8B-B14F-4D97-AF65-F5344CB8AC3E}">
        <p14:creationId xmlns:p14="http://schemas.microsoft.com/office/powerpoint/2010/main" val="319406015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dissolv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dissolv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dissolv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dissolve">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Special Educational Needs (SEN) and Inclusion in UK Schools</a:t>
            </a:r>
            <a:endParaRPr lang="en-US" dirty="0"/>
          </a:p>
        </p:txBody>
      </p:sp>
      <p:sp>
        <p:nvSpPr>
          <p:cNvPr id="3" name="Content Placeholder 2"/>
          <p:cNvSpPr>
            <a:spLocks noGrp="1"/>
          </p:cNvSpPr>
          <p:nvPr>
            <p:ph idx="1"/>
          </p:nvPr>
        </p:nvSpPr>
        <p:spPr/>
        <p:txBody>
          <a:bodyPr/>
          <a:lstStyle/>
          <a:p>
            <a:r>
              <a:rPr lang="en-US" dirty="0" smtClean="0"/>
              <a:t>Increasing importance to meet the varied needs of all pupils within mainstream schooling. </a:t>
            </a:r>
          </a:p>
          <a:p>
            <a:r>
              <a:rPr lang="en-US" dirty="0" smtClean="0"/>
              <a:t>This has lead to an increase in research regarding inclusive teaching methods. </a:t>
            </a:r>
          </a:p>
          <a:p>
            <a:r>
              <a:rPr lang="en-US" dirty="0" smtClean="0"/>
              <a:t>Statements are legal document that are provided for students regarded as having special educational needs. </a:t>
            </a:r>
          </a:p>
          <a:p>
            <a:r>
              <a:rPr lang="en-US" dirty="0" smtClean="0"/>
              <a:t>Parents and children have the choice over whether to attend a mainstream school or a special school in accordance with the local authority. </a:t>
            </a:r>
            <a:endParaRPr lang="en-US" dirty="0"/>
          </a:p>
        </p:txBody>
      </p:sp>
    </p:spTree>
    <p:extLst>
      <p:ext uri="{BB962C8B-B14F-4D97-AF65-F5344CB8AC3E}">
        <p14:creationId xmlns:p14="http://schemas.microsoft.com/office/powerpoint/2010/main" val="248861819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dissolv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dissolv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dissolve">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Leadership in Relation to SEN and Inclusion in UK Schools</a:t>
            </a:r>
            <a:endParaRPr lang="en-US" dirty="0"/>
          </a:p>
        </p:txBody>
      </p:sp>
      <p:sp>
        <p:nvSpPr>
          <p:cNvPr id="3" name="Content Placeholder 2"/>
          <p:cNvSpPr>
            <a:spLocks noGrp="1"/>
          </p:cNvSpPr>
          <p:nvPr>
            <p:ph idx="1"/>
          </p:nvPr>
        </p:nvSpPr>
        <p:spPr/>
        <p:txBody>
          <a:bodyPr/>
          <a:lstStyle/>
          <a:p>
            <a:r>
              <a:rPr lang="en-GB" dirty="0">
                <a:latin typeface="Georgia" charset="0"/>
                <a:ea typeface="ＭＳ Ｐゴシック" charset="0"/>
              </a:rPr>
              <a:t>Developing leaders to meet the demands of leading in contexts where diversity may create potential conflict, highly charged emotions and alternative realities is one of the most challenging targets of leadership development</a:t>
            </a:r>
            <a:r>
              <a:rPr lang="en-GB" dirty="0" smtClean="0">
                <a:latin typeface="Georgia" charset="0"/>
                <a:ea typeface="ＭＳ Ｐゴシック" charset="0"/>
              </a:rPr>
              <a:t>.</a:t>
            </a:r>
          </a:p>
          <a:p>
            <a:endParaRPr lang="en-GB" dirty="0">
              <a:latin typeface="Georgia" charset="0"/>
              <a:ea typeface="ＭＳ Ｐゴシック" charset="0"/>
            </a:endParaRPr>
          </a:p>
          <a:p>
            <a:pPr marL="0" indent="0">
              <a:buNone/>
            </a:pPr>
            <a:r>
              <a:rPr lang="en-GB" dirty="0" smtClean="0">
                <a:latin typeface="Georgia" charset="0"/>
                <a:ea typeface="ＭＳ Ｐゴシック" charset="0"/>
              </a:rPr>
              <a:t> </a:t>
            </a:r>
            <a:endParaRPr lang="en-GB" dirty="0">
              <a:latin typeface="Georgia" charset="0"/>
              <a:ea typeface="ＭＳ Ｐゴシック" charset="0"/>
            </a:endParaRPr>
          </a:p>
          <a:p>
            <a:r>
              <a:rPr lang="en-US" dirty="0">
                <a:latin typeface="Georgia" charset="0"/>
                <a:ea typeface="ＭＳ Ｐゴシック" charset="0"/>
              </a:rPr>
              <a:t>Additionally, diversity is understood by education leaders as a range of attributes, skills and experience involving characteristics such as function, length of service and style of leadership</a:t>
            </a:r>
            <a:endParaRPr lang="en-US" dirty="0"/>
          </a:p>
        </p:txBody>
      </p:sp>
      <p:pic>
        <p:nvPicPr>
          <p:cNvPr id="4" name="Picture 3" descr="Screen Shot 2014-07-01 at 01.53.4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3700" y="5945639"/>
            <a:ext cx="2400300" cy="850900"/>
          </a:xfrm>
          <a:prstGeom prst="rect">
            <a:avLst/>
          </a:prstGeom>
        </p:spPr>
      </p:pic>
    </p:spTree>
    <p:extLst>
      <p:ext uri="{BB962C8B-B14F-4D97-AF65-F5344CB8AC3E}">
        <p14:creationId xmlns:p14="http://schemas.microsoft.com/office/powerpoint/2010/main" val="327793209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latin typeface="Georgia" charset="0"/>
                <a:ea typeface="ＭＳ Ｐゴシック" charset="0"/>
              </a:rPr>
              <a:t>Milliken &amp; Martins (1996) note that the emotional response is likely to be stronger, and prejudice more likely to follow, when difference is visible. The strength of reaction is in proportion to the degree of visibility of difference and in inverse proportion to the degree of '</a:t>
            </a:r>
            <a:r>
              <a:rPr lang="en-US" dirty="0" err="1" smtClean="0">
                <a:latin typeface="Georgia" charset="0"/>
                <a:ea typeface="ＭＳ Ｐゴシック" charset="0"/>
              </a:rPr>
              <a:t>minoritiness</a:t>
            </a:r>
            <a:r>
              <a:rPr lang="en-US" dirty="0" smtClean="0">
                <a:latin typeface="Georgia" charset="0"/>
                <a:ea typeface="ＭＳ Ｐゴシック" charset="0"/>
              </a:rPr>
              <a:t>’</a:t>
            </a:r>
            <a:endParaRPr lang="en-US" dirty="0">
              <a:latin typeface="Georgia" charset="0"/>
              <a:ea typeface="ＭＳ Ｐゴシック" charset="0"/>
            </a:endParaRPr>
          </a:p>
          <a:p>
            <a:endParaRPr lang="en-US" dirty="0" smtClean="0"/>
          </a:p>
          <a:p>
            <a:r>
              <a:rPr lang="en-US" dirty="0" smtClean="0"/>
              <a:t>Frequently unresolved debate</a:t>
            </a:r>
            <a:endParaRPr lang="en-US" dirty="0"/>
          </a:p>
        </p:txBody>
      </p:sp>
      <p:pic>
        <p:nvPicPr>
          <p:cNvPr id="4" name="Picture 3" descr="Screen Shot 2014-07-01 at 01.53.4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3700" y="6007100"/>
            <a:ext cx="2400300" cy="850900"/>
          </a:xfrm>
          <a:prstGeom prst="rect">
            <a:avLst/>
          </a:prstGeom>
        </p:spPr>
      </p:pic>
    </p:spTree>
    <p:extLst>
      <p:ext uri="{BB962C8B-B14F-4D97-AF65-F5344CB8AC3E}">
        <p14:creationId xmlns:p14="http://schemas.microsoft.com/office/powerpoint/2010/main" val="11349965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Higher Education</a:t>
            </a:r>
            <a:endParaRPr lang="en-US" dirty="0"/>
          </a:p>
        </p:txBody>
      </p:sp>
      <p:sp>
        <p:nvSpPr>
          <p:cNvPr id="3" name="Content Placeholder 2"/>
          <p:cNvSpPr>
            <a:spLocks noGrp="1"/>
          </p:cNvSpPr>
          <p:nvPr>
            <p:ph idx="1"/>
          </p:nvPr>
        </p:nvSpPr>
        <p:spPr/>
        <p:txBody>
          <a:bodyPr>
            <a:normAutofit/>
          </a:bodyPr>
          <a:lstStyle/>
          <a:p>
            <a:r>
              <a:rPr lang="en-US" dirty="0" smtClean="0"/>
              <a:t>Students may continue with their secondary studies, most typically through one of several pathways</a:t>
            </a:r>
          </a:p>
          <a:p>
            <a:endParaRPr lang="en-US" dirty="0" smtClean="0"/>
          </a:p>
          <a:p>
            <a:r>
              <a:rPr lang="en-US" dirty="0" smtClean="0"/>
              <a:t>Higher Education often starts with a 3 year bachelors degree, and uses a centralized Centre of admissions. </a:t>
            </a:r>
          </a:p>
          <a:p>
            <a:endParaRPr lang="en-US" dirty="0" smtClean="0"/>
          </a:p>
          <a:p>
            <a:r>
              <a:rPr lang="en-US" dirty="0" smtClean="0"/>
              <a:t>The fee cap was recently increased from £3500 per year to a maximum of £9000 per year</a:t>
            </a:r>
            <a:endParaRPr lang="en-US" dirty="0"/>
          </a:p>
        </p:txBody>
      </p:sp>
      <p:pic>
        <p:nvPicPr>
          <p:cNvPr id="4" name="Picture 3" descr="Screen Shot 2014-07-01 at 01.53.4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3700" y="6007100"/>
            <a:ext cx="2400300" cy="850900"/>
          </a:xfrm>
          <a:prstGeom prst="rect">
            <a:avLst/>
          </a:prstGeom>
        </p:spPr>
      </p:pic>
    </p:spTree>
    <p:extLst>
      <p:ext uri="{BB962C8B-B14F-4D97-AF65-F5344CB8AC3E}">
        <p14:creationId xmlns:p14="http://schemas.microsoft.com/office/powerpoint/2010/main" val="423883587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ssolv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Schools in the Current Context and </a:t>
            </a:r>
            <a:r>
              <a:rPr lang="en-US" dirty="0" smtClean="0"/>
              <a:t>the Future of Education Systems in the UK</a:t>
            </a:r>
            <a:endParaRPr lang="en-US" dirty="0"/>
          </a:p>
        </p:txBody>
      </p:sp>
      <p:sp>
        <p:nvSpPr>
          <p:cNvPr id="3" name="Content Placeholder 2"/>
          <p:cNvSpPr>
            <a:spLocks noGrp="1"/>
          </p:cNvSpPr>
          <p:nvPr>
            <p:ph idx="1"/>
          </p:nvPr>
        </p:nvSpPr>
        <p:spPr/>
        <p:txBody>
          <a:bodyPr>
            <a:normAutofit/>
          </a:bodyPr>
          <a:lstStyle/>
          <a:p>
            <a:endParaRPr lang="en-US" dirty="0" smtClean="0"/>
          </a:p>
          <a:p>
            <a:r>
              <a:rPr lang="en-US" dirty="0" smtClean="0"/>
              <a:t>Drastic </a:t>
            </a:r>
            <a:r>
              <a:rPr lang="en-US" dirty="0"/>
              <a:t>cuts in public expenditure </a:t>
            </a:r>
            <a:r>
              <a:rPr lang="en-US" dirty="0" smtClean="0"/>
              <a:t>in education, therefore: </a:t>
            </a:r>
          </a:p>
          <a:p>
            <a:endParaRPr lang="en-US" dirty="0"/>
          </a:p>
          <a:p>
            <a:r>
              <a:rPr lang="en-US" dirty="0" smtClean="0"/>
              <a:t>Schools </a:t>
            </a:r>
            <a:r>
              <a:rPr lang="en-US" dirty="0"/>
              <a:t>are being encourage to move to academy status to minimise </a:t>
            </a:r>
            <a:r>
              <a:rPr lang="en-US" dirty="0" smtClean="0"/>
              <a:t>costs</a:t>
            </a:r>
          </a:p>
          <a:p>
            <a:pPr marL="0" indent="0">
              <a:buNone/>
            </a:pPr>
            <a:endParaRPr lang="en-US" dirty="0" smtClean="0"/>
          </a:p>
          <a:p>
            <a:r>
              <a:rPr lang="en-US" dirty="0" smtClean="0"/>
              <a:t>The Government plans the scrapping of:</a:t>
            </a:r>
          </a:p>
          <a:p>
            <a:pPr lvl="1"/>
            <a:r>
              <a:rPr lang="en-US" dirty="0" smtClean="0"/>
              <a:t>New </a:t>
            </a:r>
            <a:r>
              <a:rPr lang="en-US" dirty="0"/>
              <a:t>primary curriculum</a:t>
            </a:r>
          </a:p>
          <a:p>
            <a:pPr lvl="1"/>
            <a:r>
              <a:rPr lang="en-US" dirty="0" smtClean="0"/>
              <a:t>School </a:t>
            </a:r>
            <a:r>
              <a:rPr lang="en-US" dirty="0"/>
              <a:t>sports partnerships</a:t>
            </a:r>
          </a:p>
          <a:p>
            <a:pPr lvl="1"/>
            <a:r>
              <a:rPr lang="en-US" dirty="0" smtClean="0"/>
              <a:t>Diplomas</a:t>
            </a:r>
            <a:endParaRPr lang="en-US" dirty="0"/>
          </a:p>
          <a:p>
            <a:pPr lvl="1"/>
            <a:r>
              <a:rPr lang="en-US" dirty="0" smtClean="0"/>
              <a:t>QCDA</a:t>
            </a:r>
            <a:endParaRPr lang="en-US" dirty="0"/>
          </a:p>
          <a:p>
            <a:pPr lvl="1"/>
            <a:r>
              <a:rPr lang="en-US" dirty="0" smtClean="0"/>
              <a:t>Schools </a:t>
            </a:r>
            <a:r>
              <a:rPr lang="en-US" dirty="0"/>
              <a:t>rebuilding </a:t>
            </a:r>
            <a:r>
              <a:rPr lang="en-US" dirty="0" err="1"/>
              <a:t>programme</a:t>
            </a:r>
            <a:endParaRPr lang="en-US" dirty="0"/>
          </a:p>
          <a:p>
            <a:endParaRPr lang="en-US" dirty="0"/>
          </a:p>
          <a:p>
            <a:endParaRPr lang="en-US" dirty="0"/>
          </a:p>
        </p:txBody>
      </p:sp>
      <p:pic>
        <p:nvPicPr>
          <p:cNvPr id="4" name="Picture 3" descr="Screen Shot 2014-07-01 at 01.53.4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3700" y="6007100"/>
            <a:ext cx="2400300" cy="850900"/>
          </a:xfrm>
          <a:prstGeom prst="rect">
            <a:avLst/>
          </a:prstGeom>
        </p:spPr>
      </p:pic>
    </p:spTree>
    <p:extLst>
      <p:ext uri="{BB962C8B-B14F-4D97-AF65-F5344CB8AC3E}">
        <p14:creationId xmlns:p14="http://schemas.microsoft.com/office/powerpoint/2010/main" val="258095265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ssolv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dissolv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dissolv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dissolve">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dissolve">
                                      <p:cBhvr>
                                        <p:cTn id="37" dur="500"/>
                                        <p:tgtEl>
                                          <p:spTgt spid="3">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dissolve">
                                      <p:cBhvr>
                                        <p:cTn id="42" dur="500"/>
                                        <p:tgtEl>
                                          <p:spTgt spid="3">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Effect transition="in" filter="dissolve">
                                      <p:cBhvr>
                                        <p:cTn id="4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Schools in the Current Context and </a:t>
            </a:r>
            <a:r>
              <a:rPr lang="en-US" dirty="0" smtClean="0"/>
              <a:t>the Future of Education Systems in the UK</a:t>
            </a:r>
            <a:endParaRPr lang="en-US" dirty="0"/>
          </a:p>
        </p:txBody>
      </p:sp>
      <p:sp>
        <p:nvSpPr>
          <p:cNvPr id="3" name="Content Placeholder 2"/>
          <p:cNvSpPr>
            <a:spLocks noGrp="1"/>
          </p:cNvSpPr>
          <p:nvPr>
            <p:ph idx="1"/>
          </p:nvPr>
        </p:nvSpPr>
        <p:spPr/>
        <p:txBody>
          <a:bodyPr>
            <a:normAutofit/>
          </a:bodyPr>
          <a:lstStyle/>
          <a:p>
            <a:endParaRPr lang="en-US" dirty="0" smtClean="0"/>
          </a:p>
          <a:p>
            <a:r>
              <a:rPr lang="en-US" dirty="0" smtClean="0"/>
              <a:t>What </a:t>
            </a:r>
            <a:r>
              <a:rPr lang="en-US" dirty="0"/>
              <a:t>the government plans to </a:t>
            </a:r>
            <a:r>
              <a:rPr lang="en-US" dirty="0" smtClean="0"/>
              <a:t>do:</a:t>
            </a:r>
          </a:p>
          <a:p>
            <a:pPr lvl="1"/>
            <a:r>
              <a:rPr lang="en-US" dirty="0" smtClean="0"/>
              <a:t>Expansion </a:t>
            </a:r>
            <a:r>
              <a:rPr lang="en-US" dirty="0"/>
              <a:t>of the academies </a:t>
            </a:r>
            <a:r>
              <a:rPr lang="en-US" dirty="0" err="1"/>
              <a:t>programme</a:t>
            </a:r>
            <a:endParaRPr lang="en-US" dirty="0"/>
          </a:p>
          <a:p>
            <a:pPr lvl="1"/>
            <a:r>
              <a:rPr lang="en-US" dirty="0" smtClean="0"/>
              <a:t>Creation </a:t>
            </a:r>
            <a:r>
              <a:rPr lang="en-US" dirty="0"/>
              <a:t>of ‘free schools’</a:t>
            </a:r>
          </a:p>
          <a:p>
            <a:pPr lvl="1"/>
            <a:r>
              <a:rPr lang="en-US" dirty="0" smtClean="0"/>
              <a:t>Further </a:t>
            </a:r>
            <a:r>
              <a:rPr lang="en-US" dirty="0"/>
              <a:t>budget cuts</a:t>
            </a:r>
          </a:p>
          <a:p>
            <a:pPr lvl="1"/>
            <a:r>
              <a:rPr lang="en-US" dirty="0" smtClean="0"/>
              <a:t>Reduce places in higher education and increase tuition fees further</a:t>
            </a:r>
            <a:endParaRPr lang="en-US" dirty="0"/>
          </a:p>
          <a:p>
            <a:endParaRPr lang="en-US" dirty="0"/>
          </a:p>
        </p:txBody>
      </p:sp>
      <p:pic>
        <p:nvPicPr>
          <p:cNvPr id="4" name="Picture 3" descr="Screen Shot 2014-07-01 at 01.53.4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3700" y="6007100"/>
            <a:ext cx="2400300" cy="850900"/>
          </a:xfrm>
          <a:prstGeom prst="rect">
            <a:avLst/>
          </a:prstGeom>
        </p:spPr>
      </p:pic>
    </p:spTree>
    <p:extLst>
      <p:ext uri="{BB962C8B-B14F-4D97-AF65-F5344CB8AC3E}">
        <p14:creationId xmlns:p14="http://schemas.microsoft.com/office/powerpoint/2010/main" val="46874366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Schools in the Current Context and the Future of Education Systems in the UK</a:t>
            </a:r>
          </a:p>
        </p:txBody>
      </p:sp>
      <p:sp>
        <p:nvSpPr>
          <p:cNvPr id="3" name="Content Placeholder 2"/>
          <p:cNvSpPr>
            <a:spLocks noGrp="1"/>
          </p:cNvSpPr>
          <p:nvPr>
            <p:ph idx="1"/>
          </p:nvPr>
        </p:nvSpPr>
        <p:spPr>
          <a:xfrm>
            <a:off x="457200" y="1600200"/>
            <a:ext cx="8229600" cy="4905550"/>
          </a:xfrm>
        </p:spPr>
        <p:txBody>
          <a:bodyPr>
            <a:normAutofit/>
          </a:bodyPr>
          <a:lstStyle/>
          <a:p>
            <a:endParaRPr lang="en-US" dirty="0" smtClean="0"/>
          </a:p>
          <a:p>
            <a:r>
              <a:rPr lang="en-US" dirty="0" smtClean="0"/>
              <a:t>Michael Gove (Head of Education)</a:t>
            </a:r>
            <a:endParaRPr lang="en-US" dirty="0"/>
          </a:p>
          <a:p>
            <a:pPr marL="571500" lvl="1" indent="-171450"/>
            <a:r>
              <a:rPr lang="en-US" dirty="0"/>
              <a:t>Wrote to all primary and secondary schools in England inviting them to become </a:t>
            </a:r>
            <a:r>
              <a:rPr lang="en-US" dirty="0" smtClean="0"/>
              <a:t>academies</a:t>
            </a:r>
          </a:p>
          <a:p>
            <a:pPr marL="400050" lvl="1" indent="0">
              <a:buNone/>
            </a:pPr>
            <a:endParaRPr lang="en-US" dirty="0"/>
          </a:p>
          <a:p>
            <a:pPr marL="571500" lvl="1" indent="-171450"/>
            <a:r>
              <a:rPr lang="en-US" dirty="0"/>
              <a:t>Declared ‘no ideological objection’ to businesses making profits from the new generation of academies and free </a:t>
            </a:r>
            <a:r>
              <a:rPr lang="en-US" dirty="0" smtClean="0"/>
              <a:t>schools</a:t>
            </a:r>
          </a:p>
          <a:p>
            <a:pPr marL="400050" lvl="1" indent="0">
              <a:buNone/>
            </a:pPr>
            <a:endParaRPr lang="en-US" dirty="0"/>
          </a:p>
          <a:p>
            <a:pPr marL="571500" lvl="1" indent="-171450"/>
            <a:r>
              <a:rPr lang="en-US" dirty="0"/>
              <a:t>Academies bill created in haste and rushed through parliament, it:</a:t>
            </a:r>
          </a:p>
          <a:p>
            <a:pPr marL="1028700" lvl="2" indent="-171450"/>
            <a:r>
              <a:rPr lang="en-US" dirty="0"/>
              <a:t>Removed local authorities power to veto a school becoming an academy</a:t>
            </a:r>
          </a:p>
          <a:p>
            <a:pPr marL="1028700" lvl="2" indent="-171450"/>
            <a:r>
              <a:rPr lang="en-US" dirty="0" smtClean="0"/>
              <a:t>Disposed of parents</a:t>
            </a:r>
            <a:r>
              <a:rPr lang="en-US" dirty="0"/>
              <a:t>’ and teachers’ legal right to oppose such plans</a:t>
            </a:r>
          </a:p>
          <a:p>
            <a:pPr marL="1028700" lvl="2" indent="-171450"/>
            <a:r>
              <a:rPr lang="en-US" dirty="0"/>
              <a:t>Allow schools </a:t>
            </a:r>
            <a:r>
              <a:rPr lang="en-US" dirty="0" err="1"/>
              <a:t>categorised</a:t>
            </a:r>
            <a:r>
              <a:rPr lang="en-US" dirty="0"/>
              <a:t> in inspections as ‘outstanding’ to fast-track the process of becoming academies</a:t>
            </a:r>
          </a:p>
          <a:p>
            <a:endParaRPr lang="en-US" dirty="0"/>
          </a:p>
        </p:txBody>
      </p:sp>
      <p:pic>
        <p:nvPicPr>
          <p:cNvPr id="4" name="Picture 3" descr="Screen Shot 2014-07-01 at 01.53.4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3700" y="6007100"/>
            <a:ext cx="2400300" cy="850900"/>
          </a:xfrm>
          <a:prstGeom prst="rect">
            <a:avLst/>
          </a:prstGeom>
        </p:spPr>
      </p:pic>
    </p:spTree>
    <p:extLst>
      <p:ext uri="{BB962C8B-B14F-4D97-AF65-F5344CB8AC3E}">
        <p14:creationId xmlns:p14="http://schemas.microsoft.com/office/powerpoint/2010/main" val="236225981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ssolv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dissolv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dissolve">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dissolve">
                                      <p:cBhvr>
                                        <p:cTn id="37" dur="500"/>
                                        <p:tgtEl>
                                          <p:spTgt spid="3">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dissolve">
                                      <p:cBhvr>
                                        <p:cTn id="4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This Mean?</a:t>
            </a:r>
            <a:endParaRPr lang="en-US" dirty="0"/>
          </a:p>
        </p:txBody>
      </p:sp>
      <p:sp>
        <p:nvSpPr>
          <p:cNvPr id="3" name="Content Placeholder 2"/>
          <p:cNvSpPr>
            <a:spLocks noGrp="1"/>
          </p:cNvSpPr>
          <p:nvPr>
            <p:ph idx="1"/>
          </p:nvPr>
        </p:nvSpPr>
        <p:spPr/>
        <p:txBody>
          <a:bodyPr/>
          <a:lstStyle/>
          <a:p>
            <a:pPr marL="0" lvl="1" indent="0" algn="ctr">
              <a:buNone/>
            </a:pPr>
            <a:endParaRPr lang="en-US" dirty="0" smtClean="0"/>
          </a:p>
          <a:p>
            <a:pPr marL="0" lvl="1" indent="0" algn="ctr">
              <a:buNone/>
            </a:pPr>
            <a:r>
              <a:rPr lang="en-US" dirty="0" smtClean="0"/>
              <a:t>David </a:t>
            </a:r>
            <a:r>
              <a:rPr lang="en-US" dirty="0"/>
              <a:t>Wolfe (Education Barrister</a:t>
            </a:r>
            <a:r>
              <a:rPr lang="en-US" dirty="0" smtClean="0"/>
              <a:t>)</a:t>
            </a:r>
          </a:p>
          <a:p>
            <a:pPr marL="400050" lvl="2" indent="0">
              <a:buNone/>
            </a:pPr>
            <a:endParaRPr lang="en-US" dirty="0" smtClean="0"/>
          </a:p>
          <a:p>
            <a:pPr marL="400050" lvl="2" indent="0" algn="ctr">
              <a:buNone/>
            </a:pPr>
            <a:r>
              <a:rPr lang="en-US" dirty="0" smtClean="0"/>
              <a:t>“It is hard </a:t>
            </a:r>
            <a:r>
              <a:rPr lang="en-US" dirty="0"/>
              <a:t>to escape the conclusion that this bill is </a:t>
            </a:r>
            <a:r>
              <a:rPr lang="en-US" dirty="0" smtClean="0"/>
              <a:t>undemocratic</a:t>
            </a:r>
            <a:r>
              <a:rPr lang="en-US" dirty="0"/>
              <a:t>. What this does is remove the public process … If they want to change the ethos or make the pupils wear the uniform of </a:t>
            </a:r>
            <a:r>
              <a:rPr lang="en-US" dirty="0" err="1"/>
              <a:t>Etonians</a:t>
            </a:r>
            <a:r>
              <a:rPr lang="en-US" dirty="0"/>
              <a:t>, they will be able to, and parents and teachers will be powerless to stop </a:t>
            </a:r>
            <a:r>
              <a:rPr lang="en-US" dirty="0" smtClean="0"/>
              <a:t>them.”</a:t>
            </a:r>
            <a:endParaRPr lang="en-US" dirty="0"/>
          </a:p>
          <a:p>
            <a:endParaRPr lang="en-US" dirty="0"/>
          </a:p>
        </p:txBody>
      </p:sp>
      <p:pic>
        <p:nvPicPr>
          <p:cNvPr id="4" name="Picture 3" descr="Screen Shot 2014-07-01 at 01.53.4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3700" y="6007100"/>
            <a:ext cx="2400300" cy="850900"/>
          </a:xfrm>
          <a:prstGeom prst="rect">
            <a:avLst/>
          </a:prstGeom>
        </p:spPr>
      </p:pic>
    </p:spTree>
    <p:extLst>
      <p:ext uri="{BB962C8B-B14F-4D97-AF65-F5344CB8AC3E}">
        <p14:creationId xmlns:p14="http://schemas.microsoft.com/office/powerpoint/2010/main" val="187133014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dissolve">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410" y="336362"/>
            <a:ext cx="8229600" cy="1143000"/>
          </a:xfrm>
        </p:spPr>
        <p:txBody>
          <a:bodyPr/>
          <a:lstStyle/>
          <a:p>
            <a:r>
              <a:rPr lang="en-US" dirty="0" smtClean="0"/>
              <a:t>History</a:t>
            </a:r>
            <a:endParaRPr lang="en-US" dirty="0"/>
          </a:p>
        </p:txBody>
      </p:sp>
      <p:grpSp>
        <p:nvGrpSpPr>
          <p:cNvPr id="39" name="Group 38"/>
          <p:cNvGrpSpPr/>
          <p:nvPr/>
        </p:nvGrpSpPr>
        <p:grpSpPr>
          <a:xfrm>
            <a:off x="192450" y="1240860"/>
            <a:ext cx="8425888" cy="3946206"/>
            <a:chOff x="-100791" y="1417638"/>
            <a:chExt cx="8425888" cy="3946206"/>
          </a:xfrm>
        </p:grpSpPr>
        <p:cxnSp>
          <p:nvCxnSpPr>
            <p:cNvPr id="7" name="Straight Connector 6"/>
            <p:cNvCxnSpPr/>
            <p:nvPr/>
          </p:nvCxnSpPr>
          <p:spPr>
            <a:xfrm>
              <a:off x="457200" y="3451410"/>
              <a:ext cx="6839857" cy="32870"/>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p:nvPr/>
          </p:nvCxnSpPr>
          <p:spPr>
            <a:xfrm flipV="1">
              <a:off x="457200" y="2375645"/>
              <a:ext cx="0" cy="107576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9" name="Straight Arrow Connector 18"/>
            <p:cNvCxnSpPr/>
            <p:nvPr/>
          </p:nvCxnSpPr>
          <p:spPr>
            <a:xfrm flipV="1">
              <a:off x="4404659" y="2375645"/>
              <a:ext cx="0" cy="107576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flipV="1">
              <a:off x="6505338" y="2408515"/>
              <a:ext cx="0" cy="107576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p:nvPr/>
          </p:nvCxnSpPr>
          <p:spPr>
            <a:xfrm flipV="1">
              <a:off x="2475627" y="2375645"/>
              <a:ext cx="0" cy="107576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3" name="Straight Arrow Connector 22"/>
            <p:cNvCxnSpPr/>
            <p:nvPr/>
          </p:nvCxnSpPr>
          <p:spPr>
            <a:xfrm>
              <a:off x="1305909" y="3430494"/>
              <a:ext cx="0" cy="98611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p:nvPr/>
          </p:nvCxnSpPr>
          <p:spPr>
            <a:xfrm>
              <a:off x="3302001" y="3430494"/>
              <a:ext cx="0" cy="98611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p:nvPr/>
          </p:nvCxnSpPr>
          <p:spPr>
            <a:xfrm>
              <a:off x="5103397" y="3430494"/>
              <a:ext cx="0" cy="98611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p:nvPr/>
          </p:nvCxnSpPr>
          <p:spPr>
            <a:xfrm>
              <a:off x="7291194" y="3430494"/>
              <a:ext cx="0" cy="98611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0" name="TextBox 29"/>
            <p:cNvSpPr txBox="1"/>
            <p:nvPr/>
          </p:nvSpPr>
          <p:spPr>
            <a:xfrm>
              <a:off x="-100791" y="1740134"/>
              <a:ext cx="1733555" cy="646331"/>
            </a:xfrm>
            <a:prstGeom prst="rect">
              <a:avLst/>
            </a:prstGeom>
            <a:noFill/>
          </p:spPr>
          <p:txBody>
            <a:bodyPr wrap="square" rtlCol="0">
              <a:spAutoFit/>
            </a:bodyPr>
            <a:lstStyle/>
            <a:p>
              <a:pPr algn="ctr"/>
              <a:r>
                <a:rPr lang="en-US" dirty="0" smtClean="0"/>
                <a:t>1944 – Butler (Education) Act</a:t>
              </a:r>
              <a:endParaRPr lang="en-US" dirty="0"/>
            </a:p>
          </p:txBody>
        </p:sp>
        <p:sp>
          <p:nvSpPr>
            <p:cNvPr id="31" name="TextBox 30"/>
            <p:cNvSpPr txBox="1"/>
            <p:nvPr/>
          </p:nvSpPr>
          <p:spPr>
            <a:xfrm>
              <a:off x="0" y="4440514"/>
              <a:ext cx="2475627" cy="646331"/>
            </a:xfrm>
            <a:prstGeom prst="rect">
              <a:avLst/>
            </a:prstGeom>
            <a:noFill/>
          </p:spPr>
          <p:txBody>
            <a:bodyPr wrap="square" rtlCol="0">
              <a:spAutoFit/>
            </a:bodyPr>
            <a:lstStyle/>
            <a:p>
              <a:pPr algn="ctr"/>
              <a:r>
                <a:rPr lang="en-US" dirty="0"/>
                <a:t>1964 – Comprehensive </a:t>
              </a:r>
              <a:r>
                <a:rPr lang="en-US" dirty="0" smtClean="0"/>
                <a:t>schools</a:t>
              </a:r>
              <a:endParaRPr lang="en-US" dirty="0"/>
            </a:p>
          </p:txBody>
        </p:sp>
        <p:sp>
          <p:nvSpPr>
            <p:cNvPr id="32" name="TextBox 31"/>
            <p:cNvSpPr txBox="1"/>
            <p:nvPr/>
          </p:nvSpPr>
          <p:spPr>
            <a:xfrm>
              <a:off x="1995604" y="1699822"/>
              <a:ext cx="1673083" cy="923330"/>
            </a:xfrm>
            <a:prstGeom prst="rect">
              <a:avLst/>
            </a:prstGeom>
            <a:noFill/>
          </p:spPr>
          <p:txBody>
            <a:bodyPr wrap="square" rtlCol="0">
              <a:spAutoFit/>
            </a:bodyPr>
            <a:lstStyle/>
            <a:p>
              <a:pPr algn="ctr"/>
              <a:r>
                <a:rPr lang="en-US" dirty="0"/>
                <a:t>1988 </a:t>
              </a:r>
              <a:r>
                <a:rPr lang="en-US" dirty="0" smtClean="0"/>
                <a:t>– National </a:t>
              </a:r>
              <a:r>
                <a:rPr lang="en-US" dirty="0"/>
                <a:t>Curriculum</a:t>
              </a:r>
            </a:p>
            <a:p>
              <a:endParaRPr lang="en-US" dirty="0"/>
            </a:p>
          </p:txBody>
        </p:sp>
        <p:sp>
          <p:nvSpPr>
            <p:cNvPr id="33" name="TextBox 32"/>
            <p:cNvSpPr txBox="1"/>
            <p:nvPr/>
          </p:nvSpPr>
          <p:spPr>
            <a:xfrm>
              <a:off x="2721279" y="4440514"/>
              <a:ext cx="1330402" cy="369332"/>
            </a:xfrm>
            <a:prstGeom prst="rect">
              <a:avLst/>
            </a:prstGeom>
            <a:noFill/>
          </p:spPr>
          <p:txBody>
            <a:bodyPr wrap="square" rtlCol="0">
              <a:spAutoFit/>
            </a:bodyPr>
            <a:lstStyle/>
            <a:p>
              <a:r>
                <a:rPr lang="en-US" dirty="0" smtClean="0"/>
                <a:t>1993 - SATS</a:t>
              </a:r>
              <a:endParaRPr lang="en-US" dirty="0"/>
            </a:p>
          </p:txBody>
        </p:sp>
        <p:sp>
          <p:nvSpPr>
            <p:cNvPr id="34" name="TextBox 33"/>
            <p:cNvSpPr txBox="1"/>
            <p:nvPr/>
          </p:nvSpPr>
          <p:spPr>
            <a:xfrm>
              <a:off x="3850101" y="1417638"/>
              <a:ext cx="1713398" cy="923330"/>
            </a:xfrm>
            <a:prstGeom prst="rect">
              <a:avLst/>
            </a:prstGeom>
            <a:noFill/>
          </p:spPr>
          <p:txBody>
            <a:bodyPr wrap="square" rtlCol="0">
              <a:spAutoFit/>
            </a:bodyPr>
            <a:lstStyle/>
            <a:p>
              <a:pPr algn="ctr"/>
              <a:r>
                <a:rPr lang="en-US" dirty="0" smtClean="0"/>
                <a:t>1997 – Literacy and Numeracy Strategies</a:t>
              </a:r>
              <a:endParaRPr lang="en-US" dirty="0"/>
            </a:p>
          </p:txBody>
        </p:sp>
        <p:sp>
          <p:nvSpPr>
            <p:cNvPr id="35" name="TextBox 34"/>
            <p:cNvSpPr txBox="1"/>
            <p:nvPr/>
          </p:nvSpPr>
          <p:spPr>
            <a:xfrm>
              <a:off x="4172617" y="4440514"/>
              <a:ext cx="1955297" cy="923330"/>
            </a:xfrm>
            <a:prstGeom prst="rect">
              <a:avLst/>
            </a:prstGeom>
            <a:noFill/>
          </p:spPr>
          <p:txBody>
            <a:bodyPr wrap="square" rtlCol="0">
              <a:spAutoFit/>
            </a:bodyPr>
            <a:lstStyle/>
            <a:p>
              <a:pPr algn="ctr"/>
              <a:r>
                <a:rPr lang="en-US" dirty="0" smtClean="0"/>
                <a:t>2008 – Education &amp; Skills Act </a:t>
              </a:r>
              <a:r>
                <a:rPr lang="en-US" b="1" dirty="0" smtClean="0"/>
                <a:t>AND</a:t>
              </a:r>
              <a:r>
                <a:rPr lang="en-US" dirty="0" smtClean="0"/>
                <a:t> Free School Policy</a:t>
              </a:r>
              <a:endParaRPr lang="en-US" dirty="0"/>
            </a:p>
          </p:txBody>
        </p:sp>
        <p:sp>
          <p:nvSpPr>
            <p:cNvPr id="36" name="TextBox 35"/>
            <p:cNvSpPr txBox="1"/>
            <p:nvPr/>
          </p:nvSpPr>
          <p:spPr>
            <a:xfrm>
              <a:off x="5704605" y="1719978"/>
              <a:ext cx="1592452" cy="646331"/>
            </a:xfrm>
            <a:prstGeom prst="rect">
              <a:avLst/>
            </a:prstGeom>
            <a:noFill/>
          </p:spPr>
          <p:txBody>
            <a:bodyPr wrap="square" rtlCol="0">
              <a:spAutoFit/>
            </a:bodyPr>
            <a:lstStyle/>
            <a:p>
              <a:pPr algn="ctr"/>
              <a:r>
                <a:rPr lang="en-US" dirty="0" smtClean="0"/>
                <a:t>2010 – Academies Act</a:t>
              </a:r>
              <a:endParaRPr lang="en-US" dirty="0"/>
            </a:p>
          </p:txBody>
        </p:sp>
        <p:sp>
          <p:nvSpPr>
            <p:cNvPr id="37" name="TextBox 36"/>
            <p:cNvSpPr txBox="1"/>
            <p:nvPr/>
          </p:nvSpPr>
          <p:spPr>
            <a:xfrm>
              <a:off x="6505338" y="4440514"/>
              <a:ext cx="1819759" cy="646331"/>
            </a:xfrm>
            <a:prstGeom prst="rect">
              <a:avLst/>
            </a:prstGeom>
            <a:noFill/>
          </p:spPr>
          <p:txBody>
            <a:bodyPr wrap="square" rtlCol="0">
              <a:spAutoFit/>
            </a:bodyPr>
            <a:lstStyle/>
            <a:p>
              <a:pPr algn="ctr"/>
              <a:r>
                <a:rPr lang="en-US" dirty="0" smtClean="0"/>
                <a:t>2011 – Education Act</a:t>
              </a:r>
              <a:endParaRPr lang="en-US" dirty="0"/>
            </a:p>
          </p:txBody>
        </p:sp>
      </p:grpSp>
      <p:pic>
        <p:nvPicPr>
          <p:cNvPr id="40" name="Picture 39" descr="Screen Shot 2014-07-01 at 01.53.4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3700" y="6007100"/>
            <a:ext cx="2400300" cy="850900"/>
          </a:xfrm>
          <a:prstGeom prst="rect">
            <a:avLst/>
          </a:prstGeom>
        </p:spPr>
      </p:pic>
      <p:sp>
        <p:nvSpPr>
          <p:cNvPr id="41" name="TextBox 40"/>
          <p:cNvSpPr txBox="1"/>
          <p:nvPr/>
        </p:nvSpPr>
        <p:spPr>
          <a:xfrm>
            <a:off x="-4257656" y="1992338"/>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2676603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dissolve">
                                      <p:cBhvr>
                                        <p:cTn id="1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This Mean?</a:t>
            </a:r>
            <a:endParaRPr lang="en-US" dirty="0"/>
          </a:p>
        </p:txBody>
      </p:sp>
      <p:sp>
        <p:nvSpPr>
          <p:cNvPr id="3" name="Content Placeholder 2"/>
          <p:cNvSpPr>
            <a:spLocks noGrp="1"/>
          </p:cNvSpPr>
          <p:nvPr>
            <p:ph idx="1"/>
          </p:nvPr>
        </p:nvSpPr>
        <p:spPr/>
        <p:txBody>
          <a:bodyPr/>
          <a:lstStyle/>
          <a:p>
            <a:pPr marL="0" lvl="1" indent="0" algn="ctr">
              <a:buNone/>
            </a:pPr>
            <a:endParaRPr lang="en-US" dirty="0" smtClean="0"/>
          </a:p>
          <a:p>
            <a:pPr marL="0" lvl="1" indent="0" algn="ctr">
              <a:buNone/>
            </a:pPr>
            <a:r>
              <a:rPr lang="en-US" dirty="0" smtClean="0"/>
              <a:t>John </a:t>
            </a:r>
            <a:r>
              <a:rPr lang="en-US" dirty="0"/>
              <a:t>Bangs (Head of Education at the National Union of Teachers (NUT)</a:t>
            </a:r>
            <a:r>
              <a:rPr lang="en-US" dirty="0" smtClean="0"/>
              <a:t>)</a:t>
            </a:r>
            <a:endParaRPr lang="en-US" dirty="0"/>
          </a:p>
          <a:p>
            <a:pPr marL="0" lvl="1" indent="0" algn="ctr">
              <a:buNone/>
            </a:pPr>
            <a:endParaRPr lang="en-US" dirty="0" smtClean="0"/>
          </a:p>
          <a:p>
            <a:pPr marL="0" lvl="1" indent="0" algn="ctr">
              <a:buNone/>
            </a:pPr>
            <a:r>
              <a:rPr lang="en-US" dirty="0" smtClean="0"/>
              <a:t>“This </a:t>
            </a:r>
            <a:r>
              <a:rPr lang="en-US" dirty="0"/>
              <a:t>is astonishing: it is more </a:t>
            </a:r>
            <a:r>
              <a:rPr lang="en-US" dirty="0" err="1"/>
              <a:t>centralised</a:t>
            </a:r>
            <a:r>
              <a:rPr lang="en-US" dirty="0"/>
              <a:t> than anything that </a:t>
            </a:r>
            <a:r>
              <a:rPr lang="en-US" dirty="0" err="1"/>
              <a:t>Labour</a:t>
            </a:r>
            <a:r>
              <a:rPr lang="en-US" dirty="0"/>
              <a:t> ever considered. There is no requirement to consult parents, staff or anyone locally when an academy gets set </a:t>
            </a:r>
            <a:r>
              <a:rPr lang="en-US" dirty="0" smtClean="0"/>
              <a:t>up.”</a:t>
            </a:r>
            <a:endParaRPr lang="en-US" dirty="0"/>
          </a:p>
          <a:p>
            <a:endParaRPr lang="en-US" dirty="0"/>
          </a:p>
        </p:txBody>
      </p:sp>
      <p:pic>
        <p:nvPicPr>
          <p:cNvPr id="4" name="Picture 3" descr="Screen Shot 2014-07-01 at 01.53.4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3700" y="6007100"/>
            <a:ext cx="2400300" cy="850900"/>
          </a:xfrm>
          <a:prstGeom prst="rect">
            <a:avLst/>
          </a:prstGeom>
        </p:spPr>
      </p:pic>
    </p:spTree>
    <p:extLst>
      <p:ext uri="{BB962C8B-B14F-4D97-AF65-F5344CB8AC3E}">
        <p14:creationId xmlns:p14="http://schemas.microsoft.com/office/powerpoint/2010/main" val="381899564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dissolve">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This Mean?</a:t>
            </a:r>
            <a:endParaRPr lang="en-US" dirty="0"/>
          </a:p>
        </p:txBody>
      </p:sp>
      <p:sp>
        <p:nvSpPr>
          <p:cNvPr id="3" name="Content Placeholder 2"/>
          <p:cNvSpPr>
            <a:spLocks noGrp="1"/>
          </p:cNvSpPr>
          <p:nvPr>
            <p:ph idx="1"/>
          </p:nvPr>
        </p:nvSpPr>
        <p:spPr/>
        <p:txBody>
          <a:bodyPr>
            <a:normAutofit/>
          </a:bodyPr>
          <a:lstStyle/>
          <a:p>
            <a:pPr marL="457200" lvl="1" indent="0">
              <a:buNone/>
            </a:pPr>
            <a:endParaRPr lang="en-US" dirty="0" smtClean="0"/>
          </a:p>
          <a:p>
            <a:pPr marL="457200" lvl="1" indent="0" algn="ctr">
              <a:buNone/>
            </a:pPr>
            <a:r>
              <a:rPr lang="en-US" dirty="0" smtClean="0"/>
              <a:t>Polly </a:t>
            </a:r>
            <a:r>
              <a:rPr lang="en-US" dirty="0"/>
              <a:t>Toynbee (Guardian Columnist</a:t>
            </a:r>
            <a:r>
              <a:rPr lang="en-US" dirty="0" smtClean="0"/>
              <a:t>)</a:t>
            </a:r>
          </a:p>
          <a:p>
            <a:pPr marL="457200" lvl="1" indent="0">
              <a:buNone/>
            </a:pPr>
            <a:endParaRPr lang="en-US" dirty="0"/>
          </a:p>
          <a:p>
            <a:pPr marL="457200" lvl="1" indent="0" algn="ctr">
              <a:buNone/>
            </a:pPr>
            <a:r>
              <a:rPr lang="en-US" dirty="0" smtClean="0"/>
              <a:t>“Expect </a:t>
            </a:r>
            <a:r>
              <a:rPr lang="en-US" dirty="0"/>
              <a:t>exclusions to increase, as schools will be able to keep their funding for the year for pupils they exclude, instead of handing it over to whoever takes in that </a:t>
            </a:r>
            <a:r>
              <a:rPr lang="en-US" dirty="0" smtClean="0"/>
              <a:t>child.”</a:t>
            </a:r>
            <a:endParaRPr lang="en-US" dirty="0"/>
          </a:p>
          <a:p>
            <a:pPr marL="400050" lvl="2" indent="0">
              <a:buNone/>
            </a:pPr>
            <a:endParaRPr lang="en-US" dirty="0" smtClean="0"/>
          </a:p>
          <a:p>
            <a:endParaRPr lang="en-US" dirty="0"/>
          </a:p>
        </p:txBody>
      </p:sp>
      <p:pic>
        <p:nvPicPr>
          <p:cNvPr id="4" name="Picture 3" descr="Screen Shot 2014-07-01 at 01.53.4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3700" y="6007100"/>
            <a:ext cx="2400300" cy="850900"/>
          </a:xfrm>
          <a:prstGeom prst="rect">
            <a:avLst/>
          </a:prstGeom>
        </p:spPr>
      </p:pic>
    </p:spTree>
    <p:extLst>
      <p:ext uri="{BB962C8B-B14F-4D97-AF65-F5344CB8AC3E}">
        <p14:creationId xmlns:p14="http://schemas.microsoft.com/office/powerpoint/2010/main" val="99133706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dissolve">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This Mean?</a:t>
            </a:r>
            <a:endParaRPr lang="en-US" dirty="0"/>
          </a:p>
        </p:txBody>
      </p:sp>
      <p:sp>
        <p:nvSpPr>
          <p:cNvPr id="3" name="Content Placeholder 2"/>
          <p:cNvSpPr>
            <a:spLocks noGrp="1"/>
          </p:cNvSpPr>
          <p:nvPr>
            <p:ph idx="1"/>
          </p:nvPr>
        </p:nvSpPr>
        <p:spPr/>
        <p:txBody>
          <a:bodyPr/>
          <a:lstStyle/>
          <a:p>
            <a:pPr marL="342900" lvl="2" indent="-342900"/>
            <a:r>
              <a:rPr lang="en-US" dirty="0" err="1"/>
              <a:t>Shireland</a:t>
            </a:r>
            <a:r>
              <a:rPr lang="en-US" dirty="0"/>
              <a:t> Collegiate Academy in </a:t>
            </a:r>
            <a:r>
              <a:rPr lang="en-US" dirty="0" err="1"/>
              <a:t>Sandwell</a:t>
            </a:r>
            <a:r>
              <a:rPr lang="en-US" dirty="0"/>
              <a:t> – rated outstanding before becoming an academy and is now classified ‘inadequate</a:t>
            </a:r>
            <a:r>
              <a:rPr lang="en-US" dirty="0" smtClean="0"/>
              <a:t>’</a:t>
            </a:r>
          </a:p>
          <a:p>
            <a:pPr marL="342900" lvl="2" indent="-342900"/>
            <a:endParaRPr lang="en-US" dirty="0"/>
          </a:p>
          <a:p>
            <a:pPr marL="342900" lvl="2" indent="-342900"/>
            <a:r>
              <a:rPr lang="en-US" dirty="0"/>
              <a:t>Oxford School – Council announced plans to close the school and reopen as an </a:t>
            </a:r>
            <a:r>
              <a:rPr lang="en-US" dirty="0" smtClean="0"/>
              <a:t>academy</a:t>
            </a:r>
          </a:p>
          <a:p>
            <a:pPr marL="342900" lvl="2" indent="-342900"/>
            <a:endParaRPr lang="en-US" dirty="0"/>
          </a:p>
          <a:p>
            <a:pPr marL="342900" lvl="2" indent="-342900"/>
            <a:r>
              <a:rPr lang="en-US" dirty="0"/>
              <a:t>Concern for SEN </a:t>
            </a:r>
            <a:r>
              <a:rPr lang="en-US" dirty="0" smtClean="0"/>
              <a:t>children</a:t>
            </a:r>
          </a:p>
          <a:p>
            <a:pPr marL="342900" lvl="2" indent="-342900"/>
            <a:endParaRPr lang="en-US" dirty="0"/>
          </a:p>
          <a:p>
            <a:pPr marL="342900" lvl="2" indent="-342900"/>
            <a:r>
              <a:rPr lang="en-US" dirty="0"/>
              <a:t>Public disagreement in the majority</a:t>
            </a:r>
          </a:p>
          <a:p>
            <a:pPr marL="342900" lvl="2" indent="-342900"/>
            <a:endParaRPr lang="en-US" dirty="0"/>
          </a:p>
          <a:p>
            <a:pPr marL="342900" lvl="2" indent="-342900"/>
            <a:endParaRPr lang="en-US" dirty="0" smtClean="0"/>
          </a:p>
          <a:p>
            <a:pPr marL="342900" lvl="2" indent="-342900"/>
            <a:endParaRPr lang="en-US" dirty="0" smtClean="0"/>
          </a:p>
          <a:p>
            <a:pPr marL="342900" lvl="2" indent="-342900"/>
            <a:endParaRPr lang="en-US" dirty="0"/>
          </a:p>
          <a:p>
            <a:pPr marL="342900" lvl="2" indent="-342900"/>
            <a:endParaRPr lang="en-US" dirty="0"/>
          </a:p>
          <a:p>
            <a:pPr marL="342900" lvl="2" indent="-342900"/>
            <a:endParaRPr lang="en-US" dirty="0"/>
          </a:p>
          <a:p>
            <a:endParaRPr lang="en-US" dirty="0" smtClean="0"/>
          </a:p>
          <a:p>
            <a:endParaRPr lang="en-US" dirty="0"/>
          </a:p>
        </p:txBody>
      </p:sp>
      <p:pic>
        <p:nvPicPr>
          <p:cNvPr id="4" name="Picture 3" descr="Screen Shot 2014-07-01 at 01.53.4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3700" y="6007100"/>
            <a:ext cx="2400300" cy="850900"/>
          </a:xfrm>
          <a:prstGeom prst="rect">
            <a:avLst/>
          </a:prstGeom>
        </p:spPr>
      </p:pic>
    </p:spTree>
    <p:extLst>
      <p:ext uri="{BB962C8B-B14F-4D97-AF65-F5344CB8AC3E}">
        <p14:creationId xmlns:p14="http://schemas.microsoft.com/office/powerpoint/2010/main" val="139545637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ssolv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dissolve">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a:bodyPr>
          <a:lstStyle/>
          <a:p>
            <a:r>
              <a:rPr lang="en-US" dirty="0" smtClean="0"/>
              <a:t>Government centralisation means depletion of power for stakeholders?</a:t>
            </a:r>
          </a:p>
          <a:p>
            <a:endParaRPr lang="en-US" dirty="0"/>
          </a:p>
          <a:p>
            <a:r>
              <a:rPr lang="en-US" dirty="0" smtClean="0"/>
              <a:t>Further segregation and exclusion of specific groups?</a:t>
            </a:r>
          </a:p>
          <a:p>
            <a:endParaRPr lang="en-US" dirty="0"/>
          </a:p>
          <a:p>
            <a:r>
              <a:rPr lang="en-US" dirty="0" smtClean="0"/>
              <a:t>A furthering of the social class divide in the UK?</a:t>
            </a:r>
          </a:p>
          <a:p>
            <a:endParaRPr lang="en-US" dirty="0"/>
          </a:p>
          <a:p>
            <a:r>
              <a:rPr lang="en-US" dirty="0" smtClean="0"/>
              <a:t>Opportunities for educational leadership development will continue to grow</a:t>
            </a:r>
          </a:p>
          <a:p>
            <a:pPr marL="0" indent="0">
              <a:buNone/>
            </a:pPr>
            <a:r>
              <a:rPr lang="en-US" dirty="0" smtClean="0"/>
              <a:t>BUT</a:t>
            </a:r>
          </a:p>
          <a:p>
            <a:r>
              <a:rPr lang="en-US" sz="2000" dirty="0" smtClean="0"/>
              <a:t>Is it worth it? Is this a backward step or progression?</a:t>
            </a:r>
          </a:p>
          <a:p>
            <a:endParaRPr lang="en-US" dirty="0"/>
          </a:p>
        </p:txBody>
      </p:sp>
      <p:pic>
        <p:nvPicPr>
          <p:cNvPr id="4" name="Picture 3" descr="Screen Shot 2014-07-01 at 01.53.4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3700" y="6007100"/>
            <a:ext cx="2400300" cy="850900"/>
          </a:xfrm>
          <a:prstGeom prst="rect">
            <a:avLst/>
          </a:prstGeom>
        </p:spPr>
      </p:pic>
    </p:spTree>
    <p:extLst>
      <p:ext uri="{BB962C8B-B14F-4D97-AF65-F5344CB8AC3E}">
        <p14:creationId xmlns:p14="http://schemas.microsoft.com/office/powerpoint/2010/main" val="262605718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ssolv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dissolv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dissolve">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dissolve">
                                      <p:cBhvr>
                                        <p:cTn id="3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for Discussion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How could the British Education System be improved to prevent the apparent social class divide (if you believe there is one)?</a:t>
            </a:r>
          </a:p>
          <a:p>
            <a:endParaRPr lang="en-US" dirty="0"/>
          </a:p>
          <a:p>
            <a:r>
              <a:rPr lang="en-US" dirty="0" smtClean="0"/>
              <a:t>Do you believe a </a:t>
            </a:r>
            <a:r>
              <a:rPr lang="en-US" dirty="0" err="1" smtClean="0"/>
              <a:t>centralised</a:t>
            </a:r>
            <a:r>
              <a:rPr lang="en-US" dirty="0" smtClean="0"/>
              <a:t> or decentralised system is more effective? Why?</a:t>
            </a:r>
          </a:p>
          <a:p>
            <a:endParaRPr lang="en-US" dirty="0"/>
          </a:p>
          <a:p>
            <a:r>
              <a:rPr lang="en-US" dirty="0" smtClean="0"/>
              <a:t>How do you perceive further potential higher education fee increases to affect the UK, both economically and in university attendance?</a:t>
            </a:r>
          </a:p>
          <a:p>
            <a:endParaRPr lang="en-US" dirty="0"/>
          </a:p>
          <a:p>
            <a:r>
              <a:rPr lang="en-US" dirty="0" smtClean="0"/>
              <a:t>What are your views on the inclusion of all students within mainstream schooling?</a:t>
            </a:r>
          </a:p>
          <a:p>
            <a:endParaRPr lang="en-US" dirty="0"/>
          </a:p>
          <a:p>
            <a:r>
              <a:rPr lang="en-US" dirty="0" smtClean="0"/>
              <a:t>Any further questions?</a:t>
            </a:r>
            <a:endParaRPr lang="en-US" dirty="0"/>
          </a:p>
        </p:txBody>
      </p:sp>
      <p:pic>
        <p:nvPicPr>
          <p:cNvPr id="4" name="Picture 3" descr="Screen Shot 2014-07-01 at 01.53.4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3700" y="6007100"/>
            <a:ext cx="2400300" cy="850900"/>
          </a:xfrm>
          <a:prstGeom prst="rect">
            <a:avLst/>
          </a:prstGeom>
        </p:spPr>
      </p:pic>
    </p:spTree>
    <p:extLst>
      <p:ext uri="{BB962C8B-B14F-4D97-AF65-F5344CB8AC3E}">
        <p14:creationId xmlns:p14="http://schemas.microsoft.com/office/powerpoint/2010/main" val="205256544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ssolv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dissolv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dissolve">
                                      <p:cBhvr>
                                        <p:cTn id="3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Structure Overview of the Education System in the UK</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01894583"/>
              </p:ext>
            </p:extLst>
          </p:nvPr>
        </p:nvGraphicFramePr>
        <p:xfrm>
          <a:off x="1524000" y="2156311"/>
          <a:ext cx="6096000" cy="2595880"/>
        </p:xfrm>
        <a:graphic>
          <a:graphicData uri="http://schemas.openxmlformats.org/drawingml/2006/table">
            <a:tbl>
              <a:tblPr firstRow="1" bandRow="1">
                <a:tableStyleId>{5C22544A-7EE6-4342-B048-85BDC9FD1C3A}</a:tableStyleId>
              </a:tblPr>
              <a:tblGrid>
                <a:gridCol w="3048000"/>
                <a:gridCol w="3048000"/>
              </a:tblGrid>
              <a:tr h="370840">
                <a:tc>
                  <a:txBody>
                    <a:bodyPr/>
                    <a:lstStyle/>
                    <a:p>
                      <a:r>
                        <a:rPr lang="en-US" dirty="0" smtClean="0"/>
                        <a:t>Phase</a:t>
                      </a:r>
                      <a:endParaRPr lang="en-US" dirty="0"/>
                    </a:p>
                  </a:txBody>
                  <a:tcPr/>
                </a:tc>
                <a:tc>
                  <a:txBody>
                    <a:bodyPr/>
                    <a:lstStyle/>
                    <a:p>
                      <a:r>
                        <a:rPr lang="en-US" dirty="0" smtClean="0"/>
                        <a:t>Age</a:t>
                      </a:r>
                      <a:endParaRPr lang="en-US" dirty="0"/>
                    </a:p>
                  </a:txBody>
                  <a:tcPr/>
                </a:tc>
              </a:tr>
              <a:tr h="370840">
                <a:tc>
                  <a:txBody>
                    <a:bodyPr/>
                    <a:lstStyle/>
                    <a:p>
                      <a:r>
                        <a:rPr lang="en-US" dirty="0" smtClean="0"/>
                        <a:t>Nursery School</a:t>
                      </a:r>
                      <a:endParaRPr lang="en-US" dirty="0"/>
                    </a:p>
                  </a:txBody>
                  <a:tcPr/>
                </a:tc>
                <a:tc>
                  <a:txBody>
                    <a:bodyPr/>
                    <a:lstStyle/>
                    <a:p>
                      <a:r>
                        <a:rPr lang="en-US" dirty="0" smtClean="0"/>
                        <a:t>2 - 5</a:t>
                      </a:r>
                      <a:endParaRPr lang="en-US" dirty="0"/>
                    </a:p>
                  </a:txBody>
                  <a:tcPr/>
                </a:tc>
              </a:tr>
              <a:tr h="370840">
                <a:tc>
                  <a:txBody>
                    <a:bodyPr/>
                    <a:lstStyle/>
                    <a:p>
                      <a:r>
                        <a:rPr lang="en-US" dirty="0" smtClean="0"/>
                        <a:t>Early Years</a:t>
                      </a:r>
                      <a:endParaRPr lang="en-US" dirty="0"/>
                    </a:p>
                  </a:txBody>
                  <a:tcPr/>
                </a:tc>
                <a:tc>
                  <a:txBody>
                    <a:bodyPr/>
                    <a:lstStyle/>
                    <a:p>
                      <a:r>
                        <a:rPr lang="en-US" baseline="0" dirty="0" smtClean="0"/>
                        <a:t>4 - </a:t>
                      </a:r>
                      <a:r>
                        <a:rPr lang="en-US" dirty="0" smtClean="0"/>
                        <a:t>5</a:t>
                      </a:r>
                      <a:endParaRPr lang="en-US" dirty="0"/>
                    </a:p>
                  </a:txBody>
                  <a:tcPr/>
                </a:tc>
              </a:tr>
              <a:tr h="370840">
                <a:tc>
                  <a:txBody>
                    <a:bodyPr/>
                    <a:lstStyle/>
                    <a:p>
                      <a:r>
                        <a:rPr lang="en-US" dirty="0" smtClean="0"/>
                        <a:t>Primary School</a:t>
                      </a:r>
                      <a:endParaRPr lang="en-US" dirty="0"/>
                    </a:p>
                  </a:txBody>
                  <a:tcPr/>
                </a:tc>
                <a:tc>
                  <a:txBody>
                    <a:bodyPr/>
                    <a:lstStyle/>
                    <a:p>
                      <a:r>
                        <a:rPr lang="en-US" dirty="0" smtClean="0"/>
                        <a:t>5 - 11</a:t>
                      </a:r>
                      <a:endParaRPr lang="en-US" dirty="0"/>
                    </a:p>
                  </a:txBody>
                  <a:tcPr/>
                </a:tc>
              </a:tr>
              <a:tr h="370840">
                <a:tc>
                  <a:txBody>
                    <a:bodyPr/>
                    <a:lstStyle/>
                    <a:p>
                      <a:r>
                        <a:rPr lang="en-US" dirty="0" smtClean="0"/>
                        <a:t>Secondary School</a:t>
                      </a:r>
                      <a:endParaRPr lang="en-US" dirty="0"/>
                    </a:p>
                  </a:txBody>
                  <a:tcPr/>
                </a:tc>
                <a:tc>
                  <a:txBody>
                    <a:bodyPr/>
                    <a:lstStyle/>
                    <a:p>
                      <a:r>
                        <a:rPr lang="en-US" dirty="0" smtClean="0"/>
                        <a:t>11 - 16</a:t>
                      </a:r>
                      <a:endParaRPr lang="en-US" dirty="0"/>
                    </a:p>
                  </a:txBody>
                  <a:tcPr/>
                </a:tc>
              </a:tr>
              <a:tr h="370840">
                <a:tc>
                  <a:txBody>
                    <a:bodyPr/>
                    <a:lstStyle/>
                    <a:p>
                      <a:r>
                        <a:rPr lang="en-US" dirty="0" smtClean="0"/>
                        <a:t>Further Education</a:t>
                      </a:r>
                      <a:endParaRPr lang="en-US" dirty="0"/>
                    </a:p>
                  </a:txBody>
                  <a:tcPr/>
                </a:tc>
                <a:tc>
                  <a:txBody>
                    <a:bodyPr/>
                    <a:lstStyle/>
                    <a:p>
                      <a:r>
                        <a:rPr lang="en-US" dirty="0" smtClean="0"/>
                        <a:t>16 - 18</a:t>
                      </a:r>
                      <a:endParaRPr lang="en-US" dirty="0"/>
                    </a:p>
                  </a:txBody>
                  <a:tcPr/>
                </a:tc>
              </a:tr>
              <a:tr h="370840">
                <a:tc>
                  <a:txBody>
                    <a:bodyPr/>
                    <a:lstStyle/>
                    <a:p>
                      <a:r>
                        <a:rPr lang="en-US" dirty="0" smtClean="0"/>
                        <a:t>Higher Education</a:t>
                      </a:r>
                      <a:endParaRPr lang="en-US" dirty="0"/>
                    </a:p>
                  </a:txBody>
                  <a:tcPr/>
                </a:tc>
                <a:tc>
                  <a:txBody>
                    <a:bodyPr/>
                    <a:lstStyle/>
                    <a:p>
                      <a:r>
                        <a:rPr lang="en-US" dirty="0" smtClean="0"/>
                        <a:t>18+</a:t>
                      </a:r>
                      <a:endParaRPr lang="en-US" dirty="0"/>
                    </a:p>
                  </a:txBody>
                  <a:tcPr/>
                </a:tc>
              </a:tr>
            </a:tbl>
          </a:graphicData>
        </a:graphic>
      </p:graphicFrame>
      <p:pic>
        <p:nvPicPr>
          <p:cNvPr id="5" name="Picture 4" descr="Screen Shot 2014-07-01 at 01.53.4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3700" y="6007100"/>
            <a:ext cx="2400300" cy="850900"/>
          </a:xfrm>
          <a:prstGeom prst="rect">
            <a:avLst/>
          </a:prstGeom>
        </p:spPr>
      </p:pic>
    </p:spTree>
    <p:extLst>
      <p:ext uri="{BB962C8B-B14F-4D97-AF65-F5344CB8AC3E}">
        <p14:creationId xmlns:p14="http://schemas.microsoft.com/office/powerpoint/2010/main" val="284710382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ssolv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a:t>
            </a:r>
            <a:endParaRPr lang="en-US" dirty="0"/>
          </a:p>
        </p:txBody>
      </p:sp>
      <p:sp>
        <p:nvSpPr>
          <p:cNvPr id="3" name="Content Placeholder 2"/>
          <p:cNvSpPr>
            <a:spLocks noGrp="1"/>
          </p:cNvSpPr>
          <p:nvPr>
            <p:ph idx="1"/>
          </p:nvPr>
        </p:nvSpPr>
        <p:spPr/>
        <p:txBody>
          <a:bodyPr>
            <a:normAutofit/>
          </a:bodyPr>
          <a:lstStyle/>
          <a:p>
            <a:r>
              <a:rPr lang="en-US" dirty="0" smtClean="0"/>
              <a:t>Under the National Curriculum, all pupils undergo Standard Attainment Tests (SATS) towards the end of Key Stage 2 in core subjects of literacy, numeracy and science</a:t>
            </a:r>
          </a:p>
          <a:p>
            <a:endParaRPr lang="en-US" dirty="0"/>
          </a:p>
          <a:p>
            <a:r>
              <a:rPr lang="en-US" dirty="0" smtClean="0"/>
              <a:t>Pupils undertake GCSEs in the final two years of Key Stage 4</a:t>
            </a:r>
          </a:p>
          <a:p>
            <a:endParaRPr lang="en-US" dirty="0"/>
          </a:p>
          <a:p>
            <a:r>
              <a:rPr lang="en-US" dirty="0" smtClean="0"/>
              <a:t>Key Stage 5 consists of a range of educational pathways which will discussed later</a:t>
            </a:r>
            <a:endParaRPr lang="en-US" dirty="0"/>
          </a:p>
        </p:txBody>
      </p:sp>
      <p:pic>
        <p:nvPicPr>
          <p:cNvPr id="4" name="Picture 3" descr="Screen Shot 2014-07-01 at 01.53.40.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43700" y="6007100"/>
            <a:ext cx="2400300" cy="850900"/>
          </a:xfrm>
          <a:prstGeom prst="rect">
            <a:avLst/>
          </a:prstGeom>
        </p:spPr>
      </p:pic>
    </p:spTree>
    <p:extLst>
      <p:ext uri="{BB962C8B-B14F-4D97-AF65-F5344CB8AC3E}">
        <p14:creationId xmlns:p14="http://schemas.microsoft.com/office/powerpoint/2010/main" val="26225301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ssolv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Monitoring and Control of Educational Systems Within the UK</a:t>
            </a:r>
            <a:endParaRPr lang="en-US" dirty="0"/>
          </a:p>
        </p:txBody>
      </p:sp>
      <p:sp>
        <p:nvSpPr>
          <p:cNvPr id="3" name="Content Placeholder 2"/>
          <p:cNvSpPr>
            <a:spLocks noGrp="1"/>
          </p:cNvSpPr>
          <p:nvPr>
            <p:ph idx="1"/>
          </p:nvPr>
        </p:nvSpPr>
        <p:spPr/>
        <p:txBody>
          <a:bodyPr>
            <a:normAutofit/>
          </a:bodyPr>
          <a:lstStyle/>
          <a:p>
            <a:endParaRPr lang="en-US" dirty="0" smtClean="0"/>
          </a:p>
          <a:p>
            <a:r>
              <a:rPr lang="en-US" dirty="0" smtClean="0"/>
              <a:t>Department for Education (</a:t>
            </a:r>
            <a:r>
              <a:rPr lang="en-US" dirty="0" err="1" smtClean="0"/>
              <a:t>DfE</a:t>
            </a:r>
            <a:r>
              <a:rPr lang="en-US" dirty="0" smtClean="0"/>
              <a:t>)</a:t>
            </a:r>
          </a:p>
          <a:p>
            <a:endParaRPr lang="en-US" dirty="0"/>
          </a:p>
          <a:p>
            <a:r>
              <a:rPr lang="en-US" dirty="0" smtClean="0"/>
              <a:t>Department for Business, Innovation and Skills (BIS)</a:t>
            </a:r>
          </a:p>
          <a:p>
            <a:endParaRPr lang="en-US" dirty="0"/>
          </a:p>
          <a:p>
            <a:r>
              <a:rPr lang="en-US" dirty="0" smtClean="0"/>
              <a:t>OFSTED</a:t>
            </a:r>
          </a:p>
          <a:p>
            <a:endParaRPr lang="en-US" dirty="0"/>
          </a:p>
          <a:p>
            <a:r>
              <a:rPr lang="en-US" dirty="0" smtClean="0"/>
              <a:t>OFQUAL</a:t>
            </a:r>
            <a:endParaRPr lang="en-US" dirty="0"/>
          </a:p>
        </p:txBody>
      </p:sp>
      <p:pic>
        <p:nvPicPr>
          <p:cNvPr id="4" name="Picture 3" descr="Screen Shot 2014-07-01 at 01.53.4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3700" y="6007100"/>
            <a:ext cx="2400300" cy="850900"/>
          </a:xfrm>
          <a:prstGeom prst="rect">
            <a:avLst/>
          </a:prstGeom>
        </p:spPr>
      </p:pic>
    </p:spTree>
    <p:extLst>
      <p:ext uri="{BB962C8B-B14F-4D97-AF65-F5344CB8AC3E}">
        <p14:creationId xmlns:p14="http://schemas.microsoft.com/office/powerpoint/2010/main" val="256629137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ssolv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dissolv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dissolve">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Pupil Premium</a:t>
            </a:r>
            <a:endParaRPr lang="en-US" dirty="0"/>
          </a:p>
        </p:txBody>
      </p:sp>
      <p:sp>
        <p:nvSpPr>
          <p:cNvPr id="3" name="Content Placeholder 2"/>
          <p:cNvSpPr>
            <a:spLocks noGrp="1"/>
          </p:cNvSpPr>
          <p:nvPr>
            <p:ph idx="1"/>
          </p:nvPr>
        </p:nvSpPr>
        <p:spPr/>
        <p:txBody>
          <a:bodyPr/>
          <a:lstStyle/>
          <a:p>
            <a:pPr marL="342900" lvl="1" indent="-342900">
              <a:buFont typeface="Arial"/>
              <a:buChar char="•"/>
            </a:pPr>
            <a:r>
              <a:rPr lang="en-US" dirty="0" smtClean="0"/>
              <a:t>£7billion developed </a:t>
            </a:r>
            <a:r>
              <a:rPr lang="en-US" dirty="0"/>
              <a:t>for a ‘pupil premium’ scheme, under which schools would be given extra funding for children from disadvantaged </a:t>
            </a:r>
            <a:r>
              <a:rPr lang="en-US" dirty="0" smtClean="0"/>
              <a:t>homes.</a:t>
            </a:r>
          </a:p>
          <a:p>
            <a:pPr marL="342900" lvl="1" indent="-342900">
              <a:buFont typeface="Arial"/>
              <a:buChar char="•"/>
            </a:pPr>
            <a:endParaRPr lang="en-US" dirty="0"/>
          </a:p>
          <a:p>
            <a:pPr marL="342900" lvl="1" indent="-342900">
              <a:buFont typeface="Arial"/>
              <a:buChar char="•"/>
            </a:pPr>
            <a:r>
              <a:rPr lang="en-US" dirty="0" smtClean="0"/>
              <a:t>Provision of Free School Meals (FSM) also increased</a:t>
            </a:r>
          </a:p>
          <a:p>
            <a:pPr marL="342900" lvl="1" indent="-342900">
              <a:buFont typeface="Arial"/>
              <a:buChar char="•"/>
            </a:pPr>
            <a:endParaRPr lang="en-US" dirty="0"/>
          </a:p>
          <a:p>
            <a:pPr marL="342900" lvl="1" indent="-342900">
              <a:buFont typeface="Arial"/>
              <a:buChar char="•"/>
            </a:pPr>
            <a:r>
              <a:rPr lang="en-US" dirty="0" smtClean="0"/>
              <a:t>However,</a:t>
            </a:r>
            <a:r>
              <a:rPr lang="en-US" dirty="0"/>
              <a:t> </a:t>
            </a:r>
            <a:r>
              <a:rPr lang="en-US" dirty="0" smtClean="0"/>
              <a:t>cuts </a:t>
            </a:r>
            <a:r>
              <a:rPr lang="en-US" dirty="0"/>
              <a:t>were made in other areas of education to fund the premium</a:t>
            </a:r>
          </a:p>
          <a:p>
            <a:endParaRPr lang="en-US" dirty="0"/>
          </a:p>
        </p:txBody>
      </p:sp>
      <p:pic>
        <p:nvPicPr>
          <p:cNvPr id="4" name="Picture 3" descr="Screen Shot 2014-07-01 at 01.53.4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3700" y="6007100"/>
            <a:ext cx="2400300" cy="850900"/>
          </a:xfrm>
          <a:prstGeom prst="rect">
            <a:avLst/>
          </a:prstGeom>
        </p:spPr>
      </p:pic>
    </p:spTree>
    <p:extLst>
      <p:ext uri="{BB962C8B-B14F-4D97-AF65-F5344CB8AC3E}">
        <p14:creationId xmlns:p14="http://schemas.microsoft.com/office/powerpoint/2010/main" val="284494732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ssolv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Organisation of Primary and Secondary School Systems</a:t>
            </a:r>
            <a:endParaRPr lang="en-US" dirty="0"/>
          </a:p>
        </p:txBody>
      </p:sp>
      <p:sp>
        <p:nvSpPr>
          <p:cNvPr id="3" name="Content Placeholder 2"/>
          <p:cNvSpPr>
            <a:spLocks noGrp="1"/>
          </p:cNvSpPr>
          <p:nvPr>
            <p:ph idx="1"/>
          </p:nvPr>
        </p:nvSpPr>
        <p:spPr/>
        <p:txBody>
          <a:bodyPr/>
          <a:lstStyle/>
          <a:p>
            <a:endParaRPr lang="en-US" dirty="0" smtClean="0"/>
          </a:p>
          <a:p>
            <a:r>
              <a:rPr lang="en-US" dirty="0" smtClean="0"/>
              <a:t>In relation to primary and secondary schooling  there are 2 initial categories of schools:</a:t>
            </a:r>
          </a:p>
          <a:p>
            <a:pPr lvl="1"/>
            <a:r>
              <a:rPr lang="en-US" dirty="0" smtClean="0"/>
              <a:t>State maintained</a:t>
            </a:r>
          </a:p>
          <a:p>
            <a:pPr lvl="1"/>
            <a:r>
              <a:rPr lang="en-US" dirty="0" smtClean="0"/>
              <a:t>Independent</a:t>
            </a:r>
          </a:p>
          <a:p>
            <a:pPr lvl="1"/>
            <a:endParaRPr lang="en-US" dirty="0"/>
          </a:p>
          <a:p>
            <a:r>
              <a:rPr lang="en-US" dirty="0" smtClean="0"/>
              <a:t>This can then be broken down into further categories</a:t>
            </a:r>
            <a:endParaRPr lang="en-US" dirty="0" smtClean="0"/>
          </a:p>
          <a:p>
            <a:endParaRPr lang="en-US" dirty="0" smtClean="0"/>
          </a:p>
          <a:p>
            <a:endParaRPr lang="en-US" dirty="0" smtClean="0"/>
          </a:p>
        </p:txBody>
      </p:sp>
      <p:pic>
        <p:nvPicPr>
          <p:cNvPr id="4" name="Picture 3" descr="Screen Shot 2014-07-01 at 01.53.4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3700" y="6007100"/>
            <a:ext cx="2400300" cy="850900"/>
          </a:xfrm>
          <a:prstGeom prst="rect">
            <a:avLst/>
          </a:prstGeom>
        </p:spPr>
      </p:pic>
    </p:spTree>
    <p:extLst>
      <p:ext uri="{BB962C8B-B14F-4D97-AF65-F5344CB8AC3E}">
        <p14:creationId xmlns:p14="http://schemas.microsoft.com/office/powerpoint/2010/main" val="107635416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dissolve">
                                      <p:cBhvr>
                                        <p:cTn id="15" dur="500"/>
                                        <p:tgtEl>
                                          <p:spTgt spid="3">
                                            <p:txEl>
                                              <p:pRg st="2" end="2"/>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dissolv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dissolve">
                                      <p:cBhvr>
                                        <p:cTn id="2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State-Maintained School</a:t>
            </a:r>
            <a:endParaRPr lang="en-US" dirty="0"/>
          </a:p>
        </p:txBody>
      </p:sp>
      <p:sp>
        <p:nvSpPr>
          <p:cNvPr id="3" name="Content Placeholder 2"/>
          <p:cNvSpPr>
            <a:spLocks noGrp="1"/>
          </p:cNvSpPr>
          <p:nvPr>
            <p:ph idx="1"/>
          </p:nvPr>
        </p:nvSpPr>
        <p:spPr/>
        <p:txBody>
          <a:bodyPr>
            <a:normAutofit/>
          </a:bodyPr>
          <a:lstStyle/>
          <a:p>
            <a:r>
              <a:rPr lang="en-US" dirty="0" smtClean="0"/>
              <a:t>Funded through the Local authority</a:t>
            </a:r>
          </a:p>
          <a:p>
            <a:endParaRPr lang="en-US" dirty="0" smtClean="0"/>
          </a:p>
          <a:p>
            <a:r>
              <a:rPr lang="en-US" dirty="0" smtClean="0"/>
              <a:t>All publically funded schools enjoy a high level of autonomy and are responsible for their own budgets and staffing decisions. </a:t>
            </a:r>
          </a:p>
          <a:p>
            <a:endParaRPr lang="en-US" dirty="0" smtClean="0"/>
          </a:p>
          <a:p>
            <a:r>
              <a:rPr lang="en-US" dirty="0" smtClean="0"/>
              <a:t>The day to day management of schools is the responsibility of the head teachers. </a:t>
            </a:r>
          </a:p>
        </p:txBody>
      </p:sp>
      <p:pic>
        <p:nvPicPr>
          <p:cNvPr id="4" name="Picture 3" descr="Screen Shot 2014-07-01 at 01.53.4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3700" y="6007100"/>
            <a:ext cx="2400300" cy="850900"/>
          </a:xfrm>
          <a:prstGeom prst="rect">
            <a:avLst/>
          </a:prstGeom>
        </p:spPr>
      </p:pic>
    </p:spTree>
    <p:extLst>
      <p:ext uri="{BB962C8B-B14F-4D97-AF65-F5344CB8AC3E}">
        <p14:creationId xmlns:p14="http://schemas.microsoft.com/office/powerpoint/2010/main" val="174265343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ssolv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Clarity.thmx</Template>
  <TotalTime>1133</TotalTime>
  <Words>3567</Words>
  <Application>Microsoft Macintosh PowerPoint</Application>
  <PresentationFormat>On-screen Show (4:3)</PresentationFormat>
  <Paragraphs>487</Paragraphs>
  <Slides>34</Slides>
  <Notes>31</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Clarity</vt:lpstr>
      <vt:lpstr>The Structure of the National Educational System in the UK</vt:lpstr>
      <vt:lpstr>Introduction</vt:lpstr>
      <vt:lpstr>History</vt:lpstr>
      <vt:lpstr>Structure Overview of the Education System in the UK</vt:lpstr>
      <vt:lpstr>Assessment</vt:lpstr>
      <vt:lpstr>Monitoring and Control of Educational Systems Within the UK</vt:lpstr>
      <vt:lpstr>The Pupil Premium</vt:lpstr>
      <vt:lpstr>The Organisation of Primary and Secondary School Systems</vt:lpstr>
      <vt:lpstr>State-Maintained School</vt:lpstr>
      <vt:lpstr>Independent Schools</vt:lpstr>
      <vt:lpstr>Grammar Schools</vt:lpstr>
      <vt:lpstr>Academies</vt:lpstr>
      <vt:lpstr>Academies</vt:lpstr>
      <vt:lpstr>Free Schools</vt:lpstr>
      <vt:lpstr>Partnerships and Cooperation</vt:lpstr>
      <vt:lpstr>Federations</vt:lpstr>
      <vt:lpstr>Federations</vt:lpstr>
      <vt:lpstr>Effects on Leadership of Federations</vt:lpstr>
      <vt:lpstr>Effects on Leadership of Federations</vt:lpstr>
      <vt:lpstr>Effects on Leadership of Federations</vt:lpstr>
      <vt:lpstr>Vocational Education and Training in England </vt:lpstr>
      <vt:lpstr>Special Educational Needs (SEN) and Inclusion in UK Schools</vt:lpstr>
      <vt:lpstr>Leadership in Relation to SEN and Inclusion in UK Schools</vt:lpstr>
      <vt:lpstr>PowerPoint Presentation</vt:lpstr>
      <vt:lpstr>Higher Education</vt:lpstr>
      <vt:lpstr>Schools in the Current Context and the Future of Education Systems in the UK</vt:lpstr>
      <vt:lpstr>Schools in the Current Context and the Future of Education Systems in the UK</vt:lpstr>
      <vt:lpstr>Schools in the Current Context and the Future of Education Systems in the UK</vt:lpstr>
      <vt:lpstr>What Does This Mean?</vt:lpstr>
      <vt:lpstr>What Does This Mean?</vt:lpstr>
      <vt:lpstr>What Does This Mean?</vt:lpstr>
      <vt:lpstr>What Does This Mean?</vt:lpstr>
      <vt:lpstr>Conclusion</vt:lpstr>
      <vt:lpstr>Questions for Discussion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Structure of the National Educational System in the UK</dc:title>
  <dc:creator>Joe</dc:creator>
  <cp:lastModifiedBy>Joe</cp:lastModifiedBy>
  <cp:revision>10</cp:revision>
  <dcterms:created xsi:type="dcterms:W3CDTF">2014-06-30T11:08:44Z</dcterms:created>
  <dcterms:modified xsi:type="dcterms:W3CDTF">2014-07-01T06:35:45Z</dcterms:modified>
</cp:coreProperties>
</file>