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3" r:id="rId10"/>
    <p:sldId id="264" r:id="rId11"/>
    <p:sldId id="265" r:id="rId12"/>
    <p:sldId id="276" r:id="rId13"/>
    <p:sldId id="266" r:id="rId14"/>
    <p:sldId id="267" r:id="rId15"/>
    <p:sldId id="268" r:id="rId16"/>
    <p:sldId id="269" r:id="rId17"/>
    <p:sldId id="277" r:id="rId18"/>
    <p:sldId id="278" r:id="rId19"/>
    <p:sldId id="270" r:id="rId20"/>
    <p:sldId id="271" r:id="rId21"/>
    <p:sldId id="272" r:id="rId22"/>
    <p:sldId id="274" r:id="rId23"/>
    <p:sldId id="273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Τίτλος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6" name="1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7" name="2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Τίτλος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5" name="2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8" name="2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24" name="2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29" name="2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Θέση εικόνας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F8A7AFD-911F-4A0B-90F3-6464762C8ABD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BDEF22F-FC05-42B6-8120-71B5FB174AE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τίτλου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95536" y="1052736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 Black" pitchFamily="34" charset="0"/>
              </a:rPr>
              <a:t>ΤΕΧΝΙΚΕΣ ΔΙΑΧΕΙΡΙΣΗΣ ΣΩΜΑΤΙΚΩΝ ΣΥΜΠΤΩΜΑΤΩΝ ΚΑΙ ΛΟΙΠΕΣ ΤΕΧΝΙΚΕΣ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3717032"/>
            <a:ext cx="8458200" cy="9144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Δρ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Σταυρούλα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Μητρούση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Ψυχολόγος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Διδάκτωρ Τμήματος Νοσηλευτικής 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59632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 Black" pitchFamily="34" charset="0"/>
              </a:rPr>
              <a:t>Τροποι αλλαγησ τησ αρνητικησ σκεψησ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348880"/>
            <a:ext cx="8668072" cy="3731245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Εντοπισμός των τομέων προς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αλλαγή και προσέγγισή τους με θετικό τρό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πο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Έλεγχος του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εαυτού και αξιολόγηση των σκέψεων 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σε τακτά διαστήματα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Παρουσία θετικών ανθρώπων στη ζωή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Σεβασμός προς τον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εαυτό και ενθάρρυνσή του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Πυθαγορειοσ αυτογνωσια</a:t>
            </a:r>
            <a:endParaRPr lang="el-GR" dirty="0"/>
          </a:p>
        </p:txBody>
      </p:sp>
      <p:pic>
        <p:nvPicPr>
          <p:cNvPr id="4098" name="Picture 2" descr="C:\Users\tasos\Desktop\download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3557" y="1916832"/>
            <a:ext cx="6782819" cy="4301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68072" cy="1512168"/>
          </a:xfrm>
        </p:spPr>
        <p:txBody>
          <a:bodyPr/>
          <a:lstStyle/>
          <a:p>
            <a:r>
              <a:rPr lang="el-GR" dirty="0" smtClean="0">
                <a:latin typeface="Arial Black" pitchFamily="34" charset="0"/>
              </a:rPr>
              <a:t>Η τεχνικη βασιζεται σε: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844824"/>
            <a:ext cx="8668072" cy="4235301"/>
          </a:xfrm>
        </p:spPr>
        <p:txBody>
          <a:bodyPr/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Καθημερινή αξιολόγηση των πράξεων και των λεγομένων του ατόμου με αντικειμενικό τρόπο, περιορίζοντας σταδιακά τις συναισθηματικές φορτίσεις και παρορμήσεις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Αφορά τους τομείς: άσκηση, διατροφή, ύπνος, σχέση με τους άλλους, πνευματική βελτίωση, προγραμματισμένες δραστηριότητες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251520" y="2060848"/>
            <a:ext cx="8686800" cy="2376264"/>
          </a:xfrm>
        </p:spPr>
        <p:txBody>
          <a:bodyPr/>
          <a:lstStyle/>
          <a:p>
            <a:r>
              <a:rPr lang="el-GR" dirty="0" smtClean="0">
                <a:latin typeface="Arial Black" pitchFamily="34" charset="0"/>
              </a:rPr>
              <a:t>Γνωστικη θεραπεια</a:t>
            </a:r>
            <a:endParaRPr lang="el-G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656184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 Black" pitchFamily="34" charset="0"/>
              </a:rPr>
              <a:t>Μορφεσ δυσλειτουργικων σκεψεων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395536" y="2204864"/>
            <a:ext cx="8596064" cy="3875261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Σκέψη του όλα ή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τίποτα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Καταστροφολογία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Απόρριψη (ακύρωση του θετικού)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Ετικετοποίηση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Μεγέθυνση/σμίκρυνση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Το διάβασμα της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σκέψης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Προτάσεις του «πρέπει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»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656184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 Black" pitchFamily="34" charset="0"/>
              </a:rPr>
              <a:t>Αμφισβητηση των </a:t>
            </a:r>
            <a:r>
              <a:rPr lang="el-GR" dirty="0" smtClean="0">
                <a:latin typeface="Arial Black" pitchFamily="34" charset="0"/>
              </a:rPr>
              <a:t>αρνητικων σκεψεων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060848"/>
            <a:ext cx="8668072" cy="4019277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Υπάρχουν λόγοι που κάνω αυτή τη σκέψη;</a:t>
            </a:r>
          </a:p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Υπάρχουν στοιχεία που αντιτίθενται σε αυτή τη σκέψη;</a:t>
            </a:r>
          </a:p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Ποιο είναι το χειρότερο πράγμα που μπορεί να συμβεί;</a:t>
            </a:r>
          </a:p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Πώς μπορώ να αντιμετωπίσω αυτό που φοβάμαι;</a:t>
            </a:r>
          </a:p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Ποιος τρόπος θεώρησης της κατάστασης θα ήταν περισσότερο εποικοδομητικός;</a:t>
            </a:r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68072" cy="1440160"/>
          </a:xfrm>
        </p:spPr>
        <p:txBody>
          <a:bodyPr/>
          <a:lstStyle/>
          <a:p>
            <a:r>
              <a:rPr lang="el-GR" dirty="0" smtClean="0">
                <a:latin typeface="Arial Black" pitchFamily="34" charset="0"/>
              </a:rPr>
              <a:t>Η ενσυνειδητοτητα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l-GR" dirty="0"/>
          </a:p>
        </p:txBody>
      </p:sp>
      <p:pic>
        <p:nvPicPr>
          <p:cNvPr id="5122" name="Picture 2" descr="C:\Users\tasos\Desktop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04864"/>
            <a:ext cx="5681934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30816" cy="1800200"/>
          </a:xfrm>
        </p:spPr>
        <p:txBody>
          <a:bodyPr/>
          <a:lstStyle/>
          <a:p>
            <a:r>
              <a:rPr lang="el-GR" dirty="0" smtClean="0">
                <a:latin typeface="Arial Black" pitchFamily="34" charset="0"/>
              </a:rPr>
              <a:t>Ενσυνειδητοτητα: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2204864"/>
            <a:ext cx="8740080" cy="3875261"/>
          </a:xfrm>
        </p:spPr>
        <p:txBody>
          <a:bodyPr/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Στάση εγρήγορσης και παρατήρησης των δυσκολιών στο «εδώ και τώρα» χωρίς κριτική ή αποφυγή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Σημείο αναφοράς αποτελεί η αναπνοή και το σώμα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59632"/>
          </a:xfrm>
        </p:spPr>
        <p:txBody>
          <a:bodyPr/>
          <a:lstStyle/>
          <a:p>
            <a:r>
              <a:rPr lang="el-GR" dirty="0" smtClean="0">
                <a:latin typeface="Arial Black" pitchFamily="34" charset="0"/>
              </a:rPr>
              <a:t>τεχνικεσ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348880"/>
            <a:ext cx="8668072" cy="3731245"/>
          </a:xfrm>
        </p:spPr>
        <p:txBody>
          <a:bodyPr/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Διαφραγματική αναπνοή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Προοδευτική νευρομυϊκή χαλάρωση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Οραματισμός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Νοερή παρακολούθηση του σώματος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40080" cy="2016224"/>
          </a:xfrm>
        </p:spPr>
        <p:txBody>
          <a:bodyPr>
            <a:normAutofit/>
          </a:bodyPr>
          <a:lstStyle/>
          <a:p>
            <a:r>
              <a:rPr lang="el-GR" dirty="0" smtClean="0"/>
              <a:t>Τεχνικεσ </a:t>
            </a:r>
            <a:r>
              <a:rPr lang="el-GR" dirty="0" smtClean="0"/>
              <a:t>αντιμετώπιση</a:t>
            </a:r>
            <a:r>
              <a:rPr lang="el-GR" dirty="0" smtClean="0"/>
              <a:t>Σ</a:t>
            </a:r>
            <a:r>
              <a:rPr lang="el-GR" dirty="0" smtClean="0"/>
              <a:t> </a:t>
            </a:r>
            <a:r>
              <a:rPr lang="el-GR" dirty="0" smtClean="0"/>
              <a:t>των στρεσογονων </a:t>
            </a:r>
            <a:r>
              <a:rPr lang="el-GR" dirty="0" smtClean="0"/>
              <a:t>καταστασεων(</a:t>
            </a:r>
            <a:r>
              <a:rPr lang="en-US" dirty="0" smtClean="0"/>
              <a:t>Lazarus &amp; folkman, 1984)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276872"/>
            <a:ext cx="8668072" cy="3803253"/>
          </a:xfrm>
        </p:spPr>
        <p:txBody>
          <a:bodyPr/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Στρατηγικές εστιασμένες στο πρόβλημα (διεκδικητική συμπεριφορά, αναζήτηση κοινωνικής υποστήριξης)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Στρατηγικές εστιασμένες στο συναίσθημα (θετική επαναξιολόγηση, ευχολογία/ονειροπόληση, αποφυγή/διαφυγή)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 Black" pitchFamily="34" charset="0"/>
              </a:rPr>
              <a:t>τεχνικεσ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Τεχνικές διαχείρισης σωματικών αισθητηριακών συμπτωμάτων: α) διαφραγματική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αναπνοή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β)προοδευτική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μυϊκή χαλάρωση.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Λοιπές τεχνικές: α)θετική σκέψη, β)πυθαγόρειος αυτογνωσία, γ)γνωστική θεραπεία, δ)ενσυνειδητότητα, ε)στρατηγικές εστιασμένες στο συναίσθημα και την επίλυση των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προβλημάτων, στ) διεκδικητική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συμπεριφορά</a:t>
            </a:r>
            <a:r>
              <a:rPr lang="el-GR" dirty="0" smtClean="0"/>
              <a:t>.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251520" y="1844824"/>
            <a:ext cx="8686800" cy="2755776"/>
          </a:xfrm>
        </p:spPr>
        <p:txBody>
          <a:bodyPr/>
          <a:lstStyle/>
          <a:p>
            <a:r>
              <a:rPr lang="el-GR" dirty="0" smtClean="0"/>
              <a:t>Διεκδικητικη συμπεριφορα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71600"/>
          </a:xfrm>
        </p:spPr>
        <p:txBody>
          <a:bodyPr/>
          <a:lstStyle/>
          <a:p>
            <a:r>
              <a:rPr lang="el-GR" dirty="0" smtClean="0">
                <a:latin typeface="Arial Black" pitchFamily="34" charset="0"/>
              </a:rPr>
              <a:t>Προϋποθεσεισ: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916832"/>
            <a:ext cx="8668072" cy="4163293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Να διακινδυνεύσει κανείς από τις λιγότερο αρνητικές καταστάσεις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Να εκτιμήσει κανείς τον εαυτό του και τους άλλους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Να γίνει αντιληπτό ότι κάποιες φορές κάποια πράγματα δεν μπορούν να γίνουν, παρά τις προσπάθειες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Δεν υπάρχουν τέλειες λύσεις σε κάθε πρόβλημα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Να διερευνήσει κανείς νέους τρόπους συμπεριφοράς και σκέψης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15616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 Black" pitchFamily="34" charset="0"/>
              </a:rPr>
              <a:t>Βηματα στη </a:t>
            </a:r>
            <a:r>
              <a:rPr lang="el-GR" dirty="0" err="1" smtClean="0">
                <a:latin typeface="Arial Black" pitchFamily="34" charset="0"/>
              </a:rPr>
              <a:t>διαμορφωση</a:t>
            </a:r>
            <a:r>
              <a:rPr lang="el-GR" dirty="0" smtClean="0">
                <a:latin typeface="Arial Black" pitchFamily="34" charset="0"/>
              </a:rPr>
              <a:t> </a:t>
            </a:r>
            <a:r>
              <a:rPr lang="el-GR" dirty="0" smtClean="0">
                <a:latin typeface="Arial Black" pitchFamily="34" charset="0"/>
              </a:rPr>
              <a:t>διεκδικητικησ συμπεριφορασ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988840"/>
            <a:ext cx="8686800" cy="4525963"/>
          </a:xfrm>
        </p:spPr>
        <p:txBody>
          <a:bodyPr/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Έκφραση αρνητικών συναισθημάτων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Οριοθέτηση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Απόκριση στην κριτική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1603648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 Black" pitchFamily="34" charset="0"/>
              </a:rPr>
              <a:t>Εσωτερικα μοντελα=εμποδια στη διεκδικητικη συμπεριφορα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348880"/>
            <a:ext cx="8686800" cy="4237931"/>
          </a:xfrm>
        </p:spPr>
        <p:txBody>
          <a:bodyPr/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Αρνητική ετικετοποίηση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Άκαμπτες προϋποθέσεις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Καταστροφισμός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Αυτοτιμωρία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 Black" pitchFamily="34" charset="0"/>
              </a:rPr>
              <a:t>Διαφραγματικη αναπνοη</a:t>
            </a:r>
            <a:endParaRPr lang="el-GR" dirty="0">
              <a:latin typeface="Arial Black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256088" y="3209925"/>
          <a:ext cx="631825" cy="438150"/>
        </p:xfrm>
        <a:graphic>
          <a:graphicData uri="http://schemas.openxmlformats.org/presentationml/2006/ole">
            <p:oleObj spid="_x0000_s1026" name="Αντικείμενο κελύφους συσκευασίας" showAsIcon="1" r:id="rId3" imgW="632160" imgH="437400" progId="Package">
              <p:embed/>
            </p:oleObj>
          </a:graphicData>
        </a:graphic>
      </p:graphicFrame>
      <p:pic>
        <p:nvPicPr>
          <p:cNvPr id="1027" name="Picture 3" descr="C:\Users\tasos\Desktop\download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2132856"/>
            <a:ext cx="5072098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457200"/>
            <a:ext cx="8740080" cy="1315616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 Black" pitchFamily="34" charset="0"/>
              </a:rPr>
              <a:t>Οφελη διαφραγματικησ αναπνοησ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132856"/>
            <a:ext cx="8668072" cy="3947269"/>
          </a:xfrm>
        </p:spPr>
        <p:txBody>
          <a:bodyPr/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Μείωση καρδιακών παλμών και πίεσης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Μείωση κρίσεων πανικού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Μείωση της κατάθλιψης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Αύξηση της αυτοπεποίθησης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Βελτίωση της αυτοεικόνας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Ρύθμιση των συναισθημάτων της διάθεσης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53164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 Black" pitchFamily="34" charset="0"/>
              </a:rPr>
              <a:t>Προοδευτικη νευρομυϊκη ή μυϊκη χαλαρωση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2060848"/>
            <a:ext cx="8740080" cy="4019277"/>
          </a:xfrm>
        </p:spPr>
        <p:txBody>
          <a:bodyPr/>
          <a:lstStyle/>
          <a:p>
            <a:pPr>
              <a:buNone/>
            </a:pPr>
            <a:endParaRPr lang="el-GR" dirty="0"/>
          </a:p>
        </p:txBody>
      </p:sp>
      <p:pic>
        <p:nvPicPr>
          <p:cNvPr id="2050" name="Picture 2" descr="C:\Users\tasos\Desktop\down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852936"/>
            <a:ext cx="550072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87624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 Black" pitchFamily="34" charset="0"/>
              </a:rPr>
              <a:t>Οφελη προοδευτικησ μυϊκησ χαλαρωσησ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132856"/>
            <a:ext cx="8668072" cy="3947269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Αντιμετώπιση αγχογόνων καταστάσεων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Βελτίωση της μνήμης και της συγκέντρωσης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Αύξηση της ανεκτικότητας στον πόνο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Ελάττωση της ανάγκης για λήψη ηρεμιστικών φαρμάκων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Ελάττωση συγκεκριμένων σωματικών συμπτωμάτων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Αποτροπή της έναρξης άλλων διαταραχών του άγχους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Μείωση της ανάγκης για κάπνισμα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κ.ά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99592"/>
          </a:xfrm>
        </p:spPr>
        <p:txBody>
          <a:bodyPr/>
          <a:lstStyle/>
          <a:p>
            <a:r>
              <a:rPr lang="el-GR" dirty="0" smtClean="0">
                <a:latin typeface="Arial Black" pitchFamily="34" charset="0"/>
              </a:rPr>
              <a:t>Θετικη σκεψη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l-GR" dirty="0"/>
          </a:p>
        </p:txBody>
      </p:sp>
      <p:pic>
        <p:nvPicPr>
          <p:cNvPr id="3074" name="Picture 2" descr="C:\Users\tasos\Desktop\downloa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348881"/>
            <a:ext cx="5676738" cy="34375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15616"/>
          </a:xfrm>
        </p:spPr>
        <p:txBody>
          <a:bodyPr/>
          <a:lstStyle/>
          <a:p>
            <a:r>
              <a:rPr lang="el-GR" dirty="0" smtClean="0">
                <a:latin typeface="Arial Black" pitchFamily="34" charset="0"/>
              </a:rPr>
              <a:t>Οφελη θετικησ σκεψησ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060848"/>
            <a:ext cx="8668072" cy="4019277"/>
          </a:xfrm>
        </p:spPr>
        <p:txBody>
          <a:bodyPr/>
          <a:lstStyle/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Αυξημένη διάρκεια ζωής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Χαμηλά ποσοστά κατάθλιψης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Μείωση του κινδύνου θανάτου από καρδιαγγειακή ασθένεια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σωματική και ψυχολογική ευεξία</a:t>
            </a: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Καλύτερη αντιμετώπιση δυσκολιών και περιόδων του στρες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1512168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 Black" pitchFamily="34" charset="0"/>
              </a:rPr>
              <a:t>Αρνητικεσ μορφεσ του αυτοδιαλογου</a:t>
            </a:r>
            <a:endParaRPr lang="el-GR" dirty="0">
              <a:latin typeface="Arial Black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844824"/>
            <a:ext cx="8740080" cy="4536504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 smtClean="0">
                <a:latin typeface="Arial" pitchFamily="34" charset="0"/>
                <a:cs typeface="Arial" pitchFamily="34" charset="0"/>
              </a:rPr>
              <a:t>Φιλτράρισμα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: Διαδικασία μέσω της οποίας κάποιος μεγεθύνει τις αρνητικές πλευρές μιας κατάστασης και φιλτράρει τις θετικές.</a:t>
            </a:r>
          </a:p>
          <a:p>
            <a:r>
              <a:rPr lang="el-GR" b="1" dirty="0" smtClean="0">
                <a:latin typeface="Arial" pitchFamily="34" charset="0"/>
                <a:cs typeface="Arial" pitchFamily="34" charset="0"/>
              </a:rPr>
              <a:t>Εξατομίκευση</a:t>
            </a:r>
            <a:r>
              <a:rPr lang="el-GR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Το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άτομο κατηγορεί τον εαυτό του ενώ δεν έχει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ενδείξεις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ότι είναι υπεύθυνο για μια κατάσταση.</a:t>
            </a:r>
          </a:p>
          <a:p>
            <a:r>
              <a:rPr lang="el-GR" b="1" dirty="0" smtClean="0">
                <a:latin typeface="Arial" pitchFamily="34" charset="0"/>
                <a:cs typeface="Arial" pitchFamily="34" charset="0"/>
              </a:rPr>
              <a:t>Καταστροφολογία</a:t>
            </a:r>
            <a:r>
              <a:rPr lang="el-GR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Είναι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η συνθήκη κατά την οποία κανείς περιμένει αυτόματα το χειρότερο.</a:t>
            </a:r>
          </a:p>
          <a:p>
            <a:r>
              <a:rPr lang="el-GR" b="1" dirty="0" smtClean="0">
                <a:latin typeface="Arial" pitchFamily="34" charset="0"/>
                <a:cs typeface="Arial" pitchFamily="34" charset="0"/>
              </a:rPr>
              <a:t>Πόλωση: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Συμβαίνει όταν κάποιος βλέπει τα πράγματα μόνο είτε ως καλά είτε ως αρνητικά χωρίς ενδιάμεσες διακυμάνσεις.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αστημικό">
  <a:themeElements>
    <a:clrScheme name="Διαστημικό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Διαστημικό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αστημικό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115</TotalTime>
  <Words>547</Words>
  <Application>Microsoft Office PowerPoint</Application>
  <PresentationFormat>Προβολή στην οθόνη (4:3)</PresentationFormat>
  <Paragraphs>88</Paragraphs>
  <Slides>23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5" baseType="lpstr">
      <vt:lpstr>Διαστημικό</vt:lpstr>
      <vt:lpstr>Αντικείμενο κελύφους συσκευασίας</vt:lpstr>
      <vt:lpstr>ΤΕΧΝΙΚΕΣ ΔΙΑΧΕΙΡΙΣΗΣ ΣΩΜΑΤΙΚΩΝ ΣΥΜΠΤΩΜΑΤΩΝ ΚΑΙ ΛΟΙΠΕΣ ΤΕΧΝΙΚΕΣ</vt:lpstr>
      <vt:lpstr>τεχνικεσ</vt:lpstr>
      <vt:lpstr>Διαφραγματικη αναπνοη</vt:lpstr>
      <vt:lpstr>Οφελη διαφραγματικησ αναπνοησ</vt:lpstr>
      <vt:lpstr>Προοδευτικη νευρομυϊκη ή μυϊκη χαλαρωση</vt:lpstr>
      <vt:lpstr>Οφελη προοδευτικησ μυϊκησ χαλαρωσησ</vt:lpstr>
      <vt:lpstr>Θετικη σκεψη</vt:lpstr>
      <vt:lpstr>Οφελη θετικησ σκεψησ</vt:lpstr>
      <vt:lpstr>Αρνητικεσ μορφεσ του αυτοδιαλογου</vt:lpstr>
      <vt:lpstr>Τροποι αλλαγησ τησ αρνητικησ σκεψησ</vt:lpstr>
      <vt:lpstr>Πυθαγορειοσ αυτογνωσια</vt:lpstr>
      <vt:lpstr>Η τεχνικη βασιζεται σε:</vt:lpstr>
      <vt:lpstr>Γνωστικη θεραπεια</vt:lpstr>
      <vt:lpstr>Μορφεσ δυσλειτουργικων σκεψεων</vt:lpstr>
      <vt:lpstr>Αμφισβητηση των αρνητικων σκεψεων</vt:lpstr>
      <vt:lpstr>Η ενσυνειδητοτητα</vt:lpstr>
      <vt:lpstr>Ενσυνειδητοτητα:</vt:lpstr>
      <vt:lpstr>τεχνικεσ</vt:lpstr>
      <vt:lpstr>Τεχνικεσ αντιμετώπισηΣ των στρεσογονων καταστασεων(Lazarus &amp; folkman, 1984)</vt:lpstr>
      <vt:lpstr>Διεκδικητικη συμπεριφορα</vt:lpstr>
      <vt:lpstr>Προϋποθεσεισ:</vt:lpstr>
      <vt:lpstr>Βηματα στη διαμορφωση διεκδικητικησ συμπεριφορασ</vt:lpstr>
      <vt:lpstr>Εσωτερικα μοντελα=εμποδια στη διεκδικητικη συμπεριφορα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ΤΕΧΝΙΚΕΣ ΔΙΑΧΕΙΡΙΣΗΣ ΣΩΜΑΤΙΚΩΝ ΣΥΜΠΤΩΜΑΤΩΝ ΚΑΙ ΛΟΙΠΕΣ ΤΕΧΝΙΚΕΣ</dc:title>
  <dc:creator>user</dc:creator>
  <cp:lastModifiedBy>user</cp:lastModifiedBy>
  <cp:revision>27</cp:revision>
  <dcterms:created xsi:type="dcterms:W3CDTF">2020-05-26T10:54:13Z</dcterms:created>
  <dcterms:modified xsi:type="dcterms:W3CDTF">2020-05-27T09:15:10Z</dcterms:modified>
</cp:coreProperties>
</file>