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5" r:id="rId9"/>
    <p:sldId id="263" r:id="rId10"/>
    <p:sldId id="264" r:id="rId11"/>
    <p:sldId id="265" r:id="rId12"/>
    <p:sldId id="276" r:id="rId13"/>
    <p:sldId id="266" r:id="rId14"/>
    <p:sldId id="267" r:id="rId15"/>
    <p:sldId id="268" r:id="rId16"/>
    <p:sldId id="269" r:id="rId17"/>
    <p:sldId id="277" r:id="rId18"/>
    <p:sldId id="278" r:id="rId19"/>
    <p:sldId id="270" r:id="rId20"/>
    <p:sldId id="271" r:id="rId21"/>
    <p:sldId id="272" r:id="rId22"/>
    <p:sldId id="274" r:id="rId23"/>
    <p:sldId id="273" r:id="rId2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- Τίτλος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16" name="1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A7AFD-911F-4A0B-90F3-6464762C8ABD}" type="datetimeFigureOut">
              <a:rPr lang="el-GR" smtClean="0"/>
              <a:pPr/>
              <a:t>27/5/2020</a:t>
            </a:fld>
            <a:endParaRPr lang="el-GR"/>
          </a:p>
        </p:txBody>
      </p:sp>
      <p:sp>
        <p:nvSpPr>
          <p:cNvPr id="2" name="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5" name="1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BDEF22F-FC05-42B6-8120-71B5FB174AE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A7AFD-911F-4A0B-90F3-6464762C8ABD}" type="datetimeFigureOut">
              <a:rPr lang="el-GR" smtClean="0"/>
              <a:pPr/>
              <a:t>27/5/2020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EF22F-FC05-42B6-8120-71B5FB174AE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A7AFD-911F-4A0B-90F3-6464762C8ABD}" type="datetimeFigureOut">
              <a:rPr lang="el-GR" smtClean="0"/>
              <a:pPr/>
              <a:t>27/5/2020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EF22F-FC05-42B6-8120-71B5FB174AE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7" name="26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5" name="2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A7AFD-911F-4A0B-90F3-6464762C8ABD}" type="datetimeFigureOut">
              <a:rPr lang="el-GR" smtClean="0"/>
              <a:pPr/>
              <a:t>27/5/2020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l-GR"/>
          </a:p>
        </p:txBody>
      </p:sp>
      <p:sp>
        <p:nvSpPr>
          <p:cNvPr id="16" name="1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BDEF22F-FC05-42B6-8120-71B5FB174AE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9" name="18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A7AFD-911F-4A0B-90F3-6464762C8ABD}" type="datetimeFigureOut">
              <a:rPr lang="el-GR" smtClean="0"/>
              <a:pPr/>
              <a:t>27/5/2020</a:t>
            </a:fld>
            <a:endParaRPr lang="el-GR"/>
          </a:p>
        </p:txBody>
      </p:sp>
      <p:sp>
        <p:nvSpPr>
          <p:cNvPr id="11" name="10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1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EF22F-FC05-42B6-8120-71B5FB174AE4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Τίτλος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- Τίτλος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4" name="13 - Θέση περιεχομένου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1" name="20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A7AFD-911F-4A0B-90F3-6464762C8ABD}" type="datetimeFigureOut">
              <a:rPr lang="el-GR" smtClean="0"/>
              <a:pPr/>
              <a:t>27/5/2020</a:t>
            </a:fld>
            <a:endParaRPr lang="el-GR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1" name="3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EF22F-FC05-42B6-8120-71B5FB174AE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- Τίτλος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25" name="24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8" name="27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A7AFD-911F-4A0B-90F3-6464762C8ABD}" type="datetimeFigureOut">
              <a:rPr lang="el-GR" smtClean="0"/>
              <a:pPr/>
              <a:t>27/5/2020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BDEF22F-FC05-42B6-8120-71B5FB174AE4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Ευθεία γραμμή σύνδεσης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- Τίτλος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2" name="1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A7AFD-911F-4A0B-90F3-6464762C8ABD}" type="datetimeFigureOut">
              <a:rPr lang="el-GR" smtClean="0"/>
              <a:pPr/>
              <a:t>27/5/2020</a:t>
            </a:fld>
            <a:endParaRPr lang="el-GR"/>
          </a:p>
        </p:txBody>
      </p:sp>
      <p:sp>
        <p:nvSpPr>
          <p:cNvPr id="21" name="20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EF22F-FC05-42B6-8120-71B5FB174AE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A7AFD-911F-4A0B-90F3-6464762C8ABD}" type="datetimeFigureOut">
              <a:rPr lang="el-GR" smtClean="0"/>
              <a:pPr/>
              <a:t>27/5/2020</a:t>
            </a:fld>
            <a:endParaRPr lang="el-GR"/>
          </a:p>
        </p:txBody>
      </p:sp>
      <p:sp>
        <p:nvSpPr>
          <p:cNvPr id="24" name="2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EF22F-FC05-42B6-8120-71B5FB174AE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- Τίτλος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6" name="25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4" name="1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5" name="2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A7AFD-911F-4A0B-90F3-6464762C8ABD}" type="datetimeFigureOut">
              <a:rPr lang="el-GR" smtClean="0"/>
              <a:pPr/>
              <a:t>27/5/2020</a:t>
            </a:fld>
            <a:endParaRPr lang="el-GR"/>
          </a:p>
        </p:txBody>
      </p:sp>
      <p:sp>
        <p:nvSpPr>
          <p:cNvPr id="29" name="2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EF22F-FC05-42B6-8120-71B5FB174AE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- Θέση εικόνας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A7AFD-911F-4A0B-90F3-6464762C8ABD}" type="datetimeFigureOut">
              <a:rPr lang="el-GR" smtClean="0"/>
              <a:pPr/>
              <a:t>27/5/2020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1" name="3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EF22F-FC05-42B6-8120-71B5FB174AE4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7" name="16 - Τίτλος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6" name="25 - Θέση κειμένου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- Θέση κειμένου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1" name="10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F8A7AFD-911F-4A0B-90F3-6464762C8ABD}" type="datetimeFigureOut">
              <a:rPr lang="el-GR" smtClean="0"/>
              <a:pPr/>
              <a:t>27/5/2020</a:t>
            </a:fld>
            <a:endParaRPr lang="el-GR"/>
          </a:p>
        </p:txBody>
      </p:sp>
      <p:sp>
        <p:nvSpPr>
          <p:cNvPr id="28" name="27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BDEF22F-FC05-42B6-8120-71B5FB174AE4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9 - Θέση τίτλου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- Ευθεία γραμμή σύνδεσης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395536" y="1052736"/>
            <a:ext cx="8458200" cy="1222375"/>
          </a:xfrm>
        </p:spPr>
        <p:txBody>
          <a:bodyPr>
            <a:normAutofit fontScale="90000"/>
          </a:bodyPr>
          <a:lstStyle/>
          <a:p>
            <a:r>
              <a:rPr lang="el-GR" dirty="0" smtClean="0">
                <a:latin typeface="Arial Black" pitchFamily="34" charset="0"/>
              </a:rPr>
              <a:t>ΤΕΧΝΙΚΕΣ ΔΙΑΧΕΙΡΙΣΗΣ ΣΩΜΑΤΙΚΩΝ ΣΥΜΠΤΩΜΑΤΩΝ ΚΑΙ ΛΟΙΠΕΣ ΤΕΧΝΙΚΕΣ</a:t>
            </a:r>
            <a:endParaRPr lang="el-GR" dirty="0">
              <a:latin typeface="Arial Black" pitchFamily="34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685800" y="3717032"/>
            <a:ext cx="8458200" cy="914400"/>
          </a:xfrm>
        </p:spPr>
        <p:txBody>
          <a:bodyPr>
            <a:normAutofit fontScale="77500" lnSpcReduction="20000"/>
          </a:bodyPr>
          <a:lstStyle/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Δρ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Σταυρούλα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Μητρούση</a:t>
            </a: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Ψυχολόγος</a:t>
            </a: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Διδάκτωρ Τμήματος Νοσηλευτικής </a:t>
            </a:r>
            <a:endParaRPr lang="el-G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459632"/>
          </a:xfrm>
        </p:spPr>
        <p:txBody>
          <a:bodyPr>
            <a:normAutofit/>
          </a:bodyPr>
          <a:lstStyle/>
          <a:p>
            <a:r>
              <a:rPr lang="el-GR" dirty="0" smtClean="0">
                <a:latin typeface="Arial Black" pitchFamily="34" charset="0"/>
              </a:rPr>
              <a:t>Τροποι αλλαγησ τησ αρνητικησ σκεψησ</a:t>
            </a:r>
            <a:endParaRPr lang="el-GR" dirty="0">
              <a:latin typeface="Arial Black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23528" y="2348880"/>
            <a:ext cx="8668072" cy="3731245"/>
          </a:xfrm>
        </p:spPr>
        <p:txBody>
          <a:bodyPr>
            <a:normAutofit lnSpcReduction="10000"/>
          </a:bodyPr>
          <a:lstStyle/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Εντοπισμός των τομέων προς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αλλαγή και προσέγγισή τους με θετικό τρό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πο</a:t>
            </a:r>
            <a:endParaRPr lang="el-GR" dirty="0" smtClean="0">
              <a:latin typeface="Arial" pitchFamily="34" charset="0"/>
              <a:cs typeface="Arial" pitchFamily="34" charset="0"/>
            </a:endParaRP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Έλεγχος του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εαυτού και αξιολόγηση των σκέψεων 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σε τακτά διαστήματα</a:t>
            </a: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Παρουσία θετικών ανθρώπων στη ζωή</a:t>
            </a: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Σεβασμός προς τον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εαυτό και ενθάρρυνσή του</a:t>
            </a:r>
            <a:endParaRPr lang="el-GR" dirty="0" smtClean="0">
              <a:latin typeface="Arial" pitchFamily="34" charset="0"/>
              <a:cs typeface="Arial" pitchFamily="34" charset="0"/>
            </a:endParaRPr>
          </a:p>
          <a:p>
            <a:endParaRPr lang="el-G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Πυθαγορειοσ αυτογνωσια</a:t>
            </a:r>
            <a:endParaRPr lang="el-GR" dirty="0"/>
          </a:p>
        </p:txBody>
      </p:sp>
      <p:pic>
        <p:nvPicPr>
          <p:cNvPr id="4098" name="Picture 2" descr="C:\Users\tasos\Desktop\download (2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73557" y="1916832"/>
            <a:ext cx="6782819" cy="43013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23528" y="188640"/>
            <a:ext cx="8668072" cy="1512168"/>
          </a:xfrm>
        </p:spPr>
        <p:txBody>
          <a:bodyPr/>
          <a:lstStyle/>
          <a:p>
            <a:r>
              <a:rPr lang="el-GR" dirty="0" smtClean="0">
                <a:latin typeface="Arial Black" pitchFamily="34" charset="0"/>
              </a:rPr>
              <a:t>Η τεχνικη βασιζεται σε:</a:t>
            </a:r>
            <a:endParaRPr lang="el-GR" dirty="0">
              <a:latin typeface="Arial Black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23528" y="1844824"/>
            <a:ext cx="8668072" cy="4235301"/>
          </a:xfrm>
        </p:spPr>
        <p:txBody>
          <a:bodyPr/>
          <a:lstStyle/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Καθημερινή αξιολόγηση των πράξεων και των λεγομένων του ατόμου με αντικειμενικό τρόπο, περιορίζοντας σταδιακά τις συναισθηματικές φορτίσεις και παρορμήσεις</a:t>
            </a: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Αφορά τους τομείς: άσκηση, διατροφή, ύπνος, σχέση με τους άλλους, πνευματική βελτίωση, προγραμματισμένες δραστηριότητες</a:t>
            </a:r>
            <a:endParaRPr lang="el-G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>
          <a:xfrm>
            <a:off x="251520" y="2060848"/>
            <a:ext cx="8686800" cy="2376264"/>
          </a:xfrm>
        </p:spPr>
        <p:txBody>
          <a:bodyPr/>
          <a:lstStyle/>
          <a:p>
            <a:r>
              <a:rPr lang="el-GR" dirty="0" smtClean="0">
                <a:latin typeface="Arial Black" pitchFamily="34" charset="0"/>
              </a:rPr>
              <a:t>Γνωστικη θεραπεια</a:t>
            </a:r>
            <a:endParaRPr lang="el-GR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304800" y="260648"/>
            <a:ext cx="8686800" cy="1656184"/>
          </a:xfrm>
        </p:spPr>
        <p:txBody>
          <a:bodyPr>
            <a:normAutofit/>
          </a:bodyPr>
          <a:lstStyle/>
          <a:p>
            <a:r>
              <a:rPr lang="el-GR" dirty="0" smtClean="0">
                <a:latin typeface="Arial Black" pitchFamily="34" charset="0"/>
              </a:rPr>
              <a:t>Μορφεσ δυσλειτουργικων σκεψεων</a:t>
            </a:r>
            <a:endParaRPr lang="el-GR" dirty="0">
              <a:latin typeface="Arial Black" pitchFamily="34" charset="0"/>
            </a:endParaRPr>
          </a:p>
        </p:txBody>
      </p:sp>
      <p:sp>
        <p:nvSpPr>
          <p:cNvPr id="4" name="3 - Θέση περιεχομένου"/>
          <p:cNvSpPr>
            <a:spLocks noGrp="1"/>
          </p:cNvSpPr>
          <p:nvPr>
            <p:ph idx="1"/>
          </p:nvPr>
        </p:nvSpPr>
        <p:spPr>
          <a:xfrm>
            <a:off x="395536" y="2204864"/>
            <a:ext cx="8596064" cy="3875261"/>
          </a:xfrm>
        </p:spPr>
        <p:txBody>
          <a:bodyPr>
            <a:normAutofit lnSpcReduction="10000"/>
          </a:bodyPr>
          <a:lstStyle/>
          <a:p>
            <a:r>
              <a:rPr lang="el-GR" dirty="0" smtClean="0">
                <a:latin typeface="Arial" pitchFamily="34" charset="0"/>
                <a:cs typeface="Arial" pitchFamily="34" charset="0"/>
              </a:rPr>
              <a:t>Σκέψη του όλα ή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τίποτα</a:t>
            </a:r>
            <a:endParaRPr lang="el-GR" dirty="0" smtClean="0">
              <a:latin typeface="Arial" pitchFamily="34" charset="0"/>
              <a:cs typeface="Arial" pitchFamily="34" charset="0"/>
            </a:endParaRP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Καταστροφολογία</a:t>
            </a:r>
            <a:endParaRPr lang="el-GR" dirty="0" smtClean="0">
              <a:latin typeface="Arial" pitchFamily="34" charset="0"/>
              <a:cs typeface="Arial" pitchFamily="34" charset="0"/>
            </a:endParaRP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Απόρριψη (ακύρωση του θετικού)</a:t>
            </a:r>
            <a:endParaRPr lang="el-GR" dirty="0" smtClean="0">
              <a:latin typeface="Arial" pitchFamily="34" charset="0"/>
              <a:cs typeface="Arial" pitchFamily="34" charset="0"/>
            </a:endParaRP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Ετικετοποίηση</a:t>
            </a:r>
            <a:endParaRPr lang="el-GR" dirty="0" smtClean="0">
              <a:latin typeface="Arial" pitchFamily="34" charset="0"/>
              <a:cs typeface="Arial" pitchFamily="34" charset="0"/>
            </a:endParaRP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Μεγέθυνση/σμίκρυνση</a:t>
            </a:r>
            <a:endParaRPr lang="el-GR" dirty="0" smtClean="0">
              <a:latin typeface="Arial" pitchFamily="34" charset="0"/>
              <a:cs typeface="Arial" pitchFamily="34" charset="0"/>
            </a:endParaRP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Το διάβασμα της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σκέψης</a:t>
            </a:r>
            <a:endParaRPr lang="el-GR" dirty="0" smtClean="0">
              <a:latin typeface="Arial" pitchFamily="34" charset="0"/>
              <a:cs typeface="Arial" pitchFamily="34" charset="0"/>
            </a:endParaRP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Προτάσεις του «πρέπει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»</a:t>
            </a:r>
            <a:endParaRPr lang="el-G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23528" y="260648"/>
            <a:ext cx="8668072" cy="1656184"/>
          </a:xfrm>
        </p:spPr>
        <p:txBody>
          <a:bodyPr>
            <a:normAutofit/>
          </a:bodyPr>
          <a:lstStyle/>
          <a:p>
            <a:r>
              <a:rPr lang="el-GR" dirty="0" smtClean="0">
                <a:latin typeface="Arial Black" pitchFamily="34" charset="0"/>
              </a:rPr>
              <a:t>Αμφισβητηση των </a:t>
            </a:r>
            <a:r>
              <a:rPr lang="el-GR" dirty="0" smtClean="0">
                <a:latin typeface="Arial Black" pitchFamily="34" charset="0"/>
              </a:rPr>
              <a:t>αρνητικων σκεψεων</a:t>
            </a:r>
            <a:endParaRPr lang="el-GR" dirty="0">
              <a:latin typeface="Arial Black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23528" y="2060848"/>
            <a:ext cx="8668072" cy="4019277"/>
          </a:xfrm>
        </p:spPr>
        <p:txBody>
          <a:bodyPr>
            <a:noAutofit/>
          </a:bodyPr>
          <a:lstStyle/>
          <a:p>
            <a:r>
              <a:rPr lang="el-GR" sz="2800" dirty="0" smtClean="0">
                <a:latin typeface="Arial" pitchFamily="34" charset="0"/>
                <a:cs typeface="Arial" pitchFamily="34" charset="0"/>
              </a:rPr>
              <a:t>Υπάρχουν λόγοι που κάνω αυτή τη σκέψη;</a:t>
            </a:r>
          </a:p>
          <a:p>
            <a:r>
              <a:rPr lang="el-GR" sz="2800" dirty="0" smtClean="0">
                <a:latin typeface="Arial" pitchFamily="34" charset="0"/>
                <a:cs typeface="Arial" pitchFamily="34" charset="0"/>
              </a:rPr>
              <a:t>Υπάρχουν στοιχεία που αντιτίθενται σε αυτή τη σκέψη;</a:t>
            </a:r>
          </a:p>
          <a:p>
            <a:r>
              <a:rPr lang="el-GR" sz="2800" dirty="0" smtClean="0">
                <a:latin typeface="Arial" pitchFamily="34" charset="0"/>
                <a:cs typeface="Arial" pitchFamily="34" charset="0"/>
              </a:rPr>
              <a:t>Ποιο είναι το χειρότερο πράγμα που μπορεί να συμβεί;</a:t>
            </a:r>
          </a:p>
          <a:p>
            <a:r>
              <a:rPr lang="el-GR" sz="2800" dirty="0" smtClean="0">
                <a:latin typeface="Arial" pitchFamily="34" charset="0"/>
                <a:cs typeface="Arial" pitchFamily="34" charset="0"/>
              </a:rPr>
              <a:t>Πώς μπορώ να αντιμετωπίσω αυτό που φοβάμαι;</a:t>
            </a:r>
          </a:p>
          <a:p>
            <a:r>
              <a:rPr lang="el-GR" sz="2800" dirty="0" smtClean="0">
                <a:latin typeface="Arial" pitchFamily="34" charset="0"/>
                <a:cs typeface="Arial" pitchFamily="34" charset="0"/>
              </a:rPr>
              <a:t>Ποιος τρόπος θεώρησης της κατάστασης θα ήταν περισσότερο εποικοδομητικός;</a:t>
            </a:r>
            <a:endParaRPr lang="el-GR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23528" y="188640"/>
            <a:ext cx="8668072" cy="1440160"/>
          </a:xfrm>
        </p:spPr>
        <p:txBody>
          <a:bodyPr/>
          <a:lstStyle/>
          <a:p>
            <a:r>
              <a:rPr lang="el-GR" dirty="0" smtClean="0">
                <a:latin typeface="Arial Black" pitchFamily="34" charset="0"/>
              </a:rPr>
              <a:t>Η ενσυνειδητοτητα</a:t>
            </a:r>
            <a:endParaRPr lang="el-GR" dirty="0">
              <a:latin typeface="Arial Black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l-GR" dirty="0"/>
          </a:p>
        </p:txBody>
      </p:sp>
      <p:pic>
        <p:nvPicPr>
          <p:cNvPr id="5122" name="Picture 2" descr="C:\Users\tasos\Desktop\images (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2204864"/>
            <a:ext cx="5681934" cy="40324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512" y="260648"/>
            <a:ext cx="8830816" cy="1800200"/>
          </a:xfrm>
        </p:spPr>
        <p:txBody>
          <a:bodyPr/>
          <a:lstStyle/>
          <a:p>
            <a:r>
              <a:rPr lang="el-GR" dirty="0" smtClean="0">
                <a:latin typeface="Arial Black" pitchFamily="34" charset="0"/>
              </a:rPr>
              <a:t>Ενσυνειδητοτητα:</a:t>
            </a:r>
            <a:endParaRPr lang="el-GR" dirty="0">
              <a:latin typeface="Arial Black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2204864"/>
            <a:ext cx="8740080" cy="3875261"/>
          </a:xfrm>
        </p:spPr>
        <p:txBody>
          <a:bodyPr/>
          <a:lstStyle/>
          <a:p>
            <a:r>
              <a:rPr lang="el-GR" dirty="0" smtClean="0">
                <a:latin typeface="Arial" pitchFamily="34" charset="0"/>
                <a:cs typeface="Arial" pitchFamily="34" charset="0"/>
              </a:rPr>
              <a:t>Στάση εγρήγορσης και παρατήρησης των δυσκολιών στο «εδώ και τώρα» χωρίς κριτική ή αποφυγή</a:t>
            </a: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Σημείο αναφοράς αποτελεί η αναπνοή και το σώμα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459632"/>
          </a:xfrm>
        </p:spPr>
        <p:txBody>
          <a:bodyPr/>
          <a:lstStyle/>
          <a:p>
            <a:r>
              <a:rPr lang="el-GR" dirty="0" smtClean="0">
                <a:latin typeface="Arial Black" pitchFamily="34" charset="0"/>
              </a:rPr>
              <a:t>τεχνικεσ</a:t>
            </a:r>
            <a:endParaRPr lang="el-GR" dirty="0">
              <a:latin typeface="Arial Black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23528" y="2348880"/>
            <a:ext cx="8668072" cy="3731245"/>
          </a:xfrm>
        </p:spPr>
        <p:txBody>
          <a:bodyPr/>
          <a:lstStyle/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Διαφραγματική αναπνοή</a:t>
            </a: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Προοδευτική νευρομυϊκή χαλάρωση</a:t>
            </a: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Οραματισμός</a:t>
            </a: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Νοερή παρακολούθηση του σώματος</a:t>
            </a:r>
            <a:endParaRPr lang="el-G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1520" y="116632"/>
            <a:ext cx="8740080" cy="2016224"/>
          </a:xfrm>
        </p:spPr>
        <p:txBody>
          <a:bodyPr>
            <a:normAutofit/>
          </a:bodyPr>
          <a:lstStyle/>
          <a:p>
            <a:r>
              <a:rPr lang="el-GR" dirty="0" smtClean="0"/>
              <a:t>Τεχνικεσ </a:t>
            </a:r>
            <a:r>
              <a:rPr lang="el-GR" dirty="0" smtClean="0"/>
              <a:t>αντιμετώπιση</a:t>
            </a:r>
            <a:r>
              <a:rPr lang="el-GR" dirty="0" smtClean="0"/>
              <a:t>Σ</a:t>
            </a:r>
            <a:r>
              <a:rPr lang="el-GR" dirty="0" smtClean="0"/>
              <a:t> </a:t>
            </a:r>
            <a:r>
              <a:rPr lang="el-GR" dirty="0" smtClean="0"/>
              <a:t>των στρεσογονων </a:t>
            </a:r>
            <a:r>
              <a:rPr lang="el-GR" dirty="0" smtClean="0"/>
              <a:t>καταστασεων(</a:t>
            </a:r>
            <a:r>
              <a:rPr lang="en-US" dirty="0" smtClean="0"/>
              <a:t>Lazarus &amp; folkman, 1984)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23528" y="2276872"/>
            <a:ext cx="8668072" cy="3803253"/>
          </a:xfrm>
        </p:spPr>
        <p:txBody>
          <a:bodyPr/>
          <a:lstStyle/>
          <a:p>
            <a:r>
              <a:rPr lang="el-GR" dirty="0" smtClean="0">
                <a:latin typeface="Arial" pitchFamily="34" charset="0"/>
                <a:cs typeface="Arial" pitchFamily="34" charset="0"/>
              </a:rPr>
              <a:t>Στρατηγικές εστιασμένες στο πρόβλημα (διεκδικητική συμπεριφορά, αναζήτηση κοινωνικής υποστήριξης)</a:t>
            </a: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Στρατηγικές εστιασμένες στο συναίσθημα (θετική επαναξιολόγηση, ευχολογία/ονειροπόληση, αποφυγή/διαφυγή)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>
                <a:latin typeface="Arial Black" pitchFamily="34" charset="0"/>
              </a:rPr>
              <a:t>τεχνικεσ</a:t>
            </a:r>
            <a:endParaRPr lang="el-GR" dirty="0">
              <a:latin typeface="Arial Black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 smtClean="0">
                <a:latin typeface="Arial" pitchFamily="34" charset="0"/>
                <a:cs typeface="Arial" pitchFamily="34" charset="0"/>
              </a:rPr>
              <a:t>Τεχνικές διαχείρισης σωματικών αισθητηριακών συμπτωμάτων: α) διαφραγματική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αναπνοή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β)προοδευτική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μυϊκή χαλάρωση.</a:t>
            </a: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Λοιπές τεχνικές: α)θετική σκέψη, β)πυθαγόρειος αυτογνωσία, γ)γνωστική θεραπεία, δ)ενσυνειδητότητα, ε)στρατηγικές εστιασμένες στο συναίσθημα και την επίλυση των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προβλημάτων, στ) διεκδικητική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συμπεριφορά</a:t>
            </a:r>
            <a:r>
              <a:rPr lang="el-GR" dirty="0" smtClean="0"/>
              <a:t>.</a:t>
            </a:r>
            <a:endParaRPr lang="el-G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>
          <a:xfrm>
            <a:off x="251520" y="1844824"/>
            <a:ext cx="8686800" cy="2755776"/>
          </a:xfrm>
        </p:spPr>
        <p:txBody>
          <a:bodyPr/>
          <a:lstStyle/>
          <a:p>
            <a:r>
              <a:rPr lang="el-GR" dirty="0" smtClean="0"/>
              <a:t>Διεκδικητικη συμπεριφορα</a:t>
            </a:r>
            <a:endParaRPr lang="el-G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171600"/>
          </a:xfrm>
        </p:spPr>
        <p:txBody>
          <a:bodyPr/>
          <a:lstStyle/>
          <a:p>
            <a:r>
              <a:rPr lang="el-GR" dirty="0" smtClean="0">
                <a:latin typeface="Arial Black" pitchFamily="34" charset="0"/>
              </a:rPr>
              <a:t>Προϋποθεσεισ:</a:t>
            </a:r>
            <a:endParaRPr lang="el-GR" dirty="0">
              <a:latin typeface="Arial Black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23528" y="1916832"/>
            <a:ext cx="8668072" cy="4163293"/>
          </a:xfrm>
        </p:spPr>
        <p:txBody>
          <a:bodyPr>
            <a:normAutofit fontScale="92500" lnSpcReduction="20000"/>
          </a:bodyPr>
          <a:lstStyle/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Να διακινδυνεύσει κανείς από τις λιγότερο αρνητικές καταστάσεις</a:t>
            </a: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Να εκτιμήσει κανείς τον εαυτό του και τους άλλους</a:t>
            </a: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Να γίνει αντιληπτό ότι κάποιες φορές κάποια πράγματα δεν μπορούν να γίνουν, παρά τις προσπάθειες</a:t>
            </a: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Δεν υπάρχουν τέλειες λύσεις σε κάθε πρόβλημα</a:t>
            </a: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Να διερευνήσει κανείς νέους τρόπους συμπεριφοράς και σκέψης</a:t>
            </a:r>
            <a:endParaRPr lang="el-G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315616"/>
          </a:xfrm>
        </p:spPr>
        <p:txBody>
          <a:bodyPr>
            <a:normAutofit/>
          </a:bodyPr>
          <a:lstStyle/>
          <a:p>
            <a:r>
              <a:rPr lang="el-GR" dirty="0" smtClean="0">
                <a:latin typeface="Arial Black" pitchFamily="34" charset="0"/>
              </a:rPr>
              <a:t>Βηματα στη </a:t>
            </a:r>
            <a:r>
              <a:rPr lang="el-GR" dirty="0" err="1" smtClean="0">
                <a:latin typeface="Arial Black" pitchFamily="34" charset="0"/>
              </a:rPr>
              <a:t>διαμορφωση</a:t>
            </a:r>
            <a:r>
              <a:rPr lang="el-GR" dirty="0" smtClean="0">
                <a:latin typeface="Arial Black" pitchFamily="34" charset="0"/>
              </a:rPr>
              <a:t> </a:t>
            </a:r>
            <a:r>
              <a:rPr lang="el-GR" dirty="0" smtClean="0">
                <a:latin typeface="Arial Black" pitchFamily="34" charset="0"/>
              </a:rPr>
              <a:t>διεκδικητικησ συμπεριφορασ</a:t>
            </a:r>
            <a:endParaRPr lang="el-GR" dirty="0">
              <a:latin typeface="Arial Black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23528" y="1988840"/>
            <a:ext cx="8686800" cy="4525963"/>
          </a:xfrm>
        </p:spPr>
        <p:txBody>
          <a:bodyPr/>
          <a:lstStyle/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Έκφραση αρνητικών συναισθημάτων</a:t>
            </a: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Οριοθέτηση</a:t>
            </a: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Απόκριση στην κριτική</a:t>
            </a:r>
            <a:endParaRPr lang="el-G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1520" y="332656"/>
            <a:ext cx="8686800" cy="1603648"/>
          </a:xfrm>
        </p:spPr>
        <p:txBody>
          <a:bodyPr>
            <a:normAutofit fontScale="90000"/>
          </a:bodyPr>
          <a:lstStyle/>
          <a:p>
            <a:r>
              <a:rPr lang="el-GR" dirty="0" smtClean="0">
                <a:latin typeface="Arial Black" pitchFamily="34" charset="0"/>
              </a:rPr>
              <a:t>Εσωτερικα μοντελα=εμποδια στη διεκδικητικη συμπεριφορα</a:t>
            </a:r>
            <a:endParaRPr lang="el-GR" dirty="0">
              <a:latin typeface="Arial Black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23528" y="2348880"/>
            <a:ext cx="8686800" cy="4237931"/>
          </a:xfrm>
        </p:spPr>
        <p:txBody>
          <a:bodyPr/>
          <a:lstStyle/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Αρνητική ετικετοποίηση</a:t>
            </a: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Άκαμπτες προϋποθέσεις</a:t>
            </a: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Καταστροφισμός</a:t>
            </a: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Αυτοτιμωρία</a:t>
            </a: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latin typeface="Arial Black" pitchFamily="34" charset="0"/>
              </a:rPr>
              <a:t>Διαφραγματικη αναπνοη</a:t>
            </a:r>
            <a:endParaRPr lang="el-GR" dirty="0">
              <a:latin typeface="Arial Black" pitchFamily="34" charset="0"/>
            </a:endParaRP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4256088" y="3209925"/>
          <a:ext cx="631825" cy="438150"/>
        </p:xfrm>
        <a:graphic>
          <a:graphicData uri="http://schemas.openxmlformats.org/presentationml/2006/ole">
            <p:oleObj spid="_x0000_s1026" name="Αντικείμενο κελύφους συσκευασίας" showAsIcon="1" r:id="rId3" imgW="632160" imgH="437400" progId="Package">
              <p:embed/>
            </p:oleObj>
          </a:graphicData>
        </a:graphic>
      </p:graphicFrame>
      <p:pic>
        <p:nvPicPr>
          <p:cNvPr id="1027" name="Picture 3" descr="C:\Users\tasos\Desktop\download.pn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79712" y="2132856"/>
            <a:ext cx="5072098" cy="42148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1520" y="457200"/>
            <a:ext cx="8740080" cy="1315616"/>
          </a:xfrm>
        </p:spPr>
        <p:txBody>
          <a:bodyPr>
            <a:normAutofit/>
          </a:bodyPr>
          <a:lstStyle/>
          <a:p>
            <a:r>
              <a:rPr lang="el-GR" dirty="0" smtClean="0">
                <a:latin typeface="Arial Black" pitchFamily="34" charset="0"/>
              </a:rPr>
              <a:t>Οφελη διαφραγματικησ αναπνοησ</a:t>
            </a:r>
            <a:endParaRPr lang="el-GR" dirty="0">
              <a:latin typeface="Arial Black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23528" y="2132856"/>
            <a:ext cx="8668072" cy="3947269"/>
          </a:xfrm>
        </p:spPr>
        <p:txBody>
          <a:bodyPr/>
          <a:lstStyle/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Μείωση καρδιακών παλμών και πίεσης</a:t>
            </a: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Μείωση κρίσεων πανικού</a:t>
            </a: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Μείωση της κατάθλιψης</a:t>
            </a: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Αύξηση της αυτοπεποίθησης</a:t>
            </a: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Βελτίωση της αυτοεικόνας</a:t>
            </a: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Ρύθμιση των συναισθημάτων της διάθεσης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531640"/>
          </a:xfrm>
        </p:spPr>
        <p:txBody>
          <a:bodyPr>
            <a:normAutofit/>
          </a:bodyPr>
          <a:lstStyle/>
          <a:p>
            <a:r>
              <a:rPr lang="el-GR" dirty="0" smtClean="0">
                <a:latin typeface="Arial Black" pitchFamily="34" charset="0"/>
              </a:rPr>
              <a:t>Προοδευτικη νευρομυϊκη ή μυϊκη χαλαρωση</a:t>
            </a:r>
            <a:endParaRPr lang="el-GR" dirty="0">
              <a:latin typeface="Arial Black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2060848"/>
            <a:ext cx="8740080" cy="4019277"/>
          </a:xfrm>
        </p:spPr>
        <p:txBody>
          <a:bodyPr/>
          <a:lstStyle/>
          <a:p>
            <a:pPr>
              <a:buNone/>
            </a:pPr>
            <a:endParaRPr lang="el-GR" dirty="0"/>
          </a:p>
        </p:txBody>
      </p:sp>
      <p:pic>
        <p:nvPicPr>
          <p:cNvPr id="2050" name="Picture 2" descr="C:\Users\tasos\Desktop\downloa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2852936"/>
            <a:ext cx="5500726" cy="30003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387624"/>
          </a:xfrm>
        </p:spPr>
        <p:txBody>
          <a:bodyPr>
            <a:normAutofit/>
          </a:bodyPr>
          <a:lstStyle/>
          <a:p>
            <a:r>
              <a:rPr lang="el-GR" dirty="0" smtClean="0">
                <a:latin typeface="Arial Black" pitchFamily="34" charset="0"/>
              </a:rPr>
              <a:t>Οφελη προοδευτικησ μυϊκησ χαλαρωσησ</a:t>
            </a:r>
            <a:endParaRPr lang="el-GR" dirty="0">
              <a:latin typeface="Arial Black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23528" y="2132856"/>
            <a:ext cx="8668072" cy="3947269"/>
          </a:xfrm>
        </p:spPr>
        <p:txBody>
          <a:bodyPr>
            <a:normAutofit fontScale="85000" lnSpcReduction="10000"/>
          </a:bodyPr>
          <a:lstStyle/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Αντιμετώπιση αγχογόνων καταστάσεων</a:t>
            </a: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Βελτίωση της μνήμης και της συγκέντρωσης</a:t>
            </a: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Αύξηση της ανεκτικότητας στον πόνο</a:t>
            </a: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Ελάττωση της ανάγκης για λήψη ηρεμιστικών φαρμάκων</a:t>
            </a: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Ελάττωση συγκεκριμένων σωματικών συμπτωμάτων</a:t>
            </a: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Αποτροπή της έναρξης άλλων διαταραχών του άγχους</a:t>
            </a: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Μείωση της ανάγκης για κάπνισμα 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κ.ά</a:t>
            </a:r>
            <a:endParaRPr lang="el-G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099592"/>
          </a:xfrm>
        </p:spPr>
        <p:txBody>
          <a:bodyPr/>
          <a:lstStyle/>
          <a:p>
            <a:r>
              <a:rPr lang="el-GR" dirty="0" smtClean="0">
                <a:latin typeface="Arial Black" pitchFamily="34" charset="0"/>
              </a:rPr>
              <a:t>Θετικη σκεψη</a:t>
            </a:r>
            <a:endParaRPr lang="el-GR" dirty="0">
              <a:latin typeface="Arial Black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l-GR" dirty="0"/>
          </a:p>
        </p:txBody>
      </p:sp>
      <p:pic>
        <p:nvPicPr>
          <p:cNvPr id="3074" name="Picture 2" descr="C:\Users\tasos\Desktop\download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1604" y="2348881"/>
            <a:ext cx="5676738" cy="343757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315616"/>
          </a:xfrm>
        </p:spPr>
        <p:txBody>
          <a:bodyPr/>
          <a:lstStyle/>
          <a:p>
            <a:r>
              <a:rPr lang="el-GR" dirty="0" smtClean="0">
                <a:latin typeface="Arial Black" pitchFamily="34" charset="0"/>
              </a:rPr>
              <a:t>Οφελη θετικησ σκεψησ</a:t>
            </a:r>
            <a:endParaRPr lang="el-GR" dirty="0">
              <a:latin typeface="Arial Black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23528" y="2060848"/>
            <a:ext cx="8668072" cy="4019277"/>
          </a:xfrm>
        </p:spPr>
        <p:txBody>
          <a:bodyPr/>
          <a:lstStyle/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Αυξημένη διάρκεια ζωής</a:t>
            </a: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Χαμηλά ποσοστά κατάθλιψης</a:t>
            </a: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Μείωση του κινδύνου θανάτου από καρδιαγγειακή ασθένεια</a:t>
            </a: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σωματική και ψυχολογική ευεξία</a:t>
            </a: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Καλύτερη αντιμετώπιση δυσκολιών και περιόδων του στρες</a:t>
            </a:r>
            <a:endParaRPr lang="el-G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86800" cy="1512168"/>
          </a:xfrm>
        </p:spPr>
        <p:txBody>
          <a:bodyPr>
            <a:normAutofit/>
          </a:bodyPr>
          <a:lstStyle/>
          <a:p>
            <a:r>
              <a:rPr lang="el-GR" dirty="0" smtClean="0">
                <a:latin typeface="Arial Black" pitchFamily="34" charset="0"/>
              </a:rPr>
              <a:t>Αρνητικεσ μορφεσ του αυτοδιαλογου</a:t>
            </a:r>
            <a:endParaRPr lang="el-GR" dirty="0">
              <a:latin typeface="Arial Black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1844824"/>
            <a:ext cx="8740080" cy="4536504"/>
          </a:xfrm>
        </p:spPr>
        <p:txBody>
          <a:bodyPr>
            <a:normAutofit fontScale="92500" lnSpcReduction="20000"/>
          </a:bodyPr>
          <a:lstStyle/>
          <a:p>
            <a:r>
              <a:rPr lang="el-GR" b="1" dirty="0" smtClean="0">
                <a:latin typeface="Arial" pitchFamily="34" charset="0"/>
                <a:cs typeface="Arial" pitchFamily="34" charset="0"/>
              </a:rPr>
              <a:t>Φιλτράρισμα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: Διαδικασία μέσω της οποίας κάποιος μεγεθύνει τις αρνητικές πλευρές μιας κατάστασης και φιλτράρει τις θετικές.</a:t>
            </a:r>
          </a:p>
          <a:p>
            <a:r>
              <a:rPr lang="el-GR" b="1" dirty="0" smtClean="0">
                <a:latin typeface="Arial" pitchFamily="34" charset="0"/>
                <a:cs typeface="Arial" pitchFamily="34" charset="0"/>
              </a:rPr>
              <a:t>Εξατομίκευση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Το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άτομο κατηγορεί τον εαυτό του ενώ δεν έχει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ενδείξεις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ότι είναι υπεύθυνο για μια κατάσταση.</a:t>
            </a:r>
          </a:p>
          <a:p>
            <a:r>
              <a:rPr lang="el-GR" b="1" dirty="0" smtClean="0">
                <a:latin typeface="Arial" pitchFamily="34" charset="0"/>
                <a:cs typeface="Arial" pitchFamily="34" charset="0"/>
              </a:rPr>
              <a:t>Καταστροφολογία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Είναι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η συνθήκη κατά την οποία κανείς περιμένει αυτόματα το χειρότερο.</a:t>
            </a:r>
          </a:p>
          <a:p>
            <a:r>
              <a:rPr lang="el-GR" b="1" dirty="0" smtClean="0">
                <a:latin typeface="Arial" pitchFamily="34" charset="0"/>
                <a:cs typeface="Arial" pitchFamily="34" charset="0"/>
              </a:rPr>
              <a:t>Πόλωση: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Συμβαίνει όταν κάποιος βλέπει τα πράγματα μόνο είτε ως καλά είτε ως αρνητικά χωρίς ενδιάμεσες διακυμάνσεις.</a:t>
            </a:r>
            <a:endParaRPr lang="el-G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ιαστημικό">
  <a:themeElements>
    <a:clrScheme name="Διαστημικό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Διαστημικό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Διαστημικό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115</TotalTime>
  <Words>547</Words>
  <Application>Microsoft Office PowerPoint</Application>
  <PresentationFormat>Προβολή στην οθόνη (4:3)</PresentationFormat>
  <Paragraphs>88</Paragraphs>
  <Slides>23</Slides>
  <Notes>0</Notes>
  <HiddenSlides>0</HiddenSlides>
  <MMClips>0</MMClips>
  <ScaleCrop>false</ScaleCrop>
  <HeadingPairs>
    <vt:vector size="6" baseType="variant"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23</vt:i4>
      </vt:variant>
    </vt:vector>
  </HeadingPairs>
  <TitlesOfParts>
    <vt:vector size="25" baseType="lpstr">
      <vt:lpstr>Διαστημικό</vt:lpstr>
      <vt:lpstr>Αντικείμενο κελύφους συσκευασίας</vt:lpstr>
      <vt:lpstr>ΤΕΧΝΙΚΕΣ ΔΙΑΧΕΙΡΙΣΗΣ ΣΩΜΑΤΙΚΩΝ ΣΥΜΠΤΩΜΑΤΩΝ ΚΑΙ ΛΟΙΠΕΣ ΤΕΧΝΙΚΕΣ</vt:lpstr>
      <vt:lpstr>τεχνικεσ</vt:lpstr>
      <vt:lpstr>Διαφραγματικη αναπνοη</vt:lpstr>
      <vt:lpstr>Οφελη διαφραγματικησ αναπνοησ</vt:lpstr>
      <vt:lpstr>Προοδευτικη νευρομυϊκη ή μυϊκη χαλαρωση</vt:lpstr>
      <vt:lpstr>Οφελη προοδευτικησ μυϊκησ χαλαρωσησ</vt:lpstr>
      <vt:lpstr>Θετικη σκεψη</vt:lpstr>
      <vt:lpstr>Οφελη θετικησ σκεψησ</vt:lpstr>
      <vt:lpstr>Αρνητικεσ μορφεσ του αυτοδιαλογου</vt:lpstr>
      <vt:lpstr>Τροποι αλλαγησ τησ αρνητικησ σκεψησ</vt:lpstr>
      <vt:lpstr>Πυθαγορειοσ αυτογνωσια</vt:lpstr>
      <vt:lpstr>Η τεχνικη βασιζεται σε:</vt:lpstr>
      <vt:lpstr>Γνωστικη θεραπεια</vt:lpstr>
      <vt:lpstr>Μορφεσ δυσλειτουργικων σκεψεων</vt:lpstr>
      <vt:lpstr>Αμφισβητηση των αρνητικων σκεψεων</vt:lpstr>
      <vt:lpstr>Η ενσυνειδητοτητα</vt:lpstr>
      <vt:lpstr>Ενσυνειδητοτητα:</vt:lpstr>
      <vt:lpstr>τεχνικεσ</vt:lpstr>
      <vt:lpstr>Τεχνικεσ αντιμετώπισηΣ των στρεσογονων καταστασεων(Lazarus &amp; folkman, 1984)</vt:lpstr>
      <vt:lpstr>Διεκδικητικη συμπεριφορα</vt:lpstr>
      <vt:lpstr>Προϋποθεσεισ:</vt:lpstr>
      <vt:lpstr>Βηματα στη διαμορφωση διεκδικητικησ συμπεριφορασ</vt:lpstr>
      <vt:lpstr>Εσωτερικα μοντελα=εμποδια στη διεκδικητικη συμπεριφορα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ΤΕΧΝΙΚΕΣ ΔΙΑΧΕΙΡΙΣΗΣ ΣΩΜΑΤΙΚΩΝ ΣΥΜΠΤΩΜΑΤΩΝ ΚΑΙ ΛΟΙΠΕΣ ΤΕΧΝΙΚΕΣ</dc:title>
  <dc:creator>user</dc:creator>
  <cp:lastModifiedBy>user</cp:lastModifiedBy>
  <cp:revision>27</cp:revision>
  <dcterms:created xsi:type="dcterms:W3CDTF">2020-05-26T10:54:13Z</dcterms:created>
  <dcterms:modified xsi:type="dcterms:W3CDTF">2020-05-27T09:15:10Z</dcterms:modified>
</cp:coreProperties>
</file>