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67"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3" d="100"/>
          <a:sy n="103" d="100"/>
        </p:scale>
        <p:origin x="15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8BEB1A4-A0B4-4A12-A246-A6112D4536A0}" type="datetimeFigureOut">
              <a:rPr lang="el-GR" smtClean="0"/>
              <a:t>3/11/2015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3750738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8BEB1A4-A0B4-4A12-A246-A6112D4536A0}" type="datetimeFigureOut">
              <a:rPr lang="el-GR" smtClean="0"/>
              <a:t>3/11/2015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3138292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8BEB1A4-A0B4-4A12-A246-A6112D4536A0}" type="datetimeFigureOut">
              <a:rPr lang="el-GR" smtClean="0"/>
              <a:t>3/11/2015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425523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8BEB1A4-A0B4-4A12-A246-A6112D4536A0}" type="datetimeFigureOut">
              <a:rPr lang="el-GR" smtClean="0"/>
              <a:t>3/11/2015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342416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8BEB1A4-A0B4-4A12-A246-A6112D4536A0}" type="datetimeFigureOut">
              <a:rPr lang="el-GR" smtClean="0"/>
              <a:t>3/11/2015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1748325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8BEB1A4-A0B4-4A12-A246-A6112D4536A0}" type="datetimeFigureOut">
              <a:rPr lang="el-GR" smtClean="0"/>
              <a:t>3/11/2015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2540444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8BEB1A4-A0B4-4A12-A246-A6112D4536A0}" type="datetimeFigureOut">
              <a:rPr lang="el-GR" smtClean="0"/>
              <a:t>3/11/2015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963856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8BEB1A4-A0B4-4A12-A246-A6112D4536A0}" type="datetimeFigureOut">
              <a:rPr lang="el-GR" smtClean="0"/>
              <a:t>3/11/2015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181264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8BEB1A4-A0B4-4A12-A246-A6112D4536A0}" type="datetimeFigureOut">
              <a:rPr lang="el-GR" smtClean="0"/>
              <a:t>3/11/2015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3648349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8BEB1A4-A0B4-4A12-A246-A6112D4536A0}" type="datetimeFigureOut">
              <a:rPr lang="el-GR" smtClean="0"/>
              <a:t>3/11/2015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422702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8BEB1A4-A0B4-4A12-A246-A6112D4536A0}" type="datetimeFigureOut">
              <a:rPr lang="el-GR" smtClean="0"/>
              <a:t>3/11/2015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738A42-D2D6-4AB4-A9D6-178AB8EEBB96}" type="slidenum">
              <a:rPr lang="el-GR" smtClean="0"/>
              <a:t>‹#›</a:t>
            </a:fld>
            <a:endParaRPr lang="el-GR"/>
          </a:p>
        </p:txBody>
      </p:sp>
    </p:spTree>
    <p:extLst>
      <p:ext uri="{BB962C8B-B14F-4D97-AF65-F5344CB8AC3E}">
        <p14:creationId xmlns:p14="http://schemas.microsoft.com/office/powerpoint/2010/main" val="2901909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EB1A4-A0B4-4A12-A246-A6112D4536A0}" type="datetimeFigureOut">
              <a:rPr lang="el-GR" smtClean="0"/>
              <a:t>3/11/2015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738A42-D2D6-4AB4-A9D6-178AB8EEBB96}" type="slidenum">
              <a:rPr lang="el-GR" smtClean="0"/>
              <a:t>‹#›</a:t>
            </a:fld>
            <a:endParaRPr lang="el-GR"/>
          </a:p>
        </p:txBody>
      </p:sp>
    </p:spTree>
    <p:extLst>
      <p:ext uri="{BB962C8B-B14F-4D97-AF65-F5344CB8AC3E}">
        <p14:creationId xmlns:p14="http://schemas.microsoft.com/office/powerpoint/2010/main" val="990690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3600" dirty="0" smtClean="0"/>
              <a:t>Φουτουρισμός και γυναίκες </a:t>
            </a:r>
            <a:endParaRPr lang="el-GR" sz="3600" dirty="0"/>
          </a:p>
        </p:txBody>
      </p:sp>
      <p:sp>
        <p:nvSpPr>
          <p:cNvPr id="3" name="Υπότιτλος 2"/>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356167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«όσο για την υποτιθέμενη κατωτερότητα της γυναίκας, θεωρούμε πως αν το σώμα και το πνεύμα της γυναίκας είχαν υποστεί, μέσω μιας μακράς σειράς γενεών, μια εκπαίδευση ανάλογη με αυτήν του άντρα, θα ήταν δυνατόν να μιλήσουμε για ισότητα των δύο φύλων».</a:t>
            </a:r>
          </a:p>
          <a:p>
            <a:r>
              <a:rPr lang="el-GR" dirty="0" smtClean="0"/>
              <a:t> </a:t>
            </a:r>
            <a:endParaRPr lang="el-GR" dirty="0"/>
          </a:p>
        </p:txBody>
      </p:sp>
    </p:spTree>
    <p:extLst>
      <p:ext uri="{BB962C8B-B14F-4D97-AF65-F5344CB8AC3E}">
        <p14:creationId xmlns:p14="http://schemas.microsoft.com/office/powerpoint/2010/main" val="266786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Συμπεράσματα</a:t>
            </a:r>
            <a:endParaRPr lang="el-GR"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q"/>
            </a:pPr>
            <a:r>
              <a:rPr lang="el-GR" dirty="0" smtClean="0"/>
              <a:t> πίσω από τη συνεργασία φουτουριστών και γυναικών, κρύβεται μια περιφρόνηση, βλ. η γυναίκα ως κοινωνική κατασκευή.</a:t>
            </a:r>
          </a:p>
          <a:p>
            <a:pPr>
              <a:buFont typeface="Wingdings" panose="05000000000000000000" pitchFamily="2" charset="2"/>
              <a:buChar char="q"/>
            </a:pPr>
            <a:r>
              <a:rPr lang="el-GR" dirty="0"/>
              <a:t> </a:t>
            </a:r>
            <a:r>
              <a:rPr lang="el-GR" dirty="0" smtClean="0"/>
              <a:t>οι Φ. επιθυμούν τη συμμετοχή της γυναίκας στην πολιτική ζωή, γιατί κάτι τέτοιο θα τις απομάκρυνε από το σπίτι και θα συνέτεινε στην καταστροφή της οικογένειας: «η νίκη του φεμινισμού και ιδιαίτερα η επίδραση των γυναικών στην πολιτική θα συμβάλλουν στην καταστροφή της αρχής της οικογένειας».</a:t>
            </a:r>
          </a:p>
          <a:p>
            <a:pPr>
              <a:buFont typeface="Wingdings" panose="05000000000000000000" pitchFamily="2" charset="2"/>
              <a:buChar char="q"/>
            </a:pPr>
            <a:r>
              <a:rPr lang="el-GR" dirty="0"/>
              <a:t> </a:t>
            </a:r>
            <a:r>
              <a:rPr lang="el-GR" dirty="0" smtClean="0"/>
              <a:t>διεκδικήσεις των Φουτουριστών στις οποίες συμβάλλουν οι γυναίκες ως δευτερεύοντα, δευτεροκλασάτα υποκείμενα.</a:t>
            </a:r>
          </a:p>
          <a:p>
            <a:pPr>
              <a:buFont typeface="Wingdings" panose="05000000000000000000" pitchFamily="2" charset="2"/>
              <a:buChar char="q"/>
            </a:pPr>
            <a:r>
              <a:rPr lang="el-GR" dirty="0"/>
              <a:t> </a:t>
            </a:r>
            <a:r>
              <a:rPr lang="el-GR" dirty="0" smtClean="0"/>
              <a:t>βαθιά περιφρόνηση κατά βάθος για τους γυναικείους αγώνες/θέληση χειραγώγησης.</a:t>
            </a:r>
            <a:endParaRPr lang="el-GR" dirty="0"/>
          </a:p>
        </p:txBody>
      </p:sp>
    </p:spTree>
    <p:extLst>
      <p:ext uri="{BB962C8B-B14F-4D97-AF65-F5344CB8AC3E}">
        <p14:creationId xmlns:p14="http://schemas.microsoft.com/office/powerpoint/2010/main" val="1989152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it-IT" dirty="0" smtClean="0"/>
              <a:t>Valentine de Saint-Point</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smtClean="0"/>
              <a:t> Απάντηση στην «περιφρόνηση της γυναίκας».</a:t>
            </a:r>
          </a:p>
          <a:p>
            <a:pPr>
              <a:buFont typeface="Wingdings" panose="05000000000000000000" pitchFamily="2" charset="2"/>
              <a:buChar char="Ø"/>
            </a:pPr>
            <a:r>
              <a:rPr lang="el-GR" dirty="0"/>
              <a:t> </a:t>
            </a:r>
            <a:r>
              <a:rPr lang="el-GR" dirty="0" smtClean="0"/>
              <a:t>«Η Ανθρωπότητα είναι μέτρια. Η πλειονότητα των γυναικών δεν είναι ούτε ανώτερη ούτε κατώτερη από την πλειονότητα των αντρών. Και οι δύο είναι ίσοι. Και οι δύο αξίζουν την ίδια περιφρόνηση». </a:t>
            </a:r>
          </a:p>
          <a:p>
            <a:pPr>
              <a:buFont typeface="Wingdings" panose="05000000000000000000" pitchFamily="2" charset="2"/>
              <a:buChar char="Ø"/>
            </a:pPr>
            <a:r>
              <a:rPr lang="el-GR" dirty="0" smtClean="0"/>
              <a:t>Στην περιφρόνηση της γυναίκας, η Β. απαντά με την περιφρόνηση της ανθρωπότητας.</a:t>
            </a:r>
          </a:p>
          <a:p>
            <a:pPr marL="0" indent="0">
              <a:buNone/>
            </a:pPr>
            <a:r>
              <a:rPr lang="el-GR" dirty="0" smtClean="0"/>
              <a:t>Και αντικαθιστά το δίπολο άντρας/γυναίκα με το δίπολο θηλυκό/αρσενικό, παρόν σε κάθε ανθρώπινο ον!!!!!!!!!!!!!!  </a:t>
            </a:r>
            <a:endParaRPr lang="el-GR" dirty="0"/>
          </a:p>
        </p:txBody>
      </p:sp>
    </p:spTree>
    <p:extLst>
      <p:ext uri="{BB962C8B-B14F-4D97-AF65-F5344CB8AC3E}">
        <p14:creationId xmlns:p14="http://schemas.microsoft.com/office/powerpoint/2010/main" val="626715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Βαλεντίν</a:t>
            </a:r>
            <a:r>
              <a:rPr lang="el-GR" dirty="0" smtClean="0"/>
              <a:t>… 25 Μαρτίου 1912</a:t>
            </a:r>
            <a:endParaRPr lang="el-GR" dirty="0"/>
          </a:p>
        </p:txBody>
      </p:sp>
      <p:sp>
        <p:nvSpPr>
          <p:cNvPr id="3" name="Θέση περιεχομένου 2"/>
          <p:cNvSpPr>
            <a:spLocks noGrp="1"/>
          </p:cNvSpPr>
          <p:nvPr>
            <p:ph idx="1"/>
          </p:nvPr>
        </p:nvSpPr>
        <p:spPr/>
        <p:txBody>
          <a:bodyPr/>
          <a:lstStyle/>
          <a:p>
            <a:pPr algn="just">
              <a:buFont typeface="Wingdings" panose="05000000000000000000" pitchFamily="2" charset="2"/>
              <a:buChar char="q"/>
            </a:pPr>
            <a:r>
              <a:rPr lang="el-GR" dirty="0" smtClean="0"/>
              <a:t> «είναι παράλογο να χωρίζουμε την ανθρωπότητα σε άντρες και γυναίκες. Αποτελείται απλώς από στοιχεία θηλυκά και στοιχεία αρσενικά. Κάθε υπεράνθρωπος, κάθε ήρωας αποτελείται από θηλυκά και αρσενικά στοιχεία συγχρόνως: είναι δηλαδή ένα πλήρες ον. Ένα άτομο αποκλειστικά αρρενωπό είναι απλώς ένα κτήνος, ένα άτομο αποκλειστικά γυναικείο είναι απλώς η γυναίκα του κτήνους». </a:t>
            </a:r>
            <a:endParaRPr lang="it-IT" dirty="0" smtClean="0"/>
          </a:p>
        </p:txBody>
      </p:sp>
    </p:spTree>
    <p:extLst>
      <p:ext uri="{BB962C8B-B14F-4D97-AF65-F5344CB8AC3E}">
        <p14:creationId xmlns:p14="http://schemas.microsoft.com/office/powerpoint/2010/main" val="1140554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Βαλεντίν</a:t>
            </a:r>
            <a:r>
              <a:rPr lang="el-GR" dirty="0" smtClean="0"/>
              <a:t> και Διάλεξη για τη «Γυναίκα και τα γράμματα», 8 Μαρτίου 1912</a:t>
            </a:r>
            <a:endParaRPr lang="el-GR" dirty="0"/>
          </a:p>
        </p:txBody>
      </p:sp>
      <p:sp>
        <p:nvSpPr>
          <p:cNvPr id="3" name="Θέση περιεχομένου 2"/>
          <p:cNvSpPr>
            <a:spLocks noGrp="1"/>
          </p:cNvSpPr>
          <p:nvPr>
            <p:ph idx="1"/>
          </p:nvPr>
        </p:nvSpPr>
        <p:spPr/>
        <p:txBody>
          <a:bodyPr/>
          <a:lstStyle/>
          <a:p>
            <a:r>
              <a:rPr lang="el-GR" dirty="0" smtClean="0"/>
              <a:t> συμπαρατάσσεται με τον </a:t>
            </a:r>
            <a:r>
              <a:rPr lang="el-GR" dirty="0" err="1"/>
              <a:t>Μ</a:t>
            </a:r>
            <a:r>
              <a:rPr lang="el-GR" smtClean="0"/>
              <a:t>αρινέττι</a:t>
            </a:r>
            <a:r>
              <a:rPr lang="el-GR" dirty="0" smtClean="0"/>
              <a:t> ενάντια στον φεμινισμό!</a:t>
            </a:r>
          </a:p>
          <a:p>
            <a:r>
              <a:rPr lang="el-GR" dirty="0" smtClean="0"/>
              <a:t>Μήπως εντέλει είναι μια καμουφλαρισμένη, προκλητική απάντηση/υποστήριξη στον </a:t>
            </a:r>
            <a:r>
              <a:rPr lang="el-GR" dirty="0" err="1" smtClean="0"/>
              <a:t>Μαρινέττι</a:t>
            </a:r>
            <a:r>
              <a:rPr lang="el-GR" dirty="0" smtClean="0"/>
              <a:t>???????</a:t>
            </a:r>
            <a:endParaRPr lang="el-GR" dirty="0"/>
          </a:p>
        </p:txBody>
      </p:sp>
    </p:spTree>
    <p:extLst>
      <p:ext uri="{BB962C8B-B14F-4D97-AF65-F5344CB8AC3E}">
        <p14:creationId xmlns:p14="http://schemas.microsoft.com/office/powerpoint/2010/main" val="1150461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endParaRPr lang="el-GR"/>
          </a:p>
        </p:txBody>
      </p:sp>
    </p:spTree>
    <p:extLst>
      <p:ext uri="{BB962C8B-B14F-4D97-AF65-F5344CB8AC3E}">
        <p14:creationId xmlns:p14="http://schemas.microsoft.com/office/powerpoint/2010/main" val="2233938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a:t>
            </a:r>
            <a:r>
              <a:rPr lang="el-GR" dirty="0" err="1" smtClean="0"/>
              <a:t>Μαρινέττι</a:t>
            </a:r>
            <a:r>
              <a:rPr lang="el-GR" dirty="0" smtClean="0"/>
              <a:t> και τα μανιφέστα</a:t>
            </a:r>
            <a:endParaRPr lang="el-GR"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q"/>
            </a:pPr>
            <a:r>
              <a:rPr lang="el-GR" dirty="0" smtClean="0"/>
              <a:t> τα μανιφέστα συστηματοποιήθηκαν με τις πρωτοπορίες και έγιναν ανεξάρτητο είδος!</a:t>
            </a:r>
          </a:p>
          <a:p>
            <a:pPr>
              <a:buFont typeface="Wingdings" panose="05000000000000000000" pitchFamily="2" charset="2"/>
              <a:buChar char="q"/>
            </a:pPr>
            <a:r>
              <a:rPr lang="el-GR" dirty="0"/>
              <a:t> </a:t>
            </a:r>
            <a:r>
              <a:rPr lang="el-GR" dirty="0" smtClean="0"/>
              <a:t>1913: Ο </a:t>
            </a:r>
            <a:r>
              <a:rPr lang="el-GR" dirty="0" err="1"/>
              <a:t>Μ</a:t>
            </a:r>
            <a:r>
              <a:rPr lang="el-GR" dirty="0" err="1" smtClean="0"/>
              <a:t>αρινέττι</a:t>
            </a:r>
            <a:r>
              <a:rPr lang="el-GR" dirty="0" smtClean="0"/>
              <a:t> λέει: «Υπάρχει μια τέχνη του μανιφέστου».</a:t>
            </a:r>
          </a:p>
          <a:p>
            <a:pPr>
              <a:buFont typeface="Wingdings" panose="05000000000000000000" pitchFamily="2" charset="2"/>
              <a:buChar char="q"/>
            </a:pPr>
            <a:r>
              <a:rPr lang="el-GR" dirty="0"/>
              <a:t> </a:t>
            </a:r>
            <a:r>
              <a:rPr lang="el-GR" dirty="0" smtClean="0"/>
              <a:t>το καλλιτεχνικό μανιφέστο είναι ένα είδος που ανθίζει μαζί με τα κινήματα, τα οποία δεν ασχολούνται καθόλου με τα φύλα. </a:t>
            </a:r>
          </a:p>
          <a:p>
            <a:pPr>
              <a:buFont typeface="Wingdings" panose="05000000000000000000" pitchFamily="2" charset="2"/>
              <a:buChar char="q"/>
            </a:pPr>
            <a:r>
              <a:rPr lang="el-GR" dirty="0"/>
              <a:t> </a:t>
            </a:r>
            <a:r>
              <a:rPr lang="el-GR" dirty="0" smtClean="0"/>
              <a:t>φουτουρισμός: πολύ αντρικός, η θέση της γυναίκας δεν είναι στην πλατεία αλλά στην εξώστη…</a:t>
            </a:r>
          </a:p>
          <a:p>
            <a:pPr>
              <a:buFont typeface="Wingdings" panose="05000000000000000000" pitchFamily="2" charset="2"/>
              <a:buChar char="q"/>
            </a:pPr>
            <a:r>
              <a:rPr lang="el-GR" dirty="0"/>
              <a:t> </a:t>
            </a:r>
            <a:r>
              <a:rPr lang="el-GR" dirty="0" smtClean="0"/>
              <a:t>ωστόσο ο Φ. αναδύεται τη στιγμή που η συζήτηση για την κατάσταση της γυναίκας γίνεται κοινωνικό ζήτημα ιδιαίτερα επίκαιρο.  </a:t>
            </a:r>
          </a:p>
          <a:p>
            <a:pPr>
              <a:buFont typeface="Wingdings" panose="05000000000000000000" pitchFamily="2" charset="2"/>
              <a:buChar char="q"/>
            </a:pPr>
            <a:endParaRPr lang="el-GR" dirty="0"/>
          </a:p>
        </p:txBody>
      </p:sp>
    </p:spTree>
    <p:extLst>
      <p:ext uri="{BB962C8B-B14F-4D97-AF65-F5344CB8AC3E}">
        <p14:creationId xmlns:p14="http://schemas.microsoft.com/office/powerpoint/2010/main" val="3482821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Μανιφέστα και γυναίκες.</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
            </a:pPr>
            <a:r>
              <a:rPr lang="el-GR" dirty="0" smtClean="0"/>
              <a:t> </a:t>
            </a:r>
            <a:r>
              <a:rPr lang="el-GR" i="1" dirty="0" smtClean="0"/>
              <a:t>Μανιφέστο της φουτουριστικής γυναίκας</a:t>
            </a:r>
            <a:r>
              <a:rPr lang="el-GR" dirty="0" smtClean="0"/>
              <a:t>, </a:t>
            </a:r>
            <a:r>
              <a:rPr lang="it-IT" dirty="0" smtClean="0"/>
              <a:t>Valentine de Saint-Point, </a:t>
            </a:r>
            <a:r>
              <a:rPr lang="el-GR" dirty="0"/>
              <a:t>Μ</a:t>
            </a:r>
            <a:r>
              <a:rPr lang="el-GR" dirty="0" smtClean="0"/>
              <a:t>άρτιος 1912, με υπότιτλο: «Απάντηση στον </a:t>
            </a:r>
            <a:r>
              <a:rPr lang="el-GR" dirty="0" err="1"/>
              <a:t>Μ</a:t>
            </a:r>
            <a:r>
              <a:rPr lang="el-GR" dirty="0" err="1" smtClean="0"/>
              <a:t>αρινέττι</a:t>
            </a:r>
            <a:r>
              <a:rPr lang="el-GR" dirty="0" smtClean="0"/>
              <a:t>»</a:t>
            </a:r>
          </a:p>
          <a:p>
            <a:pPr>
              <a:buFont typeface="Wingdings" panose="05000000000000000000" pitchFamily="2" charset="2"/>
              <a:buChar char="§"/>
            </a:pPr>
            <a:r>
              <a:rPr lang="el-GR" dirty="0"/>
              <a:t> </a:t>
            </a:r>
            <a:r>
              <a:rPr lang="el-GR" dirty="0" smtClean="0"/>
              <a:t>μανιφέστα των Αγγλίδων </a:t>
            </a:r>
            <a:r>
              <a:rPr lang="el-GR" dirty="0" err="1" smtClean="0"/>
              <a:t>σουφραζετών</a:t>
            </a:r>
            <a:r>
              <a:rPr lang="el-GR" dirty="0" smtClean="0"/>
              <a:t> της ίδιας περιόδου, βλ. </a:t>
            </a:r>
            <a:r>
              <a:rPr lang="it-IT" dirty="0" smtClean="0"/>
              <a:t>Christabel Pankhurst, </a:t>
            </a:r>
            <a:r>
              <a:rPr lang="el-GR" dirty="0" smtClean="0"/>
              <a:t>επικεφαλής του κινήματος των </a:t>
            </a:r>
            <a:r>
              <a:rPr lang="el-GR" dirty="0" err="1" smtClean="0"/>
              <a:t>σουφρ</a:t>
            </a:r>
            <a:r>
              <a:rPr lang="el-GR" dirty="0" smtClean="0"/>
              <a:t>. Και ιδρύτρια του φεμινιστικού εβδομαδιαίου περιοδικού </a:t>
            </a:r>
            <a:r>
              <a:rPr lang="it-IT" i="1" dirty="0" smtClean="0"/>
              <a:t>The Suffragette</a:t>
            </a:r>
            <a:r>
              <a:rPr lang="it-IT" dirty="0" smtClean="0"/>
              <a:t>.</a:t>
            </a:r>
            <a:endParaRPr lang="el-GR" dirty="0" smtClean="0"/>
          </a:p>
          <a:p>
            <a:pPr>
              <a:buFont typeface="Wingdings" panose="05000000000000000000" pitchFamily="2" charset="2"/>
              <a:buChar char="§"/>
            </a:pPr>
            <a:endParaRPr lang="el-GR" dirty="0"/>
          </a:p>
        </p:txBody>
      </p:sp>
    </p:spTree>
    <p:extLst>
      <p:ext uri="{BB962C8B-B14F-4D97-AF65-F5344CB8AC3E}">
        <p14:creationId xmlns:p14="http://schemas.microsoft.com/office/powerpoint/2010/main" val="2203555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Μαρινέττι</a:t>
            </a:r>
            <a:r>
              <a:rPr lang="el-GR" dirty="0" smtClean="0"/>
              <a:t>, μανιφέστα και γυναίκες</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v"/>
            </a:pPr>
            <a:r>
              <a:rPr lang="el-GR" dirty="0" smtClean="0"/>
              <a:t> 1</a:t>
            </a:r>
            <a:r>
              <a:rPr lang="el-GR" baseline="30000" dirty="0" smtClean="0"/>
              <a:t>ο</a:t>
            </a:r>
            <a:r>
              <a:rPr lang="el-GR" dirty="0" smtClean="0"/>
              <a:t> μανιφέστο, </a:t>
            </a:r>
            <a:r>
              <a:rPr lang="el-GR" dirty="0" err="1" smtClean="0"/>
              <a:t>Φεβρ</a:t>
            </a:r>
            <a:r>
              <a:rPr lang="el-GR" dirty="0" smtClean="0"/>
              <a:t>. 1909,</a:t>
            </a:r>
            <a:r>
              <a:rPr lang="it-IT" dirty="0" smtClean="0"/>
              <a:t> dans Le Figaro</a:t>
            </a:r>
            <a:r>
              <a:rPr lang="el-GR" dirty="0" smtClean="0"/>
              <a:t>: «Θέλουμε να δοξάσουμε τον πόλεμο, τη μοναδική υγιεινή του κόσμου, και την περιφρόνηση της γυναίκας»…</a:t>
            </a:r>
          </a:p>
          <a:p>
            <a:pPr>
              <a:buFont typeface="Wingdings" panose="05000000000000000000" pitchFamily="2" charset="2"/>
              <a:buChar char="v"/>
            </a:pPr>
            <a:r>
              <a:rPr lang="el-GR" dirty="0"/>
              <a:t> </a:t>
            </a:r>
            <a:r>
              <a:rPr lang="el-GR" dirty="0" smtClean="0"/>
              <a:t>2</a:t>
            </a:r>
            <a:r>
              <a:rPr lang="el-GR" baseline="30000" dirty="0" smtClean="0"/>
              <a:t>ο</a:t>
            </a:r>
            <a:r>
              <a:rPr lang="el-GR" dirty="0" smtClean="0"/>
              <a:t> μανιφέστο «Ας σκοτώσουμε το σούρουπο» </a:t>
            </a:r>
            <a:r>
              <a:rPr lang="it-IT" dirty="0" smtClean="0"/>
              <a:t>(</a:t>
            </a:r>
            <a:r>
              <a:rPr lang="el-GR" dirty="0" smtClean="0"/>
              <a:t>«</a:t>
            </a:r>
            <a:r>
              <a:rPr lang="it-IT" dirty="0" smtClean="0"/>
              <a:t>Tuons le clair de lune</a:t>
            </a:r>
            <a:r>
              <a:rPr lang="el-GR" dirty="0" smtClean="0"/>
              <a:t>»), Απρίλιος 1909, στο </a:t>
            </a:r>
            <a:r>
              <a:rPr lang="el-GR" dirty="0" err="1" smtClean="0"/>
              <a:t>τχ</a:t>
            </a:r>
            <a:r>
              <a:rPr lang="el-GR" dirty="0" smtClean="0"/>
              <a:t>. Αυγ.-Οκτ. 1909 του </a:t>
            </a:r>
            <a:r>
              <a:rPr lang="it-IT" i="1" dirty="0" smtClean="0"/>
              <a:t>Poesia</a:t>
            </a:r>
            <a:r>
              <a:rPr lang="el-GR" i="1" dirty="0" smtClean="0"/>
              <a:t>: </a:t>
            </a:r>
            <a:r>
              <a:rPr lang="el-GR" dirty="0" smtClean="0"/>
              <a:t>«τα νεύρα μας απαιτούν τον πόλεμο και απαξιώνουν τις γυναίκες».</a:t>
            </a:r>
          </a:p>
          <a:p>
            <a:pPr>
              <a:buFont typeface="Wingdings" panose="05000000000000000000" pitchFamily="2" charset="2"/>
              <a:buChar char="v"/>
            </a:pPr>
            <a:r>
              <a:rPr lang="el-GR" dirty="0"/>
              <a:t> </a:t>
            </a:r>
            <a:r>
              <a:rPr lang="el-GR" dirty="0" smtClean="0"/>
              <a:t>καταδίκη του φεμινισμού στο σημείο 10 του 2</a:t>
            </a:r>
            <a:r>
              <a:rPr lang="el-GR" baseline="30000" dirty="0" smtClean="0"/>
              <a:t>ου</a:t>
            </a:r>
            <a:r>
              <a:rPr lang="el-GR" dirty="0" smtClean="0"/>
              <a:t> μανιφέστου: «Θέλουμε να πολεμήσουμε την ηθικολογία, τον φεμινισμό και όλες τις οπορτουνιστικές αηδίες».</a:t>
            </a:r>
            <a:endParaRPr lang="el-GR" dirty="0"/>
          </a:p>
        </p:txBody>
      </p:sp>
    </p:spTree>
    <p:extLst>
      <p:ext uri="{BB962C8B-B14F-4D97-AF65-F5344CB8AC3E}">
        <p14:creationId xmlns:p14="http://schemas.microsoft.com/office/powerpoint/2010/main" val="4034255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Συνέχεια…</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smtClean="0"/>
              <a:t> απαξίωση της γυναίκας και του φεμινισμού άμεσα συνδεδεμένα με το είδος του μανιφέστου.</a:t>
            </a:r>
          </a:p>
          <a:p>
            <a:pPr>
              <a:buFont typeface="Wingdings" panose="05000000000000000000" pitchFamily="2" charset="2"/>
              <a:buChar char="Ø"/>
            </a:pPr>
            <a:r>
              <a:rPr lang="el-GR" dirty="0" smtClean="0"/>
              <a:t>Ο Μ. λέει ότι έχει επινοήσει το μανιφέστο, το οποίο πρέπει να </a:t>
            </a:r>
            <a:r>
              <a:rPr lang="el-GR" dirty="0" err="1" smtClean="0"/>
              <a:t>έχιε</a:t>
            </a:r>
            <a:r>
              <a:rPr lang="el-GR" dirty="0" smtClean="0"/>
              <a:t> ορισμένα συστατικά: «Αυτό που είναι βασικό σ’ ένα μανιφέστο είναι η </a:t>
            </a:r>
            <a:r>
              <a:rPr lang="el-GR" i="1" dirty="0" smtClean="0"/>
              <a:t>ακριβής</a:t>
            </a:r>
            <a:r>
              <a:rPr lang="el-GR" dirty="0" smtClean="0"/>
              <a:t> κατηγορία, η καλά </a:t>
            </a:r>
            <a:r>
              <a:rPr lang="el-GR" i="1" dirty="0" smtClean="0"/>
              <a:t>προσδιορισμένη</a:t>
            </a:r>
            <a:r>
              <a:rPr lang="el-GR" dirty="0" smtClean="0"/>
              <a:t> βρισιά. Χρειάζεται συνεπώς βία και </a:t>
            </a:r>
            <a:r>
              <a:rPr lang="el-GR" i="1" dirty="0" smtClean="0"/>
              <a:t>ακρίβεια</a:t>
            </a:r>
            <a:r>
              <a:rPr lang="el-GR" dirty="0" smtClean="0"/>
              <a:t>». </a:t>
            </a:r>
          </a:p>
          <a:p>
            <a:pPr>
              <a:buFont typeface="Wingdings" panose="05000000000000000000" pitchFamily="2" charset="2"/>
              <a:buChar char="Ø"/>
            </a:pPr>
            <a:r>
              <a:rPr lang="el-GR" dirty="0" smtClean="0"/>
              <a:t>Τέχνη της πρόκλησης, ρητορική της βίας, συγκεκριμένη στρατηγική του λόγου άμεσα συνυφασμένες με το ΜΑΝΙΦΕΣΤΟ!!!</a:t>
            </a:r>
          </a:p>
          <a:p>
            <a:pPr>
              <a:buFont typeface="Wingdings" panose="05000000000000000000" pitchFamily="2" charset="2"/>
              <a:buChar char="Ø"/>
            </a:pPr>
            <a:r>
              <a:rPr lang="el-GR" dirty="0"/>
              <a:t> </a:t>
            </a:r>
            <a:r>
              <a:rPr lang="el-GR" dirty="0" smtClean="0"/>
              <a:t>μετριάζεται ο </a:t>
            </a:r>
            <a:r>
              <a:rPr lang="el-GR" dirty="0" err="1" smtClean="0"/>
              <a:t>καταγγελτικός</a:t>
            </a:r>
            <a:r>
              <a:rPr lang="el-GR" dirty="0" smtClean="0"/>
              <a:t> και </a:t>
            </a:r>
            <a:r>
              <a:rPr lang="el-GR" dirty="0" err="1" smtClean="0"/>
              <a:t>απαξιωτικός</a:t>
            </a:r>
            <a:r>
              <a:rPr lang="el-GR" dirty="0" smtClean="0"/>
              <a:t> του λόγος στα μετέπειτα γραπτά.</a:t>
            </a:r>
            <a:endParaRPr lang="el-GR" dirty="0"/>
          </a:p>
        </p:txBody>
      </p:sp>
    </p:spTree>
    <p:extLst>
      <p:ext uri="{BB962C8B-B14F-4D97-AF65-F5344CB8AC3E}">
        <p14:creationId xmlns:p14="http://schemas.microsoft.com/office/powerpoint/2010/main" val="830858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Φουτουρισμός, 1911: </a:t>
            </a:r>
            <a:r>
              <a:rPr lang="el-GR" dirty="0" err="1" smtClean="0"/>
              <a:t>Μαρινέττι</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smtClean="0"/>
              <a:t>Κεφάλαιο: Η περιφρόνηση της γυναίκας</a:t>
            </a:r>
          </a:p>
          <a:p>
            <a:pPr>
              <a:buFont typeface="Wingdings" panose="05000000000000000000" pitchFamily="2" charset="2"/>
              <a:buChar char="Ø"/>
            </a:pPr>
            <a:r>
              <a:rPr lang="el-GR" dirty="0"/>
              <a:t> </a:t>
            </a:r>
            <a:r>
              <a:rPr lang="el-GR" dirty="0" smtClean="0"/>
              <a:t>Αρχίζει: «Το μίσος </a:t>
            </a:r>
            <a:r>
              <a:rPr lang="el-GR" dirty="0"/>
              <a:t>ε</a:t>
            </a:r>
            <a:r>
              <a:rPr lang="el-GR" dirty="0" smtClean="0"/>
              <a:t>νάντια στον τυραννικό έρωτα έχουμε εκφράσει με αυτήν τη λακωνική φράση: Η περιφρόνηση της γυναίκας».</a:t>
            </a:r>
          </a:p>
          <a:p>
            <a:pPr>
              <a:buFont typeface="Wingdings" panose="05000000000000000000" pitchFamily="2" charset="2"/>
              <a:buChar char="Ø"/>
            </a:pPr>
            <a:r>
              <a:rPr lang="el-GR" dirty="0" smtClean="0"/>
              <a:t>Μια συγκεκριμένη εικόνα της γυναίκας που την κάνει αντικείμενο μιας συγκεκριμένης μορφής έρωτα/αγάπης, που χαρακτηρίζεται ως «φρικτός» και «φορτικός»: </a:t>
            </a:r>
            <a:endParaRPr lang="el-GR" dirty="0"/>
          </a:p>
        </p:txBody>
      </p:sp>
    </p:spTree>
    <p:extLst>
      <p:ext uri="{BB962C8B-B14F-4D97-AF65-F5344CB8AC3E}">
        <p14:creationId xmlns:p14="http://schemas.microsoft.com/office/powerpoint/2010/main" val="21774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Μαρινέττι</a:t>
            </a:r>
            <a:r>
              <a:rPr lang="el-GR" dirty="0" smtClean="0"/>
              <a:t> και </a:t>
            </a:r>
            <a:r>
              <a:rPr lang="el-GR" i="1" dirty="0" smtClean="0"/>
              <a:t>Φουτουρισμός</a:t>
            </a:r>
            <a:r>
              <a:rPr lang="el-GR" dirty="0" smtClean="0"/>
              <a:t>, 1911</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q"/>
            </a:pPr>
            <a:r>
              <a:rPr lang="el-GR" dirty="0" smtClean="0"/>
              <a:t> «Ναι, περιφρονούμε τη γυναίκα-αποθήκη της αγάπης, εργαλείο ηδονής, τη γυναίκα-ψάρι, τη γυναίκα-μπιμπελό τραγικό, την εύθραυστη γυναίκα, </a:t>
            </a:r>
            <a:r>
              <a:rPr lang="el-GR" dirty="0" err="1" smtClean="0"/>
              <a:t>εμμονική</a:t>
            </a:r>
            <a:r>
              <a:rPr lang="el-GR" dirty="0" smtClean="0"/>
              <a:t> και μοιραία, που η βαριά από τη μοίρα φωνή της και η ονειροπόλα κώμη της επιμηκύνονται και συνεχίζουν στα φυλλώματα των δασών που τα λούζει το φεγγαρόφωτο.</a:t>
            </a:r>
          </a:p>
          <a:p>
            <a:pPr marL="0" indent="0">
              <a:buNone/>
            </a:pPr>
            <a:r>
              <a:rPr lang="el-GR" dirty="0" smtClean="0"/>
              <a:t>Περιφρονούμε τον φρικτό και φορτικό Έρωτα που εμποδίζει την πορεία του άντρα». </a:t>
            </a:r>
            <a:endParaRPr lang="el-GR" dirty="0"/>
          </a:p>
        </p:txBody>
      </p:sp>
    </p:spTree>
    <p:extLst>
      <p:ext uri="{BB962C8B-B14F-4D97-AF65-F5344CB8AC3E}">
        <p14:creationId xmlns:p14="http://schemas.microsoft.com/office/powerpoint/2010/main" val="61906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συνέχεια… Φουτουρισμός, 1911</a:t>
            </a:r>
            <a:endParaRPr lang="el-GR" dirty="0"/>
          </a:p>
        </p:txBody>
      </p:sp>
      <p:sp>
        <p:nvSpPr>
          <p:cNvPr id="3" name="Θέση περιεχομένου 2"/>
          <p:cNvSpPr>
            <a:spLocks noGrp="1"/>
          </p:cNvSpPr>
          <p:nvPr>
            <p:ph idx="1"/>
          </p:nvPr>
        </p:nvSpPr>
        <p:spPr/>
        <p:txBody>
          <a:bodyPr>
            <a:normAutofit fontScale="92500" lnSpcReduction="10000"/>
          </a:bodyPr>
          <a:lstStyle/>
          <a:p>
            <a:pPr>
              <a:buFont typeface="Wingdings" panose="05000000000000000000" pitchFamily="2" charset="2"/>
              <a:buChar char="Ø"/>
            </a:pPr>
            <a:r>
              <a:rPr lang="el-GR" dirty="0" smtClean="0"/>
              <a:t> περιφρόνηση συνεπώς απέναντι στη γυναίκα συνδεδεμένη με το συναίσθημα και τον αισθηματική αγάπη, αλλά και όλες τις κοινωνικές κατασκευές και εικόνες της.  </a:t>
            </a:r>
          </a:p>
          <a:p>
            <a:pPr>
              <a:buFont typeface="Wingdings" panose="05000000000000000000" pitchFamily="2" charset="2"/>
              <a:buChar char="Ø"/>
            </a:pPr>
            <a:r>
              <a:rPr lang="el-GR" dirty="0"/>
              <a:t> </a:t>
            </a:r>
            <a:r>
              <a:rPr lang="el-GR" dirty="0" smtClean="0"/>
              <a:t>στη συνέχεια φαινομενική υποστήριξη του φεμινισμού!!!</a:t>
            </a:r>
          </a:p>
          <a:p>
            <a:pPr marL="0" indent="0">
              <a:buNone/>
            </a:pPr>
            <a:r>
              <a:rPr lang="el-GR" dirty="0" smtClean="0"/>
              <a:t>«στην προσπάθεια αυτή της απελευθέρωσης, οι σουφραζέτες είναι οι καλύτεροι σύμμαχοί μας… Να γιατ</a:t>
            </a:r>
            <a:r>
              <a:rPr lang="el-GR" dirty="0"/>
              <a:t>ί</a:t>
            </a:r>
            <a:r>
              <a:rPr lang="el-GR" dirty="0" smtClean="0"/>
              <a:t> υπερασπιζόμαστε με τη μεγαλύτερη ζέση το δικαίωμα της σουφραζέτας, παρόλο που δεν συμμεριζόμαστε πλήρως τον παιδικό ενθουσιασμό τους για το γελοίο και ποταπό δικαίωμα της ψήφου. Είμαστε ωστόσο πεπεισμένοι ότι θα το κατακτήσουν με δύναμη και θα μας βοηθήσουν έτσι, ακούσια, να καταστρέψουμε αυτήν την ανοησία, την καμωμένη από διαφθορά και κοινοτοπία που </a:t>
            </a:r>
            <a:r>
              <a:rPr lang="el-GR" dirty="0" err="1" smtClean="0"/>
              <a:t>έχιε</a:t>
            </a:r>
            <a:r>
              <a:rPr lang="el-GR" dirty="0" smtClean="0"/>
              <a:t> γίνει σήμερα το Κοινοβούλιο».</a:t>
            </a:r>
            <a:endParaRPr lang="el-GR" dirty="0"/>
          </a:p>
        </p:txBody>
      </p:sp>
    </p:spTree>
    <p:extLst>
      <p:ext uri="{BB962C8B-B14F-4D97-AF65-F5344CB8AC3E}">
        <p14:creationId xmlns:p14="http://schemas.microsoft.com/office/powerpoint/2010/main" val="3539802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Χειριστική υπεράσπιση της σουφραζέτας!!!</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smtClean="0"/>
              <a:t> χειραγώγηση του φεμινιστικού αγώνα από τον Μ.</a:t>
            </a:r>
          </a:p>
          <a:p>
            <a:pPr>
              <a:buFont typeface="Wingdings" panose="05000000000000000000" pitchFamily="2" charset="2"/>
              <a:buChar char="Ø"/>
            </a:pPr>
            <a:r>
              <a:rPr lang="el-GR" dirty="0"/>
              <a:t> </a:t>
            </a:r>
            <a:r>
              <a:rPr lang="el-GR" dirty="0" smtClean="0"/>
              <a:t>«Εμείς που περιφρονούμε βαθιά την πολιτική, είμαστε ευτυχείς να την αφήσουμε στα αρπακτικά νύχια των γυναικών: διότι ο ευγενής ρόλος να θανατωθεί οριστικά το Κοινοβούλιο προορίζεται για τις γυναίκες»</a:t>
            </a:r>
          </a:p>
          <a:p>
            <a:pPr>
              <a:buFont typeface="Wingdings" panose="05000000000000000000" pitchFamily="2" charset="2"/>
              <a:buChar char="Ø"/>
            </a:pPr>
            <a:r>
              <a:rPr lang="el-GR" dirty="0"/>
              <a:t> </a:t>
            </a:r>
            <a:r>
              <a:rPr lang="el-GR" dirty="0" smtClean="0"/>
              <a:t>« η γυναίκα δεν μπορεί παρά να είναι ένα μέτριο νομοθετικό εργαλείο».</a:t>
            </a:r>
          </a:p>
          <a:p>
            <a:pPr>
              <a:buFont typeface="Wingdings" panose="05000000000000000000" pitchFamily="2" charset="2"/>
              <a:buChar char="Ø"/>
            </a:pPr>
            <a:r>
              <a:rPr lang="el-GR" dirty="0" smtClean="0"/>
              <a:t>Η μετριότητα της γυναίκας, για τον </a:t>
            </a:r>
            <a:r>
              <a:rPr lang="el-GR" dirty="0" err="1" smtClean="0"/>
              <a:t>Μαρινέττι</a:t>
            </a:r>
            <a:r>
              <a:rPr lang="el-GR" dirty="0" smtClean="0"/>
              <a:t>, δεν οφείλεται στη φύση, αλλά στην εκπαίδευση: </a:t>
            </a:r>
            <a:endParaRPr lang="el-GR" dirty="0"/>
          </a:p>
        </p:txBody>
      </p:sp>
    </p:spTree>
    <p:extLst>
      <p:ext uri="{BB962C8B-B14F-4D97-AF65-F5344CB8AC3E}">
        <p14:creationId xmlns:p14="http://schemas.microsoft.com/office/powerpoint/2010/main" val="274363791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1003</Words>
  <Application>Microsoft Office PowerPoint</Application>
  <PresentationFormat>Ευρεία οθόνη</PresentationFormat>
  <Paragraphs>52</Paragraphs>
  <Slides>15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15</vt:i4>
      </vt:variant>
    </vt:vector>
  </HeadingPairs>
  <TitlesOfParts>
    <vt:vector size="20" baseType="lpstr">
      <vt:lpstr>Arial</vt:lpstr>
      <vt:lpstr>Calibri</vt:lpstr>
      <vt:lpstr>Calibri Light</vt:lpstr>
      <vt:lpstr>Wingdings</vt:lpstr>
      <vt:lpstr>Θέμα του Office</vt:lpstr>
      <vt:lpstr>Φουτουρισμός και γυναίκες </vt:lpstr>
      <vt:lpstr>Ο Μαρινέττι και τα μανιφέστα</vt:lpstr>
      <vt:lpstr>Μανιφέστα και γυναίκες.</vt:lpstr>
      <vt:lpstr>Μαρινέττι, μανιφέστα και γυναίκες</vt:lpstr>
      <vt:lpstr>Συνέχεια…</vt:lpstr>
      <vt:lpstr>Ο Φουτουρισμός, 1911: Μαρινέττι</vt:lpstr>
      <vt:lpstr>Μαρινέττι και Φουτουρισμός, 1911</vt:lpstr>
      <vt:lpstr>συνέχεια… Φουτουρισμός, 1911</vt:lpstr>
      <vt:lpstr>Χειριστική υπεράσπιση της σουφραζέτας!!!</vt:lpstr>
      <vt:lpstr>Παρουσίαση του PowerPoint</vt:lpstr>
      <vt:lpstr>Συμπεράσματα</vt:lpstr>
      <vt:lpstr>Valentine de Saint-Point</vt:lpstr>
      <vt:lpstr>Βαλεντίν… 25 Μαρτίου 1912</vt:lpstr>
      <vt:lpstr>Βαλεντίν και Διάλεξη για τη «Γυναίκα και τα γράμματα», 8 Μαρτίου 1912</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Φουτουρισμός και γυναίκες</dc:title>
  <dc:creator>Spiridopoulou</dc:creator>
  <cp:lastModifiedBy>Spiridopoulou</cp:lastModifiedBy>
  <cp:revision>16</cp:revision>
  <dcterms:created xsi:type="dcterms:W3CDTF">2015-11-03T08:40:13Z</dcterms:created>
  <dcterms:modified xsi:type="dcterms:W3CDTF">2015-11-03T09:58:56Z</dcterms:modified>
</cp:coreProperties>
</file>