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51"/>
  </p:notesMasterIdLst>
  <p:handoutMasterIdLst>
    <p:handoutMasterId r:id="rId52"/>
  </p:handoutMasterIdLst>
  <p:sldIdLst>
    <p:sldId id="256" r:id="rId2"/>
    <p:sldId id="281" r:id="rId3"/>
    <p:sldId id="334" r:id="rId4"/>
    <p:sldId id="282" r:id="rId5"/>
    <p:sldId id="283" r:id="rId6"/>
    <p:sldId id="284" r:id="rId7"/>
    <p:sldId id="257" r:id="rId8"/>
    <p:sldId id="258" r:id="rId9"/>
    <p:sldId id="259" r:id="rId10"/>
    <p:sldId id="299" r:id="rId11"/>
    <p:sldId id="300" r:id="rId12"/>
    <p:sldId id="335" r:id="rId13"/>
    <p:sldId id="336" r:id="rId14"/>
    <p:sldId id="337" r:id="rId15"/>
    <p:sldId id="338" r:id="rId16"/>
    <p:sldId id="339" r:id="rId17"/>
    <p:sldId id="340" r:id="rId18"/>
    <p:sldId id="341" r:id="rId19"/>
    <p:sldId id="342" r:id="rId20"/>
    <p:sldId id="304" r:id="rId21"/>
    <p:sldId id="305" r:id="rId22"/>
    <p:sldId id="306" r:id="rId23"/>
    <p:sldId id="307" r:id="rId24"/>
    <p:sldId id="308" r:id="rId25"/>
    <p:sldId id="309" r:id="rId26"/>
    <p:sldId id="310" r:id="rId27"/>
    <p:sldId id="311" r:id="rId28"/>
    <p:sldId id="312" r:id="rId29"/>
    <p:sldId id="313" r:id="rId30"/>
    <p:sldId id="314" r:id="rId31"/>
    <p:sldId id="315" r:id="rId32"/>
    <p:sldId id="316" r:id="rId33"/>
    <p:sldId id="317" r:id="rId34"/>
    <p:sldId id="318" r:id="rId35"/>
    <p:sldId id="319" r:id="rId36"/>
    <p:sldId id="320" r:id="rId37"/>
    <p:sldId id="321" r:id="rId38"/>
    <p:sldId id="322" r:id="rId39"/>
    <p:sldId id="323" r:id="rId40"/>
    <p:sldId id="324" r:id="rId41"/>
    <p:sldId id="325" r:id="rId42"/>
    <p:sldId id="326" r:id="rId43"/>
    <p:sldId id="327" r:id="rId44"/>
    <p:sldId id="328" r:id="rId45"/>
    <p:sldId id="329" r:id="rId46"/>
    <p:sldId id="330" r:id="rId47"/>
    <p:sldId id="331" r:id="rId48"/>
    <p:sldId id="332" r:id="rId49"/>
    <p:sldId id="333" r:id="rId50"/>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66CCFF"/>
    <a:srgbClr val="CCCCFF"/>
    <a:srgbClr val="FFFF99"/>
    <a:srgbClr val="003399"/>
    <a:srgbClr val="FF0000"/>
    <a:srgbClr val="FFFF00"/>
    <a:srgbClr val="FF9900"/>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19" autoAdjust="0"/>
    <p:restoredTop sz="94576" autoAdjust="0"/>
  </p:normalViewPr>
  <p:slideViewPr>
    <p:cSldViewPr>
      <p:cViewPr varScale="1">
        <p:scale>
          <a:sx n="69" d="100"/>
          <a:sy n="69" d="100"/>
        </p:scale>
        <p:origin x="-1866" y="-102"/>
      </p:cViewPr>
      <p:guideLst>
        <p:guide orient="horz" pos="2112"/>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50" d="100"/>
        <a:sy n="50" d="100"/>
      </p:scale>
      <p:origin x="0" y="197"/>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1" name="Rectangle 3"/>
          <p:cNvSpPr>
            <a:spLocks noGrp="1" noChangeArrowheads="1"/>
          </p:cNvSpPr>
          <p:nvPr>
            <p:ph type="dt" sz="quarter"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7412" name="Rectangle 4"/>
          <p:cNvSpPr>
            <a:spLocks noGrp="1" noChangeArrowheads="1"/>
          </p:cNvSpPr>
          <p:nvPr>
            <p:ph type="ftr" sz="quarter" idx="2"/>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7413" name="Rectangle 5"/>
          <p:cNvSpPr>
            <a:spLocks noGrp="1" noChangeArrowheads="1"/>
          </p:cNvSpPr>
          <p:nvPr>
            <p:ph type="sldNum" sz="quarter" idx="3"/>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F5598D58-1737-4E4B-823D-71FC7E13F0F8}" type="slidenum">
              <a:rPr lang="el-GR"/>
              <a:pPr/>
              <a:t>‹#›</a:t>
            </a:fld>
            <a:endParaRPr lang="el-G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3" name="Rectangle 3"/>
          <p:cNvSpPr>
            <a:spLocks noGrp="1" noChangeArrowheads="1"/>
          </p:cNvSpPr>
          <p:nvPr>
            <p:ph type="dt" idx="1"/>
          </p:nvPr>
        </p:nvSpPr>
        <p:spPr bwMode="auto">
          <a:xfrm>
            <a:off x="3886200" y="0"/>
            <a:ext cx="29718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el-GR"/>
          </a:p>
        </p:txBody>
      </p:sp>
      <p:sp>
        <p:nvSpPr>
          <p:cNvPr id="15364" name="Rectangle 4"/>
          <p:cNvSpPr>
            <a:spLocks noGrp="1" noRot="1" noChangeAspect="1" noChangeArrowheads="1" noTextEdit="1"/>
          </p:cNvSpPr>
          <p:nvPr>
            <p:ph type="sldImg" idx="2"/>
          </p:nvPr>
        </p:nvSpPr>
        <p:spPr bwMode="auto">
          <a:xfrm>
            <a:off x="942975" y="746125"/>
            <a:ext cx="4972050" cy="3729038"/>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914400" y="4724400"/>
            <a:ext cx="5029200" cy="44751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επεξεργασία των στυλ κειμένου στο υπόδειγμα</a:t>
            </a:r>
          </a:p>
          <a:p>
            <a:pPr lvl="1"/>
            <a:r>
              <a:rPr lang="el-GR" smtClean="0"/>
              <a:t>Δεύτερο επίπεδο</a:t>
            </a:r>
          </a:p>
          <a:p>
            <a:pPr lvl="2"/>
            <a:r>
              <a:rPr lang="el-GR" smtClean="0"/>
              <a:t>Τρίτο επίπεδο</a:t>
            </a:r>
          </a:p>
          <a:p>
            <a:pPr lvl="3"/>
            <a:r>
              <a:rPr lang="el-GR" smtClean="0"/>
              <a:t>Τέταρτο επίπεδο</a:t>
            </a:r>
          </a:p>
          <a:p>
            <a:pPr lvl="4"/>
            <a:r>
              <a:rPr lang="el-GR" smtClean="0"/>
              <a:t>Πέμπτο επίπεδο</a:t>
            </a:r>
          </a:p>
        </p:txBody>
      </p:sp>
      <p:sp>
        <p:nvSpPr>
          <p:cNvPr id="15366" name="Rectangle 6"/>
          <p:cNvSpPr>
            <a:spLocks noGrp="1" noChangeArrowheads="1"/>
          </p:cNvSpPr>
          <p:nvPr>
            <p:ph type="ftr" sz="quarter" idx="4"/>
          </p:nvPr>
        </p:nvSpPr>
        <p:spPr bwMode="auto">
          <a:xfrm>
            <a:off x="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el-GR"/>
          </a:p>
        </p:txBody>
      </p:sp>
      <p:sp>
        <p:nvSpPr>
          <p:cNvPr id="15367" name="Rectangle 7"/>
          <p:cNvSpPr>
            <a:spLocks noGrp="1" noChangeArrowheads="1"/>
          </p:cNvSpPr>
          <p:nvPr>
            <p:ph type="sldNum" sz="quarter" idx="5"/>
          </p:nvPr>
        </p:nvSpPr>
        <p:spPr bwMode="auto">
          <a:xfrm>
            <a:off x="3886200" y="9448800"/>
            <a:ext cx="29718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7D948134-BE8F-4A0F-91AC-92863490A095}" type="slidenum">
              <a:rPr lang="el-GR"/>
              <a:pPr/>
              <a:t>‹#›</a:t>
            </a:fld>
            <a:endParaRPr lang="el-G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1ABDEB-BACC-4620-BE4B-CDA5EB287D91}" type="slidenum">
              <a:rPr lang="el-GR"/>
              <a:pPr/>
              <a:t>1</a:t>
            </a:fld>
            <a:endParaRPr lang="el-G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D917B7-C36C-467A-B9E1-9E4EB6408AF8}" type="slidenum">
              <a:rPr lang="el-GR"/>
              <a:pPr/>
              <a:t>2</a:t>
            </a:fld>
            <a:endParaRPr lang="el-GR"/>
          </a:p>
        </p:txBody>
      </p:sp>
      <p:sp>
        <p:nvSpPr>
          <p:cNvPr id="87042" name="Rectangle 2"/>
          <p:cNvSpPr>
            <a:spLocks noGrp="1" noRot="1" noChangeAspect="1" noChangeArrowheads="1" noTextEdit="1"/>
          </p:cNvSpPr>
          <p:nvPr>
            <p:ph type="sldImg"/>
          </p:nvPr>
        </p:nvSpPr>
        <p:spPr bwMode="auto">
          <a:xfrm>
            <a:off x="942975" y="746125"/>
            <a:ext cx="4972050" cy="3729038"/>
          </a:xfrm>
          <a:prstGeom prst="rect">
            <a:avLst/>
          </a:prstGeom>
          <a:solidFill>
            <a:srgbClr val="FFFFFF"/>
          </a:solidFill>
          <a:ln>
            <a:solidFill>
              <a:srgbClr val="000000"/>
            </a:solidFill>
            <a:miter lim="800000"/>
            <a:headEnd/>
            <a:tailEnd/>
          </a:ln>
        </p:spPr>
      </p:sp>
      <p:sp>
        <p:nvSpPr>
          <p:cNvPr id="87043" name="Rectangle 3"/>
          <p:cNvSpPr>
            <a:spLocks noGrp="1" noChangeArrowheads="1"/>
          </p:cNvSpPr>
          <p:nvPr>
            <p:ph type="body" idx="1"/>
          </p:nvPr>
        </p:nvSpPr>
        <p:spPr bwMode="auto">
          <a:xfrm>
            <a:off x="914400" y="4724400"/>
            <a:ext cx="5029200" cy="4475163"/>
          </a:xfrm>
          <a:prstGeom prst="rect">
            <a:avLst/>
          </a:prstGeom>
          <a:solidFill>
            <a:srgbClr val="FFFFFF"/>
          </a:solidFill>
          <a:ln>
            <a:solidFill>
              <a:srgbClr val="000000"/>
            </a:solidFill>
            <a:miter lim="800000"/>
            <a:headEnd/>
            <a:tailEnd/>
          </a:ln>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52CF0E-F6B8-499D-8E27-032747C2E31E}" type="slidenum">
              <a:rPr lang="el-GR"/>
              <a:pPr/>
              <a:t>4</a:t>
            </a:fld>
            <a:endParaRPr lang="el-GR"/>
          </a:p>
        </p:txBody>
      </p:sp>
      <p:sp>
        <p:nvSpPr>
          <p:cNvPr id="96258" name="Rectangle 2"/>
          <p:cNvSpPr>
            <a:spLocks noGrp="1" noRot="1" noChangeAspect="1" noChangeArrowheads="1" noTextEdit="1"/>
          </p:cNvSpPr>
          <p:nvPr>
            <p:ph type="sldImg"/>
          </p:nvPr>
        </p:nvSpPr>
        <p:spPr bwMode="auto">
          <a:xfrm>
            <a:off x="942975" y="746125"/>
            <a:ext cx="4972050" cy="3729038"/>
          </a:xfrm>
          <a:prstGeom prst="rect">
            <a:avLst/>
          </a:prstGeom>
          <a:solidFill>
            <a:srgbClr val="FFFFFF"/>
          </a:solidFill>
          <a:ln>
            <a:solidFill>
              <a:srgbClr val="000000"/>
            </a:solidFill>
            <a:miter lim="800000"/>
            <a:headEnd/>
            <a:tailEnd/>
          </a:ln>
        </p:spPr>
      </p:sp>
      <p:sp>
        <p:nvSpPr>
          <p:cNvPr id="96259" name="Rectangle 3"/>
          <p:cNvSpPr>
            <a:spLocks noGrp="1" noChangeArrowheads="1"/>
          </p:cNvSpPr>
          <p:nvPr>
            <p:ph type="body" idx="1"/>
          </p:nvPr>
        </p:nvSpPr>
        <p:spPr bwMode="auto">
          <a:xfrm>
            <a:off x="914400" y="4724400"/>
            <a:ext cx="5029200" cy="4475163"/>
          </a:xfrm>
          <a:prstGeom prst="rect">
            <a:avLst/>
          </a:prstGeom>
          <a:solidFill>
            <a:srgbClr val="FFFFFF"/>
          </a:solidFill>
          <a:ln>
            <a:solidFill>
              <a:srgbClr val="000000"/>
            </a:solidFill>
            <a:miter lim="800000"/>
            <a:headEnd/>
            <a:tailEnd/>
          </a:ln>
        </p:spPr>
        <p:txBody>
          <a:bodyP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35FF30-6AD5-4A3E-B246-295108C1A9BF}" type="slidenum">
              <a:rPr lang="el-GR"/>
              <a:pPr/>
              <a:t>5</a:t>
            </a:fld>
            <a:endParaRPr lang="el-GR"/>
          </a:p>
        </p:txBody>
      </p:sp>
      <p:sp>
        <p:nvSpPr>
          <p:cNvPr id="98306" name="Rectangle 2"/>
          <p:cNvSpPr>
            <a:spLocks noGrp="1" noRot="1" noChangeAspect="1" noChangeArrowheads="1" noTextEdit="1"/>
          </p:cNvSpPr>
          <p:nvPr>
            <p:ph type="sldImg"/>
          </p:nvPr>
        </p:nvSpPr>
        <p:spPr bwMode="auto">
          <a:xfrm>
            <a:off x="942975" y="746125"/>
            <a:ext cx="4972050" cy="3729038"/>
          </a:xfrm>
          <a:prstGeom prst="rect">
            <a:avLst/>
          </a:prstGeom>
          <a:solidFill>
            <a:srgbClr val="FFFFFF"/>
          </a:solidFill>
          <a:ln>
            <a:solidFill>
              <a:srgbClr val="000000"/>
            </a:solidFill>
            <a:miter lim="800000"/>
            <a:headEnd/>
            <a:tailEnd/>
          </a:ln>
        </p:spPr>
      </p:sp>
      <p:sp>
        <p:nvSpPr>
          <p:cNvPr id="98307" name="Rectangle 3"/>
          <p:cNvSpPr>
            <a:spLocks noGrp="1" noChangeArrowheads="1"/>
          </p:cNvSpPr>
          <p:nvPr>
            <p:ph type="body" idx="1"/>
          </p:nvPr>
        </p:nvSpPr>
        <p:spPr bwMode="auto">
          <a:xfrm>
            <a:off x="914400" y="4724400"/>
            <a:ext cx="5029200" cy="4475163"/>
          </a:xfrm>
          <a:prstGeom prst="rect">
            <a:avLst/>
          </a:prstGeom>
          <a:solidFill>
            <a:srgbClr val="FFFFFF"/>
          </a:solidFill>
          <a:ln>
            <a:solidFill>
              <a:srgbClr val="000000"/>
            </a:solidFill>
            <a:miter lim="800000"/>
            <a:headEnd/>
            <a:tailEnd/>
          </a:ln>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79FB0F-04ED-4B28-9A98-F0A77EEA6542}" type="slidenum">
              <a:rPr lang="el-GR"/>
              <a:pPr/>
              <a:t>6</a:t>
            </a:fld>
            <a:endParaRPr lang="el-GR"/>
          </a:p>
        </p:txBody>
      </p:sp>
      <p:sp>
        <p:nvSpPr>
          <p:cNvPr id="100354" name="Rectangle 1026"/>
          <p:cNvSpPr>
            <a:spLocks noGrp="1" noRot="1" noChangeAspect="1" noChangeArrowheads="1" noTextEdit="1"/>
          </p:cNvSpPr>
          <p:nvPr>
            <p:ph type="sldImg"/>
          </p:nvPr>
        </p:nvSpPr>
        <p:spPr bwMode="auto">
          <a:xfrm>
            <a:off x="942975" y="746125"/>
            <a:ext cx="4972050" cy="3729038"/>
          </a:xfrm>
          <a:prstGeom prst="rect">
            <a:avLst/>
          </a:prstGeom>
          <a:solidFill>
            <a:srgbClr val="FFFFFF"/>
          </a:solidFill>
          <a:ln>
            <a:solidFill>
              <a:srgbClr val="000000"/>
            </a:solidFill>
            <a:miter lim="800000"/>
            <a:headEnd/>
            <a:tailEnd/>
          </a:ln>
        </p:spPr>
      </p:sp>
      <p:sp>
        <p:nvSpPr>
          <p:cNvPr id="100355" name="Rectangle 1027"/>
          <p:cNvSpPr>
            <a:spLocks noGrp="1" noChangeArrowheads="1"/>
          </p:cNvSpPr>
          <p:nvPr>
            <p:ph type="body" idx="1"/>
          </p:nvPr>
        </p:nvSpPr>
        <p:spPr bwMode="auto">
          <a:xfrm>
            <a:off x="914400" y="4724400"/>
            <a:ext cx="5029200" cy="4475163"/>
          </a:xfrm>
          <a:prstGeom prst="rect">
            <a:avLst/>
          </a:prstGeom>
          <a:solidFill>
            <a:srgbClr val="FFFFFF"/>
          </a:solidFill>
          <a:ln>
            <a:solidFill>
              <a:srgbClr val="000000"/>
            </a:solidFill>
            <a:miter lim="800000"/>
            <a:headEnd/>
            <a:tailEnd/>
          </a:ln>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0870FA-655D-467D-BB35-59D8B4FB4F93}" type="slidenum">
              <a:rPr lang="el-GR"/>
              <a:pPr/>
              <a:t>7</a:t>
            </a:fld>
            <a:endParaRPr lang="el-G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3D7B79A-A6D3-4111-AFB8-FE923E50BC46}" type="slidenum">
              <a:rPr lang="el-GR"/>
              <a:pPr/>
              <a:t>8</a:t>
            </a:fld>
            <a:endParaRPr lang="el-G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2856D3-65EB-47E9-B04B-63A219FACC6C}" type="slidenum">
              <a:rPr lang="el-GR"/>
              <a:pPr/>
              <a:t>9</a:t>
            </a:fld>
            <a:endParaRPr lang="el-GR"/>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35328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l-GR"/>
          </a:p>
        </p:txBody>
      </p:sp>
      <p:sp>
        <p:nvSpPr>
          <p:cNvPr id="353283" name="Rectangle 3"/>
          <p:cNvSpPr>
            <a:spLocks noGrp="1" noChangeArrowheads="1"/>
          </p:cNvSpPr>
          <p:nvPr>
            <p:ph type="ctrTitle"/>
          </p:nvPr>
        </p:nvSpPr>
        <p:spPr>
          <a:xfrm>
            <a:off x="315913" y="466725"/>
            <a:ext cx="6781800" cy="2133600"/>
          </a:xfrm>
        </p:spPr>
        <p:txBody>
          <a:bodyPr/>
          <a:lstStyle>
            <a:lvl1pPr algn="r">
              <a:defRPr sz="4800"/>
            </a:lvl1pPr>
          </a:lstStyle>
          <a:p>
            <a:r>
              <a:rPr lang="el-GR" altLang="en-US"/>
              <a:t>Κάντε κλικ για επεξεργασία του τίτλου</a:t>
            </a:r>
          </a:p>
        </p:txBody>
      </p:sp>
      <p:sp>
        <p:nvSpPr>
          <p:cNvPr id="35328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l-GR" altLang="en-US"/>
              <a:t>Κάντε κλικ για να επεξεργαστείτε τον υπότιτλο του υποδείγματος</a:t>
            </a:r>
          </a:p>
        </p:txBody>
      </p:sp>
      <p:sp>
        <p:nvSpPr>
          <p:cNvPr id="353285" name="Rectangle 5"/>
          <p:cNvSpPr>
            <a:spLocks noGrp="1" noChangeArrowheads="1"/>
          </p:cNvSpPr>
          <p:nvPr>
            <p:ph type="dt" sz="half" idx="2"/>
          </p:nvPr>
        </p:nvSpPr>
        <p:spPr/>
        <p:txBody>
          <a:bodyPr/>
          <a:lstStyle>
            <a:lvl1pPr>
              <a:defRPr/>
            </a:lvl1pPr>
          </a:lstStyle>
          <a:p>
            <a:endParaRPr lang="el-GR" altLang="en-US"/>
          </a:p>
        </p:txBody>
      </p:sp>
      <p:sp>
        <p:nvSpPr>
          <p:cNvPr id="353286" name="Rectangle 6"/>
          <p:cNvSpPr>
            <a:spLocks noGrp="1" noChangeArrowheads="1"/>
          </p:cNvSpPr>
          <p:nvPr>
            <p:ph type="ftr" sz="quarter" idx="3"/>
          </p:nvPr>
        </p:nvSpPr>
        <p:spPr/>
        <p:txBody>
          <a:bodyPr/>
          <a:lstStyle>
            <a:lvl1pPr>
              <a:defRPr/>
            </a:lvl1pPr>
          </a:lstStyle>
          <a:p>
            <a:r>
              <a:rPr lang="el-GR" altLang="en-US"/>
              <a:t>ΒΑΣΙΚΗ ΝΟΣΗΛΕΥΤΙΚΗ ΙΙ</a:t>
            </a:r>
          </a:p>
        </p:txBody>
      </p:sp>
      <p:sp>
        <p:nvSpPr>
          <p:cNvPr id="353287" name="Rectangle 7"/>
          <p:cNvSpPr>
            <a:spLocks noGrp="1" noChangeArrowheads="1"/>
          </p:cNvSpPr>
          <p:nvPr>
            <p:ph type="sldNum" sz="quarter" idx="4"/>
          </p:nvPr>
        </p:nvSpPr>
        <p:spPr/>
        <p:txBody>
          <a:bodyPr/>
          <a:lstStyle>
            <a:lvl1pPr>
              <a:defRPr/>
            </a:lvl1pPr>
          </a:lstStyle>
          <a:p>
            <a:fld id="{F46D7954-387B-4878-BCFF-2CD9BCA3A292}" type="slidenum">
              <a:rPr lang="el-GR" altLang="en-US"/>
              <a:pPr/>
              <a:t>‹#›</a:t>
            </a:fld>
            <a:endParaRPr lang="el-GR" altLang="en-US"/>
          </a:p>
        </p:txBody>
      </p:sp>
      <p:grpSp>
        <p:nvGrpSpPr>
          <p:cNvPr id="353288" name="Group 8"/>
          <p:cNvGrpSpPr>
            <a:grpSpLocks/>
          </p:cNvGrpSpPr>
          <p:nvPr/>
        </p:nvGrpSpPr>
        <p:grpSpPr bwMode="auto">
          <a:xfrm>
            <a:off x="7493000" y="2992438"/>
            <a:ext cx="1338263" cy="2189162"/>
            <a:chOff x="4704" y="1885"/>
            <a:chExt cx="843" cy="1379"/>
          </a:xfrm>
        </p:grpSpPr>
        <p:sp>
          <p:nvSpPr>
            <p:cNvPr id="353289" name="Oval 9"/>
            <p:cNvSpPr>
              <a:spLocks noChangeArrowheads="1"/>
            </p:cNvSpPr>
            <p:nvPr/>
          </p:nvSpPr>
          <p:spPr bwMode="auto">
            <a:xfrm>
              <a:off x="4704" y="1885"/>
              <a:ext cx="127" cy="127"/>
            </a:xfrm>
            <a:prstGeom prst="ellipse">
              <a:avLst/>
            </a:prstGeom>
            <a:solidFill>
              <a:schemeClr val="tx2"/>
            </a:solidFill>
            <a:ln w="9525">
              <a:noFill/>
              <a:round/>
              <a:headEnd/>
              <a:tailEnd/>
            </a:ln>
            <a:effectLst/>
          </p:spPr>
          <p:txBody>
            <a:bodyPr wrap="none" anchor="ctr"/>
            <a:lstStyle/>
            <a:p>
              <a:endParaRPr lang="el-GR"/>
            </a:p>
          </p:txBody>
        </p:sp>
        <p:sp>
          <p:nvSpPr>
            <p:cNvPr id="353290" name="Oval 10"/>
            <p:cNvSpPr>
              <a:spLocks noChangeArrowheads="1"/>
            </p:cNvSpPr>
            <p:nvPr/>
          </p:nvSpPr>
          <p:spPr bwMode="auto">
            <a:xfrm>
              <a:off x="4883" y="1885"/>
              <a:ext cx="127" cy="127"/>
            </a:xfrm>
            <a:prstGeom prst="ellipse">
              <a:avLst/>
            </a:prstGeom>
            <a:solidFill>
              <a:schemeClr val="tx2"/>
            </a:solidFill>
            <a:ln w="9525">
              <a:noFill/>
              <a:round/>
              <a:headEnd/>
              <a:tailEnd/>
            </a:ln>
            <a:effectLst/>
          </p:spPr>
          <p:txBody>
            <a:bodyPr wrap="none" anchor="ctr"/>
            <a:lstStyle/>
            <a:p>
              <a:endParaRPr lang="el-GR"/>
            </a:p>
          </p:txBody>
        </p:sp>
        <p:sp>
          <p:nvSpPr>
            <p:cNvPr id="353291" name="Oval 11"/>
            <p:cNvSpPr>
              <a:spLocks noChangeArrowheads="1"/>
            </p:cNvSpPr>
            <p:nvPr/>
          </p:nvSpPr>
          <p:spPr bwMode="auto">
            <a:xfrm>
              <a:off x="5062" y="1885"/>
              <a:ext cx="127" cy="127"/>
            </a:xfrm>
            <a:prstGeom prst="ellipse">
              <a:avLst/>
            </a:prstGeom>
            <a:solidFill>
              <a:schemeClr val="tx2"/>
            </a:solidFill>
            <a:ln w="9525">
              <a:noFill/>
              <a:round/>
              <a:headEnd/>
              <a:tailEnd/>
            </a:ln>
            <a:effectLst/>
          </p:spPr>
          <p:txBody>
            <a:bodyPr wrap="none" anchor="ctr"/>
            <a:lstStyle/>
            <a:p>
              <a:endParaRPr lang="el-GR"/>
            </a:p>
          </p:txBody>
        </p:sp>
        <p:sp>
          <p:nvSpPr>
            <p:cNvPr id="353292" name="Oval 12"/>
            <p:cNvSpPr>
              <a:spLocks noChangeArrowheads="1"/>
            </p:cNvSpPr>
            <p:nvPr/>
          </p:nvSpPr>
          <p:spPr bwMode="auto">
            <a:xfrm>
              <a:off x="4704" y="2064"/>
              <a:ext cx="127" cy="127"/>
            </a:xfrm>
            <a:prstGeom prst="ellipse">
              <a:avLst/>
            </a:prstGeom>
            <a:solidFill>
              <a:schemeClr val="tx2"/>
            </a:solidFill>
            <a:ln w="9525">
              <a:noFill/>
              <a:round/>
              <a:headEnd/>
              <a:tailEnd/>
            </a:ln>
            <a:effectLst/>
          </p:spPr>
          <p:txBody>
            <a:bodyPr wrap="none" anchor="ctr"/>
            <a:lstStyle/>
            <a:p>
              <a:endParaRPr lang="el-GR"/>
            </a:p>
          </p:txBody>
        </p:sp>
        <p:sp>
          <p:nvSpPr>
            <p:cNvPr id="353293" name="Oval 13"/>
            <p:cNvSpPr>
              <a:spLocks noChangeArrowheads="1"/>
            </p:cNvSpPr>
            <p:nvPr/>
          </p:nvSpPr>
          <p:spPr bwMode="auto">
            <a:xfrm>
              <a:off x="4883" y="2064"/>
              <a:ext cx="127" cy="127"/>
            </a:xfrm>
            <a:prstGeom prst="ellipse">
              <a:avLst/>
            </a:prstGeom>
            <a:solidFill>
              <a:schemeClr val="tx2"/>
            </a:solidFill>
            <a:ln w="9525">
              <a:noFill/>
              <a:round/>
              <a:headEnd/>
              <a:tailEnd/>
            </a:ln>
            <a:effectLst/>
          </p:spPr>
          <p:txBody>
            <a:bodyPr wrap="none" anchor="ctr"/>
            <a:lstStyle/>
            <a:p>
              <a:endParaRPr lang="el-GR"/>
            </a:p>
          </p:txBody>
        </p:sp>
        <p:sp>
          <p:nvSpPr>
            <p:cNvPr id="353294" name="Oval 14"/>
            <p:cNvSpPr>
              <a:spLocks noChangeArrowheads="1"/>
            </p:cNvSpPr>
            <p:nvPr/>
          </p:nvSpPr>
          <p:spPr bwMode="auto">
            <a:xfrm>
              <a:off x="5062" y="2064"/>
              <a:ext cx="127" cy="127"/>
            </a:xfrm>
            <a:prstGeom prst="ellipse">
              <a:avLst/>
            </a:prstGeom>
            <a:solidFill>
              <a:schemeClr val="tx2"/>
            </a:solidFill>
            <a:ln w="9525">
              <a:noFill/>
              <a:round/>
              <a:headEnd/>
              <a:tailEnd/>
            </a:ln>
            <a:effectLst/>
          </p:spPr>
          <p:txBody>
            <a:bodyPr wrap="none" anchor="ctr"/>
            <a:lstStyle/>
            <a:p>
              <a:endParaRPr lang="el-GR"/>
            </a:p>
          </p:txBody>
        </p:sp>
        <p:sp>
          <p:nvSpPr>
            <p:cNvPr id="353295" name="Oval 15"/>
            <p:cNvSpPr>
              <a:spLocks noChangeArrowheads="1"/>
            </p:cNvSpPr>
            <p:nvPr/>
          </p:nvSpPr>
          <p:spPr bwMode="auto">
            <a:xfrm>
              <a:off x="5241" y="2064"/>
              <a:ext cx="127" cy="127"/>
            </a:xfrm>
            <a:prstGeom prst="ellipse">
              <a:avLst/>
            </a:prstGeom>
            <a:solidFill>
              <a:schemeClr val="accent2"/>
            </a:solidFill>
            <a:ln w="9525">
              <a:noFill/>
              <a:round/>
              <a:headEnd/>
              <a:tailEnd/>
            </a:ln>
            <a:effectLst/>
          </p:spPr>
          <p:txBody>
            <a:bodyPr wrap="none" anchor="ctr"/>
            <a:lstStyle/>
            <a:p>
              <a:endParaRPr lang="el-GR"/>
            </a:p>
          </p:txBody>
        </p:sp>
        <p:sp>
          <p:nvSpPr>
            <p:cNvPr id="353296" name="Oval 16"/>
            <p:cNvSpPr>
              <a:spLocks noChangeArrowheads="1"/>
            </p:cNvSpPr>
            <p:nvPr/>
          </p:nvSpPr>
          <p:spPr bwMode="auto">
            <a:xfrm>
              <a:off x="4704" y="2243"/>
              <a:ext cx="127" cy="127"/>
            </a:xfrm>
            <a:prstGeom prst="ellipse">
              <a:avLst/>
            </a:prstGeom>
            <a:solidFill>
              <a:schemeClr val="tx2"/>
            </a:solidFill>
            <a:ln w="9525">
              <a:noFill/>
              <a:round/>
              <a:headEnd/>
              <a:tailEnd/>
            </a:ln>
            <a:effectLst/>
          </p:spPr>
          <p:txBody>
            <a:bodyPr wrap="none" anchor="ctr"/>
            <a:lstStyle/>
            <a:p>
              <a:endParaRPr lang="el-GR"/>
            </a:p>
          </p:txBody>
        </p:sp>
        <p:sp>
          <p:nvSpPr>
            <p:cNvPr id="353297" name="Oval 17"/>
            <p:cNvSpPr>
              <a:spLocks noChangeArrowheads="1"/>
            </p:cNvSpPr>
            <p:nvPr/>
          </p:nvSpPr>
          <p:spPr bwMode="auto">
            <a:xfrm>
              <a:off x="4883" y="2243"/>
              <a:ext cx="127" cy="127"/>
            </a:xfrm>
            <a:prstGeom prst="ellipse">
              <a:avLst/>
            </a:prstGeom>
            <a:solidFill>
              <a:schemeClr val="tx2"/>
            </a:solidFill>
            <a:ln w="9525">
              <a:noFill/>
              <a:round/>
              <a:headEnd/>
              <a:tailEnd/>
            </a:ln>
            <a:effectLst/>
          </p:spPr>
          <p:txBody>
            <a:bodyPr wrap="none" anchor="ctr"/>
            <a:lstStyle/>
            <a:p>
              <a:endParaRPr lang="el-GR"/>
            </a:p>
          </p:txBody>
        </p:sp>
        <p:sp>
          <p:nvSpPr>
            <p:cNvPr id="353298" name="Oval 18"/>
            <p:cNvSpPr>
              <a:spLocks noChangeArrowheads="1"/>
            </p:cNvSpPr>
            <p:nvPr/>
          </p:nvSpPr>
          <p:spPr bwMode="auto">
            <a:xfrm>
              <a:off x="5062" y="2243"/>
              <a:ext cx="127" cy="127"/>
            </a:xfrm>
            <a:prstGeom prst="ellipse">
              <a:avLst/>
            </a:prstGeom>
            <a:solidFill>
              <a:schemeClr val="accent2"/>
            </a:solidFill>
            <a:ln w="9525">
              <a:noFill/>
              <a:round/>
              <a:headEnd/>
              <a:tailEnd/>
            </a:ln>
            <a:effectLst/>
          </p:spPr>
          <p:txBody>
            <a:bodyPr wrap="none" anchor="ctr"/>
            <a:lstStyle/>
            <a:p>
              <a:endParaRPr lang="el-GR"/>
            </a:p>
          </p:txBody>
        </p:sp>
        <p:sp>
          <p:nvSpPr>
            <p:cNvPr id="353299" name="Oval 19"/>
            <p:cNvSpPr>
              <a:spLocks noChangeArrowheads="1"/>
            </p:cNvSpPr>
            <p:nvPr/>
          </p:nvSpPr>
          <p:spPr bwMode="auto">
            <a:xfrm>
              <a:off x="5241" y="2243"/>
              <a:ext cx="127" cy="127"/>
            </a:xfrm>
            <a:prstGeom prst="ellipse">
              <a:avLst/>
            </a:prstGeom>
            <a:solidFill>
              <a:schemeClr val="accent2"/>
            </a:solidFill>
            <a:ln w="9525">
              <a:noFill/>
              <a:round/>
              <a:headEnd/>
              <a:tailEnd/>
            </a:ln>
            <a:effectLst/>
          </p:spPr>
          <p:txBody>
            <a:bodyPr wrap="none" anchor="ctr"/>
            <a:lstStyle/>
            <a:p>
              <a:endParaRPr lang="el-GR"/>
            </a:p>
          </p:txBody>
        </p:sp>
        <p:sp>
          <p:nvSpPr>
            <p:cNvPr id="353300" name="Oval 20"/>
            <p:cNvSpPr>
              <a:spLocks noChangeArrowheads="1"/>
            </p:cNvSpPr>
            <p:nvPr/>
          </p:nvSpPr>
          <p:spPr bwMode="auto">
            <a:xfrm>
              <a:off x="5420" y="2243"/>
              <a:ext cx="127" cy="127"/>
            </a:xfrm>
            <a:prstGeom prst="ellipse">
              <a:avLst/>
            </a:prstGeom>
            <a:solidFill>
              <a:schemeClr val="accent1"/>
            </a:solidFill>
            <a:ln w="9525">
              <a:noFill/>
              <a:round/>
              <a:headEnd/>
              <a:tailEnd/>
            </a:ln>
            <a:effectLst/>
          </p:spPr>
          <p:txBody>
            <a:bodyPr wrap="none" anchor="ctr"/>
            <a:lstStyle/>
            <a:p>
              <a:endParaRPr lang="el-GR"/>
            </a:p>
          </p:txBody>
        </p:sp>
        <p:sp>
          <p:nvSpPr>
            <p:cNvPr id="353301" name="Oval 21"/>
            <p:cNvSpPr>
              <a:spLocks noChangeArrowheads="1"/>
            </p:cNvSpPr>
            <p:nvPr/>
          </p:nvSpPr>
          <p:spPr bwMode="auto">
            <a:xfrm>
              <a:off x="4704" y="2421"/>
              <a:ext cx="127" cy="128"/>
            </a:xfrm>
            <a:prstGeom prst="ellipse">
              <a:avLst/>
            </a:prstGeom>
            <a:solidFill>
              <a:schemeClr val="tx2"/>
            </a:solidFill>
            <a:ln w="9525">
              <a:noFill/>
              <a:round/>
              <a:headEnd/>
              <a:tailEnd/>
            </a:ln>
            <a:effectLst/>
          </p:spPr>
          <p:txBody>
            <a:bodyPr wrap="none" anchor="ctr"/>
            <a:lstStyle/>
            <a:p>
              <a:endParaRPr lang="el-GR"/>
            </a:p>
          </p:txBody>
        </p:sp>
        <p:sp>
          <p:nvSpPr>
            <p:cNvPr id="353302" name="Oval 22"/>
            <p:cNvSpPr>
              <a:spLocks noChangeArrowheads="1"/>
            </p:cNvSpPr>
            <p:nvPr/>
          </p:nvSpPr>
          <p:spPr bwMode="auto">
            <a:xfrm>
              <a:off x="4883" y="2421"/>
              <a:ext cx="127" cy="128"/>
            </a:xfrm>
            <a:prstGeom prst="ellipse">
              <a:avLst/>
            </a:prstGeom>
            <a:solidFill>
              <a:schemeClr val="accent2"/>
            </a:solidFill>
            <a:ln w="9525">
              <a:noFill/>
              <a:round/>
              <a:headEnd/>
              <a:tailEnd/>
            </a:ln>
            <a:effectLst/>
          </p:spPr>
          <p:txBody>
            <a:bodyPr wrap="none" anchor="ctr"/>
            <a:lstStyle/>
            <a:p>
              <a:endParaRPr lang="el-GR"/>
            </a:p>
          </p:txBody>
        </p:sp>
        <p:sp>
          <p:nvSpPr>
            <p:cNvPr id="353303" name="Oval 23"/>
            <p:cNvSpPr>
              <a:spLocks noChangeArrowheads="1"/>
            </p:cNvSpPr>
            <p:nvPr/>
          </p:nvSpPr>
          <p:spPr bwMode="auto">
            <a:xfrm>
              <a:off x="5062" y="2421"/>
              <a:ext cx="127" cy="128"/>
            </a:xfrm>
            <a:prstGeom prst="ellipse">
              <a:avLst/>
            </a:prstGeom>
            <a:solidFill>
              <a:schemeClr val="accent2"/>
            </a:solidFill>
            <a:ln w="9525">
              <a:noFill/>
              <a:round/>
              <a:headEnd/>
              <a:tailEnd/>
            </a:ln>
            <a:effectLst/>
          </p:spPr>
          <p:txBody>
            <a:bodyPr wrap="none" anchor="ctr"/>
            <a:lstStyle/>
            <a:p>
              <a:endParaRPr lang="el-GR"/>
            </a:p>
          </p:txBody>
        </p:sp>
        <p:sp>
          <p:nvSpPr>
            <p:cNvPr id="353304" name="Oval 24"/>
            <p:cNvSpPr>
              <a:spLocks noChangeArrowheads="1"/>
            </p:cNvSpPr>
            <p:nvPr/>
          </p:nvSpPr>
          <p:spPr bwMode="auto">
            <a:xfrm>
              <a:off x="5241" y="2421"/>
              <a:ext cx="127" cy="128"/>
            </a:xfrm>
            <a:prstGeom prst="ellipse">
              <a:avLst/>
            </a:prstGeom>
            <a:solidFill>
              <a:schemeClr val="accent1"/>
            </a:solidFill>
            <a:ln w="9525">
              <a:noFill/>
              <a:round/>
              <a:headEnd/>
              <a:tailEnd/>
            </a:ln>
            <a:effectLst/>
          </p:spPr>
          <p:txBody>
            <a:bodyPr wrap="none" anchor="ctr"/>
            <a:lstStyle/>
            <a:p>
              <a:endParaRPr lang="el-GR"/>
            </a:p>
          </p:txBody>
        </p:sp>
        <p:sp>
          <p:nvSpPr>
            <p:cNvPr id="353305" name="Oval 25"/>
            <p:cNvSpPr>
              <a:spLocks noChangeArrowheads="1"/>
            </p:cNvSpPr>
            <p:nvPr/>
          </p:nvSpPr>
          <p:spPr bwMode="auto">
            <a:xfrm>
              <a:off x="4704" y="2600"/>
              <a:ext cx="127" cy="128"/>
            </a:xfrm>
            <a:prstGeom prst="ellipse">
              <a:avLst/>
            </a:prstGeom>
            <a:solidFill>
              <a:schemeClr val="accent2"/>
            </a:solidFill>
            <a:ln w="9525">
              <a:noFill/>
              <a:round/>
              <a:headEnd/>
              <a:tailEnd/>
            </a:ln>
            <a:effectLst/>
          </p:spPr>
          <p:txBody>
            <a:bodyPr wrap="none" anchor="ctr"/>
            <a:lstStyle/>
            <a:p>
              <a:endParaRPr lang="el-GR"/>
            </a:p>
          </p:txBody>
        </p:sp>
        <p:sp>
          <p:nvSpPr>
            <p:cNvPr id="353306" name="Oval 26"/>
            <p:cNvSpPr>
              <a:spLocks noChangeArrowheads="1"/>
            </p:cNvSpPr>
            <p:nvPr/>
          </p:nvSpPr>
          <p:spPr bwMode="auto">
            <a:xfrm>
              <a:off x="4883" y="2600"/>
              <a:ext cx="127" cy="128"/>
            </a:xfrm>
            <a:prstGeom prst="ellipse">
              <a:avLst/>
            </a:prstGeom>
            <a:solidFill>
              <a:schemeClr val="accent2"/>
            </a:solidFill>
            <a:ln w="9525">
              <a:noFill/>
              <a:round/>
              <a:headEnd/>
              <a:tailEnd/>
            </a:ln>
            <a:effectLst/>
          </p:spPr>
          <p:txBody>
            <a:bodyPr wrap="none" anchor="ctr"/>
            <a:lstStyle/>
            <a:p>
              <a:endParaRPr lang="el-GR"/>
            </a:p>
          </p:txBody>
        </p:sp>
        <p:sp>
          <p:nvSpPr>
            <p:cNvPr id="353307" name="Oval 27"/>
            <p:cNvSpPr>
              <a:spLocks noChangeArrowheads="1"/>
            </p:cNvSpPr>
            <p:nvPr/>
          </p:nvSpPr>
          <p:spPr bwMode="auto">
            <a:xfrm>
              <a:off x="5062" y="2600"/>
              <a:ext cx="127" cy="128"/>
            </a:xfrm>
            <a:prstGeom prst="ellipse">
              <a:avLst/>
            </a:prstGeom>
            <a:solidFill>
              <a:schemeClr val="accent1"/>
            </a:solidFill>
            <a:ln w="9525">
              <a:noFill/>
              <a:round/>
              <a:headEnd/>
              <a:tailEnd/>
            </a:ln>
            <a:effectLst/>
          </p:spPr>
          <p:txBody>
            <a:bodyPr wrap="none" anchor="ctr"/>
            <a:lstStyle/>
            <a:p>
              <a:endParaRPr lang="el-GR"/>
            </a:p>
          </p:txBody>
        </p:sp>
        <p:sp>
          <p:nvSpPr>
            <p:cNvPr id="353308" name="Oval 28"/>
            <p:cNvSpPr>
              <a:spLocks noChangeArrowheads="1"/>
            </p:cNvSpPr>
            <p:nvPr/>
          </p:nvSpPr>
          <p:spPr bwMode="auto">
            <a:xfrm>
              <a:off x="5241" y="2600"/>
              <a:ext cx="127" cy="128"/>
            </a:xfrm>
            <a:prstGeom prst="ellipse">
              <a:avLst/>
            </a:prstGeom>
            <a:solidFill>
              <a:schemeClr val="accent1"/>
            </a:solidFill>
            <a:ln w="9525">
              <a:noFill/>
              <a:round/>
              <a:headEnd/>
              <a:tailEnd/>
            </a:ln>
            <a:effectLst/>
          </p:spPr>
          <p:txBody>
            <a:bodyPr wrap="none" anchor="ctr"/>
            <a:lstStyle/>
            <a:p>
              <a:endParaRPr lang="el-GR"/>
            </a:p>
          </p:txBody>
        </p:sp>
        <p:sp>
          <p:nvSpPr>
            <p:cNvPr id="353309" name="Oval 29"/>
            <p:cNvSpPr>
              <a:spLocks noChangeArrowheads="1"/>
            </p:cNvSpPr>
            <p:nvPr/>
          </p:nvSpPr>
          <p:spPr bwMode="auto">
            <a:xfrm>
              <a:off x="5420" y="2600"/>
              <a:ext cx="127" cy="128"/>
            </a:xfrm>
            <a:prstGeom prst="ellipse">
              <a:avLst/>
            </a:prstGeom>
            <a:solidFill>
              <a:schemeClr val="folHlink"/>
            </a:solidFill>
            <a:ln w="9525">
              <a:noFill/>
              <a:round/>
              <a:headEnd/>
              <a:tailEnd/>
            </a:ln>
            <a:effectLst/>
          </p:spPr>
          <p:txBody>
            <a:bodyPr wrap="none" anchor="ctr"/>
            <a:lstStyle/>
            <a:p>
              <a:endParaRPr lang="el-GR"/>
            </a:p>
          </p:txBody>
        </p:sp>
        <p:sp>
          <p:nvSpPr>
            <p:cNvPr id="353310" name="Oval 30"/>
            <p:cNvSpPr>
              <a:spLocks noChangeArrowheads="1"/>
            </p:cNvSpPr>
            <p:nvPr/>
          </p:nvSpPr>
          <p:spPr bwMode="auto">
            <a:xfrm>
              <a:off x="4704" y="2779"/>
              <a:ext cx="127" cy="127"/>
            </a:xfrm>
            <a:prstGeom prst="ellipse">
              <a:avLst/>
            </a:prstGeom>
            <a:solidFill>
              <a:schemeClr val="accent2"/>
            </a:solidFill>
            <a:ln w="9525">
              <a:noFill/>
              <a:round/>
              <a:headEnd/>
              <a:tailEnd/>
            </a:ln>
            <a:effectLst/>
          </p:spPr>
          <p:txBody>
            <a:bodyPr wrap="none" anchor="ctr"/>
            <a:lstStyle/>
            <a:p>
              <a:endParaRPr lang="el-GR"/>
            </a:p>
          </p:txBody>
        </p:sp>
        <p:sp>
          <p:nvSpPr>
            <p:cNvPr id="353311" name="Oval 31"/>
            <p:cNvSpPr>
              <a:spLocks noChangeArrowheads="1"/>
            </p:cNvSpPr>
            <p:nvPr/>
          </p:nvSpPr>
          <p:spPr bwMode="auto">
            <a:xfrm>
              <a:off x="4883" y="2779"/>
              <a:ext cx="127" cy="127"/>
            </a:xfrm>
            <a:prstGeom prst="ellipse">
              <a:avLst/>
            </a:prstGeom>
            <a:solidFill>
              <a:schemeClr val="accent1"/>
            </a:solidFill>
            <a:ln w="9525">
              <a:noFill/>
              <a:round/>
              <a:headEnd/>
              <a:tailEnd/>
            </a:ln>
            <a:effectLst/>
          </p:spPr>
          <p:txBody>
            <a:bodyPr wrap="none" anchor="ctr"/>
            <a:lstStyle/>
            <a:p>
              <a:endParaRPr lang="el-GR"/>
            </a:p>
          </p:txBody>
        </p:sp>
        <p:sp>
          <p:nvSpPr>
            <p:cNvPr id="353312" name="Oval 32"/>
            <p:cNvSpPr>
              <a:spLocks noChangeArrowheads="1"/>
            </p:cNvSpPr>
            <p:nvPr/>
          </p:nvSpPr>
          <p:spPr bwMode="auto">
            <a:xfrm>
              <a:off x="5062" y="2779"/>
              <a:ext cx="127" cy="127"/>
            </a:xfrm>
            <a:prstGeom prst="ellipse">
              <a:avLst/>
            </a:prstGeom>
            <a:solidFill>
              <a:schemeClr val="accent1"/>
            </a:solidFill>
            <a:ln w="9525">
              <a:noFill/>
              <a:round/>
              <a:headEnd/>
              <a:tailEnd/>
            </a:ln>
            <a:effectLst/>
          </p:spPr>
          <p:txBody>
            <a:bodyPr wrap="none" anchor="ctr"/>
            <a:lstStyle/>
            <a:p>
              <a:endParaRPr lang="el-GR"/>
            </a:p>
          </p:txBody>
        </p:sp>
        <p:sp>
          <p:nvSpPr>
            <p:cNvPr id="353313" name="Oval 33"/>
            <p:cNvSpPr>
              <a:spLocks noChangeArrowheads="1"/>
            </p:cNvSpPr>
            <p:nvPr/>
          </p:nvSpPr>
          <p:spPr bwMode="auto">
            <a:xfrm>
              <a:off x="5241" y="2779"/>
              <a:ext cx="127" cy="127"/>
            </a:xfrm>
            <a:prstGeom prst="ellipse">
              <a:avLst/>
            </a:prstGeom>
            <a:solidFill>
              <a:schemeClr val="folHlink"/>
            </a:solidFill>
            <a:ln w="9525">
              <a:noFill/>
              <a:round/>
              <a:headEnd/>
              <a:tailEnd/>
            </a:ln>
            <a:effectLst/>
          </p:spPr>
          <p:txBody>
            <a:bodyPr wrap="none" anchor="ctr"/>
            <a:lstStyle/>
            <a:p>
              <a:endParaRPr lang="el-GR"/>
            </a:p>
          </p:txBody>
        </p:sp>
        <p:sp>
          <p:nvSpPr>
            <p:cNvPr id="353314" name="Oval 34"/>
            <p:cNvSpPr>
              <a:spLocks noChangeArrowheads="1"/>
            </p:cNvSpPr>
            <p:nvPr/>
          </p:nvSpPr>
          <p:spPr bwMode="auto">
            <a:xfrm>
              <a:off x="4704" y="2958"/>
              <a:ext cx="127" cy="127"/>
            </a:xfrm>
            <a:prstGeom prst="ellipse">
              <a:avLst/>
            </a:prstGeom>
            <a:solidFill>
              <a:schemeClr val="accent1"/>
            </a:solidFill>
            <a:ln w="9525">
              <a:noFill/>
              <a:round/>
              <a:headEnd/>
              <a:tailEnd/>
            </a:ln>
            <a:effectLst/>
          </p:spPr>
          <p:txBody>
            <a:bodyPr wrap="none" anchor="ctr"/>
            <a:lstStyle/>
            <a:p>
              <a:endParaRPr lang="el-GR"/>
            </a:p>
          </p:txBody>
        </p:sp>
        <p:sp>
          <p:nvSpPr>
            <p:cNvPr id="353315" name="Oval 35"/>
            <p:cNvSpPr>
              <a:spLocks noChangeArrowheads="1"/>
            </p:cNvSpPr>
            <p:nvPr/>
          </p:nvSpPr>
          <p:spPr bwMode="auto">
            <a:xfrm>
              <a:off x="4883" y="2958"/>
              <a:ext cx="127" cy="127"/>
            </a:xfrm>
            <a:prstGeom prst="ellipse">
              <a:avLst/>
            </a:prstGeom>
            <a:solidFill>
              <a:schemeClr val="accent1"/>
            </a:solidFill>
            <a:ln w="9525">
              <a:noFill/>
              <a:round/>
              <a:headEnd/>
              <a:tailEnd/>
            </a:ln>
            <a:effectLst/>
          </p:spPr>
          <p:txBody>
            <a:bodyPr wrap="none" anchor="ctr"/>
            <a:lstStyle/>
            <a:p>
              <a:endParaRPr lang="el-GR"/>
            </a:p>
          </p:txBody>
        </p:sp>
        <p:sp>
          <p:nvSpPr>
            <p:cNvPr id="353316" name="Oval 36"/>
            <p:cNvSpPr>
              <a:spLocks noChangeArrowheads="1"/>
            </p:cNvSpPr>
            <p:nvPr/>
          </p:nvSpPr>
          <p:spPr bwMode="auto">
            <a:xfrm>
              <a:off x="5062" y="2958"/>
              <a:ext cx="127" cy="127"/>
            </a:xfrm>
            <a:prstGeom prst="ellipse">
              <a:avLst/>
            </a:prstGeom>
            <a:solidFill>
              <a:schemeClr val="folHlink"/>
            </a:solidFill>
            <a:ln w="9525">
              <a:noFill/>
              <a:round/>
              <a:headEnd/>
              <a:tailEnd/>
            </a:ln>
            <a:effectLst/>
          </p:spPr>
          <p:txBody>
            <a:bodyPr wrap="none" anchor="ctr"/>
            <a:lstStyle/>
            <a:p>
              <a:endParaRPr lang="el-GR"/>
            </a:p>
          </p:txBody>
        </p:sp>
        <p:sp>
          <p:nvSpPr>
            <p:cNvPr id="353317" name="Oval 37"/>
            <p:cNvSpPr>
              <a:spLocks noChangeArrowheads="1"/>
            </p:cNvSpPr>
            <p:nvPr/>
          </p:nvSpPr>
          <p:spPr bwMode="auto">
            <a:xfrm>
              <a:off x="5241" y="2958"/>
              <a:ext cx="127" cy="127"/>
            </a:xfrm>
            <a:prstGeom prst="ellipse">
              <a:avLst/>
            </a:prstGeom>
            <a:solidFill>
              <a:schemeClr val="folHlink"/>
            </a:solidFill>
            <a:ln w="9525">
              <a:noFill/>
              <a:round/>
              <a:headEnd/>
              <a:tailEnd/>
            </a:ln>
            <a:effectLst/>
          </p:spPr>
          <p:txBody>
            <a:bodyPr wrap="none" anchor="ctr"/>
            <a:lstStyle/>
            <a:p>
              <a:endParaRPr lang="el-GR"/>
            </a:p>
          </p:txBody>
        </p:sp>
        <p:sp>
          <p:nvSpPr>
            <p:cNvPr id="353318" name="Oval 38"/>
            <p:cNvSpPr>
              <a:spLocks noChangeArrowheads="1"/>
            </p:cNvSpPr>
            <p:nvPr/>
          </p:nvSpPr>
          <p:spPr bwMode="auto">
            <a:xfrm>
              <a:off x="4883" y="3137"/>
              <a:ext cx="127" cy="127"/>
            </a:xfrm>
            <a:prstGeom prst="ellipse">
              <a:avLst/>
            </a:prstGeom>
            <a:solidFill>
              <a:schemeClr val="folHlink"/>
            </a:solidFill>
            <a:ln w="9525">
              <a:noFill/>
              <a:round/>
              <a:headEnd/>
              <a:tailEnd/>
            </a:ln>
            <a:effectLst/>
          </p:spPr>
          <p:txBody>
            <a:bodyPr wrap="none" anchor="ctr"/>
            <a:lstStyle/>
            <a:p>
              <a:endParaRPr lang="el-GR"/>
            </a:p>
          </p:txBody>
        </p:sp>
        <p:sp>
          <p:nvSpPr>
            <p:cNvPr id="353319" name="Oval 39"/>
            <p:cNvSpPr>
              <a:spLocks noChangeArrowheads="1"/>
            </p:cNvSpPr>
            <p:nvPr/>
          </p:nvSpPr>
          <p:spPr bwMode="auto">
            <a:xfrm>
              <a:off x="5241" y="3137"/>
              <a:ext cx="127" cy="127"/>
            </a:xfrm>
            <a:prstGeom prst="ellipse">
              <a:avLst/>
            </a:prstGeom>
            <a:solidFill>
              <a:schemeClr val="folHlink"/>
            </a:solidFill>
            <a:ln w="9525">
              <a:noFill/>
              <a:round/>
              <a:headEnd/>
              <a:tailEnd/>
            </a:ln>
            <a:effectLst/>
          </p:spPr>
          <p:txBody>
            <a:bodyPr wrap="none" anchor="ctr"/>
            <a:lstStyle/>
            <a:p>
              <a:endParaRPr lang="el-GR"/>
            </a:p>
          </p:txBody>
        </p:sp>
      </p:grpSp>
      <p:sp>
        <p:nvSpPr>
          <p:cNvPr id="353320"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l-GR"/>
          </a:p>
        </p:txBody>
      </p:sp>
    </p:spTree>
  </p:cSld>
  <p:clrMapOvr>
    <a:masterClrMapping/>
  </p:clrMapOvr>
  <p:transition spd="med">
    <p:randomBar dir="vert"/>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6" name="5 - Θέση αριθμού διαφάνειας"/>
          <p:cNvSpPr>
            <a:spLocks noGrp="1"/>
          </p:cNvSpPr>
          <p:nvPr>
            <p:ph type="sldNum" sz="quarter" idx="12"/>
          </p:nvPr>
        </p:nvSpPr>
        <p:spPr/>
        <p:txBody>
          <a:bodyPr/>
          <a:lstStyle>
            <a:lvl1pPr>
              <a:defRPr/>
            </a:lvl1pPr>
          </a:lstStyle>
          <a:p>
            <a:fld id="{E61EFCA5-C651-48C8-8EA9-EC6A99975435}" type="slidenum">
              <a:rPr lang="el-GR" altLang="en-US"/>
              <a:pPr/>
              <a:t>‹#›</a:t>
            </a:fld>
            <a:endParaRPr lang="el-GR" altLang="en-US"/>
          </a:p>
        </p:txBody>
      </p:sp>
    </p:spTree>
  </p:cSld>
  <p:clrMapOvr>
    <a:masterClrMapping/>
  </p:clrMapOvr>
  <p:transition spd="med">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122238"/>
            <a:ext cx="2057400" cy="6008687"/>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122238"/>
            <a:ext cx="6019800" cy="6008687"/>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6" name="5 - Θέση αριθμού διαφάνειας"/>
          <p:cNvSpPr>
            <a:spLocks noGrp="1"/>
          </p:cNvSpPr>
          <p:nvPr>
            <p:ph type="sldNum" sz="quarter" idx="12"/>
          </p:nvPr>
        </p:nvSpPr>
        <p:spPr/>
        <p:txBody>
          <a:bodyPr/>
          <a:lstStyle>
            <a:lvl1pPr>
              <a:defRPr/>
            </a:lvl1pPr>
          </a:lstStyle>
          <a:p>
            <a:fld id="{282991B9-2BF1-4779-9E50-DA455A22AFCD}" type="slidenum">
              <a:rPr lang="el-GR" altLang="en-US"/>
              <a:pPr/>
              <a:t>‹#›</a:t>
            </a:fld>
            <a:endParaRPr lang="el-GR" altLang="en-US"/>
          </a:p>
        </p:txBody>
      </p:sp>
    </p:spTree>
  </p:cSld>
  <p:clrMapOvr>
    <a:masterClrMapping/>
  </p:clrMapOvr>
  <p:transition spd="med">
    <p:randomBar dir="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Τίτλος, Κείμενο και Clip Art">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22238"/>
            <a:ext cx="7543800" cy="1295400"/>
          </a:xfrm>
        </p:spPr>
        <p:txBody>
          <a:bodyPr/>
          <a:lstStyle/>
          <a:p>
            <a:r>
              <a:rPr lang="el-GR" smtClean="0"/>
              <a:t>Kλικ για επεξεργασία του τίτλου</a:t>
            </a:r>
            <a:endParaRPr lang="el-GR"/>
          </a:p>
        </p:txBody>
      </p:sp>
      <p:sp>
        <p:nvSpPr>
          <p:cNvPr id="3" name="2 - Θέση κειμένου"/>
          <p:cNvSpPr>
            <a:spLocks noGrp="1"/>
          </p:cNvSpPr>
          <p:nvPr>
            <p:ph type="body" sz="half" idx="1"/>
          </p:nvPr>
        </p:nvSpPr>
        <p:spPr>
          <a:xfrm>
            <a:off x="457200" y="1719263"/>
            <a:ext cx="4038600" cy="441166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ClipArt"/>
          <p:cNvSpPr>
            <a:spLocks noGrp="1"/>
          </p:cNvSpPr>
          <p:nvPr>
            <p:ph type="clipArt" sz="half" idx="2"/>
          </p:nvPr>
        </p:nvSpPr>
        <p:spPr>
          <a:xfrm>
            <a:off x="4648200" y="1719263"/>
            <a:ext cx="4038600" cy="4411662"/>
          </a:xfrm>
        </p:spPr>
        <p:txBody>
          <a:bodyPr/>
          <a:lstStyle/>
          <a:p>
            <a:endParaRPr lang="el-GR"/>
          </a:p>
        </p:txBody>
      </p:sp>
      <p:sp>
        <p:nvSpPr>
          <p:cNvPr id="5" name="4 - Θέση ημερομηνίας"/>
          <p:cNvSpPr>
            <a:spLocks noGrp="1"/>
          </p:cNvSpPr>
          <p:nvPr>
            <p:ph type="dt" sz="half" idx="10"/>
          </p:nvPr>
        </p:nvSpPr>
        <p:spPr>
          <a:xfrm>
            <a:off x="457200" y="6248400"/>
            <a:ext cx="2133600" cy="457200"/>
          </a:xfrm>
        </p:spPr>
        <p:txBody>
          <a:bodyPr/>
          <a:lstStyle>
            <a:lvl1pPr>
              <a:defRPr/>
            </a:lvl1pPr>
          </a:lstStyle>
          <a:p>
            <a:endParaRPr lang="el-GR" altLang="en-US"/>
          </a:p>
        </p:txBody>
      </p:sp>
      <p:sp>
        <p:nvSpPr>
          <p:cNvPr id="6" name="5 - Θέση υποσέλιδου"/>
          <p:cNvSpPr>
            <a:spLocks noGrp="1"/>
          </p:cNvSpPr>
          <p:nvPr>
            <p:ph type="ftr" sz="quarter" idx="11"/>
          </p:nvPr>
        </p:nvSpPr>
        <p:spPr>
          <a:xfrm>
            <a:off x="3124200" y="6248400"/>
            <a:ext cx="2895600" cy="457200"/>
          </a:xfrm>
        </p:spPr>
        <p:txBody>
          <a:bodyPr/>
          <a:lstStyle>
            <a:lvl1pPr>
              <a:defRPr/>
            </a:lvl1pPr>
          </a:lstStyle>
          <a:p>
            <a:r>
              <a:rPr lang="el-GR" altLang="en-US"/>
              <a:t>ΒΑΣΙΚΗ ΝΟΣΗΛΕΥΤΙΚΗ ΙΙ</a:t>
            </a:r>
          </a:p>
        </p:txBody>
      </p:sp>
      <p:sp>
        <p:nvSpPr>
          <p:cNvPr id="7" name="6 - Θέση αριθμού διαφάνειας"/>
          <p:cNvSpPr>
            <a:spLocks noGrp="1"/>
          </p:cNvSpPr>
          <p:nvPr>
            <p:ph type="sldNum" sz="quarter" idx="12"/>
          </p:nvPr>
        </p:nvSpPr>
        <p:spPr>
          <a:xfrm>
            <a:off x="6553200" y="6248400"/>
            <a:ext cx="2133600" cy="457200"/>
          </a:xfrm>
        </p:spPr>
        <p:txBody>
          <a:bodyPr/>
          <a:lstStyle>
            <a:lvl1pPr>
              <a:defRPr/>
            </a:lvl1pPr>
          </a:lstStyle>
          <a:p>
            <a:fld id="{0DB741B0-F11E-446A-9349-1316C5C83C53}" type="slidenum">
              <a:rPr lang="el-GR" altLang="en-US"/>
              <a:pPr/>
              <a:t>‹#›</a:t>
            </a:fld>
            <a:endParaRPr lang="el-GR" altLang="en-US"/>
          </a:p>
        </p:txBody>
      </p:sp>
    </p:spTree>
  </p:cSld>
  <p:clrMapOvr>
    <a:masterClrMapping/>
  </p:clrMapOvr>
  <p:transition spd="med">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6" name="5 - Θέση αριθμού διαφάνειας"/>
          <p:cNvSpPr>
            <a:spLocks noGrp="1"/>
          </p:cNvSpPr>
          <p:nvPr>
            <p:ph type="sldNum" sz="quarter" idx="12"/>
          </p:nvPr>
        </p:nvSpPr>
        <p:spPr/>
        <p:txBody>
          <a:bodyPr/>
          <a:lstStyle>
            <a:lvl1pPr>
              <a:defRPr/>
            </a:lvl1pPr>
          </a:lstStyle>
          <a:p>
            <a:fld id="{C837D7DB-4D98-413E-A517-791B782BEDCD}" type="slidenum">
              <a:rPr lang="el-GR" altLang="en-US"/>
              <a:pPr/>
              <a:t>‹#›</a:t>
            </a:fld>
            <a:endParaRPr lang="el-GR" altLang="en-US"/>
          </a:p>
        </p:txBody>
      </p:sp>
    </p:spTree>
  </p:cSld>
  <p:clrMapOvr>
    <a:masterClrMapping/>
  </p:clrMapOvr>
  <p:transition spd="med">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ltLang="en-US"/>
          </a:p>
        </p:txBody>
      </p:sp>
      <p:sp>
        <p:nvSpPr>
          <p:cNvPr id="5" name="4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6" name="5 - Θέση αριθμού διαφάνειας"/>
          <p:cNvSpPr>
            <a:spLocks noGrp="1"/>
          </p:cNvSpPr>
          <p:nvPr>
            <p:ph type="sldNum" sz="quarter" idx="12"/>
          </p:nvPr>
        </p:nvSpPr>
        <p:spPr/>
        <p:txBody>
          <a:bodyPr/>
          <a:lstStyle>
            <a:lvl1pPr>
              <a:defRPr/>
            </a:lvl1pPr>
          </a:lstStyle>
          <a:p>
            <a:fld id="{8D3448D7-EF98-43A0-A9AB-7EC00FE06E8F}" type="slidenum">
              <a:rPr lang="el-GR" altLang="en-US"/>
              <a:pPr/>
              <a:t>‹#›</a:t>
            </a:fld>
            <a:endParaRPr lang="el-GR" altLang="en-US"/>
          </a:p>
        </p:txBody>
      </p:sp>
    </p:spTree>
  </p:cSld>
  <p:clrMapOvr>
    <a:masterClrMapping/>
  </p:clrMapOvr>
  <p:transition spd="med">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7" name="6 - Θέση αριθμού διαφάνειας"/>
          <p:cNvSpPr>
            <a:spLocks noGrp="1"/>
          </p:cNvSpPr>
          <p:nvPr>
            <p:ph type="sldNum" sz="quarter" idx="12"/>
          </p:nvPr>
        </p:nvSpPr>
        <p:spPr/>
        <p:txBody>
          <a:bodyPr/>
          <a:lstStyle>
            <a:lvl1pPr>
              <a:defRPr/>
            </a:lvl1pPr>
          </a:lstStyle>
          <a:p>
            <a:fld id="{890BB875-8BBE-42AA-9E1F-27062D40FC8D}" type="slidenum">
              <a:rPr lang="el-GR" altLang="en-US"/>
              <a:pPr/>
              <a:t>‹#›</a:t>
            </a:fld>
            <a:endParaRPr lang="el-GR" altLang="en-US"/>
          </a:p>
        </p:txBody>
      </p:sp>
    </p:spTree>
  </p:cSld>
  <p:clrMapOvr>
    <a:masterClrMapping/>
  </p:clrMapOvr>
  <p:transition spd="med">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ltLang="en-US"/>
          </a:p>
        </p:txBody>
      </p:sp>
      <p:sp>
        <p:nvSpPr>
          <p:cNvPr id="8" name="7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9" name="8 - Θέση αριθμού διαφάνειας"/>
          <p:cNvSpPr>
            <a:spLocks noGrp="1"/>
          </p:cNvSpPr>
          <p:nvPr>
            <p:ph type="sldNum" sz="quarter" idx="12"/>
          </p:nvPr>
        </p:nvSpPr>
        <p:spPr/>
        <p:txBody>
          <a:bodyPr/>
          <a:lstStyle>
            <a:lvl1pPr>
              <a:defRPr/>
            </a:lvl1pPr>
          </a:lstStyle>
          <a:p>
            <a:fld id="{9B220B87-7BEC-4138-B211-F70B062E6C3C}" type="slidenum">
              <a:rPr lang="el-GR" altLang="en-US"/>
              <a:pPr/>
              <a:t>‹#›</a:t>
            </a:fld>
            <a:endParaRPr lang="el-GR" altLang="en-US"/>
          </a:p>
        </p:txBody>
      </p:sp>
    </p:spTree>
  </p:cSld>
  <p:clrMapOvr>
    <a:masterClrMapping/>
  </p:clrMapOvr>
  <p:transition spd="med">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ltLang="en-US"/>
          </a:p>
        </p:txBody>
      </p:sp>
      <p:sp>
        <p:nvSpPr>
          <p:cNvPr id="4" name="3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5" name="4 - Θέση αριθμού διαφάνειας"/>
          <p:cNvSpPr>
            <a:spLocks noGrp="1"/>
          </p:cNvSpPr>
          <p:nvPr>
            <p:ph type="sldNum" sz="quarter" idx="12"/>
          </p:nvPr>
        </p:nvSpPr>
        <p:spPr/>
        <p:txBody>
          <a:bodyPr/>
          <a:lstStyle>
            <a:lvl1pPr>
              <a:defRPr/>
            </a:lvl1pPr>
          </a:lstStyle>
          <a:p>
            <a:fld id="{FFB27966-A0D6-4A1C-8B44-F2BAE6E6D6DE}" type="slidenum">
              <a:rPr lang="el-GR" altLang="en-US"/>
              <a:pPr/>
              <a:t>‹#›</a:t>
            </a:fld>
            <a:endParaRPr lang="el-GR" altLang="en-US"/>
          </a:p>
        </p:txBody>
      </p:sp>
    </p:spTree>
  </p:cSld>
  <p:clrMapOvr>
    <a:masterClrMapping/>
  </p:clrMapOvr>
  <p:transition spd="med">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ltLang="en-US"/>
          </a:p>
        </p:txBody>
      </p:sp>
      <p:sp>
        <p:nvSpPr>
          <p:cNvPr id="3" name="2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4" name="3 - Θέση αριθμού διαφάνειας"/>
          <p:cNvSpPr>
            <a:spLocks noGrp="1"/>
          </p:cNvSpPr>
          <p:nvPr>
            <p:ph type="sldNum" sz="quarter" idx="12"/>
          </p:nvPr>
        </p:nvSpPr>
        <p:spPr/>
        <p:txBody>
          <a:bodyPr/>
          <a:lstStyle>
            <a:lvl1pPr>
              <a:defRPr/>
            </a:lvl1pPr>
          </a:lstStyle>
          <a:p>
            <a:fld id="{B2DDB39C-A37F-4C75-B6E9-D6BE63546206}" type="slidenum">
              <a:rPr lang="el-GR" altLang="en-US"/>
              <a:pPr/>
              <a:t>‹#›</a:t>
            </a:fld>
            <a:endParaRPr lang="el-GR" altLang="en-US"/>
          </a:p>
        </p:txBody>
      </p:sp>
    </p:spTree>
  </p:cSld>
  <p:clrMapOvr>
    <a:masterClrMapping/>
  </p:clrMapOvr>
  <p:transition spd="med">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7" name="6 - Θέση αριθμού διαφάνειας"/>
          <p:cNvSpPr>
            <a:spLocks noGrp="1"/>
          </p:cNvSpPr>
          <p:nvPr>
            <p:ph type="sldNum" sz="quarter" idx="12"/>
          </p:nvPr>
        </p:nvSpPr>
        <p:spPr/>
        <p:txBody>
          <a:bodyPr/>
          <a:lstStyle>
            <a:lvl1pPr>
              <a:defRPr/>
            </a:lvl1pPr>
          </a:lstStyle>
          <a:p>
            <a:fld id="{2EFE547F-1F38-44FE-8044-C45C9B86422D}" type="slidenum">
              <a:rPr lang="el-GR" altLang="en-US"/>
              <a:pPr/>
              <a:t>‹#›</a:t>
            </a:fld>
            <a:endParaRPr lang="el-GR" altLang="en-US"/>
          </a:p>
        </p:txBody>
      </p:sp>
    </p:spTree>
  </p:cSld>
  <p:clrMapOvr>
    <a:masterClrMapping/>
  </p:clrMapOvr>
  <p:transition spd="med">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ltLang="en-US"/>
          </a:p>
        </p:txBody>
      </p:sp>
      <p:sp>
        <p:nvSpPr>
          <p:cNvPr id="6" name="5 - Θέση υποσέλιδου"/>
          <p:cNvSpPr>
            <a:spLocks noGrp="1"/>
          </p:cNvSpPr>
          <p:nvPr>
            <p:ph type="ftr" sz="quarter" idx="11"/>
          </p:nvPr>
        </p:nvSpPr>
        <p:spPr/>
        <p:txBody>
          <a:bodyPr/>
          <a:lstStyle>
            <a:lvl1pPr>
              <a:defRPr/>
            </a:lvl1pPr>
          </a:lstStyle>
          <a:p>
            <a:r>
              <a:rPr lang="el-GR" altLang="en-US"/>
              <a:t>ΒΑΣΙΚΗ ΝΟΣΗΛΕΥΤΙΚΗ ΙΙ</a:t>
            </a:r>
          </a:p>
        </p:txBody>
      </p:sp>
      <p:sp>
        <p:nvSpPr>
          <p:cNvPr id="7" name="6 - Θέση αριθμού διαφάνειας"/>
          <p:cNvSpPr>
            <a:spLocks noGrp="1"/>
          </p:cNvSpPr>
          <p:nvPr>
            <p:ph type="sldNum" sz="quarter" idx="12"/>
          </p:nvPr>
        </p:nvSpPr>
        <p:spPr/>
        <p:txBody>
          <a:bodyPr/>
          <a:lstStyle>
            <a:lvl1pPr>
              <a:defRPr/>
            </a:lvl1pPr>
          </a:lstStyle>
          <a:p>
            <a:fld id="{38D9A77E-1D5E-41E3-A29D-7CAC7057B2E2}" type="slidenum">
              <a:rPr lang="el-GR" altLang="en-US"/>
              <a:pPr/>
              <a:t>‹#›</a:t>
            </a:fld>
            <a:endParaRPr lang="el-GR" altLang="en-US"/>
          </a:p>
        </p:txBody>
      </p:sp>
    </p:spTree>
  </p:cSld>
  <p:clrMapOvr>
    <a:masterClrMapping/>
  </p:clrMapOvr>
  <p:transition spd="med">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225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l-GR"/>
          </a:p>
        </p:txBody>
      </p:sp>
      <p:sp>
        <p:nvSpPr>
          <p:cNvPr id="35225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altLang="en-US" smtClean="0"/>
              <a:t>Κάντε κλικ για επεξεργασία του τίτλου</a:t>
            </a:r>
          </a:p>
        </p:txBody>
      </p:sp>
      <p:sp>
        <p:nvSpPr>
          <p:cNvPr id="35226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altLang="en-US" smtClean="0"/>
              <a:t>Κάντε κλικ για να επεξεργαστείτε τα στυλ κειμένου του υποδείγματος</a:t>
            </a:r>
          </a:p>
          <a:p>
            <a:pPr lvl="1"/>
            <a:r>
              <a:rPr lang="el-GR" altLang="en-US" smtClean="0"/>
              <a:t>Δεύτερου επιπέδου</a:t>
            </a:r>
          </a:p>
          <a:p>
            <a:pPr lvl="2"/>
            <a:r>
              <a:rPr lang="el-GR" altLang="en-US" smtClean="0"/>
              <a:t>Τρίτου επιπέδου</a:t>
            </a:r>
          </a:p>
          <a:p>
            <a:pPr lvl="3"/>
            <a:r>
              <a:rPr lang="el-GR" altLang="en-US" smtClean="0"/>
              <a:t>Τέταρτου επιπέδου</a:t>
            </a:r>
          </a:p>
          <a:p>
            <a:pPr lvl="4"/>
            <a:r>
              <a:rPr lang="el-GR" altLang="en-US" smtClean="0"/>
              <a:t>Πέμπτου επιπέδου</a:t>
            </a:r>
          </a:p>
        </p:txBody>
      </p:sp>
      <p:sp>
        <p:nvSpPr>
          <p:cNvPr id="35226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l-GR" altLang="en-US"/>
          </a:p>
        </p:txBody>
      </p:sp>
      <p:sp>
        <p:nvSpPr>
          <p:cNvPr id="35226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r>
              <a:rPr lang="el-GR" altLang="en-US"/>
              <a:t>ΒΑΣΙΚΗ ΝΟΣΗΛΕΥΤΙΚΗ ΙΙ</a:t>
            </a:r>
          </a:p>
        </p:txBody>
      </p:sp>
      <p:sp>
        <p:nvSpPr>
          <p:cNvPr id="35226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F105195-1892-480F-8BB1-53C8B7179B8E}" type="slidenum">
              <a:rPr lang="el-GR" altLang="en-US"/>
              <a:pPr/>
              <a:t>‹#›</a:t>
            </a:fld>
            <a:endParaRPr lang="el-GR" altLang="en-US"/>
          </a:p>
        </p:txBody>
      </p:sp>
      <p:grpSp>
        <p:nvGrpSpPr>
          <p:cNvPr id="352264" name="Group 8"/>
          <p:cNvGrpSpPr>
            <a:grpSpLocks/>
          </p:cNvGrpSpPr>
          <p:nvPr/>
        </p:nvGrpSpPr>
        <p:grpSpPr bwMode="auto">
          <a:xfrm>
            <a:off x="8153400" y="152400"/>
            <a:ext cx="792163" cy="1295400"/>
            <a:chOff x="5136" y="960"/>
            <a:chExt cx="528" cy="864"/>
          </a:xfrm>
        </p:grpSpPr>
        <p:sp>
          <p:nvSpPr>
            <p:cNvPr id="352265" name="Oval 9"/>
            <p:cNvSpPr>
              <a:spLocks noChangeArrowheads="1"/>
            </p:cNvSpPr>
            <p:nvPr/>
          </p:nvSpPr>
          <p:spPr bwMode="auto">
            <a:xfrm>
              <a:off x="5136" y="960"/>
              <a:ext cx="80" cy="80"/>
            </a:xfrm>
            <a:prstGeom prst="ellipse">
              <a:avLst/>
            </a:prstGeom>
            <a:solidFill>
              <a:schemeClr val="tx2"/>
            </a:solidFill>
            <a:ln w="9525">
              <a:noFill/>
              <a:round/>
              <a:headEnd/>
              <a:tailEnd/>
            </a:ln>
            <a:effectLst/>
          </p:spPr>
          <p:txBody>
            <a:bodyPr wrap="none" anchor="ctr"/>
            <a:lstStyle/>
            <a:p>
              <a:endParaRPr lang="el-GR"/>
            </a:p>
          </p:txBody>
        </p:sp>
        <p:sp>
          <p:nvSpPr>
            <p:cNvPr id="352266" name="Oval 10"/>
            <p:cNvSpPr>
              <a:spLocks noChangeArrowheads="1"/>
            </p:cNvSpPr>
            <p:nvPr/>
          </p:nvSpPr>
          <p:spPr bwMode="auto">
            <a:xfrm>
              <a:off x="5248" y="960"/>
              <a:ext cx="80" cy="80"/>
            </a:xfrm>
            <a:prstGeom prst="ellipse">
              <a:avLst/>
            </a:prstGeom>
            <a:solidFill>
              <a:schemeClr val="tx2"/>
            </a:solidFill>
            <a:ln w="9525">
              <a:noFill/>
              <a:round/>
              <a:headEnd/>
              <a:tailEnd/>
            </a:ln>
            <a:effectLst/>
          </p:spPr>
          <p:txBody>
            <a:bodyPr wrap="none" anchor="ctr"/>
            <a:lstStyle/>
            <a:p>
              <a:endParaRPr lang="el-GR"/>
            </a:p>
          </p:txBody>
        </p:sp>
        <p:sp>
          <p:nvSpPr>
            <p:cNvPr id="352267" name="Oval 11"/>
            <p:cNvSpPr>
              <a:spLocks noChangeArrowheads="1"/>
            </p:cNvSpPr>
            <p:nvPr/>
          </p:nvSpPr>
          <p:spPr bwMode="auto">
            <a:xfrm>
              <a:off x="5360" y="960"/>
              <a:ext cx="80" cy="80"/>
            </a:xfrm>
            <a:prstGeom prst="ellipse">
              <a:avLst/>
            </a:prstGeom>
            <a:solidFill>
              <a:schemeClr val="tx2"/>
            </a:solidFill>
            <a:ln w="9525">
              <a:noFill/>
              <a:round/>
              <a:headEnd/>
              <a:tailEnd/>
            </a:ln>
            <a:effectLst/>
          </p:spPr>
          <p:txBody>
            <a:bodyPr wrap="none" anchor="ctr"/>
            <a:lstStyle/>
            <a:p>
              <a:endParaRPr lang="el-GR"/>
            </a:p>
          </p:txBody>
        </p:sp>
        <p:sp>
          <p:nvSpPr>
            <p:cNvPr id="352268" name="Oval 12"/>
            <p:cNvSpPr>
              <a:spLocks noChangeArrowheads="1"/>
            </p:cNvSpPr>
            <p:nvPr/>
          </p:nvSpPr>
          <p:spPr bwMode="auto">
            <a:xfrm>
              <a:off x="5136" y="1072"/>
              <a:ext cx="80" cy="80"/>
            </a:xfrm>
            <a:prstGeom prst="ellipse">
              <a:avLst/>
            </a:prstGeom>
            <a:solidFill>
              <a:schemeClr val="tx2"/>
            </a:solidFill>
            <a:ln w="9525">
              <a:noFill/>
              <a:round/>
              <a:headEnd/>
              <a:tailEnd/>
            </a:ln>
            <a:effectLst/>
          </p:spPr>
          <p:txBody>
            <a:bodyPr wrap="none" anchor="ctr"/>
            <a:lstStyle/>
            <a:p>
              <a:endParaRPr lang="el-GR"/>
            </a:p>
          </p:txBody>
        </p:sp>
        <p:sp>
          <p:nvSpPr>
            <p:cNvPr id="352269" name="Oval 13"/>
            <p:cNvSpPr>
              <a:spLocks noChangeArrowheads="1"/>
            </p:cNvSpPr>
            <p:nvPr/>
          </p:nvSpPr>
          <p:spPr bwMode="auto">
            <a:xfrm>
              <a:off x="5248" y="1072"/>
              <a:ext cx="80" cy="80"/>
            </a:xfrm>
            <a:prstGeom prst="ellipse">
              <a:avLst/>
            </a:prstGeom>
            <a:solidFill>
              <a:schemeClr val="tx2"/>
            </a:solidFill>
            <a:ln w="9525">
              <a:noFill/>
              <a:round/>
              <a:headEnd/>
              <a:tailEnd/>
            </a:ln>
            <a:effectLst/>
          </p:spPr>
          <p:txBody>
            <a:bodyPr wrap="none" anchor="ctr"/>
            <a:lstStyle/>
            <a:p>
              <a:endParaRPr lang="el-GR"/>
            </a:p>
          </p:txBody>
        </p:sp>
        <p:sp>
          <p:nvSpPr>
            <p:cNvPr id="352270" name="Oval 14"/>
            <p:cNvSpPr>
              <a:spLocks noChangeArrowheads="1"/>
            </p:cNvSpPr>
            <p:nvPr/>
          </p:nvSpPr>
          <p:spPr bwMode="auto">
            <a:xfrm>
              <a:off x="5360" y="1072"/>
              <a:ext cx="80" cy="80"/>
            </a:xfrm>
            <a:prstGeom prst="ellipse">
              <a:avLst/>
            </a:prstGeom>
            <a:solidFill>
              <a:schemeClr val="tx2"/>
            </a:solidFill>
            <a:ln w="9525">
              <a:noFill/>
              <a:round/>
              <a:headEnd/>
              <a:tailEnd/>
            </a:ln>
            <a:effectLst/>
          </p:spPr>
          <p:txBody>
            <a:bodyPr wrap="none" anchor="ctr"/>
            <a:lstStyle/>
            <a:p>
              <a:endParaRPr lang="el-GR"/>
            </a:p>
          </p:txBody>
        </p:sp>
        <p:sp>
          <p:nvSpPr>
            <p:cNvPr id="352271" name="Oval 15"/>
            <p:cNvSpPr>
              <a:spLocks noChangeArrowheads="1"/>
            </p:cNvSpPr>
            <p:nvPr/>
          </p:nvSpPr>
          <p:spPr bwMode="auto">
            <a:xfrm>
              <a:off x="5472" y="1072"/>
              <a:ext cx="80" cy="80"/>
            </a:xfrm>
            <a:prstGeom prst="ellipse">
              <a:avLst/>
            </a:prstGeom>
            <a:solidFill>
              <a:schemeClr val="accent2"/>
            </a:solidFill>
            <a:ln w="9525">
              <a:noFill/>
              <a:round/>
              <a:headEnd/>
              <a:tailEnd/>
            </a:ln>
            <a:effectLst/>
          </p:spPr>
          <p:txBody>
            <a:bodyPr wrap="none" anchor="ctr"/>
            <a:lstStyle/>
            <a:p>
              <a:endParaRPr lang="el-GR"/>
            </a:p>
          </p:txBody>
        </p:sp>
        <p:sp>
          <p:nvSpPr>
            <p:cNvPr id="352272" name="Oval 16"/>
            <p:cNvSpPr>
              <a:spLocks noChangeArrowheads="1"/>
            </p:cNvSpPr>
            <p:nvPr/>
          </p:nvSpPr>
          <p:spPr bwMode="auto">
            <a:xfrm>
              <a:off x="5136" y="1184"/>
              <a:ext cx="80" cy="80"/>
            </a:xfrm>
            <a:prstGeom prst="ellipse">
              <a:avLst/>
            </a:prstGeom>
            <a:solidFill>
              <a:schemeClr val="tx2"/>
            </a:solidFill>
            <a:ln w="9525">
              <a:noFill/>
              <a:round/>
              <a:headEnd/>
              <a:tailEnd/>
            </a:ln>
            <a:effectLst/>
          </p:spPr>
          <p:txBody>
            <a:bodyPr wrap="none" anchor="ctr"/>
            <a:lstStyle/>
            <a:p>
              <a:endParaRPr lang="el-GR"/>
            </a:p>
          </p:txBody>
        </p:sp>
        <p:sp>
          <p:nvSpPr>
            <p:cNvPr id="352273" name="Oval 17"/>
            <p:cNvSpPr>
              <a:spLocks noChangeArrowheads="1"/>
            </p:cNvSpPr>
            <p:nvPr/>
          </p:nvSpPr>
          <p:spPr bwMode="auto">
            <a:xfrm>
              <a:off x="5248" y="1184"/>
              <a:ext cx="80" cy="80"/>
            </a:xfrm>
            <a:prstGeom prst="ellipse">
              <a:avLst/>
            </a:prstGeom>
            <a:solidFill>
              <a:schemeClr val="tx2"/>
            </a:solidFill>
            <a:ln w="9525">
              <a:noFill/>
              <a:round/>
              <a:headEnd/>
              <a:tailEnd/>
            </a:ln>
            <a:effectLst/>
          </p:spPr>
          <p:txBody>
            <a:bodyPr wrap="none" anchor="ctr"/>
            <a:lstStyle/>
            <a:p>
              <a:endParaRPr lang="el-GR"/>
            </a:p>
          </p:txBody>
        </p:sp>
        <p:sp>
          <p:nvSpPr>
            <p:cNvPr id="352274" name="Oval 18"/>
            <p:cNvSpPr>
              <a:spLocks noChangeArrowheads="1"/>
            </p:cNvSpPr>
            <p:nvPr/>
          </p:nvSpPr>
          <p:spPr bwMode="auto">
            <a:xfrm>
              <a:off x="5360" y="1184"/>
              <a:ext cx="80" cy="80"/>
            </a:xfrm>
            <a:prstGeom prst="ellipse">
              <a:avLst/>
            </a:prstGeom>
            <a:solidFill>
              <a:schemeClr val="accent2"/>
            </a:solidFill>
            <a:ln w="9525">
              <a:noFill/>
              <a:round/>
              <a:headEnd/>
              <a:tailEnd/>
            </a:ln>
            <a:effectLst/>
          </p:spPr>
          <p:txBody>
            <a:bodyPr wrap="none" anchor="ctr"/>
            <a:lstStyle/>
            <a:p>
              <a:endParaRPr lang="el-GR"/>
            </a:p>
          </p:txBody>
        </p:sp>
        <p:sp>
          <p:nvSpPr>
            <p:cNvPr id="352275" name="Oval 19"/>
            <p:cNvSpPr>
              <a:spLocks noChangeArrowheads="1"/>
            </p:cNvSpPr>
            <p:nvPr/>
          </p:nvSpPr>
          <p:spPr bwMode="auto">
            <a:xfrm>
              <a:off x="5472" y="1184"/>
              <a:ext cx="80" cy="80"/>
            </a:xfrm>
            <a:prstGeom prst="ellipse">
              <a:avLst/>
            </a:prstGeom>
            <a:solidFill>
              <a:schemeClr val="accent2"/>
            </a:solidFill>
            <a:ln w="9525">
              <a:noFill/>
              <a:round/>
              <a:headEnd/>
              <a:tailEnd/>
            </a:ln>
            <a:effectLst/>
          </p:spPr>
          <p:txBody>
            <a:bodyPr wrap="none" anchor="ctr"/>
            <a:lstStyle/>
            <a:p>
              <a:endParaRPr lang="el-GR"/>
            </a:p>
          </p:txBody>
        </p:sp>
        <p:sp>
          <p:nvSpPr>
            <p:cNvPr id="352276" name="Oval 20"/>
            <p:cNvSpPr>
              <a:spLocks noChangeArrowheads="1"/>
            </p:cNvSpPr>
            <p:nvPr/>
          </p:nvSpPr>
          <p:spPr bwMode="auto">
            <a:xfrm>
              <a:off x="5584" y="1184"/>
              <a:ext cx="80" cy="80"/>
            </a:xfrm>
            <a:prstGeom prst="ellipse">
              <a:avLst/>
            </a:prstGeom>
            <a:solidFill>
              <a:schemeClr val="accent1"/>
            </a:solidFill>
            <a:ln w="9525">
              <a:noFill/>
              <a:round/>
              <a:headEnd/>
              <a:tailEnd/>
            </a:ln>
            <a:effectLst/>
          </p:spPr>
          <p:txBody>
            <a:bodyPr wrap="none" anchor="ctr"/>
            <a:lstStyle/>
            <a:p>
              <a:endParaRPr lang="el-GR"/>
            </a:p>
          </p:txBody>
        </p:sp>
        <p:sp>
          <p:nvSpPr>
            <p:cNvPr id="352277" name="Oval 21"/>
            <p:cNvSpPr>
              <a:spLocks noChangeArrowheads="1"/>
            </p:cNvSpPr>
            <p:nvPr/>
          </p:nvSpPr>
          <p:spPr bwMode="auto">
            <a:xfrm>
              <a:off x="5136" y="1296"/>
              <a:ext cx="80" cy="80"/>
            </a:xfrm>
            <a:prstGeom prst="ellipse">
              <a:avLst/>
            </a:prstGeom>
            <a:solidFill>
              <a:schemeClr val="tx2"/>
            </a:solidFill>
            <a:ln w="9525">
              <a:noFill/>
              <a:round/>
              <a:headEnd/>
              <a:tailEnd/>
            </a:ln>
            <a:effectLst/>
          </p:spPr>
          <p:txBody>
            <a:bodyPr wrap="none" anchor="ctr"/>
            <a:lstStyle/>
            <a:p>
              <a:endParaRPr lang="el-GR"/>
            </a:p>
          </p:txBody>
        </p:sp>
        <p:sp>
          <p:nvSpPr>
            <p:cNvPr id="352278" name="Oval 22"/>
            <p:cNvSpPr>
              <a:spLocks noChangeArrowheads="1"/>
            </p:cNvSpPr>
            <p:nvPr/>
          </p:nvSpPr>
          <p:spPr bwMode="auto">
            <a:xfrm>
              <a:off x="5248" y="1296"/>
              <a:ext cx="80" cy="80"/>
            </a:xfrm>
            <a:prstGeom prst="ellipse">
              <a:avLst/>
            </a:prstGeom>
            <a:solidFill>
              <a:schemeClr val="accent2"/>
            </a:solidFill>
            <a:ln w="9525">
              <a:noFill/>
              <a:round/>
              <a:headEnd/>
              <a:tailEnd/>
            </a:ln>
            <a:effectLst/>
          </p:spPr>
          <p:txBody>
            <a:bodyPr wrap="none" anchor="ctr"/>
            <a:lstStyle/>
            <a:p>
              <a:endParaRPr lang="el-GR"/>
            </a:p>
          </p:txBody>
        </p:sp>
        <p:sp>
          <p:nvSpPr>
            <p:cNvPr id="352279" name="Oval 23"/>
            <p:cNvSpPr>
              <a:spLocks noChangeArrowheads="1"/>
            </p:cNvSpPr>
            <p:nvPr/>
          </p:nvSpPr>
          <p:spPr bwMode="auto">
            <a:xfrm>
              <a:off x="5360" y="1296"/>
              <a:ext cx="80" cy="80"/>
            </a:xfrm>
            <a:prstGeom prst="ellipse">
              <a:avLst/>
            </a:prstGeom>
            <a:solidFill>
              <a:schemeClr val="accent2"/>
            </a:solidFill>
            <a:ln w="9525">
              <a:noFill/>
              <a:round/>
              <a:headEnd/>
              <a:tailEnd/>
            </a:ln>
            <a:effectLst/>
          </p:spPr>
          <p:txBody>
            <a:bodyPr wrap="none" anchor="ctr"/>
            <a:lstStyle/>
            <a:p>
              <a:endParaRPr lang="el-GR"/>
            </a:p>
          </p:txBody>
        </p:sp>
        <p:sp>
          <p:nvSpPr>
            <p:cNvPr id="352280" name="Oval 24"/>
            <p:cNvSpPr>
              <a:spLocks noChangeArrowheads="1"/>
            </p:cNvSpPr>
            <p:nvPr/>
          </p:nvSpPr>
          <p:spPr bwMode="auto">
            <a:xfrm>
              <a:off x="5472" y="1296"/>
              <a:ext cx="80" cy="80"/>
            </a:xfrm>
            <a:prstGeom prst="ellipse">
              <a:avLst/>
            </a:prstGeom>
            <a:solidFill>
              <a:schemeClr val="accent1"/>
            </a:solidFill>
            <a:ln w="9525">
              <a:noFill/>
              <a:round/>
              <a:headEnd/>
              <a:tailEnd/>
            </a:ln>
            <a:effectLst/>
          </p:spPr>
          <p:txBody>
            <a:bodyPr wrap="none" anchor="ctr"/>
            <a:lstStyle/>
            <a:p>
              <a:endParaRPr lang="el-GR"/>
            </a:p>
          </p:txBody>
        </p:sp>
        <p:sp>
          <p:nvSpPr>
            <p:cNvPr id="352281" name="Oval 25"/>
            <p:cNvSpPr>
              <a:spLocks noChangeArrowheads="1"/>
            </p:cNvSpPr>
            <p:nvPr/>
          </p:nvSpPr>
          <p:spPr bwMode="auto">
            <a:xfrm>
              <a:off x="5136" y="1408"/>
              <a:ext cx="80" cy="80"/>
            </a:xfrm>
            <a:prstGeom prst="ellipse">
              <a:avLst/>
            </a:prstGeom>
            <a:solidFill>
              <a:schemeClr val="accent2"/>
            </a:solidFill>
            <a:ln w="9525">
              <a:noFill/>
              <a:round/>
              <a:headEnd/>
              <a:tailEnd/>
            </a:ln>
            <a:effectLst/>
          </p:spPr>
          <p:txBody>
            <a:bodyPr wrap="none" anchor="ctr"/>
            <a:lstStyle/>
            <a:p>
              <a:endParaRPr lang="el-GR"/>
            </a:p>
          </p:txBody>
        </p:sp>
        <p:sp>
          <p:nvSpPr>
            <p:cNvPr id="352282" name="Oval 26"/>
            <p:cNvSpPr>
              <a:spLocks noChangeArrowheads="1"/>
            </p:cNvSpPr>
            <p:nvPr/>
          </p:nvSpPr>
          <p:spPr bwMode="auto">
            <a:xfrm>
              <a:off x="5248" y="1408"/>
              <a:ext cx="80" cy="80"/>
            </a:xfrm>
            <a:prstGeom prst="ellipse">
              <a:avLst/>
            </a:prstGeom>
            <a:solidFill>
              <a:schemeClr val="accent2"/>
            </a:solidFill>
            <a:ln w="9525">
              <a:noFill/>
              <a:round/>
              <a:headEnd/>
              <a:tailEnd/>
            </a:ln>
            <a:effectLst/>
          </p:spPr>
          <p:txBody>
            <a:bodyPr wrap="none" anchor="ctr"/>
            <a:lstStyle/>
            <a:p>
              <a:endParaRPr lang="el-GR"/>
            </a:p>
          </p:txBody>
        </p:sp>
        <p:sp>
          <p:nvSpPr>
            <p:cNvPr id="352283" name="Oval 27"/>
            <p:cNvSpPr>
              <a:spLocks noChangeArrowheads="1"/>
            </p:cNvSpPr>
            <p:nvPr/>
          </p:nvSpPr>
          <p:spPr bwMode="auto">
            <a:xfrm>
              <a:off x="5360" y="1408"/>
              <a:ext cx="80" cy="80"/>
            </a:xfrm>
            <a:prstGeom prst="ellipse">
              <a:avLst/>
            </a:prstGeom>
            <a:solidFill>
              <a:schemeClr val="accent1"/>
            </a:solidFill>
            <a:ln w="9525">
              <a:noFill/>
              <a:round/>
              <a:headEnd/>
              <a:tailEnd/>
            </a:ln>
            <a:effectLst/>
          </p:spPr>
          <p:txBody>
            <a:bodyPr wrap="none" anchor="ctr"/>
            <a:lstStyle/>
            <a:p>
              <a:endParaRPr lang="el-GR"/>
            </a:p>
          </p:txBody>
        </p:sp>
        <p:sp>
          <p:nvSpPr>
            <p:cNvPr id="352284" name="Oval 28"/>
            <p:cNvSpPr>
              <a:spLocks noChangeArrowheads="1"/>
            </p:cNvSpPr>
            <p:nvPr/>
          </p:nvSpPr>
          <p:spPr bwMode="auto">
            <a:xfrm>
              <a:off x="5472" y="1408"/>
              <a:ext cx="80" cy="80"/>
            </a:xfrm>
            <a:prstGeom prst="ellipse">
              <a:avLst/>
            </a:prstGeom>
            <a:solidFill>
              <a:schemeClr val="accent1"/>
            </a:solidFill>
            <a:ln w="9525">
              <a:noFill/>
              <a:round/>
              <a:headEnd/>
              <a:tailEnd/>
            </a:ln>
            <a:effectLst/>
          </p:spPr>
          <p:txBody>
            <a:bodyPr wrap="none" anchor="ctr"/>
            <a:lstStyle/>
            <a:p>
              <a:endParaRPr lang="el-GR"/>
            </a:p>
          </p:txBody>
        </p:sp>
        <p:sp>
          <p:nvSpPr>
            <p:cNvPr id="352285" name="Oval 29"/>
            <p:cNvSpPr>
              <a:spLocks noChangeArrowheads="1"/>
            </p:cNvSpPr>
            <p:nvPr/>
          </p:nvSpPr>
          <p:spPr bwMode="auto">
            <a:xfrm>
              <a:off x="5584" y="1408"/>
              <a:ext cx="80" cy="80"/>
            </a:xfrm>
            <a:prstGeom prst="ellipse">
              <a:avLst/>
            </a:prstGeom>
            <a:solidFill>
              <a:schemeClr val="folHlink"/>
            </a:solidFill>
            <a:ln w="9525">
              <a:noFill/>
              <a:round/>
              <a:headEnd/>
              <a:tailEnd/>
            </a:ln>
            <a:effectLst/>
          </p:spPr>
          <p:txBody>
            <a:bodyPr wrap="none" anchor="ctr"/>
            <a:lstStyle/>
            <a:p>
              <a:endParaRPr lang="el-GR"/>
            </a:p>
          </p:txBody>
        </p:sp>
        <p:sp>
          <p:nvSpPr>
            <p:cNvPr id="352286" name="Oval 30"/>
            <p:cNvSpPr>
              <a:spLocks noChangeArrowheads="1"/>
            </p:cNvSpPr>
            <p:nvPr/>
          </p:nvSpPr>
          <p:spPr bwMode="auto">
            <a:xfrm>
              <a:off x="5136" y="1520"/>
              <a:ext cx="80" cy="80"/>
            </a:xfrm>
            <a:prstGeom prst="ellipse">
              <a:avLst/>
            </a:prstGeom>
            <a:solidFill>
              <a:schemeClr val="accent2"/>
            </a:solidFill>
            <a:ln w="9525">
              <a:noFill/>
              <a:round/>
              <a:headEnd/>
              <a:tailEnd/>
            </a:ln>
            <a:effectLst/>
          </p:spPr>
          <p:txBody>
            <a:bodyPr wrap="none" anchor="ctr"/>
            <a:lstStyle/>
            <a:p>
              <a:endParaRPr lang="el-GR"/>
            </a:p>
          </p:txBody>
        </p:sp>
        <p:sp>
          <p:nvSpPr>
            <p:cNvPr id="352287" name="Oval 31"/>
            <p:cNvSpPr>
              <a:spLocks noChangeArrowheads="1"/>
            </p:cNvSpPr>
            <p:nvPr/>
          </p:nvSpPr>
          <p:spPr bwMode="auto">
            <a:xfrm>
              <a:off x="5248" y="1520"/>
              <a:ext cx="80" cy="80"/>
            </a:xfrm>
            <a:prstGeom prst="ellipse">
              <a:avLst/>
            </a:prstGeom>
            <a:solidFill>
              <a:schemeClr val="accent1"/>
            </a:solidFill>
            <a:ln w="9525">
              <a:noFill/>
              <a:round/>
              <a:headEnd/>
              <a:tailEnd/>
            </a:ln>
            <a:effectLst/>
          </p:spPr>
          <p:txBody>
            <a:bodyPr wrap="none" anchor="ctr"/>
            <a:lstStyle/>
            <a:p>
              <a:endParaRPr lang="el-GR"/>
            </a:p>
          </p:txBody>
        </p:sp>
        <p:sp>
          <p:nvSpPr>
            <p:cNvPr id="352288" name="Oval 32"/>
            <p:cNvSpPr>
              <a:spLocks noChangeArrowheads="1"/>
            </p:cNvSpPr>
            <p:nvPr/>
          </p:nvSpPr>
          <p:spPr bwMode="auto">
            <a:xfrm>
              <a:off x="5360" y="1520"/>
              <a:ext cx="80" cy="80"/>
            </a:xfrm>
            <a:prstGeom prst="ellipse">
              <a:avLst/>
            </a:prstGeom>
            <a:solidFill>
              <a:schemeClr val="accent1"/>
            </a:solidFill>
            <a:ln w="9525">
              <a:noFill/>
              <a:round/>
              <a:headEnd/>
              <a:tailEnd/>
            </a:ln>
            <a:effectLst/>
          </p:spPr>
          <p:txBody>
            <a:bodyPr wrap="none" anchor="ctr"/>
            <a:lstStyle/>
            <a:p>
              <a:endParaRPr lang="el-GR"/>
            </a:p>
          </p:txBody>
        </p:sp>
        <p:sp>
          <p:nvSpPr>
            <p:cNvPr id="352289" name="Oval 33"/>
            <p:cNvSpPr>
              <a:spLocks noChangeArrowheads="1"/>
            </p:cNvSpPr>
            <p:nvPr/>
          </p:nvSpPr>
          <p:spPr bwMode="auto">
            <a:xfrm>
              <a:off x="5472" y="1520"/>
              <a:ext cx="80" cy="80"/>
            </a:xfrm>
            <a:prstGeom prst="ellipse">
              <a:avLst/>
            </a:prstGeom>
            <a:solidFill>
              <a:schemeClr val="folHlink"/>
            </a:solidFill>
            <a:ln w="9525">
              <a:noFill/>
              <a:round/>
              <a:headEnd/>
              <a:tailEnd/>
            </a:ln>
            <a:effectLst/>
          </p:spPr>
          <p:txBody>
            <a:bodyPr wrap="none" anchor="ctr"/>
            <a:lstStyle/>
            <a:p>
              <a:endParaRPr lang="el-GR"/>
            </a:p>
          </p:txBody>
        </p:sp>
        <p:sp>
          <p:nvSpPr>
            <p:cNvPr id="352290" name="Oval 34"/>
            <p:cNvSpPr>
              <a:spLocks noChangeArrowheads="1"/>
            </p:cNvSpPr>
            <p:nvPr/>
          </p:nvSpPr>
          <p:spPr bwMode="auto">
            <a:xfrm>
              <a:off x="5136" y="1632"/>
              <a:ext cx="80" cy="80"/>
            </a:xfrm>
            <a:prstGeom prst="ellipse">
              <a:avLst/>
            </a:prstGeom>
            <a:solidFill>
              <a:schemeClr val="accent1"/>
            </a:solidFill>
            <a:ln w="9525">
              <a:noFill/>
              <a:round/>
              <a:headEnd/>
              <a:tailEnd/>
            </a:ln>
            <a:effectLst/>
          </p:spPr>
          <p:txBody>
            <a:bodyPr wrap="none" anchor="ctr"/>
            <a:lstStyle/>
            <a:p>
              <a:endParaRPr lang="el-GR"/>
            </a:p>
          </p:txBody>
        </p:sp>
        <p:sp>
          <p:nvSpPr>
            <p:cNvPr id="352291" name="Oval 35"/>
            <p:cNvSpPr>
              <a:spLocks noChangeArrowheads="1"/>
            </p:cNvSpPr>
            <p:nvPr/>
          </p:nvSpPr>
          <p:spPr bwMode="auto">
            <a:xfrm>
              <a:off x="5248" y="1632"/>
              <a:ext cx="80" cy="80"/>
            </a:xfrm>
            <a:prstGeom prst="ellipse">
              <a:avLst/>
            </a:prstGeom>
            <a:solidFill>
              <a:schemeClr val="accent1"/>
            </a:solidFill>
            <a:ln w="9525">
              <a:noFill/>
              <a:round/>
              <a:headEnd/>
              <a:tailEnd/>
            </a:ln>
            <a:effectLst/>
          </p:spPr>
          <p:txBody>
            <a:bodyPr wrap="none" anchor="ctr"/>
            <a:lstStyle/>
            <a:p>
              <a:endParaRPr lang="el-GR"/>
            </a:p>
          </p:txBody>
        </p:sp>
        <p:sp>
          <p:nvSpPr>
            <p:cNvPr id="352292" name="Oval 36"/>
            <p:cNvSpPr>
              <a:spLocks noChangeArrowheads="1"/>
            </p:cNvSpPr>
            <p:nvPr/>
          </p:nvSpPr>
          <p:spPr bwMode="auto">
            <a:xfrm>
              <a:off x="5360" y="1632"/>
              <a:ext cx="80" cy="80"/>
            </a:xfrm>
            <a:prstGeom prst="ellipse">
              <a:avLst/>
            </a:prstGeom>
            <a:solidFill>
              <a:schemeClr val="folHlink"/>
            </a:solidFill>
            <a:ln w="9525">
              <a:noFill/>
              <a:round/>
              <a:headEnd/>
              <a:tailEnd/>
            </a:ln>
            <a:effectLst/>
          </p:spPr>
          <p:txBody>
            <a:bodyPr wrap="none" anchor="ctr"/>
            <a:lstStyle/>
            <a:p>
              <a:endParaRPr lang="el-GR"/>
            </a:p>
          </p:txBody>
        </p:sp>
        <p:sp>
          <p:nvSpPr>
            <p:cNvPr id="352293" name="Oval 37"/>
            <p:cNvSpPr>
              <a:spLocks noChangeArrowheads="1"/>
            </p:cNvSpPr>
            <p:nvPr/>
          </p:nvSpPr>
          <p:spPr bwMode="auto">
            <a:xfrm>
              <a:off x="5472" y="1632"/>
              <a:ext cx="80" cy="80"/>
            </a:xfrm>
            <a:prstGeom prst="ellipse">
              <a:avLst/>
            </a:prstGeom>
            <a:solidFill>
              <a:schemeClr val="folHlink"/>
            </a:solidFill>
            <a:ln w="9525">
              <a:noFill/>
              <a:round/>
              <a:headEnd/>
              <a:tailEnd/>
            </a:ln>
            <a:effectLst/>
          </p:spPr>
          <p:txBody>
            <a:bodyPr wrap="none" anchor="ctr"/>
            <a:lstStyle/>
            <a:p>
              <a:endParaRPr lang="el-GR"/>
            </a:p>
          </p:txBody>
        </p:sp>
        <p:sp>
          <p:nvSpPr>
            <p:cNvPr id="352294" name="Oval 38"/>
            <p:cNvSpPr>
              <a:spLocks noChangeArrowheads="1"/>
            </p:cNvSpPr>
            <p:nvPr/>
          </p:nvSpPr>
          <p:spPr bwMode="auto">
            <a:xfrm>
              <a:off x="5248" y="1744"/>
              <a:ext cx="80" cy="80"/>
            </a:xfrm>
            <a:prstGeom prst="ellipse">
              <a:avLst/>
            </a:prstGeom>
            <a:solidFill>
              <a:schemeClr val="folHlink"/>
            </a:solidFill>
            <a:ln w="9525">
              <a:noFill/>
              <a:round/>
              <a:headEnd/>
              <a:tailEnd/>
            </a:ln>
            <a:effectLst/>
          </p:spPr>
          <p:txBody>
            <a:bodyPr wrap="none" anchor="ctr"/>
            <a:lstStyle/>
            <a:p>
              <a:endParaRPr lang="el-GR"/>
            </a:p>
          </p:txBody>
        </p:sp>
        <p:sp>
          <p:nvSpPr>
            <p:cNvPr id="352295" name="Oval 39"/>
            <p:cNvSpPr>
              <a:spLocks noChangeArrowheads="1"/>
            </p:cNvSpPr>
            <p:nvPr/>
          </p:nvSpPr>
          <p:spPr bwMode="auto">
            <a:xfrm>
              <a:off x="5472" y="1744"/>
              <a:ext cx="80" cy="80"/>
            </a:xfrm>
            <a:prstGeom prst="ellipse">
              <a:avLst/>
            </a:prstGeom>
            <a:solidFill>
              <a:schemeClr val="folHlink"/>
            </a:solidFill>
            <a:ln w="9525">
              <a:noFill/>
              <a:round/>
              <a:headEnd/>
              <a:tailEnd/>
            </a:ln>
            <a:effectLst/>
          </p:spPr>
          <p:txBody>
            <a:bodyPr wrap="none" anchor="ctr"/>
            <a:lstStyle/>
            <a:p>
              <a:endParaRPr lang="el-GR"/>
            </a:p>
          </p:txBody>
        </p:sp>
      </p:grpSp>
    </p:spTree>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Lst>
  <p:transition spd="med">
    <p:randomBar dir="vert"/>
  </p:transition>
  <p:timing>
    <p:tnLst>
      <p:par>
        <p:cTn id="1" dur="indefinite" restart="never" nodeType="tmRoot"/>
      </p:par>
    </p:tnLst>
  </p:timing>
  <p:hf sldNum="0" hdr="0" ftr="0" dt="0"/>
  <p:txStyles>
    <p:titleStyle>
      <a:lvl1pPr algn="l" rtl="0" fontAlgn="base">
        <a:spcBef>
          <a:spcPct val="0"/>
        </a:spcBef>
        <a:spcAft>
          <a:spcPct val="0"/>
        </a:spcAft>
        <a:defRPr sz="3900" b="1">
          <a:solidFill>
            <a:schemeClr val="tx2"/>
          </a:solidFill>
          <a:latin typeface="+mj-lt"/>
          <a:ea typeface="+mj-ea"/>
          <a:cs typeface="+mj-cs"/>
        </a:defRPr>
      </a:lvl1pPr>
      <a:lvl2pPr algn="l" rtl="0" fontAlgn="base">
        <a:spcBef>
          <a:spcPct val="0"/>
        </a:spcBef>
        <a:spcAft>
          <a:spcPct val="0"/>
        </a:spcAft>
        <a:defRPr sz="3900" b="1">
          <a:solidFill>
            <a:schemeClr val="tx2"/>
          </a:solidFill>
          <a:latin typeface="Arial" charset="0"/>
        </a:defRPr>
      </a:lvl2pPr>
      <a:lvl3pPr algn="l" rtl="0" fontAlgn="base">
        <a:spcBef>
          <a:spcPct val="0"/>
        </a:spcBef>
        <a:spcAft>
          <a:spcPct val="0"/>
        </a:spcAft>
        <a:defRPr sz="3900" b="1">
          <a:solidFill>
            <a:schemeClr val="tx2"/>
          </a:solidFill>
          <a:latin typeface="Arial" charset="0"/>
        </a:defRPr>
      </a:lvl3pPr>
      <a:lvl4pPr algn="l" rtl="0" fontAlgn="base">
        <a:spcBef>
          <a:spcPct val="0"/>
        </a:spcBef>
        <a:spcAft>
          <a:spcPct val="0"/>
        </a:spcAft>
        <a:defRPr sz="3900" b="1">
          <a:solidFill>
            <a:schemeClr val="tx2"/>
          </a:solidFill>
          <a:latin typeface="Arial" charset="0"/>
        </a:defRPr>
      </a:lvl4pPr>
      <a:lvl5pPr algn="l" rtl="0" fontAlgn="base">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2" name="Rectangle 6"/>
          <p:cNvSpPr>
            <a:spLocks noGrp="1" noChangeArrowheads="1"/>
          </p:cNvSpPr>
          <p:nvPr>
            <p:ph type="ctrTitle"/>
          </p:nvPr>
        </p:nvSpPr>
        <p:spPr/>
        <p:txBody>
          <a:bodyPr/>
          <a:lstStyle/>
          <a:p>
            <a:r>
              <a:rPr lang="el-GR" sz="3600"/>
              <a:t>Απώλεια- Θρήνος- Θάνατος</a:t>
            </a:r>
          </a:p>
        </p:txBody>
      </p:sp>
      <p:sp>
        <p:nvSpPr>
          <p:cNvPr id="4104" name="Rectangle 8"/>
          <p:cNvSpPr>
            <a:spLocks noGrp="1" noChangeArrowheads="1"/>
          </p:cNvSpPr>
          <p:nvPr>
            <p:ph type="subTitle" idx="1"/>
          </p:nvPr>
        </p:nvSpPr>
        <p:spPr>
          <a:xfrm>
            <a:off x="1763713" y="3860800"/>
            <a:ext cx="5360987" cy="817563"/>
          </a:xfrm>
        </p:spPr>
        <p:txBody>
          <a:bodyPr/>
          <a:lstStyle/>
          <a:p>
            <a:r>
              <a:rPr lang="en-US" dirty="0">
                <a:solidFill>
                  <a:srgbClr val="FFFF00"/>
                </a:solidFill>
              </a:rPr>
              <a:t> </a:t>
            </a:r>
            <a:r>
              <a:rPr lang="el-GR" sz="2800" dirty="0"/>
              <a:t>Σοφία Ζυγά</a:t>
            </a:r>
            <a:endParaRPr lang="en-US" sz="2800" dirty="0"/>
          </a:p>
          <a:p>
            <a:endParaRPr lang="el-GR" dirty="0"/>
          </a:p>
          <a:p>
            <a:endParaRPr lang="el-GR"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8" fill="hold" grpId="0" nodeType="afterEffect">
                                  <p:stCondLst>
                                    <p:cond delay="0"/>
                                  </p:stCondLst>
                                  <p:childTnLst>
                                    <p:set>
                                      <p:cBhvr>
                                        <p:cTn id="6" dur="1" fill="hold">
                                          <p:stCondLst>
                                            <p:cond delay="0"/>
                                          </p:stCondLst>
                                        </p:cTn>
                                        <p:tgtEl>
                                          <p:spTgt spid="4102"/>
                                        </p:tgtEl>
                                        <p:attrNameLst>
                                          <p:attrName>style.visibility</p:attrName>
                                        </p:attrNameLst>
                                      </p:cBhvr>
                                      <p:to>
                                        <p:strVal val="visible"/>
                                      </p:to>
                                    </p:set>
                                    <p:anim calcmode="lin" valueType="num">
                                      <p:cBhvr>
                                        <p:cTn id="7" dur="500" fill="hold"/>
                                        <p:tgtEl>
                                          <p:spTgt spid="4102"/>
                                        </p:tgtEl>
                                        <p:attrNameLst>
                                          <p:attrName>ppt_x</p:attrName>
                                        </p:attrNameLst>
                                      </p:cBhvr>
                                      <p:tavLst>
                                        <p:tav tm="0">
                                          <p:val>
                                            <p:strVal val="#ppt_x-#ppt_w/2"/>
                                          </p:val>
                                        </p:tav>
                                        <p:tav tm="100000">
                                          <p:val>
                                            <p:strVal val="#ppt_x"/>
                                          </p:val>
                                        </p:tav>
                                      </p:tavLst>
                                    </p:anim>
                                    <p:anim calcmode="lin" valueType="num">
                                      <p:cBhvr>
                                        <p:cTn id="8" dur="500" fill="hold"/>
                                        <p:tgtEl>
                                          <p:spTgt spid="4102"/>
                                        </p:tgtEl>
                                        <p:attrNameLst>
                                          <p:attrName>ppt_y</p:attrName>
                                        </p:attrNameLst>
                                      </p:cBhvr>
                                      <p:tavLst>
                                        <p:tav tm="0">
                                          <p:val>
                                            <p:strVal val="#ppt_y"/>
                                          </p:val>
                                        </p:tav>
                                        <p:tav tm="100000">
                                          <p:val>
                                            <p:strVal val="#ppt_y"/>
                                          </p:val>
                                        </p:tav>
                                      </p:tavLst>
                                    </p:anim>
                                    <p:anim calcmode="lin" valueType="num">
                                      <p:cBhvr>
                                        <p:cTn id="9" dur="500" fill="hold"/>
                                        <p:tgtEl>
                                          <p:spTgt spid="4102"/>
                                        </p:tgtEl>
                                        <p:attrNameLst>
                                          <p:attrName>ppt_w</p:attrName>
                                        </p:attrNameLst>
                                      </p:cBhvr>
                                      <p:tavLst>
                                        <p:tav tm="0">
                                          <p:val>
                                            <p:fltVal val="0"/>
                                          </p:val>
                                        </p:tav>
                                        <p:tav tm="100000">
                                          <p:val>
                                            <p:strVal val="#ppt_w"/>
                                          </p:val>
                                        </p:tav>
                                      </p:tavLst>
                                    </p:anim>
                                    <p:anim calcmode="lin" valueType="num">
                                      <p:cBhvr>
                                        <p:cTn id="10" dur="500" fill="hold"/>
                                        <p:tgtEl>
                                          <p:spTgt spid="410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p:txBody>
          <a:bodyPr/>
          <a:lstStyle/>
          <a:p>
            <a:r>
              <a:rPr lang="en-US" sz="2200"/>
              <a:t/>
            </a:r>
            <a:br>
              <a:rPr lang="en-US" sz="2200"/>
            </a:br>
            <a:r>
              <a:rPr lang="el-GR" sz="2200"/>
              <a:t>Προκαταβολικές Οδηγίες</a:t>
            </a:r>
            <a:br>
              <a:rPr lang="el-GR" sz="2200"/>
            </a:br>
            <a:endParaRPr lang="el-GR" sz="2200"/>
          </a:p>
        </p:txBody>
      </p:sp>
      <p:sp>
        <p:nvSpPr>
          <p:cNvPr id="297987" name="Rectangle 3"/>
          <p:cNvSpPr>
            <a:spLocks noGrp="1" noChangeArrowheads="1"/>
          </p:cNvSpPr>
          <p:nvPr>
            <p:ph type="body" idx="1"/>
          </p:nvPr>
        </p:nvSpPr>
        <p:spPr/>
        <p:txBody>
          <a:bodyPr/>
          <a:lstStyle/>
          <a:p>
            <a:r>
              <a:rPr lang="el-GR" sz="2100" b="1">
                <a:solidFill>
                  <a:srgbClr val="FF9900"/>
                </a:solidFill>
              </a:rPr>
              <a:t>Διαθήκες εν ζωή:</a:t>
            </a:r>
            <a:r>
              <a:rPr lang="el-GR" sz="2100"/>
              <a:t> παρέχουν συγκεκριμένες οδηγίες για τον τύπο φροντίδας που πρέπει να παρασχεθεί ή να αποφευχθεί σε συγκεκριμένες περιστάσεις</a:t>
            </a:r>
          </a:p>
          <a:p>
            <a:r>
              <a:rPr lang="el-GR" sz="2100" b="1">
                <a:solidFill>
                  <a:srgbClr val="FF9900"/>
                </a:solidFill>
              </a:rPr>
              <a:t>Διαρκής εξουσιοδότηση συνηγόρου για τη φροντίδα υγείας:</a:t>
            </a:r>
            <a:r>
              <a:rPr lang="el-GR" sz="2100"/>
              <a:t> διορίζει ένα άτομο που ο ασθενής εμπιστεύεται για να λαμβάνει αποφάσεις σε περίπτωση που το άτομο που τον διόρισε δεν έχει αυτήν την ικανότητα</a:t>
            </a:r>
          </a:p>
        </p:txBody>
      </p:sp>
    </p:spTree>
  </p:cSld>
  <p:clrMapOvr>
    <a:masterClrMapping/>
  </p:clrMapOvr>
  <p:transition spd="med">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a:xfrm>
            <a:off x="539750" y="1916113"/>
            <a:ext cx="7696200" cy="1752600"/>
          </a:xfrm>
        </p:spPr>
        <p:txBody>
          <a:bodyPr/>
          <a:lstStyle/>
          <a:p>
            <a:pPr algn="ctr"/>
            <a:r>
              <a:rPr lang="el-GR" sz="3000"/>
              <a:t>Ο ρόλος του νοσηλευτή</a:t>
            </a:r>
          </a:p>
        </p:txBody>
      </p:sp>
      <p:pic>
        <p:nvPicPr>
          <p:cNvPr id="313348" name="Picture 4" descr="img_6cdf6d886488"/>
          <p:cNvPicPr>
            <a:picLocks noChangeAspect="1" noChangeArrowheads="1"/>
          </p:cNvPicPr>
          <p:nvPr/>
        </p:nvPicPr>
        <p:blipFill>
          <a:blip r:embed="rId2" cstate="print"/>
          <a:srcRect/>
          <a:stretch>
            <a:fillRect/>
          </a:stretch>
        </p:blipFill>
        <p:spPr bwMode="auto">
          <a:xfrm>
            <a:off x="6804025" y="115888"/>
            <a:ext cx="2016125" cy="1797050"/>
          </a:xfrm>
          <a:prstGeom prst="rect">
            <a:avLst/>
          </a:prstGeom>
          <a:noFill/>
        </p:spPr>
      </p:pic>
    </p:spTree>
  </p:cSld>
  <p:clrMapOvr>
    <a:masterClrMapping/>
  </p:clrMapOvr>
  <p:transition spd="med">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13348"/>
                                        </p:tgtEl>
                                        <p:attrNameLst>
                                          <p:attrName>style.visibility</p:attrName>
                                        </p:attrNameLst>
                                      </p:cBhvr>
                                      <p:to>
                                        <p:strVal val="visible"/>
                                      </p:to>
                                    </p:set>
                                    <p:anim calcmode="lin" valueType="num">
                                      <p:cBhvr additive="base">
                                        <p:cTn id="7" dur="500" fill="hold"/>
                                        <p:tgtEl>
                                          <p:spTgt spid="313348"/>
                                        </p:tgtEl>
                                        <p:attrNameLst>
                                          <p:attrName>ppt_x</p:attrName>
                                        </p:attrNameLst>
                                      </p:cBhvr>
                                      <p:tavLst>
                                        <p:tav tm="0">
                                          <p:val>
                                            <p:strVal val="0-#ppt_w/2"/>
                                          </p:val>
                                        </p:tav>
                                        <p:tav tm="100000">
                                          <p:val>
                                            <p:strVal val="#ppt_x"/>
                                          </p:val>
                                        </p:tav>
                                      </p:tavLst>
                                    </p:anim>
                                    <p:anim calcmode="lin" valueType="num">
                                      <p:cBhvr additive="base">
                                        <p:cTn id="8" dur="500" fill="hold"/>
                                        <p:tgtEl>
                                          <p:spTgt spid="3133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Rectangle 2"/>
          <p:cNvSpPr>
            <a:spLocks noGrp="1" noChangeArrowheads="1"/>
          </p:cNvSpPr>
          <p:nvPr>
            <p:ph type="title"/>
          </p:nvPr>
        </p:nvSpPr>
        <p:spPr>
          <a:xfrm>
            <a:off x="179388" y="260350"/>
            <a:ext cx="8015287" cy="914400"/>
          </a:xfrm>
        </p:spPr>
        <p:txBody>
          <a:bodyPr/>
          <a:lstStyle/>
          <a:p>
            <a:r>
              <a:rPr lang="el-GR"/>
              <a:t>Ο ρόλος του νοσηλευτή</a:t>
            </a:r>
          </a:p>
        </p:txBody>
      </p:sp>
    </p:spTree>
  </p:cSld>
  <p:clrMapOvr>
    <a:masterClrMapping/>
  </p:clrMapOvr>
  <p:transition spd="med">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a:xfrm>
            <a:off x="179388" y="260350"/>
            <a:ext cx="8015287" cy="914400"/>
          </a:xfrm>
        </p:spPr>
        <p:txBody>
          <a:bodyPr/>
          <a:lstStyle/>
          <a:p>
            <a:r>
              <a:rPr lang="el-GR" sz="2100"/>
              <a:t>Προσωπικά ερωτήματα του νοσηλευτή για να αποσαφηνίσει τα συναισθήματά του για το θάνατο</a:t>
            </a:r>
          </a:p>
        </p:txBody>
      </p:sp>
      <p:sp>
        <p:nvSpPr>
          <p:cNvPr id="358403" name="Rectangle 3"/>
          <p:cNvSpPr>
            <a:spLocks noGrp="1" noChangeArrowheads="1"/>
          </p:cNvSpPr>
          <p:nvPr>
            <p:ph type="body" idx="1"/>
          </p:nvPr>
        </p:nvSpPr>
        <p:spPr/>
        <p:txBody>
          <a:bodyPr/>
          <a:lstStyle/>
          <a:p>
            <a:pPr>
              <a:lnSpc>
                <a:spcPct val="90000"/>
              </a:lnSpc>
            </a:pPr>
            <a:r>
              <a:rPr lang="el-GR" sz="2600"/>
              <a:t>Ποια αιτία θανάτου θα επέλεγα; Ποιος θα ήθελα να ήταν κοντά μου;</a:t>
            </a:r>
          </a:p>
          <a:p>
            <a:pPr>
              <a:lnSpc>
                <a:spcPct val="90000"/>
              </a:lnSpc>
            </a:pPr>
            <a:r>
              <a:rPr lang="el-GR" sz="2600"/>
              <a:t>Ποιοι είναι οι φόβοι μου για τον θάνατο;</a:t>
            </a:r>
          </a:p>
          <a:p>
            <a:pPr>
              <a:lnSpc>
                <a:spcPct val="90000"/>
              </a:lnSpc>
            </a:pPr>
            <a:r>
              <a:rPr lang="el-GR" sz="2600"/>
              <a:t>Πώς θα απαντούσα στις ίδιες ερωτήσεις για κάποιον ασθενή τον οποίο έχω φροντίσει;</a:t>
            </a:r>
          </a:p>
          <a:p>
            <a:pPr>
              <a:lnSpc>
                <a:spcPct val="90000"/>
              </a:lnSpc>
            </a:pPr>
            <a:r>
              <a:rPr lang="el-GR" sz="2600"/>
              <a:t>Πώς μπορώ να βελτιώσω την ποιότητα ζωής του ετοιμοθάνατου ασθενούς που φροντίζω;</a:t>
            </a:r>
          </a:p>
          <a:p>
            <a:pPr>
              <a:lnSpc>
                <a:spcPct val="90000"/>
              </a:lnSpc>
            </a:pPr>
            <a:r>
              <a:rPr lang="el-GR" sz="2600"/>
              <a:t>Εάν ήμουν μέλος της οικογένειας του ασθενούς τι πράγματα θα ήθελα να κάνουν οι νοσηλευτές για μένα;</a:t>
            </a:r>
          </a:p>
          <a:p>
            <a:pPr>
              <a:lnSpc>
                <a:spcPct val="90000"/>
              </a:lnSpc>
            </a:pPr>
            <a:endParaRPr lang="el-GR" sz="2600"/>
          </a:p>
        </p:txBody>
      </p:sp>
    </p:spTree>
  </p:cSld>
  <p:clrMapOvr>
    <a:masterClrMapping/>
  </p:clrMapOvr>
  <p:transition spd="med">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p:txBody>
          <a:bodyPr/>
          <a:lstStyle/>
          <a:p>
            <a:r>
              <a:rPr lang="el-GR" sz="3500"/>
              <a:t>Ο νοσηλευτής είναι αποτελεσματικός όταν:</a:t>
            </a:r>
          </a:p>
        </p:txBody>
      </p:sp>
      <p:sp>
        <p:nvSpPr>
          <p:cNvPr id="359427" name="Rectangle 3"/>
          <p:cNvSpPr>
            <a:spLocks noGrp="1" noChangeArrowheads="1"/>
          </p:cNvSpPr>
          <p:nvPr>
            <p:ph type="body" idx="1"/>
          </p:nvPr>
        </p:nvSpPr>
        <p:spPr/>
        <p:txBody>
          <a:bodyPr/>
          <a:lstStyle/>
          <a:p>
            <a:pPr>
              <a:lnSpc>
                <a:spcPct val="80000"/>
              </a:lnSpc>
            </a:pPr>
            <a:r>
              <a:rPr lang="el-GR" sz="2600"/>
              <a:t>Επικοινωνεί ανοιχτά με τους ασθενείς για τις απώλειές τους και προκαλεί συζήτηση για την επάρκεια των μηχανισμών αντιμετώπισής τους.</a:t>
            </a:r>
          </a:p>
          <a:p>
            <a:pPr>
              <a:lnSpc>
                <a:spcPct val="80000"/>
              </a:lnSpc>
            </a:pPr>
            <a:r>
              <a:rPr lang="el-GR" sz="2600"/>
              <a:t>Αντιδρά ειλικρινά στις ανησυχίες και στα συναισθήματα των ασθενών που πεθαίνουν και των οικογενειών τους.</a:t>
            </a:r>
          </a:p>
          <a:p>
            <a:pPr>
              <a:lnSpc>
                <a:spcPct val="80000"/>
              </a:lnSpc>
            </a:pPr>
            <a:r>
              <a:rPr lang="el-GR" sz="2600"/>
              <a:t>Αξιοποιούν το χρόνο που δαπανούν με τους ασθενείς και τα μέλη της οικογένειας γιατί η υποστηρικτική παρουσία είναι η πρωταρχική παρέμβαση.</a:t>
            </a:r>
          </a:p>
        </p:txBody>
      </p:sp>
    </p:spTree>
  </p:cSld>
  <p:clrMapOvr>
    <a:masterClrMapping/>
  </p:clrMapOvr>
  <p:transition spd="med">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p:txBody>
          <a:bodyPr/>
          <a:lstStyle/>
          <a:p>
            <a:r>
              <a:rPr lang="el-GR" sz="3500"/>
              <a:t>Σχέδιο φροντίδας-Στρατηγικές παρέμβασης</a:t>
            </a:r>
          </a:p>
        </p:txBody>
      </p:sp>
      <p:sp>
        <p:nvSpPr>
          <p:cNvPr id="360451" name="Rectangle 3"/>
          <p:cNvSpPr>
            <a:spLocks noGrp="1" noChangeArrowheads="1"/>
          </p:cNvSpPr>
          <p:nvPr>
            <p:ph type="body" idx="1"/>
          </p:nvPr>
        </p:nvSpPr>
        <p:spPr/>
        <p:txBody>
          <a:bodyPr/>
          <a:lstStyle/>
          <a:p>
            <a:pPr>
              <a:lnSpc>
                <a:spcPct val="90000"/>
              </a:lnSpc>
            </a:pPr>
            <a:r>
              <a:rPr lang="el-GR"/>
              <a:t>Ανάπτυξη σχέσης εμπιστοσύνης νοσηλευτή-ασθενούς (ο νοσηλευτής πρέπει να είναι πρόθυμος να συζητά ανοιχτά τους φόβους και τις αμφιβολίες του ασθενούς και να λειτουργεί ως μη κριτικός ακροατής. Ο νοσηλευτής είναι καλό να μιλά στον κωματώδη ασθενή και να ενθαρρύνει τα μέλη της οικογένειας να κάνουν το ίδιο.)</a:t>
            </a:r>
          </a:p>
        </p:txBody>
      </p:sp>
    </p:spTree>
  </p:cSld>
  <p:clrMapOvr>
    <a:masterClrMapping/>
  </p:clrMapOvr>
  <p:transition spd="med">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p:txBody>
          <a:bodyPr/>
          <a:lstStyle/>
          <a:p>
            <a:r>
              <a:rPr lang="el-GR" sz="3500"/>
              <a:t>Σχέδιο φροντίδας-Στρατηγικές παρέμβασης</a:t>
            </a:r>
          </a:p>
        </p:txBody>
      </p:sp>
      <p:sp>
        <p:nvSpPr>
          <p:cNvPr id="361475" name="Rectangle 3"/>
          <p:cNvSpPr>
            <a:spLocks noGrp="1" noChangeArrowheads="1"/>
          </p:cNvSpPr>
          <p:nvPr>
            <p:ph type="body" idx="1"/>
          </p:nvPr>
        </p:nvSpPr>
        <p:spPr/>
        <p:txBody>
          <a:bodyPr/>
          <a:lstStyle/>
          <a:p>
            <a:r>
              <a:rPr lang="el-GR" sz="2600"/>
              <a:t>Παροχή εξηγήσεων για την κατάσταση και τη θεραπεία του ασθενούς (όλο το εμπλεκόμενο προσωπικό υγείας πρέπει να γνωρίζει τι ακριβώς έχει ειπωθεί στον ασθενή και την οικογένειά του. Η κατάσταση και η θεραπεία του ασθενούς πρέπει να εξηγούνται στον ασθενή &amp; στην οικογένειά του. Κατά τη διάρκεια παροχής των εξηγήσεων απαιτείται υπομονή γιατί τα άτομα μπορεί να θρηνούν για τη διάγνωση).</a:t>
            </a:r>
          </a:p>
        </p:txBody>
      </p:sp>
    </p:spTree>
  </p:cSld>
  <p:clrMapOvr>
    <a:masterClrMapping/>
  </p:clrMapOvr>
  <p:transition spd="med">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p:txBody>
          <a:bodyPr/>
          <a:lstStyle/>
          <a:p>
            <a:r>
              <a:rPr lang="el-GR" sz="3500"/>
              <a:t>Σχέδιο φροντίδας-Στρατηγικές παρέμβασης</a:t>
            </a:r>
          </a:p>
        </p:txBody>
      </p:sp>
      <p:sp>
        <p:nvSpPr>
          <p:cNvPr id="362499" name="Rectangle 3"/>
          <p:cNvSpPr>
            <a:spLocks noGrp="1" noChangeArrowheads="1"/>
          </p:cNvSpPr>
          <p:nvPr>
            <p:ph type="body" idx="1"/>
          </p:nvPr>
        </p:nvSpPr>
        <p:spPr/>
        <p:txBody>
          <a:bodyPr/>
          <a:lstStyle/>
          <a:p>
            <a:r>
              <a:rPr lang="el-GR" sz="2600"/>
              <a:t>Διδασκαλία αυτοφροντίδας και προαγωγή της αυτοπεποίθησης (ο ασθενής πρέπει να ενθαρρύνεται να διατηρήσει την ανεξαρτησία του και την ικανότητα λήψης αποφάσεων για όσο το δυνατόν μεγαλύτερο διάστημα. Όταν οι φυσικές ικανότητες εξασθενήσουν ο μόνος έλεγχος που μπορεί να έχει ο ασθενής είναι πιθανόν ο καθορισμός του χρόνου λήψης των φαρμάκων.)</a:t>
            </a:r>
          </a:p>
        </p:txBody>
      </p:sp>
    </p:spTree>
  </p:cSld>
  <p:clrMapOvr>
    <a:masterClrMapping/>
  </p:clrMapOvr>
  <p:transition spd="med">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p:txBody>
          <a:bodyPr/>
          <a:lstStyle/>
          <a:p>
            <a:r>
              <a:rPr lang="el-GR" sz="3500"/>
              <a:t>Ανεξαρτησία-Μερική ανεξαρτησία-εξάρτηση</a:t>
            </a:r>
          </a:p>
        </p:txBody>
      </p:sp>
      <p:sp>
        <p:nvSpPr>
          <p:cNvPr id="363523" name="Rectangle 3"/>
          <p:cNvSpPr>
            <a:spLocks noGrp="1" noChangeArrowheads="1"/>
          </p:cNvSpPr>
          <p:nvPr>
            <p:ph type="body" idx="1"/>
          </p:nvPr>
        </p:nvSpPr>
        <p:spPr/>
        <p:txBody>
          <a:bodyPr/>
          <a:lstStyle/>
          <a:p>
            <a:r>
              <a:rPr lang="el-GR"/>
              <a:t>Κατά τη μετάβαση από την ανεξαρτησία στην εξάρτηση, ο ασθενής πιθανό να βιώσει κατάθλιψη και να εκφράσει θυμό και λύπη. Γι’ αυτό είναι σημαντικό οι επαγγελματίες και μη επαγγελματίες που παρέχουν φροντίδα να απαντούν στον ασθενή ως άτομο του οποίου η ζωή έχει νόημα.</a:t>
            </a:r>
          </a:p>
        </p:txBody>
      </p:sp>
    </p:spTree>
  </p:cSld>
  <p:clrMapOvr>
    <a:masterClrMapping/>
  </p:clrMapOvr>
  <p:transition spd="med">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p:txBody>
          <a:bodyPr/>
          <a:lstStyle/>
          <a:p>
            <a:r>
              <a:rPr lang="el-GR" sz="2900"/>
              <a:t>Διδασκαλία των μελών της οικογένειας για συμμετοχή στη φροντίδα</a:t>
            </a:r>
          </a:p>
        </p:txBody>
      </p:sp>
      <p:sp>
        <p:nvSpPr>
          <p:cNvPr id="364547" name="Rectangle 3"/>
          <p:cNvSpPr>
            <a:spLocks noGrp="1" noChangeArrowheads="1"/>
          </p:cNvSpPr>
          <p:nvPr>
            <p:ph type="body" idx="1"/>
          </p:nvPr>
        </p:nvSpPr>
        <p:spPr/>
        <p:txBody>
          <a:bodyPr/>
          <a:lstStyle/>
          <a:p>
            <a:pPr>
              <a:lnSpc>
                <a:spcPct val="90000"/>
              </a:lnSpc>
            </a:pPr>
            <a:r>
              <a:rPr lang="el-GR"/>
              <a:t>Ο ασθενής παρηγορείται που έχει κοντά του αγαπημένα πρόσωπα ενώ η οικογένεια παρηγορείται γνωρίζοντας ότι βοηθά στην ανακούφιση του ασθενούς. Η γνώση των δεδομένων της κατάστασης του ασθενούς πιθανό να βοηθήσει τα μέλη της οικογένειας να αντιμετωπίσουν καλύτερα την επικείμενη απώλεια.</a:t>
            </a:r>
          </a:p>
        </p:txBody>
      </p:sp>
    </p:spTree>
  </p:cSld>
  <p:clrMapOvr>
    <a:masterClrMapping/>
  </p:clrMapOvr>
  <p:transition spd="med">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p:nvPr>
        </p:nvSpPr>
        <p:spPr>
          <a:xfrm>
            <a:off x="1042988" y="476250"/>
            <a:ext cx="7900987" cy="1152525"/>
          </a:xfrm>
        </p:spPr>
        <p:txBody>
          <a:bodyPr/>
          <a:lstStyle/>
          <a:p>
            <a:r>
              <a:rPr lang="el-GR" sz="2200"/>
              <a:t> </a:t>
            </a:r>
            <a:br>
              <a:rPr lang="el-GR" sz="2200"/>
            </a:br>
            <a:r>
              <a:rPr lang="el-GR" sz="2200"/>
              <a:t/>
            </a:r>
            <a:br>
              <a:rPr lang="el-GR" sz="2200"/>
            </a:br>
            <a:r>
              <a:rPr lang="el-GR" sz="2200"/>
              <a:t/>
            </a:r>
            <a:br>
              <a:rPr lang="el-GR" sz="2200"/>
            </a:br>
            <a:r>
              <a:rPr lang="el-GR" sz="3000"/>
              <a:t>Απώλεια</a:t>
            </a:r>
            <a:r>
              <a:rPr lang="el-GR" sz="2200"/>
              <a:t/>
            </a:r>
            <a:br>
              <a:rPr lang="el-GR" sz="2200"/>
            </a:br>
            <a:endParaRPr lang="el-GR" sz="3000"/>
          </a:p>
        </p:txBody>
      </p:sp>
      <p:sp>
        <p:nvSpPr>
          <p:cNvPr id="86019" name="Rectangle 3"/>
          <p:cNvSpPr>
            <a:spLocks noGrp="1" noChangeArrowheads="1"/>
          </p:cNvSpPr>
          <p:nvPr>
            <p:ph type="body" idx="1"/>
          </p:nvPr>
        </p:nvSpPr>
        <p:spPr>
          <a:xfrm>
            <a:off x="611188" y="1916113"/>
            <a:ext cx="8132762" cy="4144962"/>
          </a:xfrm>
        </p:spPr>
        <p:txBody>
          <a:bodyPr/>
          <a:lstStyle/>
          <a:p>
            <a:pPr>
              <a:lnSpc>
                <a:spcPct val="90000"/>
              </a:lnSpc>
            </a:pPr>
            <a:r>
              <a:rPr lang="el-GR" sz="2100"/>
              <a:t>Η </a:t>
            </a:r>
            <a:r>
              <a:rPr lang="el-GR" sz="2100" b="1">
                <a:solidFill>
                  <a:srgbClr val="FFCC00"/>
                </a:solidFill>
              </a:rPr>
              <a:t>απώλεια</a:t>
            </a:r>
            <a:r>
              <a:rPr lang="el-GR" sz="2100"/>
              <a:t> συμβαίνει όταν ένα αγαπημένο πρόσωπο, αντικείμενο ή κατάσταση αλλάζει ή είναι μη προσπελάσιμο, έτσι ώστε η αξία του να μειώνεται ή να αφαιρείται</a:t>
            </a:r>
          </a:p>
          <a:p>
            <a:pPr>
              <a:lnSpc>
                <a:spcPct val="90000"/>
              </a:lnSpc>
            </a:pPr>
            <a:r>
              <a:rPr lang="el-GR" sz="2100"/>
              <a:t>Η </a:t>
            </a:r>
            <a:r>
              <a:rPr lang="el-GR" sz="2100" b="1">
                <a:solidFill>
                  <a:srgbClr val="FFCC00"/>
                </a:solidFill>
              </a:rPr>
              <a:t>πραγματική απώλεια</a:t>
            </a:r>
            <a:r>
              <a:rPr lang="el-GR" sz="2100"/>
              <a:t> μπορεί να αναγνωριστεί από τους άλλους καθώς και από το άτομο που τη βιώνει  </a:t>
            </a:r>
            <a:r>
              <a:rPr lang="el-GR" sz="2100" i="1"/>
              <a:t>(απώλεια δουλειάς- απώλεια ενός μέλους του σώματος-απώλεια συντρόφου κ.α)</a:t>
            </a:r>
          </a:p>
          <a:p>
            <a:pPr>
              <a:lnSpc>
                <a:spcPct val="90000"/>
              </a:lnSpc>
            </a:pPr>
            <a:r>
              <a:rPr lang="el-GR" sz="2100"/>
              <a:t>Η </a:t>
            </a:r>
            <a:r>
              <a:rPr lang="el-GR" sz="2100" b="1">
                <a:solidFill>
                  <a:srgbClr val="FFCC00"/>
                </a:solidFill>
              </a:rPr>
              <a:t>αντιλαμβανόμενη απώλεια</a:t>
            </a:r>
            <a:r>
              <a:rPr lang="el-GR" sz="2100"/>
              <a:t> βιώνεται από το ίδιο το άτομο αλλά όχι και από τους άλλους</a:t>
            </a:r>
            <a:r>
              <a:rPr lang="el-GR" sz="2100" i="1"/>
              <a:t> (απώλεια νεότητας, οικονομικής ανεξαρτησίας)</a:t>
            </a:r>
          </a:p>
          <a:p>
            <a:pPr>
              <a:lnSpc>
                <a:spcPct val="90000"/>
              </a:lnSpc>
              <a:buFont typeface="Wingdings" pitchFamily="2" charset="2"/>
              <a:buNone/>
            </a:pPr>
            <a:endParaRPr lang="el-GR" sz="2100" i="1"/>
          </a:p>
          <a:p>
            <a:pPr>
              <a:lnSpc>
                <a:spcPct val="90000"/>
              </a:lnSpc>
            </a:pPr>
            <a:endParaRPr lang="el-GR" i="1"/>
          </a:p>
          <a:p>
            <a:pPr>
              <a:lnSpc>
                <a:spcPct val="90000"/>
              </a:lnSpc>
            </a:pPr>
            <a:endParaRPr lang="el-GR"/>
          </a:p>
          <a:p>
            <a:pPr>
              <a:lnSpc>
                <a:spcPct val="90000"/>
              </a:lnSpc>
            </a:pPr>
            <a:endParaRPr lang="el-GR"/>
          </a:p>
          <a:p>
            <a:pPr>
              <a:lnSpc>
                <a:spcPct val="90000"/>
              </a:lnSpc>
              <a:buFont typeface="Wingdings" pitchFamily="2" charset="2"/>
              <a:buNone/>
            </a:pPr>
            <a:endParaRPr lang="el-GR"/>
          </a:p>
          <a:p>
            <a:pPr>
              <a:lnSpc>
                <a:spcPct val="90000"/>
              </a:lnSpc>
              <a:buFont typeface="Wingdings" pitchFamily="2" charset="2"/>
              <a:buNone/>
            </a:pPr>
            <a:endParaRPr lang="el-GR" sz="3900">
              <a:latin typeface="Times New Roman" pitchFamily="18" charset="0"/>
            </a:endParaRPr>
          </a:p>
          <a:p>
            <a:pPr>
              <a:lnSpc>
                <a:spcPct val="90000"/>
              </a:lnSpc>
              <a:buFont typeface="Wingdings" pitchFamily="2" charset="2"/>
              <a:buNone/>
            </a:pPr>
            <a:endParaRPr lang="el-GR" sz="3900">
              <a:latin typeface="Times New Roman" pitchFamily="18" charset="0"/>
            </a:endParaRPr>
          </a:p>
          <a:p>
            <a:pPr>
              <a:lnSpc>
                <a:spcPct val="90000"/>
              </a:lnSpc>
              <a:buFont typeface="Wingdings" pitchFamily="2" charset="2"/>
              <a:buNone/>
            </a:pPr>
            <a:endParaRPr lang="el-GR" sz="3900"/>
          </a:p>
          <a:p>
            <a:pPr>
              <a:lnSpc>
                <a:spcPct val="90000"/>
              </a:lnSpc>
              <a:buFont typeface="Wingdings" pitchFamily="2" charset="2"/>
              <a:buNone/>
            </a:pPr>
            <a:endParaRPr lang="en-US" sz="3900"/>
          </a:p>
          <a:p>
            <a:pPr>
              <a:lnSpc>
                <a:spcPct val="90000"/>
              </a:lnSpc>
            </a:pPr>
            <a:endParaRPr lang="el-GR" sz="390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p:txBody>
          <a:bodyPr/>
          <a:lstStyle/>
          <a:p>
            <a:r>
              <a:rPr lang="el-GR" sz="3500"/>
              <a:t>Ρόλοι &amp; λειτουργίες σύγχρονου νοσηλευτή</a:t>
            </a:r>
          </a:p>
        </p:txBody>
      </p:sp>
      <p:sp>
        <p:nvSpPr>
          <p:cNvPr id="317443" name="Rectangle 3"/>
          <p:cNvSpPr>
            <a:spLocks noGrp="1" noChangeArrowheads="1"/>
          </p:cNvSpPr>
          <p:nvPr>
            <p:ph type="body" idx="1"/>
          </p:nvPr>
        </p:nvSpPr>
        <p:spPr/>
        <p:txBody>
          <a:bodyPr/>
          <a:lstStyle/>
          <a:p>
            <a:pPr>
              <a:lnSpc>
                <a:spcPct val="90000"/>
              </a:lnSpc>
            </a:pPr>
            <a:r>
              <a:rPr lang="el-GR" b="1"/>
              <a:t>Άτομο που παρέχει φροντίδα υγείας</a:t>
            </a:r>
            <a:r>
              <a:rPr lang="el-GR"/>
              <a:t>  </a:t>
            </a:r>
          </a:p>
          <a:p>
            <a:pPr>
              <a:lnSpc>
                <a:spcPct val="90000"/>
              </a:lnSpc>
              <a:buFont typeface="Wingdings" pitchFamily="2" charset="2"/>
              <a:buNone/>
            </a:pPr>
            <a:r>
              <a:rPr lang="el-GR" sz="2600"/>
              <a:t>   (προαγωγή της ευεξίας- πρόληψη τη ασθένειας-αποκατάσταση της υγείας -διευκόλυνση της επιτυχούς αντιμετώπισης των προβλημάτων υγείας )</a:t>
            </a:r>
          </a:p>
          <a:p>
            <a:pPr>
              <a:lnSpc>
                <a:spcPct val="90000"/>
              </a:lnSpc>
            </a:pPr>
            <a:r>
              <a:rPr lang="el-GR" b="1"/>
              <a:t>Άτομο που προάγει τη επικοινωνία </a:t>
            </a:r>
          </a:p>
          <a:p>
            <a:pPr>
              <a:lnSpc>
                <a:spcPct val="90000"/>
              </a:lnSpc>
            </a:pPr>
            <a:r>
              <a:rPr lang="el-GR" b="1"/>
              <a:t>Δάσκαλος</a:t>
            </a:r>
          </a:p>
          <a:p>
            <a:pPr>
              <a:lnSpc>
                <a:spcPct val="90000"/>
              </a:lnSpc>
            </a:pPr>
            <a:r>
              <a:rPr lang="el-GR" b="1"/>
              <a:t>Σύμβουλος</a:t>
            </a:r>
          </a:p>
          <a:p>
            <a:pPr>
              <a:lnSpc>
                <a:spcPct val="90000"/>
              </a:lnSpc>
            </a:pPr>
            <a:r>
              <a:rPr lang="el-GR" b="1"/>
              <a:t>Ερευνητής</a:t>
            </a:r>
          </a:p>
          <a:p>
            <a:pPr>
              <a:lnSpc>
                <a:spcPct val="90000"/>
              </a:lnSpc>
              <a:buFont typeface="Wingdings" pitchFamily="2" charset="2"/>
              <a:buNone/>
            </a:pPr>
            <a:endParaRPr lang="el-GR" b="1"/>
          </a:p>
        </p:txBody>
      </p:sp>
    </p:spTree>
  </p:cSld>
  <p:clrMapOvr>
    <a:masterClrMapping/>
  </p:clrMapOvr>
  <p:transition spd="med">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p:txBody>
          <a:bodyPr/>
          <a:lstStyle/>
          <a:p>
            <a:r>
              <a:rPr lang="el-GR" sz="2600"/>
              <a:t>Ρόλοι &amp; λειτουργίες σύγχρονου νοσηλευτή</a:t>
            </a:r>
          </a:p>
        </p:txBody>
      </p:sp>
      <p:sp>
        <p:nvSpPr>
          <p:cNvPr id="318467" name="Rectangle 3"/>
          <p:cNvSpPr>
            <a:spLocks noGrp="1" noChangeArrowheads="1"/>
          </p:cNvSpPr>
          <p:nvPr>
            <p:ph type="body" idx="1"/>
          </p:nvPr>
        </p:nvSpPr>
        <p:spPr/>
        <p:txBody>
          <a:bodyPr/>
          <a:lstStyle/>
          <a:p>
            <a:r>
              <a:rPr lang="el-GR" sz="2100" b="1"/>
              <a:t>Ηγέτης:</a:t>
            </a:r>
            <a:r>
              <a:rPr lang="el-GR" sz="2100"/>
              <a:t> η θετική και με αυτοπεποίθηση άσκηση της νοσηλευτικής κατά την παροχή φροντίδας, η εισαγωγή αποτελεσματικών αλλαγών και η λειτουργία με ομάδες</a:t>
            </a:r>
          </a:p>
          <a:p>
            <a:r>
              <a:rPr lang="el-GR" sz="2100" b="1"/>
              <a:t>Συνήγορος του αρρώστου:</a:t>
            </a:r>
            <a:r>
              <a:rPr lang="el-GR" sz="2100"/>
              <a:t> η προστασία των ανθρώπινων ή νομικών δικαιωμάτων  και η εξασφάλιση της φροντίδας όλων των ασθενών με βάση την άποψη ότι όλοι οι ασθενείς έχουν το δικαίωμα της πληροφορημένης συναίνεσης</a:t>
            </a:r>
          </a:p>
          <a:p>
            <a:endParaRPr lang="el-GR" sz="2600"/>
          </a:p>
        </p:txBody>
      </p:sp>
    </p:spTree>
  </p:cSld>
  <p:clrMapOvr>
    <a:masterClrMapping/>
  </p:clrMapOvr>
  <p:transition spd="med">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395288" y="333375"/>
            <a:ext cx="5584825" cy="1206500"/>
          </a:xfrm>
        </p:spPr>
        <p:txBody>
          <a:bodyPr/>
          <a:lstStyle/>
          <a:p>
            <a:r>
              <a:rPr lang="el-GR" sz="3500"/>
              <a:t>Ο ρόλος του νοσηλευτή</a:t>
            </a:r>
            <a:r>
              <a:rPr lang="en-US" sz="3500"/>
              <a:t> </a:t>
            </a:r>
            <a:r>
              <a:rPr lang="el-GR" sz="3500"/>
              <a:t>στα χρόνια νοσήματα</a:t>
            </a:r>
          </a:p>
        </p:txBody>
      </p:sp>
      <p:sp>
        <p:nvSpPr>
          <p:cNvPr id="319491" name="Rectangle 3"/>
          <p:cNvSpPr>
            <a:spLocks noGrp="1" noChangeArrowheads="1"/>
          </p:cNvSpPr>
          <p:nvPr>
            <p:ph type="body" idx="1"/>
          </p:nvPr>
        </p:nvSpPr>
        <p:spPr>
          <a:xfrm>
            <a:off x="539750" y="2565400"/>
            <a:ext cx="7704138" cy="3530600"/>
          </a:xfrm>
        </p:spPr>
        <p:txBody>
          <a:bodyPr/>
          <a:lstStyle/>
          <a:p>
            <a:pPr>
              <a:lnSpc>
                <a:spcPct val="80000"/>
              </a:lnSpc>
            </a:pPr>
            <a:r>
              <a:rPr lang="el-GR" sz="2600"/>
              <a:t>Υποστηρικτικός και ενεργός</a:t>
            </a:r>
          </a:p>
          <a:p>
            <a:pPr>
              <a:lnSpc>
                <a:spcPct val="80000"/>
              </a:lnSpc>
            </a:pPr>
            <a:r>
              <a:rPr lang="el-GR" sz="2600"/>
              <a:t>Καθοδηγεί χωρίς να επιβάλλεται</a:t>
            </a:r>
          </a:p>
          <a:p>
            <a:pPr>
              <a:lnSpc>
                <a:spcPct val="80000"/>
              </a:lnSpc>
            </a:pPr>
            <a:r>
              <a:rPr lang="el-GR" sz="2600"/>
              <a:t> Παρεμβαίνει χωρίς να υπάρχει σαφές αίτημα από τον άρρωστο ή το συγγενικό περιβάλλον</a:t>
            </a:r>
          </a:p>
          <a:p>
            <a:pPr>
              <a:lnSpc>
                <a:spcPct val="80000"/>
              </a:lnSpc>
            </a:pPr>
            <a:r>
              <a:rPr lang="el-GR" sz="2600"/>
              <a:t>Παρατηρεί και αξιολογεί τη λεκτική και τη μη λεκτική επικοινωνία ασθενούς</a:t>
            </a:r>
          </a:p>
          <a:p>
            <a:pPr>
              <a:lnSpc>
                <a:spcPct val="80000"/>
              </a:lnSpc>
            </a:pPr>
            <a:r>
              <a:rPr lang="el-GR" sz="2600"/>
              <a:t>Διαγιγνώσκει έγκαιρα σημεία κρίσης και παρεμβαίνει</a:t>
            </a:r>
          </a:p>
          <a:p>
            <a:pPr>
              <a:lnSpc>
                <a:spcPct val="80000"/>
              </a:lnSpc>
            </a:pPr>
            <a:endParaRPr lang="el-GR" sz="2600"/>
          </a:p>
        </p:txBody>
      </p:sp>
      <p:pic>
        <p:nvPicPr>
          <p:cNvPr id="319492" name="Picture 4" descr="j0284916"/>
          <p:cNvPicPr>
            <a:picLocks noChangeAspect="1" noChangeArrowheads="1"/>
          </p:cNvPicPr>
          <p:nvPr/>
        </p:nvPicPr>
        <p:blipFill>
          <a:blip r:embed="rId2" cstate="print"/>
          <a:srcRect/>
          <a:stretch>
            <a:fillRect/>
          </a:stretch>
        </p:blipFill>
        <p:spPr bwMode="auto">
          <a:xfrm>
            <a:off x="6227763" y="333375"/>
            <a:ext cx="2630487" cy="1739900"/>
          </a:xfrm>
          <a:prstGeom prst="rect">
            <a:avLst/>
          </a:prstGeom>
          <a:noFill/>
        </p:spPr>
      </p:pic>
    </p:spTree>
  </p:cSld>
  <p:clrMapOvr>
    <a:masterClrMapping/>
  </p:clrMapOvr>
  <p:transition spd="med">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0514" name="Picture 2" descr="BD04912_"/>
          <p:cNvPicPr>
            <a:picLocks noChangeAspect="1" noChangeArrowheads="1"/>
          </p:cNvPicPr>
          <p:nvPr/>
        </p:nvPicPr>
        <p:blipFill>
          <a:blip r:embed="rId2" cstate="print"/>
          <a:srcRect/>
          <a:stretch>
            <a:fillRect/>
          </a:stretch>
        </p:blipFill>
        <p:spPr bwMode="auto">
          <a:xfrm>
            <a:off x="2339975" y="692150"/>
            <a:ext cx="1614488" cy="2016125"/>
          </a:xfrm>
          <a:prstGeom prst="rect">
            <a:avLst/>
          </a:prstGeom>
          <a:noFill/>
        </p:spPr>
      </p:pic>
      <p:sp>
        <p:nvSpPr>
          <p:cNvPr id="320515" name="Rectangle 3"/>
          <p:cNvSpPr>
            <a:spLocks noGrp="1" noChangeArrowheads="1"/>
          </p:cNvSpPr>
          <p:nvPr>
            <p:ph type="body" idx="1"/>
          </p:nvPr>
        </p:nvSpPr>
        <p:spPr>
          <a:xfrm>
            <a:off x="395288" y="3068638"/>
            <a:ext cx="7200900" cy="2695575"/>
          </a:xfrm>
        </p:spPr>
        <p:txBody>
          <a:bodyPr/>
          <a:lstStyle/>
          <a:p>
            <a:pPr>
              <a:buFont typeface="Wingdings" pitchFamily="2" charset="2"/>
              <a:buNone/>
            </a:pPr>
            <a:r>
              <a:rPr lang="el-GR"/>
              <a:t>   Η χρόνια φύση της αρρώστιας σημαίνει για το άτομο το πέρασμα από μια φυσιολογική κατάσταση </a:t>
            </a:r>
          </a:p>
          <a:p>
            <a:pPr>
              <a:buFont typeface="Wingdings" pitchFamily="2" charset="2"/>
              <a:buNone/>
            </a:pPr>
            <a:r>
              <a:rPr lang="el-GR">
                <a:solidFill>
                  <a:schemeClr val="hlink"/>
                </a:solidFill>
              </a:rPr>
              <a:t>    «σαν τους άλλους»</a:t>
            </a:r>
            <a:r>
              <a:rPr lang="el-GR"/>
              <a:t> σε μια νέα κατάσταση </a:t>
            </a:r>
            <a:r>
              <a:rPr lang="el-GR">
                <a:solidFill>
                  <a:schemeClr val="hlink"/>
                </a:solidFill>
              </a:rPr>
              <a:t>«όχι σαν τους άλλους»</a:t>
            </a:r>
          </a:p>
        </p:txBody>
      </p:sp>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l-GR" sz="3000"/>
              <a:t>Χρόνια ασθένεια: κατάσταση κρίσης</a:t>
            </a:r>
          </a:p>
        </p:txBody>
      </p:sp>
      <p:sp>
        <p:nvSpPr>
          <p:cNvPr id="321539" name="Rectangle 3"/>
          <p:cNvSpPr>
            <a:spLocks noGrp="1" noChangeArrowheads="1"/>
          </p:cNvSpPr>
          <p:nvPr>
            <p:ph type="body" idx="1"/>
          </p:nvPr>
        </p:nvSpPr>
        <p:spPr/>
        <p:txBody>
          <a:bodyPr/>
          <a:lstStyle/>
          <a:p>
            <a:r>
              <a:rPr lang="el-GR" sz="2500"/>
              <a:t>Αιφνίδιο και απροσδόκητο γεγονός ερμηνεύεται ως καταστροφικό  και εξαιρετικά απειλητικό</a:t>
            </a:r>
          </a:p>
          <a:p>
            <a:r>
              <a:rPr lang="el-GR" sz="2500"/>
              <a:t>Επιφέρει ρήγμα στο σύστημα αξιών ανατρέποντας πεποιθήσεις και προτεραιότητες</a:t>
            </a:r>
          </a:p>
          <a:p>
            <a:r>
              <a:rPr lang="el-GR" sz="2500"/>
              <a:t> Χάνεται η ψυχραιμία και κυριαρχεί θυμός και άγχος</a:t>
            </a:r>
          </a:p>
          <a:p>
            <a:r>
              <a:rPr lang="el-GR" sz="2500"/>
              <a:t>Σκέψεις: όλα τελειώνουν εδώ….., τίποτα δεν έχει νόημα πια…..</a:t>
            </a:r>
          </a:p>
          <a:p>
            <a:r>
              <a:rPr lang="el-GR" sz="2500"/>
              <a:t>Διαστρεβλώνεται η αίσθηση του χρόνου, το παρελθόν εξιδανικεύεται και το μέλλον μοιάζει ανύπαρκτο ή απειλητικό</a:t>
            </a:r>
          </a:p>
          <a:p>
            <a:endParaRPr lang="el-GR" sz="2500"/>
          </a:p>
        </p:txBody>
      </p:sp>
    </p:spTree>
  </p:cSld>
  <p:clrMapOvr>
    <a:masterClrMapping/>
  </p:clrMapOvr>
  <p:transition spd="med">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body" idx="1"/>
          </p:nvPr>
        </p:nvSpPr>
        <p:spPr/>
        <p:txBody>
          <a:bodyPr/>
          <a:lstStyle/>
          <a:p>
            <a:pPr>
              <a:lnSpc>
                <a:spcPct val="90000"/>
              </a:lnSpc>
            </a:pPr>
            <a:r>
              <a:rPr lang="el-GR" sz="2500"/>
              <a:t>παροδικές ή μόνιμες σωματικές αλλαγές </a:t>
            </a:r>
          </a:p>
          <a:p>
            <a:pPr>
              <a:lnSpc>
                <a:spcPct val="90000"/>
              </a:lnSpc>
            </a:pPr>
            <a:r>
              <a:rPr lang="el-GR" sz="2500"/>
              <a:t>αλλαγή εικόνας σώματος</a:t>
            </a:r>
          </a:p>
          <a:p>
            <a:pPr>
              <a:lnSpc>
                <a:spcPct val="90000"/>
              </a:lnSpc>
            </a:pPr>
            <a:r>
              <a:rPr lang="el-GR" sz="2500"/>
              <a:t> περιορισμούς στις σωματικές δραστηριότητες</a:t>
            </a:r>
          </a:p>
          <a:p>
            <a:pPr>
              <a:lnSpc>
                <a:spcPct val="90000"/>
              </a:lnSpc>
            </a:pPr>
            <a:r>
              <a:rPr lang="el-GR" sz="2500"/>
              <a:t>αλλαγές – περιορισμοί στις  καθημερινές δραστηριότητες (σχολείο, εργασία, αθλητισμός, διασκέδαση)</a:t>
            </a:r>
          </a:p>
          <a:p>
            <a:pPr>
              <a:lnSpc>
                <a:spcPct val="90000"/>
              </a:lnSpc>
            </a:pPr>
            <a:r>
              <a:rPr lang="el-GR" sz="2500"/>
              <a:t> ειδική δίαιτα ( συχνά νιώθει ότι διαφέρει από τους άλλους)</a:t>
            </a:r>
          </a:p>
          <a:p>
            <a:pPr>
              <a:lnSpc>
                <a:spcPct val="90000"/>
              </a:lnSpc>
            </a:pPr>
            <a:r>
              <a:rPr lang="el-GR" sz="2500"/>
              <a:t> συνεχή χορήγηση φαρμάκων (η καθημερινή λήψη φαρμάκων αποτελεί μια συνεχή υπενθύμιση της αρρώστιας και της ανεπάρκειάς του)</a:t>
            </a:r>
          </a:p>
          <a:p>
            <a:pPr>
              <a:lnSpc>
                <a:spcPct val="90000"/>
              </a:lnSpc>
              <a:buFont typeface="Wingdings" pitchFamily="2" charset="2"/>
              <a:buNone/>
            </a:pPr>
            <a:endParaRPr lang="el-GR" sz="2500"/>
          </a:p>
        </p:txBody>
      </p:sp>
      <p:pic>
        <p:nvPicPr>
          <p:cNvPr id="322563" name="Picture 3" descr="vangogh113"/>
          <p:cNvPicPr>
            <a:picLocks noGrp="1" noChangeAspect="1" noChangeArrowheads="1"/>
          </p:cNvPicPr>
          <p:nvPr>
            <p:ph type="title"/>
          </p:nvPr>
        </p:nvPicPr>
        <p:blipFill>
          <a:blip r:embed="rId2" cstate="print"/>
          <a:srcRect/>
          <a:stretch>
            <a:fillRect/>
          </a:stretch>
        </p:blipFill>
        <p:spPr>
          <a:xfrm>
            <a:off x="7667625" y="1628775"/>
            <a:ext cx="977900" cy="1238250"/>
          </a:xfrm>
          <a:noFill/>
          <a:ln/>
        </p:spPr>
      </p:pic>
      <p:sp>
        <p:nvSpPr>
          <p:cNvPr id="322564" name="Text Box 4"/>
          <p:cNvSpPr txBox="1">
            <a:spLocks noChangeArrowheads="1"/>
          </p:cNvSpPr>
          <p:nvPr/>
        </p:nvSpPr>
        <p:spPr bwMode="auto">
          <a:xfrm>
            <a:off x="1476375" y="549275"/>
            <a:ext cx="5832475" cy="579438"/>
          </a:xfrm>
          <a:prstGeom prst="rect">
            <a:avLst/>
          </a:prstGeom>
          <a:noFill/>
          <a:ln w="12700" cap="sq">
            <a:noFill/>
            <a:miter lim="800000"/>
            <a:headEnd type="none" w="sm" len="sm"/>
            <a:tailEnd type="none" w="sm" len="sm"/>
          </a:ln>
          <a:effectLst/>
        </p:spPr>
        <p:txBody>
          <a:bodyPr>
            <a:spAutoFit/>
          </a:bodyPr>
          <a:lstStyle/>
          <a:p>
            <a:pPr>
              <a:spcBef>
                <a:spcPct val="50000"/>
              </a:spcBef>
            </a:pPr>
            <a:r>
              <a:rPr lang="el-GR" sz="3200">
                <a:latin typeface="Comic Sans MS" pitchFamily="66" charset="0"/>
              </a:rPr>
              <a:t>Η χρόνια αρρώστια προκαλεί:</a:t>
            </a:r>
          </a:p>
        </p:txBody>
      </p:sp>
    </p:spTree>
  </p:cSld>
  <p:clrMapOvr>
    <a:masterClrMapping/>
  </p:clrMapOvr>
  <p:transition spd="med">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body" idx="1"/>
          </p:nvPr>
        </p:nvSpPr>
        <p:spPr>
          <a:xfrm>
            <a:off x="684213" y="1412875"/>
            <a:ext cx="8135937" cy="5040313"/>
          </a:xfrm>
        </p:spPr>
        <p:txBody>
          <a:bodyPr/>
          <a:lstStyle/>
          <a:p>
            <a:r>
              <a:rPr lang="el-GR" sz="2100" b="1"/>
              <a:t>Έντονο άγχος, φοβίες, κατάθλιψη, τάση για απομόνωση, απόσυρση, επιθετικότητά με αποτέλεσμα να μην συνεργάζονται και να αρνούνται τη θεραπεία τους. </a:t>
            </a:r>
          </a:p>
          <a:p>
            <a:r>
              <a:rPr lang="el-GR" sz="2100" b="1"/>
              <a:t>Η άρνηση αυτή αρχικά εκφράζεται ως  </a:t>
            </a:r>
            <a:r>
              <a:rPr lang="el-GR" sz="2100" b="1">
                <a:solidFill>
                  <a:schemeClr val="hlink"/>
                </a:solidFill>
              </a:rPr>
              <a:t>αίσθημα εκδίκησης για τον ίδιο τους τον εαυτό</a:t>
            </a:r>
            <a:r>
              <a:rPr lang="el-GR" sz="2100" b="1"/>
              <a:t> επειδή αρρώστησαν και στη συνέχεια προς τους άλλους. </a:t>
            </a:r>
          </a:p>
          <a:p>
            <a:r>
              <a:rPr lang="el-GR" sz="2100" b="1"/>
              <a:t>Αρκετά συχνή είναι η αντίδραση </a:t>
            </a:r>
            <a:r>
              <a:rPr lang="el-GR" sz="2100" b="1">
                <a:solidFill>
                  <a:schemeClr val="hlink"/>
                </a:solidFill>
              </a:rPr>
              <a:t>της απόρριψης της αρρώστιας</a:t>
            </a:r>
            <a:r>
              <a:rPr lang="el-GR" sz="2100" b="1"/>
              <a:t>, για την οποία δε θέλουν να γνωρίζουν τίποτα και θεωρούν ότι όλοι οι άλλοι γύρω τους οφείλουν να τους φροντίζουν. Αυτό συμβαίνει διότι υπάρχει μέσα τους διαχωρισμός μεταξύ του εαυτού τους και της αρρώστιας τους</a:t>
            </a:r>
          </a:p>
          <a:p>
            <a:endParaRPr lang="el-GR" sz="2100" b="1"/>
          </a:p>
        </p:txBody>
      </p:sp>
      <p:pic>
        <p:nvPicPr>
          <p:cNvPr id="323587" name="Picture 3" descr="vangogh113"/>
          <p:cNvPicPr>
            <a:picLocks noGrp="1" noChangeAspect="1" noChangeArrowheads="1"/>
          </p:cNvPicPr>
          <p:nvPr>
            <p:ph type="title"/>
          </p:nvPr>
        </p:nvPicPr>
        <p:blipFill>
          <a:blip r:embed="rId2" cstate="print"/>
          <a:srcRect/>
          <a:stretch>
            <a:fillRect/>
          </a:stretch>
        </p:blipFill>
        <p:spPr>
          <a:xfrm>
            <a:off x="3779838" y="5373688"/>
            <a:ext cx="957262" cy="1206500"/>
          </a:xfrm>
          <a:noFill/>
          <a:ln/>
        </p:spPr>
      </p:pic>
      <p:sp>
        <p:nvSpPr>
          <p:cNvPr id="323588" name="Text Box 4"/>
          <p:cNvSpPr txBox="1">
            <a:spLocks noChangeArrowheads="1"/>
          </p:cNvSpPr>
          <p:nvPr/>
        </p:nvSpPr>
        <p:spPr bwMode="auto">
          <a:xfrm>
            <a:off x="755650" y="549275"/>
            <a:ext cx="6264275" cy="579438"/>
          </a:xfrm>
          <a:prstGeom prst="rect">
            <a:avLst/>
          </a:prstGeom>
          <a:noFill/>
          <a:ln w="12700" cap="sq">
            <a:noFill/>
            <a:miter lim="800000"/>
            <a:headEnd type="none" w="sm" len="sm"/>
            <a:tailEnd type="none" w="sm" len="sm"/>
          </a:ln>
          <a:effectLst/>
        </p:spPr>
        <p:txBody>
          <a:bodyPr>
            <a:spAutoFit/>
          </a:bodyPr>
          <a:lstStyle/>
          <a:p>
            <a:pPr>
              <a:spcBef>
                <a:spcPct val="50000"/>
              </a:spcBef>
            </a:pPr>
            <a:r>
              <a:rPr lang="el-GR" sz="3200">
                <a:latin typeface="Comic Sans MS" pitchFamily="66" charset="0"/>
              </a:rPr>
              <a:t>Ψυχοκοινωνικά προβλήματα</a:t>
            </a:r>
          </a:p>
        </p:txBody>
      </p:sp>
    </p:spTree>
  </p:cSld>
  <p:clrMapOvr>
    <a:masterClrMapping/>
  </p:clrMapOvr>
  <p:transition spd="med">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body" idx="1"/>
          </p:nvPr>
        </p:nvSpPr>
        <p:spPr>
          <a:xfrm>
            <a:off x="684213" y="1989138"/>
            <a:ext cx="8307387" cy="4106862"/>
          </a:xfrm>
        </p:spPr>
        <p:txBody>
          <a:bodyPr/>
          <a:lstStyle/>
          <a:p>
            <a:pPr>
              <a:lnSpc>
                <a:spcPct val="90000"/>
              </a:lnSpc>
            </a:pPr>
            <a:r>
              <a:rPr lang="el-GR" sz="2100"/>
              <a:t>Απώλεια αυτονομίας- αδυναμία αυτοφροντίδας και αυτοεξυπηρέτησης- εξάρτηση</a:t>
            </a:r>
          </a:p>
          <a:p>
            <a:pPr>
              <a:lnSpc>
                <a:spcPct val="90000"/>
              </a:lnSpc>
            </a:pPr>
            <a:r>
              <a:rPr lang="el-GR" sz="2100"/>
              <a:t>Φόβος και άγχος γύρω από το θάνατο</a:t>
            </a:r>
          </a:p>
          <a:p>
            <a:pPr>
              <a:lnSpc>
                <a:spcPct val="90000"/>
              </a:lnSpc>
            </a:pPr>
            <a:r>
              <a:rPr lang="el-GR" sz="2100"/>
              <a:t>Φόβος εγκατάλειψης</a:t>
            </a:r>
          </a:p>
          <a:p>
            <a:pPr>
              <a:lnSpc>
                <a:spcPct val="90000"/>
              </a:lnSpc>
            </a:pPr>
            <a:r>
              <a:rPr lang="el-GR" sz="2100"/>
              <a:t>Τα άτομα εκφράζουν ενοχές επειδή  είναι άρρωστα και θεωρούν τον εαυτό τους υπεύθυνο για οικονομικά και ηθικά προβλήματα μέσα στην οικογένεια.</a:t>
            </a:r>
          </a:p>
          <a:p>
            <a:pPr>
              <a:lnSpc>
                <a:spcPct val="90000"/>
              </a:lnSpc>
              <a:buFont typeface="Wingdings" pitchFamily="2" charset="2"/>
              <a:buNone/>
            </a:pPr>
            <a:endParaRPr lang="el-GR" sz="2100"/>
          </a:p>
          <a:p>
            <a:pPr>
              <a:lnSpc>
                <a:spcPct val="90000"/>
              </a:lnSpc>
            </a:pPr>
            <a:r>
              <a:rPr lang="el-GR" sz="2100"/>
              <a:t>Συνήθεις συμπεριφορές: </a:t>
            </a:r>
            <a:r>
              <a:rPr lang="el-GR" sz="2100" i="1"/>
              <a:t>άρνηση-απόρριψη- επιθετική συμπεριφορά- έντονο άγχος- θυμός-  απομόνωση-κατάθλιψη- μη συμμόρφωση στη θεραπεία</a:t>
            </a:r>
          </a:p>
        </p:txBody>
      </p:sp>
      <p:pic>
        <p:nvPicPr>
          <p:cNvPr id="324611" name="Picture 3" descr="j0285410"/>
          <p:cNvPicPr>
            <a:picLocks noChangeAspect="1" noChangeArrowheads="1"/>
          </p:cNvPicPr>
          <p:nvPr/>
        </p:nvPicPr>
        <p:blipFill>
          <a:blip r:embed="rId2" cstate="print"/>
          <a:srcRect/>
          <a:stretch>
            <a:fillRect/>
          </a:stretch>
        </p:blipFill>
        <p:spPr bwMode="auto">
          <a:xfrm>
            <a:off x="7019925" y="333375"/>
            <a:ext cx="1866900" cy="1776413"/>
          </a:xfrm>
          <a:prstGeom prst="rect">
            <a:avLst/>
          </a:prstGeom>
          <a:noFill/>
        </p:spPr>
      </p:pic>
      <p:sp>
        <p:nvSpPr>
          <p:cNvPr id="324612" name="Rectangle 4"/>
          <p:cNvSpPr>
            <a:spLocks noChangeArrowheads="1"/>
          </p:cNvSpPr>
          <p:nvPr/>
        </p:nvSpPr>
        <p:spPr bwMode="auto">
          <a:xfrm>
            <a:off x="468313" y="692150"/>
            <a:ext cx="6408737" cy="641350"/>
          </a:xfrm>
          <a:prstGeom prst="rect">
            <a:avLst/>
          </a:prstGeom>
          <a:noFill/>
          <a:ln w="12700" cap="sq">
            <a:noFill/>
            <a:miter lim="800000"/>
            <a:headEnd type="none" w="sm" len="sm"/>
            <a:tailEnd type="none" w="sm" len="sm"/>
          </a:ln>
          <a:effectLst/>
        </p:spPr>
        <p:txBody>
          <a:bodyPr>
            <a:spAutoFit/>
          </a:bodyPr>
          <a:lstStyle/>
          <a:p>
            <a:pPr>
              <a:spcBef>
                <a:spcPct val="50000"/>
              </a:spcBef>
            </a:pPr>
            <a:r>
              <a:rPr lang="el-GR" sz="3600">
                <a:latin typeface="Comic Sans MS" pitchFamily="66" charset="0"/>
              </a:rPr>
              <a:t>Ψυχοκοινωνικά προβλήματα</a:t>
            </a:r>
          </a:p>
        </p:txBody>
      </p:sp>
    </p:spTree>
  </p:cSld>
  <p:clrMapOvr>
    <a:masterClrMapping/>
  </p:clrMapOvr>
  <p:transition spd="med">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611188" y="304800"/>
            <a:ext cx="8380412" cy="1206500"/>
          </a:xfrm>
        </p:spPr>
        <p:txBody>
          <a:bodyPr/>
          <a:lstStyle/>
          <a:p>
            <a:r>
              <a:rPr lang="el-GR" sz="2600" b="0"/>
              <a:t>Στάδια κρίσης</a:t>
            </a:r>
          </a:p>
        </p:txBody>
      </p:sp>
      <p:sp>
        <p:nvSpPr>
          <p:cNvPr id="325635" name="Rectangle 3"/>
          <p:cNvSpPr>
            <a:spLocks noGrp="1" noChangeArrowheads="1"/>
          </p:cNvSpPr>
          <p:nvPr>
            <p:ph type="body" sz="half" idx="1"/>
          </p:nvPr>
        </p:nvSpPr>
        <p:spPr>
          <a:xfrm>
            <a:off x="0" y="2565400"/>
            <a:ext cx="7885113" cy="3530600"/>
          </a:xfrm>
        </p:spPr>
        <p:txBody>
          <a:bodyPr/>
          <a:lstStyle/>
          <a:p>
            <a:pPr>
              <a:lnSpc>
                <a:spcPct val="140000"/>
              </a:lnSpc>
              <a:buFont typeface="Wingdings" pitchFamily="2" charset="2"/>
              <a:buChar char="§"/>
            </a:pPr>
            <a:r>
              <a:rPr lang="el-GR" sz="2200" b="1"/>
              <a:t>Φάση Ι: δυσπιστία, άρνηση, απελπισία</a:t>
            </a:r>
          </a:p>
          <a:p>
            <a:pPr>
              <a:lnSpc>
                <a:spcPct val="140000"/>
              </a:lnSpc>
              <a:buFont typeface="Wingdings" pitchFamily="2" charset="2"/>
              <a:buChar char="§"/>
            </a:pPr>
            <a:r>
              <a:rPr lang="el-GR" sz="2200" b="1"/>
              <a:t>Φάση ΙΙ: αγωνία, κατάθλιψη, ανορεξία, αϋπνία, αδυναμία συγκέντρωσης</a:t>
            </a:r>
          </a:p>
          <a:p>
            <a:pPr>
              <a:lnSpc>
                <a:spcPct val="140000"/>
              </a:lnSpc>
              <a:buFont typeface="Wingdings" pitchFamily="2" charset="2"/>
              <a:buChar char="§"/>
            </a:pPr>
            <a:r>
              <a:rPr lang="el-GR" sz="2200" b="1"/>
              <a:t>Φάση ΙΙΙ: αποδοχή διάγνωσης, έναρξη αντιμετώπισης των διαθέσιμων επιλογών,ανάληψη δραστηριοτήτων</a:t>
            </a:r>
          </a:p>
        </p:txBody>
      </p:sp>
    </p:spTree>
  </p:cSld>
  <p:clrMapOvr>
    <a:masterClrMapping/>
  </p:clrMapOvr>
  <p:transition>
    <p:pull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468313" y="333375"/>
            <a:ext cx="8001000" cy="1219200"/>
          </a:xfrm>
        </p:spPr>
        <p:txBody>
          <a:bodyPr/>
          <a:lstStyle/>
          <a:p>
            <a:r>
              <a:rPr lang="el-GR" sz="3000" b="0"/>
              <a:t>Παράγοντες προσαρμογής</a:t>
            </a:r>
          </a:p>
        </p:txBody>
      </p:sp>
      <p:sp>
        <p:nvSpPr>
          <p:cNvPr id="326659" name="Rectangle 3"/>
          <p:cNvSpPr>
            <a:spLocks noGrp="1" noChangeArrowheads="1"/>
          </p:cNvSpPr>
          <p:nvPr>
            <p:ph type="body" idx="1"/>
          </p:nvPr>
        </p:nvSpPr>
        <p:spPr>
          <a:xfrm>
            <a:off x="304800" y="1916113"/>
            <a:ext cx="7772400" cy="4408487"/>
          </a:xfrm>
        </p:spPr>
        <p:txBody>
          <a:bodyPr/>
          <a:lstStyle/>
          <a:p>
            <a:pPr>
              <a:buFont typeface="Wingdings" pitchFamily="2" charset="2"/>
              <a:buNone/>
            </a:pPr>
            <a:r>
              <a:rPr lang="el-GR" sz="2600" b="1"/>
              <a:t>Κοινωνικοί</a:t>
            </a:r>
            <a:r>
              <a:rPr lang="el-GR" sz="3400" b="1"/>
              <a:t>:</a:t>
            </a:r>
          </a:p>
          <a:p>
            <a:pPr>
              <a:lnSpc>
                <a:spcPct val="120000"/>
              </a:lnSpc>
            </a:pPr>
            <a:r>
              <a:rPr lang="el-GR" sz="2600" b="1"/>
              <a:t>Άμεση συζήτηση διάγνωσης έναντι απόκρυψης της ασθένειας</a:t>
            </a:r>
          </a:p>
          <a:p>
            <a:pPr>
              <a:lnSpc>
                <a:spcPct val="120000"/>
              </a:lnSpc>
            </a:pPr>
            <a:r>
              <a:rPr lang="el-GR" sz="2600" b="1"/>
              <a:t>Γνώση  θεραπευτικών επιλογών</a:t>
            </a:r>
          </a:p>
          <a:p>
            <a:pPr>
              <a:lnSpc>
                <a:spcPct val="120000"/>
              </a:lnSpc>
            </a:pPr>
            <a:r>
              <a:rPr lang="el-GR" sz="2600" b="1"/>
              <a:t>Πρόγνωση και εκούσια συμμετοχή στη θεραπεία</a:t>
            </a:r>
          </a:p>
          <a:p>
            <a:pPr>
              <a:lnSpc>
                <a:spcPct val="120000"/>
              </a:lnSpc>
            </a:pPr>
            <a:r>
              <a:rPr lang="el-GR" sz="2600" b="1"/>
              <a:t>Εσφαλμένες δοξασίες για καρκινογένεση</a:t>
            </a:r>
          </a:p>
        </p:txBody>
      </p:sp>
    </p:spTree>
  </p:cSld>
  <p:clrMapOvr>
    <a:masterClrMapping/>
  </p:clrMapOvr>
  <p:transition>
    <p:randomBa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p:txBody>
          <a:bodyPr/>
          <a:lstStyle/>
          <a:p>
            <a:r>
              <a:rPr lang="el-GR"/>
              <a:t>Άλλες μορφές απώλειας</a:t>
            </a:r>
          </a:p>
        </p:txBody>
      </p:sp>
      <p:sp>
        <p:nvSpPr>
          <p:cNvPr id="356355" name="Rectangle 3"/>
          <p:cNvSpPr>
            <a:spLocks noGrp="1" noChangeArrowheads="1"/>
          </p:cNvSpPr>
          <p:nvPr>
            <p:ph type="body" idx="1"/>
          </p:nvPr>
        </p:nvSpPr>
        <p:spPr/>
        <p:txBody>
          <a:bodyPr/>
          <a:lstStyle/>
          <a:p>
            <a:r>
              <a:rPr lang="el-GR"/>
              <a:t>Φυσική απώλεια (απώλεια μέλους του σώματος)</a:t>
            </a:r>
          </a:p>
          <a:p>
            <a:r>
              <a:rPr lang="el-GR"/>
              <a:t>Ψυχική απώλεια</a:t>
            </a:r>
          </a:p>
          <a:p>
            <a:r>
              <a:rPr lang="el-GR"/>
              <a:t>Αναμενόμενη απώλεια (συχνή σε οικογένειες ασθενών που βρίσκονται στο τελικό στάδιο της νόσου).</a:t>
            </a:r>
          </a:p>
        </p:txBody>
      </p:sp>
    </p:spTree>
  </p:cSld>
  <p:clrMapOvr>
    <a:masterClrMapping/>
  </p:clrMapOvr>
  <p:transition spd="med">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0" y="304800"/>
            <a:ext cx="7467600" cy="1206500"/>
          </a:xfrm>
        </p:spPr>
        <p:txBody>
          <a:bodyPr/>
          <a:lstStyle/>
          <a:p>
            <a:pPr algn="ctr"/>
            <a:r>
              <a:rPr lang="el-GR" sz="3000" b="0"/>
              <a:t>Προερχόμενοι από τον ασθενή</a:t>
            </a:r>
          </a:p>
        </p:txBody>
      </p:sp>
      <p:sp>
        <p:nvSpPr>
          <p:cNvPr id="327683" name="Rectangle 3"/>
          <p:cNvSpPr>
            <a:spLocks noGrp="1" noChangeArrowheads="1"/>
          </p:cNvSpPr>
          <p:nvPr>
            <p:ph type="body" sz="half" idx="1"/>
          </p:nvPr>
        </p:nvSpPr>
        <p:spPr>
          <a:xfrm>
            <a:off x="381000" y="2286000"/>
            <a:ext cx="4648200" cy="4114800"/>
          </a:xfrm>
        </p:spPr>
        <p:txBody>
          <a:bodyPr/>
          <a:lstStyle/>
          <a:p>
            <a:pPr>
              <a:buFont typeface="Wingdings" pitchFamily="2" charset="2"/>
              <a:buNone/>
            </a:pPr>
            <a:r>
              <a:rPr lang="el-GR" sz="3000" b="1">
                <a:solidFill>
                  <a:schemeClr val="tx2"/>
                </a:solidFill>
              </a:rPr>
              <a:t> Εσωτερικοί </a:t>
            </a:r>
          </a:p>
          <a:p>
            <a:pPr>
              <a:buFontTx/>
              <a:buChar char="•"/>
            </a:pPr>
            <a:r>
              <a:rPr lang="el-GR" sz="2600" b="1"/>
              <a:t>Συναισθηματική και πνευματική ωριμότητα</a:t>
            </a:r>
          </a:p>
          <a:p>
            <a:pPr>
              <a:buFontTx/>
              <a:buChar char="•"/>
            </a:pPr>
            <a:r>
              <a:rPr lang="el-GR" sz="2600" b="1"/>
              <a:t>Σωματική κατάσταση</a:t>
            </a:r>
          </a:p>
          <a:p>
            <a:pPr>
              <a:buFontTx/>
              <a:buChar char="•"/>
            </a:pPr>
            <a:r>
              <a:rPr lang="el-GR" sz="2600" b="1"/>
              <a:t>Φιλοσοφικές, πνευματικές &amp; θρησκευτικές απόψεις</a:t>
            </a:r>
          </a:p>
        </p:txBody>
      </p:sp>
      <p:sp>
        <p:nvSpPr>
          <p:cNvPr id="327684" name="Rectangle 4"/>
          <p:cNvSpPr>
            <a:spLocks noGrp="1" noChangeArrowheads="1"/>
          </p:cNvSpPr>
          <p:nvPr>
            <p:ph type="body" sz="half" idx="2"/>
          </p:nvPr>
        </p:nvSpPr>
        <p:spPr>
          <a:xfrm>
            <a:off x="4953000" y="2286000"/>
            <a:ext cx="4191000" cy="4191000"/>
          </a:xfrm>
        </p:spPr>
        <p:txBody>
          <a:bodyPr/>
          <a:lstStyle/>
          <a:p>
            <a:pPr>
              <a:buFont typeface="Wingdings" pitchFamily="2" charset="2"/>
              <a:buNone/>
            </a:pPr>
            <a:r>
              <a:rPr lang="el-GR" sz="3000" b="1">
                <a:solidFill>
                  <a:schemeClr val="tx2"/>
                </a:solidFill>
              </a:rPr>
              <a:t>Εξωτερικοί</a:t>
            </a:r>
          </a:p>
          <a:p>
            <a:pPr>
              <a:buFontTx/>
              <a:buChar char="•"/>
            </a:pPr>
            <a:r>
              <a:rPr lang="el-GR" sz="2600" b="1"/>
              <a:t>Σύζυγος</a:t>
            </a:r>
          </a:p>
          <a:p>
            <a:pPr>
              <a:buFontTx/>
              <a:buChar char="•"/>
            </a:pPr>
            <a:r>
              <a:rPr lang="el-GR" sz="2600" b="1"/>
              <a:t>Οικογένεια</a:t>
            </a:r>
          </a:p>
          <a:p>
            <a:pPr>
              <a:buFontTx/>
              <a:buChar char="•"/>
            </a:pPr>
            <a:r>
              <a:rPr lang="el-GR" sz="2600" b="1"/>
              <a:t>Φίλοι</a:t>
            </a:r>
          </a:p>
          <a:p>
            <a:pPr>
              <a:buFontTx/>
              <a:buChar char="•"/>
            </a:pPr>
            <a:r>
              <a:rPr lang="el-GR" sz="2600" b="1"/>
              <a:t>Ευρύτερο κοινωνικό περιβάλλον</a:t>
            </a:r>
          </a:p>
          <a:p>
            <a:pPr>
              <a:buFontTx/>
              <a:buChar char="•"/>
            </a:pPr>
            <a:r>
              <a:rPr lang="el-GR" sz="2600" b="1"/>
              <a:t>Κοινωνικοοικονομική τάξη</a:t>
            </a:r>
          </a:p>
          <a:p>
            <a:pPr>
              <a:buFontTx/>
              <a:buChar char="•"/>
            </a:pPr>
            <a:endParaRPr lang="el-GR" sz="2600" b="1"/>
          </a:p>
        </p:txBody>
      </p:sp>
      <p:pic>
        <p:nvPicPr>
          <p:cNvPr id="327685" name="Picture 5" descr="BD05015_"/>
          <p:cNvPicPr>
            <a:picLocks noChangeAspect="1" noChangeArrowheads="1"/>
          </p:cNvPicPr>
          <p:nvPr/>
        </p:nvPicPr>
        <p:blipFill>
          <a:blip r:embed="rId2" cstate="print"/>
          <a:srcRect/>
          <a:stretch>
            <a:fillRect/>
          </a:stretch>
        </p:blipFill>
        <p:spPr bwMode="auto">
          <a:xfrm>
            <a:off x="7235825" y="908050"/>
            <a:ext cx="1330325" cy="1465263"/>
          </a:xfrm>
          <a:prstGeom prst="rect">
            <a:avLst/>
          </a:prstGeom>
          <a:noFill/>
        </p:spPr>
      </p:pic>
    </p:spTree>
  </p:cSld>
  <p:clrMapOvr>
    <a:masterClrMapping/>
  </p:clrMapOvr>
  <p:transition>
    <p:pull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type="title"/>
          </p:nvPr>
        </p:nvSpPr>
        <p:spPr>
          <a:xfrm>
            <a:off x="457200" y="304800"/>
            <a:ext cx="8534400" cy="1206500"/>
          </a:xfrm>
        </p:spPr>
        <p:txBody>
          <a:bodyPr/>
          <a:lstStyle/>
          <a:p>
            <a:r>
              <a:rPr lang="el-GR" sz="3400" b="0"/>
              <a:t>Προερχόμενοι από τη χρόνια ασθένεια</a:t>
            </a:r>
          </a:p>
        </p:txBody>
      </p:sp>
      <p:sp>
        <p:nvSpPr>
          <p:cNvPr id="328707" name="Rectangle 3"/>
          <p:cNvSpPr>
            <a:spLocks noGrp="1" noChangeArrowheads="1"/>
          </p:cNvSpPr>
          <p:nvPr>
            <p:ph type="body" sz="half" idx="1"/>
          </p:nvPr>
        </p:nvSpPr>
        <p:spPr>
          <a:xfrm>
            <a:off x="539750" y="2133600"/>
            <a:ext cx="7783513" cy="4343400"/>
          </a:xfrm>
        </p:spPr>
        <p:txBody>
          <a:bodyPr/>
          <a:lstStyle/>
          <a:p>
            <a:pPr>
              <a:lnSpc>
                <a:spcPct val="110000"/>
              </a:lnSpc>
              <a:buFont typeface="Wingdings" pitchFamily="2" charset="2"/>
              <a:buChar char="§"/>
            </a:pPr>
            <a:r>
              <a:rPr lang="el-GR" sz="2600" b="1"/>
              <a:t>Θέση, στάδιο,συμπτώματα, πόνος,πρόγνωση</a:t>
            </a:r>
          </a:p>
          <a:p>
            <a:pPr>
              <a:lnSpc>
                <a:spcPct val="110000"/>
              </a:lnSpc>
              <a:buFont typeface="Wingdings" pitchFamily="2" charset="2"/>
              <a:buChar char="§"/>
            </a:pPr>
            <a:r>
              <a:rPr lang="el-GR" sz="2600" b="1"/>
              <a:t>Απαιτούμενη θεραπεία (χειρουργική, ακτινοθεραπεία, χημειοθεραπεία) και επακόλουθα αυτής</a:t>
            </a:r>
          </a:p>
          <a:p>
            <a:pPr>
              <a:lnSpc>
                <a:spcPct val="110000"/>
              </a:lnSpc>
              <a:buFont typeface="Wingdings" pitchFamily="2" charset="2"/>
              <a:buChar char="§"/>
            </a:pPr>
            <a:r>
              <a:rPr lang="el-GR" sz="2600" b="1"/>
              <a:t>Μεταβολή εικόνας σώματος</a:t>
            </a:r>
          </a:p>
        </p:txBody>
      </p:sp>
    </p:spTree>
  </p:cSld>
  <p:clrMapOvr>
    <a:masterClrMapping/>
  </p:clrMapOvr>
  <p:transition>
    <p:split dir="in"/>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p:cNvSpPr>
            <a:spLocks noGrp="1" noChangeArrowheads="1"/>
          </p:cNvSpPr>
          <p:nvPr>
            <p:ph type="title"/>
          </p:nvPr>
        </p:nvSpPr>
        <p:spPr/>
        <p:txBody>
          <a:bodyPr/>
          <a:lstStyle/>
          <a:p>
            <a:r>
              <a:rPr lang="el-GR" sz="3000" b="0"/>
              <a:t>Προδιαθεσικοί παράγοντες δυσμενούς αντιμετώπισης</a:t>
            </a:r>
          </a:p>
        </p:txBody>
      </p:sp>
      <p:sp>
        <p:nvSpPr>
          <p:cNvPr id="329731" name="Rectangle 3"/>
          <p:cNvSpPr>
            <a:spLocks noGrp="1" noChangeArrowheads="1"/>
          </p:cNvSpPr>
          <p:nvPr>
            <p:ph type="body" sz="half" idx="1"/>
          </p:nvPr>
        </p:nvSpPr>
        <p:spPr>
          <a:xfrm>
            <a:off x="250825" y="2057400"/>
            <a:ext cx="8015288" cy="4800600"/>
          </a:xfrm>
        </p:spPr>
        <p:txBody>
          <a:bodyPr/>
          <a:lstStyle/>
          <a:p>
            <a:r>
              <a:rPr lang="el-GR" sz="2200" b="1"/>
              <a:t>Κοινωνική απομόνωση</a:t>
            </a:r>
          </a:p>
          <a:p>
            <a:r>
              <a:rPr lang="el-GR" sz="2200" b="1"/>
              <a:t>Χαμηλό κοινωνικοοικονομικό επίπεδο</a:t>
            </a:r>
          </a:p>
          <a:p>
            <a:r>
              <a:rPr lang="el-GR" sz="2200" b="1"/>
              <a:t>Κατάχρηση οινοπνευματωδών και φαρμάκων</a:t>
            </a:r>
          </a:p>
          <a:p>
            <a:r>
              <a:rPr lang="el-GR" sz="2200" b="1"/>
              <a:t>Ψυχιατρικό ιστορικό</a:t>
            </a:r>
          </a:p>
          <a:p>
            <a:r>
              <a:rPr lang="el-GR" sz="2200" b="1"/>
              <a:t>Προηγηθείσα εμπειρία με καρκίνο</a:t>
            </a:r>
          </a:p>
          <a:p>
            <a:r>
              <a:rPr lang="el-GR" sz="2200" b="1"/>
              <a:t>Πρόσφατη απώλεια</a:t>
            </a:r>
          </a:p>
          <a:p>
            <a:r>
              <a:rPr lang="el-GR" sz="2200" b="1"/>
              <a:t>Απαισιοδοξία</a:t>
            </a:r>
          </a:p>
          <a:p>
            <a:r>
              <a:rPr lang="el-GR" sz="2200" b="1"/>
              <a:t>Απουσία πίστης,συστήματος αξιών για κατανόηση ιδέας θανάτου</a:t>
            </a:r>
          </a:p>
          <a:p>
            <a:r>
              <a:rPr lang="el-GR" sz="2200" b="1"/>
              <a:t>Πολλαπλές υποχρεώσεις</a:t>
            </a:r>
          </a:p>
        </p:txBody>
      </p:sp>
    </p:spTree>
  </p:cSld>
  <p:clrMapOvr>
    <a:masterClrMapping/>
  </p:clrMapOvr>
  <p:transition>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p:cNvSpPr>
            <a:spLocks noGrp="1" noChangeArrowheads="1"/>
          </p:cNvSpPr>
          <p:nvPr>
            <p:ph type="title"/>
          </p:nvPr>
        </p:nvSpPr>
        <p:spPr>
          <a:xfrm>
            <a:off x="611188" y="333375"/>
            <a:ext cx="8348662" cy="1206500"/>
          </a:xfrm>
        </p:spPr>
        <p:txBody>
          <a:bodyPr/>
          <a:lstStyle/>
          <a:p>
            <a:r>
              <a:rPr lang="el-GR" sz="3500"/>
              <a:t> </a:t>
            </a:r>
            <a:r>
              <a:rPr lang="el-GR" sz="2600"/>
              <a:t>Δυνητικοί κίνδυνοι νοσηλευτή</a:t>
            </a:r>
          </a:p>
        </p:txBody>
      </p:sp>
      <p:sp>
        <p:nvSpPr>
          <p:cNvPr id="330755" name="Rectangle 3"/>
          <p:cNvSpPr>
            <a:spLocks noGrp="1" noChangeArrowheads="1"/>
          </p:cNvSpPr>
          <p:nvPr>
            <p:ph type="body" idx="1"/>
          </p:nvPr>
        </p:nvSpPr>
        <p:spPr>
          <a:xfrm>
            <a:off x="468313" y="1600200"/>
            <a:ext cx="8523287" cy="4495800"/>
          </a:xfrm>
        </p:spPr>
        <p:txBody>
          <a:bodyPr/>
          <a:lstStyle/>
          <a:p>
            <a:pPr>
              <a:lnSpc>
                <a:spcPct val="80000"/>
              </a:lnSpc>
              <a:buFont typeface="Wingdings" pitchFamily="2" charset="2"/>
              <a:buNone/>
            </a:pPr>
            <a:endParaRPr lang="el-GR" sz="1900"/>
          </a:p>
          <a:p>
            <a:r>
              <a:rPr lang="el-GR" sz="2100"/>
              <a:t>Κίνδυνος </a:t>
            </a:r>
            <a:r>
              <a:rPr lang="el-GR" sz="2100" b="1">
                <a:solidFill>
                  <a:schemeClr val="hlink"/>
                </a:solidFill>
              </a:rPr>
              <a:t>υπερεπένδυσης και ταύτισης</a:t>
            </a:r>
            <a:r>
              <a:rPr lang="el-GR" sz="2100"/>
              <a:t> με το άτομο που βρίσκεται σε κρίση. Μερικές φορές πιστεύει ότι μπορεί να μοιραστεί όλο το βάρος και τον πόνο μιας κατάστασης, την οποία θεωρεί τραγική ή καταστροφική.</a:t>
            </a:r>
          </a:p>
          <a:p>
            <a:r>
              <a:rPr lang="el-GR" sz="2100"/>
              <a:t>Κίνδυνος </a:t>
            </a:r>
            <a:r>
              <a:rPr lang="el-GR" sz="2100">
                <a:solidFill>
                  <a:schemeClr val="hlink"/>
                </a:solidFill>
              </a:rPr>
              <a:t>αποξένωσης και αποστασιοποίησης</a:t>
            </a:r>
            <a:r>
              <a:rPr lang="el-GR" sz="2100"/>
              <a:t> από το άτομο που βρίσκεται σε κρίση. Προσπαθώντας να προστατεύσει τον εαυτό του από την συναισθηματική οδύνη απομακρύνεται ή τείνει να ελαχιστοποιήσει τη σοβαρότητα μιας κατάστασης (δεν είναι τόσο σοβαρό……, μην αντιδράτε έτσι…., μην ανησυχείτε, όλα θα πάνε καλά…….)</a:t>
            </a:r>
          </a:p>
          <a:p>
            <a:pPr>
              <a:lnSpc>
                <a:spcPct val="80000"/>
              </a:lnSpc>
            </a:pPr>
            <a:endParaRPr lang="el-GR" sz="2100"/>
          </a:p>
        </p:txBody>
      </p:sp>
      <p:pic>
        <p:nvPicPr>
          <p:cNvPr id="330756" name="Picture 4" descr="j0302953"/>
          <p:cNvPicPr>
            <a:picLocks noChangeAspect="1" noChangeArrowheads="1"/>
          </p:cNvPicPr>
          <p:nvPr/>
        </p:nvPicPr>
        <p:blipFill>
          <a:blip r:embed="rId2" cstate="print"/>
          <a:srcRect/>
          <a:stretch>
            <a:fillRect/>
          </a:stretch>
        </p:blipFill>
        <p:spPr bwMode="auto">
          <a:xfrm>
            <a:off x="7596188" y="0"/>
            <a:ext cx="1181100" cy="1655763"/>
          </a:xfrm>
          <a:prstGeom prst="rect">
            <a:avLst/>
          </a:prstGeom>
          <a:noFill/>
        </p:spPr>
      </p:pic>
    </p:spTree>
  </p:cSld>
  <p:clrMapOvr>
    <a:masterClrMapping/>
  </p:clrMapOvr>
  <p:transition spd="med">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a:xfrm>
            <a:off x="395288" y="304800"/>
            <a:ext cx="8596312" cy="1206500"/>
          </a:xfrm>
        </p:spPr>
        <p:txBody>
          <a:bodyPr/>
          <a:lstStyle/>
          <a:p>
            <a:r>
              <a:rPr lang="el-GR" sz="3500"/>
              <a:t>  </a:t>
            </a:r>
            <a:r>
              <a:rPr lang="el-GR" sz="2600"/>
              <a:t>Δυνητικοί κίνδυνοι νοσηλευτή</a:t>
            </a:r>
          </a:p>
        </p:txBody>
      </p:sp>
      <p:sp>
        <p:nvSpPr>
          <p:cNvPr id="331779" name="Rectangle 3"/>
          <p:cNvSpPr>
            <a:spLocks noGrp="1" noChangeArrowheads="1"/>
          </p:cNvSpPr>
          <p:nvPr>
            <p:ph type="body" idx="1"/>
          </p:nvPr>
        </p:nvSpPr>
        <p:spPr>
          <a:xfrm>
            <a:off x="684213" y="1989138"/>
            <a:ext cx="7632700" cy="4495800"/>
          </a:xfrm>
        </p:spPr>
        <p:txBody>
          <a:bodyPr/>
          <a:lstStyle/>
          <a:p>
            <a:pPr>
              <a:lnSpc>
                <a:spcPct val="90000"/>
              </a:lnSpc>
            </a:pPr>
            <a:r>
              <a:rPr lang="el-GR" sz="2600"/>
              <a:t>Πολλές φορές επιθυμεί να επαναφέρει τον άρρωστο όσο το δυνατόν γρηγορότερα σε κατάσταση ισορροπίας, παρεμποδίζοντας έτσι την επεξεργασία  όλης της εμπειρίας του θρήνου</a:t>
            </a:r>
          </a:p>
          <a:p>
            <a:pPr>
              <a:lnSpc>
                <a:spcPct val="90000"/>
              </a:lnSpc>
            </a:pPr>
            <a:r>
              <a:rPr lang="el-GR" sz="2600"/>
              <a:t>Η κρίση επηρεάζει άμεσα ή έμμεσα τον επαγγελματία  και ενεργοποιεί προσωπικές και άλυτες συγκρούσεις</a:t>
            </a:r>
          </a:p>
          <a:p>
            <a:pPr>
              <a:lnSpc>
                <a:spcPct val="90000"/>
              </a:lnSpc>
              <a:buFont typeface="Wingdings" pitchFamily="2" charset="2"/>
              <a:buNone/>
            </a:pPr>
            <a:r>
              <a:rPr lang="el-GR" sz="2600" b="1">
                <a:solidFill>
                  <a:schemeClr val="hlink"/>
                </a:solidFill>
              </a:rPr>
              <a:t>  Θεωρείται αναγκαία η διεργασία της αυτογνωσίας και στρατηγικών μεθόδων διαχείρισης καταστάσεων κρίσης </a:t>
            </a:r>
          </a:p>
        </p:txBody>
      </p:sp>
      <p:pic>
        <p:nvPicPr>
          <p:cNvPr id="331780" name="Picture 4" descr="j0302953"/>
          <p:cNvPicPr>
            <a:picLocks noChangeAspect="1" noChangeArrowheads="1"/>
          </p:cNvPicPr>
          <p:nvPr/>
        </p:nvPicPr>
        <p:blipFill>
          <a:blip r:embed="rId2" cstate="print"/>
          <a:srcRect/>
          <a:stretch>
            <a:fillRect/>
          </a:stretch>
        </p:blipFill>
        <p:spPr bwMode="auto">
          <a:xfrm>
            <a:off x="7885113" y="260350"/>
            <a:ext cx="966787" cy="1354138"/>
          </a:xfrm>
          <a:prstGeom prst="rect">
            <a:avLst/>
          </a:prstGeom>
          <a:noFill/>
        </p:spPr>
      </p:pic>
    </p:spTree>
  </p:cSld>
  <p:clrMapOvr>
    <a:masterClrMapping/>
  </p:clrMapOvr>
  <p:transition spd="med">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title"/>
          </p:nvPr>
        </p:nvSpPr>
        <p:spPr/>
        <p:txBody>
          <a:bodyPr/>
          <a:lstStyle/>
          <a:p>
            <a:r>
              <a:rPr lang="el-GR"/>
              <a:t> </a:t>
            </a:r>
            <a:r>
              <a:rPr lang="el-GR" b="0"/>
              <a:t>Ανάγκη ενημέρωσης</a:t>
            </a:r>
          </a:p>
        </p:txBody>
      </p:sp>
      <p:sp>
        <p:nvSpPr>
          <p:cNvPr id="332803" name="Rectangle 3"/>
          <p:cNvSpPr>
            <a:spLocks noGrp="1" noChangeArrowheads="1"/>
          </p:cNvSpPr>
          <p:nvPr>
            <p:ph type="body" sz="half" idx="1"/>
          </p:nvPr>
        </p:nvSpPr>
        <p:spPr>
          <a:xfrm>
            <a:off x="395288" y="2133600"/>
            <a:ext cx="5689600" cy="4495800"/>
          </a:xfrm>
        </p:spPr>
        <p:txBody>
          <a:bodyPr/>
          <a:lstStyle/>
          <a:p>
            <a:pPr>
              <a:lnSpc>
                <a:spcPct val="90000"/>
              </a:lnSpc>
              <a:buFont typeface="Wingdings" pitchFamily="2" charset="2"/>
              <a:buNone/>
            </a:pPr>
            <a:r>
              <a:rPr lang="el-GR" sz="2600" b="1" i="1"/>
              <a:t>Θεωρία απόκρυψης της διάγνωσης</a:t>
            </a:r>
            <a:r>
              <a:rPr lang="el-GR" sz="2200" b="1"/>
              <a:t>  (αρχές 18ου αιώνα</a:t>
            </a:r>
            <a:r>
              <a:rPr lang="en-US" sz="2200" b="1"/>
              <a:t> </a:t>
            </a:r>
            <a:r>
              <a:rPr lang="el-GR" sz="2200" b="1"/>
              <a:t>-</a:t>
            </a:r>
            <a:r>
              <a:rPr lang="en-US" sz="2200" b="1"/>
              <a:t> </a:t>
            </a:r>
            <a:r>
              <a:rPr lang="el-GR" sz="2200" b="1"/>
              <a:t>δεκαετία 1950 και 1960)</a:t>
            </a:r>
            <a:endParaRPr lang="en-US" sz="2200" b="1"/>
          </a:p>
          <a:p>
            <a:pPr>
              <a:lnSpc>
                <a:spcPct val="90000"/>
              </a:lnSpc>
              <a:buFont typeface="Wingdings" pitchFamily="2" charset="2"/>
              <a:buBlip>
                <a:blip r:embed="rId2"/>
              </a:buBlip>
            </a:pPr>
            <a:r>
              <a:rPr lang="el-GR" sz="2200" b="1"/>
              <a:t>Διατήρηση ελπίδας επιβίωσης</a:t>
            </a:r>
          </a:p>
          <a:p>
            <a:pPr>
              <a:lnSpc>
                <a:spcPct val="90000"/>
              </a:lnSpc>
              <a:buFont typeface="Wingdings" pitchFamily="2" charset="2"/>
              <a:buBlip>
                <a:blip r:embed="rId2"/>
              </a:buBlip>
            </a:pPr>
            <a:r>
              <a:rPr lang="el-GR" sz="2200" b="1"/>
              <a:t>Αποφυγή φόβου, κατάθλιψης, άγχους, διεργασίας πένθους ή απώλειας</a:t>
            </a:r>
          </a:p>
          <a:p>
            <a:pPr>
              <a:lnSpc>
                <a:spcPct val="90000"/>
              </a:lnSpc>
              <a:buFont typeface="Wingdings" pitchFamily="2" charset="2"/>
              <a:buBlip>
                <a:blip r:embed="rId2"/>
              </a:buBlip>
            </a:pPr>
            <a:r>
              <a:rPr lang="el-GR" sz="2200" b="1"/>
              <a:t>  υποψία ……..βαθμιαία εξοικείωση με την ιδέα του θανάτου</a:t>
            </a:r>
          </a:p>
        </p:txBody>
      </p:sp>
      <p:pic>
        <p:nvPicPr>
          <p:cNvPr id="332804" name="Picture 4" descr="PE01194_"/>
          <p:cNvPicPr>
            <a:picLocks noGrp="1" noChangeAspect="1" noChangeArrowheads="1"/>
          </p:cNvPicPr>
          <p:nvPr>
            <p:ph type="clipArt" sz="half" idx="2"/>
          </p:nvPr>
        </p:nvPicPr>
        <p:blipFill>
          <a:blip r:embed="rId3" cstate="print"/>
          <a:srcRect/>
          <a:stretch>
            <a:fillRect/>
          </a:stretch>
        </p:blipFill>
        <p:spPr>
          <a:xfrm>
            <a:off x="6300788" y="5013325"/>
            <a:ext cx="2557462" cy="1379538"/>
          </a:xfrm>
          <a:noFill/>
          <a:ln/>
        </p:spPr>
      </p:pic>
    </p:spTree>
  </p:cSld>
  <p:clrMapOvr>
    <a:masterClrMapping/>
  </p:clrMapOvr>
  <p:transition>
    <p:pull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2"/>
          <p:cNvSpPr>
            <a:spLocks noGrp="1" noChangeArrowheads="1"/>
          </p:cNvSpPr>
          <p:nvPr>
            <p:ph type="title"/>
          </p:nvPr>
        </p:nvSpPr>
        <p:spPr>
          <a:xfrm>
            <a:off x="1270000" y="122238"/>
            <a:ext cx="6731000" cy="1295400"/>
          </a:xfrm>
        </p:spPr>
        <p:txBody>
          <a:bodyPr/>
          <a:lstStyle/>
          <a:p>
            <a:r>
              <a:rPr lang="el-GR"/>
              <a:t>Δικαίωμα ενημέρωσης</a:t>
            </a:r>
          </a:p>
        </p:txBody>
      </p:sp>
      <p:sp>
        <p:nvSpPr>
          <p:cNvPr id="333827" name="Rectangle 3"/>
          <p:cNvSpPr>
            <a:spLocks noGrp="1" noChangeArrowheads="1"/>
          </p:cNvSpPr>
          <p:nvPr>
            <p:ph type="body" idx="1"/>
          </p:nvPr>
        </p:nvSpPr>
        <p:spPr>
          <a:xfrm>
            <a:off x="609600" y="2209800"/>
            <a:ext cx="8382000" cy="3886200"/>
          </a:xfrm>
        </p:spPr>
        <p:txBody>
          <a:bodyPr/>
          <a:lstStyle/>
          <a:p>
            <a:pPr>
              <a:lnSpc>
                <a:spcPct val="120000"/>
              </a:lnSpc>
            </a:pPr>
            <a:r>
              <a:rPr lang="el-GR" sz="2600"/>
              <a:t>Αρχή δεκαετίας 1970: βελτίωση επιβίωσης, ποιότητα ζωής, αντιμετώπιση πόνου, δικαιώματα ασθενούς και ετοιμοθάνατου ασθενούς</a:t>
            </a:r>
          </a:p>
          <a:p>
            <a:pPr>
              <a:lnSpc>
                <a:spcPct val="120000"/>
              </a:lnSpc>
            </a:pPr>
            <a:r>
              <a:rPr lang="el-GR" sz="2600"/>
              <a:t>Αποκάλυψη διάγνωσης = υποχρέωση ειδικών &amp; δικαίωμα ασθενούς και οικογένειας</a:t>
            </a:r>
          </a:p>
          <a:p>
            <a:pPr>
              <a:lnSpc>
                <a:spcPct val="120000"/>
              </a:lnSpc>
            </a:pPr>
            <a:r>
              <a:rPr lang="el-GR" sz="2600"/>
              <a:t>Λεπτομερής γνώση επιλογών θεραπείας και συγκατάθεση ασθενούς σε κάθε παρέμβαση</a:t>
            </a:r>
          </a:p>
          <a:p>
            <a:pPr>
              <a:lnSpc>
                <a:spcPct val="120000"/>
              </a:lnSpc>
            </a:pPr>
            <a:endParaRPr lang="el-GR" sz="2600"/>
          </a:p>
        </p:txBody>
      </p:sp>
    </p:spTree>
  </p:cSld>
  <p:clrMapOvr>
    <a:masterClrMapping/>
  </p:clrMapOvr>
  <p:transition>
    <p:pull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2"/>
          <p:cNvSpPr>
            <a:spLocks noGrp="1" noChangeArrowheads="1"/>
          </p:cNvSpPr>
          <p:nvPr>
            <p:ph type="title"/>
          </p:nvPr>
        </p:nvSpPr>
        <p:spPr>
          <a:xfrm>
            <a:off x="611188" y="333375"/>
            <a:ext cx="8382000" cy="1206500"/>
          </a:xfrm>
        </p:spPr>
        <p:txBody>
          <a:bodyPr/>
          <a:lstStyle/>
          <a:p>
            <a:r>
              <a:rPr lang="el-GR"/>
              <a:t>Νέες τάσεις</a:t>
            </a:r>
          </a:p>
        </p:txBody>
      </p:sp>
      <p:sp>
        <p:nvSpPr>
          <p:cNvPr id="334851" name="Rectangle 3"/>
          <p:cNvSpPr>
            <a:spLocks noGrp="1" noChangeArrowheads="1"/>
          </p:cNvSpPr>
          <p:nvPr>
            <p:ph type="body" sz="half" idx="1"/>
          </p:nvPr>
        </p:nvSpPr>
        <p:spPr>
          <a:xfrm>
            <a:off x="395288" y="2060575"/>
            <a:ext cx="8223250" cy="4495800"/>
          </a:xfrm>
        </p:spPr>
        <p:txBody>
          <a:bodyPr/>
          <a:lstStyle/>
          <a:p>
            <a:pPr>
              <a:lnSpc>
                <a:spcPct val="90000"/>
              </a:lnSpc>
              <a:buFont typeface="Wingdings" pitchFamily="2" charset="2"/>
              <a:buNone/>
            </a:pPr>
            <a:r>
              <a:rPr lang="el-GR" sz="2600" b="1"/>
              <a:t>Δεκαετία 1980: Ψυχο-ογκολογία και ξενώνες φροντίδας</a:t>
            </a:r>
          </a:p>
          <a:p>
            <a:pPr>
              <a:lnSpc>
                <a:spcPct val="90000"/>
              </a:lnSpc>
              <a:buFont typeface="Wingdings" pitchFamily="2" charset="2"/>
              <a:buNone/>
            </a:pPr>
            <a:endParaRPr lang="el-GR" sz="2600" b="1"/>
          </a:p>
          <a:p>
            <a:pPr>
              <a:lnSpc>
                <a:spcPct val="90000"/>
              </a:lnSpc>
              <a:buFont typeface="Wingdings" pitchFamily="2" charset="2"/>
              <a:buChar char="§"/>
            </a:pPr>
            <a:r>
              <a:rPr lang="el-GR" sz="2200" b="1"/>
              <a:t>Έκταση ενημέρωσης ασθενούς και οικογένειας ανάλογα με στάδιο και έκταση της νόσου</a:t>
            </a:r>
          </a:p>
          <a:p>
            <a:pPr>
              <a:buFont typeface="Wingdings" pitchFamily="2" charset="2"/>
              <a:buChar char="§"/>
            </a:pPr>
            <a:r>
              <a:rPr lang="el-GR" sz="2200" b="1"/>
              <a:t>Συμμετοχή στη λήψη απόφασης και  τροποποίηση συμπεριφορικών προτύπων (πρόληψη, θεραπεία, αποκατάσταση)</a:t>
            </a:r>
          </a:p>
          <a:p>
            <a:pPr>
              <a:buFont typeface="Wingdings" pitchFamily="2" charset="2"/>
              <a:buChar char="§"/>
            </a:pPr>
            <a:r>
              <a:rPr lang="el-GR" sz="2200" b="1"/>
              <a:t>Έγκαιρη διάγνωση ψυχολογικού </a:t>
            </a:r>
            <a:r>
              <a:rPr lang="en-US" sz="2200" b="1"/>
              <a:t>stress </a:t>
            </a:r>
            <a:r>
              <a:rPr lang="el-GR" sz="2200" b="1"/>
              <a:t>και παρέμβαση στην κρίση</a:t>
            </a:r>
          </a:p>
        </p:txBody>
      </p:sp>
    </p:spTree>
  </p:cSld>
  <p:clrMapOvr>
    <a:masterClrMapping/>
  </p:clrMapOvr>
  <p:transition>
    <p:cut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2"/>
          <p:cNvSpPr>
            <a:spLocks noGrp="1" noChangeArrowheads="1"/>
          </p:cNvSpPr>
          <p:nvPr>
            <p:ph type="title"/>
          </p:nvPr>
        </p:nvSpPr>
        <p:spPr>
          <a:xfrm>
            <a:off x="468313" y="304800"/>
            <a:ext cx="8523287" cy="1206500"/>
          </a:xfrm>
        </p:spPr>
        <p:txBody>
          <a:bodyPr/>
          <a:lstStyle/>
          <a:p>
            <a:r>
              <a:rPr lang="el-GR" sz="2600"/>
              <a:t>Δικαίωμα στην ενημέρωση: </a:t>
            </a:r>
            <a:r>
              <a:rPr lang="en-US" sz="2600"/>
              <a:t/>
            </a:r>
            <a:br>
              <a:rPr lang="en-US" sz="2600"/>
            </a:br>
            <a:r>
              <a:rPr lang="el-GR" sz="2600"/>
              <a:t>Νομικά κατοχυρωμένο δικαίωμα</a:t>
            </a:r>
          </a:p>
        </p:txBody>
      </p:sp>
      <p:sp>
        <p:nvSpPr>
          <p:cNvPr id="335875" name="Rectangle 3"/>
          <p:cNvSpPr>
            <a:spLocks noGrp="1" noChangeArrowheads="1"/>
          </p:cNvSpPr>
          <p:nvPr>
            <p:ph type="body" idx="1"/>
          </p:nvPr>
        </p:nvSpPr>
        <p:spPr>
          <a:xfrm>
            <a:off x="468313" y="1860550"/>
            <a:ext cx="8424862" cy="4997450"/>
          </a:xfrm>
        </p:spPr>
        <p:txBody>
          <a:bodyPr/>
          <a:lstStyle/>
          <a:p>
            <a:pPr>
              <a:lnSpc>
                <a:spcPct val="90000"/>
              </a:lnSpc>
            </a:pPr>
            <a:r>
              <a:rPr lang="el-GR" sz="2100"/>
              <a:t>Διακήρυξη δικαιωμάτων ατόμων με καρκίνο</a:t>
            </a:r>
          </a:p>
          <a:p>
            <a:pPr>
              <a:lnSpc>
                <a:spcPct val="90000"/>
              </a:lnSpc>
              <a:buFont typeface="Wingdings" pitchFamily="2" charset="2"/>
              <a:buNone/>
            </a:pPr>
            <a:r>
              <a:rPr lang="el-GR" sz="2100"/>
              <a:t> ( Χάγη, 30.11.91): δικαίωμα ασθενή να γνωρίζει ότι έχει καρκίνο και να συμμετέχει στη λήψη απόφασης</a:t>
            </a:r>
          </a:p>
          <a:p>
            <a:pPr>
              <a:lnSpc>
                <a:spcPct val="90000"/>
              </a:lnSpc>
            </a:pPr>
            <a:r>
              <a:rPr lang="el-GR" sz="2100"/>
              <a:t>Β. Αμερική: ηθική και νομική υποχρέωση η πληροφόρηση για την ασθένεια και τη  θεραπεία</a:t>
            </a:r>
          </a:p>
          <a:p>
            <a:pPr>
              <a:lnSpc>
                <a:spcPct val="90000"/>
              </a:lnSpc>
            </a:pPr>
            <a:r>
              <a:rPr lang="el-GR" sz="2100"/>
              <a:t> Γαλλία:  Απόφαση Ανώτατου Δικαστηρίου (1997)- ο ασθενής έχει δικαίωμα να γνωρίζει όλη την αλήθεια σχετικά με την ασθένειά του</a:t>
            </a:r>
          </a:p>
          <a:p>
            <a:pPr>
              <a:lnSpc>
                <a:spcPct val="90000"/>
              </a:lnSpc>
            </a:pPr>
            <a:r>
              <a:rPr lang="el-GR" sz="2100"/>
              <a:t>Ελλάδα: </a:t>
            </a:r>
            <a:r>
              <a:rPr lang="el-GR" sz="1900"/>
              <a:t>Νόμοι 2071/1992 (ΦΕΚ 123)-2519/97 (ΦΕΚ 165) αναγνωρίζεται το δικαίωμα πλήρους πληροφόρησης ώστε να του επιτρέπει να σχηματίσει πλήρη εικόνα των ιατρικών, κοινωνικών και οικονομικών παραγόντων της κατάστασής του και να λαμβάνει αποφάσεις ο ίδιος ή να συμμετέχει στη λήψη απόφασης </a:t>
            </a:r>
          </a:p>
        </p:txBody>
      </p:sp>
    </p:spTree>
  </p:cSld>
  <p:clrMapOvr>
    <a:masterClrMapping/>
  </p:clrMapOvr>
  <p:transition spd="med">
    <p:randomBar dir="vert"/>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r>
              <a:rPr lang="el-GR"/>
              <a:t>Ενημέρωση και πληροφόρηση</a:t>
            </a:r>
          </a:p>
        </p:txBody>
      </p:sp>
      <p:sp>
        <p:nvSpPr>
          <p:cNvPr id="336899" name="Rectangle 3"/>
          <p:cNvSpPr>
            <a:spLocks noGrp="1" noChangeArrowheads="1"/>
          </p:cNvSpPr>
          <p:nvPr>
            <p:ph type="body" idx="1"/>
          </p:nvPr>
        </p:nvSpPr>
        <p:spPr/>
        <p:txBody>
          <a:bodyPr/>
          <a:lstStyle/>
          <a:p>
            <a:r>
              <a:rPr lang="el-GR" sz="2600"/>
              <a:t>Η πληροφόρηση είναι δικαίωμα του ασθενούς</a:t>
            </a:r>
          </a:p>
          <a:p>
            <a:r>
              <a:rPr lang="el-GR" sz="2600"/>
              <a:t>Η πληροφόρηση είναι υποχρέωση του επαγγελματία υγείας</a:t>
            </a:r>
          </a:p>
          <a:p>
            <a:r>
              <a:rPr lang="el-GR" sz="2600"/>
              <a:t>Ενημερώνουμε </a:t>
            </a:r>
            <a:r>
              <a:rPr lang="el-GR" sz="2600">
                <a:solidFill>
                  <a:schemeClr val="hlink"/>
                </a:solidFill>
              </a:rPr>
              <a:t>όποιον ασθενή θέλει</a:t>
            </a:r>
            <a:r>
              <a:rPr lang="el-GR" sz="2600"/>
              <a:t> και </a:t>
            </a:r>
            <a:r>
              <a:rPr lang="el-GR" sz="2600">
                <a:solidFill>
                  <a:schemeClr val="hlink"/>
                </a:solidFill>
              </a:rPr>
              <a:t>για όσα θέλει</a:t>
            </a:r>
            <a:r>
              <a:rPr lang="el-GR" sz="2600"/>
              <a:t> ή </a:t>
            </a:r>
            <a:r>
              <a:rPr lang="el-GR" sz="2600">
                <a:solidFill>
                  <a:schemeClr val="hlink"/>
                </a:solidFill>
              </a:rPr>
              <a:t>αντέχει </a:t>
            </a:r>
            <a:r>
              <a:rPr lang="el-GR" sz="2600"/>
              <a:t>να ακούσει και να γνωρίζει</a:t>
            </a:r>
          </a:p>
          <a:p>
            <a:r>
              <a:rPr lang="el-GR" sz="2600"/>
              <a:t>Ενημέρωση συγγενών- ιατρικό απόρρητο</a:t>
            </a:r>
          </a:p>
          <a:p>
            <a:r>
              <a:rPr lang="el-GR" sz="2600"/>
              <a:t>Ειλικρινής ενημέρωση: μέρος του καθήκοντος φροντίδας υγείας</a:t>
            </a:r>
          </a:p>
        </p:txBody>
      </p:sp>
    </p:spTree>
  </p:cSld>
  <p:clrMapOvr>
    <a:masterClrMapping/>
  </p:clrMapOvr>
  <p:transition spd="med">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algn="ctr"/>
            <a:r>
              <a:rPr lang="el-GR" sz="2600">
                <a:solidFill>
                  <a:schemeClr val="tx1"/>
                </a:solidFill>
              </a:rPr>
              <a:t>Φυσική- Ψυχολογική-</a:t>
            </a:r>
            <a:r>
              <a:rPr lang="el-GR" sz="2600" b="0">
                <a:solidFill>
                  <a:schemeClr val="tx1"/>
                </a:solidFill>
              </a:rPr>
              <a:t> </a:t>
            </a:r>
            <a:r>
              <a:rPr lang="el-GR" sz="2600">
                <a:solidFill>
                  <a:schemeClr val="tx1"/>
                </a:solidFill>
              </a:rPr>
              <a:t>Αναμενόμενη Απώλεια</a:t>
            </a:r>
            <a:r>
              <a:rPr lang="el-GR" sz="2200" b="0">
                <a:solidFill>
                  <a:srgbClr val="FFFF00"/>
                </a:solidFill>
              </a:rPr>
              <a:t> </a:t>
            </a:r>
            <a:endParaRPr lang="el-GR" sz="3000" b="0">
              <a:solidFill>
                <a:srgbClr val="FFFF00"/>
              </a:solidFill>
            </a:endParaRPr>
          </a:p>
        </p:txBody>
      </p:sp>
      <p:sp>
        <p:nvSpPr>
          <p:cNvPr id="95235" name="Rectangle 3"/>
          <p:cNvSpPr>
            <a:spLocks noGrp="1" noChangeArrowheads="1"/>
          </p:cNvSpPr>
          <p:nvPr>
            <p:ph type="body" idx="1"/>
          </p:nvPr>
        </p:nvSpPr>
        <p:spPr>
          <a:xfrm>
            <a:off x="250825" y="1557338"/>
            <a:ext cx="8893175" cy="5111750"/>
          </a:xfrm>
        </p:spPr>
        <p:txBody>
          <a:bodyPr/>
          <a:lstStyle/>
          <a:p>
            <a:pPr>
              <a:lnSpc>
                <a:spcPct val="80000"/>
              </a:lnSpc>
              <a:buFont typeface="Wingdings" pitchFamily="2" charset="2"/>
              <a:buNone/>
            </a:pPr>
            <a:endParaRPr lang="el-GR" sz="1900"/>
          </a:p>
          <a:p>
            <a:pPr>
              <a:lnSpc>
                <a:spcPct val="160000"/>
              </a:lnSpc>
            </a:pPr>
            <a:r>
              <a:rPr lang="el-GR" sz="1900" b="1">
                <a:solidFill>
                  <a:srgbClr val="FFCC00"/>
                </a:solidFill>
              </a:rPr>
              <a:t>Φυσική:</a:t>
            </a:r>
            <a:r>
              <a:rPr lang="el-GR" sz="1900"/>
              <a:t> το άτομο που χάνει το χέρι του σε ένα ατύχημα υποφέρει τόσο από τη σωματική απώλεια του άκρου όσο και από την  ψυχολογική απώλεια που μπορεί να είναι αποτέλεσμα διαταραχής της αυτοεικόνας και της ανικανότητας επιστροφής στο επάγγελμά του</a:t>
            </a:r>
          </a:p>
          <a:p>
            <a:pPr>
              <a:lnSpc>
                <a:spcPct val="160000"/>
              </a:lnSpc>
            </a:pPr>
            <a:r>
              <a:rPr lang="el-GR" sz="1900" b="1">
                <a:solidFill>
                  <a:srgbClr val="FFCC00"/>
                </a:solidFill>
              </a:rPr>
              <a:t>Αναμενόμενη απώλεια :</a:t>
            </a:r>
            <a:r>
              <a:rPr lang="el-GR" sz="1900"/>
              <a:t> το άτομο εμφανίζει αντιδράσεις θρήνου  σε μια απώλεια πριν ακόμα συμβεί (οικογένειες ασθενών τελικού σταδίου). Βοηθά στην προσαρμογή στην επικείμενη απώλεια</a:t>
            </a:r>
          </a:p>
          <a:p>
            <a:pPr>
              <a:lnSpc>
                <a:spcPct val="110000"/>
              </a:lnSpc>
              <a:buFont typeface="Wingdings" pitchFamily="2" charset="2"/>
              <a:buNone/>
            </a:pPr>
            <a:endParaRPr lang="en-US" sz="1500"/>
          </a:p>
          <a:p>
            <a:pPr>
              <a:lnSpc>
                <a:spcPct val="110000"/>
              </a:lnSpc>
            </a:pPr>
            <a:endParaRPr lang="el-GR" sz="1100"/>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2"/>
          <p:cNvSpPr>
            <a:spLocks noGrp="1" noChangeArrowheads="1"/>
          </p:cNvSpPr>
          <p:nvPr>
            <p:ph type="title"/>
          </p:nvPr>
        </p:nvSpPr>
        <p:spPr>
          <a:xfrm>
            <a:off x="179388" y="304800"/>
            <a:ext cx="8812212" cy="1206500"/>
          </a:xfrm>
        </p:spPr>
        <p:txBody>
          <a:bodyPr/>
          <a:lstStyle/>
          <a:p>
            <a:r>
              <a:rPr lang="el-GR" sz="2600" b="0"/>
              <a:t>Αποτελεσματική πληροφόρηση και ενημέρωση</a:t>
            </a:r>
          </a:p>
        </p:txBody>
      </p:sp>
      <p:sp>
        <p:nvSpPr>
          <p:cNvPr id="337923" name="Rectangle 3"/>
          <p:cNvSpPr>
            <a:spLocks noGrp="1" noChangeArrowheads="1"/>
          </p:cNvSpPr>
          <p:nvPr>
            <p:ph type="body" idx="1"/>
          </p:nvPr>
        </p:nvSpPr>
        <p:spPr>
          <a:xfrm>
            <a:off x="827088" y="1628775"/>
            <a:ext cx="6076950" cy="4495800"/>
          </a:xfrm>
        </p:spPr>
        <p:txBody>
          <a:bodyPr/>
          <a:lstStyle/>
          <a:p>
            <a:pPr>
              <a:lnSpc>
                <a:spcPct val="120000"/>
              </a:lnSpc>
              <a:buFont typeface="Wingdings" pitchFamily="2" charset="2"/>
              <a:buChar char="§"/>
            </a:pPr>
            <a:r>
              <a:rPr lang="el-GR" sz="2600"/>
              <a:t>Εξατομικευμένη</a:t>
            </a:r>
          </a:p>
          <a:p>
            <a:pPr>
              <a:lnSpc>
                <a:spcPct val="120000"/>
              </a:lnSpc>
              <a:buFont typeface="Wingdings" pitchFamily="2" charset="2"/>
              <a:buChar char="§"/>
            </a:pPr>
            <a:r>
              <a:rPr lang="el-GR" sz="2600"/>
              <a:t>Ατομικές ιδιαιτερότητες και ανάγκες</a:t>
            </a:r>
          </a:p>
          <a:p>
            <a:pPr>
              <a:lnSpc>
                <a:spcPct val="120000"/>
              </a:lnSpc>
              <a:buFont typeface="Wingdings" pitchFamily="2" charset="2"/>
              <a:buChar char="§"/>
            </a:pPr>
            <a:r>
              <a:rPr lang="el-GR" sz="2600"/>
              <a:t>Συνεχής διαδικασία</a:t>
            </a:r>
          </a:p>
          <a:p>
            <a:pPr>
              <a:lnSpc>
                <a:spcPct val="120000"/>
              </a:lnSpc>
              <a:buFont typeface="Wingdings" pitchFamily="2" charset="2"/>
              <a:buChar char="§"/>
            </a:pPr>
            <a:r>
              <a:rPr lang="el-GR" sz="2600"/>
              <a:t>Επανατροφοδότηση</a:t>
            </a:r>
          </a:p>
          <a:p>
            <a:pPr>
              <a:lnSpc>
                <a:spcPct val="120000"/>
              </a:lnSpc>
              <a:buFont typeface="Wingdings" pitchFamily="2" charset="2"/>
              <a:buChar char="§"/>
            </a:pPr>
            <a:r>
              <a:rPr lang="el-GR" sz="2600"/>
              <a:t>Διεπιστημονική συνεργασία</a:t>
            </a:r>
          </a:p>
          <a:p>
            <a:pPr>
              <a:lnSpc>
                <a:spcPct val="120000"/>
              </a:lnSpc>
              <a:buFont typeface="Wingdings" pitchFamily="2" charset="2"/>
              <a:buChar char="§"/>
            </a:pPr>
            <a:r>
              <a:rPr lang="el-GR" sz="2600"/>
              <a:t>Έμπειρο,εξειδικευμένο και ευαισθητοποιημένο προσωπικό</a:t>
            </a:r>
          </a:p>
          <a:p>
            <a:pPr>
              <a:lnSpc>
                <a:spcPct val="90000"/>
              </a:lnSpc>
            </a:pPr>
            <a:endParaRPr lang="el-GR"/>
          </a:p>
        </p:txBody>
      </p:sp>
      <p:pic>
        <p:nvPicPr>
          <p:cNvPr id="337924" name="Picture 4" descr="BD05296_"/>
          <p:cNvPicPr>
            <a:picLocks noChangeAspect="1" noChangeArrowheads="1"/>
          </p:cNvPicPr>
          <p:nvPr/>
        </p:nvPicPr>
        <p:blipFill>
          <a:blip r:embed="rId2" cstate="print"/>
          <a:srcRect/>
          <a:stretch>
            <a:fillRect/>
          </a:stretch>
        </p:blipFill>
        <p:spPr bwMode="auto">
          <a:xfrm>
            <a:off x="7308850" y="4797425"/>
            <a:ext cx="1835150" cy="1703388"/>
          </a:xfrm>
          <a:prstGeom prst="rect">
            <a:avLst/>
          </a:prstGeom>
          <a:noFill/>
        </p:spPr>
      </p:pic>
    </p:spTree>
  </p:cSld>
  <p:clrMapOvr>
    <a:masterClrMapping/>
  </p:clrMapOvr>
  <p:transition>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Rectangle 2"/>
          <p:cNvSpPr>
            <a:spLocks noGrp="1" noChangeArrowheads="1"/>
          </p:cNvSpPr>
          <p:nvPr>
            <p:ph type="title"/>
          </p:nvPr>
        </p:nvSpPr>
        <p:spPr>
          <a:xfrm>
            <a:off x="250825" y="304800"/>
            <a:ext cx="8740775" cy="820738"/>
          </a:xfrm>
        </p:spPr>
        <p:txBody>
          <a:bodyPr/>
          <a:lstStyle/>
          <a:p>
            <a:r>
              <a:rPr lang="el-GR" sz="2600"/>
              <a:t>Παράγοντες που επηρεάζουν την πληροφόρηση και ενημέρωση</a:t>
            </a:r>
          </a:p>
        </p:txBody>
      </p:sp>
      <p:sp>
        <p:nvSpPr>
          <p:cNvPr id="338947" name="Rectangle 3"/>
          <p:cNvSpPr>
            <a:spLocks noGrp="1" noChangeArrowheads="1"/>
          </p:cNvSpPr>
          <p:nvPr>
            <p:ph type="body" idx="1"/>
          </p:nvPr>
        </p:nvSpPr>
        <p:spPr>
          <a:xfrm>
            <a:off x="395288" y="1412875"/>
            <a:ext cx="8596312" cy="4683125"/>
          </a:xfrm>
        </p:spPr>
        <p:txBody>
          <a:bodyPr/>
          <a:lstStyle/>
          <a:p>
            <a:r>
              <a:rPr lang="el-GR" sz="2100"/>
              <a:t>Η ποιότητα και η ποσότητα των πληροφοριών που παρέχουμε</a:t>
            </a:r>
          </a:p>
          <a:p>
            <a:r>
              <a:rPr lang="el-GR" sz="2100"/>
              <a:t>Το ενδιαφέρον και η κατανόηση που δείχνουμε (έλλειψη εκπαίδευσης, πόρων και χρόνου, παιχνίδια εξουσίας…)</a:t>
            </a:r>
          </a:p>
          <a:p>
            <a:r>
              <a:rPr lang="el-GR" sz="2100"/>
              <a:t>Έλλειψη αυτογνωσίας (συνειδητοποίηση αξιών, πεποιθήσεων, αντιλήψεων, προσδοκιών, συναισθημάτων που μεταφέρουμε στη σχέση μας με τον άρρωστο)</a:t>
            </a:r>
          </a:p>
          <a:p>
            <a:r>
              <a:rPr lang="el-GR" sz="2100"/>
              <a:t>Έλλειψη συστηματικής εκπαίδευσης</a:t>
            </a:r>
          </a:p>
          <a:p>
            <a:r>
              <a:rPr lang="el-GR" sz="2100"/>
              <a:t>Έλλειψη σαφήνειας</a:t>
            </a:r>
          </a:p>
          <a:p>
            <a:r>
              <a:rPr lang="el-GR" sz="2100"/>
              <a:t>Φραγμοί επικοινωνίας: αλλεπάλληλες ερωτήσεις, κήρυγμα ηθικολογίας, κριτική, συμβουλή, καθοδήγηση, εφησυχασμός, παρηγοριά, εκλογίκευση, ελαχιστοποίηση ανησυχιών, απειλή, προειδοποίηση, αποφυγή</a:t>
            </a:r>
          </a:p>
        </p:txBody>
      </p:sp>
    </p:spTree>
  </p:cSld>
  <p:clrMapOvr>
    <a:masterClrMapping/>
  </p:clrMapOvr>
  <p:transition spd="med">
    <p:randomBar dir="ver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Rectangle 2"/>
          <p:cNvSpPr>
            <a:spLocks noGrp="1" noChangeArrowheads="1"/>
          </p:cNvSpPr>
          <p:nvPr>
            <p:ph type="body" sz="half" idx="1"/>
          </p:nvPr>
        </p:nvSpPr>
        <p:spPr>
          <a:xfrm>
            <a:off x="304800" y="685800"/>
            <a:ext cx="6400800" cy="5410200"/>
          </a:xfrm>
        </p:spPr>
        <p:txBody>
          <a:bodyPr/>
          <a:lstStyle/>
          <a:p>
            <a:pPr>
              <a:lnSpc>
                <a:spcPct val="110000"/>
              </a:lnSpc>
              <a:buFont typeface="Wingdings" pitchFamily="2" charset="2"/>
              <a:buNone/>
            </a:pPr>
            <a:r>
              <a:rPr lang="el-GR" sz="2600"/>
              <a:t>     Οι λέξεις ως φορείς εννοιών φορτίζονται διανοητικά και συναισθηματικά μέσα στον ψυχικό κόσμο καθενός ανάλογα με τη μόρφωση, την πείρα ζωής, το χαρακτήρα του. Και για τούτο, οι ίδιες λέξεις ηχούν μέσα μας διαφορετικά, γιατί πέφτουν και χτυπούν σε διαφορετικό μέταλλο ψυχής, το δικό του διανοητικό και συναισθηματικό βάθος………….</a:t>
            </a:r>
          </a:p>
        </p:txBody>
      </p:sp>
      <p:pic>
        <p:nvPicPr>
          <p:cNvPr id="339971" name="Picture 3"/>
          <p:cNvPicPr>
            <a:picLocks noGrp="1" noChangeAspect="1" noChangeArrowheads="1"/>
          </p:cNvPicPr>
          <p:nvPr>
            <p:ph type="clipArt" sz="half" idx="2"/>
          </p:nvPr>
        </p:nvPicPr>
        <p:blipFill>
          <a:blip r:embed="rId2" cstate="print"/>
          <a:srcRect/>
          <a:stretch>
            <a:fillRect/>
          </a:stretch>
        </p:blipFill>
        <p:spPr>
          <a:xfrm>
            <a:off x="6705600" y="4405313"/>
            <a:ext cx="1627188" cy="1919287"/>
          </a:xfrm>
        </p:spPr>
      </p:pic>
    </p:spTree>
  </p:cSld>
  <p:clrMapOvr>
    <a:masterClrMapping/>
  </p:clrMapOvr>
  <p:transition>
    <p:pull dir="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Rectangle 2"/>
          <p:cNvSpPr>
            <a:spLocks noGrp="1" noChangeArrowheads="1"/>
          </p:cNvSpPr>
          <p:nvPr>
            <p:ph type="title"/>
          </p:nvPr>
        </p:nvSpPr>
        <p:spPr/>
        <p:txBody>
          <a:bodyPr/>
          <a:lstStyle/>
          <a:p>
            <a:r>
              <a:rPr lang="el-GR" sz="3000" b="0"/>
              <a:t>Διαδικασία ενημέρωσης</a:t>
            </a:r>
          </a:p>
        </p:txBody>
      </p:sp>
      <p:sp>
        <p:nvSpPr>
          <p:cNvPr id="340995" name="Rectangle 3"/>
          <p:cNvSpPr>
            <a:spLocks noGrp="1" noChangeArrowheads="1"/>
          </p:cNvSpPr>
          <p:nvPr>
            <p:ph type="body" sz="half" idx="1"/>
          </p:nvPr>
        </p:nvSpPr>
        <p:spPr>
          <a:xfrm>
            <a:off x="0" y="2362200"/>
            <a:ext cx="6227763" cy="4495800"/>
          </a:xfrm>
        </p:spPr>
        <p:txBody>
          <a:bodyPr/>
          <a:lstStyle/>
          <a:p>
            <a:pPr>
              <a:lnSpc>
                <a:spcPct val="110000"/>
              </a:lnSpc>
            </a:pPr>
            <a:r>
              <a:rPr lang="el-GR" sz="2200" b="1"/>
              <a:t>Συλλογή πληροφοριών</a:t>
            </a:r>
          </a:p>
          <a:p>
            <a:pPr>
              <a:lnSpc>
                <a:spcPct val="110000"/>
              </a:lnSpc>
            </a:pPr>
            <a:r>
              <a:rPr lang="el-GR" sz="2200" b="1"/>
              <a:t>Ορθή μεταφορά πληροφοριών(οικογένεια, μέλη διεπιστημονικής ομάδας) ανάλογα με επιθυμίες και ανάγκες ασθενούς</a:t>
            </a:r>
          </a:p>
          <a:p>
            <a:pPr>
              <a:lnSpc>
                <a:spcPct val="110000"/>
              </a:lnSpc>
            </a:pPr>
            <a:r>
              <a:rPr lang="el-GR" sz="2200" b="1"/>
              <a:t>Κλίμα συνεργασίας, ισοτιμίας, συνεργασίας και αμοιβαίας εμπιστοσύνης</a:t>
            </a:r>
          </a:p>
          <a:p>
            <a:pPr>
              <a:lnSpc>
                <a:spcPct val="110000"/>
              </a:lnSpc>
            </a:pPr>
            <a:r>
              <a:rPr lang="el-GR" sz="2200" b="1"/>
              <a:t>Συναπόφαση θεραπευτικής αντιμετώπισης</a:t>
            </a:r>
          </a:p>
          <a:p>
            <a:pPr>
              <a:lnSpc>
                <a:spcPct val="110000"/>
              </a:lnSpc>
            </a:pPr>
            <a:endParaRPr lang="el-GR" sz="2200" b="1"/>
          </a:p>
        </p:txBody>
      </p:sp>
      <p:pic>
        <p:nvPicPr>
          <p:cNvPr id="340996" name="Picture 4" descr="BD04972_"/>
          <p:cNvPicPr>
            <a:picLocks noGrp="1" noChangeAspect="1" noChangeArrowheads="1"/>
          </p:cNvPicPr>
          <p:nvPr>
            <p:ph type="clipArt" sz="half" idx="2"/>
          </p:nvPr>
        </p:nvPicPr>
        <p:blipFill>
          <a:blip r:embed="rId2" cstate="print"/>
          <a:srcRect/>
          <a:stretch>
            <a:fillRect/>
          </a:stretch>
        </p:blipFill>
        <p:spPr>
          <a:xfrm>
            <a:off x="6804025" y="4724400"/>
            <a:ext cx="1751013" cy="1779588"/>
          </a:xfrm>
          <a:noFill/>
          <a:ln/>
        </p:spPr>
      </p:pic>
    </p:spTree>
  </p:cSld>
  <p:clrMapOvr>
    <a:masterClrMapping/>
  </p:clrMapOvr>
  <p:transition>
    <p:pull dir="ru"/>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468313" y="304800"/>
            <a:ext cx="8523287" cy="1206500"/>
          </a:xfrm>
        </p:spPr>
        <p:txBody>
          <a:bodyPr/>
          <a:lstStyle/>
          <a:p>
            <a:r>
              <a:rPr lang="el-GR" sz="3500" b="0"/>
              <a:t> </a:t>
            </a:r>
            <a:r>
              <a:rPr lang="el-GR" sz="2600" b="0"/>
              <a:t>Πρωτόκολλο </a:t>
            </a:r>
            <a:r>
              <a:rPr lang="en-US" sz="2600" b="0"/>
              <a:t> SPIKES</a:t>
            </a:r>
            <a:r>
              <a:rPr lang="el-GR" sz="3500" b="0"/>
              <a:t> </a:t>
            </a:r>
            <a:r>
              <a:rPr lang="en-US" sz="2000" b="0"/>
              <a:t>(Beile et al, 2000)</a:t>
            </a:r>
            <a:r>
              <a:rPr lang="en-US" sz="1700"/>
              <a:t>   </a:t>
            </a:r>
            <a:r>
              <a:rPr lang="el-GR" sz="1700"/>
              <a:t>(1/3)</a:t>
            </a:r>
            <a:br>
              <a:rPr lang="el-GR" sz="1700"/>
            </a:br>
            <a:endParaRPr lang="el-GR" sz="1700"/>
          </a:p>
        </p:txBody>
      </p:sp>
      <p:sp>
        <p:nvSpPr>
          <p:cNvPr id="342019" name="Rectangle 3"/>
          <p:cNvSpPr>
            <a:spLocks noGrp="1" noChangeArrowheads="1"/>
          </p:cNvSpPr>
          <p:nvPr>
            <p:ph type="body" sz="half" idx="1"/>
          </p:nvPr>
        </p:nvSpPr>
        <p:spPr>
          <a:xfrm>
            <a:off x="179388" y="1989138"/>
            <a:ext cx="7004050" cy="4495800"/>
          </a:xfrm>
        </p:spPr>
        <p:txBody>
          <a:bodyPr/>
          <a:lstStyle/>
          <a:p>
            <a:pPr>
              <a:lnSpc>
                <a:spcPct val="130000"/>
              </a:lnSpc>
              <a:buFont typeface="Wingdings" pitchFamily="2" charset="2"/>
              <a:buNone/>
            </a:pPr>
            <a:r>
              <a:rPr lang="el-GR" sz="2000" b="1"/>
              <a:t>Στάδιο 1: Οργάνωση της συνέντευξης (</a:t>
            </a:r>
            <a:r>
              <a:rPr lang="en-US" sz="2000" b="1"/>
              <a:t>Setting up the interview)</a:t>
            </a:r>
          </a:p>
          <a:p>
            <a:pPr>
              <a:lnSpc>
                <a:spcPct val="130000"/>
              </a:lnSpc>
            </a:pPr>
            <a:r>
              <a:rPr lang="el-GR" sz="2000" b="1"/>
              <a:t>Ε</a:t>
            </a:r>
            <a:r>
              <a:rPr lang="el-GR" sz="2000" b="1" i="1"/>
              <a:t>ξασφάλισε ήσυχο περιβάλλον</a:t>
            </a:r>
          </a:p>
          <a:p>
            <a:pPr>
              <a:lnSpc>
                <a:spcPct val="130000"/>
              </a:lnSpc>
            </a:pPr>
            <a:r>
              <a:rPr lang="el-GR" sz="2000" b="1" i="1"/>
              <a:t>Φρόντισε να εμπλακεί στη διαδικασία κάποιο πρόσωπο που ο ασθενής θα επιλέξει</a:t>
            </a:r>
          </a:p>
          <a:p>
            <a:pPr>
              <a:lnSpc>
                <a:spcPct val="130000"/>
              </a:lnSpc>
            </a:pPr>
            <a:r>
              <a:rPr lang="el-GR" sz="2000" b="1" i="1"/>
              <a:t>Κάθισε</a:t>
            </a:r>
          </a:p>
          <a:p>
            <a:pPr>
              <a:lnSpc>
                <a:spcPct val="130000"/>
              </a:lnSpc>
            </a:pPr>
            <a:r>
              <a:rPr lang="el-GR" sz="2000" b="1" i="1"/>
              <a:t>Φρόντισε να έχεις επαφή με τον άρρωστο</a:t>
            </a:r>
          </a:p>
          <a:p>
            <a:pPr>
              <a:lnSpc>
                <a:spcPct val="130000"/>
              </a:lnSpc>
            </a:pPr>
            <a:r>
              <a:rPr lang="el-GR" sz="2000" b="1" i="1"/>
              <a:t>Αξιοποίησε σωστά το χρόνο σου</a:t>
            </a:r>
            <a:endParaRPr lang="en-US" sz="2000" b="1" i="1"/>
          </a:p>
          <a:p>
            <a:pPr>
              <a:lnSpc>
                <a:spcPct val="130000"/>
              </a:lnSpc>
              <a:buFont typeface="Wingdings" pitchFamily="2" charset="2"/>
              <a:buNone/>
            </a:pPr>
            <a:endParaRPr lang="en-US" sz="2200" b="1"/>
          </a:p>
          <a:p>
            <a:pPr>
              <a:lnSpc>
                <a:spcPct val="130000"/>
              </a:lnSpc>
              <a:buFont typeface="Wingdings" pitchFamily="2" charset="2"/>
              <a:buNone/>
            </a:pPr>
            <a:endParaRPr lang="el-GR" sz="2200" b="1"/>
          </a:p>
        </p:txBody>
      </p:sp>
      <p:pic>
        <p:nvPicPr>
          <p:cNvPr id="342020" name="Picture 4" descr="BS00823_"/>
          <p:cNvPicPr>
            <a:picLocks noGrp="1" noChangeAspect="1" noChangeArrowheads="1"/>
          </p:cNvPicPr>
          <p:nvPr>
            <p:ph type="clipArt" sz="half" idx="2"/>
          </p:nvPr>
        </p:nvPicPr>
        <p:blipFill>
          <a:blip r:embed="rId2" cstate="print"/>
          <a:srcRect/>
          <a:stretch>
            <a:fillRect/>
          </a:stretch>
        </p:blipFill>
        <p:spPr>
          <a:xfrm>
            <a:off x="6732588" y="4508500"/>
            <a:ext cx="2411412" cy="2054225"/>
          </a:xfrm>
          <a:ln/>
        </p:spPr>
      </p:pic>
    </p:spTree>
  </p:cSld>
  <p:clrMapOvr>
    <a:masterClrMapping/>
  </p:clrMapOvr>
  <p:transition>
    <p:checker dir="vert"/>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Rectangle 2"/>
          <p:cNvSpPr>
            <a:spLocks noGrp="1" noChangeArrowheads="1"/>
          </p:cNvSpPr>
          <p:nvPr>
            <p:ph type="title"/>
          </p:nvPr>
        </p:nvSpPr>
        <p:spPr/>
        <p:txBody>
          <a:bodyPr/>
          <a:lstStyle/>
          <a:p>
            <a:r>
              <a:rPr lang="el-GR" sz="3000" b="0"/>
              <a:t>Πρωτόκολλο </a:t>
            </a:r>
            <a:r>
              <a:rPr lang="en-US" sz="3000" b="0"/>
              <a:t> SPIKES</a:t>
            </a:r>
            <a:r>
              <a:rPr lang="el-GR" b="0"/>
              <a:t> </a:t>
            </a:r>
            <a:r>
              <a:rPr lang="en-US" sz="2200" b="0"/>
              <a:t>       </a:t>
            </a:r>
            <a:r>
              <a:rPr lang="el-GR" sz="2000"/>
              <a:t>(</a:t>
            </a:r>
            <a:r>
              <a:rPr lang="en-US" sz="2000"/>
              <a:t>2</a:t>
            </a:r>
            <a:r>
              <a:rPr lang="el-GR" sz="2000"/>
              <a:t>/3)</a:t>
            </a:r>
            <a:br>
              <a:rPr lang="el-GR" sz="2000"/>
            </a:br>
            <a:endParaRPr lang="el-GR" sz="2000"/>
          </a:p>
        </p:txBody>
      </p:sp>
      <p:sp>
        <p:nvSpPr>
          <p:cNvPr id="343043" name="Rectangle 3"/>
          <p:cNvSpPr>
            <a:spLocks noGrp="1" noChangeArrowheads="1"/>
          </p:cNvSpPr>
          <p:nvPr>
            <p:ph type="body" idx="1"/>
          </p:nvPr>
        </p:nvSpPr>
        <p:spPr>
          <a:xfrm>
            <a:off x="468313" y="2017713"/>
            <a:ext cx="8486775" cy="4114800"/>
          </a:xfrm>
        </p:spPr>
        <p:txBody>
          <a:bodyPr/>
          <a:lstStyle/>
          <a:p>
            <a:pPr>
              <a:lnSpc>
                <a:spcPct val="130000"/>
              </a:lnSpc>
              <a:buFont typeface="Wingdings" pitchFamily="2" charset="2"/>
              <a:buNone/>
            </a:pPr>
            <a:r>
              <a:rPr lang="el-GR" sz="2100" b="1"/>
              <a:t>Στάδιο 2:  Εκτίμηση αντίληψης ασθενούς για την κατάστασή του (</a:t>
            </a:r>
            <a:r>
              <a:rPr lang="en-US" sz="2100" b="1"/>
              <a:t>Perception</a:t>
            </a:r>
            <a:r>
              <a:rPr lang="el-GR" sz="2100" b="1"/>
              <a:t>)</a:t>
            </a:r>
          </a:p>
          <a:p>
            <a:pPr>
              <a:lnSpc>
                <a:spcPct val="130000"/>
              </a:lnSpc>
            </a:pPr>
            <a:r>
              <a:rPr lang="el-GR" sz="1900" b="1" i="1"/>
              <a:t>πριν μιλήσεις ρώτα….</a:t>
            </a:r>
          </a:p>
          <a:p>
            <a:pPr>
              <a:lnSpc>
                <a:spcPct val="130000"/>
              </a:lnSpc>
            </a:pPr>
            <a:r>
              <a:rPr lang="el-GR" sz="1900" b="1" i="1"/>
              <a:t>ανοικτές ερωτήσεις- εκτίμηση επιπέδου γνώσεων σχετικά με την κατάσταση της υγείας του, πως ερμηνεύει τα συμπτώματα, ρεαλιστικές προσδοκίες, ευσεβείς πόθοι…..</a:t>
            </a:r>
            <a:endParaRPr lang="en-US" sz="1900" b="1" i="1"/>
          </a:p>
          <a:p>
            <a:pPr>
              <a:lnSpc>
                <a:spcPct val="130000"/>
              </a:lnSpc>
              <a:buFont typeface="Wingdings" pitchFamily="2" charset="2"/>
              <a:buNone/>
            </a:pPr>
            <a:r>
              <a:rPr lang="el-GR" sz="2100" b="1"/>
              <a:t>Στάδιο 3: Αποδοχή της πρόσκλησης του ασθενούς για ενημέρωση (</a:t>
            </a:r>
            <a:r>
              <a:rPr lang="en-US" sz="2100" b="1"/>
              <a:t>Invitation</a:t>
            </a:r>
            <a:r>
              <a:rPr lang="el-GR" sz="2100" b="1"/>
              <a:t>)</a:t>
            </a:r>
            <a:endParaRPr lang="en-US" sz="2100" b="1"/>
          </a:p>
          <a:p>
            <a:pPr>
              <a:lnSpc>
                <a:spcPct val="90000"/>
              </a:lnSpc>
            </a:pPr>
            <a:endParaRPr lang="el-GR" sz="2100"/>
          </a:p>
        </p:txBody>
      </p:sp>
    </p:spTree>
  </p:cSld>
  <p:clrMapOvr>
    <a:masterClrMapping/>
  </p:clrMapOvr>
  <p:transition spd="med">
    <p:randomBar dir="ver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Rectangle 2"/>
          <p:cNvSpPr>
            <a:spLocks noGrp="1" noChangeArrowheads="1"/>
          </p:cNvSpPr>
          <p:nvPr>
            <p:ph type="title"/>
          </p:nvPr>
        </p:nvSpPr>
        <p:spPr/>
        <p:txBody>
          <a:bodyPr/>
          <a:lstStyle/>
          <a:p>
            <a:r>
              <a:rPr lang="el-GR" sz="3000" b="0"/>
              <a:t>Πρωτόκολλο </a:t>
            </a:r>
            <a:r>
              <a:rPr lang="en-US" sz="3000" b="0"/>
              <a:t> SPIKES</a:t>
            </a:r>
            <a:r>
              <a:rPr lang="el-GR" b="0"/>
              <a:t> </a:t>
            </a:r>
            <a:r>
              <a:rPr lang="en-US" sz="2200" b="0"/>
              <a:t>         </a:t>
            </a:r>
            <a:r>
              <a:rPr lang="el-GR" sz="2000"/>
              <a:t>(</a:t>
            </a:r>
            <a:r>
              <a:rPr lang="en-US" sz="2000"/>
              <a:t>3</a:t>
            </a:r>
            <a:r>
              <a:rPr lang="el-GR" sz="2000"/>
              <a:t>/3)</a:t>
            </a:r>
            <a:br>
              <a:rPr lang="el-GR" sz="2000"/>
            </a:br>
            <a:endParaRPr lang="el-GR" sz="2000"/>
          </a:p>
        </p:txBody>
      </p:sp>
      <p:sp>
        <p:nvSpPr>
          <p:cNvPr id="344067" name="Rectangle 3"/>
          <p:cNvSpPr>
            <a:spLocks noGrp="1" noChangeArrowheads="1"/>
          </p:cNvSpPr>
          <p:nvPr>
            <p:ph type="body" sz="half" idx="1"/>
          </p:nvPr>
        </p:nvSpPr>
        <p:spPr>
          <a:xfrm>
            <a:off x="179388" y="1700213"/>
            <a:ext cx="8964612" cy="4899025"/>
          </a:xfrm>
        </p:spPr>
        <p:txBody>
          <a:bodyPr/>
          <a:lstStyle/>
          <a:p>
            <a:pPr>
              <a:lnSpc>
                <a:spcPct val="170000"/>
              </a:lnSpc>
              <a:buFont typeface="Wingdings" pitchFamily="2" charset="2"/>
              <a:buNone/>
            </a:pPr>
            <a:r>
              <a:rPr lang="el-GR" sz="2200" b="1"/>
              <a:t>Στάδιο 4: Παροχή γνώσεων και πληροφοριών (</a:t>
            </a:r>
            <a:r>
              <a:rPr lang="en-US" sz="2200" b="1"/>
              <a:t>Knowledge)</a:t>
            </a:r>
            <a:endParaRPr lang="el-GR" sz="2200" b="1"/>
          </a:p>
          <a:p>
            <a:pPr>
              <a:lnSpc>
                <a:spcPct val="170000"/>
              </a:lnSpc>
              <a:buFont typeface="Wingdings" pitchFamily="2" charset="2"/>
              <a:buNone/>
            </a:pPr>
            <a:r>
              <a:rPr lang="el-GR" sz="2000" b="1" i="1"/>
              <a:t>Ατυχώς έχω δυσάρεστα νέα να σας πω…, λυπάμαι που θα πρέπει να σας πω ότι….</a:t>
            </a:r>
          </a:p>
          <a:p>
            <a:pPr>
              <a:lnSpc>
                <a:spcPct val="170000"/>
              </a:lnSpc>
              <a:buFont typeface="Wingdings" pitchFamily="2" charset="2"/>
              <a:buNone/>
            </a:pPr>
            <a:r>
              <a:rPr lang="el-GR" sz="2000" b="1" i="1"/>
              <a:t>Προσαρμογή λεξιλογίου στο επίπεδο του ασθενή, αποφυγή όρων ‘’μετάσταση’’ (εξάπλωση)- ‘’ βιοψία’’ (δείγμα ιστών), δίνε πληροφορίες σταδιακά  και έλεγχε πόσο τις κατανοεί</a:t>
            </a:r>
            <a:endParaRPr lang="en-US" sz="2000" b="1" i="1"/>
          </a:p>
          <a:p>
            <a:pPr algn="just">
              <a:lnSpc>
                <a:spcPct val="170000"/>
              </a:lnSpc>
              <a:buFont typeface="Wingdings" pitchFamily="2" charset="2"/>
              <a:buNone/>
            </a:pPr>
            <a:endParaRPr lang="el-GR" sz="2000" b="1"/>
          </a:p>
        </p:txBody>
      </p:sp>
    </p:spTree>
  </p:cSld>
  <p:clrMapOvr>
    <a:masterClrMapping/>
  </p:clrMapOvr>
  <p:transition>
    <p:checke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Rectangle 2"/>
          <p:cNvSpPr>
            <a:spLocks noGrp="1" noChangeArrowheads="1"/>
          </p:cNvSpPr>
          <p:nvPr>
            <p:ph type="title"/>
          </p:nvPr>
        </p:nvSpPr>
        <p:spPr/>
        <p:txBody>
          <a:bodyPr/>
          <a:lstStyle/>
          <a:p>
            <a:r>
              <a:rPr lang="el-GR" sz="3000" b="0"/>
              <a:t>Πρωτόκολλο </a:t>
            </a:r>
            <a:r>
              <a:rPr lang="en-US" sz="3000" b="0"/>
              <a:t> SPIKES</a:t>
            </a:r>
            <a:r>
              <a:rPr lang="el-GR" b="0"/>
              <a:t> </a:t>
            </a:r>
            <a:r>
              <a:rPr lang="en-US" sz="2200" b="0"/>
              <a:t>         </a:t>
            </a:r>
            <a:r>
              <a:rPr lang="el-GR" sz="2000"/>
              <a:t>(4/3)</a:t>
            </a:r>
            <a:br>
              <a:rPr lang="el-GR" sz="2000"/>
            </a:br>
            <a:endParaRPr lang="el-GR" sz="2000"/>
          </a:p>
        </p:txBody>
      </p:sp>
      <p:sp>
        <p:nvSpPr>
          <p:cNvPr id="345091" name="Rectangle 3"/>
          <p:cNvSpPr>
            <a:spLocks noGrp="1" noChangeArrowheads="1"/>
          </p:cNvSpPr>
          <p:nvPr>
            <p:ph type="body" idx="1"/>
          </p:nvPr>
        </p:nvSpPr>
        <p:spPr>
          <a:xfrm>
            <a:off x="468313" y="1484313"/>
            <a:ext cx="8523287" cy="5113337"/>
          </a:xfrm>
        </p:spPr>
        <p:txBody>
          <a:bodyPr/>
          <a:lstStyle/>
          <a:p>
            <a:pPr algn="just">
              <a:lnSpc>
                <a:spcPct val="170000"/>
              </a:lnSpc>
              <a:buFont typeface="Wingdings" pitchFamily="2" charset="2"/>
              <a:buNone/>
            </a:pPr>
            <a:r>
              <a:rPr lang="el-GR" sz="1900" b="1"/>
              <a:t>Στάδιο 5: Προσέγγιση συναισθημάτων του ασθενούς με συμπόνια</a:t>
            </a:r>
            <a:r>
              <a:rPr lang="en-US" sz="1900" b="1"/>
              <a:t> </a:t>
            </a:r>
            <a:r>
              <a:rPr lang="el-GR" sz="1900" b="1"/>
              <a:t>(</a:t>
            </a:r>
            <a:r>
              <a:rPr lang="en-US" sz="1900" b="1"/>
              <a:t>Emotion)</a:t>
            </a:r>
            <a:r>
              <a:rPr lang="el-GR" sz="1100" b="1"/>
              <a:t> </a:t>
            </a:r>
          </a:p>
          <a:p>
            <a:pPr algn="just">
              <a:lnSpc>
                <a:spcPct val="170000"/>
              </a:lnSpc>
            </a:pPr>
            <a:r>
              <a:rPr lang="el-GR" sz="1700" b="1" i="1"/>
              <a:t>Ανίχνευσε συναισθήματα ασθενή: θλίψη, θυμός, σιωπή, βουβός πόνος, </a:t>
            </a:r>
            <a:r>
              <a:rPr lang="en-US" sz="1700" b="1" i="1"/>
              <a:t>shock</a:t>
            </a:r>
          </a:p>
          <a:p>
            <a:pPr algn="just">
              <a:lnSpc>
                <a:spcPct val="170000"/>
              </a:lnSpc>
            </a:pPr>
            <a:r>
              <a:rPr lang="el-GR" sz="1700" b="1" i="1"/>
              <a:t>Βοήθησέ τον να εκφραστεί</a:t>
            </a:r>
          </a:p>
          <a:p>
            <a:pPr algn="just">
              <a:lnSpc>
                <a:spcPct val="170000"/>
              </a:lnSpc>
            </a:pPr>
            <a:r>
              <a:rPr lang="el-GR" sz="1700" b="1" i="1"/>
              <a:t>Αναγνώρισε την αιτία της συναισθηματικής φόρτισης</a:t>
            </a:r>
          </a:p>
          <a:p>
            <a:pPr algn="just">
              <a:lnSpc>
                <a:spcPct val="170000"/>
              </a:lnSpc>
            </a:pPr>
            <a:r>
              <a:rPr lang="el-GR" sz="1700" b="1" i="1"/>
              <a:t>Δώσε χρόνο για να εκφράσει τα συναισθήματά του και κατέστησε σαφές ότι έχεις κατανοήσει τους λόγους της συναισθηματικής του φόρτισης</a:t>
            </a:r>
          </a:p>
          <a:p>
            <a:pPr algn="just">
              <a:lnSpc>
                <a:spcPct val="170000"/>
              </a:lnSpc>
              <a:buFont typeface="Wingdings" pitchFamily="2" charset="2"/>
              <a:buNone/>
            </a:pPr>
            <a:endParaRPr lang="en-US" sz="1700" b="1"/>
          </a:p>
          <a:p>
            <a:pPr>
              <a:lnSpc>
                <a:spcPct val="80000"/>
              </a:lnSpc>
            </a:pPr>
            <a:endParaRPr lang="el-GR" sz="500"/>
          </a:p>
        </p:txBody>
      </p:sp>
    </p:spTree>
  </p:cSld>
  <p:clrMapOvr>
    <a:masterClrMapping/>
  </p:clrMapOvr>
  <p:transition spd="med">
    <p:randomBar dir="ver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p:txBody>
          <a:bodyPr/>
          <a:lstStyle/>
          <a:p>
            <a:r>
              <a:rPr lang="el-GR" sz="3000" b="0"/>
              <a:t>Πρωτόκολλο </a:t>
            </a:r>
            <a:r>
              <a:rPr lang="en-US" sz="3000" b="0"/>
              <a:t> SPIKES</a:t>
            </a:r>
            <a:r>
              <a:rPr lang="el-GR" b="0"/>
              <a:t> </a:t>
            </a:r>
            <a:r>
              <a:rPr lang="en-US" sz="2200" b="0"/>
              <a:t>         </a:t>
            </a:r>
            <a:r>
              <a:rPr lang="el-GR" sz="2000"/>
              <a:t>(5/3)</a:t>
            </a:r>
            <a:br>
              <a:rPr lang="el-GR" sz="2000"/>
            </a:br>
            <a:endParaRPr lang="el-GR" sz="2000"/>
          </a:p>
        </p:txBody>
      </p:sp>
      <p:sp>
        <p:nvSpPr>
          <p:cNvPr id="346115" name="Rectangle 3"/>
          <p:cNvSpPr>
            <a:spLocks noGrp="1" noChangeArrowheads="1"/>
          </p:cNvSpPr>
          <p:nvPr>
            <p:ph type="body" idx="1"/>
          </p:nvPr>
        </p:nvSpPr>
        <p:spPr/>
        <p:txBody>
          <a:bodyPr/>
          <a:lstStyle/>
          <a:p>
            <a:pPr>
              <a:buFont typeface="Wingdings" pitchFamily="2" charset="2"/>
              <a:buNone/>
            </a:pPr>
            <a:r>
              <a:rPr lang="el-GR" b="1">
                <a:solidFill>
                  <a:schemeClr val="accent1"/>
                </a:solidFill>
              </a:rPr>
              <a:t>  </a:t>
            </a:r>
            <a:r>
              <a:rPr lang="el-GR" sz="2600" b="1"/>
              <a:t>Στάδιο 6: Στρατηγική </a:t>
            </a:r>
            <a:r>
              <a:rPr lang="en-US" sz="2600" b="1"/>
              <a:t>(Strategy)</a:t>
            </a:r>
            <a:endParaRPr lang="el-GR" sz="2600" b="1"/>
          </a:p>
          <a:p>
            <a:pPr>
              <a:buFont typeface="Wingdings" pitchFamily="2" charset="2"/>
              <a:buNone/>
            </a:pPr>
            <a:r>
              <a:rPr lang="el-GR" sz="2100" b="1" i="1"/>
              <a:t>  </a:t>
            </a:r>
          </a:p>
          <a:p>
            <a:pPr>
              <a:buFont typeface="Wingdings" pitchFamily="2" charset="2"/>
              <a:buNone/>
            </a:pPr>
            <a:r>
              <a:rPr lang="el-GR" sz="2100" b="1" i="1"/>
              <a:t>  Ενημέρωση με ακρίβεια και αντικειμενικότητα για τα οφέλη και τους κινδύνους των εναλλακτικών θεραπευτικών επιλογών- συμμετοχική λήψη απόφασης- διευκρίνιση αποριών- απάντηση σε ερωτήσεις</a:t>
            </a:r>
          </a:p>
        </p:txBody>
      </p:sp>
    </p:spTree>
  </p:cSld>
  <p:clrMapOvr>
    <a:masterClrMapping/>
  </p:clrMapOvr>
  <p:transition spd="med">
    <p:randomBar dir="vert"/>
  </p:transition>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7138" name="Text Box 2"/>
          <p:cNvSpPr txBox="1">
            <a:spLocks noChangeArrowheads="1"/>
          </p:cNvSpPr>
          <p:nvPr/>
        </p:nvSpPr>
        <p:spPr bwMode="auto">
          <a:xfrm>
            <a:off x="304800" y="381000"/>
            <a:ext cx="8458200" cy="7456488"/>
          </a:xfrm>
          <a:prstGeom prst="rect">
            <a:avLst/>
          </a:prstGeom>
          <a:noFill/>
          <a:ln w="9525">
            <a:noFill/>
            <a:miter lim="800000"/>
            <a:headEnd/>
            <a:tailEnd/>
          </a:ln>
          <a:effectLst/>
        </p:spPr>
        <p:txBody>
          <a:bodyPr>
            <a:spAutoFit/>
          </a:bodyPr>
          <a:lstStyle/>
          <a:p>
            <a:pPr>
              <a:spcBef>
                <a:spcPct val="50000"/>
              </a:spcBef>
            </a:pPr>
            <a:r>
              <a:rPr lang="el-GR" sz="2800">
                <a:solidFill>
                  <a:srgbClr val="FFFF00"/>
                </a:solidFill>
                <a:latin typeface="Comic Sans MS" pitchFamily="66" charset="0"/>
              </a:rPr>
              <a:t>Μέσα από τα μάτια ενός ασθενούς…………………….</a:t>
            </a:r>
          </a:p>
          <a:p>
            <a:pPr>
              <a:spcBef>
                <a:spcPct val="50000"/>
              </a:spcBef>
              <a:buFontTx/>
              <a:buBlip>
                <a:blip r:embed="rId2"/>
              </a:buBlip>
            </a:pPr>
            <a:r>
              <a:rPr lang="el-GR" sz="2400">
                <a:latin typeface="Comic Sans MS" pitchFamily="66" charset="0"/>
              </a:rPr>
              <a:t>  Ρωτήστε με τι σκέπτομαι</a:t>
            </a:r>
          </a:p>
          <a:p>
            <a:pPr>
              <a:spcBef>
                <a:spcPct val="50000"/>
              </a:spcBef>
              <a:buFontTx/>
              <a:buBlip>
                <a:blip r:embed="rId2"/>
              </a:buBlip>
            </a:pPr>
            <a:r>
              <a:rPr lang="el-GR" sz="2400">
                <a:latin typeface="Comic Sans MS" pitchFamily="66" charset="0"/>
              </a:rPr>
              <a:t>  Μην αδιαφορείτε για τις ανησυχίες μου</a:t>
            </a:r>
          </a:p>
          <a:p>
            <a:pPr>
              <a:spcBef>
                <a:spcPct val="50000"/>
              </a:spcBef>
              <a:buFontTx/>
              <a:buBlip>
                <a:blip r:embed="rId2"/>
              </a:buBlip>
            </a:pPr>
            <a:r>
              <a:rPr lang="el-GR" sz="2400">
                <a:latin typeface="Comic Sans MS" pitchFamily="66" charset="0"/>
              </a:rPr>
              <a:t>  Μη μου φέρεστε σαν ασθένεια αλλά σαν πρόσωπο</a:t>
            </a:r>
          </a:p>
          <a:p>
            <a:pPr>
              <a:spcBef>
                <a:spcPct val="50000"/>
              </a:spcBef>
              <a:buFontTx/>
              <a:buBlip>
                <a:blip r:embed="rId2"/>
              </a:buBlip>
            </a:pPr>
            <a:r>
              <a:rPr lang="el-GR" sz="2400">
                <a:latin typeface="Comic Sans MS" pitchFamily="66" charset="0"/>
              </a:rPr>
              <a:t>  Μιλήστε με εμένα και όχι σε εμένα</a:t>
            </a:r>
          </a:p>
          <a:p>
            <a:pPr>
              <a:spcBef>
                <a:spcPct val="50000"/>
              </a:spcBef>
              <a:buFontTx/>
              <a:buBlip>
                <a:blip r:embed="rId2"/>
              </a:buBlip>
            </a:pPr>
            <a:r>
              <a:rPr lang="el-GR" sz="2400">
                <a:latin typeface="Comic Sans MS" pitchFamily="66" charset="0"/>
              </a:rPr>
              <a:t>  Σεβαστείτε την ατομικότητά μου</a:t>
            </a:r>
          </a:p>
          <a:p>
            <a:pPr>
              <a:spcBef>
                <a:spcPct val="50000"/>
              </a:spcBef>
              <a:buFontTx/>
              <a:buBlip>
                <a:blip r:embed="rId2"/>
              </a:buBlip>
            </a:pPr>
            <a:r>
              <a:rPr lang="el-GR" sz="2400">
                <a:latin typeface="Comic Sans MS" pitchFamily="66" charset="0"/>
              </a:rPr>
              <a:t>  Μη με αφήνετε να περιμένω</a:t>
            </a:r>
          </a:p>
          <a:p>
            <a:pPr>
              <a:spcBef>
                <a:spcPct val="50000"/>
              </a:spcBef>
              <a:buFontTx/>
              <a:buBlip>
                <a:blip r:embed="rId2"/>
              </a:buBlip>
            </a:pPr>
            <a:r>
              <a:rPr lang="el-GR" sz="2400">
                <a:latin typeface="Comic Sans MS" pitchFamily="66" charset="0"/>
              </a:rPr>
              <a:t>  Μη μου λέτε τι να κάνω χωρίς να μου λέτε πώς να το κάνω</a:t>
            </a:r>
          </a:p>
          <a:p>
            <a:pPr>
              <a:spcBef>
                <a:spcPct val="50000"/>
              </a:spcBef>
              <a:buFontTx/>
              <a:buBlip>
                <a:blip r:embed="rId2"/>
              </a:buBlip>
            </a:pPr>
            <a:r>
              <a:rPr lang="el-GR" sz="2400">
                <a:latin typeface="Comic Sans MS" pitchFamily="66" charset="0"/>
              </a:rPr>
              <a:t>  Ενημερώστε με </a:t>
            </a:r>
          </a:p>
          <a:p>
            <a:pPr>
              <a:spcBef>
                <a:spcPct val="50000"/>
              </a:spcBef>
              <a:buFontTx/>
              <a:buBlip>
                <a:blip r:embed="rId2"/>
              </a:buBlip>
            </a:pPr>
            <a:r>
              <a:rPr lang="el-GR" sz="2400">
                <a:latin typeface="Comic Sans MS" pitchFamily="66" charset="0"/>
              </a:rPr>
              <a:t>  Ενδιαφερθείτε για το ποιος ήμουνα</a:t>
            </a:r>
          </a:p>
          <a:p>
            <a:pPr>
              <a:spcBef>
                <a:spcPct val="50000"/>
              </a:spcBef>
              <a:buFontTx/>
              <a:buBlip>
                <a:blip r:embed="rId2"/>
              </a:buBlip>
            </a:pPr>
            <a:r>
              <a:rPr lang="el-GR" sz="2400">
                <a:latin typeface="Comic Sans MS" pitchFamily="66" charset="0"/>
              </a:rPr>
              <a:t>  Δείξτε μου ότι ενδιαφέρεστε</a:t>
            </a:r>
          </a:p>
          <a:p>
            <a:pPr>
              <a:spcBef>
                <a:spcPct val="50000"/>
              </a:spcBef>
            </a:pPr>
            <a:endParaRPr lang="el-GR" sz="2400">
              <a:latin typeface="Comic Sans MS" pitchFamily="66" charset="0"/>
            </a:endParaRPr>
          </a:p>
          <a:p>
            <a:pPr>
              <a:spcBef>
                <a:spcPct val="50000"/>
              </a:spcBef>
            </a:pPr>
            <a:endParaRPr lang="el-GR" sz="2400">
              <a:latin typeface="Times New Roman" pitchFamily="18" charset="0"/>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2" name="Rectangle 1026"/>
          <p:cNvSpPr>
            <a:spLocks noGrp="1" noChangeArrowheads="1"/>
          </p:cNvSpPr>
          <p:nvPr>
            <p:ph type="title"/>
          </p:nvPr>
        </p:nvSpPr>
        <p:spPr/>
        <p:txBody>
          <a:bodyPr/>
          <a:lstStyle/>
          <a:p>
            <a:r>
              <a:rPr lang="el-GR" sz="3000">
                <a:solidFill>
                  <a:srgbClr val="FF9900"/>
                </a:solidFill>
              </a:rPr>
              <a:t>θρήνος</a:t>
            </a:r>
            <a:endParaRPr lang="el-GR">
              <a:solidFill>
                <a:srgbClr val="FF9900"/>
              </a:solidFill>
            </a:endParaRPr>
          </a:p>
        </p:txBody>
      </p:sp>
      <p:sp>
        <p:nvSpPr>
          <p:cNvPr id="97283" name="Rectangle 1027"/>
          <p:cNvSpPr>
            <a:spLocks noGrp="1" noChangeArrowheads="1"/>
          </p:cNvSpPr>
          <p:nvPr>
            <p:ph type="body" sz="half" idx="1"/>
          </p:nvPr>
        </p:nvSpPr>
        <p:spPr>
          <a:xfrm>
            <a:off x="395288" y="1916113"/>
            <a:ext cx="8512175" cy="4471987"/>
          </a:xfrm>
        </p:spPr>
        <p:txBody>
          <a:bodyPr/>
          <a:lstStyle/>
          <a:p>
            <a:pPr>
              <a:lnSpc>
                <a:spcPct val="180000"/>
              </a:lnSpc>
            </a:pPr>
            <a:r>
              <a:rPr lang="el-GR" sz="2200">
                <a:effectLst>
                  <a:outerShdw blurRad="38100" dist="38100" dir="2700000" algn="tl">
                    <a:srgbClr val="C0C0C0"/>
                  </a:outerShdw>
                </a:effectLst>
              </a:rPr>
              <a:t>Μια φυσιολογική και αναμενόμενη ενδοψυχική διεργασία, η οποία εγείρεται σε οποιοδήποτε γεγονός ή κατάσταση γίνεται αντιληπτή ως απώλεια π.χ. θάνατος αγαπημένου προσώπου, σωματική απώλεια, ψυχοκοινωνική ή συμβολική απώλεια </a:t>
            </a:r>
            <a:endParaRPr lang="en-US" sz="2200">
              <a:effectLst>
                <a:outerShdw blurRad="38100" dist="38100" dir="2700000" algn="tl">
                  <a:srgbClr val="C0C0C0"/>
                </a:outerShdw>
              </a:effectLst>
            </a:endParaRPr>
          </a:p>
          <a:p>
            <a:pPr>
              <a:lnSpc>
                <a:spcPct val="180000"/>
              </a:lnSpc>
              <a:buFont typeface="Wingdings" pitchFamily="2" charset="2"/>
              <a:buNone/>
            </a:pPr>
            <a:r>
              <a:rPr lang="en-US" sz="2200">
                <a:effectLst>
                  <a:outerShdw blurRad="38100" dist="38100" dir="2700000" algn="tl">
                    <a:srgbClr val="C0C0C0"/>
                  </a:outerShdw>
                </a:effectLst>
              </a:rPr>
              <a:t> </a:t>
            </a:r>
            <a:r>
              <a:rPr lang="el-GR" sz="2200">
                <a:effectLst>
                  <a:outerShdw blurRad="38100" dist="38100" dir="2700000" algn="tl">
                    <a:srgbClr val="C0C0C0"/>
                  </a:outerShdw>
                </a:effectLst>
              </a:rPr>
              <a:t> ( εκπλήρωση ενός ονείρου, αποχωρισμός από σημαντικό πρόσωπο)</a:t>
            </a:r>
            <a:r>
              <a:rPr lang="el-GR" sz="2200" b="1">
                <a:solidFill>
                  <a:srgbClr val="FFFF00"/>
                </a:solidFill>
                <a:effectLst>
                  <a:outerShdw blurRad="38100" dist="38100" dir="2700000" algn="tl">
                    <a:srgbClr val="C0C0C0"/>
                  </a:outerShdw>
                </a:effectLst>
              </a:rPr>
              <a:t> </a:t>
            </a:r>
          </a:p>
          <a:p>
            <a:pPr>
              <a:lnSpc>
                <a:spcPct val="180000"/>
              </a:lnSpc>
            </a:pPr>
            <a:endParaRPr lang="el-GR" sz="2200" b="1">
              <a:solidFill>
                <a:srgbClr val="FFFF00"/>
              </a:solidFill>
              <a:effectLst>
                <a:outerShdw blurRad="38100" dist="38100" dir="2700000" algn="tl">
                  <a:srgbClr val="C0C0C0"/>
                </a:outerShdw>
              </a:effectLst>
            </a:endParaRPr>
          </a:p>
          <a:p>
            <a:pPr>
              <a:lnSpc>
                <a:spcPct val="180000"/>
              </a:lnSpc>
            </a:pPr>
            <a:endParaRPr lang="el-GR" sz="2000"/>
          </a:p>
          <a:p>
            <a:pPr>
              <a:lnSpc>
                <a:spcPct val="180000"/>
              </a:lnSpc>
              <a:buFont typeface="Wingdings" pitchFamily="2" charset="2"/>
              <a:buNone/>
            </a:pPr>
            <a:endParaRPr lang="el-GR" sz="2000"/>
          </a:p>
          <a:p>
            <a:pPr>
              <a:lnSpc>
                <a:spcPct val="180000"/>
              </a:lnSpc>
              <a:buFont typeface="Wingdings" pitchFamily="2" charset="2"/>
              <a:buNone/>
            </a:pPr>
            <a:endParaRPr lang="el-GR" sz="2000">
              <a:solidFill>
                <a:srgbClr val="FFFF00"/>
              </a:solidFill>
            </a:endParaRPr>
          </a:p>
          <a:p>
            <a:pPr>
              <a:lnSpc>
                <a:spcPct val="180000"/>
              </a:lnSpc>
            </a:pPr>
            <a:endParaRPr lang="el-GR" sz="1100"/>
          </a:p>
          <a:p>
            <a:pPr>
              <a:lnSpc>
                <a:spcPct val="220000"/>
              </a:lnSpc>
            </a:pPr>
            <a:endParaRPr lang="el-GR" sz="700"/>
          </a:p>
          <a:p>
            <a:pPr>
              <a:lnSpc>
                <a:spcPct val="290000"/>
              </a:lnSpc>
            </a:pPr>
            <a:endParaRPr lang="el-GR" sz="900" b="1">
              <a:solidFill>
                <a:srgbClr val="FFFF00"/>
              </a:solidFill>
            </a:endParaRPr>
          </a:p>
          <a:p>
            <a:pPr>
              <a:lnSpc>
                <a:spcPct val="290000"/>
              </a:lnSpc>
            </a:pPr>
            <a:endParaRPr lang="el-GR" sz="900" b="1">
              <a:solidFill>
                <a:srgbClr val="FFFF00"/>
              </a:solidFill>
            </a:endParaRPr>
          </a:p>
          <a:p>
            <a:pPr>
              <a:lnSpc>
                <a:spcPct val="80000"/>
              </a:lnSpc>
            </a:pPr>
            <a:endParaRPr lang="el-GR" sz="700" b="1"/>
          </a:p>
          <a:p>
            <a:pPr>
              <a:lnSpc>
                <a:spcPct val="80000"/>
              </a:lnSpc>
              <a:buFont typeface="Wingdings" pitchFamily="2" charset="2"/>
              <a:buNone/>
            </a:pPr>
            <a:endParaRPr lang="en-US" sz="1100"/>
          </a:p>
          <a:p>
            <a:pPr>
              <a:lnSpc>
                <a:spcPct val="80000"/>
              </a:lnSpc>
            </a:pPr>
            <a:endParaRPr lang="el-GR" sz="110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1116013" y="404813"/>
            <a:ext cx="7793037" cy="1143000"/>
          </a:xfrm>
        </p:spPr>
        <p:txBody>
          <a:bodyPr/>
          <a:lstStyle/>
          <a:p>
            <a:r>
              <a:rPr lang="el-GR" sz="3000"/>
              <a:t>Πένθος</a:t>
            </a:r>
          </a:p>
        </p:txBody>
      </p:sp>
      <p:sp>
        <p:nvSpPr>
          <p:cNvPr id="99331" name="Rectangle 3"/>
          <p:cNvSpPr>
            <a:spLocks noGrp="1" noChangeArrowheads="1"/>
          </p:cNvSpPr>
          <p:nvPr>
            <p:ph type="body" sz="half" idx="1"/>
          </p:nvPr>
        </p:nvSpPr>
        <p:spPr>
          <a:xfrm>
            <a:off x="457200" y="1719263"/>
            <a:ext cx="4035425" cy="4411662"/>
          </a:xfrm>
        </p:spPr>
        <p:txBody>
          <a:bodyPr/>
          <a:lstStyle/>
          <a:p>
            <a:pPr>
              <a:lnSpc>
                <a:spcPct val="90000"/>
              </a:lnSpc>
              <a:buFont typeface="Wingdings" pitchFamily="2" charset="2"/>
              <a:buNone/>
            </a:pPr>
            <a:endParaRPr lang="el-GR" sz="2600"/>
          </a:p>
          <a:p>
            <a:pPr>
              <a:lnSpc>
                <a:spcPct val="90000"/>
              </a:lnSpc>
              <a:buFont typeface="Wingdings" pitchFamily="2" charset="2"/>
              <a:buNone/>
            </a:pPr>
            <a:endParaRPr lang="en-US" sz="3000"/>
          </a:p>
          <a:p>
            <a:pPr>
              <a:lnSpc>
                <a:spcPct val="90000"/>
              </a:lnSpc>
            </a:pPr>
            <a:endParaRPr lang="el-GR" sz="3000"/>
          </a:p>
        </p:txBody>
      </p:sp>
      <p:sp>
        <p:nvSpPr>
          <p:cNvPr id="99338" name="Rectangle 10"/>
          <p:cNvSpPr>
            <a:spLocks noGrp="1" noChangeArrowheads="1"/>
          </p:cNvSpPr>
          <p:nvPr>
            <p:ph type="body" sz="half" idx="2"/>
          </p:nvPr>
        </p:nvSpPr>
        <p:spPr>
          <a:xfrm>
            <a:off x="250825" y="1844675"/>
            <a:ext cx="8893175" cy="4824413"/>
          </a:xfrm>
        </p:spPr>
        <p:txBody>
          <a:bodyPr/>
          <a:lstStyle/>
          <a:p>
            <a:r>
              <a:rPr lang="el-GR" sz="2200"/>
              <a:t>Μια διεργασία που δεν περιορίζεται απλά στις οξείες αντιδράσεις θρήνου σε οποιαδήποτε μορφή απώλειας. </a:t>
            </a:r>
          </a:p>
          <a:p>
            <a:r>
              <a:rPr lang="el-GR" sz="2200"/>
              <a:t>Αφορά στις συνειδητές  και μη συνειδητές διεργασίες λύσης των ‘’ψυχολογικών δεσμών’’ με το νεκρό άτομο , κατά τις οποίες καταβάλλεται προσπάθεια από τον πενθούντα να προσαρμοστεί στη νέα πραγματικότητα που προκύπτει από το θάνατο ενός σημαντικού ατόμου και όχι από άλλου είδους απώλεια. Τα παραπάνω αφορούν το </a:t>
            </a:r>
            <a:r>
              <a:rPr lang="el-GR" sz="2200" b="1">
                <a:solidFill>
                  <a:srgbClr val="FF9900"/>
                </a:solidFill>
              </a:rPr>
              <a:t>προσωπικό πένθος</a:t>
            </a:r>
            <a:r>
              <a:rPr lang="el-GR" sz="2200"/>
              <a:t> ενός ατόμου ενώ κάποιοι μιλούν και για το </a:t>
            </a:r>
            <a:r>
              <a:rPr lang="el-GR" sz="2200" b="1">
                <a:solidFill>
                  <a:srgbClr val="FF9900"/>
                </a:solidFill>
              </a:rPr>
              <a:t>κοινωνικό πένθος</a:t>
            </a:r>
            <a:r>
              <a:rPr lang="el-GR" sz="2200"/>
              <a:t> , το οποίο αφορά τις κοινωνικές εκφράσεις ή εκδηλώσεις θρήνου (τελετές πένθους), που έχουν τις ρίζες τους στα έθιμα κάθε κοινωνικής ή πολιτισμικής ομάδας.</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6" name="Rectangle 6"/>
          <p:cNvSpPr>
            <a:spLocks noGrp="1" noChangeArrowheads="1"/>
          </p:cNvSpPr>
          <p:nvPr>
            <p:ph type="title"/>
          </p:nvPr>
        </p:nvSpPr>
        <p:spPr/>
        <p:txBody>
          <a:bodyPr/>
          <a:lstStyle/>
          <a:p>
            <a:r>
              <a:rPr lang="el-GR" sz="3000"/>
              <a:t>Αντιδράσεις θρήνου και θανάτου </a:t>
            </a:r>
            <a:r>
              <a:rPr lang="el-GR" sz="2200"/>
              <a:t>(</a:t>
            </a:r>
            <a:r>
              <a:rPr lang="en-US" sz="2200"/>
              <a:t>Engel 1964)</a:t>
            </a:r>
            <a:endParaRPr lang="el-GR" sz="2200"/>
          </a:p>
        </p:txBody>
      </p:sp>
      <p:sp>
        <p:nvSpPr>
          <p:cNvPr id="5127" name="Rectangle 7"/>
          <p:cNvSpPr>
            <a:spLocks noGrp="1" noChangeArrowheads="1"/>
          </p:cNvSpPr>
          <p:nvPr>
            <p:ph type="body" idx="1"/>
          </p:nvPr>
        </p:nvSpPr>
        <p:spPr>
          <a:xfrm>
            <a:off x="250825" y="2017713"/>
            <a:ext cx="8704263" cy="4114800"/>
          </a:xfrm>
        </p:spPr>
        <p:txBody>
          <a:bodyPr/>
          <a:lstStyle/>
          <a:p>
            <a:pPr marL="533400" indent="-533400">
              <a:lnSpc>
                <a:spcPct val="140000"/>
              </a:lnSpc>
            </a:pPr>
            <a:r>
              <a:rPr lang="el-GR" sz="1700"/>
              <a:t>Σοκ και δυσπιστία- </a:t>
            </a:r>
            <a:r>
              <a:rPr lang="el-GR" sz="1500" i="1"/>
              <a:t>άρνηση αποδοχής γεγονότος (όχι… όχι εγώ….)</a:t>
            </a:r>
          </a:p>
          <a:p>
            <a:pPr marL="533400" indent="-533400">
              <a:lnSpc>
                <a:spcPct val="140000"/>
              </a:lnSpc>
            </a:pPr>
            <a:r>
              <a:rPr lang="el-GR" sz="1700"/>
              <a:t>Επίγνωση της κατάστασης- </a:t>
            </a:r>
            <a:r>
              <a:rPr lang="el-GR" sz="1700" i="1"/>
              <a:t>θυμός- δάκρυα- αίσθηση κενού (….γιατί εγώ;)</a:t>
            </a:r>
          </a:p>
          <a:p>
            <a:pPr marL="533400" indent="-533400">
              <a:lnSpc>
                <a:spcPct val="140000"/>
              </a:lnSpc>
            </a:pPr>
            <a:r>
              <a:rPr lang="el-GR" sz="1700"/>
              <a:t>Αποκατάσταση </a:t>
            </a:r>
            <a:r>
              <a:rPr lang="el-GR" sz="1700" i="1"/>
              <a:t>(τελετουργίες σχετικές με το θάνατο π.χ κηδεία)</a:t>
            </a:r>
          </a:p>
          <a:p>
            <a:pPr marL="533400" indent="-533400">
              <a:lnSpc>
                <a:spcPct val="140000"/>
              </a:lnSpc>
            </a:pPr>
            <a:r>
              <a:rPr lang="el-GR" sz="1700"/>
              <a:t>Συμβιβασμός στην απώλεια </a:t>
            </a:r>
            <a:r>
              <a:rPr lang="el-GR" sz="1700" i="1"/>
              <a:t>(αντιμετώπιση του κενού)</a:t>
            </a:r>
          </a:p>
          <a:p>
            <a:pPr marL="533400" indent="-533400">
              <a:lnSpc>
                <a:spcPct val="140000"/>
              </a:lnSpc>
            </a:pPr>
            <a:r>
              <a:rPr lang="el-GR" sz="1700"/>
              <a:t>Εξιδανίκευση </a:t>
            </a:r>
            <a:r>
              <a:rPr lang="el-GR" sz="1700" i="1"/>
              <a:t>(η υπερβολική ανύψωση των καλών στοιχείων του ατόμου ή του αντικειμένου που χάθηκε , η οποία ακολουθείται από την αποδοχή της απώλειας και τη μικρότερη ανάγκη εστίασης σε αυτήν)</a:t>
            </a:r>
            <a:r>
              <a:rPr lang="el-GR" sz="1700"/>
              <a:t>	</a:t>
            </a:r>
          </a:p>
          <a:p>
            <a:pPr marL="533400" indent="-533400">
              <a:lnSpc>
                <a:spcPct val="140000"/>
              </a:lnSpc>
            </a:pPr>
            <a:r>
              <a:rPr lang="el-GR" sz="1700"/>
              <a:t>Έκβαση </a:t>
            </a:r>
            <a:r>
              <a:rPr lang="el-GR" sz="1700" i="1"/>
              <a:t>(η τελική λύση της διεργασίας του θρήνου, στην οποία το άτομο έχει ενσωματώσει την απώλεια στους φυσιολογικούς ρυθμούς ζωής)</a:t>
            </a:r>
          </a:p>
          <a:p>
            <a:pPr marL="533400" indent="-533400">
              <a:lnSpc>
                <a:spcPct val="140000"/>
              </a:lnSpc>
            </a:pPr>
            <a:endParaRPr lang="el-GR" sz="1700" i="1"/>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50" name="Rectangle 6"/>
          <p:cNvSpPr>
            <a:spLocks noGrp="1" noChangeArrowheads="1"/>
          </p:cNvSpPr>
          <p:nvPr>
            <p:ph type="title"/>
          </p:nvPr>
        </p:nvSpPr>
        <p:spPr/>
        <p:txBody>
          <a:bodyPr/>
          <a:lstStyle/>
          <a:p>
            <a:r>
              <a:rPr lang="el-GR" sz="3000"/>
              <a:t>Αντιδράσεις θρήνου και θανάτου </a:t>
            </a:r>
            <a:r>
              <a:rPr lang="el-GR" sz="2200"/>
              <a:t>(</a:t>
            </a:r>
            <a:r>
              <a:rPr lang="en-US" sz="2200"/>
              <a:t>Kubler- Ross, 1969)</a:t>
            </a:r>
            <a:endParaRPr lang="el-GR" sz="2200"/>
          </a:p>
        </p:txBody>
      </p:sp>
      <p:sp>
        <p:nvSpPr>
          <p:cNvPr id="6151" name="Rectangle 7"/>
          <p:cNvSpPr>
            <a:spLocks noGrp="1" noChangeArrowheads="1"/>
          </p:cNvSpPr>
          <p:nvPr>
            <p:ph type="body" idx="1"/>
          </p:nvPr>
        </p:nvSpPr>
        <p:spPr>
          <a:xfrm>
            <a:off x="395288" y="2133600"/>
            <a:ext cx="8497887" cy="4465638"/>
          </a:xfrm>
        </p:spPr>
        <p:txBody>
          <a:bodyPr/>
          <a:lstStyle/>
          <a:p>
            <a:pPr marL="609600" indent="-609600">
              <a:lnSpc>
                <a:spcPct val="120000"/>
              </a:lnSpc>
              <a:buFont typeface="Wingdings" pitchFamily="2" charset="2"/>
              <a:buAutoNum type="arabicPeriod"/>
            </a:pPr>
            <a:r>
              <a:rPr lang="el-GR" sz="2600"/>
              <a:t>Άρνηση και απομόνωση</a:t>
            </a:r>
          </a:p>
          <a:p>
            <a:pPr marL="609600" indent="-609600">
              <a:lnSpc>
                <a:spcPct val="120000"/>
              </a:lnSpc>
              <a:buFont typeface="Wingdings" pitchFamily="2" charset="2"/>
              <a:buAutoNum type="arabicPeriod"/>
            </a:pPr>
            <a:r>
              <a:rPr lang="el-GR" sz="2600"/>
              <a:t>Θυμός</a:t>
            </a:r>
          </a:p>
          <a:p>
            <a:pPr marL="609600" indent="-609600">
              <a:lnSpc>
                <a:spcPct val="120000"/>
              </a:lnSpc>
              <a:buFont typeface="Wingdings" pitchFamily="2" charset="2"/>
              <a:buAutoNum type="arabicPeriod"/>
            </a:pPr>
            <a:r>
              <a:rPr lang="el-GR" sz="2600"/>
              <a:t>Διαπραγμάτευση</a:t>
            </a:r>
          </a:p>
          <a:p>
            <a:pPr marL="609600" indent="-609600">
              <a:lnSpc>
                <a:spcPct val="120000"/>
              </a:lnSpc>
              <a:buFont typeface="Wingdings" pitchFamily="2" charset="2"/>
              <a:buAutoNum type="arabicPeriod"/>
            </a:pPr>
            <a:r>
              <a:rPr lang="el-GR" sz="2600"/>
              <a:t>Κατάθλιψη</a:t>
            </a:r>
          </a:p>
          <a:p>
            <a:pPr marL="609600" indent="-609600">
              <a:lnSpc>
                <a:spcPct val="120000"/>
              </a:lnSpc>
              <a:buFont typeface="Wingdings" pitchFamily="2" charset="2"/>
              <a:buAutoNum type="arabicPeriod"/>
            </a:pPr>
            <a:r>
              <a:rPr lang="el-GR" sz="2600"/>
              <a:t>Αποδοχή</a:t>
            </a:r>
          </a:p>
          <a:p>
            <a:pPr marL="609600" indent="-609600">
              <a:lnSpc>
                <a:spcPct val="120000"/>
              </a:lnSpc>
              <a:buFont typeface="Wingdings" pitchFamily="2" charset="2"/>
              <a:buNone/>
            </a:pPr>
            <a:endParaRPr lang="el-GR" sz="2600"/>
          </a:p>
          <a:p>
            <a:pPr marL="609600" indent="-609600">
              <a:lnSpc>
                <a:spcPct val="120000"/>
              </a:lnSpc>
              <a:buFont typeface="Wingdings" pitchFamily="2" charset="2"/>
              <a:buNone/>
            </a:pPr>
            <a:endParaRPr lang="el-GR" sz="2600"/>
          </a:p>
          <a:p>
            <a:pPr marL="609600" indent="-609600">
              <a:lnSpc>
                <a:spcPct val="120000"/>
              </a:lnSpc>
              <a:buFont typeface="Wingdings" pitchFamily="2" charset="2"/>
              <a:buNone/>
            </a:pPr>
            <a:endParaRPr lang="el-GR" sz="2600"/>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8" name="Rectangle 10"/>
          <p:cNvSpPr>
            <a:spLocks noGrp="1" noChangeArrowheads="1"/>
          </p:cNvSpPr>
          <p:nvPr>
            <p:ph type="title"/>
          </p:nvPr>
        </p:nvSpPr>
        <p:spPr/>
        <p:txBody>
          <a:bodyPr/>
          <a:lstStyle/>
          <a:p>
            <a:r>
              <a:rPr lang="el-GR" sz="2600"/>
              <a:t>θάνατος</a:t>
            </a:r>
          </a:p>
        </p:txBody>
      </p:sp>
      <p:sp>
        <p:nvSpPr>
          <p:cNvPr id="7179" name="Rectangle 11"/>
          <p:cNvSpPr>
            <a:spLocks noGrp="1" noChangeArrowheads="1"/>
          </p:cNvSpPr>
          <p:nvPr>
            <p:ph type="body" idx="1"/>
          </p:nvPr>
        </p:nvSpPr>
        <p:spPr>
          <a:xfrm>
            <a:off x="755650" y="2017713"/>
            <a:ext cx="8199438" cy="4114800"/>
          </a:xfrm>
        </p:spPr>
        <p:txBody>
          <a:bodyPr/>
          <a:lstStyle/>
          <a:p>
            <a:pPr>
              <a:lnSpc>
                <a:spcPct val="140000"/>
              </a:lnSpc>
            </a:pPr>
            <a:r>
              <a:rPr lang="el-GR" sz="1900" i="1"/>
              <a:t>Ο θάνατος υπάρχει όταν το άτομο έχει υποστεί είτε (1) μη αναστρέψιμη παύση των κυκλοφορικών και αναπνευστικών λειτουργιών ή (2) μη αναστρέψιμη παύση όλων των λειτουργιών ολόκληρου του εγκεφάλου , συμπεριλαμβανομένου του εγκεφαλικού στελέχους ( Επιτροπή Προέδρων για τη μελέτη των ηθικών προβλημάτων στην Ιατρική και Βιοιατρική έρευνα  και την έρευνα της Συμπεριφοράς, 1981)</a:t>
            </a:r>
            <a:endParaRPr lang="el-GR" sz="2100"/>
          </a:p>
          <a:p>
            <a:endParaRPr lang="el-GR"/>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Δίκτυο">
  <a:themeElements>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Δίκτυο">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Δίκτυο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Δίκτυο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Δίκτυο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Δίκτυο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Δίκτυο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Δίκτυο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Δίκτυο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Δίκτυο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Δίκτυο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Δίκτυο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1918</TotalTime>
  <Words>2551</Words>
  <Application>Microsoft Office PowerPoint</Application>
  <PresentationFormat>Προβολή στην οθόνη (4:3)</PresentationFormat>
  <Paragraphs>256</Paragraphs>
  <Slides>49</Slides>
  <Notes>8</Notes>
  <HiddenSlides>0</HiddenSlides>
  <MMClips>0</MMClips>
  <ScaleCrop>false</ScaleCrop>
  <HeadingPairs>
    <vt:vector size="4" baseType="variant">
      <vt:variant>
        <vt:lpstr>Θέμα</vt:lpstr>
      </vt:variant>
      <vt:variant>
        <vt:i4>1</vt:i4>
      </vt:variant>
      <vt:variant>
        <vt:lpstr>Τίτλοι διαφανειών</vt:lpstr>
      </vt:variant>
      <vt:variant>
        <vt:i4>49</vt:i4>
      </vt:variant>
    </vt:vector>
  </HeadingPairs>
  <TitlesOfParts>
    <vt:vector size="50" baseType="lpstr">
      <vt:lpstr>Δίκτυο</vt:lpstr>
      <vt:lpstr>Απώλεια- Θρήνος- Θάνατος</vt:lpstr>
      <vt:lpstr>    Απώλεια </vt:lpstr>
      <vt:lpstr>Άλλες μορφές απώλειας</vt:lpstr>
      <vt:lpstr>Φυσική- Ψυχολογική- Αναμενόμενη Απώλεια </vt:lpstr>
      <vt:lpstr>θρήνος</vt:lpstr>
      <vt:lpstr>Πένθος</vt:lpstr>
      <vt:lpstr>Αντιδράσεις θρήνου και θανάτου (Engel 1964)</vt:lpstr>
      <vt:lpstr>Αντιδράσεις θρήνου και θανάτου (Kubler- Ross, 1969)</vt:lpstr>
      <vt:lpstr>θάνατος</vt:lpstr>
      <vt:lpstr> Προκαταβολικές Οδηγίες </vt:lpstr>
      <vt:lpstr>Ο ρόλος του νοσηλευτή</vt:lpstr>
      <vt:lpstr>Ο ρόλος του νοσηλευτή</vt:lpstr>
      <vt:lpstr>Προσωπικά ερωτήματα του νοσηλευτή για να αποσαφηνίσει τα συναισθήματά του για το θάνατο</vt:lpstr>
      <vt:lpstr>Ο νοσηλευτής είναι αποτελεσματικός όταν:</vt:lpstr>
      <vt:lpstr>Σχέδιο φροντίδας-Στρατηγικές παρέμβασης</vt:lpstr>
      <vt:lpstr>Σχέδιο φροντίδας-Στρατηγικές παρέμβασης</vt:lpstr>
      <vt:lpstr>Σχέδιο φροντίδας-Στρατηγικές παρέμβασης</vt:lpstr>
      <vt:lpstr>Ανεξαρτησία-Μερική ανεξαρτησία-εξάρτηση</vt:lpstr>
      <vt:lpstr>Διδασκαλία των μελών της οικογένειας για συμμετοχή στη φροντίδα</vt:lpstr>
      <vt:lpstr>Ρόλοι &amp; λειτουργίες σύγχρονου νοσηλευτή</vt:lpstr>
      <vt:lpstr>Ρόλοι &amp; λειτουργίες σύγχρονου νοσηλευτή</vt:lpstr>
      <vt:lpstr>Ο ρόλος του νοσηλευτή στα χρόνια νοσήματα</vt:lpstr>
      <vt:lpstr>Διαφάνεια 23</vt:lpstr>
      <vt:lpstr>Χρόνια ασθένεια: κατάσταση κρίσης</vt:lpstr>
      <vt:lpstr>Διαφάνεια 25</vt:lpstr>
      <vt:lpstr>Διαφάνεια 26</vt:lpstr>
      <vt:lpstr>Διαφάνεια 27</vt:lpstr>
      <vt:lpstr>Στάδια κρίσης</vt:lpstr>
      <vt:lpstr>Παράγοντες προσαρμογής</vt:lpstr>
      <vt:lpstr>Προερχόμενοι από τον ασθενή</vt:lpstr>
      <vt:lpstr>Προερχόμενοι από τη χρόνια ασθένεια</vt:lpstr>
      <vt:lpstr>Προδιαθεσικοί παράγοντες δυσμενούς αντιμετώπισης</vt:lpstr>
      <vt:lpstr> Δυνητικοί κίνδυνοι νοσηλευτή</vt:lpstr>
      <vt:lpstr>  Δυνητικοί κίνδυνοι νοσηλευτή</vt:lpstr>
      <vt:lpstr> Ανάγκη ενημέρωσης</vt:lpstr>
      <vt:lpstr>Δικαίωμα ενημέρωσης</vt:lpstr>
      <vt:lpstr>Νέες τάσεις</vt:lpstr>
      <vt:lpstr>Δικαίωμα στην ενημέρωση:  Νομικά κατοχυρωμένο δικαίωμα</vt:lpstr>
      <vt:lpstr>Ενημέρωση και πληροφόρηση</vt:lpstr>
      <vt:lpstr>Αποτελεσματική πληροφόρηση και ενημέρωση</vt:lpstr>
      <vt:lpstr>Παράγοντες που επηρεάζουν την πληροφόρηση και ενημέρωση</vt:lpstr>
      <vt:lpstr>Διαφάνεια 42</vt:lpstr>
      <vt:lpstr>Διαδικασία ενημέρωσης</vt:lpstr>
      <vt:lpstr> Πρωτόκολλο  SPIKES (Beile et al, 2000)   (1/3) </vt:lpstr>
      <vt:lpstr>Πρωτόκολλο  SPIKES        (2/3) </vt:lpstr>
      <vt:lpstr>Πρωτόκολλο  SPIKES          (3/3) </vt:lpstr>
      <vt:lpstr>Πρωτόκολλο  SPIKES          (4/3) </vt:lpstr>
      <vt:lpstr>Πρωτόκολλο  SPIKES          (5/3) </vt:lpstr>
      <vt:lpstr>Διαφάνεια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Sofia</dc:creator>
  <cp:lastModifiedBy>Σοφία Ζυγά</cp:lastModifiedBy>
  <cp:revision>182</cp:revision>
  <cp:lastPrinted>1601-01-01T00:00:00Z</cp:lastPrinted>
  <dcterms:created xsi:type="dcterms:W3CDTF">1601-01-01T00:00:00Z</dcterms:created>
  <dcterms:modified xsi:type="dcterms:W3CDTF">2015-10-24T15:49:38Z</dcterms:modified>
</cp:coreProperties>
</file>