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1"/>
  </p:notesMasterIdLst>
  <p:sldIdLst>
    <p:sldId id="256" r:id="rId2"/>
    <p:sldId id="299" r:id="rId3"/>
    <p:sldId id="296" r:id="rId4"/>
    <p:sldId id="300" r:id="rId5"/>
    <p:sldId id="301" r:id="rId6"/>
    <p:sldId id="302" r:id="rId7"/>
    <p:sldId id="273" r:id="rId8"/>
    <p:sldId id="275" r:id="rId9"/>
    <p:sldId id="276" r:id="rId10"/>
    <p:sldId id="277" r:id="rId11"/>
    <p:sldId id="297" r:id="rId12"/>
    <p:sldId id="303" r:id="rId13"/>
    <p:sldId id="304" r:id="rId14"/>
    <p:sldId id="292" r:id="rId15"/>
    <p:sldId id="293" r:id="rId16"/>
    <p:sldId id="298" r:id="rId17"/>
    <p:sldId id="282" r:id="rId18"/>
    <p:sldId id="289" r:id="rId19"/>
    <p:sldId id="29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s koutsampelas" initials="ck" lastIdx="1" clrIdx="0">
    <p:extLst>
      <p:ext uri="{19B8F6BF-5375-455C-9EA6-DF929625EA0E}">
        <p15:presenceInfo xmlns:p15="http://schemas.microsoft.com/office/powerpoint/2012/main" userId="3a6b06193111f82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85" autoAdjust="0"/>
    <p:restoredTop sz="90909" autoAdjust="0"/>
  </p:normalViewPr>
  <p:slideViewPr>
    <p:cSldViewPr>
      <p:cViewPr varScale="1">
        <p:scale>
          <a:sx n="81" d="100"/>
          <a:sy n="81" d="100"/>
        </p:scale>
        <p:origin x="1430" y="5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F526C-FECF-4E7D-8100-E5342554725B}" type="datetimeFigureOut">
              <a:rPr lang="en-GB" smtClean="0"/>
              <a:t>25/10/2019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A88305-C981-4661-A1C3-E3B70126FBBD}" type="slidenum">
              <a:rPr lang="en-GB" smtClean="0"/>
              <a:t>‹#›</a:t>
            </a:fld>
            <a:endParaRPr lang="en-GB"/>
          </a:p>
        </p:txBody>
      </p:sp>
    </p:spTree>
    <p:extLst>
      <p:ext uri="{BB962C8B-B14F-4D97-AF65-F5344CB8AC3E}">
        <p14:creationId xmlns:p14="http://schemas.microsoft.com/office/powerpoint/2010/main" val="56032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l-GR" sz="2000" b="0" i="0" u="none" strike="noStrike" kern="1200" cap="none" spc="0" normalizeH="0" baseline="0" noProof="0" dirty="0" smtClean="0">
                <a:ln>
                  <a:noFill/>
                </a:ln>
                <a:solidFill>
                  <a:prstClr val="black"/>
                </a:solidFill>
                <a:effectLst/>
                <a:uLnTx/>
                <a:uFillTx/>
                <a:latin typeface="+mn-lt"/>
                <a:ea typeface="+mn-ea"/>
                <a:cs typeface="+mn-cs"/>
              </a:rPr>
              <a:t>Διαφοροποίηση κινδύνου είναι μια τεχνική διαχείρισης κινδύνου, όπου επενδύουμε σε επενδύσεις με διαφορετικό μεταξύ τους κίνδυνο και αποδόσεις, με σκοπό τη μείωση του αναλαμβανόμενου ρίσκου και την εξομάλυνση της μεταβλητότητας της συνολικής απόδοσης των επενδύσεων μας.</a:t>
            </a:r>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15</a:t>
            </a:fld>
            <a:endParaRPr lang="en-GB"/>
          </a:p>
        </p:txBody>
      </p:sp>
    </p:spTree>
    <p:extLst>
      <p:ext uri="{BB962C8B-B14F-4D97-AF65-F5344CB8AC3E}">
        <p14:creationId xmlns:p14="http://schemas.microsoft.com/office/powerpoint/2010/main" val="756047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Δυσκολίες εφαρμογής της ανάλυσης κόστους-οφέλους:</a:t>
            </a:r>
            <a:r>
              <a:rPr lang="el-GR" baseline="0" dirty="0" smtClean="0"/>
              <a:t> δυσκολία υπολογισμού του κόστους ευκαιρίας, δυσκολία μετατροπής της ωφελιμότητας σε χρηματικές μονάδες.</a:t>
            </a:r>
            <a:endParaRPr lang="en-GB" dirty="0"/>
          </a:p>
        </p:txBody>
      </p:sp>
      <p:sp>
        <p:nvSpPr>
          <p:cNvPr id="4" name="Slide Number Placeholder 3"/>
          <p:cNvSpPr>
            <a:spLocks noGrp="1"/>
          </p:cNvSpPr>
          <p:nvPr>
            <p:ph type="sldNum" sz="quarter" idx="10"/>
          </p:nvPr>
        </p:nvSpPr>
        <p:spPr/>
        <p:txBody>
          <a:bodyPr/>
          <a:lstStyle/>
          <a:p>
            <a:fld id="{67A88305-C981-4661-A1C3-E3B70126FBBD}" type="slidenum">
              <a:rPr lang="en-GB" smtClean="0"/>
              <a:t>17</a:t>
            </a:fld>
            <a:endParaRPr lang="en-GB"/>
          </a:p>
        </p:txBody>
      </p:sp>
    </p:spTree>
    <p:extLst>
      <p:ext uri="{BB962C8B-B14F-4D97-AF65-F5344CB8AC3E}">
        <p14:creationId xmlns:p14="http://schemas.microsoft.com/office/powerpoint/2010/main" val="2595633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E2F3F97-9767-44D8-BA0B-49CCED138928}" type="datetime1">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03783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2F8925-65F7-47EE-A89A-1CD391FF648A}" type="datetime1">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6393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CE547FA-94A6-4B3E-BA08-7E3B62A3EB89}" type="datetime1">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6235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A104F5-B4E0-4246-80B2-C9FC2AC0C0FB}" type="datetime1">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73418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32240-FF4E-4313-8AEC-7B373AAA19CD}" type="datetime1">
              <a:rPr lang="en-US" smtClean="0"/>
              <a:t>10/25/2019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75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4B76A75-1719-4AE2-8D5F-5362A3958119}" type="datetime1">
              <a:rPr lang="en-US" smtClean="0"/>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134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0BE189-0461-4D5B-8C89-6CC8E9DD3CF6}" type="datetime1">
              <a:rPr lang="en-US" smtClean="0"/>
              <a:t>10/25/2019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4883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33F1EC-489B-41E1-A47C-D783BB6AD15C}" type="datetime1">
              <a:rPr lang="en-US" smtClean="0"/>
              <a:t>10/25/2019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586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5878F-C09B-4DD1-B48D-BAC0D1DD20C5}" type="datetime1">
              <a:rPr lang="en-US" smtClean="0"/>
              <a:t>10/25/2019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829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8963A0-00F0-42B4-B051-F3BD774AE861}" type="datetime1">
              <a:rPr lang="en-US" smtClean="0"/>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188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6C05C9-930F-4DBD-BFF7-103CB23A4E80}" type="datetime1">
              <a:rPr lang="en-US" smtClean="0"/>
              <a:t>10/25/2019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7135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A4A1A34-E407-487C-98F9-B3557DD9F78B}" type="datetime1">
              <a:rPr lang="en-US" smtClean="0"/>
              <a:t>10/25/2019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0990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078037"/>
          </a:xfrm>
        </p:spPr>
        <p:txBody>
          <a:bodyPr>
            <a:normAutofit/>
          </a:bodyPr>
          <a:lstStyle/>
          <a:p>
            <a:r>
              <a:rPr lang="el-GR" b="1" dirty="0"/>
              <a:t>Ο</a:t>
            </a:r>
            <a:r>
              <a:rPr lang="el-GR" b="1" dirty="0" smtClean="0"/>
              <a:t>ικονομικά της εκπαίδευσης</a:t>
            </a:r>
            <a:br>
              <a:rPr lang="el-GR" b="1" dirty="0" smtClean="0"/>
            </a:br>
            <a:r>
              <a:rPr lang="el-GR" b="1" dirty="0" smtClean="0"/>
              <a:t/>
            </a:r>
            <a:br>
              <a:rPr lang="el-GR" b="1" dirty="0" smtClean="0"/>
            </a:br>
            <a:r>
              <a:rPr lang="el-GR" sz="4000" dirty="0" smtClean="0"/>
              <a:t>2</a:t>
            </a:r>
            <a:r>
              <a:rPr lang="el-GR" sz="4000" baseline="30000" dirty="0"/>
              <a:t>η</a:t>
            </a:r>
            <a:r>
              <a:rPr lang="el-GR" sz="4000" dirty="0" smtClean="0"/>
              <a:t> </a:t>
            </a:r>
            <a:r>
              <a:rPr lang="el-GR" sz="4000" dirty="0" smtClean="0"/>
              <a:t>– 3</a:t>
            </a:r>
            <a:r>
              <a:rPr lang="el-GR" sz="4000" baseline="30000" dirty="0" smtClean="0"/>
              <a:t>η</a:t>
            </a:r>
            <a:r>
              <a:rPr lang="el-GR" sz="4000" dirty="0" smtClean="0"/>
              <a:t> διάλεξη</a:t>
            </a:r>
            <a:endParaRPr lang="en-GB" sz="4000" dirty="0"/>
          </a:p>
        </p:txBody>
      </p:sp>
      <p:sp>
        <p:nvSpPr>
          <p:cNvPr id="3" name="Subtitle 2"/>
          <p:cNvSpPr>
            <a:spLocks noGrp="1"/>
          </p:cNvSpPr>
          <p:nvPr>
            <p:ph type="subTitle" idx="1"/>
          </p:nvPr>
        </p:nvSpPr>
        <p:spPr/>
        <p:txBody>
          <a:bodyPr>
            <a:normAutofit fontScale="92500" lnSpcReduction="10000"/>
          </a:bodyPr>
          <a:lstStyle/>
          <a:p>
            <a:r>
              <a:rPr lang="el-GR" dirty="0" smtClean="0"/>
              <a:t>Χρήστος Κουτσαμπέλας</a:t>
            </a:r>
          </a:p>
          <a:p>
            <a:r>
              <a:rPr lang="el-GR" dirty="0" smtClean="0"/>
              <a:t>Επίκουρος Καθηγητής</a:t>
            </a:r>
          </a:p>
          <a:p>
            <a:r>
              <a:rPr lang="el-GR" dirty="0" smtClean="0"/>
              <a:t>Τμήμα Κοινωνικής και Εκπαιδευτικής Πολιτικής</a:t>
            </a:r>
          </a:p>
          <a:p>
            <a:endParaRPr lang="el-GR" dirty="0" smtClean="0"/>
          </a:p>
          <a:p>
            <a:r>
              <a:rPr lang="el-GR" dirty="0" smtClean="0"/>
              <a:t>Ακαδημαϊκό έτος 2019-2020</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9293265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a:solidFill>
            <a:srgbClr val="FFC000"/>
          </a:solidFill>
        </p:spPr>
        <p:txBody>
          <a:bodyPr/>
          <a:lstStyle/>
          <a:p>
            <a:pPr algn="ctr"/>
            <a:r>
              <a:rPr lang="el-GR" b="1" dirty="0" smtClean="0"/>
              <a:t>Το κόστος ευκαιρίας στην εκπαίδευση</a:t>
            </a:r>
            <a:endParaRPr lang="en-GB" b="1" dirty="0"/>
          </a:p>
        </p:txBody>
      </p:sp>
      <p:sp>
        <p:nvSpPr>
          <p:cNvPr id="3" name="Content Placeholder 2"/>
          <p:cNvSpPr>
            <a:spLocks noGrp="1"/>
          </p:cNvSpPr>
          <p:nvPr>
            <p:ph idx="1"/>
          </p:nvPr>
        </p:nvSpPr>
        <p:spPr>
          <a:xfrm>
            <a:off x="628650" y="1447800"/>
            <a:ext cx="7886700" cy="4953000"/>
          </a:xfrm>
        </p:spPr>
        <p:txBody>
          <a:bodyPr>
            <a:normAutofit/>
          </a:bodyPr>
          <a:lstStyle/>
          <a:p>
            <a:pPr algn="just">
              <a:lnSpc>
                <a:spcPct val="100000"/>
              </a:lnSpc>
              <a:spcAft>
                <a:spcPts val="600"/>
              </a:spcAft>
            </a:pPr>
            <a:r>
              <a:rPr lang="el-GR" sz="2200" dirty="0" smtClean="0"/>
              <a:t>Η έννοια του κόστους ευκαιρίας είναι πολύ σημαντική στα οικονομικά της εκπαίδευσης.</a:t>
            </a:r>
          </a:p>
          <a:p>
            <a:pPr lvl="1" algn="just">
              <a:lnSpc>
                <a:spcPct val="100000"/>
              </a:lnSpc>
              <a:spcAft>
                <a:spcPts val="600"/>
              </a:spcAft>
            </a:pPr>
            <a:r>
              <a:rPr lang="el-GR" sz="1900" dirty="0" smtClean="0"/>
              <a:t>Επένδυση του ατόμου στην εκπαίδευση</a:t>
            </a:r>
          </a:p>
          <a:p>
            <a:pPr lvl="1" algn="just">
              <a:lnSpc>
                <a:spcPct val="100000"/>
              </a:lnSpc>
              <a:spcAft>
                <a:spcPts val="600"/>
              </a:spcAft>
            </a:pPr>
            <a:r>
              <a:rPr lang="el-GR" sz="1900" dirty="0" smtClean="0"/>
              <a:t>Συνολικές επενδύσεις για εκπαίδευση στην οικονομία</a:t>
            </a:r>
          </a:p>
          <a:p>
            <a:pPr algn="just">
              <a:lnSpc>
                <a:spcPct val="100000"/>
              </a:lnSpc>
              <a:spcAft>
                <a:spcPts val="600"/>
              </a:spcAft>
            </a:pPr>
            <a:r>
              <a:rPr lang="el-GR" sz="2200" dirty="0" smtClean="0"/>
              <a:t>Για παράδειγμα,</a:t>
            </a:r>
          </a:p>
          <a:p>
            <a:pPr algn="just">
              <a:lnSpc>
                <a:spcPct val="100000"/>
              </a:lnSpc>
              <a:spcAft>
                <a:spcPts val="600"/>
              </a:spcAft>
            </a:pPr>
            <a:r>
              <a:rPr lang="el-GR" sz="2200" dirty="0" smtClean="0"/>
              <a:t>Το κόστος των σπουδών δεν περιλαμβάνει μόνο το άμεσα κόστη (δίδακτρα, μεταφορικά, κόστος διαμονής, κτλ.) αλλά και το κόστος ευκαιρίας της εναλλακτικής χρησιμοποίησης του χρόνου του σπουδαστή (πχ. μισθός από εργασία).</a:t>
            </a:r>
          </a:p>
          <a:p>
            <a:pPr algn="just">
              <a:lnSpc>
                <a:spcPct val="100000"/>
              </a:lnSpc>
              <a:spcAft>
                <a:spcPts val="600"/>
              </a:spcAft>
            </a:pPr>
            <a:r>
              <a:rPr lang="el-GR" sz="2200" dirty="0" smtClean="0"/>
              <a:t>Η δημόσια επένδυση στην παιδεία συνεπάγεται τη χρήση πόρων που θα μπορούν να διατεθούν αλλού (πχ. </a:t>
            </a:r>
            <a:r>
              <a:rPr lang="el-GR" sz="2200" dirty="0"/>
              <a:t>σ</a:t>
            </a:r>
            <a:r>
              <a:rPr lang="el-GR" sz="2200" dirty="0" smtClean="0"/>
              <a:t>την υγεία).</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37175581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a:solidFill>
            <a:srgbClr val="FFC000"/>
          </a:solidFill>
        </p:spPr>
        <p:txBody>
          <a:bodyPr/>
          <a:lstStyle/>
          <a:p>
            <a:pPr algn="ctr"/>
            <a:r>
              <a:rPr lang="el-GR" b="1" dirty="0" smtClean="0"/>
              <a:t>Η έννοια της εξωτερικότητας (</a:t>
            </a:r>
            <a:r>
              <a:rPr lang="en-GB" b="1" dirty="0" smtClean="0"/>
              <a:t>externality)</a:t>
            </a:r>
            <a:endParaRPr lang="en-GB" b="1" dirty="0"/>
          </a:p>
        </p:txBody>
      </p:sp>
      <p:sp>
        <p:nvSpPr>
          <p:cNvPr id="3" name="Content Placeholder 2"/>
          <p:cNvSpPr>
            <a:spLocks noGrp="1"/>
          </p:cNvSpPr>
          <p:nvPr>
            <p:ph idx="1"/>
          </p:nvPr>
        </p:nvSpPr>
        <p:spPr>
          <a:xfrm>
            <a:off x="628650" y="1447800"/>
            <a:ext cx="7886700" cy="4953000"/>
          </a:xfrm>
        </p:spPr>
        <p:txBody>
          <a:bodyPr>
            <a:normAutofit/>
          </a:bodyPr>
          <a:lstStyle/>
          <a:p>
            <a:pPr algn="just">
              <a:lnSpc>
                <a:spcPct val="110000"/>
              </a:lnSpc>
              <a:spcAft>
                <a:spcPts val="600"/>
              </a:spcAft>
            </a:pPr>
            <a:r>
              <a:rPr lang="el-GR" sz="2200" dirty="0" smtClean="0"/>
              <a:t>Η έννοια της εξωτερικότητας </a:t>
            </a:r>
            <a:r>
              <a:rPr lang="en-GB" sz="2200" dirty="0" smtClean="0"/>
              <a:t>(externality) </a:t>
            </a:r>
            <a:r>
              <a:rPr lang="el-GR" sz="2200" dirty="0" smtClean="0"/>
              <a:t>είναι πολύ σημαντική στα οικονομικά της εκπαίδευσης.</a:t>
            </a:r>
          </a:p>
          <a:p>
            <a:pPr algn="just">
              <a:lnSpc>
                <a:spcPct val="110000"/>
              </a:lnSpc>
              <a:spcAft>
                <a:spcPts val="600"/>
              </a:spcAft>
            </a:pPr>
            <a:r>
              <a:rPr lang="el-GR" sz="2200" dirty="0" smtClean="0"/>
              <a:t>Γενικότερα, με τον όρο εξωτερικότητα αναφερόμαστε στις άμεσες και εκτός του μηχανισμού της αγοράς συνέπειες των δραστηριοτήτων ενός ατόμου ή μίας μονάδας σε ένα άλλο άτομο ή μονάδα.</a:t>
            </a:r>
          </a:p>
          <a:p>
            <a:pPr lvl="1" algn="just">
              <a:lnSpc>
                <a:spcPct val="110000"/>
              </a:lnSpc>
              <a:spcAft>
                <a:spcPts val="600"/>
              </a:spcAft>
            </a:pPr>
            <a:r>
              <a:rPr lang="el-GR" sz="1900" dirty="0" smtClean="0"/>
              <a:t>Αν είναι ωφέλιμες/ευχάριστες =&gt; θετική εξωτερικότητα</a:t>
            </a:r>
            <a:r>
              <a:rPr lang="en-GB" sz="1900" dirty="0" smtClean="0"/>
              <a:t> (positive externality)</a:t>
            </a:r>
            <a:r>
              <a:rPr lang="el-GR" sz="1900" dirty="0" smtClean="0"/>
              <a:t>.</a:t>
            </a:r>
          </a:p>
          <a:p>
            <a:pPr lvl="1" algn="just">
              <a:lnSpc>
                <a:spcPct val="110000"/>
              </a:lnSpc>
              <a:spcAft>
                <a:spcPts val="600"/>
              </a:spcAft>
            </a:pPr>
            <a:r>
              <a:rPr lang="el-GR" sz="1900" dirty="0" smtClean="0"/>
              <a:t>Αν είναι βλαβερές/δυσάρεστες =&gt; αρνητική εξωτερικότητα</a:t>
            </a:r>
            <a:r>
              <a:rPr lang="en-GB" sz="1900" dirty="0" smtClean="0"/>
              <a:t> (negative externality)</a:t>
            </a:r>
            <a:r>
              <a:rPr lang="el-GR" sz="1900" dirty="0" smtClean="0"/>
              <a:t>.</a:t>
            </a:r>
          </a:p>
          <a:p>
            <a:pPr lvl="1" algn="just">
              <a:spcAft>
                <a:spcPts val="600"/>
              </a:spcAft>
            </a:pPr>
            <a:endParaRPr lang="el-GR" sz="19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2127803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a:solidFill>
            <a:srgbClr val="FFC000"/>
          </a:solidFill>
        </p:spPr>
        <p:txBody>
          <a:bodyPr/>
          <a:lstStyle/>
          <a:p>
            <a:pPr algn="ctr"/>
            <a:r>
              <a:rPr lang="el-GR" b="1" dirty="0" smtClean="0"/>
              <a:t>Η έννοια της εξωτερικότητας (</a:t>
            </a:r>
            <a:r>
              <a:rPr lang="en-GB" b="1" dirty="0" smtClean="0"/>
              <a:t>externality)</a:t>
            </a:r>
            <a:endParaRPr lang="en-GB" b="1" dirty="0"/>
          </a:p>
        </p:txBody>
      </p:sp>
      <p:sp>
        <p:nvSpPr>
          <p:cNvPr id="3" name="Content Placeholder 2"/>
          <p:cNvSpPr>
            <a:spLocks noGrp="1"/>
          </p:cNvSpPr>
          <p:nvPr>
            <p:ph idx="1"/>
          </p:nvPr>
        </p:nvSpPr>
        <p:spPr>
          <a:xfrm>
            <a:off x="628650" y="1600200"/>
            <a:ext cx="7886700" cy="3581400"/>
          </a:xfrm>
        </p:spPr>
        <p:txBody>
          <a:bodyPr>
            <a:normAutofit/>
          </a:bodyPr>
          <a:lstStyle/>
          <a:p>
            <a:pPr algn="just">
              <a:spcAft>
                <a:spcPts val="600"/>
              </a:spcAft>
            </a:pPr>
            <a:r>
              <a:rPr lang="el-GR" sz="2200" dirty="0" smtClean="0"/>
              <a:t>Παραδείγματα αρνητικών εξωτερικοτήτων:</a:t>
            </a:r>
          </a:p>
          <a:p>
            <a:pPr lvl="1" algn="just">
              <a:spcAft>
                <a:spcPts val="600"/>
              </a:spcAft>
            </a:pPr>
            <a:r>
              <a:rPr lang="el-GR" sz="1900" dirty="0" smtClean="0"/>
              <a:t>Κάπνισμα,</a:t>
            </a:r>
          </a:p>
          <a:p>
            <a:pPr lvl="1" algn="just">
              <a:spcAft>
                <a:spcPts val="600"/>
              </a:spcAft>
            </a:pPr>
            <a:r>
              <a:rPr lang="el-GR" sz="1900" dirty="0" smtClean="0"/>
              <a:t>Εκπομπές καυσαερίων,</a:t>
            </a:r>
          </a:p>
          <a:p>
            <a:pPr lvl="1" algn="just">
              <a:spcAft>
                <a:spcPts val="600"/>
              </a:spcAft>
            </a:pPr>
            <a:r>
              <a:rPr lang="el-GR" sz="1900" dirty="0" smtClean="0"/>
              <a:t>Γείτονας που βάζει δυνατά τη μουσική.</a:t>
            </a:r>
            <a:endParaRPr lang="en-GB" sz="1900" dirty="0" smtClean="0"/>
          </a:p>
          <a:p>
            <a:pPr algn="just">
              <a:spcAft>
                <a:spcPts val="600"/>
              </a:spcAft>
            </a:pPr>
            <a:r>
              <a:rPr lang="el-GR" sz="2200" dirty="0" smtClean="0"/>
              <a:t>Παραδείγματα θετικών εξωτερικοτήτων:</a:t>
            </a:r>
          </a:p>
          <a:p>
            <a:pPr lvl="1" algn="just">
              <a:spcAft>
                <a:spcPts val="600"/>
              </a:spcAft>
            </a:pPr>
            <a:r>
              <a:rPr lang="el-GR" sz="1900" dirty="0" smtClean="0"/>
              <a:t>Ένα πάρκο που αναβαθμίζει μία γειτονιά.</a:t>
            </a:r>
          </a:p>
          <a:p>
            <a:pPr lvl="1" algn="just">
              <a:spcAft>
                <a:spcPts val="600"/>
              </a:spcAft>
            </a:pPr>
            <a:r>
              <a:rPr lang="el-GR" sz="1900" dirty="0" smtClean="0"/>
              <a:t>Εμβολιασμοί.</a:t>
            </a:r>
          </a:p>
          <a:p>
            <a:pPr lvl="1" algn="just">
              <a:spcAft>
                <a:spcPts val="600"/>
              </a:spcAft>
            </a:pPr>
            <a:r>
              <a:rPr lang="el-GR" sz="1900" dirty="0" smtClean="0"/>
              <a:t>Εθελοντικός καθαρισμός των ακτών.</a:t>
            </a:r>
          </a:p>
          <a:p>
            <a:pPr lvl="1" algn="just">
              <a:spcAft>
                <a:spcPts val="600"/>
              </a:spcAft>
            </a:pPr>
            <a:endParaRPr lang="el-GR" sz="19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dirty="0"/>
          </a:p>
        </p:txBody>
      </p:sp>
    </p:spTree>
    <p:extLst>
      <p:ext uri="{BB962C8B-B14F-4D97-AF65-F5344CB8AC3E}">
        <p14:creationId xmlns:p14="http://schemas.microsoft.com/office/powerpoint/2010/main" val="404100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a:solidFill>
            <a:srgbClr val="FFC000"/>
          </a:solidFill>
        </p:spPr>
        <p:txBody>
          <a:bodyPr/>
          <a:lstStyle/>
          <a:p>
            <a:pPr algn="ctr"/>
            <a:r>
              <a:rPr lang="el-GR" b="1" dirty="0" smtClean="0"/>
              <a:t>Η έννοια της εξωτερικότητας (</a:t>
            </a:r>
            <a:r>
              <a:rPr lang="en-GB" b="1" dirty="0" smtClean="0"/>
              <a:t>externality)</a:t>
            </a:r>
            <a:endParaRPr lang="en-GB"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dirty="0"/>
          </a:p>
        </p:txBody>
      </p:sp>
      <p:sp>
        <p:nvSpPr>
          <p:cNvPr id="5" name="Content Placeholder 2"/>
          <p:cNvSpPr txBox="1">
            <a:spLocks/>
          </p:cNvSpPr>
          <p:nvPr/>
        </p:nvSpPr>
        <p:spPr>
          <a:xfrm>
            <a:off x="628650" y="1905001"/>
            <a:ext cx="8172450" cy="419100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20000"/>
              </a:lnSpc>
              <a:spcAft>
                <a:spcPts val="600"/>
              </a:spcAft>
            </a:pPr>
            <a:r>
              <a:rPr lang="el-GR" sz="2400" dirty="0" smtClean="0"/>
              <a:t>Δίχως την κρατική παρέμβαση:</a:t>
            </a:r>
          </a:p>
          <a:p>
            <a:pPr algn="just">
              <a:lnSpc>
                <a:spcPct val="120000"/>
              </a:lnSpc>
              <a:spcAft>
                <a:spcPts val="600"/>
              </a:spcAft>
            </a:pPr>
            <a:r>
              <a:rPr lang="el-GR" sz="2400" dirty="0" smtClean="0"/>
              <a:t>Αγαθά και υπηρεσίες που παράγουν θετικές εξωτερικότητες τείνουν να παράγονται και να καταναλώνονται λιγότερο από το κοινωνικά βέλτιστο.</a:t>
            </a:r>
          </a:p>
          <a:p>
            <a:pPr algn="just">
              <a:lnSpc>
                <a:spcPct val="120000"/>
              </a:lnSpc>
              <a:spcAft>
                <a:spcPts val="600"/>
              </a:spcAft>
            </a:pPr>
            <a:r>
              <a:rPr lang="el-GR" sz="2400" dirty="0" smtClean="0"/>
              <a:t>Αγαθά και υπηρεσίες που παράγουν αρνητικές εξωτερικότητες τείνουν να παράγονται και να καταναλώνονται περισσότερο από το κοινωνικό βέλτιστο.</a:t>
            </a:r>
            <a:endParaRPr lang="el-GR" sz="2000" dirty="0" smtClean="0"/>
          </a:p>
        </p:txBody>
      </p:sp>
    </p:spTree>
    <p:extLst>
      <p:ext uri="{BB962C8B-B14F-4D97-AF65-F5344CB8AC3E}">
        <p14:creationId xmlns:p14="http://schemas.microsoft.com/office/powerpoint/2010/main" val="25225743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618254"/>
          </a:xfrm>
          <a:solidFill>
            <a:srgbClr val="FFC000"/>
          </a:solidFill>
        </p:spPr>
        <p:txBody>
          <a:bodyPr>
            <a:normAutofit/>
          </a:bodyPr>
          <a:lstStyle/>
          <a:p>
            <a:pPr algn="ctr"/>
            <a:r>
              <a:rPr lang="el-GR" sz="3600" b="1" dirty="0" smtClean="0"/>
              <a:t>Υλικό και ανθρώπινο κεφάλαιο</a:t>
            </a:r>
            <a:endParaRPr lang="en-GB" sz="3600" b="1" dirty="0"/>
          </a:p>
        </p:txBody>
      </p:sp>
      <p:sp>
        <p:nvSpPr>
          <p:cNvPr id="3" name="Text Placeholder 2"/>
          <p:cNvSpPr>
            <a:spLocks noGrp="1"/>
          </p:cNvSpPr>
          <p:nvPr>
            <p:ph type="body" idx="1"/>
          </p:nvPr>
        </p:nvSpPr>
        <p:spPr>
          <a:xfrm>
            <a:off x="713074" y="2791568"/>
            <a:ext cx="3868340" cy="823912"/>
          </a:xfrm>
        </p:spPr>
        <p:txBody>
          <a:bodyPr/>
          <a:lstStyle/>
          <a:p>
            <a:pPr>
              <a:lnSpc>
                <a:spcPct val="150000"/>
              </a:lnSpc>
            </a:pPr>
            <a:r>
              <a:rPr lang="el-GR" dirty="0" smtClean="0"/>
              <a:t>Υλικό Κεφάλαιο</a:t>
            </a:r>
            <a:endParaRPr lang="en-GB" dirty="0"/>
          </a:p>
        </p:txBody>
      </p:sp>
      <p:sp>
        <p:nvSpPr>
          <p:cNvPr id="4" name="Content Placeholder 3"/>
          <p:cNvSpPr>
            <a:spLocks noGrp="1"/>
          </p:cNvSpPr>
          <p:nvPr>
            <p:ph sz="half" idx="2"/>
          </p:nvPr>
        </p:nvSpPr>
        <p:spPr>
          <a:xfrm>
            <a:off x="629841" y="3733800"/>
            <a:ext cx="3868340" cy="2629621"/>
          </a:xfrm>
        </p:spPr>
        <p:txBody>
          <a:bodyPr/>
          <a:lstStyle/>
          <a:p>
            <a:pPr algn="just"/>
            <a:r>
              <a:rPr lang="el-GR" dirty="0" smtClean="0"/>
              <a:t>Όλα τα αγαθά που χρησιμοποιούνται στην παραγωγική διαδικασία για την παραγωγή άλλων αγαθών (πχ. μηχανήματα, κτίρια, γη).</a:t>
            </a:r>
            <a:endParaRPr lang="en-GB" dirty="0"/>
          </a:p>
        </p:txBody>
      </p:sp>
      <p:sp>
        <p:nvSpPr>
          <p:cNvPr id="5" name="Text Placeholder 4"/>
          <p:cNvSpPr>
            <a:spLocks noGrp="1"/>
          </p:cNvSpPr>
          <p:nvPr>
            <p:ph type="body" sz="quarter" idx="3"/>
          </p:nvPr>
        </p:nvSpPr>
        <p:spPr>
          <a:xfrm>
            <a:off x="4800600" y="2791568"/>
            <a:ext cx="3887391" cy="823912"/>
          </a:xfrm>
        </p:spPr>
        <p:txBody>
          <a:bodyPr/>
          <a:lstStyle/>
          <a:p>
            <a:pPr>
              <a:lnSpc>
                <a:spcPct val="150000"/>
              </a:lnSpc>
            </a:pPr>
            <a:r>
              <a:rPr lang="el-GR" dirty="0" smtClean="0"/>
              <a:t>Ανθρώπινο κεφάλαιο</a:t>
            </a:r>
            <a:endParaRPr lang="en-GB" dirty="0"/>
          </a:p>
        </p:txBody>
      </p:sp>
      <p:sp>
        <p:nvSpPr>
          <p:cNvPr id="6" name="Content Placeholder 5"/>
          <p:cNvSpPr>
            <a:spLocks noGrp="1"/>
          </p:cNvSpPr>
          <p:nvPr>
            <p:ph sz="quarter" idx="4"/>
          </p:nvPr>
        </p:nvSpPr>
        <p:spPr>
          <a:xfrm>
            <a:off x="4581414" y="3733800"/>
            <a:ext cx="3887391" cy="2705821"/>
          </a:xfrm>
        </p:spPr>
        <p:txBody>
          <a:bodyPr>
            <a:normAutofit/>
          </a:bodyPr>
          <a:lstStyle/>
          <a:p>
            <a:pPr algn="just"/>
            <a:r>
              <a:rPr lang="el-GR" dirty="0" smtClean="0"/>
              <a:t>Το ανθρώπινο κεφάλαιο περιλαμβάνει τη γνώση</a:t>
            </a:r>
            <a:r>
              <a:rPr lang="en-GB" dirty="0" smtClean="0"/>
              <a:t>, </a:t>
            </a:r>
            <a:r>
              <a:rPr lang="el-GR" dirty="0" smtClean="0"/>
              <a:t>τα χαρακτηριστικά και τις δεξιότητες (είτε έμφυτες είτε επίκτητες) των ατόμων που συντελούν στη </a:t>
            </a:r>
            <a:r>
              <a:rPr lang="el-GR" dirty="0"/>
              <a:t>δημιουργία οικονομικής </a:t>
            </a:r>
            <a:r>
              <a:rPr lang="el-GR" dirty="0" smtClean="0"/>
              <a:t>αξίας και στην αύξηση της παραγωγικότητας τους.</a:t>
            </a:r>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14</a:t>
            </a:fld>
            <a:endParaRPr lang="en-US"/>
          </a:p>
        </p:txBody>
      </p:sp>
      <p:sp>
        <p:nvSpPr>
          <p:cNvPr id="8" name="Title 1"/>
          <p:cNvSpPr txBox="1">
            <a:spLocks/>
          </p:cNvSpPr>
          <p:nvPr/>
        </p:nvSpPr>
        <p:spPr>
          <a:xfrm>
            <a:off x="629841" y="1290164"/>
            <a:ext cx="7913409" cy="157236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lnSpc>
                <a:spcPct val="150000"/>
              </a:lnSpc>
              <a:spcBef>
                <a:spcPts val="300"/>
              </a:spcBef>
              <a:spcAft>
                <a:spcPts val="300"/>
              </a:spcAft>
            </a:pPr>
            <a:r>
              <a:rPr lang="el-GR" sz="1850" dirty="0" smtClean="0">
                <a:latin typeface="+mn-lt"/>
              </a:rPr>
              <a:t>Κεντρική θεώρηση των οικονομικών της εκπαίδευσης: οι δαπάνες για εκπαίδευση αποτελούν </a:t>
            </a:r>
            <a:r>
              <a:rPr lang="el-GR" sz="1850" b="1" dirty="0" smtClean="0">
                <a:latin typeface="+mn-lt"/>
              </a:rPr>
              <a:t>επένδυση</a:t>
            </a:r>
            <a:r>
              <a:rPr lang="el-GR" sz="1850" dirty="0" smtClean="0">
                <a:latin typeface="+mn-lt"/>
              </a:rPr>
              <a:t> που δημιουργεί ανθρώπινο </a:t>
            </a:r>
            <a:r>
              <a:rPr lang="el-GR" sz="1850" b="1" dirty="0" smtClean="0">
                <a:latin typeface="+mn-lt"/>
              </a:rPr>
              <a:t>κεφάλαιο</a:t>
            </a:r>
            <a:r>
              <a:rPr lang="el-GR" sz="1850" dirty="0" smtClean="0">
                <a:latin typeface="+mn-lt"/>
              </a:rPr>
              <a:t> το οποίο έχει μια αποδοτικότητα συναφή με αυτή των επενδύσεων σε υλικό κεφάλαιο.</a:t>
            </a:r>
            <a:endParaRPr lang="en-GB" sz="1850" dirty="0">
              <a:latin typeface="+mn-lt"/>
            </a:endParaRPr>
          </a:p>
        </p:txBody>
      </p:sp>
    </p:spTree>
    <p:extLst>
      <p:ext uri="{BB962C8B-B14F-4D97-AF65-F5344CB8AC3E}">
        <p14:creationId xmlns:p14="http://schemas.microsoft.com/office/powerpoint/2010/main" val="15663841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8610600" cy="639762"/>
          </a:xfrm>
          <a:solidFill>
            <a:srgbClr val="FFC000"/>
          </a:solidFill>
        </p:spPr>
        <p:txBody>
          <a:bodyPr>
            <a:noAutofit/>
          </a:bodyPr>
          <a:lstStyle/>
          <a:p>
            <a:pPr algn="ctr"/>
            <a:r>
              <a:rPr lang="el-GR" sz="2400" b="1" dirty="0" smtClean="0">
                <a:latin typeface="+mn-lt"/>
              </a:rPr>
              <a:t>Οι βασικές διαφορές ανθρώπινου και υλικού κεφαλαίου</a:t>
            </a:r>
            <a:endParaRPr lang="en-GB" sz="2400" b="1" dirty="0">
              <a:latin typeface="+mn-lt"/>
            </a:endParaRPr>
          </a:p>
        </p:txBody>
      </p:sp>
      <p:sp>
        <p:nvSpPr>
          <p:cNvPr id="3" name="Content Placeholder 2"/>
          <p:cNvSpPr>
            <a:spLocks noGrp="1"/>
          </p:cNvSpPr>
          <p:nvPr>
            <p:ph idx="1"/>
          </p:nvPr>
        </p:nvSpPr>
        <p:spPr>
          <a:xfrm>
            <a:off x="228600" y="1371600"/>
            <a:ext cx="8686800" cy="5105400"/>
          </a:xfrm>
        </p:spPr>
        <p:txBody>
          <a:bodyPr>
            <a:noAutofit/>
          </a:bodyPr>
          <a:lstStyle/>
          <a:p>
            <a:pPr marL="514350" indent="-514350" algn="just">
              <a:lnSpc>
                <a:spcPct val="120000"/>
              </a:lnSpc>
              <a:spcBef>
                <a:spcPts val="550"/>
              </a:spcBef>
              <a:buFont typeface="+mj-lt"/>
              <a:buAutoNum type="arabicParenR"/>
            </a:pPr>
            <a:r>
              <a:rPr lang="el-GR" sz="2000" dirty="0" smtClean="0"/>
              <a:t>Το ανθρώπινο κεφάλαιο δεν μπορεί να διαχωριστεί από τον κάτοχο του και δεν μπορεί να πουληθεί.</a:t>
            </a:r>
          </a:p>
          <a:p>
            <a:pPr marL="514350" indent="-514350" algn="just">
              <a:lnSpc>
                <a:spcPct val="120000"/>
              </a:lnSpc>
              <a:spcBef>
                <a:spcPts val="550"/>
              </a:spcBef>
              <a:buFont typeface="+mj-lt"/>
              <a:buAutoNum type="arabicParenR"/>
            </a:pPr>
            <a:r>
              <a:rPr lang="el-GR" sz="2000" dirty="0"/>
              <a:t>Το ανθρώπινο κεφάλαιο είναι δύσκολο να αποτιμηθεί</a:t>
            </a:r>
            <a:r>
              <a:rPr lang="el-GR" sz="2000" dirty="0" smtClean="0"/>
              <a:t>.</a:t>
            </a:r>
          </a:p>
          <a:p>
            <a:pPr marL="514350" indent="-514350" algn="just">
              <a:lnSpc>
                <a:spcPct val="120000"/>
              </a:lnSpc>
              <a:spcBef>
                <a:spcPts val="550"/>
              </a:spcBef>
              <a:buFont typeface="+mj-lt"/>
              <a:buAutoNum type="arabicParenR"/>
            </a:pPr>
            <a:r>
              <a:rPr lang="el-GR" sz="2000" dirty="0" smtClean="0"/>
              <a:t>Το ανθρώπινο κεφάλαιο παράγει θετικές εξωτερικότητες.</a:t>
            </a:r>
          </a:p>
          <a:p>
            <a:pPr marL="514350" indent="-514350" algn="just">
              <a:lnSpc>
                <a:spcPct val="120000"/>
              </a:lnSpc>
              <a:spcBef>
                <a:spcPts val="550"/>
              </a:spcBef>
              <a:buFont typeface="+mj-lt"/>
              <a:buAutoNum type="arabicParenR"/>
            </a:pPr>
            <a:r>
              <a:rPr lang="el-GR" sz="2000" dirty="0"/>
              <a:t>Το ανθρώπινο κεφάλαιο δεν μπορεί να υποθηκευτεί</a:t>
            </a:r>
            <a:r>
              <a:rPr lang="el-GR" sz="2000" dirty="0" smtClean="0"/>
              <a:t>.</a:t>
            </a:r>
          </a:p>
          <a:p>
            <a:pPr marL="514350" indent="-514350" algn="just">
              <a:lnSpc>
                <a:spcPct val="120000"/>
              </a:lnSpc>
              <a:spcBef>
                <a:spcPts val="550"/>
              </a:spcBef>
              <a:buFont typeface="+mj-lt"/>
              <a:buAutoNum type="arabicParenR"/>
            </a:pPr>
            <a:r>
              <a:rPr lang="el-GR" sz="2000" dirty="0"/>
              <a:t>Διαφοροποίηση κινδύνου </a:t>
            </a:r>
            <a:r>
              <a:rPr lang="el-GR" sz="2000" dirty="0" smtClean="0"/>
              <a:t>(</a:t>
            </a:r>
            <a:r>
              <a:rPr lang="en-GB" sz="2000" dirty="0" smtClean="0"/>
              <a:t>risk diversification) </a:t>
            </a:r>
            <a:r>
              <a:rPr lang="el-GR" sz="2000" dirty="0" smtClean="0"/>
              <a:t>δεν </a:t>
            </a:r>
            <a:r>
              <a:rPr lang="el-GR" sz="2000" dirty="0"/>
              <a:t>είναι εφικτή στην επένδυση σε ανθρώπινο κεφάλαιο</a:t>
            </a:r>
            <a:r>
              <a:rPr lang="el-GR" sz="2000" dirty="0" smtClean="0"/>
              <a:t>.</a:t>
            </a:r>
            <a:endParaRPr lang="en-US" sz="2000" dirty="0" smtClean="0"/>
          </a:p>
          <a:p>
            <a:pPr marL="514350" indent="-514350" algn="just">
              <a:lnSpc>
                <a:spcPct val="120000"/>
              </a:lnSpc>
              <a:spcBef>
                <a:spcPts val="550"/>
              </a:spcBef>
              <a:buFont typeface="+mj-lt"/>
              <a:buAutoNum type="arabicParenR"/>
            </a:pPr>
            <a:r>
              <a:rPr lang="el-GR" sz="2000" dirty="0" smtClean="0"/>
              <a:t>Και οι δύο μορφές κεφαλαίου φθείρονται, όμως για διαφορετικούς λόγους (το φυσικό κεφάλαιο λόγω χρήσης, το ανθρώπινο κεφάλαιο λόγω γήρανσης).</a:t>
            </a:r>
          </a:p>
          <a:p>
            <a:pPr marL="514350" indent="-514350" algn="just">
              <a:lnSpc>
                <a:spcPct val="120000"/>
              </a:lnSpc>
              <a:spcBef>
                <a:spcPts val="550"/>
              </a:spcBef>
              <a:buFont typeface="+mj-lt"/>
              <a:buAutoNum type="arabicParenR"/>
            </a:pPr>
            <a:r>
              <a:rPr lang="en-GB" sz="2000" dirty="0" smtClean="0"/>
              <a:t>H </a:t>
            </a:r>
            <a:r>
              <a:rPr lang="el-GR" sz="2000" dirty="0" smtClean="0"/>
              <a:t>παραγωγή φυσικού κεφαλαίου είναι καθαρά οικονομικο-τεχνική διαδικασία ενώ η παραγωγή ανθρώπινου κεφαλαίου είναι κοινωνική/θεσμική διαδικασία.</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2368353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0"/>
            <a:ext cx="7886700" cy="2286000"/>
          </a:xfrm>
          <a:solidFill>
            <a:schemeClr val="accent1">
              <a:lumMod val="40000"/>
              <a:lumOff val="60000"/>
            </a:schemeClr>
          </a:solidFill>
        </p:spPr>
        <p:txBody>
          <a:bodyPr>
            <a:noAutofit/>
          </a:bodyPr>
          <a:lstStyle/>
          <a:p>
            <a:pPr algn="ctr"/>
            <a:r>
              <a:rPr lang="el-GR" sz="3600" b="1" dirty="0" smtClean="0">
                <a:latin typeface="+mn-lt"/>
              </a:rPr>
              <a:t>Ανάλυση κόστους-οφέλους</a:t>
            </a:r>
            <a:endParaRPr lang="en-GB" sz="3600" b="1"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11981619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862" y="381001"/>
            <a:ext cx="7886700" cy="838199"/>
          </a:xfrm>
        </p:spPr>
        <p:txBody>
          <a:bodyPr>
            <a:normAutofit fontScale="90000"/>
          </a:bodyPr>
          <a:lstStyle/>
          <a:p>
            <a:pPr algn="ctr"/>
            <a:r>
              <a:rPr lang="el-GR" b="1" dirty="0" smtClean="0"/>
              <a:t>Ανάλυση Κόστους- Οφέλους</a:t>
            </a:r>
            <a:r>
              <a:rPr lang="en-GB" b="1" dirty="0" smtClean="0"/>
              <a:t> (Cost-Benefit Analysis)</a:t>
            </a:r>
            <a:endParaRPr lang="en-GB" b="1" dirty="0"/>
          </a:p>
        </p:txBody>
      </p:sp>
      <p:sp>
        <p:nvSpPr>
          <p:cNvPr id="3" name="Content Placeholder 2"/>
          <p:cNvSpPr>
            <a:spLocks noGrp="1"/>
          </p:cNvSpPr>
          <p:nvPr>
            <p:ph idx="1"/>
          </p:nvPr>
        </p:nvSpPr>
        <p:spPr>
          <a:xfrm>
            <a:off x="533400" y="1600200"/>
            <a:ext cx="8305800" cy="4876800"/>
          </a:xfrm>
        </p:spPr>
        <p:txBody>
          <a:bodyPr>
            <a:normAutofit fontScale="85000" lnSpcReduction="10000"/>
          </a:bodyPr>
          <a:lstStyle/>
          <a:p>
            <a:pPr algn="just">
              <a:lnSpc>
                <a:spcPct val="150000"/>
              </a:lnSpc>
              <a:spcBef>
                <a:spcPts val="300"/>
              </a:spcBef>
              <a:spcAft>
                <a:spcPts val="300"/>
              </a:spcAft>
            </a:pPr>
            <a:r>
              <a:rPr lang="el-GR" sz="2400" dirty="0" smtClean="0"/>
              <a:t>Εργαλείο ανάλυσης και σύγκρισης των αποδόσεων εναλλακτικών επενδυτικών σχεδίων.</a:t>
            </a:r>
          </a:p>
          <a:p>
            <a:pPr algn="just">
              <a:lnSpc>
                <a:spcPct val="150000"/>
              </a:lnSpc>
              <a:spcBef>
                <a:spcPts val="300"/>
              </a:spcBef>
              <a:spcAft>
                <a:spcPts val="300"/>
              </a:spcAft>
            </a:pPr>
            <a:r>
              <a:rPr lang="el-GR" sz="2400" dirty="0" smtClean="0"/>
              <a:t>Η μέθοδος λαμβάνει υπόψη όλες </a:t>
            </a:r>
            <a:r>
              <a:rPr lang="el-GR" sz="2400" dirty="0"/>
              <a:t>τις δαπάνες και τα </a:t>
            </a:r>
            <a:r>
              <a:rPr lang="el-GR" sz="2400" dirty="0" smtClean="0"/>
              <a:t>οφέλη μιας επένδυσης/πολιτικής/παρέμβασης.</a:t>
            </a:r>
          </a:p>
          <a:p>
            <a:pPr algn="just">
              <a:lnSpc>
                <a:spcPct val="150000"/>
              </a:lnSpc>
              <a:spcBef>
                <a:spcPts val="300"/>
              </a:spcBef>
              <a:spcAft>
                <a:spcPts val="300"/>
              </a:spcAft>
            </a:pPr>
            <a:r>
              <a:rPr lang="el-GR" sz="2400" dirty="0" smtClean="0"/>
              <a:t>Τόσο τα κόστη όσο και τα οφέλη υπολογίζονται σε χρηματικές αξίες και συγκρίνονται.</a:t>
            </a:r>
          </a:p>
          <a:p>
            <a:pPr algn="just">
              <a:lnSpc>
                <a:spcPct val="150000"/>
              </a:lnSpc>
              <a:spcBef>
                <a:spcPts val="300"/>
              </a:spcBef>
              <a:spcAft>
                <a:spcPts val="300"/>
              </a:spcAft>
            </a:pPr>
            <a:r>
              <a:rPr lang="el-GR" sz="2400" dirty="0" smtClean="0"/>
              <a:t>Αξίζει ένα επενδυτικό σχέδιο να υλοποιηθεί;</a:t>
            </a:r>
          </a:p>
          <a:p>
            <a:pPr lvl="1" algn="just">
              <a:lnSpc>
                <a:spcPct val="150000"/>
              </a:lnSpc>
              <a:spcBef>
                <a:spcPts val="300"/>
              </a:spcBef>
              <a:spcAft>
                <a:spcPts val="300"/>
              </a:spcAft>
            </a:pPr>
            <a:r>
              <a:rPr lang="el-GR" sz="2100" dirty="0" smtClean="0"/>
              <a:t>Μόνο αν τα οφέλη υπερβαίνουν τα κόστη το σχέδιο αξίζει να υλοποιηθεί.</a:t>
            </a:r>
          </a:p>
          <a:p>
            <a:pPr algn="just">
              <a:lnSpc>
                <a:spcPct val="150000"/>
              </a:lnSpc>
              <a:spcBef>
                <a:spcPts val="300"/>
              </a:spcBef>
              <a:spcAft>
                <a:spcPts val="300"/>
              </a:spcAft>
            </a:pPr>
            <a:r>
              <a:rPr lang="el-GR" sz="2300" dirty="0"/>
              <a:t>Η ανάλυση κόστους-οφέλους χρησιμοποιείται συχνά </a:t>
            </a:r>
            <a:r>
              <a:rPr lang="el-GR" sz="2300" smtClean="0"/>
              <a:t>στη χάραξη δημόσιας </a:t>
            </a:r>
            <a:r>
              <a:rPr lang="el-GR" sz="2300" dirty="0"/>
              <a:t>πολιτικής με σκοπό την λήψη οικονομικά ορθολογικών αποφάσεων</a:t>
            </a:r>
            <a:r>
              <a:rPr lang="el-GR" sz="2300" dirty="0" smtClean="0"/>
              <a:t>.</a:t>
            </a:r>
            <a:endParaRPr lang="el-GR" sz="2400" dirty="0" smtClean="0"/>
          </a:p>
          <a:p>
            <a:pPr marL="0" indent="0" algn="just">
              <a:buNone/>
            </a:pPr>
            <a:endParaRPr lang="el-GR"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36342130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082674"/>
          </a:xfrm>
        </p:spPr>
        <p:txBody>
          <a:bodyPr/>
          <a:lstStyle/>
          <a:p>
            <a:pPr algn="ctr"/>
            <a:r>
              <a:rPr lang="el-GR" b="1" dirty="0" smtClean="0"/>
              <a:t>Κόστη και οφέλη της εκπαίδευσης</a:t>
            </a:r>
            <a:endParaRPr lang="en-GB" b="1" dirty="0"/>
          </a:p>
        </p:txBody>
      </p:sp>
      <p:sp>
        <p:nvSpPr>
          <p:cNvPr id="3" name="Text Placeholder 2"/>
          <p:cNvSpPr>
            <a:spLocks noGrp="1"/>
          </p:cNvSpPr>
          <p:nvPr>
            <p:ph type="body" idx="1"/>
          </p:nvPr>
        </p:nvSpPr>
        <p:spPr/>
        <p:txBody>
          <a:bodyPr anchor="ctr">
            <a:normAutofit/>
          </a:bodyPr>
          <a:lstStyle/>
          <a:p>
            <a:r>
              <a:rPr lang="el-GR" sz="2000" dirty="0" smtClean="0"/>
              <a:t>Μικροοικονομικό επίπεδο</a:t>
            </a:r>
            <a:endParaRPr lang="en-GB" sz="2000" dirty="0"/>
          </a:p>
        </p:txBody>
      </p:sp>
      <p:sp>
        <p:nvSpPr>
          <p:cNvPr id="4" name="Content Placeholder 3"/>
          <p:cNvSpPr>
            <a:spLocks noGrp="1"/>
          </p:cNvSpPr>
          <p:nvPr>
            <p:ph sz="half" idx="2"/>
          </p:nvPr>
        </p:nvSpPr>
        <p:spPr/>
        <p:txBody>
          <a:bodyPr/>
          <a:lstStyle/>
          <a:p>
            <a:r>
              <a:rPr lang="el-GR" dirty="0" smtClean="0"/>
              <a:t>Κόστος</a:t>
            </a:r>
          </a:p>
          <a:p>
            <a:pPr lvl="1">
              <a:buFont typeface="Courier New" panose="02070309020205020404" pitchFamily="49" charset="0"/>
              <a:buChar char="o"/>
            </a:pPr>
            <a:r>
              <a:rPr lang="en-GB" dirty="0" smtClean="0"/>
              <a:t> </a:t>
            </a:r>
            <a:r>
              <a:rPr lang="el-GR" dirty="0" smtClean="0"/>
              <a:t>Άμεσες δαπάνες (δίδακτρα, </a:t>
            </a:r>
            <a:r>
              <a:rPr lang="en-GB" dirty="0" smtClean="0"/>
              <a:t> </a:t>
            </a:r>
            <a:r>
              <a:rPr lang="el-GR" dirty="0" smtClean="0"/>
              <a:t>βιβλία, γραφική ύλη)</a:t>
            </a:r>
          </a:p>
          <a:p>
            <a:pPr lvl="1">
              <a:buFont typeface="Courier New" panose="02070309020205020404" pitchFamily="49" charset="0"/>
              <a:buChar char="o"/>
            </a:pPr>
            <a:r>
              <a:rPr lang="en-GB" dirty="0" smtClean="0"/>
              <a:t> </a:t>
            </a:r>
            <a:r>
              <a:rPr lang="el-GR" dirty="0" smtClean="0"/>
              <a:t>Κόστος ευκαιρίας (διαφυγόντα εισοδήματα)</a:t>
            </a:r>
          </a:p>
          <a:p>
            <a:r>
              <a:rPr lang="el-GR" dirty="0" smtClean="0"/>
              <a:t>Όφελος</a:t>
            </a:r>
          </a:p>
          <a:p>
            <a:pPr lvl="1">
              <a:buFont typeface="Courier New" panose="02070309020205020404" pitchFamily="49" charset="0"/>
              <a:buChar char="o"/>
            </a:pPr>
            <a:r>
              <a:rPr lang="en-GB" dirty="0" smtClean="0"/>
              <a:t> </a:t>
            </a:r>
            <a:r>
              <a:rPr lang="el-GR" dirty="0" smtClean="0"/>
              <a:t>Αυξημένες μελλοντικές απολαβές στην αγορά εργασίας</a:t>
            </a:r>
          </a:p>
          <a:p>
            <a:pPr lvl="1">
              <a:buFont typeface="Courier New" panose="02070309020205020404" pitchFamily="49" charset="0"/>
              <a:buChar char="o"/>
            </a:pPr>
            <a:r>
              <a:rPr lang="en-GB" dirty="0" smtClean="0"/>
              <a:t> </a:t>
            </a:r>
            <a:r>
              <a:rPr lang="el-GR" dirty="0" smtClean="0"/>
              <a:t>Άλλα οφέλη</a:t>
            </a:r>
            <a:endParaRPr lang="en-GB" dirty="0"/>
          </a:p>
        </p:txBody>
      </p:sp>
      <p:sp>
        <p:nvSpPr>
          <p:cNvPr id="5" name="Text Placeholder 4"/>
          <p:cNvSpPr>
            <a:spLocks noGrp="1"/>
          </p:cNvSpPr>
          <p:nvPr>
            <p:ph type="body" sz="quarter" idx="3"/>
          </p:nvPr>
        </p:nvSpPr>
        <p:spPr/>
        <p:txBody>
          <a:bodyPr anchor="ctr">
            <a:normAutofit/>
          </a:bodyPr>
          <a:lstStyle/>
          <a:p>
            <a:r>
              <a:rPr lang="el-GR" sz="2000" dirty="0" smtClean="0"/>
              <a:t>Μακροοικονομικό επίπεδο</a:t>
            </a:r>
            <a:endParaRPr lang="en-GB" sz="2000" dirty="0"/>
          </a:p>
        </p:txBody>
      </p:sp>
      <p:sp>
        <p:nvSpPr>
          <p:cNvPr id="6" name="Content Placeholder 5"/>
          <p:cNvSpPr>
            <a:spLocks noGrp="1"/>
          </p:cNvSpPr>
          <p:nvPr>
            <p:ph sz="quarter" idx="4"/>
          </p:nvPr>
        </p:nvSpPr>
        <p:spPr/>
        <p:txBody>
          <a:bodyPr/>
          <a:lstStyle/>
          <a:p>
            <a:r>
              <a:rPr lang="el-GR" dirty="0" smtClean="0"/>
              <a:t>Κόστος</a:t>
            </a:r>
          </a:p>
          <a:p>
            <a:pPr lvl="1">
              <a:buFont typeface="Courier New" panose="02070309020205020404" pitchFamily="49" charset="0"/>
              <a:buChar char="o"/>
            </a:pPr>
            <a:r>
              <a:rPr lang="el-GR" dirty="0" smtClean="0"/>
              <a:t>Άμεσες δαπάνες (μισθοί δασκάλων και καθηγητών, υλικοτεχνικές υποδομές)</a:t>
            </a:r>
          </a:p>
          <a:p>
            <a:pPr lvl="1">
              <a:buFont typeface="Courier New" panose="02070309020205020404" pitchFamily="49" charset="0"/>
              <a:buChar char="o"/>
            </a:pPr>
            <a:r>
              <a:rPr lang="el-GR" dirty="0" smtClean="0"/>
              <a:t>Κόστος ευκαιρίας (εναλλακτικές χρήσεις των κεφαλαίων)</a:t>
            </a:r>
          </a:p>
          <a:p>
            <a:r>
              <a:rPr lang="el-GR" dirty="0" smtClean="0"/>
              <a:t>Όφελος</a:t>
            </a:r>
          </a:p>
          <a:p>
            <a:pPr lvl="1">
              <a:buFont typeface="Courier New" panose="02070309020205020404" pitchFamily="49" charset="0"/>
              <a:buChar char="o"/>
            </a:pPr>
            <a:r>
              <a:rPr lang="el-GR" dirty="0" smtClean="0"/>
              <a:t>Αυξημένη παραγωγικότητα της εργασίας</a:t>
            </a:r>
          </a:p>
          <a:p>
            <a:pPr lvl="1">
              <a:buFont typeface="Courier New" panose="02070309020205020404" pitchFamily="49" charset="0"/>
              <a:buChar char="o"/>
            </a:pPr>
            <a:r>
              <a:rPr lang="el-GR" dirty="0" smtClean="0"/>
              <a:t>Διάχυση της τεχνολογίας</a:t>
            </a:r>
          </a:p>
          <a:p>
            <a:pPr lvl="1">
              <a:buFont typeface="Courier New" panose="02070309020205020404" pitchFamily="49" charset="0"/>
              <a:buChar char="o"/>
            </a:pPr>
            <a:r>
              <a:rPr lang="el-GR" dirty="0" smtClean="0"/>
              <a:t>Θετικές εξωτερικότητες</a:t>
            </a:r>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2612360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1000"/>
                                        <p:tgtEl>
                                          <p:spTgt spid="4">
                                            <p:txEl>
                                              <p:pRg st="1" end="1"/>
                                            </p:txEl>
                                          </p:spTgt>
                                        </p:tgtEl>
                                      </p:cBhvr>
                                    </p:animEffect>
                                    <p:anim calcmode="lin" valueType="num">
                                      <p:cBhvr>
                                        <p:cTn id="2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fade">
                                      <p:cBhvr>
                                        <p:cTn id="24" dur="1000"/>
                                        <p:tgtEl>
                                          <p:spTgt spid="4">
                                            <p:txEl>
                                              <p:pRg st="2" end="2"/>
                                            </p:txEl>
                                          </p:spTgt>
                                        </p:tgtEl>
                                      </p:cBhvr>
                                    </p:animEffect>
                                    <p:anim calcmode="lin" valueType="num">
                                      <p:cBhvr>
                                        <p:cTn id="2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fade">
                                      <p:cBhvr>
                                        <p:cTn id="31" dur="1000"/>
                                        <p:tgtEl>
                                          <p:spTgt spid="4">
                                            <p:txEl>
                                              <p:pRg st="3" end="3"/>
                                            </p:txEl>
                                          </p:spTgt>
                                        </p:tgtEl>
                                      </p:cBhvr>
                                    </p:animEffect>
                                    <p:anim calcmode="lin" valueType="num">
                                      <p:cBhvr>
                                        <p:cTn id="3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3" end="3"/>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
                                            <p:txEl>
                                              <p:pRg st="4" end="4"/>
                                            </p:txEl>
                                          </p:spTgt>
                                        </p:tgtEl>
                                        <p:attrNameLst>
                                          <p:attrName>style.visibility</p:attrName>
                                        </p:attrNameLst>
                                      </p:cBhvr>
                                      <p:to>
                                        <p:strVal val="visible"/>
                                      </p:to>
                                    </p:set>
                                    <p:animEffect transition="in" filter="fade">
                                      <p:cBhvr>
                                        <p:cTn id="36" dur="1000"/>
                                        <p:tgtEl>
                                          <p:spTgt spid="4">
                                            <p:txEl>
                                              <p:pRg st="4" end="4"/>
                                            </p:txEl>
                                          </p:spTgt>
                                        </p:tgtEl>
                                      </p:cBhvr>
                                    </p:animEffect>
                                    <p:anim calcmode="lin" valueType="num">
                                      <p:cBhvr>
                                        <p:cTn id="37"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4">
                                            <p:txEl>
                                              <p:pRg st="5" end="5"/>
                                            </p:txEl>
                                          </p:spTgt>
                                        </p:tgtEl>
                                        <p:attrNameLst>
                                          <p:attrName>style.visibility</p:attrName>
                                        </p:attrNameLst>
                                      </p:cBhvr>
                                      <p:to>
                                        <p:strVal val="visible"/>
                                      </p:to>
                                    </p:set>
                                    <p:animEffect transition="in" filter="fade">
                                      <p:cBhvr>
                                        <p:cTn id="41" dur="1000"/>
                                        <p:tgtEl>
                                          <p:spTgt spid="4">
                                            <p:txEl>
                                              <p:pRg st="5" end="5"/>
                                            </p:txEl>
                                          </p:spTgt>
                                        </p:tgtEl>
                                      </p:cBhvr>
                                    </p:animEffect>
                                    <p:anim calcmode="lin" valueType="num">
                                      <p:cBhvr>
                                        <p:cTn id="42"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5">
                                            <p:txEl>
                                              <p:pRg st="0" end="0"/>
                                            </p:txEl>
                                          </p:spTgt>
                                        </p:tgtEl>
                                        <p:attrNameLst>
                                          <p:attrName>style.visibility</p:attrName>
                                        </p:attrNameLst>
                                      </p:cBhvr>
                                      <p:to>
                                        <p:strVal val="visible"/>
                                      </p:to>
                                    </p:set>
                                    <p:animEffect transition="in" filter="fade">
                                      <p:cBhvr>
                                        <p:cTn id="48" dur="1000"/>
                                        <p:tgtEl>
                                          <p:spTgt spid="5">
                                            <p:txEl>
                                              <p:pRg st="0" end="0"/>
                                            </p:txEl>
                                          </p:spTgt>
                                        </p:tgtEl>
                                      </p:cBhvr>
                                    </p:animEffect>
                                    <p:anim calcmode="lin" valueType="num">
                                      <p:cBhvr>
                                        <p:cTn id="4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50"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fade">
                                      <p:cBhvr>
                                        <p:cTn id="55" dur="1000"/>
                                        <p:tgtEl>
                                          <p:spTgt spid="6">
                                            <p:txEl>
                                              <p:pRg st="0" end="0"/>
                                            </p:txEl>
                                          </p:spTgt>
                                        </p:tgtEl>
                                      </p:cBhvr>
                                    </p:animEffect>
                                    <p:anim calcmode="lin" valueType="num">
                                      <p:cBhvr>
                                        <p:cTn id="5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57" dur="1000" fill="hold"/>
                                        <p:tgtEl>
                                          <p:spTgt spid="6">
                                            <p:txEl>
                                              <p:pRg st="0" end="0"/>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6">
                                            <p:txEl>
                                              <p:pRg st="1" end="1"/>
                                            </p:txEl>
                                          </p:spTgt>
                                        </p:tgtEl>
                                        <p:attrNameLst>
                                          <p:attrName>style.visibility</p:attrName>
                                        </p:attrNameLst>
                                      </p:cBhvr>
                                      <p:to>
                                        <p:strVal val="visible"/>
                                      </p:to>
                                    </p:set>
                                    <p:animEffect transition="in" filter="fade">
                                      <p:cBhvr>
                                        <p:cTn id="60" dur="1000"/>
                                        <p:tgtEl>
                                          <p:spTgt spid="6">
                                            <p:txEl>
                                              <p:pRg st="1" end="1"/>
                                            </p:txEl>
                                          </p:spTgt>
                                        </p:tgtEl>
                                      </p:cBhvr>
                                    </p:animEffect>
                                    <p:anim calcmode="lin" valueType="num">
                                      <p:cBhvr>
                                        <p:cTn id="6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62" dur="1000" fill="hold"/>
                                        <p:tgtEl>
                                          <p:spTgt spid="6">
                                            <p:txEl>
                                              <p:pRg st="1" end="1"/>
                                            </p:txEl>
                                          </p:spTgt>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6">
                                            <p:txEl>
                                              <p:pRg st="2" end="2"/>
                                            </p:txEl>
                                          </p:spTgt>
                                        </p:tgtEl>
                                        <p:attrNameLst>
                                          <p:attrName>style.visibility</p:attrName>
                                        </p:attrNameLst>
                                      </p:cBhvr>
                                      <p:to>
                                        <p:strVal val="visible"/>
                                      </p:to>
                                    </p:set>
                                    <p:animEffect transition="in" filter="fade">
                                      <p:cBhvr>
                                        <p:cTn id="65" dur="1000"/>
                                        <p:tgtEl>
                                          <p:spTgt spid="6">
                                            <p:txEl>
                                              <p:pRg st="2" end="2"/>
                                            </p:txEl>
                                          </p:spTgt>
                                        </p:tgtEl>
                                      </p:cBhvr>
                                    </p:animEffect>
                                    <p:anim calcmode="lin" valueType="num">
                                      <p:cBhvr>
                                        <p:cTn id="66"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67"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grpId="0" nodeType="clickEffect">
                                  <p:stCondLst>
                                    <p:cond delay="0"/>
                                  </p:stCondLst>
                                  <p:childTnLst>
                                    <p:set>
                                      <p:cBhvr>
                                        <p:cTn id="71" dur="1" fill="hold">
                                          <p:stCondLst>
                                            <p:cond delay="0"/>
                                          </p:stCondLst>
                                        </p:cTn>
                                        <p:tgtEl>
                                          <p:spTgt spid="6">
                                            <p:txEl>
                                              <p:pRg st="3" end="3"/>
                                            </p:txEl>
                                          </p:spTgt>
                                        </p:tgtEl>
                                        <p:attrNameLst>
                                          <p:attrName>style.visibility</p:attrName>
                                        </p:attrNameLst>
                                      </p:cBhvr>
                                      <p:to>
                                        <p:strVal val="visible"/>
                                      </p:to>
                                    </p:set>
                                    <p:animEffect transition="in" filter="fade">
                                      <p:cBhvr>
                                        <p:cTn id="72" dur="1000"/>
                                        <p:tgtEl>
                                          <p:spTgt spid="6">
                                            <p:txEl>
                                              <p:pRg st="3" end="3"/>
                                            </p:txEl>
                                          </p:spTgt>
                                        </p:tgtEl>
                                      </p:cBhvr>
                                    </p:animEffect>
                                    <p:anim calcmode="lin" valueType="num">
                                      <p:cBhvr>
                                        <p:cTn id="7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7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6">
                                            <p:txEl>
                                              <p:pRg st="4" end="4"/>
                                            </p:txEl>
                                          </p:spTgt>
                                        </p:tgtEl>
                                        <p:attrNameLst>
                                          <p:attrName>style.visibility</p:attrName>
                                        </p:attrNameLst>
                                      </p:cBhvr>
                                      <p:to>
                                        <p:strVal val="visible"/>
                                      </p:to>
                                    </p:set>
                                    <p:animEffect transition="in" filter="fade">
                                      <p:cBhvr>
                                        <p:cTn id="77" dur="1000"/>
                                        <p:tgtEl>
                                          <p:spTgt spid="6">
                                            <p:txEl>
                                              <p:pRg st="4" end="4"/>
                                            </p:txEl>
                                          </p:spTgt>
                                        </p:tgtEl>
                                      </p:cBhvr>
                                    </p:animEffect>
                                    <p:anim calcmode="lin" valueType="num">
                                      <p:cBhvr>
                                        <p:cTn id="7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7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80" presetID="42" presetClass="entr" presetSubtype="0" fill="hold" grpId="0" nodeType="withEffect">
                                  <p:stCondLst>
                                    <p:cond delay="0"/>
                                  </p:stCondLst>
                                  <p:childTnLst>
                                    <p:set>
                                      <p:cBhvr>
                                        <p:cTn id="81" dur="1" fill="hold">
                                          <p:stCondLst>
                                            <p:cond delay="0"/>
                                          </p:stCondLst>
                                        </p:cTn>
                                        <p:tgtEl>
                                          <p:spTgt spid="6">
                                            <p:txEl>
                                              <p:pRg st="5" end="5"/>
                                            </p:txEl>
                                          </p:spTgt>
                                        </p:tgtEl>
                                        <p:attrNameLst>
                                          <p:attrName>style.visibility</p:attrName>
                                        </p:attrNameLst>
                                      </p:cBhvr>
                                      <p:to>
                                        <p:strVal val="visible"/>
                                      </p:to>
                                    </p:set>
                                    <p:animEffect transition="in" filter="fade">
                                      <p:cBhvr>
                                        <p:cTn id="82" dur="1000"/>
                                        <p:tgtEl>
                                          <p:spTgt spid="6">
                                            <p:txEl>
                                              <p:pRg st="5" end="5"/>
                                            </p:txEl>
                                          </p:spTgt>
                                        </p:tgtEl>
                                      </p:cBhvr>
                                    </p:animEffect>
                                    <p:anim calcmode="lin" valueType="num">
                                      <p:cBhvr>
                                        <p:cTn id="8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84" dur="1000" fill="hold"/>
                                        <p:tgtEl>
                                          <p:spTgt spid="6">
                                            <p:txEl>
                                              <p:pRg st="5" end="5"/>
                                            </p:txEl>
                                          </p:spTgt>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6">
                                            <p:txEl>
                                              <p:pRg st="6" end="6"/>
                                            </p:txEl>
                                          </p:spTgt>
                                        </p:tgtEl>
                                        <p:attrNameLst>
                                          <p:attrName>style.visibility</p:attrName>
                                        </p:attrNameLst>
                                      </p:cBhvr>
                                      <p:to>
                                        <p:strVal val="visible"/>
                                      </p:to>
                                    </p:set>
                                    <p:animEffect transition="in" filter="fade">
                                      <p:cBhvr>
                                        <p:cTn id="87" dur="1000"/>
                                        <p:tgtEl>
                                          <p:spTgt spid="6">
                                            <p:txEl>
                                              <p:pRg st="6" end="6"/>
                                            </p:txEl>
                                          </p:spTgt>
                                        </p:tgtEl>
                                      </p:cBhvr>
                                    </p:animEffect>
                                    <p:anim calcmode="lin" valueType="num">
                                      <p:cBhvr>
                                        <p:cTn id="8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89"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4"/>
          </a:xfrm>
        </p:spPr>
        <p:txBody>
          <a:bodyPr>
            <a:normAutofit fontScale="90000"/>
          </a:bodyPr>
          <a:lstStyle/>
          <a:p>
            <a:pPr algn="just"/>
            <a:r>
              <a:rPr lang="el-GR" dirty="0" smtClean="0"/>
              <a:t>Ένα απλό παράδειγμα ανάλυσης κόστους οφέλους στην εκπαίδευση</a:t>
            </a:r>
            <a:endParaRPr lang="en-GB" dirty="0"/>
          </a:p>
        </p:txBody>
      </p:sp>
      <p:sp>
        <p:nvSpPr>
          <p:cNvPr id="3" name="Content Placeholder 2"/>
          <p:cNvSpPr>
            <a:spLocks noGrp="1"/>
          </p:cNvSpPr>
          <p:nvPr>
            <p:ph idx="1"/>
          </p:nvPr>
        </p:nvSpPr>
        <p:spPr>
          <a:xfrm>
            <a:off x="628650" y="1600200"/>
            <a:ext cx="7886700" cy="4724399"/>
          </a:xfrm>
        </p:spPr>
        <p:txBody>
          <a:bodyPr>
            <a:normAutofit lnSpcReduction="10000"/>
          </a:bodyPr>
          <a:lstStyle/>
          <a:p>
            <a:pPr algn="just"/>
            <a:r>
              <a:rPr lang="el-GR" dirty="0" smtClean="0"/>
              <a:t>Παράδειγμα, αξίζει ο Γιώργος να εγγραφεί σε ένα μεταπτυχιακό;</a:t>
            </a:r>
          </a:p>
          <a:p>
            <a:pPr algn="just"/>
            <a:r>
              <a:rPr lang="el-GR" dirty="0" smtClean="0"/>
              <a:t>Κόστη:</a:t>
            </a:r>
          </a:p>
          <a:p>
            <a:pPr lvl="1" algn="just"/>
            <a:r>
              <a:rPr lang="el-GR" dirty="0" smtClean="0"/>
              <a:t>Δίδακτρα: 5.000 ευρώ</a:t>
            </a:r>
          </a:p>
          <a:p>
            <a:pPr lvl="1" algn="just"/>
            <a:r>
              <a:rPr lang="el-GR" dirty="0" smtClean="0"/>
              <a:t>Διαφυγόντα κέρδη λόγω απουσίας από την αγορά εργασίας: 12.000</a:t>
            </a:r>
          </a:p>
          <a:p>
            <a:pPr lvl="1" algn="just"/>
            <a:r>
              <a:rPr lang="el-GR" dirty="0" smtClean="0"/>
              <a:t>Άλλα κόστη: 2.000 ευρώ</a:t>
            </a:r>
          </a:p>
          <a:p>
            <a:pPr algn="just"/>
            <a:r>
              <a:rPr lang="el-GR" dirty="0" smtClean="0"/>
              <a:t>Όφελος:</a:t>
            </a:r>
          </a:p>
          <a:p>
            <a:pPr lvl="1" algn="just"/>
            <a:r>
              <a:rPr lang="el-GR" dirty="0" smtClean="0"/>
              <a:t>Ο Γιώργος αναμένει ότι το μεταπτυχιακό θα τον βοηθήσει να πάρει προαγωγή (αύξηση του μισθού κατά 20%)</a:t>
            </a:r>
            <a:r>
              <a:rPr lang="en-GB" dirty="0" smtClean="0"/>
              <a:t> </a:t>
            </a:r>
            <a:r>
              <a:rPr lang="el-GR" dirty="0" smtClean="0"/>
              <a:t>δηλαδή 2.400 ευρώ αύξηση στο ετήσιο εισόδημα.</a:t>
            </a:r>
          </a:p>
          <a:p>
            <a:pPr lvl="1" algn="just"/>
            <a:r>
              <a:rPr lang="el-GR" dirty="0" smtClean="0"/>
              <a:t>Η </a:t>
            </a:r>
            <a:r>
              <a:rPr lang="el-GR" b="1" u="sng" dirty="0" smtClean="0"/>
              <a:t>παρούσα αξία</a:t>
            </a:r>
            <a:r>
              <a:rPr lang="el-GR" dirty="0" smtClean="0"/>
              <a:t> των συνολικών μελλοντικών απολαβών του κάτω από εύλογες υποθέσεις (προεξοφλητικό επιτόκιο, έτος συνταξιοδότησης, κτλ.) είναι περίπου 48.000 ευρώ.</a:t>
            </a:r>
          </a:p>
          <a:p>
            <a:pPr algn="just"/>
            <a:r>
              <a:rPr lang="el-GR" dirty="0" smtClean="0"/>
              <a:t>Συνολικό όφελος=48.000</a:t>
            </a:r>
          </a:p>
          <a:p>
            <a:pPr algn="just"/>
            <a:r>
              <a:rPr lang="el-GR" dirty="0" smtClean="0"/>
              <a:t>Συνολικό κόστος=20.000</a:t>
            </a:r>
          </a:p>
          <a:p>
            <a:pPr algn="just"/>
            <a:r>
              <a:rPr lang="el-GR" dirty="0" smtClean="0"/>
              <a:t>Ο Γιώργος αξίζει να εγγραφεί στο μεταπτυχιακό από οικονομικής απόψεως.</a:t>
            </a:r>
          </a:p>
        </p:txBody>
      </p:sp>
      <p:sp>
        <p:nvSpPr>
          <p:cNvPr id="4" name="Rounded Rectangular Callout 3"/>
          <p:cNvSpPr/>
          <p:nvPr/>
        </p:nvSpPr>
        <p:spPr>
          <a:xfrm>
            <a:off x="-685800" y="4935665"/>
            <a:ext cx="6172200" cy="1603248"/>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Τα οφέλη της εκπαίδευσης εκτείνονται πέραν των αυστηρά οικονομικών.</a:t>
            </a:r>
          </a:p>
          <a:p>
            <a:pPr algn="ctr"/>
            <a:r>
              <a:rPr lang="el-GR" dirty="0"/>
              <a:t>Η οικονομική προσέγγιση της εκπαίδευσης δεν αναιρεί ούτε αμφισβητεί τα πολιτισμικά και παιδαγωγικά χαρακτηριστικά της εκπαιδευτικής διαδικασίας.</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617920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mn-lt"/>
              </a:rPr>
              <a:t>Περιεχόμενα της διάλεξης</a:t>
            </a:r>
            <a:endParaRPr lang="en-GB" b="1" dirty="0">
              <a:latin typeface="+mn-lt"/>
            </a:endParaRPr>
          </a:p>
        </p:txBody>
      </p:sp>
      <p:sp>
        <p:nvSpPr>
          <p:cNvPr id="3" name="Content Placeholder 2"/>
          <p:cNvSpPr>
            <a:spLocks noGrp="1"/>
          </p:cNvSpPr>
          <p:nvPr>
            <p:ph idx="1"/>
          </p:nvPr>
        </p:nvSpPr>
        <p:spPr/>
        <p:txBody>
          <a:bodyPr/>
          <a:lstStyle/>
          <a:p>
            <a:pPr algn="just">
              <a:lnSpc>
                <a:spcPct val="100000"/>
              </a:lnSpc>
              <a:spcBef>
                <a:spcPts val="400"/>
              </a:spcBef>
              <a:spcAft>
                <a:spcPts val="1200"/>
              </a:spcAft>
            </a:pPr>
            <a:r>
              <a:rPr lang="el-GR" sz="2400" b="1" dirty="0" smtClean="0"/>
              <a:t>Βασικές έννοιες των οικονομικών και παραδείγματα εφαρμογών τους στην εκπαίδευση.</a:t>
            </a:r>
          </a:p>
          <a:p>
            <a:pPr lvl="1" algn="just">
              <a:lnSpc>
                <a:spcPct val="100000"/>
              </a:lnSpc>
              <a:spcBef>
                <a:spcPts val="400"/>
              </a:spcBef>
              <a:spcAft>
                <a:spcPts val="1200"/>
              </a:spcAft>
            </a:pPr>
            <a:r>
              <a:rPr lang="el-GR" sz="2000" dirty="0" smtClean="0"/>
              <a:t>Αποτελεσματικότητα και ισότητα</a:t>
            </a:r>
          </a:p>
          <a:p>
            <a:pPr lvl="1" algn="just">
              <a:lnSpc>
                <a:spcPct val="100000"/>
              </a:lnSpc>
              <a:spcBef>
                <a:spcPts val="400"/>
              </a:spcBef>
              <a:spcAft>
                <a:spcPts val="1200"/>
              </a:spcAft>
            </a:pPr>
            <a:r>
              <a:rPr lang="el-GR" sz="2000" dirty="0" smtClean="0"/>
              <a:t>Κόστος ευκαιρίας</a:t>
            </a:r>
          </a:p>
          <a:p>
            <a:pPr lvl="1" algn="just">
              <a:lnSpc>
                <a:spcPct val="100000"/>
              </a:lnSpc>
              <a:spcBef>
                <a:spcPts val="400"/>
              </a:spcBef>
              <a:spcAft>
                <a:spcPts val="1200"/>
              </a:spcAft>
            </a:pPr>
            <a:r>
              <a:rPr lang="el-GR" sz="2000" dirty="0" smtClean="0"/>
              <a:t>Θετική εξωτερικότητα</a:t>
            </a:r>
          </a:p>
          <a:p>
            <a:pPr lvl="1" algn="just">
              <a:lnSpc>
                <a:spcPct val="100000"/>
              </a:lnSpc>
              <a:spcBef>
                <a:spcPts val="400"/>
              </a:spcBef>
              <a:spcAft>
                <a:spcPts val="1200"/>
              </a:spcAft>
            </a:pPr>
            <a:r>
              <a:rPr lang="el-GR" sz="2000" dirty="0" smtClean="0"/>
              <a:t>Υλικό και ανθρώπινο κεφάλαιο</a:t>
            </a:r>
          </a:p>
          <a:p>
            <a:pPr algn="just">
              <a:lnSpc>
                <a:spcPct val="100000"/>
              </a:lnSpc>
              <a:spcBef>
                <a:spcPts val="400"/>
              </a:spcBef>
              <a:spcAft>
                <a:spcPts val="1200"/>
              </a:spcAft>
            </a:pPr>
            <a:r>
              <a:rPr lang="el-GR" sz="2400" b="1" dirty="0" smtClean="0"/>
              <a:t>Ανάλυση κόστους-οφέλους στην </a:t>
            </a:r>
            <a:r>
              <a:rPr lang="el-GR" sz="2400" b="1" dirty="0" smtClean="0"/>
              <a:t>εκπαίδευση</a:t>
            </a:r>
            <a:endParaRPr lang="el-GR" sz="2400" b="1" dirty="0" smtClean="0"/>
          </a:p>
          <a:p>
            <a:pPr lvl="1"/>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922487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0"/>
            <a:ext cx="7886700" cy="2286000"/>
          </a:xfrm>
          <a:solidFill>
            <a:schemeClr val="accent1">
              <a:lumMod val="40000"/>
              <a:lumOff val="60000"/>
            </a:schemeClr>
          </a:solidFill>
        </p:spPr>
        <p:txBody>
          <a:bodyPr>
            <a:noAutofit/>
          </a:bodyPr>
          <a:lstStyle/>
          <a:p>
            <a:pPr algn="just"/>
            <a:r>
              <a:rPr lang="el-GR" sz="3600" b="1" dirty="0">
                <a:latin typeface="+mn-lt"/>
              </a:rPr>
              <a:t>Βασικές έννοιες των οικονομικών και παραδείγματα εφαρμογών τους στην εκπαίδευση</a:t>
            </a:r>
            <a:endParaRPr lang="en-GB" sz="3600" b="1" dirty="0">
              <a:latin typeface="+mn-lt"/>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43263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a:solidFill>
            <a:schemeClr val="accent4">
              <a:lumMod val="60000"/>
              <a:lumOff val="40000"/>
            </a:schemeClr>
          </a:solidFill>
        </p:spPr>
        <p:txBody>
          <a:bodyPr>
            <a:normAutofit fontScale="90000"/>
          </a:bodyPr>
          <a:lstStyle/>
          <a:p>
            <a:pPr algn="just"/>
            <a:r>
              <a:rPr lang="en-GB" b="1" dirty="0" smtClean="0"/>
              <a:t>H </a:t>
            </a:r>
            <a:r>
              <a:rPr lang="el-GR" b="1" dirty="0" smtClean="0"/>
              <a:t>έννοια της αποτελεσματικότητας (</a:t>
            </a:r>
            <a:r>
              <a:rPr lang="en-GB" b="1" dirty="0" smtClean="0"/>
              <a:t>efficiency)</a:t>
            </a:r>
            <a:endParaRPr lang="en-GB" b="1" dirty="0"/>
          </a:p>
        </p:txBody>
      </p:sp>
      <p:sp>
        <p:nvSpPr>
          <p:cNvPr id="3" name="Content Placeholder 2"/>
          <p:cNvSpPr>
            <a:spLocks noGrp="1"/>
          </p:cNvSpPr>
          <p:nvPr>
            <p:ph idx="1"/>
          </p:nvPr>
        </p:nvSpPr>
        <p:spPr>
          <a:xfrm>
            <a:off x="457200" y="1676400"/>
            <a:ext cx="8382000" cy="4572000"/>
          </a:xfrm>
        </p:spPr>
        <p:txBody>
          <a:bodyPr>
            <a:normAutofit/>
          </a:bodyPr>
          <a:lstStyle/>
          <a:p>
            <a:pPr algn="just">
              <a:lnSpc>
                <a:spcPct val="160000"/>
              </a:lnSpc>
            </a:pPr>
            <a:r>
              <a:rPr lang="el-GR" dirty="0" smtClean="0"/>
              <a:t>Κεντρική έννοια των οικονομικών.</a:t>
            </a:r>
          </a:p>
          <a:p>
            <a:pPr algn="just">
              <a:lnSpc>
                <a:spcPct val="160000"/>
              </a:lnSpc>
            </a:pPr>
            <a:r>
              <a:rPr lang="el-GR" dirty="0" smtClean="0"/>
              <a:t>Η ικανότητα να παραχθεί συγκεκριμένο αποτέλεσμα χρησιμοποιώντας τους ελάχιστους δυνατούς πόρους (προσπάθεια, χρόνο, ενέργεια, κτλ.).</a:t>
            </a:r>
          </a:p>
          <a:p>
            <a:pPr algn="just">
              <a:lnSpc>
                <a:spcPct val="160000"/>
              </a:lnSpc>
            </a:pPr>
            <a:r>
              <a:rPr lang="el-GR" dirty="0" smtClean="0"/>
              <a:t>Η αποτελεσματικότητα συνδέετε με την ελαχιστοποίηση της σπατάλης.</a:t>
            </a:r>
          </a:p>
          <a:p>
            <a:pPr algn="just">
              <a:lnSpc>
                <a:spcPct val="160000"/>
              </a:lnSpc>
            </a:pPr>
            <a:r>
              <a:rPr lang="el-GR" dirty="0" smtClean="0"/>
              <a:t>Πως θα κάνουμε ορθολογική χρήση των πεπερασμένων πόρων που διοχετεύονται στην εκπαίδευση προκειμένου να εξασφαλίσουμε το καλύτερο δυνατό αποτέλεσμα;</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736896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4038600"/>
            <a:ext cx="7886700" cy="2138362"/>
          </a:xfrm>
        </p:spPr>
        <p:txBody>
          <a:bodyPr/>
          <a:lstStyle/>
          <a:p>
            <a:pPr>
              <a:lnSpc>
                <a:spcPct val="110000"/>
              </a:lnSpc>
              <a:spcAft>
                <a:spcPts val="600"/>
              </a:spcAft>
            </a:pPr>
            <a:r>
              <a:rPr lang="el-GR" dirty="0" smtClean="0"/>
              <a:t>Μπορούμε να αυξήσουμε τις εκροές (αποτέλεσμα) διατηρώντας το ίδιο επίπεδο εισροών;</a:t>
            </a:r>
          </a:p>
          <a:p>
            <a:pPr>
              <a:lnSpc>
                <a:spcPct val="110000"/>
              </a:lnSpc>
              <a:spcAft>
                <a:spcPts val="600"/>
              </a:spcAft>
            </a:pPr>
            <a:r>
              <a:rPr lang="el-GR" dirty="0" smtClean="0"/>
              <a:t>Μπορούμε να μειώσουμε τις απαιτούμενες εισροές διατηρώντας το ίδιο επίπεδο εκροών;</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
        <p:nvSpPr>
          <p:cNvPr id="6" name="Right Arrow 5"/>
          <p:cNvSpPr/>
          <p:nvPr/>
        </p:nvSpPr>
        <p:spPr>
          <a:xfrm>
            <a:off x="1447800" y="1498092"/>
            <a:ext cx="1435608" cy="9403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Εισροές</a:t>
            </a:r>
            <a:endParaRPr lang="en-GB" dirty="0"/>
          </a:p>
        </p:txBody>
      </p:sp>
      <p:sp>
        <p:nvSpPr>
          <p:cNvPr id="7" name="Rectangle 6"/>
          <p:cNvSpPr/>
          <p:nvPr/>
        </p:nvSpPr>
        <p:spPr>
          <a:xfrm>
            <a:off x="3276600" y="914400"/>
            <a:ext cx="2590800" cy="20574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Παραγωγική διαδικασία</a:t>
            </a:r>
            <a:endParaRPr lang="en-GB" dirty="0"/>
          </a:p>
        </p:txBody>
      </p:sp>
      <p:sp>
        <p:nvSpPr>
          <p:cNvPr id="8" name="Right Arrow 7"/>
          <p:cNvSpPr/>
          <p:nvPr/>
        </p:nvSpPr>
        <p:spPr>
          <a:xfrm>
            <a:off x="6412992" y="1498092"/>
            <a:ext cx="1435608" cy="9403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Εκροές</a:t>
            </a:r>
            <a:endParaRPr lang="en-GB" dirty="0"/>
          </a:p>
        </p:txBody>
      </p:sp>
    </p:spTree>
    <p:extLst>
      <p:ext uri="{BB962C8B-B14F-4D97-AF65-F5344CB8AC3E}">
        <p14:creationId xmlns:p14="http://schemas.microsoft.com/office/powerpoint/2010/main" val="1688393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3"/>
          </a:xfrm>
          <a:solidFill>
            <a:schemeClr val="accent4">
              <a:lumMod val="60000"/>
              <a:lumOff val="40000"/>
            </a:schemeClr>
          </a:solidFill>
        </p:spPr>
        <p:txBody>
          <a:bodyPr>
            <a:normAutofit/>
          </a:bodyPr>
          <a:lstStyle/>
          <a:p>
            <a:pPr algn="just"/>
            <a:r>
              <a:rPr lang="el-GR" b="1" dirty="0" smtClean="0"/>
              <a:t>Η έννοια της ισότητας (</a:t>
            </a:r>
            <a:r>
              <a:rPr lang="en-GB" b="1" dirty="0" smtClean="0"/>
              <a:t>equity)</a:t>
            </a:r>
            <a:endParaRPr lang="en-GB" b="1" dirty="0"/>
          </a:p>
        </p:txBody>
      </p:sp>
      <p:sp>
        <p:nvSpPr>
          <p:cNvPr id="3" name="Content Placeholder 2"/>
          <p:cNvSpPr>
            <a:spLocks noGrp="1"/>
          </p:cNvSpPr>
          <p:nvPr>
            <p:ph idx="1"/>
          </p:nvPr>
        </p:nvSpPr>
        <p:spPr>
          <a:xfrm>
            <a:off x="381000" y="1609955"/>
            <a:ext cx="8382000" cy="4724400"/>
          </a:xfrm>
        </p:spPr>
        <p:txBody>
          <a:bodyPr>
            <a:normAutofit fontScale="92500"/>
          </a:bodyPr>
          <a:lstStyle/>
          <a:p>
            <a:pPr algn="just">
              <a:lnSpc>
                <a:spcPct val="160000"/>
              </a:lnSpc>
            </a:pPr>
            <a:r>
              <a:rPr lang="el-GR" sz="2400" dirty="0" smtClean="0"/>
              <a:t>Η έννοια της ισότητας (</a:t>
            </a:r>
            <a:r>
              <a:rPr lang="en-GB" sz="2400" dirty="0" smtClean="0"/>
              <a:t>equity/equality) </a:t>
            </a:r>
            <a:r>
              <a:rPr lang="el-GR" sz="2400" dirty="0" smtClean="0"/>
              <a:t>και το αντίθετο της, δηλαδή η ανισότητα (</a:t>
            </a:r>
            <a:r>
              <a:rPr lang="en-GB" sz="2400" dirty="0" smtClean="0"/>
              <a:t>inequity/inequality) </a:t>
            </a:r>
            <a:r>
              <a:rPr lang="el-GR" sz="2400" dirty="0" smtClean="0"/>
              <a:t>είναι εξέχουσας σημασίας τόσο στα οικονομικά όσο και γενικότερα στις κοινωνικές επιστήμες.</a:t>
            </a:r>
            <a:endParaRPr lang="en-GB" sz="2400" dirty="0" smtClean="0"/>
          </a:p>
          <a:p>
            <a:pPr algn="just">
              <a:lnSpc>
                <a:spcPct val="160000"/>
              </a:lnSpc>
            </a:pPr>
            <a:r>
              <a:rPr lang="el-GR" sz="2400" dirty="0" smtClean="0"/>
              <a:t>Συνήθως διακρίνουμε σε:</a:t>
            </a:r>
          </a:p>
          <a:p>
            <a:pPr lvl="1" algn="just">
              <a:lnSpc>
                <a:spcPct val="160000"/>
              </a:lnSpc>
            </a:pPr>
            <a:r>
              <a:rPr lang="el-GR" sz="2000" dirty="0" smtClean="0"/>
              <a:t>Ισότητα αποτελεσμάτων (</a:t>
            </a:r>
            <a:r>
              <a:rPr lang="en-GB" sz="2000" dirty="0" smtClean="0"/>
              <a:t>equality of outcome)</a:t>
            </a:r>
            <a:r>
              <a:rPr lang="el-GR" sz="2000" dirty="0" smtClean="0"/>
              <a:t>: Τα άτομα απολαμβάνουν το ίδιο αποτέλεσμα (πχ. ίδιο εισόδημα).</a:t>
            </a:r>
            <a:endParaRPr lang="en-GB" sz="2000" dirty="0" smtClean="0"/>
          </a:p>
          <a:p>
            <a:pPr lvl="1" algn="just">
              <a:lnSpc>
                <a:spcPct val="160000"/>
              </a:lnSpc>
            </a:pPr>
            <a:r>
              <a:rPr lang="el-GR" sz="2000" dirty="0" smtClean="0"/>
              <a:t>Ισότητα των ευκαιριών (</a:t>
            </a:r>
            <a:r>
              <a:rPr lang="en-GB" sz="2000" dirty="0" smtClean="0"/>
              <a:t>equality of opportunity)</a:t>
            </a:r>
            <a:r>
              <a:rPr lang="el-GR" sz="2000" dirty="0" smtClean="0"/>
              <a:t>: Ίση μεταχείριση των ατόμων</a:t>
            </a:r>
            <a:r>
              <a:rPr lang="el-GR" dirty="0" smtClean="0"/>
              <a:t>.</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1042023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282738"/>
          </a:xfrm>
          <a:solidFill>
            <a:schemeClr val="accent4">
              <a:lumMod val="60000"/>
              <a:lumOff val="40000"/>
            </a:schemeClr>
          </a:solidFill>
        </p:spPr>
        <p:txBody>
          <a:bodyPr>
            <a:noAutofit/>
          </a:bodyPr>
          <a:lstStyle/>
          <a:p>
            <a:pPr algn="ctr">
              <a:lnSpc>
                <a:spcPct val="120000"/>
              </a:lnSpc>
              <a:spcAft>
                <a:spcPts val="600"/>
              </a:spcAft>
            </a:pPr>
            <a:r>
              <a:rPr lang="el-GR" sz="2400" dirty="0" smtClean="0">
                <a:latin typeface="+mn-lt"/>
              </a:rPr>
              <a:t>Το </a:t>
            </a:r>
            <a:r>
              <a:rPr lang="el-GR" sz="2400" b="1" dirty="0" smtClean="0">
                <a:latin typeface="+mn-lt"/>
              </a:rPr>
              <a:t>δίλημμα</a:t>
            </a:r>
            <a:r>
              <a:rPr lang="el-GR" sz="2400" dirty="0" smtClean="0">
                <a:latin typeface="+mn-lt"/>
              </a:rPr>
              <a:t> μεταξύ οικονομικής αποτελεσματικότητας και ισότητας</a:t>
            </a:r>
            <a:r>
              <a:rPr lang="el-GR" sz="2400" dirty="0">
                <a:latin typeface="+mn-lt"/>
              </a:rPr>
              <a:t> </a:t>
            </a:r>
            <a:r>
              <a:rPr lang="el-GR" sz="2000" dirty="0" smtClean="0">
                <a:latin typeface="+mn-lt"/>
              </a:rPr>
              <a:t>(</a:t>
            </a:r>
            <a:r>
              <a:rPr lang="en-US" sz="2000" dirty="0" smtClean="0">
                <a:latin typeface="+mn-lt"/>
              </a:rPr>
              <a:t>the efficiency-equity </a:t>
            </a:r>
            <a:r>
              <a:rPr lang="en-US" sz="2000" b="1" dirty="0" smtClean="0">
                <a:latin typeface="+mn-lt"/>
              </a:rPr>
              <a:t>trade-off</a:t>
            </a:r>
            <a:r>
              <a:rPr lang="en-US" sz="2000" dirty="0" smtClean="0">
                <a:latin typeface="+mn-lt"/>
              </a:rPr>
              <a:t>)</a:t>
            </a:r>
            <a:endParaRPr lang="en-GB" sz="2000" dirty="0">
              <a:latin typeface="+mn-lt"/>
            </a:endParaRPr>
          </a:p>
        </p:txBody>
      </p:sp>
      <p:grpSp>
        <p:nvGrpSpPr>
          <p:cNvPr id="3" name="Group 2"/>
          <p:cNvGrpSpPr>
            <a:grpSpLocks/>
          </p:cNvGrpSpPr>
          <p:nvPr/>
        </p:nvGrpSpPr>
        <p:grpSpPr bwMode="auto">
          <a:xfrm>
            <a:off x="838200" y="3056808"/>
            <a:ext cx="7384515" cy="1919134"/>
            <a:chOff x="783" y="2436"/>
            <a:chExt cx="3978" cy="924"/>
          </a:xfrm>
        </p:grpSpPr>
        <p:sp>
          <p:nvSpPr>
            <p:cNvPr id="4" name="AutoShape 3"/>
            <p:cNvSpPr>
              <a:spLocks noChangeArrowheads="1"/>
            </p:cNvSpPr>
            <p:nvPr/>
          </p:nvSpPr>
          <p:spPr bwMode="auto">
            <a:xfrm>
              <a:off x="2544" y="2832"/>
              <a:ext cx="672" cy="528"/>
            </a:xfrm>
            <a:prstGeom prst="triangle">
              <a:avLst>
                <a:gd name="adj" fmla="val 50000"/>
              </a:avLst>
            </a:prstGeom>
            <a:solidFill>
              <a:schemeClr val="tx1"/>
            </a:solidFill>
            <a:ln w="9525">
              <a:solidFill>
                <a:schemeClr val="tx1"/>
              </a:solidFill>
              <a:miter lim="800000"/>
              <a:headEnd/>
              <a:tailEnd/>
            </a:ln>
          </p:spPr>
          <p:txBody>
            <a:bodyPr wrap="none" anchor="ct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eaLnBrk="1" hangingPunct="1">
                <a:spcBef>
                  <a:spcPct val="0"/>
                </a:spcBef>
                <a:buClrTx/>
                <a:buSzTx/>
                <a:buFontTx/>
                <a:buNone/>
              </a:pPr>
              <a:endParaRPr lang="ru-RU" altLang="el-GR" sz="1800"/>
            </a:p>
          </p:txBody>
        </p:sp>
        <p:sp>
          <p:nvSpPr>
            <p:cNvPr id="5" name="Line 4"/>
            <p:cNvSpPr>
              <a:spLocks noChangeShapeType="1"/>
            </p:cNvSpPr>
            <p:nvPr/>
          </p:nvSpPr>
          <p:spPr bwMode="auto">
            <a:xfrm>
              <a:off x="1200" y="2688"/>
              <a:ext cx="3360" cy="288"/>
            </a:xfrm>
            <a:prstGeom prst="line">
              <a:avLst/>
            </a:prstGeom>
            <a:noFill/>
            <a:ln w="6350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 name="Text Box 5"/>
            <p:cNvSpPr txBox="1">
              <a:spLocks noChangeArrowheads="1"/>
            </p:cNvSpPr>
            <p:nvPr/>
          </p:nvSpPr>
          <p:spPr bwMode="auto">
            <a:xfrm>
              <a:off x="783" y="2436"/>
              <a:ext cx="172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algn="l" rtl="0">
                <a:spcBef>
                  <a:spcPct val="0"/>
                </a:spcBef>
                <a:buClrTx/>
                <a:buSzTx/>
                <a:buFontTx/>
                <a:buNone/>
              </a:pPr>
              <a:r>
                <a:rPr lang="el-GR" altLang="el-GR" sz="2000" b="1" dirty="0" smtClean="0"/>
                <a:t>Αποτελεσματικότητα</a:t>
              </a:r>
              <a:endParaRPr lang="en-US" altLang="el-GR" sz="2000" b="1" dirty="0"/>
            </a:p>
          </p:txBody>
        </p:sp>
        <p:sp>
          <p:nvSpPr>
            <p:cNvPr id="7" name="Text Box 6"/>
            <p:cNvSpPr txBox="1">
              <a:spLocks noChangeArrowheads="1"/>
            </p:cNvSpPr>
            <p:nvPr/>
          </p:nvSpPr>
          <p:spPr bwMode="auto">
            <a:xfrm>
              <a:off x="4161" y="2706"/>
              <a:ext cx="60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spcBef>
                  <a:spcPct val="20000"/>
                </a:spcBef>
                <a:buClr>
                  <a:schemeClr val="hlink"/>
                </a:buClr>
                <a:buSzPct val="70000"/>
                <a:buFont typeface="Wingdings" pitchFamily="2" charset="2"/>
                <a:buChar char="n"/>
                <a:defRPr sz="3200">
                  <a:solidFill>
                    <a:schemeClr val="tx1"/>
                  </a:solidFill>
                  <a:latin typeface="Arial" charset="0"/>
                  <a:cs typeface="Arial" charset="0"/>
                </a:defRPr>
              </a:lvl1pPr>
              <a:lvl2pPr marL="742950" indent="-285750" algn="r" rtl="1">
                <a:spcBef>
                  <a:spcPct val="20000"/>
                </a:spcBef>
                <a:buClr>
                  <a:schemeClr val="accent2"/>
                </a:buClr>
                <a:buSzPct val="70000"/>
                <a:buFont typeface="Wingdings" pitchFamily="2" charset="2"/>
                <a:buChar char="n"/>
                <a:defRPr sz="2800">
                  <a:solidFill>
                    <a:schemeClr val="tx1"/>
                  </a:solidFill>
                  <a:latin typeface="Arial" charset="0"/>
                  <a:cs typeface="Arial" charset="0"/>
                </a:defRPr>
              </a:lvl2pPr>
              <a:lvl3pPr marL="1143000" indent="-228600" algn="r" rtl="1">
                <a:spcBef>
                  <a:spcPct val="20000"/>
                </a:spcBef>
                <a:buClr>
                  <a:schemeClr val="tx2"/>
                </a:buClr>
                <a:buSzPct val="70000"/>
                <a:buFont typeface="Wingdings" pitchFamily="2" charset="2"/>
                <a:buChar char="n"/>
                <a:defRPr sz="2400">
                  <a:solidFill>
                    <a:schemeClr val="tx1"/>
                  </a:solidFill>
                  <a:latin typeface="Arial" charset="0"/>
                  <a:cs typeface="Arial" charset="0"/>
                </a:defRPr>
              </a:lvl3pPr>
              <a:lvl4pPr marL="1600200" indent="-228600" algn="r" rtl="1">
                <a:spcBef>
                  <a:spcPct val="20000"/>
                </a:spcBef>
                <a:buClr>
                  <a:schemeClr val="accent2"/>
                </a:buClr>
                <a:buSzPct val="70000"/>
                <a:buFont typeface="Wingdings" pitchFamily="2" charset="2"/>
                <a:buChar char="n"/>
                <a:defRPr sz="2000">
                  <a:solidFill>
                    <a:schemeClr val="tx1"/>
                  </a:solidFill>
                  <a:latin typeface="Arial" charset="0"/>
                  <a:cs typeface="Arial" charset="0"/>
                </a:defRPr>
              </a:lvl4pPr>
              <a:lvl5pPr marL="2057400" indent="-228600" algn="r" rtl="1">
                <a:spcBef>
                  <a:spcPct val="20000"/>
                </a:spcBef>
                <a:buClr>
                  <a:schemeClr val="hlink"/>
                </a:buClr>
                <a:buSzPct val="70000"/>
                <a:buFont typeface="Wingdings" pitchFamily="2" charset="2"/>
                <a:buChar char="n"/>
                <a:defRPr sz="2000">
                  <a:solidFill>
                    <a:schemeClr val="tx1"/>
                  </a:solidFill>
                  <a:latin typeface="Arial" charset="0"/>
                  <a:cs typeface="Arial" charset="0"/>
                </a:defRPr>
              </a:lvl5pPr>
              <a:lvl6pPr marL="25146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6pPr>
              <a:lvl7pPr marL="29718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7pPr>
              <a:lvl8pPr marL="34290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8pPr>
              <a:lvl9pPr marL="38862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Arial" charset="0"/>
                  <a:cs typeface="Arial" charset="0"/>
                </a:defRPr>
              </a:lvl9pPr>
            </a:lstStyle>
            <a:p>
              <a:pPr algn="l" rtl="0">
                <a:spcBef>
                  <a:spcPct val="0"/>
                </a:spcBef>
                <a:buClrTx/>
                <a:buSzTx/>
                <a:buFontTx/>
                <a:buNone/>
              </a:pPr>
              <a:r>
                <a:rPr lang="el-GR" altLang="el-GR" sz="2000" b="1" dirty="0" smtClean="0"/>
                <a:t>Ισότητα</a:t>
              </a:r>
              <a:endParaRPr lang="en-GB" altLang="el-GR" sz="2000" b="1" dirty="0"/>
            </a:p>
          </p:txBody>
        </p:sp>
      </p:grpSp>
      <p:sp>
        <p:nvSpPr>
          <p:cNvPr id="8" name="Slide Number Placeholder 7"/>
          <p:cNvSpPr>
            <a:spLocks noGrp="1"/>
          </p:cNvSpPr>
          <p:nvPr>
            <p:ph type="sldNum" sz="quarter" idx="12"/>
          </p:nvPr>
        </p:nvSpPr>
        <p:spPr/>
        <p:txBody>
          <a:bodyPr/>
          <a:lstStyle/>
          <a:p>
            <a:fld id="{B6F15528-21DE-4FAA-801E-634DDDAF4B2B}" type="slidenum">
              <a:rPr lang="en-US" smtClean="0"/>
              <a:pPr/>
              <a:t>7</a:t>
            </a:fld>
            <a:endParaRPr lang="en-US"/>
          </a:p>
        </p:txBody>
      </p:sp>
      <p:sp>
        <p:nvSpPr>
          <p:cNvPr id="9" name="TextBox 8"/>
          <p:cNvSpPr txBox="1"/>
          <p:nvPr/>
        </p:nvSpPr>
        <p:spPr>
          <a:xfrm>
            <a:off x="2971800" y="5677812"/>
            <a:ext cx="3352800" cy="646331"/>
          </a:xfrm>
          <a:prstGeom prst="rect">
            <a:avLst/>
          </a:prstGeom>
          <a:noFill/>
        </p:spPr>
        <p:txBody>
          <a:bodyPr wrap="square" rtlCol="0">
            <a:spAutoFit/>
          </a:bodyPr>
          <a:lstStyle/>
          <a:p>
            <a:pPr algn="ctr"/>
            <a:r>
              <a:rPr lang="el-GR" dirty="0" smtClean="0"/>
              <a:t>Ύπαρξη εντάσεων μεταξύ των δύο στόχων!</a:t>
            </a:r>
            <a:endParaRPr lang="en-GB" dirty="0"/>
          </a:p>
        </p:txBody>
      </p:sp>
      <p:sp>
        <p:nvSpPr>
          <p:cNvPr id="10" name="TextBox 9"/>
          <p:cNvSpPr txBox="1"/>
          <p:nvPr/>
        </p:nvSpPr>
        <p:spPr>
          <a:xfrm>
            <a:off x="457200" y="2411263"/>
            <a:ext cx="3352800" cy="584775"/>
          </a:xfrm>
          <a:prstGeom prst="rect">
            <a:avLst/>
          </a:prstGeom>
          <a:noFill/>
        </p:spPr>
        <p:txBody>
          <a:bodyPr wrap="square" rtlCol="0">
            <a:spAutoFit/>
          </a:bodyPr>
          <a:lstStyle/>
          <a:p>
            <a:pPr algn="ctr"/>
            <a:r>
              <a:rPr lang="el-GR" sz="1600" dirty="0" smtClean="0"/>
              <a:t>Πως θα κάνουμε βέλτιστη χρήση των πόρων;</a:t>
            </a:r>
            <a:endParaRPr lang="en-GB" sz="1600" dirty="0"/>
          </a:p>
        </p:txBody>
      </p:sp>
      <p:sp>
        <p:nvSpPr>
          <p:cNvPr id="11" name="TextBox 10"/>
          <p:cNvSpPr txBox="1"/>
          <p:nvPr/>
        </p:nvSpPr>
        <p:spPr>
          <a:xfrm>
            <a:off x="5715000" y="3007518"/>
            <a:ext cx="3352800" cy="584775"/>
          </a:xfrm>
          <a:prstGeom prst="rect">
            <a:avLst/>
          </a:prstGeom>
          <a:noFill/>
        </p:spPr>
        <p:txBody>
          <a:bodyPr wrap="square" rtlCol="0">
            <a:spAutoFit/>
          </a:bodyPr>
          <a:lstStyle/>
          <a:p>
            <a:pPr algn="ctr"/>
            <a:r>
              <a:rPr lang="el-GR" sz="1600" dirty="0" smtClean="0"/>
              <a:t>Πως θα μοιράσουμε τους πόρους με δίκαιο τρόπο;</a:t>
            </a:r>
            <a:endParaRPr lang="en-GB" sz="1600" dirty="0"/>
          </a:p>
        </p:txBody>
      </p:sp>
    </p:spTree>
    <p:extLst>
      <p:ext uri="{BB962C8B-B14F-4D97-AF65-F5344CB8AC3E}">
        <p14:creationId xmlns:p14="http://schemas.microsoft.com/office/powerpoint/2010/main" val="381411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a:solidFill>
            <a:srgbClr val="FFC000"/>
          </a:solidFill>
        </p:spPr>
        <p:txBody>
          <a:bodyPr>
            <a:normAutofit/>
          </a:bodyPr>
          <a:lstStyle/>
          <a:p>
            <a:pPr algn="ctr">
              <a:lnSpc>
                <a:spcPct val="100000"/>
              </a:lnSpc>
            </a:pPr>
            <a:r>
              <a:rPr lang="el-GR" sz="2800" b="1" dirty="0" smtClean="0"/>
              <a:t>Παραδείγματα του διλήμματος οικονομικής αποτελεσματικότητας – ισότητας στην εκπαίδευση</a:t>
            </a:r>
            <a:endParaRPr lang="en-GB" sz="2800" b="1" dirty="0"/>
          </a:p>
        </p:txBody>
      </p:sp>
      <p:sp>
        <p:nvSpPr>
          <p:cNvPr id="3" name="Content Placeholder 2"/>
          <p:cNvSpPr>
            <a:spLocks noGrp="1"/>
          </p:cNvSpPr>
          <p:nvPr>
            <p:ph idx="1"/>
          </p:nvPr>
        </p:nvSpPr>
        <p:spPr>
          <a:xfrm>
            <a:off x="628650" y="1905000"/>
            <a:ext cx="7886700" cy="4271963"/>
          </a:xfrm>
        </p:spPr>
        <p:txBody>
          <a:bodyPr/>
          <a:lstStyle/>
          <a:p>
            <a:pPr algn="just">
              <a:lnSpc>
                <a:spcPct val="100000"/>
              </a:lnSpc>
              <a:spcAft>
                <a:spcPts val="1200"/>
              </a:spcAft>
            </a:pPr>
            <a:r>
              <a:rPr lang="el-GR" dirty="0" smtClean="0"/>
              <a:t>Περισσότεροι πόροι στους καλύτερους μαθητές και φοιτητές.</a:t>
            </a:r>
          </a:p>
          <a:p>
            <a:pPr algn="just">
              <a:lnSpc>
                <a:spcPct val="100000"/>
              </a:lnSpc>
              <a:spcAft>
                <a:spcPts val="1200"/>
              </a:spcAft>
            </a:pPr>
            <a:r>
              <a:rPr lang="el-GR" dirty="0"/>
              <a:t>Ε</a:t>
            </a:r>
            <a:r>
              <a:rPr lang="el-GR" dirty="0" smtClean="0"/>
              <a:t>πέκταση της ιδιωτικής εκπαίδευσης.</a:t>
            </a:r>
          </a:p>
          <a:p>
            <a:pPr algn="just">
              <a:lnSpc>
                <a:spcPct val="100000"/>
              </a:lnSpc>
              <a:spcAft>
                <a:spcPts val="1200"/>
              </a:spcAft>
            </a:pPr>
            <a:r>
              <a:rPr lang="el-GR" dirty="0" smtClean="0"/>
              <a:t>Σύνδεση των ερευνητικών αποτελεσμάτων των πανεπιστημίων με τη χρηματοδότηση τους.</a:t>
            </a:r>
          </a:p>
          <a:p>
            <a:pPr algn="just">
              <a:lnSpc>
                <a:spcPct val="100000"/>
              </a:lnSpc>
              <a:spcAft>
                <a:spcPts val="1200"/>
              </a:spcAft>
            </a:pPr>
            <a:r>
              <a:rPr lang="el-GR" dirty="0" smtClean="0"/>
              <a:t>Διοικητική αυτονομία των σχολικών μονάδων.</a:t>
            </a:r>
            <a:endParaRPr lang="en-GB" dirty="0" smtClean="0"/>
          </a:p>
          <a:p>
            <a:pPr algn="just">
              <a:lnSpc>
                <a:spcPct val="100000"/>
              </a:lnSpc>
              <a:spcAft>
                <a:spcPts val="1200"/>
              </a:spcAft>
            </a:pPr>
            <a:r>
              <a:rPr lang="en-GB" dirty="0" smtClean="0"/>
              <a:t>Ability grouping </a:t>
            </a:r>
            <a:r>
              <a:rPr lang="el-GR" dirty="0" smtClean="0"/>
              <a:t>– </a:t>
            </a:r>
            <a:r>
              <a:rPr lang="en-GB" dirty="0" smtClean="0"/>
              <a:t>tracking.</a:t>
            </a:r>
            <a:endParaRPr lang="el-GR"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73678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4"/>
          </a:xfrm>
          <a:solidFill>
            <a:srgbClr val="FFC000"/>
          </a:solidFill>
        </p:spPr>
        <p:txBody>
          <a:bodyPr/>
          <a:lstStyle/>
          <a:p>
            <a:pPr algn="ctr"/>
            <a:r>
              <a:rPr lang="el-GR" b="1" dirty="0" smtClean="0"/>
              <a:t>Η έννοια του κόστους ευκαιρίας</a:t>
            </a:r>
            <a:endParaRPr lang="en-GB" b="1" dirty="0"/>
          </a:p>
        </p:txBody>
      </p:sp>
      <p:sp>
        <p:nvSpPr>
          <p:cNvPr id="3" name="Content Placeholder 2"/>
          <p:cNvSpPr>
            <a:spLocks noGrp="1"/>
          </p:cNvSpPr>
          <p:nvPr>
            <p:ph idx="1"/>
          </p:nvPr>
        </p:nvSpPr>
        <p:spPr>
          <a:xfrm>
            <a:off x="628650" y="1676400"/>
            <a:ext cx="7886700" cy="4724400"/>
          </a:xfrm>
        </p:spPr>
        <p:txBody>
          <a:bodyPr>
            <a:normAutofit/>
          </a:bodyPr>
          <a:lstStyle/>
          <a:p>
            <a:pPr algn="just">
              <a:spcAft>
                <a:spcPts val="600"/>
              </a:spcAft>
            </a:pPr>
            <a:r>
              <a:rPr lang="el-GR" sz="2200" dirty="0" smtClean="0"/>
              <a:t>Για τους περισσότερους ανθρώπους κόστος σημαίνει πληρωμή κάποιου χρηματικού ποσού. </a:t>
            </a:r>
          </a:p>
          <a:p>
            <a:pPr algn="just">
              <a:spcAft>
                <a:spcPts val="600"/>
              </a:spcAft>
            </a:pPr>
            <a:r>
              <a:rPr lang="el-GR" sz="2200" dirty="0" smtClean="0"/>
              <a:t>Στην πραγματικότητα όμως η έννοια του κόστους είναι πιο διευρυμένη.</a:t>
            </a:r>
          </a:p>
          <a:p>
            <a:pPr algn="just">
              <a:spcAft>
                <a:spcPts val="600"/>
              </a:spcAft>
            </a:pPr>
            <a:r>
              <a:rPr lang="el-GR" sz="2200" dirty="0" smtClean="0"/>
              <a:t>Δεδομένου ότι οι πόροι είναι περιορισμένοι, οποιαδήποτε παραγωγική διαδικασία δεσμεύει πόρους που θα μπορούσαν να χρησιμοποιηθούν σε κάποια άλλη παραγωγική διαδικασία.</a:t>
            </a:r>
          </a:p>
          <a:p>
            <a:pPr algn="just">
              <a:spcAft>
                <a:spcPts val="600"/>
              </a:spcAft>
            </a:pPr>
            <a:r>
              <a:rPr lang="el-GR" sz="2200" dirty="0" smtClean="0"/>
              <a:t>Το έμμεσο αυτό κόστος ονομάζεται </a:t>
            </a:r>
            <a:r>
              <a:rPr lang="el-GR" sz="2200" b="1" dirty="0" smtClean="0"/>
              <a:t>κόστος ευκαιρίας</a:t>
            </a:r>
            <a:r>
              <a:rPr lang="el-GR" sz="2200" dirty="0" smtClean="0"/>
              <a:t> (ή εναλλακτικό κόστος) – </a:t>
            </a:r>
            <a:r>
              <a:rPr lang="en-GB" sz="2200" dirty="0" smtClean="0"/>
              <a:t>opportunity cost.</a:t>
            </a:r>
            <a:endParaRPr lang="el-GR" sz="2200" dirty="0" smtClean="0"/>
          </a:p>
          <a:p>
            <a:pPr algn="just">
              <a:spcAft>
                <a:spcPts val="600"/>
              </a:spcAft>
            </a:pPr>
            <a:r>
              <a:rPr lang="el-GR" sz="2200" dirty="0" smtClean="0"/>
              <a:t>Πχ έστω πάμε κινηματογράφο για 2 ώρες. Το κόστος δεν είναι μόνο η τιμή του εισιτηρίου, αλλά και η απώλεια της ευκαιρίας που είχαμε να κάνουμε κάτι άλλο στη διάρκεια των 2 ωρών.</a:t>
            </a:r>
            <a:endParaRPr lang="en-GB" sz="2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3395239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7306</TotalTime>
  <Words>1229</Words>
  <Application>Microsoft Office PowerPoint</Application>
  <PresentationFormat>On-screen Show (4:3)</PresentationFormat>
  <Paragraphs>147</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Courier New</vt:lpstr>
      <vt:lpstr>Office Theme</vt:lpstr>
      <vt:lpstr>Οικονομικά της εκπαίδευσης  2η – 3η διάλεξη</vt:lpstr>
      <vt:lpstr>Περιεχόμενα της διάλεξης</vt:lpstr>
      <vt:lpstr>Βασικές έννοιες των οικονομικών και παραδείγματα εφαρμογών τους στην εκπαίδευση</vt:lpstr>
      <vt:lpstr>H έννοια της αποτελεσματικότητας (efficiency)</vt:lpstr>
      <vt:lpstr>PowerPoint Presentation</vt:lpstr>
      <vt:lpstr>Η έννοια της ισότητας (equity)</vt:lpstr>
      <vt:lpstr>Το δίλημμα μεταξύ οικονομικής αποτελεσματικότητας και ισότητας (the efficiency-equity trade-off)</vt:lpstr>
      <vt:lpstr>Παραδείγματα του διλήμματος οικονομικής αποτελεσματικότητας – ισότητας στην εκπαίδευση</vt:lpstr>
      <vt:lpstr>Η έννοια του κόστους ευκαιρίας</vt:lpstr>
      <vt:lpstr>Το κόστος ευκαιρίας στην εκπαίδευση</vt:lpstr>
      <vt:lpstr>Η έννοια της εξωτερικότητας (externality)</vt:lpstr>
      <vt:lpstr>Η έννοια της εξωτερικότητας (externality)</vt:lpstr>
      <vt:lpstr>Η έννοια της εξωτερικότητας (externality)</vt:lpstr>
      <vt:lpstr>Υλικό και ανθρώπινο κεφάλαιο</vt:lpstr>
      <vt:lpstr>Οι βασικές διαφορές ανθρώπινου και υλικού κεφαλαίου</vt:lpstr>
      <vt:lpstr>Ανάλυση κόστους-οφέλους</vt:lpstr>
      <vt:lpstr>Ανάλυση Κόστους- Οφέλους (Cost-Benefit Analysis)</vt:lpstr>
      <vt:lpstr>Κόστη και οφέλη της εκπαίδευσης</vt:lpstr>
      <vt:lpstr>Ένα απλό παράδειγμα ανάλυσης κόστους οφέλους στην εκπαίδευση</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οικονομικά της εκπαίδευσης</dc:title>
  <dc:creator>ck</dc:creator>
  <cp:lastModifiedBy>christos koutsampelas</cp:lastModifiedBy>
  <cp:revision>157</cp:revision>
  <dcterms:created xsi:type="dcterms:W3CDTF">2006-08-16T00:00:00Z</dcterms:created>
  <dcterms:modified xsi:type="dcterms:W3CDTF">2019-10-25T09:05:04Z</dcterms:modified>
</cp:coreProperties>
</file>