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58" r:id="rId4"/>
    <p:sldId id="257" r:id="rId5"/>
    <p:sldId id="260" r:id="rId6"/>
    <p:sldId id="261" r:id="rId7"/>
    <p:sldId id="262" r:id="rId8"/>
    <p:sldId id="259" r:id="rId9"/>
    <p:sldId id="263" r:id="rId10"/>
    <p:sldId id="264" r:id="rId11"/>
    <p:sldId id="265" r:id="rId12"/>
    <p:sldId id="267"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71" autoAdjust="0"/>
    <p:restoredTop sz="86371" autoAdjust="0"/>
  </p:normalViewPr>
  <p:slideViewPr>
    <p:cSldViewPr snapToGrid="0">
      <p:cViewPr varScale="1">
        <p:scale>
          <a:sx n="91" d="100"/>
          <a:sy n="91" d="100"/>
        </p:scale>
        <p:origin x="-104" y="-1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DDDF31B6-A346-4476-B06D-470406828081}" type="datetimeFigureOut">
              <a:rPr lang="el-GR" smtClean="0"/>
              <a:t>21/3/17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1560039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DDF31B6-A346-4476-B06D-470406828081}" type="datetimeFigureOut">
              <a:rPr lang="el-GR" smtClean="0"/>
              <a:t>21/3/17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2022020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DDF31B6-A346-4476-B06D-470406828081}" type="datetimeFigureOut">
              <a:rPr lang="el-GR" smtClean="0"/>
              <a:t>21/3/17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3118498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DDF31B6-A346-4476-B06D-470406828081}" type="datetimeFigureOut">
              <a:rPr lang="el-GR" smtClean="0"/>
              <a:t>21/3/17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2980284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DF31B6-A346-4476-B06D-470406828081}" type="datetimeFigureOut">
              <a:rPr lang="el-GR" smtClean="0"/>
              <a:t>21/3/17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1432153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DDDF31B6-A346-4476-B06D-470406828081}" type="datetimeFigureOut">
              <a:rPr lang="el-GR" smtClean="0"/>
              <a:t>21/3/17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2344794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DDDF31B6-A346-4476-B06D-470406828081}" type="datetimeFigureOut">
              <a:rPr lang="el-GR" smtClean="0"/>
              <a:t>21/3/17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183030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DDDF31B6-A346-4476-B06D-470406828081}" type="datetimeFigureOut">
              <a:rPr lang="el-GR" smtClean="0"/>
              <a:t>21/3/17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2469669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DF31B6-A346-4476-B06D-470406828081}" type="datetimeFigureOut">
              <a:rPr lang="el-GR" smtClean="0"/>
              <a:t>21/3/17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3689760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DF31B6-A346-4476-B06D-470406828081}" type="datetimeFigureOut">
              <a:rPr lang="el-GR" smtClean="0"/>
              <a:t>21/3/17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3819718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DF31B6-A346-4476-B06D-470406828081}" type="datetimeFigureOut">
              <a:rPr lang="el-GR" smtClean="0"/>
              <a:t>21/3/17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241FDA-3E82-4C02-93B9-60D82613ED84}" type="slidenum">
              <a:rPr lang="el-GR" smtClean="0"/>
              <a:t>‹#›</a:t>
            </a:fld>
            <a:endParaRPr lang="el-GR"/>
          </a:p>
        </p:txBody>
      </p:sp>
    </p:spTree>
    <p:extLst>
      <p:ext uri="{BB962C8B-B14F-4D97-AF65-F5344CB8AC3E}">
        <p14:creationId xmlns:p14="http://schemas.microsoft.com/office/powerpoint/2010/main" val="133653356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DF31B6-A346-4476-B06D-470406828081}" type="datetimeFigureOut">
              <a:rPr lang="el-GR" smtClean="0"/>
              <a:t>21/3/17</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241FDA-3E82-4C02-93B9-60D82613ED84}" type="slidenum">
              <a:rPr lang="el-GR" smtClean="0"/>
              <a:t>‹#›</a:t>
            </a:fld>
            <a:endParaRPr lang="el-GR"/>
          </a:p>
        </p:txBody>
      </p:sp>
    </p:spTree>
    <p:extLst>
      <p:ext uri="{BB962C8B-B14F-4D97-AF65-F5344CB8AC3E}">
        <p14:creationId xmlns:p14="http://schemas.microsoft.com/office/powerpoint/2010/main" val="3964102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 Id="rId3"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12.png"/><Relationship Id="rId6" Type="http://schemas.openxmlformats.org/officeDocument/2006/relationships/image" Target="../media/image13.png"/><Relationship Id="rId7" Type="http://schemas.openxmlformats.org/officeDocument/2006/relationships/image" Target="../media/image14.png"/><Relationship Id="rId8" Type="http://schemas.openxmlformats.org/officeDocument/2006/relationships/image" Target="../media/image15.png"/><Relationship Id="rId9" Type="http://schemas.openxmlformats.org/officeDocument/2006/relationships/image" Target="../media/image16.png"/><Relationship Id="rId10" Type="http://schemas.openxmlformats.org/officeDocument/2006/relationships/image" Target="../media/image17.png"/><Relationship Id="rId11" Type="http://schemas.openxmlformats.org/officeDocument/2006/relationships/image" Target="../media/image18.png"/><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4" Type="http://schemas.openxmlformats.org/officeDocument/2006/relationships/image" Target="../media/image20.png"/><Relationship Id="rId5" Type="http://schemas.openxmlformats.org/officeDocument/2006/relationships/image" Target="../media/image21.png"/><Relationship Id="rId6" Type="http://schemas.openxmlformats.org/officeDocument/2006/relationships/image" Target="../media/image22.png"/><Relationship Id="rId7" Type="http://schemas.openxmlformats.org/officeDocument/2006/relationships/image" Target="../media/image2.gif"/><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3.jpg"/><Relationship Id="rId3" Type="http://schemas.openxmlformats.org/officeDocument/2006/relationships/image" Target="../media/image2.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https://www.facebook.com/help/contact/691814950897009" TargetMode="External"/><Relationship Id="rId4" Type="http://schemas.openxmlformats.org/officeDocument/2006/relationships/hyperlink" Target="https://p.widencdn.net/hmfyph/NON-US-Facebook-Ireland-Gaming-Ads-and-Pages-Addendum-2" TargetMode="External"/><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 Id="rId3"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 Id="rId3"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hyperlink" Target="https://goo.gl/3xiXj3" TargetMode="External"/><Relationship Id="rId4" Type="http://schemas.openxmlformats.org/officeDocument/2006/relationships/hyperlink" Target="https://goo.gl/mFkzpO" TargetMode="External"/><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181423" y="376832"/>
            <a:ext cx="3670335" cy="1200329"/>
          </a:xfrm>
          <a:prstGeom prst="rect">
            <a:avLst/>
          </a:prstGeom>
          <a:noFill/>
        </p:spPr>
        <p:txBody>
          <a:bodyPr wrap="square" rtlCol="0">
            <a:spAutoFit/>
          </a:bodyPr>
          <a:lstStyle/>
          <a:p>
            <a:r>
              <a:rPr lang="en-US" dirty="0" smtClean="0">
                <a:solidFill>
                  <a:schemeClr val="accent4">
                    <a:lumMod val="60000"/>
                    <a:lumOff val="40000"/>
                  </a:schemeClr>
                </a:solidFill>
              </a:rPr>
              <a:t>Αθλητικός σχηματισμός από τον </a:t>
            </a:r>
            <a:r>
              <a:rPr lang="el-GR" dirty="0" smtClean="0">
                <a:solidFill>
                  <a:schemeClr val="accent4">
                    <a:lumMod val="60000"/>
                    <a:lumOff val="40000"/>
                  </a:schemeClr>
                </a:solidFill>
              </a:rPr>
              <a:t>Ε</a:t>
            </a:r>
            <a:r>
              <a:rPr lang="en-US" dirty="0" err="1" smtClean="0">
                <a:solidFill>
                  <a:schemeClr val="accent4">
                    <a:lumMod val="60000"/>
                    <a:lumOff val="40000"/>
                  </a:schemeClr>
                </a:solidFill>
              </a:rPr>
              <a:t>πίκουρο</a:t>
            </a:r>
            <a:r>
              <a:rPr lang="en-US" dirty="0" smtClean="0">
                <a:solidFill>
                  <a:schemeClr val="accent4">
                    <a:lumMod val="60000"/>
                    <a:lumOff val="40000"/>
                  </a:schemeClr>
                </a:solidFill>
              </a:rPr>
              <a:t> καθηγητή</a:t>
            </a:r>
            <a:endParaRPr lang="el-GR" dirty="0" smtClean="0">
              <a:solidFill>
                <a:schemeClr val="accent4">
                  <a:lumMod val="60000"/>
                  <a:lumOff val="40000"/>
                </a:schemeClr>
              </a:solidFill>
            </a:endParaRPr>
          </a:p>
          <a:p>
            <a:r>
              <a:rPr lang="en-US" dirty="0" smtClean="0">
                <a:solidFill>
                  <a:schemeClr val="accent4">
                    <a:lumMod val="60000"/>
                    <a:lumOff val="40000"/>
                  </a:schemeClr>
                </a:solidFill>
              </a:rPr>
              <a:t> Παναγιώτη </a:t>
            </a:r>
            <a:r>
              <a:rPr lang="en-US" dirty="0" err="1" smtClean="0">
                <a:solidFill>
                  <a:schemeClr val="accent4">
                    <a:lumMod val="60000"/>
                    <a:lumOff val="40000"/>
                  </a:schemeClr>
                </a:solidFill>
              </a:rPr>
              <a:t>Αλε</a:t>
            </a:r>
            <a:r>
              <a:rPr lang="el-GR" dirty="0" smtClean="0">
                <a:solidFill>
                  <a:schemeClr val="accent4">
                    <a:lumMod val="60000"/>
                    <a:lumOff val="40000"/>
                  </a:schemeClr>
                </a:solidFill>
              </a:rPr>
              <a:t>ξ</a:t>
            </a:r>
            <a:r>
              <a:rPr lang="en-US" dirty="0" err="1" smtClean="0">
                <a:solidFill>
                  <a:schemeClr val="accent4">
                    <a:lumMod val="60000"/>
                    <a:lumOff val="40000"/>
                  </a:schemeClr>
                </a:solidFill>
              </a:rPr>
              <a:t>όπουλο</a:t>
            </a:r>
            <a:r>
              <a:rPr lang="el-GR" dirty="0" smtClean="0">
                <a:solidFill>
                  <a:schemeClr val="accent4">
                    <a:lumMod val="60000"/>
                    <a:lumOff val="40000"/>
                  </a:schemeClr>
                </a:solidFill>
              </a:rPr>
              <a:t>.</a:t>
            </a:r>
          </a:p>
          <a:p>
            <a:r>
              <a:rPr lang="en-US" dirty="0" smtClean="0">
                <a:solidFill>
                  <a:schemeClr val="accent4">
                    <a:lumMod val="60000"/>
                    <a:lumOff val="40000"/>
                  </a:schemeClr>
                </a:solidFill>
              </a:rPr>
              <a:t>Σημειώσεις μαθήματος</a:t>
            </a:r>
            <a:r>
              <a:rPr lang="el-GR" dirty="0" smtClean="0">
                <a:solidFill>
                  <a:schemeClr val="accent4">
                    <a:lumMod val="60000"/>
                    <a:lumOff val="40000"/>
                  </a:schemeClr>
                </a:solidFill>
              </a:rPr>
              <a:t>.</a:t>
            </a:r>
            <a:endParaRPr lang="en-US" dirty="0">
              <a:solidFill>
                <a:schemeClr val="accent4">
                  <a:lumMod val="60000"/>
                  <a:lumOff val="40000"/>
                </a:schemeClr>
              </a:solidFill>
            </a:endParaRPr>
          </a:p>
        </p:txBody>
      </p:sp>
      <p:pic>
        <p:nvPicPr>
          <p:cNvPr id="3" name="Picture 2" descr="pelopas.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34" y="4717383"/>
            <a:ext cx="2295684" cy="1689962"/>
          </a:xfrm>
          <a:prstGeom prst="rect">
            <a:avLst/>
          </a:prstGeom>
        </p:spPr>
      </p:pic>
    </p:spTree>
    <p:extLst>
      <p:ext uri="{BB962C8B-B14F-4D97-AF65-F5344CB8AC3E}">
        <p14:creationId xmlns:p14="http://schemas.microsoft.com/office/powerpoint/2010/main" val="2199144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0" y="0"/>
            <a:ext cx="8903701" cy="1384995"/>
          </a:xfrm>
          <a:prstGeom prst="rect">
            <a:avLst/>
          </a:prstGeom>
          <a:noFill/>
        </p:spPr>
        <p:txBody>
          <a:bodyPr wrap="square" rtlCol="0">
            <a:spAutoFit/>
          </a:bodyPr>
          <a:lstStyle/>
          <a:p>
            <a:r>
              <a:rPr lang="en-US" sz="2800" dirty="0" smtClean="0"/>
              <a:t>Οι φοιτητές που θα εργαστούν θα πρέπει να μπορούν να αναπτύξουν τα πιο κάτω εργαλεία</a:t>
            </a:r>
            <a:r>
              <a:rPr lang="el-GR" sz="2800" dirty="0" smtClean="0"/>
              <a:t>....! </a:t>
            </a:r>
          </a:p>
          <a:p>
            <a:r>
              <a:rPr lang="en-US" sz="2800" dirty="0" smtClean="0"/>
              <a:t>Tools</a:t>
            </a:r>
            <a:endParaRPr lang="el-GR" sz="2800" dirty="0"/>
          </a:p>
        </p:txBody>
      </p:sp>
      <p:sp>
        <p:nvSpPr>
          <p:cNvPr id="4" name="Oval 3"/>
          <p:cNvSpPr/>
          <p:nvPr/>
        </p:nvSpPr>
        <p:spPr>
          <a:xfrm>
            <a:off x="560320" y="3127063"/>
            <a:ext cx="1712797" cy="1463040"/>
          </a:xfrm>
          <a:prstGeom prst="ellipse">
            <a:avLst/>
          </a:prstGeom>
          <a:solidFill>
            <a:srgbClr val="47A4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t>FB Ads/</a:t>
            </a:r>
            <a:endParaRPr lang="el-GR" sz="1500" dirty="0"/>
          </a:p>
          <a:p>
            <a:pPr algn="ctr"/>
            <a:r>
              <a:rPr lang="en-US" sz="1500" dirty="0"/>
              <a:t>Remarketing</a:t>
            </a:r>
            <a:endParaRPr lang="el-GR" sz="1500" dirty="0"/>
          </a:p>
        </p:txBody>
      </p:sp>
      <p:pic>
        <p:nvPicPr>
          <p:cNvPr id="3" name="Picture 2"/>
          <p:cNvPicPr>
            <a:picLocks noChangeAspect="1"/>
          </p:cNvPicPr>
          <p:nvPr/>
        </p:nvPicPr>
        <p:blipFill>
          <a:blip r:embed="rId3"/>
          <a:stretch>
            <a:fillRect/>
          </a:stretch>
        </p:blipFill>
        <p:spPr>
          <a:xfrm>
            <a:off x="608765" y="5055688"/>
            <a:ext cx="1700931" cy="1475360"/>
          </a:xfrm>
          <a:prstGeom prst="rect">
            <a:avLst/>
          </a:prstGeom>
        </p:spPr>
      </p:pic>
      <p:sp>
        <p:nvSpPr>
          <p:cNvPr id="6" name="Oval 5"/>
          <p:cNvSpPr/>
          <p:nvPr/>
        </p:nvSpPr>
        <p:spPr>
          <a:xfrm>
            <a:off x="3016365" y="3127063"/>
            <a:ext cx="1617785" cy="1463040"/>
          </a:xfrm>
          <a:prstGeom prst="ellipse">
            <a:avLst/>
          </a:prstGeom>
          <a:solidFill>
            <a:srgbClr val="47A4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t>Facebook Content</a:t>
            </a:r>
            <a:endParaRPr lang="el-GR" sz="1500" dirty="0"/>
          </a:p>
        </p:txBody>
      </p:sp>
      <p:pic>
        <p:nvPicPr>
          <p:cNvPr id="7" name="Picture 6"/>
          <p:cNvPicPr>
            <a:picLocks noChangeAspect="1"/>
          </p:cNvPicPr>
          <p:nvPr/>
        </p:nvPicPr>
        <p:blipFill>
          <a:blip r:embed="rId4"/>
          <a:stretch>
            <a:fillRect/>
          </a:stretch>
        </p:blipFill>
        <p:spPr>
          <a:xfrm>
            <a:off x="5400473" y="1186118"/>
            <a:ext cx="1627773" cy="1475360"/>
          </a:xfrm>
          <a:prstGeom prst="rect">
            <a:avLst/>
          </a:prstGeom>
        </p:spPr>
      </p:pic>
      <p:pic>
        <p:nvPicPr>
          <p:cNvPr id="8" name="Picture 7"/>
          <p:cNvPicPr>
            <a:picLocks noChangeAspect="1"/>
          </p:cNvPicPr>
          <p:nvPr/>
        </p:nvPicPr>
        <p:blipFill>
          <a:blip r:embed="rId5"/>
          <a:stretch>
            <a:fillRect/>
          </a:stretch>
        </p:blipFill>
        <p:spPr>
          <a:xfrm>
            <a:off x="645345" y="1186118"/>
            <a:ext cx="1627773" cy="1475360"/>
          </a:xfrm>
          <a:prstGeom prst="rect">
            <a:avLst/>
          </a:prstGeom>
        </p:spPr>
      </p:pic>
      <p:pic>
        <p:nvPicPr>
          <p:cNvPr id="9" name="Picture 8"/>
          <p:cNvPicPr>
            <a:picLocks noChangeAspect="1"/>
          </p:cNvPicPr>
          <p:nvPr/>
        </p:nvPicPr>
        <p:blipFill>
          <a:blip r:embed="rId6"/>
          <a:stretch>
            <a:fillRect/>
          </a:stretch>
        </p:blipFill>
        <p:spPr>
          <a:xfrm>
            <a:off x="2900362" y="5055688"/>
            <a:ext cx="1627773" cy="1475360"/>
          </a:xfrm>
          <a:prstGeom prst="rect">
            <a:avLst/>
          </a:prstGeom>
        </p:spPr>
      </p:pic>
      <p:pic>
        <p:nvPicPr>
          <p:cNvPr id="10" name="Picture 9"/>
          <p:cNvPicPr>
            <a:picLocks noChangeAspect="1"/>
          </p:cNvPicPr>
          <p:nvPr/>
        </p:nvPicPr>
        <p:blipFill>
          <a:blip r:embed="rId7"/>
          <a:stretch>
            <a:fillRect/>
          </a:stretch>
        </p:blipFill>
        <p:spPr>
          <a:xfrm>
            <a:off x="3022909" y="1186118"/>
            <a:ext cx="1627773" cy="1475360"/>
          </a:xfrm>
          <a:prstGeom prst="rect">
            <a:avLst/>
          </a:prstGeom>
        </p:spPr>
      </p:pic>
      <p:pic>
        <p:nvPicPr>
          <p:cNvPr id="11" name="Picture 10"/>
          <p:cNvPicPr>
            <a:picLocks noChangeAspect="1"/>
          </p:cNvPicPr>
          <p:nvPr/>
        </p:nvPicPr>
        <p:blipFill>
          <a:blip r:embed="rId8"/>
          <a:stretch>
            <a:fillRect/>
          </a:stretch>
        </p:blipFill>
        <p:spPr>
          <a:xfrm>
            <a:off x="7544367" y="3114743"/>
            <a:ext cx="1627773" cy="1475360"/>
          </a:xfrm>
          <a:prstGeom prst="rect">
            <a:avLst/>
          </a:prstGeom>
        </p:spPr>
      </p:pic>
      <p:sp>
        <p:nvSpPr>
          <p:cNvPr id="13" name="Oval 12"/>
          <p:cNvSpPr/>
          <p:nvPr/>
        </p:nvSpPr>
        <p:spPr>
          <a:xfrm>
            <a:off x="7544367" y="1198438"/>
            <a:ext cx="1617785" cy="1463040"/>
          </a:xfrm>
          <a:prstGeom prst="ellipse">
            <a:avLst/>
          </a:prstGeom>
          <a:solidFill>
            <a:srgbClr val="47A4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smtClean="0"/>
              <a:t>SEO</a:t>
            </a:r>
            <a:endParaRPr lang="el-GR" sz="1500" dirty="0"/>
          </a:p>
        </p:txBody>
      </p:sp>
      <p:pic>
        <p:nvPicPr>
          <p:cNvPr id="14" name="Picture 13"/>
          <p:cNvPicPr>
            <a:picLocks noChangeAspect="1"/>
          </p:cNvPicPr>
          <p:nvPr/>
        </p:nvPicPr>
        <p:blipFill>
          <a:blip r:embed="rId9"/>
          <a:stretch>
            <a:fillRect/>
          </a:stretch>
        </p:blipFill>
        <p:spPr>
          <a:xfrm>
            <a:off x="5400473" y="3114743"/>
            <a:ext cx="1627773" cy="1475360"/>
          </a:xfrm>
          <a:prstGeom prst="rect">
            <a:avLst/>
          </a:prstGeom>
        </p:spPr>
      </p:pic>
      <p:pic>
        <p:nvPicPr>
          <p:cNvPr id="15" name="Picture 14"/>
          <p:cNvPicPr>
            <a:picLocks noChangeAspect="1"/>
          </p:cNvPicPr>
          <p:nvPr/>
        </p:nvPicPr>
        <p:blipFill>
          <a:blip r:embed="rId10"/>
          <a:stretch>
            <a:fillRect/>
          </a:stretch>
        </p:blipFill>
        <p:spPr>
          <a:xfrm>
            <a:off x="5400472" y="5043368"/>
            <a:ext cx="1627773" cy="1475360"/>
          </a:xfrm>
          <a:prstGeom prst="rect">
            <a:avLst/>
          </a:prstGeom>
        </p:spPr>
      </p:pic>
      <p:pic>
        <p:nvPicPr>
          <p:cNvPr id="16" name="Picture 15"/>
          <p:cNvPicPr>
            <a:picLocks noChangeAspect="1"/>
          </p:cNvPicPr>
          <p:nvPr/>
        </p:nvPicPr>
        <p:blipFill>
          <a:blip r:embed="rId11"/>
          <a:stretch>
            <a:fillRect/>
          </a:stretch>
        </p:blipFill>
        <p:spPr>
          <a:xfrm>
            <a:off x="9682594" y="1198438"/>
            <a:ext cx="1597573" cy="1463040"/>
          </a:xfrm>
          <a:prstGeom prst="rect">
            <a:avLst/>
          </a:prstGeom>
        </p:spPr>
      </p:pic>
    </p:spTree>
    <p:extLst>
      <p:ext uri="{BB962C8B-B14F-4D97-AF65-F5344CB8AC3E}">
        <p14:creationId xmlns:p14="http://schemas.microsoft.com/office/powerpoint/2010/main" val="2714353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0" y="0"/>
            <a:ext cx="3735699" cy="1384995"/>
          </a:xfrm>
          <a:prstGeom prst="rect">
            <a:avLst/>
          </a:prstGeom>
          <a:noFill/>
        </p:spPr>
        <p:txBody>
          <a:bodyPr wrap="square" rtlCol="0">
            <a:spAutoFit/>
          </a:bodyPr>
          <a:lstStyle/>
          <a:p>
            <a:pPr algn="ctr"/>
            <a:r>
              <a:rPr lang="en-US" sz="2800" dirty="0" smtClean="0">
                <a:latin typeface="Microsoft YaHei UI" panose="020B0503020204020204" pitchFamily="34" charset="-122"/>
                <a:ea typeface="Microsoft YaHei UI" panose="020B0503020204020204" pitchFamily="34" charset="-122"/>
              </a:rPr>
              <a:t>Αυτή είναι η στρατηγική μας</a:t>
            </a:r>
            <a:r>
              <a:rPr lang="el-GR" sz="2800" dirty="0" smtClean="0">
                <a:latin typeface="Microsoft YaHei UI" panose="020B0503020204020204" pitchFamily="34" charset="-122"/>
                <a:ea typeface="Microsoft YaHei UI" panose="020B0503020204020204" pitchFamily="34" charset="-122"/>
              </a:rPr>
              <a:t> </a:t>
            </a:r>
          </a:p>
          <a:p>
            <a:pPr algn="ctr"/>
            <a:r>
              <a:rPr lang="en-US" sz="2800" dirty="0" smtClean="0">
                <a:latin typeface="Microsoft YaHei UI" panose="020B0503020204020204" pitchFamily="34" charset="-122"/>
                <a:ea typeface="Microsoft YaHei UI" panose="020B0503020204020204" pitchFamily="34" charset="-122"/>
              </a:rPr>
              <a:t>What </a:t>
            </a:r>
            <a:r>
              <a:rPr lang="en-US" sz="2800" dirty="0" smtClean="0">
                <a:latin typeface="Microsoft YaHei UI" panose="020B0503020204020204" pitchFamily="34" charset="-122"/>
                <a:ea typeface="Microsoft YaHei UI" panose="020B0503020204020204" pitchFamily="34" charset="-122"/>
              </a:rPr>
              <a:t>we achieve</a:t>
            </a:r>
            <a:endParaRPr lang="el-GR" sz="2800" dirty="0">
              <a:latin typeface="Microsoft YaHei UI" panose="020B0503020204020204" pitchFamily="34" charset="-122"/>
              <a:ea typeface="Microsoft YaHei UI" panose="020B0503020204020204" pitchFamily="34" charset="-122"/>
            </a:endParaRPr>
          </a:p>
        </p:txBody>
      </p:sp>
      <p:pic>
        <p:nvPicPr>
          <p:cNvPr id="2" name="Picture 1"/>
          <p:cNvPicPr>
            <a:picLocks noChangeAspect="1"/>
          </p:cNvPicPr>
          <p:nvPr/>
        </p:nvPicPr>
        <p:blipFill>
          <a:blip r:embed="rId3"/>
          <a:stretch>
            <a:fillRect/>
          </a:stretch>
        </p:blipFill>
        <p:spPr>
          <a:xfrm>
            <a:off x="2834896" y="990286"/>
            <a:ext cx="2286198" cy="2066723"/>
          </a:xfrm>
          <a:prstGeom prst="rect">
            <a:avLst/>
          </a:prstGeom>
        </p:spPr>
      </p:pic>
      <p:pic>
        <p:nvPicPr>
          <p:cNvPr id="16" name="Picture 15"/>
          <p:cNvPicPr>
            <a:picLocks noChangeAspect="1"/>
          </p:cNvPicPr>
          <p:nvPr/>
        </p:nvPicPr>
        <p:blipFill>
          <a:blip r:embed="rId4"/>
          <a:stretch>
            <a:fillRect/>
          </a:stretch>
        </p:blipFill>
        <p:spPr>
          <a:xfrm>
            <a:off x="5233254" y="581140"/>
            <a:ext cx="2408129" cy="2072820"/>
          </a:xfrm>
          <a:prstGeom prst="rect">
            <a:avLst/>
          </a:prstGeom>
        </p:spPr>
      </p:pic>
      <p:pic>
        <p:nvPicPr>
          <p:cNvPr id="17" name="Picture 16"/>
          <p:cNvPicPr>
            <a:picLocks noChangeAspect="1"/>
          </p:cNvPicPr>
          <p:nvPr/>
        </p:nvPicPr>
        <p:blipFill>
          <a:blip r:embed="rId5"/>
          <a:stretch>
            <a:fillRect/>
          </a:stretch>
        </p:blipFill>
        <p:spPr>
          <a:xfrm>
            <a:off x="6893166" y="2266869"/>
            <a:ext cx="2292295" cy="2066723"/>
          </a:xfrm>
          <a:prstGeom prst="rect">
            <a:avLst/>
          </a:prstGeom>
        </p:spPr>
      </p:pic>
      <p:sp>
        <p:nvSpPr>
          <p:cNvPr id="18" name="Oval 17"/>
          <p:cNvSpPr/>
          <p:nvPr/>
        </p:nvSpPr>
        <p:spPr>
          <a:xfrm>
            <a:off x="6231195" y="4333592"/>
            <a:ext cx="2275741" cy="2058061"/>
          </a:xfrm>
          <a:prstGeom prst="ellipse">
            <a:avLst/>
          </a:prstGeom>
          <a:solidFill>
            <a:schemeClr val="accent4">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Αύξηση του </a:t>
            </a:r>
            <a:r>
              <a:rPr lang="en-US" dirty="0"/>
              <a:t>online community</a:t>
            </a:r>
            <a:endParaRPr lang="el-GR" dirty="0"/>
          </a:p>
        </p:txBody>
      </p:sp>
      <p:sp>
        <p:nvSpPr>
          <p:cNvPr id="19" name="Oval 18"/>
          <p:cNvSpPr/>
          <p:nvPr/>
        </p:nvSpPr>
        <p:spPr>
          <a:xfrm>
            <a:off x="3850843" y="4724987"/>
            <a:ext cx="2275741" cy="2058061"/>
          </a:xfrm>
          <a:prstGeom prst="ellipse">
            <a:avLst/>
          </a:prstGeom>
          <a:solidFill>
            <a:schemeClr val="tx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Αύξηση του </a:t>
            </a:r>
            <a:r>
              <a:rPr lang="en-US" dirty="0" smtClean="0"/>
              <a:t>engagement</a:t>
            </a:r>
            <a:endParaRPr lang="en-US" dirty="0"/>
          </a:p>
        </p:txBody>
      </p:sp>
      <p:pic>
        <p:nvPicPr>
          <p:cNvPr id="20" name="Picture 19"/>
          <p:cNvPicPr>
            <a:picLocks noChangeAspect="1"/>
          </p:cNvPicPr>
          <p:nvPr/>
        </p:nvPicPr>
        <p:blipFill>
          <a:blip r:embed="rId6"/>
          <a:stretch>
            <a:fillRect/>
          </a:stretch>
        </p:blipFill>
        <p:spPr>
          <a:xfrm>
            <a:off x="2096449" y="3057009"/>
            <a:ext cx="2286198" cy="2072820"/>
          </a:xfrm>
          <a:prstGeom prst="rect">
            <a:avLst/>
          </a:prstGeom>
        </p:spPr>
      </p:pic>
      <p:pic>
        <p:nvPicPr>
          <p:cNvPr id="3" name="Picture 2" descr="pelopas.gi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47231" y="2833221"/>
            <a:ext cx="1911922" cy="1856248"/>
          </a:xfrm>
          <a:prstGeom prst="rect">
            <a:avLst/>
          </a:prstGeom>
        </p:spPr>
      </p:pic>
    </p:spTree>
    <p:extLst>
      <p:ext uri="{BB962C8B-B14F-4D97-AF65-F5344CB8AC3E}">
        <p14:creationId xmlns:p14="http://schemas.microsoft.com/office/powerpoint/2010/main" val="3326858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9000" b="-39000"/>
          </a:stretch>
        </a:blipFill>
        <a:effectLst/>
      </p:bgPr>
    </p:bg>
    <p:spTree>
      <p:nvGrpSpPr>
        <p:cNvPr id="1" name=""/>
        <p:cNvGrpSpPr/>
        <p:nvPr/>
      </p:nvGrpSpPr>
      <p:grpSpPr>
        <a:xfrm>
          <a:off x="0" y="0"/>
          <a:ext cx="0" cy="0"/>
          <a:chOff x="0" y="0"/>
          <a:chExt cx="0" cy="0"/>
        </a:xfrm>
      </p:grpSpPr>
      <p:pic>
        <p:nvPicPr>
          <p:cNvPr id="2" name="Picture 1" descr="pelopas.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48" y="5434473"/>
            <a:ext cx="1028700" cy="1028700"/>
          </a:xfrm>
          <a:prstGeom prst="rect">
            <a:avLst/>
          </a:prstGeom>
        </p:spPr>
      </p:pic>
    </p:spTree>
    <p:extLst>
      <p:ext uri="{BB962C8B-B14F-4D97-AF65-F5344CB8AC3E}">
        <p14:creationId xmlns:p14="http://schemas.microsoft.com/office/powerpoint/2010/main" val="2777155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4560" y="1105390"/>
            <a:ext cx="7889965" cy="4541654"/>
          </a:xfrm>
          <a:prstGeom prst="rect">
            <a:avLst/>
          </a:prstGeom>
        </p:spPr>
      </p:pic>
      <p:sp>
        <p:nvSpPr>
          <p:cNvPr id="5" name="TextBox 4"/>
          <p:cNvSpPr txBox="1"/>
          <p:nvPr/>
        </p:nvSpPr>
        <p:spPr>
          <a:xfrm>
            <a:off x="0" y="470263"/>
            <a:ext cx="11842857" cy="954107"/>
          </a:xfrm>
          <a:prstGeom prst="rect">
            <a:avLst/>
          </a:prstGeom>
          <a:noFill/>
        </p:spPr>
        <p:txBody>
          <a:bodyPr wrap="square" rtlCol="0">
            <a:spAutoFit/>
          </a:bodyPr>
          <a:lstStyle/>
          <a:p>
            <a:r>
              <a:rPr lang="en-US" sz="2800" dirty="0" smtClean="0"/>
              <a:t>Πολιτικές ανάπτυξης μίας </a:t>
            </a:r>
            <a:r>
              <a:rPr lang="en-US" sz="2800" dirty="0" err="1" smtClean="0"/>
              <a:t>ιντερνετική</a:t>
            </a:r>
            <a:r>
              <a:rPr lang="el-GR" sz="2800" dirty="0" smtClean="0"/>
              <a:t>ς</a:t>
            </a:r>
            <a:r>
              <a:rPr lang="en-US" sz="2800" dirty="0" smtClean="0"/>
              <a:t> </a:t>
            </a:r>
            <a:r>
              <a:rPr lang="en-US" sz="2800" dirty="0" err="1" smtClean="0"/>
              <a:t>στοιχηματικής</a:t>
            </a:r>
            <a:r>
              <a:rPr lang="en-US" sz="2800" dirty="0" smtClean="0"/>
              <a:t> εταιρίας μέσα από</a:t>
            </a:r>
            <a:endParaRPr lang="el-GR" sz="2800" dirty="0" smtClean="0"/>
          </a:p>
          <a:p>
            <a:r>
              <a:rPr lang="en-US" sz="2800" dirty="0" err="1" smtClean="0"/>
              <a:t>Facebook</a:t>
            </a:r>
            <a:endParaRPr lang="el-GR" sz="2800" dirty="0"/>
          </a:p>
        </p:txBody>
      </p:sp>
    </p:spTree>
    <p:extLst>
      <p:ext uri="{BB962C8B-B14F-4D97-AF65-F5344CB8AC3E}">
        <p14:creationId xmlns:p14="http://schemas.microsoft.com/office/powerpoint/2010/main" val="2164261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1123406" y="470263"/>
            <a:ext cx="10710981" cy="1384995"/>
          </a:xfrm>
          <a:prstGeom prst="rect">
            <a:avLst/>
          </a:prstGeom>
          <a:noFill/>
        </p:spPr>
        <p:txBody>
          <a:bodyPr wrap="square" rtlCol="0">
            <a:spAutoFit/>
          </a:bodyPr>
          <a:lstStyle/>
          <a:p>
            <a:r>
              <a:rPr lang="en-US" sz="2800" dirty="0" smtClean="0"/>
              <a:t>Μέθοδοι προσέλκυσης πελατών για μια νέα</a:t>
            </a:r>
            <a:endParaRPr lang="el-GR" sz="2800" dirty="0" smtClean="0"/>
          </a:p>
          <a:p>
            <a:r>
              <a:rPr lang="en-US" sz="2800" dirty="0" smtClean="0"/>
              <a:t> </a:t>
            </a:r>
            <a:r>
              <a:rPr lang="en-US" sz="2800" dirty="0" err="1" smtClean="0"/>
              <a:t>στοιχηματική</a:t>
            </a:r>
            <a:r>
              <a:rPr lang="en-US" sz="2800" dirty="0" smtClean="0"/>
              <a:t> εταιρεία μέσα από</a:t>
            </a:r>
            <a:r>
              <a:rPr lang="el-GR" sz="2800" dirty="0" smtClean="0"/>
              <a:t> </a:t>
            </a:r>
            <a:r>
              <a:rPr lang="en-US" sz="2800" dirty="0" err="1" smtClean="0"/>
              <a:t>Facebook</a:t>
            </a:r>
            <a:r>
              <a:rPr lang="en-US" sz="2800" dirty="0" smtClean="0"/>
              <a:t> </a:t>
            </a:r>
            <a:r>
              <a:rPr lang="el-GR" sz="2800" dirty="0" smtClean="0"/>
              <a:t>.</a:t>
            </a:r>
          </a:p>
          <a:p>
            <a:r>
              <a:rPr lang="en-US" sz="2800" dirty="0" smtClean="0"/>
              <a:t>Ανάπτυξη </a:t>
            </a:r>
            <a:r>
              <a:rPr lang="en-US" sz="2800" dirty="0" err="1" smtClean="0"/>
              <a:t>στοιχηματικ</a:t>
            </a:r>
            <a:r>
              <a:rPr lang="el-GR" sz="2800" dirty="0" smtClean="0"/>
              <a:t>ου</a:t>
            </a:r>
            <a:r>
              <a:rPr lang="en-US" sz="2800" dirty="0" smtClean="0"/>
              <a:t> προϊόντος</a:t>
            </a:r>
            <a:r>
              <a:rPr lang="el-GR" sz="2800" dirty="0" smtClean="0"/>
              <a:t>.</a:t>
            </a:r>
            <a:endParaRPr lang="el-GR" sz="28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6863" y="2389159"/>
            <a:ext cx="6915150" cy="203835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30819" y="4752483"/>
            <a:ext cx="6915150" cy="1495425"/>
          </a:xfrm>
          <a:prstGeom prst="rect">
            <a:avLst/>
          </a:prstGeom>
        </p:spPr>
      </p:pic>
    </p:spTree>
    <p:extLst>
      <p:ext uri="{BB962C8B-B14F-4D97-AF65-F5344CB8AC3E}">
        <p14:creationId xmlns:p14="http://schemas.microsoft.com/office/powerpoint/2010/main" val="725876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1123406" y="470263"/>
            <a:ext cx="1572866" cy="523220"/>
          </a:xfrm>
          <a:prstGeom prst="rect">
            <a:avLst/>
          </a:prstGeom>
          <a:noFill/>
        </p:spPr>
        <p:txBody>
          <a:bodyPr wrap="none" rtlCol="0">
            <a:spAutoFit/>
          </a:bodyPr>
          <a:lstStyle/>
          <a:p>
            <a:r>
              <a:rPr lang="en-US" sz="2800" dirty="0" smtClean="0"/>
              <a:t>Facebook</a:t>
            </a:r>
            <a:endParaRPr lang="el-GR" sz="2800" dirty="0"/>
          </a:p>
        </p:txBody>
      </p:sp>
      <p:sp>
        <p:nvSpPr>
          <p:cNvPr id="2" name="TextBox 1"/>
          <p:cNvSpPr txBox="1"/>
          <p:nvPr/>
        </p:nvSpPr>
        <p:spPr>
          <a:xfrm>
            <a:off x="1410789" y="1946365"/>
            <a:ext cx="9117874" cy="1938992"/>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latin typeface="Open Sans Light" panose="020B0306030504020204" pitchFamily="34" charset="0"/>
                <a:ea typeface="Open Sans Light" panose="020B0306030504020204" pitchFamily="34" charset="0"/>
                <a:cs typeface="Open Sans Light" panose="020B0306030504020204" pitchFamily="34" charset="0"/>
              </a:rPr>
              <a:t>Online Real Money Gaming Onboarding Application Form</a:t>
            </a:r>
            <a:r>
              <a:rPr lang="el-GR" sz="2400" dirty="0" smtClean="0">
                <a:latin typeface="Open Sans Light" panose="020B0306030504020204" pitchFamily="34" charset="0"/>
                <a:ea typeface="Open Sans Light" panose="020B0306030504020204" pitchFamily="34" charset="0"/>
                <a:cs typeface="Open Sans Light" panose="020B0306030504020204" pitchFamily="34" charset="0"/>
              </a:rPr>
              <a:t> : </a:t>
            </a:r>
            <a:br>
              <a:rPr lang="el-GR" sz="2400" dirty="0" smtClean="0">
                <a:latin typeface="Open Sans Light" panose="020B0306030504020204" pitchFamily="34" charset="0"/>
                <a:ea typeface="Open Sans Light" panose="020B0306030504020204" pitchFamily="34" charset="0"/>
                <a:cs typeface="Open Sans Light" panose="020B0306030504020204" pitchFamily="34" charset="0"/>
              </a:rPr>
            </a:br>
            <a:r>
              <a:rPr lang="en-US" sz="2400" dirty="0" smtClean="0">
                <a:latin typeface="Open Sans Light" panose="020B0306030504020204" pitchFamily="34" charset="0"/>
                <a:ea typeface="Open Sans Light" panose="020B0306030504020204" pitchFamily="34" charset="0"/>
                <a:cs typeface="Open Sans Light" panose="020B0306030504020204" pitchFamily="34" charset="0"/>
                <a:hlinkClick r:id="rId3"/>
              </a:rPr>
              <a:t>https://www.facebook.com/help/contact/691814950897009</a:t>
            </a:r>
            <a:r>
              <a:rPr lang="el-GR" sz="2400" dirty="0" smtClean="0">
                <a:latin typeface="Open Sans Light" panose="020B0306030504020204" pitchFamily="34" charset="0"/>
                <a:ea typeface="Open Sans Light" panose="020B0306030504020204" pitchFamily="34" charset="0"/>
                <a:cs typeface="Open Sans Light" panose="020B0306030504020204" pitchFamily="34" charset="0"/>
              </a:rPr>
              <a:t> </a:t>
            </a:r>
          </a:p>
          <a:p>
            <a:pPr marL="285750" indent="-285750">
              <a:buFont typeface="Arial" panose="020B0604020202020204" pitchFamily="34" charset="0"/>
              <a:buChar char="•"/>
            </a:pPr>
            <a:r>
              <a:rPr lang="en-US" sz="2400" dirty="0" smtClean="0">
                <a:latin typeface="Open Sans Light" panose="020B0306030504020204" pitchFamily="34" charset="0"/>
                <a:ea typeface="Open Sans Light" panose="020B0306030504020204" pitchFamily="34" charset="0"/>
                <a:cs typeface="Open Sans Light" panose="020B0306030504020204" pitchFamily="34" charset="0"/>
              </a:rPr>
              <a:t>Addendum: </a:t>
            </a:r>
            <a:r>
              <a:rPr lang="en-US" sz="2400" dirty="0" smtClean="0">
                <a:latin typeface="Open Sans Light" panose="020B0306030504020204" pitchFamily="34" charset="0"/>
                <a:ea typeface="Open Sans Light" panose="020B0306030504020204" pitchFamily="34" charset="0"/>
                <a:cs typeface="Open Sans Light" panose="020B0306030504020204" pitchFamily="34" charset="0"/>
                <a:hlinkClick r:id="rId4"/>
              </a:rPr>
              <a:t>https://p.widencdn.net/hmfyph/NON-US-Facebook-Ireland-Gaming-Ads-and-Pages-Addendum-2</a:t>
            </a:r>
            <a:endParaRPr lang="en-US" sz="2400" dirty="0" smtClean="0">
              <a:latin typeface="Open Sans Light" panose="020B0306030504020204" pitchFamily="34" charset="0"/>
              <a:ea typeface="Open Sans Light" panose="020B0306030504020204" pitchFamily="34" charset="0"/>
              <a:cs typeface="Open Sans Light" panose="020B0306030504020204" pitchFamily="34" charset="0"/>
            </a:endParaRPr>
          </a:p>
          <a:p>
            <a:pPr marL="285750" indent="-285750">
              <a:buFont typeface="Arial" panose="020B0604020202020204" pitchFamily="34" charset="0"/>
              <a:buChar char="•"/>
            </a:pPr>
            <a:r>
              <a:rPr lang="en-US" sz="2400" dirty="0" smtClean="0">
                <a:latin typeface="Open Sans Light" panose="020B0306030504020204" pitchFamily="34" charset="0"/>
                <a:ea typeface="Open Sans Light" panose="020B0306030504020204" pitchFamily="34" charset="0"/>
                <a:cs typeface="Open Sans Light" panose="020B0306030504020204" pitchFamily="34" charset="0"/>
              </a:rPr>
              <a:t>RMG Questionnaire (</a:t>
            </a:r>
            <a:r>
              <a:rPr lang="el-GR" sz="2400" dirty="0" smtClean="0">
                <a:latin typeface="Open Sans Light" panose="020B0306030504020204" pitchFamily="34" charset="0"/>
                <a:ea typeface="Open Sans Light" panose="020B0306030504020204" pitchFamily="34" charset="0"/>
                <a:cs typeface="Open Sans Light" panose="020B0306030504020204" pitchFamily="34" charset="0"/>
              </a:rPr>
              <a:t>Κατεβασμένο)</a:t>
            </a:r>
            <a:endParaRPr lang="el-G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1949419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1123406" y="470263"/>
            <a:ext cx="1217000" cy="523220"/>
          </a:xfrm>
          <a:prstGeom prst="rect">
            <a:avLst/>
          </a:prstGeom>
          <a:noFill/>
        </p:spPr>
        <p:txBody>
          <a:bodyPr wrap="none" rtlCol="0">
            <a:spAutoFit/>
          </a:bodyPr>
          <a:lstStyle/>
          <a:p>
            <a:r>
              <a:rPr lang="en-US" sz="2800" dirty="0" smtClean="0"/>
              <a:t>Google</a:t>
            </a:r>
            <a:endParaRPr lang="el-GR" sz="28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8796" y="1180692"/>
            <a:ext cx="9291368" cy="4227331"/>
          </a:xfrm>
          <a:prstGeom prst="rect">
            <a:avLst/>
          </a:prstGeom>
        </p:spPr>
      </p:pic>
    </p:spTree>
    <p:extLst>
      <p:ext uri="{BB962C8B-B14F-4D97-AF65-F5344CB8AC3E}">
        <p14:creationId xmlns:p14="http://schemas.microsoft.com/office/powerpoint/2010/main" val="3317096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1123406" y="470263"/>
            <a:ext cx="1217000" cy="523220"/>
          </a:xfrm>
          <a:prstGeom prst="rect">
            <a:avLst/>
          </a:prstGeom>
          <a:noFill/>
        </p:spPr>
        <p:txBody>
          <a:bodyPr wrap="none" rtlCol="0">
            <a:spAutoFit/>
          </a:bodyPr>
          <a:lstStyle/>
          <a:p>
            <a:r>
              <a:rPr lang="en-US" sz="2800" dirty="0" smtClean="0"/>
              <a:t>Google</a:t>
            </a:r>
            <a:endParaRPr lang="el-GR" sz="28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1266" y="993483"/>
            <a:ext cx="7827237" cy="5623452"/>
          </a:xfrm>
          <a:prstGeom prst="rect">
            <a:avLst/>
          </a:prstGeom>
        </p:spPr>
      </p:pic>
    </p:spTree>
    <p:extLst>
      <p:ext uri="{BB962C8B-B14F-4D97-AF65-F5344CB8AC3E}">
        <p14:creationId xmlns:p14="http://schemas.microsoft.com/office/powerpoint/2010/main" val="3419743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1123406" y="470263"/>
            <a:ext cx="1217000" cy="523220"/>
          </a:xfrm>
          <a:prstGeom prst="rect">
            <a:avLst/>
          </a:prstGeom>
          <a:noFill/>
        </p:spPr>
        <p:txBody>
          <a:bodyPr wrap="none" rtlCol="0">
            <a:spAutoFit/>
          </a:bodyPr>
          <a:lstStyle/>
          <a:p>
            <a:r>
              <a:rPr lang="en-US" sz="2800" dirty="0" smtClean="0"/>
              <a:t>Google</a:t>
            </a:r>
            <a:endParaRPr lang="el-GR" sz="28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1906" y="993483"/>
            <a:ext cx="7399031" cy="5787361"/>
          </a:xfrm>
          <a:prstGeom prst="rect">
            <a:avLst/>
          </a:prstGeom>
        </p:spPr>
      </p:pic>
    </p:spTree>
    <p:extLst>
      <p:ext uri="{BB962C8B-B14F-4D97-AF65-F5344CB8AC3E}">
        <p14:creationId xmlns:p14="http://schemas.microsoft.com/office/powerpoint/2010/main" val="1976109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1123406" y="470263"/>
            <a:ext cx="1217000" cy="523220"/>
          </a:xfrm>
          <a:prstGeom prst="rect">
            <a:avLst/>
          </a:prstGeom>
          <a:noFill/>
        </p:spPr>
        <p:txBody>
          <a:bodyPr wrap="none" rtlCol="0">
            <a:spAutoFit/>
          </a:bodyPr>
          <a:lstStyle/>
          <a:p>
            <a:r>
              <a:rPr lang="en-US" sz="2800" dirty="0" smtClean="0"/>
              <a:t>Google</a:t>
            </a:r>
            <a:endParaRPr lang="el-GR" sz="2800" dirty="0"/>
          </a:p>
        </p:txBody>
      </p:sp>
      <p:sp>
        <p:nvSpPr>
          <p:cNvPr id="2" name="TextBox 1"/>
          <p:cNvSpPr txBox="1"/>
          <p:nvPr/>
        </p:nvSpPr>
        <p:spPr>
          <a:xfrm>
            <a:off x="1410789" y="1946365"/>
            <a:ext cx="9117874" cy="1938992"/>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Open Sans Light" panose="020B0306030504020204" pitchFamily="34" charset="0"/>
                <a:ea typeface="Open Sans Light" panose="020B0306030504020204" pitchFamily="34" charset="0"/>
                <a:cs typeface="Open Sans Light" panose="020B0306030504020204" pitchFamily="34" charset="0"/>
              </a:rPr>
              <a:t>Gambling and games Policies:</a:t>
            </a:r>
            <a:br>
              <a:rPr lang="en-US" sz="2400" dirty="0">
                <a:latin typeface="Open Sans Light" panose="020B0306030504020204" pitchFamily="34" charset="0"/>
                <a:ea typeface="Open Sans Light" panose="020B0306030504020204" pitchFamily="34" charset="0"/>
                <a:cs typeface="Open Sans Light" panose="020B0306030504020204" pitchFamily="34" charset="0"/>
              </a:rPr>
            </a:br>
            <a:r>
              <a:rPr lang="en-US" sz="2400" dirty="0">
                <a:latin typeface="Open Sans Light" panose="020B0306030504020204" pitchFamily="34" charset="0"/>
                <a:ea typeface="Open Sans Light" panose="020B0306030504020204" pitchFamily="34" charset="0"/>
                <a:cs typeface="Open Sans Light" panose="020B0306030504020204" pitchFamily="34" charset="0"/>
                <a:hlinkClick r:id="rId3"/>
              </a:rPr>
              <a:t>https://goo.gl/3xiXj3</a:t>
            </a:r>
            <a:r>
              <a:rPr lang="en-US" sz="2400" dirty="0">
                <a:latin typeface="Open Sans Light" panose="020B0306030504020204" pitchFamily="34" charset="0"/>
                <a:ea typeface="Open Sans Light" panose="020B0306030504020204" pitchFamily="34" charset="0"/>
                <a:cs typeface="Open Sans Light" panose="020B0306030504020204" pitchFamily="34" charset="0"/>
              </a:rPr>
              <a:t> </a:t>
            </a:r>
          </a:p>
          <a:p>
            <a:pPr marL="285750" indent="-285750">
              <a:buFont typeface="Arial" panose="020B0604020202020204" pitchFamily="34" charset="0"/>
              <a:buChar char="•"/>
            </a:pPr>
            <a:endParaRPr lang="el-G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285750" indent="-285750">
              <a:buFont typeface="Arial" panose="020B0604020202020204" pitchFamily="34" charset="0"/>
              <a:buChar char="•"/>
            </a:pPr>
            <a:r>
              <a:rPr lang="en-US" sz="2400" dirty="0">
                <a:latin typeface="Open Sans Light" panose="020B0306030504020204" pitchFamily="34" charset="0"/>
                <a:ea typeface="Open Sans Light" panose="020B0306030504020204" pitchFamily="34" charset="0"/>
                <a:cs typeface="Open Sans Light" panose="020B0306030504020204" pitchFamily="34" charset="0"/>
              </a:rPr>
              <a:t>Gambling application: Single-country license:</a:t>
            </a:r>
            <a:br>
              <a:rPr lang="en-US" sz="2400" dirty="0">
                <a:latin typeface="Open Sans Light" panose="020B0306030504020204" pitchFamily="34" charset="0"/>
                <a:ea typeface="Open Sans Light" panose="020B0306030504020204" pitchFamily="34" charset="0"/>
                <a:cs typeface="Open Sans Light" panose="020B0306030504020204" pitchFamily="34" charset="0"/>
              </a:rPr>
            </a:br>
            <a:r>
              <a:rPr lang="en-US" sz="2400" dirty="0">
                <a:latin typeface="Open Sans Light" panose="020B0306030504020204" pitchFamily="34" charset="0"/>
                <a:ea typeface="Open Sans Light" panose="020B0306030504020204" pitchFamily="34" charset="0"/>
                <a:cs typeface="Open Sans Light" panose="020B0306030504020204" pitchFamily="34" charset="0"/>
                <a:hlinkClick r:id="rId4"/>
              </a:rPr>
              <a:t>https://goo.gl/mFkzpO</a:t>
            </a:r>
            <a:r>
              <a:rPr lang="en-US" sz="2400" dirty="0">
                <a:latin typeface="Open Sans Light" panose="020B0306030504020204" pitchFamily="34" charset="0"/>
                <a:ea typeface="Open Sans Light" panose="020B0306030504020204" pitchFamily="34" charset="0"/>
                <a:cs typeface="Open Sans Light" panose="020B0306030504020204" pitchFamily="34" charset="0"/>
              </a:rPr>
              <a:t> </a:t>
            </a:r>
          </a:p>
        </p:txBody>
      </p:sp>
    </p:spTree>
    <p:extLst>
      <p:ext uri="{BB962C8B-B14F-4D97-AF65-F5344CB8AC3E}">
        <p14:creationId xmlns:p14="http://schemas.microsoft.com/office/powerpoint/2010/main" val="3054814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1057275" y="470263"/>
            <a:ext cx="2971800" cy="523220"/>
          </a:xfrm>
          <a:prstGeom prst="rect">
            <a:avLst/>
          </a:prstGeom>
          <a:noFill/>
        </p:spPr>
        <p:txBody>
          <a:bodyPr wrap="square" rtlCol="0">
            <a:spAutoFit/>
          </a:bodyPr>
          <a:lstStyle/>
          <a:p>
            <a:r>
              <a:rPr lang="en-US" sz="2800" dirty="0" smtClean="0"/>
              <a:t>Strategy </a:t>
            </a:r>
            <a:r>
              <a:rPr lang="en-US" sz="2800" dirty="0" smtClean="0">
                <a:sym typeface="Wingdings" panose="05000000000000000000" pitchFamily="2" charset="2"/>
              </a:rPr>
              <a:t>1</a:t>
            </a:r>
            <a:r>
              <a:rPr lang="en-US" sz="2800" baseline="30000" dirty="0" smtClean="0">
                <a:sym typeface="Wingdings" panose="05000000000000000000" pitchFamily="2" charset="2"/>
              </a:rPr>
              <a:t>st</a:t>
            </a:r>
            <a:r>
              <a:rPr lang="en-US" sz="2800" dirty="0" smtClean="0">
                <a:sym typeface="Wingdings" panose="05000000000000000000" pitchFamily="2" charset="2"/>
              </a:rPr>
              <a:t> Step</a:t>
            </a:r>
            <a:endParaRPr lang="el-GR" sz="2800" dirty="0"/>
          </a:p>
        </p:txBody>
      </p:sp>
      <p:sp>
        <p:nvSpPr>
          <p:cNvPr id="2" name="TextBox 1"/>
          <p:cNvSpPr txBox="1"/>
          <p:nvPr/>
        </p:nvSpPr>
        <p:spPr>
          <a:xfrm>
            <a:off x="1367926" y="993483"/>
            <a:ext cx="9117874" cy="5632311"/>
          </a:xfrm>
          <a:prstGeom prst="rect">
            <a:avLst/>
          </a:prstGeom>
          <a:noFill/>
        </p:spPr>
        <p:txBody>
          <a:bodyPr wrap="square" rtlCol="0">
            <a:spAutoFit/>
          </a:bodyPr>
          <a:lstStyle/>
          <a:p>
            <a:r>
              <a:rPr lang="el-GR" sz="2400" dirty="0">
                <a:latin typeface="Open Sans Light" panose="020B0306030504020204" pitchFamily="34" charset="0"/>
                <a:ea typeface="Open Sans Light" panose="020B0306030504020204" pitchFamily="34" charset="0"/>
                <a:cs typeface="Open Sans Light" panose="020B0306030504020204" pitchFamily="34" charset="0"/>
              </a:rPr>
              <a:t>Πρέπει να χτίσουμε το awareness γύρω από το brand, για να γίνουμε η πρώτη επιλογή και προτίμηση στο μυαλό του καταναλωτή.</a:t>
            </a:r>
            <a:br>
              <a:rPr lang="el-GR" sz="2400" dirty="0">
                <a:latin typeface="Open Sans Light" panose="020B0306030504020204" pitchFamily="34" charset="0"/>
                <a:ea typeface="Open Sans Light" panose="020B0306030504020204" pitchFamily="34" charset="0"/>
                <a:cs typeface="Open Sans Light" panose="020B0306030504020204" pitchFamily="34" charset="0"/>
              </a:rPr>
            </a:br>
            <a:r>
              <a:rPr lang="el-GR" sz="2400" dirty="0">
                <a:latin typeface="Open Sans Light" panose="020B0306030504020204" pitchFamily="34" charset="0"/>
                <a:ea typeface="Open Sans Light" panose="020B0306030504020204" pitchFamily="34" charset="0"/>
                <a:cs typeface="Open Sans Light" panose="020B0306030504020204" pitchFamily="34" charset="0"/>
              </a:rPr>
              <a:t>Θα πρέπει να εκμεταλλευτούμε όλες τις online πλατφόρμες, οι οποίες θα μας επιτρέψουν να προσεγγίσουμε το κοινό από παντού.</a:t>
            </a:r>
            <a:br>
              <a:rPr lang="el-GR" sz="2400" dirty="0">
                <a:latin typeface="Open Sans Light" panose="020B0306030504020204" pitchFamily="34" charset="0"/>
                <a:ea typeface="Open Sans Light" panose="020B0306030504020204" pitchFamily="34" charset="0"/>
                <a:cs typeface="Open Sans Light" panose="020B0306030504020204" pitchFamily="34" charset="0"/>
              </a:rPr>
            </a:br>
            <a:r>
              <a:rPr lang="el-GR" sz="2400" dirty="0">
                <a:latin typeface="Open Sans Light" panose="020B0306030504020204" pitchFamily="34" charset="0"/>
                <a:ea typeface="Open Sans Light" panose="020B0306030504020204" pitchFamily="34" charset="0"/>
                <a:cs typeface="Open Sans Light" panose="020B0306030504020204" pitchFamily="34" charset="0"/>
              </a:rPr>
              <a:t/>
            </a:r>
            <a:br>
              <a:rPr lang="el-GR" sz="2400" dirty="0">
                <a:latin typeface="Open Sans Light" panose="020B0306030504020204" pitchFamily="34" charset="0"/>
                <a:ea typeface="Open Sans Light" panose="020B0306030504020204" pitchFamily="34" charset="0"/>
                <a:cs typeface="Open Sans Light" panose="020B0306030504020204" pitchFamily="34" charset="0"/>
              </a:rPr>
            </a:br>
            <a:r>
              <a:rPr lang="el-GR" sz="2400" dirty="0">
                <a:latin typeface="Open Sans Light" panose="020B0306030504020204" pitchFamily="34" charset="0"/>
                <a:ea typeface="Open Sans Light" panose="020B0306030504020204" pitchFamily="34" charset="0"/>
                <a:cs typeface="Open Sans Light" panose="020B0306030504020204" pitchFamily="34" charset="0"/>
              </a:rPr>
              <a:t>Το brand awareness είναι άμεσα συνδεδεμένο, τόσο με την online, όσο και την offline πώληση. Επικοινωνεί στον χρήστη μια εμπειρία και του δημιουργεί την επιθυμία να ζήσει την εμπειρία αυτή. Και είναι σημαντικό το brand μας να είναι top of mind και η πρώτη επιλογή του καταναλωτή, έναντι του ανταγωνισμού.</a:t>
            </a:r>
            <a:br>
              <a:rPr lang="el-GR" sz="2400" dirty="0">
                <a:latin typeface="Open Sans Light" panose="020B0306030504020204" pitchFamily="34" charset="0"/>
                <a:ea typeface="Open Sans Light" panose="020B0306030504020204" pitchFamily="34" charset="0"/>
                <a:cs typeface="Open Sans Light" panose="020B0306030504020204" pitchFamily="34" charset="0"/>
              </a:rPr>
            </a:br>
            <a:r>
              <a:rPr lang="el-GR" sz="2400" dirty="0">
                <a:latin typeface="Open Sans Light" panose="020B0306030504020204" pitchFamily="34" charset="0"/>
                <a:ea typeface="Open Sans Light" panose="020B0306030504020204" pitchFamily="34" charset="0"/>
                <a:cs typeface="Open Sans Light" panose="020B0306030504020204" pitchFamily="34" charset="0"/>
              </a:rPr>
              <a:t>Απαντάμε στο γιατί να επιλέξουν εμάς. Γιατί είμαστε κοντά στον καταναλωτή και μοιραζόμαστε μαζί του εμπειρίες και δεν προσπαθούμε απλά να πουλήσουμε.</a:t>
            </a:r>
          </a:p>
        </p:txBody>
      </p:sp>
    </p:spTree>
    <p:extLst>
      <p:ext uri="{BB962C8B-B14F-4D97-AF65-F5344CB8AC3E}">
        <p14:creationId xmlns:p14="http://schemas.microsoft.com/office/powerpoint/2010/main" val="1315095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127</Words>
  <Application>Microsoft Macintosh PowerPoint</Application>
  <PresentationFormat>Custom</PresentationFormat>
  <Paragraphs>31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tsampas</dc:creator>
  <cp:lastModifiedBy>PANAGIOTIS ALEXOPOULOS</cp:lastModifiedBy>
  <cp:revision>13</cp:revision>
  <dcterms:created xsi:type="dcterms:W3CDTF">2017-03-19T15:43:52Z</dcterms:created>
  <dcterms:modified xsi:type="dcterms:W3CDTF">2017-03-21T16:00:15Z</dcterms:modified>
</cp:coreProperties>
</file>