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18" r:id="rId2"/>
    <p:sldId id="319" r:id="rId3"/>
    <p:sldId id="256" r:id="rId4"/>
    <p:sldId id="288" r:id="rId5"/>
    <p:sldId id="289" r:id="rId6"/>
    <p:sldId id="290" r:id="rId7"/>
    <p:sldId id="295" r:id="rId8"/>
    <p:sldId id="292" r:id="rId9"/>
    <p:sldId id="293" r:id="rId10"/>
    <p:sldId id="296" r:id="rId11"/>
    <p:sldId id="313" r:id="rId12"/>
    <p:sldId id="314" r:id="rId13"/>
    <p:sldId id="315" r:id="rId14"/>
    <p:sldId id="304" r:id="rId15"/>
    <p:sldId id="312" r:id="rId16"/>
    <p:sldId id="306" r:id="rId17"/>
    <p:sldId id="316" r:id="rId18"/>
    <p:sldId id="308" r:id="rId19"/>
    <p:sldId id="309" r:id="rId20"/>
    <p:sldId id="310" r:id="rId21"/>
    <p:sldId id="311" r:id="rId22"/>
    <p:sldId id="32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B"/>
    <a:srgbClr val="D7553C"/>
    <a:srgbClr val="D25F14"/>
    <a:srgbClr val="5A739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72429" autoAdjust="0"/>
  </p:normalViewPr>
  <p:slideViewPr>
    <p:cSldViewPr>
      <p:cViewPr>
        <p:scale>
          <a:sx n="100" d="100"/>
          <a:sy n="100" d="100"/>
        </p:scale>
        <p:origin x="-126" y="8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55" d="100"/>
          <a:sy n="55" d="100"/>
        </p:scale>
        <p:origin x="-2530" y="23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2F3687B-0A25-47A5-805C-B56D79A8C9A0}" type="datetimeFigureOut">
              <a:rPr lang="en-US"/>
              <a:pPr>
                <a:defRPr/>
              </a:pPr>
              <a:t>2/18/2014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37DA6B3-6E52-4D30-AB22-9D76CD724D5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50EF130-1BD9-4099-AC30-7B8F3176AD87}" type="datetimeFigureOut">
              <a:rPr lang="en-US"/>
              <a:pPr>
                <a:defRPr/>
              </a:pPr>
              <a:t>2/18/2014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5BC41BE-E033-4293-AC1E-197BC719231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836D6A20-1204-45E1-8A07-D23DEC6FEACD}"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l-GR" dirty="0" smtClean="0">
                <a:latin typeface="Arial" pitchFamily="34" charset="0"/>
                <a:cs typeface="Arial" pitchFamily="34" charset="0"/>
              </a:rPr>
              <a:t>Για να είναι χρησιμότερη μια βάση δεδομένων, θα πρέπει να είναι σε θέση να διαχειριστεί τρεις τύπους συσχετίσεων</a:t>
            </a:r>
            <a:r>
              <a:rPr lang="en-US" dirty="0" smtClean="0">
                <a:latin typeface="Arial" pitchFamily="34" charset="0"/>
                <a:cs typeface="Arial" pitchFamily="34" charset="0"/>
              </a:rPr>
              <a:t>:</a:t>
            </a:r>
          </a:p>
          <a:p>
            <a:pPr eaLnBrk="1" fontAlgn="auto" hangingPunct="1">
              <a:spcBef>
                <a:spcPts val="0"/>
              </a:spcBef>
              <a:spcAft>
                <a:spcPts val="0"/>
              </a:spcAft>
              <a:defRPr/>
            </a:pPr>
            <a:endParaRPr lang="en-US" dirty="0" smtClean="0">
              <a:latin typeface="Arial" pitchFamily="34" charset="0"/>
              <a:cs typeface="Arial" pitchFamily="34" charset="0"/>
            </a:endParaRPr>
          </a:p>
          <a:p>
            <a:pPr marL="234950" indent="-234950" eaLnBrk="1" fontAlgn="auto" hangingPunct="1">
              <a:spcBef>
                <a:spcPts val="0"/>
              </a:spcBef>
              <a:spcAft>
                <a:spcPts val="0"/>
              </a:spcAft>
              <a:defRPr/>
            </a:pPr>
            <a:r>
              <a:rPr lang="el-GR" dirty="0" smtClean="0">
                <a:latin typeface="Arial" pitchFamily="34" charset="0"/>
                <a:cs typeface="Arial" pitchFamily="34" charset="0"/>
              </a:rPr>
              <a:t>•	Ένα προς ένα ή </a:t>
            </a:r>
            <a:r>
              <a:rPr lang="el-GR" dirty="0" err="1" smtClean="0">
                <a:latin typeface="Arial" pitchFamily="34" charset="0"/>
                <a:cs typeface="Arial" pitchFamily="34" charset="0"/>
              </a:rPr>
              <a:t>αμφιμονοσήμαντη</a:t>
            </a:r>
            <a:r>
              <a:rPr lang="el-GR" dirty="0" smtClean="0">
                <a:latin typeface="Arial" pitchFamily="34" charset="0"/>
                <a:cs typeface="Arial" pitchFamily="34" charset="0"/>
              </a:rPr>
              <a:t> (1:1) </a:t>
            </a:r>
          </a:p>
          <a:p>
            <a:pPr marL="234950" indent="-234950" eaLnBrk="1" fontAlgn="auto" hangingPunct="1">
              <a:spcBef>
                <a:spcPts val="0"/>
              </a:spcBef>
              <a:spcAft>
                <a:spcPts val="0"/>
              </a:spcAft>
              <a:defRPr/>
            </a:pPr>
            <a:r>
              <a:rPr lang="el-GR" dirty="0" smtClean="0">
                <a:latin typeface="Arial" pitchFamily="34" charset="0"/>
                <a:cs typeface="Arial" pitchFamily="34" charset="0"/>
              </a:rPr>
              <a:t>•	Ένα προς πολλά ή μονοσήμαντη (1:Μ)</a:t>
            </a:r>
          </a:p>
          <a:p>
            <a:pPr marL="234950" indent="-234950" eaLnBrk="1" fontAlgn="auto" hangingPunct="1">
              <a:spcBef>
                <a:spcPts val="0"/>
              </a:spcBef>
              <a:spcAft>
                <a:spcPts val="0"/>
              </a:spcAft>
              <a:defRPr/>
            </a:pPr>
            <a:r>
              <a:rPr lang="el-GR" dirty="0" smtClean="0">
                <a:latin typeface="Arial" pitchFamily="34" charset="0"/>
                <a:cs typeface="Arial" pitchFamily="34" charset="0"/>
              </a:rPr>
              <a:t>•	Πολλά προς πολλά ή πολυσήμαντη (Μ:Μ)</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l-GR" dirty="0" smtClean="0">
                <a:latin typeface="Arial" pitchFamily="34" charset="0"/>
                <a:cs typeface="Arial" pitchFamily="34" charset="0"/>
              </a:rPr>
              <a:t>Η συσχέτιση ένα-προς-ένα (</a:t>
            </a:r>
            <a:r>
              <a:rPr lang="el-GR" dirty="0" err="1" smtClean="0">
                <a:latin typeface="Arial" pitchFamily="34" charset="0"/>
                <a:cs typeface="Arial" pitchFamily="34" charset="0"/>
              </a:rPr>
              <a:t>one</a:t>
            </a:r>
            <a:r>
              <a:rPr lang="el-GR" dirty="0" smtClean="0">
                <a:latin typeface="Arial" pitchFamily="34" charset="0"/>
                <a:cs typeface="Arial" pitchFamily="34" charset="0"/>
              </a:rPr>
              <a:t>-</a:t>
            </a:r>
            <a:r>
              <a:rPr lang="el-GR" dirty="0" err="1" smtClean="0">
                <a:latin typeface="Arial" pitchFamily="34" charset="0"/>
                <a:cs typeface="Arial" pitchFamily="34" charset="0"/>
              </a:rPr>
              <a:t>to</a:t>
            </a:r>
            <a:r>
              <a:rPr lang="el-GR" dirty="0" smtClean="0">
                <a:latin typeface="Arial" pitchFamily="34" charset="0"/>
                <a:cs typeface="Arial" pitchFamily="34" charset="0"/>
              </a:rPr>
              <a:t>-</a:t>
            </a:r>
            <a:r>
              <a:rPr lang="el-GR" dirty="0" err="1" smtClean="0">
                <a:latin typeface="Arial" pitchFamily="34" charset="0"/>
                <a:cs typeface="Arial" pitchFamily="34" charset="0"/>
              </a:rPr>
              <a:t>one</a:t>
            </a:r>
            <a:r>
              <a:rPr lang="el-GR" dirty="0" smtClean="0">
                <a:latin typeface="Arial" pitchFamily="34" charset="0"/>
                <a:cs typeface="Arial" pitchFamily="34" charset="0"/>
              </a:rPr>
              <a:t> </a:t>
            </a:r>
            <a:r>
              <a:rPr lang="el-GR" dirty="0" err="1" smtClean="0">
                <a:latin typeface="Arial" pitchFamily="34" charset="0"/>
                <a:cs typeface="Arial" pitchFamily="34" charset="0"/>
              </a:rPr>
              <a:t>relationship</a:t>
            </a:r>
            <a:r>
              <a:rPr lang="el-GR" dirty="0" smtClean="0">
                <a:latin typeface="Arial" pitchFamily="34" charset="0"/>
                <a:cs typeface="Arial" pitchFamily="34" charset="0"/>
              </a:rPr>
              <a:t>) (1:1) είναι σχετικά απλό να αναπαρασταθεί και μπορεί να τη διαχειριστεί και ένα σύστημα επεξεργασίας αρχείων. Για παράδειγμα, κάθε άνθρωπος έχει μόνο μία ημερομηνία γέννησης. </a:t>
            </a:r>
            <a:r>
              <a:rPr lang="el-GR" sz="1200" kern="1200" dirty="0" smtClean="0">
                <a:solidFill>
                  <a:schemeClr val="tx1"/>
                </a:solidFill>
                <a:latin typeface="+mn-lt"/>
                <a:ea typeface="+mn-ea"/>
                <a:cs typeface="+mn-cs"/>
              </a:rPr>
              <a:t>. </a:t>
            </a:r>
          </a:p>
          <a:p>
            <a:pPr eaLnBrk="1" fontAlgn="auto" hangingPunct="1">
              <a:spcBef>
                <a:spcPts val="0"/>
              </a:spcBef>
              <a:spcAft>
                <a:spcPts val="0"/>
              </a:spcAft>
              <a:defRPr/>
            </a:pPr>
            <a:endParaRPr lang="el-GR" sz="1200" kern="1200" dirty="0" smtClean="0">
              <a:solidFill>
                <a:schemeClr val="tx1"/>
              </a:solidFill>
              <a:latin typeface="+mn-lt"/>
              <a:ea typeface="+mn-ea"/>
              <a:cs typeface="+mn-cs"/>
            </a:endParaRPr>
          </a:p>
          <a:p>
            <a:pPr eaLnBrk="1" fontAlgn="auto" hangingPunct="1">
              <a:spcBef>
                <a:spcPts val="0"/>
              </a:spcBef>
              <a:spcAft>
                <a:spcPts val="0"/>
              </a:spcAft>
              <a:defRPr/>
            </a:pPr>
            <a:r>
              <a:rPr lang="el-GR" sz="1200" kern="1200" dirty="0" smtClean="0">
                <a:solidFill>
                  <a:schemeClr val="tx1"/>
                </a:solidFill>
                <a:latin typeface="+mn-lt"/>
                <a:ea typeface="+mn-ea"/>
                <a:cs typeface="+mn-cs"/>
              </a:rPr>
              <a:t>Η συσχέτιση ανάμεσα σε μία και πολλές εγγραφές [</a:t>
            </a:r>
            <a:r>
              <a:rPr lang="el-GR" sz="1200" i="1" kern="1200" dirty="0" smtClean="0">
                <a:solidFill>
                  <a:schemeClr val="tx1"/>
                </a:solidFill>
                <a:latin typeface="+mn-lt"/>
                <a:ea typeface="+mn-ea"/>
                <a:cs typeface="+mn-cs"/>
              </a:rPr>
              <a:t>ένα-προς-</a:t>
            </a:r>
            <a:r>
              <a:rPr lang="el-GR" sz="1200" i="1" kern="1200" dirty="0" err="1" smtClean="0">
                <a:solidFill>
                  <a:schemeClr val="tx1"/>
                </a:solidFill>
                <a:latin typeface="+mn-lt"/>
                <a:ea typeface="+mn-ea"/>
                <a:cs typeface="+mn-cs"/>
              </a:rPr>
              <a:t>πολλά</a:t>
            </a:r>
            <a:r>
              <a:rPr lang="el-GR" sz="1200" i="1" kern="1200" dirty="0" smtClean="0">
                <a:solidFill>
                  <a:schemeClr val="tx1"/>
                </a:solidFill>
                <a:latin typeface="+mn-lt"/>
                <a:ea typeface="+mn-ea"/>
                <a:cs typeface="+mn-cs"/>
              </a:rPr>
              <a:t> – </a:t>
            </a:r>
            <a:r>
              <a:rPr lang="en-US" sz="1200" i="1" kern="1200" dirty="0" smtClean="0">
                <a:solidFill>
                  <a:schemeClr val="tx1"/>
                </a:solidFill>
                <a:latin typeface="+mn-lt"/>
                <a:ea typeface="+mn-ea"/>
                <a:cs typeface="+mn-cs"/>
              </a:rPr>
              <a:t>one</a:t>
            </a:r>
            <a:r>
              <a:rPr lang="el-GR" sz="1200" i="1"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to</a:t>
            </a:r>
            <a:r>
              <a:rPr lang="el-GR" sz="1200" i="1"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many relationship</a:t>
            </a:r>
            <a:r>
              <a:rPr lang="el-GR" sz="1200" i="1" kern="1200" dirty="0" smtClean="0">
                <a:solidFill>
                  <a:schemeClr val="tx1"/>
                </a:solidFill>
                <a:latin typeface="+mn-lt"/>
                <a:ea typeface="+mn-ea"/>
                <a:cs typeface="+mn-cs"/>
              </a:rPr>
              <a:t> (1:</a:t>
            </a:r>
            <a:r>
              <a:rPr lang="en-US" sz="1200" i="1" kern="1200" dirty="0" smtClean="0">
                <a:solidFill>
                  <a:schemeClr val="tx1"/>
                </a:solidFill>
                <a:latin typeface="+mn-lt"/>
                <a:ea typeface="+mn-ea"/>
                <a:cs typeface="+mn-cs"/>
              </a:rPr>
              <a:t>M</a:t>
            </a:r>
            <a:r>
              <a:rPr lang="el-GR" sz="1200" i="1"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είναι σχετικά</a:t>
            </a:r>
            <a:r>
              <a:rPr lang="el-GR" sz="1200" i="1"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πιο περίπλοκη</a:t>
            </a:r>
            <a:r>
              <a:rPr lang="el-GR" sz="1200" i="1" kern="1200" dirty="0" smtClean="0">
                <a:solidFill>
                  <a:schemeClr val="tx1"/>
                </a:solidFill>
                <a:latin typeface="+mn-lt"/>
                <a:ea typeface="+mn-ea"/>
                <a:cs typeface="+mn-cs"/>
              </a:rPr>
              <a:t>.</a:t>
            </a:r>
            <a:r>
              <a:rPr lang="el-GR" sz="1200" kern="1200" dirty="0" smtClean="0">
                <a:solidFill>
                  <a:schemeClr val="tx1"/>
                </a:solidFill>
                <a:latin typeface="+mn-lt"/>
                <a:ea typeface="+mn-ea"/>
                <a:cs typeface="+mn-cs"/>
              </a:rPr>
              <a:t> Ένα άτομο μπορεί να μία ή περισσότερες διευθύνσεις</a:t>
            </a:r>
            <a:r>
              <a:rPr lang="el-GR" sz="1200" kern="1200" baseline="0" dirty="0" smtClean="0">
                <a:solidFill>
                  <a:schemeClr val="tx1"/>
                </a:solidFill>
                <a:latin typeface="+mn-lt"/>
                <a:ea typeface="+mn-ea"/>
                <a:cs typeface="+mn-cs"/>
              </a:rPr>
              <a:t> ηλεκτρονικού ταχυδρομείου</a:t>
            </a:r>
            <a:r>
              <a:rPr lang="el-GR" sz="1200" kern="1200" dirty="0" smtClean="0">
                <a:solidFill>
                  <a:schemeClr val="tx1"/>
                </a:solidFill>
                <a:latin typeface="+mn-lt"/>
                <a:ea typeface="+mn-ea"/>
                <a:cs typeface="+mn-cs"/>
              </a:rPr>
              <a:t>, για παράδειγμα, ή ένα ή περισσότερα άτομα τα οποία να αναφέρονται σε αυτό. </a:t>
            </a:r>
          </a:p>
          <a:p>
            <a:pPr eaLnBrk="1" fontAlgn="auto" hangingPunct="1">
              <a:spcBef>
                <a:spcPts val="0"/>
              </a:spcBef>
              <a:spcAft>
                <a:spcPts val="0"/>
              </a:spcAft>
              <a:defRPr/>
            </a:pPr>
            <a:endParaRPr lang="el-GR" sz="1200" b="0" kern="1200" dirty="0" smtClean="0">
              <a:solidFill>
                <a:schemeClr val="tx1"/>
              </a:solidFill>
              <a:latin typeface="+mn-lt"/>
              <a:ea typeface="+mn-ea"/>
              <a:cs typeface="+mn-cs"/>
            </a:endParaRPr>
          </a:p>
          <a:p>
            <a:pPr eaLnBrk="1" fontAlgn="auto" hangingPunct="1">
              <a:spcBef>
                <a:spcPts val="0"/>
              </a:spcBef>
              <a:spcAft>
                <a:spcPts val="0"/>
              </a:spcAft>
              <a:defRPr/>
            </a:pPr>
            <a:r>
              <a:rPr lang="el-GR" sz="1200" b="0" kern="1200" dirty="0" smtClean="0">
                <a:solidFill>
                  <a:schemeClr val="tx1"/>
                </a:solidFill>
                <a:latin typeface="+mn-lt"/>
                <a:ea typeface="+mn-ea"/>
                <a:cs typeface="+mn-cs"/>
              </a:rPr>
              <a:t>Η</a:t>
            </a:r>
            <a:r>
              <a:rPr lang="el-GR" sz="1200" b="0" kern="1200" baseline="0" dirty="0" smtClean="0">
                <a:solidFill>
                  <a:schemeClr val="tx1"/>
                </a:solidFill>
                <a:latin typeface="+mn-lt"/>
                <a:ea typeface="+mn-ea"/>
                <a:cs typeface="+mn-cs"/>
              </a:rPr>
              <a:t> πολυσήμαντη συσχέτιση [πολλά-προς-</a:t>
            </a:r>
            <a:r>
              <a:rPr lang="el-GR" sz="1200" b="0" kern="1200" baseline="0" dirty="0" err="1" smtClean="0">
                <a:solidFill>
                  <a:schemeClr val="tx1"/>
                </a:solidFill>
                <a:latin typeface="+mn-lt"/>
                <a:ea typeface="+mn-ea"/>
                <a:cs typeface="+mn-cs"/>
              </a:rPr>
              <a:t>πολλά</a:t>
            </a:r>
            <a:r>
              <a:rPr lang="el-GR" sz="1200" b="0" kern="1200" baseline="0" dirty="0" smtClean="0">
                <a:solidFill>
                  <a:schemeClr val="tx1"/>
                </a:solidFill>
                <a:latin typeface="+mn-lt"/>
                <a:ea typeface="+mn-ea"/>
                <a:cs typeface="+mn-cs"/>
              </a:rPr>
              <a:t> - </a:t>
            </a:r>
            <a:r>
              <a:rPr lang="en-US" b="0" dirty="0" smtClean="0">
                <a:solidFill>
                  <a:srgbClr val="FF0000"/>
                </a:solidFill>
                <a:latin typeface="Arial" pitchFamily="34" charset="0"/>
                <a:cs typeface="Arial" pitchFamily="34" charset="0"/>
              </a:rPr>
              <a:t>many-to-many relationship (M:M)</a:t>
            </a:r>
            <a:r>
              <a:rPr lang="el-GR" b="0" dirty="0" smtClean="0">
                <a:solidFill>
                  <a:srgbClr val="FF0000"/>
                </a:solidFill>
                <a:latin typeface="Arial" pitchFamily="34" charset="0"/>
                <a:cs typeface="Arial" pitchFamily="34" charset="0"/>
              </a:rPr>
              <a:t>] είναι επίσης περισσότερο πολύπλοκη.</a:t>
            </a:r>
            <a:r>
              <a:rPr lang="el-GR" b="0" baseline="0" dirty="0" smtClean="0">
                <a:solidFill>
                  <a:srgbClr val="FF0000"/>
                </a:solidFill>
                <a:latin typeface="Arial" pitchFamily="34" charset="0"/>
                <a:cs typeface="Arial" pitchFamily="34" charset="0"/>
              </a:rPr>
              <a:t> </a:t>
            </a:r>
            <a:r>
              <a:rPr lang="el-GR" b="0" dirty="0" smtClean="0">
                <a:solidFill>
                  <a:srgbClr val="FF0000"/>
                </a:solidFill>
                <a:latin typeface="Arial" pitchFamily="34" charset="0"/>
                <a:cs typeface="Arial" pitchFamily="34" charset="0"/>
              </a:rPr>
              <a:t>Αυτό μπορεί να συμβαίνει στην περίπτωση που ένα άτομο συμμετέχει σε οποιονδήποτε αριθμό έργων, σε καθένα εκ των οποίων να έχει ανατεθεί οποιοσδήποτε αριθμός εργαζομένων.</a:t>
            </a:r>
            <a:endParaRPr lang="en-US" b="0" dirty="0" smtClean="0">
              <a:solidFill>
                <a:srgbClr val="FF0000"/>
              </a:solidFill>
              <a:latin typeface="Arial" pitchFamily="34" charset="0"/>
              <a:cs typeface="Arial" pitchFamily="34" charset="0"/>
            </a:endParaRP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9C17AA-7C2E-49DA-8EC1-6B754CE5ED3D}" type="slidenum">
              <a:rPr lang="en-US">
                <a:cs typeface="Arial" charset="0"/>
              </a:rPr>
              <a:pPr fontAlgn="base">
                <a:spcBef>
                  <a:spcPct val="0"/>
                </a:spcBef>
                <a:spcAft>
                  <a:spcPct val="0"/>
                </a:spcAft>
                <a:defRPr/>
              </a:pPr>
              <a:t>10</a:t>
            </a:fld>
            <a:endParaRPr lang="en-US"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Ο βρετανός μαθηματικός E. F. </a:t>
            </a:r>
            <a:r>
              <a:rPr lang="el-GR" dirty="0" err="1" smtClean="0">
                <a:latin typeface="Arial" charset="0"/>
                <a:cs typeface="Arial" charset="0"/>
              </a:rPr>
              <a:t>Codd</a:t>
            </a:r>
            <a:r>
              <a:rPr lang="el-GR" dirty="0" smtClean="0">
                <a:latin typeface="Arial" charset="0"/>
                <a:cs typeface="Arial" charset="0"/>
              </a:rPr>
              <a:t>, ο οποίος εργαζόταν στην IBM, εφεύρε τη σχεσιακή βάση δεδομένων (</a:t>
            </a:r>
            <a:r>
              <a:rPr lang="el-GR" dirty="0" err="1" smtClean="0">
                <a:latin typeface="Arial" charset="0"/>
                <a:cs typeface="Arial" charset="0"/>
              </a:rPr>
              <a:t>relational</a:t>
            </a:r>
            <a:r>
              <a:rPr lang="el-GR" dirty="0" smtClean="0">
                <a:latin typeface="Arial" charset="0"/>
                <a:cs typeface="Arial" charset="0"/>
              </a:rPr>
              <a:t> </a:t>
            </a:r>
            <a:r>
              <a:rPr lang="el-GR" dirty="0" err="1" smtClean="0">
                <a:latin typeface="Arial" charset="0"/>
                <a:cs typeface="Arial" charset="0"/>
              </a:rPr>
              <a:t>database</a:t>
            </a:r>
            <a:r>
              <a:rPr lang="el-GR" dirty="0" smtClean="0">
                <a:latin typeface="Arial" charset="0"/>
                <a:cs typeface="Arial" charset="0"/>
              </a:rPr>
              <a:t>), η οποία οργανώνει τις πληροφορίες σε πίνακες εγγραφών που συσχετίζονται μεταξύ τους, συνδέοντας ένα πεδίο ενός πίνακα με ένα πεδίο σε έναν άλλον πίνακα με τα αντίστοιχα δεδομένα. Η προσέγγιση αυτή διαχωρίζει τα δεδομένα από τις διαδρομές ανάκλησής τους, κάνοντας με τον τρόπο αυτό τη βάση δεδομένων λιγότερο εξαρτημένη από το υλικό και το λειτουργικό της σύστημα. Η εφεύρεση του </a:t>
            </a:r>
            <a:r>
              <a:rPr lang="el-GR" dirty="0" err="1" smtClean="0">
                <a:latin typeface="Arial" charset="0"/>
                <a:cs typeface="Arial" charset="0"/>
              </a:rPr>
              <a:t>Codd</a:t>
            </a:r>
            <a:r>
              <a:rPr lang="el-GR" dirty="0" smtClean="0">
                <a:latin typeface="Arial" charset="0"/>
                <a:cs typeface="Arial" charset="0"/>
              </a:rPr>
              <a:t> κατέληξε να κυριαρχεί στον κλάδο</a:t>
            </a:r>
            <a:r>
              <a:rPr lang="en-US" dirty="0" smtClean="0">
                <a:latin typeface="Arial" charset="0"/>
                <a:cs typeface="Arial" charset="0"/>
              </a:rPr>
              <a:t>.</a:t>
            </a: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Προκειμένου να γίνει κατανοητή η λειτουργία της σχεσιακής βάσης δεδομένων, ας πάρουμε για παράδειγμα τους πίνακες στη</a:t>
            </a:r>
            <a:r>
              <a:rPr lang="el-GR" baseline="0" dirty="0" smtClean="0">
                <a:latin typeface="Arial" charset="0"/>
                <a:cs typeface="Arial" charset="0"/>
              </a:rPr>
              <a:t> διαφάνεια</a:t>
            </a:r>
            <a:r>
              <a:rPr lang="el-GR" dirty="0" smtClean="0">
                <a:latin typeface="Arial" charset="0"/>
                <a:cs typeface="Arial" charset="0"/>
              </a:rPr>
              <a:t>. Ο πρώτος πίνακας περιέχει τον αριθμό μητρώου φοιτητή, το επώνυμο, το όνομα και την ημερομηνία γέννησής του. Ο δεύτερος πίνακας δείχνει τις δηλώσεις μαθημάτων με πεδία που περιέχουν τον αριθμό μητρώου φοιτητή, τον κωδικό του μαθήματος και το βαθμό. Να σημειωθεί ότι ο αριθμός μητρώου φοιτητή περιλαμβάνεται και στον δεύτερο πίνακα, καθιστώντας δυνατή τη σύνδεση των εγγραφών στους δύο πίνακες. </a:t>
            </a:r>
            <a:endParaRPr lang="en-US" dirty="0" smtClean="0">
              <a:latin typeface="Arial" charset="0"/>
              <a:cs typeface="Arial" charset="0"/>
            </a:endParaRP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56781E-2633-4970-959F-D61A80431947}" type="slidenum">
              <a:rPr lang="en-US">
                <a:cs typeface="Arial" charset="0"/>
              </a:rPr>
              <a:pPr fontAlgn="base">
                <a:spcBef>
                  <a:spcPct val="0"/>
                </a:spcBef>
                <a:spcAft>
                  <a:spcPct val="0"/>
                </a:spcAft>
                <a:defRPr/>
              </a:pPr>
              <a:t>11</a:t>
            </a:fld>
            <a:endParaRPr 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l-GR" dirty="0" smtClean="0">
                <a:latin typeface="Arial" pitchFamily="34" charset="0"/>
                <a:cs typeface="Arial" pitchFamily="34" charset="0"/>
              </a:rPr>
              <a:t>Το μοντέλο</a:t>
            </a:r>
            <a:r>
              <a:rPr lang="el-GR" baseline="0" dirty="0" smtClean="0">
                <a:latin typeface="Arial" pitchFamily="34" charset="0"/>
                <a:cs typeface="Arial" pitchFamily="34" charset="0"/>
              </a:rPr>
              <a:t> δεδομένων για μία σχεσιακή βάση δεδομένων περιλαμβάνει τις οντότητες και τα γνωρίσματά τους, τα πρωτεύοντα κλειδιά και την </a:t>
            </a:r>
            <a:r>
              <a:rPr lang="el-GR" baseline="0" dirty="0" err="1" smtClean="0">
                <a:latin typeface="Arial" pitchFamily="34" charset="0"/>
                <a:cs typeface="Arial" pitchFamily="34" charset="0"/>
              </a:rPr>
              <a:t>κανονικοποίηση</a:t>
            </a:r>
            <a:r>
              <a:rPr lang="el-GR" baseline="0" dirty="0" smtClean="0">
                <a:latin typeface="Arial" pitchFamily="34" charset="0"/>
                <a:cs typeface="Arial" pitchFamily="34" charset="0"/>
              </a:rPr>
              <a:t>. </a:t>
            </a:r>
            <a:endParaRPr lang="en-US" dirty="0" smtClean="0">
              <a:latin typeface="Arial" pitchFamily="34" charset="0"/>
              <a:cs typeface="Arial" pitchFamily="34" charset="0"/>
            </a:endParaRPr>
          </a:p>
          <a:p>
            <a:pPr eaLnBrk="1" fontAlgn="auto" hangingPunct="1">
              <a:spcBef>
                <a:spcPts val="0"/>
              </a:spcBef>
              <a:spcAft>
                <a:spcPts val="0"/>
              </a:spcAft>
              <a:defRPr/>
            </a:pPr>
            <a:endParaRPr lang="en-US" dirty="0" smtClean="0">
              <a:latin typeface="Arial" pitchFamily="34" charset="0"/>
              <a:cs typeface="Arial" pitchFamily="34" charset="0"/>
            </a:endParaRPr>
          </a:p>
          <a:p>
            <a:pPr marL="234950" indent="-234950" eaLnBrk="1" fontAlgn="auto" hangingPunct="1">
              <a:spcBef>
                <a:spcPts val="0"/>
              </a:spcBef>
              <a:spcAft>
                <a:spcPts val="0"/>
              </a:spcAft>
              <a:buFont typeface="Arial" pitchFamily="34" charset="0"/>
              <a:buChar char="•"/>
              <a:defRPr/>
            </a:pPr>
            <a:r>
              <a:rPr lang="el-GR" dirty="0" smtClean="0">
                <a:latin typeface="Arial" pitchFamily="34" charset="0"/>
                <a:cs typeface="Arial" pitchFamily="34" charset="0"/>
              </a:rPr>
              <a:t>Κάθε οντότητα (</a:t>
            </a:r>
            <a:r>
              <a:rPr lang="el-GR" dirty="0" err="1" smtClean="0">
                <a:latin typeface="Arial" pitchFamily="34" charset="0"/>
                <a:cs typeface="Arial" pitchFamily="34" charset="0"/>
              </a:rPr>
              <a:t>entity</a:t>
            </a:r>
            <a:r>
              <a:rPr lang="el-GR" dirty="0" smtClean="0">
                <a:latin typeface="Arial" pitchFamily="34" charset="0"/>
                <a:cs typeface="Arial" pitchFamily="34" charset="0"/>
              </a:rPr>
              <a:t>) που θα συμπεριληφθεί στο μοντέλο θα έχει γνωρίσματα (</a:t>
            </a:r>
            <a:r>
              <a:rPr lang="el-GR" dirty="0" err="1" smtClean="0">
                <a:latin typeface="Arial" pitchFamily="34" charset="0"/>
                <a:cs typeface="Arial" pitchFamily="34" charset="0"/>
              </a:rPr>
              <a:t>attributes</a:t>
            </a:r>
            <a:r>
              <a:rPr lang="el-GR" dirty="0" smtClean="0">
                <a:latin typeface="Arial" pitchFamily="34" charset="0"/>
                <a:cs typeface="Arial" pitchFamily="34" charset="0"/>
              </a:rPr>
              <a:t>), ή πεδία (</a:t>
            </a:r>
            <a:r>
              <a:rPr lang="el-GR" dirty="0" err="1" smtClean="0">
                <a:latin typeface="Arial" pitchFamily="34" charset="0"/>
                <a:cs typeface="Arial" pitchFamily="34" charset="0"/>
              </a:rPr>
              <a:t>fields</a:t>
            </a:r>
            <a:r>
              <a:rPr lang="el-GR" dirty="0" smtClean="0">
                <a:latin typeface="Arial" pitchFamily="34" charset="0"/>
                <a:cs typeface="Arial" pitchFamily="34" charset="0"/>
              </a:rPr>
              <a:t>), που περιγράφουν την οντότητα. Η οντότητα «Υπάλληλοι», λόγου χάρη, είναι αρκετά σαφής, με γνωρίσματα όπως ο κωδικός υπαλλήλου, το επώνυμο, το όνομα, η ημερομηνία γέννησης, η διεύθυνση ηλεκτρονικού ταχυδρομείου και ο αριθμός τηλεφώνου. Μια μεμονωμένη οντότητα μαζί με τα γνωρίσματά (ή πεδία) της θα αποτελέσουν μια εγγραφή (</a:t>
            </a:r>
            <a:r>
              <a:rPr lang="el-GR" dirty="0" err="1" smtClean="0">
                <a:latin typeface="Arial" pitchFamily="34" charset="0"/>
                <a:cs typeface="Arial" pitchFamily="34" charset="0"/>
              </a:rPr>
              <a:t>record</a:t>
            </a:r>
            <a:r>
              <a:rPr lang="el-GR" dirty="0" smtClean="0">
                <a:latin typeface="Arial" pitchFamily="34" charset="0"/>
                <a:cs typeface="Arial" pitchFamily="34" charset="0"/>
              </a:rPr>
              <a:t>). Το σύνολο των εγγραφών θα αποτελέσουν έναν πίνακα (</a:t>
            </a:r>
            <a:r>
              <a:rPr lang="el-GR" dirty="0" err="1" smtClean="0">
                <a:latin typeface="Arial" pitchFamily="34" charset="0"/>
                <a:cs typeface="Arial" pitchFamily="34" charset="0"/>
              </a:rPr>
              <a:t>table</a:t>
            </a:r>
            <a:r>
              <a:rPr lang="el-GR" dirty="0" smtClean="0">
                <a:latin typeface="Arial" pitchFamily="34" charset="0"/>
                <a:cs typeface="Arial" pitchFamily="34" charset="0"/>
              </a:rPr>
              <a:t>) στο σχεσιακό μοντέλο. </a:t>
            </a:r>
            <a:endParaRPr lang="en-US" dirty="0" smtClean="0">
              <a:latin typeface="Arial" pitchFamily="34" charset="0"/>
              <a:cs typeface="Arial" pitchFamily="34" charset="0"/>
            </a:endParaRPr>
          </a:p>
          <a:p>
            <a:pPr marL="234950" indent="-234950" eaLnBrk="1" fontAlgn="auto" hangingPunct="1">
              <a:spcBef>
                <a:spcPts val="0"/>
              </a:spcBef>
              <a:spcAft>
                <a:spcPts val="0"/>
              </a:spcAft>
              <a:buFont typeface="Arial" pitchFamily="34" charset="0"/>
              <a:buChar char="•"/>
              <a:defRPr/>
            </a:pPr>
            <a:endParaRPr lang="en-US" dirty="0" smtClean="0">
              <a:latin typeface="Arial" pitchFamily="34" charset="0"/>
              <a:cs typeface="Arial" pitchFamily="34" charset="0"/>
            </a:endParaRPr>
          </a:p>
          <a:p>
            <a:pPr marL="234950" indent="-234950" eaLnBrk="1" fontAlgn="auto" hangingPunct="1">
              <a:spcBef>
                <a:spcPts val="0"/>
              </a:spcBef>
              <a:spcAft>
                <a:spcPts val="0"/>
              </a:spcAft>
              <a:buFont typeface="Arial" pitchFamily="34" charset="0"/>
              <a:buChar char="•"/>
              <a:defRPr/>
            </a:pPr>
            <a:r>
              <a:rPr lang="el-GR" dirty="0" smtClean="0">
                <a:latin typeface="Arial" pitchFamily="34" charset="0"/>
                <a:cs typeface="Arial" pitchFamily="34" charset="0"/>
              </a:rPr>
              <a:t>Κάθε εγγραφή ενός πίνακα θα πρέπει να περιλαμβάνει ένα και μόνο πρωτεύον κλειδί (</a:t>
            </a:r>
            <a:r>
              <a:rPr lang="el-GR" dirty="0" err="1" smtClean="0">
                <a:latin typeface="Arial" pitchFamily="34" charset="0"/>
                <a:cs typeface="Arial" pitchFamily="34" charset="0"/>
              </a:rPr>
              <a:t>primary</a:t>
            </a:r>
            <a:r>
              <a:rPr lang="el-GR" dirty="0" smtClean="0">
                <a:latin typeface="Arial" pitchFamily="34" charset="0"/>
                <a:cs typeface="Arial" pitchFamily="34" charset="0"/>
              </a:rPr>
              <a:t> </a:t>
            </a:r>
            <a:r>
              <a:rPr lang="el-GR" dirty="0" err="1" smtClean="0">
                <a:latin typeface="Arial" pitchFamily="34" charset="0"/>
                <a:cs typeface="Arial" pitchFamily="34" charset="0"/>
              </a:rPr>
              <a:t>key</a:t>
            </a:r>
            <a:r>
              <a:rPr lang="el-GR" dirty="0" smtClean="0">
                <a:latin typeface="Arial" pitchFamily="34" charset="0"/>
                <a:cs typeface="Arial" pitchFamily="34" charset="0"/>
              </a:rPr>
              <a:t>). Το πρωτεύον κλειδί είναι ένα πεδίο, ή συνδυασμός πεδίων, το οποίο καθιστά την εγγραφή μοναδική για τον συγκεκριμένο πίνακα. </a:t>
            </a:r>
            <a:endParaRPr lang="en-US" dirty="0" smtClean="0">
              <a:latin typeface="Arial" pitchFamily="34" charset="0"/>
              <a:cs typeface="Arial" pitchFamily="34" charset="0"/>
            </a:endParaRPr>
          </a:p>
          <a:p>
            <a:pPr marL="234950" indent="-234950" eaLnBrk="1" fontAlgn="auto" hangingPunct="1">
              <a:spcBef>
                <a:spcPts val="0"/>
              </a:spcBef>
              <a:spcAft>
                <a:spcPts val="0"/>
              </a:spcAft>
              <a:buFont typeface="Arial" pitchFamily="34" charset="0"/>
              <a:buChar char="•"/>
              <a:defRPr/>
            </a:pPr>
            <a:endParaRPr lang="en-US" dirty="0" smtClean="0">
              <a:latin typeface="Arial" pitchFamily="34" charset="0"/>
              <a:cs typeface="Arial" pitchFamily="34" charset="0"/>
            </a:endParaRPr>
          </a:p>
          <a:p>
            <a:pPr marL="234950" indent="-234950" eaLnBrk="1" fontAlgn="auto" hangingPunct="1">
              <a:spcBef>
                <a:spcPts val="0"/>
              </a:spcBef>
              <a:spcAft>
                <a:spcPts val="0"/>
              </a:spcAft>
              <a:buFont typeface="Arial" pitchFamily="34" charset="0"/>
              <a:buChar char="•"/>
              <a:defRPr/>
            </a:pPr>
            <a:r>
              <a:rPr lang="el-GR" dirty="0" smtClean="0">
                <a:latin typeface="Arial" pitchFamily="34" charset="0"/>
                <a:cs typeface="Arial" pitchFamily="34" charset="0"/>
              </a:rPr>
              <a:t>Το επόμενο βήμα που πρέπει να γίνει είναι να εκκαθαριστούν περαιτέρω οι οντότητες και οι συσχετίσεις τους. Η διαδικασία αυτή ονομάζεται </a:t>
            </a:r>
            <a:r>
              <a:rPr lang="el-GR" dirty="0" err="1" smtClean="0">
                <a:latin typeface="Arial" pitchFamily="34" charset="0"/>
                <a:cs typeface="Arial" pitchFamily="34" charset="0"/>
              </a:rPr>
              <a:t>κανονικοποίηση</a:t>
            </a:r>
            <a:r>
              <a:rPr lang="el-GR" dirty="0" smtClean="0">
                <a:latin typeface="Arial" pitchFamily="34" charset="0"/>
                <a:cs typeface="Arial" pitchFamily="34" charset="0"/>
              </a:rPr>
              <a:t> (</a:t>
            </a:r>
            <a:r>
              <a:rPr lang="el-GR" dirty="0" err="1" smtClean="0">
                <a:latin typeface="Arial" pitchFamily="34" charset="0"/>
                <a:cs typeface="Arial" pitchFamily="34" charset="0"/>
              </a:rPr>
              <a:t>normalization</a:t>
            </a:r>
            <a:r>
              <a:rPr lang="el-GR" dirty="0" smtClean="0">
                <a:latin typeface="Arial" pitchFamily="34" charset="0"/>
                <a:cs typeface="Arial" pitchFamily="34" charset="0"/>
              </a:rPr>
              <a:t>) και βοηθά στη μείωση των επαναλήψεων της ίδιας πληροφορίας μέσα στους πίνακες</a:t>
            </a:r>
            <a:r>
              <a:rPr lang="en-US" dirty="0" smtClean="0">
                <a:latin typeface="Arial" pitchFamily="34" charset="0"/>
                <a:cs typeface="Arial" pitchFamily="34" charset="0"/>
              </a:rPr>
              <a:t>. </a:t>
            </a:r>
            <a:r>
              <a:rPr lang="el-GR" dirty="0" smtClean="0">
                <a:latin typeface="Arial" pitchFamily="34" charset="0"/>
                <a:cs typeface="Arial" pitchFamily="34" charset="0"/>
              </a:rPr>
              <a:t>Στον πίνακα Υπάλληλοι, λόγου χάρη, ένας από τους στόχους της </a:t>
            </a:r>
            <a:r>
              <a:rPr lang="el-GR" dirty="0" err="1" smtClean="0">
                <a:latin typeface="Arial" pitchFamily="34" charset="0"/>
                <a:cs typeface="Arial" pitchFamily="34" charset="0"/>
              </a:rPr>
              <a:t>κανονικοποίησης</a:t>
            </a:r>
            <a:r>
              <a:rPr lang="el-GR" dirty="0" smtClean="0">
                <a:latin typeface="Arial" pitchFamily="34" charset="0"/>
                <a:cs typeface="Arial" pitchFamily="34" charset="0"/>
              </a:rPr>
              <a:t> είναι να καταστεί καθένα γνώρισμα συναρτησιακά (λειτουργικά) εξαρτώμενο (</a:t>
            </a:r>
            <a:r>
              <a:rPr lang="el-GR" dirty="0" err="1" smtClean="0">
                <a:latin typeface="Arial" pitchFamily="34" charset="0"/>
                <a:cs typeface="Arial" pitchFamily="34" charset="0"/>
              </a:rPr>
              <a:t>functionally</a:t>
            </a:r>
            <a:r>
              <a:rPr lang="el-GR" dirty="0" smtClean="0">
                <a:latin typeface="Arial" pitchFamily="34" charset="0"/>
                <a:cs typeface="Arial" pitchFamily="34" charset="0"/>
              </a:rPr>
              <a:t> </a:t>
            </a:r>
            <a:r>
              <a:rPr lang="el-GR" dirty="0" err="1" smtClean="0">
                <a:latin typeface="Arial" pitchFamily="34" charset="0"/>
                <a:cs typeface="Arial" pitchFamily="34" charset="0"/>
              </a:rPr>
              <a:t>dependent</a:t>
            </a:r>
            <a:r>
              <a:rPr lang="el-GR" dirty="0" smtClean="0">
                <a:latin typeface="Arial" pitchFamily="34" charset="0"/>
                <a:cs typeface="Arial" pitchFamily="34" charset="0"/>
              </a:rPr>
              <a:t>) από τον κωδικό υπαλλήλου, ο οποίος προσδιορίζει με τρόπο μοναδικό κάθε υπάλληλο. Συναρτησιακή εξάρτηση σημαίνει ότι για καθεμία τιμή κωδικού υπαλλήλου υπάρχει ακριβώς μία τιμή για καθένα από τα γνωρίσματα που περιλαμβάνονται στην εγγραφή. </a:t>
            </a:r>
            <a:r>
              <a:rPr lang="el-GR" sz="1200" kern="1200" dirty="0" smtClean="0">
                <a:solidFill>
                  <a:schemeClr val="tx1"/>
                </a:solidFill>
                <a:latin typeface="+mn-lt"/>
                <a:ea typeface="+mn-ea"/>
                <a:cs typeface="+mn-cs"/>
              </a:rPr>
              <a:t>Επιπλέον, ο κωδικός υπαλλήλου καθορίζει την τιμή αυτή. Αναλόγως</a:t>
            </a:r>
            <a:r>
              <a:rPr lang="el-GR" sz="1200" kern="1200" baseline="0" dirty="0" smtClean="0">
                <a:solidFill>
                  <a:schemeClr val="tx1"/>
                </a:solidFill>
                <a:latin typeface="+mn-lt"/>
                <a:ea typeface="+mn-ea"/>
                <a:cs typeface="+mn-cs"/>
              </a:rPr>
              <a:t> θα πρέπει να υπάρχει </a:t>
            </a:r>
            <a:r>
              <a:rPr lang="el-GR" sz="1200" kern="1200" dirty="0" smtClean="0">
                <a:solidFill>
                  <a:schemeClr val="tx1"/>
                </a:solidFill>
                <a:latin typeface="+mn-lt"/>
                <a:ea typeface="+mn-ea"/>
                <a:cs typeface="+mn-cs"/>
              </a:rPr>
              <a:t>μόνο μία διεύθυνση ηλεκτρονικού ταχυδρομείου για κάθε υπάλληλο, μία ημερομηνία γέννησης, ένα επώνυμο, ένα όνομα και ένα τμήμα. </a:t>
            </a:r>
            <a:endParaRPr lang="el-GR" dirty="0" smtClean="0">
              <a:latin typeface="Arial" pitchFamily="34" charset="0"/>
              <a:cs typeface="Arial" pitchFamily="34" charset="0"/>
            </a:endParaRP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64601C-84A4-4972-A043-60EFD30351B4}" type="slidenum">
              <a:rPr lang="en-US">
                <a:cs typeface="Arial" charset="0"/>
              </a:rPr>
              <a:pPr fontAlgn="base">
                <a:spcBef>
                  <a:spcPct val="0"/>
                </a:spcBef>
                <a:spcAft>
                  <a:spcPct val="0"/>
                </a:spcAft>
                <a:defRPr/>
              </a:pPr>
              <a:t>12</a:t>
            </a:fld>
            <a:endParaRPr lang="en-US"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marL="234950" indent="-234950" eaLnBrk="1" hangingPunct="1">
              <a:spcBef>
                <a:spcPct val="0"/>
              </a:spcBef>
              <a:buFontTx/>
              <a:buChar char="•"/>
            </a:pPr>
            <a:r>
              <a:rPr lang="el-GR" dirty="0" smtClean="0">
                <a:latin typeface="Arial" charset="0"/>
                <a:cs typeface="Arial" charset="0"/>
              </a:rPr>
              <a:t>Όταν ένα πρωτεύον κλειδί αποτελεί γνώρισμα ενός άλλου πίνακα</a:t>
            </a:r>
            <a:r>
              <a:rPr lang="el-GR" baseline="0" dirty="0" smtClean="0">
                <a:latin typeface="Arial" charset="0"/>
                <a:cs typeface="Arial" charset="0"/>
              </a:rPr>
              <a:t> </a:t>
            </a:r>
            <a:r>
              <a:rPr lang="el-GR" dirty="0" smtClean="0">
                <a:latin typeface="Arial" charset="0"/>
                <a:cs typeface="Arial" charset="0"/>
              </a:rPr>
              <a:t>τότε ονομάζεται ξένο κλειδί. Χρησιμοποιείται για να συνδέσει τις εγγραφές δύο πινάκων.</a:t>
            </a:r>
          </a:p>
          <a:p>
            <a:pPr marL="234950" indent="-234950" eaLnBrk="1" hangingPunct="1">
              <a:spcBef>
                <a:spcPct val="0"/>
              </a:spcBef>
              <a:buFontTx/>
              <a:buChar char="•"/>
            </a:pPr>
            <a:endParaRPr lang="en-US" dirty="0" smtClean="0">
              <a:latin typeface="Arial" charset="0"/>
              <a:cs typeface="Arial" charset="0"/>
            </a:endParaRPr>
          </a:p>
          <a:p>
            <a:pPr marL="234950" indent="-234950" eaLnBrk="1" hangingPunct="1">
              <a:spcBef>
                <a:spcPct val="0"/>
              </a:spcBef>
              <a:buFontTx/>
              <a:buChar char="•"/>
            </a:pPr>
            <a:r>
              <a:rPr lang="el-GR" dirty="0" smtClean="0">
                <a:latin typeface="Arial" charset="0"/>
                <a:cs typeface="Arial" charset="0"/>
              </a:rPr>
              <a:t>Η </a:t>
            </a:r>
            <a:r>
              <a:rPr lang="el-GR" dirty="0" err="1" smtClean="0">
                <a:latin typeface="Arial" charset="0"/>
                <a:cs typeface="Arial" charset="0"/>
              </a:rPr>
              <a:t>κανονικοποίηση</a:t>
            </a:r>
            <a:r>
              <a:rPr lang="el-GR" dirty="0" smtClean="0">
                <a:latin typeface="Arial" charset="0"/>
                <a:cs typeface="Arial" charset="0"/>
              </a:rPr>
              <a:t> αποκαλύπτει μονοσήμαντες (1:Μ) και πολυσήμαντες (Μ:Μ) συσχετίσεις. Για παράδειγμα,</a:t>
            </a:r>
            <a:r>
              <a:rPr lang="el-GR" baseline="0" dirty="0" smtClean="0">
                <a:latin typeface="Arial" charset="0"/>
                <a:cs typeface="Arial" charset="0"/>
              </a:rPr>
              <a:t> σε μία επιχείρηση στην οποία κάθε υπάλληλος μπορεί να εργάζεται σε πολλά έργα την ίδια στιγμή (συσχέτιση ένα προς πολλά), μπορούμε να </a:t>
            </a:r>
            <a:r>
              <a:rPr lang="el-GR" baseline="0" dirty="0" err="1" smtClean="0">
                <a:latin typeface="Arial" charset="0"/>
                <a:cs typeface="Arial" charset="0"/>
              </a:rPr>
              <a:t>κανονικοποιήσουμε</a:t>
            </a:r>
            <a:r>
              <a:rPr lang="el-GR" baseline="0" dirty="0" smtClean="0">
                <a:latin typeface="Arial" charset="0"/>
                <a:cs typeface="Arial" charset="0"/>
              </a:rPr>
              <a:t> τη συσχέτιση μεταξύ των υπαλλήλων και έργων. Ο πίνακας Έργα θα χρησιμοποιεί το «Κωδικός Έργου» ως πρωτεύον κλειδί, ενώ ο πίνακας Υπάλληλοι το «Κωδικός Υπαλλήλου». Κατόπιν, για να υποστηριχθούν οι πολυσήμαντες συσχετίσεις (Μ:Μ) ανάμεσα στους υπαλλήλους και τα έργα, δημιουργούμε έναν τρίτο πίνακα για να συμπεριληφθούν τα δύο γνωρίσματα τα οποία συνδέουν τους εργαζομένους με τα έργα: «Κωδικός Υπαλλήλου» και «Κωδικός Έργου». </a:t>
            </a:r>
            <a:endParaRPr lang="el-GR" dirty="0" smtClean="0">
              <a:latin typeface="Arial" charset="0"/>
              <a:cs typeface="Arial" charset="0"/>
            </a:endParaRP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D6A0B0-8A72-433C-B13C-70948EA6C4A6}" type="slidenum">
              <a:rPr lang="en-US">
                <a:cs typeface="Arial" charset="0"/>
              </a:rPr>
              <a:pPr fontAlgn="base">
                <a:spcBef>
                  <a:spcPct val="0"/>
                </a:spcBef>
                <a:spcAft>
                  <a:spcPct val="0"/>
                </a:spcAft>
                <a:defRPr/>
              </a:pPr>
              <a:t>13</a:t>
            </a:fld>
            <a:endParaRPr lang="en-US"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xfrm>
            <a:off x="685800" y="4343400"/>
            <a:ext cx="5486400" cy="3786188"/>
          </a:xfrm>
          <a:noFill/>
        </p:spPr>
        <p:txBody>
          <a:bodyPr wrap="square" numCol="1" anchor="t" anchorCtr="0" compatLnSpc="1">
            <a:prstTxWarp prst="textNoShape">
              <a:avLst/>
            </a:prstTxWarp>
            <a:spAutoFit/>
          </a:bodyPr>
          <a:lstStyle/>
          <a:p>
            <a:pPr eaLnBrk="1" hangingPunct="1">
              <a:spcBef>
                <a:spcPct val="0"/>
              </a:spcBef>
            </a:pPr>
            <a:r>
              <a:rPr lang="el-GR" dirty="0" smtClean="0">
                <a:latin typeface="Arial" charset="0"/>
                <a:cs typeface="Arial" charset="0"/>
              </a:rPr>
              <a:t>Τα περισσότερα άτομα έχουν πρόσβαση στη βάση δεδομένων μέσω μιας εφαρμογής </a:t>
            </a:r>
            <a:r>
              <a:rPr lang="el-GR" dirty="0" err="1" smtClean="0">
                <a:latin typeface="Arial" charset="0"/>
                <a:cs typeface="Arial" charset="0"/>
              </a:rPr>
              <a:t>διεπαφής</a:t>
            </a:r>
            <a:r>
              <a:rPr lang="el-GR" dirty="0" smtClean="0">
                <a:latin typeface="Arial" charset="0"/>
                <a:cs typeface="Arial" charset="0"/>
              </a:rPr>
              <a:t> με διαδικτυακού τύπου φόρμες (</a:t>
            </a:r>
            <a:r>
              <a:rPr lang="el-GR" dirty="0" err="1" smtClean="0">
                <a:latin typeface="Arial" charset="0"/>
                <a:cs typeface="Arial" charset="0"/>
              </a:rPr>
              <a:t>web</a:t>
            </a:r>
            <a:r>
              <a:rPr lang="el-GR" dirty="0" smtClean="0">
                <a:latin typeface="Arial" charset="0"/>
                <a:cs typeface="Arial" charset="0"/>
              </a:rPr>
              <a:t>-</a:t>
            </a:r>
            <a:r>
              <a:rPr lang="el-GR" dirty="0" err="1" smtClean="0">
                <a:latin typeface="Arial" charset="0"/>
                <a:cs typeface="Arial" charset="0"/>
              </a:rPr>
              <a:t>based</a:t>
            </a:r>
            <a:r>
              <a:rPr lang="el-GR" dirty="0" smtClean="0">
                <a:latin typeface="Arial" charset="0"/>
                <a:cs typeface="Arial" charset="0"/>
              </a:rPr>
              <a:t> </a:t>
            </a:r>
            <a:r>
              <a:rPr lang="el-GR" dirty="0" err="1" smtClean="0">
                <a:latin typeface="Arial" charset="0"/>
                <a:cs typeface="Arial" charset="0"/>
              </a:rPr>
              <a:t>forms</a:t>
            </a:r>
            <a:r>
              <a:rPr lang="el-GR" dirty="0" smtClean="0">
                <a:latin typeface="Arial" charset="0"/>
                <a:cs typeface="Arial" charset="0"/>
              </a:rPr>
              <a:t>) φιλικές προς το χρήστη. Οι φόρμες αυτές χρησιμοποιούνται για την ασφαλή εισαγωγή, ενημέρωση, διαγραφή και ανάκληση δεδομένων. Οι διαδικτυακού τύπου φόρμες επιτρέπουν την πρόσβαση σε πελάτες και προμηθευτές, καθώς και στο προσωπικό, έπειτα από κατάλληλους ελέγχους ασφαλείας. </a:t>
            </a:r>
          </a:p>
          <a:p>
            <a:pPr eaLnBrk="1" hangingPunct="1">
              <a:spcBef>
                <a:spcPct val="0"/>
              </a:spcBef>
            </a:pPr>
            <a:endParaRPr lang="el-GR" dirty="0" smtClean="0">
              <a:latin typeface="Arial" charset="0"/>
              <a:cs typeface="Arial" charset="0"/>
            </a:endParaRPr>
          </a:p>
          <a:p>
            <a:pPr eaLnBrk="1" hangingPunct="1">
              <a:spcBef>
                <a:spcPct val="0"/>
              </a:spcBef>
            </a:pPr>
            <a:r>
              <a:rPr lang="el-GR" dirty="0" smtClean="0">
                <a:latin typeface="Arial" charset="0"/>
                <a:cs typeface="Arial" charset="0"/>
              </a:rPr>
              <a:t>Η εφαρμογή (λογισμικό) που υποστηρίζει τις λειτουργίες αυτές μπορεί να δημιουργηθεί σε πολλά διαφορετικά περιβάλλοντα και γλώσσες προγραμματισμού, ενώ οι προμηθευτές λογισμικού διαχείρισης βάσεων δεδομένων συμπεριλαμβάνουν τα δικά τους εργαλεία για τη δημιουργία εφαρμογών</a:t>
            </a:r>
            <a:r>
              <a:rPr lang="en-US" dirty="0" smtClean="0">
                <a:latin typeface="Arial" charset="0"/>
                <a:cs typeface="Arial" charset="0"/>
              </a:rPr>
              <a:t>. </a:t>
            </a:r>
            <a:r>
              <a:rPr lang="el-GR" dirty="0" smtClean="0">
                <a:latin typeface="Arial" charset="0"/>
                <a:cs typeface="Arial" charset="0"/>
              </a:rPr>
              <a:t>Το λογισμικό, ως εμπροσθοφυλακή (</a:t>
            </a:r>
            <a:r>
              <a:rPr lang="el-GR" dirty="0" err="1" smtClean="0">
                <a:latin typeface="Arial" charset="0"/>
                <a:cs typeface="Arial" charset="0"/>
              </a:rPr>
              <a:t>front</a:t>
            </a:r>
            <a:r>
              <a:rPr lang="el-GR" dirty="0" smtClean="0">
                <a:latin typeface="Arial" charset="0"/>
                <a:cs typeface="Arial" charset="0"/>
              </a:rPr>
              <a:t> </a:t>
            </a:r>
            <a:r>
              <a:rPr lang="el-GR" dirty="0" err="1" smtClean="0">
                <a:latin typeface="Arial" charset="0"/>
                <a:cs typeface="Arial" charset="0"/>
              </a:rPr>
              <a:t>end</a:t>
            </a:r>
            <a:r>
              <a:rPr lang="el-GR" dirty="0" smtClean="0">
                <a:latin typeface="Arial" charset="0"/>
                <a:cs typeface="Arial" charset="0"/>
              </a:rPr>
              <a:t>) ή πύλη της βάσης δεδομένων, εκτελεί μια σειρά από λειτουργίες πέραν των ενεργειών εισαγωγής, ενημέρωσης και ανάκλησης πληροφοριών εκ μέρους των χρηστών. </a:t>
            </a: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Παρότι τα λογισμικά εφαρμογών μπορούν να αναπτυχθούν σε διάφορες γλώσσες προγραμματισμού, ο βασικός τρόπος αλληλεπίδρασής τους με τη σχεσιακή βάση είναι μέσω μιας γλώσσας ερωτημάτων, εκ των οποίων η SQL είναι η δημοφιλέστερη. Η </a:t>
            </a:r>
            <a:r>
              <a:rPr lang="en-US" dirty="0" smtClean="0">
                <a:latin typeface="Arial" charset="0"/>
                <a:cs typeface="Arial" charset="0"/>
              </a:rPr>
              <a:t>SQL </a:t>
            </a:r>
            <a:r>
              <a:rPr lang="el-GR" dirty="0" smtClean="0">
                <a:latin typeface="Arial" charset="0"/>
                <a:cs typeface="Arial" charset="0"/>
              </a:rPr>
              <a:t>βασίζεται</a:t>
            </a:r>
            <a:r>
              <a:rPr lang="el-GR" baseline="0" dirty="0" smtClean="0">
                <a:latin typeface="Arial" charset="0"/>
                <a:cs typeface="Arial" charset="0"/>
              </a:rPr>
              <a:t> στα ερωτήματα για την ανάκληση εγγραφών, την εισαγωγή και την επεξεργασία των δεδομένων, καθώς και τη διαγραφή των εγγραφών. </a:t>
            </a:r>
            <a:endParaRPr lang="en-US" dirty="0" smtClean="0">
              <a:latin typeface="Arial" charset="0"/>
              <a:cs typeface="Arial" charset="0"/>
            </a:endParaRPr>
          </a:p>
          <a:p>
            <a:pPr eaLnBrk="1" hangingPunct="1">
              <a:spcBef>
                <a:spcPct val="0"/>
              </a:spcBef>
            </a:pPr>
            <a:endParaRPr lang="el-GR" dirty="0" smtClean="0">
              <a:latin typeface="Arial" charset="0"/>
              <a:cs typeface="Arial" charset="0"/>
            </a:endParaRPr>
          </a:p>
          <a:p>
            <a:pPr eaLnBrk="1" hangingPunct="1">
              <a:spcBef>
                <a:spcPct val="0"/>
              </a:spcBef>
            </a:pPr>
            <a:r>
              <a:rPr lang="el-GR" dirty="0" smtClean="0">
                <a:latin typeface="Arial" charset="0"/>
                <a:cs typeface="Arial" charset="0"/>
              </a:rPr>
              <a:t>Ανάμεσα</a:t>
            </a:r>
            <a:r>
              <a:rPr lang="el-GR" baseline="0" dirty="0" smtClean="0">
                <a:latin typeface="Arial" charset="0"/>
                <a:cs typeface="Arial" charset="0"/>
              </a:rPr>
              <a:t> σε άλλες </a:t>
            </a:r>
            <a:r>
              <a:rPr lang="el-GR" dirty="0" smtClean="0">
                <a:latin typeface="Arial" charset="0"/>
                <a:cs typeface="Arial" charset="0"/>
              </a:rPr>
              <a:t>κοινές πλατφόρμες για τις εφαρμογές λογισμικού</a:t>
            </a:r>
            <a:r>
              <a:rPr lang="el-GR" baseline="0" dirty="0" smtClean="0">
                <a:latin typeface="Arial" charset="0"/>
                <a:cs typeface="Arial" charset="0"/>
              </a:rPr>
              <a:t> είναι και </a:t>
            </a:r>
            <a:r>
              <a:rPr lang="el-GR" dirty="0" smtClean="0">
                <a:latin typeface="Arial" charset="0"/>
                <a:cs typeface="Arial" charset="0"/>
              </a:rPr>
              <a:t>η φωνητική αλληλεπιδραστική απόκριση (</a:t>
            </a:r>
            <a:r>
              <a:rPr lang="el-GR" dirty="0" err="1" smtClean="0">
                <a:latin typeface="Arial" charset="0"/>
                <a:cs typeface="Arial" charset="0"/>
              </a:rPr>
              <a:t>Interactive</a:t>
            </a:r>
            <a:r>
              <a:rPr lang="el-GR" dirty="0" smtClean="0">
                <a:latin typeface="Arial" charset="0"/>
                <a:cs typeface="Arial" charset="0"/>
              </a:rPr>
              <a:t> </a:t>
            </a:r>
            <a:r>
              <a:rPr lang="el-GR" dirty="0" err="1" smtClean="0">
                <a:latin typeface="Arial" charset="0"/>
                <a:cs typeface="Arial" charset="0"/>
              </a:rPr>
              <a:t>voice</a:t>
            </a:r>
            <a:r>
              <a:rPr lang="el-GR" dirty="0" smtClean="0">
                <a:latin typeface="Arial" charset="0"/>
                <a:cs typeface="Arial" charset="0"/>
              </a:rPr>
              <a:t> </a:t>
            </a:r>
            <a:r>
              <a:rPr lang="el-GR" dirty="0" err="1" smtClean="0">
                <a:latin typeface="Arial" charset="0"/>
                <a:cs typeface="Arial" charset="0"/>
              </a:rPr>
              <a:t>response</a:t>
            </a:r>
            <a:r>
              <a:rPr lang="el-GR" dirty="0" smtClean="0">
                <a:latin typeface="Arial" charset="0"/>
                <a:cs typeface="Arial" charset="0"/>
              </a:rPr>
              <a:t> – IVR), η οποία χρησιμοποιεί τα σήματα που μεταδίδονται μέσω τηλεφώνου για να προσπελάσει τη βάση δεδομένων, να ανακαλέσει πληροφορίες για ένα λογαριασμό και να εισαγάγει δεδομένα. Τα συστήματα υποβολής ερωτημάτων φυσικής γλώσσας, τα οποία απαντούν ορθά σε ερωτήματα φυσικής γλώσσας, είτε μέσω ομιλίας είτε μέσω πληκτρολόγησης.</a:t>
            </a:r>
            <a:r>
              <a:rPr lang="el-GR" baseline="0" dirty="0" smtClean="0">
                <a:latin typeface="Arial" charset="0"/>
                <a:cs typeface="Arial" charset="0"/>
              </a:rPr>
              <a:t> Έ</a:t>
            </a:r>
            <a:r>
              <a:rPr lang="el-GR" dirty="0" smtClean="0">
                <a:latin typeface="Arial" charset="0"/>
                <a:cs typeface="Arial" charset="0"/>
              </a:rPr>
              <a:t>χουν αρκετά καλή απόδοση όταν τα ερωτήματα είναι περιορισμένου λεξιλογίου.</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F2A591-D683-4BD4-BBF0-56645698FE92}" type="slidenum">
              <a:rPr lang="en-US">
                <a:cs typeface="Arial" charset="0"/>
              </a:rPr>
              <a:pPr fontAlgn="base">
                <a:spcBef>
                  <a:spcPct val="0"/>
                </a:spcBef>
                <a:spcAft>
                  <a:spcPct val="0"/>
                </a:spcAft>
                <a:defRPr/>
              </a:pPr>
              <a:t>14</a:t>
            </a:fld>
            <a:endParaRPr 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Η βάση δεδομένων χρειάζεται ρύθμιση για την επίτευξη βέλτιστης απόδοσης· η διαδικασία ρύθμισης της απόδοσης (</a:t>
            </a:r>
            <a:r>
              <a:rPr lang="el-GR" dirty="0" err="1" smtClean="0">
                <a:latin typeface="Arial" charset="0"/>
                <a:cs typeface="Arial" charset="0"/>
              </a:rPr>
              <a:t>performance</a:t>
            </a:r>
            <a:r>
              <a:rPr lang="el-GR" dirty="0" smtClean="0">
                <a:latin typeface="Arial" charset="0"/>
                <a:cs typeface="Arial" charset="0"/>
              </a:rPr>
              <a:t> </a:t>
            </a:r>
            <a:r>
              <a:rPr lang="el-GR" dirty="0" err="1" smtClean="0">
                <a:latin typeface="Arial" charset="0"/>
                <a:cs typeface="Arial" charset="0"/>
              </a:rPr>
              <a:t>tuning</a:t>
            </a:r>
            <a:r>
              <a:rPr lang="el-GR" dirty="0" smtClean="0">
                <a:latin typeface="Arial" charset="0"/>
                <a:cs typeface="Arial" charset="0"/>
              </a:rPr>
              <a:t>) λαμβάνει υπόψη τον τρόπο με τον οποίο οι χρήστες έχουν πρόσβαση στα δεδομένα. </a:t>
            </a:r>
            <a:r>
              <a:rPr lang="el-GR" sz="1200" kern="1200" dirty="0" smtClean="0">
                <a:solidFill>
                  <a:schemeClr val="tx1"/>
                </a:solidFill>
                <a:latin typeface="+mn-lt"/>
                <a:ea typeface="+mn-ea"/>
                <a:cs typeface="+mn-cs"/>
              </a:rPr>
              <a:t>Η βελτιστοποίηση της απόδοσης ώστε να επιτυγχάνεται ταχυτάτη ανάκληση των πληροφοριών, λόγου χάρη, ίσως απαιτεί να καθυστερούν ορισμένες εργασίες. Ο όρος επεκτασιμότητα (</a:t>
            </a:r>
            <a:r>
              <a:rPr lang="el-GR" sz="1200" kern="1200" dirty="0" err="1" smtClean="0">
                <a:solidFill>
                  <a:schemeClr val="tx1"/>
                </a:solidFill>
                <a:latin typeface="+mn-lt"/>
                <a:ea typeface="+mn-ea"/>
                <a:cs typeface="+mn-cs"/>
              </a:rPr>
              <a:t>scalability</a:t>
            </a:r>
            <a:r>
              <a:rPr lang="el-GR" sz="1200" kern="1200" dirty="0" smtClean="0">
                <a:solidFill>
                  <a:schemeClr val="tx1"/>
                </a:solidFill>
                <a:latin typeface="+mn-lt"/>
                <a:ea typeface="+mn-ea"/>
                <a:cs typeface="+mn-cs"/>
              </a:rPr>
              <a:t>) αναφέρεται στη δυνατότητα του συστήματος να ανταποκρίνεται στην αύξηση της ζήτησης, ιδιότητα που άπτεται των ζητημάτων απόδοσης. </a:t>
            </a:r>
            <a:endParaRPr lang="el-GR"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Ο υπεύθυνος διαχείρισης της βάσης δεδομένων καθορίζει τους κανόνες που διασφαλίζουν την ακεραιότητα (</a:t>
            </a:r>
            <a:r>
              <a:rPr lang="el-GR" dirty="0" err="1" smtClean="0">
                <a:latin typeface="Arial" charset="0"/>
                <a:cs typeface="Arial" charset="0"/>
              </a:rPr>
              <a:t>integrity</a:t>
            </a:r>
            <a:r>
              <a:rPr lang="el-GR" dirty="0" smtClean="0">
                <a:latin typeface="Arial" charset="0"/>
                <a:cs typeface="Arial" charset="0"/>
              </a:rPr>
              <a:t>) των δεδομένων. Το λογισμικό είναι σε θέση να επιβάλλει πολλούς διαφορετικούς κανόνες, όπως η δέσμευση (</a:t>
            </a:r>
            <a:r>
              <a:rPr lang="el-GR" dirty="0" err="1" smtClean="0">
                <a:latin typeface="Arial" charset="0"/>
                <a:cs typeface="Arial" charset="0"/>
              </a:rPr>
              <a:t>constraint</a:t>
            </a:r>
            <a:r>
              <a:rPr lang="el-GR" dirty="0" smtClean="0">
                <a:latin typeface="Arial" charset="0"/>
                <a:cs typeface="Arial" charset="0"/>
              </a:rPr>
              <a:t>) αναφορικής ακεραιότητας (</a:t>
            </a:r>
            <a:r>
              <a:rPr lang="el-GR" dirty="0" err="1" smtClean="0">
                <a:latin typeface="Arial" charset="0"/>
                <a:cs typeface="Arial" charset="0"/>
              </a:rPr>
              <a:t>referential</a:t>
            </a:r>
            <a:r>
              <a:rPr lang="el-GR" dirty="0" smtClean="0">
                <a:latin typeface="Arial" charset="0"/>
                <a:cs typeface="Arial" charset="0"/>
              </a:rPr>
              <a:t> </a:t>
            </a:r>
            <a:r>
              <a:rPr lang="el-GR" dirty="0" err="1" smtClean="0">
                <a:latin typeface="Arial" charset="0"/>
                <a:cs typeface="Arial" charset="0"/>
              </a:rPr>
              <a:t>integrity</a:t>
            </a:r>
            <a:r>
              <a:rPr lang="el-GR" dirty="0" smtClean="0">
                <a:latin typeface="Arial" charset="0"/>
                <a:cs typeface="Arial" charset="0"/>
              </a:rPr>
              <a:t>), η οποία διασφαλίζει ότι όταν ένα κλειδί ορίζεται ως ξένο σε έναν πίνακα, αυτό είναι όντως πρωτεύον κλειδί στον κύριο πίνακα στον οποίο ανήκει. </a:t>
            </a:r>
            <a:r>
              <a:rPr lang="el-GR" sz="1200" kern="1200" dirty="0" smtClean="0">
                <a:solidFill>
                  <a:schemeClr val="tx1"/>
                </a:solidFill>
                <a:latin typeface="+mn-lt"/>
                <a:ea typeface="+mn-ea"/>
                <a:cs typeface="+mn-cs"/>
              </a:rPr>
              <a:t>Ένα λογισμικό διαχείρισης βάσεων δεδομένων παρέχει τα κατάλληλα εργαλεία για τον έλεγχο της πρόσβασης και την ασφάλεια (</a:t>
            </a:r>
            <a:r>
              <a:rPr lang="en-US" sz="1200" kern="1200" dirty="0" smtClean="0">
                <a:solidFill>
                  <a:schemeClr val="tx1"/>
                </a:solidFill>
                <a:latin typeface="+mn-lt"/>
                <a:ea typeface="+mn-ea"/>
                <a:cs typeface="+mn-cs"/>
              </a:rPr>
              <a:t>security</a:t>
            </a:r>
            <a:r>
              <a:rPr lang="el-GR" sz="1200" kern="1200" dirty="0" smtClean="0">
                <a:solidFill>
                  <a:schemeClr val="tx1"/>
                </a:solidFill>
                <a:latin typeface="+mn-lt"/>
                <a:ea typeface="+mn-ea"/>
                <a:cs typeface="+mn-cs"/>
              </a:rPr>
              <a:t>), όπως προστασία μέσω συνθηματικών (κωδικών πρόσβασης – </a:t>
            </a:r>
            <a:r>
              <a:rPr lang="en-US" sz="1200" kern="1200" dirty="0" smtClean="0">
                <a:solidFill>
                  <a:schemeClr val="tx1"/>
                </a:solidFill>
                <a:latin typeface="+mn-lt"/>
                <a:ea typeface="+mn-ea"/>
                <a:cs typeface="+mn-cs"/>
              </a:rPr>
              <a:t>password protection</a:t>
            </a:r>
            <a:r>
              <a:rPr lang="el-GR" sz="1200" kern="1200" dirty="0" smtClean="0">
                <a:solidFill>
                  <a:schemeClr val="tx1"/>
                </a:solidFill>
                <a:latin typeface="+mn-lt"/>
                <a:ea typeface="+mn-ea"/>
                <a:cs typeface="+mn-cs"/>
              </a:rPr>
              <a:t>), ταυτοποίησης χρηστών (</a:t>
            </a:r>
            <a:r>
              <a:rPr lang="en-US" sz="1200" kern="1200" dirty="0" smtClean="0">
                <a:solidFill>
                  <a:schemeClr val="tx1"/>
                </a:solidFill>
                <a:latin typeface="+mn-lt"/>
                <a:ea typeface="+mn-ea"/>
                <a:cs typeface="+mn-cs"/>
              </a:rPr>
              <a:t>user authentication</a:t>
            </a:r>
            <a:r>
              <a:rPr lang="el-GR" sz="1200" kern="1200" dirty="0" smtClean="0">
                <a:solidFill>
                  <a:schemeClr val="tx1"/>
                </a:solidFill>
                <a:latin typeface="+mn-lt"/>
                <a:ea typeface="+mn-ea"/>
                <a:cs typeface="+mn-cs"/>
              </a:rPr>
              <a:t>) και ελέγχου της πρόσβασης (</a:t>
            </a:r>
            <a:r>
              <a:rPr lang="en-US" sz="1200" kern="1200" dirty="0" smtClean="0">
                <a:solidFill>
                  <a:schemeClr val="tx1"/>
                </a:solidFill>
                <a:latin typeface="+mn-lt"/>
                <a:ea typeface="+mn-ea"/>
                <a:cs typeface="+mn-cs"/>
              </a:rPr>
              <a:t>access control</a:t>
            </a:r>
            <a:r>
              <a:rPr lang="el-GR" sz="1200" kern="1200" dirty="0" smtClean="0">
                <a:solidFill>
                  <a:schemeClr val="tx1"/>
                </a:solidFill>
                <a:latin typeface="+mn-lt"/>
                <a:ea typeface="+mn-ea"/>
                <a:cs typeface="+mn-cs"/>
              </a:rPr>
              <a:t>). </a:t>
            </a:r>
            <a:endParaRPr lang="el-GR" dirty="0" smtClean="0">
              <a:latin typeface="Arial" charset="0"/>
              <a:cs typeface="Arial" charset="0"/>
            </a:endParaRPr>
          </a:p>
          <a:p>
            <a:pPr eaLnBrk="1" hangingPunct="1">
              <a:spcBef>
                <a:spcPct val="0"/>
              </a:spcBef>
            </a:pPr>
            <a:endParaRPr lang="el-GR" dirty="0" smtClean="0">
              <a:latin typeface="Arial" charset="0"/>
              <a:cs typeface="Arial" charset="0"/>
            </a:endParaRPr>
          </a:p>
          <a:p>
            <a:pPr eaLnBrk="1" hangingPunct="1">
              <a:spcBef>
                <a:spcPct val="0"/>
              </a:spcBef>
            </a:pPr>
            <a:r>
              <a:rPr lang="el-GR" dirty="0" smtClean="0">
                <a:latin typeface="Arial" charset="0"/>
                <a:cs typeface="Arial" charset="0"/>
              </a:rPr>
              <a:t>Το μοντέλο δεδομένων μπορεί να τεκμηριωθεί με τη χρήση ενός σχήματος βάσης δεδομένων (</a:t>
            </a:r>
            <a:r>
              <a:rPr lang="el-GR" dirty="0" err="1" smtClean="0">
                <a:latin typeface="Arial" charset="0"/>
                <a:cs typeface="Arial" charset="0"/>
              </a:rPr>
              <a:t>database</a:t>
            </a:r>
            <a:r>
              <a:rPr lang="el-GR" dirty="0" smtClean="0">
                <a:latin typeface="Arial" charset="0"/>
                <a:cs typeface="Arial" charset="0"/>
              </a:rPr>
              <a:t> </a:t>
            </a:r>
            <a:r>
              <a:rPr lang="el-GR" dirty="0" err="1" smtClean="0">
                <a:latin typeface="Arial" charset="0"/>
                <a:cs typeface="Arial" charset="0"/>
              </a:rPr>
              <a:t>schema</a:t>
            </a:r>
            <a:r>
              <a:rPr lang="el-GR" dirty="0" smtClean="0">
                <a:latin typeface="Arial" charset="0"/>
                <a:cs typeface="Arial" charset="0"/>
              </a:rPr>
              <a:t>), το οποίο αναπαριστά γραφικά τους πίνακες, τα γνωρίσματα, τα κλειδιά και τις λογικές συσχετίσεις. Το λεξικό δεδομένων (</a:t>
            </a:r>
            <a:r>
              <a:rPr lang="el-GR" dirty="0" err="1" smtClean="0">
                <a:latin typeface="Arial" charset="0"/>
                <a:cs typeface="Arial" charset="0"/>
              </a:rPr>
              <a:t>data</a:t>
            </a:r>
            <a:r>
              <a:rPr lang="el-GR" dirty="0" smtClean="0">
                <a:latin typeface="Arial" charset="0"/>
                <a:cs typeface="Arial" charset="0"/>
              </a:rPr>
              <a:t> </a:t>
            </a:r>
            <a:r>
              <a:rPr lang="el-GR" dirty="0" err="1" smtClean="0">
                <a:latin typeface="Arial" charset="0"/>
                <a:cs typeface="Arial" charset="0"/>
              </a:rPr>
              <a:t>dictionary</a:t>
            </a:r>
            <a:r>
              <a:rPr lang="el-GR" dirty="0" smtClean="0">
                <a:latin typeface="Arial" charset="0"/>
                <a:cs typeface="Arial" charset="0"/>
              </a:rPr>
              <a:t>) θα πρέπει να περιέχει τις λεπτομέρειες κάθε πεδίου, συμπεριλαμβανομένων περιγραφών σε κατανοητή από τους χρήστες γλώσσα, στο πλαίσιο της συγκεκριμένης κάθε φορά επιχείρησης. </a:t>
            </a:r>
            <a:r>
              <a:rPr lang="el-GR" sz="1200" kern="1200" dirty="0" smtClean="0">
                <a:solidFill>
                  <a:schemeClr val="tx1"/>
                </a:solidFill>
                <a:latin typeface="+mn-lt"/>
                <a:ea typeface="+mn-ea"/>
                <a:cs typeface="+mn-cs"/>
              </a:rPr>
              <a:t>Οι λεπτομέρειες αυτές συχνά παραλείπονται όταν η υπάρχει βιασύνη για την εφαρμογή του έργου· ο κόπος όμως που απαιτεί η διαδικασία αυτή αποδίδει καρπούς αργότερα. </a:t>
            </a:r>
            <a:endParaRPr lang="en-US" dirty="0" smtClean="0">
              <a:latin typeface="Arial" charset="0"/>
              <a:cs typeface="Arial" charset="0"/>
            </a:endParaRP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7CB755-398A-4355-B342-D6ECB2AD489C}" type="slidenum">
              <a:rPr lang="en-US">
                <a:cs typeface="Arial" charset="0"/>
              </a:rPr>
              <a:pPr fontAlgn="base">
                <a:spcBef>
                  <a:spcPct val="0"/>
                </a:spcBef>
                <a:spcAft>
                  <a:spcPct val="0"/>
                </a:spcAft>
                <a:defRPr/>
              </a:pPr>
              <a:t>15</a:t>
            </a:fld>
            <a:endParaRPr 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xfrm>
            <a:off x="685800" y="4343400"/>
            <a:ext cx="5486400" cy="3970338"/>
          </a:xfrm>
          <a:noFill/>
        </p:spPr>
        <p:txBody>
          <a:bodyPr wrap="square" numCol="1" anchor="t" anchorCtr="0" compatLnSpc="1">
            <a:prstTxWarp prst="textNoShape">
              <a:avLst/>
            </a:prstTxWarp>
            <a:spAutoFit/>
          </a:bodyPr>
          <a:lstStyle/>
          <a:p>
            <a:pPr eaLnBrk="1" hangingPunct="1">
              <a:spcBef>
                <a:spcPct val="0"/>
              </a:spcBef>
            </a:pPr>
            <a:r>
              <a:rPr lang="el-GR" sz="1200" kern="1200" dirty="0" smtClean="0">
                <a:solidFill>
                  <a:schemeClr val="tx1"/>
                </a:solidFill>
                <a:latin typeface="+mn-lt"/>
                <a:ea typeface="+mn-ea"/>
                <a:cs typeface="+mn-cs"/>
              </a:rPr>
              <a:t>Καθώς οι οργανισμοί αναπτύσσονται, ορισμένα παρόμοια μειονεκτήματα εμφανίζονται εκ νέου στο προσκήνιο, εφόσον πολλαπλασιάζεται ο αριθμός των βάσεων δεδομένων που χρησιμοποιούνται για την υποστήριξη των λειτουργιών, ιδιαίτερα όταν οι επιχειρήσεις συγχωνεύονται. Η ολοκλήρωση αποτελεί μεγάλη πρόκληση όταν υπάρχουν πολλαπλές βάσεις δεδομένων, λογισμικά εφαρμογών και ασυνέπειες στους ορισμούς των δεδομένων για παρόμοιες οντότητες. </a:t>
            </a: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Η πολυπλοκότητα αυτή ενισχύεται με τις εξαγορές και συγχωνεύσεις, οπότε και καταλήγουν στο να υπάρχουν πολλές διαφορετικές βάσεις δεδομένων που λειτουργούν υπό την ίδια επιχειρηματική ομπρέλα. Τα σκιώδη</a:t>
            </a:r>
            <a:r>
              <a:rPr lang="el-GR" sz="1200" kern="1200" baseline="0" dirty="0" smtClean="0">
                <a:solidFill>
                  <a:schemeClr val="tx1"/>
                </a:solidFill>
                <a:latin typeface="+mn-lt"/>
                <a:ea typeface="+mn-ea"/>
                <a:cs typeface="+mn-cs"/>
              </a:rPr>
              <a:t> συστήματα είναι </a:t>
            </a:r>
            <a:r>
              <a:rPr lang="el-GR" sz="1200" kern="1200" dirty="0" smtClean="0">
                <a:solidFill>
                  <a:schemeClr val="tx1"/>
                </a:solidFill>
                <a:latin typeface="+mn-lt"/>
                <a:ea typeface="+mn-ea"/>
                <a:cs typeface="+mn-cs"/>
              </a:rPr>
              <a:t>ουσιαστικά μικρότερες βάσεις δεδομένων, που αναπτύσσουν άτομα ή τμήματα, και οι οποίες εστιάζουν στις συγκεκριμένες πληροφοριακές απαιτήσεις του δημιουργού τους. Τις βάσεις αυτές δεν τις διαχειρίζεται το τμήμα πληροφορικής, το οποίου το προσωπικό μπορεί να μην γνωρίζει καν για την ύπαρξή τους. </a:t>
            </a: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Οι οργανισμοί ανταποκρίνονται στις προκλήσεις ολοκλήρωσης με ποικίλους τρόπους. Μια προσέγγιση η οποία αντιμετωπίζει αποτελεσματικά τις υποκείμενες ασυνέπειες, με βάση τον τρόπο με τον οποίο οι άνθρωποι χρησιμοποιούν τα δεδομένα, ονομάζεται διαχείριση κύριων δεδομένων (</a:t>
            </a:r>
            <a:r>
              <a:rPr lang="el-GR" sz="1200" kern="1200" dirty="0" err="1" smtClean="0">
                <a:solidFill>
                  <a:schemeClr val="tx1"/>
                </a:solidFill>
                <a:latin typeface="+mn-lt"/>
                <a:ea typeface="+mn-ea"/>
                <a:cs typeface="+mn-cs"/>
              </a:rPr>
              <a:t>master</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data</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management</a:t>
            </a:r>
            <a:r>
              <a:rPr lang="el-GR" sz="1200" kern="1200" dirty="0" smtClean="0">
                <a:solidFill>
                  <a:schemeClr val="tx1"/>
                </a:solidFill>
                <a:latin typeface="+mn-lt"/>
                <a:ea typeface="+mn-ea"/>
                <a:cs typeface="+mn-cs"/>
              </a:rPr>
              <a:t>). Η διαδικασία αυτή επιχειρεί να επιτύχει συνεπείς και ομοιόμορφους ορισμούς για τις οντότητες και τα γνωρίσματά τους σε όλες τις μονάδες της επιχείρησης. Ομάδες από διαφορετικές μονάδες της επιχείρησης συμμετέχουν στη διαχείριση των κύριων δεδομένων για να διαπραγματευτούν και να επιλύσουν τις διαφορές τους. Μπορεί επίσης να οριστούν και επιτηρητές δεδομένων (</a:t>
            </a:r>
            <a:r>
              <a:rPr lang="el-GR" sz="1200" kern="1200" dirty="0" err="1" smtClean="0">
                <a:solidFill>
                  <a:schemeClr val="tx1"/>
                </a:solidFill>
                <a:latin typeface="+mn-lt"/>
                <a:ea typeface="+mn-ea"/>
                <a:cs typeface="+mn-cs"/>
              </a:rPr>
              <a:t>data</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stewards</a:t>
            </a:r>
            <a:r>
              <a:rPr lang="el-GR" sz="1200" kern="1200" dirty="0" smtClean="0">
                <a:solidFill>
                  <a:schemeClr val="tx1"/>
                </a:solidFill>
                <a:latin typeface="+mn-lt"/>
                <a:ea typeface="+mn-ea"/>
                <a:cs typeface="+mn-cs"/>
              </a:rPr>
              <a:t>) ώστε να διασφαλιστεί ότι καθένα τμήμα τηρεί όντως τους ορισμούς των κύριων δεδομένων που συμφωνήθηκαν. Η διαχείριση των κύριων δεδομένων απαιτεί συνεχή συντονισμό ανάμεσα στις επιμέρους </a:t>
            </a:r>
            <a:r>
              <a:rPr lang="el-GR" sz="1200" kern="1200" dirty="0" err="1" smtClean="0">
                <a:solidFill>
                  <a:schemeClr val="tx1"/>
                </a:solidFill>
                <a:latin typeface="+mn-lt"/>
                <a:ea typeface="+mn-ea"/>
                <a:cs typeface="+mn-cs"/>
              </a:rPr>
              <a:t>οργανωσιακές</a:t>
            </a:r>
            <a:r>
              <a:rPr lang="el-GR" sz="1200" kern="1200" dirty="0" smtClean="0">
                <a:solidFill>
                  <a:schemeClr val="tx1"/>
                </a:solidFill>
                <a:latin typeface="+mn-lt"/>
                <a:ea typeface="+mn-ea"/>
                <a:cs typeface="+mn-cs"/>
              </a:rPr>
              <a:t> μονάδες, οι οποίες κατασκευάζουν, αγοράζουν ή μετατρέπουν βάσεις δεδομένων.</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124CAC-6427-43EF-A3A6-03CCB2937864}" type="slidenum">
              <a:rPr lang="en-US">
                <a:cs typeface="Arial" charset="0"/>
              </a:rPr>
              <a:pPr fontAlgn="base">
                <a:spcBef>
                  <a:spcPct val="0"/>
                </a:spcBef>
                <a:spcAft>
                  <a:spcPct val="0"/>
                </a:spcAft>
                <a:defRPr/>
              </a:pPr>
              <a:t>16</a:t>
            </a:fld>
            <a:endParaRPr 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Μία</a:t>
            </a:r>
            <a:r>
              <a:rPr lang="el-GR" baseline="0" dirty="0" smtClean="0">
                <a:latin typeface="Arial" charset="0"/>
                <a:cs typeface="Arial" charset="0"/>
              </a:rPr>
              <a:t> διαφορετική στρατηγική ολοκλήρωσης περιλαμβάνεις τις αποθήκες δεδομένων</a:t>
            </a:r>
            <a:r>
              <a:rPr lang="en-US" dirty="0" smtClean="0">
                <a:latin typeface="Arial" charset="0"/>
                <a:cs typeface="Arial" charset="0"/>
              </a:rPr>
              <a:t>. </a:t>
            </a:r>
            <a:r>
              <a:rPr lang="el-GR" dirty="0" smtClean="0">
                <a:latin typeface="Arial" charset="0"/>
                <a:cs typeface="Arial" charset="0"/>
              </a:rPr>
              <a:t>Η αποθήκη δεδομένων (</a:t>
            </a:r>
            <a:r>
              <a:rPr lang="el-GR" dirty="0" err="1" smtClean="0">
                <a:latin typeface="Arial" charset="0"/>
                <a:cs typeface="Arial" charset="0"/>
              </a:rPr>
              <a:t>data</a:t>
            </a:r>
            <a:r>
              <a:rPr lang="el-GR" dirty="0" smtClean="0">
                <a:latin typeface="Arial" charset="0"/>
                <a:cs typeface="Arial" charset="0"/>
              </a:rPr>
              <a:t> </a:t>
            </a:r>
            <a:r>
              <a:rPr lang="el-GR" dirty="0" err="1" smtClean="0">
                <a:latin typeface="Arial" charset="0"/>
                <a:cs typeface="Arial" charset="0"/>
              </a:rPr>
              <a:t>warehouse</a:t>
            </a:r>
            <a:r>
              <a:rPr lang="el-GR" dirty="0" smtClean="0">
                <a:latin typeface="Arial" charset="0"/>
                <a:cs typeface="Arial" charset="0"/>
              </a:rPr>
              <a:t>) αποτελεί ένα κεντρικό αποθετήριο δεδομένων που περιλαμβάνει πληροφορίες, αντλούμενες από πολλαπλές πηγές, οι οποίες μπορούν να χρησιμοποιηθούν για ανάλυση, συγκέντρωση επιχειρηματικής ευφυΐας και στρατηγικό σχεδιασμό. </a:t>
            </a:r>
          </a:p>
          <a:p>
            <a:pPr eaLnBrk="1" hangingPunct="1">
              <a:spcBef>
                <a:spcPct val="0"/>
              </a:spcBef>
            </a:pPr>
            <a:endParaRPr lang="el-GR" dirty="0" smtClean="0">
              <a:latin typeface="Arial" charset="0"/>
              <a:cs typeface="Arial" charset="0"/>
            </a:endParaRPr>
          </a:p>
          <a:p>
            <a:pPr eaLnBrk="1" hangingPunct="1">
              <a:spcBef>
                <a:spcPct val="0"/>
              </a:spcBef>
            </a:pPr>
            <a:r>
              <a:rPr lang="el-GR" dirty="0" smtClean="0">
                <a:latin typeface="Arial" charset="0"/>
                <a:cs typeface="Arial" charset="0"/>
              </a:rPr>
              <a:t>Η διαδικασία για το χτίσιμο</a:t>
            </a:r>
            <a:r>
              <a:rPr lang="el-GR" baseline="0" dirty="0" smtClean="0">
                <a:latin typeface="Arial" charset="0"/>
                <a:cs typeface="Arial" charset="0"/>
              </a:rPr>
              <a:t> μίας αποθήκης δεδομένων αποκαλείται </a:t>
            </a:r>
            <a:r>
              <a:rPr lang="el-GR" baseline="0" dirty="0" err="1" smtClean="0">
                <a:latin typeface="Arial" charset="0"/>
                <a:cs typeface="Arial" charset="0"/>
              </a:rPr>
              <a:t>ξαγωγή</a:t>
            </a:r>
            <a:r>
              <a:rPr lang="el-GR" baseline="0" dirty="0" smtClean="0">
                <a:latin typeface="Arial" charset="0"/>
                <a:cs typeface="Arial" charset="0"/>
              </a:rPr>
              <a:t>, μετασχηματισμός και φόρτωση (</a:t>
            </a:r>
            <a:r>
              <a:rPr lang="el-GR" baseline="0" dirty="0" err="1" smtClean="0">
                <a:latin typeface="Arial" charset="0"/>
                <a:cs typeface="Arial" charset="0"/>
              </a:rPr>
              <a:t>extract</a:t>
            </a:r>
            <a:r>
              <a:rPr lang="el-GR" baseline="0" dirty="0" smtClean="0">
                <a:latin typeface="Arial" charset="0"/>
                <a:cs typeface="Arial" charset="0"/>
              </a:rPr>
              <a:t>, </a:t>
            </a:r>
            <a:r>
              <a:rPr lang="el-GR" baseline="0" dirty="0" err="1" smtClean="0">
                <a:latin typeface="Arial" charset="0"/>
                <a:cs typeface="Arial" charset="0"/>
              </a:rPr>
              <a:t>transform</a:t>
            </a:r>
            <a:r>
              <a:rPr lang="el-GR" baseline="0" dirty="0" smtClean="0">
                <a:latin typeface="Arial" charset="0"/>
                <a:cs typeface="Arial" charset="0"/>
              </a:rPr>
              <a:t> </a:t>
            </a:r>
            <a:r>
              <a:rPr lang="el-GR" baseline="0" dirty="0" err="1" smtClean="0">
                <a:latin typeface="Arial" charset="0"/>
                <a:cs typeface="Arial" charset="0"/>
              </a:rPr>
              <a:t>and</a:t>
            </a:r>
            <a:r>
              <a:rPr lang="el-GR" baseline="0" dirty="0" smtClean="0">
                <a:latin typeface="Arial" charset="0"/>
                <a:cs typeface="Arial" charset="0"/>
              </a:rPr>
              <a:t> </a:t>
            </a:r>
            <a:r>
              <a:rPr lang="el-GR" baseline="0" dirty="0" err="1" smtClean="0">
                <a:latin typeface="Arial" charset="0"/>
                <a:cs typeface="Arial" charset="0"/>
              </a:rPr>
              <a:t>load</a:t>
            </a:r>
            <a:r>
              <a:rPr lang="el-GR" baseline="0" dirty="0" smtClean="0">
                <a:latin typeface="Arial" charset="0"/>
                <a:cs typeface="Arial" charset="0"/>
              </a:rPr>
              <a:t> –</a:t>
            </a:r>
            <a:r>
              <a:rPr lang="en-US" dirty="0" smtClean="0">
                <a:latin typeface="Arial" charset="0"/>
                <a:cs typeface="Arial" charset="0"/>
              </a:rPr>
              <a:t> ETL</a:t>
            </a:r>
            <a:r>
              <a:rPr lang="el-GR" dirty="0" smtClean="0">
                <a:latin typeface="Arial" charset="0"/>
                <a:cs typeface="Arial" charset="0"/>
              </a:rPr>
              <a:t>)</a:t>
            </a:r>
            <a:r>
              <a:rPr lang="el-GR" baseline="0" dirty="0" smtClean="0">
                <a:latin typeface="Arial" charset="0"/>
                <a:cs typeface="Arial" charset="0"/>
              </a:rPr>
              <a:t>. </a:t>
            </a:r>
            <a:r>
              <a:rPr lang="el-GR" sz="1200" kern="1200" dirty="0" smtClean="0">
                <a:solidFill>
                  <a:schemeClr val="tx1"/>
                </a:solidFill>
                <a:latin typeface="+mn-lt"/>
                <a:ea typeface="+mn-ea"/>
                <a:cs typeface="+mn-cs"/>
              </a:rPr>
              <a:t>Πρώτο βήμα είναι η εξαγωγή των δεδομένων από τη βάση στην οποία είναι καταχωρημένα. Μετά ακολουθεί ο μετασχηματισμός και η εκκαθάρισή τους, ώστε να συμβαδίζουν με τους κοινούς ορισμούς των δεδομένων. Μετά την ολοκλήρωση της διαδικασίας μετασχηματισμού, τα δεδομένα φορτώνονται στην αποθήκη δεδομένων, η οποία στην ουσία είναι μια άλλη βάση δεδομένων. Σε τακτά χρονικά διαστήματα, η διαδικασία φόρτωσης επαναλαμβάνεται ώστε η αποθήκη δεδομένων να είναι ενημερωμένη.</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Η αποθήκη δεδομένων διευκολύνει την εύκολη πρόσβαση σε δεδομένα απαραίτητα για τον στρατηγικό σχεδιασμό. Η αποθήκη δεδομένων δημιουργεί ένα τεράστιο εύρος ευκαιριών για όσους μάνατζερ αναζητούν στοιχεία για τις αγορές, τους πελάτες, τον κλάδο τους κ.ά. Συχνά μάλιστα αποτελούν την κύρια πηγή επιχειρηματικής ευφυΐας, την οποία οι μάνατζερ χρησιμοποιούν για να κατανοήσουν τους πελάτες και τις αγορές, καθώς και για να καταστρώσουν τα στρατηγικά τους σχέδια. Η εξόρυξη δεδομένων, λόγου χάρη, είναι μια μορφή συγκέντρωσης επιχειρηματικής ευφυΐας, η οποία χρησιμοποιεί στατιστικές τεχνικές για τη διερεύνηση των εγγραφών μιας αποθήκης δεδομένων, κυνηγώντας κρυμμένα πρότυπα και σχέσεις μη ανιχνεύσιμες στις εκθέσεις ρουτίνας. Η ικανότητα άντλησης υψηλής ποιότητας πληροφοριών από τις βάσεις δεδομένων ενός οργανισμού για τον εντοπισμό τάσεων, την αναγνώριση προτύπων, τη δημιουργία εκθέσεων κανονιστικής συμμόρφωσης, τη διεξαγωγή ερευνών και το σχεδιασμό της στρατηγικής είναι ιδιάζουσας σημασίας για τα ενδιαφερόμενα μέρη κάθε οργανισμού. </a:t>
            </a:r>
            <a:endParaRPr lang="en-US" dirty="0" smtClean="0">
              <a:latin typeface="Arial" charset="0"/>
              <a:cs typeface="Arial" charset="0"/>
            </a:endParaRP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1CA842-D96B-468A-876F-A38F2C5D5A79}" type="slidenum">
              <a:rPr lang="en-US">
                <a:cs typeface="Arial" charset="0"/>
              </a:rPr>
              <a:pPr fontAlgn="base">
                <a:spcBef>
                  <a:spcPct val="0"/>
                </a:spcBef>
                <a:spcAft>
                  <a:spcPct val="0"/>
                </a:spcAft>
                <a:defRPr/>
              </a:pPr>
              <a:t>17</a:t>
            </a:fld>
            <a:endParaRPr lang="en-US"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l-GR" dirty="0" smtClean="0">
                <a:latin typeface="Arial" pitchFamily="34" charset="0"/>
                <a:cs typeface="Arial" pitchFamily="34" charset="0"/>
              </a:rPr>
              <a:t>Όπως συμβαίνει με όλες της δραστηριότητες που σχετίζονται με την τεχνολογία, έτσι και η διαχείριση των πηγών πληροφόρησης δεν αφορά αποκλειστικά τη διαχείριση της τεχνολογίας. Άπτεται επιπλέον των ανθρώπων και των διαδικασιών. Για το λόγο αυτόν, σημαντικό στοιχείο για μια επιτυχημένη στρατηγική αποτελεί η κατανόηση του τρόπου με τον οποίο οι άνθρωποι αντιλαμβάνονται, διαφυλάσσουν και μοιράζονται τις πηγές πληροφόρησης.</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l-GR" sz="1200" kern="1200" dirty="0" smtClean="0">
                <a:solidFill>
                  <a:schemeClr val="tx1"/>
                </a:solidFill>
                <a:latin typeface="+mn-lt"/>
                <a:ea typeface="+mn-ea"/>
                <a:cs typeface="+mn-cs"/>
              </a:rPr>
              <a:t>Παρότι μια επιχείρηση μπορεί να έχει καθιερωμένη πολιτική, η οποία να καθορίζει ότι όλες οι πληροφορίες ανήκουν στην ίδια, στην πράξη οι άνθρωποι συχνά αντιμετωπίζουν τις πηγές αυτές περισσότερο προστατευτικά, ακόμα και στις περιπτώσεις όπου δεν απαιτείται από τον κανονισμό και την ασφάλεια αυστηρός έλεγχος πρόσβασης. Τα ζητήματα ιδιοκτησίας αποτελούν προϊόν διαπραγμάτευσης ανάμεσα σε πολλά ενδιαφερόμενα μέρη.</a:t>
            </a:r>
          </a:p>
          <a:p>
            <a:pPr eaLnBrk="1" fontAlgn="auto" hangingPunct="1">
              <a:spcBef>
                <a:spcPts val="0"/>
              </a:spcBef>
              <a:spcAft>
                <a:spcPts val="0"/>
              </a:spcAft>
              <a:defRPr/>
            </a:pPr>
            <a:endParaRPr lang="el-GR" sz="1200" kern="1200" dirty="0" smtClean="0">
              <a:solidFill>
                <a:schemeClr val="tx1"/>
              </a:solidFill>
              <a:latin typeface="+mn-lt"/>
              <a:ea typeface="+mn-ea"/>
              <a:cs typeface="+mn-cs"/>
            </a:endParaRPr>
          </a:p>
          <a:p>
            <a:pPr eaLnBrk="1" fontAlgn="auto" hangingPunct="1">
              <a:spcBef>
                <a:spcPts val="0"/>
              </a:spcBef>
              <a:spcAft>
                <a:spcPts val="0"/>
              </a:spcAft>
              <a:defRPr/>
            </a:pPr>
            <a:r>
              <a:rPr lang="el-GR" dirty="0" smtClean="0">
                <a:latin typeface="Arial" pitchFamily="34" charset="0"/>
                <a:cs typeface="Arial" pitchFamily="34" charset="0"/>
              </a:rPr>
              <a:t>Μια ακόμη πρόκληση αποτελεί ο χρόνος που απαιτείται για να γίνουν αλλαγές σε μια ολοκληρωμένη επιχειρησιακή βάση δεδομένων (</a:t>
            </a:r>
            <a:r>
              <a:rPr lang="el-GR" dirty="0" err="1" smtClean="0">
                <a:latin typeface="Arial" pitchFamily="34" charset="0"/>
                <a:cs typeface="Arial" pitchFamily="34" charset="0"/>
              </a:rPr>
              <a:t>integrated</a:t>
            </a:r>
            <a:r>
              <a:rPr lang="el-GR" dirty="0" smtClean="0">
                <a:latin typeface="Arial" pitchFamily="34" charset="0"/>
                <a:cs typeface="Arial" pitchFamily="34" charset="0"/>
              </a:rPr>
              <a:t> </a:t>
            </a:r>
            <a:r>
              <a:rPr lang="el-GR" dirty="0" err="1" smtClean="0">
                <a:latin typeface="Arial" pitchFamily="34" charset="0"/>
                <a:cs typeface="Arial" pitchFamily="34" charset="0"/>
              </a:rPr>
              <a:t>enterprise</a:t>
            </a:r>
            <a:r>
              <a:rPr lang="el-GR" dirty="0" smtClean="0">
                <a:latin typeface="Arial" pitchFamily="34" charset="0"/>
                <a:cs typeface="Arial" pitchFamily="34" charset="0"/>
              </a:rPr>
              <a:t> </a:t>
            </a:r>
            <a:r>
              <a:rPr lang="el-GR" dirty="0" err="1" smtClean="0">
                <a:latin typeface="Arial" pitchFamily="34" charset="0"/>
                <a:cs typeface="Arial" pitchFamily="34" charset="0"/>
              </a:rPr>
              <a:t>database</a:t>
            </a:r>
            <a:r>
              <a:rPr lang="el-GR" dirty="0" smtClean="0">
                <a:latin typeface="Arial" pitchFamily="34" charset="0"/>
                <a:cs typeface="Arial" pitchFamily="34" charset="0"/>
              </a:rPr>
              <a:t>), διότι οι όποιες αλλαγές συντελεστούν επηρεάζουν όλους εκείνους που θέλουν να εισάγουν δεδομένα σε αυτή. </a:t>
            </a:r>
          </a:p>
          <a:p>
            <a:pPr eaLnBrk="1" fontAlgn="auto" hangingPunct="1">
              <a:spcBef>
                <a:spcPts val="0"/>
              </a:spcBef>
              <a:spcAft>
                <a:spcPts val="0"/>
              </a:spcAft>
              <a:defRPr/>
            </a:pPr>
            <a:endParaRPr lang="el-GR" dirty="0" smtClean="0">
              <a:latin typeface="Arial" pitchFamily="34" charset="0"/>
              <a:cs typeface="Arial" pitchFamily="34" charset="0"/>
            </a:endParaRPr>
          </a:p>
          <a:p>
            <a:pPr eaLnBrk="1" fontAlgn="auto" hangingPunct="1">
              <a:spcBef>
                <a:spcPts val="0"/>
              </a:spcBef>
              <a:spcAft>
                <a:spcPts val="0"/>
              </a:spcAft>
              <a:defRPr/>
            </a:pPr>
            <a:r>
              <a:rPr lang="el-GR" dirty="0" smtClean="0">
                <a:latin typeface="Arial" pitchFamily="34" charset="0"/>
                <a:cs typeface="Arial" pitchFamily="34" charset="0"/>
              </a:rPr>
              <a:t>Ένα ακόμα παράδειγμα του τρόπου αλληλεπίδρασης του ανθρώπινου παράγοντα με τη διαχείριση των βάσεων δεδομένων σχετίζεται με τις βάσεις δεδομένων χωρίς σύνορα (</a:t>
            </a:r>
            <a:r>
              <a:rPr lang="el-GR" dirty="0" err="1" smtClean="0">
                <a:latin typeface="Arial" pitchFamily="34" charset="0"/>
                <a:cs typeface="Arial" pitchFamily="34" charset="0"/>
              </a:rPr>
              <a:t>databases</a:t>
            </a:r>
            <a:r>
              <a:rPr lang="el-GR" dirty="0" smtClean="0">
                <a:latin typeface="Arial" pitchFamily="34" charset="0"/>
                <a:cs typeface="Arial" pitchFamily="34" charset="0"/>
              </a:rPr>
              <a:t> </a:t>
            </a:r>
            <a:r>
              <a:rPr lang="el-GR" dirty="0" err="1" smtClean="0">
                <a:latin typeface="Arial" pitchFamily="34" charset="0"/>
                <a:cs typeface="Arial" pitchFamily="34" charset="0"/>
              </a:rPr>
              <a:t>without</a:t>
            </a:r>
            <a:r>
              <a:rPr lang="el-GR" dirty="0" smtClean="0">
                <a:latin typeface="Arial" pitchFamily="34" charset="0"/>
                <a:cs typeface="Arial" pitchFamily="34" charset="0"/>
              </a:rPr>
              <a:t> </a:t>
            </a:r>
            <a:r>
              <a:rPr lang="el-GR" dirty="0" err="1" smtClean="0">
                <a:latin typeface="Arial" pitchFamily="34" charset="0"/>
                <a:cs typeface="Arial" pitchFamily="34" charset="0"/>
              </a:rPr>
              <a:t>boundaries</a:t>
            </a:r>
            <a:r>
              <a:rPr lang="el-GR" dirty="0" smtClean="0">
                <a:latin typeface="Arial" pitchFamily="34" charset="0"/>
                <a:cs typeface="Arial" pitchFamily="34" charset="0"/>
              </a:rPr>
              <a:t>), στις οποίες άτομα εκτός της επιχείρησης εισάγουν και διαχειρίζονται εγγραφές. Τα άτομα που συνεισφέρουν δεδομένα στη βάση έχουν έντονο το αίσθημα της ιδιοκτησίας των εγγραφών. Ένα σημαντικό μάθημα που διδάσκουν οι προσπάθειες δημιουργίας βάσεων δεδομένων χωρίς σύνορα είναι πολύ απλά η ανάγκη να προσχεδιαστεί η δυνατότητα επέκτασης. </a:t>
            </a:r>
            <a:endParaRPr lang="en-US" dirty="0" smtClean="0">
              <a:latin typeface="Arial" pitchFamily="34" charset="0"/>
              <a:cs typeface="Arial" pitchFamily="34" charset="0"/>
            </a:endParaRPr>
          </a:p>
          <a:p>
            <a:pPr eaLnBrk="1" fontAlgn="auto" hangingPunct="1">
              <a:spcBef>
                <a:spcPts val="0"/>
              </a:spcBef>
              <a:spcAft>
                <a:spcPts val="0"/>
              </a:spcAft>
              <a:defRPr/>
            </a:pPr>
            <a:endParaRPr lang="el-GR" dirty="0" smtClean="0">
              <a:latin typeface="Arial" pitchFamily="34" charset="0"/>
              <a:cs typeface="Arial" pitchFamily="34" charset="0"/>
            </a:endParaRPr>
          </a:p>
          <a:p>
            <a:pPr eaLnBrk="1" fontAlgn="auto" hangingPunct="1">
              <a:spcBef>
                <a:spcPts val="0"/>
              </a:spcBef>
              <a:spcAft>
                <a:spcPts val="0"/>
              </a:spcAft>
              <a:defRPr/>
            </a:pPr>
            <a:r>
              <a:rPr lang="el-GR" dirty="0" smtClean="0">
                <a:latin typeface="Arial" pitchFamily="34" charset="0"/>
                <a:cs typeface="Arial" pitchFamily="34" charset="0"/>
              </a:rPr>
              <a:t>Η κάλυψη όλων αυτών των αναγκών όλων</a:t>
            </a:r>
            <a:r>
              <a:rPr lang="el-GR" baseline="0" dirty="0" smtClean="0">
                <a:latin typeface="Arial" pitchFamily="34" charset="0"/>
                <a:cs typeface="Arial" pitchFamily="34" charset="0"/>
              </a:rPr>
              <a:t> των ενδιαφερομένων μερών είναι </a:t>
            </a:r>
            <a:r>
              <a:rPr lang="el-GR" dirty="0" smtClean="0">
                <a:latin typeface="Arial" pitchFamily="34" charset="0"/>
                <a:cs typeface="Arial" pitchFamily="34" charset="0"/>
              </a:rPr>
              <a:t>στην ουσία σαν να περπατά κανείς σε τεντωμένο σκοινί. Απαιτεί ηγετικές ικανότητες, συμβιβασμούς, διαπραγματεύσεις και άριστα σχεδιασμένες βάσεις δεδομένων. </a:t>
            </a:r>
            <a:endParaRPr lang="en-US" dirty="0" smtClean="0">
              <a:latin typeface="Arial" pitchFamily="34" charset="0"/>
              <a:cs typeface="Arial" pitchFamily="34" charset="0"/>
            </a:endParaRPr>
          </a:p>
          <a:p>
            <a:pPr eaLnBrk="1" fontAlgn="auto" hangingPunct="1">
              <a:spcBef>
                <a:spcPts val="0"/>
              </a:spcBef>
              <a:spcAft>
                <a:spcPts val="0"/>
              </a:spcAft>
              <a:defRPr/>
            </a:pPr>
            <a:endParaRPr lang="en-US" dirty="0">
              <a:latin typeface="Arial" pitchFamily="34" charset="0"/>
              <a:cs typeface="Arial" pitchFamily="34" charset="0"/>
            </a:endParaRP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8D7BA6-6BCC-43AF-9546-C9727E0A4612}" type="slidenum">
              <a:rPr lang="en-US">
                <a:cs typeface="Arial" charset="0"/>
              </a:rPr>
              <a:pPr fontAlgn="base">
                <a:spcBef>
                  <a:spcPct val="0"/>
                </a:spcBef>
                <a:spcAft>
                  <a:spcPct val="0"/>
                </a:spcAft>
                <a:defRPr/>
              </a:pPr>
              <a:t>18</a:t>
            </a:fld>
            <a:endParaRPr lang="en-US" dirty="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xfrm>
            <a:off x="685800" y="4343400"/>
            <a:ext cx="5486400" cy="4524375"/>
          </a:xfrm>
          <a:noFill/>
        </p:spPr>
        <p:txBody>
          <a:bodyPr wrap="square" numCol="1" anchor="t" anchorCtr="0" compatLnSpc="1">
            <a:prstTxWarp prst="textNoShape">
              <a:avLst/>
            </a:prstTxWarp>
            <a:spAutoFit/>
          </a:bodyPr>
          <a:lstStyle/>
          <a:p>
            <a:pPr marL="228600" indent="-228600" eaLnBrk="1" hangingPunct="1">
              <a:spcBef>
                <a:spcPct val="0"/>
              </a:spcBef>
              <a:buFont typeface="+mj-lt"/>
              <a:buAutoNum type="arabicPeriod"/>
            </a:pPr>
            <a:r>
              <a:rPr lang="el-GR" dirty="0" smtClean="0">
                <a:latin typeface="Arial" charset="0"/>
                <a:cs typeface="Arial" charset="0"/>
              </a:rPr>
              <a:t>Οι πηγές πληροφόρησης μπορούν να χαρακτηριστούν ως δομημένες, αδόμητες ή </a:t>
            </a:r>
            <a:r>
              <a:rPr lang="el-GR" dirty="0" err="1" smtClean="0">
                <a:latin typeface="Arial" charset="0"/>
                <a:cs typeface="Arial" charset="0"/>
              </a:rPr>
              <a:t>ημι</a:t>
            </a:r>
            <a:r>
              <a:rPr lang="el-GR" dirty="0" smtClean="0">
                <a:latin typeface="Arial" charset="0"/>
                <a:cs typeface="Arial" charset="0"/>
              </a:rPr>
              <a:t>-δομημένες, ανάλογα με τα χαρακτηριστικά τους. Τα </a:t>
            </a:r>
            <a:r>
              <a:rPr lang="el-GR" dirty="0" err="1" smtClean="0">
                <a:latin typeface="Arial" charset="0"/>
                <a:cs typeface="Arial" charset="0"/>
              </a:rPr>
              <a:t>μεταδεδομένα</a:t>
            </a:r>
            <a:r>
              <a:rPr lang="el-GR" dirty="0" smtClean="0">
                <a:latin typeface="Arial" charset="0"/>
                <a:cs typeface="Arial" charset="0"/>
              </a:rPr>
              <a:t>, ή τα δεδομένα σχετικά με τα δεδομένα, περιγράφουν τη φύση της πληροφορίας και παρέχουν λεπτομέρειες για τη δομή και τις ιδιότητές της. Η ποιότητα των πληροφοριών επηρεάζεται από διάφορα χαρακτηριστικά, όπως η ακρίβεια, η πληρότητα και η επικαιρότητα.</a:t>
            </a:r>
            <a:endParaRPr lang="en-US" dirty="0" smtClean="0">
              <a:latin typeface="Arial" charset="0"/>
              <a:cs typeface="Arial" charset="0"/>
            </a:endParaRPr>
          </a:p>
          <a:p>
            <a:pPr marL="228600" indent="-228600" eaLnBrk="1" hangingPunct="1">
              <a:spcBef>
                <a:spcPct val="0"/>
              </a:spcBef>
              <a:buFont typeface="Calibri" pitchFamily="34" charset="0"/>
              <a:buAutoNum type="arabicPeriod"/>
            </a:pPr>
            <a:endParaRPr lang="en-US" dirty="0" smtClean="0">
              <a:latin typeface="Arial" charset="0"/>
              <a:cs typeface="Arial" charset="0"/>
            </a:endParaRPr>
          </a:p>
          <a:p>
            <a:pPr marL="228600" indent="-228600" eaLnBrk="1" hangingPunct="1">
              <a:spcBef>
                <a:spcPct val="0"/>
              </a:spcBef>
              <a:buFont typeface="Calibri" pitchFamily="34" charset="0"/>
              <a:buAutoNum type="arabicPeriod"/>
            </a:pPr>
            <a:r>
              <a:rPr lang="el-GR" dirty="0" smtClean="0">
                <a:latin typeface="Arial" charset="0"/>
                <a:cs typeface="Arial" charset="0"/>
              </a:rPr>
              <a:t>Η προσέγγιση της βάσης δεδομένων, η οποία δημιουργεί έναν κοινά διαμοιραζόμενο πόρο με ελάχιστο βαθμό πλεονασμού. </a:t>
            </a:r>
          </a:p>
          <a:p>
            <a:pPr marL="228600" indent="-228600" eaLnBrk="1" hangingPunct="1">
              <a:spcBef>
                <a:spcPct val="0"/>
              </a:spcBef>
              <a:buFont typeface="Calibri" pitchFamily="34" charset="0"/>
              <a:buAutoNum type="arabicPeriod"/>
            </a:pPr>
            <a:endParaRPr lang="en-US" dirty="0" smtClean="0">
              <a:latin typeface="Arial" charset="0"/>
              <a:cs typeface="Arial" charset="0"/>
            </a:endParaRPr>
          </a:p>
          <a:p>
            <a:pPr marL="228600" indent="-228600" eaLnBrk="1" hangingPunct="1">
              <a:spcBef>
                <a:spcPct val="0"/>
              </a:spcBef>
              <a:buFont typeface="Calibri" pitchFamily="34" charset="0"/>
              <a:buAutoNum type="arabicPeriod"/>
            </a:pPr>
            <a:r>
              <a:rPr lang="el-GR" dirty="0" smtClean="0">
                <a:latin typeface="Arial" charset="0"/>
                <a:cs typeface="Arial" charset="0"/>
              </a:rPr>
              <a:t>Σε μία σχεσιακή βάση δεδομένων οι πληροφορίες οργανώνονται σε πίνακες, ο καθένας εκ των οποίων αντιπροσωπεύει μία εγγραφή. Οι συσχετίσεις ανάμεσα στους πίνακες δημιουργούνται με τη σύνδεση ενός πεδίου στον έναν πίνακα με το πεδίο με τα αντίστοιχα δεδομένα ενός άλλου πίνακα.</a:t>
            </a:r>
          </a:p>
          <a:p>
            <a:pPr marL="228600" indent="-228600" eaLnBrk="1" hangingPunct="1">
              <a:spcBef>
                <a:spcPct val="0"/>
              </a:spcBef>
              <a:buFont typeface="Calibri" pitchFamily="34" charset="0"/>
              <a:buAutoNum type="arabicPeriod"/>
            </a:pPr>
            <a:endParaRPr lang="en-US" dirty="0" smtClean="0">
              <a:latin typeface="Arial" charset="0"/>
              <a:cs typeface="Arial" charset="0"/>
            </a:endParaRPr>
          </a:p>
          <a:p>
            <a:pPr marL="228600" indent="-228600" eaLnBrk="1" hangingPunct="1">
              <a:spcBef>
                <a:spcPct val="0"/>
              </a:spcBef>
              <a:buFont typeface="Calibri" pitchFamily="34" charset="0"/>
              <a:buAutoNum type="arabicPeriod"/>
            </a:pPr>
            <a:r>
              <a:rPr lang="el-GR" dirty="0" smtClean="0">
                <a:latin typeface="Arial" charset="0"/>
                <a:cs typeface="Arial" charset="0"/>
              </a:rPr>
              <a:t>Η εφαρμογή στρατηγικών ολοκλήρωσης, όπως η διαχείριση κύριων δεδομένων, είναι απαραίτητη για να μπορούν να συνοψίζονται τα δεδομένα από ολόκληρη την επιχείρηση. </a:t>
            </a:r>
          </a:p>
          <a:p>
            <a:pPr marL="228600" indent="-228600" eaLnBrk="1" hangingPunct="1">
              <a:spcBef>
                <a:spcPct val="0"/>
              </a:spcBef>
              <a:buFont typeface="Calibri" pitchFamily="34" charset="0"/>
              <a:buAutoNum type="arabicPeriod"/>
            </a:pPr>
            <a:endParaRPr lang="en-US" dirty="0" smtClean="0">
              <a:latin typeface="Arial" charset="0"/>
              <a:cs typeface="Arial" charset="0"/>
            </a:endParaRPr>
          </a:p>
          <a:p>
            <a:pPr marL="228600" indent="-228600" eaLnBrk="1" hangingPunct="1">
              <a:spcBef>
                <a:spcPct val="0"/>
              </a:spcBef>
              <a:buFont typeface="Calibri" pitchFamily="34" charset="0"/>
              <a:buAutoNum type="arabicPeriod"/>
            </a:pPr>
            <a:r>
              <a:rPr lang="el-GR" dirty="0" smtClean="0">
                <a:latin typeface="Arial" charset="0"/>
                <a:cs typeface="Arial" charset="0"/>
              </a:rPr>
              <a:t>Η αποθήκη δεδομένων συγκεντρώνει πληροφορίες από πολλαπλές πηγές για τη δημιουργία μιας κοινής αποθήκης πληροφοριών, η οποία χρησιμοποιείται για τη δημιουργία εκθέσεων και τη διεξαγωγή αναλύσεων. </a:t>
            </a:r>
          </a:p>
          <a:p>
            <a:pPr marL="228600" indent="-228600" eaLnBrk="1" hangingPunct="1">
              <a:spcBef>
                <a:spcPct val="0"/>
              </a:spcBef>
              <a:buFont typeface="Calibri" pitchFamily="34" charset="0"/>
              <a:buAutoNum type="arabicPeriod"/>
            </a:pPr>
            <a:endParaRPr lang="en-US" dirty="0" smtClean="0">
              <a:latin typeface="Arial" charset="0"/>
              <a:cs typeface="Arial" charset="0"/>
            </a:endParaRPr>
          </a:p>
          <a:p>
            <a:pPr marL="228600" indent="-228600" eaLnBrk="1" hangingPunct="1">
              <a:spcBef>
                <a:spcPct val="0"/>
              </a:spcBef>
              <a:buFont typeface="Calibri" pitchFamily="34" charset="0"/>
              <a:buAutoNum type="arabicPeriod"/>
            </a:pPr>
            <a:r>
              <a:rPr lang="el-GR" dirty="0" smtClean="0">
                <a:latin typeface="Arial" charset="0"/>
                <a:cs typeface="Arial" charset="0"/>
              </a:rPr>
              <a:t>Η διαχείριση των πληροφοριών μιας επιχείρησης δεν σχετίζεται αποκλειστικά με την τεχνολογία. Αντίθετα, περιλαμβάνει ποικιλία προκλήσεων που άπτονται του ανθρώπινου παράγοντα. Η εξισορρόπηση των αναγκών όλων των ενδιαφερόμενων μερών απαιτεί ηγετικές ικανότητες, συνεργασία και διαπραγμάτευση, καθώς και μια καλοσχεδιασμένη βάση δεδομένων.</a:t>
            </a: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9EB904-B572-4D1E-AF76-A5FD55D48D3B}" type="slidenum">
              <a:rPr lang="en-US">
                <a:cs typeface="Arial" charset="0"/>
              </a:rPr>
              <a:pPr fontAlgn="base">
                <a:spcBef>
                  <a:spcPct val="0"/>
                </a:spcBef>
                <a:spcAft>
                  <a:spcPct val="0"/>
                </a:spcAft>
                <a:defRPr/>
              </a:pPr>
              <a:t>19</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Όλοι οι οργανισμοί κατακλύζονται από πήγες πληροφόρησης κάθε είδους. Για το λόγο αυτόν, απαιτούνται σημαντικές προσπάθειες ώστε να επιτευχθεί σύγκλιση ανάμεσα στους ανθρώπους, την τεχνολογία και τις διαδικασίες, η οποία είναι αναγκαία για την αποδοτική διαχείριση των πόρων αυτών. Στο κεφάλαιο αυτό παρουσιάζεται το ζήτημα της δομής και της ποιότητας των πληροφοριών, καθώς και του τρόπου με τον οποίο οι άνθρωποι οργανώνουν, αποθηκεύουν, χειρίζονται και ανακτούν τις πληροφορίες. </a:t>
            </a:r>
            <a:endParaRPr lang="en-US" dirty="0" smtClean="0">
              <a:latin typeface="Arial" charset="0"/>
              <a:cs typeface="Arial" charset="0"/>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60C1E1-FC8C-4FAC-AA4D-9282198F2282}" type="slidenum">
              <a:rPr lang="en-US">
                <a:cs typeface="Arial" charset="0"/>
              </a:rPr>
              <a:pPr fontAlgn="base">
                <a:spcBef>
                  <a:spcPct val="0"/>
                </a:spcBef>
                <a:spcAft>
                  <a:spcPct val="0"/>
                </a:spcAft>
                <a:defRPr/>
              </a:pPr>
              <a:t>2</a:t>
            </a:fld>
            <a:endParaRPr lang="en-US" dirty="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Σχεδόν κάθε δρόμος του Λονδίνου παρακολουθείται αδιάλειπτα από κάμερες βίντεο παρακολούθησης. Οι κάμερες είναι εξοπλισμένες με τεχνολογία αυτόματης αναγνώρισης πινακίδων κυκλοφορίας (</a:t>
            </a:r>
            <a:r>
              <a:rPr lang="en-US" sz="1200" kern="1200" dirty="0" smtClean="0">
                <a:solidFill>
                  <a:schemeClr val="tx1"/>
                </a:solidFill>
                <a:latin typeface="+mn-lt"/>
                <a:ea typeface="+mn-ea"/>
                <a:cs typeface="+mn-cs"/>
              </a:rPr>
              <a:t>automatic number plate recognition </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ANPR</a:t>
            </a:r>
            <a:r>
              <a:rPr lang="el-GR" sz="1200" kern="1200" dirty="0" smtClean="0">
                <a:solidFill>
                  <a:schemeClr val="tx1"/>
                </a:solidFill>
                <a:latin typeface="+mn-lt"/>
                <a:ea typeface="+mn-ea"/>
                <a:cs typeface="+mn-cs"/>
              </a:rPr>
              <a:t>), η οποία χρησιμοποιεί οπτική αναγνώριση χαρακτήρων (</a:t>
            </a:r>
            <a:r>
              <a:rPr lang="en-US" sz="1200" kern="1200" dirty="0" smtClean="0">
                <a:solidFill>
                  <a:schemeClr val="tx1"/>
                </a:solidFill>
                <a:latin typeface="+mn-lt"/>
                <a:ea typeface="+mn-ea"/>
                <a:cs typeface="+mn-cs"/>
              </a:rPr>
              <a:t>optical character recognition</a:t>
            </a:r>
            <a:r>
              <a:rPr lang="el-GR" sz="1200" kern="1200" dirty="0" smtClean="0">
                <a:solidFill>
                  <a:schemeClr val="tx1"/>
                </a:solidFill>
                <a:latin typeface="+mn-lt"/>
                <a:ea typeface="+mn-ea"/>
                <a:cs typeface="+mn-cs"/>
              </a:rPr>
              <a:t>) για να αποκρυπτογραφεί τους αριθμούς και τα γράμματα των πινακίδων κυκλοφορίας. Τα δεδομένα από τις κάμερες προωθούνται στο εθνικό κέντρο δεδομένων αυτόματης αναγνώρισης πινακίδων κυκλοφορίας (</a:t>
            </a:r>
            <a:r>
              <a:rPr lang="en-US" sz="1200" kern="1200" dirty="0" smtClean="0">
                <a:solidFill>
                  <a:schemeClr val="tx1"/>
                </a:solidFill>
                <a:latin typeface="+mn-lt"/>
                <a:ea typeface="+mn-ea"/>
                <a:cs typeface="+mn-cs"/>
              </a:rPr>
              <a:t>national ANPR Data Centre</a:t>
            </a:r>
            <a:r>
              <a:rPr lang="el-GR" sz="1200" kern="1200" dirty="0" smtClean="0">
                <a:solidFill>
                  <a:schemeClr val="tx1"/>
                </a:solidFill>
                <a:latin typeface="+mn-lt"/>
                <a:ea typeface="+mn-ea"/>
                <a:cs typeface="+mn-cs"/>
              </a:rPr>
              <a:t>) στο βόρειο Λονδίνο, όπου βρίσκεται επίσης και ο κεντρικός υπολογιστής της αστυνομίας (</a:t>
            </a:r>
            <a:r>
              <a:rPr lang="en-US" sz="1200" kern="1200" dirty="0" smtClean="0">
                <a:solidFill>
                  <a:schemeClr val="tx1"/>
                </a:solidFill>
                <a:latin typeface="+mn-lt"/>
                <a:ea typeface="+mn-ea"/>
                <a:cs typeface="+mn-cs"/>
              </a:rPr>
              <a:t>Police National Computer</a:t>
            </a:r>
            <a:r>
              <a:rPr lang="el-GR" sz="1200" kern="1200" dirty="0" smtClean="0">
                <a:solidFill>
                  <a:schemeClr val="tx1"/>
                </a:solidFill>
                <a:latin typeface="+mn-lt"/>
                <a:ea typeface="+mn-ea"/>
                <a:cs typeface="+mn-cs"/>
              </a:rPr>
              <a:t>). </a:t>
            </a: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 η αστυνομία έχει τη δυνατότητα να υποβάλλει ερωτήματα στη βάση για να δει εάν κάποιο κοντινό όχημα έχει για κάποιο λόγο σηματοδοτηθεί. Η αντιπαραβολή των πινακίδων κυκλοφορίας με πληροφορίες από τη βάση δεδομένων εγκλημάτων μπορεί να αναδείξει οχήματα που έχουν εμπλακεί σε κάποιο έγκλημα ή ανήκουν σε καταζητούμενους εγκληματίες. Πέραν της εγκληματικής δραστηριότητας, η βάση δεδομένων της αστυνομίας περιέχει εκτενείς πληροφορίες συνδεδεμένες με δεδομένα πινακίδων κυκλοφορίας. Για παράδειγμα, ένα αυτοκίνητο μπορεί να φανεί ότι ανήκει σε κάποιον που έχει απλήρωτα πρόστιμα για παράνομη στάθμευση ή ότι είναι ανασφάλιστο. </a:t>
            </a: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Τα δεδομένα διατηρούνται για πέντε χρόνια, δημιουργώντας ένα πλούσιο αποθετήριο για εξόρυξη δεδομένων. οι υποστηρικτές της προστασίας προσωπικών δεδομένων ανησυχούν για την ολοένα αυξανόμενη δύναμη των ολοκληρωμένων βάσεων δεδομένων και των τεχνολογιών παρακολούθησης, οι οποίες ελέγχουν διεξοδικά τη συμπεριφορά των ανθρώπων. Το Ηνωμένο Βασίλειο θεσπίζει αυστηρότερους κανονισμούς για την προστασία των πολιτών, προσπαθώντας παράλληλα να ισορροπήσει ανάμεσα στις ανησυχίες για την προστασία των προσωπικών δεδομένων και στην τεράστια αξία που προσφέρουν οι βάσεις δεδομένων αυτές για την επιβολή του νόμου.</a:t>
            </a:r>
            <a:endParaRPr lang="en-US" dirty="0" smtClean="0">
              <a:latin typeface="Arial" charset="0"/>
              <a:cs typeface="Arial" charset="0"/>
            </a:endParaRP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1314E3-740E-47A5-9A56-43F2673554E6}" type="slidenum">
              <a:rPr lang="en-US">
                <a:cs typeface="Arial" charset="0"/>
              </a:rPr>
              <a:pPr fontAlgn="base">
                <a:spcBef>
                  <a:spcPct val="0"/>
                </a:spcBef>
                <a:spcAft>
                  <a:spcPct val="0"/>
                </a:spcAft>
                <a:defRPr/>
              </a:pPr>
              <a:t>20</a:t>
            </a:fld>
            <a:endParaRPr lang="en-US" dirty="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Με πωλήσεις άνω των 15 δισεκατομμυρίων δολαρίων ετησίως, οι δραστηριότητες της </a:t>
            </a:r>
            <a:r>
              <a:rPr lang="el-GR" dirty="0" err="1" smtClean="0">
                <a:latin typeface="Arial" charset="0"/>
                <a:cs typeface="Arial" charset="0"/>
              </a:rPr>
              <a:t>Colgate</a:t>
            </a:r>
            <a:r>
              <a:rPr lang="el-GR" dirty="0" smtClean="0">
                <a:latin typeface="Arial" charset="0"/>
                <a:cs typeface="Arial" charset="0"/>
              </a:rPr>
              <a:t>-</a:t>
            </a:r>
            <a:r>
              <a:rPr lang="el-GR" dirty="0" err="1" smtClean="0">
                <a:latin typeface="Arial" charset="0"/>
                <a:cs typeface="Arial" charset="0"/>
              </a:rPr>
              <a:t>Palmolive</a:t>
            </a:r>
            <a:r>
              <a:rPr lang="el-GR" dirty="0" smtClean="0">
                <a:latin typeface="Arial" charset="0"/>
                <a:cs typeface="Arial" charset="0"/>
              </a:rPr>
              <a:t> εκτείνονται σε περισσότερες από 70 χώρες παγκοσμίως. </a:t>
            </a:r>
          </a:p>
          <a:p>
            <a:pPr eaLnBrk="1" hangingPunct="1">
              <a:spcBef>
                <a:spcPct val="0"/>
              </a:spcBef>
            </a:pPr>
            <a:endParaRPr lang="el-GR" dirty="0" smtClean="0">
              <a:latin typeface="Arial" charset="0"/>
              <a:cs typeface="Arial" charset="0"/>
            </a:endParaRPr>
          </a:p>
          <a:p>
            <a:pPr eaLnBrk="1" hangingPunct="1">
              <a:spcBef>
                <a:spcPct val="0"/>
              </a:spcBef>
            </a:pPr>
            <a:r>
              <a:rPr lang="el-GR" dirty="0" smtClean="0">
                <a:latin typeface="Arial" charset="0"/>
                <a:cs typeface="Arial" charset="0"/>
              </a:rPr>
              <a:t>Η διαχείριση αυτής της αχανούς παγκόσμιας αυτοκρατορίας απαιτεί αφοσίωση στη συνέπεια, όχι μόνο όσον αφορά τα ίδια τα προϊόντα, αλλά και τα δεδομένα που χρησιμοποιούνται για την παρακολούθηση κάθε πλευράς των λειτουργιών της επιχείρησης, καθώς και της απόδοσής της. Η ολοκληρωμένη βάση δεδομένων και τα λογισμικά της </a:t>
            </a:r>
            <a:r>
              <a:rPr lang="el-GR" dirty="0" err="1" smtClean="0">
                <a:latin typeface="Arial" charset="0"/>
                <a:cs typeface="Arial" charset="0"/>
              </a:rPr>
              <a:t>Colgate</a:t>
            </a:r>
            <a:r>
              <a:rPr lang="el-GR" dirty="0" smtClean="0">
                <a:latin typeface="Arial" charset="0"/>
                <a:cs typeface="Arial" charset="0"/>
              </a:rPr>
              <a:t>, τα οποία προμηθεύεται από τη SAP, υποστηρίζουν μια συνεπή προσέγγιση στη διαχείριση των κύριων δεδομένων. </a:t>
            </a:r>
          </a:p>
          <a:p>
            <a:pPr eaLnBrk="1" hangingPunct="1">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Η βάση δεδομένων</a:t>
            </a:r>
            <a:r>
              <a:rPr lang="el-GR" baseline="0" dirty="0" smtClean="0">
                <a:latin typeface="Arial" charset="0"/>
                <a:cs typeface="Arial" charset="0"/>
              </a:rPr>
              <a:t> υποστηρίζει την </a:t>
            </a:r>
            <a:r>
              <a:rPr lang="el-GR" sz="1200" kern="1200" dirty="0" smtClean="0">
                <a:solidFill>
                  <a:schemeClr val="tx1"/>
                </a:solidFill>
                <a:latin typeface="+mn-lt"/>
                <a:ea typeface="+mn-ea"/>
                <a:cs typeface="+mn-cs"/>
              </a:rPr>
              <a:t>πρωτοβουλία με τίτλο </a:t>
            </a:r>
            <a:r>
              <a:rPr lang="en-US" sz="1200" kern="1200" dirty="0" smtClean="0">
                <a:solidFill>
                  <a:schemeClr val="tx1"/>
                </a:solidFill>
                <a:latin typeface="+mn-lt"/>
                <a:ea typeface="+mn-ea"/>
                <a:cs typeface="+mn-cs"/>
              </a:rPr>
              <a:t>Colgate Business Planning</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CBP</a:t>
            </a:r>
            <a:r>
              <a:rPr lang="el-GR" sz="1200" kern="1200" dirty="0" smtClean="0">
                <a:solidFill>
                  <a:schemeClr val="tx1"/>
                </a:solidFill>
                <a:latin typeface="+mn-lt"/>
                <a:ea typeface="+mn-ea"/>
                <a:cs typeface="+mn-cs"/>
              </a:rPr>
              <a:t>), η οποία καθοδηγεί τις επενδυτικές αποφάσεις της εταιρείας ανά την υφήλιο. Το σύστημα </a:t>
            </a:r>
            <a:r>
              <a:rPr lang="en-US" sz="1200" kern="1200" dirty="0" smtClean="0">
                <a:solidFill>
                  <a:schemeClr val="tx1"/>
                </a:solidFill>
                <a:latin typeface="+mn-lt"/>
                <a:ea typeface="+mn-ea"/>
                <a:cs typeface="+mn-cs"/>
              </a:rPr>
              <a:t>CBP</a:t>
            </a:r>
            <a:r>
              <a:rPr lang="el-GR" sz="1200" kern="1200" dirty="0" smtClean="0">
                <a:solidFill>
                  <a:schemeClr val="tx1"/>
                </a:solidFill>
                <a:latin typeface="+mn-lt"/>
                <a:ea typeface="+mn-ea"/>
                <a:cs typeface="+mn-cs"/>
              </a:rPr>
              <a:t>, σε συνδυασμό με την ολοκληρωμένη βάση κύριων δεδομένων, επιτρέπει στη διοίκηση της </a:t>
            </a:r>
            <a:r>
              <a:rPr lang="en-US" sz="1200" kern="1200" dirty="0" smtClean="0">
                <a:solidFill>
                  <a:schemeClr val="tx1"/>
                </a:solidFill>
                <a:latin typeface="+mn-lt"/>
                <a:ea typeface="+mn-ea"/>
                <a:cs typeface="+mn-cs"/>
              </a:rPr>
              <a:t>Colgate</a:t>
            </a:r>
            <a:r>
              <a:rPr lang="el-GR" sz="1200" kern="1200" dirty="0" smtClean="0">
                <a:solidFill>
                  <a:schemeClr val="tx1"/>
                </a:solidFill>
                <a:latin typeface="+mn-lt"/>
                <a:ea typeface="+mn-ea"/>
                <a:cs typeface="+mn-cs"/>
              </a:rPr>
              <a:t> να πάει ακόμα βαθύτερα, εφόσον είναι σε θέση να μετρήσει το πραγματικό κέδρος ή ζημία της επένδυσής της. Λεπτομερείς αριθμοδείκτες μέτρησης της απόδοσης μπορούν να υπολογιστούν για καθένα προϊόν, περιοχή και λιανοπωλητή ξεχωριστά, προσφέροντας σαφή εικόνα για το βαθμό συνεισφοράς της κάθε επένδυσης στα κέρδη της εταιρείας. </a:t>
            </a:r>
            <a:endParaRPr lang="el-GR" dirty="0" smtClean="0"/>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Τα κεντρικά της εταιρείας χρησιμοποιούν τα τελειοποιημένα αποτελέσματα για το σχεδιασμό των επόμενων επενδύσεών τους. Χάρη στο σύστημα </a:t>
            </a:r>
            <a:r>
              <a:rPr lang="en-US" sz="1200" kern="1200" dirty="0" smtClean="0">
                <a:solidFill>
                  <a:schemeClr val="tx1"/>
                </a:solidFill>
                <a:latin typeface="+mn-lt"/>
                <a:ea typeface="+mn-ea"/>
                <a:cs typeface="+mn-cs"/>
              </a:rPr>
              <a:t>CBP</a:t>
            </a:r>
            <a:r>
              <a:rPr lang="el-GR" sz="1200" kern="1200" dirty="0" smtClean="0">
                <a:solidFill>
                  <a:schemeClr val="tx1"/>
                </a:solidFill>
                <a:latin typeface="+mn-lt"/>
                <a:ea typeface="+mn-ea"/>
                <a:cs typeface="+mn-cs"/>
              </a:rPr>
              <a:t>, η </a:t>
            </a:r>
            <a:r>
              <a:rPr lang="en-US" sz="1200" kern="1200" dirty="0" smtClean="0">
                <a:solidFill>
                  <a:schemeClr val="tx1"/>
                </a:solidFill>
                <a:latin typeface="+mn-lt"/>
                <a:ea typeface="+mn-ea"/>
                <a:cs typeface="+mn-cs"/>
              </a:rPr>
              <a:t>Colgate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επανεπένδυσε</a:t>
            </a:r>
            <a:r>
              <a:rPr lang="el-GR" sz="1200" kern="1200" dirty="0" smtClean="0">
                <a:solidFill>
                  <a:schemeClr val="tx1"/>
                </a:solidFill>
                <a:latin typeface="+mn-lt"/>
                <a:ea typeface="+mn-ea"/>
                <a:cs typeface="+mn-cs"/>
              </a:rPr>
              <a:t> 100 εκατομμύρια δολάρια σε πιο κερδοφόρες καμπάνιες προώθησης, ενώ ο βραχυπρόθεσμος στόχος της είναι τα 300 εκατομμύρια δολάρια, ποσό που μπορεί να </a:t>
            </a:r>
            <a:r>
              <a:rPr lang="el-GR" sz="1200" kern="1200" dirty="0" err="1" smtClean="0">
                <a:solidFill>
                  <a:schemeClr val="tx1"/>
                </a:solidFill>
                <a:latin typeface="+mn-lt"/>
                <a:ea typeface="+mn-ea"/>
                <a:cs typeface="+mn-cs"/>
              </a:rPr>
              <a:t>επανεπενδυθεί</a:t>
            </a:r>
            <a:r>
              <a:rPr lang="el-GR" sz="1200" kern="1200" dirty="0" smtClean="0">
                <a:solidFill>
                  <a:schemeClr val="tx1"/>
                </a:solidFill>
                <a:latin typeface="+mn-lt"/>
                <a:ea typeface="+mn-ea"/>
                <a:cs typeface="+mn-cs"/>
              </a:rPr>
              <a:t> είτε για την προώθηση των προϊόντων είτε σε άλλου είδους κινήσεις για την αύξηση των καθαρών κερδών της εταιρείας. </a:t>
            </a:r>
            <a:endParaRPr lang="en-US" dirty="0" smtClean="0">
              <a:latin typeface="Arial" charset="0"/>
              <a:cs typeface="Arial" charset="0"/>
            </a:endParaRP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652D57-EADF-480F-B6B2-C2916176C0A4}" type="slidenum">
              <a:rPr lang="en-US">
                <a:cs typeface="Arial" charset="0"/>
              </a:rPr>
              <a:pPr fontAlgn="base">
                <a:spcBef>
                  <a:spcPct val="0"/>
                </a:spcBef>
                <a:spcAft>
                  <a:spcPct val="0"/>
                </a:spcAft>
                <a:defRPr/>
              </a:pPr>
              <a:t>21</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lvl="0" indent="-228600">
              <a:buFont typeface="+mj-lt"/>
              <a:buNone/>
            </a:pPr>
            <a:r>
              <a:rPr lang="el-GR" sz="1200" kern="1200" dirty="0" smtClean="0">
                <a:solidFill>
                  <a:schemeClr val="tx1"/>
                </a:solidFill>
                <a:latin typeface="+mn-lt"/>
                <a:ea typeface="+mn-ea"/>
                <a:cs typeface="+mn-cs"/>
              </a:rPr>
              <a:t>Το περιεχόμενο του κεφαλαίου καλύπτει τις εξής ενότητες:</a:t>
            </a:r>
          </a:p>
          <a:p>
            <a:pPr marL="228600" lvl="0" indent="-228600">
              <a:buFont typeface="+mj-lt"/>
              <a:buAutoNum type="arabicPeriod"/>
            </a:pPr>
            <a:endParaRPr lang="el-GR" sz="1200" kern="1200" dirty="0" smtClean="0">
              <a:solidFill>
                <a:schemeClr val="tx1"/>
              </a:solidFill>
              <a:latin typeface="+mn-lt"/>
              <a:ea typeface="+mn-ea"/>
              <a:cs typeface="+mn-cs"/>
            </a:endParaRPr>
          </a:p>
          <a:p>
            <a:pPr marL="228600" lvl="0" indent="-228600">
              <a:buFont typeface="+mj-lt"/>
              <a:buAutoNum type="arabicPeriod"/>
            </a:pPr>
            <a:r>
              <a:rPr lang="el-GR" sz="1200" kern="1200" dirty="0" smtClean="0">
                <a:solidFill>
                  <a:schemeClr val="tx1"/>
                </a:solidFill>
                <a:latin typeface="+mn-lt"/>
                <a:ea typeface="+mn-ea"/>
                <a:cs typeface="+mn-cs"/>
              </a:rPr>
              <a:t>Ανάλυση της φύσης των πηγών πληροφόρησης ως προς τη δομή και την ποιότητά τους. Περιγραφή των πηγών πληροφόρησης με τη χρήση </a:t>
            </a:r>
            <a:r>
              <a:rPr lang="el-GR" sz="1200" kern="1200" dirty="0" err="1" smtClean="0">
                <a:solidFill>
                  <a:schemeClr val="tx1"/>
                </a:solidFill>
                <a:latin typeface="+mn-lt"/>
                <a:ea typeface="+mn-ea"/>
                <a:cs typeface="+mn-cs"/>
              </a:rPr>
              <a:t>μεταδεδομένων</a:t>
            </a:r>
            <a:r>
              <a:rPr lang="el-GR" sz="1200" kern="1200" dirty="0" smtClean="0">
                <a:solidFill>
                  <a:schemeClr val="tx1"/>
                </a:solidFill>
                <a:latin typeface="+mn-lt"/>
                <a:ea typeface="+mn-ea"/>
                <a:cs typeface="+mn-cs"/>
              </a:rPr>
              <a:t>.</a:t>
            </a:r>
          </a:p>
          <a:p>
            <a:pPr marL="228600" lvl="0" indent="-228600">
              <a:buFont typeface="+mj-lt"/>
              <a:buAutoNum type="arabicPeriod"/>
            </a:pPr>
            <a:r>
              <a:rPr lang="el-GR" sz="1200" kern="1200" dirty="0" smtClean="0">
                <a:solidFill>
                  <a:schemeClr val="tx1"/>
                </a:solidFill>
                <a:latin typeface="+mn-lt"/>
                <a:ea typeface="+mn-ea"/>
                <a:cs typeface="+mn-cs"/>
              </a:rPr>
              <a:t>Σύγκριση των συστημάτων διαχείρισης αρχείων με τις βάσεις δεδομένων. Παρουσίαση των πλεονεκτημάτων των βάσεων δεδομένων.</a:t>
            </a:r>
          </a:p>
          <a:p>
            <a:pPr marL="228600" lvl="0" indent="-228600">
              <a:buFont typeface="+mj-lt"/>
              <a:buAutoNum type="arabicPeriod"/>
            </a:pPr>
            <a:r>
              <a:rPr lang="el-GR" sz="1200" kern="1200" dirty="0" smtClean="0">
                <a:solidFill>
                  <a:schemeClr val="tx1"/>
                </a:solidFill>
                <a:latin typeface="+mn-lt"/>
                <a:ea typeface="+mn-ea"/>
                <a:cs typeface="+mn-cs"/>
              </a:rPr>
              <a:t>Περιγραφή του σχεδιασμού, της προσπέλασης και της διαχείρισης μιας σχεσιακής βάσης δεδομένων και της διαδικασίας </a:t>
            </a:r>
            <a:r>
              <a:rPr lang="el-GR" sz="1200" kern="1200" dirty="0" err="1" smtClean="0">
                <a:solidFill>
                  <a:schemeClr val="tx1"/>
                </a:solidFill>
                <a:latin typeface="+mn-lt"/>
                <a:ea typeface="+mn-ea"/>
                <a:cs typeface="+mn-cs"/>
              </a:rPr>
              <a:t>κανονικοποίησής</a:t>
            </a:r>
            <a:r>
              <a:rPr lang="el-GR" sz="1200" kern="1200" dirty="0" smtClean="0">
                <a:solidFill>
                  <a:schemeClr val="tx1"/>
                </a:solidFill>
                <a:latin typeface="+mn-lt"/>
                <a:ea typeface="+mn-ea"/>
                <a:cs typeface="+mn-cs"/>
              </a:rPr>
              <a:t> της.</a:t>
            </a:r>
          </a:p>
          <a:p>
            <a:pPr marL="228600" lvl="0" indent="-228600">
              <a:buFont typeface="+mj-lt"/>
              <a:buAutoNum type="arabicPeriod"/>
            </a:pPr>
            <a:r>
              <a:rPr lang="el-GR" sz="1200" kern="1200" dirty="0" smtClean="0">
                <a:solidFill>
                  <a:schemeClr val="tx1"/>
                </a:solidFill>
                <a:latin typeface="+mn-lt"/>
                <a:ea typeface="+mn-ea"/>
                <a:cs typeface="+mn-cs"/>
              </a:rPr>
              <a:t>Ανάλυση των λόγων που οδηγούν στην ύπαρξη πολλαπλών βάσεων δεδομένων και του τρόπου με τον οποίο η διαχείριση κύριων δεδομένων βοηθά στην προσπάθεια ολοκλήρωσής τους.</a:t>
            </a:r>
          </a:p>
          <a:p>
            <a:pPr marL="228600" lvl="0" indent="-228600">
              <a:buFont typeface="+mj-lt"/>
              <a:buAutoNum type="arabicPeriod"/>
            </a:pPr>
            <a:r>
              <a:rPr lang="el-GR" sz="1200" kern="1200" dirty="0" smtClean="0">
                <a:solidFill>
                  <a:schemeClr val="tx1"/>
                </a:solidFill>
                <a:latin typeface="+mn-lt"/>
                <a:ea typeface="+mn-ea"/>
                <a:cs typeface="+mn-cs"/>
              </a:rPr>
              <a:t>Παρουσίαση του κρίσιμου ρόλου των αποθηκών δεδομένων για την ολοκλήρωση και τον στρατηγικό προγραμματισμό, καθώς και των τριών σταδίων δημιουργίας μιας αποθήκης δεδομένων.</a:t>
            </a:r>
          </a:p>
          <a:p>
            <a:pPr marL="228600" lvl="0" indent="-228600">
              <a:buFont typeface="+mj-lt"/>
              <a:buAutoNum type="arabicPeriod"/>
            </a:pPr>
            <a:r>
              <a:rPr lang="el-GR" sz="1200" kern="1200" dirty="0" smtClean="0">
                <a:solidFill>
                  <a:schemeClr val="tx1"/>
                </a:solidFill>
                <a:latin typeface="+mn-lt"/>
                <a:ea typeface="+mn-ea"/>
                <a:cs typeface="+mn-cs"/>
              </a:rPr>
              <a:t>Ανάλυση του ρόλου που διαδραματίζουν ο ανθρώπινος παράγοντας και τα ζητήματα ιδιοκτησίας στη διαχείριση των πληροφοριών.</a:t>
            </a:r>
          </a:p>
          <a:p>
            <a:pPr eaLnBrk="1" fontAlgn="auto" hangingPunct="1">
              <a:spcBef>
                <a:spcPts val="0"/>
              </a:spcBef>
              <a:spcAft>
                <a:spcPts val="0"/>
              </a:spcAft>
              <a:defRPr/>
            </a:pPr>
            <a:endParaRPr lang="en-US" dirty="0">
              <a:latin typeface="Arial" pitchFamily="34" charset="0"/>
              <a:cs typeface="Arial" pitchFamily="34" charset="0"/>
            </a:endParaRP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A150E2-0980-4422-860D-F74E1E14EA05}" type="slidenum">
              <a:rPr lang="en-US">
                <a:cs typeface="Arial" charset="0"/>
              </a:rPr>
              <a:pPr fontAlgn="base">
                <a:spcBef>
                  <a:spcPct val="0"/>
                </a:spcBef>
                <a:spcAft>
                  <a:spcPct val="0"/>
                </a:spcAft>
                <a:defRPr/>
              </a:pPr>
              <a:t>3</a:t>
            </a:fld>
            <a:endParaRPr lang="en-US"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Το </a:t>
            </a:r>
            <a:r>
              <a:rPr lang="el-GR" dirty="0" err="1" smtClean="0">
                <a:latin typeface="Arial" charset="0"/>
                <a:cs typeface="Arial" charset="0"/>
              </a:rPr>
              <a:t>YouTube</a:t>
            </a:r>
            <a:r>
              <a:rPr lang="el-GR" dirty="0" smtClean="0">
                <a:latin typeface="Arial" charset="0"/>
                <a:cs typeface="Arial" charset="0"/>
              </a:rPr>
              <a:t>, μία από τις ιστοσελίδες με τη μεγαλύτερη επισκεψιμότητα παγκοσμίως</a:t>
            </a:r>
            <a:r>
              <a:rPr lang="en-US" dirty="0" smtClean="0">
                <a:latin typeface="Arial" charset="0"/>
                <a:cs typeface="Arial" charset="0"/>
              </a:rPr>
              <a:t>. </a:t>
            </a:r>
            <a:r>
              <a:rPr lang="el-GR" dirty="0" smtClean="0">
                <a:latin typeface="Arial" charset="0"/>
                <a:cs typeface="Arial" charset="0"/>
              </a:rPr>
              <a:t>Μέσα σε ένα χρόνο από τη δημιουργία της το 2005, οι επισκέπτες της αποκτούσαν πρόσβαση σε περισσότερα από 100 εκατομμύρια βίντεο την ημέρα. Σκοπός τους δεν ήταν να αναπτύξουν απλώς μια βάση δεδομένων βίντεο· επιθυμούσαν να δημιουργήσουν μια παγκόσμια κοινότητα ανθρώπων, οι οποίοι θα μοιράζονταν, θα σχολίαζαν και θα διασκέδαζαν με βίντεο, τα οποία θα είχε συνεισφέρει οποιοσδήποτε επιθυμούσε να επιδείξει ένα δημιουργικό του ταλέντο</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Οι πηγές πληροφόρησης, όπως αυτές που διαχειρίζεται το </a:t>
            </a:r>
            <a:r>
              <a:rPr lang="el-GR" dirty="0" err="1" smtClean="0">
                <a:latin typeface="Arial" charset="0"/>
                <a:cs typeface="Arial" charset="0"/>
              </a:rPr>
              <a:t>YouTube</a:t>
            </a:r>
            <a:r>
              <a:rPr lang="el-GR" dirty="0" smtClean="0">
                <a:latin typeface="Arial" charset="0"/>
                <a:cs typeface="Arial" charset="0"/>
              </a:rPr>
              <a:t>, είναι κεφαλαιώδους σημασίας για την επιτυχία ενός οργανισμού. Οι πηγές αυτές μάλιστα αυξάνονται με ραγδαίους ρυθμούς, όπως ακριβώς συμβαίνει και με το πλήθος των επισκεπτών της σελίδας του </a:t>
            </a:r>
            <a:r>
              <a:rPr lang="el-GR" dirty="0" err="1" smtClean="0">
                <a:latin typeface="Arial" charset="0"/>
                <a:cs typeface="Arial" charset="0"/>
              </a:rPr>
              <a:t>YouTube</a:t>
            </a:r>
            <a:r>
              <a:rPr lang="el-GR" dirty="0" smtClean="0">
                <a:latin typeface="Arial" charset="0"/>
                <a:cs typeface="Arial" charset="0"/>
              </a:rPr>
              <a:t>. Τα αποθηκευμένα σε ψηφιακή μορφή δεδομένα πολλαπλασιάζονται παντού, σε μια τεράστια συλλογή από φυσικά μέσα αποθήκευσης.</a:t>
            </a: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Οι άνθρωποι γνωρίζουν καλά ότι ορισμένες πληροφορίες είναι ισχυρές και πολύτιμες. Στην πλειονότητά τους όμως οι πληροφορίες είναι άχρηστα σκουπίδια τα οποία θα πρέπει να πεταχτούν. Για το λόγο αυτόν χρειάζεται να υπάρχει μια στρατηγική διαχείρισης των πηγών πληροφόρησης, ούτως ώστε οτιδήποτε είναι σημαντικό να είναι ασφαλές, οργανωμένο και εύκολα ανακτήσιμο από τους μάνατζερ, τους εργαζομένους, τους πελάτες, τους προμηθευτές και τα υπόλοιπα ενδιαφερόμενα μέρη. </a:t>
            </a:r>
            <a:endParaRPr lang="en-US" dirty="0" smtClean="0">
              <a:latin typeface="Arial" charset="0"/>
              <a:cs typeface="Arial" charset="0"/>
            </a:endParaRP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CC90B-1258-42E2-9399-43B320BAEED9}" type="slidenum">
              <a:rPr lang="en-US">
                <a:cs typeface="Arial" charset="0"/>
              </a:rPr>
              <a:pPr fontAlgn="base">
                <a:spcBef>
                  <a:spcPct val="0"/>
                </a:spcBef>
                <a:spcAft>
                  <a:spcPct val="0"/>
                </a:spcAft>
                <a:defRPr/>
              </a:pPr>
              <a:t>4</a:t>
            </a:fld>
            <a:endParaRPr lang="en-US"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xfrm>
            <a:off x="685800" y="4343400"/>
            <a:ext cx="5486400" cy="4524375"/>
          </a:xfrm>
          <a:noFill/>
        </p:spPr>
        <p:txBody>
          <a:bodyPr wrap="square" numCol="1" anchor="t" anchorCtr="0" compatLnSpc="1">
            <a:prstTxWarp prst="textNoShape">
              <a:avLst/>
            </a:prstTxWarp>
            <a:spAutoFit/>
          </a:bodyPr>
          <a:lstStyle/>
          <a:p>
            <a:pPr eaLnBrk="1" hangingPunct="1">
              <a:spcBef>
                <a:spcPct val="0"/>
              </a:spcBef>
            </a:pPr>
            <a:r>
              <a:rPr lang="el-GR" dirty="0" smtClean="0">
                <a:latin typeface="Arial" charset="0"/>
                <a:cs typeface="Arial" charset="0"/>
              </a:rPr>
              <a:t>Όλοι οι οργανισμοί βασίζονται σε δομημένες πληροφορίες (</a:t>
            </a:r>
            <a:r>
              <a:rPr lang="el-GR" dirty="0" err="1" smtClean="0">
                <a:latin typeface="Arial" charset="0"/>
                <a:cs typeface="Arial" charset="0"/>
              </a:rPr>
              <a:t>structured</a:t>
            </a:r>
            <a:r>
              <a:rPr lang="el-GR" dirty="0" smtClean="0">
                <a:latin typeface="Arial" charset="0"/>
                <a:cs typeface="Arial" charset="0"/>
              </a:rPr>
              <a:t> information).</a:t>
            </a:r>
            <a:r>
              <a:rPr lang="el-GR" baseline="0" dirty="0" smtClean="0">
                <a:latin typeface="Arial" charset="0"/>
                <a:cs typeface="Arial" charset="0"/>
              </a:rPr>
              <a:t> </a:t>
            </a:r>
            <a:r>
              <a:rPr lang="el-GR" dirty="0" smtClean="0">
                <a:latin typeface="Arial" charset="0"/>
                <a:cs typeface="Arial" charset="0"/>
              </a:rPr>
              <a:t>Οι δομημένες πληροφορίες είναι αρκετά τακτοποιημένες, με την έννοια ότι μπορούν να διαχωριστούν σε επιμέρους στοιχεία και να οργανωθούν σε ιεραρχικές δομές. Μια επιχείρηση έκδοσης πιστωτικών καρτών, λόγου χάρη, διατηρεί τα αρχεία πελατών σε δομημένη μορφή. Τα αρχεία αυτά περιέχουν διάφορα στοιχεία, όπως επώνυμο, όνομα, διεύθυνση, τηλέφωνο και διεύθυνση ηλεκτρονικού ταχυδρομείου</a:t>
            </a:r>
            <a:r>
              <a:rPr lang="en-US" dirty="0" smtClean="0">
                <a:latin typeface="Arial" charset="0"/>
                <a:cs typeface="Arial" charset="0"/>
              </a:rPr>
              <a:t>.</a:t>
            </a: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Αντίθετα, οι αδόμητες πληροφορίες (</a:t>
            </a:r>
            <a:r>
              <a:rPr lang="el-GR" dirty="0" err="1" smtClean="0">
                <a:latin typeface="Arial" charset="0"/>
                <a:cs typeface="Arial" charset="0"/>
              </a:rPr>
              <a:t>unstructured</a:t>
            </a:r>
            <a:r>
              <a:rPr lang="el-GR" dirty="0" smtClean="0">
                <a:latin typeface="Arial" charset="0"/>
                <a:cs typeface="Arial" charset="0"/>
              </a:rPr>
              <a:t> information) δεν διαθέτουν εγγενή δομή ή σειρά, ενώ τα επιμέρους στοιχεία τους δεν είναι εύκολο να συνδεθούν μεταξύ τους, παρά μόνο ίσως εάν τοποθετηθούν σε ένα φάκελο αρχειοθέτησης ή ένα κουτί. Παράλληλα, οι αδόμητες πληροφορίες είναι πιο δύσκολο να διαχωριστούν, να κατηγοριοποιηθούν, να οργανωθούν και να αναζητηθούν. Ας πάρουμε για παράδειγμα μια εταιρεία που εμπλέκεται σε μια σημαντική δικαστική διαμάχη. Οι πληροφορίες που σχετίζονται με την αγωγή αυτή μπορεί να είναι γραπτές επιστολές, μηνύματα ηλεκτρονικού ταχυδρομείου, αυτοκόλλητες σημειώσεις επάνω σε νομικά έγγραφα, χρονική διάρκεια συσκέψεων, τηλεφωνικές κλήσεις, μηνύματα φωνητικού ταχυδρομείου, βίντεο, εκθέσεις προόδου, χρονοδιαγράμματα έργου, περιλήψεις και φωτογραφίες τοποθετημένες σε αρχειοθήκες. Ανάμεσα στις δομημένες και τις αδόμητες πληροφορίες υπάρχει μια γκρίζα περιοχή στην οποία βρίσκονται οι </a:t>
            </a:r>
            <a:r>
              <a:rPr lang="el-GR" dirty="0" err="1" smtClean="0">
                <a:latin typeface="Arial" charset="0"/>
                <a:cs typeface="Arial" charset="0"/>
              </a:rPr>
              <a:t>ημι</a:t>
            </a:r>
            <a:r>
              <a:rPr lang="el-GR" dirty="0" smtClean="0">
                <a:latin typeface="Arial" charset="0"/>
                <a:cs typeface="Arial" charset="0"/>
              </a:rPr>
              <a:t>-δομημένες πληροφορίες (</a:t>
            </a:r>
            <a:r>
              <a:rPr lang="el-GR" dirty="0" err="1" smtClean="0">
                <a:latin typeface="Arial" charset="0"/>
                <a:cs typeface="Arial" charset="0"/>
              </a:rPr>
              <a:t>semi</a:t>
            </a:r>
            <a:r>
              <a:rPr lang="el-GR" dirty="0" smtClean="0">
                <a:latin typeface="Arial" charset="0"/>
                <a:cs typeface="Arial" charset="0"/>
              </a:rPr>
              <a:t>-</a:t>
            </a:r>
            <a:r>
              <a:rPr lang="el-GR" dirty="0" err="1" smtClean="0">
                <a:latin typeface="Arial" charset="0"/>
                <a:cs typeface="Arial" charset="0"/>
              </a:rPr>
              <a:t>structured</a:t>
            </a:r>
            <a:r>
              <a:rPr lang="el-GR" dirty="0" smtClean="0">
                <a:latin typeface="Arial" charset="0"/>
                <a:cs typeface="Arial" charset="0"/>
              </a:rPr>
              <a:t> information). Αυτό το είδος περιλαμβάνει πληροφορίες που διαθέτουν κάποιου είδους δομή.</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Τα </a:t>
            </a:r>
            <a:r>
              <a:rPr lang="el-GR" dirty="0" err="1" smtClean="0">
                <a:latin typeface="Arial" charset="0"/>
                <a:cs typeface="Arial" charset="0"/>
              </a:rPr>
              <a:t>μεταδεδομένα</a:t>
            </a:r>
            <a:r>
              <a:rPr lang="el-GR" dirty="0" smtClean="0">
                <a:latin typeface="Arial" charset="0"/>
                <a:cs typeface="Arial" charset="0"/>
              </a:rPr>
              <a:t> (</a:t>
            </a:r>
            <a:r>
              <a:rPr lang="el-GR" dirty="0" err="1" smtClean="0">
                <a:latin typeface="Arial" charset="0"/>
                <a:cs typeface="Arial" charset="0"/>
              </a:rPr>
              <a:t>metadata</a:t>
            </a:r>
            <a:r>
              <a:rPr lang="el-GR" dirty="0" smtClean="0">
                <a:latin typeface="Arial" charset="0"/>
                <a:cs typeface="Arial" charset="0"/>
              </a:rPr>
              <a:t>) είναι δεδομένα σχετικά με δεδομένα τα οποία καθορίζουν με σαφήνεια τη φύση των πληροφοριών. Στην περίπτωση των δομημένων πληροφοριών, τα </a:t>
            </a:r>
            <a:r>
              <a:rPr lang="el-GR" dirty="0" err="1" smtClean="0">
                <a:latin typeface="Arial" charset="0"/>
                <a:cs typeface="Arial" charset="0"/>
              </a:rPr>
              <a:t>μεταδεδομένα</a:t>
            </a:r>
            <a:r>
              <a:rPr lang="el-GR" dirty="0" smtClean="0">
                <a:latin typeface="Arial" charset="0"/>
                <a:cs typeface="Arial" charset="0"/>
              </a:rPr>
              <a:t> περιγράφουν τον ορισμό κάθε πεδίου και πίνακα, καθώς και τις μεταξύ τους συσχετίσεις. Από την άλλη πλευρά, ως προς τις αδόμητες και τις </a:t>
            </a:r>
            <a:r>
              <a:rPr lang="el-GR" dirty="0" err="1" smtClean="0">
                <a:latin typeface="Arial" charset="0"/>
                <a:cs typeface="Arial" charset="0"/>
              </a:rPr>
              <a:t>ημι</a:t>
            </a:r>
            <a:r>
              <a:rPr lang="el-GR" dirty="0" smtClean="0">
                <a:latin typeface="Arial" charset="0"/>
                <a:cs typeface="Arial" charset="0"/>
              </a:rPr>
              <a:t>-δομημένες πληροφορίες, τα </a:t>
            </a:r>
            <a:r>
              <a:rPr lang="el-GR" dirty="0" err="1" smtClean="0">
                <a:latin typeface="Arial" charset="0"/>
                <a:cs typeface="Arial" charset="0"/>
              </a:rPr>
              <a:t>μεταδεδομένα</a:t>
            </a:r>
            <a:r>
              <a:rPr lang="el-GR" dirty="0" smtClean="0">
                <a:latin typeface="Arial" charset="0"/>
                <a:cs typeface="Arial" charset="0"/>
              </a:rPr>
              <a:t> χρησιμοποιούνται για την περιγραφή των ιδιοτήτων ενός εγγράφου ή άλλης πηγής. Το </a:t>
            </a:r>
            <a:r>
              <a:rPr lang="el-GR" dirty="0" err="1" smtClean="0">
                <a:latin typeface="Arial" charset="0"/>
                <a:cs typeface="Arial" charset="0"/>
              </a:rPr>
              <a:t>Flickr</a:t>
            </a:r>
            <a:r>
              <a:rPr lang="el-GR" dirty="0" smtClean="0">
                <a:latin typeface="Arial" charset="0"/>
                <a:cs typeface="Arial" charset="0"/>
              </a:rPr>
              <a:t> είναι μια εξαιρετικά δημοφιλής ιστοσελίδα διαμοιρασμού φωτογραφιών, με περισσότερες από 4 εκατομμύρια αναζητήσεις την ημέρα. Η ιστοσελίδα αυτή βασίζεται σε </a:t>
            </a:r>
            <a:r>
              <a:rPr lang="el-GR" dirty="0" err="1" smtClean="0">
                <a:latin typeface="Arial" charset="0"/>
                <a:cs typeface="Arial" charset="0"/>
              </a:rPr>
              <a:t>μεταδεδομένα</a:t>
            </a:r>
            <a:r>
              <a:rPr lang="el-GR" dirty="0" smtClean="0">
                <a:latin typeface="Arial" charset="0"/>
                <a:cs typeface="Arial" charset="0"/>
              </a:rPr>
              <a:t> για την αναζήτηση της γιγαντιαίας συλλογής φωτογραφιών της.</a:t>
            </a:r>
            <a:endParaRPr lang="en-US" dirty="0" smtClean="0">
              <a:latin typeface="Arial" charset="0"/>
              <a:cs typeface="Arial" charset="0"/>
            </a:endParaRP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4A5B54-003A-4509-998A-253382324A1E}" type="slidenum">
              <a:rPr lang="en-US">
                <a:cs typeface="Arial" charset="0"/>
              </a:rPr>
              <a:pPr fontAlgn="base">
                <a:spcBef>
                  <a:spcPct val="0"/>
                </a:spcBef>
                <a:spcAft>
                  <a:spcPct val="0"/>
                </a:spcAft>
                <a:defRPr/>
              </a:pPr>
              <a:t>5</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xfrm>
            <a:off x="685800" y="4343400"/>
            <a:ext cx="5486400" cy="4524375"/>
          </a:xfrm>
          <a:noFill/>
        </p:spPr>
        <p:txBody>
          <a:bodyPr wrap="square" numCol="1" anchor="t" anchorCtr="0" compatLnSpc="1">
            <a:prstTxWarp prst="textNoShape">
              <a:avLst/>
            </a:prstTxWarp>
            <a:spAutoFit/>
          </a:bodyPr>
          <a:lstStyle/>
          <a:p>
            <a:pPr marL="234950" indent="-234950" eaLnBrk="1" hangingPunct="1">
              <a:spcBef>
                <a:spcPct val="0"/>
              </a:spcBef>
            </a:pPr>
            <a:r>
              <a:rPr lang="el-GR" dirty="0" smtClean="0">
                <a:latin typeface="Arial" charset="0"/>
                <a:cs typeface="Arial" charset="0"/>
              </a:rPr>
              <a:t>Τα βασικότερα χαρακτηριστικά που καθορίζουν την ποιότητα των πληροφοριών σε διάφορα πλαίσια είναι:</a:t>
            </a:r>
          </a:p>
          <a:p>
            <a:pPr marL="234950" indent="-234950" eaLnBrk="1" hangingPunct="1">
              <a:spcBef>
                <a:spcPct val="0"/>
              </a:spcBef>
            </a:pPr>
            <a:endParaRPr lang="el-GR" dirty="0" smtClean="0">
              <a:latin typeface="Arial" charset="0"/>
              <a:cs typeface="Arial" charset="0"/>
            </a:endParaRPr>
          </a:p>
          <a:p>
            <a:pPr marL="234950" indent="-234950" eaLnBrk="1" hangingPunct="1">
              <a:spcBef>
                <a:spcPct val="0"/>
              </a:spcBef>
            </a:pPr>
            <a:r>
              <a:rPr lang="el-GR" dirty="0" smtClean="0">
                <a:latin typeface="Arial" charset="0"/>
                <a:cs typeface="Arial" charset="0"/>
              </a:rPr>
              <a:t>•	Ορθότητα: Λάθη μειώνουν την ποιότητα των πληροφοριών.</a:t>
            </a:r>
          </a:p>
          <a:p>
            <a:pPr marL="234950" indent="-234950" eaLnBrk="1" hangingPunct="1">
              <a:spcBef>
                <a:spcPct val="0"/>
              </a:spcBef>
            </a:pPr>
            <a:endParaRPr lang="el-GR" dirty="0" smtClean="0">
              <a:latin typeface="Arial" charset="0"/>
              <a:cs typeface="Arial" charset="0"/>
            </a:endParaRPr>
          </a:p>
          <a:p>
            <a:pPr marL="234950" indent="-234950" eaLnBrk="1" hangingPunct="1">
              <a:spcBef>
                <a:spcPct val="0"/>
              </a:spcBef>
            </a:pPr>
            <a:r>
              <a:rPr lang="el-GR" dirty="0" smtClean="0">
                <a:latin typeface="Arial" charset="0"/>
                <a:cs typeface="Arial" charset="0"/>
              </a:rPr>
              <a:t>•	Ακρίβεια: Η στρογγυλοποίηση ενός αριθμού μπορεί να μην μειώσει σημαντικά την αξία της πληροφορίας σε ορισμένα</a:t>
            </a:r>
            <a:r>
              <a:rPr lang="el-GR" baseline="0" dirty="0" smtClean="0">
                <a:latin typeface="Arial" charset="0"/>
                <a:cs typeface="Arial" charset="0"/>
              </a:rPr>
              <a:t> πλαίσια, σε άλλα όμως είναι απαράδεκτη. </a:t>
            </a:r>
          </a:p>
          <a:p>
            <a:pPr marL="234950" indent="-234950" eaLnBrk="1" hangingPunct="1">
              <a:spcBef>
                <a:spcPct val="0"/>
              </a:spcBef>
            </a:pPr>
            <a:endParaRPr lang="el-GR" dirty="0" smtClean="0">
              <a:latin typeface="Arial" charset="0"/>
              <a:cs typeface="Arial" charset="0"/>
            </a:endParaRPr>
          </a:p>
          <a:p>
            <a:pPr marL="234950" indent="-234950" eaLnBrk="1" hangingPunct="1">
              <a:spcBef>
                <a:spcPct val="0"/>
              </a:spcBef>
            </a:pPr>
            <a:r>
              <a:rPr lang="el-GR" dirty="0" smtClean="0">
                <a:latin typeface="Arial" charset="0"/>
                <a:cs typeface="Arial" charset="0"/>
              </a:rPr>
              <a:t>•	Πληρότητα: Η παράλειψη συμπλήρωσης του ταχυδρομικού κώδικα στο μητρώο ενός πελάτη δεν αποτελεί κατά πάσα πιθανότητα πρόβλημα, διότι μπορεί να βρεθεί μέσω της διεύθυνσης του πελάτη. Εάν όμως παραληφθεί ο αριθμός της οδού, θα καθυστερήσει σημαντικά η παράδοση της παραγγελίας.</a:t>
            </a:r>
          </a:p>
          <a:p>
            <a:pPr marL="234950" indent="-234950" eaLnBrk="1" hangingPunct="1">
              <a:spcBef>
                <a:spcPct val="0"/>
              </a:spcBef>
            </a:pPr>
            <a:endParaRPr lang="el-GR" dirty="0" smtClean="0">
              <a:latin typeface="Arial" charset="0"/>
              <a:cs typeface="Arial" charset="0"/>
            </a:endParaRPr>
          </a:p>
          <a:p>
            <a:pPr marL="234950" indent="-234950" eaLnBrk="1" hangingPunct="1">
              <a:spcBef>
                <a:spcPct val="0"/>
              </a:spcBef>
            </a:pPr>
            <a:r>
              <a:rPr lang="el-GR" dirty="0" smtClean="0">
                <a:latin typeface="Arial" charset="0"/>
                <a:cs typeface="Arial" charset="0"/>
              </a:rPr>
              <a:t>•	Συνέπεια: Εκθέσεις που φαινομενικά περιέχουν τις ίδιες πληροφορίες είναι δυνητικά αντικρουόμενες, διότι οι συντάκτες τους χρησιμοποιούν ελάχιστα διαφορετικούς ορισμούς για τις πληροφορίες αυτές.</a:t>
            </a:r>
          </a:p>
          <a:p>
            <a:pPr marL="234950" indent="-234950" eaLnBrk="1" hangingPunct="1">
              <a:spcBef>
                <a:spcPct val="0"/>
              </a:spcBef>
            </a:pPr>
            <a:endParaRPr lang="el-GR" dirty="0" smtClean="0">
              <a:latin typeface="Arial" charset="0"/>
              <a:cs typeface="Arial" charset="0"/>
            </a:endParaRPr>
          </a:p>
          <a:p>
            <a:pPr marL="234950" indent="-234950" eaLnBrk="1" hangingPunct="1">
              <a:spcBef>
                <a:spcPct val="0"/>
              </a:spcBef>
            </a:pPr>
            <a:r>
              <a:rPr lang="el-GR" dirty="0" smtClean="0">
                <a:latin typeface="Arial" charset="0"/>
                <a:cs typeface="Arial" charset="0"/>
              </a:rPr>
              <a:t>•	Επικαιρότητα: Οι απαρχαιωμένες πληροφορίες είναι μικρότερης αξίας από τις επίκαιρες πληροφορίες και, κατ’ επέκταση, χαμηλότερης ποιότητας, εκτός εάν κανείς αναζητά συγκριμένες ιστορικές τάσεις. </a:t>
            </a:r>
          </a:p>
          <a:p>
            <a:pPr marL="234950" indent="-234950" eaLnBrk="1" hangingPunct="1">
              <a:spcBef>
                <a:spcPct val="0"/>
              </a:spcBef>
            </a:pPr>
            <a:endParaRPr lang="el-GR" dirty="0" smtClean="0">
              <a:latin typeface="Arial" charset="0"/>
              <a:cs typeface="Arial" charset="0"/>
            </a:endParaRPr>
          </a:p>
          <a:p>
            <a:pPr marL="234950" indent="-234950" eaLnBrk="1" hangingPunct="1">
              <a:spcBef>
                <a:spcPct val="0"/>
              </a:spcBef>
            </a:pPr>
            <a:r>
              <a:rPr lang="el-GR" dirty="0" smtClean="0">
                <a:latin typeface="Arial" charset="0"/>
                <a:cs typeface="Arial" charset="0"/>
              </a:rPr>
              <a:t>•	Μεροληψία: Πληροφορίες οι οποίες είναι μεροληπτικές στερούνται αντικειμενικότητας, χαρακτηριστικό που μειώνει σημαντικά την αξία και την ποιότητά τους. </a:t>
            </a:r>
          </a:p>
          <a:p>
            <a:pPr marL="234950" indent="-234950" eaLnBrk="1" hangingPunct="1">
              <a:spcBef>
                <a:spcPct val="0"/>
              </a:spcBef>
            </a:pPr>
            <a:endParaRPr lang="el-GR" dirty="0" smtClean="0">
              <a:latin typeface="Arial" charset="0"/>
              <a:cs typeface="Arial" charset="0"/>
            </a:endParaRPr>
          </a:p>
          <a:p>
            <a:pPr marL="234950" indent="-234950" eaLnBrk="1" hangingPunct="1">
              <a:spcBef>
                <a:spcPct val="0"/>
              </a:spcBef>
            </a:pPr>
            <a:r>
              <a:rPr lang="el-GR" dirty="0" smtClean="0">
                <a:latin typeface="Arial" charset="0"/>
                <a:cs typeface="Arial" charset="0"/>
              </a:rPr>
              <a:t>•	Αλληλοεπικάλυψη: Οι περιττές πληροφορίες έχουν ως αποτέλεσμα τη δημιουργία παραπλανητικών και υπερβολικών εκθέσεων.</a:t>
            </a:r>
          </a:p>
          <a:p>
            <a:pPr marL="234950" indent="-234950" eaLnBrk="1" hangingPunct="1">
              <a:spcBef>
                <a:spcPct val="0"/>
              </a:spcBef>
            </a:pPr>
            <a:endParaRPr lang="en-US" dirty="0" smtClean="0">
              <a:latin typeface="Arial" charset="0"/>
              <a:cs typeface="Arial" charset="0"/>
            </a:endParaRP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0665EB-EB86-4A87-84B5-40006B7C9F16}" type="slidenum">
              <a:rPr lang="en-US">
                <a:cs typeface="Arial" charset="0"/>
              </a:rPr>
              <a:pPr fontAlgn="base">
                <a:spcBef>
                  <a:spcPct val="0"/>
                </a:spcBef>
                <a:spcAft>
                  <a:spcPct val="0"/>
                </a:spcAft>
                <a:defRPr/>
              </a:pPr>
              <a:t>6</a:t>
            </a:fld>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Η εγγραφή (</a:t>
            </a:r>
            <a:r>
              <a:rPr lang="el-GR" dirty="0" err="1" smtClean="0">
                <a:latin typeface="Arial" charset="0"/>
                <a:cs typeface="Arial" charset="0"/>
              </a:rPr>
              <a:t>record</a:t>
            </a:r>
            <a:r>
              <a:rPr lang="el-GR" dirty="0" smtClean="0">
                <a:latin typeface="Arial" charset="0"/>
                <a:cs typeface="Arial" charset="0"/>
              </a:rPr>
              <a:t>) αποτελεί έναν τρόπο αναπαράστασης μιας οντότητας, η οποία μπορεί να είναι ένα άτομο, ένα προϊόν, μια παραγγελία, ένα γεγονός, ένα κτίριο, ένας πωλητής, ένα βιβλίο, ένα βίντεο ή κάποιο άλλο «πράγμα» το οποίο έχει σημασία για τους ανθρώπους. Η εγγραφή απαρτίζεται από τα γνωρίσματα ή ιδιότητες (</a:t>
            </a:r>
            <a:r>
              <a:rPr lang="el-GR" dirty="0" err="1" smtClean="0">
                <a:latin typeface="Arial" charset="0"/>
                <a:cs typeface="Arial" charset="0"/>
              </a:rPr>
              <a:t>attributes</a:t>
            </a:r>
            <a:r>
              <a:rPr lang="el-GR" dirty="0" smtClean="0">
                <a:latin typeface="Arial" charset="0"/>
                <a:cs typeface="Arial" charset="0"/>
              </a:rPr>
              <a:t>) αυτού του πράγματος· καθένα από τα γνωρίσματα αυτά ονομάζεται πεδίο (</a:t>
            </a:r>
            <a:r>
              <a:rPr lang="el-GR" dirty="0" err="1" smtClean="0">
                <a:latin typeface="Arial" charset="0"/>
                <a:cs typeface="Arial" charset="0"/>
              </a:rPr>
              <a:t>field</a:t>
            </a:r>
            <a:r>
              <a:rPr lang="el-GR" dirty="0" smtClean="0">
                <a:latin typeface="Arial" charset="0"/>
                <a:cs typeface="Arial" charset="0"/>
              </a:rPr>
              <a:t>). Συνήθη πεδία μιας εγγραφής που αναπαριστά ένα γεγονός είναι το όνομα του γεγονότος, η ημερομηνία έναρξης και η ημερομηνία λήξης. Τα πεδία κατά κανόνα περιέχουν αριθμητικά δεδομένα ή δεδομένα κειμένου, ή συνδυασμό αυτών. Κάθε πεδίο πρέπει να έχει έναν ορισμό δεδομένων (</a:t>
            </a:r>
            <a:r>
              <a:rPr lang="el-GR" dirty="0" err="1" smtClean="0">
                <a:latin typeface="Arial" charset="0"/>
                <a:cs typeface="Arial" charset="0"/>
              </a:rPr>
              <a:t>data</a:t>
            </a:r>
            <a:r>
              <a:rPr lang="el-GR" dirty="0" smtClean="0">
                <a:latin typeface="Arial" charset="0"/>
                <a:cs typeface="Arial" charset="0"/>
              </a:rPr>
              <a:t> </a:t>
            </a:r>
            <a:r>
              <a:rPr lang="el-GR" dirty="0" err="1" smtClean="0">
                <a:latin typeface="Arial" charset="0"/>
                <a:cs typeface="Arial" charset="0"/>
              </a:rPr>
              <a:t>definition</a:t>
            </a:r>
            <a:r>
              <a:rPr lang="el-GR" dirty="0" smtClean="0">
                <a:latin typeface="Arial" charset="0"/>
                <a:cs typeface="Arial" charset="0"/>
              </a:rPr>
              <a:t>), ο οποίος ορίζει τα χαρακτηριστικά του, όπως ο τύπος δεδομένων που θα περιέχει ή ο μέγιστος αριθμός χαρακτήρων που θα μπορεί να δεχτεί</a:t>
            </a:r>
          </a:p>
          <a:p>
            <a:pPr eaLnBrk="1" hangingPunct="1">
              <a:spcBef>
                <a:spcPct val="0"/>
              </a:spcBef>
            </a:pPr>
            <a:r>
              <a:rPr lang="en-US" dirty="0" smtClean="0">
                <a:latin typeface="Arial" charset="0"/>
                <a:cs typeface="Arial" charset="0"/>
              </a:rPr>
              <a:t> </a:t>
            </a:r>
          </a:p>
          <a:p>
            <a:pPr eaLnBrk="1" hangingPunct="1">
              <a:spcBef>
                <a:spcPct val="0"/>
              </a:spcBef>
            </a:pPr>
            <a:r>
              <a:rPr lang="el-GR" dirty="0" smtClean="0">
                <a:latin typeface="Arial" charset="0"/>
                <a:cs typeface="Arial" charset="0"/>
              </a:rPr>
              <a:t>Για παράδειγμα, η εγγραφή για έναν υπάλληλο μπορεί να περιέχει τα ακόλουθα πεδία: όνομα και επώνυμο, ημερομηνία γέννησης, κωδικό υπαλλήλου, φύλο, διεύθυνση ηλεκτρονικού ταχυδρομείου και τηλέφωνο γραφείου. Ένα σύνολο εγγραφών, με μία εγγραφή για κάθε υπάλληλο της εταιρείας, θα είναι λογικά οργανωμένο σε έναν πίνακα (</a:t>
            </a:r>
            <a:r>
              <a:rPr lang="el-GR" dirty="0" err="1" smtClean="0">
                <a:latin typeface="Arial" charset="0"/>
                <a:cs typeface="Arial" charset="0"/>
              </a:rPr>
              <a:t>table</a:t>
            </a:r>
            <a:r>
              <a:rPr lang="el-GR" dirty="0" smtClean="0">
                <a:latin typeface="Arial" charset="0"/>
                <a:cs typeface="Arial" charset="0"/>
              </a:rPr>
              <a:t>). Στον πίνακα αυτόν κάθε υπάλληλος είναι μία γραμμή, ενώ τα πεδία είναι οι στήλες του </a:t>
            </a:r>
            <a:r>
              <a:rPr lang="el-GR" smtClean="0">
                <a:latin typeface="Arial" charset="0"/>
                <a:cs typeface="Arial" charset="0"/>
              </a:rPr>
              <a:t>πίνακα.</a:t>
            </a:r>
            <a:endParaRPr lang="el-GR" dirty="0" smtClean="0">
              <a:latin typeface="Arial" charset="0"/>
              <a:cs typeface="Arial" charset="0"/>
            </a:endParaRP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4CD3B9-BBBB-4025-B42B-C1984F775209}" type="slidenum">
              <a:rPr lang="en-US">
                <a:cs typeface="Arial" charset="0"/>
              </a:rPr>
              <a:pPr fontAlgn="base">
                <a:spcBef>
                  <a:spcPct val="0"/>
                </a:spcBef>
                <a:spcAft>
                  <a:spcPct val="0"/>
                </a:spcAft>
                <a:defRPr/>
              </a:pPr>
              <a:t>7</a:t>
            </a:fld>
            <a:endParaRPr 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343400"/>
            <a:ext cx="5486400" cy="4340225"/>
          </a:xfrm>
        </p:spPr>
        <p:txBody>
          <a:bodyPr>
            <a:spAutoFit/>
          </a:bodyPr>
          <a:lstStyle/>
          <a:p>
            <a:pPr eaLnBrk="1" fontAlgn="auto" hangingPunct="1">
              <a:spcBef>
                <a:spcPts val="0"/>
              </a:spcBef>
              <a:spcAft>
                <a:spcPts val="0"/>
              </a:spcAft>
              <a:defRPr/>
            </a:pPr>
            <a:r>
              <a:rPr lang="el-GR" dirty="0" smtClean="0">
                <a:latin typeface="Arial" pitchFamily="34" charset="0"/>
                <a:cs typeface="Arial" pitchFamily="34" charset="0"/>
              </a:rPr>
              <a:t>Αρχικά, οι ηλεκτρονικές εγγραφές δημιουργούνταν και αποθηκεύονταν ως αρχεία υπολογιστή και οι προγραμματιστές έγραφαν προγράμματα για την προσθήκη, τη διαγραφή και την επεξεργασία των εγγραφών. Κάθε τμήμα διατηρούσε τις δικές του εγγραφές στα δικά του αρχεία υπολογιστή, καθένα εκ των οποίων περιλάμβανε τις απαιτούμενες για τη λειτουργία του πληροφορίες. Παρ’ όλα αυτά, τα προβλήματα δεν άργησαν να κάνουν την εμφάνισή τους, καθώς και άλλα τμήματα άρχισαν να αναπτύσσουν τα δικά τους συστήματα επεξεργασίας αρχείων.</a:t>
            </a:r>
            <a:r>
              <a:rPr lang="en-US" dirty="0" smtClean="0">
                <a:latin typeface="Arial" pitchFamily="34" charset="0"/>
                <a:cs typeface="Arial" pitchFamily="34" charset="0"/>
              </a:rPr>
              <a:t> </a:t>
            </a:r>
          </a:p>
          <a:p>
            <a:pPr marL="234950" indent="-234950" eaLnBrk="1" fontAlgn="auto" hangingPunct="1">
              <a:spcBef>
                <a:spcPts val="0"/>
              </a:spcBef>
              <a:spcAft>
                <a:spcPts val="0"/>
              </a:spcAft>
              <a:buFont typeface="Arial" pitchFamily="34" charset="0"/>
              <a:buChar char="•"/>
              <a:defRPr/>
            </a:pPr>
            <a:endParaRPr lang="en-US" dirty="0" smtClean="0">
              <a:latin typeface="Arial" pitchFamily="34" charset="0"/>
              <a:cs typeface="Arial" pitchFamily="34" charset="0"/>
            </a:endParaRPr>
          </a:p>
          <a:p>
            <a:pPr marL="234950" indent="-234950" eaLnBrk="1" fontAlgn="auto" hangingPunct="1">
              <a:spcBef>
                <a:spcPts val="0"/>
              </a:spcBef>
              <a:spcAft>
                <a:spcPts val="0"/>
              </a:spcAft>
              <a:buFont typeface="Arial" pitchFamily="34" charset="0"/>
              <a:buChar char="•"/>
              <a:defRPr/>
            </a:pPr>
            <a:r>
              <a:rPr lang="el-GR" dirty="0" smtClean="0">
                <a:latin typeface="Arial" pitchFamily="34" charset="0"/>
                <a:cs typeface="Arial" pitchFamily="34" charset="0"/>
              </a:rPr>
              <a:t>Πλεονασμός και ασυνέπεια δεδομένων. Εξαιτίας του ότι κάθε ομάδα εφαρμογών λειτουργούσε με τις δικές της εγγραφές, μεγάλο μέρος της πληροφορίας ήταν πλεονάζον (</a:t>
            </a:r>
            <a:r>
              <a:rPr lang="el-GR" dirty="0" err="1" smtClean="0">
                <a:latin typeface="Arial" pitchFamily="34" charset="0"/>
                <a:cs typeface="Arial" pitchFamily="34" charset="0"/>
              </a:rPr>
              <a:t>redundant</a:t>
            </a:r>
            <a:r>
              <a:rPr lang="el-GR" dirty="0" smtClean="0">
                <a:latin typeface="Arial" pitchFamily="34" charset="0"/>
                <a:cs typeface="Arial" pitchFamily="34" charset="0"/>
              </a:rPr>
              <a:t>) και ασυνεπές (</a:t>
            </a:r>
            <a:r>
              <a:rPr lang="el-GR" dirty="0" err="1" smtClean="0">
                <a:latin typeface="Arial" pitchFamily="34" charset="0"/>
                <a:cs typeface="Arial" pitchFamily="34" charset="0"/>
              </a:rPr>
              <a:t>inconsistent</a:t>
            </a:r>
            <a:r>
              <a:rPr lang="el-GR" dirty="0" smtClean="0">
                <a:latin typeface="Arial" pitchFamily="34" charset="0"/>
                <a:cs typeface="Arial" pitchFamily="34" charset="0"/>
              </a:rPr>
              <a:t>).</a:t>
            </a:r>
          </a:p>
          <a:p>
            <a:pPr marL="234950" indent="-234950" eaLnBrk="1" fontAlgn="auto" hangingPunct="1">
              <a:spcBef>
                <a:spcPts val="0"/>
              </a:spcBef>
              <a:spcAft>
                <a:spcPts val="0"/>
              </a:spcAft>
              <a:buFont typeface="Arial" pitchFamily="34" charset="0"/>
              <a:buChar char="•"/>
              <a:defRPr/>
            </a:pPr>
            <a:endParaRPr lang="en-US" dirty="0" smtClean="0">
              <a:latin typeface="Arial" pitchFamily="34" charset="0"/>
              <a:cs typeface="Arial" pitchFamily="34" charset="0"/>
            </a:endParaRPr>
          </a:p>
          <a:p>
            <a:pPr marL="234950" indent="-234950" eaLnBrk="1" fontAlgn="auto" hangingPunct="1">
              <a:spcBef>
                <a:spcPts val="0"/>
              </a:spcBef>
              <a:spcAft>
                <a:spcPts val="0"/>
              </a:spcAft>
              <a:buFont typeface="Arial" pitchFamily="34" charset="0"/>
              <a:buChar char="•"/>
              <a:defRPr/>
            </a:pPr>
            <a:r>
              <a:rPr lang="el-GR" dirty="0" smtClean="0">
                <a:latin typeface="Arial" pitchFamily="34" charset="0"/>
                <a:cs typeface="Arial" pitchFamily="34" charset="0"/>
              </a:rPr>
              <a:t>Έλλειψη ολοκλήρωσης δεδομένων</a:t>
            </a:r>
            <a:r>
              <a:rPr lang="en-US" dirty="0" smtClean="0">
                <a:latin typeface="Arial" pitchFamily="34" charset="0"/>
                <a:cs typeface="Arial" pitchFamily="34" charset="0"/>
              </a:rPr>
              <a:t>. </a:t>
            </a:r>
            <a:r>
              <a:rPr lang="el-GR" dirty="0" smtClean="0">
                <a:latin typeface="Arial" pitchFamily="34" charset="0"/>
                <a:cs typeface="Arial" pitchFamily="34" charset="0"/>
              </a:rPr>
              <a:t>Η ολοκλήρωση (ενοποίηση) δεδομένων (</a:t>
            </a:r>
            <a:r>
              <a:rPr lang="el-GR" dirty="0" err="1" smtClean="0">
                <a:latin typeface="Arial" pitchFamily="34" charset="0"/>
                <a:cs typeface="Arial" pitchFamily="34" charset="0"/>
              </a:rPr>
              <a:t>data</a:t>
            </a:r>
            <a:r>
              <a:rPr lang="el-GR" dirty="0" smtClean="0">
                <a:latin typeface="Arial" pitchFamily="34" charset="0"/>
                <a:cs typeface="Arial" pitchFamily="34" charset="0"/>
              </a:rPr>
              <a:t> </a:t>
            </a:r>
            <a:r>
              <a:rPr lang="el-GR" dirty="0" err="1" smtClean="0">
                <a:latin typeface="Arial" pitchFamily="34" charset="0"/>
                <a:cs typeface="Arial" pitchFamily="34" charset="0"/>
              </a:rPr>
              <a:t>integration</a:t>
            </a:r>
            <a:r>
              <a:rPr lang="el-GR" dirty="0" smtClean="0">
                <a:latin typeface="Arial" pitchFamily="34" charset="0"/>
                <a:cs typeface="Arial" pitchFamily="34" charset="0"/>
              </a:rPr>
              <a:t>) από διαφορετικά συστήματα ήταν δύσκολη υπόθεση.</a:t>
            </a:r>
            <a:endParaRPr lang="en-US" dirty="0" smtClean="0">
              <a:latin typeface="Arial" pitchFamily="34" charset="0"/>
              <a:cs typeface="Arial" pitchFamily="34" charset="0"/>
            </a:endParaRPr>
          </a:p>
          <a:p>
            <a:pPr marL="234950" indent="-234950" eaLnBrk="1" fontAlgn="auto" hangingPunct="1">
              <a:spcBef>
                <a:spcPts val="0"/>
              </a:spcBef>
              <a:spcAft>
                <a:spcPts val="0"/>
              </a:spcAft>
              <a:buFont typeface="Arial" pitchFamily="34" charset="0"/>
              <a:buChar char="•"/>
              <a:defRPr/>
            </a:pPr>
            <a:endParaRPr lang="en-US" dirty="0" smtClean="0">
              <a:latin typeface="Arial" pitchFamily="34" charset="0"/>
              <a:cs typeface="Arial" pitchFamily="34" charset="0"/>
            </a:endParaRPr>
          </a:p>
          <a:p>
            <a:pPr marL="234950" indent="-234950" eaLnBrk="1" fontAlgn="auto" hangingPunct="1">
              <a:spcBef>
                <a:spcPts val="0"/>
              </a:spcBef>
              <a:spcAft>
                <a:spcPts val="0"/>
              </a:spcAft>
              <a:buFont typeface="Arial" pitchFamily="34" charset="0"/>
              <a:buChar char="•"/>
              <a:defRPr/>
            </a:pPr>
            <a:r>
              <a:rPr lang="el-GR" dirty="0" smtClean="0">
                <a:latin typeface="Arial" pitchFamily="34" charset="0"/>
                <a:cs typeface="Arial" pitchFamily="34" charset="0"/>
              </a:rPr>
              <a:t>Ασυνέπεια ορισμών δεδομένων</a:t>
            </a:r>
            <a:r>
              <a:rPr lang="en-US" dirty="0" smtClean="0">
                <a:latin typeface="Arial" pitchFamily="34" charset="0"/>
                <a:cs typeface="Arial" pitchFamily="34" charset="0"/>
              </a:rPr>
              <a:t>. </a:t>
            </a:r>
            <a:r>
              <a:rPr lang="el-GR" dirty="0" smtClean="0">
                <a:latin typeface="Arial" pitchFamily="34" charset="0"/>
                <a:cs typeface="Arial" pitchFamily="34" charset="0"/>
              </a:rPr>
              <a:t>Οι ορισμοί των δεδομένων στα διάφορα συστήματα μπορεί να μοιάζουν αλλά να χρησιμοποιούνται με διαφορετικό τρόπο, με αποτέλεσμα όταν συνοψιστούν να είναι παραπλανητικοί. </a:t>
            </a:r>
            <a:endParaRPr lang="en-US" dirty="0" smtClean="0">
              <a:latin typeface="Arial" pitchFamily="34" charset="0"/>
              <a:cs typeface="Arial" pitchFamily="34" charset="0"/>
            </a:endParaRPr>
          </a:p>
          <a:p>
            <a:pPr marL="234950" indent="-234950" eaLnBrk="1" fontAlgn="auto" hangingPunct="1">
              <a:spcBef>
                <a:spcPts val="0"/>
              </a:spcBef>
              <a:spcAft>
                <a:spcPts val="0"/>
              </a:spcAft>
              <a:buFont typeface="Arial" pitchFamily="34" charset="0"/>
              <a:buChar char="•"/>
              <a:defRPr/>
            </a:pPr>
            <a:endParaRPr lang="en-US" dirty="0" smtClean="0">
              <a:latin typeface="Arial" pitchFamily="34" charset="0"/>
              <a:cs typeface="Arial" pitchFamily="34" charset="0"/>
            </a:endParaRPr>
          </a:p>
          <a:p>
            <a:pPr marL="234950" indent="-234950" eaLnBrk="1" fontAlgn="auto" hangingPunct="1">
              <a:spcBef>
                <a:spcPts val="0"/>
              </a:spcBef>
              <a:spcAft>
                <a:spcPts val="0"/>
              </a:spcAft>
              <a:buFont typeface="Arial" pitchFamily="34" charset="0"/>
              <a:buChar char="•"/>
              <a:defRPr/>
            </a:pPr>
            <a:r>
              <a:rPr lang="el-GR" dirty="0" smtClean="0">
                <a:latin typeface="Arial" pitchFamily="34" charset="0"/>
                <a:cs typeface="Arial" pitchFamily="34" charset="0"/>
              </a:rPr>
              <a:t>Εξάρτηση από τα δεδομένα (</a:t>
            </a:r>
            <a:r>
              <a:rPr lang="el-GR" dirty="0" err="1" smtClean="0">
                <a:latin typeface="Arial" pitchFamily="34" charset="0"/>
                <a:cs typeface="Arial" pitchFamily="34" charset="0"/>
              </a:rPr>
              <a:t>data</a:t>
            </a:r>
            <a:r>
              <a:rPr lang="el-GR" dirty="0" smtClean="0">
                <a:latin typeface="Arial" pitchFamily="34" charset="0"/>
                <a:cs typeface="Arial" pitchFamily="34" charset="0"/>
              </a:rPr>
              <a:t> </a:t>
            </a:r>
            <a:r>
              <a:rPr lang="el-GR" dirty="0" err="1" smtClean="0">
                <a:latin typeface="Arial" pitchFamily="34" charset="0"/>
                <a:cs typeface="Arial" pitchFamily="34" charset="0"/>
              </a:rPr>
              <a:t>dependence</a:t>
            </a:r>
            <a:r>
              <a:rPr lang="el-GR" dirty="0" smtClean="0">
                <a:latin typeface="Arial" pitchFamily="34" charset="0"/>
                <a:cs typeface="Arial" pitchFamily="34" charset="0"/>
              </a:rPr>
              <a:t>). Τα πρώτα συστήματα κατέληξαν να είναι γίνουν εφιάλτης όσον αφορά τη συντήρησή τους, διότι τα προγράμματα και τα αρχεία τους ήταν αλληλένδετα και εξαρτημένα το ένα από το άλλο σε εξαιρετικά μεγάλο βαθμό. </a:t>
            </a:r>
            <a:endParaRPr lang="en-US" dirty="0" smtClean="0">
              <a:latin typeface="Arial" pitchFamily="34" charset="0"/>
              <a:cs typeface="Arial" pitchFamily="34" charset="0"/>
            </a:endParaRPr>
          </a:p>
          <a:p>
            <a:pPr marL="234950" indent="-234950" eaLnBrk="1" fontAlgn="auto" hangingPunct="1">
              <a:spcBef>
                <a:spcPts val="0"/>
              </a:spcBef>
              <a:spcAft>
                <a:spcPts val="0"/>
              </a:spcAft>
              <a:buFont typeface="Arial" pitchFamily="34" charset="0"/>
              <a:buChar char="•"/>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l-GR" dirty="0" smtClean="0">
                <a:latin typeface="Arial" pitchFamily="34" charset="0"/>
                <a:cs typeface="Arial" pitchFamily="34" charset="0"/>
              </a:rPr>
              <a:t>Τα μειονεκτήματα της επεξεργασίας αρχείων ως προσέγγιση για τη διαχείριση των πληροφοριών οδήγησαν σε έναν βελτιωμένο τρόπο οργάνωσης των δομημένων δεδομένων, η οποία βασίζεται στις βάσεις δεδομένων.</a:t>
            </a:r>
            <a:endParaRPr lang="en-US" dirty="0">
              <a:latin typeface="Arial" pitchFamily="34" charset="0"/>
              <a:cs typeface="Arial" pitchFamily="34" charset="0"/>
            </a:endParaRP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1AAD88-1C35-489C-89C1-FC28CDE99687}" type="slidenum">
              <a:rPr lang="en-US">
                <a:cs typeface="Arial" charset="0"/>
              </a:rPr>
              <a:pPr fontAlgn="base">
                <a:spcBef>
                  <a:spcPct val="0"/>
                </a:spcBef>
                <a:spcAft>
                  <a:spcPct val="0"/>
                </a:spcAft>
                <a:defRPr/>
              </a:pPr>
              <a:t>8</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l-GR" dirty="0" smtClean="0">
                <a:latin typeface="Arial" pitchFamily="34" charset="0"/>
                <a:cs typeface="Arial" pitchFamily="34" charset="0"/>
              </a:rPr>
              <a:t>Τα θεμέλια της διαχείρισης πληροφοριών με τη σημερινή τους μορφή βασίζονται στις βάσεις δεδομένων και το λογισμικό διαχείρισής τους. Η βάση δεδομένων (</a:t>
            </a:r>
            <a:r>
              <a:rPr lang="el-GR" dirty="0" err="1" smtClean="0">
                <a:latin typeface="Arial" pitchFamily="34" charset="0"/>
                <a:cs typeface="Arial" pitchFamily="34" charset="0"/>
              </a:rPr>
              <a:t>database</a:t>
            </a:r>
            <a:r>
              <a:rPr lang="el-GR" dirty="0" smtClean="0">
                <a:latin typeface="Arial" pitchFamily="34" charset="0"/>
                <a:cs typeface="Arial" pitchFamily="34" charset="0"/>
              </a:rPr>
              <a:t>) είναι μια ενοποιημένη συλλογή πληροφοριών, οι οποίες είναι λογικά συσχετισμένες και αποθηκευμένες με τέτοιον τρόπο ώστε να ελαχιστοποιείται η αλληλοεπικάλυψη και να διευκολύνεται η γρήγορη ανάκλησή τους. Τα βασικά πλεονεκτήματά της σε σύγκριση με τα συστήματα επεξεργασίας αρχείων είναι:</a:t>
            </a:r>
          </a:p>
          <a:p>
            <a:pPr eaLnBrk="1" fontAlgn="auto" hangingPunct="1">
              <a:spcBef>
                <a:spcPts val="0"/>
              </a:spcBef>
              <a:spcAft>
                <a:spcPts val="0"/>
              </a:spcAft>
              <a:defRPr/>
            </a:pPr>
            <a:endParaRPr lang="el-GR" dirty="0" smtClean="0">
              <a:latin typeface="Arial" pitchFamily="34" charset="0"/>
              <a:cs typeface="Arial" pitchFamily="34" charset="0"/>
            </a:endParaRPr>
          </a:p>
          <a:p>
            <a:pPr eaLnBrk="1" fontAlgn="auto" hangingPunct="1">
              <a:spcBef>
                <a:spcPts val="0"/>
              </a:spcBef>
              <a:spcAft>
                <a:spcPts val="0"/>
              </a:spcAft>
              <a:defRPr/>
            </a:pPr>
            <a:r>
              <a:rPr lang="el-GR" dirty="0" smtClean="0">
                <a:latin typeface="Arial" pitchFamily="34" charset="0"/>
                <a:cs typeface="Arial" pitchFamily="34" charset="0"/>
              </a:rPr>
              <a:t>•</a:t>
            </a:r>
            <a:r>
              <a:rPr lang="el-GR" baseline="0" dirty="0" smtClean="0">
                <a:latin typeface="Arial" pitchFamily="34" charset="0"/>
                <a:cs typeface="Arial" pitchFamily="34" charset="0"/>
              </a:rPr>
              <a:t> </a:t>
            </a:r>
            <a:r>
              <a:rPr lang="el-GR" dirty="0" smtClean="0">
                <a:latin typeface="Arial" pitchFamily="34" charset="0"/>
                <a:cs typeface="Arial" pitchFamily="34" charset="0"/>
              </a:rPr>
              <a:t>Μείωση της πλεονασμού και της ασυνέπειας (</a:t>
            </a:r>
            <a:r>
              <a:rPr lang="el-GR" dirty="0" err="1" smtClean="0">
                <a:latin typeface="Arial" pitchFamily="34" charset="0"/>
                <a:cs typeface="Arial" pitchFamily="34" charset="0"/>
              </a:rPr>
              <a:t>redundancy</a:t>
            </a:r>
            <a:r>
              <a:rPr lang="el-GR" dirty="0" smtClean="0">
                <a:latin typeface="Arial" pitchFamily="34" charset="0"/>
                <a:cs typeface="Arial" pitchFamily="34" charset="0"/>
              </a:rPr>
              <a:t> and </a:t>
            </a:r>
            <a:r>
              <a:rPr lang="el-GR" dirty="0" err="1" smtClean="0">
                <a:latin typeface="Arial" pitchFamily="34" charset="0"/>
                <a:cs typeface="Arial" pitchFamily="34" charset="0"/>
              </a:rPr>
              <a:t>inconsistency</a:t>
            </a:r>
            <a:r>
              <a:rPr lang="el-GR" dirty="0" smtClean="0">
                <a:latin typeface="Arial" pitchFamily="34" charset="0"/>
                <a:cs typeface="Arial" pitchFamily="34" charset="0"/>
              </a:rPr>
              <a:t>)</a:t>
            </a:r>
          </a:p>
          <a:p>
            <a:pPr eaLnBrk="1" fontAlgn="auto" hangingPunct="1">
              <a:spcBef>
                <a:spcPts val="0"/>
              </a:spcBef>
              <a:spcAft>
                <a:spcPts val="0"/>
              </a:spcAft>
              <a:defRPr/>
            </a:pPr>
            <a:r>
              <a:rPr lang="el-GR" dirty="0" smtClean="0">
                <a:latin typeface="Arial" pitchFamily="34" charset="0"/>
                <a:cs typeface="Arial" pitchFamily="34" charset="0"/>
              </a:rPr>
              <a:t>• Βελτίωση της ακεραιότητας και της ακρίβειας των πληροφοριών (</a:t>
            </a:r>
            <a:r>
              <a:rPr lang="el-GR" dirty="0" err="1" smtClean="0">
                <a:latin typeface="Arial" pitchFamily="34" charset="0"/>
                <a:cs typeface="Arial" pitchFamily="34" charset="0"/>
              </a:rPr>
              <a:t>integrity</a:t>
            </a:r>
            <a:r>
              <a:rPr lang="el-GR" dirty="0" smtClean="0">
                <a:latin typeface="Arial" pitchFamily="34" charset="0"/>
                <a:cs typeface="Arial" pitchFamily="34" charset="0"/>
              </a:rPr>
              <a:t> and </a:t>
            </a:r>
            <a:r>
              <a:rPr lang="el-GR" dirty="0" err="1" smtClean="0">
                <a:latin typeface="Arial" pitchFamily="34" charset="0"/>
                <a:cs typeface="Arial" pitchFamily="34" charset="0"/>
              </a:rPr>
              <a:t>accuracy</a:t>
            </a:r>
            <a:r>
              <a:rPr lang="el-GR" dirty="0" smtClean="0">
                <a:latin typeface="Arial" pitchFamily="34" charset="0"/>
                <a:cs typeface="Arial" pitchFamily="34" charset="0"/>
              </a:rPr>
              <a:t>)</a:t>
            </a:r>
          </a:p>
          <a:p>
            <a:pPr eaLnBrk="1" fontAlgn="auto" hangingPunct="1">
              <a:spcBef>
                <a:spcPts val="0"/>
              </a:spcBef>
              <a:spcAft>
                <a:spcPts val="0"/>
              </a:spcAft>
              <a:defRPr/>
            </a:pPr>
            <a:r>
              <a:rPr lang="el-GR" dirty="0" smtClean="0">
                <a:latin typeface="Arial" pitchFamily="34" charset="0"/>
                <a:cs typeface="Arial" pitchFamily="34" charset="0"/>
              </a:rPr>
              <a:t>• Βελτίωση της δυνατότητας προσαρμογής στις αλλαγές</a:t>
            </a:r>
          </a:p>
          <a:p>
            <a:pPr eaLnBrk="1" fontAlgn="auto" hangingPunct="1">
              <a:spcBef>
                <a:spcPts val="0"/>
              </a:spcBef>
              <a:spcAft>
                <a:spcPts val="0"/>
              </a:spcAft>
              <a:defRPr/>
            </a:pPr>
            <a:r>
              <a:rPr lang="el-GR" dirty="0" smtClean="0">
                <a:latin typeface="Arial" pitchFamily="34" charset="0"/>
                <a:cs typeface="Arial" pitchFamily="34" charset="0"/>
              </a:rPr>
              <a:t>• Βελτίωση της απόδοσης και της επεκτασιμότητας (</a:t>
            </a:r>
            <a:r>
              <a:rPr lang="el-GR" dirty="0" err="1" smtClean="0">
                <a:latin typeface="Arial" pitchFamily="34" charset="0"/>
                <a:cs typeface="Arial" pitchFamily="34" charset="0"/>
              </a:rPr>
              <a:t>scalability</a:t>
            </a:r>
            <a:r>
              <a:rPr lang="el-GR" dirty="0" smtClean="0">
                <a:latin typeface="Arial" pitchFamily="34" charset="0"/>
                <a:cs typeface="Arial" pitchFamily="34" charset="0"/>
              </a:rPr>
              <a:t>)</a:t>
            </a:r>
          </a:p>
          <a:p>
            <a:pPr eaLnBrk="1" fontAlgn="auto" hangingPunct="1">
              <a:spcBef>
                <a:spcPts val="0"/>
              </a:spcBef>
              <a:spcAft>
                <a:spcPts val="0"/>
              </a:spcAft>
              <a:defRPr/>
            </a:pPr>
            <a:r>
              <a:rPr lang="el-GR" dirty="0" smtClean="0">
                <a:latin typeface="Arial" pitchFamily="34" charset="0"/>
                <a:cs typeface="Arial" pitchFamily="34" charset="0"/>
              </a:rPr>
              <a:t>• Ενίσχυση της ασφάλειας</a:t>
            </a:r>
          </a:p>
          <a:p>
            <a:pPr eaLnBrk="1" fontAlgn="auto" hangingPunct="1">
              <a:spcBef>
                <a:spcPts val="0"/>
              </a:spcBef>
              <a:spcAft>
                <a:spcPts val="0"/>
              </a:spcAft>
              <a:defRPr/>
            </a:pPr>
            <a:endParaRPr lang="el-GR" dirty="0" smtClean="0">
              <a:latin typeface="Arial" pitchFamily="34" charset="0"/>
              <a:cs typeface="Arial" pitchFamily="34" charset="0"/>
            </a:endParaRPr>
          </a:p>
          <a:p>
            <a:pPr marL="234950" indent="-234950"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l-GR" dirty="0" smtClean="0">
                <a:latin typeface="Arial" pitchFamily="34" charset="0"/>
                <a:cs typeface="Arial" pitchFamily="34" charset="0"/>
              </a:rPr>
              <a:t>Το λογισμικό διαχείρισης βάσεων δεδομένων (</a:t>
            </a:r>
            <a:r>
              <a:rPr lang="el-GR" dirty="0" err="1" smtClean="0">
                <a:latin typeface="Arial" pitchFamily="34" charset="0"/>
                <a:cs typeface="Arial" pitchFamily="34" charset="0"/>
              </a:rPr>
              <a:t>database</a:t>
            </a:r>
            <a:r>
              <a:rPr lang="el-GR" dirty="0" smtClean="0">
                <a:latin typeface="Arial" pitchFamily="34" charset="0"/>
                <a:cs typeface="Arial" pitchFamily="34" charset="0"/>
              </a:rPr>
              <a:t> </a:t>
            </a:r>
            <a:r>
              <a:rPr lang="el-GR" dirty="0" err="1" smtClean="0">
                <a:latin typeface="Arial" pitchFamily="34" charset="0"/>
                <a:cs typeface="Arial" pitchFamily="34" charset="0"/>
              </a:rPr>
              <a:t>management</a:t>
            </a:r>
            <a:r>
              <a:rPr lang="el-GR" dirty="0" smtClean="0">
                <a:latin typeface="Arial" pitchFamily="34" charset="0"/>
                <a:cs typeface="Arial" pitchFamily="34" charset="0"/>
              </a:rPr>
              <a:t> </a:t>
            </a:r>
            <a:r>
              <a:rPr lang="el-GR" dirty="0" err="1" smtClean="0">
                <a:latin typeface="Arial" pitchFamily="34" charset="0"/>
                <a:cs typeface="Arial" pitchFamily="34" charset="0"/>
              </a:rPr>
              <a:t>software</a:t>
            </a:r>
            <a:r>
              <a:rPr lang="el-GR" dirty="0" smtClean="0">
                <a:latin typeface="Arial" pitchFamily="34" charset="0"/>
                <a:cs typeface="Arial" pitchFamily="34" charset="0"/>
              </a:rPr>
              <a:t> – DBMS) χρησιμοποιείται για τη διαχείριση της βάσης δεδομένων και παρέχει τα εργαλεία που είναι απαραίτητα για την εξασφάλιση της προστασίας, της αναπαραγωγής, της ανάκλησης των πληροφοριών και άλλων εργασιών διαχείρισης και οργάνωσής τους. Το λογισμικό διαχείρισης βάσεων δεδομένων παίζει το ρόλο της πύλης προς την ίδια τη βάση δεδομένων, διαχειριζόμενο τη δημιουργία, τη ρύθμιση της απόδοσης, την επεξεργασία συναλλαγών, τη γενική συντήρηση, τα δικαιώματα πρόσβασης, τη διαγραφή και τη δημιουργία αντιγράφων ασφαλείας.</a:t>
            </a:r>
            <a:endParaRPr lang="en-US" dirty="0">
              <a:latin typeface="Arial" pitchFamily="34" charset="0"/>
              <a:cs typeface="Arial" pitchFamily="34" charset="0"/>
            </a:endParaRP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5FF702-6C9E-4CFC-93F9-D0C70779DD98}" type="slidenum">
              <a:rPr lang="en-US">
                <a:cs typeface="Arial" charset="0"/>
              </a:rPr>
              <a:pPr fontAlgn="base">
                <a:spcBef>
                  <a:spcPct val="0"/>
                </a:spcBef>
                <a:spcAft>
                  <a:spcPct val="0"/>
                </a:spcAft>
                <a:defRPr/>
              </a:pPr>
              <a:t>9</a:t>
            </a:fld>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8C5B8B-FCF4-4F8E-B0A6-FAECF7C5A30F}"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9EA9F1-2B6D-4623-B8B5-B191FB342D8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E53DA1-2412-46B0-B90A-9309754D466B}"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4D2048-D93D-41DE-8687-00B11AEC43E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C7AEC9-5D13-4EB1-A753-2B2294A83597}"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0799E5-8BCB-4778-9ACF-DF71A33C742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EF243A-2EC3-4996-A6E5-4C9E1A6CFD5A}"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1340E5-794D-441E-9D22-D7F196404A5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0CAE9E-71FC-4307-8F15-D3F27258C685}"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794DE9-1162-406A-BF83-3D6E1749465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DA7106-92B7-46FC-A0A5-445680F9C37E}" type="datetimeFigureOut">
              <a:rPr lang="en-US"/>
              <a:pPr>
                <a:defRPr/>
              </a:pPr>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D178C8-55B5-491C-85D5-4101EA71462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86D3150-F336-4BD8-9B91-8C5168AC6FFB}" type="datetimeFigureOut">
              <a:rPr lang="en-US"/>
              <a:pPr>
                <a:defRPr/>
              </a:pPr>
              <a:t>2/18/2014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573095-8C5C-4063-A018-B75961F63BD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93F67CD-D4E4-426D-A68A-4F3906FF430E}" type="datetimeFigureOut">
              <a:rPr lang="en-US"/>
              <a:pPr>
                <a:defRPr/>
              </a:pPr>
              <a:t>2/18/2014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40E10CD-538B-4B49-8914-36537DD1006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470D6F-CA47-479E-8E33-FECAE9633D97}" type="datetimeFigureOut">
              <a:rPr lang="en-US"/>
              <a:pPr>
                <a:defRPr/>
              </a:pPr>
              <a:t>2/18/2014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13E61F-EAC8-48CD-B5C9-E94A4DAF7E4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4C3E05-8C11-4793-81B6-322DC10C2183}" type="datetimeFigureOut">
              <a:rPr lang="en-US"/>
              <a:pPr>
                <a:defRPr/>
              </a:pPr>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093C8B-5AD6-494E-9BD7-7210CBEEE7D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46F98E-6D2A-4BFF-83EA-0871DA4DBB20}" type="datetimeFigureOut">
              <a:rPr lang="en-US"/>
              <a:pPr>
                <a:defRPr/>
              </a:pPr>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BF7A7B-4010-44C9-B6B6-A17D8055C22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B2A0647-E79A-4D7D-9419-6D90CB4E0C60}" type="datetimeFigureOut">
              <a:rPr lang="en-US"/>
              <a:pPr>
                <a:defRPr/>
              </a:pPr>
              <a:t>2/18/2014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5A19994-6486-47AA-AF6B-6F380ACF33A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idx="1"/>
          </p:nvPr>
        </p:nvSpPr>
        <p:spPr>
          <a:xfrm>
            <a:off x="4114800" y="1219200"/>
            <a:ext cx="4876800" cy="5334000"/>
          </a:xfrm>
        </p:spPr>
        <p:txBody>
          <a:bodyPr>
            <a:normAutofit/>
          </a:bodyPr>
          <a:lstStyle/>
          <a:p>
            <a:pPr>
              <a:buFont typeface="Wingdings 2" pitchFamily="18" charset="2"/>
              <a:buNone/>
            </a:pPr>
            <a:r>
              <a:rPr lang="en-US" dirty="0" smtClean="0"/>
              <a:t>PATRICIA WALLACE</a:t>
            </a:r>
            <a:endParaRPr lang="el-GR" dirty="0" smtClean="0"/>
          </a:p>
          <a:p>
            <a:pPr>
              <a:buFont typeface="Wingdings 2" pitchFamily="18" charset="2"/>
              <a:buNone/>
            </a:pPr>
            <a:endParaRPr lang="el-GR" sz="1200" dirty="0" smtClean="0"/>
          </a:p>
          <a:p>
            <a:pPr marL="0" indent="0">
              <a:spcBef>
                <a:spcPts val="0"/>
              </a:spcBef>
              <a:buFont typeface="Wingdings 2" pitchFamily="18" charset="2"/>
              <a:buNone/>
            </a:pPr>
            <a:r>
              <a:rPr lang="el-GR" sz="4000" b="1" dirty="0" smtClean="0">
                <a:solidFill>
                  <a:schemeClr val="accent1">
                    <a:lumMod val="75000"/>
                  </a:schemeClr>
                </a:solidFill>
              </a:rPr>
              <a:t>Πληροφοριακά συστήματα διοίκησης</a:t>
            </a:r>
          </a:p>
          <a:p>
            <a:pPr marL="0" indent="0">
              <a:buFont typeface="Wingdings 2" pitchFamily="18" charset="2"/>
              <a:buNone/>
            </a:pPr>
            <a:r>
              <a:rPr lang="el-GR" i="1" dirty="0" smtClean="0"/>
              <a:t>Άνθρωποι, τεχνολογία, διαδικασίες</a:t>
            </a:r>
            <a:endParaRPr lang="el-GR" sz="3200" i="1" dirty="0" smtClean="0"/>
          </a:p>
        </p:txBody>
      </p:sp>
      <p:pic>
        <p:nvPicPr>
          <p:cNvPr id="1026" name="Picture 2"/>
          <p:cNvPicPr>
            <a:picLocks noChangeAspect="1" noChangeArrowheads="1"/>
          </p:cNvPicPr>
          <p:nvPr/>
        </p:nvPicPr>
        <p:blipFill>
          <a:blip r:embed="rId3" cstate="print"/>
          <a:srcRect/>
          <a:stretch>
            <a:fillRect/>
          </a:stretch>
        </p:blipFill>
        <p:spPr bwMode="auto">
          <a:xfrm>
            <a:off x="609600" y="914400"/>
            <a:ext cx="3239143" cy="4572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7262074" y="5881800"/>
            <a:ext cx="1805726" cy="900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7"/>
          <p:cNvSpPr>
            <a:spLocks noGrp="1"/>
          </p:cNvSpPr>
          <p:nvPr>
            <p:ph sz="half" idx="2"/>
          </p:nvPr>
        </p:nvSpPr>
        <p:spPr>
          <a:xfrm>
            <a:off x="4572000" y="1600200"/>
            <a:ext cx="4114800" cy="4525963"/>
          </a:xfrm>
          <a:ln>
            <a:solidFill>
              <a:schemeClr val="tx1"/>
            </a:solidFill>
          </a:ln>
        </p:spPr>
        <p:txBody>
          <a:bodyPr/>
          <a:lstStyle/>
          <a:p>
            <a:pPr marL="349250" indent="-349250" eaLnBrk="1" hangingPunct="1">
              <a:lnSpc>
                <a:spcPct val="125000"/>
              </a:lnSpc>
              <a:spcBef>
                <a:spcPct val="0"/>
              </a:spcBef>
            </a:pPr>
            <a:r>
              <a:rPr lang="el-GR" dirty="0" smtClean="0">
                <a:latin typeface="Arial" charset="0"/>
                <a:cs typeface="Arial" charset="0"/>
              </a:rPr>
              <a:t>Ένα προς ένα ή </a:t>
            </a:r>
            <a:r>
              <a:rPr lang="el-GR" dirty="0" err="1" smtClean="0">
                <a:latin typeface="Arial" charset="0"/>
                <a:cs typeface="Arial" charset="0"/>
              </a:rPr>
              <a:t>αμφιμονοσήμαντη</a:t>
            </a:r>
            <a:r>
              <a:rPr lang="el-GR" dirty="0" smtClean="0">
                <a:latin typeface="Arial" charset="0"/>
                <a:cs typeface="Arial" charset="0"/>
              </a:rPr>
              <a:t> (1:1) </a:t>
            </a:r>
          </a:p>
          <a:p>
            <a:pPr marL="349250" indent="-349250" eaLnBrk="1" hangingPunct="1">
              <a:lnSpc>
                <a:spcPct val="125000"/>
              </a:lnSpc>
              <a:spcBef>
                <a:spcPct val="0"/>
              </a:spcBef>
            </a:pPr>
            <a:r>
              <a:rPr lang="el-GR" dirty="0" smtClean="0">
                <a:latin typeface="Arial" charset="0"/>
                <a:cs typeface="Arial" charset="0"/>
              </a:rPr>
              <a:t>Ένα προς πολλά ή μονοσήμαντη (1:Μ)</a:t>
            </a:r>
          </a:p>
          <a:p>
            <a:pPr marL="349250" indent="-349250" eaLnBrk="1" hangingPunct="1">
              <a:lnSpc>
                <a:spcPct val="125000"/>
              </a:lnSpc>
              <a:spcBef>
                <a:spcPct val="0"/>
              </a:spcBef>
            </a:pPr>
            <a:r>
              <a:rPr lang="el-GR" dirty="0" smtClean="0">
                <a:latin typeface="Arial" charset="0"/>
                <a:cs typeface="Arial" charset="0"/>
              </a:rPr>
              <a:t>Πολλά προς πολλά ή πολυσήμαντη (Μ:Μ)</a:t>
            </a:r>
          </a:p>
        </p:txBody>
      </p:sp>
      <p:sp>
        <p:nvSpPr>
          <p:cNvPr id="14" name="Rectangle 13"/>
          <p:cNvSpPr/>
          <p:nvPr/>
        </p:nvSpPr>
        <p:spPr>
          <a:xfrm>
            <a:off x="457200" y="1600200"/>
            <a:ext cx="4114800" cy="45164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749" name="Title 14"/>
          <p:cNvSpPr>
            <a:spLocks noGrp="1"/>
          </p:cNvSpPr>
          <p:nvPr>
            <p:ph type="title"/>
          </p:nvPr>
        </p:nvSpPr>
        <p:spPr/>
        <p:txBody>
          <a:bodyPr/>
          <a:lstStyle/>
          <a:p>
            <a:pPr eaLnBrk="1" hangingPunct="1"/>
            <a:endParaRPr lang="en-US" dirty="0" smtClean="0"/>
          </a:p>
        </p:txBody>
      </p:sp>
      <p:sp>
        <p:nvSpPr>
          <p:cNvPr id="16" name="Title 3"/>
          <p:cNvSpPr txBox="1">
            <a:spLocks/>
          </p:cNvSpPr>
          <p:nvPr/>
        </p:nvSpPr>
        <p:spPr>
          <a:xfrm>
            <a:off x="457200" y="274638"/>
            <a:ext cx="8229600" cy="1325562"/>
          </a:xfrm>
          <a:prstGeom prst="rect">
            <a:avLst/>
          </a:prstGeom>
          <a:solidFill>
            <a:srgbClr val="D25F14"/>
          </a:solidFill>
          <a:ln>
            <a:noFill/>
          </a:ln>
        </p:spPr>
        <p:txBody>
          <a:bodyPr anchor="ctr">
            <a:normAutofit lnSpcReduction="10000"/>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Αρχιτεκτονική βάσεων δεδομένων</a:t>
            </a:r>
            <a:endParaRPr lang="en-US" sz="4400" dirty="0">
              <a:solidFill>
                <a:schemeClr val="bg1"/>
              </a:solidFill>
              <a:latin typeface="Arial" pitchFamily="34" charset="0"/>
              <a:ea typeface="+mj-ea"/>
              <a:cs typeface="Arial" pitchFamily="34" charset="0"/>
            </a:endParaRPr>
          </a:p>
        </p:txBody>
      </p:sp>
      <p:sp>
        <p:nvSpPr>
          <p:cNvPr id="17" name="Rectangle 16"/>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lum contrast="-10000"/>
          </a:blip>
          <a:srcRect/>
          <a:stretch>
            <a:fillRect/>
          </a:stretch>
        </p:blipFill>
        <p:spPr bwMode="auto">
          <a:xfrm>
            <a:off x="794300" y="1867200"/>
            <a:ext cx="3549100" cy="39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7"/>
          <p:cNvSpPr>
            <a:spLocks noGrp="1"/>
          </p:cNvSpPr>
          <p:nvPr>
            <p:ph sz="half" idx="2"/>
          </p:nvPr>
        </p:nvSpPr>
        <p:spPr>
          <a:xfrm>
            <a:off x="457200" y="1600201"/>
            <a:ext cx="8229600" cy="3657599"/>
          </a:xfrm>
          <a:ln>
            <a:solidFill>
              <a:schemeClr val="tx1"/>
            </a:solidFill>
          </a:ln>
        </p:spPr>
        <p:txBody>
          <a:bodyPr/>
          <a:lstStyle/>
          <a:p>
            <a:pPr marL="465138" indent="-465138" eaLnBrk="1" hangingPunct="1">
              <a:lnSpc>
                <a:spcPct val="125000"/>
              </a:lnSpc>
              <a:spcBef>
                <a:spcPct val="0"/>
              </a:spcBef>
            </a:pPr>
            <a:r>
              <a:rPr lang="el-GR" sz="2600" dirty="0" smtClean="0">
                <a:latin typeface="Arial" charset="0"/>
                <a:cs typeface="Arial" charset="0"/>
              </a:rPr>
              <a:t>Πίνακες εγγραφών</a:t>
            </a:r>
          </a:p>
          <a:p>
            <a:pPr marL="465138" indent="-465138" eaLnBrk="1" hangingPunct="1">
              <a:lnSpc>
                <a:spcPct val="125000"/>
              </a:lnSpc>
              <a:spcBef>
                <a:spcPct val="0"/>
              </a:spcBef>
            </a:pPr>
            <a:r>
              <a:rPr lang="el-GR" sz="2600" dirty="0" smtClean="0">
                <a:latin typeface="Arial" charset="0"/>
                <a:cs typeface="Arial" charset="0"/>
              </a:rPr>
              <a:t>Συνδέει ένα πεδίο ενός πίνακα με ένα πεδίο σε έναν άλλον πίνακα</a:t>
            </a:r>
          </a:p>
          <a:p>
            <a:pPr marL="465138" indent="-465138" eaLnBrk="1" hangingPunct="1">
              <a:lnSpc>
                <a:spcPct val="125000"/>
              </a:lnSpc>
              <a:spcBef>
                <a:spcPct val="0"/>
              </a:spcBef>
            </a:pPr>
            <a:r>
              <a:rPr lang="el-GR" sz="2600" dirty="0" smtClean="0">
                <a:latin typeface="Arial" charset="0"/>
                <a:cs typeface="Arial" charset="0"/>
              </a:rPr>
              <a:t>Διαχωρίζει τα δεδομένα από τις διαδρομές ανάκλησής τους</a:t>
            </a:r>
            <a:endParaRPr lang="en-US" sz="2600" dirty="0" smtClean="0">
              <a:latin typeface="Arial" charset="0"/>
              <a:cs typeface="Arial" charset="0"/>
            </a:endParaRPr>
          </a:p>
        </p:txBody>
      </p:sp>
      <p:sp>
        <p:nvSpPr>
          <p:cNvPr id="33797" name="Title 14"/>
          <p:cNvSpPr>
            <a:spLocks noGrp="1"/>
          </p:cNvSpPr>
          <p:nvPr>
            <p:ph type="title"/>
          </p:nvPr>
        </p:nvSpPr>
        <p:spPr/>
        <p:txBody>
          <a:bodyPr/>
          <a:lstStyle/>
          <a:p>
            <a:pPr eaLnBrk="1" hangingPunct="1"/>
            <a:endParaRPr lang="en-US" dirty="0" smtClean="0"/>
          </a:p>
        </p:txBody>
      </p:sp>
      <p:sp>
        <p:nvSpPr>
          <p:cNvPr id="33798" name="Title 3"/>
          <p:cNvSpPr txBox="1">
            <a:spLocks/>
          </p:cNvSpPr>
          <p:nvPr/>
        </p:nvSpPr>
        <p:spPr bwMode="auto">
          <a:xfrm>
            <a:off x="457200" y="274638"/>
            <a:ext cx="8229600" cy="1325562"/>
          </a:xfrm>
          <a:prstGeom prst="rect">
            <a:avLst/>
          </a:prstGeom>
          <a:solidFill>
            <a:srgbClr val="D25F14"/>
          </a:solidFill>
          <a:ln w="9525">
            <a:noFill/>
            <a:miter lim="800000"/>
            <a:headEnd/>
            <a:tailEnd/>
          </a:ln>
        </p:spPr>
        <p:txBody>
          <a:bodyPr anchor="ctr"/>
          <a:lstStyle/>
          <a:p>
            <a:pPr algn="ctr"/>
            <a:r>
              <a:rPr lang="el-GR" sz="4400" dirty="0" smtClean="0">
                <a:solidFill>
                  <a:schemeClr val="bg1"/>
                </a:solidFill>
              </a:rPr>
              <a:t>Σχεσιακή βάση δεδομένων</a:t>
            </a:r>
            <a:endParaRPr lang="en-US" sz="4400" dirty="0">
              <a:solidFill>
                <a:schemeClr val="bg1"/>
              </a:solidFill>
            </a:endParaRPr>
          </a:p>
        </p:txBody>
      </p:sp>
      <p:sp>
        <p:nvSpPr>
          <p:cNvPr id="17" name="Rectangle 16"/>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7"/>
          <p:cNvSpPr>
            <a:spLocks noGrp="1"/>
          </p:cNvSpPr>
          <p:nvPr>
            <p:ph sz="half" idx="2"/>
          </p:nvPr>
        </p:nvSpPr>
        <p:spPr>
          <a:xfrm>
            <a:off x="457200" y="1600201"/>
            <a:ext cx="8229600" cy="2819400"/>
          </a:xfrm>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Οντότητες και γνωρίσματα</a:t>
            </a:r>
          </a:p>
          <a:p>
            <a:pPr eaLnBrk="1" hangingPunct="1">
              <a:lnSpc>
                <a:spcPct val="125000"/>
              </a:lnSpc>
              <a:spcBef>
                <a:spcPct val="0"/>
              </a:spcBef>
            </a:pPr>
            <a:r>
              <a:rPr lang="el-GR" sz="3000" dirty="0" smtClean="0">
                <a:latin typeface="Arial" charset="0"/>
                <a:cs typeface="Arial" charset="0"/>
              </a:rPr>
              <a:t>Πρωτεύον κλειδί</a:t>
            </a:r>
          </a:p>
          <a:p>
            <a:pPr eaLnBrk="1" hangingPunct="1">
              <a:lnSpc>
                <a:spcPct val="125000"/>
              </a:lnSpc>
              <a:spcBef>
                <a:spcPct val="0"/>
              </a:spcBef>
            </a:pPr>
            <a:r>
              <a:rPr lang="el-GR" sz="3000" dirty="0" err="1" smtClean="0">
                <a:latin typeface="Arial" charset="0"/>
                <a:cs typeface="Arial" charset="0"/>
              </a:rPr>
              <a:t>Κανονικοποίηση</a:t>
            </a:r>
            <a:r>
              <a:rPr lang="el-GR" sz="3000" dirty="0" smtClean="0">
                <a:latin typeface="Arial" charset="0"/>
                <a:cs typeface="Arial" charset="0"/>
              </a:rPr>
              <a:t> </a:t>
            </a:r>
            <a:endParaRPr lang="en-US" sz="3000" dirty="0" smtClean="0">
              <a:latin typeface="Arial" charset="0"/>
              <a:cs typeface="Arial" charset="0"/>
            </a:endParaRPr>
          </a:p>
        </p:txBody>
      </p:sp>
      <p:sp>
        <p:nvSpPr>
          <p:cNvPr id="35845" name="Title 14"/>
          <p:cNvSpPr>
            <a:spLocks noGrp="1"/>
          </p:cNvSpPr>
          <p:nvPr>
            <p:ph type="title"/>
          </p:nvPr>
        </p:nvSpPr>
        <p:spPr/>
        <p:txBody>
          <a:bodyPr/>
          <a:lstStyle/>
          <a:p>
            <a:pPr eaLnBrk="1" hangingPunct="1"/>
            <a:endParaRPr lang="en-US" dirty="0" smtClean="0"/>
          </a:p>
        </p:txBody>
      </p:sp>
      <p:sp>
        <p:nvSpPr>
          <p:cNvPr id="16"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Μοντέλο δεδομένων </a:t>
            </a:r>
            <a:r>
              <a:rPr lang="en-US" sz="4400" dirty="0" smtClean="0">
                <a:solidFill>
                  <a:schemeClr val="bg1"/>
                </a:solidFill>
                <a:latin typeface="Arial" pitchFamily="34" charset="0"/>
                <a:ea typeface="+mj-ea"/>
                <a:cs typeface="Arial" pitchFamily="34" charset="0"/>
              </a:rPr>
              <a:t>(</a:t>
            </a:r>
            <a:r>
              <a:rPr lang="en-US" sz="4400" dirty="0">
                <a:solidFill>
                  <a:schemeClr val="bg1"/>
                </a:solidFill>
                <a:latin typeface="Arial" pitchFamily="34" charset="0"/>
                <a:ea typeface="+mj-ea"/>
                <a:cs typeface="Arial" pitchFamily="34" charset="0"/>
              </a:rPr>
              <a:t>1:2)</a:t>
            </a:r>
          </a:p>
        </p:txBody>
      </p:sp>
      <p:sp>
        <p:nvSpPr>
          <p:cNvPr id="17" name="Rectangle 16"/>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600200"/>
          <a:ext cx="8229600" cy="2321243"/>
        </p:xfrm>
        <a:graphic>
          <a:graphicData uri="http://schemas.openxmlformats.org/drawingml/2006/table">
            <a:tbl>
              <a:tblPr firstRow="1" bandRow="1">
                <a:tableStyleId>{5940675A-B579-460E-94D1-54222C63F5DA}</a:tableStyleId>
              </a:tblPr>
              <a:tblGrid>
                <a:gridCol w="8229600"/>
              </a:tblGrid>
              <a:tr h="1371600">
                <a:tc>
                  <a:txBody>
                    <a:bodyPr/>
                    <a:lstStyle/>
                    <a:p>
                      <a:pPr marL="457200" indent="-457200">
                        <a:lnSpc>
                          <a:spcPct val="125000"/>
                        </a:lnSpc>
                        <a:spcBef>
                          <a:spcPts val="0"/>
                        </a:spcBef>
                        <a:buFont typeface="Arial" pitchFamily="34" charset="0"/>
                        <a:buChar char="•"/>
                      </a:pPr>
                      <a:r>
                        <a:rPr lang="el-GR" sz="3000" dirty="0" smtClean="0">
                          <a:latin typeface="Arial" pitchFamily="34" charset="0"/>
                          <a:cs typeface="Arial" pitchFamily="34" charset="0"/>
                        </a:rPr>
                        <a:t>Συσχετίσεις και ξένα κλειδιά</a:t>
                      </a:r>
                      <a:endParaRPr lang="en-US" sz="3000" dirty="0" smtClean="0">
                        <a:latin typeface="Arial" pitchFamily="34" charset="0"/>
                        <a:cs typeface="Arial" pitchFamily="34" charset="0"/>
                      </a:endParaRPr>
                    </a:p>
                    <a:p>
                      <a:pPr marL="457200" indent="-457200">
                        <a:lnSpc>
                          <a:spcPct val="125000"/>
                        </a:lnSpc>
                        <a:spcBef>
                          <a:spcPts val="0"/>
                        </a:spcBef>
                        <a:buFont typeface="Arial" pitchFamily="34" charset="0"/>
                        <a:buChar char="•"/>
                      </a:pPr>
                      <a:r>
                        <a:rPr lang="el-GR" sz="3000" dirty="0" smtClean="0">
                          <a:latin typeface="Arial" pitchFamily="34" charset="0"/>
                          <a:cs typeface="Arial" pitchFamily="34" charset="0"/>
                        </a:rPr>
                        <a:t>Σύνθετες </a:t>
                      </a:r>
                      <a:r>
                        <a:rPr lang="el-GR" sz="3000" dirty="0" smtClean="0">
                          <a:latin typeface="Arial" pitchFamily="34" charset="0"/>
                          <a:cs typeface="Arial" pitchFamily="34" charset="0"/>
                        </a:rPr>
                        <a:t>συσχετίσεις</a:t>
                      </a:r>
                      <a:endParaRPr lang="en-US" sz="3000" dirty="0" smtClean="0">
                        <a:latin typeface="Arial" pitchFamily="34" charset="0"/>
                        <a:cs typeface="Arial" pitchFamily="34" charset="0"/>
                      </a:endParaRPr>
                    </a:p>
                    <a:p>
                      <a:pPr marL="457200" indent="-457200">
                        <a:lnSpc>
                          <a:spcPct val="125000"/>
                        </a:lnSpc>
                        <a:spcBef>
                          <a:spcPts val="0"/>
                        </a:spcBef>
                        <a:buFont typeface="Arial" pitchFamily="34" charset="0"/>
                        <a:buChar char="•"/>
                      </a:pPr>
                      <a:endParaRPr lang="en-US" sz="3000" dirty="0" smtClean="0">
                        <a:latin typeface="Arial" pitchFamily="34" charset="0"/>
                        <a:cs typeface="Arial" pitchFamily="34" charset="0"/>
                      </a:endParaRPr>
                    </a:p>
                    <a:p>
                      <a:pPr marL="457200" indent="-457200">
                        <a:lnSpc>
                          <a:spcPct val="125000"/>
                        </a:lnSpc>
                        <a:spcBef>
                          <a:spcPts val="0"/>
                        </a:spcBef>
                        <a:buFont typeface="Arial" pitchFamily="34" charset="0"/>
                        <a:buChar char="•"/>
                      </a:pPr>
                      <a:endParaRPr lang="en-US" sz="3000" dirty="0">
                        <a:latin typeface="Arial" pitchFamily="34" charset="0"/>
                        <a:cs typeface="Arial" pitchFamily="34" charset="0"/>
                      </a:endParaRPr>
                    </a:p>
                  </a:txBody>
                  <a:tcPr/>
                </a:tc>
              </a:tr>
            </a:tbl>
          </a:graphicData>
        </a:graphic>
      </p:graphicFrame>
      <p:sp>
        <p:nvSpPr>
          <p:cNvPr id="37898" name="Title 13"/>
          <p:cNvSpPr>
            <a:spLocks noGrp="1"/>
          </p:cNvSpPr>
          <p:nvPr>
            <p:ph type="title"/>
          </p:nvPr>
        </p:nvSpPr>
        <p:spPr/>
        <p:txBody>
          <a:bodyPr/>
          <a:lstStyle/>
          <a:p>
            <a:pPr eaLnBrk="1" hangingPunct="1"/>
            <a:endParaRPr lang="en-US" smtClean="0"/>
          </a:p>
        </p:txBody>
      </p:sp>
      <p:sp>
        <p:nvSpPr>
          <p:cNvPr id="37899" name="Title 3"/>
          <p:cNvSpPr txBox="1">
            <a:spLocks/>
          </p:cNvSpPr>
          <p:nvPr/>
        </p:nvSpPr>
        <p:spPr bwMode="auto">
          <a:xfrm>
            <a:off x="457200" y="274638"/>
            <a:ext cx="8229600" cy="1325562"/>
          </a:xfrm>
          <a:prstGeom prst="rect">
            <a:avLst/>
          </a:prstGeom>
          <a:solidFill>
            <a:srgbClr val="D25F14"/>
          </a:solidFill>
          <a:ln w="9525">
            <a:noFill/>
            <a:miter lim="800000"/>
            <a:headEnd/>
            <a:tailEnd/>
          </a:ln>
        </p:spPr>
        <p:txBody>
          <a:bodyPr anchor="ctr"/>
          <a:lstStyle/>
          <a:p>
            <a:pPr algn="ctr"/>
            <a:r>
              <a:rPr lang="el-GR" sz="4400" dirty="0" smtClean="0">
                <a:solidFill>
                  <a:schemeClr val="bg1"/>
                </a:solidFill>
              </a:rPr>
              <a:t>Μοντέλο δεδομένων</a:t>
            </a:r>
            <a:r>
              <a:rPr lang="en-US" sz="4400" dirty="0" smtClean="0">
                <a:solidFill>
                  <a:schemeClr val="bg1"/>
                </a:solidFill>
              </a:rPr>
              <a:t> (2:2</a:t>
            </a:r>
            <a:r>
              <a:rPr lang="en-US" sz="4400" dirty="0">
                <a:solidFill>
                  <a:schemeClr val="bg1"/>
                </a:solidFill>
              </a:rPr>
              <a:t>)</a:t>
            </a:r>
          </a:p>
        </p:txBody>
      </p:sp>
      <p:sp>
        <p:nvSpPr>
          <p:cNvPr id="16" name="Rectangle 15"/>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Δομημένη γλώσσα ερωτημάτων </a:t>
            </a:r>
            <a:r>
              <a:rPr lang="en-US" sz="3000" dirty="0" smtClean="0">
                <a:latin typeface="Arial" charset="0"/>
                <a:cs typeface="Arial" charset="0"/>
              </a:rPr>
              <a:t>(SQL)</a:t>
            </a:r>
          </a:p>
          <a:p>
            <a:pPr marL="465138" indent="-465138" eaLnBrk="1" hangingPunct="1">
              <a:lnSpc>
                <a:spcPct val="125000"/>
              </a:lnSpc>
              <a:spcBef>
                <a:spcPct val="0"/>
              </a:spcBef>
            </a:pPr>
            <a:r>
              <a:rPr lang="el-GR" sz="3000" dirty="0" smtClean="0">
                <a:latin typeface="Arial" charset="0"/>
                <a:cs typeface="Arial" charset="0"/>
              </a:rPr>
              <a:t>Φωνητική αλληλεπιδραστική απόκριση </a:t>
            </a:r>
            <a:r>
              <a:rPr lang="en-US" sz="3000" dirty="0" smtClean="0">
                <a:latin typeface="Arial" charset="0"/>
                <a:cs typeface="Arial" charset="0"/>
              </a:rPr>
              <a:t>(IVR)</a:t>
            </a:r>
          </a:p>
          <a:p>
            <a:pPr marL="465138" indent="-465138" eaLnBrk="1" hangingPunct="1">
              <a:lnSpc>
                <a:spcPct val="125000"/>
              </a:lnSpc>
              <a:spcBef>
                <a:spcPct val="0"/>
              </a:spcBef>
            </a:pPr>
            <a:r>
              <a:rPr lang="el-GR" sz="3000" dirty="0" err="1" smtClean="0">
                <a:latin typeface="Arial" charset="0"/>
                <a:cs typeface="Arial" charset="0"/>
              </a:rPr>
              <a:t>Διεπαφές</a:t>
            </a:r>
            <a:r>
              <a:rPr lang="el-GR" sz="3000" dirty="0" smtClean="0">
                <a:latin typeface="Arial" charset="0"/>
                <a:cs typeface="Arial" charset="0"/>
              </a:rPr>
              <a:t> φυσικής γλώσσας</a:t>
            </a:r>
            <a:endParaRPr lang="en-US" sz="3000" dirty="0" smtClean="0">
              <a:latin typeface="Arial" charset="0"/>
              <a:cs typeface="Arial" charset="0"/>
            </a:endParaRPr>
          </a:p>
        </p:txBody>
      </p:sp>
      <p:sp>
        <p:nvSpPr>
          <p:cNvPr id="39940" name="Title 10"/>
          <p:cNvSpPr>
            <a:spLocks noGrp="1"/>
          </p:cNvSpPr>
          <p:nvPr>
            <p:ph type="title"/>
          </p:nvPr>
        </p:nvSpPr>
        <p:spPr/>
        <p:txBody>
          <a:bodyPr/>
          <a:lstStyle/>
          <a:p>
            <a:pPr eaLnBrk="1" hangingPunct="1"/>
            <a:endParaRPr lang="en-US" dirty="0" smtClean="0"/>
          </a:p>
        </p:txBody>
      </p:sp>
      <p:sp>
        <p:nvSpPr>
          <p:cNvPr id="12"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4000" dirty="0" smtClean="0">
                <a:solidFill>
                  <a:schemeClr val="bg1"/>
                </a:solidFill>
                <a:latin typeface="Arial" pitchFamily="34" charset="0"/>
                <a:ea typeface="+mj-ea"/>
                <a:cs typeface="Arial" pitchFamily="34" charset="0"/>
              </a:rPr>
              <a:t>Προσπέλαση και ανάκληση πληροφοριών </a:t>
            </a:r>
            <a:endParaRPr lang="en-US" sz="4000" dirty="0">
              <a:solidFill>
                <a:schemeClr val="bg1"/>
              </a:solidFill>
              <a:latin typeface="Arial" pitchFamily="34" charset="0"/>
              <a:ea typeface="+mj-ea"/>
              <a:cs typeface="Arial" pitchFamily="34" charset="0"/>
            </a:endParaRPr>
          </a:p>
        </p:txBody>
      </p:sp>
      <p:sp>
        <p:nvSpPr>
          <p:cNvPr id="13" name="Rectangle 12"/>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3"/>
          <p:cNvSpPr>
            <a:spLocks noGrp="1"/>
          </p:cNvSpPr>
          <p:nvPr>
            <p:ph type="title"/>
          </p:nvPr>
        </p:nvSpPr>
        <p:spPr/>
        <p:txBody>
          <a:bodyPr/>
          <a:lstStyle/>
          <a:p>
            <a:pPr eaLnBrk="1" hangingPunct="1"/>
            <a:endParaRPr lang="en-US" smtClean="0"/>
          </a:p>
        </p:txBody>
      </p:sp>
      <p:sp>
        <p:nvSpPr>
          <p:cNvPr id="15" name="Title 3"/>
          <p:cNvSpPr txBox="1">
            <a:spLocks/>
          </p:cNvSpPr>
          <p:nvPr/>
        </p:nvSpPr>
        <p:spPr>
          <a:xfrm>
            <a:off x="457200" y="274638"/>
            <a:ext cx="8229600" cy="1325562"/>
          </a:xfrm>
          <a:prstGeom prst="rect">
            <a:avLst/>
          </a:prstGeom>
          <a:solidFill>
            <a:srgbClr val="D25F14"/>
          </a:solidFill>
          <a:ln>
            <a:noFill/>
          </a:ln>
        </p:spPr>
        <p:txBody>
          <a:bodyPr anchor="ctr">
            <a:normAutofit lnSpcReduction="10000"/>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Διαχείριση της βάσης δεδομένων</a:t>
            </a:r>
            <a:endParaRPr lang="en-US" sz="4400" dirty="0">
              <a:solidFill>
                <a:schemeClr val="bg1"/>
              </a:solidFill>
              <a:latin typeface="Arial" pitchFamily="34" charset="0"/>
              <a:ea typeface="+mj-ea"/>
              <a:cs typeface="Arial" pitchFamily="34" charset="0"/>
            </a:endParaRPr>
          </a:p>
        </p:txBody>
      </p:sp>
      <p:sp>
        <p:nvSpPr>
          <p:cNvPr id="16" name="Rectangle 15"/>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992" name="Content Placeholder 7"/>
          <p:cNvSpPr>
            <a:spLocks noGrp="1"/>
          </p:cNvSpPr>
          <p:nvPr>
            <p:ph sz="half" idx="2"/>
          </p:nvPr>
        </p:nvSpPr>
        <p:spPr>
          <a:xfrm>
            <a:off x="457200" y="1600200"/>
            <a:ext cx="4114800" cy="4525963"/>
          </a:xfrm>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Ρύθμιση της απόδοσης και επεκτασιμότητα</a:t>
            </a:r>
          </a:p>
          <a:p>
            <a:pPr eaLnBrk="1" hangingPunct="1">
              <a:lnSpc>
                <a:spcPct val="125000"/>
              </a:lnSpc>
              <a:spcBef>
                <a:spcPct val="0"/>
              </a:spcBef>
            </a:pPr>
            <a:r>
              <a:rPr lang="el-GR" sz="3000" dirty="0" smtClean="0">
                <a:latin typeface="Arial" charset="0"/>
                <a:cs typeface="Arial" charset="0"/>
              </a:rPr>
              <a:t>Ακεραιότητα, ασφάλεια και ανάκτηση</a:t>
            </a:r>
          </a:p>
          <a:p>
            <a:pPr eaLnBrk="1" hangingPunct="1">
              <a:lnSpc>
                <a:spcPct val="125000"/>
              </a:lnSpc>
              <a:spcBef>
                <a:spcPct val="0"/>
              </a:spcBef>
            </a:pPr>
            <a:r>
              <a:rPr lang="el-GR" sz="3000" dirty="0" smtClean="0">
                <a:latin typeface="Arial" charset="0"/>
                <a:cs typeface="Arial" charset="0"/>
              </a:rPr>
              <a:t>Τεκμηρίωση</a:t>
            </a:r>
            <a:endParaRPr lang="en-US" sz="3000" dirty="0" smtClean="0">
              <a:latin typeface="Arial" charset="0"/>
              <a:cs typeface="Arial" charset="0"/>
            </a:endParaRPr>
          </a:p>
        </p:txBody>
      </p:sp>
      <p:sp>
        <p:nvSpPr>
          <p:cNvPr id="22" name="Rectangle 21"/>
          <p:cNvSpPr/>
          <p:nvPr/>
        </p:nvSpPr>
        <p:spPr>
          <a:xfrm>
            <a:off x="4572000" y="1600200"/>
            <a:ext cx="4114800" cy="45164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098" name="Picture 2"/>
          <p:cNvPicPr>
            <a:picLocks noChangeAspect="1" noChangeArrowheads="1"/>
          </p:cNvPicPr>
          <p:nvPr/>
        </p:nvPicPr>
        <p:blipFill>
          <a:blip r:embed="rId3" cstate="print">
            <a:clrChange>
              <a:clrFrom>
                <a:srgbClr val="FFFFFF"/>
              </a:clrFrom>
              <a:clrTo>
                <a:srgbClr val="FFFFFF">
                  <a:alpha val="0"/>
                </a:srgbClr>
              </a:clrTo>
            </a:clrChange>
            <a:lum contrast="-10000"/>
          </a:blip>
          <a:srcRect l="5351"/>
          <a:stretch>
            <a:fillRect/>
          </a:stretch>
        </p:blipFill>
        <p:spPr bwMode="auto">
          <a:xfrm>
            <a:off x="4648200" y="2286000"/>
            <a:ext cx="4043588" cy="33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title"/>
          </p:nvPr>
        </p:nvSpPr>
        <p:spPr>
          <a:xfrm>
            <a:off x="457200" y="274638"/>
            <a:ext cx="8229600" cy="1325562"/>
          </a:xfrm>
          <a:solidFill>
            <a:srgbClr val="5A7396"/>
          </a:solidFill>
        </p:spPr>
        <p:txBody>
          <a:bodyPr/>
          <a:lstStyle/>
          <a:p>
            <a:pPr eaLnBrk="1" hangingPunct="1"/>
            <a:r>
              <a:rPr lang="el-GR" sz="3600" dirty="0" smtClean="0">
                <a:solidFill>
                  <a:schemeClr val="bg1"/>
                </a:solidFill>
                <a:latin typeface="Arial" charset="0"/>
                <a:cs typeface="Arial" charset="0"/>
              </a:rPr>
              <a:t>Πολλαπλές βάσεις δεδομένων</a:t>
            </a:r>
            <a:endParaRPr lang="en-US" sz="3600" dirty="0" smtClean="0">
              <a:solidFill>
                <a:schemeClr val="bg1"/>
              </a:solidFill>
              <a:latin typeface="Arial" charset="0"/>
              <a:cs typeface="Arial" charset="0"/>
            </a:endParaRPr>
          </a:p>
        </p:txBody>
      </p:sp>
      <p:sp>
        <p:nvSpPr>
          <p:cNvPr id="44034" name="Content Placeholder 6"/>
          <p:cNvSpPr>
            <a:spLocks noGrp="1"/>
          </p:cNvSpPr>
          <p:nvPr>
            <p:ph sz="half" idx="1"/>
          </p:nvPr>
        </p:nvSpPr>
        <p:spPr>
          <a:xfrm>
            <a:off x="457200" y="1600200"/>
            <a:ext cx="4114800" cy="4525963"/>
          </a:xfrm>
          <a:ln>
            <a:solidFill>
              <a:schemeClr val="tx1"/>
            </a:solidFill>
          </a:ln>
        </p:spPr>
        <p:txBody>
          <a:bodyPr/>
          <a:lstStyle/>
          <a:p>
            <a:pPr eaLnBrk="1" hangingPunct="1">
              <a:lnSpc>
                <a:spcPct val="125000"/>
              </a:lnSpc>
              <a:spcBef>
                <a:spcPct val="0"/>
              </a:spcBef>
            </a:pPr>
            <a:r>
              <a:rPr lang="el-GR" sz="3200" dirty="0" smtClean="0">
                <a:latin typeface="HelveticaNeueLTStd-XBlkCn"/>
              </a:rPr>
              <a:t>Προκλήσεις ολοκλήρωσης </a:t>
            </a:r>
          </a:p>
          <a:p>
            <a:pPr eaLnBrk="1" hangingPunct="1">
              <a:lnSpc>
                <a:spcPct val="125000"/>
              </a:lnSpc>
              <a:spcBef>
                <a:spcPct val="0"/>
              </a:spcBef>
            </a:pPr>
            <a:r>
              <a:rPr lang="el-GR" sz="3000" dirty="0" smtClean="0">
                <a:latin typeface="Arial" charset="0"/>
                <a:cs typeface="Arial" charset="0"/>
              </a:rPr>
              <a:t>Σκιώδη συστήματα</a:t>
            </a:r>
            <a:endParaRPr lang="en-US" sz="3000" dirty="0" smtClean="0">
              <a:latin typeface="Arial" charset="0"/>
              <a:cs typeface="Arial" charset="0"/>
            </a:endParaRPr>
          </a:p>
        </p:txBody>
      </p:sp>
      <p:sp>
        <p:nvSpPr>
          <p:cNvPr id="44035" name="Content Placeholder 7"/>
          <p:cNvSpPr>
            <a:spLocks noGrp="1"/>
          </p:cNvSpPr>
          <p:nvPr>
            <p:ph sz="half" idx="2"/>
          </p:nvPr>
        </p:nvSpPr>
        <p:spPr>
          <a:xfrm>
            <a:off x="4572000" y="1600200"/>
            <a:ext cx="4114800" cy="4525963"/>
          </a:xfrm>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Διαχείριση κύριων δεδομένων </a:t>
            </a:r>
          </a:p>
          <a:p>
            <a:pPr eaLnBrk="1" hangingPunct="1">
              <a:lnSpc>
                <a:spcPct val="125000"/>
              </a:lnSpc>
              <a:spcBef>
                <a:spcPct val="0"/>
              </a:spcBef>
            </a:pPr>
            <a:r>
              <a:rPr lang="el-GR" sz="3000" dirty="0" smtClean="0">
                <a:latin typeface="Arial" charset="0"/>
                <a:cs typeface="Arial" charset="0"/>
              </a:rPr>
              <a:t>Επιτηρητές δεδομένων </a:t>
            </a:r>
            <a:endParaRPr lang="en-US" sz="3000" dirty="0" smtClean="0">
              <a:latin typeface="Arial" charset="0"/>
              <a:cs typeface="Arial" charset="0"/>
            </a:endParaRPr>
          </a:p>
        </p:txBody>
      </p:sp>
      <p:sp>
        <p:nvSpPr>
          <p:cNvPr id="12" name="Rectangle 11"/>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Αποθήκες δεδομένων</a:t>
            </a:r>
            <a:endParaRPr lang="en-US" dirty="0" smtClean="0">
              <a:solidFill>
                <a:schemeClr val="bg1"/>
              </a:solidFill>
              <a:latin typeface="Arial" charset="0"/>
              <a:cs typeface="Arial" charset="0"/>
            </a:endParaRPr>
          </a:p>
        </p:txBody>
      </p:sp>
      <p:graphicFrame>
        <p:nvGraphicFramePr>
          <p:cNvPr id="5" name="Table 4"/>
          <p:cNvGraphicFramePr>
            <a:graphicFrameLocks noGrp="1"/>
          </p:cNvGraphicFramePr>
          <p:nvPr/>
        </p:nvGraphicFramePr>
        <p:xfrm>
          <a:off x="457200" y="1600200"/>
          <a:ext cx="8229600" cy="1752600"/>
        </p:xfrm>
        <a:graphic>
          <a:graphicData uri="http://schemas.openxmlformats.org/drawingml/2006/table">
            <a:tbl>
              <a:tblPr firstRow="1" bandRow="1">
                <a:tableStyleId>{5940675A-B579-460E-94D1-54222C63F5DA}</a:tableStyleId>
              </a:tblPr>
              <a:tblGrid>
                <a:gridCol w="8229600"/>
              </a:tblGrid>
              <a:tr h="1752600">
                <a:tc>
                  <a:txBody>
                    <a:bodyPr/>
                    <a:lstStyle/>
                    <a:p>
                      <a:pPr marL="457200" indent="-457200">
                        <a:lnSpc>
                          <a:spcPct val="125000"/>
                        </a:lnSpc>
                        <a:spcBef>
                          <a:spcPts val="0"/>
                        </a:spcBef>
                        <a:buFont typeface="Arial" pitchFamily="34" charset="0"/>
                        <a:buChar char="•"/>
                      </a:pPr>
                      <a:r>
                        <a:rPr lang="el-GR" sz="2800" dirty="0" smtClean="0">
                          <a:latin typeface="Arial" pitchFamily="34" charset="0"/>
                          <a:cs typeface="Arial" pitchFamily="34" charset="0"/>
                        </a:rPr>
                        <a:t>Κατασκευή μιας αποθήκης δεδομένων</a:t>
                      </a:r>
                    </a:p>
                    <a:p>
                      <a:pPr marL="457200" indent="-457200">
                        <a:lnSpc>
                          <a:spcPct val="125000"/>
                        </a:lnSpc>
                        <a:spcBef>
                          <a:spcPts val="0"/>
                        </a:spcBef>
                        <a:buFont typeface="Arial" pitchFamily="34" charset="0"/>
                        <a:buChar char="•"/>
                      </a:pPr>
                      <a:r>
                        <a:rPr lang="el-GR" sz="2800" dirty="0" smtClean="0">
                          <a:latin typeface="Arial" pitchFamily="34" charset="0"/>
                          <a:cs typeface="Arial" pitchFamily="34" charset="0"/>
                        </a:rPr>
                        <a:t>Εξαγωγή, μετασχηματισμός και φόρτωση </a:t>
                      </a:r>
                      <a:r>
                        <a:rPr lang="en-US" sz="2800" dirty="0" smtClean="0">
                          <a:latin typeface="Arial" pitchFamily="34" charset="0"/>
                          <a:cs typeface="Arial" pitchFamily="34" charset="0"/>
                        </a:rPr>
                        <a:t>(ETL)</a:t>
                      </a:r>
                    </a:p>
                    <a:p>
                      <a:pPr marL="457200" indent="-457200">
                        <a:lnSpc>
                          <a:spcPct val="125000"/>
                        </a:lnSpc>
                        <a:spcBef>
                          <a:spcPts val="0"/>
                        </a:spcBef>
                        <a:buFont typeface="Arial" pitchFamily="34" charset="0"/>
                        <a:buChar char="•"/>
                      </a:pPr>
                      <a:r>
                        <a:rPr lang="el-GR" sz="2800" dirty="0" smtClean="0">
                          <a:latin typeface="Arial" pitchFamily="34" charset="0"/>
                          <a:cs typeface="Arial" pitchFamily="34" charset="0"/>
                        </a:rPr>
                        <a:t>Εξόρυξη δεδομένων</a:t>
                      </a:r>
                      <a:endParaRPr lang="en-US" sz="2800" dirty="0" smtClean="0">
                        <a:latin typeface="Arial" pitchFamily="34" charset="0"/>
                        <a:cs typeface="Arial" pitchFamily="34" charset="0"/>
                      </a:endParaRPr>
                    </a:p>
                  </a:txBody>
                  <a:tcPr/>
                </a:tc>
              </a:tr>
            </a:tbl>
          </a:graphicData>
        </a:graphic>
      </p:graphicFrame>
      <p:sp>
        <p:nvSpPr>
          <p:cNvPr id="11" name="Rectangle 10"/>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447800" y="3429000"/>
            <a:ext cx="6111000" cy="3352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p:nvPr>
        </p:nvSpPr>
        <p:spPr>
          <a:xfrm>
            <a:off x="457200" y="274638"/>
            <a:ext cx="8229600" cy="1325562"/>
          </a:xfrm>
          <a:solidFill>
            <a:srgbClr val="5A7396"/>
          </a:solidFill>
        </p:spPr>
        <p:txBody>
          <a:bodyPr/>
          <a:lstStyle/>
          <a:p>
            <a:pPr eaLnBrk="1" hangingPunct="1"/>
            <a:r>
              <a:rPr lang="el-GR" sz="4000" dirty="0" smtClean="0">
                <a:solidFill>
                  <a:schemeClr val="bg1"/>
                </a:solidFill>
                <a:latin typeface="Arial" charset="0"/>
                <a:cs typeface="Arial" charset="0"/>
              </a:rPr>
              <a:t>Ο ανθρώπινος παράγοντας</a:t>
            </a:r>
            <a:endParaRPr lang="en-US" sz="4000" dirty="0" smtClean="0">
              <a:solidFill>
                <a:schemeClr val="bg1"/>
              </a:solidFill>
              <a:latin typeface="Arial" charset="0"/>
              <a:cs typeface="Arial" charset="0"/>
            </a:endParaRPr>
          </a:p>
        </p:txBody>
      </p:sp>
      <p:sp>
        <p:nvSpPr>
          <p:cNvPr id="48130"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Ζητήματα ιδιοκτησίας</a:t>
            </a:r>
          </a:p>
          <a:p>
            <a:pPr marL="465138" indent="-465138" eaLnBrk="1" hangingPunct="1">
              <a:lnSpc>
                <a:spcPct val="125000"/>
              </a:lnSpc>
              <a:spcBef>
                <a:spcPct val="0"/>
              </a:spcBef>
            </a:pPr>
            <a:r>
              <a:rPr lang="el-GR" sz="3000" dirty="0" smtClean="0">
                <a:latin typeface="Arial" charset="0"/>
                <a:cs typeface="Arial" charset="0"/>
              </a:rPr>
              <a:t>Βάσεις δεδομένων χωρίς σύνορα</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Ενδιαφερόμενα μέρη</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Περίληψη</a:t>
            </a:r>
            <a:endParaRPr lang="en-US" dirty="0" smtClean="0">
              <a:solidFill>
                <a:schemeClr val="bg1"/>
              </a:solidFill>
              <a:latin typeface="Arial" charset="0"/>
              <a:cs typeface="Arial" charset="0"/>
            </a:endParaRPr>
          </a:p>
        </p:txBody>
      </p:sp>
      <p:sp>
        <p:nvSpPr>
          <p:cNvPr id="5" name="Content Placeholder 4"/>
          <p:cNvSpPr>
            <a:spLocks noGrp="1"/>
          </p:cNvSpPr>
          <p:nvPr>
            <p:ph idx="1"/>
          </p:nvPr>
        </p:nvSpPr>
        <p:spPr>
          <a:ln>
            <a:solidFill>
              <a:schemeClr val="tx1"/>
            </a:solidFill>
          </a:ln>
        </p:spPr>
        <p:txBody>
          <a:bodyPr rtlCol="0">
            <a:normAutofit/>
          </a:bodyPr>
          <a:lstStyle/>
          <a:p>
            <a:pPr marL="465138" indent="-465138" eaLnBrk="1" fontAlgn="auto" hangingPunct="1">
              <a:lnSpc>
                <a:spcPct val="125000"/>
              </a:lnSpc>
              <a:spcBef>
                <a:spcPts val="0"/>
              </a:spcBef>
              <a:spcAft>
                <a:spcPts val="0"/>
              </a:spcAft>
              <a:buFont typeface="Arial" pitchFamily="34" charset="0"/>
              <a:buNone/>
              <a:defRPr/>
            </a:pPr>
            <a:r>
              <a:rPr lang="en-US" sz="3000" dirty="0" smtClean="0">
                <a:latin typeface="Arial" pitchFamily="34" charset="0"/>
                <a:cs typeface="Arial" pitchFamily="34" charset="0"/>
              </a:rPr>
              <a:t>1.	</a:t>
            </a:r>
            <a:r>
              <a:rPr lang="el-GR" sz="3000" dirty="0" smtClean="0">
                <a:latin typeface="Arial" pitchFamily="34" charset="0"/>
                <a:cs typeface="Arial" pitchFamily="34" charset="0"/>
              </a:rPr>
              <a:t>Πηγές πληροφόρησης</a:t>
            </a:r>
            <a:endParaRPr lang="en-US" sz="3000" dirty="0" smtClean="0">
              <a:latin typeface="Arial" pitchFamily="34" charset="0"/>
              <a:cs typeface="Arial" pitchFamily="34" charset="0"/>
            </a:endParaRPr>
          </a:p>
          <a:p>
            <a:pPr marL="465138" indent="-465138" eaLnBrk="1" fontAlgn="auto" hangingPunct="1">
              <a:lnSpc>
                <a:spcPct val="125000"/>
              </a:lnSpc>
              <a:spcBef>
                <a:spcPts val="0"/>
              </a:spcBef>
              <a:spcAft>
                <a:spcPts val="0"/>
              </a:spcAft>
              <a:buFont typeface="Arial" pitchFamily="34" charset="0"/>
              <a:buNone/>
              <a:defRPr/>
            </a:pPr>
            <a:r>
              <a:rPr lang="en-US" sz="3000" dirty="0" smtClean="0">
                <a:latin typeface="Arial" pitchFamily="34" charset="0"/>
                <a:cs typeface="Arial" pitchFamily="34" charset="0"/>
              </a:rPr>
              <a:t>2.	</a:t>
            </a:r>
            <a:r>
              <a:rPr lang="el-GR" sz="3000" dirty="0" smtClean="0">
                <a:latin typeface="Arial" pitchFamily="34" charset="0"/>
                <a:cs typeface="Arial" pitchFamily="34" charset="0"/>
              </a:rPr>
              <a:t>Πλεονεκτήματα βάσεων δεδομένων</a:t>
            </a:r>
            <a:endParaRPr lang="en-US" sz="3000" dirty="0" smtClean="0">
              <a:latin typeface="Arial" pitchFamily="34" charset="0"/>
              <a:cs typeface="Arial" pitchFamily="34" charset="0"/>
            </a:endParaRPr>
          </a:p>
          <a:p>
            <a:pPr marL="465138" indent="-465138" eaLnBrk="1" fontAlgn="auto" hangingPunct="1">
              <a:lnSpc>
                <a:spcPct val="125000"/>
              </a:lnSpc>
              <a:spcBef>
                <a:spcPts val="0"/>
              </a:spcBef>
              <a:spcAft>
                <a:spcPts val="0"/>
              </a:spcAft>
              <a:buFont typeface="Arial" pitchFamily="34" charset="0"/>
              <a:buNone/>
              <a:defRPr/>
            </a:pPr>
            <a:r>
              <a:rPr lang="en-US" sz="3000" dirty="0" smtClean="0">
                <a:latin typeface="Arial" pitchFamily="34" charset="0"/>
                <a:cs typeface="Arial" pitchFamily="34" charset="0"/>
              </a:rPr>
              <a:t>3.	</a:t>
            </a:r>
            <a:r>
              <a:rPr lang="el-GR" sz="3000" dirty="0" smtClean="0">
                <a:latin typeface="Arial" pitchFamily="34" charset="0"/>
                <a:cs typeface="Arial" pitchFamily="34" charset="0"/>
              </a:rPr>
              <a:t>Σχεσιακές βάσεις δεδομένων</a:t>
            </a:r>
            <a:endParaRPr lang="en-US" sz="3000" dirty="0" smtClean="0">
              <a:latin typeface="Arial" pitchFamily="34" charset="0"/>
              <a:cs typeface="Arial" pitchFamily="34" charset="0"/>
            </a:endParaRPr>
          </a:p>
          <a:p>
            <a:pPr marL="465138" indent="-465138" eaLnBrk="1" fontAlgn="auto" hangingPunct="1">
              <a:lnSpc>
                <a:spcPct val="125000"/>
              </a:lnSpc>
              <a:spcBef>
                <a:spcPts val="0"/>
              </a:spcBef>
              <a:spcAft>
                <a:spcPts val="0"/>
              </a:spcAft>
              <a:buFont typeface="Arial" pitchFamily="34" charset="0"/>
              <a:buNone/>
              <a:defRPr/>
            </a:pPr>
            <a:r>
              <a:rPr lang="en-US" sz="3000" dirty="0" smtClean="0">
                <a:latin typeface="Arial" pitchFamily="34" charset="0"/>
                <a:cs typeface="Arial" pitchFamily="34" charset="0"/>
              </a:rPr>
              <a:t>4.	</a:t>
            </a:r>
            <a:r>
              <a:rPr lang="el-GR" sz="3000" dirty="0" smtClean="0">
                <a:latin typeface="Arial" pitchFamily="34" charset="0"/>
                <a:cs typeface="Arial" pitchFamily="34" charset="0"/>
              </a:rPr>
              <a:t>Διαχείριση κύριων δεδομένων</a:t>
            </a:r>
            <a:endParaRPr lang="en-US" sz="3000" dirty="0" smtClean="0">
              <a:latin typeface="Arial" pitchFamily="34" charset="0"/>
              <a:cs typeface="Arial" pitchFamily="34" charset="0"/>
            </a:endParaRPr>
          </a:p>
          <a:p>
            <a:pPr marL="465138" indent="-465138" eaLnBrk="1" fontAlgn="auto" hangingPunct="1">
              <a:lnSpc>
                <a:spcPct val="125000"/>
              </a:lnSpc>
              <a:spcBef>
                <a:spcPts val="0"/>
              </a:spcBef>
              <a:spcAft>
                <a:spcPts val="0"/>
              </a:spcAft>
              <a:buFont typeface="Arial" pitchFamily="34" charset="0"/>
              <a:buNone/>
              <a:defRPr/>
            </a:pPr>
            <a:r>
              <a:rPr lang="en-US" sz="3000" dirty="0" smtClean="0">
                <a:latin typeface="Arial" pitchFamily="34" charset="0"/>
                <a:cs typeface="Arial" pitchFamily="34" charset="0"/>
              </a:rPr>
              <a:t>5.	</a:t>
            </a:r>
            <a:r>
              <a:rPr lang="el-GR" sz="3000" dirty="0" smtClean="0">
                <a:latin typeface="Arial" pitchFamily="34" charset="0"/>
                <a:cs typeface="Arial" pitchFamily="34" charset="0"/>
              </a:rPr>
              <a:t>Αποθήκες δεδομένων</a:t>
            </a:r>
            <a:endParaRPr lang="en-US" sz="3000" dirty="0" smtClean="0">
              <a:latin typeface="Arial" pitchFamily="34" charset="0"/>
              <a:cs typeface="Arial" pitchFamily="34" charset="0"/>
            </a:endParaRPr>
          </a:p>
          <a:p>
            <a:pPr marL="465138" indent="-465138" eaLnBrk="1" fontAlgn="auto" hangingPunct="1">
              <a:lnSpc>
                <a:spcPct val="125000"/>
              </a:lnSpc>
              <a:spcBef>
                <a:spcPts val="0"/>
              </a:spcBef>
              <a:spcAft>
                <a:spcPts val="0"/>
              </a:spcAft>
              <a:buFont typeface="Arial" pitchFamily="34" charset="0"/>
              <a:buNone/>
              <a:defRPr/>
            </a:pPr>
            <a:r>
              <a:rPr lang="en-US" sz="3000" dirty="0" smtClean="0">
                <a:latin typeface="Arial" pitchFamily="34" charset="0"/>
                <a:cs typeface="Arial" pitchFamily="34" charset="0"/>
              </a:rPr>
              <a:t>6.	</a:t>
            </a:r>
            <a:r>
              <a:rPr lang="el-GR" sz="3000" dirty="0" smtClean="0">
                <a:latin typeface="Arial" pitchFamily="34" charset="0"/>
                <a:cs typeface="Arial" pitchFamily="34" charset="0"/>
              </a:rPr>
              <a:t>Διαχείριση πληροφοριών </a:t>
            </a:r>
            <a:endParaRPr lang="en-US" sz="3000" dirty="0" smtClean="0">
              <a:latin typeface="Arial" pitchFamily="34" charset="0"/>
              <a:cs typeface="Arial" pitchFamily="34" charset="0"/>
            </a:endParaRPr>
          </a:p>
          <a:p>
            <a:pPr eaLnBrk="1" fontAlgn="auto" hangingPunct="1">
              <a:lnSpc>
                <a:spcPct val="125000"/>
              </a:lnSpc>
              <a:spcBef>
                <a:spcPts val="0"/>
              </a:spcBef>
              <a:spcAft>
                <a:spcPts val="0"/>
              </a:spcAft>
              <a:buFont typeface="Arial" pitchFamily="34" charset="0"/>
              <a:buChar char="•"/>
              <a:defRPr/>
            </a:pPr>
            <a:endParaRPr lang="en-US" sz="3000" dirty="0">
              <a:latin typeface="Arial" pitchFamily="34" charset="0"/>
              <a:cs typeface="Arial" pitchFamily="34"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ctrTitle"/>
          </p:nvPr>
        </p:nvSpPr>
        <p:spPr>
          <a:xfrm>
            <a:off x="685800" y="1987550"/>
            <a:ext cx="7772400" cy="2308324"/>
          </a:xfrm>
          <a:solidFill>
            <a:srgbClr val="D7553C"/>
          </a:solidFill>
          <a:ln>
            <a:solidFill>
              <a:schemeClr val="tx1"/>
            </a:solidFill>
          </a:ln>
        </p:spPr>
        <p:txBody>
          <a:bodyPr>
            <a:spAutoFit/>
          </a:bodyPr>
          <a:lstStyle/>
          <a:p>
            <a:pPr eaLnBrk="1" hangingPunct="1"/>
            <a:r>
              <a:rPr lang="el-GR" sz="3600" dirty="0" smtClean="0">
                <a:solidFill>
                  <a:schemeClr val="bg1"/>
                </a:solidFill>
                <a:latin typeface="Arial" charset="0"/>
                <a:cs typeface="Arial" charset="0"/>
              </a:rPr>
              <a:t>Κεφάλαιο 4</a:t>
            </a:r>
            <a:r>
              <a:rPr lang="en-US" sz="3600" dirty="0" smtClean="0">
                <a:solidFill>
                  <a:schemeClr val="bg1"/>
                </a:solidFill>
                <a:latin typeface="Arial" charset="0"/>
                <a:cs typeface="Arial" charset="0"/>
              </a:rPr>
              <a:t>:</a:t>
            </a:r>
            <a:br>
              <a:rPr lang="en-US" sz="3600" dirty="0" smtClean="0">
                <a:solidFill>
                  <a:schemeClr val="bg1"/>
                </a:solidFill>
                <a:latin typeface="Arial" charset="0"/>
                <a:cs typeface="Arial" charset="0"/>
              </a:rPr>
            </a:br>
            <a:r>
              <a:rPr lang="el-GR" sz="3600" dirty="0" smtClean="0">
                <a:solidFill>
                  <a:schemeClr val="bg1"/>
                </a:solidFill>
                <a:latin typeface="Arial" charset="0"/>
                <a:cs typeface="Arial" charset="0"/>
              </a:rPr>
              <a:t>Διαχείριση πληροφοριακών πόρων με τη χρήση </a:t>
            </a:r>
            <a:br>
              <a:rPr lang="el-GR" sz="3600" dirty="0" smtClean="0">
                <a:solidFill>
                  <a:schemeClr val="bg1"/>
                </a:solidFill>
                <a:latin typeface="Arial" charset="0"/>
                <a:cs typeface="Arial" charset="0"/>
              </a:rPr>
            </a:br>
            <a:r>
              <a:rPr lang="el-GR" sz="3600" dirty="0" smtClean="0">
                <a:solidFill>
                  <a:schemeClr val="bg1"/>
                </a:solidFill>
                <a:latin typeface="Arial" charset="0"/>
                <a:cs typeface="Arial" charset="0"/>
              </a:rPr>
              <a:t>βάσεων δεδομένων</a:t>
            </a:r>
            <a:endParaRPr lang="en-US" sz="3600" dirty="0" smtClean="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7"/>
          <p:cNvSpPr>
            <a:spLocks noGrp="1"/>
          </p:cNvSpPr>
          <p:nvPr>
            <p:ph sz="half" idx="2"/>
          </p:nvPr>
        </p:nvSpPr>
        <p:spPr>
          <a:xfrm>
            <a:off x="457200" y="1600200"/>
            <a:ext cx="8229600" cy="4525963"/>
          </a:xfrm>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κάμερες βίντεο παρακολούθησης</a:t>
            </a:r>
          </a:p>
          <a:p>
            <a:pPr eaLnBrk="1" hangingPunct="1">
              <a:lnSpc>
                <a:spcPct val="125000"/>
              </a:lnSpc>
              <a:spcBef>
                <a:spcPct val="0"/>
              </a:spcBef>
            </a:pPr>
            <a:r>
              <a:rPr lang="el-GR" sz="3000" dirty="0" smtClean="0">
                <a:latin typeface="Arial" charset="0"/>
                <a:cs typeface="Arial" charset="0"/>
              </a:rPr>
              <a:t>Αυτόματη αναγνώριση πινακίδων κυκλοφορίας</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Βάση δεδομένων</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Ερωτήματα και εξόρυξη δεδομένων</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Προστασία των προσωπικών δεδομένων </a:t>
            </a:r>
            <a:endParaRPr lang="en-US" sz="3000" dirty="0" smtClean="0">
              <a:latin typeface="Arial" charset="0"/>
              <a:cs typeface="Arial" charset="0"/>
            </a:endParaRPr>
          </a:p>
        </p:txBody>
      </p:sp>
      <p:sp>
        <p:nvSpPr>
          <p:cNvPr id="52229" name="Title 3"/>
          <p:cNvSpPr>
            <a:spLocks noGrp="1"/>
          </p:cNvSpPr>
          <p:nvPr>
            <p:ph type="title"/>
          </p:nvPr>
        </p:nvSpPr>
        <p:spPr>
          <a:xfrm>
            <a:off x="457200" y="274638"/>
            <a:ext cx="8229600" cy="1325562"/>
          </a:xfrm>
          <a:solidFill>
            <a:srgbClr val="D7553C"/>
          </a:solidFill>
        </p:spPr>
        <p:txBody>
          <a:bodyPr/>
          <a:lstStyle/>
          <a:p>
            <a:pPr eaLnBrk="1" hangingPunct="1"/>
            <a:r>
              <a:rPr lang="el-GR" sz="3200" dirty="0" smtClean="0">
                <a:solidFill>
                  <a:schemeClr val="bg1"/>
                </a:solidFill>
                <a:latin typeface="Arial" charset="0"/>
                <a:cs typeface="Arial" charset="0"/>
              </a:rPr>
              <a:t>Μελέτη περίπτωσης 1:</a:t>
            </a:r>
            <a:br>
              <a:rPr lang="el-GR" sz="3200" dirty="0" smtClean="0">
                <a:solidFill>
                  <a:schemeClr val="bg1"/>
                </a:solidFill>
                <a:latin typeface="Arial" charset="0"/>
                <a:cs typeface="Arial" charset="0"/>
              </a:rPr>
            </a:br>
            <a:r>
              <a:rPr lang="el-GR" sz="3200" dirty="0" smtClean="0">
                <a:solidFill>
                  <a:schemeClr val="bg1"/>
                </a:solidFill>
                <a:latin typeface="Arial" charset="0"/>
                <a:cs typeface="Arial" charset="0"/>
              </a:rPr>
              <a:t>Η αστυνομία στο Ηνωμένο Βασίλειο </a:t>
            </a:r>
            <a:endParaRPr lang="en-US" sz="3200" dirty="0" smtClean="0">
              <a:solidFill>
                <a:schemeClr val="bg1"/>
              </a:solidFill>
              <a:latin typeface="Arial" charset="0"/>
              <a:cs typeface="Arial" charset="0"/>
            </a:endParaRPr>
          </a:p>
        </p:txBody>
      </p:sp>
      <p:sp>
        <p:nvSpPr>
          <p:cNvPr id="13" name="Rectangle 12"/>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3"/>
          <p:cNvSpPr>
            <a:spLocks noGrp="1"/>
          </p:cNvSpPr>
          <p:nvPr>
            <p:ph type="title"/>
          </p:nvPr>
        </p:nvSpPr>
        <p:spPr>
          <a:xfrm>
            <a:off x="457200" y="274638"/>
            <a:ext cx="8229600" cy="1325562"/>
          </a:xfrm>
          <a:solidFill>
            <a:srgbClr val="D7553C"/>
          </a:solidFill>
        </p:spPr>
        <p:txBody>
          <a:bodyPr/>
          <a:lstStyle/>
          <a:p>
            <a:pPr eaLnBrk="1" hangingPunct="1"/>
            <a:r>
              <a:rPr lang="el-GR" sz="4000" dirty="0" smtClean="0">
                <a:solidFill>
                  <a:schemeClr val="bg1"/>
                </a:solidFill>
                <a:latin typeface="Arial" charset="0"/>
                <a:cs typeface="Arial" charset="0"/>
              </a:rPr>
              <a:t>Μελέτη περίπτωσης 2: </a:t>
            </a:r>
            <a:br>
              <a:rPr lang="el-GR" sz="4000" dirty="0" smtClean="0">
                <a:solidFill>
                  <a:schemeClr val="bg1"/>
                </a:solidFill>
                <a:latin typeface="Arial" charset="0"/>
                <a:cs typeface="Arial" charset="0"/>
              </a:rPr>
            </a:br>
            <a:r>
              <a:rPr lang="en-US" sz="4000" dirty="0" smtClean="0">
                <a:solidFill>
                  <a:schemeClr val="bg1"/>
                </a:solidFill>
                <a:latin typeface="Arial" charset="0"/>
                <a:cs typeface="Arial" charset="0"/>
              </a:rPr>
              <a:t>Colgate Palmolive </a:t>
            </a:r>
          </a:p>
        </p:txBody>
      </p:sp>
      <p:sp>
        <p:nvSpPr>
          <p:cNvPr id="54274" name="Content Placeholder 4"/>
          <p:cNvSpPr>
            <a:spLocks noGrp="1"/>
          </p:cNvSpPr>
          <p:nvPr>
            <p:ph idx="1"/>
          </p:nvPr>
        </p:nvSpPr>
        <p:spPr>
          <a:ln>
            <a:solidFill>
              <a:schemeClr val="tx1"/>
            </a:solidFill>
          </a:ln>
        </p:spPr>
        <p:txBody>
          <a:bodyPr/>
          <a:lstStyle/>
          <a:p>
            <a:pPr eaLnBrk="1" hangingPunct="1">
              <a:lnSpc>
                <a:spcPct val="125000"/>
              </a:lnSpc>
              <a:spcBef>
                <a:spcPct val="0"/>
              </a:spcBef>
            </a:pPr>
            <a:r>
              <a:rPr lang="el-GR" sz="2000" dirty="0" smtClean="0">
                <a:latin typeface="Arial" charset="0"/>
                <a:cs typeface="Arial" charset="0"/>
              </a:rPr>
              <a:t>Πωλήσεις άνω των 15 δισεκατομμυρίων δολαρίων ετησίως</a:t>
            </a:r>
            <a:r>
              <a:rPr lang="en-US" sz="2000" dirty="0" smtClean="0">
                <a:latin typeface="Arial" charset="0"/>
                <a:cs typeface="Arial" charset="0"/>
              </a:rPr>
              <a:t>, 70 </a:t>
            </a:r>
            <a:r>
              <a:rPr lang="el-GR" sz="2000" dirty="0" smtClean="0">
                <a:latin typeface="Arial" charset="0"/>
                <a:cs typeface="Arial" charset="0"/>
              </a:rPr>
              <a:t>χώρες</a:t>
            </a:r>
            <a:endParaRPr lang="en-US" sz="2000" dirty="0" smtClean="0">
              <a:latin typeface="Arial" charset="0"/>
              <a:cs typeface="Arial" charset="0"/>
            </a:endParaRPr>
          </a:p>
          <a:p>
            <a:pPr eaLnBrk="1" hangingPunct="1">
              <a:lnSpc>
                <a:spcPct val="125000"/>
              </a:lnSpc>
              <a:spcBef>
                <a:spcPct val="0"/>
              </a:spcBef>
            </a:pPr>
            <a:r>
              <a:rPr lang="el-GR" sz="2000" dirty="0" smtClean="0">
                <a:latin typeface="Arial" charset="0"/>
                <a:cs typeface="Arial" charset="0"/>
              </a:rPr>
              <a:t>Συνέπεια στα προϊόντα και τα δεδομένα</a:t>
            </a:r>
            <a:endParaRPr lang="en-US" sz="2000" dirty="0" smtClean="0">
              <a:latin typeface="Arial" charset="0"/>
              <a:cs typeface="Arial" charset="0"/>
            </a:endParaRPr>
          </a:p>
          <a:p>
            <a:pPr eaLnBrk="1" hangingPunct="1">
              <a:lnSpc>
                <a:spcPct val="125000"/>
              </a:lnSpc>
              <a:spcBef>
                <a:spcPct val="0"/>
              </a:spcBef>
            </a:pPr>
            <a:r>
              <a:rPr lang="en-US" sz="2000" dirty="0" smtClean="0">
                <a:latin typeface="Arial" charset="0"/>
                <a:cs typeface="Arial" charset="0"/>
              </a:rPr>
              <a:t>Colgate Business Planning (CBP)—</a:t>
            </a:r>
            <a:r>
              <a:rPr lang="el-GR" sz="2000" dirty="0" smtClean="0">
                <a:latin typeface="Arial" charset="0"/>
                <a:cs typeface="Arial" charset="0"/>
              </a:rPr>
              <a:t>Λεπτομερείς αριθμοδείκτες μέτρησης της απόδοσης μπορούν να υπολογιστούν για καθένα προϊόν, περιοχή και λιανοπωλητή ξεχωριστά</a:t>
            </a:r>
            <a:endParaRPr lang="en-US" sz="2000" dirty="0" smtClean="0">
              <a:latin typeface="Arial" charset="0"/>
              <a:cs typeface="Arial" charset="0"/>
            </a:endParaRPr>
          </a:p>
          <a:p>
            <a:pPr eaLnBrk="1" hangingPunct="1">
              <a:lnSpc>
                <a:spcPct val="125000"/>
              </a:lnSpc>
              <a:spcBef>
                <a:spcPct val="0"/>
              </a:spcBef>
            </a:pPr>
            <a:r>
              <a:rPr lang="el-GR" sz="2000" dirty="0" err="1" smtClean="0">
                <a:latin typeface="Arial" charset="0"/>
                <a:cs typeface="Arial" charset="0"/>
              </a:rPr>
              <a:t>Επανεπένδυσε</a:t>
            </a:r>
            <a:r>
              <a:rPr lang="el-GR" sz="2000" dirty="0" smtClean="0">
                <a:latin typeface="Arial" charset="0"/>
                <a:cs typeface="Arial" charset="0"/>
              </a:rPr>
              <a:t> 100 εκατομμύρια δολάρια σε πιο κερδοφόρες καμπάνιες προώθησης, ενώ ο βραχυπρόθεσμος στόχος της είναι τα 300 εκατομμύρια δολάρια</a:t>
            </a:r>
            <a:endParaRPr lang="en-US" sz="24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txBox="1">
            <a:spLocks noGrp="1"/>
          </p:cNvSpPr>
          <p:nvPr>
            <p:ph sz="quarter" idx="1"/>
          </p:nvPr>
        </p:nvSpPr>
        <p:spPr>
          <a:xfrm>
            <a:off x="762000" y="1828800"/>
            <a:ext cx="7772400" cy="2016125"/>
          </a:xfrm>
          <a:ln>
            <a:solidFill>
              <a:schemeClr val="accent6">
                <a:lumMod val="75000"/>
              </a:schemeClr>
            </a:solidFill>
          </a:ln>
        </p:spPr>
        <p:txBody>
          <a:bodyPr>
            <a:spAutoFit/>
          </a:bodyPr>
          <a:lstStyle/>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smtClean="0">
              <a:solidFill>
                <a:srgbClr val="1C4853"/>
              </a:solidFill>
              <a:latin typeface="Calibri" pitchFamily="34" charset="0"/>
              <a:ea typeface="Calibri" pitchFamily="34" charset="0"/>
              <a:cs typeface="Calibri" pitchFamily="34" charset="0"/>
            </a:endParaRPr>
          </a:p>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(που έχει κυρωθεί με τον Ν. 100/1975)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Μαθησιακοί στόχοι</a:t>
            </a:r>
            <a:endParaRPr lang="en-US" dirty="0" smtClean="0">
              <a:solidFill>
                <a:schemeClr val="bg1"/>
              </a:solidFill>
              <a:latin typeface="Arial" charset="0"/>
              <a:cs typeface="Arial" charset="0"/>
            </a:endParaRPr>
          </a:p>
        </p:txBody>
      </p:sp>
      <p:sp>
        <p:nvSpPr>
          <p:cNvPr id="5" name="Content Placeholder 4"/>
          <p:cNvSpPr>
            <a:spLocks noGrp="1"/>
          </p:cNvSpPr>
          <p:nvPr>
            <p:ph idx="1"/>
          </p:nvPr>
        </p:nvSpPr>
        <p:spPr>
          <a:ln>
            <a:solidFill>
              <a:schemeClr val="tx1"/>
            </a:solidFill>
          </a:ln>
        </p:spPr>
        <p:txBody>
          <a:bodyPr rtlCol="0">
            <a:normAutofit/>
          </a:bodyPr>
          <a:lstStyle/>
          <a:p>
            <a:pPr marL="465138" indent="-465138" eaLnBrk="1" fontAlgn="auto" hangingPunct="1">
              <a:lnSpc>
                <a:spcPct val="125000"/>
              </a:lnSpc>
              <a:spcBef>
                <a:spcPts val="0"/>
              </a:spcBef>
              <a:spcAft>
                <a:spcPts val="0"/>
              </a:spcAft>
              <a:buFont typeface="Arial" pitchFamily="34" charset="0"/>
              <a:buNone/>
              <a:defRPr/>
            </a:pPr>
            <a:r>
              <a:rPr lang="en-US" sz="3000" dirty="0" smtClean="0">
                <a:latin typeface="Arial" pitchFamily="34" charset="0"/>
                <a:cs typeface="Arial" pitchFamily="34" charset="0"/>
              </a:rPr>
              <a:t>1.	</a:t>
            </a:r>
            <a:r>
              <a:rPr lang="el-GR" sz="3000" dirty="0" smtClean="0">
                <a:latin typeface="Arial" pitchFamily="34" charset="0"/>
                <a:cs typeface="Arial" pitchFamily="34" charset="0"/>
              </a:rPr>
              <a:t>Πηγές πληροφόρησης</a:t>
            </a:r>
            <a:endParaRPr lang="en-US" sz="3000" dirty="0" smtClean="0">
              <a:latin typeface="Arial" pitchFamily="34" charset="0"/>
              <a:cs typeface="Arial" pitchFamily="34" charset="0"/>
            </a:endParaRPr>
          </a:p>
          <a:p>
            <a:pPr marL="465138" indent="-465138" eaLnBrk="1" fontAlgn="auto" hangingPunct="1">
              <a:lnSpc>
                <a:spcPct val="125000"/>
              </a:lnSpc>
              <a:spcBef>
                <a:spcPts val="0"/>
              </a:spcBef>
              <a:spcAft>
                <a:spcPts val="0"/>
              </a:spcAft>
              <a:buFont typeface="Arial" pitchFamily="34" charset="0"/>
              <a:buNone/>
              <a:defRPr/>
            </a:pPr>
            <a:r>
              <a:rPr lang="en-US" sz="3000" dirty="0" smtClean="0">
                <a:latin typeface="Arial" pitchFamily="34" charset="0"/>
                <a:cs typeface="Arial" pitchFamily="34" charset="0"/>
              </a:rPr>
              <a:t>2.	</a:t>
            </a:r>
            <a:r>
              <a:rPr lang="el-GR" sz="3000" dirty="0" smtClean="0">
                <a:latin typeface="Arial" pitchFamily="34" charset="0"/>
                <a:cs typeface="Arial" pitchFamily="34" charset="0"/>
              </a:rPr>
              <a:t>Πλεονεκτήματα βάσεων δεδομένων</a:t>
            </a:r>
            <a:endParaRPr lang="en-US" sz="3000" dirty="0" smtClean="0">
              <a:latin typeface="Arial" pitchFamily="34" charset="0"/>
              <a:cs typeface="Arial" pitchFamily="34" charset="0"/>
            </a:endParaRPr>
          </a:p>
          <a:p>
            <a:pPr marL="465138" indent="-465138" eaLnBrk="1" fontAlgn="auto" hangingPunct="1">
              <a:lnSpc>
                <a:spcPct val="125000"/>
              </a:lnSpc>
              <a:spcBef>
                <a:spcPts val="0"/>
              </a:spcBef>
              <a:spcAft>
                <a:spcPts val="0"/>
              </a:spcAft>
              <a:buFont typeface="Arial" pitchFamily="34" charset="0"/>
              <a:buNone/>
              <a:defRPr/>
            </a:pPr>
            <a:r>
              <a:rPr lang="en-US" sz="3000" dirty="0" smtClean="0">
                <a:latin typeface="Arial" pitchFamily="34" charset="0"/>
                <a:cs typeface="Arial" pitchFamily="34" charset="0"/>
              </a:rPr>
              <a:t>3.	</a:t>
            </a:r>
            <a:r>
              <a:rPr lang="el-GR" sz="3000" dirty="0" smtClean="0">
                <a:latin typeface="Arial" pitchFamily="34" charset="0"/>
                <a:cs typeface="Arial" pitchFamily="34" charset="0"/>
              </a:rPr>
              <a:t>Σχεσιακή βάση δεδομένων</a:t>
            </a:r>
            <a:endParaRPr lang="en-US" sz="3000" dirty="0" smtClean="0">
              <a:latin typeface="Arial" pitchFamily="34" charset="0"/>
              <a:cs typeface="Arial" pitchFamily="34" charset="0"/>
            </a:endParaRPr>
          </a:p>
          <a:p>
            <a:pPr marL="465138" indent="-465138" eaLnBrk="1" fontAlgn="auto" hangingPunct="1">
              <a:lnSpc>
                <a:spcPct val="125000"/>
              </a:lnSpc>
              <a:spcBef>
                <a:spcPts val="0"/>
              </a:spcBef>
              <a:spcAft>
                <a:spcPts val="0"/>
              </a:spcAft>
              <a:buFont typeface="Arial" pitchFamily="34" charset="0"/>
              <a:buNone/>
              <a:defRPr/>
            </a:pPr>
            <a:r>
              <a:rPr lang="en-US" sz="3000" dirty="0" smtClean="0">
                <a:latin typeface="Arial" pitchFamily="34" charset="0"/>
                <a:cs typeface="Arial" pitchFamily="34" charset="0"/>
              </a:rPr>
              <a:t>4.	</a:t>
            </a:r>
            <a:r>
              <a:rPr lang="el-GR" sz="3000" dirty="0" smtClean="0">
                <a:latin typeface="Arial" pitchFamily="34" charset="0"/>
                <a:cs typeface="Arial" pitchFamily="34" charset="0"/>
              </a:rPr>
              <a:t>Διαχείριση κύριων δεδομένων </a:t>
            </a:r>
            <a:endParaRPr lang="en-US" sz="3000" dirty="0" smtClean="0">
              <a:latin typeface="Arial" pitchFamily="34" charset="0"/>
              <a:cs typeface="Arial" pitchFamily="34" charset="0"/>
            </a:endParaRPr>
          </a:p>
          <a:p>
            <a:pPr marL="465138" indent="-465138" eaLnBrk="1" fontAlgn="auto" hangingPunct="1">
              <a:lnSpc>
                <a:spcPct val="125000"/>
              </a:lnSpc>
              <a:spcBef>
                <a:spcPts val="0"/>
              </a:spcBef>
              <a:spcAft>
                <a:spcPts val="0"/>
              </a:spcAft>
              <a:buFont typeface="Arial" pitchFamily="34" charset="0"/>
              <a:buNone/>
              <a:defRPr/>
            </a:pPr>
            <a:r>
              <a:rPr lang="en-US" sz="3000" dirty="0" smtClean="0">
                <a:latin typeface="Arial" pitchFamily="34" charset="0"/>
                <a:cs typeface="Arial" pitchFamily="34" charset="0"/>
              </a:rPr>
              <a:t>5.	</a:t>
            </a:r>
            <a:r>
              <a:rPr lang="el-GR" sz="3000" dirty="0" smtClean="0">
                <a:latin typeface="Arial" pitchFamily="34" charset="0"/>
                <a:cs typeface="Arial" pitchFamily="34" charset="0"/>
              </a:rPr>
              <a:t>Αποθήκη δεδομένων</a:t>
            </a:r>
            <a:endParaRPr lang="en-US" sz="3000" dirty="0" smtClean="0">
              <a:latin typeface="Arial" pitchFamily="34" charset="0"/>
              <a:cs typeface="Arial" pitchFamily="34" charset="0"/>
            </a:endParaRPr>
          </a:p>
          <a:p>
            <a:pPr marL="465138" indent="-465138" eaLnBrk="1" fontAlgn="auto" hangingPunct="1">
              <a:lnSpc>
                <a:spcPct val="125000"/>
              </a:lnSpc>
              <a:spcBef>
                <a:spcPts val="0"/>
              </a:spcBef>
              <a:spcAft>
                <a:spcPts val="0"/>
              </a:spcAft>
              <a:buFont typeface="Arial" pitchFamily="34" charset="0"/>
              <a:buNone/>
              <a:defRPr/>
            </a:pPr>
            <a:r>
              <a:rPr lang="en-US" sz="3000" dirty="0" smtClean="0">
                <a:latin typeface="Arial" pitchFamily="34" charset="0"/>
                <a:cs typeface="Arial" pitchFamily="34" charset="0"/>
              </a:rPr>
              <a:t>6.	</a:t>
            </a:r>
            <a:r>
              <a:rPr lang="el-GR" sz="3000" dirty="0" smtClean="0">
                <a:latin typeface="Arial" pitchFamily="34" charset="0"/>
                <a:cs typeface="Arial" pitchFamily="34" charset="0"/>
              </a:rPr>
              <a:t>Διαχείριση πληροφοριών</a:t>
            </a:r>
            <a:endParaRPr lang="en-US" sz="3000" dirty="0" smtClean="0">
              <a:latin typeface="Arial" pitchFamily="34" charset="0"/>
              <a:cs typeface="Arial" pitchFamily="34" charset="0"/>
            </a:endParaRPr>
          </a:p>
          <a:p>
            <a:pPr eaLnBrk="1" fontAlgn="auto" hangingPunct="1">
              <a:lnSpc>
                <a:spcPct val="125000"/>
              </a:lnSpc>
              <a:spcBef>
                <a:spcPts val="0"/>
              </a:spcBef>
              <a:spcAft>
                <a:spcPts val="0"/>
              </a:spcAft>
              <a:buFont typeface="Arial" pitchFamily="34" charset="0"/>
              <a:buChar char="•"/>
              <a:defRPr/>
            </a:pPr>
            <a:endParaRPr lang="en-US" sz="3000" dirty="0">
              <a:latin typeface="Arial" pitchFamily="34" charset="0"/>
              <a:cs typeface="Arial" pitchFamily="34"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a:xfrm>
            <a:off x="457200" y="274638"/>
            <a:ext cx="8229600" cy="1325562"/>
          </a:xfrm>
          <a:solidFill>
            <a:srgbClr val="5A7396"/>
          </a:solidFill>
        </p:spPr>
        <p:txBody>
          <a:bodyPr/>
          <a:lstStyle/>
          <a:p>
            <a:pPr eaLnBrk="1" hangingPunct="1"/>
            <a:r>
              <a:rPr lang="en-US" dirty="0" smtClean="0">
                <a:solidFill>
                  <a:schemeClr val="bg1"/>
                </a:solidFill>
                <a:latin typeface="Arial" charset="0"/>
                <a:cs typeface="Arial" charset="0"/>
              </a:rPr>
              <a:t>YouTube</a:t>
            </a:r>
          </a:p>
        </p:txBody>
      </p:sp>
      <p:sp>
        <p:nvSpPr>
          <p:cNvPr id="19458"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Ιδρύθηκε το </a:t>
            </a:r>
            <a:r>
              <a:rPr lang="en-US" sz="3000" dirty="0" smtClean="0">
                <a:latin typeface="Arial" charset="0"/>
                <a:cs typeface="Arial" charset="0"/>
              </a:rPr>
              <a:t>2005</a:t>
            </a:r>
          </a:p>
          <a:p>
            <a:pPr marL="465138" indent="-465138" eaLnBrk="1" hangingPunct="1">
              <a:lnSpc>
                <a:spcPct val="125000"/>
              </a:lnSpc>
              <a:spcBef>
                <a:spcPct val="0"/>
              </a:spcBef>
            </a:pPr>
            <a:r>
              <a:rPr lang="el-GR" sz="3000" dirty="0" smtClean="0">
                <a:latin typeface="Arial" charset="0"/>
                <a:cs typeface="Arial" charset="0"/>
              </a:rPr>
              <a:t>Στόχος του ήταν να δημιουργήσει μία παγκόσμια κοινότητα</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Βάση δεδομένων βίντεο</a:t>
            </a:r>
            <a:endParaRPr lang="en-US" sz="3000" dirty="0" smtClean="0">
              <a:latin typeface="Arial" charset="0"/>
              <a:cs typeface="Arial" charset="0"/>
            </a:endParaRPr>
          </a:p>
          <a:p>
            <a:pPr marL="465138" indent="-465138" eaLnBrk="1" hangingPunct="1">
              <a:lnSpc>
                <a:spcPct val="125000"/>
              </a:lnSpc>
              <a:spcBef>
                <a:spcPct val="0"/>
              </a:spcBef>
            </a:pPr>
            <a:r>
              <a:rPr lang="en-US" sz="3000" dirty="0" smtClean="0">
                <a:latin typeface="Arial" charset="0"/>
                <a:cs typeface="Arial" charset="0"/>
              </a:rPr>
              <a:t>Within one year, 100 million videos per day</a:t>
            </a: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Δομημένες πληροφορίες</a:t>
            </a:r>
          </a:p>
          <a:p>
            <a:pPr marL="465138" indent="-465138" eaLnBrk="1" hangingPunct="1">
              <a:lnSpc>
                <a:spcPct val="125000"/>
              </a:lnSpc>
              <a:spcBef>
                <a:spcPct val="0"/>
              </a:spcBef>
            </a:pPr>
            <a:r>
              <a:rPr lang="el-GR" sz="3000" dirty="0" smtClean="0">
                <a:latin typeface="Arial" charset="0"/>
                <a:cs typeface="Arial" charset="0"/>
              </a:rPr>
              <a:t>Αδόμητες πληροφορίες</a:t>
            </a:r>
          </a:p>
          <a:p>
            <a:pPr marL="465138" indent="-465138" eaLnBrk="1" hangingPunct="1">
              <a:lnSpc>
                <a:spcPct val="125000"/>
              </a:lnSpc>
              <a:spcBef>
                <a:spcPct val="0"/>
              </a:spcBef>
            </a:pPr>
            <a:r>
              <a:rPr lang="el-GR" sz="3000" dirty="0" err="1" smtClean="0">
                <a:latin typeface="Arial" charset="0"/>
                <a:cs typeface="Arial" charset="0"/>
              </a:rPr>
              <a:t>Ημι</a:t>
            </a:r>
            <a:r>
              <a:rPr lang="el-GR" sz="3000" dirty="0" smtClean="0">
                <a:latin typeface="Arial" charset="0"/>
                <a:cs typeface="Arial" charset="0"/>
              </a:rPr>
              <a:t>-δομημένες πληροφορίες</a:t>
            </a:r>
            <a:endParaRPr lang="en-US" sz="3000" dirty="0" smtClean="0">
              <a:latin typeface="Arial" charset="0"/>
              <a:cs typeface="Arial" charset="0"/>
            </a:endParaRPr>
          </a:p>
          <a:p>
            <a:pPr marL="465138" indent="-465138" eaLnBrk="1" hangingPunct="1">
              <a:lnSpc>
                <a:spcPct val="125000"/>
              </a:lnSpc>
              <a:spcBef>
                <a:spcPct val="0"/>
              </a:spcBef>
            </a:pPr>
            <a:r>
              <a:rPr lang="el-GR" sz="3000" dirty="0" err="1" smtClean="0">
                <a:latin typeface="Arial" charset="0"/>
                <a:cs typeface="Arial" charset="0"/>
              </a:rPr>
              <a:t>Μεταδεδομένα</a:t>
            </a:r>
            <a:endParaRPr lang="en-US" sz="3000" dirty="0" smtClean="0">
              <a:latin typeface="Arial" charset="0"/>
              <a:cs typeface="Arial" charset="0"/>
            </a:endParaRPr>
          </a:p>
        </p:txBody>
      </p:sp>
      <p:sp>
        <p:nvSpPr>
          <p:cNvPr id="21508" name="Title 10"/>
          <p:cNvSpPr>
            <a:spLocks noGrp="1"/>
          </p:cNvSpPr>
          <p:nvPr>
            <p:ph type="title"/>
          </p:nvPr>
        </p:nvSpPr>
        <p:spPr/>
        <p:txBody>
          <a:bodyPr/>
          <a:lstStyle/>
          <a:p>
            <a:pPr eaLnBrk="1" hangingPunct="1"/>
            <a:endParaRPr lang="en-US" dirty="0" smtClean="0"/>
          </a:p>
        </p:txBody>
      </p:sp>
      <p:sp>
        <p:nvSpPr>
          <p:cNvPr id="12"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Πηγές πληροφόρησης</a:t>
            </a:r>
            <a:endParaRPr lang="en-US" sz="4400" dirty="0">
              <a:solidFill>
                <a:schemeClr val="bg1"/>
              </a:solidFill>
              <a:latin typeface="Arial" pitchFamily="34" charset="0"/>
              <a:ea typeface="+mj-ea"/>
              <a:cs typeface="Arial" pitchFamily="34" charset="0"/>
            </a:endParaRPr>
          </a:p>
        </p:txBody>
      </p:sp>
      <p:sp>
        <p:nvSpPr>
          <p:cNvPr id="13" name="Rectangle 12"/>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Ορθότητα</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Ακρίβεια</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Πληρότητα</a:t>
            </a:r>
          </a:p>
          <a:p>
            <a:pPr marL="465138" indent="-465138" eaLnBrk="1" hangingPunct="1">
              <a:lnSpc>
                <a:spcPct val="125000"/>
              </a:lnSpc>
              <a:spcBef>
                <a:spcPct val="0"/>
              </a:spcBef>
            </a:pPr>
            <a:r>
              <a:rPr lang="el-GR" sz="3000" dirty="0" smtClean="0">
                <a:latin typeface="Arial" charset="0"/>
                <a:cs typeface="Arial" charset="0"/>
              </a:rPr>
              <a:t>Συνέπεια</a:t>
            </a:r>
          </a:p>
          <a:p>
            <a:pPr marL="465138" indent="-465138" eaLnBrk="1" hangingPunct="1">
              <a:lnSpc>
                <a:spcPct val="125000"/>
              </a:lnSpc>
              <a:spcBef>
                <a:spcPct val="0"/>
              </a:spcBef>
            </a:pPr>
            <a:r>
              <a:rPr lang="el-GR" sz="3000" dirty="0" smtClean="0">
                <a:latin typeface="Arial" charset="0"/>
                <a:cs typeface="Arial" charset="0"/>
              </a:rPr>
              <a:t>Επικαιρότητα</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Μεροληψία</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Αλληλοεπικάλυψη</a:t>
            </a:r>
            <a:endParaRPr lang="en-US" sz="3000" dirty="0" smtClean="0">
              <a:latin typeface="Arial" charset="0"/>
              <a:cs typeface="Arial" charset="0"/>
            </a:endParaRPr>
          </a:p>
        </p:txBody>
      </p:sp>
      <p:sp>
        <p:nvSpPr>
          <p:cNvPr id="23556" name="Title 10"/>
          <p:cNvSpPr>
            <a:spLocks noGrp="1"/>
          </p:cNvSpPr>
          <p:nvPr>
            <p:ph type="title"/>
          </p:nvPr>
        </p:nvSpPr>
        <p:spPr/>
        <p:txBody>
          <a:bodyPr/>
          <a:lstStyle/>
          <a:p>
            <a:pPr eaLnBrk="1" hangingPunct="1"/>
            <a:endParaRPr lang="en-US" dirty="0" smtClean="0"/>
          </a:p>
        </p:txBody>
      </p:sp>
      <p:sp>
        <p:nvSpPr>
          <p:cNvPr id="12"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Ποιότητα πληροφοριών</a:t>
            </a:r>
            <a:endParaRPr lang="en-US" sz="4400" dirty="0">
              <a:solidFill>
                <a:schemeClr val="bg1"/>
              </a:solidFill>
              <a:latin typeface="Arial" pitchFamily="34" charset="0"/>
              <a:ea typeface="+mj-ea"/>
              <a:cs typeface="Arial" pitchFamily="34" charset="0"/>
            </a:endParaRPr>
          </a:p>
        </p:txBody>
      </p:sp>
      <p:sp>
        <p:nvSpPr>
          <p:cNvPr id="13" name="Rectangle 12"/>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600200"/>
          <a:ext cx="8229600" cy="1905000"/>
        </p:xfrm>
        <a:graphic>
          <a:graphicData uri="http://schemas.openxmlformats.org/drawingml/2006/table">
            <a:tbl>
              <a:tblPr firstRow="1" bandRow="1">
                <a:tableStyleId>{5940675A-B579-460E-94D1-54222C63F5DA}</a:tableStyleId>
              </a:tblPr>
              <a:tblGrid>
                <a:gridCol w="8229600"/>
              </a:tblGrid>
              <a:tr h="1905000">
                <a:tc>
                  <a:txBody>
                    <a:bodyPr/>
                    <a:lstStyle/>
                    <a:p>
                      <a:pPr marL="349250" indent="-349250">
                        <a:lnSpc>
                          <a:spcPct val="125000"/>
                        </a:lnSpc>
                        <a:buFont typeface="Arial" pitchFamily="34" charset="0"/>
                        <a:buChar char="•"/>
                      </a:pPr>
                      <a:r>
                        <a:rPr lang="el-GR" sz="3000" dirty="0" smtClean="0">
                          <a:latin typeface="Arial" pitchFamily="34" charset="0"/>
                          <a:cs typeface="Arial" pitchFamily="34" charset="0"/>
                        </a:rPr>
                        <a:t>Εγγραφή </a:t>
                      </a:r>
                      <a:endParaRPr lang="en-US" sz="3000" dirty="0" smtClean="0">
                        <a:latin typeface="Arial" pitchFamily="34" charset="0"/>
                        <a:cs typeface="Arial" pitchFamily="34" charset="0"/>
                      </a:endParaRPr>
                    </a:p>
                    <a:p>
                      <a:pPr marL="349250" indent="-349250">
                        <a:lnSpc>
                          <a:spcPct val="125000"/>
                        </a:lnSpc>
                        <a:buFont typeface="Arial" pitchFamily="34" charset="0"/>
                        <a:buChar char="•"/>
                      </a:pPr>
                      <a:r>
                        <a:rPr lang="el-GR" sz="3000" dirty="0" smtClean="0">
                          <a:latin typeface="Arial" pitchFamily="34" charset="0"/>
                          <a:cs typeface="Arial" pitchFamily="34" charset="0"/>
                        </a:rPr>
                        <a:t>Πεδίο </a:t>
                      </a:r>
                      <a:endParaRPr lang="en-US" sz="3000" dirty="0" smtClean="0">
                        <a:latin typeface="Arial" pitchFamily="34" charset="0"/>
                        <a:cs typeface="Arial" pitchFamily="34" charset="0"/>
                      </a:endParaRPr>
                    </a:p>
                    <a:p>
                      <a:pPr marL="349250" indent="-349250">
                        <a:lnSpc>
                          <a:spcPct val="125000"/>
                        </a:lnSpc>
                        <a:buFont typeface="Arial" pitchFamily="34" charset="0"/>
                        <a:buChar char="•"/>
                      </a:pPr>
                      <a:r>
                        <a:rPr lang="el-GR" sz="3000" dirty="0" smtClean="0">
                          <a:latin typeface="Arial" pitchFamily="34" charset="0"/>
                          <a:cs typeface="Arial" pitchFamily="34" charset="0"/>
                        </a:rPr>
                        <a:t>Πίνακας</a:t>
                      </a:r>
                      <a:endParaRPr lang="en-US" sz="3000" dirty="0">
                        <a:latin typeface="Arial" pitchFamily="34" charset="0"/>
                        <a:cs typeface="Arial" pitchFamily="34" charset="0"/>
                      </a:endParaRPr>
                    </a:p>
                  </a:txBody>
                  <a:tcPr/>
                </a:tc>
              </a:tr>
            </a:tbl>
          </a:graphicData>
        </a:graphic>
      </p:graphicFrame>
      <p:sp>
        <p:nvSpPr>
          <p:cNvPr id="25610" name="Title 13"/>
          <p:cNvSpPr>
            <a:spLocks noGrp="1"/>
          </p:cNvSpPr>
          <p:nvPr>
            <p:ph type="title"/>
          </p:nvPr>
        </p:nvSpPr>
        <p:spPr/>
        <p:txBody>
          <a:bodyPr/>
          <a:lstStyle/>
          <a:p>
            <a:pPr eaLnBrk="1" hangingPunct="1"/>
            <a:endParaRPr lang="en-US" smtClean="0"/>
          </a:p>
        </p:txBody>
      </p:sp>
      <p:sp>
        <p:nvSpPr>
          <p:cNvPr id="15"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Διαχείριση πληροφοριών</a:t>
            </a:r>
            <a:endParaRPr lang="en-US" sz="4400" dirty="0">
              <a:solidFill>
                <a:schemeClr val="bg1"/>
              </a:solidFill>
              <a:latin typeface="Arial" pitchFamily="34" charset="0"/>
              <a:ea typeface="+mj-ea"/>
              <a:cs typeface="Arial" pitchFamily="34" charset="0"/>
            </a:endParaRPr>
          </a:p>
        </p:txBody>
      </p:sp>
      <p:sp>
        <p:nvSpPr>
          <p:cNvPr id="16" name="Rectangle 15"/>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295400" y="3581400"/>
            <a:ext cx="6138254" cy="32400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Πλεονασμός και ασυνέπεια </a:t>
            </a:r>
          </a:p>
          <a:p>
            <a:pPr marL="465138" indent="-465138" eaLnBrk="1" hangingPunct="1">
              <a:lnSpc>
                <a:spcPct val="125000"/>
              </a:lnSpc>
              <a:spcBef>
                <a:spcPct val="0"/>
              </a:spcBef>
            </a:pPr>
            <a:r>
              <a:rPr lang="el-GR" sz="3000" dirty="0" smtClean="0">
                <a:latin typeface="Arial" charset="0"/>
                <a:cs typeface="Arial" charset="0"/>
              </a:rPr>
              <a:t>Έλλειψη ολοκλήρωσης </a:t>
            </a:r>
          </a:p>
          <a:p>
            <a:pPr marL="465138" indent="-465138" eaLnBrk="1" hangingPunct="1">
              <a:lnSpc>
                <a:spcPct val="125000"/>
              </a:lnSpc>
              <a:spcBef>
                <a:spcPct val="0"/>
              </a:spcBef>
            </a:pPr>
            <a:r>
              <a:rPr lang="el-GR" sz="3000" dirty="0" smtClean="0">
                <a:latin typeface="Arial" charset="0"/>
                <a:cs typeface="Arial" charset="0"/>
              </a:rPr>
              <a:t>Ασυνέπεια ορισμών </a:t>
            </a:r>
          </a:p>
          <a:p>
            <a:pPr marL="465138" indent="-465138" eaLnBrk="1" hangingPunct="1">
              <a:lnSpc>
                <a:spcPct val="125000"/>
              </a:lnSpc>
              <a:spcBef>
                <a:spcPct val="0"/>
              </a:spcBef>
            </a:pPr>
            <a:r>
              <a:rPr lang="el-GR" sz="3000" dirty="0" smtClean="0">
                <a:latin typeface="Arial" charset="0"/>
                <a:cs typeface="Arial" charset="0"/>
              </a:rPr>
              <a:t>Εξάρτηση</a:t>
            </a:r>
            <a:endParaRPr lang="en-US" sz="3000" dirty="0" smtClean="0">
              <a:latin typeface="Arial" charset="0"/>
              <a:cs typeface="Arial" charset="0"/>
            </a:endParaRPr>
          </a:p>
        </p:txBody>
      </p:sp>
      <p:sp>
        <p:nvSpPr>
          <p:cNvPr id="27652" name="Title 10"/>
          <p:cNvSpPr>
            <a:spLocks noGrp="1"/>
          </p:cNvSpPr>
          <p:nvPr>
            <p:ph type="title"/>
          </p:nvPr>
        </p:nvSpPr>
        <p:spPr/>
        <p:txBody>
          <a:bodyPr/>
          <a:lstStyle/>
          <a:p>
            <a:pPr eaLnBrk="1" hangingPunct="1"/>
            <a:endParaRPr lang="en-US" dirty="0" smtClean="0"/>
          </a:p>
        </p:txBody>
      </p:sp>
      <p:sp>
        <p:nvSpPr>
          <p:cNvPr id="12"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4000" dirty="0" smtClean="0">
                <a:solidFill>
                  <a:schemeClr val="bg1"/>
                </a:solidFill>
                <a:latin typeface="Arial" pitchFamily="34" charset="0"/>
                <a:ea typeface="+mj-ea"/>
                <a:cs typeface="Arial" pitchFamily="34" charset="0"/>
              </a:rPr>
              <a:t>Συστήματα διαχείρισης και επεξεργασίας αρχείων</a:t>
            </a:r>
            <a:endParaRPr lang="en-US" sz="4000" dirty="0">
              <a:solidFill>
                <a:schemeClr val="bg1"/>
              </a:solidFill>
              <a:latin typeface="Arial" pitchFamily="34" charset="0"/>
              <a:ea typeface="+mj-ea"/>
              <a:cs typeface="Arial" pitchFamily="34" charset="0"/>
            </a:endParaRPr>
          </a:p>
        </p:txBody>
      </p:sp>
      <p:sp>
        <p:nvSpPr>
          <p:cNvPr id="13" name="Rectangle 12"/>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Μείωση πλεονασμού </a:t>
            </a:r>
          </a:p>
          <a:p>
            <a:pPr marL="465138" indent="-465138" eaLnBrk="1" hangingPunct="1">
              <a:lnSpc>
                <a:spcPct val="125000"/>
              </a:lnSpc>
              <a:spcBef>
                <a:spcPct val="0"/>
              </a:spcBef>
            </a:pPr>
            <a:r>
              <a:rPr lang="el-GR" sz="3000" dirty="0" smtClean="0">
                <a:latin typeface="Arial" charset="0"/>
                <a:cs typeface="Arial" charset="0"/>
              </a:rPr>
              <a:t>Ακεραιότητα και ακρίβεια</a:t>
            </a:r>
          </a:p>
          <a:p>
            <a:pPr marL="465138" indent="-465138" eaLnBrk="1" hangingPunct="1">
              <a:lnSpc>
                <a:spcPct val="125000"/>
              </a:lnSpc>
              <a:spcBef>
                <a:spcPct val="0"/>
              </a:spcBef>
            </a:pPr>
            <a:r>
              <a:rPr lang="el-GR" sz="3000" dirty="0" smtClean="0">
                <a:latin typeface="Arial" charset="0"/>
                <a:cs typeface="Arial" charset="0"/>
              </a:rPr>
              <a:t>Δυνατότητα προσαρμογής στις αλλαγές</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Απόδοση και επεκτασιμότητα</a:t>
            </a:r>
          </a:p>
          <a:p>
            <a:pPr marL="465138" indent="-465138" eaLnBrk="1" hangingPunct="1">
              <a:lnSpc>
                <a:spcPct val="125000"/>
              </a:lnSpc>
              <a:spcBef>
                <a:spcPct val="0"/>
              </a:spcBef>
            </a:pPr>
            <a:r>
              <a:rPr lang="el-GR" sz="3000" dirty="0" smtClean="0">
                <a:latin typeface="Arial" charset="0"/>
                <a:cs typeface="Arial" charset="0"/>
              </a:rPr>
              <a:t>Ασφάλεια</a:t>
            </a:r>
            <a:endParaRPr lang="en-US" sz="3000" dirty="0" smtClean="0">
              <a:latin typeface="Arial" charset="0"/>
              <a:cs typeface="Arial" charset="0"/>
            </a:endParaRPr>
          </a:p>
        </p:txBody>
      </p:sp>
      <p:sp>
        <p:nvSpPr>
          <p:cNvPr id="29700" name="Title 10"/>
          <p:cNvSpPr>
            <a:spLocks noGrp="1"/>
          </p:cNvSpPr>
          <p:nvPr>
            <p:ph type="title"/>
          </p:nvPr>
        </p:nvSpPr>
        <p:spPr/>
        <p:txBody>
          <a:bodyPr/>
          <a:lstStyle/>
          <a:p>
            <a:pPr eaLnBrk="1" hangingPunct="1"/>
            <a:endParaRPr lang="en-US" dirty="0" smtClean="0"/>
          </a:p>
        </p:txBody>
      </p:sp>
      <p:sp>
        <p:nvSpPr>
          <p:cNvPr id="12"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Βάσεις δεδομένων</a:t>
            </a:r>
            <a:endParaRPr lang="en-US" sz="4400" dirty="0">
              <a:solidFill>
                <a:schemeClr val="bg1"/>
              </a:solidFill>
              <a:latin typeface="Arial" pitchFamily="34" charset="0"/>
              <a:ea typeface="+mj-ea"/>
              <a:cs typeface="Arial" pitchFamily="34" charset="0"/>
            </a:endParaRPr>
          </a:p>
        </p:txBody>
      </p:sp>
      <p:sp>
        <p:nvSpPr>
          <p:cNvPr id="13" name="Rectangle 12"/>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1277</TotalTime>
  <Words>4663</Words>
  <Application>Microsoft Office PowerPoint</Application>
  <PresentationFormat>Προβολή στην οθόνη (4:3)</PresentationFormat>
  <Paragraphs>258</Paragraphs>
  <Slides>22</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Office Theme</vt:lpstr>
      <vt:lpstr>Διαφάνεια 1</vt:lpstr>
      <vt:lpstr>Κεφάλαιο 4: Διαχείριση πληροφοριακών πόρων με τη χρήση  βάσεων δεδομένων</vt:lpstr>
      <vt:lpstr>Μαθησιακοί στόχοι</vt:lpstr>
      <vt:lpstr>YouTube</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Πολλαπλές βάσεις δεδομένων</vt:lpstr>
      <vt:lpstr>Αποθήκες δεδομένων</vt:lpstr>
      <vt:lpstr>Ο ανθρώπινος παράγοντας</vt:lpstr>
      <vt:lpstr>Περίληψη</vt:lpstr>
      <vt:lpstr>Μελέτη περίπτωσης 1: Η αστυνομία στο Ηνωμένο Βασίλειο </vt:lpstr>
      <vt:lpstr>Μελέτη περίπτωσης 2:  Colgate Palmolive </vt:lpstr>
      <vt:lpstr>Διαφάνεια 22</vt:lpstr>
    </vt:vector>
  </TitlesOfParts>
  <Company>University of Richmond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Managing Information Resources with Databases</dc:title>
  <dc:creator>Information Services</dc:creator>
  <cp:lastModifiedBy>EPIMELEIA</cp:lastModifiedBy>
  <cp:revision>190</cp:revision>
  <dcterms:created xsi:type="dcterms:W3CDTF">2011-05-06T21:38:06Z</dcterms:created>
  <dcterms:modified xsi:type="dcterms:W3CDTF">2014-02-18T09:43:52Z</dcterms:modified>
</cp:coreProperties>
</file>