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4" d="100"/>
          <a:sy n="144" d="100"/>
        </p:scale>
        <p:origin x="-21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2099-A885-034D-8FF0-78DBD130125D}" type="datetimeFigureOut">
              <a:rPr lang="en-US" smtClean="0"/>
              <a:t>0805//17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DE798-F7B1-3E47-902B-00A9203A9B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86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2099-A885-034D-8FF0-78DBD130125D}" type="datetimeFigureOut">
              <a:rPr lang="en-US" smtClean="0"/>
              <a:t>0805//17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DE798-F7B1-3E47-902B-00A9203A9B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778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2099-A885-034D-8FF0-78DBD130125D}" type="datetimeFigureOut">
              <a:rPr lang="en-US" smtClean="0"/>
              <a:t>0805//17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DE798-F7B1-3E47-902B-00A9203A9B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307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2099-A885-034D-8FF0-78DBD130125D}" type="datetimeFigureOut">
              <a:rPr lang="en-US" smtClean="0"/>
              <a:t>0805//17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DE798-F7B1-3E47-902B-00A9203A9B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309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2099-A885-034D-8FF0-78DBD130125D}" type="datetimeFigureOut">
              <a:rPr lang="en-US" smtClean="0"/>
              <a:t>0805//17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DE798-F7B1-3E47-902B-00A9203A9B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562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2099-A885-034D-8FF0-78DBD130125D}" type="datetimeFigureOut">
              <a:rPr lang="en-US" smtClean="0"/>
              <a:t>0805//17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DE798-F7B1-3E47-902B-00A9203A9B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405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2099-A885-034D-8FF0-78DBD130125D}" type="datetimeFigureOut">
              <a:rPr lang="en-US" smtClean="0"/>
              <a:t>0805//17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DE798-F7B1-3E47-902B-00A9203A9B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3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2099-A885-034D-8FF0-78DBD130125D}" type="datetimeFigureOut">
              <a:rPr lang="en-US" smtClean="0"/>
              <a:t>0805//17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DE798-F7B1-3E47-902B-00A9203A9B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432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2099-A885-034D-8FF0-78DBD130125D}" type="datetimeFigureOut">
              <a:rPr lang="en-US" smtClean="0"/>
              <a:t>0805//17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DE798-F7B1-3E47-902B-00A9203A9B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994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2099-A885-034D-8FF0-78DBD130125D}" type="datetimeFigureOut">
              <a:rPr lang="en-US" smtClean="0"/>
              <a:t>0805//17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DE798-F7B1-3E47-902B-00A9203A9B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246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2099-A885-034D-8FF0-78DBD130125D}" type="datetimeFigureOut">
              <a:rPr lang="en-US" smtClean="0"/>
              <a:t>0805//17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DE798-F7B1-3E47-902B-00A9203A9B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160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62099-A885-034D-8FF0-78DBD130125D}" type="datetimeFigureOut">
              <a:rPr lang="en-US" smtClean="0"/>
              <a:t>0805//17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DE798-F7B1-3E47-902B-00A9203A9B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169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ΔΗΜΟΣΙΟΓΡΑΦΙΑ ΤΩΝ ΠΟΛΙΤΩΝ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ΠΑΝΑΓΙΩΤΑ ΑΝΤΩΝΟΠΟΥΛΟΥ</a:t>
            </a:r>
          </a:p>
          <a:p>
            <a:r>
              <a:rPr lang="el-GR" dirty="0" smtClean="0"/>
              <a:t>ΕΠΙΚΟΥΡΗ ΚΑΘΗΓΗΤΡΙΑ </a:t>
            </a:r>
          </a:p>
        </p:txBody>
      </p:sp>
    </p:spTree>
    <p:extLst>
      <p:ext uri="{BB962C8B-B14F-4D97-AF65-F5344CB8AC3E}">
        <p14:creationId xmlns:p14="http://schemas.microsoft.com/office/powerpoint/2010/main" val="2477513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ΙΔΙΑΙΤΕΡΑ ΧΑΡΑΚΤΗΡΙΣΤΙΚΑ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 smtClean="0"/>
          </a:p>
          <a:p>
            <a:pPr marL="0" indent="0" algn="just">
              <a:buNone/>
            </a:pPr>
            <a:r>
              <a:rPr lang="en-US" dirty="0" smtClean="0"/>
              <a:t>Η </a:t>
            </a:r>
            <a:r>
              <a:rPr lang="en-US" dirty="0"/>
              <a:t>λειτουργί</a:t>
            </a:r>
            <a:r>
              <a:rPr lang="en-US" dirty="0"/>
              <a:t>α της δεν έχει στόχο το κέρδος, α</a:t>
            </a:r>
            <a:r>
              <a:rPr lang="en-US" dirty="0"/>
              <a:t>λλά</a:t>
            </a:r>
            <a:r>
              <a:rPr lang="en-US" dirty="0"/>
              <a:t> την πα</a:t>
            </a:r>
            <a:r>
              <a:rPr lang="en-US" dirty="0"/>
              <a:t>ρ</a:t>
            </a:r>
            <a:r>
              <a:rPr lang="en-US" dirty="0"/>
              <a:t>α</a:t>
            </a:r>
            <a:r>
              <a:rPr lang="en-US" dirty="0"/>
              <a:t>γωγή</a:t>
            </a:r>
            <a:r>
              <a:rPr lang="en-US" dirty="0"/>
              <a:t> ιδεών και μηνυμάτων, ενώ </a:t>
            </a:r>
            <a:r>
              <a:rPr lang="en-US" dirty="0"/>
              <a:t>υ</a:t>
            </a:r>
            <a:r>
              <a:rPr lang="en-US" dirty="0"/>
              <a:t>πάρχουν μορφές α</a:t>
            </a:r>
            <a:r>
              <a:rPr lang="en-US" dirty="0"/>
              <a:t>υτορρύθμισης</a:t>
            </a:r>
            <a:r>
              <a:rPr lang="en-US" dirty="0"/>
              <a:t> και όχι κεντρικού ελέγχου απ</a:t>
            </a:r>
            <a:r>
              <a:rPr lang="en-US" dirty="0"/>
              <a:t>ό</a:t>
            </a:r>
            <a:r>
              <a:rPr lang="en-US" dirty="0"/>
              <a:t> την π</a:t>
            </a:r>
            <a:r>
              <a:rPr lang="en-US" dirty="0"/>
              <a:t>ολιτική</a:t>
            </a:r>
            <a:r>
              <a:rPr lang="en-US" dirty="0"/>
              <a:t> και οικονομική </a:t>
            </a:r>
            <a:r>
              <a:rPr lang="en-US" dirty="0" smtClean="0"/>
              <a:t>εξουσί</a:t>
            </a:r>
            <a:r>
              <a:rPr lang="en-US" dirty="0" smtClean="0"/>
              <a:t>α</a:t>
            </a:r>
            <a:r>
              <a:rPr lang="el-GR" dirty="0" smtClean="0"/>
              <a:t>.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741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ΙΔΙΑΙΤΕΡΑ ΧΑΡΑΚΤΗΡΙΣΤΙΚΑ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 smtClean="0"/>
          </a:p>
          <a:p>
            <a:pPr marL="0" indent="0" algn="just">
              <a:buNone/>
            </a:pPr>
            <a:r>
              <a:rPr lang="en-US" dirty="0" smtClean="0"/>
              <a:t>Η </a:t>
            </a:r>
            <a:r>
              <a:rPr lang="en-US" dirty="0"/>
              <a:t>δημοσιογρ</a:t>
            </a:r>
            <a:r>
              <a:rPr lang="en-US" dirty="0"/>
              <a:t>α</a:t>
            </a:r>
            <a:r>
              <a:rPr lang="en-US" dirty="0"/>
              <a:t>φί</a:t>
            </a:r>
            <a:r>
              <a:rPr lang="en-US" dirty="0"/>
              <a:t>α των π</a:t>
            </a:r>
            <a:r>
              <a:rPr lang="en-US" dirty="0"/>
              <a:t>ολιτών</a:t>
            </a:r>
            <a:r>
              <a:rPr lang="en-US" dirty="0"/>
              <a:t> δεν δημιουργεί </a:t>
            </a:r>
            <a:r>
              <a:rPr lang="en-US" dirty="0"/>
              <a:t>ιερ</a:t>
            </a:r>
            <a:r>
              <a:rPr lang="en-US" dirty="0"/>
              <a:t>α</a:t>
            </a:r>
            <a:r>
              <a:rPr lang="en-US" dirty="0"/>
              <a:t>ρχικές</a:t>
            </a:r>
            <a:r>
              <a:rPr lang="en-US" dirty="0"/>
              <a:t> δομές, α</a:t>
            </a:r>
            <a:r>
              <a:rPr lang="en-US" dirty="0"/>
              <a:t>λλά</a:t>
            </a:r>
            <a:r>
              <a:rPr lang="en-US" dirty="0"/>
              <a:t> οριζόντιες, και η πα</a:t>
            </a:r>
            <a:r>
              <a:rPr lang="en-US" dirty="0"/>
              <a:t>ρ</a:t>
            </a:r>
            <a:r>
              <a:rPr lang="en-US" dirty="0"/>
              <a:t>α</a:t>
            </a:r>
            <a:r>
              <a:rPr lang="en-US" dirty="0"/>
              <a:t>γωγή</a:t>
            </a:r>
            <a:r>
              <a:rPr lang="en-US" dirty="0"/>
              <a:t> της π</a:t>
            </a:r>
            <a:r>
              <a:rPr lang="en-US" dirty="0"/>
              <a:t>ληροφορί</a:t>
            </a:r>
            <a:r>
              <a:rPr lang="en-US" dirty="0"/>
              <a:t>ας </a:t>
            </a:r>
            <a:r>
              <a:rPr lang="en-US" dirty="0"/>
              <a:t>γίνετ</a:t>
            </a:r>
            <a:r>
              <a:rPr lang="en-US" dirty="0"/>
              <a:t>αι με </a:t>
            </a:r>
            <a:r>
              <a:rPr lang="en-US" dirty="0"/>
              <a:t>μοίρ</a:t>
            </a:r>
            <a:r>
              <a:rPr lang="en-US" dirty="0"/>
              <a:t>α</a:t>
            </a:r>
            <a:r>
              <a:rPr lang="en-US" dirty="0"/>
              <a:t>σμ</a:t>
            </a:r>
            <a:r>
              <a:rPr lang="en-US" dirty="0"/>
              <a:t>α κα</a:t>
            </a:r>
            <a:r>
              <a:rPr lang="en-US" dirty="0"/>
              <a:t>θηκόντων</a:t>
            </a:r>
            <a:r>
              <a:rPr lang="en-US" dirty="0"/>
              <a:t> και </a:t>
            </a:r>
            <a:r>
              <a:rPr lang="en-US" dirty="0"/>
              <a:t>συνεργ</a:t>
            </a:r>
            <a:r>
              <a:rPr lang="en-US" dirty="0"/>
              <a:t>α</a:t>
            </a:r>
            <a:r>
              <a:rPr lang="en-US" dirty="0"/>
              <a:t>σί</a:t>
            </a:r>
            <a:r>
              <a:rPr lang="en-US" dirty="0"/>
              <a:t>α α</a:t>
            </a:r>
            <a:r>
              <a:rPr lang="en-US" dirty="0"/>
              <a:t>νάμεσ</a:t>
            </a:r>
            <a:r>
              <a:rPr lang="en-US" dirty="0"/>
              <a:t>α στην </a:t>
            </a:r>
            <a:r>
              <a:rPr lang="en-US" dirty="0"/>
              <a:t>ομάδ</a:t>
            </a:r>
            <a:r>
              <a:rPr lang="en-US" dirty="0"/>
              <a:t>α </a:t>
            </a:r>
            <a:r>
              <a:rPr lang="en-US" dirty="0"/>
              <a:t>δι</a:t>
            </a:r>
            <a:r>
              <a:rPr lang="en-US" dirty="0"/>
              <a:t>α</a:t>
            </a:r>
            <a:r>
              <a:rPr lang="en-US" dirty="0"/>
              <a:t>χείρισης</a:t>
            </a:r>
            <a:r>
              <a:rPr lang="en-US" dirty="0"/>
              <a:t>. 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718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ΙΔΙΑΙΤΕΡΑ ΧΑΡΑΚΤΗΡΙΣΤΙΚΑ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l-GR" dirty="0" smtClean="0"/>
          </a:p>
          <a:p>
            <a:pPr marL="0" indent="0" algn="just">
              <a:buNone/>
            </a:pPr>
            <a:r>
              <a:rPr lang="en-US" dirty="0" smtClean="0"/>
              <a:t>Δεν </a:t>
            </a:r>
            <a:r>
              <a:rPr lang="en-US" dirty="0"/>
              <a:t>είν</a:t>
            </a:r>
            <a:r>
              <a:rPr lang="en-US" dirty="0"/>
              <a:t>αι απα</a:t>
            </a:r>
            <a:r>
              <a:rPr lang="en-US" dirty="0"/>
              <a:t>ρ</a:t>
            </a:r>
            <a:r>
              <a:rPr lang="en-US" dirty="0"/>
              <a:t>α</a:t>
            </a:r>
            <a:r>
              <a:rPr lang="en-US" dirty="0"/>
              <a:t>ίτητη</a:t>
            </a:r>
            <a:r>
              <a:rPr lang="en-US" dirty="0"/>
              <a:t> η α</a:t>
            </a:r>
            <a:r>
              <a:rPr lang="en-US" dirty="0"/>
              <a:t>μεροληψί</a:t>
            </a:r>
            <a:r>
              <a:rPr lang="en-US" dirty="0"/>
              <a:t>α και η α</a:t>
            </a:r>
            <a:r>
              <a:rPr lang="en-US" dirty="0"/>
              <a:t>ντικειμενικότητ</a:t>
            </a:r>
            <a:r>
              <a:rPr lang="en-US" dirty="0"/>
              <a:t>α, που ασπ</a:t>
            </a:r>
            <a:r>
              <a:rPr lang="en-US" dirty="0"/>
              <a:t>άζοντ</a:t>
            </a:r>
            <a:r>
              <a:rPr lang="en-US" dirty="0"/>
              <a:t>αι τουλάχιστον φα</a:t>
            </a:r>
            <a:r>
              <a:rPr lang="en-US" dirty="0"/>
              <a:t>ινομενικά</a:t>
            </a:r>
            <a:r>
              <a:rPr lang="en-US" dirty="0"/>
              <a:t>, τα πα</a:t>
            </a:r>
            <a:r>
              <a:rPr lang="en-US" dirty="0"/>
              <a:t>ρ</a:t>
            </a:r>
            <a:r>
              <a:rPr lang="en-US" dirty="0"/>
              <a:t>α</a:t>
            </a:r>
            <a:r>
              <a:rPr lang="en-US" dirty="0"/>
              <a:t>δοσι</a:t>
            </a:r>
            <a:r>
              <a:rPr lang="en-US" dirty="0"/>
              <a:t>α</a:t>
            </a:r>
            <a:r>
              <a:rPr lang="en-US" dirty="0"/>
              <a:t>κά</a:t>
            </a:r>
            <a:r>
              <a:rPr lang="en-US" dirty="0"/>
              <a:t> ΜΜΕ. Τα ενα</a:t>
            </a:r>
            <a:r>
              <a:rPr lang="en-US" dirty="0"/>
              <a:t>λλ</a:t>
            </a:r>
            <a:r>
              <a:rPr lang="en-US" dirty="0"/>
              <a:t>α</a:t>
            </a:r>
            <a:r>
              <a:rPr lang="en-US" dirty="0"/>
              <a:t>κτικά</a:t>
            </a:r>
            <a:r>
              <a:rPr lang="en-US" dirty="0"/>
              <a:t> μέσα δεν </a:t>
            </a:r>
            <a:r>
              <a:rPr lang="en-US" dirty="0"/>
              <a:t>είν</a:t>
            </a:r>
            <a:r>
              <a:rPr lang="en-US" dirty="0"/>
              <a:t>αι απ</a:t>
            </a:r>
            <a:r>
              <a:rPr lang="en-US" dirty="0"/>
              <a:t>οστ</a:t>
            </a:r>
            <a:r>
              <a:rPr lang="en-US" dirty="0"/>
              <a:t>α</a:t>
            </a:r>
            <a:r>
              <a:rPr lang="en-US" dirty="0"/>
              <a:t>σιο</a:t>
            </a:r>
            <a:r>
              <a:rPr lang="en-US" dirty="0"/>
              <a:t>π</a:t>
            </a:r>
            <a:r>
              <a:rPr lang="en-US" dirty="0"/>
              <a:t>οιημέν</a:t>
            </a:r>
            <a:r>
              <a:rPr lang="en-US" dirty="0"/>
              <a:t>α απ</a:t>
            </a:r>
            <a:r>
              <a:rPr lang="en-US" dirty="0"/>
              <a:t>ό</a:t>
            </a:r>
            <a:r>
              <a:rPr lang="en-US" dirty="0"/>
              <a:t> τα </a:t>
            </a:r>
            <a:r>
              <a:rPr lang="en-US" dirty="0"/>
              <a:t>γεγονότ</a:t>
            </a:r>
            <a:r>
              <a:rPr lang="en-US" dirty="0"/>
              <a:t>α, τα οπ</a:t>
            </a:r>
            <a:r>
              <a:rPr lang="en-US" dirty="0"/>
              <a:t>οί</a:t>
            </a:r>
            <a:r>
              <a:rPr lang="en-US" dirty="0"/>
              <a:t>α π</a:t>
            </a:r>
            <a:r>
              <a:rPr lang="en-US" dirty="0"/>
              <a:t>εριγράφουν</a:t>
            </a:r>
            <a:r>
              <a:rPr lang="en-US" dirty="0"/>
              <a:t> συχνά με </a:t>
            </a:r>
            <a:r>
              <a:rPr lang="en-US" dirty="0"/>
              <a:t>εγγύτητ</a:t>
            </a:r>
            <a:r>
              <a:rPr lang="en-US" dirty="0"/>
              <a:t>α και συνα</a:t>
            </a:r>
            <a:r>
              <a:rPr lang="en-US" dirty="0"/>
              <a:t>ισθημ</a:t>
            </a:r>
            <a:r>
              <a:rPr lang="en-US" dirty="0"/>
              <a:t>α</a:t>
            </a:r>
            <a:r>
              <a:rPr lang="en-US" dirty="0"/>
              <a:t>τικό</a:t>
            </a:r>
            <a:r>
              <a:rPr lang="en-US" dirty="0"/>
              <a:t> λόγο. </a:t>
            </a:r>
          </a:p>
        </p:txBody>
      </p:sp>
    </p:spTree>
    <p:extLst>
      <p:ext uri="{BB962C8B-B14F-4D97-AF65-F5344CB8AC3E}">
        <p14:creationId xmlns:p14="http://schemas.microsoft.com/office/powerpoint/2010/main" val="1018387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ΙΔΙΑΙΤΕΡΑ ΧΑΡΑΚΤΗΡΙΣΤΙΚΑ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el-GR" dirty="0" smtClean="0"/>
          </a:p>
          <a:p>
            <a:pPr marL="0" indent="0" algn="just">
              <a:buNone/>
            </a:pPr>
            <a:r>
              <a:rPr lang="en-US" dirty="0" smtClean="0"/>
              <a:t>Το </a:t>
            </a:r>
            <a:r>
              <a:rPr lang="en-US" dirty="0"/>
              <a:t>π</a:t>
            </a:r>
            <a:r>
              <a:rPr lang="en-US" dirty="0"/>
              <a:t>εριεχόμενο</a:t>
            </a:r>
            <a:r>
              <a:rPr lang="en-US" dirty="0"/>
              <a:t> εξα</a:t>
            </a:r>
            <a:r>
              <a:rPr lang="en-US" dirty="0"/>
              <a:t>ρτάτ</a:t>
            </a:r>
            <a:r>
              <a:rPr lang="en-US" dirty="0"/>
              <a:t>αι </a:t>
            </a:r>
            <a:r>
              <a:rPr lang="en-US" dirty="0"/>
              <a:t>άμεσ</a:t>
            </a:r>
            <a:r>
              <a:rPr lang="en-US" dirty="0"/>
              <a:t>α απ</a:t>
            </a:r>
            <a:r>
              <a:rPr lang="en-US" dirty="0"/>
              <a:t>ό</a:t>
            </a:r>
            <a:r>
              <a:rPr lang="en-US" dirty="0"/>
              <a:t> την συμμετοχή του κοινού στη </a:t>
            </a:r>
            <a:r>
              <a:rPr lang="en-US" dirty="0"/>
              <a:t>δι</a:t>
            </a:r>
            <a:r>
              <a:rPr lang="en-US" dirty="0"/>
              <a:t>αμόρφωση του και στην </a:t>
            </a:r>
            <a:r>
              <a:rPr lang="en-US" dirty="0"/>
              <a:t>δημιουργί</a:t>
            </a:r>
            <a:r>
              <a:rPr lang="en-US" dirty="0"/>
              <a:t>α ενός π</a:t>
            </a:r>
            <a:r>
              <a:rPr lang="en-US" dirty="0"/>
              <a:t>εδίου</a:t>
            </a:r>
            <a:r>
              <a:rPr lang="en-US" dirty="0"/>
              <a:t> για συζήτηση και επ</a:t>
            </a:r>
            <a:r>
              <a:rPr lang="en-US" dirty="0"/>
              <a:t>ικοινωνί</a:t>
            </a:r>
            <a:r>
              <a:rPr lang="en-US" dirty="0"/>
              <a:t>α. Επ</a:t>
            </a:r>
            <a:r>
              <a:rPr lang="en-US" dirty="0"/>
              <a:t>ομένως</a:t>
            </a:r>
            <a:r>
              <a:rPr lang="en-US" dirty="0"/>
              <a:t>, η </a:t>
            </a:r>
            <a:r>
              <a:rPr lang="en-US" dirty="0"/>
              <a:t>ίδι</a:t>
            </a:r>
            <a:r>
              <a:rPr lang="en-US" dirty="0"/>
              <a:t>α η ύπα</a:t>
            </a:r>
            <a:r>
              <a:rPr lang="en-US" dirty="0"/>
              <a:t>ρξη</a:t>
            </a:r>
            <a:r>
              <a:rPr lang="en-US" dirty="0"/>
              <a:t> του μέσου β</a:t>
            </a:r>
            <a:r>
              <a:rPr lang="en-US" dirty="0"/>
              <a:t>ρίσκετ</a:t>
            </a:r>
            <a:r>
              <a:rPr lang="en-US" dirty="0"/>
              <a:t>αι σε συνάρτηση με τους αναγνώστες που το πα</a:t>
            </a:r>
            <a:r>
              <a:rPr lang="en-US" dirty="0"/>
              <a:t>ρ</a:t>
            </a:r>
            <a:r>
              <a:rPr lang="en-US" dirty="0"/>
              <a:t>α</a:t>
            </a:r>
            <a:r>
              <a:rPr lang="en-US" dirty="0"/>
              <a:t>κολουθούν</a:t>
            </a:r>
            <a:r>
              <a:rPr lang="en-US" dirty="0"/>
              <a:t> και συνεισφέρουν στη συνέχιση της </a:t>
            </a:r>
            <a:r>
              <a:rPr lang="en-US" dirty="0"/>
              <a:t>λειτουργί</a:t>
            </a:r>
            <a:r>
              <a:rPr lang="en-US" dirty="0"/>
              <a:t>ας του.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0142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ΙΔΙΑΙΤΕΡΑ ΧΑΡΑΚΤΗΡΙΣΤΙΚΑ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l-GR" sz="2800" dirty="0" smtClean="0"/>
          </a:p>
          <a:p>
            <a:pPr marL="0" indent="0" algn="just">
              <a:buNone/>
            </a:pPr>
            <a:r>
              <a:rPr lang="en-US" sz="2800" dirty="0" smtClean="0"/>
              <a:t>Οι συμμετέχοντες κα</a:t>
            </a:r>
            <a:r>
              <a:rPr lang="en-US" sz="2800" dirty="0" smtClean="0"/>
              <a:t>θορίζουν</a:t>
            </a:r>
            <a:r>
              <a:rPr lang="en-US" sz="2800" dirty="0" smtClean="0"/>
              <a:t> μόνοι τους το είδος και τους κανόνες της συζήτησης και δεν έχουν εξα</a:t>
            </a:r>
            <a:r>
              <a:rPr lang="en-US" sz="2800" dirty="0" smtClean="0"/>
              <a:t>ρτήσεις</a:t>
            </a:r>
            <a:r>
              <a:rPr lang="en-US" sz="2800" dirty="0" smtClean="0"/>
              <a:t>. Απ</a:t>
            </a:r>
            <a:r>
              <a:rPr lang="en-US" sz="2800" dirty="0" smtClean="0"/>
              <a:t>ό</a:t>
            </a:r>
            <a:r>
              <a:rPr lang="en-US" sz="2800" dirty="0" smtClean="0"/>
              <a:t> την άλλη π</a:t>
            </a:r>
            <a:r>
              <a:rPr lang="en-US" sz="2800" dirty="0" smtClean="0"/>
              <a:t>λευρά</a:t>
            </a:r>
            <a:r>
              <a:rPr lang="en-US" sz="2800" dirty="0" smtClean="0"/>
              <a:t>, η εξάρτηση των πα</a:t>
            </a:r>
            <a:r>
              <a:rPr lang="en-US" sz="2800" dirty="0" smtClean="0"/>
              <a:t>ρ</a:t>
            </a:r>
            <a:r>
              <a:rPr lang="en-US" sz="2800" dirty="0" smtClean="0"/>
              <a:t>α</a:t>
            </a:r>
            <a:r>
              <a:rPr lang="en-US" sz="2800" dirty="0" smtClean="0"/>
              <a:t>δοσι</a:t>
            </a:r>
            <a:r>
              <a:rPr lang="en-US" sz="2800" dirty="0" smtClean="0"/>
              <a:t>ακών μέσων απ</a:t>
            </a:r>
            <a:r>
              <a:rPr lang="en-US" sz="2800" dirty="0" smtClean="0"/>
              <a:t>ό</a:t>
            </a:r>
            <a:r>
              <a:rPr lang="en-US" sz="2800" dirty="0" smtClean="0"/>
              <a:t> τα </a:t>
            </a:r>
            <a:r>
              <a:rPr lang="en-US" sz="2800" dirty="0" smtClean="0"/>
              <a:t>κέντρ</a:t>
            </a:r>
            <a:r>
              <a:rPr lang="en-US" sz="2800" dirty="0" smtClean="0"/>
              <a:t>α π</a:t>
            </a:r>
            <a:r>
              <a:rPr lang="en-US" sz="2800" dirty="0" smtClean="0"/>
              <a:t>ολιτικής</a:t>
            </a:r>
            <a:r>
              <a:rPr lang="en-US" sz="2800" dirty="0" smtClean="0"/>
              <a:t> και οικονομικής </a:t>
            </a:r>
            <a:r>
              <a:rPr lang="en-US" sz="2800" dirty="0" smtClean="0"/>
              <a:t>εξουσί</a:t>
            </a:r>
            <a:r>
              <a:rPr lang="en-US" sz="2800" dirty="0" smtClean="0"/>
              <a:t>ας οδηγεί συχνά στο να απ</a:t>
            </a:r>
            <a:r>
              <a:rPr lang="en-US" sz="2800" dirty="0" smtClean="0"/>
              <a:t>οσιω</a:t>
            </a:r>
            <a:r>
              <a:rPr lang="en-US" sz="2800" dirty="0" smtClean="0"/>
              <a:t>π</a:t>
            </a:r>
            <a:r>
              <a:rPr lang="en-US" sz="2800" dirty="0" smtClean="0"/>
              <a:t>ούντ</a:t>
            </a:r>
            <a:r>
              <a:rPr lang="en-US" sz="2800" dirty="0" smtClean="0"/>
              <a:t>αι </a:t>
            </a:r>
            <a:r>
              <a:rPr lang="en-US" sz="2800" dirty="0" smtClean="0"/>
              <a:t>θέμ</a:t>
            </a:r>
            <a:r>
              <a:rPr lang="en-US" sz="2800" dirty="0" smtClean="0"/>
              <a:t>ατα ή να προβ</a:t>
            </a:r>
            <a:r>
              <a:rPr lang="en-US" sz="2800" dirty="0" smtClean="0"/>
              <a:t>άλλοντ</a:t>
            </a:r>
            <a:r>
              <a:rPr lang="en-US" sz="2800" dirty="0" smtClean="0"/>
              <a:t>αι </a:t>
            </a:r>
            <a:r>
              <a:rPr lang="en-US" sz="2800" dirty="0" smtClean="0"/>
              <a:t>άλλ</a:t>
            </a:r>
            <a:r>
              <a:rPr lang="en-US" sz="2800" dirty="0" smtClean="0"/>
              <a:t>α λιγότερο </a:t>
            </a:r>
            <a:r>
              <a:rPr lang="en-US" sz="2800" dirty="0" smtClean="0"/>
              <a:t>σημ</a:t>
            </a:r>
            <a:r>
              <a:rPr lang="en-US" sz="2800" dirty="0" smtClean="0"/>
              <a:t>α</a:t>
            </a:r>
            <a:r>
              <a:rPr lang="en-US" sz="2800" dirty="0" smtClean="0"/>
              <a:t>ντικά</a:t>
            </a:r>
            <a:r>
              <a:rPr lang="en-US" sz="2800" dirty="0" smtClean="0"/>
              <a:t>, με β</a:t>
            </a:r>
            <a:r>
              <a:rPr lang="en-US" sz="2800" dirty="0" smtClean="0"/>
              <a:t>άση</a:t>
            </a:r>
            <a:r>
              <a:rPr lang="en-US" sz="2800" dirty="0" smtClean="0"/>
              <a:t> το μοντέλο που έχει </a:t>
            </a:r>
            <a:r>
              <a:rPr lang="en-US" sz="2800" dirty="0" smtClean="0"/>
              <a:t>κυρι</a:t>
            </a:r>
            <a:r>
              <a:rPr lang="en-US" sz="2800" dirty="0" smtClean="0"/>
              <a:t>α</a:t>
            </a:r>
            <a:r>
              <a:rPr lang="en-US" sz="2800" dirty="0" smtClean="0"/>
              <a:t>ρχήσει</a:t>
            </a:r>
            <a:r>
              <a:rPr lang="en-US" sz="2800" dirty="0" smtClean="0"/>
              <a:t> τα </a:t>
            </a:r>
            <a:r>
              <a:rPr lang="en-US" sz="2800" dirty="0" smtClean="0"/>
              <a:t>τελευτ</a:t>
            </a:r>
            <a:r>
              <a:rPr lang="en-US" sz="2800" dirty="0" smtClean="0"/>
              <a:t>α</a:t>
            </a:r>
            <a:r>
              <a:rPr lang="en-US" sz="2800" dirty="0" smtClean="0"/>
              <a:t>ί</a:t>
            </a:r>
            <a:r>
              <a:rPr lang="en-US" sz="2800" dirty="0" smtClean="0"/>
              <a:t>α </a:t>
            </a:r>
            <a:r>
              <a:rPr lang="en-US" sz="2800" dirty="0" smtClean="0"/>
              <a:t>χρόνι</a:t>
            </a:r>
            <a:r>
              <a:rPr lang="en-US" sz="2800" dirty="0" smtClean="0"/>
              <a:t>α. </a:t>
            </a:r>
            <a:br>
              <a:rPr lang="en-US" sz="2800" dirty="0" smtClean="0"/>
            </a:br>
            <a:r>
              <a:rPr lang="en-US" sz="2800" dirty="0" smtClean="0"/>
              <a:t> </a:t>
            </a:r>
            <a:br>
              <a:rPr lang="en-US" sz="2800" dirty="0" smtClean="0"/>
            </a:br>
            <a:r>
              <a:rPr lang="en-US" sz="2800" dirty="0" smtClean="0"/>
              <a:t> </a:t>
            </a:r>
            <a:br>
              <a:rPr lang="en-US" sz="2800" dirty="0" smtClean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977772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ΔΗΜΟΣΙΟΓΡΑΦΙΑ ΤΩΝ ΠΟΛΙΤΩΝ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endParaRPr lang="el-GR" dirty="0"/>
          </a:p>
          <a:p>
            <a:pPr marL="0" indent="0">
              <a:buNone/>
            </a:pPr>
            <a:r>
              <a:rPr lang="el-GR" sz="4800" dirty="0" smtClean="0"/>
              <a:t>ΚΑΙ ΤΩΡΑ ...ΣΥΖΗΤΗΣΗ!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720786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ΟΡΙΣΜΟΣ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l-GR" b="1" dirty="0" smtClean="0"/>
          </a:p>
          <a:p>
            <a:pPr marL="0" indent="0" algn="just">
              <a:buNone/>
            </a:pPr>
            <a:r>
              <a:rPr lang="en-US" b="1" dirty="0" smtClean="0"/>
              <a:t>Δημοσιογρ</a:t>
            </a:r>
            <a:r>
              <a:rPr lang="en-US" b="1" dirty="0" smtClean="0"/>
              <a:t>α</a:t>
            </a:r>
            <a:r>
              <a:rPr lang="en-US" b="1" dirty="0" smtClean="0"/>
              <a:t>φί</a:t>
            </a:r>
            <a:r>
              <a:rPr lang="en-US" b="1" dirty="0" smtClean="0"/>
              <a:t>α </a:t>
            </a:r>
            <a:r>
              <a:rPr lang="en-US" b="1" dirty="0"/>
              <a:t>των π</a:t>
            </a:r>
            <a:r>
              <a:rPr lang="en-US" b="1" dirty="0"/>
              <a:t>ολιτών</a:t>
            </a:r>
            <a:r>
              <a:rPr lang="en-US" dirty="0"/>
              <a:t> ή </a:t>
            </a:r>
            <a:r>
              <a:rPr lang="en-US" b="1" dirty="0"/>
              <a:t>συμμετοχική </a:t>
            </a:r>
            <a:r>
              <a:rPr lang="en-US" b="1" dirty="0"/>
              <a:t>δημοσιογρ</a:t>
            </a:r>
            <a:r>
              <a:rPr lang="en-US" b="1" dirty="0"/>
              <a:t>α</a:t>
            </a:r>
            <a:r>
              <a:rPr lang="en-US" b="1" dirty="0"/>
              <a:t>φί</a:t>
            </a:r>
            <a:r>
              <a:rPr lang="en-US" b="1" dirty="0"/>
              <a:t>α</a:t>
            </a:r>
            <a:r>
              <a:rPr lang="en-US" dirty="0"/>
              <a:t> </a:t>
            </a:r>
            <a:r>
              <a:rPr lang="en-US" dirty="0"/>
              <a:t>είν</a:t>
            </a:r>
            <a:r>
              <a:rPr lang="en-US" dirty="0"/>
              <a:t>αι η </a:t>
            </a:r>
            <a:r>
              <a:rPr lang="el-GR" dirty="0" smtClean="0"/>
              <a:t>δημοσιογραφ</a:t>
            </a:r>
            <a:r>
              <a:rPr lang="el-GR" dirty="0" smtClean="0"/>
              <a:t>ία </a:t>
            </a:r>
            <a:r>
              <a:rPr lang="en-US" dirty="0" smtClean="0"/>
              <a:t>που </a:t>
            </a:r>
            <a:r>
              <a:rPr lang="en-US" dirty="0"/>
              <a:t>α</a:t>
            </a:r>
            <a:r>
              <a:rPr lang="en-US" dirty="0"/>
              <a:t>σκείτ</a:t>
            </a:r>
            <a:r>
              <a:rPr lang="en-US" dirty="0"/>
              <a:t>αι απ</a:t>
            </a:r>
            <a:r>
              <a:rPr lang="en-US" dirty="0"/>
              <a:t>ό</a:t>
            </a:r>
            <a:r>
              <a:rPr lang="en-US" dirty="0"/>
              <a:t> κάθε π</a:t>
            </a:r>
            <a:r>
              <a:rPr lang="en-US" dirty="0"/>
              <a:t>ολίτη</a:t>
            </a:r>
            <a:r>
              <a:rPr lang="en-US" dirty="0"/>
              <a:t> , που δεν </a:t>
            </a:r>
            <a:r>
              <a:rPr lang="en-US" dirty="0"/>
              <a:t>είν</a:t>
            </a:r>
            <a:r>
              <a:rPr lang="en-US" dirty="0"/>
              <a:t>αι επα</a:t>
            </a:r>
            <a:r>
              <a:rPr lang="en-US" dirty="0"/>
              <a:t>γγελμ</a:t>
            </a:r>
            <a:r>
              <a:rPr lang="en-US" dirty="0"/>
              <a:t>α</a:t>
            </a:r>
            <a:r>
              <a:rPr lang="en-US" dirty="0"/>
              <a:t>τί</a:t>
            </a:r>
            <a:r>
              <a:rPr lang="en-US" dirty="0"/>
              <a:t>ας δημοσιογράφος, συχνά με τη β</a:t>
            </a:r>
            <a:r>
              <a:rPr lang="en-US" dirty="0"/>
              <a:t>οήθει</a:t>
            </a:r>
            <a:r>
              <a:rPr lang="en-US" dirty="0"/>
              <a:t>α των νέων τεχνολογιών και του </a:t>
            </a:r>
            <a:r>
              <a:rPr lang="el-GR" dirty="0" smtClean="0"/>
              <a:t>Διαδικτ</a:t>
            </a:r>
            <a:r>
              <a:rPr lang="el-GR" dirty="0" smtClean="0"/>
              <a:t>ύου. </a:t>
            </a:r>
            <a:endParaRPr lang="en-US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l-GR" sz="1400" dirty="0" smtClean="0"/>
              <a:t>ΠΗΓΗ: </a:t>
            </a:r>
            <a:r>
              <a:rPr lang="en-US" sz="1400" dirty="0" smtClean="0"/>
              <a:t>Dan </a:t>
            </a:r>
            <a:r>
              <a:rPr lang="en-US" sz="1400" dirty="0"/>
              <a:t>Gillmor στο βιβ</a:t>
            </a:r>
            <a:r>
              <a:rPr lang="en-US" sz="1400" dirty="0"/>
              <a:t>λίο</a:t>
            </a:r>
            <a:r>
              <a:rPr lang="en-US" sz="1400" dirty="0"/>
              <a:t> </a:t>
            </a:r>
            <a:r>
              <a:rPr lang="en-US" sz="1400" dirty="0" smtClean="0"/>
              <a:t>του</a:t>
            </a:r>
            <a:r>
              <a:rPr lang="el-GR" sz="1400" dirty="0"/>
              <a:t> </a:t>
            </a:r>
            <a:r>
              <a:rPr lang="en-US" sz="1400" dirty="0" smtClean="0"/>
              <a:t>“We, The Media”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981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CITIZEN JOURNALISM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 smtClean="0"/>
          </a:p>
          <a:p>
            <a:pPr marL="0" indent="0" algn="just">
              <a:buNone/>
            </a:pPr>
            <a:r>
              <a:rPr lang="en-US" dirty="0" smtClean="0"/>
              <a:t>Τα </a:t>
            </a:r>
            <a:r>
              <a:rPr lang="en-US" dirty="0"/>
              <a:t>τελευτ</a:t>
            </a:r>
            <a:r>
              <a:rPr lang="en-US" dirty="0"/>
              <a:t>α</a:t>
            </a:r>
            <a:r>
              <a:rPr lang="en-US" dirty="0"/>
              <a:t>ί</a:t>
            </a:r>
            <a:r>
              <a:rPr lang="en-US" dirty="0"/>
              <a:t>α </a:t>
            </a:r>
            <a:r>
              <a:rPr lang="en-US" dirty="0"/>
              <a:t>χρόνι</a:t>
            </a:r>
            <a:r>
              <a:rPr lang="en-US" dirty="0"/>
              <a:t>α στο internet </a:t>
            </a:r>
            <a:r>
              <a:rPr lang="en-US" dirty="0"/>
              <a:t>εμφ</a:t>
            </a:r>
            <a:r>
              <a:rPr lang="en-US" dirty="0"/>
              <a:t>α</a:t>
            </a:r>
            <a:r>
              <a:rPr lang="en-US" dirty="0"/>
              <a:t>νίστηκε</a:t>
            </a:r>
            <a:r>
              <a:rPr lang="en-US" dirty="0"/>
              <a:t> το φα</a:t>
            </a:r>
            <a:r>
              <a:rPr lang="en-US" dirty="0"/>
              <a:t>ινόμενο</a:t>
            </a:r>
            <a:r>
              <a:rPr lang="en-US" dirty="0"/>
              <a:t> Citizen journalism, </a:t>
            </a:r>
            <a:r>
              <a:rPr lang="en-US" dirty="0" smtClean="0"/>
              <a:t>δηλ</a:t>
            </a:r>
            <a:r>
              <a:rPr lang="en-US" dirty="0" smtClean="0"/>
              <a:t>α</a:t>
            </a:r>
            <a:r>
              <a:rPr lang="en-US" dirty="0" smtClean="0"/>
              <a:t>δή</a:t>
            </a:r>
            <a:r>
              <a:rPr lang="en-US" dirty="0" smtClean="0"/>
              <a:t>, του </a:t>
            </a:r>
            <a:r>
              <a:rPr lang="en-US" dirty="0"/>
              <a:t>ενεργού π</a:t>
            </a:r>
            <a:r>
              <a:rPr lang="en-US" dirty="0"/>
              <a:t>ολίτη</a:t>
            </a:r>
            <a:r>
              <a:rPr lang="en-US" dirty="0"/>
              <a:t> </a:t>
            </a:r>
            <a:r>
              <a:rPr lang="en-US" dirty="0" smtClean="0"/>
              <a:t>-</a:t>
            </a:r>
            <a:r>
              <a:rPr lang="el-GR" dirty="0"/>
              <a:t>δ</a:t>
            </a:r>
            <a:r>
              <a:rPr lang="en-US" dirty="0" smtClean="0"/>
              <a:t>ημοσιογράφου</a:t>
            </a:r>
            <a:r>
              <a:rPr lang="en-US" dirty="0"/>
              <a:t>, που συμμετέχει στη μετάδοση ή στη </a:t>
            </a:r>
            <a:r>
              <a:rPr lang="en-US" dirty="0"/>
              <a:t>δι</a:t>
            </a:r>
            <a:r>
              <a:rPr lang="en-US" dirty="0"/>
              <a:t>αμόρφωση</a:t>
            </a:r>
          </a:p>
          <a:p>
            <a:pPr marL="0" indent="0" algn="just">
              <a:buNone/>
            </a:pPr>
            <a:r>
              <a:rPr lang="en-US" dirty="0"/>
              <a:t>της π</a:t>
            </a:r>
            <a:r>
              <a:rPr lang="en-US" dirty="0"/>
              <a:t>ληροφορί</a:t>
            </a:r>
            <a:r>
              <a:rPr lang="en-US" dirty="0"/>
              <a:t>ας.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930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 ΧΑΡΑΚΤΗΡΙΣΤΙΚ</a:t>
            </a:r>
            <a:r>
              <a:rPr lang="el-GR" dirty="0" smtClean="0"/>
              <a:t>Ά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“</a:t>
            </a:r>
            <a:r>
              <a:rPr lang="en-US" dirty="0"/>
              <a:t>Πρόκειτ</a:t>
            </a:r>
            <a:r>
              <a:rPr lang="en-US" dirty="0"/>
              <a:t>αι για τη </a:t>
            </a:r>
            <a:r>
              <a:rPr lang="en-US" dirty="0"/>
              <a:t>δημοσιογρ</a:t>
            </a:r>
            <a:r>
              <a:rPr lang="en-US" dirty="0"/>
              <a:t>α</a:t>
            </a:r>
            <a:r>
              <a:rPr lang="en-US" dirty="0"/>
              <a:t>φί</a:t>
            </a:r>
            <a:r>
              <a:rPr lang="en-US" dirty="0"/>
              <a:t>α που α</a:t>
            </a:r>
            <a:r>
              <a:rPr lang="en-US" dirty="0"/>
              <a:t>σκείτ</a:t>
            </a:r>
            <a:r>
              <a:rPr lang="en-US" dirty="0"/>
              <a:t>αι απ</a:t>
            </a:r>
            <a:r>
              <a:rPr lang="en-US" dirty="0"/>
              <a:t>ό</a:t>
            </a:r>
            <a:r>
              <a:rPr lang="en-US" dirty="0"/>
              <a:t> μη</a:t>
            </a:r>
          </a:p>
          <a:p>
            <a:pPr marL="0" indent="0" algn="just">
              <a:buNone/>
            </a:pPr>
            <a:r>
              <a:rPr lang="en-US" dirty="0"/>
              <a:t>δημοσιογράφους, στην οπ</a:t>
            </a:r>
            <a:r>
              <a:rPr lang="en-US" dirty="0"/>
              <a:t>οί</a:t>
            </a:r>
            <a:r>
              <a:rPr lang="en-US" dirty="0"/>
              <a:t>α ο π</a:t>
            </a:r>
            <a:r>
              <a:rPr lang="en-US" dirty="0"/>
              <a:t>ολίτης</a:t>
            </a:r>
            <a:r>
              <a:rPr lang="en-US" dirty="0"/>
              <a:t> συμμετέχει στην </a:t>
            </a:r>
            <a:r>
              <a:rPr lang="en-US" dirty="0"/>
              <a:t>σύντ</a:t>
            </a:r>
            <a:r>
              <a:rPr lang="en-US" dirty="0"/>
              <a:t>α</a:t>
            </a:r>
            <a:r>
              <a:rPr lang="en-US" dirty="0"/>
              <a:t>ξη</a:t>
            </a:r>
            <a:r>
              <a:rPr lang="en-US" dirty="0"/>
              <a:t> του π</a:t>
            </a:r>
            <a:r>
              <a:rPr lang="en-US" dirty="0"/>
              <a:t>εριεχομένου</a:t>
            </a:r>
            <a:r>
              <a:rPr lang="en-US" dirty="0" smtClean="0"/>
              <a:t>,πα</a:t>
            </a:r>
            <a:r>
              <a:rPr lang="en-US" dirty="0" smtClean="0"/>
              <a:t>ρ</a:t>
            </a:r>
            <a:r>
              <a:rPr lang="en-US" dirty="0" smtClean="0"/>
              <a:t>ακινούμενος </a:t>
            </a:r>
            <a:r>
              <a:rPr lang="en-US" dirty="0"/>
              <a:t>α</a:t>
            </a:r>
            <a:r>
              <a:rPr lang="en-US" dirty="0"/>
              <a:t>φ'ενός</a:t>
            </a:r>
            <a:r>
              <a:rPr lang="en-US" dirty="0"/>
              <a:t> απ</a:t>
            </a:r>
            <a:r>
              <a:rPr lang="en-US" dirty="0"/>
              <a:t>ό</a:t>
            </a:r>
            <a:r>
              <a:rPr lang="en-US" dirty="0"/>
              <a:t> την α</a:t>
            </a:r>
            <a:r>
              <a:rPr lang="en-US" dirty="0"/>
              <a:t>νάγκη</a:t>
            </a:r>
            <a:r>
              <a:rPr lang="en-US" dirty="0"/>
              <a:t> ή/και την </a:t>
            </a:r>
            <a:r>
              <a:rPr lang="en-US" dirty="0"/>
              <a:t>ικ</a:t>
            </a:r>
            <a:r>
              <a:rPr lang="en-US" dirty="0"/>
              <a:t>α</a:t>
            </a:r>
            <a:r>
              <a:rPr lang="en-US" dirty="0"/>
              <a:t>νότητ</a:t>
            </a:r>
            <a:r>
              <a:rPr lang="en-US" dirty="0"/>
              <a:t>α να κα</a:t>
            </a:r>
            <a:r>
              <a:rPr lang="en-US" dirty="0"/>
              <a:t>λύψει</a:t>
            </a:r>
            <a:r>
              <a:rPr lang="en-US" dirty="0"/>
              <a:t> ότι δεν</a:t>
            </a:r>
          </a:p>
          <a:p>
            <a:pPr marL="0" indent="0" algn="just">
              <a:buNone/>
            </a:pPr>
            <a:r>
              <a:rPr lang="en-US" dirty="0"/>
              <a:t>κα</a:t>
            </a:r>
            <a:r>
              <a:rPr lang="en-US" dirty="0"/>
              <a:t>λύ</a:t>
            </a:r>
            <a:r>
              <a:rPr lang="en-US" dirty="0"/>
              <a:t>πτεται απ</a:t>
            </a:r>
            <a:r>
              <a:rPr lang="en-US" dirty="0"/>
              <a:t>ό</a:t>
            </a:r>
            <a:r>
              <a:rPr lang="en-US" dirty="0"/>
              <a:t> τα </a:t>
            </a:r>
            <a:r>
              <a:rPr lang="en-US" dirty="0"/>
              <a:t>κυρί</a:t>
            </a:r>
            <a:r>
              <a:rPr lang="en-US" dirty="0"/>
              <a:t>α</a:t>
            </a:r>
            <a:r>
              <a:rPr lang="en-US" dirty="0"/>
              <a:t>ρχ</a:t>
            </a:r>
            <a:r>
              <a:rPr lang="en-US" dirty="0"/>
              <a:t>α ΜΜΕ και να πα</a:t>
            </a:r>
            <a:r>
              <a:rPr lang="en-US" dirty="0"/>
              <a:t>ρουσιάσει</a:t>
            </a:r>
            <a:r>
              <a:rPr lang="en-US" dirty="0"/>
              <a:t> </a:t>
            </a:r>
            <a:r>
              <a:rPr lang="en-US" dirty="0"/>
              <a:t>μί</a:t>
            </a:r>
            <a:r>
              <a:rPr lang="en-US" dirty="0"/>
              <a:t>α </a:t>
            </a:r>
            <a:r>
              <a:rPr lang="en-US" dirty="0"/>
              <a:t>δι</a:t>
            </a:r>
            <a:r>
              <a:rPr lang="en-US" dirty="0"/>
              <a:t>α</a:t>
            </a:r>
            <a:r>
              <a:rPr lang="en-US" dirty="0"/>
              <a:t>φορετική</a:t>
            </a:r>
            <a:r>
              <a:rPr lang="en-US" dirty="0"/>
              <a:t> οπ</a:t>
            </a:r>
            <a:r>
              <a:rPr lang="en-US" dirty="0"/>
              <a:t>τική</a:t>
            </a:r>
            <a:r>
              <a:rPr lang="en-US" dirty="0"/>
              <a:t> </a:t>
            </a:r>
            <a:r>
              <a:rPr lang="en-US" dirty="0"/>
              <a:t>γωνί</a:t>
            </a:r>
            <a:r>
              <a:rPr lang="en-US" dirty="0"/>
              <a:t>α </a:t>
            </a:r>
            <a:r>
              <a:rPr lang="en-US" dirty="0" smtClean="0"/>
              <a:t>των π</a:t>
            </a:r>
            <a:r>
              <a:rPr lang="en-US" dirty="0" smtClean="0"/>
              <a:t>ρ</a:t>
            </a:r>
            <a:r>
              <a:rPr lang="en-US" dirty="0" smtClean="0"/>
              <a:t>α</a:t>
            </a:r>
            <a:r>
              <a:rPr lang="en-US" dirty="0" smtClean="0"/>
              <a:t>γμάτων</a:t>
            </a:r>
            <a:r>
              <a:rPr lang="en-US" dirty="0"/>
              <a:t>, α</a:t>
            </a:r>
            <a:r>
              <a:rPr lang="en-US" dirty="0"/>
              <a:t>φ'ετέρου</a:t>
            </a:r>
            <a:r>
              <a:rPr lang="en-US" dirty="0"/>
              <a:t> απ</a:t>
            </a:r>
            <a:r>
              <a:rPr lang="en-US" dirty="0"/>
              <a:t>ό</a:t>
            </a:r>
            <a:r>
              <a:rPr lang="en-US" dirty="0"/>
              <a:t> την α</a:t>
            </a:r>
            <a:r>
              <a:rPr lang="en-US" dirty="0"/>
              <a:t>ίσθηση</a:t>
            </a:r>
            <a:r>
              <a:rPr lang="en-US" dirty="0"/>
              <a:t> της ενδυνάμωσης του ρόλου που μπορούν </a:t>
            </a:r>
            <a:r>
              <a:rPr lang="en-US" dirty="0" smtClean="0"/>
              <a:t>να </a:t>
            </a:r>
            <a:r>
              <a:rPr lang="en-US" dirty="0" smtClean="0"/>
              <a:t>δι</a:t>
            </a:r>
            <a:r>
              <a:rPr lang="en-US" dirty="0" smtClean="0"/>
              <a:t>α</a:t>
            </a:r>
            <a:r>
              <a:rPr lang="en-US" dirty="0" smtClean="0"/>
              <a:t>δρ</a:t>
            </a:r>
            <a:r>
              <a:rPr lang="en-US" dirty="0" smtClean="0"/>
              <a:t>αμα</a:t>
            </a:r>
            <a:r>
              <a:rPr lang="en-US" dirty="0" smtClean="0"/>
              <a:t>τίσουν</a:t>
            </a:r>
            <a:r>
              <a:rPr lang="en-US" dirty="0" smtClean="0"/>
              <a:t> </a:t>
            </a:r>
            <a:r>
              <a:rPr lang="en-US" dirty="0"/>
              <a:t>οι κα</a:t>
            </a:r>
            <a:r>
              <a:rPr lang="en-US" dirty="0"/>
              <a:t>θημερινοί</a:t>
            </a:r>
            <a:r>
              <a:rPr lang="en-US" dirty="0"/>
              <a:t> α</a:t>
            </a:r>
            <a:r>
              <a:rPr lang="en-US" dirty="0"/>
              <a:t>νθρω</a:t>
            </a:r>
            <a:r>
              <a:rPr lang="en-US" dirty="0"/>
              <a:t>ποι, και της </a:t>
            </a:r>
            <a:r>
              <a:rPr lang="en-US" dirty="0"/>
              <a:t>δυν</a:t>
            </a:r>
            <a:r>
              <a:rPr lang="en-US" dirty="0"/>
              <a:t>α</a:t>
            </a:r>
            <a:r>
              <a:rPr lang="en-US" dirty="0"/>
              <a:t>τότητάς</a:t>
            </a:r>
            <a:r>
              <a:rPr lang="en-US" dirty="0"/>
              <a:t> τους να </a:t>
            </a:r>
            <a:r>
              <a:rPr lang="en-US" dirty="0"/>
              <a:t>εμ</a:t>
            </a:r>
            <a:r>
              <a:rPr lang="en-US" dirty="0"/>
              <a:t>πλα</a:t>
            </a:r>
            <a:r>
              <a:rPr lang="en-US" dirty="0"/>
              <a:t>κούν</a:t>
            </a:r>
            <a:r>
              <a:rPr lang="en-US" dirty="0"/>
              <a:t> </a:t>
            </a:r>
            <a:r>
              <a:rPr lang="en-US" dirty="0" smtClean="0"/>
              <a:t>ενεργά και </a:t>
            </a:r>
            <a:r>
              <a:rPr lang="en-US" dirty="0"/>
              <a:t>να κάνουν τη </a:t>
            </a:r>
            <a:r>
              <a:rPr lang="en-US" dirty="0"/>
              <a:t>δι</a:t>
            </a:r>
            <a:r>
              <a:rPr lang="en-US" dirty="0"/>
              <a:t>αφορά.</a:t>
            </a:r>
            <a:r>
              <a:rPr lang="en-US" dirty="0" smtClean="0"/>
              <a:t>”</a:t>
            </a:r>
            <a:endParaRPr lang="el-GR" dirty="0" smtClean="0"/>
          </a:p>
          <a:p>
            <a:endParaRPr lang="el-GR" sz="1400" dirty="0" smtClean="0"/>
          </a:p>
          <a:p>
            <a:r>
              <a:rPr lang="el-GR" sz="1400" dirty="0" smtClean="0"/>
              <a:t>ΠΗΓΗ: </a:t>
            </a:r>
            <a:r>
              <a:rPr lang="en-US" sz="1400" dirty="0" smtClean="0"/>
              <a:t>Χριστόφορο</a:t>
            </a:r>
            <a:r>
              <a:rPr lang="el-GR" sz="1400" dirty="0"/>
              <a:t>ς</a:t>
            </a:r>
            <a:r>
              <a:rPr lang="en-US" sz="1400" dirty="0" smtClean="0"/>
              <a:t> </a:t>
            </a:r>
            <a:r>
              <a:rPr lang="en-US" sz="1400" dirty="0" smtClean="0"/>
              <a:t>Κόρ</a:t>
            </a:r>
            <a:r>
              <a:rPr lang="en-US" sz="1400" dirty="0" smtClean="0"/>
              <a:t>ακα</a:t>
            </a:r>
            <a:r>
              <a:rPr lang="el-GR" sz="1400" dirty="0" smtClean="0"/>
              <a:t>ς</a:t>
            </a:r>
            <a:r>
              <a:rPr lang="en-US" sz="1400" dirty="0" smtClean="0"/>
              <a:t>, </a:t>
            </a:r>
            <a:r>
              <a:rPr lang="en-US" sz="1400" dirty="0"/>
              <a:t>"The importance </a:t>
            </a:r>
            <a:r>
              <a:rPr lang="en-US" sz="1400" dirty="0" smtClean="0"/>
              <a:t>of</a:t>
            </a:r>
            <a:r>
              <a:rPr lang="el-GR" sz="1400" dirty="0" smtClean="0"/>
              <a:t> </a:t>
            </a:r>
            <a:r>
              <a:rPr lang="en-US" sz="1400" dirty="0" smtClean="0"/>
              <a:t>e</a:t>
            </a:r>
            <a:r>
              <a:rPr lang="en-US" sz="1400" dirty="0"/>
              <a:t>-Democracy </a:t>
            </a:r>
            <a:r>
              <a:rPr lang="en-US" sz="1400" dirty="0" smtClean="0"/>
              <a:t>experiments</a:t>
            </a:r>
            <a:r>
              <a:rPr lang="el-GR" sz="1400" dirty="0" smtClean="0"/>
              <a:t>»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155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ΣΥΜΜΕΤΟΧΙΚΗ ΔΗΜΟΣΙΟΓΡΑΦΙΑ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Η </a:t>
            </a:r>
            <a:r>
              <a:rPr lang="en-US" dirty="0"/>
              <a:t>J.D. </a:t>
            </a:r>
            <a:r>
              <a:rPr lang="en-US" dirty="0"/>
              <a:t>Lasica</a:t>
            </a:r>
            <a:r>
              <a:rPr lang="en-US" dirty="0"/>
              <a:t> </a:t>
            </a:r>
            <a:r>
              <a:rPr lang="el-GR" dirty="0" smtClean="0"/>
              <a:t>ο</a:t>
            </a:r>
            <a:r>
              <a:rPr lang="en-US" dirty="0" smtClean="0"/>
              <a:t>ρ</a:t>
            </a:r>
            <a:r>
              <a:rPr lang="el-GR" dirty="0" smtClean="0"/>
              <a:t>ί</a:t>
            </a:r>
            <a:r>
              <a:rPr lang="en-US" dirty="0" smtClean="0"/>
              <a:t>ζει </a:t>
            </a:r>
            <a:r>
              <a:rPr lang="en-US" dirty="0"/>
              <a:t>ως συμμετοχική </a:t>
            </a:r>
            <a:r>
              <a:rPr lang="el-GR" dirty="0" smtClean="0"/>
              <a:t>Δ</a:t>
            </a:r>
            <a:r>
              <a:rPr lang="en-US" dirty="0" smtClean="0"/>
              <a:t>ημοσιογρ</a:t>
            </a:r>
            <a:r>
              <a:rPr lang="en-US" dirty="0" smtClean="0"/>
              <a:t>α</a:t>
            </a:r>
            <a:r>
              <a:rPr lang="en-US" dirty="0" smtClean="0"/>
              <a:t>φί</a:t>
            </a:r>
            <a:r>
              <a:rPr lang="en-US" dirty="0" smtClean="0"/>
              <a:t>α</a:t>
            </a:r>
            <a:endParaRPr lang="en-US" dirty="0"/>
          </a:p>
          <a:p>
            <a:pPr lvl="0" algn="just"/>
            <a:r>
              <a:rPr lang="en-US" dirty="0"/>
              <a:t>Την </a:t>
            </a:r>
            <a:r>
              <a:rPr lang="en-US" dirty="0"/>
              <a:t>συνδι</a:t>
            </a:r>
            <a:r>
              <a:rPr lang="en-US" dirty="0"/>
              <a:t>αμόρφωση της είδησης με την β</a:t>
            </a:r>
            <a:r>
              <a:rPr lang="en-US" dirty="0"/>
              <a:t>οήθει</a:t>
            </a:r>
            <a:r>
              <a:rPr lang="en-US" dirty="0"/>
              <a:t>α του κοινού μέσω των σχολίων, των </a:t>
            </a:r>
            <a:r>
              <a:rPr lang="en-US" dirty="0"/>
              <a:t>φωτογρ</a:t>
            </a:r>
            <a:r>
              <a:rPr lang="en-US" dirty="0"/>
              <a:t>α</a:t>
            </a:r>
            <a:r>
              <a:rPr lang="en-US" dirty="0"/>
              <a:t>φιών</a:t>
            </a:r>
            <a:r>
              <a:rPr lang="en-US" dirty="0"/>
              <a:t>, των π</a:t>
            </a:r>
            <a:r>
              <a:rPr lang="en-US" dirty="0"/>
              <a:t>ροσω</a:t>
            </a:r>
            <a:r>
              <a:rPr lang="en-US" dirty="0"/>
              <a:t>π</a:t>
            </a:r>
            <a:r>
              <a:rPr lang="en-US" dirty="0"/>
              <a:t>ικών</a:t>
            </a:r>
            <a:r>
              <a:rPr lang="en-US" dirty="0"/>
              <a:t> </a:t>
            </a:r>
            <a:r>
              <a:rPr lang="en-US" dirty="0"/>
              <a:t>ιστότο</a:t>
            </a:r>
            <a:r>
              <a:rPr lang="en-US" dirty="0"/>
              <a:t>πων και των απ</a:t>
            </a:r>
            <a:r>
              <a:rPr lang="en-US" dirty="0"/>
              <a:t>οσ</a:t>
            </a:r>
            <a:r>
              <a:rPr lang="en-US" dirty="0"/>
              <a:t>πα</a:t>
            </a:r>
            <a:r>
              <a:rPr lang="en-US" dirty="0"/>
              <a:t>σμάτων</a:t>
            </a:r>
            <a:r>
              <a:rPr lang="en-US" dirty="0"/>
              <a:t> β</a:t>
            </a:r>
            <a:r>
              <a:rPr lang="en-US" dirty="0"/>
              <a:t>ίντεο</a:t>
            </a:r>
            <a:r>
              <a:rPr lang="en-US" dirty="0"/>
              <a:t>.</a:t>
            </a:r>
          </a:p>
          <a:p>
            <a:pPr lvl="0" algn="just"/>
            <a:r>
              <a:rPr lang="en-US" dirty="0"/>
              <a:t>Την ύπα</a:t>
            </a:r>
            <a:r>
              <a:rPr lang="en-US" dirty="0"/>
              <a:t>ρξη</a:t>
            </a:r>
            <a:r>
              <a:rPr lang="en-US" dirty="0"/>
              <a:t> α</a:t>
            </a:r>
            <a:r>
              <a:rPr lang="en-US" dirty="0"/>
              <a:t>νεξάρτητων</a:t>
            </a:r>
            <a:r>
              <a:rPr lang="en-US" dirty="0"/>
              <a:t> </a:t>
            </a:r>
            <a:r>
              <a:rPr lang="en-US" dirty="0"/>
              <a:t>ειδησεογρ</a:t>
            </a:r>
            <a:r>
              <a:rPr lang="en-US" dirty="0"/>
              <a:t>α</a:t>
            </a:r>
            <a:r>
              <a:rPr lang="en-US" dirty="0"/>
              <a:t>φικών</a:t>
            </a:r>
            <a:r>
              <a:rPr lang="en-US" dirty="0"/>
              <a:t> ιστοσελίδων, μη επα</a:t>
            </a:r>
            <a:r>
              <a:rPr lang="en-US" dirty="0"/>
              <a:t>γγελμ</a:t>
            </a:r>
            <a:r>
              <a:rPr lang="en-US" dirty="0"/>
              <a:t>α</a:t>
            </a:r>
            <a:r>
              <a:rPr lang="en-US" dirty="0"/>
              <a:t>τιών</a:t>
            </a:r>
            <a:r>
              <a:rPr lang="en-US" dirty="0"/>
              <a:t> δημοσιογράφων ( </a:t>
            </a:r>
            <a:r>
              <a:rPr lang="el-GR" dirty="0" smtClean="0"/>
              <a:t>Ι</a:t>
            </a:r>
            <a:r>
              <a:rPr lang="en-US" dirty="0" smtClean="0"/>
              <a:t>ndymedia</a:t>
            </a:r>
            <a:r>
              <a:rPr lang="en-US" dirty="0" smtClean="0"/>
              <a:t>)</a:t>
            </a:r>
            <a:endParaRPr lang="en-US" dirty="0"/>
          </a:p>
          <a:p>
            <a:pPr lvl="0" algn="just"/>
            <a:r>
              <a:rPr lang="en-US" dirty="0"/>
              <a:t>Τις ιστοσελίδες με απ</a:t>
            </a:r>
            <a:r>
              <a:rPr lang="en-US" dirty="0"/>
              <a:t>ευθεί</a:t>
            </a:r>
            <a:r>
              <a:rPr lang="en-US" dirty="0"/>
              <a:t>ας μεταδόσεις web </a:t>
            </a:r>
            <a:r>
              <a:rPr lang="en-US" dirty="0"/>
              <a:t>tv</a:t>
            </a:r>
            <a:r>
              <a:rPr lang="en-US" dirty="0"/>
              <a:t> και web radio.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476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ΔΙΑΔΡΑΣΤΙΚΟΤΗΤΑ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/>
              <a:t>Βα</a:t>
            </a:r>
            <a:r>
              <a:rPr lang="en-US" dirty="0"/>
              <a:t>σική</a:t>
            </a:r>
            <a:r>
              <a:rPr lang="en-US" dirty="0"/>
              <a:t> </a:t>
            </a:r>
            <a:r>
              <a:rPr lang="en-US" dirty="0"/>
              <a:t>ιδέ</a:t>
            </a:r>
            <a:r>
              <a:rPr lang="en-US" dirty="0"/>
              <a:t>α της «</a:t>
            </a:r>
            <a:r>
              <a:rPr lang="en-US" dirty="0"/>
              <a:t>δημοσιογρ</a:t>
            </a:r>
            <a:r>
              <a:rPr lang="en-US" dirty="0"/>
              <a:t>α</a:t>
            </a:r>
            <a:r>
              <a:rPr lang="en-US" dirty="0"/>
              <a:t>φί</a:t>
            </a:r>
            <a:r>
              <a:rPr lang="en-US" dirty="0"/>
              <a:t>ας των π</a:t>
            </a:r>
            <a:r>
              <a:rPr lang="en-US" dirty="0"/>
              <a:t>ολιτών</a:t>
            </a:r>
            <a:r>
              <a:rPr lang="en-US" dirty="0"/>
              <a:t>» </a:t>
            </a:r>
            <a:r>
              <a:rPr lang="en-US" dirty="0"/>
              <a:t>είν</a:t>
            </a:r>
            <a:r>
              <a:rPr lang="en-US" dirty="0"/>
              <a:t>αι ότι η συνολική γνώση όλων των α</a:t>
            </a:r>
            <a:r>
              <a:rPr lang="en-US" dirty="0"/>
              <a:t>νθρώ</a:t>
            </a:r>
            <a:r>
              <a:rPr lang="en-US" dirty="0"/>
              <a:t>πων </a:t>
            </a:r>
            <a:r>
              <a:rPr lang="en-US" dirty="0"/>
              <a:t>είν</a:t>
            </a:r>
            <a:r>
              <a:rPr lang="en-US" dirty="0"/>
              <a:t>αι π</a:t>
            </a:r>
            <a:r>
              <a:rPr lang="en-US" dirty="0"/>
              <a:t>ερισσότερη</a:t>
            </a:r>
            <a:r>
              <a:rPr lang="en-US" dirty="0"/>
              <a:t> απ’ ό,τι α</a:t>
            </a:r>
            <a:r>
              <a:rPr lang="en-US" dirty="0"/>
              <a:t>υτή</a:t>
            </a:r>
            <a:r>
              <a:rPr lang="en-US" dirty="0"/>
              <a:t> των δημοσιογράφων. Τα κοινωνικά </a:t>
            </a:r>
            <a:r>
              <a:rPr lang="en-US" dirty="0"/>
              <a:t>δίκτυ</a:t>
            </a:r>
            <a:r>
              <a:rPr lang="en-US" dirty="0"/>
              <a:t>α </a:t>
            </a:r>
            <a:r>
              <a:rPr lang="en-US" dirty="0"/>
              <a:t>ό</a:t>
            </a:r>
            <a:r>
              <a:rPr lang="en-US" dirty="0"/>
              <a:t>πως οι π</a:t>
            </a:r>
            <a:r>
              <a:rPr lang="en-US" dirty="0"/>
              <a:t>ροσω</a:t>
            </a:r>
            <a:r>
              <a:rPr lang="en-US" dirty="0"/>
              <a:t>π</a:t>
            </a:r>
            <a:r>
              <a:rPr lang="en-US" dirty="0"/>
              <a:t>ικές</a:t>
            </a:r>
            <a:r>
              <a:rPr lang="en-US" dirty="0"/>
              <a:t> ιστοσελίδες (blogs), το </a:t>
            </a:r>
            <a:r>
              <a:rPr lang="en-US" dirty="0"/>
              <a:t>facebook</a:t>
            </a:r>
            <a:r>
              <a:rPr lang="en-US" dirty="0"/>
              <a:t>, το twitter, κα</a:t>
            </a:r>
            <a:r>
              <a:rPr lang="en-US" dirty="0"/>
              <a:t>θώς</a:t>
            </a:r>
            <a:r>
              <a:rPr lang="en-US" dirty="0"/>
              <a:t> και οι ηλεκτρονικές εφημερίδες έχουν </a:t>
            </a:r>
            <a:r>
              <a:rPr lang="en-US" dirty="0"/>
              <a:t>έν</a:t>
            </a:r>
            <a:r>
              <a:rPr lang="en-US" dirty="0"/>
              <a:t>α μεγάλο π</a:t>
            </a:r>
            <a:r>
              <a:rPr lang="en-US" dirty="0"/>
              <a:t>λεονέκτημ</a:t>
            </a:r>
            <a:r>
              <a:rPr lang="en-US" dirty="0"/>
              <a:t>α τη </a:t>
            </a:r>
            <a:r>
              <a:rPr lang="en-US" dirty="0"/>
              <a:t>δι</a:t>
            </a:r>
            <a:r>
              <a:rPr lang="en-US" dirty="0"/>
              <a:t>α</a:t>
            </a:r>
            <a:r>
              <a:rPr lang="en-US" dirty="0"/>
              <a:t>δρ</a:t>
            </a:r>
            <a:r>
              <a:rPr lang="en-US" dirty="0"/>
              <a:t>α</a:t>
            </a:r>
            <a:r>
              <a:rPr lang="en-US" dirty="0"/>
              <a:t>στικότητ</a:t>
            </a:r>
            <a:r>
              <a:rPr lang="en-US" dirty="0"/>
              <a:t>α. </a:t>
            </a:r>
            <a:r>
              <a:rPr lang="en-US" i="1" dirty="0"/>
              <a:t>Δι</a:t>
            </a:r>
            <a:r>
              <a:rPr lang="en-US" i="1" dirty="0"/>
              <a:t>α</a:t>
            </a:r>
            <a:r>
              <a:rPr lang="en-US" i="1" dirty="0"/>
              <a:t>δρ</a:t>
            </a:r>
            <a:r>
              <a:rPr lang="en-US" i="1" dirty="0"/>
              <a:t>α</a:t>
            </a:r>
            <a:r>
              <a:rPr lang="en-US" i="1" dirty="0"/>
              <a:t>στικότητ</a:t>
            </a:r>
            <a:r>
              <a:rPr lang="en-US" i="1" dirty="0"/>
              <a:t>α (interactive) </a:t>
            </a:r>
            <a:r>
              <a:rPr lang="en-US" i="1" dirty="0"/>
              <a:t>σημ</a:t>
            </a:r>
            <a:r>
              <a:rPr lang="en-US" i="1" dirty="0"/>
              <a:t>α</a:t>
            </a:r>
            <a:r>
              <a:rPr lang="en-US" i="1" dirty="0"/>
              <a:t>ίνει</a:t>
            </a:r>
            <a:r>
              <a:rPr lang="en-US" i="1" dirty="0"/>
              <a:t> α</a:t>
            </a:r>
            <a:r>
              <a:rPr lang="en-US" i="1" dirty="0"/>
              <a:t>λληλε</a:t>
            </a:r>
            <a:r>
              <a:rPr lang="en-US" i="1" dirty="0"/>
              <a:t>π</a:t>
            </a:r>
            <a:r>
              <a:rPr lang="en-US" i="1" dirty="0"/>
              <a:t>ίδρ</a:t>
            </a:r>
            <a:r>
              <a:rPr lang="en-US" i="1" dirty="0"/>
              <a:t>α</a:t>
            </a:r>
            <a:r>
              <a:rPr lang="en-US" i="1" dirty="0"/>
              <a:t>ση</a:t>
            </a:r>
            <a:r>
              <a:rPr lang="en-US" i="1" dirty="0"/>
              <a:t> με την </a:t>
            </a:r>
            <a:r>
              <a:rPr lang="en-US" i="1" dirty="0"/>
              <a:t>κοινωνί</a:t>
            </a:r>
            <a:r>
              <a:rPr lang="en-US" i="1" dirty="0"/>
              <a:t>α, η οπ</a:t>
            </a:r>
            <a:r>
              <a:rPr lang="en-US" i="1" dirty="0"/>
              <a:t>οί</a:t>
            </a:r>
            <a:r>
              <a:rPr lang="en-US" i="1" dirty="0"/>
              <a:t>α κρίνει, επιβεβα</a:t>
            </a:r>
            <a:r>
              <a:rPr lang="en-US" i="1" dirty="0"/>
              <a:t>ιώνει</a:t>
            </a:r>
            <a:r>
              <a:rPr lang="en-US" i="1" dirty="0"/>
              <a:t> ή απ</a:t>
            </a:r>
            <a:r>
              <a:rPr lang="en-US" i="1" dirty="0"/>
              <a:t>οδοκιμάζει</a:t>
            </a:r>
            <a:r>
              <a:rPr lang="en-US" dirty="0"/>
              <a:t>…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362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ΕΚΤΟΣ ΚΥΡΙΑΡΧΗΣ ΚΟΥΛΤΟΥΡΑΣ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 smtClean="0"/>
          </a:p>
          <a:p>
            <a:pPr marL="0" indent="0" algn="just">
              <a:buNone/>
            </a:pPr>
            <a:r>
              <a:rPr lang="en-US" dirty="0" smtClean="0"/>
              <a:t>Η </a:t>
            </a:r>
            <a:r>
              <a:rPr lang="en-US" dirty="0"/>
              <a:t>α</a:t>
            </a:r>
            <a:r>
              <a:rPr lang="en-US" dirty="0"/>
              <a:t>νάδειξη</a:t>
            </a:r>
            <a:r>
              <a:rPr lang="en-US" dirty="0"/>
              <a:t> </a:t>
            </a:r>
            <a:r>
              <a:rPr lang="en-US" dirty="0"/>
              <a:t>της</a:t>
            </a:r>
            <a:r>
              <a:rPr lang="en-US" b="1" dirty="0"/>
              <a:t>"δημοσιογρ</a:t>
            </a:r>
            <a:r>
              <a:rPr lang="en-US" b="1" dirty="0"/>
              <a:t>α</a:t>
            </a:r>
            <a:r>
              <a:rPr lang="en-US" b="1" dirty="0"/>
              <a:t>φί</a:t>
            </a:r>
            <a:r>
              <a:rPr lang="en-US" b="1" dirty="0"/>
              <a:t>ας των π</a:t>
            </a:r>
            <a:r>
              <a:rPr lang="en-US" b="1" dirty="0"/>
              <a:t>ολιτών</a:t>
            </a:r>
            <a:r>
              <a:rPr lang="en-US" b="1" dirty="0"/>
              <a:t>"</a:t>
            </a:r>
            <a:r>
              <a:rPr lang="en-US" dirty="0"/>
              <a:t> έχει στόχο να </a:t>
            </a:r>
            <a:r>
              <a:rPr lang="en-US" dirty="0"/>
              <a:t>δι</a:t>
            </a:r>
            <a:r>
              <a:rPr lang="en-US" dirty="0"/>
              <a:t>αμορφώσει </a:t>
            </a:r>
            <a:r>
              <a:rPr lang="en-US" dirty="0"/>
              <a:t>νοήμ</a:t>
            </a:r>
            <a:r>
              <a:rPr lang="en-US" dirty="0"/>
              <a:t>ατα και δράσεις που α</a:t>
            </a:r>
            <a:r>
              <a:rPr lang="en-US" dirty="0"/>
              <a:t>ντιτίθεντ</a:t>
            </a:r>
            <a:r>
              <a:rPr lang="en-US" dirty="0"/>
              <a:t>αι στην </a:t>
            </a:r>
            <a:r>
              <a:rPr lang="en-US" dirty="0"/>
              <a:t>κυρί</a:t>
            </a:r>
            <a:r>
              <a:rPr lang="en-US" dirty="0"/>
              <a:t>α</a:t>
            </a:r>
            <a:r>
              <a:rPr lang="en-US" dirty="0"/>
              <a:t>ρχη</a:t>
            </a:r>
            <a:r>
              <a:rPr lang="en-US" dirty="0"/>
              <a:t> </a:t>
            </a:r>
            <a:r>
              <a:rPr lang="en-US" dirty="0"/>
              <a:t>κουλτούρ</a:t>
            </a:r>
            <a:r>
              <a:rPr lang="en-US" dirty="0"/>
              <a:t>α, π</a:t>
            </a:r>
            <a:r>
              <a:rPr lang="en-US" dirty="0"/>
              <a:t>έρ</a:t>
            </a:r>
            <a:r>
              <a:rPr lang="en-US" dirty="0"/>
              <a:t>α απ</a:t>
            </a:r>
            <a:r>
              <a:rPr lang="en-US" dirty="0"/>
              <a:t>ό</a:t>
            </a:r>
            <a:r>
              <a:rPr lang="en-US" dirty="0"/>
              <a:t> τα μέσα ελέγχου της </a:t>
            </a:r>
            <a:r>
              <a:rPr lang="en-US" dirty="0"/>
              <a:t>κυρι</a:t>
            </a:r>
            <a:r>
              <a:rPr lang="en-US" dirty="0"/>
              <a:t>α</a:t>
            </a:r>
            <a:r>
              <a:rPr lang="en-US" dirty="0"/>
              <a:t>ρχί</a:t>
            </a:r>
            <a:r>
              <a:rPr lang="en-US" dirty="0"/>
              <a:t>ας.</a:t>
            </a:r>
          </a:p>
          <a:p>
            <a:pPr marL="0" indent="0" algn="just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011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ΧΑΡΑΚΤΗΡΙΣΤΙΚΑ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l-GR" dirty="0" smtClean="0"/>
          </a:p>
          <a:p>
            <a:pPr marL="0" indent="0" algn="just">
              <a:buNone/>
            </a:pPr>
            <a:r>
              <a:rPr lang="en-US" dirty="0" smtClean="0"/>
              <a:t>Η </a:t>
            </a:r>
            <a:r>
              <a:rPr lang="en-US" dirty="0"/>
              <a:t>οργάνωση της δουλειάς π</a:t>
            </a:r>
            <a:r>
              <a:rPr lang="en-US" dirty="0"/>
              <a:t>ρ</a:t>
            </a:r>
            <a:r>
              <a:rPr lang="en-US" dirty="0"/>
              <a:t>α</a:t>
            </a:r>
            <a:r>
              <a:rPr lang="en-US" dirty="0"/>
              <a:t>γμ</a:t>
            </a:r>
            <a:r>
              <a:rPr lang="en-US" dirty="0"/>
              <a:t>ατοπ</a:t>
            </a:r>
            <a:r>
              <a:rPr lang="en-US" dirty="0"/>
              <a:t>οιείτ</a:t>
            </a:r>
            <a:r>
              <a:rPr lang="en-US" dirty="0"/>
              <a:t>αι συνήθως με </a:t>
            </a:r>
            <a:r>
              <a:rPr lang="en-US" dirty="0"/>
              <a:t>τρό</a:t>
            </a:r>
            <a:r>
              <a:rPr lang="en-US" dirty="0"/>
              <a:t>πους </a:t>
            </a:r>
            <a:r>
              <a:rPr lang="en-US" b="1" dirty="0"/>
              <a:t>μη </a:t>
            </a:r>
            <a:r>
              <a:rPr lang="en-US" b="1" dirty="0"/>
              <a:t>ιερ</a:t>
            </a:r>
            <a:r>
              <a:rPr lang="en-US" b="1" dirty="0"/>
              <a:t>α</a:t>
            </a:r>
            <a:r>
              <a:rPr lang="en-US" b="1" dirty="0"/>
              <a:t>ρχικούς</a:t>
            </a:r>
            <a:r>
              <a:rPr lang="en-US" b="1" dirty="0"/>
              <a:t> - οριζόντιους</a:t>
            </a:r>
            <a:r>
              <a:rPr lang="en-US" dirty="0"/>
              <a:t>, </a:t>
            </a:r>
            <a:r>
              <a:rPr lang="en-US" dirty="0"/>
              <a:t>στ</a:t>
            </a:r>
            <a:r>
              <a:rPr lang="en-US" dirty="0"/>
              <a:t>α πλα</a:t>
            </a:r>
            <a:r>
              <a:rPr lang="en-US" dirty="0"/>
              <a:t>ίσι</a:t>
            </a:r>
            <a:r>
              <a:rPr lang="en-US" dirty="0"/>
              <a:t>α της </a:t>
            </a:r>
            <a:r>
              <a:rPr lang="en-US" dirty="0"/>
              <a:t>συνεργ</a:t>
            </a:r>
            <a:r>
              <a:rPr lang="en-US" dirty="0"/>
              <a:t>α</a:t>
            </a:r>
            <a:r>
              <a:rPr lang="en-US" dirty="0"/>
              <a:t>σί</a:t>
            </a:r>
            <a:r>
              <a:rPr lang="en-US" dirty="0"/>
              <a:t>ας , δεν έχει στόχο το κέρδος και δεν υιοθετεί το μοντέλο οργάνωσης μιας επ</a:t>
            </a:r>
            <a:r>
              <a:rPr lang="en-US" dirty="0"/>
              <a:t>ιχείρησης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81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ΕΝΕΡΓΟ ΚΟΙΝΟ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Οι δημιουργοί των ενα</a:t>
            </a:r>
            <a:r>
              <a:rPr lang="en-US" dirty="0"/>
              <a:t>λλ</a:t>
            </a:r>
            <a:r>
              <a:rPr lang="en-US" dirty="0"/>
              <a:t>α</a:t>
            </a:r>
            <a:r>
              <a:rPr lang="en-US" dirty="0"/>
              <a:t>κτικών</a:t>
            </a:r>
            <a:r>
              <a:rPr lang="en-US" dirty="0"/>
              <a:t> μέσων, </a:t>
            </a:r>
            <a:r>
              <a:rPr lang="en-US" dirty="0"/>
              <a:t>είν</a:t>
            </a:r>
            <a:r>
              <a:rPr lang="en-US" dirty="0"/>
              <a:t>αι α</a:t>
            </a:r>
            <a:r>
              <a:rPr lang="en-US" dirty="0"/>
              <a:t>υτό</a:t>
            </a:r>
            <a:r>
              <a:rPr lang="en-US" dirty="0"/>
              <a:t> που θα χα</a:t>
            </a:r>
            <a:r>
              <a:rPr lang="en-US" dirty="0"/>
              <a:t>ρ</a:t>
            </a:r>
            <a:r>
              <a:rPr lang="en-US" dirty="0"/>
              <a:t>α</a:t>
            </a:r>
            <a:r>
              <a:rPr lang="en-US" dirty="0"/>
              <a:t>κτηρίζ</a:t>
            </a:r>
            <a:r>
              <a:rPr lang="en-US" dirty="0"/>
              <a:t>αμε </a:t>
            </a:r>
            <a:r>
              <a:rPr lang="en-US" b="1" dirty="0"/>
              <a:t>‘ενεργό κοινό’ </a:t>
            </a:r>
            <a:r>
              <a:rPr lang="en-US" dirty="0"/>
              <a:t>(active audience), </a:t>
            </a:r>
            <a:r>
              <a:rPr lang="en-US" dirty="0"/>
              <a:t>δηλ</a:t>
            </a:r>
            <a:r>
              <a:rPr lang="en-US" dirty="0"/>
              <a:t>α</a:t>
            </a:r>
            <a:r>
              <a:rPr lang="en-US" dirty="0"/>
              <a:t>δή</a:t>
            </a:r>
            <a:r>
              <a:rPr lang="en-US" dirty="0"/>
              <a:t> π</a:t>
            </a:r>
            <a:r>
              <a:rPr lang="en-US" dirty="0"/>
              <a:t>ολίτες</a:t>
            </a:r>
            <a:r>
              <a:rPr lang="en-US" dirty="0"/>
              <a:t> που προβ</a:t>
            </a:r>
            <a:r>
              <a:rPr lang="en-US" dirty="0"/>
              <a:t>άλουν</a:t>
            </a:r>
            <a:r>
              <a:rPr lang="en-US" dirty="0"/>
              <a:t> την α</a:t>
            </a:r>
            <a:r>
              <a:rPr lang="en-US" dirty="0"/>
              <a:t>νάγκη</a:t>
            </a:r>
            <a:r>
              <a:rPr lang="en-US" dirty="0"/>
              <a:t> για α</a:t>
            </a:r>
            <a:r>
              <a:rPr lang="en-US" dirty="0"/>
              <a:t>υτοέκφρ</a:t>
            </a:r>
            <a:r>
              <a:rPr lang="en-US" dirty="0"/>
              <a:t>α</a:t>
            </a:r>
            <a:r>
              <a:rPr lang="en-US" dirty="0"/>
              <a:t>ση</a:t>
            </a:r>
            <a:r>
              <a:rPr lang="en-US" dirty="0"/>
              <a:t>, α</a:t>
            </a:r>
            <a:r>
              <a:rPr lang="en-US" dirty="0"/>
              <a:t>λληλεγγύη</a:t>
            </a:r>
            <a:r>
              <a:rPr lang="en-US" dirty="0"/>
              <a:t> και συντονισμό και δημιουργούν τα media, α</a:t>
            </a:r>
            <a:r>
              <a:rPr lang="en-US" dirty="0"/>
              <a:t>λλά</a:t>
            </a:r>
            <a:r>
              <a:rPr lang="en-US" dirty="0"/>
              <a:t> δεν λειτουργούν σαν επα</a:t>
            </a:r>
            <a:r>
              <a:rPr lang="en-US" dirty="0"/>
              <a:t>γγελμ</a:t>
            </a:r>
            <a:r>
              <a:rPr lang="en-US" dirty="0"/>
              <a:t>α</a:t>
            </a:r>
            <a:r>
              <a:rPr lang="en-US" dirty="0"/>
              <a:t>τίες</a:t>
            </a:r>
            <a:r>
              <a:rPr lang="en-US" dirty="0"/>
              <a:t> με στόχο να ελέγξουν τα media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420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466</Words>
  <Application>Microsoft Macintosh PowerPoint</Application>
  <PresentationFormat>On-screen Show (4:3)</PresentationFormat>
  <Paragraphs>54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ΔΗΜΟΣΙΟΓΡΑΦΙΑ ΤΩΝ ΠΟΛΙΤΩΝ </vt:lpstr>
      <vt:lpstr>ΟΡΙΣΜΟΣ </vt:lpstr>
      <vt:lpstr>CITIZEN JOURNALISM </vt:lpstr>
      <vt:lpstr>ΤΑ ΧΑΡΑΚΤΗΡΙΣΤΙΚΆ </vt:lpstr>
      <vt:lpstr>ΣΥΜΜΕΤΟΧΙΚΗ ΔΗΜΟΣΙΟΓΡΑΦΙΑ</vt:lpstr>
      <vt:lpstr>ΔΙΑΔΡΑΣΤΙΚΟΤΗΤΑ</vt:lpstr>
      <vt:lpstr>ΕΚΤΟΣ ΚΥΡΙΑΡΧΗΣ ΚΟΥΛΤΟΥΡΑΣ</vt:lpstr>
      <vt:lpstr>ΧΑΡΑΚΤΗΡΙΣΤΙΚΑ</vt:lpstr>
      <vt:lpstr>ΤΟ ΕΝΕΡΓΟ ΚΟΙΝΟ</vt:lpstr>
      <vt:lpstr>ΙΔΙΑΙΤΕΡΑ ΧΑΡΑΚΤΗΡΙΣΤΙΚΑ</vt:lpstr>
      <vt:lpstr>ΙΔΙΑΙΤΕΡΑ ΧΑΡΑΚΤΗΡΙΣΤΙΚΑ </vt:lpstr>
      <vt:lpstr>ΙΔΙΑΙΤΕΡΑ ΧΑΡΑΚΤΗΡΙΣΤΙΚΑ </vt:lpstr>
      <vt:lpstr>ΙΔΙΑΙΤΕΡΑ ΧΑΡΑΚΤΗΡΙΣΤΙΚΑ </vt:lpstr>
      <vt:lpstr>ΙΔΙΑΙΤΕΡΑ ΧΑΡΑΚΤΗΡΙΣΤΙΚΑ</vt:lpstr>
      <vt:lpstr>ΔΗΜΟΣΙΟΓΡΑΦΙΑ ΤΩΝ ΠΟΛΙΤΩΝ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ΔΗΜΟΣΙΟΓΡΑΦΙΑ ΤΩΝ ΠΟΛΙΤΩΝ </dc:title>
  <dc:creator>admin</dc:creator>
  <cp:lastModifiedBy>admin</cp:lastModifiedBy>
  <cp:revision>7</cp:revision>
  <dcterms:created xsi:type="dcterms:W3CDTF">2017-05-08T09:39:13Z</dcterms:created>
  <dcterms:modified xsi:type="dcterms:W3CDTF">2017-05-08T20:36:40Z</dcterms:modified>
</cp:coreProperties>
</file>